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1.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800" r:id="rId2"/>
  </p:sldMasterIdLst>
  <p:notesMasterIdLst>
    <p:notesMasterId r:id="rId29"/>
  </p:notesMasterIdLst>
  <p:handoutMasterIdLst>
    <p:handoutMasterId r:id="rId30"/>
  </p:handoutMasterIdLst>
  <p:sldIdLst>
    <p:sldId id="1113" r:id="rId3"/>
    <p:sldId id="1151" r:id="rId4"/>
    <p:sldId id="1114" r:id="rId5"/>
    <p:sldId id="972" r:id="rId6"/>
    <p:sldId id="1001" r:id="rId7"/>
    <p:sldId id="1120" r:id="rId8"/>
    <p:sldId id="1123" r:id="rId9"/>
    <p:sldId id="1121" r:id="rId10"/>
    <p:sldId id="1135" r:id="rId11"/>
    <p:sldId id="1130" r:id="rId12"/>
    <p:sldId id="1131" r:id="rId13"/>
    <p:sldId id="1133" r:id="rId14"/>
    <p:sldId id="1156" r:id="rId15"/>
    <p:sldId id="1159" r:id="rId16"/>
    <p:sldId id="1139" r:id="rId17"/>
    <p:sldId id="1141" r:id="rId18"/>
    <p:sldId id="1160" r:id="rId19"/>
    <p:sldId id="1152" r:id="rId20"/>
    <p:sldId id="1153" r:id="rId21"/>
    <p:sldId id="1154" r:id="rId22"/>
    <p:sldId id="1117" r:id="rId23"/>
    <p:sldId id="997" r:id="rId24"/>
    <p:sldId id="1155" r:id="rId25"/>
    <p:sldId id="1143" r:id="rId26"/>
    <p:sldId id="1145" r:id="rId27"/>
    <p:sldId id="1144" r:id="rId28"/>
  </p:sldIdLst>
  <p:sldSz cx="9144000" cy="6858000" type="screen4x3"/>
  <p:notesSz cx="6858000" cy="9144000"/>
  <p:defaultTextStyle>
    <a:defPPr>
      <a:defRPr lang="en-US"/>
    </a:defPPr>
    <a:lvl1pPr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1pPr>
    <a:lvl2pPr marL="4572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1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2FF"/>
    <a:srgbClr val="37934C"/>
    <a:srgbClr val="3366FF"/>
    <a:srgbClr val="008040"/>
    <a:srgbClr val="EBA609"/>
    <a:srgbClr val="CC004F"/>
    <a:srgbClr val="EEF2FF"/>
    <a:srgbClr val="7EA0FF"/>
    <a:srgbClr val="D6DBE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205" autoAdjust="0"/>
    <p:restoredTop sz="86391" autoAdjust="0"/>
  </p:normalViewPr>
  <p:slideViewPr>
    <p:cSldViewPr snapToObjects="1">
      <p:cViewPr varScale="1">
        <p:scale>
          <a:sx n="99" d="100"/>
          <a:sy n="99" d="100"/>
        </p:scale>
        <p:origin x="1566" y="90"/>
      </p:cViewPr>
      <p:guideLst>
        <p:guide orient="horz" pos="2160"/>
        <p:guide pos="1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2EC374B-6128-8E42-B3D0-6BDBDFB1ED4C}" type="datetimeFigureOut">
              <a:rPr lang="en-US" smtClean="0"/>
              <a:t>4/1/2016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5720BD1-08AF-5C43-9429-B3FA4460BC3C}" type="slidenum">
              <a:rPr lang="en-US" smtClean="0"/>
              <a:t>‹#›</a:t>
            </a:fld>
            <a:endParaRPr lang="en-US"/>
          </a:p>
        </p:txBody>
      </p:sp>
    </p:spTree>
    <p:extLst>
      <p:ext uri="{BB962C8B-B14F-4D97-AF65-F5344CB8AC3E}">
        <p14:creationId xmlns:p14="http://schemas.microsoft.com/office/powerpoint/2010/main" val="981907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ea typeface="ＭＳ Ｐゴシック" charset="-128"/>
                <a:cs typeface="ＭＳ Ｐゴシック" charset="-128"/>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ea typeface="ＭＳ Ｐゴシック" charset="-128"/>
                <a:cs typeface="ＭＳ Ｐゴシック" charset="-128"/>
              </a:defRPr>
            </a:lvl1pPr>
          </a:lstStyle>
          <a:p>
            <a:pPr>
              <a:defRPr/>
            </a:pPr>
            <a:fld id="{EB7CB0B7-4679-9C41-988A-88F664A7C70A}" type="datetime1">
              <a:rPr lang="en-US"/>
              <a:pPr>
                <a:defRPr/>
              </a:pPr>
              <a:t>4/1/2016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ea typeface="ＭＳ Ｐゴシック" charset="-128"/>
                <a:cs typeface="ＭＳ Ｐゴシック"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ea typeface="ＭＳ Ｐゴシック" charset="-128"/>
                <a:cs typeface="ＭＳ Ｐゴシック" charset="-128"/>
              </a:defRPr>
            </a:lvl1pPr>
          </a:lstStyle>
          <a:p>
            <a:pPr>
              <a:defRPr/>
            </a:pPr>
            <a:fld id="{DC8198C8-78FB-5C4C-B14F-A07EF6C0DE8F}" type="slidenum">
              <a:rPr lang="en-US"/>
              <a:pPr>
                <a:defRPr/>
              </a:pPr>
              <a:t>‹#›</a:t>
            </a:fld>
            <a:endParaRPr lang="en-US"/>
          </a:p>
        </p:txBody>
      </p:sp>
    </p:spTree>
    <p:extLst>
      <p:ext uri="{BB962C8B-B14F-4D97-AF65-F5344CB8AC3E}">
        <p14:creationId xmlns:p14="http://schemas.microsoft.com/office/powerpoint/2010/main" val="4282348722"/>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65"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a:headEnd type="none" w="med" len="med"/>
            <a:tailEnd type="none" w="med" len="med"/>
          </a:ln>
        </p:spPr>
      </p:sp>
      <p:sp>
        <p:nvSpPr>
          <p:cNvPr id="63" name="Shape 63"/>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64" name="Shape 64"/>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Tx/>
              <a:buSzPct val="25000"/>
              <a:buFontTx/>
              <a:buNone/>
              <a:tabLst/>
              <a:defRPr/>
            </a:pPr>
            <a:fld id="{00000000-1234-1234-1234-123412341234}" type="slidenum">
              <a:rPr kumimoji="0" lang="en" sz="1200" b="0" i="0" u="none" strike="noStrike" kern="0" cap="none" spc="0" normalizeH="0" baseline="0" noProof="0">
                <a:ln>
                  <a:noFill/>
                </a:ln>
                <a:solidFill>
                  <a:srgbClr val="000000"/>
                </a:solidFill>
                <a:effectLst/>
                <a:uLnTx/>
                <a:uFillTx/>
                <a:latin typeface="Arial"/>
                <a:ea typeface="Arial"/>
                <a:cs typeface="Arial"/>
                <a:sym typeface="Arial"/>
              </a:rPr>
              <a:pPr marL="0" marR="0" lvl="0" indent="0" algn="r" defTabSz="914400" rtl="0" eaLnBrk="1" fontAlgn="auto" latinLnBrk="0" hangingPunct="1">
                <a:lnSpc>
                  <a:spcPct val="100000"/>
                </a:lnSpc>
                <a:spcBef>
                  <a:spcPts val="0"/>
                </a:spcBef>
                <a:spcAft>
                  <a:spcPts val="0"/>
                </a:spcAft>
                <a:buClrTx/>
                <a:buSzPct val="25000"/>
                <a:buFontTx/>
                <a:buNone/>
                <a:tabLst/>
                <a:defRPr/>
              </a:pPr>
              <a:t>1</a:t>
            </a:fld>
            <a:endParaRPr kumimoji="0" lang="en" sz="1200" b="0" i="0" u="none" strike="noStrike" kern="0" cap="none" spc="0" normalizeH="0" baseline="0" noProof="0">
              <a:ln>
                <a:noFill/>
              </a:ln>
              <a:solidFill>
                <a:srgbClr val="000000"/>
              </a:solidFill>
              <a:effectLst/>
              <a:uLnTx/>
              <a:uFillTx/>
              <a:latin typeface="Arial"/>
              <a:ea typeface="Arial"/>
              <a:cs typeface="Arial"/>
              <a:sym typeface="Arial"/>
            </a:endParaRPr>
          </a:p>
        </p:txBody>
      </p:sp>
    </p:spTree>
    <p:extLst>
      <p:ext uri="{BB962C8B-B14F-4D97-AF65-F5344CB8AC3E}">
        <p14:creationId xmlns:p14="http://schemas.microsoft.com/office/powerpoint/2010/main" val="7760872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After join, all tuples in original table associated with corresponding ratio.</a:t>
            </a:r>
          </a:p>
          <a:p>
            <a:endParaRPr lang="en-US" dirty="0" smtClean="0"/>
          </a:p>
          <a:p>
            <a:r>
              <a:rPr lang="en-US" dirty="0" smtClean="0"/>
              <a:t>- Do we need N or</a:t>
            </a:r>
            <a:r>
              <a:rPr lang="en-US" baseline="0" dirty="0" smtClean="0"/>
              <a:t> the total number of rows in original table</a:t>
            </a:r>
            <a:r>
              <a:rPr lang="en-US" dirty="0" smtClean="0"/>
              <a:t>? This seems to be required for closed form approximation implementation of aggregates</a:t>
            </a:r>
            <a:r>
              <a:rPr lang="en-US" baseline="0" dirty="0" smtClean="0"/>
              <a:t> like average</a:t>
            </a:r>
            <a:r>
              <a:rPr lang="en-US" dirty="0" smtClean="0"/>
              <a:t>. How do you get that? </a:t>
            </a: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DC8198C8-78FB-5C4C-B14F-A07EF6C0DE8F}" type="slidenum">
              <a:rPr kumimoji="0" lang="en-US" sz="1200" b="0" i="0" u="none" strike="noStrike" kern="1200" cap="none" spc="0" normalizeH="0" baseline="0" noProof="0" smtClean="0">
                <a:ln>
                  <a:noFill/>
                </a:ln>
                <a:solidFill>
                  <a:prstClr val="black"/>
                </a:solidFill>
                <a:effectLst/>
                <a:uLnTx/>
                <a:uFillTx/>
                <a:latin typeface="Arial" charset="0"/>
                <a:ea typeface="ＭＳ Ｐゴシック" charset="-128"/>
              </a:rPr>
              <a:pPr marL="0" marR="0" lvl="0" indent="0" algn="r" defTabSz="457200" rtl="0" eaLnBrk="1" fontAlgn="base" latinLnBrk="0" hangingPunct="1">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Arial" charset="0"/>
              <a:ea typeface="ＭＳ Ｐゴシック" charset="-128"/>
            </a:endParaRPr>
          </a:p>
        </p:txBody>
      </p:sp>
    </p:spTree>
    <p:extLst>
      <p:ext uri="{BB962C8B-B14F-4D97-AF65-F5344CB8AC3E}">
        <p14:creationId xmlns:p14="http://schemas.microsoft.com/office/powerpoint/2010/main" val="17560275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 generates</a:t>
            </a:r>
            <a:r>
              <a:rPr lang="en-US" baseline="0" dirty="0" smtClean="0"/>
              <a:t> weighted stratified sample from the joined table. </a:t>
            </a:r>
          </a:p>
          <a:p>
            <a:r>
              <a:rPr lang="en-US" baseline="0" dirty="0" smtClean="0"/>
              <a:t>Can do this insertion of sampling operators to parts of the query plan by determining functional dependencies (?). </a:t>
            </a: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DC8198C8-78FB-5C4C-B14F-A07EF6C0DE8F}" type="slidenum">
              <a:rPr kumimoji="0" lang="en-US" sz="1200" b="0" i="0" u="none" strike="noStrike" kern="1200" cap="none" spc="0" normalizeH="0" baseline="0" noProof="0" smtClean="0">
                <a:ln>
                  <a:noFill/>
                </a:ln>
                <a:solidFill>
                  <a:prstClr val="black"/>
                </a:solidFill>
                <a:effectLst/>
                <a:uLnTx/>
                <a:uFillTx/>
                <a:latin typeface="Arial" charset="0"/>
                <a:ea typeface="ＭＳ Ｐゴシック" charset="-128"/>
              </a:rPr>
              <a:pPr marL="0" marR="0" lvl="0" indent="0" algn="r" defTabSz="457200" rtl="0" eaLnBrk="1" fontAlgn="base" latinLnBrk="0" hangingPunct="1">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Arial" charset="0"/>
              <a:ea typeface="ＭＳ Ｐゴシック" charset="-128"/>
            </a:endParaRPr>
          </a:p>
        </p:txBody>
      </p:sp>
    </p:spTree>
    <p:extLst>
      <p:ext uri="{BB962C8B-B14F-4D97-AF65-F5344CB8AC3E}">
        <p14:creationId xmlns:p14="http://schemas.microsoft.com/office/powerpoint/2010/main" val="13940934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Aggregate errors</a:t>
            </a:r>
            <a:r>
              <a:rPr lang="en-US" baseline="0" dirty="0" smtClean="0"/>
              <a:t> in q</a:t>
            </a:r>
            <a:r>
              <a:rPr lang="en-US" dirty="0" smtClean="0"/>
              <a:t>ueries with rare</a:t>
            </a:r>
            <a:r>
              <a:rPr lang="en-US" baseline="0" dirty="0" smtClean="0"/>
              <a:t> subgroups depend on size of the rare subgroup in original data. But why so, when we care about error of all aggregates (rare or otherwise) equally. </a:t>
            </a:r>
          </a:p>
          <a:p>
            <a:pPr marL="171450" indent="-171450">
              <a:buFontTx/>
              <a:buChar char="-"/>
            </a:pPr>
            <a:r>
              <a:rPr lang="en-US" baseline="0" dirty="0" smtClean="0"/>
              <a:t>Error decreases at decreasing rate as sample size increases so best choice is to simply assign equal sample size to each group. </a:t>
            </a:r>
          </a:p>
          <a:p>
            <a:pPr marL="171450" indent="-171450">
              <a:buFontTx/>
              <a:buChar char="-"/>
            </a:pPr>
            <a:endParaRPr lang="en-US" baseline="0" dirty="0" smtClean="0"/>
          </a:p>
          <a:p>
            <a:pPr marL="171450" marR="0" lvl="2" indent="-171450" algn="l" defTabSz="457200" rtl="0" eaLnBrk="0" fontAlgn="base" latinLnBrk="0" hangingPunct="0">
              <a:lnSpc>
                <a:spcPct val="100000"/>
              </a:lnSpc>
              <a:spcBef>
                <a:spcPct val="30000"/>
              </a:spcBef>
              <a:spcAft>
                <a:spcPct val="0"/>
              </a:spcAft>
              <a:buClrTx/>
              <a:buSzTx/>
              <a:buFontTx/>
              <a:buChar char="-"/>
              <a:tabLst/>
              <a:defRPr/>
            </a:pPr>
            <a:r>
              <a:rPr lang="en-US" sz="1800" dirty="0" smtClean="0"/>
              <a:t>Stratified sampling ensures rare subgroups are sufficiently represented</a:t>
            </a:r>
          </a:p>
          <a:p>
            <a:pPr marL="171450" indent="-171450">
              <a:buFontTx/>
              <a:buChar char="-"/>
            </a:pPr>
            <a:r>
              <a:rPr lang="en-US" dirty="0" smtClean="0"/>
              <a:t>Red line is per</a:t>
            </a:r>
            <a:r>
              <a:rPr lang="en-US" baseline="0" dirty="0" smtClean="0"/>
              <a:t> x, how many tuples are there. </a:t>
            </a:r>
            <a:endParaRPr lang="en-US" dirty="0"/>
          </a:p>
        </p:txBody>
      </p:sp>
      <p:sp>
        <p:nvSpPr>
          <p:cNvPr id="4" name="Slide Number Placeholder 3"/>
          <p:cNvSpPr>
            <a:spLocks noGrp="1"/>
          </p:cNvSpPr>
          <p:nvPr>
            <p:ph type="sldNum" sz="quarter" idx="10"/>
          </p:nvPr>
        </p:nvSpPr>
        <p:spPr/>
        <p:txBody>
          <a:bodyPr/>
          <a:lstStyle/>
          <a:p>
            <a:pPr>
              <a:defRPr/>
            </a:pPr>
            <a:fld id="{DC8198C8-78FB-5C4C-B14F-A07EF6C0DE8F}" type="slidenum">
              <a:rPr lang="en-US" smtClean="0"/>
              <a:pPr>
                <a:defRPr/>
              </a:pPr>
              <a:t>12</a:t>
            </a:fld>
            <a:endParaRPr lang="en-US"/>
          </a:p>
        </p:txBody>
      </p:sp>
    </p:spTree>
    <p:extLst>
      <p:ext uri="{BB962C8B-B14F-4D97-AF65-F5344CB8AC3E}">
        <p14:creationId xmlns:p14="http://schemas.microsoft.com/office/powerpoint/2010/main" val="13296112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Aggregate errors</a:t>
            </a:r>
            <a:r>
              <a:rPr lang="en-US" baseline="0" dirty="0" smtClean="0"/>
              <a:t> in q</a:t>
            </a:r>
            <a:r>
              <a:rPr lang="en-US" dirty="0" smtClean="0"/>
              <a:t>ueries with rare</a:t>
            </a:r>
            <a:r>
              <a:rPr lang="en-US" baseline="0" dirty="0" smtClean="0"/>
              <a:t> subgroups depend on size of the rare subgroup in original data. But why so, when we care about error of all aggregates (rare or otherwise) equally. </a:t>
            </a:r>
          </a:p>
          <a:p>
            <a:pPr marL="171450" indent="-171450">
              <a:buFontTx/>
              <a:buChar char="-"/>
            </a:pPr>
            <a:r>
              <a:rPr lang="en-US" baseline="0" dirty="0" smtClean="0"/>
              <a:t>Error decreases at decreasing rate as sample size increases so best choice is to simply assign equal sample size to each group. </a:t>
            </a:r>
          </a:p>
          <a:p>
            <a:pPr marL="171450" indent="-171450">
              <a:buFontTx/>
              <a:buChar char="-"/>
            </a:pPr>
            <a:r>
              <a:rPr lang="en-US" baseline="0" dirty="0" smtClean="0"/>
              <a:t>‘n’ is the number of rows we read to satisfy query based on error/latency constraints</a:t>
            </a:r>
          </a:p>
          <a:p>
            <a:pPr marL="171450" indent="-171450">
              <a:buFontTx/>
              <a:buChar char="-"/>
            </a:pPr>
            <a:r>
              <a:rPr lang="en-US" baseline="0" dirty="0" smtClean="0"/>
              <a:t>Only use the most common </a:t>
            </a:r>
            <a:endParaRPr lang="en-US" dirty="0"/>
          </a:p>
        </p:txBody>
      </p:sp>
      <p:sp>
        <p:nvSpPr>
          <p:cNvPr id="4" name="Slide Number Placeholder 3"/>
          <p:cNvSpPr>
            <a:spLocks noGrp="1"/>
          </p:cNvSpPr>
          <p:nvPr>
            <p:ph type="sldNum" sz="quarter" idx="10"/>
          </p:nvPr>
        </p:nvSpPr>
        <p:spPr/>
        <p:txBody>
          <a:bodyPr/>
          <a:lstStyle/>
          <a:p>
            <a:pPr>
              <a:defRPr/>
            </a:pPr>
            <a:fld id="{DC8198C8-78FB-5C4C-B14F-A07EF6C0DE8F}" type="slidenum">
              <a:rPr lang="en-US" smtClean="0"/>
              <a:pPr>
                <a:defRPr/>
              </a:pPr>
              <a:t>13</a:t>
            </a:fld>
            <a:endParaRPr lang="en-US"/>
          </a:p>
        </p:txBody>
      </p:sp>
    </p:spTree>
    <p:extLst>
      <p:ext uri="{BB962C8B-B14F-4D97-AF65-F5344CB8AC3E}">
        <p14:creationId xmlns:p14="http://schemas.microsoft.com/office/powerpoint/2010/main" val="21084325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457200" rtl="0" eaLnBrk="0" fontAlgn="base" latinLnBrk="0" hangingPunct="0">
              <a:lnSpc>
                <a:spcPct val="100000"/>
              </a:lnSpc>
              <a:spcBef>
                <a:spcPct val="30000"/>
              </a:spcBef>
              <a:spcAft>
                <a:spcPct val="0"/>
              </a:spcAft>
              <a:buClrTx/>
              <a:buSzTx/>
              <a:buFontTx/>
              <a:buChar char="-"/>
              <a:tabLst/>
              <a:defRPr/>
            </a:pPr>
            <a:r>
              <a:rPr lang="en-US" sz="1200" dirty="0" smtClean="0"/>
              <a:t>How to choose QCS’s on which to build stratified samples?</a:t>
            </a:r>
          </a:p>
          <a:p>
            <a:pPr marL="171450" indent="-171450">
              <a:buFontTx/>
              <a:buChar char="-"/>
            </a:pPr>
            <a:endParaRPr lang="en-US" baseline="0" dirty="0" smtClean="0"/>
          </a:p>
          <a:p>
            <a:pPr marL="171450" indent="-171450">
              <a:buFontTx/>
              <a:buChar char="-"/>
            </a:pPr>
            <a:r>
              <a:rPr lang="en-US" baseline="0" dirty="0" smtClean="0"/>
              <a:t>Each stratified sample on different QCS can be used to improve query accuracy/latency, especially when table has small groups for particular column set</a:t>
            </a:r>
          </a:p>
          <a:p>
            <a:pPr marL="171450" indent="-171450">
              <a:buFontTx/>
              <a:buChar char="-"/>
            </a:pPr>
            <a:r>
              <a:rPr lang="en-US" baseline="0" dirty="0" smtClean="0"/>
              <a:t>Each sample has cost and #potential samples exponential in #columns</a:t>
            </a:r>
          </a:p>
          <a:p>
            <a:pPr marL="171450" indent="-171450">
              <a:buFontTx/>
              <a:buChar char="-"/>
            </a:pPr>
            <a:r>
              <a:rPr lang="en-US" baseline="0" dirty="0" smtClean="0"/>
              <a:t>Consider sparsity of data (#groups whose size in T is less than M), workload (probability of seeing </a:t>
            </a:r>
            <a:r>
              <a:rPr lang="en-US" baseline="0" dirty="0" err="1" smtClean="0"/>
              <a:t>q_j</a:t>
            </a:r>
            <a:r>
              <a:rPr lang="en-US" baseline="0" dirty="0" smtClean="0"/>
              <a:t> QCS in future queries, based on history) and storage cost (cost with storing S(phi, K)</a:t>
            </a:r>
          </a:p>
          <a:p>
            <a:pPr marL="171450" indent="-171450">
              <a:buFontTx/>
              <a:buChar char="-"/>
            </a:pPr>
            <a:r>
              <a:rPr lang="en-US" dirty="0" smtClean="0"/>
              <a:t>Size</a:t>
            </a:r>
            <a:r>
              <a:rPr lang="en-US" baseline="0" dirty="0" smtClean="0"/>
              <a:t> of optimization problem can blow up, so use heuristics like only column sets that appeared in the past or eliminating those that </a:t>
            </a:r>
            <a:r>
              <a:rPr lang="en-US" baseline="0" smtClean="0"/>
              <a:t>are unrealistic.</a:t>
            </a:r>
            <a:endParaRPr lang="en-US" dirty="0"/>
          </a:p>
        </p:txBody>
      </p:sp>
      <p:sp>
        <p:nvSpPr>
          <p:cNvPr id="4" name="Slide Number Placeholder 3"/>
          <p:cNvSpPr>
            <a:spLocks noGrp="1"/>
          </p:cNvSpPr>
          <p:nvPr>
            <p:ph type="sldNum" sz="quarter" idx="10"/>
          </p:nvPr>
        </p:nvSpPr>
        <p:spPr/>
        <p:txBody>
          <a:bodyPr/>
          <a:lstStyle/>
          <a:p>
            <a:pPr>
              <a:defRPr/>
            </a:pPr>
            <a:fld id="{DC8198C8-78FB-5C4C-B14F-A07EF6C0DE8F}" type="slidenum">
              <a:rPr lang="en-US" smtClean="0"/>
              <a:pPr>
                <a:defRPr/>
              </a:pPr>
              <a:t>14</a:t>
            </a:fld>
            <a:endParaRPr lang="en-US"/>
          </a:p>
        </p:txBody>
      </p:sp>
    </p:spTree>
    <p:extLst>
      <p:ext uri="{BB962C8B-B14F-4D97-AF65-F5344CB8AC3E}">
        <p14:creationId xmlns:p14="http://schemas.microsoft.com/office/powerpoint/2010/main" val="19011296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marL="171450" indent="-171450">
              <a:buFontTx/>
              <a:buChar char="-"/>
            </a:pPr>
            <a:r>
              <a:rPr lang="en-US" baseline="0" dirty="0" smtClean="0"/>
              <a:t>Each stratified sample on different QCS can be used to improve query accuracy/latency, especially when table has small groups for particular column set</a:t>
            </a:r>
          </a:p>
          <a:p>
            <a:pPr marL="171450" indent="-171450">
              <a:buFontTx/>
              <a:buChar char="-"/>
            </a:pPr>
            <a:r>
              <a:rPr lang="en-US" baseline="0" dirty="0" smtClean="0"/>
              <a:t>Each sample has cost and #potential samples exponential in #columns</a:t>
            </a:r>
          </a:p>
          <a:p>
            <a:pPr marL="171450" indent="-171450">
              <a:buFontTx/>
              <a:buChar char="-"/>
            </a:pPr>
            <a:r>
              <a:rPr lang="en-US" baseline="0" dirty="0" smtClean="0"/>
              <a:t>Consider sparsity of data, workload and storage cost</a:t>
            </a:r>
          </a:p>
          <a:p>
            <a:pPr marL="171450" indent="-171450">
              <a:buFontTx/>
              <a:buChar char="-"/>
            </a:pPr>
            <a:endParaRPr lang="en-US" baseline="0" dirty="0" smtClean="0"/>
          </a:p>
          <a:p>
            <a:pPr marL="171450" indent="-171450">
              <a:buFontTx/>
              <a:buChar char="-"/>
            </a:pPr>
            <a:r>
              <a:rPr lang="en-US" baseline="0" dirty="0" smtClean="0"/>
              <a:t>Uniform sample is picked when there is no </a:t>
            </a:r>
            <a:r>
              <a:rPr lang="en-US" baseline="0" dirty="0" err="1" smtClean="0"/>
              <a:t>groupy</a:t>
            </a:r>
            <a:r>
              <a:rPr lang="en-US" baseline="0" dirty="0" smtClean="0"/>
              <a:t> or where filter.</a:t>
            </a:r>
          </a:p>
          <a:p>
            <a:pPr marL="171450" indent="-171450">
              <a:buFontTx/>
              <a:buChar char="-"/>
            </a:pPr>
            <a:r>
              <a:rPr lang="en-US" baseline="0" dirty="0" smtClean="0"/>
              <a:t>Query selectivity is #rows selected by Q to number of rows read by Q. Intuition is that response time of Q increases with #rows it reads, while error decreases with #rows Q’s where/</a:t>
            </a:r>
            <a:r>
              <a:rPr lang="en-US" baseline="0" dirty="0" err="1" smtClean="0"/>
              <a:t>groupby</a:t>
            </a:r>
            <a:r>
              <a:rPr lang="en-US" baseline="0" dirty="0" smtClean="0"/>
              <a:t> clause selects </a:t>
            </a:r>
          </a:p>
          <a:p>
            <a:pPr marL="171450" indent="-171450">
              <a:buFontTx/>
              <a:buChar char="-"/>
            </a:pPr>
            <a:r>
              <a:rPr lang="en-US" baseline="0" dirty="0" smtClean="0"/>
              <a:t>Error profile: variance/error depends on 1/</a:t>
            </a:r>
            <a:r>
              <a:rPr lang="en-US" baseline="0" dirty="0" err="1" smtClean="0"/>
              <a:t>sqrt</a:t>
            </a:r>
            <a:r>
              <a:rPr lang="en-US" baseline="0" dirty="0" smtClean="0"/>
              <a:t>(n) where n is rows selected by Q from sample of size N. So need to run query. </a:t>
            </a:r>
          </a:p>
          <a:p>
            <a:pPr marL="171450" indent="-171450">
              <a:buFontTx/>
              <a:buChar char="-"/>
            </a:pPr>
            <a:r>
              <a:rPr lang="en-US" baseline="0" dirty="0" smtClean="0"/>
              <a:t>Error profile: sample variance for SUM/AVG and input data distribution for QUANTILES</a:t>
            </a:r>
          </a:p>
          <a:p>
            <a:pPr marL="171450" indent="-171450">
              <a:buFontTx/>
              <a:buChar char="-"/>
            </a:pPr>
            <a:r>
              <a:rPr lang="en-US" baseline="0" dirty="0" smtClean="0"/>
              <a:t>Bias correction by using effective sampling rate for each group</a:t>
            </a:r>
          </a:p>
          <a:p>
            <a:pPr marL="171450" indent="-171450">
              <a:buFontTx/>
              <a:buChar char="-"/>
            </a:pPr>
            <a:endParaRPr lang="en-US" baseline="0" dirty="0" smtClean="0"/>
          </a:p>
          <a:p>
            <a:pPr marL="171450" indent="-171450">
              <a:buFontTx/>
              <a:buChar char="-"/>
            </a:pPr>
            <a:r>
              <a:rPr lang="en-US" baseline="0" dirty="0" smtClean="0"/>
              <a:t>For handling inaccurate samples and stale samples:</a:t>
            </a:r>
          </a:p>
          <a:p>
            <a:pPr marL="628650" lvl="1" indent="-171450">
              <a:buFontTx/>
              <a:buChar char="-"/>
            </a:pPr>
            <a:r>
              <a:rPr lang="en-US" baseline="0" dirty="0" smtClean="0"/>
              <a:t>If sample has higher than average aggregate on column by chance, multiple dependent queries will propagate this error. So periodically update samples</a:t>
            </a:r>
          </a:p>
          <a:p>
            <a:pPr marL="628650" lvl="1" indent="-171450">
              <a:buFontTx/>
              <a:buChar char="-"/>
            </a:pPr>
            <a:r>
              <a:rPr lang="en-US" baseline="0" dirty="0" smtClean="0"/>
              <a:t>If original data changed, samples need to update. Rerun every time a change is detected in underlying data distribution. </a:t>
            </a:r>
          </a:p>
          <a:p>
            <a:pPr marL="171450" indent="-171450">
              <a:buFontTx/>
              <a:buChar char="-"/>
            </a:pPr>
            <a:r>
              <a:rPr lang="en-US" baseline="0" dirty="0" smtClean="0"/>
              <a:t>1) </a:t>
            </a:r>
            <a:endParaRPr lang="en-US" dirty="0"/>
          </a:p>
        </p:txBody>
      </p:sp>
      <p:sp>
        <p:nvSpPr>
          <p:cNvPr id="4" name="Slide Number Placeholder 3"/>
          <p:cNvSpPr>
            <a:spLocks noGrp="1"/>
          </p:cNvSpPr>
          <p:nvPr>
            <p:ph type="sldNum" sz="quarter" idx="10"/>
          </p:nvPr>
        </p:nvSpPr>
        <p:spPr/>
        <p:txBody>
          <a:bodyPr/>
          <a:lstStyle/>
          <a:p>
            <a:pPr>
              <a:defRPr/>
            </a:pPr>
            <a:fld id="{DC8198C8-78FB-5C4C-B14F-A07EF6C0DE8F}" type="slidenum">
              <a:rPr lang="en-US" smtClean="0"/>
              <a:pPr>
                <a:defRPr/>
              </a:pPr>
              <a:t>15</a:t>
            </a:fld>
            <a:endParaRPr lang="en-US"/>
          </a:p>
        </p:txBody>
      </p:sp>
    </p:spTree>
    <p:extLst>
      <p:ext uri="{BB962C8B-B14F-4D97-AF65-F5344CB8AC3E}">
        <p14:creationId xmlns:p14="http://schemas.microsoft.com/office/powerpoint/2010/main" val="12549802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baseline="0" dirty="0" smtClean="0"/>
              <a:t>First diagram is </a:t>
            </a:r>
            <a:r>
              <a:rPr lang="en-US" baseline="0" dirty="0" err="1" smtClean="0"/>
              <a:t>BlinkDB</a:t>
            </a:r>
            <a:r>
              <a:rPr lang="en-US" baseline="0" dirty="0" smtClean="0"/>
              <a:t> vs. no sampling</a:t>
            </a:r>
          </a:p>
          <a:p>
            <a:pPr marL="171450" indent="-171450">
              <a:buFontTx/>
              <a:buChar char="-"/>
            </a:pPr>
            <a:r>
              <a:rPr lang="en-US" baseline="0" dirty="0" smtClean="0"/>
              <a:t>Hive on Spark basically uses Resilient Distributed Dataset (RDD) structure for processing like MapReduce in Hive. SQL queries can be transformed to operate on RDDs</a:t>
            </a:r>
          </a:p>
          <a:p>
            <a:pPr marL="171450" indent="-171450">
              <a:buFontTx/>
              <a:buChar char="-"/>
            </a:pPr>
            <a:r>
              <a:rPr lang="en-US" baseline="0" dirty="0" smtClean="0"/>
              <a:t>Hive on Spark- Spark user benefits, greater Hive adoption, performance (Hive queries with multiple reducer stages will run faster). </a:t>
            </a:r>
          </a:p>
          <a:p>
            <a:pPr marL="171450" indent="-171450">
              <a:buFontTx/>
              <a:buChar char="-"/>
            </a:pPr>
            <a:r>
              <a:rPr lang="en-US" baseline="0" dirty="0" smtClean="0"/>
              <a:t>Each query was run 10 times and average reported here. </a:t>
            </a:r>
          </a:p>
          <a:p>
            <a:pPr marL="171450" indent="-171450">
              <a:buFontTx/>
              <a:buChar char="-"/>
            </a:pPr>
            <a:r>
              <a:rPr lang="en-US" baseline="0" dirty="0" err="1" smtClean="0"/>
              <a:t>BlinkDB</a:t>
            </a:r>
            <a:r>
              <a:rPr lang="en-US" baseline="0" dirty="0" smtClean="0"/>
              <a:t> gains of the order of 10-200x. </a:t>
            </a:r>
          </a:p>
          <a:p>
            <a:pPr marL="171450" indent="-171450">
              <a:buFontTx/>
              <a:buChar char="-"/>
            </a:pPr>
            <a:endParaRPr lang="en-US" baseline="0" dirty="0" smtClean="0"/>
          </a:p>
          <a:p>
            <a:pPr marL="171450" indent="-171450">
              <a:buFontTx/>
              <a:buChar char="-"/>
            </a:pPr>
            <a:r>
              <a:rPr lang="en-US" baseline="0" dirty="0" smtClean="0"/>
              <a:t>For </a:t>
            </a:r>
            <a:r>
              <a:rPr lang="en-US" baseline="0" dirty="0" err="1" smtClean="0"/>
              <a:t>Conviva</a:t>
            </a:r>
            <a:r>
              <a:rPr lang="en-US" baseline="0" dirty="0" smtClean="0"/>
              <a:t>/TPC-H, there is multi-column which is restricted to 3 columns. </a:t>
            </a:r>
          </a:p>
          <a:p>
            <a:pPr marL="171450" indent="-171450">
              <a:buFontTx/>
              <a:buChar char="-"/>
            </a:pPr>
            <a:r>
              <a:rPr lang="en-US" baseline="0" dirty="0" smtClean="0"/>
              <a:t>Optimized for common QCSs, and expected error minimized not per query error. </a:t>
            </a:r>
          </a:p>
          <a:p>
            <a:pPr marL="171450" indent="-171450">
              <a:buFontTx/>
              <a:buChar char="-"/>
            </a:pPr>
            <a:endParaRPr lang="en-US" baseline="0" dirty="0" smtClean="0"/>
          </a:p>
          <a:p>
            <a:pPr marL="171450" indent="-171450">
              <a:buFontTx/>
              <a:buChar char="-"/>
            </a:pPr>
            <a:r>
              <a:rPr lang="en-US" baseline="0" dirty="0" err="1" smtClean="0"/>
              <a:t>Conviva</a:t>
            </a:r>
            <a:r>
              <a:rPr lang="en-US" baseline="0" dirty="0" smtClean="0"/>
              <a:t> dataset – 17 TB, 5.5 billion rows, 104 columns: information about video streams viewed by internet users</a:t>
            </a:r>
          </a:p>
          <a:p>
            <a:pPr marL="171450" indent="-171450">
              <a:buFontTx/>
              <a:buChar char="-"/>
            </a:pPr>
            <a:r>
              <a:rPr lang="en-US" baseline="0" dirty="0" smtClean="0"/>
              <a:t>TPC-H: 1 TB, 6 QCS</a:t>
            </a:r>
          </a:p>
          <a:p>
            <a:pPr marL="171450" indent="-171450">
              <a:buFontTx/>
              <a:buChar char="-"/>
            </a:pPr>
            <a:r>
              <a:rPr lang="en-US" baseline="0" dirty="0" smtClean="0"/>
              <a:t>100 Amazon instances, 75 TB disk utilization, 6 TB of RAM cache</a:t>
            </a:r>
            <a:endParaRPr lang="en-US" dirty="0"/>
          </a:p>
        </p:txBody>
      </p:sp>
      <p:sp>
        <p:nvSpPr>
          <p:cNvPr id="4" name="Slide Number Placeholder 3"/>
          <p:cNvSpPr>
            <a:spLocks noGrp="1"/>
          </p:cNvSpPr>
          <p:nvPr>
            <p:ph type="sldNum" sz="quarter" idx="10"/>
          </p:nvPr>
        </p:nvSpPr>
        <p:spPr/>
        <p:txBody>
          <a:bodyPr/>
          <a:lstStyle/>
          <a:p>
            <a:pPr>
              <a:defRPr/>
            </a:pPr>
            <a:fld id="{DC8198C8-78FB-5C4C-B14F-A07EF6C0DE8F}" type="slidenum">
              <a:rPr lang="en-US" smtClean="0"/>
              <a:pPr>
                <a:defRPr/>
              </a:pPr>
              <a:t>16</a:t>
            </a:fld>
            <a:endParaRPr lang="en-US"/>
          </a:p>
        </p:txBody>
      </p:sp>
    </p:spTree>
    <p:extLst>
      <p:ext uri="{BB962C8B-B14F-4D97-AF65-F5344CB8AC3E}">
        <p14:creationId xmlns:p14="http://schemas.microsoft.com/office/powerpoint/2010/main" val="1036207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baseline="0" dirty="0" smtClean="0"/>
              <a:t>Smaller sample size causes higher error rates variance. </a:t>
            </a:r>
          </a:p>
          <a:p>
            <a:pPr marL="171450" indent="-171450">
              <a:buFontTx/>
              <a:buChar char="-"/>
            </a:pPr>
            <a:r>
              <a:rPr lang="en-US" dirty="0" smtClean="0"/>
              <a:t>For relative</a:t>
            </a:r>
            <a:r>
              <a:rPr lang="en-US" baseline="0" dirty="0" smtClean="0"/>
              <a:t> error bound, the minimum is 0 because there could be queries running for long enough without a time constraint OR error is very close to 0 and is due to being able to find samples with high selectivity and low variance. </a:t>
            </a:r>
          </a:p>
          <a:p>
            <a:pPr marL="171450" indent="-171450">
              <a:buFontTx/>
              <a:buChar char="-"/>
            </a:pPr>
            <a:endParaRPr lang="en-US" dirty="0"/>
          </a:p>
        </p:txBody>
      </p:sp>
      <p:sp>
        <p:nvSpPr>
          <p:cNvPr id="4" name="Slide Number Placeholder 3"/>
          <p:cNvSpPr>
            <a:spLocks noGrp="1"/>
          </p:cNvSpPr>
          <p:nvPr>
            <p:ph type="sldNum" sz="quarter" idx="10"/>
          </p:nvPr>
        </p:nvSpPr>
        <p:spPr/>
        <p:txBody>
          <a:bodyPr/>
          <a:lstStyle/>
          <a:p>
            <a:pPr>
              <a:defRPr/>
            </a:pPr>
            <a:fld id="{DC8198C8-78FB-5C4C-B14F-A07EF6C0DE8F}" type="slidenum">
              <a:rPr lang="en-US" smtClean="0"/>
              <a:pPr>
                <a:defRPr/>
              </a:pPr>
              <a:t>17</a:t>
            </a:fld>
            <a:endParaRPr lang="en-US"/>
          </a:p>
        </p:txBody>
      </p:sp>
    </p:spTree>
    <p:extLst>
      <p:ext uri="{BB962C8B-B14F-4D97-AF65-F5344CB8AC3E}">
        <p14:creationId xmlns:p14="http://schemas.microsoft.com/office/powerpoint/2010/main" val="921628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Novel: Multi-dimensional stratified</a:t>
            </a:r>
            <a:r>
              <a:rPr lang="en-US" baseline="0" dirty="0" smtClean="0"/>
              <a:t> sampling, sample creation based on historical data, dynamic sample selection </a:t>
            </a:r>
            <a:endParaRPr lang="en-US" dirty="0"/>
          </a:p>
        </p:txBody>
      </p:sp>
      <p:sp>
        <p:nvSpPr>
          <p:cNvPr id="4" name="Slide Number Placeholder 3"/>
          <p:cNvSpPr>
            <a:spLocks noGrp="1"/>
          </p:cNvSpPr>
          <p:nvPr>
            <p:ph type="sldNum" sz="quarter" idx="10"/>
          </p:nvPr>
        </p:nvSpPr>
        <p:spPr/>
        <p:txBody>
          <a:bodyPr/>
          <a:lstStyle/>
          <a:p>
            <a:pPr>
              <a:defRPr/>
            </a:pPr>
            <a:fld id="{DC8198C8-78FB-5C4C-B14F-A07EF6C0DE8F}" type="slidenum">
              <a:rPr lang="en-US" smtClean="0"/>
              <a:pPr>
                <a:defRPr/>
              </a:pPr>
              <a:t>19</a:t>
            </a:fld>
            <a:endParaRPr lang="en-US"/>
          </a:p>
        </p:txBody>
      </p:sp>
    </p:spTree>
    <p:extLst>
      <p:ext uri="{BB962C8B-B14F-4D97-AF65-F5344CB8AC3E}">
        <p14:creationId xmlns:p14="http://schemas.microsoft.com/office/powerpoint/2010/main" val="8675712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Example: Average RTT of client apps suffering</a:t>
            </a:r>
            <a:r>
              <a:rPr lang="en-US" baseline="0" dirty="0" smtClean="0"/>
              <a:t> outage: accuracy of 95% in 5 seconds than wait for half hour</a:t>
            </a:r>
          </a:p>
          <a:p>
            <a:r>
              <a:rPr lang="en-US" baseline="0" dirty="0" smtClean="0"/>
              <a:t>The y-axis value at 30 minutes need not be 0 error because of noise in data collection and instead be some positive value</a:t>
            </a:r>
          </a:p>
          <a:p>
            <a:endParaRPr lang="en-US" dirty="0"/>
          </a:p>
        </p:txBody>
      </p:sp>
      <p:sp>
        <p:nvSpPr>
          <p:cNvPr id="4" name="Slide Number Placeholder 3"/>
          <p:cNvSpPr>
            <a:spLocks noGrp="1"/>
          </p:cNvSpPr>
          <p:nvPr>
            <p:ph type="sldNum" sz="quarter" idx="10"/>
          </p:nvPr>
        </p:nvSpPr>
        <p:spPr/>
        <p:txBody>
          <a:bodyPr/>
          <a:lstStyle/>
          <a:p>
            <a:fld id="{8A98209C-5C40-B34F-97A9-AF7E78FE0413}" type="slidenum">
              <a:rPr lang="en-US" smtClean="0"/>
              <a:t>22</a:t>
            </a:fld>
            <a:endParaRPr lang="en-US"/>
          </a:p>
        </p:txBody>
      </p:sp>
    </p:spTree>
    <p:extLst>
      <p:ext uri="{BB962C8B-B14F-4D97-AF65-F5344CB8AC3E}">
        <p14:creationId xmlns:p14="http://schemas.microsoft.com/office/powerpoint/2010/main" val="1671559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marL="171450" lvl="0" indent="-171450">
              <a:spcBef>
                <a:spcPts val="0"/>
              </a:spcBef>
              <a:buFontTx/>
              <a:buChar char="-"/>
            </a:pPr>
            <a:r>
              <a:rPr lang="en-US" dirty="0" smtClean="0"/>
              <a:t>Are we only</a:t>
            </a:r>
            <a:r>
              <a:rPr lang="en-US" baseline="0" dirty="0" smtClean="0"/>
              <a:t> talking about relational data or other types where SQL style querying is supported?</a:t>
            </a:r>
          </a:p>
          <a:p>
            <a:pPr marL="171450" lvl="0" indent="-171450">
              <a:spcBef>
                <a:spcPts val="0"/>
              </a:spcBef>
              <a:buFontTx/>
              <a:buChar char="-"/>
            </a:pPr>
            <a:r>
              <a:rPr lang="en-US" sz="1200" dirty="0" smtClean="0"/>
              <a:t>AVG, COUNT, SUM, STDEV, PERCENTILE </a:t>
            </a:r>
            <a:r>
              <a:rPr lang="en-US" sz="1200" dirty="0" err="1" smtClean="0"/>
              <a:t>etc</a:t>
            </a:r>
            <a:r>
              <a:rPr lang="en-US" sz="1200" dirty="0" smtClean="0"/>
              <a:t> could be the aggregates. Could even be user defined functions</a:t>
            </a:r>
          </a:p>
          <a:p>
            <a:pPr marL="171450" marR="0" lvl="0" indent="-171450" algn="l" defTabSz="457200" rtl="0" eaLnBrk="0" fontAlgn="base" latinLnBrk="0" hangingPunct="0">
              <a:lnSpc>
                <a:spcPct val="100000"/>
              </a:lnSpc>
              <a:spcBef>
                <a:spcPts val="0"/>
              </a:spcBef>
              <a:spcAft>
                <a:spcPct val="0"/>
              </a:spcAft>
              <a:buClrTx/>
              <a:buSzTx/>
              <a:buFontTx/>
              <a:buChar char="-"/>
              <a:tabLst/>
              <a:defRPr/>
            </a:pPr>
            <a:r>
              <a:rPr lang="en-US" sz="1200" dirty="0" smtClean="0"/>
              <a:t>FILTERS, GROUP BY clauses</a:t>
            </a:r>
          </a:p>
          <a:p>
            <a:pPr marL="171450" lvl="0" indent="-171450">
              <a:spcBef>
                <a:spcPts val="0"/>
              </a:spcBef>
              <a:buFontTx/>
              <a:buChar char="-"/>
            </a:pPr>
            <a:endParaRPr lang="en-US" dirty="0" smtClean="0"/>
          </a:p>
          <a:p>
            <a:pPr marL="171450" lvl="0" indent="-171450">
              <a:spcBef>
                <a:spcPts val="0"/>
              </a:spcBef>
              <a:buFontTx/>
              <a:buChar char="-"/>
            </a:pPr>
            <a:r>
              <a:rPr lang="en-US" dirty="0" smtClean="0"/>
              <a:t>Real</a:t>
            </a:r>
            <a:r>
              <a:rPr lang="en-US" baseline="0" dirty="0" smtClean="0"/>
              <a:t> world: If you want to update ads on social network based on trends, or determine users affected by poor performance of service provider/location</a:t>
            </a:r>
            <a:endParaRPr dirty="0"/>
          </a:p>
        </p:txBody>
      </p:sp>
    </p:spTree>
    <p:extLst>
      <p:ext uri="{BB962C8B-B14F-4D97-AF65-F5344CB8AC3E}">
        <p14:creationId xmlns:p14="http://schemas.microsoft.com/office/powerpoint/2010/main" val="37617816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Queries</a:t>
            </a:r>
            <a:r>
              <a:rPr lang="en-US" baseline="0" dirty="0" smtClean="0"/>
              <a:t> are translated to map-reduce jobs implemented in distributed fashion</a:t>
            </a:r>
            <a:endParaRPr lang="en-US" dirty="0"/>
          </a:p>
        </p:txBody>
      </p:sp>
      <p:sp>
        <p:nvSpPr>
          <p:cNvPr id="4" name="Slide Number Placeholder 3"/>
          <p:cNvSpPr>
            <a:spLocks noGrp="1"/>
          </p:cNvSpPr>
          <p:nvPr>
            <p:ph type="sldNum" sz="quarter" idx="10"/>
          </p:nvPr>
        </p:nvSpPr>
        <p:spPr/>
        <p:txBody>
          <a:bodyPr/>
          <a:lstStyle/>
          <a:p>
            <a:pPr>
              <a:defRPr/>
            </a:pPr>
            <a:fld id="{DC8198C8-78FB-5C4C-B14F-A07EF6C0DE8F}" type="slidenum">
              <a:rPr lang="en-US" smtClean="0"/>
              <a:pPr>
                <a:defRPr/>
              </a:pPr>
              <a:t>23</a:t>
            </a:fld>
            <a:endParaRPr lang="en-US"/>
          </a:p>
        </p:txBody>
      </p:sp>
    </p:spTree>
    <p:extLst>
      <p:ext uri="{BB962C8B-B14F-4D97-AF65-F5344CB8AC3E}">
        <p14:creationId xmlns:p14="http://schemas.microsoft.com/office/powerpoint/2010/main" val="3914123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DC8198C8-78FB-5C4C-B14F-A07EF6C0DE8F}" type="slidenum">
              <a:rPr kumimoji="0" lang="en-US" sz="1200" b="0" i="0" u="none" strike="noStrike" kern="1200" cap="none" spc="0" normalizeH="0" baseline="0" noProof="0" smtClean="0">
                <a:ln>
                  <a:noFill/>
                </a:ln>
                <a:solidFill>
                  <a:prstClr val="black"/>
                </a:solidFill>
                <a:effectLst/>
                <a:uLnTx/>
                <a:uFillTx/>
                <a:latin typeface="Arial" charset="0"/>
                <a:ea typeface="ＭＳ Ｐゴシック" charset="-128"/>
              </a:rPr>
              <a:pPr marL="0" marR="0" lvl="0" indent="0" algn="r" defTabSz="457200" rtl="0" eaLnBrk="1" fontAlgn="base" latinLnBrk="0" hangingPunct="1">
                <a:lnSpc>
                  <a:spcPct val="100000"/>
                </a:lnSpc>
                <a:spcBef>
                  <a:spcPct val="0"/>
                </a:spcBef>
                <a:spcAft>
                  <a:spcPct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Arial" charset="0"/>
              <a:ea typeface="ＭＳ Ｐゴシック" charset="-128"/>
            </a:endParaRPr>
          </a:p>
        </p:txBody>
      </p:sp>
    </p:spTree>
    <p:extLst>
      <p:ext uri="{BB962C8B-B14F-4D97-AF65-F5344CB8AC3E}">
        <p14:creationId xmlns:p14="http://schemas.microsoft.com/office/powerpoint/2010/main" val="34080936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US" dirty="0" smtClean="0"/>
              <a:t>Uniformly</a:t>
            </a:r>
            <a:r>
              <a:rPr lang="en-US" baseline="0" dirty="0" smtClean="0"/>
              <a:t> distributed on all the machines</a:t>
            </a:r>
            <a:endParaRPr dirty="0"/>
          </a:p>
        </p:txBody>
      </p:sp>
    </p:spTree>
    <p:extLst>
      <p:ext uri="{BB962C8B-B14F-4D97-AF65-F5344CB8AC3E}">
        <p14:creationId xmlns:p14="http://schemas.microsoft.com/office/powerpoint/2010/main" val="34182106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a:defRPr/>
            </a:pPr>
            <a:fld id="{DC8198C8-78FB-5C4C-B14F-A07EF6C0DE8F}" type="slidenum">
              <a:rPr lang="en-US" smtClean="0"/>
              <a:pPr>
                <a:defRPr/>
              </a:pPr>
              <a:t>4</a:t>
            </a:fld>
            <a:endParaRPr lang="en-US"/>
          </a:p>
        </p:txBody>
      </p:sp>
    </p:spTree>
    <p:extLst>
      <p:ext uri="{BB962C8B-B14F-4D97-AF65-F5344CB8AC3E}">
        <p14:creationId xmlns:p14="http://schemas.microsoft.com/office/powerpoint/2010/main" val="21993617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Uniform:</a:t>
            </a:r>
            <a:r>
              <a:rPr lang="en-US" baseline="0" dirty="0" smtClean="0"/>
              <a:t> each tuple has equal probability of representation, Stratified: Biased towards certain parts of the dataset</a:t>
            </a:r>
            <a:endParaRPr lang="en-US" dirty="0" smtClean="0"/>
          </a:p>
          <a:p>
            <a:r>
              <a:rPr lang="en-US" dirty="0" smtClean="0"/>
              <a:t>Sampling can provide big performance</a:t>
            </a:r>
            <a:r>
              <a:rPr lang="en-US" baseline="0" dirty="0" smtClean="0"/>
              <a:t> gains due to most operations being IO bounded, but also error bars are very low because with 1/10</a:t>
            </a:r>
            <a:r>
              <a:rPr lang="en-US" baseline="30000" dirty="0" smtClean="0"/>
              <a:t>th</a:t>
            </a:r>
            <a:r>
              <a:rPr lang="en-US" baseline="0" dirty="0" smtClean="0"/>
              <a:t> data you could get 99.98% accuracy at 10x faster. </a:t>
            </a:r>
          </a:p>
          <a:p>
            <a:r>
              <a:rPr lang="en-US" baseline="0" dirty="0" smtClean="0"/>
              <a:t>99.93% accuracy at 100x faster.</a:t>
            </a:r>
          </a:p>
          <a:p>
            <a:r>
              <a:rPr lang="en-US" baseline="0" dirty="0" smtClean="0"/>
              <a:t>Cannot do operators like approximate distinct count, max, min, etc. Anomalies can skew the distribution of sample (like in sum you missed an important sample), correctness comes into play. Can have subset of aggregate queries implemented. Not p-value or false discovery rates.</a:t>
            </a:r>
          </a:p>
          <a:p>
            <a:r>
              <a:rPr lang="en-US" baseline="0" dirty="0" smtClean="0"/>
              <a:t>Can use a prior distribution on each column and then Bayesian generative approach for posterior distribution but the prior can change with new data that comes in. </a:t>
            </a:r>
          </a:p>
          <a:p>
            <a:endParaRPr lang="en-US" dirty="0"/>
          </a:p>
        </p:txBody>
      </p:sp>
      <p:sp>
        <p:nvSpPr>
          <p:cNvPr id="4" name="Slide Number Placeholder 3"/>
          <p:cNvSpPr>
            <a:spLocks noGrp="1"/>
          </p:cNvSpPr>
          <p:nvPr>
            <p:ph type="sldNum" sz="quarter" idx="10"/>
          </p:nvPr>
        </p:nvSpPr>
        <p:spPr/>
        <p:txBody>
          <a:bodyPr/>
          <a:lstStyle/>
          <a:p>
            <a:pPr>
              <a:defRPr/>
            </a:pPr>
            <a:fld id="{DC8198C8-78FB-5C4C-B14F-A07EF6C0DE8F}" type="slidenum">
              <a:rPr lang="en-US" smtClean="0"/>
              <a:pPr>
                <a:defRPr/>
              </a:pPr>
              <a:t>5</a:t>
            </a:fld>
            <a:endParaRPr lang="en-US"/>
          </a:p>
        </p:txBody>
      </p:sp>
    </p:spTree>
    <p:extLst>
      <p:ext uri="{BB962C8B-B14F-4D97-AF65-F5344CB8AC3E}">
        <p14:creationId xmlns:p14="http://schemas.microsoft.com/office/powerpoint/2010/main" val="39219282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a:t>
            </a:r>
            <a:r>
              <a:rPr lang="en-US" baseline="30000" dirty="0" smtClean="0"/>
              <a:t>st</a:t>
            </a:r>
            <a:r>
              <a:rPr lang="en-US" dirty="0" smtClean="0"/>
              <a:t> figure shows distribution of QCSs</a:t>
            </a:r>
            <a:r>
              <a:rPr lang="en-US" baseline="0" dirty="0" smtClean="0"/>
              <a:t> across all queries for </a:t>
            </a:r>
            <a:r>
              <a:rPr lang="en-US" baseline="0" dirty="0" err="1" smtClean="0"/>
              <a:t>Conviva</a:t>
            </a:r>
            <a:r>
              <a:rPr lang="en-US" baseline="0" dirty="0" smtClean="0"/>
              <a:t> and FB. So real world production workloads are well represented by QCSs. (90% queries covered by 10-20% QCSs) </a:t>
            </a:r>
          </a:p>
          <a:p>
            <a:r>
              <a:rPr lang="en-US" baseline="0" dirty="0" smtClean="0"/>
              <a:t>2</a:t>
            </a:r>
            <a:r>
              <a:rPr lang="en-US" baseline="30000" dirty="0" smtClean="0"/>
              <a:t>nd </a:t>
            </a:r>
            <a:r>
              <a:rPr lang="en-US" baseline="0" dirty="0" smtClean="0"/>
              <a:t> figure shows incoming queries over time and most QCSs (60%) are seen in 6% of queries. </a:t>
            </a:r>
          </a:p>
        </p:txBody>
      </p:sp>
      <p:sp>
        <p:nvSpPr>
          <p:cNvPr id="4" name="Slide Number Placeholder 3"/>
          <p:cNvSpPr>
            <a:spLocks noGrp="1"/>
          </p:cNvSpPr>
          <p:nvPr>
            <p:ph type="sldNum" sz="quarter" idx="10"/>
          </p:nvPr>
        </p:nvSpPr>
        <p:spPr/>
        <p:txBody>
          <a:bodyPr/>
          <a:lstStyle/>
          <a:p>
            <a:pPr>
              <a:defRPr/>
            </a:pPr>
            <a:fld id="{DC8198C8-78FB-5C4C-B14F-A07EF6C0DE8F}" type="slidenum">
              <a:rPr lang="en-US" smtClean="0"/>
              <a:pPr>
                <a:defRPr/>
              </a:pPr>
              <a:t>6</a:t>
            </a:fld>
            <a:endParaRPr lang="en-US"/>
          </a:p>
        </p:txBody>
      </p:sp>
    </p:spTree>
    <p:extLst>
      <p:ext uri="{BB962C8B-B14F-4D97-AF65-F5344CB8AC3E}">
        <p14:creationId xmlns:p14="http://schemas.microsoft.com/office/powerpoint/2010/main" val="15120727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C8198C8-78FB-5C4C-B14F-A07EF6C0DE8F}" type="slidenum">
              <a:rPr lang="en-US" smtClean="0"/>
              <a:pPr>
                <a:defRPr/>
              </a:pPr>
              <a:t>7</a:t>
            </a:fld>
            <a:endParaRPr lang="en-US"/>
          </a:p>
        </p:txBody>
      </p:sp>
    </p:spTree>
    <p:extLst>
      <p:ext uri="{BB962C8B-B14F-4D97-AF65-F5344CB8AC3E}">
        <p14:creationId xmlns:p14="http://schemas.microsoft.com/office/powerpoint/2010/main" val="29440802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Samples are stored on disk or cached in memory</a:t>
            </a:r>
          </a:p>
          <a:p>
            <a:r>
              <a:rPr lang="en-US" dirty="0" smtClean="0"/>
              <a:t>- Sample selection module</a:t>
            </a:r>
            <a:r>
              <a:rPr lang="en-US" baseline="0" dirty="0" smtClean="0"/>
              <a:t> selects the type of sample and size of sample to use for query</a:t>
            </a: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DC8198C8-78FB-5C4C-B14F-A07EF6C0DE8F}" type="slidenum">
              <a:rPr kumimoji="0" lang="en-US" sz="1200" b="0" i="0" u="none" strike="noStrike" kern="1200" cap="none" spc="0" normalizeH="0" baseline="0" noProof="0" smtClean="0">
                <a:ln>
                  <a:noFill/>
                </a:ln>
                <a:solidFill>
                  <a:prstClr val="black"/>
                </a:solidFill>
                <a:effectLst/>
                <a:uLnTx/>
                <a:uFillTx/>
                <a:latin typeface="Arial" charset="0"/>
                <a:ea typeface="ＭＳ Ｐゴシック" charset="-128"/>
              </a:rPr>
              <a:pPr marL="0" marR="0" lvl="0" indent="0" algn="r" defTabSz="457200" rtl="0" eaLnBrk="1" fontAlgn="base" latinLnBrk="0" hangingPunct="1">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Arial" charset="0"/>
              <a:ea typeface="ＭＳ Ｐゴシック" charset="-128"/>
            </a:endParaRPr>
          </a:p>
        </p:txBody>
      </p:sp>
    </p:spTree>
    <p:extLst>
      <p:ext uri="{BB962C8B-B14F-4D97-AF65-F5344CB8AC3E}">
        <p14:creationId xmlns:p14="http://schemas.microsoft.com/office/powerpoint/2010/main" val="29723017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Sampling operator</a:t>
            </a:r>
            <a:r>
              <a:rPr lang="en-US" baseline="0" dirty="0" smtClean="0"/>
              <a:t> expects stream of data (random table input to sampler). </a:t>
            </a:r>
          </a:p>
          <a:p>
            <a:pPr marL="171450" indent="-171450">
              <a:buFontTx/>
              <a:buChar char="-"/>
            </a:pPr>
            <a:r>
              <a:rPr lang="en-US" baseline="0" dirty="0" smtClean="0"/>
              <a:t>Per-row-weights to this random sample used to rescale answer back to generate scaled approx. answer (why?) and quantify error associated with sample.</a:t>
            </a:r>
          </a:p>
          <a:p>
            <a:pPr marL="171450" indent="-171450">
              <a:buFontTx/>
              <a:buChar char="-"/>
            </a:pPr>
            <a:r>
              <a:rPr lang="en-US" baseline="0" dirty="0" smtClean="0"/>
              <a:t>Can shuffle data from random sample so that any subset of random sample is also random sample (why?). Now use this to get smooth accuracy-latency graphs.</a:t>
            </a:r>
          </a:p>
          <a:p>
            <a:pPr marL="171450" indent="-171450">
              <a:buFontTx/>
              <a:buChar char="-"/>
            </a:pPr>
            <a:endParaRPr lang="en-US" baseline="0" dirty="0" smtClean="0"/>
          </a:p>
          <a:p>
            <a:pPr marL="0" indent="0">
              <a:buFontTx/>
              <a:buNone/>
            </a:pPr>
            <a:r>
              <a:rPr lang="en-US" baseline="0" dirty="0" smtClean="0"/>
              <a:t>- Central Limit theorem: arithmetic mean of a sufficiently large number of iterates of independent random variables, each with well defined expected value and well defined variance, will be approximately normally distributed, regardless of underlying distribution.</a:t>
            </a: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DC8198C8-78FB-5C4C-B14F-A07EF6C0DE8F}" type="slidenum">
              <a:rPr kumimoji="0" lang="en-US" sz="1200" b="0" i="0" u="none" strike="noStrike" kern="1200" cap="none" spc="0" normalizeH="0" baseline="0" noProof="0" smtClean="0">
                <a:ln>
                  <a:noFill/>
                </a:ln>
                <a:solidFill>
                  <a:prstClr val="black"/>
                </a:solidFill>
                <a:effectLst/>
                <a:uLnTx/>
                <a:uFillTx/>
                <a:latin typeface="Arial" charset="0"/>
                <a:ea typeface="ＭＳ Ｐゴシック" charset="-128"/>
              </a:rPr>
              <a:pPr marL="0" marR="0" lvl="0" indent="0" algn="r" defTabSz="457200" rtl="0" eaLnBrk="1" fontAlgn="base" latinLnBrk="0" hangingPunct="1">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Arial" charset="0"/>
              <a:ea typeface="ＭＳ Ｐゴシック" charset="-128"/>
            </a:endParaRPr>
          </a:p>
        </p:txBody>
      </p:sp>
    </p:spTree>
    <p:extLst>
      <p:ext uri="{BB962C8B-B14F-4D97-AF65-F5344CB8AC3E}">
        <p14:creationId xmlns:p14="http://schemas.microsoft.com/office/powerpoint/2010/main" val="36986393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Oval 3"/>
          <p:cNvSpPr/>
          <p:nvPr userDrawn="1"/>
        </p:nvSpPr>
        <p:spPr>
          <a:xfrm>
            <a:off x="990600" y="927100"/>
            <a:ext cx="7162800" cy="228600"/>
          </a:xfrm>
          <a:prstGeom prst="ellipse">
            <a:avLst/>
          </a:prstGeom>
          <a:effectLst>
            <a:outerShdw blurRad="40000" dist="73787"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solidFill>
                <a:srgbClr val="FFFFFF"/>
              </a:solidFill>
              <a:ea typeface="ＭＳ Ｐゴシック" charset="-128"/>
              <a:cs typeface="ＭＳ Ｐゴシック" charset="-128"/>
            </a:endParaRPr>
          </a:p>
        </p:txBody>
      </p:sp>
      <p:sp>
        <p:nvSpPr>
          <p:cNvPr id="5" name="Rectangle 4"/>
          <p:cNvSpPr/>
          <p:nvPr userDrawn="1"/>
        </p:nvSpPr>
        <p:spPr>
          <a:xfrm>
            <a:off x="0" y="-1588"/>
            <a:ext cx="9339263" cy="1219201"/>
          </a:xfrm>
          <a:prstGeom prst="rect">
            <a:avLst/>
          </a:prstGeom>
          <a:solidFill>
            <a:schemeClr val="bg1"/>
          </a:solidFill>
          <a:ln>
            <a:noFill/>
          </a:ln>
          <a:effectLst>
            <a:outerShdw blurRad="25400" dist="23000" dir="5400000" rotWithShape="0">
              <a:srgbClr val="000000">
                <a:alpha val="17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solidFill>
                <a:srgbClr val="FFFFFF"/>
              </a:solidFill>
              <a:ea typeface="ＭＳ Ｐゴシック" charset="-128"/>
              <a:cs typeface="ＭＳ Ｐゴシック" charset="-128"/>
            </a:endParaRPr>
          </a:p>
        </p:txBody>
      </p:sp>
      <p:sp>
        <p:nvSpPr>
          <p:cNvPr id="6" name="Rectangle 10"/>
          <p:cNvSpPr>
            <a:spLocks noChangeArrowheads="1"/>
          </p:cNvSpPr>
          <p:nvPr userDrawn="1"/>
        </p:nvSpPr>
        <p:spPr bwMode="auto">
          <a:xfrm>
            <a:off x="2259013" y="152400"/>
            <a:ext cx="4464050" cy="1066800"/>
          </a:xfrm>
          <a:prstGeom prst="rect">
            <a:avLst/>
          </a:prstGeom>
          <a:gradFill rotWithShape="1">
            <a:gsLst>
              <a:gs pos="0">
                <a:srgbClr val="00204E"/>
              </a:gs>
              <a:gs pos="46001">
                <a:srgbClr val="D6DBE3"/>
              </a:gs>
              <a:gs pos="53999">
                <a:srgbClr val="D6DBE3"/>
              </a:gs>
              <a:gs pos="100000">
                <a:srgbClr val="00204E"/>
              </a:gs>
            </a:gsLst>
            <a:lin ang="0" scaled="1"/>
          </a:gra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sz="1800"/>
          </a:p>
        </p:txBody>
      </p:sp>
      <p:sp>
        <p:nvSpPr>
          <p:cNvPr id="7" name="Rectangle 11"/>
          <p:cNvSpPr>
            <a:spLocks noChangeArrowheads="1"/>
          </p:cNvSpPr>
          <p:nvPr userDrawn="1"/>
        </p:nvSpPr>
        <p:spPr bwMode="auto">
          <a:xfrm>
            <a:off x="0" y="152400"/>
            <a:ext cx="2286000" cy="1066800"/>
          </a:xfrm>
          <a:prstGeom prst="rect">
            <a:avLst/>
          </a:prstGeom>
          <a:solidFill>
            <a:srgbClr val="00204E"/>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sz="1800"/>
          </a:p>
        </p:txBody>
      </p:sp>
      <p:sp>
        <p:nvSpPr>
          <p:cNvPr id="8" name="Rectangle 12"/>
          <p:cNvSpPr>
            <a:spLocks noChangeArrowheads="1"/>
          </p:cNvSpPr>
          <p:nvPr userDrawn="1"/>
        </p:nvSpPr>
        <p:spPr bwMode="auto">
          <a:xfrm>
            <a:off x="6705600" y="152400"/>
            <a:ext cx="2438400" cy="1066800"/>
          </a:xfrm>
          <a:prstGeom prst="rect">
            <a:avLst/>
          </a:prstGeom>
          <a:solidFill>
            <a:srgbClr val="00204E"/>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sz="1800"/>
          </a:p>
        </p:txBody>
      </p:sp>
      <p:pic>
        <p:nvPicPr>
          <p:cNvPr id="9" name="Picture 8" descr="Picture1"/>
          <p:cNvPicPr>
            <a:picLocks noChangeAspect="1" noChangeArrowheads="1"/>
          </p:cNvPicPr>
          <p:nvPr userDrawn="1"/>
        </p:nvPicPr>
        <p:blipFill>
          <a:blip r:embed="rId2"/>
          <a:srcRect/>
          <a:stretch>
            <a:fillRect/>
          </a:stretch>
        </p:blipFill>
        <p:spPr bwMode="auto">
          <a:xfrm>
            <a:off x="3200400" y="0"/>
            <a:ext cx="2667000" cy="1414463"/>
          </a:xfrm>
          <a:prstGeom prst="rect">
            <a:avLst/>
          </a:prstGeom>
          <a:noFill/>
          <a:effectLst>
            <a:outerShdw blurRad="38100" dist="25400" dir="7800000" algn="tl" rotWithShape="0">
              <a:srgbClr val="000000">
                <a:alpha val="20000"/>
              </a:srgbClr>
            </a:outerShdw>
          </a:effectLst>
        </p:spPr>
      </p:pic>
      <p:sp>
        <p:nvSpPr>
          <p:cNvPr id="2" name="Title 1"/>
          <p:cNvSpPr>
            <a:spLocks noGrp="1"/>
          </p:cNvSpPr>
          <p:nvPr>
            <p:ph type="ctrTitle"/>
          </p:nvPr>
        </p:nvSpPr>
        <p:spPr>
          <a:xfrm>
            <a:off x="685800" y="2057400"/>
            <a:ext cx="7772400" cy="1066800"/>
          </a:xfrm>
        </p:spPr>
        <p:txBody>
          <a:bodyPr anchor="t"/>
          <a:lstStyle>
            <a:lvl1pPr>
              <a:defRPr sz="9500"/>
            </a:lvl1pPr>
          </a:lstStyle>
          <a:p>
            <a:r>
              <a:rPr lang="en-US" dirty="0" smtClean="0"/>
              <a:t>Click to edit Master title style</a:t>
            </a:r>
            <a:endParaRPr lang="en-US" dirty="0"/>
          </a:p>
        </p:txBody>
      </p:sp>
      <p:sp>
        <p:nvSpPr>
          <p:cNvPr id="3" name="Subtitle 2"/>
          <p:cNvSpPr>
            <a:spLocks noGrp="1"/>
          </p:cNvSpPr>
          <p:nvPr>
            <p:ph type="subTitle" idx="1"/>
          </p:nvPr>
        </p:nvSpPr>
        <p:spPr>
          <a:xfrm>
            <a:off x="762000" y="3736975"/>
            <a:ext cx="6400800" cy="682625"/>
          </a:xfrm>
        </p:spPr>
        <p:txBody>
          <a:bodyPr/>
          <a:lstStyle>
            <a:lvl1pPr marL="0" indent="0" algn="l">
              <a:buNone/>
              <a:defRPr sz="2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1100283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5EF5F93-7AEC-F04C-95E1-0F5BA3994355}" type="slidenum">
              <a:rPr lang="en-US"/>
              <a:pPr>
                <a:defRPr/>
              </a:pPr>
              <a:t>‹#›</a:t>
            </a:fld>
            <a:endParaRPr lang="en-US"/>
          </a:p>
        </p:txBody>
      </p:sp>
    </p:spTree>
    <p:extLst>
      <p:ext uri="{BB962C8B-B14F-4D97-AF65-F5344CB8AC3E}">
        <p14:creationId xmlns:p14="http://schemas.microsoft.com/office/powerpoint/2010/main" val="2236574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F604BDA-83D8-1F4F-908D-6FB13903B0FA}" type="slidenum">
              <a:rPr lang="en-US"/>
              <a:pPr>
                <a:defRPr/>
              </a:pPr>
              <a:t>‹#›</a:t>
            </a:fld>
            <a:endParaRPr lang="en-US"/>
          </a:p>
        </p:txBody>
      </p:sp>
    </p:spTree>
    <p:extLst>
      <p:ext uri="{BB962C8B-B14F-4D97-AF65-F5344CB8AC3E}">
        <p14:creationId xmlns:p14="http://schemas.microsoft.com/office/powerpoint/2010/main" val="2195421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6D7B90C-8FCE-1E46-9B22-F0D12B142FF9}" type="slidenum">
              <a:rPr lang="en-US"/>
              <a:pPr>
                <a:defRPr/>
              </a:pPr>
              <a:t>‹#›</a:t>
            </a:fld>
            <a:endParaRPr lang="en-US"/>
          </a:p>
        </p:txBody>
      </p:sp>
    </p:spTree>
    <p:extLst>
      <p:ext uri="{BB962C8B-B14F-4D97-AF65-F5344CB8AC3E}">
        <p14:creationId xmlns:p14="http://schemas.microsoft.com/office/powerpoint/2010/main" val="11430584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9E15801-4DF0-EA42-B5E2-BC9F99F57471}" type="slidenum">
              <a:rPr lang="en-US"/>
              <a:pPr>
                <a:defRPr/>
              </a:pPr>
              <a:t>‹#›</a:t>
            </a:fld>
            <a:endParaRPr lang="en-US"/>
          </a:p>
        </p:txBody>
      </p:sp>
    </p:spTree>
    <p:extLst>
      <p:ext uri="{BB962C8B-B14F-4D97-AF65-F5344CB8AC3E}">
        <p14:creationId xmlns:p14="http://schemas.microsoft.com/office/powerpoint/2010/main" val="34421783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2A706C4-33AF-4E0C-B887-BE554454A977}" type="datetimeFigureOut">
              <a:rPr lang="en-US" smtClean="0"/>
              <a:t>4/1/2016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lgn="r" defTabSz="914400" fontAlgn="auto">
              <a:spcBef>
                <a:spcPts val="0"/>
              </a:spcBef>
              <a:spcAft>
                <a:spcPts val="0"/>
              </a:spcAft>
            </a:pPr>
            <a:fld id="{00000000-1234-1234-1234-123412341234}" type="slidenum">
              <a:rPr lang="en" sz="1000" kern="0" smtClean="0">
                <a:solidFill>
                  <a:srgbClr val="000000"/>
                </a:solidFill>
                <a:latin typeface="Old Standard TT"/>
                <a:ea typeface="Old Standard TT"/>
                <a:cs typeface="Old Standard TT"/>
                <a:sym typeface="Old Standard TT"/>
              </a:rPr>
              <a:pPr algn="r" defTabSz="914400" fontAlgn="auto">
                <a:spcBef>
                  <a:spcPts val="0"/>
                </a:spcBef>
                <a:spcAft>
                  <a:spcPts val="0"/>
                </a:spcAft>
              </a:pPr>
              <a:t>‹#›</a:t>
            </a:fld>
            <a:endParaRPr lang="en" sz="1000" kern="0">
              <a:solidFill>
                <a:srgbClr val="000000"/>
              </a:solidFill>
              <a:latin typeface="Old Standard TT"/>
              <a:ea typeface="Old Standard TT"/>
              <a:cs typeface="Old Standard TT"/>
              <a:sym typeface="Old Standard TT"/>
            </a:endParaRPr>
          </a:p>
        </p:txBody>
      </p:sp>
    </p:spTree>
    <p:extLst>
      <p:ext uri="{BB962C8B-B14F-4D97-AF65-F5344CB8AC3E}">
        <p14:creationId xmlns:p14="http://schemas.microsoft.com/office/powerpoint/2010/main" val="2738572951"/>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defTabSz="914400" fontAlgn="auto"/>
            <a:endParaRPr lang="en-US" kern="0"/>
          </a:p>
        </p:txBody>
      </p:sp>
      <p:sp>
        <p:nvSpPr>
          <p:cNvPr id="5" name="Footer Placeholder 4"/>
          <p:cNvSpPr>
            <a:spLocks noGrp="1"/>
          </p:cNvSpPr>
          <p:nvPr>
            <p:ph type="ftr" sz="quarter" idx="11"/>
          </p:nvPr>
        </p:nvSpPr>
        <p:spPr/>
        <p:txBody>
          <a:bodyPr/>
          <a:lstStyle/>
          <a:p>
            <a:pPr defTabSz="914400" fontAlgn="auto"/>
            <a:endParaRPr lang="en-US" kern="0"/>
          </a:p>
        </p:txBody>
      </p:sp>
      <p:sp>
        <p:nvSpPr>
          <p:cNvPr id="6" name="Slide Number Placeholder 5"/>
          <p:cNvSpPr>
            <a:spLocks noGrp="1"/>
          </p:cNvSpPr>
          <p:nvPr>
            <p:ph type="sldNum" sz="quarter" idx="12"/>
          </p:nvPr>
        </p:nvSpPr>
        <p:spPr/>
        <p:txBody>
          <a:bodyPr/>
          <a:lstStyle/>
          <a:p>
            <a:pPr algn="r" defTabSz="914400" fontAlgn="auto">
              <a:spcBef>
                <a:spcPts val="0"/>
              </a:spcBef>
              <a:spcAft>
                <a:spcPts val="0"/>
              </a:spcAft>
              <a:buSzPct val="25000"/>
            </a:pPr>
            <a:fld id="{00000000-1234-1234-1234-123412341234}" type="slidenum">
              <a:rPr lang="en" sz="1200" kern="0" smtClean="0">
                <a:solidFill>
                  <a:srgbClr val="898989"/>
                </a:solidFill>
                <a:latin typeface="Calibri"/>
                <a:ea typeface="Calibri"/>
                <a:cs typeface="Calibri"/>
                <a:sym typeface="Calibri"/>
              </a:rPr>
              <a:pPr algn="r" defTabSz="914400" fontAlgn="auto">
                <a:spcBef>
                  <a:spcPts val="0"/>
                </a:spcBef>
                <a:spcAft>
                  <a:spcPts val="0"/>
                </a:spcAft>
                <a:buSzPct val="25000"/>
              </a:pPr>
              <a:t>‹#›</a:t>
            </a:fld>
            <a:endParaRPr lang="en" sz="1200" kern="0">
              <a:solidFill>
                <a:srgbClr val="898989"/>
              </a:solidFill>
              <a:latin typeface="Calibri"/>
              <a:ea typeface="Calibri"/>
              <a:cs typeface="Calibri"/>
              <a:sym typeface="Calibri"/>
            </a:endParaRPr>
          </a:p>
        </p:txBody>
      </p:sp>
    </p:spTree>
    <p:extLst>
      <p:ext uri="{BB962C8B-B14F-4D97-AF65-F5344CB8AC3E}">
        <p14:creationId xmlns:p14="http://schemas.microsoft.com/office/powerpoint/2010/main" val="266988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2A706C4-33AF-4E0C-B887-BE554454A977}" type="datetimeFigureOut">
              <a:rPr lang="en-US" smtClean="0"/>
              <a:t>4/1/2016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lgn="r" defTabSz="914400" fontAlgn="auto">
              <a:spcBef>
                <a:spcPts val="0"/>
              </a:spcBef>
              <a:spcAft>
                <a:spcPts val="0"/>
              </a:spcAft>
            </a:pPr>
            <a:fld id="{00000000-1234-1234-1234-123412341234}" type="slidenum">
              <a:rPr lang="en" sz="1000" kern="0" smtClean="0">
                <a:solidFill>
                  <a:srgbClr val="000000"/>
                </a:solidFill>
                <a:latin typeface="Old Standard TT"/>
                <a:ea typeface="Old Standard TT"/>
                <a:cs typeface="Old Standard TT"/>
                <a:sym typeface="Old Standard TT"/>
              </a:rPr>
              <a:pPr algn="r" defTabSz="914400" fontAlgn="auto">
                <a:spcBef>
                  <a:spcPts val="0"/>
                </a:spcBef>
                <a:spcAft>
                  <a:spcPts val="0"/>
                </a:spcAft>
              </a:pPr>
              <a:t>‹#›</a:t>
            </a:fld>
            <a:endParaRPr lang="en" sz="1000" kern="0">
              <a:solidFill>
                <a:srgbClr val="000000"/>
              </a:solidFill>
              <a:latin typeface="Old Standard TT"/>
              <a:ea typeface="Old Standard TT"/>
              <a:cs typeface="Old Standard TT"/>
              <a:sym typeface="Old Standard TT"/>
            </a:endParaRPr>
          </a:p>
        </p:txBody>
      </p:sp>
    </p:spTree>
    <p:extLst>
      <p:ext uri="{BB962C8B-B14F-4D97-AF65-F5344CB8AC3E}">
        <p14:creationId xmlns:p14="http://schemas.microsoft.com/office/powerpoint/2010/main" val="2041119157"/>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2A706C4-33AF-4E0C-B887-BE554454A977}" type="datetimeFigureOut">
              <a:rPr lang="en-US" smtClean="0"/>
              <a:t>4/1/2016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lgn="r" defTabSz="914400" fontAlgn="auto">
              <a:spcBef>
                <a:spcPts val="0"/>
              </a:spcBef>
              <a:spcAft>
                <a:spcPts val="0"/>
              </a:spcAft>
            </a:pPr>
            <a:fld id="{00000000-1234-1234-1234-123412341234}" type="slidenum">
              <a:rPr lang="en" sz="1000" kern="0" smtClean="0">
                <a:solidFill>
                  <a:srgbClr val="000000"/>
                </a:solidFill>
                <a:latin typeface="Old Standard TT"/>
                <a:ea typeface="Old Standard TT"/>
                <a:cs typeface="Old Standard TT"/>
                <a:sym typeface="Old Standard TT"/>
              </a:rPr>
              <a:pPr algn="r" defTabSz="914400" fontAlgn="auto">
                <a:spcBef>
                  <a:spcPts val="0"/>
                </a:spcBef>
                <a:spcAft>
                  <a:spcPts val="0"/>
                </a:spcAft>
              </a:pPr>
              <a:t>‹#›</a:t>
            </a:fld>
            <a:endParaRPr lang="en" sz="1000" kern="0">
              <a:solidFill>
                <a:srgbClr val="000000"/>
              </a:solidFill>
              <a:latin typeface="Old Standard TT"/>
              <a:ea typeface="Old Standard TT"/>
              <a:cs typeface="Old Standard TT"/>
              <a:sym typeface="Old Standard TT"/>
            </a:endParaRPr>
          </a:p>
        </p:txBody>
      </p:sp>
    </p:spTree>
    <p:extLst>
      <p:ext uri="{BB962C8B-B14F-4D97-AF65-F5344CB8AC3E}">
        <p14:creationId xmlns:p14="http://schemas.microsoft.com/office/powerpoint/2010/main" val="2067982140"/>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2A706C4-33AF-4E0C-B887-BE554454A977}" type="datetimeFigureOut">
              <a:rPr lang="en-US" smtClean="0"/>
              <a:t>4/1/2016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algn="r" defTabSz="914400" fontAlgn="auto">
              <a:spcBef>
                <a:spcPts val="0"/>
              </a:spcBef>
              <a:spcAft>
                <a:spcPts val="0"/>
              </a:spcAft>
            </a:pPr>
            <a:fld id="{00000000-1234-1234-1234-123412341234}" type="slidenum">
              <a:rPr lang="en" sz="1000" kern="0" smtClean="0">
                <a:solidFill>
                  <a:srgbClr val="000000"/>
                </a:solidFill>
                <a:latin typeface="Old Standard TT"/>
                <a:ea typeface="Old Standard TT"/>
                <a:cs typeface="Old Standard TT"/>
                <a:sym typeface="Old Standard TT"/>
              </a:rPr>
              <a:pPr algn="r" defTabSz="914400" fontAlgn="auto">
                <a:spcBef>
                  <a:spcPts val="0"/>
                </a:spcBef>
                <a:spcAft>
                  <a:spcPts val="0"/>
                </a:spcAft>
              </a:pPr>
              <a:t>‹#›</a:t>
            </a:fld>
            <a:endParaRPr lang="en" sz="1000" kern="0">
              <a:solidFill>
                <a:srgbClr val="000000"/>
              </a:solidFill>
              <a:latin typeface="Old Standard TT"/>
              <a:ea typeface="Old Standard TT"/>
              <a:cs typeface="Old Standard TT"/>
              <a:sym typeface="Old Standard TT"/>
            </a:endParaRPr>
          </a:p>
        </p:txBody>
      </p:sp>
    </p:spTree>
    <p:extLst>
      <p:ext uri="{BB962C8B-B14F-4D97-AF65-F5344CB8AC3E}">
        <p14:creationId xmlns:p14="http://schemas.microsoft.com/office/powerpoint/2010/main" val="3230894864"/>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2A706C4-33AF-4E0C-B887-BE554454A977}" type="datetimeFigureOut">
              <a:rPr lang="en-US" smtClean="0"/>
              <a:t>4/1/2016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algn="r" defTabSz="914400" fontAlgn="auto">
              <a:spcBef>
                <a:spcPts val="0"/>
              </a:spcBef>
              <a:spcAft>
                <a:spcPts val="0"/>
              </a:spcAft>
            </a:pPr>
            <a:fld id="{00000000-1234-1234-1234-123412341234}" type="slidenum">
              <a:rPr lang="en" sz="1000" kern="0" smtClean="0">
                <a:solidFill>
                  <a:srgbClr val="000000"/>
                </a:solidFill>
                <a:latin typeface="Old Standard TT"/>
                <a:ea typeface="Old Standard TT"/>
                <a:cs typeface="Old Standard TT"/>
                <a:sym typeface="Old Standard TT"/>
              </a:rPr>
              <a:pPr algn="r" defTabSz="914400" fontAlgn="auto">
                <a:spcBef>
                  <a:spcPts val="0"/>
                </a:spcBef>
                <a:spcAft>
                  <a:spcPts val="0"/>
                </a:spcAft>
              </a:pPr>
              <a:t>‹#›</a:t>
            </a:fld>
            <a:endParaRPr lang="en" sz="1000" kern="0">
              <a:solidFill>
                <a:srgbClr val="000000"/>
              </a:solidFill>
              <a:latin typeface="Old Standard TT"/>
              <a:ea typeface="Old Standard TT"/>
              <a:cs typeface="Old Standard TT"/>
              <a:sym typeface="Old Standard TT"/>
            </a:endParaRPr>
          </a:p>
        </p:txBody>
      </p:sp>
    </p:spTree>
    <p:extLst>
      <p:ext uri="{BB962C8B-B14F-4D97-AF65-F5344CB8AC3E}">
        <p14:creationId xmlns:p14="http://schemas.microsoft.com/office/powerpoint/2010/main" val="4163274773"/>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772400" cy="1066800"/>
          </a:xfrm>
        </p:spPr>
        <p:txBody>
          <a:bodyPr anchor="t"/>
          <a:lstStyle>
            <a:lvl1pPr>
              <a:defRPr sz="9500"/>
            </a:lvl1pPr>
          </a:lstStyle>
          <a:p>
            <a:r>
              <a:rPr lang="en-US" dirty="0" smtClean="0"/>
              <a:t>Click to edit Master title style</a:t>
            </a:r>
            <a:endParaRPr lang="en-US" dirty="0"/>
          </a:p>
        </p:txBody>
      </p:sp>
      <p:sp>
        <p:nvSpPr>
          <p:cNvPr id="3" name="Subtitle 2"/>
          <p:cNvSpPr>
            <a:spLocks noGrp="1"/>
          </p:cNvSpPr>
          <p:nvPr>
            <p:ph type="subTitle" idx="1"/>
          </p:nvPr>
        </p:nvSpPr>
        <p:spPr>
          <a:xfrm>
            <a:off x="762000" y="2517775"/>
            <a:ext cx="6400800" cy="682625"/>
          </a:xfrm>
        </p:spPr>
        <p:txBody>
          <a:bodyPr/>
          <a:lstStyle>
            <a:lvl1pPr marL="0" indent="0" algn="l">
              <a:buNone/>
              <a:defRPr sz="2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15685010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A706C4-33AF-4E0C-B887-BE554454A977}" type="datetimeFigureOut">
              <a:rPr lang="en-US" smtClean="0"/>
              <a:t>4/1/2016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defTabSz="914400" fontAlgn="auto">
              <a:spcBef>
                <a:spcPts val="0"/>
              </a:spcBef>
              <a:spcAft>
                <a:spcPts val="0"/>
              </a:spcAft>
            </a:pPr>
            <a:fld id="{00000000-1234-1234-1234-123412341234}" type="slidenum">
              <a:rPr lang="en" sz="1400" kern="0" smtClean="0">
                <a:solidFill>
                  <a:srgbClr val="000000"/>
                </a:solidFill>
                <a:latin typeface="Arial"/>
                <a:cs typeface="Arial"/>
                <a:sym typeface="Arial"/>
              </a:rPr>
              <a:pPr defTabSz="914400" fontAlgn="auto">
                <a:spcBef>
                  <a:spcPts val="0"/>
                </a:spcBef>
                <a:spcAft>
                  <a:spcPts val="0"/>
                </a:spcAft>
              </a:pPr>
              <a:t>‹#›</a:t>
            </a:fld>
            <a:endParaRPr lang="en" sz="1400" kern="0">
              <a:solidFill>
                <a:srgbClr val="000000"/>
              </a:solidFill>
              <a:latin typeface="Arial"/>
              <a:cs typeface="Arial"/>
              <a:sym typeface="Arial"/>
            </a:endParaRPr>
          </a:p>
        </p:txBody>
      </p:sp>
    </p:spTree>
    <p:extLst>
      <p:ext uri="{BB962C8B-B14F-4D97-AF65-F5344CB8AC3E}">
        <p14:creationId xmlns:p14="http://schemas.microsoft.com/office/powerpoint/2010/main" val="22326544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82A706C4-33AF-4E0C-B887-BE554454A977}" type="datetimeFigureOut">
              <a:rPr lang="en-US" smtClean="0"/>
              <a:t>4/1/2016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lgn="r" defTabSz="914400" fontAlgn="auto">
              <a:spcBef>
                <a:spcPts val="0"/>
              </a:spcBef>
              <a:spcAft>
                <a:spcPts val="0"/>
              </a:spcAft>
            </a:pPr>
            <a:fld id="{00000000-1234-1234-1234-123412341234}" type="slidenum">
              <a:rPr lang="en" sz="1000" kern="0" smtClean="0">
                <a:solidFill>
                  <a:srgbClr val="000000"/>
                </a:solidFill>
                <a:latin typeface="Old Standard TT"/>
                <a:ea typeface="Old Standard TT"/>
                <a:cs typeface="Old Standard TT"/>
                <a:sym typeface="Old Standard TT"/>
              </a:rPr>
              <a:pPr algn="r" defTabSz="914400" fontAlgn="auto">
                <a:spcBef>
                  <a:spcPts val="0"/>
                </a:spcBef>
                <a:spcAft>
                  <a:spcPts val="0"/>
                </a:spcAft>
              </a:pPr>
              <a:t>‹#›</a:t>
            </a:fld>
            <a:endParaRPr lang="en" sz="1000" kern="0">
              <a:solidFill>
                <a:srgbClr val="000000"/>
              </a:solidFill>
              <a:latin typeface="Old Standard TT"/>
              <a:ea typeface="Old Standard TT"/>
              <a:cs typeface="Old Standard TT"/>
              <a:sym typeface="Old Standard TT"/>
            </a:endParaRPr>
          </a:p>
        </p:txBody>
      </p:sp>
    </p:spTree>
    <p:extLst>
      <p:ext uri="{BB962C8B-B14F-4D97-AF65-F5344CB8AC3E}">
        <p14:creationId xmlns:p14="http://schemas.microsoft.com/office/powerpoint/2010/main" val="650059938"/>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82A706C4-33AF-4E0C-B887-BE554454A977}" type="datetimeFigureOut">
              <a:rPr lang="en-US" smtClean="0"/>
              <a:t>4/1/2016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lgn="r" defTabSz="914400" fontAlgn="auto">
              <a:spcBef>
                <a:spcPts val="0"/>
              </a:spcBef>
              <a:spcAft>
                <a:spcPts val="0"/>
              </a:spcAft>
            </a:pPr>
            <a:fld id="{00000000-1234-1234-1234-123412341234}" type="slidenum">
              <a:rPr lang="en" sz="1000" kern="0" smtClean="0">
                <a:solidFill>
                  <a:srgbClr val="000000"/>
                </a:solidFill>
                <a:latin typeface="Old Standard TT"/>
                <a:ea typeface="Old Standard TT"/>
                <a:cs typeface="Old Standard TT"/>
                <a:sym typeface="Old Standard TT"/>
              </a:rPr>
              <a:pPr algn="r" defTabSz="914400" fontAlgn="auto">
                <a:spcBef>
                  <a:spcPts val="0"/>
                </a:spcBef>
                <a:spcAft>
                  <a:spcPts val="0"/>
                </a:spcAft>
              </a:pPr>
              <a:t>‹#›</a:t>
            </a:fld>
            <a:endParaRPr lang="en" sz="1000" kern="0">
              <a:solidFill>
                <a:srgbClr val="000000"/>
              </a:solidFill>
              <a:latin typeface="Old Standard TT"/>
              <a:ea typeface="Old Standard TT"/>
              <a:cs typeface="Old Standard TT"/>
              <a:sym typeface="Old Standard TT"/>
            </a:endParaRPr>
          </a:p>
        </p:txBody>
      </p:sp>
    </p:spTree>
    <p:extLst>
      <p:ext uri="{BB962C8B-B14F-4D97-AF65-F5344CB8AC3E}">
        <p14:creationId xmlns:p14="http://schemas.microsoft.com/office/powerpoint/2010/main" val="3384426158"/>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A706C4-33AF-4E0C-B887-BE554454A977}" type="datetimeFigureOut">
              <a:rPr lang="en-US" smtClean="0"/>
              <a:t>4/1/2016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lgn="r" defTabSz="914400" fontAlgn="auto">
              <a:spcBef>
                <a:spcPts val="0"/>
              </a:spcBef>
              <a:spcAft>
                <a:spcPts val="0"/>
              </a:spcAft>
            </a:pPr>
            <a:fld id="{00000000-1234-1234-1234-123412341234}" type="slidenum">
              <a:rPr lang="en" sz="1000" kern="0" smtClean="0">
                <a:solidFill>
                  <a:srgbClr val="000000"/>
                </a:solidFill>
                <a:latin typeface="Old Standard TT"/>
                <a:ea typeface="Old Standard TT"/>
                <a:cs typeface="Old Standard TT"/>
                <a:sym typeface="Old Standard TT"/>
              </a:rPr>
              <a:pPr algn="r" defTabSz="914400" fontAlgn="auto">
                <a:spcBef>
                  <a:spcPts val="0"/>
                </a:spcBef>
                <a:spcAft>
                  <a:spcPts val="0"/>
                </a:spcAft>
              </a:pPr>
              <a:t>‹#›</a:t>
            </a:fld>
            <a:endParaRPr lang="en" sz="1000" kern="0">
              <a:solidFill>
                <a:srgbClr val="000000"/>
              </a:solidFill>
              <a:latin typeface="Old Standard TT"/>
              <a:ea typeface="Old Standard TT"/>
              <a:cs typeface="Old Standard TT"/>
              <a:sym typeface="Old Standard TT"/>
            </a:endParaRPr>
          </a:p>
        </p:txBody>
      </p:sp>
    </p:spTree>
    <p:extLst>
      <p:ext uri="{BB962C8B-B14F-4D97-AF65-F5344CB8AC3E}">
        <p14:creationId xmlns:p14="http://schemas.microsoft.com/office/powerpoint/2010/main" val="3217010842"/>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A706C4-33AF-4E0C-B887-BE554454A977}" type="datetimeFigureOut">
              <a:rPr lang="en-US" smtClean="0"/>
              <a:t>4/1/2016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lgn="r" defTabSz="914400" fontAlgn="auto">
              <a:spcBef>
                <a:spcPts val="0"/>
              </a:spcBef>
              <a:spcAft>
                <a:spcPts val="0"/>
              </a:spcAft>
            </a:pPr>
            <a:fld id="{00000000-1234-1234-1234-123412341234}" type="slidenum">
              <a:rPr lang="en" sz="1000" kern="0" smtClean="0">
                <a:solidFill>
                  <a:srgbClr val="000000"/>
                </a:solidFill>
                <a:latin typeface="Old Standard TT"/>
                <a:ea typeface="Old Standard TT"/>
                <a:cs typeface="Old Standard TT"/>
                <a:sym typeface="Old Standard TT"/>
              </a:rPr>
              <a:pPr algn="r" defTabSz="914400" fontAlgn="auto">
                <a:spcBef>
                  <a:spcPts val="0"/>
                </a:spcBef>
                <a:spcAft>
                  <a:spcPts val="0"/>
                </a:spcAft>
              </a:pPr>
              <a:t>‹#›</a:t>
            </a:fld>
            <a:endParaRPr lang="en" sz="1000" kern="0">
              <a:solidFill>
                <a:srgbClr val="000000"/>
              </a:solidFill>
              <a:latin typeface="Old Standard TT"/>
              <a:ea typeface="Old Standard TT"/>
              <a:cs typeface="Old Standard TT"/>
              <a:sym typeface="Old Standard TT"/>
            </a:endParaRPr>
          </a:p>
        </p:txBody>
      </p:sp>
    </p:spTree>
    <p:extLst>
      <p:ext uri="{BB962C8B-B14F-4D97-AF65-F5344CB8AC3E}">
        <p14:creationId xmlns:p14="http://schemas.microsoft.com/office/powerpoint/2010/main" val="3858732069"/>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0"/>
            <a:ext cx="8229600" cy="1143000"/>
          </a:xfrm>
        </p:spPr>
        <p:txBody>
          <a:bodyPr/>
          <a:lstStyle/>
          <a:p>
            <a:r>
              <a:rPr lang="en-US" dirty="0"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3F39200-3828-CA49-A49E-32C2EEF97162}" type="slidenum">
              <a:rPr lang="en-US"/>
              <a:pPr>
                <a:defRPr/>
              </a:pPr>
              <a:t>‹#›</a:t>
            </a:fld>
            <a:endParaRPr lang="en-US"/>
          </a:p>
        </p:txBody>
      </p:sp>
    </p:spTree>
    <p:extLst>
      <p:ext uri="{BB962C8B-B14F-4D97-AF65-F5344CB8AC3E}">
        <p14:creationId xmlns:p14="http://schemas.microsoft.com/office/powerpoint/2010/main" val="2504839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8DEB89A-5B48-794D-A51B-4CA2CE5E368F}" type="slidenum">
              <a:rPr lang="en-US"/>
              <a:pPr>
                <a:defRPr/>
              </a:pPr>
              <a:t>‹#›</a:t>
            </a:fld>
            <a:endParaRPr lang="en-US"/>
          </a:p>
        </p:txBody>
      </p:sp>
    </p:spTree>
    <p:extLst>
      <p:ext uri="{BB962C8B-B14F-4D97-AF65-F5344CB8AC3E}">
        <p14:creationId xmlns:p14="http://schemas.microsoft.com/office/powerpoint/2010/main" val="1758417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5B5A13E-793D-E84E-990D-D7AA6986EFAA}" type="slidenum">
              <a:rPr lang="en-US"/>
              <a:pPr>
                <a:defRPr/>
              </a:pPr>
              <a:t>‹#›</a:t>
            </a:fld>
            <a:endParaRPr lang="en-US"/>
          </a:p>
        </p:txBody>
      </p:sp>
    </p:spTree>
    <p:extLst>
      <p:ext uri="{BB962C8B-B14F-4D97-AF65-F5344CB8AC3E}">
        <p14:creationId xmlns:p14="http://schemas.microsoft.com/office/powerpoint/2010/main" val="2378185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80FAB35-CA78-924D-A9D1-964C0A7A99AE}" type="slidenum">
              <a:rPr lang="en-US"/>
              <a:pPr>
                <a:defRPr/>
              </a:pPr>
              <a:t>‹#›</a:t>
            </a:fld>
            <a:endParaRPr lang="en-US"/>
          </a:p>
        </p:txBody>
      </p:sp>
    </p:spTree>
    <p:extLst>
      <p:ext uri="{BB962C8B-B14F-4D97-AF65-F5344CB8AC3E}">
        <p14:creationId xmlns:p14="http://schemas.microsoft.com/office/powerpoint/2010/main" val="227498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6AA31C0E-67A0-1C4A-BC4B-C1BEA96785E3}" type="slidenum">
              <a:rPr lang="en-US"/>
              <a:pPr>
                <a:defRPr/>
              </a:pPr>
              <a:t>‹#›</a:t>
            </a:fld>
            <a:endParaRPr lang="en-US"/>
          </a:p>
        </p:txBody>
      </p:sp>
    </p:spTree>
    <p:extLst>
      <p:ext uri="{BB962C8B-B14F-4D97-AF65-F5344CB8AC3E}">
        <p14:creationId xmlns:p14="http://schemas.microsoft.com/office/powerpoint/2010/main" val="2789848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838200"/>
          </a:xfrm>
        </p:spPr>
        <p:txBody>
          <a:bodyPr/>
          <a:lstStyle>
            <a:lvl1pPr>
              <a:defRPr sz="5500"/>
            </a:lvl1pPr>
          </a:lstStyle>
          <a:p>
            <a:r>
              <a:rPr lang="en-US" dirty="0"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8C6C2F2-0CCC-7643-A79A-4B140A74092B}" type="slidenum">
              <a:rPr lang="en-US"/>
              <a:pPr>
                <a:defRPr/>
              </a:pPr>
              <a:t>‹#›</a:t>
            </a:fld>
            <a:endParaRPr lang="en-US"/>
          </a:p>
        </p:txBody>
      </p:sp>
    </p:spTree>
    <p:extLst>
      <p:ext uri="{BB962C8B-B14F-4D97-AF65-F5344CB8AC3E}">
        <p14:creationId xmlns:p14="http://schemas.microsoft.com/office/powerpoint/2010/main" val="2338487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DD4771BD-4D80-EA4F-BF21-E9C0AD692F06}" type="slidenum">
              <a:rPr lang="en-US"/>
              <a:pPr>
                <a:defRPr/>
              </a:pPr>
              <a:t>‹#›</a:t>
            </a:fld>
            <a:endParaRPr lang="en-US"/>
          </a:p>
        </p:txBody>
      </p:sp>
    </p:spTree>
    <p:extLst>
      <p:ext uri="{BB962C8B-B14F-4D97-AF65-F5344CB8AC3E}">
        <p14:creationId xmlns:p14="http://schemas.microsoft.com/office/powerpoint/2010/main" val="1634627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609600"/>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951038"/>
            <a:ext cx="8229600" cy="42211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orbel" charset="0"/>
                <a:ea typeface="ＭＳ Ｐゴシック" charset="-128"/>
                <a:cs typeface="ＭＳ Ｐゴシック" charset="-128"/>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orbel" charset="0"/>
                <a:ea typeface="ＭＳ Ｐゴシック" charset="-128"/>
                <a:cs typeface="ＭＳ Ｐゴシック" charset="-128"/>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orbel" charset="0"/>
                <a:ea typeface="ＭＳ Ｐゴシック" charset="-128"/>
                <a:cs typeface="ＭＳ Ｐゴシック" charset="-128"/>
              </a:defRPr>
            </a:lvl1pPr>
          </a:lstStyle>
          <a:p>
            <a:pPr>
              <a:defRPr/>
            </a:pPr>
            <a:fld id="{8DD3DD94-F9C9-C14C-8B4B-803B2365D3E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20" r:id="rId1"/>
    <p:sldLayoutId id="2147483721"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Lst>
  <p:timing>
    <p:tnLst>
      <p:par>
        <p:cTn id="1" dur="indefinite" restart="never" nodeType="tmRoot"/>
      </p:par>
    </p:tnLst>
  </p:timing>
  <p:hf hdr="0" ftr="0" dt="0"/>
  <p:txStyles>
    <p:titleStyle>
      <a:lvl1pPr algn="l" defTabSz="457200" rtl="0" eaLnBrk="0" fontAlgn="base" hangingPunct="0">
        <a:spcBef>
          <a:spcPct val="0"/>
        </a:spcBef>
        <a:spcAft>
          <a:spcPct val="0"/>
        </a:spcAft>
        <a:defRPr sz="5500" b="1" kern="1200">
          <a:solidFill>
            <a:schemeClr val="tx1"/>
          </a:solidFill>
          <a:latin typeface="+mj-lt"/>
          <a:ea typeface="ＭＳ Ｐゴシック" pitchFamily="-65" charset="-128"/>
          <a:cs typeface="ＭＳ Ｐゴシック" pitchFamily="-65" charset="-128"/>
        </a:defRPr>
      </a:lvl1pPr>
      <a:lvl2pPr algn="l" defTabSz="457200" rtl="0" eaLnBrk="0" fontAlgn="base" hangingPunct="0">
        <a:spcBef>
          <a:spcPct val="0"/>
        </a:spcBef>
        <a:spcAft>
          <a:spcPct val="0"/>
        </a:spcAft>
        <a:defRPr sz="5500" b="1">
          <a:solidFill>
            <a:schemeClr val="tx1"/>
          </a:solidFill>
          <a:latin typeface="Corbel" pitchFamily="-65" charset="0"/>
          <a:ea typeface="ＭＳ Ｐゴシック" pitchFamily="-65" charset="-128"/>
          <a:cs typeface="ＭＳ Ｐゴシック" pitchFamily="-65" charset="-128"/>
        </a:defRPr>
      </a:lvl2pPr>
      <a:lvl3pPr algn="l" defTabSz="457200" rtl="0" eaLnBrk="0" fontAlgn="base" hangingPunct="0">
        <a:spcBef>
          <a:spcPct val="0"/>
        </a:spcBef>
        <a:spcAft>
          <a:spcPct val="0"/>
        </a:spcAft>
        <a:defRPr sz="5500" b="1">
          <a:solidFill>
            <a:schemeClr val="tx1"/>
          </a:solidFill>
          <a:latin typeface="Corbel" pitchFamily="-65" charset="0"/>
          <a:ea typeface="ＭＳ Ｐゴシック" pitchFamily="-65" charset="-128"/>
          <a:cs typeface="ＭＳ Ｐゴシック" pitchFamily="-65" charset="-128"/>
        </a:defRPr>
      </a:lvl3pPr>
      <a:lvl4pPr algn="l" defTabSz="457200" rtl="0" eaLnBrk="0" fontAlgn="base" hangingPunct="0">
        <a:spcBef>
          <a:spcPct val="0"/>
        </a:spcBef>
        <a:spcAft>
          <a:spcPct val="0"/>
        </a:spcAft>
        <a:defRPr sz="5500" b="1">
          <a:solidFill>
            <a:schemeClr val="tx1"/>
          </a:solidFill>
          <a:latin typeface="Corbel" pitchFamily="-65" charset="0"/>
          <a:ea typeface="ＭＳ Ｐゴシック" pitchFamily="-65" charset="-128"/>
          <a:cs typeface="ＭＳ Ｐゴシック" pitchFamily="-65" charset="-128"/>
        </a:defRPr>
      </a:lvl4pPr>
      <a:lvl5pPr algn="l" defTabSz="457200" rtl="0" eaLnBrk="0" fontAlgn="base" hangingPunct="0">
        <a:spcBef>
          <a:spcPct val="0"/>
        </a:spcBef>
        <a:spcAft>
          <a:spcPct val="0"/>
        </a:spcAft>
        <a:defRPr sz="5500" b="1">
          <a:solidFill>
            <a:schemeClr val="tx1"/>
          </a:solidFill>
          <a:latin typeface="Corbel" pitchFamily="-65" charset="0"/>
          <a:ea typeface="ＭＳ Ｐゴシック" pitchFamily="-65" charset="-128"/>
          <a:cs typeface="ＭＳ Ｐゴシック" pitchFamily="-65" charset="-128"/>
        </a:defRPr>
      </a:lvl5pPr>
      <a:lvl6pPr marL="4572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6pPr>
      <a:lvl7pPr marL="9144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7pPr>
      <a:lvl8pPr marL="13716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8pPr>
      <a:lvl9pPr marL="18288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9pPr>
    </p:titleStyle>
    <p:bodyStyle>
      <a:lvl1pPr marL="342900" indent="-342900" algn="l" defTabSz="457200" rtl="0" eaLnBrk="0" fontAlgn="base" hangingPunct="0">
        <a:spcBef>
          <a:spcPts val="2000"/>
        </a:spcBef>
        <a:spcAft>
          <a:spcPct val="0"/>
        </a:spcAft>
        <a:defRPr sz="3200" kern="1200">
          <a:solidFill>
            <a:schemeClr val="tx1"/>
          </a:solidFill>
          <a:latin typeface="+mn-lt"/>
          <a:ea typeface="ＭＳ Ｐゴシック" pitchFamily="-65" charset="-128"/>
          <a:cs typeface="ＭＳ Ｐゴシック" pitchFamily="-65" charset="-128"/>
        </a:defRPr>
      </a:lvl1pPr>
      <a:lvl2pPr marL="457200" indent="-228600" algn="l" defTabSz="457200" rtl="0" eaLnBrk="0" fontAlgn="base" hangingPunct="0">
        <a:spcBef>
          <a:spcPct val="0"/>
        </a:spcBef>
        <a:spcAft>
          <a:spcPct val="0"/>
        </a:spcAft>
        <a:buSzPct val="100000"/>
        <a:buFont typeface="Lucida Grande" charset="0"/>
        <a:buChar char="»"/>
        <a:defRPr sz="2700" kern="1200">
          <a:solidFill>
            <a:schemeClr val="tx1"/>
          </a:solidFill>
          <a:latin typeface="+mn-lt"/>
          <a:ea typeface="ＭＳ Ｐゴシック" pitchFamily="-65" charset="-128"/>
          <a:cs typeface="+mn-cs"/>
        </a:defRPr>
      </a:lvl2pPr>
      <a:lvl3pPr marL="685800" indent="-228600" algn="l" defTabSz="457200" rtl="0" eaLnBrk="0" fontAlgn="base" hangingPunct="0">
        <a:spcBef>
          <a:spcPct val="20000"/>
        </a:spcBef>
        <a:spcAft>
          <a:spcPct val="0"/>
        </a:spcAft>
        <a:buFont typeface="Lucida Grande" charset="0"/>
        <a:buChar char="-"/>
        <a:defRPr sz="24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8DD3DD94-F9C9-C14C-8B4B-803B2365D3E6}" type="slidenum">
              <a:rPr lang="en-US" smtClean="0"/>
              <a:pPr>
                <a:defRPr/>
              </a:pPr>
              <a:t>‹#›</a:t>
            </a:fld>
            <a:endParaRPr lang="en-US"/>
          </a:p>
        </p:txBody>
      </p:sp>
    </p:spTree>
    <p:extLst>
      <p:ext uri="{BB962C8B-B14F-4D97-AF65-F5344CB8AC3E}">
        <p14:creationId xmlns:p14="http://schemas.microsoft.com/office/powerpoint/2010/main" val="3086821188"/>
      </p:ext>
    </p:extLst>
  </p:cSld>
  <p:clrMap bg1="lt1" tx1="dk1" bg2="lt2" tx2="dk2" accent1="accent1" accent2="accent2" accent3="accent3" accent4="accent4" accent5="accent5" accent6="accent6" hlink="hlink" folHlink="folHlink"/>
  <p:sldLayoutIdLst>
    <p:sldLayoutId id="2147483801" r:id="rId1"/>
    <p:sldLayoutId id="2147483802" r:id="rId2"/>
    <p:sldLayoutId id="2147483803" r:id="rId3"/>
    <p:sldLayoutId id="2147483804" r:id="rId4"/>
    <p:sldLayoutId id="2147483805" r:id="rId5"/>
    <p:sldLayoutId id="2147483806" r:id="rId6"/>
    <p:sldLayoutId id="2147483807" r:id="rId7"/>
    <p:sldLayoutId id="2147483808" r:id="rId8"/>
    <p:sldLayoutId id="2147483809" r:id="rId9"/>
    <p:sldLayoutId id="2147483810" r:id="rId10"/>
    <p:sldLayoutId id="2147483811"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4.xml"/><Relationship Id="rId5" Type="http://schemas.openxmlformats.org/officeDocument/2006/relationships/image" Target="../media/image15.png"/><Relationship Id="rId4" Type="http://schemas.openxmlformats.org/officeDocument/2006/relationships/image" Target="../media/image14.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6.xml"/><Relationship Id="rId1" Type="http://schemas.openxmlformats.org/officeDocument/2006/relationships/slideLayout" Target="../slideLayouts/slideLayout4.xml"/><Relationship Id="rId5" Type="http://schemas.openxmlformats.org/officeDocument/2006/relationships/image" Target="../media/image18.png"/><Relationship Id="rId4" Type="http://schemas.openxmlformats.org/officeDocument/2006/relationships/image" Target="../media/image17.png"/></Relationships>
</file>

<file path=ppt/slides/_rels/slide1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7.xml"/><Relationship Id="rId1" Type="http://schemas.openxmlformats.org/officeDocument/2006/relationships/slideLayout" Target="../slideLayouts/slideLayout4.xml"/><Relationship Id="rId5" Type="http://schemas.openxmlformats.org/officeDocument/2006/relationships/image" Target="../media/image21.png"/><Relationship Id="rId4" Type="http://schemas.openxmlformats.org/officeDocument/2006/relationships/image" Target="../media/image20.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5.xml"/><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15.xml"/><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Shape 66"/>
          <p:cNvSpPr txBox="1">
            <a:spLocks noGrp="1"/>
          </p:cNvSpPr>
          <p:nvPr>
            <p:ph type="subTitle" idx="1"/>
          </p:nvPr>
        </p:nvSpPr>
        <p:spPr>
          <a:xfrm>
            <a:off x="461211" y="2362200"/>
            <a:ext cx="8395842" cy="2286000"/>
          </a:xfrm>
          <a:prstGeom prst="rect">
            <a:avLst/>
          </a:prstGeom>
          <a:noFill/>
          <a:ln>
            <a:noFill/>
          </a:ln>
        </p:spPr>
        <p:txBody>
          <a:bodyPr lIns="91425" tIns="45700" rIns="91425" bIns="45700" anchor="t" anchorCtr="0">
            <a:noAutofit/>
          </a:bodyPr>
          <a:lstStyle/>
          <a:p>
            <a:pPr>
              <a:buClr>
                <a:srgbClr val="3366FF"/>
              </a:buClr>
              <a:buSzPct val="25000"/>
            </a:pPr>
            <a:r>
              <a:rPr lang="en" sz="4800" dirty="0">
                <a:solidFill>
                  <a:srgbClr val="3366FF"/>
                </a:solidFill>
                <a:latin typeface="Calibri"/>
                <a:ea typeface="Calibri"/>
                <a:cs typeface="Calibri"/>
                <a:sym typeface="Calibri"/>
              </a:rPr>
              <a:t>BlinkDB: </a:t>
            </a:r>
            <a:r>
              <a:rPr lang="en" sz="4800" dirty="0" smtClean="0">
                <a:solidFill>
                  <a:srgbClr val="3366FF"/>
                </a:solidFill>
                <a:latin typeface="Calibri"/>
                <a:ea typeface="Calibri"/>
                <a:cs typeface="Calibri"/>
                <a:sym typeface="Calibri"/>
              </a:rPr>
              <a:t>Queries with Bounded Errors and Bounded Response Times on Very Large Data</a:t>
            </a:r>
            <a:endParaRPr lang="en" sz="4800" dirty="0">
              <a:solidFill>
                <a:srgbClr val="3366FF"/>
              </a:solidFill>
              <a:latin typeface="Calibri"/>
              <a:ea typeface="Calibri"/>
              <a:cs typeface="Calibri"/>
              <a:sym typeface="Calibri"/>
            </a:endParaRPr>
          </a:p>
        </p:txBody>
      </p:sp>
      <p:sp>
        <p:nvSpPr>
          <p:cNvPr id="67" name="Shape 67"/>
          <p:cNvSpPr/>
          <p:nvPr/>
        </p:nvSpPr>
        <p:spPr>
          <a:xfrm>
            <a:off x="5197642" y="5562600"/>
            <a:ext cx="3655400" cy="716100"/>
          </a:xfrm>
          <a:prstGeom prst="rect">
            <a:avLst/>
          </a:prstGeom>
          <a:noFill/>
          <a:ln>
            <a:noFill/>
          </a:ln>
        </p:spPr>
        <p:txBody>
          <a:bodyPr lIns="91425" tIns="45700" rIns="91425" bIns="45700" anchor="t" anchorCtr="0">
            <a:noAutofit/>
          </a:bodyPr>
          <a:lstStyle/>
          <a:p>
            <a:pPr defTabSz="914400" fontAlgn="auto">
              <a:lnSpc>
                <a:spcPct val="110000"/>
              </a:lnSpc>
              <a:spcBef>
                <a:spcPts val="0"/>
              </a:spcBef>
              <a:spcAft>
                <a:spcPts val="0"/>
              </a:spcAft>
              <a:buSzPct val="25000"/>
            </a:pPr>
            <a:r>
              <a:rPr lang="en" sz="1800" b="1" kern="0" dirty="0" smtClean="0">
                <a:solidFill>
                  <a:srgbClr val="404040"/>
                </a:solidFill>
                <a:latin typeface="Calibri"/>
                <a:ea typeface="Calibri"/>
                <a:cs typeface="Calibri"/>
                <a:sym typeface="Calibri"/>
              </a:rPr>
              <a:t>Authored by Sameer </a:t>
            </a:r>
            <a:r>
              <a:rPr lang="en" sz="1800" b="1" kern="0" dirty="0">
                <a:solidFill>
                  <a:srgbClr val="404040"/>
                </a:solidFill>
                <a:latin typeface="Calibri"/>
                <a:ea typeface="Calibri"/>
                <a:cs typeface="Calibri"/>
                <a:sym typeface="Calibri"/>
              </a:rPr>
              <a:t>Agarwal, et. al. </a:t>
            </a:r>
          </a:p>
          <a:p>
            <a:pPr defTabSz="914400" fontAlgn="auto">
              <a:lnSpc>
                <a:spcPct val="110000"/>
              </a:lnSpc>
              <a:spcBef>
                <a:spcPts val="0"/>
              </a:spcBef>
              <a:spcAft>
                <a:spcPts val="0"/>
              </a:spcAft>
              <a:buSzPct val="25000"/>
            </a:pPr>
            <a:r>
              <a:rPr lang="en" sz="1800" b="1" kern="0" dirty="0">
                <a:solidFill>
                  <a:srgbClr val="404040"/>
                </a:solidFill>
                <a:latin typeface="Calibri"/>
                <a:ea typeface="Calibri"/>
                <a:cs typeface="Calibri"/>
                <a:sym typeface="Calibri"/>
              </a:rPr>
              <a:t>Presented by Atul Sandur</a:t>
            </a:r>
          </a:p>
        </p:txBody>
      </p:sp>
    </p:spTree>
    <p:extLst>
      <p:ext uri="{BB962C8B-B14F-4D97-AF65-F5344CB8AC3E}">
        <p14:creationId xmlns:p14="http://schemas.microsoft.com/office/powerpoint/2010/main" val="2764005295"/>
      </p:ext>
    </p:extLst>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4878715" y="5867400"/>
            <a:ext cx="533400" cy="533400"/>
          </a:xfrm>
          <a:prstGeom prst="ellipse">
            <a:avLst/>
          </a:prstGeom>
          <a:solidFill>
            <a:schemeClr val="accent1">
              <a:lumMod val="60000"/>
              <a:lumOff val="40000"/>
            </a:schemeClr>
          </a:solidFill>
          <a:ln>
            <a:solidFill>
              <a:schemeClr val="accent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Corbel"/>
                <a:ea typeface="+mn-ea"/>
                <a:cs typeface="+mn-cs"/>
              </a:rPr>
              <a:t>2</a:t>
            </a:r>
          </a:p>
        </p:txBody>
      </p:sp>
      <p:sp>
        <p:nvSpPr>
          <p:cNvPr id="12" name="Oval 11"/>
          <p:cNvSpPr/>
          <p:nvPr/>
        </p:nvSpPr>
        <p:spPr>
          <a:xfrm>
            <a:off x="4191000" y="1524000"/>
            <a:ext cx="533400" cy="533400"/>
          </a:xfrm>
          <a:prstGeom prst="ellipse">
            <a:avLst/>
          </a:prstGeom>
          <a:solidFill>
            <a:schemeClr val="accent1">
              <a:lumMod val="60000"/>
              <a:lumOff val="40000"/>
            </a:schemeClr>
          </a:solidFill>
          <a:ln>
            <a:solidFill>
              <a:schemeClr val="accent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dirty="0" smtClean="0">
                <a:ln>
                  <a:noFill/>
                </a:ln>
                <a:solidFill>
                  <a:srgbClr val="000000"/>
                </a:solidFill>
                <a:effectLst/>
                <a:uLnTx/>
                <a:uFillTx/>
                <a:latin typeface="Corbel"/>
                <a:ea typeface="+mn-ea"/>
                <a:cs typeface="+mn-cs"/>
              </a:rPr>
              <a:t>4</a:t>
            </a:r>
            <a:endParaRPr kumimoji="0" lang="en-US" sz="2400" b="0" i="0" u="none" strike="noStrike" kern="1200" cap="none" spc="0" normalizeH="0" baseline="0" noProof="0" dirty="0">
              <a:ln>
                <a:noFill/>
              </a:ln>
              <a:solidFill>
                <a:srgbClr val="000000"/>
              </a:solidFill>
              <a:effectLst/>
              <a:uLnTx/>
              <a:uFillTx/>
              <a:latin typeface="Corbel"/>
              <a:ea typeface="+mn-ea"/>
              <a:cs typeface="+mn-cs"/>
            </a:endParaRPr>
          </a:p>
        </p:txBody>
      </p:sp>
      <p:sp>
        <p:nvSpPr>
          <p:cNvPr id="15" name="Oval 14"/>
          <p:cNvSpPr/>
          <p:nvPr/>
        </p:nvSpPr>
        <p:spPr>
          <a:xfrm>
            <a:off x="3581400" y="5867400"/>
            <a:ext cx="533400" cy="533400"/>
          </a:xfrm>
          <a:prstGeom prst="ellipse">
            <a:avLst/>
          </a:prstGeom>
          <a:solidFill>
            <a:schemeClr val="accent1">
              <a:lumMod val="60000"/>
              <a:lumOff val="40000"/>
            </a:schemeClr>
          </a:solidFill>
          <a:ln>
            <a:solidFill>
              <a:schemeClr val="accent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dirty="0" smtClean="0">
                <a:ln>
                  <a:noFill/>
                </a:ln>
                <a:solidFill>
                  <a:srgbClr val="000000"/>
                </a:solidFill>
                <a:effectLst/>
                <a:uLnTx/>
                <a:uFillTx/>
                <a:latin typeface="Corbel"/>
                <a:ea typeface="+mn-ea"/>
                <a:cs typeface="+mn-cs"/>
              </a:rPr>
              <a:t>1</a:t>
            </a:r>
            <a:endParaRPr kumimoji="0" lang="en-US" sz="2400" b="0" i="0" u="none" strike="noStrike" kern="1200" cap="none" spc="0" normalizeH="0" baseline="0" noProof="0" dirty="0">
              <a:ln>
                <a:noFill/>
              </a:ln>
              <a:solidFill>
                <a:srgbClr val="000000"/>
              </a:solidFill>
              <a:effectLst/>
              <a:uLnTx/>
              <a:uFillTx/>
              <a:latin typeface="Corbel"/>
              <a:ea typeface="+mn-ea"/>
              <a:cs typeface="+mn-cs"/>
            </a:endParaRPr>
          </a:p>
        </p:txBody>
      </p:sp>
      <p:sp>
        <p:nvSpPr>
          <p:cNvPr id="16" name="Oval 15"/>
          <p:cNvSpPr/>
          <p:nvPr/>
        </p:nvSpPr>
        <p:spPr>
          <a:xfrm>
            <a:off x="4191000" y="4679576"/>
            <a:ext cx="533400" cy="533400"/>
          </a:xfrm>
          <a:prstGeom prst="ellipse">
            <a:avLst/>
          </a:prstGeom>
          <a:solidFill>
            <a:schemeClr val="accent1">
              <a:lumMod val="60000"/>
              <a:lumOff val="40000"/>
            </a:schemeClr>
          </a:solidFill>
          <a:ln>
            <a:solidFill>
              <a:schemeClr val="accent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dirty="0" smtClean="0">
                <a:ln>
                  <a:noFill/>
                </a:ln>
                <a:solidFill>
                  <a:srgbClr val="000000"/>
                </a:solidFill>
                <a:effectLst/>
                <a:uLnTx/>
                <a:uFillTx/>
                <a:latin typeface="Corbel"/>
                <a:ea typeface="+mn-ea"/>
                <a:cs typeface="+mn-cs"/>
              </a:rPr>
              <a:t>3</a:t>
            </a:r>
            <a:endParaRPr kumimoji="0" lang="en-US" sz="2400" b="0" i="0" u="none" strike="noStrike" kern="1200" cap="none" spc="0" normalizeH="0" baseline="0" noProof="0" dirty="0">
              <a:ln>
                <a:noFill/>
              </a:ln>
              <a:solidFill>
                <a:srgbClr val="000000"/>
              </a:solidFill>
              <a:effectLst/>
              <a:uLnTx/>
              <a:uFillTx/>
              <a:latin typeface="Corbel"/>
              <a:ea typeface="+mn-ea"/>
              <a:cs typeface="+mn-cs"/>
            </a:endParaRPr>
          </a:p>
        </p:txBody>
      </p:sp>
      <p:cxnSp>
        <p:nvCxnSpPr>
          <p:cNvPr id="11" name="Straight Arrow Connector 10"/>
          <p:cNvCxnSpPr>
            <a:stCxn id="15" idx="0"/>
            <a:endCxn id="16" idx="3"/>
          </p:cNvCxnSpPr>
          <p:nvPr/>
        </p:nvCxnSpPr>
        <p:spPr>
          <a:xfrm flipV="1">
            <a:off x="3848100" y="5134861"/>
            <a:ext cx="421015" cy="732539"/>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2" name="Straight Arrow Connector 21"/>
          <p:cNvCxnSpPr>
            <a:stCxn id="3" idx="0"/>
            <a:endCxn id="16" idx="5"/>
          </p:cNvCxnSpPr>
          <p:nvPr/>
        </p:nvCxnSpPr>
        <p:spPr>
          <a:xfrm flipH="1" flipV="1">
            <a:off x="4646285" y="5134861"/>
            <a:ext cx="499130" cy="732539"/>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5" name="Straight Arrow Connector 24"/>
          <p:cNvCxnSpPr>
            <a:stCxn id="16" idx="0"/>
            <a:endCxn id="19" idx="4"/>
          </p:cNvCxnSpPr>
          <p:nvPr/>
        </p:nvCxnSpPr>
        <p:spPr>
          <a:xfrm flipV="1">
            <a:off x="4457700" y="4343400"/>
            <a:ext cx="0" cy="33617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6" name="Straight Arrow Connector 25"/>
          <p:cNvCxnSpPr>
            <a:stCxn id="19" idx="0"/>
            <a:endCxn id="29" idx="4"/>
          </p:cNvCxnSpPr>
          <p:nvPr/>
        </p:nvCxnSpPr>
        <p:spPr>
          <a:xfrm flipV="1">
            <a:off x="4457700" y="3352800"/>
            <a:ext cx="0" cy="4572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2" name="Straight Arrow Connector 31"/>
          <p:cNvCxnSpPr>
            <a:stCxn id="12" idx="0"/>
          </p:cNvCxnSpPr>
          <p:nvPr/>
        </p:nvCxnSpPr>
        <p:spPr>
          <a:xfrm flipV="1">
            <a:off x="4457700" y="1219200"/>
            <a:ext cx="0" cy="3048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8" name="TextBox 27"/>
          <p:cNvSpPr txBox="1"/>
          <p:nvPr/>
        </p:nvSpPr>
        <p:spPr>
          <a:xfrm>
            <a:off x="1045882" y="3780118"/>
            <a:ext cx="184666" cy="584776"/>
          </a:xfrm>
          <a:prstGeom prst="rect">
            <a:avLst/>
          </a:prstGeom>
          <a:noFill/>
        </p:spPr>
        <p:txBody>
          <a:bodyPr wrap="none" rtlCol="0">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3200" b="0" i="0" u="none" strike="noStrike" kern="1200" cap="none" spc="0" normalizeH="0" baseline="0" noProof="0" dirty="0" smtClean="0">
              <a:ln>
                <a:noFill/>
              </a:ln>
              <a:solidFill>
                <a:prstClr val="black"/>
              </a:solidFill>
              <a:effectLst/>
              <a:uLnTx/>
              <a:uFillTx/>
              <a:latin typeface="Arial" charset="0"/>
              <a:ea typeface="ＭＳ Ｐゴシック" charset="0"/>
            </a:endParaRPr>
          </a:p>
        </p:txBody>
      </p:sp>
      <p:sp>
        <p:nvSpPr>
          <p:cNvPr id="18" name="Rectangle 17"/>
          <p:cNvSpPr/>
          <p:nvPr/>
        </p:nvSpPr>
        <p:spPr>
          <a:xfrm>
            <a:off x="3200400" y="2409093"/>
            <a:ext cx="2459010" cy="2192368"/>
          </a:xfrm>
          <a:prstGeom prst="rect">
            <a:avLst/>
          </a:prstGeom>
          <a:solidFill>
            <a:schemeClr val="accent1">
              <a:lumMod val="20000"/>
              <a:lumOff val="80000"/>
              <a:alpha val="23000"/>
            </a:schemeClr>
          </a:solid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orbel"/>
              <a:ea typeface="+mn-ea"/>
              <a:cs typeface="+mn-cs"/>
            </a:endParaRPr>
          </a:p>
        </p:txBody>
      </p:sp>
      <p:sp>
        <p:nvSpPr>
          <p:cNvPr id="19" name="Oval 18"/>
          <p:cNvSpPr/>
          <p:nvPr/>
        </p:nvSpPr>
        <p:spPr>
          <a:xfrm>
            <a:off x="4191000" y="3810000"/>
            <a:ext cx="533400" cy="533400"/>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smtClean="0">
                <a:ln>
                  <a:noFill/>
                </a:ln>
                <a:solidFill>
                  <a:prstClr val="white"/>
                </a:solidFill>
                <a:effectLst/>
                <a:uLnTx/>
                <a:uFillTx/>
                <a:latin typeface="Corbel"/>
                <a:ea typeface="+mn-ea"/>
                <a:cs typeface="+mn-cs"/>
              </a:rPr>
              <a:t>S</a:t>
            </a:r>
            <a:r>
              <a:rPr kumimoji="0" lang="en-US" sz="1800" b="0" i="0" u="none" strike="noStrike" kern="1200" cap="none" spc="0" normalizeH="0" baseline="-25000" noProof="0" dirty="0" smtClean="0">
                <a:ln>
                  <a:noFill/>
                </a:ln>
                <a:solidFill>
                  <a:prstClr val="white"/>
                </a:solidFill>
                <a:effectLst/>
                <a:uLnTx/>
                <a:uFillTx/>
                <a:latin typeface="Corbel"/>
                <a:ea typeface="+mn-ea"/>
                <a:cs typeface="+mn-cs"/>
              </a:rPr>
              <a:t>1</a:t>
            </a:r>
            <a:endParaRPr kumimoji="0" lang="en-US" sz="1800" b="0" i="0" u="none" strike="noStrike" kern="1200" cap="none" spc="0" normalizeH="0" baseline="-25000" noProof="0" dirty="0">
              <a:ln>
                <a:noFill/>
              </a:ln>
              <a:solidFill>
                <a:prstClr val="white"/>
              </a:solidFill>
              <a:effectLst/>
              <a:uLnTx/>
              <a:uFillTx/>
              <a:latin typeface="Corbel"/>
              <a:ea typeface="+mn-ea"/>
              <a:cs typeface="+mn-cs"/>
            </a:endParaRPr>
          </a:p>
        </p:txBody>
      </p:sp>
      <p:cxnSp>
        <p:nvCxnSpPr>
          <p:cNvPr id="21" name="Straight Arrow Connector 20"/>
          <p:cNvCxnSpPr>
            <a:stCxn id="19" idx="2"/>
            <a:endCxn id="27" idx="5"/>
          </p:cNvCxnSpPr>
          <p:nvPr/>
        </p:nvCxnSpPr>
        <p:spPr>
          <a:xfrm flipH="1" flipV="1">
            <a:off x="3808085" y="3731885"/>
            <a:ext cx="382915" cy="344815"/>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7" name="Oval 26"/>
          <p:cNvSpPr/>
          <p:nvPr/>
        </p:nvSpPr>
        <p:spPr>
          <a:xfrm>
            <a:off x="3352800" y="3276600"/>
            <a:ext cx="533400" cy="533400"/>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1700" b="0" i="0" u="none" strike="noStrike" kern="1200" cap="none" spc="0" normalizeH="0" baseline="0" noProof="0" dirty="0" smtClean="0">
                <a:ln>
                  <a:noFill/>
                </a:ln>
                <a:solidFill>
                  <a:prstClr val="white"/>
                </a:solidFill>
                <a:effectLst/>
                <a:uLnTx/>
                <a:uFillTx/>
                <a:latin typeface="Corbel"/>
                <a:ea typeface="+mn-ea"/>
                <a:cs typeface="+mn-cs"/>
              </a:rPr>
              <a:t>S</a:t>
            </a:r>
            <a:r>
              <a:rPr kumimoji="0" lang="en-US" sz="1700" b="0" i="0" u="none" strike="noStrike" kern="1200" cap="none" spc="0" normalizeH="0" baseline="-25000" noProof="0" dirty="0" smtClean="0">
                <a:ln>
                  <a:noFill/>
                </a:ln>
                <a:solidFill>
                  <a:prstClr val="white"/>
                </a:solidFill>
                <a:effectLst/>
                <a:uLnTx/>
                <a:uFillTx/>
                <a:latin typeface="Corbel"/>
                <a:ea typeface="+mn-ea"/>
                <a:cs typeface="+mn-cs"/>
              </a:rPr>
              <a:t>2</a:t>
            </a:r>
            <a:endParaRPr kumimoji="0" lang="en-US" sz="1700" b="0" i="0" u="none" strike="noStrike" kern="1200" cap="none" spc="0" normalizeH="0" baseline="-25000" noProof="0" dirty="0">
              <a:ln>
                <a:noFill/>
              </a:ln>
              <a:solidFill>
                <a:prstClr val="white"/>
              </a:solidFill>
              <a:effectLst/>
              <a:uLnTx/>
              <a:uFillTx/>
              <a:latin typeface="Corbel"/>
              <a:ea typeface="+mn-ea"/>
              <a:cs typeface="+mn-cs"/>
            </a:endParaRPr>
          </a:p>
        </p:txBody>
      </p:sp>
      <p:cxnSp>
        <p:nvCxnSpPr>
          <p:cNvPr id="20" name="Straight Arrow Connector 19"/>
          <p:cNvCxnSpPr>
            <a:stCxn id="27" idx="7"/>
            <a:endCxn id="29" idx="2"/>
          </p:cNvCxnSpPr>
          <p:nvPr/>
        </p:nvCxnSpPr>
        <p:spPr>
          <a:xfrm flipV="1">
            <a:off x="3808085" y="3086100"/>
            <a:ext cx="382915" cy="268615"/>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graphicFrame>
        <p:nvGraphicFramePr>
          <p:cNvPr id="23" name="Table 22"/>
          <p:cNvGraphicFramePr>
            <a:graphicFrameLocks noGrp="1"/>
          </p:cNvGraphicFramePr>
          <p:nvPr>
            <p:extLst>
              <p:ext uri="{D42A27DB-BD31-4B8C-83A1-F6EECF244321}">
                <p14:modId xmlns:p14="http://schemas.microsoft.com/office/powerpoint/2010/main" val="2095416703"/>
              </p:ext>
            </p:extLst>
          </p:nvPr>
        </p:nvGraphicFramePr>
        <p:xfrm>
          <a:off x="228600" y="2849880"/>
          <a:ext cx="2895600" cy="1112520"/>
        </p:xfrm>
        <a:graphic>
          <a:graphicData uri="http://schemas.openxmlformats.org/drawingml/2006/table">
            <a:tbl>
              <a:tblPr firstRow="1" bandRow="1">
                <a:tableStyleId>{5C22544A-7EE6-4342-B048-85BDC9FD1C3A}</a:tableStyleId>
              </a:tblPr>
              <a:tblGrid>
                <a:gridCol w="1029649">
                  <a:extLst>
                    <a:ext uri="{9D8B030D-6E8A-4147-A177-3AD203B41FA5}">
                      <a16:colId xmlns:a16="http://schemas.microsoft.com/office/drawing/2014/main" val="20000"/>
                    </a:ext>
                  </a:extLst>
                </a:gridCol>
                <a:gridCol w="906959">
                  <a:extLst>
                    <a:ext uri="{9D8B030D-6E8A-4147-A177-3AD203B41FA5}">
                      <a16:colId xmlns:a16="http://schemas.microsoft.com/office/drawing/2014/main" val="20001"/>
                    </a:ext>
                  </a:extLst>
                </a:gridCol>
                <a:gridCol w="958992">
                  <a:extLst>
                    <a:ext uri="{9D8B030D-6E8A-4147-A177-3AD203B41FA5}">
                      <a16:colId xmlns:a16="http://schemas.microsoft.com/office/drawing/2014/main" val="20002"/>
                    </a:ext>
                  </a:extLst>
                </a:gridCol>
              </a:tblGrid>
              <a:tr h="370840">
                <a:tc>
                  <a:txBody>
                    <a:bodyPr/>
                    <a:lstStyle/>
                    <a:p>
                      <a:r>
                        <a:rPr lang="en-US" sz="1800" dirty="0" smtClean="0"/>
                        <a:t>City</a:t>
                      </a:r>
                      <a:endParaRPr lang="en-US" sz="1800" dirty="0"/>
                    </a:p>
                  </a:txBody>
                  <a:tcPr/>
                </a:tc>
                <a:tc>
                  <a:txBody>
                    <a:bodyPr/>
                    <a:lstStyle/>
                    <a:p>
                      <a:pPr algn="ctr"/>
                      <a:r>
                        <a:rPr lang="en-US" sz="1800" dirty="0" smtClean="0"/>
                        <a:t>Count</a:t>
                      </a:r>
                      <a:endParaRPr lang="en-US" sz="1800" dirty="0"/>
                    </a:p>
                  </a:txBody>
                  <a:tcPr/>
                </a:tc>
                <a:tc>
                  <a:txBody>
                    <a:bodyPr/>
                    <a:lstStyle/>
                    <a:p>
                      <a:pPr algn="ctr"/>
                      <a:r>
                        <a:rPr lang="en-US" sz="1800" dirty="0" smtClean="0"/>
                        <a:t>Ratio</a:t>
                      </a:r>
                      <a:endParaRPr lang="en-US" sz="1800" dirty="0"/>
                    </a:p>
                  </a:txBody>
                  <a:tcPr/>
                </a:tc>
                <a:extLst>
                  <a:ext uri="{0D108BD9-81ED-4DB2-BD59-A6C34878D82A}">
                    <a16:rowId xmlns:a16="http://schemas.microsoft.com/office/drawing/2014/main" val="10000"/>
                  </a:ext>
                </a:extLst>
              </a:tr>
              <a:tr h="370840">
                <a:tc>
                  <a:txBody>
                    <a:bodyPr/>
                    <a:lstStyle/>
                    <a:p>
                      <a:r>
                        <a:rPr lang="en-US" sz="1800" dirty="0" smtClean="0"/>
                        <a:t>NYC</a:t>
                      </a:r>
                      <a:endParaRPr lang="en-US" sz="1800" dirty="0"/>
                    </a:p>
                  </a:txBody>
                  <a:tcPr/>
                </a:tc>
                <a:tc>
                  <a:txBody>
                    <a:bodyPr/>
                    <a:lstStyle/>
                    <a:p>
                      <a:pPr algn="ctr"/>
                      <a:r>
                        <a:rPr lang="en-US" sz="1800" b="1" dirty="0" smtClean="0">
                          <a:solidFill>
                            <a:srgbClr val="008040"/>
                          </a:solidFill>
                        </a:rPr>
                        <a:t>7</a:t>
                      </a:r>
                      <a:endParaRPr lang="en-US" sz="1800" b="1" dirty="0">
                        <a:solidFill>
                          <a:srgbClr val="008040"/>
                        </a:solidFill>
                      </a:endParaRPr>
                    </a:p>
                  </a:txBody>
                  <a:tcPr/>
                </a:tc>
                <a:tc>
                  <a:txBody>
                    <a:bodyPr/>
                    <a:lstStyle/>
                    <a:p>
                      <a:pPr algn="ctr"/>
                      <a:r>
                        <a:rPr lang="en-US" sz="1800" b="1" dirty="0" smtClean="0">
                          <a:solidFill>
                            <a:srgbClr val="008040"/>
                          </a:solidFill>
                        </a:rPr>
                        <a:t>2/7</a:t>
                      </a:r>
                      <a:endParaRPr lang="en-US" sz="1800" b="1" dirty="0">
                        <a:solidFill>
                          <a:srgbClr val="008040"/>
                        </a:solidFill>
                      </a:endParaRPr>
                    </a:p>
                  </a:txBody>
                  <a:tcPr/>
                </a:tc>
                <a:extLst>
                  <a:ext uri="{0D108BD9-81ED-4DB2-BD59-A6C34878D82A}">
                    <a16:rowId xmlns:a16="http://schemas.microsoft.com/office/drawing/2014/main" val="10001"/>
                  </a:ext>
                </a:extLst>
              </a:tr>
              <a:tr h="370840">
                <a:tc>
                  <a:txBody>
                    <a:bodyPr/>
                    <a:lstStyle/>
                    <a:p>
                      <a:r>
                        <a:rPr lang="en-US" sz="1800" dirty="0" smtClean="0"/>
                        <a:t>SF</a:t>
                      </a:r>
                      <a:endParaRPr lang="en-US" sz="1800" dirty="0"/>
                    </a:p>
                  </a:txBody>
                  <a:tcPr/>
                </a:tc>
                <a:tc>
                  <a:txBody>
                    <a:bodyPr/>
                    <a:lstStyle/>
                    <a:p>
                      <a:pPr algn="ctr"/>
                      <a:r>
                        <a:rPr lang="en-US" sz="1800" b="1" dirty="0" smtClean="0">
                          <a:solidFill>
                            <a:srgbClr val="008040"/>
                          </a:solidFill>
                        </a:rPr>
                        <a:t>5</a:t>
                      </a:r>
                      <a:endParaRPr lang="en-US" sz="1800" b="1" dirty="0">
                        <a:solidFill>
                          <a:srgbClr val="008040"/>
                        </a:solidFill>
                      </a:endParaRPr>
                    </a:p>
                  </a:txBody>
                  <a:tcPr/>
                </a:tc>
                <a:tc>
                  <a:txBody>
                    <a:bodyPr/>
                    <a:lstStyle/>
                    <a:p>
                      <a:pPr algn="ctr"/>
                      <a:r>
                        <a:rPr lang="en-US" sz="1800" b="1" dirty="0" smtClean="0">
                          <a:solidFill>
                            <a:srgbClr val="008040"/>
                          </a:solidFill>
                        </a:rPr>
                        <a:t>2/5</a:t>
                      </a:r>
                      <a:endParaRPr lang="en-US" sz="1800" b="1" dirty="0">
                        <a:solidFill>
                          <a:srgbClr val="008040"/>
                        </a:solidFill>
                      </a:endParaRPr>
                    </a:p>
                  </a:txBody>
                  <a:tcPr/>
                </a:tc>
                <a:extLst>
                  <a:ext uri="{0D108BD9-81ED-4DB2-BD59-A6C34878D82A}">
                    <a16:rowId xmlns:a16="http://schemas.microsoft.com/office/drawing/2014/main" val="10002"/>
                  </a:ext>
                </a:extLst>
              </a:tr>
            </a:tbl>
          </a:graphicData>
        </a:graphic>
      </p:graphicFrame>
      <p:sp>
        <p:nvSpPr>
          <p:cNvPr id="29" name="Oval 28"/>
          <p:cNvSpPr/>
          <p:nvPr/>
        </p:nvSpPr>
        <p:spPr>
          <a:xfrm>
            <a:off x="4191000" y="2819400"/>
            <a:ext cx="533400" cy="533400"/>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1700" b="0" i="0" u="none" strike="noStrike" kern="1200" cap="none" spc="0" normalizeH="0" baseline="0" noProof="0" dirty="0" smtClean="0">
                <a:ln>
                  <a:noFill/>
                </a:ln>
                <a:solidFill>
                  <a:prstClr val="white"/>
                </a:solidFill>
                <a:effectLst/>
                <a:uLnTx/>
                <a:uFillTx/>
                <a:latin typeface="Corbel"/>
                <a:ea typeface="+mn-ea"/>
                <a:cs typeface="+mn-cs"/>
              </a:rPr>
              <a:t>S</a:t>
            </a:r>
            <a:r>
              <a:rPr kumimoji="0" lang="en-US" sz="1700" b="0" i="0" u="none" strike="noStrike" kern="1200" cap="none" spc="0" normalizeH="0" baseline="-25000" noProof="0" dirty="0" smtClean="0">
                <a:ln>
                  <a:noFill/>
                </a:ln>
                <a:solidFill>
                  <a:prstClr val="white"/>
                </a:solidFill>
                <a:effectLst/>
                <a:uLnTx/>
                <a:uFillTx/>
                <a:latin typeface="Corbel"/>
                <a:ea typeface="+mn-ea"/>
                <a:cs typeface="+mn-cs"/>
              </a:rPr>
              <a:t>2</a:t>
            </a:r>
            <a:endParaRPr kumimoji="0" lang="en-US" sz="1700" b="0" i="0" u="none" strike="noStrike" kern="1200" cap="none" spc="0" normalizeH="0" baseline="-25000" noProof="0" dirty="0">
              <a:ln>
                <a:noFill/>
              </a:ln>
              <a:solidFill>
                <a:prstClr val="white"/>
              </a:solidFill>
              <a:effectLst/>
              <a:uLnTx/>
              <a:uFillTx/>
              <a:latin typeface="Corbel"/>
              <a:ea typeface="+mn-ea"/>
              <a:cs typeface="+mn-cs"/>
            </a:endParaRPr>
          </a:p>
        </p:txBody>
      </p:sp>
      <p:cxnSp>
        <p:nvCxnSpPr>
          <p:cNvPr id="30" name="Straight Arrow Connector 29"/>
          <p:cNvCxnSpPr>
            <a:stCxn id="29" idx="0"/>
          </p:cNvCxnSpPr>
          <p:nvPr/>
        </p:nvCxnSpPr>
        <p:spPr>
          <a:xfrm flipV="1">
            <a:off x="4457700" y="2587811"/>
            <a:ext cx="0" cy="231589"/>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0" name="TextBox 9"/>
          <p:cNvSpPr txBox="1"/>
          <p:nvPr/>
        </p:nvSpPr>
        <p:spPr>
          <a:xfrm>
            <a:off x="4823846" y="2907268"/>
            <a:ext cx="738754" cy="369332"/>
          </a:xfrm>
          <a:prstGeom prst="rect">
            <a:avLst/>
          </a:prstGeom>
          <a:noFill/>
        </p:spPr>
        <p:txBody>
          <a:bodyPr wrap="none" rtlCol="0">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smtClean="0">
                <a:ln>
                  <a:noFill/>
                </a:ln>
                <a:solidFill>
                  <a:prstClr val="black"/>
                </a:solidFill>
                <a:effectLst/>
                <a:uLnTx/>
                <a:uFillTx/>
                <a:latin typeface="Courier"/>
                <a:ea typeface="ＭＳ Ｐゴシック" charset="0"/>
                <a:cs typeface="Courier"/>
              </a:rPr>
              <a:t>JOIN</a:t>
            </a:r>
          </a:p>
        </p:txBody>
      </p:sp>
      <p:sp>
        <p:nvSpPr>
          <p:cNvPr id="39" name="Rectangle 38"/>
          <p:cNvSpPr/>
          <p:nvPr/>
        </p:nvSpPr>
        <p:spPr>
          <a:xfrm>
            <a:off x="250284" y="2854075"/>
            <a:ext cx="980264" cy="1112520"/>
          </a:xfrm>
          <a:prstGeom prst="rect">
            <a:avLst/>
          </a:prstGeom>
          <a:solidFill>
            <a:schemeClr val="lt1">
              <a:alpha val="0"/>
            </a:schemeClr>
          </a:solidFill>
          <a:ln w="57150" cmpd="sng"/>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orbel"/>
              <a:ea typeface="+mn-ea"/>
              <a:cs typeface="+mn-cs"/>
            </a:endParaRPr>
          </a:p>
        </p:txBody>
      </p:sp>
      <p:sp>
        <p:nvSpPr>
          <p:cNvPr id="31" name="Title 1"/>
          <p:cNvSpPr txBox="1">
            <a:spLocks/>
          </p:cNvSpPr>
          <p:nvPr/>
        </p:nvSpPr>
        <p:spPr bwMode="auto">
          <a:xfrm>
            <a:off x="563880" y="202452"/>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l" defTabSz="457200" rtl="0" eaLnBrk="0" fontAlgn="base" hangingPunct="0">
              <a:spcBef>
                <a:spcPct val="0"/>
              </a:spcBef>
              <a:spcAft>
                <a:spcPct val="0"/>
              </a:spcAft>
              <a:defRPr sz="5500" b="1" kern="1200">
                <a:solidFill>
                  <a:schemeClr val="tx1"/>
                </a:solidFill>
                <a:latin typeface="+mj-lt"/>
                <a:ea typeface="ＭＳ Ｐゴシック" pitchFamily="-65" charset="-128"/>
                <a:cs typeface="ＭＳ Ｐゴシック" pitchFamily="-65" charset="-128"/>
              </a:defRPr>
            </a:lvl1pPr>
            <a:lvl2pPr algn="l" defTabSz="457200" rtl="0" eaLnBrk="0" fontAlgn="base" hangingPunct="0">
              <a:spcBef>
                <a:spcPct val="0"/>
              </a:spcBef>
              <a:spcAft>
                <a:spcPct val="0"/>
              </a:spcAft>
              <a:defRPr sz="5500" b="1">
                <a:solidFill>
                  <a:schemeClr val="tx1"/>
                </a:solidFill>
                <a:latin typeface="Corbel" pitchFamily="-65" charset="0"/>
                <a:ea typeface="ＭＳ Ｐゴシック" pitchFamily="-65" charset="-128"/>
                <a:cs typeface="ＭＳ Ｐゴシック" pitchFamily="-65" charset="-128"/>
              </a:defRPr>
            </a:lvl2pPr>
            <a:lvl3pPr algn="l" defTabSz="457200" rtl="0" eaLnBrk="0" fontAlgn="base" hangingPunct="0">
              <a:spcBef>
                <a:spcPct val="0"/>
              </a:spcBef>
              <a:spcAft>
                <a:spcPct val="0"/>
              </a:spcAft>
              <a:defRPr sz="5500" b="1">
                <a:solidFill>
                  <a:schemeClr val="tx1"/>
                </a:solidFill>
                <a:latin typeface="Corbel" pitchFamily="-65" charset="0"/>
                <a:ea typeface="ＭＳ Ｐゴシック" pitchFamily="-65" charset="-128"/>
                <a:cs typeface="ＭＳ Ｐゴシック" pitchFamily="-65" charset="-128"/>
              </a:defRPr>
            </a:lvl3pPr>
            <a:lvl4pPr algn="l" defTabSz="457200" rtl="0" eaLnBrk="0" fontAlgn="base" hangingPunct="0">
              <a:spcBef>
                <a:spcPct val="0"/>
              </a:spcBef>
              <a:spcAft>
                <a:spcPct val="0"/>
              </a:spcAft>
              <a:defRPr sz="5500" b="1">
                <a:solidFill>
                  <a:schemeClr val="tx1"/>
                </a:solidFill>
                <a:latin typeface="Corbel" pitchFamily="-65" charset="0"/>
                <a:ea typeface="ＭＳ Ｐゴシック" pitchFamily="-65" charset="-128"/>
                <a:cs typeface="ＭＳ Ｐゴシック" pitchFamily="-65" charset="-128"/>
              </a:defRPr>
            </a:lvl4pPr>
            <a:lvl5pPr algn="l" defTabSz="457200" rtl="0" eaLnBrk="0" fontAlgn="base" hangingPunct="0">
              <a:spcBef>
                <a:spcPct val="0"/>
              </a:spcBef>
              <a:spcAft>
                <a:spcPct val="0"/>
              </a:spcAft>
              <a:defRPr sz="5500" b="1">
                <a:solidFill>
                  <a:schemeClr val="tx1"/>
                </a:solidFill>
                <a:latin typeface="Corbel" pitchFamily="-65" charset="0"/>
                <a:ea typeface="ＭＳ Ｐゴシック" pitchFamily="-65" charset="-128"/>
                <a:cs typeface="ＭＳ Ｐゴシック" pitchFamily="-65" charset="-128"/>
              </a:defRPr>
            </a:lvl5pPr>
            <a:lvl6pPr marL="4572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6pPr>
            <a:lvl7pPr marL="9144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7pPr>
            <a:lvl8pPr marL="13716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8pPr>
            <a:lvl9pPr marL="18288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9pPr>
          </a:lstStyle>
          <a:p>
            <a:r>
              <a:rPr lang="en-US" sz="4800" dirty="0" smtClean="0"/>
              <a:t>Sample creation (stratified)</a:t>
            </a:r>
            <a:endParaRPr lang="en-US" sz="4800" dirty="0"/>
          </a:p>
        </p:txBody>
      </p:sp>
      <p:sp>
        <p:nvSpPr>
          <p:cNvPr id="33" name="TextBox 32"/>
          <p:cNvSpPr txBox="1"/>
          <p:nvPr/>
        </p:nvSpPr>
        <p:spPr>
          <a:xfrm>
            <a:off x="4782134" y="3920327"/>
            <a:ext cx="877276" cy="369332"/>
          </a:xfrm>
          <a:prstGeom prst="rect">
            <a:avLst/>
          </a:prstGeom>
          <a:noFill/>
        </p:spPr>
        <p:txBody>
          <a:bodyPr wrap="none" rtlCol="0">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smtClean="0">
                <a:ln>
                  <a:noFill/>
                </a:ln>
                <a:solidFill>
                  <a:prstClr val="black"/>
                </a:solidFill>
                <a:effectLst/>
                <a:uLnTx/>
                <a:uFillTx/>
                <a:latin typeface="Courier"/>
                <a:ea typeface="ＭＳ Ｐゴシック" charset="0"/>
                <a:cs typeface="Courier"/>
              </a:rPr>
              <a:t>SPLIT</a:t>
            </a:r>
          </a:p>
        </p:txBody>
      </p:sp>
      <p:sp>
        <p:nvSpPr>
          <p:cNvPr id="34" name="TextBox 33"/>
          <p:cNvSpPr txBox="1"/>
          <p:nvPr/>
        </p:nvSpPr>
        <p:spPr>
          <a:xfrm>
            <a:off x="3236584" y="4000500"/>
            <a:ext cx="916316" cy="369332"/>
          </a:xfrm>
          <a:prstGeom prst="rect">
            <a:avLst/>
          </a:prstGeom>
          <a:noFill/>
        </p:spPr>
        <p:txBody>
          <a:bodyPr wrap="square" rtlCol="0">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smtClean="0">
                <a:ln>
                  <a:noFill/>
                </a:ln>
                <a:solidFill>
                  <a:prstClr val="black"/>
                </a:solidFill>
                <a:effectLst/>
                <a:uLnTx/>
                <a:uFillTx/>
                <a:latin typeface="Courier"/>
                <a:ea typeface="ＭＳ Ｐゴシック" charset="0"/>
                <a:cs typeface="Courier"/>
              </a:rPr>
              <a:t>GROUP</a:t>
            </a:r>
          </a:p>
        </p:txBody>
      </p:sp>
      <p:graphicFrame>
        <p:nvGraphicFramePr>
          <p:cNvPr id="37" name="Table 36"/>
          <p:cNvGraphicFramePr>
            <a:graphicFrameLocks noGrp="1"/>
          </p:cNvGraphicFramePr>
          <p:nvPr>
            <p:extLst>
              <p:ext uri="{D42A27DB-BD31-4B8C-83A1-F6EECF244321}">
                <p14:modId xmlns:p14="http://schemas.microsoft.com/office/powerpoint/2010/main" val="1344392402"/>
              </p:ext>
            </p:extLst>
          </p:nvPr>
        </p:nvGraphicFramePr>
        <p:xfrm>
          <a:off x="5964210" y="1381225"/>
          <a:ext cx="2493990" cy="4820920"/>
        </p:xfrm>
        <a:graphic>
          <a:graphicData uri="http://schemas.openxmlformats.org/drawingml/2006/table">
            <a:tbl>
              <a:tblPr firstRow="1" bandRow="1">
                <a:tableStyleId>{5C22544A-7EE6-4342-B048-85BDC9FD1C3A}</a:tableStyleId>
              </a:tblPr>
              <a:tblGrid>
                <a:gridCol w="430107">
                  <a:extLst>
                    <a:ext uri="{9D8B030D-6E8A-4147-A177-3AD203B41FA5}">
                      <a16:colId xmlns:a16="http://schemas.microsoft.com/office/drawing/2014/main" val="20000"/>
                    </a:ext>
                  </a:extLst>
                </a:gridCol>
                <a:gridCol w="976496">
                  <a:extLst>
                    <a:ext uri="{9D8B030D-6E8A-4147-A177-3AD203B41FA5}">
                      <a16:colId xmlns:a16="http://schemas.microsoft.com/office/drawing/2014/main" val="20001"/>
                    </a:ext>
                  </a:extLst>
                </a:gridCol>
                <a:gridCol w="1087387">
                  <a:extLst>
                    <a:ext uri="{9D8B030D-6E8A-4147-A177-3AD203B41FA5}">
                      <a16:colId xmlns:a16="http://schemas.microsoft.com/office/drawing/2014/main" val="20002"/>
                    </a:ext>
                  </a:extLst>
                </a:gridCol>
              </a:tblGrid>
              <a:tr h="370840">
                <a:tc>
                  <a:txBody>
                    <a:bodyPr/>
                    <a:lstStyle/>
                    <a:p>
                      <a:r>
                        <a:rPr lang="en-US" sz="1800" dirty="0" smtClean="0">
                          <a:latin typeface="Corbel"/>
                          <a:cs typeface="Corbel"/>
                        </a:rPr>
                        <a:t>ID</a:t>
                      </a:r>
                      <a:endParaRPr lang="en-US" sz="1800" dirty="0">
                        <a:latin typeface="Corbel"/>
                        <a:cs typeface="Corbel"/>
                      </a:endParaRPr>
                    </a:p>
                  </a:txBody>
                  <a:tcPr/>
                </a:tc>
                <a:tc>
                  <a:txBody>
                    <a:bodyPr/>
                    <a:lstStyle/>
                    <a:p>
                      <a:r>
                        <a:rPr lang="en-US" sz="1800" dirty="0" smtClean="0">
                          <a:latin typeface="Corbel"/>
                          <a:cs typeface="Corbel"/>
                        </a:rPr>
                        <a:t>City</a:t>
                      </a:r>
                      <a:endParaRPr lang="en-US" sz="1800" dirty="0">
                        <a:latin typeface="Corbel"/>
                        <a:cs typeface="Corbel"/>
                      </a:endParaRPr>
                    </a:p>
                  </a:txBody>
                  <a:tcPr/>
                </a:tc>
                <a:tc>
                  <a:txBody>
                    <a:bodyPr/>
                    <a:lstStyle/>
                    <a:p>
                      <a:r>
                        <a:rPr lang="en-US" sz="1800" dirty="0" smtClean="0">
                          <a:latin typeface="Corbel"/>
                          <a:cs typeface="Corbel"/>
                        </a:rPr>
                        <a:t>Latency</a:t>
                      </a:r>
                      <a:endParaRPr lang="en-US" sz="1800" dirty="0">
                        <a:latin typeface="Corbel"/>
                        <a:cs typeface="Corbel"/>
                      </a:endParaRPr>
                    </a:p>
                  </a:txBody>
                  <a:tcPr/>
                </a:tc>
                <a:extLst>
                  <a:ext uri="{0D108BD9-81ED-4DB2-BD59-A6C34878D82A}">
                    <a16:rowId xmlns:a16="http://schemas.microsoft.com/office/drawing/2014/main" val="10000"/>
                  </a:ext>
                </a:extLst>
              </a:tr>
              <a:tr h="370840">
                <a:tc>
                  <a:txBody>
                    <a:bodyPr/>
                    <a:lstStyle/>
                    <a:p>
                      <a:r>
                        <a:rPr lang="en-US" sz="1800" dirty="0" smtClean="0">
                          <a:latin typeface="Corbel"/>
                          <a:cs typeface="Corbel"/>
                        </a:rPr>
                        <a:t>1</a:t>
                      </a:r>
                      <a:endParaRPr lang="en-US" sz="1800" dirty="0">
                        <a:latin typeface="Corbel"/>
                        <a:cs typeface="Corbel"/>
                      </a:endParaRPr>
                    </a:p>
                  </a:txBody>
                  <a:tcPr/>
                </a:tc>
                <a:tc>
                  <a:txBody>
                    <a:bodyPr/>
                    <a:lstStyle/>
                    <a:p>
                      <a:r>
                        <a:rPr lang="en-US" sz="1800" dirty="0" smtClean="0">
                          <a:latin typeface="Corbel"/>
                          <a:cs typeface="Corbel"/>
                        </a:rPr>
                        <a:t>NYC</a:t>
                      </a:r>
                      <a:endParaRPr lang="en-US" sz="1800" dirty="0">
                        <a:latin typeface="Corbel"/>
                        <a:cs typeface="Corbel"/>
                      </a:endParaRPr>
                    </a:p>
                  </a:txBody>
                  <a:tcPr/>
                </a:tc>
                <a:tc>
                  <a:txBody>
                    <a:bodyPr/>
                    <a:lstStyle/>
                    <a:p>
                      <a:r>
                        <a:rPr lang="en-US" sz="1800" dirty="0" smtClean="0">
                          <a:latin typeface="Corbel"/>
                          <a:cs typeface="Corbel"/>
                        </a:rPr>
                        <a:t>34</a:t>
                      </a:r>
                      <a:endParaRPr lang="en-US" sz="1800" dirty="0">
                        <a:latin typeface="Corbel"/>
                        <a:cs typeface="Corbel"/>
                      </a:endParaRPr>
                    </a:p>
                  </a:txBody>
                  <a:tcPr/>
                </a:tc>
                <a:extLst>
                  <a:ext uri="{0D108BD9-81ED-4DB2-BD59-A6C34878D82A}">
                    <a16:rowId xmlns:a16="http://schemas.microsoft.com/office/drawing/2014/main" val="10001"/>
                  </a:ext>
                </a:extLst>
              </a:tr>
              <a:tr h="370840">
                <a:tc>
                  <a:txBody>
                    <a:bodyPr/>
                    <a:lstStyle/>
                    <a:p>
                      <a:r>
                        <a:rPr lang="en-US" sz="1800" dirty="0" smtClean="0">
                          <a:latin typeface="Corbel"/>
                          <a:cs typeface="Corbel"/>
                        </a:rPr>
                        <a:t>2</a:t>
                      </a:r>
                      <a:endParaRPr lang="en-US" sz="1800" dirty="0">
                        <a:latin typeface="Corbel"/>
                        <a:cs typeface="Corbel"/>
                      </a:endParaRPr>
                    </a:p>
                  </a:txBody>
                  <a:tcPr/>
                </a:tc>
                <a:tc>
                  <a:txBody>
                    <a:bodyPr/>
                    <a:lstStyle/>
                    <a:p>
                      <a:r>
                        <a:rPr lang="en-US" sz="1800" dirty="0" smtClean="0">
                          <a:latin typeface="Corbel"/>
                          <a:cs typeface="Corbel"/>
                        </a:rPr>
                        <a:t>NYC</a:t>
                      </a:r>
                      <a:endParaRPr lang="en-US" sz="1800" dirty="0">
                        <a:latin typeface="Corbel"/>
                        <a:cs typeface="Corbel"/>
                      </a:endParaRPr>
                    </a:p>
                  </a:txBody>
                  <a:tcPr/>
                </a:tc>
                <a:tc>
                  <a:txBody>
                    <a:bodyPr/>
                    <a:lstStyle/>
                    <a:p>
                      <a:r>
                        <a:rPr lang="en-US" sz="1800" dirty="0" smtClean="0">
                          <a:latin typeface="Corbel"/>
                          <a:cs typeface="Corbel"/>
                        </a:rPr>
                        <a:t>32</a:t>
                      </a:r>
                      <a:endParaRPr lang="en-US" sz="1800" dirty="0">
                        <a:latin typeface="Corbel"/>
                        <a:cs typeface="Corbel"/>
                      </a:endParaRPr>
                    </a:p>
                  </a:txBody>
                  <a:tcPr/>
                </a:tc>
                <a:extLst>
                  <a:ext uri="{0D108BD9-81ED-4DB2-BD59-A6C34878D82A}">
                    <a16:rowId xmlns:a16="http://schemas.microsoft.com/office/drawing/2014/main" val="10002"/>
                  </a:ext>
                </a:extLst>
              </a:tr>
              <a:tr h="370840">
                <a:tc>
                  <a:txBody>
                    <a:bodyPr/>
                    <a:lstStyle/>
                    <a:p>
                      <a:r>
                        <a:rPr lang="en-US" sz="1800" dirty="0" smtClean="0">
                          <a:latin typeface="Corbel"/>
                          <a:cs typeface="Corbel"/>
                        </a:rPr>
                        <a:t>3</a:t>
                      </a:r>
                      <a:endParaRPr lang="en-US" sz="1800" dirty="0">
                        <a:latin typeface="Corbel"/>
                        <a:cs typeface="Corbel"/>
                      </a:endParaRPr>
                    </a:p>
                  </a:txBody>
                  <a:tcPr/>
                </a:tc>
                <a:tc>
                  <a:txBody>
                    <a:bodyPr/>
                    <a:lstStyle/>
                    <a:p>
                      <a:r>
                        <a:rPr lang="en-US" sz="1800" dirty="0" smtClean="0">
                          <a:latin typeface="Corbel"/>
                          <a:cs typeface="Corbel"/>
                        </a:rPr>
                        <a:t>SF</a:t>
                      </a:r>
                      <a:endParaRPr lang="en-US" sz="1800" dirty="0">
                        <a:latin typeface="Corbel"/>
                        <a:cs typeface="Corbel"/>
                      </a:endParaRPr>
                    </a:p>
                  </a:txBody>
                  <a:tcPr/>
                </a:tc>
                <a:tc>
                  <a:txBody>
                    <a:bodyPr/>
                    <a:lstStyle/>
                    <a:p>
                      <a:r>
                        <a:rPr lang="en-US" sz="1800" dirty="0" smtClean="0">
                          <a:latin typeface="Corbel"/>
                          <a:cs typeface="Corbel"/>
                        </a:rPr>
                        <a:t>36</a:t>
                      </a:r>
                      <a:endParaRPr lang="en-US" sz="1800" dirty="0">
                        <a:latin typeface="Corbel"/>
                        <a:cs typeface="Corbel"/>
                      </a:endParaRPr>
                    </a:p>
                  </a:txBody>
                  <a:tcPr/>
                </a:tc>
                <a:extLst>
                  <a:ext uri="{0D108BD9-81ED-4DB2-BD59-A6C34878D82A}">
                    <a16:rowId xmlns:a16="http://schemas.microsoft.com/office/drawing/2014/main" val="10003"/>
                  </a:ext>
                </a:extLst>
              </a:tr>
              <a:tr h="370840">
                <a:tc>
                  <a:txBody>
                    <a:bodyPr/>
                    <a:lstStyle/>
                    <a:p>
                      <a:r>
                        <a:rPr lang="en-US" sz="1800" dirty="0" smtClean="0">
                          <a:latin typeface="Corbel"/>
                          <a:cs typeface="Corbel"/>
                        </a:rPr>
                        <a:t>4</a:t>
                      </a:r>
                      <a:endParaRPr lang="en-US" sz="1800" dirty="0">
                        <a:latin typeface="Corbel"/>
                        <a:cs typeface="Corbel"/>
                      </a:endParaRPr>
                    </a:p>
                  </a:txBody>
                  <a:tcPr/>
                </a:tc>
                <a:tc>
                  <a:txBody>
                    <a:bodyPr/>
                    <a:lstStyle/>
                    <a:p>
                      <a:r>
                        <a:rPr lang="en-US" sz="1800" dirty="0" smtClean="0">
                          <a:latin typeface="Corbel"/>
                          <a:cs typeface="Corbel"/>
                        </a:rPr>
                        <a:t>NYC</a:t>
                      </a:r>
                      <a:endParaRPr lang="en-US" sz="1800" dirty="0">
                        <a:latin typeface="Corbel"/>
                        <a:cs typeface="Corbel"/>
                      </a:endParaRPr>
                    </a:p>
                  </a:txBody>
                  <a:tcPr/>
                </a:tc>
                <a:tc>
                  <a:txBody>
                    <a:bodyPr/>
                    <a:lstStyle/>
                    <a:p>
                      <a:r>
                        <a:rPr lang="en-US" sz="1800" dirty="0" smtClean="0">
                          <a:latin typeface="Corbel"/>
                          <a:cs typeface="Corbel"/>
                        </a:rPr>
                        <a:t>28</a:t>
                      </a:r>
                      <a:endParaRPr lang="en-US" sz="1800" dirty="0">
                        <a:latin typeface="Corbel"/>
                        <a:cs typeface="Corbel"/>
                      </a:endParaRPr>
                    </a:p>
                  </a:txBody>
                  <a:tcPr/>
                </a:tc>
                <a:extLst>
                  <a:ext uri="{0D108BD9-81ED-4DB2-BD59-A6C34878D82A}">
                    <a16:rowId xmlns:a16="http://schemas.microsoft.com/office/drawing/2014/main" val="10004"/>
                  </a:ext>
                </a:extLst>
              </a:tr>
              <a:tr h="370840">
                <a:tc>
                  <a:txBody>
                    <a:bodyPr/>
                    <a:lstStyle/>
                    <a:p>
                      <a:r>
                        <a:rPr lang="en-US" sz="1800" dirty="0" smtClean="0">
                          <a:latin typeface="Corbel"/>
                          <a:cs typeface="Corbel"/>
                        </a:rPr>
                        <a:t>5</a:t>
                      </a:r>
                      <a:endParaRPr lang="en-US" sz="1800" dirty="0">
                        <a:latin typeface="Corbel"/>
                        <a:cs typeface="Corbel"/>
                      </a:endParaRPr>
                    </a:p>
                  </a:txBody>
                  <a:tcPr/>
                </a:tc>
                <a:tc>
                  <a:txBody>
                    <a:bodyPr/>
                    <a:lstStyle/>
                    <a:p>
                      <a:r>
                        <a:rPr lang="en-US" sz="1800" dirty="0" smtClean="0">
                          <a:latin typeface="Corbel"/>
                          <a:cs typeface="Corbel"/>
                        </a:rPr>
                        <a:t>NYC</a:t>
                      </a:r>
                      <a:endParaRPr lang="en-US" sz="1800" dirty="0">
                        <a:latin typeface="Corbel"/>
                        <a:cs typeface="Corbel"/>
                      </a:endParaRPr>
                    </a:p>
                  </a:txBody>
                  <a:tcPr/>
                </a:tc>
                <a:tc>
                  <a:txBody>
                    <a:bodyPr/>
                    <a:lstStyle/>
                    <a:p>
                      <a:r>
                        <a:rPr lang="en-US" sz="1800" dirty="0" smtClean="0">
                          <a:latin typeface="Corbel"/>
                          <a:cs typeface="Corbel"/>
                        </a:rPr>
                        <a:t>37</a:t>
                      </a:r>
                      <a:endParaRPr lang="en-US" sz="1800" dirty="0">
                        <a:latin typeface="Corbel"/>
                        <a:cs typeface="Corbel"/>
                      </a:endParaRPr>
                    </a:p>
                  </a:txBody>
                  <a:tcPr/>
                </a:tc>
                <a:extLst>
                  <a:ext uri="{0D108BD9-81ED-4DB2-BD59-A6C34878D82A}">
                    <a16:rowId xmlns:a16="http://schemas.microsoft.com/office/drawing/2014/main" val="10005"/>
                  </a:ext>
                </a:extLst>
              </a:tr>
              <a:tr h="370840">
                <a:tc>
                  <a:txBody>
                    <a:bodyPr/>
                    <a:lstStyle/>
                    <a:p>
                      <a:r>
                        <a:rPr lang="en-US" sz="1800" dirty="0" smtClean="0">
                          <a:latin typeface="Corbel"/>
                          <a:cs typeface="Corbel"/>
                        </a:rPr>
                        <a:t>6</a:t>
                      </a:r>
                      <a:endParaRPr lang="en-US" sz="1800" dirty="0">
                        <a:latin typeface="Corbel"/>
                        <a:cs typeface="Corbel"/>
                      </a:endParaRPr>
                    </a:p>
                  </a:txBody>
                  <a:tcPr/>
                </a:tc>
                <a:tc>
                  <a:txBody>
                    <a:bodyPr/>
                    <a:lstStyle/>
                    <a:p>
                      <a:r>
                        <a:rPr lang="en-US" sz="1800" dirty="0" smtClean="0">
                          <a:latin typeface="Corbel"/>
                          <a:cs typeface="Corbel"/>
                        </a:rPr>
                        <a:t>SF</a:t>
                      </a:r>
                      <a:endParaRPr lang="en-US" sz="1800" dirty="0">
                        <a:latin typeface="Corbel"/>
                        <a:cs typeface="Corbel"/>
                      </a:endParaRPr>
                    </a:p>
                  </a:txBody>
                  <a:tcPr/>
                </a:tc>
                <a:tc>
                  <a:txBody>
                    <a:bodyPr/>
                    <a:lstStyle/>
                    <a:p>
                      <a:r>
                        <a:rPr lang="en-US" sz="1800" dirty="0" smtClean="0">
                          <a:latin typeface="Corbel"/>
                          <a:cs typeface="Corbel"/>
                        </a:rPr>
                        <a:t>33</a:t>
                      </a:r>
                      <a:endParaRPr lang="en-US" sz="1800" dirty="0">
                        <a:latin typeface="Corbel"/>
                        <a:cs typeface="Corbel"/>
                      </a:endParaRPr>
                    </a:p>
                  </a:txBody>
                  <a:tcPr/>
                </a:tc>
                <a:extLst>
                  <a:ext uri="{0D108BD9-81ED-4DB2-BD59-A6C34878D82A}">
                    <a16:rowId xmlns:a16="http://schemas.microsoft.com/office/drawing/2014/main" val="10006"/>
                  </a:ext>
                </a:extLst>
              </a:tr>
              <a:tr h="370840">
                <a:tc>
                  <a:txBody>
                    <a:bodyPr/>
                    <a:lstStyle/>
                    <a:p>
                      <a:r>
                        <a:rPr lang="en-US" sz="1800" dirty="0" smtClean="0">
                          <a:latin typeface="Corbel"/>
                          <a:cs typeface="Corbel"/>
                        </a:rPr>
                        <a:t>7</a:t>
                      </a:r>
                      <a:endParaRPr lang="en-US" sz="1800" dirty="0">
                        <a:latin typeface="Corbel"/>
                        <a:cs typeface="Corbel"/>
                      </a:endParaRPr>
                    </a:p>
                  </a:txBody>
                  <a:tcPr/>
                </a:tc>
                <a:tc>
                  <a:txBody>
                    <a:bodyPr/>
                    <a:lstStyle/>
                    <a:p>
                      <a:r>
                        <a:rPr lang="en-US" sz="1800" dirty="0" smtClean="0">
                          <a:latin typeface="Corbel"/>
                          <a:cs typeface="Corbel"/>
                        </a:rPr>
                        <a:t>NYC</a:t>
                      </a:r>
                      <a:endParaRPr lang="en-US" sz="1800" dirty="0">
                        <a:latin typeface="Corbel"/>
                        <a:cs typeface="Corbel"/>
                      </a:endParaRPr>
                    </a:p>
                  </a:txBody>
                  <a:tcPr/>
                </a:tc>
                <a:tc>
                  <a:txBody>
                    <a:bodyPr/>
                    <a:lstStyle/>
                    <a:p>
                      <a:r>
                        <a:rPr lang="en-US" sz="1800" dirty="0" smtClean="0">
                          <a:latin typeface="Corbel"/>
                          <a:cs typeface="Corbel"/>
                        </a:rPr>
                        <a:t>31</a:t>
                      </a:r>
                      <a:endParaRPr lang="en-US" sz="1800" dirty="0">
                        <a:latin typeface="Corbel"/>
                        <a:cs typeface="Corbel"/>
                      </a:endParaRPr>
                    </a:p>
                  </a:txBody>
                  <a:tcPr/>
                </a:tc>
                <a:extLst>
                  <a:ext uri="{0D108BD9-81ED-4DB2-BD59-A6C34878D82A}">
                    <a16:rowId xmlns:a16="http://schemas.microsoft.com/office/drawing/2014/main" val="10007"/>
                  </a:ext>
                </a:extLst>
              </a:tr>
              <a:tr h="370840">
                <a:tc>
                  <a:txBody>
                    <a:bodyPr/>
                    <a:lstStyle/>
                    <a:p>
                      <a:r>
                        <a:rPr lang="en-US" sz="1800" dirty="0" smtClean="0">
                          <a:latin typeface="Corbel"/>
                          <a:cs typeface="Corbel"/>
                        </a:rPr>
                        <a:t>8</a:t>
                      </a:r>
                      <a:endParaRPr lang="en-US" sz="1800" dirty="0">
                        <a:latin typeface="Corbel"/>
                        <a:cs typeface="Corbel"/>
                      </a:endParaRPr>
                    </a:p>
                  </a:txBody>
                  <a:tcPr/>
                </a:tc>
                <a:tc>
                  <a:txBody>
                    <a:bodyPr/>
                    <a:lstStyle/>
                    <a:p>
                      <a:r>
                        <a:rPr lang="en-US" sz="1800" dirty="0" smtClean="0">
                          <a:latin typeface="Corbel"/>
                          <a:cs typeface="Corbel"/>
                        </a:rPr>
                        <a:t>NYC</a:t>
                      </a:r>
                      <a:endParaRPr lang="en-US" sz="1800" dirty="0">
                        <a:latin typeface="Corbel"/>
                        <a:cs typeface="Corbel"/>
                      </a:endParaRPr>
                    </a:p>
                  </a:txBody>
                  <a:tcPr/>
                </a:tc>
                <a:tc>
                  <a:txBody>
                    <a:bodyPr/>
                    <a:lstStyle/>
                    <a:p>
                      <a:r>
                        <a:rPr lang="en-US" sz="1800" dirty="0" smtClean="0">
                          <a:latin typeface="Corbel"/>
                          <a:cs typeface="Corbel"/>
                        </a:rPr>
                        <a:t>30</a:t>
                      </a:r>
                      <a:endParaRPr lang="en-US" sz="1800" dirty="0">
                        <a:latin typeface="Corbel"/>
                        <a:cs typeface="Corbel"/>
                      </a:endParaRPr>
                    </a:p>
                  </a:txBody>
                  <a:tcPr/>
                </a:tc>
                <a:extLst>
                  <a:ext uri="{0D108BD9-81ED-4DB2-BD59-A6C34878D82A}">
                    <a16:rowId xmlns:a16="http://schemas.microsoft.com/office/drawing/2014/main" val="10008"/>
                  </a:ext>
                </a:extLst>
              </a:tr>
              <a:tr h="370840">
                <a:tc>
                  <a:txBody>
                    <a:bodyPr/>
                    <a:lstStyle/>
                    <a:p>
                      <a:r>
                        <a:rPr lang="en-US" sz="1800" dirty="0" smtClean="0">
                          <a:latin typeface="Corbel"/>
                          <a:cs typeface="Corbel"/>
                        </a:rPr>
                        <a:t>9</a:t>
                      </a:r>
                      <a:endParaRPr lang="en-US" sz="1800" dirty="0">
                        <a:latin typeface="Corbel"/>
                        <a:cs typeface="Corbel"/>
                      </a:endParaRPr>
                    </a:p>
                  </a:txBody>
                  <a:tcPr/>
                </a:tc>
                <a:tc>
                  <a:txBody>
                    <a:bodyPr/>
                    <a:lstStyle/>
                    <a:p>
                      <a:r>
                        <a:rPr lang="en-US" sz="1800" dirty="0" smtClean="0">
                          <a:latin typeface="Corbel"/>
                          <a:cs typeface="Corbel"/>
                        </a:rPr>
                        <a:t>SF</a:t>
                      </a:r>
                      <a:endParaRPr lang="en-US" sz="1800" dirty="0">
                        <a:latin typeface="Corbel"/>
                        <a:cs typeface="Corbel"/>
                      </a:endParaRPr>
                    </a:p>
                  </a:txBody>
                  <a:tcPr/>
                </a:tc>
                <a:tc>
                  <a:txBody>
                    <a:bodyPr/>
                    <a:lstStyle/>
                    <a:p>
                      <a:r>
                        <a:rPr lang="en-US" sz="1800" dirty="0" smtClean="0">
                          <a:latin typeface="Corbel"/>
                          <a:cs typeface="Corbel"/>
                        </a:rPr>
                        <a:t>32</a:t>
                      </a:r>
                      <a:endParaRPr lang="en-US" sz="1800" dirty="0">
                        <a:latin typeface="Corbel"/>
                        <a:cs typeface="Corbel"/>
                      </a:endParaRPr>
                    </a:p>
                  </a:txBody>
                  <a:tcPr/>
                </a:tc>
                <a:extLst>
                  <a:ext uri="{0D108BD9-81ED-4DB2-BD59-A6C34878D82A}">
                    <a16:rowId xmlns:a16="http://schemas.microsoft.com/office/drawing/2014/main" val="10009"/>
                  </a:ext>
                </a:extLst>
              </a:tr>
              <a:tr h="370840">
                <a:tc>
                  <a:txBody>
                    <a:bodyPr/>
                    <a:lstStyle/>
                    <a:p>
                      <a:r>
                        <a:rPr lang="en-US" sz="1800" dirty="0" smtClean="0">
                          <a:latin typeface="Corbel"/>
                          <a:cs typeface="Corbel"/>
                        </a:rPr>
                        <a:t>10</a:t>
                      </a:r>
                      <a:endParaRPr lang="en-US" sz="1800" dirty="0">
                        <a:latin typeface="Corbel"/>
                        <a:cs typeface="Corbel"/>
                      </a:endParaRPr>
                    </a:p>
                  </a:txBody>
                  <a:tcPr/>
                </a:tc>
                <a:tc>
                  <a:txBody>
                    <a:bodyPr/>
                    <a:lstStyle/>
                    <a:p>
                      <a:r>
                        <a:rPr lang="en-US" sz="1800" dirty="0" smtClean="0">
                          <a:latin typeface="Corbel"/>
                          <a:cs typeface="Corbel"/>
                        </a:rPr>
                        <a:t>SF</a:t>
                      </a:r>
                      <a:endParaRPr lang="en-US" sz="1800" dirty="0">
                        <a:latin typeface="Corbel"/>
                        <a:cs typeface="Corbel"/>
                      </a:endParaRPr>
                    </a:p>
                  </a:txBody>
                  <a:tcPr/>
                </a:tc>
                <a:tc>
                  <a:txBody>
                    <a:bodyPr/>
                    <a:lstStyle/>
                    <a:p>
                      <a:r>
                        <a:rPr lang="en-US" sz="1800" dirty="0" smtClean="0">
                          <a:latin typeface="Corbel"/>
                          <a:cs typeface="Corbel"/>
                        </a:rPr>
                        <a:t>34</a:t>
                      </a:r>
                      <a:endParaRPr lang="en-US" sz="1800" dirty="0">
                        <a:latin typeface="Corbel"/>
                        <a:cs typeface="Corbel"/>
                      </a:endParaRPr>
                    </a:p>
                  </a:txBody>
                  <a:tcPr/>
                </a:tc>
                <a:extLst>
                  <a:ext uri="{0D108BD9-81ED-4DB2-BD59-A6C34878D82A}">
                    <a16:rowId xmlns:a16="http://schemas.microsoft.com/office/drawing/2014/main" val="10010"/>
                  </a:ext>
                </a:extLst>
              </a:tr>
              <a:tr h="370840">
                <a:tc>
                  <a:txBody>
                    <a:bodyPr/>
                    <a:lstStyle/>
                    <a:p>
                      <a:r>
                        <a:rPr lang="en-US" sz="1800" dirty="0" smtClean="0">
                          <a:latin typeface="Corbel"/>
                          <a:cs typeface="Corbel"/>
                        </a:rPr>
                        <a:t>11</a:t>
                      </a:r>
                      <a:endParaRPr lang="en-US" sz="1800" dirty="0">
                        <a:latin typeface="Corbel"/>
                        <a:cs typeface="Corbel"/>
                      </a:endParaRPr>
                    </a:p>
                  </a:txBody>
                  <a:tcPr/>
                </a:tc>
                <a:tc>
                  <a:txBody>
                    <a:bodyPr/>
                    <a:lstStyle/>
                    <a:p>
                      <a:r>
                        <a:rPr lang="en-US" sz="1800" dirty="0" smtClean="0">
                          <a:latin typeface="Corbel"/>
                          <a:cs typeface="Corbel"/>
                        </a:rPr>
                        <a:t>NYC</a:t>
                      </a:r>
                      <a:endParaRPr lang="en-US" sz="1800" dirty="0">
                        <a:latin typeface="Corbel"/>
                        <a:cs typeface="Corbel"/>
                      </a:endParaRPr>
                    </a:p>
                  </a:txBody>
                  <a:tcPr/>
                </a:tc>
                <a:tc>
                  <a:txBody>
                    <a:bodyPr/>
                    <a:lstStyle/>
                    <a:p>
                      <a:r>
                        <a:rPr lang="en-US" sz="1800" dirty="0" smtClean="0">
                          <a:latin typeface="Corbel"/>
                          <a:cs typeface="Corbel"/>
                        </a:rPr>
                        <a:t>35</a:t>
                      </a:r>
                      <a:endParaRPr lang="en-US" sz="1800" dirty="0">
                        <a:latin typeface="Corbel"/>
                        <a:cs typeface="Corbel"/>
                      </a:endParaRPr>
                    </a:p>
                  </a:txBody>
                  <a:tcPr/>
                </a:tc>
                <a:extLst>
                  <a:ext uri="{0D108BD9-81ED-4DB2-BD59-A6C34878D82A}">
                    <a16:rowId xmlns:a16="http://schemas.microsoft.com/office/drawing/2014/main" val="10011"/>
                  </a:ext>
                </a:extLst>
              </a:tr>
              <a:tr h="370840">
                <a:tc>
                  <a:txBody>
                    <a:bodyPr/>
                    <a:lstStyle/>
                    <a:p>
                      <a:r>
                        <a:rPr lang="en-US" sz="1800" dirty="0" smtClean="0">
                          <a:latin typeface="Corbel"/>
                          <a:cs typeface="Corbel"/>
                        </a:rPr>
                        <a:t>12</a:t>
                      </a:r>
                      <a:endParaRPr lang="en-US" sz="1800" dirty="0">
                        <a:latin typeface="Corbel"/>
                        <a:cs typeface="Corbel"/>
                      </a:endParaRPr>
                    </a:p>
                  </a:txBody>
                  <a:tcPr/>
                </a:tc>
                <a:tc>
                  <a:txBody>
                    <a:bodyPr/>
                    <a:lstStyle/>
                    <a:p>
                      <a:r>
                        <a:rPr lang="en-US" sz="1800" dirty="0" smtClean="0">
                          <a:latin typeface="Corbel"/>
                          <a:cs typeface="Corbel"/>
                        </a:rPr>
                        <a:t>SF</a:t>
                      </a:r>
                      <a:endParaRPr lang="en-US" sz="1800" dirty="0">
                        <a:latin typeface="Corbel"/>
                        <a:cs typeface="Corbel"/>
                      </a:endParaRPr>
                    </a:p>
                  </a:txBody>
                  <a:tcPr/>
                </a:tc>
                <a:tc>
                  <a:txBody>
                    <a:bodyPr/>
                    <a:lstStyle/>
                    <a:p>
                      <a:r>
                        <a:rPr lang="en-US" sz="1800" dirty="0" smtClean="0">
                          <a:latin typeface="Corbel"/>
                          <a:cs typeface="Corbel"/>
                        </a:rPr>
                        <a:t>36</a:t>
                      </a:r>
                      <a:endParaRPr lang="en-US" sz="1800" dirty="0">
                        <a:latin typeface="Corbel"/>
                        <a:cs typeface="Corbel"/>
                      </a:endParaRPr>
                    </a:p>
                  </a:txBody>
                  <a:tcPr/>
                </a:tc>
                <a:extLst>
                  <a:ext uri="{0D108BD9-81ED-4DB2-BD59-A6C34878D82A}">
                    <a16:rowId xmlns:a16="http://schemas.microsoft.com/office/drawing/2014/main" val="10012"/>
                  </a:ext>
                </a:extLst>
              </a:tr>
            </a:tbl>
          </a:graphicData>
        </a:graphic>
      </p:graphicFrame>
      <p:sp>
        <p:nvSpPr>
          <p:cNvPr id="38" name="Rectangle 37"/>
          <p:cNvSpPr/>
          <p:nvPr/>
        </p:nvSpPr>
        <p:spPr>
          <a:xfrm>
            <a:off x="6422489" y="1369088"/>
            <a:ext cx="968911" cy="4795358"/>
          </a:xfrm>
          <a:prstGeom prst="rect">
            <a:avLst/>
          </a:prstGeom>
          <a:solidFill>
            <a:schemeClr val="lt1">
              <a:alpha val="0"/>
            </a:schemeClr>
          </a:solidFill>
          <a:ln w="57150" cmpd="sng"/>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orbel"/>
              <a:ea typeface="+mn-ea"/>
              <a:cs typeface="+mn-cs"/>
            </a:endParaRPr>
          </a:p>
        </p:txBody>
      </p:sp>
      <p:sp>
        <p:nvSpPr>
          <p:cNvPr id="2" name="Slide Number Placeholder 1"/>
          <p:cNvSpPr>
            <a:spLocks noGrp="1"/>
          </p:cNvSpPr>
          <p:nvPr>
            <p:ph type="sldNum" sz="quarter" idx="12"/>
          </p:nvPr>
        </p:nvSpPr>
        <p:spPr/>
        <p:txBody>
          <a:bodyPr/>
          <a:lstStyle/>
          <a:p>
            <a:pPr>
              <a:defRPr/>
            </a:pPr>
            <a:fld id="{58DEB89A-5B48-794D-A51B-4CA2CE5E368F}" type="slidenum">
              <a:rPr lang="en-US" smtClean="0"/>
              <a:pPr>
                <a:defRPr/>
              </a:pPr>
              <a:t>10</a:t>
            </a:fld>
            <a:endParaRPr lang="en-US"/>
          </a:p>
        </p:txBody>
      </p:sp>
    </p:spTree>
    <p:extLst>
      <p:ext uri="{BB962C8B-B14F-4D97-AF65-F5344CB8AC3E}">
        <p14:creationId xmlns:p14="http://schemas.microsoft.com/office/powerpoint/2010/main" val="28151626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4878715" y="5867400"/>
            <a:ext cx="533400" cy="533400"/>
          </a:xfrm>
          <a:prstGeom prst="ellipse">
            <a:avLst/>
          </a:prstGeom>
          <a:solidFill>
            <a:schemeClr val="accent1">
              <a:lumMod val="60000"/>
              <a:lumOff val="40000"/>
            </a:schemeClr>
          </a:solidFill>
          <a:ln>
            <a:solidFill>
              <a:schemeClr val="accent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Corbel"/>
                <a:ea typeface="+mn-ea"/>
                <a:cs typeface="+mn-cs"/>
              </a:rPr>
              <a:t>2</a:t>
            </a:r>
          </a:p>
        </p:txBody>
      </p:sp>
      <p:sp>
        <p:nvSpPr>
          <p:cNvPr id="12" name="Oval 11"/>
          <p:cNvSpPr/>
          <p:nvPr/>
        </p:nvSpPr>
        <p:spPr>
          <a:xfrm>
            <a:off x="4191000" y="1295400"/>
            <a:ext cx="533400" cy="533400"/>
          </a:xfrm>
          <a:prstGeom prst="ellipse">
            <a:avLst/>
          </a:prstGeom>
          <a:solidFill>
            <a:schemeClr val="accent1">
              <a:lumMod val="60000"/>
              <a:lumOff val="40000"/>
            </a:schemeClr>
          </a:solidFill>
          <a:ln>
            <a:solidFill>
              <a:schemeClr val="accent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dirty="0" smtClean="0">
                <a:ln>
                  <a:noFill/>
                </a:ln>
                <a:solidFill>
                  <a:srgbClr val="000000"/>
                </a:solidFill>
                <a:effectLst/>
                <a:uLnTx/>
                <a:uFillTx/>
                <a:latin typeface="Corbel"/>
                <a:ea typeface="+mn-ea"/>
                <a:cs typeface="+mn-cs"/>
              </a:rPr>
              <a:t>4</a:t>
            </a:r>
            <a:endParaRPr kumimoji="0" lang="en-US" sz="2400" b="0" i="0" u="none" strike="noStrike" kern="1200" cap="none" spc="0" normalizeH="0" baseline="0" noProof="0" dirty="0">
              <a:ln>
                <a:noFill/>
              </a:ln>
              <a:solidFill>
                <a:srgbClr val="000000"/>
              </a:solidFill>
              <a:effectLst/>
              <a:uLnTx/>
              <a:uFillTx/>
              <a:latin typeface="Corbel"/>
              <a:ea typeface="+mn-ea"/>
              <a:cs typeface="+mn-cs"/>
            </a:endParaRPr>
          </a:p>
        </p:txBody>
      </p:sp>
      <p:sp>
        <p:nvSpPr>
          <p:cNvPr id="15" name="Oval 14"/>
          <p:cNvSpPr/>
          <p:nvPr/>
        </p:nvSpPr>
        <p:spPr>
          <a:xfrm>
            <a:off x="3581400" y="5867400"/>
            <a:ext cx="533400" cy="533400"/>
          </a:xfrm>
          <a:prstGeom prst="ellipse">
            <a:avLst/>
          </a:prstGeom>
          <a:solidFill>
            <a:schemeClr val="accent1">
              <a:lumMod val="60000"/>
              <a:lumOff val="40000"/>
            </a:schemeClr>
          </a:solidFill>
          <a:ln>
            <a:solidFill>
              <a:schemeClr val="accent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dirty="0" smtClean="0">
                <a:ln>
                  <a:noFill/>
                </a:ln>
                <a:solidFill>
                  <a:srgbClr val="000000"/>
                </a:solidFill>
                <a:effectLst/>
                <a:uLnTx/>
                <a:uFillTx/>
                <a:latin typeface="Corbel"/>
                <a:ea typeface="+mn-ea"/>
                <a:cs typeface="+mn-cs"/>
              </a:rPr>
              <a:t>1</a:t>
            </a:r>
            <a:endParaRPr kumimoji="0" lang="en-US" sz="2400" b="0" i="0" u="none" strike="noStrike" kern="1200" cap="none" spc="0" normalizeH="0" baseline="0" noProof="0" dirty="0">
              <a:ln>
                <a:noFill/>
              </a:ln>
              <a:solidFill>
                <a:srgbClr val="000000"/>
              </a:solidFill>
              <a:effectLst/>
              <a:uLnTx/>
              <a:uFillTx/>
              <a:latin typeface="Corbel"/>
              <a:ea typeface="+mn-ea"/>
              <a:cs typeface="+mn-cs"/>
            </a:endParaRPr>
          </a:p>
        </p:txBody>
      </p:sp>
      <p:sp>
        <p:nvSpPr>
          <p:cNvPr id="16" name="Oval 15"/>
          <p:cNvSpPr/>
          <p:nvPr/>
        </p:nvSpPr>
        <p:spPr>
          <a:xfrm>
            <a:off x="4191000" y="4679576"/>
            <a:ext cx="533400" cy="533400"/>
          </a:xfrm>
          <a:prstGeom prst="ellipse">
            <a:avLst/>
          </a:prstGeom>
          <a:solidFill>
            <a:schemeClr val="accent1">
              <a:lumMod val="60000"/>
              <a:lumOff val="40000"/>
            </a:schemeClr>
          </a:solidFill>
          <a:ln>
            <a:solidFill>
              <a:schemeClr val="accent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dirty="0" smtClean="0">
                <a:ln>
                  <a:noFill/>
                </a:ln>
                <a:solidFill>
                  <a:srgbClr val="000000"/>
                </a:solidFill>
                <a:effectLst/>
                <a:uLnTx/>
                <a:uFillTx/>
                <a:latin typeface="Corbel"/>
                <a:ea typeface="+mn-ea"/>
                <a:cs typeface="+mn-cs"/>
              </a:rPr>
              <a:t>3</a:t>
            </a:r>
            <a:endParaRPr kumimoji="0" lang="en-US" sz="2400" b="0" i="0" u="none" strike="noStrike" kern="1200" cap="none" spc="0" normalizeH="0" baseline="0" noProof="0" dirty="0">
              <a:ln>
                <a:noFill/>
              </a:ln>
              <a:solidFill>
                <a:srgbClr val="000000"/>
              </a:solidFill>
              <a:effectLst/>
              <a:uLnTx/>
              <a:uFillTx/>
              <a:latin typeface="Corbel"/>
              <a:ea typeface="+mn-ea"/>
              <a:cs typeface="+mn-cs"/>
            </a:endParaRPr>
          </a:p>
        </p:txBody>
      </p:sp>
      <p:cxnSp>
        <p:nvCxnSpPr>
          <p:cNvPr id="11" name="Straight Arrow Connector 10"/>
          <p:cNvCxnSpPr>
            <a:stCxn id="15" idx="0"/>
            <a:endCxn id="16" idx="3"/>
          </p:cNvCxnSpPr>
          <p:nvPr/>
        </p:nvCxnSpPr>
        <p:spPr>
          <a:xfrm flipV="1">
            <a:off x="3848100" y="5134861"/>
            <a:ext cx="421015" cy="732539"/>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2" name="Straight Arrow Connector 21"/>
          <p:cNvCxnSpPr>
            <a:stCxn id="3" idx="0"/>
            <a:endCxn id="16" idx="5"/>
          </p:cNvCxnSpPr>
          <p:nvPr/>
        </p:nvCxnSpPr>
        <p:spPr>
          <a:xfrm flipH="1" flipV="1">
            <a:off x="4646285" y="5134861"/>
            <a:ext cx="499130" cy="732539"/>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5" name="Straight Arrow Connector 24"/>
          <p:cNvCxnSpPr>
            <a:stCxn id="16" idx="0"/>
            <a:endCxn id="19" idx="4"/>
          </p:cNvCxnSpPr>
          <p:nvPr/>
        </p:nvCxnSpPr>
        <p:spPr>
          <a:xfrm flipV="1">
            <a:off x="4457700" y="4343400"/>
            <a:ext cx="0" cy="33617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6" name="Straight Arrow Connector 25"/>
          <p:cNvCxnSpPr>
            <a:stCxn id="19" idx="0"/>
            <a:endCxn id="29" idx="4"/>
          </p:cNvCxnSpPr>
          <p:nvPr/>
        </p:nvCxnSpPr>
        <p:spPr>
          <a:xfrm flipV="1">
            <a:off x="4457700" y="3352800"/>
            <a:ext cx="0" cy="4572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2" name="Straight Arrow Connector 31"/>
          <p:cNvCxnSpPr>
            <a:stCxn id="12" idx="0"/>
          </p:cNvCxnSpPr>
          <p:nvPr/>
        </p:nvCxnSpPr>
        <p:spPr>
          <a:xfrm flipV="1">
            <a:off x="4457700" y="990600"/>
            <a:ext cx="0" cy="3048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8" name="TextBox 27"/>
          <p:cNvSpPr txBox="1"/>
          <p:nvPr/>
        </p:nvSpPr>
        <p:spPr>
          <a:xfrm>
            <a:off x="1045882" y="3780118"/>
            <a:ext cx="184666" cy="584776"/>
          </a:xfrm>
          <a:prstGeom prst="rect">
            <a:avLst/>
          </a:prstGeom>
          <a:noFill/>
        </p:spPr>
        <p:txBody>
          <a:bodyPr wrap="none" rtlCol="0">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3200" b="0" i="0" u="none" strike="noStrike" kern="1200" cap="none" spc="0" normalizeH="0" baseline="0" noProof="0" dirty="0" smtClean="0">
              <a:ln>
                <a:noFill/>
              </a:ln>
              <a:solidFill>
                <a:prstClr val="black"/>
              </a:solidFill>
              <a:effectLst/>
              <a:uLnTx/>
              <a:uFillTx/>
              <a:latin typeface="Arial" charset="0"/>
              <a:ea typeface="ＭＳ Ｐゴシック" charset="0"/>
            </a:endParaRPr>
          </a:p>
        </p:txBody>
      </p:sp>
      <p:sp>
        <p:nvSpPr>
          <p:cNvPr id="19" name="Oval 18"/>
          <p:cNvSpPr/>
          <p:nvPr/>
        </p:nvSpPr>
        <p:spPr>
          <a:xfrm>
            <a:off x="4191000" y="3810000"/>
            <a:ext cx="533400" cy="533400"/>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smtClean="0">
                <a:ln>
                  <a:noFill/>
                </a:ln>
                <a:solidFill>
                  <a:prstClr val="white"/>
                </a:solidFill>
                <a:effectLst/>
                <a:uLnTx/>
                <a:uFillTx/>
                <a:latin typeface="Corbel"/>
                <a:ea typeface="+mn-ea"/>
                <a:cs typeface="+mn-cs"/>
              </a:rPr>
              <a:t>S</a:t>
            </a:r>
            <a:r>
              <a:rPr kumimoji="0" lang="en-US" sz="1800" b="0" i="0" u="none" strike="noStrike" kern="1200" cap="none" spc="0" normalizeH="0" baseline="-25000" noProof="0" dirty="0" smtClean="0">
                <a:ln>
                  <a:noFill/>
                </a:ln>
                <a:solidFill>
                  <a:prstClr val="white"/>
                </a:solidFill>
                <a:effectLst/>
                <a:uLnTx/>
                <a:uFillTx/>
                <a:latin typeface="Corbel"/>
                <a:ea typeface="+mn-ea"/>
                <a:cs typeface="+mn-cs"/>
              </a:rPr>
              <a:t>1</a:t>
            </a:r>
            <a:endParaRPr kumimoji="0" lang="en-US" sz="1800" b="0" i="0" u="none" strike="noStrike" kern="1200" cap="none" spc="0" normalizeH="0" baseline="-25000" noProof="0" dirty="0">
              <a:ln>
                <a:noFill/>
              </a:ln>
              <a:solidFill>
                <a:prstClr val="white"/>
              </a:solidFill>
              <a:effectLst/>
              <a:uLnTx/>
              <a:uFillTx/>
              <a:latin typeface="Corbel"/>
              <a:ea typeface="+mn-ea"/>
              <a:cs typeface="+mn-cs"/>
            </a:endParaRPr>
          </a:p>
        </p:txBody>
      </p:sp>
      <p:cxnSp>
        <p:nvCxnSpPr>
          <p:cNvPr id="21" name="Straight Arrow Connector 20"/>
          <p:cNvCxnSpPr>
            <a:stCxn id="19" idx="2"/>
            <a:endCxn id="27" idx="5"/>
          </p:cNvCxnSpPr>
          <p:nvPr/>
        </p:nvCxnSpPr>
        <p:spPr>
          <a:xfrm flipH="1" flipV="1">
            <a:off x="3808085" y="3731885"/>
            <a:ext cx="382915" cy="344815"/>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7" name="Oval 26"/>
          <p:cNvSpPr/>
          <p:nvPr/>
        </p:nvSpPr>
        <p:spPr>
          <a:xfrm>
            <a:off x="3352800" y="3276600"/>
            <a:ext cx="533400" cy="533400"/>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1700" b="0" i="0" u="none" strike="noStrike" kern="1200" cap="none" spc="0" normalizeH="0" baseline="0" noProof="0" dirty="0" smtClean="0">
                <a:ln>
                  <a:noFill/>
                </a:ln>
                <a:solidFill>
                  <a:prstClr val="white"/>
                </a:solidFill>
                <a:effectLst/>
                <a:uLnTx/>
                <a:uFillTx/>
                <a:latin typeface="Corbel"/>
                <a:ea typeface="+mn-ea"/>
                <a:cs typeface="+mn-cs"/>
              </a:rPr>
              <a:t>S</a:t>
            </a:r>
            <a:r>
              <a:rPr kumimoji="0" lang="en-US" sz="1700" b="0" i="0" u="none" strike="noStrike" kern="1200" cap="none" spc="0" normalizeH="0" baseline="-25000" noProof="0" dirty="0" smtClean="0">
                <a:ln>
                  <a:noFill/>
                </a:ln>
                <a:solidFill>
                  <a:prstClr val="white"/>
                </a:solidFill>
                <a:effectLst/>
                <a:uLnTx/>
                <a:uFillTx/>
                <a:latin typeface="Corbel"/>
                <a:ea typeface="+mn-ea"/>
                <a:cs typeface="+mn-cs"/>
              </a:rPr>
              <a:t>2</a:t>
            </a:r>
            <a:endParaRPr kumimoji="0" lang="en-US" sz="1700" b="0" i="0" u="none" strike="noStrike" kern="1200" cap="none" spc="0" normalizeH="0" baseline="-25000" noProof="0" dirty="0">
              <a:ln>
                <a:noFill/>
              </a:ln>
              <a:solidFill>
                <a:prstClr val="white"/>
              </a:solidFill>
              <a:effectLst/>
              <a:uLnTx/>
              <a:uFillTx/>
              <a:latin typeface="Corbel"/>
              <a:ea typeface="+mn-ea"/>
              <a:cs typeface="+mn-cs"/>
            </a:endParaRPr>
          </a:p>
        </p:txBody>
      </p:sp>
      <p:cxnSp>
        <p:nvCxnSpPr>
          <p:cNvPr id="20" name="Straight Arrow Connector 19"/>
          <p:cNvCxnSpPr>
            <a:stCxn id="27" idx="7"/>
            <a:endCxn id="29" idx="2"/>
          </p:cNvCxnSpPr>
          <p:nvPr/>
        </p:nvCxnSpPr>
        <p:spPr>
          <a:xfrm flipV="1">
            <a:off x="3808085" y="3086100"/>
            <a:ext cx="382915" cy="268615"/>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9" name="Oval 28"/>
          <p:cNvSpPr/>
          <p:nvPr/>
        </p:nvSpPr>
        <p:spPr>
          <a:xfrm>
            <a:off x="4191000" y="2819400"/>
            <a:ext cx="533400" cy="533400"/>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1700" b="0" i="0" u="none" strike="noStrike" kern="1200" cap="none" spc="0" normalizeH="0" baseline="0" noProof="0" dirty="0" smtClean="0">
                <a:ln>
                  <a:noFill/>
                </a:ln>
                <a:solidFill>
                  <a:prstClr val="white"/>
                </a:solidFill>
                <a:effectLst/>
                <a:uLnTx/>
                <a:uFillTx/>
                <a:latin typeface="Corbel"/>
                <a:ea typeface="+mn-ea"/>
                <a:cs typeface="+mn-cs"/>
              </a:rPr>
              <a:t>S</a:t>
            </a:r>
            <a:r>
              <a:rPr kumimoji="0" lang="en-US" sz="1700" b="0" i="0" u="none" strike="noStrike" kern="1200" cap="none" spc="0" normalizeH="0" baseline="-25000" noProof="0" dirty="0" smtClean="0">
                <a:ln>
                  <a:noFill/>
                </a:ln>
                <a:solidFill>
                  <a:prstClr val="white"/>
                </a:solidFill>
                <a:effectLst/>
                <a:uLnTx/>
                <a:uFillTx/>
                <a:latin typeface="Corbel"/>
                <a:ea typeface="+mn-ea"/>
                <a:cs typeface="+mn-cs"/>
              </a:rPr>
              <a:t>2</a:t>
            </a:r>
            <a:endParaRPr kumimoji="0" lang="en-US" sz="1700" b="0" i="0" u="none" strike="noStrike" kern="1200" cap="none" spc="0" normalizeH="0" baseline="-25000" noProof="0" dirty="0">
              <a:ln>
                <a:noFill/>
              </a:ln>
              <a:solidFill>
                <a:prstClr val="white"/>
              </a:solidFill>
              <a:effectLst/>
              <a:uLnTx/>
              <a:uFillTx/>
              <a:latin typeface="Corbel"/>
              <a:ea typeface="+mn-ea"/>
              <a:cs typeface="+mn-cs"/>
            </a:endParaRPr>
          </a:p>
        </p:txBody>
      </p:sp>
      <p:cxnSp>
        <p:nvCxnSpPr>
          <p:cNvPr id="30" name="Straight Arrow Connector 29"/>
          <p:cNvCxnSpPr>
            <a:stCxn id="29" idx="0"/>
            <a:endCxn id="31" idx="4"/>
          </p:cNvCxnSpPr>
          <p:nvPr/>
        </p:nvCxnSpPr>
        <p:spPr>
          <a:xfrm flipV="1">
            <a:off x="4457700" y="2587811"/>
            <a:ext cx="0" cy="231589"/>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1" name="Oval 30"/>
          <p:cNvSpPr/>
          <p:nvPr/>
        </p:nvSpPr>
        <p:spPr>
          <a:xfrm>
            <a:off x="4191000" y="2054411"/>
            <a:ext cx="533400" cy="533400"/>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dirty="0" smtClean="0">
                <a:ln>
                  <a:noFill/>
                </a:ln>
                <a:solidFill>
                  <a:prstClr val="white"/>
                </a:solidFill>
                <a:effectLst/>
                <a:uLnTx/>
                <a:uFillTx/>
                <a:latin typeface="Corbel"/>
                <a:ea typeface="+mn-ea"/>
                <a:cs typeface="+mn-cs"/>
              </a:rPr>
              <a:t>U</a:t>
            </a:r>
            <a:endParaRPr kumimoji="0" lang="en-US" sz="2400" b="0" i="0" u="none" strike="noStrike" kern="1200" cap="none" spc="0" normalizeH="0" baseline="0" noProof="0" dirty="0">
              <a:ln>
                <a:noFill/>
              </a:ln>
              <a:solidFill>
                <a:prstClr val="white"/>
              </a:solidFill>
              <a:effectLst/>
              <a:uLnTx/>
              <a:uFillTx/>
              <a:latin typeface="Corbel"/>
              <a:ea typeface="+mn-ea"/>
              <a:cs typeface="+mn-cs"/>
            </a:endParaRPr>
          </a:p>
        </p:txBody>
      </p:sp>
      <p:cxnSp>
        <p:nvCxnSpPr>
          <p:cNvPr id="33" name="Straight Arrow Connector 32"/>
          <p:cNvCxnSpPr>
            <a:stCxn id="31" idx="0"/>
            <a:endCxn id="12" idx="4"/>
          </p:cNvCxnSpPr>
          <p:nvPr/>
        </p:nvCxnSpPr>
        <p:spPr>
          <a:xfrm flipV="1">
            <a:off x="4457700" y="1828800"/>
            <a:ext cx="0" cy="225611"/>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4" name="Rectangle 33"/>
          <p:cNvSpPr/>
          <p:nvPr/>
        </p:nvSpPr>
        <p:spPr>
          <a:xfrm>
            <a:off x="4075762" y="1135874"/>
            <a:ext cx="840115" cy="838200"/>
          </a:xfrm>
          <a:prstGeom prst="rect">
            <a:avLst/>
          </a:prstGeom>
          <a:solidFill>
            <a:schemeClr val="accent1">
              <a:lumMod val="20000"/>
              <a:lumOff val="80000"/>
              <a:alpha val="23000"/>
            </a:schemeClr>
          </a:solid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orbel"/>
              <a:ea typeface="+mn-ea"/>
              <a:cs typeface="+mn-cs"/>
            </a:endParaRPr>
          </a:p>
        </p:txBody>
      </p:sp>
      <p:graphicFrame>
        <p:nvGraphicFramePr>
          <p:cNvPr id="35" name="Table 34"/>
          <p:cNvGraphicFramePr>
            <a:graphicFrameLocks noGrp="1"/>
          </p:cNvGraphicFramePr>
          <p:nvPr>
            <p:extLst>
              <p:ext uri="{D42A27DB-BD31-4B8C-83A1-F6EECF244321}">
                <p14:modId xmlns:p14="http://schemas.microsoft.com/office/powerpoint/2010/main" val="3608354608"/>
              </p:ext>
            </p:extLst>
          </p:nvPr>
        </p:nvGraphicFramePr>
        <p:xfrm>
          <a:off x="5240024" y="1524000"/>
          <a:ext cx="3675376" cy="1854200"/>
        </p:xfrm>
        <a:graphic>
          <a:graphicData uri="http://schemas.openxmlformats.org/drawingml/2006/table">
            <a:tbl>
              <a:tblPr firstRow="1" bandRow="1">
                <a:tableStyleId>{5C22544A-7EE6-4342-B048-85BDC9FD1C3A}</a:tableStyleId>
              </a:tblPr>
              <a:tblGrid>
                <a:gridCol w="500846">
                  <a:extLst>
                    <a:ext uri="{9D8B030D-6E8A-4147-A177-3AD203B41FA5}">
                      <a16:colId xmlns:a16="http://schemas.microsoft.com/office/drawing/2014/main" val="20000"/>
                    </a:ext>
                  </a:extLst>
                </a:gridCol>
                <a:gridCol w="1269530">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tblGrid>
              <a:tr h="370840">
                <a:tc>
                  <a:txBody>
                    <a:bodyPr/>
                    <a:lstStyle/>
                    <a:p>
                      <a:r>
                        <a:rPr lang="en-US" sz="1800" dirty="0" smtClean="0"/>
                        <a:t>ID</a:t>
                      </a:r>
                      <a:endParaRPr lang="en-US" sz="1800" dirty="0"/>
                    </a:p>
                  </a:txBody>
                  <a:tcPr/>
                </a:tc>
                <a:tc>
                  <a:txBody>
                    <a:bodyPr/>
                    <a:lstStyle/>
                    <a:p>
                      <a:r>
                        <a:rPr lang="en-US" sz="1800" dirty="0" smtClean="0"/>
                        <a:t>City</a:t>
                      </a:r>
                      <a:endParaRPr lang="en-US" sz="1800" dirty="0"/>
                    </a:p>
                  </a:txBody>
                  <a:tcPr/>
                </a:tc>
                <a:tc>
                  <a:txBody>
                    <a:bodyPr/>
                    <a:lstStyle/>
                    <a:p>
                      <a:r>
                        <a:rPr lang="en-US" sz="1800" dirty="0" smtClean="0"/>
                        <a:t>Data</a:t>
                      </a:r>
                      <a:endParaRPr lang="en-US" sz="1800" dirty="0"/>
                    </a:p>
                  </a:txBody>
                  <a:tcPr/>
                </a:tc>
                <a:tc>
                  <a:txBody>
                    <a:bodyPr/>
                    <a:lstStyle/>
                    <a:p>
                      <a:pPr algn="ctr"/>
                      <a:r>
                        <a:rPr lang="en-US" sz="1800" dirty="0" smtClean="0"/>
                        <a:t>Weight</a:t>
                      </a:r>
                      <a:endParaRPr lang="en-US" sz="1800" dirty="0"/>
                    </a:p>
                  </a:txBody>
                  <a:tcPr/>
                </a:tc>
                <a:extLst>
                  <a:ext uri="{0D108BD9-81ED-4DB2-BD59-A6C34878D82A}">
                    <a16:rowId xmlns:a16="http://schemas.microsoft.com/office/drawing/2014/main" val="10000"/>
                  </a:ext>
                </a:extLst>
              </a:tr>
              <a:tr h="370840">
                <a:tc>
                  <a:txBody>
                    <a:bodyPr/>
                    <a:lstStyle/>
                    <a:p>
                      <a:r>
                        <a:rPr lang="en-US" sz="1800" dirty="0" smtClean="0"/>
                        <a:t>2</a:t>
                      </a:r>
                      <a:endParaRPr lang="en-US" sz="1800" dirty="0"/>
                    </a:p>
                  </a:txBody>
                  <a:tcPr/>
                </a:tc>
                <a:tc>
                  <a:txBody>
                    <a:bodyPr/>
                    <a:lstStyle/>
                    <a:p>
                      <a:r>
                        <a:rPr lang="en-US" sz="1800" dirty="0" smtClean="0"/>
                        <a:t>NYC</a:t>
                      </a:r>
                      <a:endParaRPr lang="en-US" sz="1800" dirty="0"/>
                    </a:p>
                  </a:txBody>
                  <a:tcPr/>
                </a:tc>
                <a:tc>
                  <a:txBody>
                    <a:bodyPr/>
                    <a:lstStyle/>
                    <a:p>
                      <a:r>
                        <a:rPr lang="en-US" sz="1800" dirty="0" smtClean="0"/>
                        <a:t>32</a:t>
                      </a:r>
                      <a:endParaRPr lang="en-US" sz="1800" dirty="0"/>
                    </a:p>
                  </a:txBody>
                  <a:tcPr/>
                </a:tc>
                <a:tc>
                  <a:txBody>
                    <a:bodyPr/>
                    <a:lstStyle/>
                    <a:p>
                      <a:pPr algn="ctr"/>
                      <a:r>
                        <a:rPr lang="en-US" sz="1800" b="1" dirty="0" smtClean="0">
                          <a:solidFill>
                            <a:srgbClr val="008040"/>
                          </a:solidFill>
                        </a:rPr>
                        <a:t>2/7</a:t>
                      </a:r>
                      <a:endParaRPr lang="en-US" sz="1800" b="1" dirty="0">
                        <a:solidFill>
                          <a:srgbClr val="008040"/>
                        </a:solidFill>
                      </a:endParaRPr>
                    </a:p>
                  </a:txBody>
                  <a:tcPr/>
                </a:tc>
                <a:extLst>
                  <a:ext uri="{0D108BD9-81ED-4DB2-BD59-A6C34878D82A}">
                    <a16:rowId xmlns:a16="http://schemas.microsoft.com/office/drawing/2014/main" val="10001"/>
                  </a:ext>
                </a:extLst>
              </a:tr>
              <a:tr h="370840">
                <a:tc>
                  <a:txBody>
                    <a:bodyPr/>
                    <a:lstStyle/>
                    <a:p>
                      <a:r>
                        <a:rPr lang="en-US" sz="1800" dirty="0" smtClean="0"/>
                        <a:t>8</a:t>
                      </a:r>
                      <a:endParaRPr lang="en-US" sz="1800" dirty="0"/>
                    </a:p>
                  </a:txBody>
                  <a:tcPr/>
                </a:tc>
                <a:tc>
                  <a:txBody>
                    <a:bodyPr/>
                    <a:lstStyle/>
                    <a:p>
                      <a:r>
                        <a:rPr lang="en-US" sz="1800" dirty="0" smtClean="0"/>
                        <a:t>NYC</a:t>
                      </a:r>
                      <a:endParaRPr lang="en-US" sz="1800" dirty="0"/>
                    </a:p>
                  </a:txBody>
                  <a:tcPr/>
                </a:tc>
                <a:tc>
                  <a:txBody>
                    <a:bodyPr/>
                    <a:lstStyle/>
                    <a:p>
                      <a:r>
                        <a:rPr lang="en-US" sz="1800" dirty="0" smtClean="0"/>
                        <a:t>30</a:t>
                      </a:r>
                      <a:endParaRPr lang="en-US" sz="180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b="1" dirty="0" smtClean="0">
                          <a:solidFill>
                            <a:srgbClr val="008040"/>
                          </a:solidFill>
                        </a:rPr>
                        <a:t>2/7</a:t>
                      </a:r>
                    </a:p>
                  </a:txBody>
                  <a:tcPr/>
                </a:tc>
                <a:extLst>
                  <a:ext uri="{0D108BD9-81ED-4DB2-BD59-A6C34878D82A}">
                    <a16:rowId xmlns:a16="http://schemas.microsoft.com/office/drawing/2014/main" val="10002"/>
                  </a:ext>
                </a:extLst>
              </a:tr>
              <a:tr h="370840">
                <a:tc>
                  <a:txBody>
                    <a:bodyPr/>
                    <a:lstStyle/>
                    <a:p>
                      <a:r>
                        <a:rPr lang="en-US" sz="1800" dirty="0" smtClean="0"/>
                        <a:t>6</a:t>
                      </a:r>
                      <a:endParaRPr lang="en-US" sz="1800" dirty="0"/>
                    </a:p>
                  </a:txBody>
                  <a:tcPr/>
                </a:tc>
                <a:tc>
                  <a:txBody>
                    <a:bodyPr/>
                    <a:lstStyle/>
                    <a:p>
                      <a:r>
                        <a:rPr lang="en-US" sz="1800" dirty="0" smtClean="0"/>
                        <a:t>SF</a:t>
                      </a:r>
                      <a:endParaRPr lang="en-US" sz="1800" dirty="0"/>
                    </a:p>
                  </a:txBody>
                  <a:tcPr/>
                </a:tc>
                <a:tc>
                  <a:txBody>
                    <a:bodyPr/>
                    <a:lstStyle/>
                    <a:p>
                      <a:r>
                        <a:rPr lang="en-US" sz="1800" dirty="0" smtClean="0"/>
                        <a:t>33</a:t>
                      </a:r>
                      <a:endParaRPr lang="en-US" sz="1800" dirty="0"/>
                    </a:p>
                  </a:txBody>
                  <a:tcPr/>
                </a:tc>
                <a:tc>
                  <a:txBody>
                    <a:bodyPr/>
                    <a:lstStyle/>
                    <a:p>
                      <a:pPr algn="ctr"/>
                      <a:r>
                        <a:rPr lang="en-US" sz="1800" b="1" dirty="0" smtClean="0">
                          <a:solidFill>
                            <a:srgbClr val="008040"/>
                          </a:solidFill>
                        </a:rPr>
                        <a:t>2/5</a:t>
                      </a:r>
                      <a:endParaRPr lang="en-US" sz="1800" b="1" dirty="0">
                        <a:solidFill>
                          <a:srgbClr val="008040"/>
                        </a:solidFill>
                      </a:endParaRPr>
                    </a:p>
                  </a:txBody>
                  <a:tcPr/>
                </a:tc>
                <a:extLst>
                  <a:ext uri="{0D108BD9-81ED-4DB2-BD59-A6C34878D82A}">
                    <a16:rowId xmlns:a16="http://schemas.microsoft.com/office/drawing/2014/main" val="10003"/>
                  </a:ext>
                </a:extLst>
              </a:tr>
              <a:tr h="370840">
                <a:tc>
                  <a:txBody>
                    <a:bodyPr/>
                    <a:lstStyle/>
                    <a:p>
                      <a:r>
                        <a:rPr lang="en-US" sz="1800" dirty="0" smtClean="0"/>
                        <a:t>12</a:t>
                      </a:r>
                      <a:endParaRPr lang="en-US" sz="1800" dirty="0"/>
                    </a:p>
                  </a:txBody>
                  <a:tcPr/>
                </a:tc>
                <a:tc>
                  <a:txBody>
                    <a:bodyPr/>
                    <a:lstStyle/>
                    <a:p>
                      <a:r>
                        <a:rPr lang="en-US" sz="1800" dirty="0" smtClean="0"/>
                        <a:t>SF</a:t>
                      </a:r>
                      <a:endParaRPr lang="en-US" sz="1800" dirty="0"/>
                    </a:p>
                  </a:txBody>
                  <a:tcPr/>
                </a:tc>
                <a:tc>
                  <a:txBody>
                    <a:bodyPr/>
                    <a:lstStyle/>
                    <a:p>
                      <a:r>
                        <a:rPr lang="en-US" sz="1800" dirty="0" smtClean="0"/>
                        <a:t>36</a:t>
                      </a:r>
                      <a:endParaRPr lang="en-US" sz="1800" dirty="0"/>
                    </a:p>
                  </a:txBody>
                  <a:tcPr/>
                </a:tc>
                <a:tc>
                  <a:txBody>
                    <a:bodyPr/>
                    <a:lstStyle/>
                    <a:p>
                      <a:pPr algn="ctr"/>
                      <a:r>
                        <a:rPr lang="en-US" sz="1800" b="1" dirty="0" smtClean="0">
                          <a:solidFill>
                            <a:srgbClr val="008040"/>
                          </a:solidFill>
                        </a:rPr>
                        <a:t>2/5</a:t>
                      </a:r>
                      <a:endParaRPr lang="en-US" sz="1800" b="1" dirty="0">
                        <a:solidFill>
                          <a:srgbClr val="008040"/>
                        </a:solidFill>
                      </a:endParaRPr>
                    </a:p>
                  </a:txBody>
                  <a:tcPr/>
                </a:tc>
                <a:extLst>
                  <a:ext uri="{0D108BD9-81ED-4DB2-BD59-A6C34878D82A}">
                    <a16:rowId xmlns:a16="http://schemas.microsoft.com/office/drawing/2014/main" val="10004"/>
                  </a:ext>
                </a:extLst>
              </a:tr>
            </a:tbl>
          </a:graphicData>
        </a:graphic>
      </p:graphicFrame>
      <p:sp>
        <p:nvSpPr>
          <p:cNvPr id="36" name="Rectangle 35"/>
          <p:cNvSpPr/>
          <p:nvPr/>
        </p:nvSpPr>
        <p:spPr>
          <a:xfrm>
            <a:off x="5703018" y="1524000"/>
            <a:ext cx="1295400" cy="1854200"/>
          </a:xfrm>
          <a:prstGeom prst="rect">
            <a:avLst/>
          </a:prstGeom>
          <a:solidFill>
            <a:schemeClr val="lt1">
              <a:alpha val="0"/>
            </a:schemeClr>
          </a:solidFill>
          <a:ln w="57150" cmpd="sng"/>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orbel"/>
              <a:ea typeface="+mn-ea"/>
              <a:cs typeface="+mn-cs"/>
            </a:endParaRPr>
          </a:p>
        </p:txBody>
      </p:sp>
      <p:sp>
        <p:nvSpPr>
          <p:cNvPr id="38" name="Title 1"/>
          <p:cNvSpPr txBox="1">
            <a:spLocks/>
          </p:cNvSpPr>
          <p:nvPr/>
        </p:nvSpPr>
        <p:spPr bwMode="auto">
          <a:xfrm>
            <a:off x="563880" y="202452"/>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l" defTabSz="457200" rtl="0" eaLnBrk="0" fontAlgn="base" hangingPunct="0">
              <a:spcBef>
                <a:spcPct val="0"/>
              </a:spcBef>
              <a:spcAft>
                <a:spcPct val="0"/>
              </a:spcAft>
              <a:defRPr sz="5500" b="1" kern="1200">
                <a:solidFill>
                  <a:schemeClr val="tx1"/>
                </a:solidFill>
                <a:latin typeface="+mj-lt"/>
                <a:ea typeface="ＭＳ Ｐゴシック" pitchFamily="-65" charset="-128"/>
                <a:cs typeface="ＭＳ Ｐゴシック" pitchFamily="-65" charset="-128"/>
              </a:defRPr>
            </a:lvl1pPr>
            <a:lvl2pPr algn="l" defTabSz="457200" rtl="0" eaLnBrk="0" fontAlgn="base" hangingPunct="0">
              <a:spcBef>
                <a:spcPct val="0"/>
              </a:spcBef>
              <a:spcAft>
                <a:spcPct val="0"/>
              </a:spcAft>
              <a:defRPr sz="5500" b="1">
                <a:solidFill>
                  <a:schemeClr val="tx1"/>
                </a:solidFill>
                <a:latin typeface="Corbel" pitchFamily="-65" charset="0"/>
                <a:ea typeface="ＭＳ Ｐゴシック" pitchFamily="-65" charset="-128"/>
                <a:cs typeface="ＭＳ Ｐゴシック" pitchFamily="-65" charset="-128"/>
              </a:defRPr>
            </a:lvl2pPr>
            <a:lvl3pPr algn="l" defTabSz="457200" rtl="0" eaLnBrk="0" fontAlgn="base" hangingPunct="0">
              <a:spcBef>
                <a:spcPct val="0"/>
              </a:spcBef>
              <a:spcAft>
                <a:spcPct val="0"/>
              </a:spcAft>
              <a:defRPr sz="5500" b="1">
                <a:solidFill>
                  <a:schemeClr val="tx1"/>
                </a:solidFill>
                <a:latin typeface="Corbel" pitchFamily="-65" charset="0"/>
                <a:ea typeface="ＭＳ Ｐゴシック" pitchFamily="-65" charset="-128"/>
                <a:cs typeface="ＭＳ Ｐゴシック" pitchFamily="-65" charset="-128"/>
              </a:defRPr>
            </a:lvl3pPr>
            <a:lvl4pPr algn="l" defTabSz="457200" rtl="0" eaLnBrk="0" fontAlgn="base" hangingPunct="0">
              <a:spcBef>
                <a:spcPct val="0"/>
              </a:spcBef>
              <a:spcAft>
                <a:spcPct val="0"/>
              </a:spcAft>
              <a:defRPr sz="5500" b="1">
                <a:solidFill>
                  <a:schemeClr val="tx1"/>
                </a:solidFill>
                <a:latin typeface="Corbel" pitchFamily="-65" charset="0"/>
                <a:ea typeface="ＭＳ Ｐゴシック" pitchFamily="-65" charset="-128"/>
                <a:cs typeface="ＭＳ Ｐゴシック" pitchFamily="-65" charset="-128"/>
              </a:defRPr>
            </a:lvl4pPr>
            <a:lvl5pPr algn="l" defTabSz="457200" rtl="0" eaLnBrk="0" fontAlgn="base" hangingPunct="0">
              <a:spcBef>
                <a:spcPct val="0"/>
              </a:spcBef>
              <a:spcAft>
                <a:spcPct val="0"/>
              </a:spcAft>
              <a:defRPr sz="5500" b="1">
                <a:solidFill>
                  <a:schemeClr val="tx1"/>
                </a:solidFill>
                <a:latin typeface="Corbel" pitchFamily="-65" charset="0"/>
                <a:ea typeface="ＭＳ Ｐゴシック" pitchFamily="-65" charset="-128"/>
                <a:cs typeface="ＭＳ Ｐゴシック" pitchFamily="-65" charset="-128"/>
              </a:defRPr>
            </a:lvl5pPr>
            <a:lvl6pPr marL="4572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6pPr>
            <a:lvl7pPr marL="9144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7pPr>
            <a:lvl8pPr marL="13716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8pPr>
            <a:lvl9pPr marL="18288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9pPr>
          </a:lstStyle>
          <a:p>
            <a:r>
              <a:rPr lang="en-US" sz="4800" dirty="0" smtClean="0"/>
              <a:t>Sample creation (stratified)</a:t>
            </a:r>
            <a:endParaRPr lang="en-US" sz="4800" dirty="0"/>
          </a:p>
        </p:txBody>
      </p:sp>
      <p:sp>
        <p:nvSpPr>
          <p:cNvPr id="2" name="Slide Number Placeholder 1"/>
          <p:cNvSpPr>
            <a:spLocks noGrp="1"/>
          </p:cNvSpPr>
          <p:nvPr>
            <p:ph type="sldNum" sz="quarter" idx="12"/>
          </p:nvPr>
        </p:nvSpPr>
        <p:spPr/>
        <p:txBody>
          <a:bodyPr/>
          <a:lstStyle/>
          <a:p>
            <a:pPr>
              <a:defRPr/>
            </a:pPr>
            <a:fld id="{58DEB89A-5B48-794D-A51B-4CA2CE5E368F}" type="slidenum">
              <a:rPr lang="en-US" smtClean="0"/>
              <a:pPr>
                <a:defRPr/>
              </a:pPr>
              <a:t>11</a:t>
            </a:fld>
            <a:endParaRPr lang="en-US"/>
          </a:p>
        </p:txBody>
      </p:sp>
    </p:spTree>
    <p:extLst>
      <p:ext uri="{BB962C8B-B14F-4D97-AF65-F5344CB8AC3E}">
        <p14:creationId xmlns:p14="http://schemas.microsoft.com/office/powerpoint/2010/main" val="9594092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3242" y="228600"/>
            <a:ext cx="8229600" cy="914400"/>
          </a:xfrm>
        </p:spPr>
        <p:txBody>
          <a:bodyPr/>
          <a:lstStyle/>
          <a:p>
            <a:r>
              <a:rPr lang="en-US" sz="4800" dirty="0"/>
              <a:t>Sample creation (stratified)</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45167" y="1148999"/>
                <a:ext cx="8392428" cy="4038600"/>
              </a:xfrm>
            </p:spPr>
            <p:txBody>
              <a:bodyPr/>
              <a:lstStyle/>
              <a:p>
                <a:pPr marL="457200" indent="-457200">
                  <a:buFont typeface="Arial" panose="020B0604020202020204" pitchFamily="34" charset="0"/>
                  <a:buChar char="•"/>
                </a:pPr>
                <a:r>
                  <a:rPr lang="en-US" sz="2800" dirty="0" smtClean="0"/>
                  <a:t>Uniform sampling wouldn’t work if queries include filtering, </a:t>
                </a:r>
                <a:r>
                  <a:rPr lang="en-US" sz="2800" dirty="0" err="1" smtClean="0"/>
                  <a:t>groupBy</a:t>
                </a:r>
                <a:r>
                  <a:rPr lang="en-US" sz="2800" dirty="0" smtClean="0"/>
                  <a:t>, etc.</a:t>
                </a:r>
                <a:endParaRPr lang="en-US" sz="2800" dirty="0"/>
              </a:p>
              <a:p>
                <a:pPr marL="800100" lvl="2" indent="-457200">
                  <a:buFont typeface="Arial" panose="020B0604020202020204" pitchFamily="34" charset="0"/>
                  <a:buChar char="•"/>
                </a:pPr>
                <a:r>
                  <a:rPr lang="en-US" sz="1800" dirty="0" smtClean="0"/>
                  <a:t>Rare subgroups require large samples for high confidence estimates</a:t>
                </a:r>
              </a:p>
              <a:p>
                <a:pPr marL="800100" lvl="2" indent="-457200">
                  <a:buFont typeface="Arial" panose="020B0604020202020204" pitchFamily="34" charset="0"/>
                  <a:buChar char="•"/>
                </a:pPr>
                <a:r>
                  <a:rPr lang="en-US" sz="1800" dirty="0" smtClean="0"/>
                  <a:t>Uniform sampling may miss </a:t>
                </a:r>
                <a:r>
                  <a:rPr lang="en-US" sz="1800" dirty="0"/>
                  <a:t>subgroups</a:t>
                </a:r>
                <a:endParaRPr lang="en-US" sz="1800" dirty="0" smtClean="0"/>
              </a:p>
              <a:p>
                <a:pPr marL="457200" indent="-457200">
                  <a:buFont typeface="Arial" panose="020B0604020202020204" pitchFamily="34" charset="0"/>
                  <a:buChar char="•"/>
                </a:pPr>
                <a:r>
                  <a:rPr lang="en-US" sz="2800" dirty="0" smtClean="0"/>
                  <a:t>Error </a:t>
                </a:r>
                <a:r>
                  <a:rPr lang="en-US" sz="2800" dirty="0"/>
                  <a:t>decrease slows down with increasing sample </a:t>
                </a:r>
                <a:r>
                  <a:rPr lang="en-US" sz="2800" dirty="0" smtClean="0"/>
                  <a:t>size</a:t>
                </a:r>
              </a:p>
              <a:p>
                <a:pPr marL="800100" lvl="2" indent="-457200">
                  <a:buFont typeface="Arial" panose="020B0604020202020204" pitchFamily="34" charset="0"/>
                  <a:buChar char="•"/>
                </a:pPr>
                <a:r>
                  <a:rPr lang="en-US" sz="1800" dirty="0"/>
                  <a:t>Assign equal sample size to each group</a:t>
                </a:r>
              </a:p>
              <a:p>
                <a:pPr marL="800100" lvl="2" indent="-457200">
                  <a:buFont typeface="Arial" panose="020B0604020202020204" pitchFamily="34" charset="0"/>
                  <a:buChar char="•"/>
                </a:pPr>
                <a:r>
                  <a:rPr lang="en-US" sz="1800" dirty="0" smtClean="0"/>
                  <a:t>Sample </a:t>
                </a:r>
                <a:r>
                  <a:rPr lang="en-US" sz="1800" dirty="0"/>
                  <a:t>size assignment is deterministic</a:t>
                </a:r>
              </a:p>
              <a:p>
                <a:pPr marL="457200" indent="-457200">
                  <a:buFont typeface="Arial" panose="020B0604020202020204" pitchFamily="34" charset="0"/>
                  <a:buChar char="•"/>
                </a:pPr>
                <a:r>
                  <a:rPr lang="en-US" sz="2400" dirty="0"/>
                  <a:t>Aggregate standard error </a:t>
                </a:r>
                <a:r>
                  <a:rPr lang="el-GR" sz="2400" dirty="0" smtClean="0"/>
                  <a:t>α</a:t>
                </a:r>
                <a:r>
                  <a:rPr lang="en-US" sz="2400" dirty="0" smtClean="0"/>
                  <a:t> </a:t>
                </a:r>
                <a14:m>
                  <m:oMath xmlns:m="http://schemas.openxmlformats.org/officeDocument/2006/math">
                    <m:r>
                      <a:rPr lang="en-US" sz="2400" b="0" i="0" smtClean="0">
                        <a:latin typeface="Cambria Math" panose="02040503050406030204" pitchFamily="18" charset="0"/>
                      </a:rPr>
                      <m:t>1/</m:t>
                    </m:r>
                    <m:rad>
                      <m:radPr>
                        <m:degHide m:val="on"/>
                        <m:ctrlPr>
                          <a:rPr lang="en-US" sz="2400" i="1">
                            <a:latin typeface="Cambria Math" panose="02040503050406030204" pitchFamily="18" charset="0"/>
                          </a:rPr>
                        </m:ctrlPr>
                      </m:radPr>
                      <m:deg/>
                      <m:e>
                        <m:r>
                          <a:rPr lang="en-US" sz="2400" i="1">
                            <a:latin typeface="Cambria Math" panose="02040503050406030204" pitchFamily="18" charset="0"/>
                          </a:rPr>
                          <m:t>𝐾</m:t>
                        </m:r>
                      </m:e>
                    </m:rad>
                  </m:oMath>
                </a14:m>
                <a:r>
                  <a:rPr lang="en-US" sz="2400" dirty="0" smtClean="0"/>
                  <a:t> </a:t>
                </a:r>
                <a:br>
                  <a:rPr lang="en-US" sz="2400" dirty="0" smtClean="0"/>
                </a:br>
                <a:r>
                  <a:rPr lang="en-US" sz="2400" dirty="0" smtClean="0"/>
                  <a:t>(K is per group cap on sample count)</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45167" y="1148999"/>
                <a:ext cx="8392428" cy="4038600"/>
              </a:xfrm>
              <a:blipFill>
                <a:blip r:embed="rId3"/>
                <a:stretch>
                  <a:fillRect l="-1307" t="-1357" b="-12066"/>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pPr>
              <a:defRPr/>
            </a:pPr>
            <a:fld id="{58DEB89A-5B48-794D-A51B-4CA2CE5E368F}" type="slidenum">
              <a:rPr lang="en-US" smtClean="0"/>
              <a:pPr>
                <a:defRPr/>
              </a:pPr>
              <a:t>12</a:t>
            </a:fld>
            <a:endParaRPr lang="en-US"/>
          </a:p>
        </p:txBody>
      </p:sp>
      <p:pic>
        <p:nvPicPr>
          <p:cNvPr id="6" name="Picture 5"/>
          <p:cNvPicPr>
            <a:picLocks noChangeAspect="1"/>
          </p:cNvPicPr>
          <p:nvPr/>
        </p:nvPicPr>
        <p:blipFill>
          <a:blip r:embed="rId4"/>
          <a:stretch>
            <a:fillRect/>
          </a:stretch>
        </p:blipFill>
        <p:spPr>
          <a:xfrm>
            <a:off x="5569819" y="3962400"/>
            <a:ext cx="3308682" cy="1775001"/>
          </a:xfrm>
          <a:prstGeom prst="rect">
            <a:avLst/>
          </a:prstGeom>
        </p:spPr>
      </p:pic>
      <p:sp>
        <p:nvSpPr>
          <p:cNvPr id="7" name="TextBox 6"/>
          <p:cNvSpPr txBox="1"/>
          <p:nvPr/>
        </p:nvSpPr>
        <p:spPr>
          <a:xfrm>
            <a:off x="5249778" y="5899666"/>
            <a:ext cx="3657599" cy="369332"/>
          </a:xfrm>
          <a:prstGeom prst="rect">
            <a:avLst/>
          </a:prstGeom>
          <a:noFill/>
        </p:spPr>
        <p:txBody>
          <a:bodyPr wrap="square" rtlCol="0">
            <a:spAutoFit/>
          </a:bodyPr>
          <a:lstStyle/>
          <a:p>
            <a:r>
              <a:rPr lang="en-US" sz="1800" b="1" u="sng" dirty="0" smtClean="0"/>
              <a:t>Stratified sample size per group</a:t>
            </a:r>
          </a:p>
        </p:txBody>
      </p:sp>
      <p:cxnSp>
        <p:nvCxnSpPr>
          <p:cNvPr id="9" name="Straight Connector 8"/>
          <p:cNvCxnSpPr/>
          <p:nvPr/>
        </p:nvCxnSpPr>
        <p:spPr>
          <a:xfrm>
            <a:off x="6324600" y="3962400"/>
            <a:ext cx="0" cy="1828800"/>
          </a:xfrm>
          <a:prstGeom prst="line">
            <a:avLst/>
          </a:prstGeom>
          <a:ln w="63500">
            <a:solidFill>
              <a:srgbClr val="C0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92482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14400"/>
          </a:xfrm>
        </p:spPr>
        <p:txBody>
          <a:bodyPr/>
          <a:lstStyle/>
          <a:p>
            <a:r>
              <a:rPr lang="en-US" sz="4000" dirty="0"/>
              <a:t>Sample </a:t>
            </a:r>
            <a:r>
              <a:rPr lang="en-US" sz="4000" dirty="0" smtClean="0"/>
              <a:t>creation for multiple queries</a:t>
            </a:r>
            <a:endParaRPr lang="en-US" sz="4000" dirty="0"/>
          </a:p>
        </p:txBody>
      </p:sp>
      <p:sp>
        <p:nvSpPr>
          <p:cNvPr id="3" name="Content Placeholder 2"/>
          <p:cNvSpPr>
            <a:spLocks noGrp="1"/>
          </p:cNvSpPr>
          <p:nvPr>
            <p:ph idx="1"/>
          </p:nvPr>
        </p:nvSpPr>
        <p:spPr>
          <a:xfrm>
            <a:off x="445168" y="1295400"/>
            <a:ext cx="8229600" cy="2438400"/>
          </a:xfrm>
        </p:spPr>
        <p:txBody>
          <a:bodyPr/>
          <a:lstStyle/>
          <a:p>
            <a:pPr marL="457200" indent="-457200">
              <a:buFont typeface="Arial" panose="020B0604020202020204" pitchFamily="34" charset="0"/>
              <a:buChar char="•"/>
            </a:pPr>
            <a:r>
              <a:rPr lang="en-US" sz="2800" dirty="0" smtClean="0"/>
              <a:t>Multiple queries sharing QCS, different values of </a:t>
            </a:r>
            <a:r>
              <a:rPr lang="en-US" sz="2800" i="1" dirty="0" smtClean="0"/>
              <a:t>n </a:t>
            </a:r>
            <a:r>
              <a:rPr lang="en-US" sz="2800" dirty="0" smtClean="0"/>
              <a:t>(#rows to satisfy query)</a:t>
            </a:r>
            <a:endParaRPr lang="en-US" sz="2800" i="1" dirty="0" smtClean="0"/>
          </a:p>
          <a:p>
            <a:pPr marL="800100" lvl="2" indent="-457200">
              <a:buFont typeface="Arial" panose="020B0604020202020204" pitchFamily="34" charset="0"/>
              <a:buChar char="•"/>
            </a:pPr>
            <a:r>
              <a:rPr lang="en-US" sz="2000" dirty="0" smtClean="0"/>
              <a:t>Sample depends on </a:t>
            </a:r>
            <a:r>
              <a:rPr lang="en-US" sz="2000" i="1" dirty="0" smtClean="0"/>
              <a:t>n </a:t>
            </a:r>
            <a:r>
              <a:rPr lang="en-US" sz="2000" dirty="0" smtClean="0"/>
              <a:t>(error/time bound) and selectivity of query</a:t>
            </a:r>
          </a:p>
          <a:p>
            <a:pPr marL="457200" indent="-457200">
              <a:buFont typeface="Arial" panose="020B0604020202020204" pitchFamily="34" charset="0"/>
              <a:buChar char="•"/>
            </a:pPr>
            <a:r>
              <a:rPr lang="en-US" sz="2800" dirty="0" smtClean="0"/>
              <a:t>Requires maintaining one sample per family of stratified samples S</a:t>
            </a:r>
            <a:r>
              <a:rPr lang="en-US" sz="2800" baseline="-25000" dirty="0" smtClean="0"/>
              <a:t>n</a:t>
            </a:r>
          </a:p>
        </p:txBody>
      </p:sp>
      <p:sp>
        <p:nvSpPr>
          <p:cNvPr id="4" name="Slide Number Placeholder 3"/>
          <p:cNvSpPr>
            <a:spLocks noGrp="1"/>
          </p:cNvSpPr>
          <p:nvPr>
            <p:ph type="sldNum" sz="quarter" idx="12"/>
          </p:nvPr>
        </p:nvSpPr>
        <p:spPr/>
        <p:txBody>
          <a:bodyPr/>
          <a:lstStyle/>
          <a:p>
            <a:pPr>
              <a:defRPr/>
            </a:pPr>
            <a:fld id="{58DEB89A-5B48-794D-A51B-4CA2CE5E368F}" type="slidenum">
              <a:rPr lang="en-US" smtClean="0"/>
              <a:pPr>
                <a:defRPr/>
              </a:pPr>
              <a:t>13</a:t>
            </a:fld>
            <a:endParaRPr lang="en-US" dirty="0"/>
          </a:p>
        </p:txBody>
      </p:sp>
      <p:pic>
        <p:nvPicPr>
          <p:cNvPr id="6" name="Picture 5"/>
          <p:cNvPicPr>
            <a:picLocks noChangeAspect="1"/>
          </p:cNvPicPr>
          <p:nvPr/>
        </p:nvPicPr>
        <p:blipFill>
          <a:blip r:embed="rId3"/>
          <a:stretch>
            <a:fillRect/>
          </a:stretch>
        </p:blipFill>
        <p:spPr>
          <a:xfrm>
            <a:off x="1835217" y="3869813"/>
            <a:ext cx="5784783" cy="1782278"/>
          </a:xfrm>
          <a:prstGeom prst="rect">
            <a:avLst/>
          </a:prstGeom>
        </p:spPr>
      </p:pic>
      <p:sp>
        <p:nvSpPr>
          <p:cNvPr id="7" name="TextBox 6"/>
          <p:cNvSpPr txBox="1"/>
          <p:nvPr/>
        </p:nvSpPr>
        <p:spPr>
          <a:xfrm>
            <a:off x="1922245" y="5652091"/>
            <a:ext cx="5610726" cy="400110"/>
          </a:xfrm>
          <a:prstGeom prst="rect">
            <a:avLst/>
          </a:prstGeom>
          <a:noFill/>
        </p:spPr>
        <p:txBody>
          <a:bodyPr wrap="square" rtlCol="0">
            <a:spAutoFit/>
          </a:bodyPr>
          <a:lstStyle/>
          <a:p>
            <a:r>
              <a:rPr lang="en-US" sz="2000" b="1" u="sng" dirty="0" smtClean="0"/>
              <a:t>Sample for multiple queries with shared QCS</a:t>
            </a:r>
          </a:p>
        </p:txBody>
      </p:sp>
      <p:cxnSp>
        <p:nvCxnSpPr>
          <p:cNvPr id="8" name="Straight Connector 7"/>
          <p:cNvCxnSpPr/>
          <p:nvPr/>
        </p:nvCxnSpPr>
        <p:spPr>
          <a:xfrm>
            <a:off x="2590800" y="4114800"/>
            <a:ext cx="0" cy="1371600"/>
          </a:xfrm>
          <a:prstGeom prst="line">
            <a:avLst/>
          </a:prstGeom>
          <a:ln w="63500">
            <a:solidFill>
              <a:srgbClr val="C0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5967773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0467"/>
            <a:ext cx="8229600" cy="914400"/>
          </a:xfrm>
        </p:spPr>
        <p:txBody>
          <a:bodyPr/>
          <a:lstStyle/>
          <a:p>
            <a:r>
              <a:rPr lang="en-US" sz="4400" dirty="0" smtClean="0"/>
              <a:t>Sample creation (optimization)</a:t>
            </a:r>
            <a:endParaRPr lang="en-US" sz="4400" dirty="0"/>
          </a:p>
        </p:txBody>
      </p:sp>
      <p:sp>
        <p:nvSpPr>
          <p:cNvPr id="3" name="Content Placeholder 2"/>
          <p:cNvSpPr>
            <a:spLocks noGrp="1"/>
          </p:cNvSpPr>
          <p:nvPr>
            <p:ph idx="1"/>
          </p:nvPr>
        </p:nvSpPr>
        <p:spPr>
          <a:xfrm>
            <a:off x="445168" y="1485900"/>
            <a:ext cx="8229600" cy="1219200"/>
          </a:xfrm>
        </p:spPr>
        <p:txBody>
          <a:bodyPr/>
          <a:lstStyle/>
          <a:p>
            <a:pPr marL="457200" indent="-457200">
              <a:buFont typeface="Arial" panose="020B0604020202020204" pitchFamily="34" charset="0"/>
              <a:buChar char="•"/>
            </a:pPr>
            <a:r>
              <a:rPr lang="en-US" sz="2800" dirty="0" smtClean="0"/>
              <a:t>Multi-dimensional stratified samples</a:t>
            </a:r>
          </a:p>
          <a:p>
            <a:pPr marL="457200" indent="-457200">
              <a:buFont typeface="Arial" panose="020B0604020202020204" pitchFamily="34" charset="0"/>
              <a:buChar char="•"/>
            </a:pPr>
            <a:r>
              <a:rPr lang="en-US" sz="2800" dirty="0" smtClean="0"/>
              <a:t>Objective function</a:t>
            </a:r>
          </a:p>
          <a:p>
            <a:pPr marL="457200" indent="-457200">
              <a:buFont typeface="Arial" panose="020B0604020202020204" pitchFamily="34" charset="0"/>
              <a:buChar char="•"/>
            </a:pPr>
            <a:endParaRPr lang="en-US" sz="2800" dirty="0"/>
          </a:p>
        </p:txBody>
      </p:sp>
      <p:pic>
        <p:nvPicPr>
          <p:cNvPr id="4" name="Picture 3"/>
          <p:cNvPicPr>
            <a:picLocks noChangeAspect="1"/>
          </p:cNvPicPr>
          <p:nvPr/>
        </p:nvPicPr>
        <p:blipFill>
          <a:blip r:embed="rId3"/>
          <a:stretch>
            <a:fillRect/>
          </a:stretch>
        </p:blipFill>
        <p:spPr>
          <a:xfrm>
            <a:off x="819150" y="2693530"/>
            <a:ext cx="3486150" cy="845018"/>
          </a:xfrm>
          <a:prstGeom prst="rect">
            <a:avLst/>
          </a:prstGeom>
        </p:spPr>
      </p:pic>
      <p:sp>
        <p:nvSpPr>
          <p:cNvPr id="5" name="Content Placeholder 2"/>
          <p:cNvSpPr txBox="1">
            <a:spLocks/>
          </p:cNvSpPr>
          <p:nvPr/>
        </p:nvSpPr>
        <p:spPr bwMode="auto">
          <a:xfrm>
            <a:off x="437949" y="3612682"/>
            <a:ext cx="8229600" cy="57831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ts val="2000"/>
              </a:spcBef>
              <a:spcAft>
                <a:spcPct val="0"/>
              </a:spcAft>
              <a:defRPr sz="3200" kern="1200">
                <a:solidFill>
                  <a:schemeClr val="tx1"/>
                </a:solidFill>
                <a:latin typeface="+mn-lt"/>
                <a:ea typeface="ＭＳ Ｐゴシック" pitchFamily="-65" charset="-128"/>
                <a:cs typeface="ＭＳ Ｐゴシック" pitchFamily="-65" charset="-128"/>
              </a:defRPr>
            </a:lvl1pPr>
            <a:lvl2pPr marL="457200" indent="-228600" algn="l" defTabSz="457200" rtl="0" eaLnBrk="0" fontAlgn="base" hangingPunct="0">
              <a:spcBef>
                <a:spcPct val="0"/>
              </a:spcBef>
              <a:spcAft>
                <a:spcPct val="0"/>
              </a:spcAft>
              <a:buSzPct val="100000"/>
              <a:buFont typeface="Lucida Grande" charset="0"/>
              <a:buChar char="»"/>
              <a:defRPr sz="2700" kern="1200">
                <a:solidFill>
                  <a:schemeClr val="tx1"/>
                </a:solidFill>
                <a:latin typeface="+mn-lt"/>
                <a:ea typeface="ＭＳ Ｐゴシック" pitchFamily="-65" charset="-128"/>
                <a:cs typeface="+mn-cs"/>
              </a:defRPr>
            </a:lvl2pPr>
            <a:lvl3pPr marL="685800" indent="-228600" algn="l" defTabSz="457200" rtl="0" eaLnBrk="0" fontAlgn="base" hangingPunct="0">
              <a:spcBef>
                <a:spcPct val="20000"/>
              </a:spcBef>
              <a:spcAft>
                <a:spcPct val="0"/>
              </a:spcAft>
              <a:buFont typeface="Lucida Grande" charset="0"/>
              <a:buChar char="-"/>
              <a:defRPr sz="24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457200" indent="-457200">
              <a:buFont typeface="Arial" panose="020B0604020202020204" pitchFamily="34" charset="0"/>
              <a:buChar char="•"/>
            </a:pPr>
            <a:r>
              <a:rPr lang="en-US" sz="2800" dirty="0" smtClean="0"/>
              <a:t>Constraints</a:t>
            </a:r>
          </a:p>
        </p:txBody>
      </p:sp>
      <p:sp>
        <p:nvSpPr>
          <p:cNvPr id="7" name="Slide Number Placeholder 6"/>
          <p:cNvSpPr>
            <a:spLocks noGrp="1"/>
          </p:cNvSpPr>
          <p:nvPr>
            <p:ph type="sldNum" sz="quarter" idx="12"/>
          </p:nvPr>
        </p:nvSpPr>
        <p:spPr/>
        <p:txBody>
          <a:bodyPr/>
          <a:lstStyle/>
          <a:p>
            <a:pPr>
              <a:defRPr/>
            </a:pPr>
            <a:fld id="{58DEB89A-5B48-794D-A51B-4CA2CE5E368F}" type="slidenum">
              <a:rPr lang="en-US" smtClean="0"/>
              <a:pPr>
                <a:defRPr/>
              </a:pPr>
              <a:t>14</a:t>
            </a:fld>
            <a:endParaRPr lang="en-US"/>
          </a:p>
        </p:txBody>
      </p:sp>
      <p:cxnSp>
        <p:nvCxnSpPr>
          <p:cNvPr id="18" name="Curved Connector 17"/>
          <p:cNvCxnSpPr>
            <a:endCxn id="24" idx="1"/>
          </p:cNvCxnSpPr>
          <p:nvPr/>
        </p:nvCxnSpPr>
        <p:spPr>
          <a:xfrm flipV="1">
            <a:off x="4248151" y="2961740"/>
            <a:ext cx="2282591" cy="55688"/>
          </a:xfrm>
          <a:prstGeom prst="curvedConnector3">
            <a:avLst>
              <a:gd name="adj1" fmla="val 50000"/>
            </a:avLst>
          </a:prstGeom>
          <a:ln w="6350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6530742" y="2504540"/>
            <a:ext cx="2133600" cy="914400"/>
          </a:xfrm>
          <a:prstGeom prst="rect">
            <a:avLst/>
          </a:pr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r>
              <a:rPr lang="en-US" sz="1600" dirty="0" smtClean="0"/>
              <a:t>Weighted sum of coverage of QCSs of historical queries</a:t>
            </a:r>
            <a:endParaRPr lang="en-US" sz="1600" dirty="0"/>
          </a:p>
        </p:txBody>
      </p:sp>
      <p:cxnSp>
        <p:nvCxnSpPr>
          <p:cNvPr id="25" name="Curved Connector 24"/>
          <p:cNvCxnSpPr>
            <a:stCxn id="34" idx="3"/>
            <a:endCxn id="26" idx="1"/>
          </p:cNvCxnSpPr>
          <p:nvPr/>
        </p:nvCxnSpPr>
        <p:spPr>
          <a:xfrm flipV="1">
            <a:off x="3215639" y="3910479"/>
            <a:ext cx="3489962" cy="623421"/>
          </a:xfrm>
          <a:prstGeom prst="curvedConnector3">
            <a:avLst>
              <a:gd name="adj1" fmla="val 50000"/>
            </a:avLst>
          </a:prstGeom>
          <a:ln w="6350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sp>
        <p:nvSpPr>
          <p:cNvPr id="26" name="Rectangle 25"/>
          <p:cNvSpPr/>
          <p:nvPr/>
        </p:nvSpPr>
        <p:spPr>
          <a:xfrm>
            <a:off x="6705601" y="3544888"/>
            <a:ext cx="1828800" cy="731182"/>
          </a:xfrm>
          <a:prstGeom prst="rect">
            <a:avLst/>
          </a:pr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r>
              <a:rPr lang="en-US" sz="1600" dirty="0" smtClean="0"/>
              <a:t>Storage cost for the samples</a:t>
            </a:r>
            <a:endParaRPr lang="en-US" sz="1600" dirty="0"/>
          </a:p>
        </p:txBody>
      </p:sp>
      <p:cxnSp>
        <p:nvCxnSpPr>
          <p:cNvPr id="28" name="Curved Connector 27"/>
          <p:cNvCxnSpPr>
            <a:stCxn id="35" idx="3"/>
            <a:endCxn id="29" idx="1"/>
          </p:cNvCxnSpPr>
          <p:nvPr/>
        </p:nvCxnSpPr>
        <p:spPr>
          <a:xfrm flipV="1">
            <a:off x="4876800" y="4793694"/>
            <a:ext cx="1828801" cy="657313"/>
          </a:xfrm>
          <a:prstGeom prst="curvedConnector3">
            <a:avLst>
              <a:gd name="adj1" fmla="val 50000"/>
            </a:avLst>
          </a:prstGeom>
          <a:ln w="6350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sp>
        <p:nvSpPr>
          <p:cNvPr id="29" name="Rectangle 28"/>
          <p:cNvSpPr/>
          <p:nvPr/>
        </p:nvSpPr>
        <p:spPr>
          <a:xfrm>
            <a:off x="6705601" y="4428103"/>
            <a:ext cx="1828800" cy="731182"/>
          </a:xfrm>
          <a:prstGeom prst="rect">
            <a:avLst/>
          </a:pr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r>
              <a:rPr lang="en-US" sz="1600" dirty="0" smtClean="0"/>
              <a:t>Sample’s coverage probability for query QCS</a:t>
            </a:r>
            <a:endParaRPr lang="en-US" sz="1600" dirty="0"/>
          </a:p>
        </p:txBody>
      </p:sp>
      <p:pic>
        <p:nvPicPr>
          <p:cNvPr id="34" name="Picture 33"/>
          <p:cNvPicPr>
            <a:picLocks noChangeAspect="1"/>
          </p:cNvPicPr>
          <p:nvPr/>
        </p:nvPicPr>
        <p:blipFill>
          <a:blip r:embed="rId4"/>
          <a:stretch>
            <a:fillRect/>
          </a:stretch>
        </p:blipFill>
        <p:spPr>
          <a:xfrm>
            <a:off x="929639" y="4191000"/>
            <a:ext cx="2286000" cy="685800"/>
          </a:xfrm>
          <a:prstGeom prst="rect">
            <a:avLst/>
          </a:prstGeom>
        </p:spPr>
      </p:pic>
      <p:pic>
        <p:nvPicPr>
          <p:cNvPr id="35" name="Picture 34"/>
          <p:cNvPicPr>
            <a:picLocks noChangeAspect="1"/>
          </p:cNvPicPr>
          <p:nvPr/>
        </p:nvPicPr>
        <p:blipFill>
          <a:blip r:embed="rId5"/>
          <a:stretch>
            <a:fillRect/>
          </a:stretch>
        </p:blipFill>
        <p:spPr>
          <a:xfrm>
            <a:off x="929639" y="5098582"/>
            <a:ext cx="3947161" cy="704850"/>
          </a:xfrm>
          <a:prstGeom prst="rect">
            <a:avLst/>
          </a:prstGeom>
        </p:spPr>
      </p:pic>
    </p:spTree>
    <p:extLst>
      <p:ext uri="{BB962C8B-B14F-4D97-AF65-F5344CB8AC3E}">
        <p14:creationId xmlns:p14="http://schemas.microsoft.com/office/powerpoint/2010/main" val="15082724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68350"/>
          </a:xfrm>
        </p:spPr>
        <p:txBody>
          <a:bodyPr/>
          <a:lstStyle/>
          <a:p>
            <a:r>
              <a:rPr lang="en-US" sz="4400" dirty="0" smtClean="0"/>
              <a:t>Sample selection (runtime)</a:t>
            </a:r>
            <a:endParaRPr lang="en-US" sz="4400" dirty="0"/>
          </a:p>
        </p:txBody>
      </p:sp>
      <p:sp>
        <p:nvSpPr>
          <p:cNvPr id="3" name="Content Placeholder 2"/>
          <p:cNvSpPr>
            <a:spLocks noGrp="1"/>
          </p:cNvSpPr>
          <p:nvPr>
            <p:ph idx="1"/>
          </p:nvPr>
        </p:nvSpPr>
        <p:spPr>
          <a:xfrm>
            <a:off x="457200" y="1447800"/>
            <a:ext cx="8229600" cy="4305300"/>
          </a:xfrm>
        </p:spPr>
        <p:txBody>
          <a:bodyPr/>
          <a:lstStyle/>
          <a:p>
            <a:pPr marL="457200" indent="-457200">
              <a:buFont typeface="Arial" panose="020B0604020202020204" pitchFamily="34" charset="0"/>
              <a:buChar char="•"/>
            </a:pPr>
            <a:r>
              <a:rPr lang="en-US" sz="2800" dirty="0" smtClean="0"/>
              <a:t>Selecting the sample type</a:t>
            </a:r>
          </a:p>
          <a:p>
            <a:pPr marL="800100" lvl="2" indent="-457200">
              <a:buFont typeface="Arial" panose="020B0604020202020204" pitchFamily="34" charset="0"/>
              <a:buChar char="•"/>
            </a:pPr>
            <a:r>
              <a:rPr lang="en-US" sz="2000" dirty="0" smtClean="0"/>
              <a:t>Query’s column-set is subset of stratified sample QCS? Select, else</a:t>
            </a:r>
          </a:p>
          <a:p>
            <a:pPr marL="800100" lvl="2" indent="-457200">
              <a:buFont typeface="Arial" panose="020B0604020202020204" pitchFamily="34" charset="0"/>
              <a:buChar char="•"/>
            </a:pPr>
            <a:r>
              <a:rPr lang="en-US" sz="2000" dirty="0" smtClean="0"/>
              <a:t> Run query across all samples to pick ones with high selectivity</a:t>
            </a:r>
          </a:p>
          <a:p>
            <a:pPr marL="457200" indent="-457200">
              <a:buFont typeface="Arial" panose="020B0604020202020204" pitchFamily="34" charset="0"/>
              <a:buChar char="•"/>
            </a:pPr>
            <a:r>
              <a:rPr lang="en-US" sz="2800" dirty="0" smtClean="0"/>
              <a:t>Selecting sample size</a:t>
            </a:r>
          </a:p>
          <a:p>
            <a:pPr marL="800100" lvl="2" indent="-457200">
              <a:buFont typeface="Arial" panose="020B0604020202020204" pitchFamily="34" charset="0"/>
              <a:buChar char="•"/>
            </a:pPr>
            <a:r>
              <a:rPr lang="en-US" sz="2000" dirty="0" smtClean="0"/>
              <a:t>Error-Latency profile by running query on smaller samples</a:t>
            </a:r>
          </a:p>
          <a:p>
            <a:pPr marL="800100" lvl="2" indent="-457200">
              <a:buFont typeface="Arial" panose="020B0604020202020204" pitchFamily="34" charset="0"/>
              <a:buChar char="•"/>
            </a:pPr>
            <a:r>
              <a:rPr lang="en-US" sz="2000" dirty="0"/>
              <a:t>Project profile for larger sample sizes</a:t>
            </a:r>
            <a:endParaRPr lang="en-US" sz="2000" dirty="0" smtClean="0"/>
          </a:p>
          <a:p>
            <a:pPr marL="800100" lvl="2" indent="-457200">
              <a:buFont typeface="Arial" panose="020B0604020202020204" pitchFamily="34" charset="0"/>
              <a:buChar char="•"/>
            </a:pPr>
            <a:r>
              <a:rPr lang="en-US" sz="2000" dirty="0" smtClean="0"/>
              <a:t>Error profile</a:t>
            </a:r>
          </a:p>
          <a:p>
            <a:pPr marL="1714500" lvl="3" indent="-457200">
              <a:buFont typeface="Arial" panose="020B0604020202020204" pitchFamily="34" charset="0"/>
              <a:buChar char="•"/>
            </a:pPr>
            <a:r>
              <a:rPr lang="en-US" sz="1600" dirty="0" smtClean="0"/>
              <a:t>Estimate query selectivity, sample variance, input data distribution</a:t>
            </a:r>
          </a:p>
          <a:p>
            <a:pPr marL="1714500" lvl="3" indent="-457200">
              <a:buFont typeface="Arial" panose="020B0604020202020204" pitchFamily="34" charset="0"/>
              <a:buChar char="•"/>
            </a:pPr>
            <a:r>
              <a:rPr lang="en-US" sz="1600" dirty="0" smtClean="0"/>
              <a:t>Use standard closed form statistical error estimate </a:t>
            </a:r>
          </a:p>
          <a:p>
            <a:pPr marL="800100" lvl="2" indent="-457200">
              <a:buFont typeface="Arial" panose="020B0604020202020204" pitchFamily="34" charset="0"/>
              <a:buChar char="•"/>
            </a:pPr>
            <a:r>
              <a:rPr lang="en-US" sz="2000" dirty="0" smtClean="0"/>
              <a:t>Latency profile: </a:t>
            </a:r>
          </a:p>
          <a:p>
            <a:pPr marL="1714500" lvl="3" indent="-457200">
              <a:buFont typeface="Arial" panose="020B0604020202020204" pitchFamily="34" charset="0"/>
              <a:buChar char="•"/>
            </a:pPr>
            <a:r>
              <a:rPr lang="en-US" sz="1600" dirty="0" smtClean="0"/>
              <a:t>Assumes latency scales linearly with input size</a:t>
            </a:r>
            <a:endParaRPr lang="en-US" sz="1600" dirty="0"/>
          </a:p>
        </p:txBody>
      </p:sp>
      <p:sp>
        <p:nvSpPr>
          <p:cNvPr id="4" name="Slide Number Placeholder 3"/>
          <p:cNvSpPr>
            <a:spLocks noGrp="1"/>
          </p:cNvSpPr>
          <p:nvPr>
            <p:ph type="sldNum" sz="quarter" idx="12"/>
          </p:nvPr>
        </p:nvSpPr>
        <p:spPr/>
        <p:txBody>
          <a:bodyPr/>
          <a:lstStyle/>
          <a:p>
            <a:pPr>
              <a:defRPr/>
            </a:pPr>
            <a:fld id="{58DEB89A-5B48-794D-A51B-4CA2CE5E368F}" type="slidenum">
              <a:rPr lang="en-US" smtClean="0"/>
              <a:pPr>
                <a:defRPr/>
              </a:pPr>
              <a:t>15</a:t>
            </a:fld>
            <a:endParaRPr lang="en-US"/>
          </a:p>
        </p:txBody>
      </p:sp>
    </p:spTree>
    <p:extLst>
      <p:ext uri="{BB962C8B-B14F-4D97-AF65-F5344CB8AC3E}">
        <p14:creationId xmlns:p14="http://schemas.microsoft.com/office/powerpoint/2010/main" val="8105000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38200"/>
          </a:xfrm>
        </p:spPr>
        <p:txBody>
          <a:bodyPr/>
          <a:lstStyle/>
          <a:p>
            <a:r>
              <a:rPr lang="en-US" sz="4400" dirty="0" smtClean="0"/>
              <a:t>Evaluation</a:t>
            </a:r>
            <a:endParaRPr lang="en-US" sz="4400" dirty="0"/>
          </a:p>
        </p:txBody>
      </p:sp>
      <p:pic>
        <p:nvPicPr>
          <p:cNvPr id="5" name="Picture 4"/>
          <p:cNvPicPr>
            <a:picLocks noChangeAspect="1"/>
          </p:cNvPicPr>
          <p:nvPr/>
        </p:nvPicPr>
        <p:blipFill>
          <a:blip r:embed="rId3"/>
          <a:stretch>
            <a:fillRect/>
          </a:stretch>
        </p:blipFill>
        <p:spPr>
          <a:xfrm>
            <a:off x="442763" y="1108511"/>
            <a:ext cx="3824437" cy="2457847"/>
          </a:xfrm>
          <a:prstGeom prst="rect">
            <a:avLst/>
          </a:prstGeom>
        </p:spPr>
      </p:pic>
      <p:sp>
        <p:nvSpPr>
          <p:cNvPr id="6" name="TextBox 5"/>
          <p:cNvSpPr txBox="1"/>
          <p:nvPr/>
        </p:nvSpPr>
        <p:spPr>
          <a:xfrm>
            <a:off x="1295400" y="3537797"/>
            <a:ext cx="2590800" cy="338554"/>
          </a:xfrm>
          <a:prstGeom prst="rect">
            <a:avLst/>
          </a:prstGeom>
          <a:noFill/>
        </p:spPr>
        <p:txBody>
          <a:bodyPr wrap="square" rtlCol="0">
            <a:spAutoFit/>
          </a:bodyPr>
          <a:lstStyle/>
          <a:p>
            <a:r>
              <a:rPr lang="en-US" sz="1600" b="1" u="sng" dirty="0" err="1" smtClean="0"/>
              <a:t>BlinkDB</a:t>
            </a:r>
            <a:r>
              <a:rPr lang="en-US" sz="1600" b="1" u="sng" dirty="0" smtClean="0"/>
              <a:t> vs. No sampling</a:t>
            </a:r>
          </a:p>
        </p:txBody>
      </p:sp>
      <p:pic>
        <p:nvPicPr>
          <p:cNvPr id="7" name="Picture 6"/>
          <p:cNvPicPr>
            <a:picLocks noChangeAspect="1"/>
          </p:cNvPicPr>
          <p:nvPr/>
        </p:nvPicPr>
        <p:blipFill>
          <a:blip r:embed="rId4"/>
          <a:stretch>
            <a:fillRect/>
          </a:stretch>
        </p:blipFill>
        <p:spPr>
          <a:xfrm>
            <a:off x="4725202" y="1108511"/>
            <a:ext cx="3580598" cy="2382555"/>
          </a:xfrm>
          <a:prstGeom prst="rect">
            <a:avLst/>
          </a:prstGeom>
        </p:spPr>
      </p:pic>
      <p:sp>
        <p:nvSpPr>
          <p:cNvPr id="8" name="TextBox 7"/>
          <p:cNvSpPr txBox="1"/>
          <p:nvPr/>
        </p:nvSpPr>
        <p:spPr>
          <a:xfrm>
            <a:off x="5220100" y="3488750"/>
            <a:ext cx="2780899" cy="338554"/>
          </a:xfrm>
          <a:prstGeom prst="rect">
            <a:avLst/>
          </a:prstGeom>
          <a:noFill/>
        </p:spPr>
        <p:txBody>
          <a:bodyPr wrap="square" rtlCol="0">
            <a:spAutoFit/>
          </a:bodyPr>
          <a:lstStyle/>
          <a:p>
            <a:r>
              <a:rPr lang="en-US" sz="1600" b="1" u="sng" dirty="0" err="1" smtClean="0"/>
              <a:t>Conviva</a:t>
            </a:r>
            <a:r>
              <a:rPr lang="en-US" sz="1600" b="1" u="sng" dirty="0" smtClean="0"/>
              <a:t> error comparison</a:t>
            </a:r>
          </a:p>
        </p:txBody>
      </p:sp>
      <p:pic>
        <p:nvPicPr>
          <p:cNvPr id="9" name="Picture 8"/>
          <p:cNvPicPr>
            <a:picLocks noChangeAspect="1"/>
          </p:cNvPicPr>
          <p:nvPr/>
        </p:nvPicPr>
        <p:blipFill>
          <a:blip r:embed="rId5"/>
          <a:stretch>
            <a:fillRect/>
          </a:stretch>
        </p:blipFill>
        <p:spPr>
          <a:xfrm>
            <a:off x="2778893" y="4018826"/>
            <a:ext cx="3586213" cy="2154228"/>
          </a:xfrm>
          <a:prstGeom prst="rect">
            <a:avLst/>
          </a:prstGeom>
        </p:spPr>
      </p:pic>
      <p:sp>
        <p:nvSpPr>
          <p:cNvPr id="10" name="TextBox 9"/>
          <p:cNvSpPr txBox="1"/>
          <p:nvPr/>
        </p:nvSpPr>
        <p:spPr>
          <a:xfrm>
            <a:off x="3181549" y="6197615"/>
            <a:ext cx="2780899" cy="338554"/>
          </a:xfrm>
          <a:prstGeom prst="rect">
            <a:avLst/>
          </a:prstGeom>
          <a:noFill/>
        </p:spPr>
        <p:txBody>
          <a:bodyPr wrap="square" rtlCol="0">
            <a:spAutoFit/>
          </a:bodyPr>
          <a:lstStyle/>
          <a:p>
            <a:r>
              <a:rPr lang="en-US" sz="1600" b="1" u="sng" dirty="0" smtClean="0"/>
              <a:t>TPC-H error comparison</a:t>
            </a:r>
          </a:p>
        </p:txBody>
      </p:sp>
      <p:sp>
        <p:nvSpPr>
          <p:cNvPr id="3" name="Slide Number Placeholder 2"/>
          <p:cNvSpPr>
            <a:spLocks noGrp="1"/>
          </p:cNvSpPr>
          <p:nvPr>
            <p:ph type="sldNum" sz="quarter" idx="12"/>
          </p:nvPr>
        </p:nvSpPr>
        <p:spPr/>
        <p:txBody>
          <a:bodyPr/>
          <a:lstStyle/>
          <a:p>
            <a:pPr>
              <a:defRPr/>
            </a:pPr>
            <a:fld id="{58DEB89A-5B48-794D-A51B-4CA2CE5E368F}" type="slidenum">
              <a:rPr lang="en-US" smtClean="0"/>
              <a:pPr>
                <a:defRPr/>
              </a:pPr>
              <a:t>16</a:t>
            </a:fld>
            <a:endParaRPr lang="en-US"/>
          </a:p>
        </p:txBody>
      </p:sp>
      <p:sp>
        <p:nvSpPr>
          <p:cNvPr id="4" name="Oval 3"/>
          <p:cNvSpPr/>
          <p:nvPr/>
        </p:nvSpPr>
        <p:spPr>
          <a:xfrm>
            <a:off x="5666472" y="5181600"/>
            <a:ext cx="401856" cy="381000"/>
          </a:xfrm>
          <a:prstGeom prst="ellipse">
            <a:avLst/>
          </a:pr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 name="Oval 10"/>
          <p:cNvSpPr/>
          <p:nvPr/>
        </p:nvSpPr>
        <p:spPr>
          <a:xfrm>
            <a:off x="6515501" y="1959398"/>
            <a:ext cx="401856" cy="381000"/>
          </a:xfrm>
          <a:prstGeom prst="ellipse">
            <a:avLst/>
          </a:pr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13" name="Curved Connector 12"/>
          <p:cNvCxnSpPr>
            <a:stCxn id="4" idx="7"/>
          </p:cNvCxnSpPr>
          <p:nvPr/>
        </p:nvCxnSpPr>
        <p:spPr>
          <a:xfrm rot="5400000" flipH="1" flipV="1">
            <a:off x="6405841" y="4632837"/>
            <a:ext cx="208196" cy="1000922"/>
          </a:xfrm>
          <a:prstGeom prst="curvedConnector2">
            <a:avLst/>
          </a:prstGeom>
          <a:ln w="6350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7010400" y="4743249"/>
            <a:ext cx="1143000" cy="830997"/>
          </a:xfrm>
          <a:prstGeom prst="rect">
            <a:avLst/>
          </a:prstGeom>
          <a:noFill/>
        </p:spPr>
        <p:txBody>
          <a:bodyPr wrap="square" rtlCol="0">
            <a:spAutoFit/>
          </a:bodyPr>
          <a:lstStyle/>
          <a:p>
            <a:r>
              <a:rPr lang="en-US" sz="1600" dirty="0" smtClean="0"/>
              <a:t>Expected error minimized</a:t>
            </a:r>
          </a:p>
        </p:txBody>
      </p:sp>
    </p:spTree>
    <p:extLst>
      <p:ext uri="{BB962C8B-B14F-4D97-AF65-F5344CB8AC3E}">
        <p14:creationId xmlns:p14="http://schemas.microsoft.com/office/powerpoint/2010/main" val="8810026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38200"/>
          </a:xfrm>
        </p:spPr>
        <p:txBody>
          <a:bodyPr/>
          <a:lstStyle/>
          <a:p>
            <a:r>
              <a:rPr lang="en-US" sz="4400" dirty="0" smtClean="0"/>
              <a:t>Evaluation</a:t>
            </a:r>
            <a:endParaRPr lang="en-US" sz="4400" dirty="0"/>
          </a:p>
        </p:txBody>
      </p:sp>
      <p:sp>
        <p:nvSpPr>
          <p:cNvPr id="6" name="TextBox 5"/>
          <p:cNvSpPr txBox="1"/>
          <p:nvPr/>
        </p:nvSpPr>
        <p:spPr>
          <a:xfrm>
            <a:off x="1295400" y="3537797"/>
            <a:ext cx="2590800" cy="338554"/>
          </a:xfrm>
          <a:prstGeom prst="rect">
            <a:avLst/>
          </a:prstGeom>
          <a:noFill/>
        </p:spPr>
        <p:txBody>
          <a:bodyPr wrap="square" rtlCol="0">
            <a:spAutoFit/>
          </a:bodyPr>
          <a:lstStyle/>
          <a:p>
            <a:r>
              <a:rPr lang="en-US" sz="1600" b="1" u="sng" dirty="0" smtClean="0"/>
              <a:t>Response time bounds</a:t>
            </a:r>
          </a:p>
        </p:txBody>
      </p:sp>
      <p:sp>
        <p:nvSpPr>
          <p:cNvPr id="8" name="TextBox 7"/>
          <p:cNvSpPr txBox="1"/>
          <p:nvPr/>
        </p:nvSpPr>
        <p:spPr>
          <a:xfrm>
            <a:off x="5220100" y="3488750"/>
            <a:ext cx="2780899" cy="338554"/>
          </a:xfrm>
          <a:prstGeom prst="rect">
            <a:avLst/>
          </a:prstGeom>
          <a:noFill/>
        </p:spPr>
        <p:txBody>
          <a:bodyPr wrap="square" rtlCol="0">
            <a:spAutoFit/>
          </a:bodyPr>
          <a:lstStyle/>
          <a:p>
            <a:r>
              <a:rPr lang="en-US" sz="1600" b="1" u="sng" dirty="0" smtClean="0"/>
              <a:t>Relative error bounds</a:t>
            </a:r>
          </a:p>
        </p:txBody>
      </p:sp>
      <p:sp>
        <p:nvSpPr>
          <p:cNvPr id="10" name="TextBox 9"/>
          <p:cNvSpPr txBox="1"/>
          <p:nvPr/>
        </p:nvSpPr>
        <p:spPr>
          <a:xfrm>
            <a:off x="3181549" y="6197615"/>
            <a:ext cx="2780899" cy="338554"/>
          </a:xfrm>
          <a:prstGeom prst="rect">
            <a:avLst/>
          </a:prstGeom>
          <a:noFill/>
        </p:spPr>
        <p:txBody>
          <a:bodyPr wrap="square" rtlCol="0">
            <a:spAutoFit/>
          </a:bodyPr>
          <a:lstStyle/>
          <a:p>
            <a:pPr algn="ctr"/>
            <a:r>
              <a:rPr lang="en-US" sz="1600" b="1" u="sng" dirty="0" err="1" smtClean="0"/>
              <a:t>Scaleup</a:t>
            </a:r>
            <a:endParaRPr lang="en-US" sz="1600" b="1" u="sng" dirty="0" smtClean="0"/>
          </a:p>
        </p:txBody>
      </p:sp>
      <p:pic>
        <p:nvPicPr>
          <p:cNvPr id="3" name="Picture 2"/>
          <p:cNvPicPr>
            <a:picLocks noChangeAspect="1"/>
          </p:cNvPicPr>
          <p:nvPr/>
        </p:nvPicPr>
        <p:blipFill>
          <a:blip r:embed="rId3"/>
          <a:stretch>
            <a:fillRect/>
          </a:stretch>
        </p:blipFill>
        <p:spPr>
          <a:xfrm>
            <a:off x="606158" y="1126550"/>
            <a:ext cx="3851140" cy="2362200"/>
          </a:xfrm>
          <a:prstGeom prst="rect">
            <a:avLst/>
          </a:prstGeom>
        </p:spPr>
      </p:pic>
      <p:pic>
        <p:nvPicPr>
          <p:cNvPr id="4" name="Picture 3"/>
          <p:cNvPicPr>
            <a:picLocks noChangeAspect="1"/>
          </p:cNvPicPr>
          <p:nvPr/>
        </p:nvPicPr>
        <p:blipFill>
          <a:blip r:embed="rId4"/>
          <a:stretch>
            <a:fillRect/>
          </a:stretch>
        </p:blipFill>
        <p:spPr>
          <a:xfrm>
            <a:off x="4536304" y="1143000"/>
            <a:ext cx="3805026" cy="2321189"/>
          </a:xfrm>
          <a:prstGeom prst="rect">
            <a:avLst/>
          </a:prstGeom>
        </p:spPr>
      </p:pic>
      <p:pic>
        <p:nvPicPr>
          <p:cNvPr id="11" name="Picture 10"/>
          <p:cNvPicPr>
            <a:picLocks noChangeAspect="1"/>
          </p:cNvPicPr>
          <p:nvPr/>
        </p:nvPicPr>
        <p:blipFill>
          <a:blip r:embed="rId5"/>
          <a:stretch>
            <a:fillRect/>
          </a:stretch>
        </p:blipFill>
        <p:spPr>
          <a:xfrm>
            <a:off x="2694972" y="3927984"/>
            <a:ext cx="3721925" cy="2247656"/>
          </a:xfrm>
          <a:prstGeom prst="rect">
            <a:avLst/>
          </a:prstGeom>
        </p:spPr>
      </p:pic>
      <p:sp>
        <p:nvSpPr>
          <p:cNvPr id="5" name="Slide Number Placeholder 4"/>
          <p:cNvSpPr>
            <a:spLocks noGrp="1"/>
          </p:cNvSpPr>
          <p:nvPr>
            <p:ph type="sldNum" sz="quarter" idx="12"/>
          </p:nvPr>
        </p:nvSpPr>
        <p:spPr/>
        <p:txBody>
          <a:bodyPr/>
          <a:lstStyle/>
          <a:p>
            <a:pPr>
              <a:defRPr/>
            </a:pPr>
            <a:fld id="{58DEB89A-5B48-794D-A51B-4CA2CE5E368F}" type="slidenum">
              <a:rPr lang="en-US" smtClean="0"/>
              <a:pPr>
                <a:defRPr/>
              </a:pPr>
              <a:t>17</a:t>
            </a:fld>
            <a:endParaRPr lang="en-US"/>
          </a:p>
        </p:txBody>
      </p:sp>
      <p:sp>
        <p:nvSpPr>
          <p:cNvPr id="12" name="Oval 11"/>
          <p:cNvSpPr/>
          <p:nvPr/>
        </p:nvSpPr>
        <p:spPr>
          <a:xfrm>
            <a:off x="7965025" y="1302608"/>
            <a:ext cx="549040" cy="609600"/>
          </a:xfrm>
          <a:prstGeom prst="ellipse">
            <a:avLst/>
          </a:pr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9" name="Curved Connector 8"/>
          <p:cNvCxnSpPr>
            <a:stCxn id="12" idx="6"/>
            <a:endCxn id="15" idx="0"/>
          </p:cNvCxnSpPr>
          <p:nvPr/>
        </p:nvCxnSpPr>
        <p:spPr>
          <a:xfrm flipH="1">
            <a:off x="7965025" y="1607408"/>
            <a:ext cx="549040" cy="2233767"/>
          </a:xfrm>
          <a:prstGeom prst="curvedConnector4">
            <a:avLst>
              <a:gd name="adj1" fmla="val -41636"/>
              <a:gd name="adj2" fmla="val 96897"/>
            </a:avLst>
          </a:prstGeom>
          <a:ln w="6350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7200104" y="3841175"/>
            <a:ext cx="1529842" cy="646331"/>
          </a:xfrm>
          <a:prstGeom prst="rect">
            <a:avLst/>
          </a:prstGeom>
          <a:noFill/>
        </p:spPr>
        <p:txBody>
          <a:bodyPr wrap="square" rtlCol="0">
            <a:spAutoFit/>
          </a:bodyPr>
          <a:lstStyle/>
          <a:p>
            <a:r>
              <a:rPr lang="en-US" sz="1800" dirty="0" smtClean="0"/>
              <a:t>Smaller sample sizes</a:t>
            </a:r>
          </a:p>
        </p:txBody>
      </p:sp>
      <p:sp>
        <p:nvSpPr>
          <p:cNvPr id="13" name="Oval 12"/>
          <p:cNvSpPr/>
          <p:nvPr/>
        </p:nvSpPr>
        <p:spPr>
          <a:xfrm>
            <a:off x="3611680" y="5051812"/>
            <a:ext cx="549040" cy="609600"/>
          </a:xfrm>
          <a:prstGeom prst="ellipse">
            <a:avLst/>
          </a:pr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14" name="Curved Connector 13"/>
          <p:cNvCxnSpPr>
            <a:stCxn id="13" idx="2"/>
          </p:cNvCxnSpPr>
          <p:nvPr/>
        </p:nvCxnSpPr>
        <p:spPr>
          <a:xfrm rot="10800000">
            <a:off x="1911766" y="4800600"/>
            <a:ext cx="1699915" cy="556012"/>
          </a:xfrm>
          <a:prstGeom prst="curvedConnector3">
            <a:avLst>
              <a:gd name="adj1" fmla="val 50000"/>
            </a:avLst>
          </a:prstGeom>
          <a:ln w="6350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484965" y="4539516"/>
            <a:ext cx="1755521" cy="830997"/>
          </a:xfrm>
          <a:prstGeom prst="rect">
            <a:avLst/>
          </a:prstGeom>
          <a:noFill/>
        </p:spPr>
        <p:txBody>
          <a:bodyPr wrap="square" rtlCol="0">
            <a:spAutoFit/>
          </a:bodyPr>
          <a:lstStyle/>
          <a:p>
            <a:r>
              <a:rPr lang="en-US" sz="1600" dirty="0" smtClean="0"/>
              <a:t>Low communication cost</a:t>
            </a:r>
          </a:p>
        </p:txBody>
      </p:sp>
    </p:spTree>
    <p:extLst>
      <p:ext uri="{BB962C8B-B14F-4D97-AF65-F5344CB8AC3E}">
        <p14:creationId xmlns:p14="http://schemas.microsoft.com/office/powerpoint/2010/main" val="6508732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Conclusion</a:t>
            </a:r>
            <a:endParaRPr lang="en-US" dirty="0"/>
          </a:p>
        </p:txBody>
      </p:sp>
      <p:sp>
        <p:nvSpPr>
          <p:cNvPr id="3" name="Content Placeholder 2"/>
          <p:cNvSpPr>
            <a:spLocks noGrp="1"/>
          </p:cNvSpPr>
          <p:nvPr>
            <p:ph idx="1"/>
          </p:nvPr>
        </p:nvSpPr>
        <p:spPr>
          <a:xfrm>
            <a:off x="457200" y="1828800"/>
            <a:ext cx="8229600" cy="4343400"/>
          </a:xfrm>
        </p:spPr>
        <p:txBody>
          <a:bodyPr/>
          <a:lstStyle/>
          <a:p>
            <a:pPr marL="457200" indent="-457200">
              <a:buFont typeface="Arial" panose="020B0604020202020204" pitchFamily="34" charset="0"/>
              <a:buChar char="•"/>
            </a:pPr>
            <a:r>
              <a:rPr lang="en-US" dirty="0" smtClean="0"/>
              <a:t>Sampling based approximate query engine that supports query error and response time constraints</a:t>
            </a:r>
          </a:p>
          <a:p>
            <a:pPr marL="457200" indent="-457200">
              <a:buFont typeface="Arial" panose="020B0604020202020204" pitchFamily="34" charset="0"/>
              <a:buChar char="•"/>
            </a:pPr>
            <a:r>
              <a:rPr lang="en-US" dirty="0" smtClean="0"/>
              <a:t>Uses multi-dimensional stratified sampling with runtime sample selection strategy</a:t>
            </a:r>
          </a:p>
          <a:p>
            <a:pPr marL="457200" indent="-457200">
              <a:buFont typeface="Arial" panose="020B0604020202020204" pitchFamily="34" charset="0"/>
              <a:buChar char="•"/>
            </a:pPr>
            <a:r>
              <a:rPr lang="en-US" dirty="0" smtClean="0"/>
              <a:t>Can answer queries within 2 seconds on </a:t>
            </a:r>
            <a:r>
              <a:rPr lang="en-US" dirty="0" err="1" smtClean="0"/>
              <a:t>upto</a:t>
            </a:r>
            <a:r>
              <a:rPr lang="en-US" dirty="0" smtClean="0"/>
              <a:t> 17 TB of data with 90-98% accuracy</a:t>
            </a:r>
          </a:p>
          <a:p>
            <a:pPr marL="457200" indent="-457200">
              <a:buFont typeface="Arial" panose="020B0604020202020204" pitchFamily="34" charset="0"/>
              <a:buChar char="•"/>
            </a:pPr>
            <a:endParaRPr lang="en-US" dirty="0"/>
          </a:p>
        </p:txBody>
      </p:sp>
      <p:sp>
        <p:nvSpPr>
          <p:cNvPr id="4" name="Slide Number Placeholder 3"/>
          <p:cNvSpPr>
            <a:spLocks noGrp="1"/>
          </p:cNvSpPr>
          <p:nvPr>
            <p:ph type="sldNum" sz="quarter" idx="12"/>
          </p:nvPr>
        </p:nvSpPr>
        <p:spPr/>
        <p:txBody>
          <a:bodyPr/>
          <a:lstStyle/>
          <a:p>
            <a:pPr>
              <a:defRPr/>
            </a:pPr>
            <a:fld id="{58DEB89A-5B48-794D-A51B-4CA2CE5E368F}" type="slidenum">
              <a:rPr lang="en-US" smtClean="0"/>
              <a:pPr>
                <a:defRPr/>
              </a:pPr>
              <a:t>18</a:t>
            </a:fld>
            <a:endParaRPr lang="en-US"/>
          </a:p>
        </p:txBody>
      </p:sp>
    </p:spTree>
    <p:extLst>
      <p:ext uri="{BB962C8B-B14F-4D97-AF65-F5344CB8AC3E}">
        <p14:creationId xmlns:p14="http://schemas.microsoft.com/office/powerpoint/2010/main" val="4379330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825" y="381000"/>
            <a:ext cx="8229600" cy="914400"/>
          </a:xfrm>
        </p:spPr>
        <p:txBody>
          <a:bodyPr/>
          <a:lstStyle/>
          <a:p>
            <a:r>
              <a:rPr lang="en-US" dirty="0" smtClean="0"/>
              <a:t>Thoughts</a:t>
            </a:r>
            <a:endParaRPr lang="en-US" dirty="0"/>
          </a:p>
        </p:txBody>
      </p:sp>
      <p:sp>
        <p:nvSpPr>
          <p:cNvPr id="3" name="Content Placeholder 2"/>
          <p:cNvSpPr>
            <a:spLocks noGrp="1"/>
          </p:cNvSpPr>
          <p:nvPr>
            <p:ph idx="1"/>
          </p:nvPr>
        </p:nvSpPr>
        <p:spPr>
          <a:xfrm>
            <a:off x="457200" y="1371600"/>
            <a:ext cx="8229600" cy="4800600"/>
          </a:xfrm>
        </p:spPr>
        <p:txBody>
          <a:bodyPr/>
          <a:lstStyle/>
          <a:p>
            <a:pPr marL="457200" indent="-457200">
              <a:buFont typeface="Arial" panose="020B0604020202020204" pitchFamily="34" charset="0"/>
              <a:buChar char="•"/>
            </a:pPr>
            <a:r>
              <a:rPr lang="en-US" sz="2000" dirty="0" smtClean="0"/>
              <a:t>Novel concepts introduced with grounding in statistics/sampling theory to build upon</a:t>
            </a:r>
          </a:p>
          <a:p>
            <a:pPr marL="457200" indent="-457200">
              <a:buFont typeface="Arial" panose="020B0604020202020204" pitchFamily="34" charset="0"/>
              <a:buChar char="•"/>
            </a:pPr>
            <a:r>
              <a:rPr lang="en-US" sz="2000" dirty="0" smtClean="0"/>
              <a:t>Can be integrated to existing query processing frameworks like Hive &amp; Shark</a:t>
            </a:r>
          </a:p>
          <a:p>
            <a:pPr marL="457200" indent="-457200">
              <a:buFont typeface="Arial" panose="020B0604020202020204" pitchFamily="34" charset="0"/>
              <a:buChar char="•"/>
            </a:pPr>
            <a:r>
              <a:rPr lang="en-US" sz="2000" dirty="0" smtClean="0"/>
              <a:t>Follow up work such as supporting more generic aggregates and UDFs</a:t>
            </a:r>
          </a:p>
          <a:p>
            <a:pPr marL="457200" indent="-457200">
              <a:buFont typeface="Arial" panose="020B0604020202020204" pitchFamily="34" charset="0"/>
              <a:buChar char="•"/>
            </a:pPr>
            <a:r>
              <a:rPr lang="en-US" sz="2000" dirty="0" smtClean="0"/>
              <a:t>Potentially crucial aspects not addressed properly: M and K values are fixed, optimization space could be huge (heuristics unclear), sample replacement period, etc. </a:t>
            </a:r>
          </a:p>
          <a:p>
            <a:pPr marL="457200" indent="-457200">
              <a:buFont typeface="Arial" panose="020B0604020202020204" pitchFamily="34" charset="0"/>
              <a:buChar char="•"/>
            </a:pPr>
            <a:r>
              <a:rPr lang="en-US" sz="2000" dirty="0" smtClean="0"/>
              <a:t>What if ELP estimates are not accurate? And do we verify error estimates, query feasibility? </a:t>
            </a:r>
            <a:endParaRPr lang="en-US" sz="2000" dirty="0"/>
          </a:p>
        </p:txBody>
      </p:sp>
      <p:sp>
        <p:nvSpPr>
          <p:cNvPr id="4" name="Slide Number Placeholder 3"/>
          <p:cNvSpPr>
            <a:spLocks noGrp="1"/>
          </p:cNvSpPr>
          <p:nvPr>
            <p:ph type="sldNum" sz="quarter" idx="12"/>
          </p:nvPr>
        </p:nvSpPr>
        <p:spPr/>
        <p:txBody>
          <a:bodyPr/>
          <a:lstStyle/>
          <a:p>
            <a:pPr>
              <a:defRPr/>
            </a:pPr>
            <a:fld id="{58DEB89A-5B48-794D-A51B-4CA2CE5E368F}" type="slidenum">
              <a:rPr lang="en-US" smtClean="0"/>
              <a:pPr>
                <a:defRPr/>
              </a:pPr>
              <a:t>19</a:t>
            </a:fld>
            <a:endParaRPr lang="en-US"/>
          </a:p>
        </p:txBody>
      </p:sp>
    </p:spTree>
    <p:extLst>
      <p:ext uri="{BB962C8B-B14F-4D97-AF65-F5344CB8AC3E}">
        <p14:creationId xmlns:p14="http://schemas.microsoft.com/office/powerpoint/2010/main" val="2896367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453189" y="279591"/>
            <a:ext cx="8229600" cy="857400"/>
          </a:xfrm>
          <a:prstGeom prst="rect">
            <a:avLst/>
          </a:prstGeom>
        </p:spPr>
        <p:txBody>
          <a:bodyPr lIns="91425" tIns="91425" rIns="91425" bIns="91425" anchor="ctr" anchorCtr="0">
            <a:noAutofit/>
          </a:bodyPr>
          <a:lstStyle/>
          <a:p>
            <a:r>
              <a:rPr lang="en" dirty="0" smtClean="0"/>
              <a:t>Motivation</a:t>
            </a:r>
            <a:endParaRPr lang="en" dirty="0"/>
          </a:p>
        </p:txBody>
      </p:sp>
      <p:sp>
        <p:nvSpPr>
          <p:cNvPr id="2" name="Slide Number Placeholder 1"/>
          <p:cNvSpPr>
            <a:spLocks noGrp="1"/>
          </p:cNvSpPr>
          <p:nvPr>
            <p:ph type="sldNum" sz="quarter" idx="12"/>
          </p:nvPr>
        </p:nvSpPr>
        <p:spPr/>
        <p:txBody>
          <a:bodyPr/>
          <a:lstStyle/>
          <a:p>
            <a:pPr algn="r" defTabSz="914400" fontAlgn="auto">
              <a:spcBef>
                <a:spcPts val="0"/>
              </a:spcBef>
              <a:spcAft>
                <a:spcPts val="0"/>
              </a:spcAft>
              <a:buSzPct val="25000"/>
            </a:pPr>
            <a:fld id="{00000000-1234-1234-1234-123412341234}" type="slidenum">
              <a:rPr lang="en" sz="1200" kern="0" smtClean="0">
                <a:solidFill>
                  <a:srgbClr val="898989"/>
                </a:solidFill>
                <a:latin typeface="Calibri"/>
                <a:ea typeface="Calibri"/>
                <a:cs typeface="Calibri"/>
                <a:sym typeface="Calibri"/>
              </a:rPr>
              <a:pPr algn="r" defTabSz="914400" fontAlgn="auto">
                <a:spcBef>
                  <a:spcPts val="0"/>
                </a:spcBef>
                <a:spcAft>
                  <a:spcPts val="0"/>
                </a:spcAft>
                <a:buSzPct val="25000"/>
              </a:pPr>
              <a:t>2</a:t>
            </a:fld>
            <a:endParaRPr lang="en" sz="1200" kern="0">
              <a:solidFill>
                <a:srgbClr val="898989"/>
              </a:solidFill>
              <a:latin typeface="Calibri"/>
              <a:ea typeface="Calibri"/>
              <a:cs typeface="Calibri"/>
              <a:sym typeface="Calibri"/>
            </a:endParaRPr>
          </a:p>
        </p:txBody>
      </p:sp>
      <p:sp>
        <p:nvSpPr>
          <p:cNvPr id="13" name="Content Placeholder 2"/>
          <p:cNvSpPr txBox="1">
            <a:spLocks/>
          </p:cNvSpPr>
          <p:nvPr/>
        </p:nvSpPr>
        <p:spPr>
          <a:xfrm>
            <a:off x="430421" y="1339347"/>
            <a:ext cx="8229600" cy="639190"/>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L="342900" marR="0" lvl="0" indent="-342900" algn="l" rtl="0">
              <a:lnSpc>
                <a:spcPct val="115000"/>
              </a:lnSpc>
              <a:spcBef>
                <a:spcPts val="2000"/>
              </a:spcBef>
              <a:spcAft>
                <a:spcPts val="0"/>
              </a:spcAft>
              <a:buClr>
                <a:schemeClr val="dk1"/>
              </a:buClr>
              <a:buSzPct val="100000"/>
              <a:buFont typeface="Old Standard TT"/>
              <a:buNone/>
              <a:defRPr sz="3200" b="0" i="0" u="none" strike="noStrike" cap="none">
                <a:solidFill>
                  <a:schemeClr val="dk1"/>
                </a:solidFill>
                <a:latin typeface="Calibri"/>
                <a:ea typeface="Calibri"/>
                <a:cs typeface="Calibri"/>
                <a:sym typeface="Calibri"/>
              </a:defRPr>
            </a:lvl1pPr>
            <a:lvl2pPr marL="457200" marR="0" lvl="1" indent="-57150" algn="l" rtl="0">
              <a:lnSpc>
                <a:spcPct val="115000"/>
              </a:lnSpc>
              <a:spcBef>
                <a:spcPts val="0"/>
              </a:spcBef>
              <a:spcAft>
                <a:spcPts val="0"/>
              </a:spcAft>
              <a:buClr>
                <a:schemeClr val="dk1"/>
              </a:buClr>
              <a:buSzPct val="100000"/>
              <a:buFont typeface="Merriweather Sans"/>
              <a:buChar char="»"/>
              <a:defRPr sz="2700" b="0" i="0" u="none" strike="noStrike" cap="none">
                <a:solidFill>
                  <a:schemeClr val="dk1"/>
                </a:solidFill>
                <a:latin typeface="Calibri"/>
                <a:ea typeface="Calibri"/>
                <a:cs typeface="Calibri"/>
                <a:sym typeface="Calibri"/>
              </a:defRPr>
            </a:lvl2pPr>
            <a:lvl3pPr marL="685800" marR="0" lvl="2" indent="-76200" algn="l" rtl="0">
              <a:lnSpc>
                <a:spcPct val="115000"/>
              </a:lnSpc>
              <a:spcBef>
                <a:spcPts val="480"/>
              </a:spcBef>
              <a:spcAft>
                <a:spcPts val="0"/>
              </a:spcAft>
              <a:buClr>
                <a:schemeClr val="dk1"/>
              </a:buClr>
              <a:buSzPct val="100000"/>
              <a:buFont typeface="Merriweather Sans"/>
              <a:buChar char="-"/>
              <a:defRPr sz="2400" b="0" i="0" u="none" strike="noStrike" cap="none">
                <a:solidFill>
                  <a:schemeClr val="dk1"/>
                </a:solidFill>
                <a:latin typeface="Calibri"/>
                <a:ea typeface="Calibri"/>
                <a:cs typeface="Calibri"/>
                <a:sym typeface="Calibri"/>
              </a:defRPr>
            </a:lvl3pPr>
            <a:lvl4pPr marL="1600200" marR="0" lvl="3" indent="-101600" algn="l" rtl="0">
              <a:lnSpc>
                <a:spcPct val="115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lnSpc>
                <a:spcPct val="115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lnSpc>
                <a:spcPct val="115000"/>
              </a:lnSpc>
              <a:spcBef>
                <a:spcPts val="400"/>
              </a:spcBef>
              <a:spcAft>
                <a:spcPts val="160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lnSpc>
                <a:spcPct val="115000"/>
              </a:lnSpc>
              <a:spcBef>
                <a:spcPts val="400"/>
              </a:spcBef>
              <a:spcAft>
                <a:spcPts val="160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lnSpc>
                <a:spcPct val="115000"/>
              </a:lnSpc>
              <a:spcBef>
                <a:spcPts val="400"/>
              </a:spcBef>
              <a:spcAft>
                <a:spcPts val="160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lnSpc>
                <a:spcPct val="115000"/>
              </a:lnSpc>
              <a:spcBef>
                <a:spcPts val="400"/>
              </a:spcBef>
              <a:spcAft>
                <a:spcPts val="160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pPr marL="571500" indent="-571500" defTabSz="914400" fontAlgn="auto">
              <a:buFont typeface="Arial" panose="020B0604020202020204" pitchFamily="34" charset="0"/>
              <a:buChar char="•"/>
            </a:pPr>
            <a:r>
              <a:rPr lang="en-US" sz="2400" b="1" kern="0" dirty="0" smtClean="0"/>
              <a:t>Traditional SQL queries</a:t>
            </a:r>
          </a:p>
          <a:p>
            <a:pPr marL="0" indent="0" defTabSz="914400" fontAlgn="auto">
              <a:lnSpc>
                <a:spcPct val="100000"/>
              </a:lnSpc>
              <a:spcBef>
                <a:spcPts val="0"/>
              </a:spcBef>
            </a:pPr>
            <a:r>
              <a:rPr lang="en-US" sz="2800" b="1" kern="0" dirty="0"/>
              <a:t> </a:t>
            </a:r>
            <a:r>
              <a:rPr lang="en-US" sz="2800" b="1" kern="0" dirty="0" smtClean="0"/>
              <a:t>       </a:t>
            </a:r>
          </a:p>
          <a:p>
            <a:pPr marL="0" indent="0" defTabSz="914400" fontAlgn="auto">
              <a:lnSpc>
                <a:spcPct val="100000"/>
              </a:lnSpc>
              <a:spcBef>
                <a:spcPts val="0"/>
              </a:spcBef>
            </a:pPr>
            <a:r>
              <a:rPr lang="en-US" sz="2800" b="1" kern="0" dirty="0" smtClean="0"/>
              <a:t>        </a:t>
            </a:r>
            <a:endParaRPr lang="en-US" sz="2800" b="1" kern="0" dirty="0">
              <a:solidFill>
                <a:srgbClr val="FF0000"/>
              </a:solidFill>
            </a:endParaRPr>
          </a:p>
        </p:txBody>
      </p:sp>
      <p:pic>
        <p:nvPicPr>
          <p:cNvPr id="4" name="Picture 3"/>
          <p:cNvPicPr>
            <a:picLocks noChangeAspect="1"/>
          </p:cNvPicPr>
          <p:nvPr/>
        </p:nvPicPr>
        <p:blipFill>
          <a:blip r:embed="rId3"/>
          <a:stretch>
            <a:fillRect/>
          </a:stretch>
        </p:blipFill>
        <p:spPr>
          <a:xfrm>
            <a:off x="1219200" y="2122527"/>
            <a:ext cx="2819400" cy="800100"/>
          </a:xfrm>
          <a:prstGeom prst="rect">
            <a:avLst/>
          </a:prstGeom>
        </p:spPr>
      </p:pic>
      <p:pic>
        <p:nvPicPr>
          <p:cNvPr id="5" name="Picture 4"/>
          <p:cNvPicPr>
            <a:picLocks noChangeAspect="1"/>
          </p:cNvPicPr>
          <p:nvPr/>
        </p:nvPicPr>
        <p:blipFill>
          <a:blip r:embed="rId4"/>
          <a:stretch>
            <a:fillRect/>
          </a:stretch>
        </p:blipFill>
        <p:spPr>
          <a:xfrm>
            <a:off x="5334000" y="2122527"/>
            <a:ext cx="2743200" cy="982521"/>
          </a:xfrm>
          <a:prstGeom prst="rect">
            <a:avLst/>
          </a:prstGeom>
        </p:spPr>
      </p:pic>
      <p:pic>
        <p:nvPicPr>
          <p:cNvPr id="6" name="Picture 5"/>
          <p:cNvPicPr>
            <a:picLocks noChangeAspect="1"/>
          </p:cNvPicPr>
          <p:nvPr/>
        </p:nvPicPr>
        <p:blipFill>
          <a:blip r:embed="rId5"/>
          <a:stretch>
            <a:fillRect/>
          </a:stretch>
        </p:blipFill>
        <p:spPr>
          <a:xfrm>
            <a:off x="2815389" y="3273049"/>
            <a:ext cx="3505200" cy="1552873"/>
          </a:xfrm>
          <a:prstGeom prst="rect">
            <a:avLst/>
          </a:prstGeom>
        </p:spPr>
      </p:pic>
      <p:sp>
        <p:nvSpPr>
          <p:cNvPr id="17" name="Content Placeholder 2"/>
          <p:cNvSpPr txBox="1">
            <a:spLocks/>
          </p:cNvSpPr>
          <p:nvPr/>
        </p:nvSpPr>
        <p:spPr>
          <a:xfrm>
            <a:off x="451276" y="5176344"/>
            <a:ext cx="8229600" cy="1072055"/>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L="342900" marR="0" lvl="0" indent="-342900" algn="l" rtl="0">
              <a:lnSpc>
                <a:spcPct val="115000"/>
              </a:lnSpc>
              <a:spcBef>
                <a:spcPts val="2000"/>
              </a:spcBef>
              <a:spcAft>
                <a:spcPts val="0"/>
              </a:spcAft>
              <a:buClr>
                <a:schemeClr val="dk1"/>
              </a:buClr>
              <a:buSzPct val="100000"/>
              <a:buFont typeface="Old Standard TT"/>
              <a:buNone/>
              <a:defRPr sz="3200" b="0" i="0" u="none" strike="noStrike" cap="none">
                <a:solidFill>
                  <a:schemeClr val="dk1"/>
                </a:solidFill>
                <a:latin typeface="Calibri"/>
                <a:ea typeface="Calibri"/>
                <a:cs typeface="Calibri"/>
                <a:sym typeface="Calibri"/>
              </a:defRPr>
            </a:lvl1pPr>
            <a:lvl2pPr marL="457200" marR="0" lvl="1" indent="-57150" algn="l" rtl="0">
              <a:lnSpc>
                <a:spcPct val="115000"/>
              </a:lnSpc>
              <a:spcBef>
                <a:spcPts val="0"/>
              </a:spcBef>
              <a:spcAft>
                <a:spcPts val="0"/>
              </a:spcAft>
              <a:buClr>
                <a:schemeClr val="dk1"/>
              </a:buClr>
              <a:buSzPct val="100000"/>
              <a:buFont typeface="Merriweather Sans"/>
              <a:buChar char="»"/>
              <a:defRPr sz="2700" b="0" i="0" u="none" strike="noStrike" cap="none">
                <a:solidFill>
                  <a:schemeClr val="dk1"/>
                </a:solidFill>
                <a:latin typeface="Calibri"/>
                <a:ea typeface="Calibri"/>
                <a:cs typeface="Calibri"/>
                <a:sym typeface="Calibri"/>
              </a:defRPr>
            </a:lvl2pPr>
            <a:lvl3pPr marL="685800" marR="0" lvl="2" indent="-76200" algn="l" rtl="0">
              <a:lnSpc>
                <a:spcPct val="115000"/>
              </a:lnSpc>
              <a:spcBef>
                <a:spcPts val="480"/>
              </a:spcBef>
              <a:spcAft>
                <a:spcPts val="0"/>
              </a:spcAft>
              <a:buClr>
                <a:schemeClr val="dk1"/>
              </a:buClr>
              <a:buSzPct val="100000"/>
              <a:buFont typeface="Merriweather Sans"/>
              <a:buChar char="-"/>
              <a:defRPr sz="2400" b="0" i="0" u="none" strike="noStrike" cap="none">
                <a:solidFill>
                  <a:schemeClr val="dk1"/>
                </a:solidFill>
                <a:latin typeface="Calibri"/>
                <a:ea typeface="Calibri"/>
                <a:cs typeface="Calibri"/>
                <a:sym typeface="Calibri"/>
              </a:defRPr>
            </a:lvl3pPr>
            <a:lvl4pPr marL="1600200" marR="0" lvl="3" indent="-101600" algn="l" rtl="0">
              <a:lnSpc>
                <a:spcPct val="115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lnSpc>
                <a:spcPct val="115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lnSpc>
                <a:spcPct val="115000"/>
              </a:lnSpc>
              <a:spcBef>
                <a:spcPts val="400"/>
              </a:spcBef>
              <a:spcAft>
                <a:spcPts val="160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lnSpc>
                <a:spcPct val="115000"/>
              </a:lnSpc>
              <a:spcBef>
                <a:spcPts val="400"/>
              </a:spcBef>
              <a:spcAft>
                <a:spcPts val="160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lnSpc>
                <a:spcPct val="115000"/>
              </a:lnSpc>
              <a:spcBef>
                <a:spcPts val="400"/>
              </a:spcBef>
              <a:spcAft>
                <a:spcPts val="160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lnSpc>
                <a:spcPct val="115000"/>
              </a:lnSpc>
              <a:spcBef>
                <a:spcPts val="400"/>
              </a:spcBef>
              <a:spcAft>
                <a:spcPts val="160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pPr marL="571500" indent="-571500" defTabSz="914400" fontAlgn="auto">
              <a:buFont typeface="Arial" panose="020B0604020202020204" pitchFamily="34" charset="0"/>
              <a:buChar char="•"/>
            </a:pPr>
            <a:r>
              <a:rPr lang="en-US" sz="2400" b="1" kern="0" dirty="0" smtClean="0"/>
              <a:t>Can we support </a:t>
            </a:r>
            <a:r>
              <a:rPr lang="en-US" sz="2400" b="1" kern="0" dirty="0" smtClean="0">
                <a:solidFill>
                  <a:srgbClr val="3362FF"/>
                </a:solidFill>
              </a:rPr>
              <a:t>interactive</a:t>
            </a:r>
            <a:r>
              <a:rPr lang="en-US" sz="2400" b="1" kern="0" dirty="0" smtClean="0"/>
              <a:t> SQL-like aggregate queries over </a:t>
            </a:r>
            <a:r>
              <a:rPr lang="en-US" sz="2400" b="1" kern="0" dirty="0" smtClean="0">
                <a:solidFill>
                  <a:srgbClr val="3362FF"/>
                </a:solidFill>
              </a:rPr>
              <a:t>massive datasets</a:t>
            </a:r>
            <a:r>
              <a:rPr lang="en-US" sz="2400" b="1" kern="0" dirty="0" smtClean="0"/>
              <a:t>?</a:t>
            </a:r>
          </a:p>
          <a:p>
            <a:pPr marL="0" indent="0" defTabSz="914400" fontAlgn="auto">
              <a:lnSpc>
                <a:spcPct val="100000"/>
              </a:lnSpc>
              <a:spcBef>
                <a:spcPts val="0"/>
              </a:spcBef>
            </a:pPr>
            <a:r>
              <a:rPr lang="en-US" sz="2400" kern="0" dirty="0"/>
              <a:t> </a:t>
            </a:r>
            <a:r>
              <a:rPr lang="en-US" sz="2400" kern="0" dirty="0" smtClean="0"/>
              <a:t>       </a:t>
            </a:r>
          </a:p>
          <a:p>
            <a:pPr marL="0" indent="0" defTabSz="914400" fontAlgn="auto">
              <a:lnSpc>
                <a:spcPct val="100000"/>
              </a:lnSpc>
              <a:spcBef>
                <a:spcPts val="0"/>
              </a:spcBef>
            </a:pPr>
            <a:r>
              <a:rPr lang="en-US" sz="2400" kern="0" dirty="0" smtClean="0"/>
              <a:t>        </a:t>
            </a:r>
            <a:endParaRPr lang="en-US" sz="2400" kern="0" dirty="0">
              <a:solidFill>
                <a:srgbClr val="FF0000"/>
              </a:solidFill>
            </a:endParaRPr>
          </a:p>
        </p:txBody>
      </p:sp>
    </p:spTree>
    <p:extLst>
      <p:ext uri="{BB962C8B-B14F-4D97-AF65-F5344CB8AC3E}">
        <p14:creationId xmlns:p14="http://schemas.microsoft.com/office/powerpoint/2010/main" val="3431084564"/>
      </p:ext>
    </p:extLst>
  </p:cSld>
  <p:clrMapOvr>
    <a:masterClrMapping/>
  </p:clrMapOvr>
  <p:transition spd="slow">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38400"/>
            <a:ext cx="8229600" cy="1143000"/>
          </a:xfrm>
        </p:spPr>
        <p:txBody>
          <a:bodyPr/>
          <a:lstStyle/>
          <a:p>
            <a:pPr algn="ctr"/>
            <a:r>
              <a:rPr lang="en-US" dirty="0" smtClean="0"/>
              <a:t>Thank you!</a:t>
            </a:r>
            <a:endParaRPr lang="en-US" dirty="0"/>
          </a:p>
        </p:txBody>
      </p:sp>
      <p:sp>
        <p:nvSpPr>
          <p:cNvPr id="3" name="Slide Number Placeholder 2"/>
          <p:cNvSpPr>
            <a:spLocks noGrp="1"/>
          </p:cNvSpPr>
          <p:nvPr>
            <p:ph type="sldNum" sz="quarter" idx="12"/>
          </p:nvPr>
        </p:nvSpPr>
        <p:spPr/>
        <p:txBody>
          <a:bodyPr/>
          <a:lstStyle/>
          <a:p>
            <a:pPr>
              <a:defRPr/>
            </a:pPr>
            <a:fld id="{58DEB89A-5B48-794D-A51B-4CA2CE5E368F}" type="slidenum">
              <a:rPr lang="en-US" smtClean="0"/>
              <a:pPr>
                <a:defRPr/>
              </a:pPr>
              <a:t>20</a:t>
            </a:fld>
            <a:endParaRPr lang="en-US"/>
          </a:p>
        </p:txBody>
      </p:sp>
    </p:spTree>
    <p:extLst>
      <p:ext uri="{BB962C8B-B14F-4D97-AF65-F5344CB8AC3E}">
        <p14:creationId xmlns:p14="http://schemas.microsoft.com/office/powerpoint/2010/main" val="36531062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590800"/>
            <a:ext cx="8229600" cy="1143000"/>
          </a:xfrm>
        </p:spPr>
        <p:txBody>
          <a:bodyPr/>
          <a:lstStyle/>
          <a:p>
            <a:r>
              <a:rPr lang="en-US" dirty="0" smtClean="0"/>
              <a:t>Extra slides</a:t>
            </a:r>
            <a:endParaRPr lang="en-US" dirty="0"/>
          </a:p>
        </p:txBody>
      </p:sp>
      <p:sp>
        <p:nvSpPr>
          <p:cNvPr id="3" name="Slide Number Placeholder 2"/>
          <p:cNvSpPr>
            <a:spLocks noGrp="1"/>
          </p:cNvSpPr>
          <p:nvPr>
            <p:ph type="sldNum" sz="quarter" idx="12"/>
          </p:nvPr>
        </p:nvSpPr>
        <p:spPr/>
        <p:txBody>
          <a:bodyPr/>
          <a:lstStyle/>
          <a:p>
            <a:pPr>
              <a:defRPr/>
            </a:pPr>
            <a:fld id="{58DEB89A-5B48-794D-A51B-4CA2CE5E368F}" type="slidenum">
              <a:rPr lang="en-US" smtClean="0"/>
              <a:pPr>
                <a:defRPr/>
              </a:pPr>
              <a:t>21</a:t>
            </a:fld>
            <a:endParaRPr lang="en-US"/>
          </a:p>
        </p:txBody>
      </p:sp>
    </p:spTree>
    <p:extLst>
      <p:ext uri="{BB962C8B-B14F-4D97-AF65-F5344CB8AC3E}">
        <p14:creationId xmlns:p14="http://schemas.microsoft.com/office/powerpoint/2010/main" val="31034053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533468" cy="1143000"/>
          </a:xfrm>
        </p:spPr>
        <p:txBody>
          <a:bodyPr>
            <a:noAutofit/>
          </a:bodyPr>
          <a:lstStyle/>
          <a:p>
            <a:pPr algn="l"/>
            <a:r>
              <a:rPr lang="en-US" b="1" dirty="0" smtClean="0">
                <a:latin typeface="Calibri"/>
                <a:cs typeface="Calibri"/>
              </a:rPr>
              <a:t>Speed/Accuracy Trade-off</a:t>
            </a:r>
            <a:endParaRPr lang="en-US" b="1" dirty="0">
              <a:latin typeface="Calibri"/>
              <a:cs typeface="Calibri"/>
            </a:endParaRPr>
          </a:p>
        </p:txBody>
      </p:sp>
      <p:pic>
        <p:nvPicPr>
          <p:cNvPr id="3" name="Picture 2"/>
          <p:cNvPicPr>
            <a:picLocks noChangeAspect="1"/>
          </p:cNvPicPr>
          <p:nvPr/>
        </p:nvPicPr>
        <p:blipFill>
          <a:blip r:embed="rId3"/>
          <a:stretch>
            <a:fillRect/>
          </a:stretch>
        </p:blipFill>
        <p:spPr>
          <a:xfrm>
            <a:off x="4191000" y="1752600"/>
            <a:ext cx="4648200" cy="3200399"/>
          </a:xfrm>
          <a:prstGeom prst="rect">
            <a:avLst/>
          </a:prstGeom>
        </p:spPr>
      </p:pic>
      <p:sp>
        <p:nvSpPr>
          <p:cNvPr id="17" name="Content Placeholder 2"/>
          <p:cNvSpPr>
            <a:spLocks noGrp="1"/>
          </p:cNvSpPr>
          <p:nvPr>
            <p:ph idx="1"/>
          </p:nvPr>
        </p:nvSpPr>
        <p:spPr>
          <a:xfrm>
            <a:off x="430421" y="1752600"/>
            <a:ext cx="3684379" cy="3200399"/>
          </a:xfrm>
        </p:spPr>
        <p:txBody>
          <a:bodyPr>
            <a:noAutofit/>
          </a:bodyPr>
          <a:lstStyle/>
          <a:p>
            <a:pPr>
              <a:buFont typeface="Arial" panose="020B0604020202020204" pitchFamily="34" charset="0"/>
              <a:buChar char="•"/>
            </a:pPr>
            <a:r>
              <a:rPr lang="en-US" sz="2200" dirty="0" smtClean="0">
                <a:latin typeface="Calibri"/>
                <a:cs typeface="Calibri"/>
              </a:rPr>
              <a:t>Enable exploring speed-accuracy tradeoff curve for performance</a:t>
            </a:r>
          </a:p>
          <a:p>
            <a:pPr>
              <a:buFont typeface="Arial" panose="020B0604020202020204" pitchFamily="34" charset="0"/>
              <a:buChar char="•"/>
            </a:pPr>
            <a:r>
              <a:rPr lang="en-US" sz="2200" dirty="0" smtClean="0">
                <a:latin typeface="Calibri"/>
                <a:cs typeface="Calibri"/>
              </a:rPr>
              <a:t>Real time analysis</a:t>
            </a:r>
          </a:p>
          <a:p>
            <a:pPr>
              <a:buFont typeface="Arial" panose="020B0604020202020204" pitchFamily="34" charset="0"/>
              <a:buChar char="•"/>
            </a:pPr>
            <a:r>
              <a:rPr lang="en-US" sz="2200" dirty="0" smtClean="0">
                <a:latin typeface="Calibri"/>
                <a:cs typeface="Calibri"/>
              </a:rPr>
              <a:t>Pre-existing noise from data collection already</a:t>
            </a:r>
          </a:p>
          <a:p>
            <a:pPr>
              <a:buFont typeface="Arial" panose="020B0604020202020204" pitchFamily="34" charset="0"/>
              <a:buChar char="•"/>
            </a:pPr>
            <a:endParaRPr lang="en-US" sz="2200" dirty="0" smtClean="0">
              <a:latin typeface="Calibri"/>
              <a:cs typeface="Calibri"/>
            </a:endParaRPr>
          </a:p>
        </p:txBody>
      </p:sp>
      <p:sp>
        <p:nvSpPr>
          <p:cNvPr id="4" name="Slide Number Placeholder 3"/>
          <p:cNvSpPr>
            <a:spLocks noGrp="1"/>
          </p:cNvSpPr>
          <p:nvPr>
            <p:ph type="sldNum" sz="quarter" idx="12"/>
          </p:nvPr>
        </p:nvSpPr>
        <p:spPr/>
        <p:txBody>
          <a:bodyPr/>
          <a:lstStyle/>
          <a:p>
            <a:pPr>
              <a:defRPr/>
            </a:pPr>
            <a:fld id="{58DEB89A-5B48-794D-A51B-4CA2CE5E368F}" type="slidenum">
              <a:rPr lang="en-US" smtClean="0"/>
              <a:pPr>
                <a:defRPr/>
              </a:pPr>
              <a:t>22</a:t>
            </a:fld>
            <a:endParaRPr lang="en-US"/>
          </a:p>
        </p:txBody>
      </p:sp>
    </p:spTree>
    <p:extLst>
      <p:ext uri="{BB962C8B-B14F-4D97-AF65-F5344CB8AC3E}">
        <p14:creationId xmlns:p14="http://schemas.microsoft.com/office/powerpoint/2010/main" val="304611715"/>
      </p:ext>
    </p:extLst>
  </p:cSld>
  <p:clrMapOvr>
    <a:masterClrMapping/>
  </p:clrMapOvr>
  <mc:AlternateContent xmlns:mc="http://schemas.openxmlformats.org/markup-compatibility/2006" xmlns:p14="http://schemas.microsoft.com/office/powerpoint/2010/main">
    <mc:Choice Requires="p14">
      <p:transition spd="slow" p14:dur="2000" advTm="41"/>
    </mc:Choice>
    <mc:Fallback xmlns="">
      <p:transition xmlns:p14="http://schemas.microsoft.com/office/powerpoint/2010/main" spd="slow" advTm="41"/>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6082"/>
            <a:ext cx="8229600" cy="1143000"/>
          </a:xfrm>
        </p:spPr>
        <p:txBody>
          <a:bodyPr/>
          <a:lstStyle/>
          <a:p>
            <a:r>
              <a:rPr lang="en-US" dirty="0" smtClean="0"/>
              <a:t>Apache Hive</a:t>
            </a:r>
            <a:endParaRPr lang="en-US" dirty="0"/>
          </a:p>
        </p:txBody>
      </p:sp>
      <p:sp>
        <p:nvSpPr>
          <p:cNvPr id="3" name="Content Placeholder 2"/>
          <p:cNvSpPr>
            <a:spLocks noGrp="1"/>
          </p:cNvSpPr>
          <p:nvPr>
            <p:ph idx="1"/>
          </p:nvPr>
        </p:nvSpPr>
        <p:spPr>
          <a:xfrm>
            <a:off x="457200" y="1479082"/>
            <a:ext cx="8229600" cy="4877268"/>
          </a:xfrm>
        </p:spPr>
        <p:txBody>
          <a:bodyPr/>
          <a:lstStyle/>
          <a:p>
            <a:pPr marL="457200" indent="-457200">
              <a:buFont typeface="Arial" panose="020B0604020202020204" pitchFamily="34" charset="0"/>
              <a:buChar char="•"/>
            </a:pPr>
            <a:r>
              <a:rPr lang="en-US" dirty="0" smtClean="0"/>
              <a:t>Built on top of Hadoop to query/manage large datasets</a:t>
            </a:r>
          </a:p>
          <a:p>
            <a:pPr marL="457200" indent="-457200">
              <a:buFont typeface="Arial" panose="020B0604020202020204" pitchFamily="34" charset="0"/>
              <a:buChar char="•"/>
            </a:pPr>
            <a:r>
              <a:rPr lang="en-US" dirty="0" smtClean="0"/>
              <a:t>Imposes structure on variety of data formats </a:t>
            </a:r>
          </a:p>
          <a:p>
            <a:pPr marL="457200" indent="-457200">
              <a:buFont typeface="Arial" panose="020B0604020202020204" pitchFamily="34" charset="0"/>
              <a:buChar char="•"/>
            </a:pPr>
            <a:r>
              <a:rPr lang="en-US" dirty="0" smtClean="0"/>
              <a:t>SQL-like query language, can be extended to write UDF’s</a:t>
            </a:r>
          </a:p>
          <a:p>
            <a:pPr marL="457200" indent="-457200">
              <a:buFont typeface="Arial" panose="020B0604020202020204" pitchFamily="34" charset="0"/>
              <a:buChar char="•"/>
            </a:pPr>
            <a:r>
              <a:rPr lang="en-US" dirty="0" smtClean="0"/>
              <a:t>Batch jobs over large sets with scalability, extensibility, fault tolerance and loose coupling with input formats</a:t>
            </a:r>
            <a:endParaRPr lang="en-US" dirty="0"/>
          </a:p>
        </p:txBody>
      </p:sp>
      <p:sp>
        <p:nvSpPr>
          <p:cNvPr id="4" name="Slide Number Placeholder 3"/>
          <p:cNvSpPr>
            <a:spLocks noGrp="1"/>
          </p:cNvSpPr>
          <p:nvPr>
            <p:ph type="sldNum" sz="quarter" idx="12"/>
          </p:nvPr>
        </p:nvSpPr>
        <p:spPr/>
        <p:txBody>
          <a:bodyPr/>
          <a:lstStyle/>
          <a:p>
            <a:pPr>
              <a:defRPr/>
            </a:pPr>
            <a:fld id="{58DEB89A-5B48-794D-A51B-4CA2CE5E368F}" type="slidenum">
              <a:rPr lang="en-US" smtClean="0"/>
              <a:pPr>
                <a:defRPr/>
              </a:pPr>
              <a:t>23</a:t>
            </a:fld>
            <a:endParaRPr lang="en-US"/>
          </a:p>
        </p:txBody>
      </p:sp>
    </p:spTree>
    <p:extLst>
      <p:ext uri="{BB962C8B-B14F-4D97-AF65-F5344CB8AC3E}">
        <p14:creationId xmlns:p14="http://schemas.microsoft.com/office/powerpoint/2010/main" val="19764141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z="6500" dirty="0" smtClean="0">
                <a:solidFill>
                  <a:schemeClr val="accent2"/>
                </a:solidFill>
              </a:rPr>
              <a:t>BlinkDB</a:t>
            </a:r>
            <a:r>
              <a:rPr lang="en-US" sz="6500" dirty="0" smtClean="0"/>
              <a:t> Architecture</a:t>
            </a:r>
            <a:endParaRPr lang="en-US" sz="6500" dirty="0"/>
          </a:p>
        </p:txBody>
      </p:sp>
      <p:sp>
        <p:nvSpPr>
          <p:cNvPr id="7" name="Rectangle 6"/>
          <p:cNvSpPr/>
          <p:nvPr/>
        </p:nvSpPr>
        <p:spPr>
          <a:xfrm>
            <a:off x="609600" y="5925960"/>
            <a:ext cx="8077200" cy="609600"/>
          </a:xfrm>
          <a:prstGeom prst="rect">
            <a:avLst/>
          </a:prstGeom>
          <a:ln/>
        </p:spPr>
        <p:style>
          <a:lnRef idx="1">
            <a:schemeClr val="dk1"/>
          </a:lnRef>
          <a:fillRef idx="2">
            <a:schemeClr val="dk1"/>
          </a:fillRef>
          <a:effectRef idx="1">
            <a:schemeClr val="dk1"/>
          </a:effectRef>
          <a:fontRef idx="minor">
            <a:schemeClr val="dk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dirty="0" smtClean="0">
                <a:ln>
                  <a:noFill/>
                </a:ln>
                <a:solidFill>
                  <a:prstClr val="black"/>
                </a:solidFill>
                <a:effectLst/>
                <a:uLnTx/>
                <a:uFillTx/>
                <a:latin typeface="Corbel"/>
                <a:ea typeface="+mn-ea"/>
                <a:cs typeface="+mn-cs"/>
              </a:rPr>
              <a:t>Hadoop Storage (e.g., HDFS, </a:t>
            </a:r>
            <a:r>
              <a:rPr kumimoji="0" lang="en-US" sz="2400" b="0" i="0" u="none" strike="noStrike" kern="1200" cap="none" spc="0" normalizeH="0" baseline="0" noProof="0" dirty="0" err="1" smtClean="0">
                <a:ln>
                  <a:noFill/>
                </a:ln>
                <a:solidFill>
                  <a:prstClr val="black"/>
                </a:solidFill>
                <a:effectLst/>
                <a:uLnTx/>
                <a:uFillTx/>
                <a:latin typeface="Corbel"/>
                <a:ea typeface="+mn-ea"/>
                <a:cs typeface="+mn-cs"/>
              </a:rPr>
              <a:t>Hbase</a:t>
            </a:r>
            <a:r>
              <a:rPr kumimoji="0" lang="en-US" sz="2400" b="0" i="0" u="none" strike="noStrike" kern="1200" cap="none" spc="0" normalizeH="0" baseline="0" noProof="0" dirty="0" smtClean="0">
                <a:ln>
                  <a:noFill/>
                </a:ln>
                <a:solidFill>
                  <a:prstClr val="black"/>
                </a:solidFill>
                <a:effectLst/>
                <a:uLnTx/>
                <a:uFillTx/>
                <a:latin typeface="Corbel"/>
                <a:ea typeface="+mn-ea"/>
                <a:cs typeface="+mn-cs"/>
              </a:rPr>
              <a:t>, Presto)</a:t>
            </a:r>
            <a:endParaRPr kumimoji="0" lang="en-US" sz="2400" b="0" i="0" u="none" strike="noStrike" kern="1200" cap="none" spc="0" normalizeH="0" baseline="0" noProof="0" dirty="0">
              <a:ln>
                <a:noFill/>
              </a:ln>
              <a:solidFill>
                <a:prstClr val="black"/>
              </a:solidFill>
              <a:effectLst/>
              <a:uLnTx/>
              <a:uFillTx/>
              <a:latin typeface="Corbel"/>
              <a:ea typeface="+mn-ea"/>
              <a:cs typeface="+mn-cs"/>
            </a:endParaRPr>
          </a:p>
        </p:txBody>
      </p:sp>
      <p:sp>
        <p:nvSpPr>
          <p:cNvPr id="8" name="Rectangle 7"/>
          <p:cNvSpPr/>
          <p:nvPr/>
        </p:nvSpPr>
        <p:spPr>
          <a:xfrm>
            <a:off x="609600" y="2268360"/>
            <a:ext cx="1143000" cy="3505200"/>
          </a:xfrm>
          <a:prstGeom prst="rect">
            <a:avLst/>
          </a:prstGeom>
          <a:solidFill>
            <a:schemeClr val="accent5">
              <a:lumMod val="60000"/>
              <a:lumOff val="40000"/>
            </a:schemeClr>
          </a:solid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dirty="0" smtClean="0">
                <a:ln>
                  <a:noFill/>
                </a:ln>
                <a:solidFill>
                  <a:prstClr val="black"/>
                </a:solidFill>
                <a:effectLst/>
                <a:uLnTx/>
                <a:uFillTx/>
                <a:latin typeface="Corbel"/>
                <a:ea typeface="+mn-ea"/>
                <a:cs typeface="+mn-cs"/>
              </a:rPr>
              <a:t>Meta</a:t>
            </a: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orbel"/>
                <a:ea typeface="+mn-ea"/>
                <a:cs typeface="+mn-cs"/>
              </a:rPr>
              <a:t>s</a:t>
            </a:r>
            <a:r>
              <a:rPr kumimoji="0" lang="en-US" sz="2400" b="0" i="0" u="none" strike="noStrike" kern="1200" cap="none" spc="0" normalizeH="0" baseline="0" noProof="0" dirty="0" smtClean="0">
                <a:ln>
                  <a:noFill/>
                </a:ln>
                <a:solidFill>
                  <a:prstClr val="black"/>
                </a:solidFill>
                <a:effectLst/>
                <a:uLnTx/>
                <a:uFillTx/>
                <a:latin typeface="Corbel"/>
                <a:ea typeface="+mn-ea"/>
                <a:cs typeface="+mn-cs"/>
              </a:rPr>
              <a:t>tore</a:t>
            </a:r>
            <a:endParaRPr kumimoji="0" lang="en-US" sz="2400" b="0" i="0" u="none" strike="noStrike" kern="1200" cap="none" spc="0" normalizeH="0" baseline="0" noProof="0" dirty="0">
              <a:ln>
                <a:noFill/>
              </a:ln>
              <a:solidFill>
                <a:prstClr val="black"/>
              </a:solidFill>
              <a:effectLst/>
              <a:uLnTx/>
              <a:uFillTx/>
              <a:latin typeface="Corbel"/>
              <a:ea typeface="+mn-ea"/>
              <a:cs typeface="+mn-cs"/>
            </a:endParaRPr>
          </a:p>
        </p:txBody>
      </p:sp>
      <p:sp>
        <p:nvSpPr>
          <p:cNvPr id="9" name="Rectangle 8"/>
          <p:cNvSpPr/>
          <p:nvPr/>
        </p:nvSpPr>
        <p:spPr>
          <a:xfrm>
            <a:off x="1919366" y="5163960"/>
            <a:ext cx="6767434" cy="609600"/>
          </a:xfrm>
          <a:prstGeom prst="rect">
            <a:avLst/>
          </a:prstGeom>
          <a:solidFill>
            <a:srgbClr val="C3D69B"/>
          </a:solidFill>
          <a:ln/>
        </p:spPr>
        <p:style>
          <a:lnRef idx="1">
            <a:schemeClr val="dk1"/>
          </a:lnRef>
          <a:fillRef idx="2">
            <a:schemeClr val="dk1"/>
          </a:fillRef>
          <a:effectRef idx="1">
            <a:schemeClr val="dk1"/>
          </a:effectRef>
          <a:fontRef idx="minor">
            <a:schemeClr val="dk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dirty="0" smtClean="0">
                <a:ln>
                  <a:noFill/>
                </a:ln>
                <a:solidFill>
                  <a:prstClr val="black"/>
                </a:solidFill>
                <a:effectLst/>
                <a:uLnTx/>
                <a:uFillTx/>
                <a:latin typeface="Corbel"/>
                <a:ea typeface="+mn-ea"/>
                <a:cs typeface="+mn-cs"/>
              </a:rPr>
              <a:t>Hadoop/Spark/Presto</a:t>
            </a:r>
            <a:endParaRPr kumimoji="0" lang="en-US" sz="2400" b="0" i="0" u="none" strike="noStrike" kern="1200" cap="none" spc="0" normalizeH="0" baseline="0" noProof="0" dirty="0">
              <a:ln>
                <a:noFill/>
              </a:ln>
              <a:solidFill>
                <a:prstClr val="black"/>
              </a:solidFill>
              <a:effectLst/>
              <a:uLnTx/>
              <a:uFillTx/>
              <a:latin typeface="Corbel"/>
              <a:ea typeface="+mn-ea"/>
              <a:cs typeface="+mn-cs"/>
            </a:endParaRPr>
          </a:p>
        </p:txBody>
      </p:sp>
      <p:sp>
        <p:nvSpPr>
          <p:cNvPr id="10" name="Rectangle 9"/>
          <p:cNvSpPr/>
          <p:nvPr/>
        </p:nvSpPr>
        <p:spPr>
          <a:xfrm>
            <a:off x="1919366" y="2268360"/>
            <a:ext cx="6767434" cy="2743200"/>
          </a:xfrm>
          <a:prstGeom prst="rect">
            <a:avLst/>
          </a:prstGeom>
          <a:solidFill>
            <a:srgbClr val="93CDDD"/>
          </a:solid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Corbel"/>
              <a:ea typeface="+mn-ea"/>
              <a:cs typeface="+mn-cs"/>
            </a:endParaRPr>
          </a:p>
        </p:txBody>
      </p:sp>
      <p:sp>
        <p:nvSpPr>
          <p:cNvPr id="11" name="Rectangle 10"/>
          <p:cNvSpPr/>
          <p:nvPr/>
        </p:nvSpPr>
        <p:spPr>
          <a:xfrm>
            <a:off x="2071766" y="3106560"/>
            <a:ext cx="1358819" cy="1762445"/>
          </a:xfrm>
          <a:prstGeom prst="rect">
            <a:avLst/>
          </a:prstGeom>
          <a:solidFill>
            <a:srgbClr val="DBEEF4"/>
          </a:solid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dirty="0" smtClean="0">
                <a:ln>
                  <a:noFill/>
                </a:ln>
                <a:solidFill>
                  <a:prstClr val="black"/>
                </a:solidFill>
                <a:effectLst/>
                <a:uLnTx/>
                <a:uFillTx/>
                <a:latin typeface="Corbel"/>
                <a:ea typeface="+mn-ea"/>
                <a:cs typeface="+mn-cs"/>
              </a:rPr>
              <a:t>SQL Parser</a:t>
            </a:r>
            <a:endParaRPr kumimoji="0" lang="en-US" sz="2400" b="0" i="0" u="none" strike="noStrike" kern="1200" cap="none" spc="0" normalizeH="0" baseline="0" noProof="0" dirty="0">
              <a:ln>
                <a:noFill/>
              </a:ln>
              <a:solidFill>
                <a:prstClr val="black"/>
              </a:solidFill>
              <a:effectLst/>
              <a:uLnTx/>
              <a:uFillTx/>
              <a:latin typeface="Corbel"/>
              <a:ea typeface="+mn-ea"/>
              <a:cs typeface="+mn-cs"/>
            </a:endParaRPr>
          </a:p>
        </p:txBody>
      </p:sp>
      <p:sp>
        <p:nvSpPr>
          <p:cNvPr id="12" name="Rectangle 11"/>
          <p:cNvSpPr/>
          <p:nvPr/>
        </p:nvSpPr>
        <p:spPr>
          <a:xfrm>
            <a:off x="3962400" y="3106561"/>
            <a:ext cx="1585834" cy="1762445"/>
          </a:xfrm>
          <a:prstGeom prst="rect">
            <a:avLst/>
          </a:prstGeom>
          <a:solidFill>
            <a:srgbClr val="C3D69B"/>
          </a:solid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dirty="0" smtClean="0">
                <a:ln>
                  <a:noFill/>
                </a:ln>
                <a:solidFill>
                  <a:prstClr val="black"/>
                </a:solidFill>
                <a:effectLst/>
                <a:uLnTx/>
                <a:uFillTx/>
                <a:latin typeface="Corbel"/>
                <a:ea typeface="+mn-ea"/>
                <a:cs typeface="+mn-cs"/>
              </a:rPr>
              <a:t>Query Optimizer</a:t>
            </a:r>
            <a:endParaRPr kumimoji="0" lang="en-US" sz="2400" b="0" i="0" u="none" strike="noStrike" kern="1200" cap="none" spc="0" normalizeH="0" baseline="0" noProof="0" dirty="0">
              <a:ln>
                <a:noFill/>
              </a:ln>
              <a:solidFill>
                <a:prstClr val="black"/>
              </a:solidFill>
              <a:effectLst/>
              <a:uLnTx/>
              <a:uFillTx/>
              <a:latin typeface="Corbel"/>
              <a:ea typeface="+mn-ea"/>
              <a:cs typeface="+mn-cs"/>
            </a:endParaRPr>
          </a:p>
        </p:txBody>
      </p:sp>
      <p:sp>
        <p:nvSpPr>
          <p:cNvPr id="13" name="Rectangle 12"/>
          <p:cNvSpPr/>
          <p:nvPr/>
        </p:nvSpPr>
        <p:spPr>
          <a:xfrm>
            <a:off x="6081634" y="3106561"/>
            <a:ext cx="1919366" cy="523555"/>
          </a:xfrm>
          <a:prstGeom prst="rect">
            <a:avLst/>
          </a:prstGeom>
          <a:solidFill>
            <a:srgbClr val="C3D69B"/>
          </a:solid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dirty="0" smtClean="0">
                <a:ln>
                  <a:noFill/>
                </a:ln>
                <a:solidFill>
                  <a:prstClr val="black"/>
                </a:solidFill>
                <a:effectLst/>
                <a:uLnTx/>
                <a:uFillTx/>
                <a:latin typeface="Corbel"/>
                <a:ea typeface="+mn-ea"/>
                <a:cs typeface="+mn-cs"/>
              </a:rPr>
              <a:t>Physical Plan</a:t>
            </a:r>
            <a:endParaRPr kumimoji="0" lang="en-US" sz="2400" b="0" i="0" u="none" strike="noStrike" kern="1200" cap="none" spc="0" normalizeH="0" baseline="0" noProof="0" dirty="0">
              <a:ln>
                <a:noFill/>
              </a:ln>
              <a:solidFill>
                <a:prstClr val="black"/>
              </a:solidFill>
              <a:effectLst/>
              <a:uLnTx/>
              <a:uFillTx/>
              <a:latin typeface="Corbel"/>
              <a:ea typeface="+mn-ea"/>
              <a:cs typeface="+mn-cs"/>
            </a:endParaRPr>
          </a:p>
        </p:txBody>
      </p:sp>
      <p:sp>
        <p:nvSpPr>
          <p:cNvPr id="14" name="Rectangle 13"/>
          <p:cNvSpPr/>
          <p:nvPr/>
        </p:nvSpPr>
        <p:spPr>
          <a:xfrm>
            <a:off x="6081634" y="3716161"/>
            <a:ext cx="1919366" cy="523555"/>
          </a:xfrm>
          <a:prstGeom prst="rect">
            <a:avLst/>
          </a:prstGeom>
          <a:solidFill>
            <a:srgbClr val="DBEEF4"/>
          </a:solid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dirty="0" err="1" smtClean="0">
                <a:ln>
                  <a:noFill/>
                </a:ln>
                <a:solidFill>
                  <a:prstClr val="black"/>
                </a:solidFill>
                <a:effectLst/>
                <a:uLnTx/>
                <a:uFillTx/>
                <a:latin typeface="Corbel"/>
                <a:ea typeface="+mn-ea"/>
                <a:cs typeface="+mn-cs"/>
              </a:rPr>
              <a:t>SerDes</a:t>
            </a:r>
            <a:r>
              <a:rPr kumimoji="0" lang="en-US" sz="2400" b="0" i="0" u="none" strike="noStrike" kern="1200" cap="none" spc="0" normalizeH="0" baseline="0" noProof="0" dirty="0" smtClean="0">
                <a:ln>
                  <a:noFill/>
                </a:ln>
                <a:solidFill>
                  <a:prstClr val="black"/>
                </a:solidFill>
                <a:effectLst/>
                <a:uLnTx/>
                <a:uFillTx/>
                <a:latin typeface="Corbel"/>
                <a:ea typeface="+mn-ea"/>
                <a:cs typeface="+mn-cs"/>
              </a:rPr>
              <a:t>, UDFs</a:t>
            </a:r>
            <a:endParaRPr kumimoji="0" lang="en-US" sz="2400" b="0" i="0" u="none" strike="noStrike" kern="1200" cap="none" spc="0" normalizeH="0" baseline="0" noProof="0" dirty="0">
              <a:ln>
                <a:noFill/>
              </a:ln>
              <a:solidFill>
                <a:prstClr val="black"/>
              </a:solidFill>
              <a:effectLst/>
              <a:uLnTx/>
              <a:uFillTx/>
              <a:latin typeface="Corbel"/>
              <a:ea typeface="+mn-ea"/>
              <a:cs typeface="+mn-cs"/>
            </a:endParaRPr>
          </a:p>
        </p:txBody>
      </p:sp>
      <p:sp>
        <p:nvSpPr>
          <p:cNvPr id="15" name="Rectangle 14"/>
          <p:cNvSpPr/>
          <p:nvPr/>
        </p:nvSpPr>
        <p:spPr>
          <a:xfrm>
            <a:off x="6081634" y="4325761"/>
            <a:ext cx="1919366" cy="523555"/>
          </a:xfrm>
          <a:prstGeom prst="rect">
            <a:avLst/>
          </a:prstGeom>
          <a:solidFill>
            <a:srgbClr val="C3D69B"/>
          </a:solid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dirty="0" smtClean="0">
                <a:ln>
                  <a:noFill/>
                </a:ln>
                <a:solidFill>
                  <a:prstClr val="black"/>
                </a:solidFill>
                <a:effectLst/>
                <a:uLnTx/>
                <a:uFillTx/>
                <a:latin typeface="Corbel"/>
                <a:ea typeface="+mn-ea"/>
                <a:cs typeface="+mn-cs"/>
              </a:rPr>
              <a:t>Execution</a:t>
            </a:r>
            <a:endParaRPr kumimoji="0" lang="en-US" sz="2400" b="0" i="0" u="none" strike="noStrike" kern="1200" cap="none" spc="0" normalizeH="0" baseline="0" noProof="0" dirty="0">
              <a:ln>
                <a:noFill/>
              </a:ln>
              <a:solidFill>
                <a:prstClr val="black"/>
              </a:solidFill>
              <a:effectLst/>
              <a:uLnTx/>
              <a:uFillTx/>
              <a:latin typeface="Corbel"/>
              <a:ea typeface="+mn-ea"/>
              <a:cs typeface="+mn-cs"/>
            </a:endParaRPr>
          </a:p>
        </p:txBody>
      </p:sp>
      <p:sp>
        <p:nvSpPr>
          <p:cNvPr id="17" name="Rectangle 16"/>
          <p:cNvSpPr/>
          <p:nvPr/>
        </p:nvSpPr>
        <p:spPr>
          <a:xfrm>
            <a:off x="2071766" y="2420760"/>
            <a:ext cx="6538834" cy="523555"/>
          </a:xfrm>
          <a:prstGeom prst="rect">
            <a:avLst/>
          </a:prstGeom>
          <a:solidFill>
            <a:schemeClr val="accent5">
              <a:lumMod val="20000"/>
              <a:lumOff val="80000"/>
            </a:schemeClr>
          </a:solid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dirty="0" smtClean="0">
                <a:ln>
                  <a:noFill/>
                </a:ln>
                <a:solidFill>
                  <a:prstClr val="black"/>
                </a:solidFill>
                <a:effectLst/>
                <a:uLnTx/>
                <a:uFillTx/>
                <a:latin typeface="Corbel"/>
                <a:ea typeface="+mn-ea"/>
                <a:cs typeface="+mn-cs"/>
              </a:rPr>
              <a:t>Driver</a:t>
            </a:r>
            <a:endParaRPr kumimoji="0" lang="en-US" sz="2400" b="0" i="0" u="none" strike="noStrike" kern="1200" cap="none" spc="0" normalizeH="0" baseline="0" noProof="0" dirty="0">
              <a:ln>
                <a:noFill/>
              </a:ln>
              <a:solidFill>
                <a:prstClr val="black"/>
              </a:solidFill>
              <a:effectLst/>
              <a:uLnTx/>
              <a:uFillTx/>
              <a:latin typeface="Corbel"/>
              <a:ea typeface="+mn-ea"/>
              <a:cs typeface="+mn-cs"/>
            </a:endParaRPr>
          </a:p>
        </p:txBody>
      </p:sp>
      <p:sp>
        <p:nvSpPr>
          <p:cNvPr id="18" name="Rectangle 17"/>
          <p:cNvSpPr/>
          <p:nvPr/>
        </p:nvSpPr>
        <p:spPr>
          <a:xfrm>
            <a:off x="626796" y="1600200"/>
            <a:ext cx="3561035" cy="523555"/>
          </a:xfrm>
          <a:prstGeom prst="rect">
            <a:avLst/>
          </a:prstGeom>
          <a:solidFill>
            <a:srgbClr val="93CDDD"/>
          </a:solid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dirty="0" smtClean="0">
                <a:ln>
                  <a:noFill/>
                </a:ln>
                <a:solidFill>
                  <a:prstClr val="black"/>
                </a:solidFill>
                <a:effectLst/>
                <a:uLnTx/>
                <a:uFillTx/>
                <a:latin typeface="Corbel"/>
                <a:ea typeface="+mn-ea"/>
                <a:cs typeface="+mn-cs"/>
              </a:rPr>
              <a:t>Command-line Shell</a:t>
            </a:r>
            <a:endParaRPr kumimoji="0" lang="en-US" sz="2400" b="0" i="0" u="none" strike="noStrike" kern="1200" cap="none" spc="0" normalizeH="0" baseline="0" noProof="0" dirty="0">
              <a:ln>
                <a:noFill/>
              </a:ln>
              <a:solidFill>
                <a:prstClr val="black"/>
              </a:solidFill>
              <a:effectLst/>
              <a:uLnTx/>
              <a:uFillTx/>
              <a:latin typeface="Corbel"/>
              <a:ea typeface="+mn-ea"/>
              <a:cs typeface="+mn-cs"/>
            </a:endParaRPr>
          </a:p>
        </p:txBody>
      </p:sp>
      <p:sp>
        <p:nvSpPr>
          <p:cNvPr id="19" name="Rectangle 18"/>
          <p:cNvSpPr/>
          <p:nvPr/>
        </p:nvSpPr>
        <p:spPr>
          <a:xfrm>
            <a:off x="4187831" y="1600200"/>
            <a:ext cx="4498969" cy="523555"/>
          </a:xfrm>
          <a:prstGeom prst="rect">
            <a:avLst/>
          </a:prstGeom>
          <a:solidFill>
            <a:srgbClr val="93CDDD"/>
          </a:solid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dirty="0" smtClean="0">
                <a:ln>
                  <a:noFill/>
                </a:ln>
                <a:solidFill>
                  <a:prstClr val="black"/>
                </a:solidFill>
                <a:effectLst/>
                <a:uLnTx/>
                <a:uFillTx/>
                <a:latin typeface="Corbel"/>
                <a:ea typeface="+mn-ea"/>
                <a:cs typeface="+mn-cs"/>
              </a:rPr>
              <a:t>Thrift/JDBC</a:t>
            </a:r>
            <a:endParaRPr kumimoji="0" lang="en-US" sz="2400" b="0" i="0" u="none" strike="noStrike" kern="1200" cap="none" spc="0" normalizeH="0" baseline="0" noProof="0" dirty="0">
              <a:ln>
                <a:noFill/>
              </a:ln>
              <a:solidFill>
                <a:prstClr val="black"/>
              </a:solidFill>
              <a:effectLst/>
              <a:uLnTx/>
              <a:uFillTx/>
              <a:latin typeface="Corbel"/>
              <a:ea typeface="+mn-ea"/>
              <a:cs typeface="+mn-cs"/>
            </a:endParaRPr>
          </a:p>
        </p:txBody>
      </p:sp>
      <p:sp>
        <p:nvSpPr>
          <p:cNvPr id="20" name="Rectangle 19"/>
          <p:cNvSpPr/>
          <p:nvPr/>
        </p:nvSpPr>
        <p:spPr>
          <a:xfrm>
            <a:off x="8001001" y="3106560"/>
            <a:ext cx="609600" cy="523556"/>
          </a:xfrm>
          <a:prstGeom prst="rect">
            <a:avLst/>
          </a:prstGeom>
          <a:solidFill>
            <a:srgbClr val="C0504D"/>
          </a:solidFill>
          <a:ln>
            <a:solidFill>
              <a:srgbClr val="00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prstClr val="white"/>
              </a:solidFill>
              <a:effectLst/>
              <a:uLnTx/>
              <a:uFillTx/>
              <a:latin typeface="Corbel"/>
              <a:ea typeface="+mn-ea"/>
              <a:cs typeface="+mn-cs"/>
            </a:endParaRPr>
          </a:p>
        </p:txBody>
      </p:sp>
      <p:sp>
        <p:nvSpPr>
          <p:cNvPr id="21" name="Rectangle 20"/>
          <p:cNvSpPr/>
          <p:nvPr/>
        </p:nvSpPr>
        <p:spPr>
          <a:xfrm>
            <a:off x="8001001" y="3716160"/>
            <a:ext cx="609600" cy="523556"/>
          </a:xfrm>
          <a:prstGeom prst="rect">
            <a:avLst/>
          </a:prstGeom>
          <a:solidFill>
            <a:srgbClr val="C0504D"/>
          </a:solidFill>
          <a:ln>
            <a:solidFill>
              <a:srgbClr val="00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prstClr val="white"/>
              </a:solidFill>
              <a:effectLst/>
              <a:uLnTx/>
              <a:uFillTx/>
              <a:latin typeface="Corbel"/>
              <a:ea typeface="+mn-ea"/>
              <a:cs typeface="+mn-cs"/>
            </a:endParaRPr>
          </a:p>
        </p:txBody>
      </p:sp>
      <p:sp>
        <p:nvSpPr>
          <p:cNvPr id="22" name="Rectangle 21"/>
          <p:cNvSpPr/>
          <p:nvPr/>
        </p:nvSpPr>
        <p:spPr>
          <a:xfrm>
            <a:off x="8001000" y="4325760"/>
            <a:ext cx="609600" cy="523556"/>
          </a:xfrm>
          <a:prstGeom prst="rect">
            <a:avLst/>
          </a:prstGeom>
          <a:solidFill>
            <a:srgbClr val="C0504D"/>
          </a:solidFill>
          <a:ln>
            <a:solidFill>
              <a:srgbClr val="00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prstClr val="white"/>
              </a:solidFill>
              <a:effectLst/>
              <a:uLnTx/>
              <a:uFillTx/>
              <a:latin typeface="Corbel"/>
              <a:ea typeface="+mn-ea"/>
              <a:cs typeface="+mn-cs"/>
            </a:endParaRPr>
          </a:p>
        </p:txBody>
      </p:sp>
      <p:sp>
        <p:nvSpPr>
          <p:cNvPr id="23" name="Rectangle 22"/>
          <p:cNvSpPr/>
          <p:nvPr/>
        </p:nvSpPr>
        <p:spPr>
          <a:xfrm>
            <a:off x="5486400" y="3106561"/>
            <a:ext cx="470774" cy="1770241"/>
          </a:xfrm>
          <a:prstGeom prst="rect">
            <a:avLst/>
          </a:prstGeom>
          <a:solidFill>
            <a:srgbClr val="C0504D"/>
          </a:solidFill>
          <a:ln>
            <a:solidFill>
              <a:srgbClr val="00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dirty="0" smtClean="0">
                <a:ln>
                  <a:noFill/>
                </a:ln>
                <a:solidFill>
                  <a:prstClr val="white"/>
                </a:solidFill>
                <a:effectLst/>
                <a:uLnTx/>
                <a:uFillTx/>
                <a:latin typeface="Corbel"/>
                <a:ea typeface="+mn-ea"/>
                <a:cs typeface="+mn-cs"/>
              </a:rPr>
              <a:t> </a:t>
            </a:r>
            <a:endParaRPr kumimoji="0" lang="en-US" sz="2400" b="0" i="0" u="none" strike="noStrike" kern="1200" cap="none" spc="0" normalizeH="0" baseline="0" noProof="0" dirty="0">
              <a:ln>
                <a:noFill/>
              </a:ln>
              <a:solidFill>
                <a:prstClr val="white"/>
              </a:solidFill>
              <a:effectLst/>
              <a:uLnTx/>
              <a:uFillTx/>
              <a:latin typeface="Corbel"/>
              <a:ea typeface="+mn-ea"/>
              <a:cs typeface="+mn-cs"/>
            </a:endParaRPr>
          </a:p>
        </p:txBody>
      </p:sp>
      <p:sp>
        <p:nvSpPr>
          <p:cNvPr id="24" name="Rectangle 23"/>
          <p:cNvSpPr/>
          <p:nvPr/>
        </p:nvSpPr>
        <p:spPr>
          <a:xfrm>
            <a:off x="3352800" y="3106561"/>
            <a:ext cx="470774" cy="1770241"/>
          </a:xfrm>
          <a:prstGeom prst="rect">
            <a:avLst/>
          </a:prstGeom>
          <a:solidFill>
            <a:srgbClr val="C0504D"/>
          </a:solidFill>
          <a:ln>
            <a:solidFill>
              <a:srgbClr val="00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dirty="0" smtClean="0">
                <a:ln>
                  <a:noFill/>
                </a:ln>
                <a:solidFill>
                  <a:prstClr val="white"/>
                </a:solidFill>
                <a:effectLst/>
                <a:uLnTx/>
                <a:uFillTx/>
                <a:latin typeface="Corbel"/>
                <a:ea typeface="+mn-ea"/>
                <a:cs typeface="+mn-cs"/>
              </a:rPr>
              <a:t> </a:t>
            </a:r>
            <a:endParaRPr kumimoji="0" lang="en-US" sz="2400" b="0" i="0" u="none" strike="noStrike" kern="1200" cap="none" spc="0" normalizeH="0" baseline="0" noProof="0" dirty="0">
              <a:ln>
                <a:noFill/>
              </a:ln>
              <a:solidFill>
                <a:prstClr val="white"/>
              </a:solidFill>
              <a:effectLst/>
              <a:uLnTx/>
              <a:uFillTx/>
              <a:latin typeface="Corbel"/>
              <a:ea typeface="+mn-ea"/>
              <a:cs typeface="+mn-cs"/>
            </a:endParaRPr>
          </a:p>
        </p:txBody>
      </p:sp>
      <p:sp>
        <p:nvSpPr>
          <p:cNvPr id="3" name="Slide Number Placeholder 2"/>
          <p:cNvSpPr>
            <a:spLocks noGrp="1"/>
          </p:cNvSpPr>
          <p:nvPr>
            <p:ph type="sldNum" sz="quarter" idx="12"/>
          </p:nvPr>
        </p:nvSpPr>
        <p:spPr/>
        <p:txBody>
          <a:bodyPr/>
          <a:lstStyle/>
          <a:p>
            <a:pPr>
              <a:defRPr/>
            </a:pPr>
            <a:fld id="{58DEB89A-5B48-794D-A51B-4CA2CE5E368F}" type="slidenum">
              <a:rPr lang="en-US" smtClean="0"/>
              <a:pPr>
                <a:defRPr/>
              </a:pPr>
              <a:t>24</a:t>
            </a:fld>
            <a:endParaRPr lang="en-US"/>
          </a:p>
        </p:txBody>
      </p:sp>
    </p:spTree>
    <p:extLst>
      <p:ext uri="{BB962C8B-B14F-4D97-AF65-F5344CB8AC3E}">
        <p14:creationId xmlns:p14="http://schemas.microsoft.com/office/powerpoint/2010/main" val="238803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304800"/>
            <a:ext cx="8458200" cy="1143000"/>
          </a:xfrm>
        </p:spPr>
        <p:txBody>
          <a:bodyPr/>
          <a:lstStyle/>
          <a:p>
            <a:r>
              <a:rPr lang="en-US" sz="7000" dirty="0" smtClean="0"/>
              <a:t>Error Estimation</a:t>
            </a:r>
            <a:endParaRPr lang="en-US" sz="7000" dirty="0"/>
          </a:p>
        </p:txBody>
      </p:sp>
      <p:sp>
        <p:nvSpPr>
          <p:cNvPr id="10" name="Content Placeholder 2"/>
          <p:cNvSpPr>
            <a:spLocks noGrp="1"/>
          </p:cNvSpPr>
          <p:nvPr>
            <p:ph idx="1"/>
          </p:nvPr>
        </p:nvSpPr>
        <p:spPr>
          <a:xfrm>
            <a:off x="609600" y="1447800"/>
            <a:ext cx="8458200" cy="5105400"/>
          </a:xfrm>
        </p:spPr>
        <p:txBody>
          <a:bodyPr/>
          <a:lstStyle/>
          <a:p>
            <a:pPr marL="0" indent="0"/>
            <a:r>
              <a:rPr lang="en-US" sz="4500" dirty="0" smtClean="0">
                <a:solidFill>
                  <a:srgbClr val="3362FF"/>
                </a:solidFill>
                <a:latin typeface="Calibri"/>
                <a:cs typeface="Calibri"/>
              </a:rPr>
              <a:t>Closed Form Aggregate Functions</a:t>
            </a:r>
          </a:p>
          <a:p>
            <a:pPr marL="685800" lvl="1" indent="-571500">
              <a:buFont typeface="Lucida Grande"/>
              <a:buChar char="-"/>
            </a:pPr>
            <a:r>
              <a:rPr lang="en-US" sz="3500" dirty="0" smtClean="0">
                <a:latin typeface="Calibri"/>
                <a:cs typeface="Calibri"/>
              </a:rPr>
              <a:t>Central Limit Theorem</a:t>
            </a:r>
          </a:p>
          <a:p>
            <a:pPr marL="685800" lvl="1" indent="-571500">
              <a:buFont typeface="Lucida Grande"/>
              <a:buChar char="-"/>
            </a:pPr>
            <a:r>
              <a:rPr lang="en-US" sz="3500" dirty="0" smtClean="0">
                <a:latin typeface="Calibri"/>
                <a:cs typeface="Calibri"/>
              </a:rPr>
              <a:t>Applicable to AVG, COUNT, SUM, VARIANCE and STDEV</a:t>
            </a:r>
          </a:p>
        </p:txBody>
      </p:sp>
      <p:sp>
        <p:nvSpPr>
          <p:cNvPr id="5" name="Rectangle 4"/>
          <p:cNvSpPr/>
          <p:nvPr/>
        </p:nvSpPr>
        <p:spPr>
          <a:xfrm>
            <a:off x="457200" y="2209800"/>
            <a:ext cx="8305800" cy="4191000"/>
          </a:xfrm>
          <a:prstGeom prst="rect">
            <a:avLst/>
          </a:prstGeom>
          <a:solidFill>
            <a:schemeClr val="bg1">
              <a:alpha val="94000"/>
            </a:schemeClr>
          </a:solidFill>
          <a:ln>
            <a:noFill/>
          </a:ln>
          <a:effectLst/>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orbel"/>
              <a:ea typeface="+mn-ea"/>
              <a:cs typeface="+mn-cs"/>
            </a:endParaRPr>
          </a:p>
        </p:txBody>
      </p:sp>
      <p:pic>
        <p:nvPicPr>
          <p:cNvPr id="12" name="Picture 11"/>
          <p:cNvPicPr>
            <a:picLocks noChangeAspect="1"/>
          </p:cNvPicPr>
          <p:nvPr/>
        </p:nvPicPr>
        <p:blipFill>
          <a:blip r:embed="rId2"/>
          <a:stretch>
            <a:fillRect/>
          </a:stretch>
        </p:blipFill>
        <p:spPr>
          <a:xfrm>
            <a:off x="609600" y="2378529"/>
            <a:ext cx="6629400" cy="3946071"/>
          </a:xfrm>
          <a:prstGeom prst="rect">
            <a:avLst/>
          </a:prstGeom>
        </p:spPr>
      </p:pic>
      <p:sp>
        <p:nvSpPr>
          <p:cNvPr id="2" name="Slide Number Placeholder 1"/>
          <p:cNvSpPr>
            <a:spLocks noGrp="1"/>
          </p:cNvSpPr>
          <p:nvPr>
            <p:ph type="sldNum" sz="quarter" idx="12"/>
          </p:nvPr>
        </p:nvSpPr>
        <p:spPr/>
        <p:txBody>
          <a:bodyPr/>
          <a:lstStyle/>
          <a:p>
            <a:pPr>
              <a:defRPr/>
            </a:pPr>
            <a:fld id="{58DEB89A-5B48-794D-A51B-4CA2CE5E368F}" type="slidenum">
              <a:rPr lang="en-US" smtClean="0"/>
              <a:pPr>
                <a:defRPr/>
              </a:pPr>
              <a:t>25</a:t>
            </a:fld>
            <a:endParaRPr lang="en-US"/>
          </a:p>
        </p:txBody>
      </p:sp>
    </p:spTree>
    <p:extLst>
      <p:ext uri="{BB962C8B-B14F-4D97-AF65-F5344CB8AC3E}">
        <p14:creationId xmlns:p14="http://schemas.microsoft.com/office/powerpoint/2010/main" val="23816592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304800"/>
            <a:ext cx="8458200" cy="1143000"/>
          </a:xfrm>
        </p:spPr>
        <p:txBody>
          <a:bodyPr/>
          <a:lstStyle/>
          <a:p>
            <a:r>
              <a:rPr lang="en-US" sz="7000" dirty="0" smtClean="0"/>
              <a:t>Error Estimation</a:t>
            </a:r>
            <a:endParaRPr lang="en-US" sz="7000" dirty="0"/>
          </a:p>
        </p:txBody>
      </p:sp>
      <p:sp>
        <p:nvSpPr>
          <p:cNvPr id="10" name="Content Placeholder 2"/>
          <p:cNvSpPr>
            <a:spLocks noGrp="1"/>
          </p:cNvSpPr>
          <p:nvPr>
            <p:ph idx="1"/>
          </p:nvPr>
        </p:nvSpPr>
        <p:spPr>
          <a:xfrm>
            <a:off x="609600" y="1447800"/>
            <a:ext cx="8458200" cy="5105400"/>
          </a:xfrm>
        </p:spPr>
        <p:txBody>
          <a:bodyPr/>
          <a:lstStyle/>
          <a:p>
            <a:pPr marL="0" indent="0"/>
            <a:r>
              <a:rPr lang="en-US" sz="4500" dirty="0" smtClean="0">
                <a:solidFill>
                  <a:srgbClr val="3362FF"/>
                </a:solidFill>
                <a:latin typeface="Calibri"/>
                <a:cs typeface="Calibri"/>
              </a:rPr>
              <a:t>Closed Form Aggregate Functions</a:t>
            </a:r>
          </a:p>
          <a:p>
            <a:pPr marL="685800" lvl="1" indent="-571500">
              <a:buFont typeface="Lucida Grande"/>
              <a:buChar char="-"/>
            </a:pPr>
            <a:r>
              <a:rPr lang="en-US" sz="3500" dirty="0" smtClean="0">
                <a:latin typeface="Calibri"/>
                <a:cs typeface="Calibri"/>
              </a:rPr>
              <a:t>Central Limit Theorem</a:t>
            </a:r>
          </a:p>
          <a:p>
            <a:pPr marL="685800" lvl="1" indent="-571500">
              <a:buFont typeface="Lucida Grande"/>
              <a:buChar char="-"/>
            </a:pPr>
            <a:r>
              <a:rPr lang="en-US" sz="3500" dirty="0" smtClean="0">
                <a:latin typeface="Calibri"/>
                <a:cs typeface="Calibri"/>
              </a:rPr>
              <a:t>Applicable to </a:t>
            </a:r>
            <a:r>
              <a:rPr lang="en-US" sz="3500" dirty="0" smtClean="0">
                <a:latin typeface="Courier"/>
                <a:cs typeface="Courier"/>
              </a:rPr>
              <a:t>AVG, COUNT, SUM, VARIANCE </a:t>
            </a:r>
            <a:r>
              <a:rPr lang="en-US" sz="3500" dirty="0" smtClean="0">
                <a:latin typeface="Calibri"/>
                <a:cs typeface="Calibri"/>
              </a:rPr>
              <a:t>and</a:t>
            </a:r>
            <a:r>
              <a:rPr lang="en-US" sz="3500" dirty="0" smtClean="0">
                <a:latin typeface="Courier"/>
                <a:cs typeface="Courier"/>
              </a:rPr>
              <a:t> STDEV</a:t>
            </a:r>
          </a:p>
        </p:txBody>
      </p:sp>
      <p:sp>
        <p:nvSpPr>
          <p:cNvPr id="2" name="Slide Number Placeholder 1"/>
          <p:cNvSpPr>
            <a:spLocks noGrp="1"/>
          </p:cNvSpPr>
          <p:nvPr>
            <p:ph type="sldNum" sz="quarter" idx="12"/>
          </p:nvPr>
        </p:nvSpPr>
        <p:spPr/>
        <p:txBody>
          <a:bodyPr/>
          <a:lstStyle/>
          <a:p>
            <a:pPr>
              <a:defRPr/>
            </a:pPr>
            <a:fld id="{58DEB89A-5B48-794D-A51B-4CA2CE5E368F}" type="slidenum">
              <a:rPr lang="en-US" smtClean="0"/>
              <a:pPr>
                <a:defRPr/>
              </a:pPr>
              <a:t>26</a:t>
            </a:fld>
            <a:endParaRPr lang="en-US"/>
          </a:p>
        </p:txBody>
      </p:sp>
    </p:spTree>
    <p:extLst>
      <p:ext uri="{BB962C8B-B14F-4D97-AF65-F5344CB8AC3E}">
        <p14:creationId xmlns:p14="http://schemas.microsoft.com/office/powerpoint/2010/main" val="26797855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457200" y="504375"/>
            <a:ext cx="8229600" cy="857400"/>
          </a:xfrm>
          <a:prstGeom prst="rect">
            <a:avLst/>
          </a:prstGeom>
        </p:spPr>
        <p:txBody>
          <a:bodyPr lIns="91425" tIns="91425" rIns="91425" bIns="91425" anchor="ctr" anchorCtr="0">
            <a:noAutofit/>
          </a:bodyPr>
          <a:lstStyle/>
          <a:p>
            <a:r>
              <a:rPr lang="en" dirty="0"/>
              <a:t>Motivation</a:t>
            </a:r>
          </a:p>
        </p:txBody>
      </p:sp>
      <p:sp>
        <p:nvSpPr>
          <p:cNvPr id="73" name="Shape 73"/>
          <p:cNvSpPr txBox="1">
            <a:spLocks noGrp="1"/>
          </p:cNvSpPr>
          <p:nvPr>
            <p:ph idx="1"/>
          </p:nvPr>
        </p:nvSpPr>
        <p:spPr>
          <a:xfrm>
            <a:off x="685800" y="1815254"/>
            <a:ext cx="4817100" cy="1125600"/>
          </a:xfrm>
          <a:prstGeom prst="rect">
            <a:avLst/>
          </a:prstGeom>
        </p:spPr>
        <p:txBody>
          <a:bodyPr lIns="91425" tIns="91425" rIns="91425" bIns="91425" anchor="t" anchorCtr="0">
            <a:noAutofit/>
          </a:bodyPr>
          <a:lstStyle/>
          <a:p>
            <a:pPr>
              <a:spcBef>
                <a:spcPts val="0"/>
              </a:spcBef>
            </a:pPr>
            <a:r>
              <a:rPr lang="en" dirty="0"/>
              <a:t>100 TB on 1000 machines</a:t>
            </a:r>
          </a:p>
        </p:txBody>
      </p:sp>
      <p:sp>
        <p:nvSpPr>
          <p:cNvPr id="2" name="Slide Number Placeholder 1"/>
          <p:cNvSpPr>
            <a:spLocks noGrp="1"/>
          </p:cNvSpPr>
          <p:nvPr>
            <p:ph type="sldNum" sz="quarter" idx="12"/>
          </p:nvPr>
        </p:nvSpPr>
        <p:spPr/>
        <p:txBody>
          <a:bodyPr/>
          <a:lstStyle/>
          <a:p>
            <a:pPr algn="r" defTabSz="914400" fontAlgn="auto">
              <a:spcBef>
                <a:spcPts val="0"/>
              </a:spcBef>
              <a:spcAft>
                <a:spcPts val="0"/>
              </a:spcAft>
              <a:buSzPct val="25000"/>
            </a:pPr>
            <a:fld id="{00000000-1234-1234-1234-123412341234}" type="slidenum">
              <a:rPr lang="en" sz="1200" kern="0" smtClean="0">
                <a:solidFill>
                  <a:srgbClr val="898989"/>
                </a:solidFill>
                <a:latin typeface="Calibri"/>
                <a:ea typeface="Calibri"/>
                <a:cs typeface="Calibri"/>
                <a:sym typeface="Calibri"/>
              </a:rPr>
              <a:pPr algn="r" defTabSz="914400" fontAlgn="auto">
                <a:spcBef>
                  <a:spcPts val="0"/>
                </a:spcBef>
                <a:spcAft>
                  <a:spcPts val="0"/>
                </a:spcAft>
                <a:buSzPct val="25000"/>
              </a:pPr>
              <a:t>3</a:t>
            </a:fld>
            <a:endParaRPr lang="en" sz="1200" kern="0">
              <a:solidFill>
                <a:srgbClr val="898989"/>
              </a:solidFill>
              <a:latin typeface="Calibri"/>
              <a:ea typeface="Calibri"/>
              <a:cs typeface="Calibri"/>
              <a:sym typeface="Calibri"/>
            </a:endParaRPr>
          </a:p>
        </p:txBody>
      </p:sp>
      <p:sp>
        <p:nvSpPr>
          <p:cNvPr id="80" name="Shape 80"/>
          <p:cNvSpPr txBox="1">
            <a:spLocks noGrp="1"/>
          </p:cNvSpPr>
          <p:nvPr>
            <p:ph type="body" idx="4294967295"/>
          </p:nvPr>
        </p:nvSpPr>
        <p:spPr>
          <a:xfrm>
            <a:off x="457200" y="4990527"/>
            <a:ext cx="7627938" cy="1125538"/>
          </a:xfrm>
          <a:prstGeom prst="rect">
            <a:avLst/>
          </a:prstGeom>
        </p:spPr>
        <p:txBody>
          <a:bodyPr lIns="91425" tIns="91425" rIns="91425" bIns="91425" anchor="t" anchorCtr="0">
            <a:noAutofit/>
          </a:bodyPr>
          <a:lstStyle/>
          <a:p>
            <a:pPr marL="0" indent="0" algn="ctr">
              <a:spcBef>
                <a:spcPts val="0"/>
              </a:spcBef>
              <a:buNone/>
            </a:pPr>
            <a:r>
              <a:rPr lang="en" sz="2400" b="1" u="sng" dirty="0" smtClean="0"/>
              <a:t>Query </a:t>
            </a:r>
            <a:r>
              <a:rPr lang="en" sz="2400" b="1" u="sng" dirty="0"/>
              <a:t>execution on </a:t>
            </a:r>
            <a:r>
              <a:rPr lang="en" sz="2400" b="1" u="sng" dirty="0">
                <a:solidFill>
                  <a:srgbClr val="3362FF"/>
                </a:solidFill>
              </a:rPr>
              <a:t>samples of data</a:t>
            </a:r>
          </a:p>
        </p:txBody>
      </p:sp>
      <p:pic>
        <p:nvPicPr>
          <p:cNvPr id="74" name="Shape 74"/>
          <p:cNvPicPr preferRelativeResize="0"/>
          <p:nvPr/>
        </p:nvPicPr>
        <p:blipFill>
          <a:blip r:embed="rId3">
            <a:alphaModFix/>
          </a:blip>
          <a:stretch>
            <a:fillRect/>
          </a:stretch>
        </p:blipFill>
        <p:spPr>
          <a:xfrm>
            <a:off x="961713" y="3543101"/>
            <a:ext cx="1285875" cy="981075"/>
          </a:xfrm>
          <a:prstGeom prst="rect">
            <a:avLst/>
          </a:prstGeom>
          <a:noFill/>
          <a:ln>
            <a:noFill/>
          </a:ln>
        </p:spPr>
      </p:pic>
      <p:pic>
        <p:nvPicPr>
          <p:cNvPr id="75" name="Shape 75"/>
          <p:cNvPicPr preferRelativeResize="0"/>
          <p:nvPr/>
        </p:nvPicPr>
        <p:blipFill>
          <a:blip r:embed="rId4">
            <a:alphaModFix/>
          </a:blip>
          <a:stretch>
            <a:fillRect/>
          </a:stretch>
        </p:blipFill>
        <p:spPr>
          <a:xfrm>
            <a:off x="3678363" y="3566925"/>
            <a:ext cx="1247775" cy="933450"/>
          </a:xfrm>
          <a:prstGeom prst="rect">
            <a:avLst/>
          </a:prstGeom>
          <a:noFill/>
          <a:ln>
            <a:noFill/>
          </a:ln>
        </p:spPr>
      </p:pic>
      <p:sp>
        <p:nvSpPr>
          <p:cNvPr id="76" name="Shape 76"/>
          <p:cNvSpPr txBox="1"/>
          <p:nvPr/>
        </p:nvSpPr>
        <p:spPr>
          <a:xfrm>
            <a:off x="1023225" y="3076750"/>
            <a:ext cx="1088400" cy="418500"/>
          </a:xfrm>
          <a:prstGeom prst="rect">
            <a:avLst/>
          </a:prstGeom>
          <a:noFill/>
          <a:ln>
            <a:noFill/>
          </a:ln>
        </p:spPr>
        <p:txBody>
          <a:bodyPr lIns="91425" tIns="91425" rIns="91425" bIns="91425" anchor="t" anchorCtr="0">
            <a:noAutofit/>
          </a:bodyPr>
          <a:lstStyle/>
          <a:p>
            <a:pPr defTabSz="914400" fontAlgn="auto">
              <a:spcBef>
                <a:spcPts val="0"/>
              </a:spcBef>
              <a:spcAft>
                <a:spcPts val="0"/>
              </a:spcAft>
            </a:pPr>
            <a:r>
              <a:rPr lang="en" sz="1400" kern="0">
                <a:solidFill>
                  <a:srgbClr val="000000"/>
                </a:solidFill>
                <a:latin typeface="Arial"/>
                <a:cs typeface="Arial"/>
                <a:sym typeface="Arial"/>
              </a:rPr>
              <a:t>½ - 1 Hour</a:t>
            </a:r>
          </a:p>
        </p:txBody>
      </p:sp>
      <p:sp>
        <p:nvSpPr>
          <p:cNvPr id="77" name="Shape 77"/>
          <p:cNvSpPr txBox="1"/>
          <p:nvPr/>
        </p:nvSpPr>
        <p:spPr>
          <a:xfrm>
            <a:off x="3659362" y="3076750"/>
            <a:ext cx="1285800" cy="418500"/>
          </a:xfrm>
          <a:prstGeom prst="rect">
            <a:avLst/>
          </a:prstGeom>
          <a:noFill/>
          <a:ln>
            <a:noFill/>
          </a:ln>
        </p:spPr>
        <p:txBody>
          <a:bodyPr lIns="91425" tIns="91425" rIns="91425" bIns="91425" anchor="t" anchorCtr="0">
            <a:noAutofit/>
          </a:bodyPr>
          <a:lstStyle/>
          <a:p>
            <a:pPr defTabSz="914400" fontAlgn="auto">
              <a:spcBef>
                <a:spcPts val="0"/>
              </a:spcBef>
              <a:spcAft>
                <a:spcPts val="0"/>
              </a:spcAft>
            </a:pPr>
            <a:r>
              <a:rPr lang="en" sz="1400" kern="0">
                <a:solidFill>
                  <a:srgbClr val="000000"/>
                </a:solidFill>
                <a:latin typeface="Arial"/>
                <a:cs typeface="Arial"/>
                <a:sym typeface="Arial"/>
              </a:rPr>
              <a:t>1 - 5 minutes</a:t>
            </a:r>
          </a:p>
        </p:txBody>
      </p:sp>
      <p:sp>
        <p:nvSpPr>
          <p:cNvPr id="78" name="Shape 78"/>
          <p:cNvSpPr txBox="1"/>
          <p:nvPr/>
        </p:nvSpPr>
        <p:spPr>
          <a:xfrm>
            <a:off x="6379550" y="3076750"/>
            <a:ext cx="1285800" cy="418500"/>
          </a:xfrm>
          <a:prstGeom prst="rect">
            <a:avLst/>
          </a:prstGeom>
          <a:noFill/>
          <a:ln>
            <a:noFill/>
          </a:ln>
        </p:spPr>
        <p:txBody>
          <a:bodyPr lIns="91425" tIns="91425" rIns="91425" bIns="91425" anchor="t" anchorCtr="0">
            <a:noAutofit/>
          </a:bodyPr>
          <a:lstStyle/>
          <a:p>
            <a:pPr defTabSz="914400" fontAlgn="auto">
              <a:spcBef>
                <a:spcPts val="0"/>
              </a:spcBef>
              <a:spcAft>
                <a:spcPts val="0"/>
              </a:spcAft>
            </a:pPr>
            <a:r>
              <a:rPr lang="en" sz="1400" kern="0">
                <a:solidFill>
                  <a:srgbClr val="000000"/>
                </a:solidFill>
                <a:latin typeface="Arial"/>
                <a:cs typeface="Arial"/>
                <a:sym typeface="Arial"/>
              </a:rPr>
              <a:t>1 second</a:t>
            </a:r>
          </a:p>
        </p:txBody>
      </p:sp>
      <p:sp>
        <p:nvSpPr>
          <p:cNvPr id="79" name="Shape 79"/>
          <p:cNvSpPr txBox="1"/>
          <p:nvPr/>
        </p:nvSpPr>
        <p:spPr>
          <a:xfrm>
            <a:off x="6189500" y="3566931"/>
            <a:ext cx="1285800" cy="635400"/>
          </a:xfrm>
          <a:prstGeom prst="rect">
            <a:avLst/>
          </a:prstGeom>
          <a:noFill/>
          <a:ln>
            <a:noFill/>
          </a:ln>
        </p:spPr>
        <p:txBody>
          <a:bodyPr lIns="91425" tIns="91425" rIns="91425" bIns="91425" anchor="t" anchorCtr="0">
            <a:noAutofit/>
          </a:bodyPr>
          <a:lstStyle/>
          <a:p>
            <a:pPr defTabSz="914400" fontAlgn="auto">
              <a:spcBef>
                <a:spcPts val="0"/>
              </a:spcBef>
              <a:spcAft>
                <a:spcPts val="0"/>
              </a:spcAft>
            </a:pPr>
            <a:r>
              <a:rPr lang="en" sz="1400" kern="0">
                <a:solidFill>
                  <a:srgbClr val="000000"/>
                </a:solidFill>
                <a:latin typeface="Arial"/>
                <a:cs typeface="Arial"/>
                <a:sym typeface="Arial"/>
              </a:rPr>
              <a:t>          </a:t>
            </a:r>
            <a:r>
              <a:rPr lang="en" kern="0">
                <a:solidFill>
                  <a:srgbClr val="000000"/>
                </a:solidFill>
                <a:latin typeface="Arial"/>
                <a:cs typeface="Arial"/>
                <a:sym typeface="Arial"/>
              </a:rPr>
              <a:t>?</a:t>
            </a:r>
          </a:p>
        </p:txBody>
      </p:sp>
    </p:spTree>
    <p:extLst>
      <p:ext uri="{BB962C8B-B14F-4D97-AF65-F5344CB8AC3E}">
        <p14:creationId xmlns:p14="http://schemas.microsoft.com/office/powerpoint/2010/main" val="3940491004"/>
      </p:ext>
    </p:extLst>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p:cNvSpPr>
            <a:spLocks noGrp="1"/>
          </p:cNvSpPr>
          <p:nvPr>
            <p:ph type="title"/>
          </p:nvPr>
        </p:nvSpPr>
        <p:spPr>
          <a:xfrm>
            <a:off x="152400" y="76200"/>
            <a:ext cx="8534400" cy="1143000"/>
          </a:xfrm>
        </p:spPr>
        <p:txBody>
          <a:bodyPr/>
          <a:lstStyle/>
          <a:p>
            <a:r>
              <a:rPr lang="en-US" dirty="0" smtClean="0">
                <a:latin typeface="Calibri"/>
                <a:cs typeface="Calibri"/>
              </a:rPr>
              <a:t>Query Execution on Samples</a:t>
            </a:r>
            <a:endParaRPr lang="en-US" dirty="0">
              <a:latin typeface="Calibri"/>
              <a:cs typeface="Calibri"/>
            </a:endParaRPr>
          </a:p>
        </p:txBody>
      </p:sp>
      <p:sp>
        <p:nvSpPr>
          <p:cNvPr id="15" name="TextBox 43"/>
          <p:cNvSpPr txBox="1">
            <a:spLocks noChangeArrowheads="1"/>
          </p:cNvSpPr>
          <p:nvPr/>
        </p:nvSpPr>
        <p:spPr bwMode="auto">
          <a:xfrm>
            <a:off x="3741586" y="1014153"/>
            <a:ext cx="4361176" cy="8302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dirty="0">
                <a:latin typeface="Corbel" charset="0"/>
                <a:cs typeface="Corbel" charset="0"/>
              </a:rPr>
              <a:t>What is the average </a:t>
            </a:r>
            <a:r>
              <a:rPr lang="en-US" u="sng" dirty="0" smtClean="0">
                <a:latin typeface="Corbel" charset="0"/>
                <a:cs typeface="Corbel" charset="0"/>
              </a:rPr>
              <a:t>latency</a:t>
            </a:r>
            <a:r>
              <a:rPr lang="en-US" dirty="0" smtClean="0">
                <a:latin typeface="Corbel" charset="0"/>
                <a:cs typeface="Corbel" charset="0"/>
              </a:rPr>
              <a:t> in </a:t>
            </a:r>
            <a:r>
              <a:rPr lang="en-US" dirty="0">
                <a:latin typeface="Corbel" charset="0"/>
                <a:cs typeface="Corbel" charset="0"/>
              </a:rPr>
              <a:t>the table?</a:t>
            </a:r>
          </a:p>
        </p:txBody>
      </p:sp>
      <p:graphicFrame>
        <p:nvGraphicFramePr>
          <p:cNvPr id="6" name="Table 5"/>
          <p:cNvGraphicFramePr>
            <a:graphicFrameLocks noGrp="1"/>
          </p:cNvGraphicFramePr>
          <p:nvPr>
            <p:extLst>
              <p:ext uri="{D42A27DB-BD31-4B8C-83A1-F6EECF244321}">
                <p14:modId xmlns:p14="http://schemas.microsoft.com/office/powerpoint/2010/main" val="4058041342"/>
              </p:ext>
            </p:extLst>
          </p:nvPr>
        </p:nvGraphicFramePr>
        <p:xfrm>
          <a:off x="3872749" y="1960820"/>
          <a:ext cx="3518650" cy="2992182"/>
        </p:xfrm>
        <a:graphic>
          <a:graphicData uri="http://schemas.openxmlformats.org/drawingml/2006/table">
            <a:tbl>
              <a:tblPr firstRow="1" bandRow="1">
                <a:tableStyleId>{5C22544A-7EE6-4342-B048-85BDC9FD1C3A}</a:tableStyleId>
              </a:tblPr>
              <a:tblGrid>
                <a:gridCol w="479489">
                  <a:extLst>
                    <a:ext uri="{9D8B030D-6E8A-4147-A177-3AD203B41FA5}">
                      <a16:colId xmlns:a16="http://schemas.microsoft.com/office/drawing/2014/main" val="20000"/>
                    </a:ext>
                  </a:extLst>
                </a:gridCol>
                <a:gridCol w="825915">
                  <a:extLst>
                    <a:ext uri="{9D8B030D-6E8A-4147-A177-3AD203B41FA5}">
                      <a16:colId xmlns:a16="http://schemas.microsoft.com/office/drawing/2014/main" val="20001"/>
                    </a:ext>
                  </a:extLst>
                </a:gridCol>
                <a:gridCol w="983665">
                  <a:extLst>
                    <a:ext uri="{9D8B030D-6E8A-4147-A177-3AD203B41FA5}">
                      <a16:colId xmlns:a16="http://schemas.microsoft.com/office/drawing/2014/main" val="20002"/>
                    </a:ext>
                  </a:extLst>
                </a:gridCol>
                <a:gridCol w="1229581">
                  <a:extLst>
                    <a:ext uri="{9D8B030D-6E8A-4147-A177-3AD203B41FA5}">
                      <a16:colId xmlns:a16="http://schemas.microsoft.com/office/drawing/2014/main" val="20003"/>
                    </a:ext>
                  </a:extLst>
                </a:gridCol>
              </a:tblGrid>
              <a:tr h="675654">
                <a:tc>
                  <a:txBody>
                    <a:bodyPr/>
                    <a:lstStyle/>
                    <a:p>
                      <a:r>
                        <a:rPr lang="en-US" sz="1800" dirty="0" smtClean="0"/>
                        <a:t>ID</a:t>
                      </a:r>
                      <a:endParaRPr lang="en-US" sz="1800" dirty="0"/>
                    </a:p>
                  </a:txBody>
                  <a:tcPr/>
                </a:tc>
                <a:tc>
                  <a:txBody>
                    <a:bodyPr/>
                    <a:lstStyle/>
                    <a:p>
                      <a:r>
                        <a:rPr lang="en-US" sz="1800" dirty="0" smtClean="0"/>
                        <a:t>City</a:t>
                      </a:r>
                      <a:endParaRPr lang="en-US" sz="1800" dirty="0"/>
                    </a:p>
                  </a:txBody>
                  <a:tcPr/>
                </a:tc>
                <a:tc>
                  <a:txBody>
                    <a:bodyPr/>
                    <a:lstStyle/>
                    <a:p>
                      <a:r>
                        <a:rPr lang="en-US" sz="1800" dirty="0" smtClean="0"/>
                        <a:t>Buff Ratio</a:t>
                      </a:r>
                      <a:endParaRPr lang="en-US" sz="1800" dirty="0"/>
                    </a:p>
                  </a:txBody>
                  <a:tcPr/>
                </a:tc>
                <a:tc>
                  <a:txBody>
                    <a:bodyPr/>
                    <a:lstStyle/>
                    <a:p>
                      <a:r>
                        <a:rPr lang="en-US" sz="1800" dirty="0" smtClean="0"/>
                        <a:t>Sampling Rate</a:t>
                      </a:r>
                      <a:endParaRPr lang="en-US" sz="1800" dirty="0"/>
                    </a:p>
                  </a:txBody>
                  <a:tcPr/>
                </a:tc>
                <a:extLst>
                  <a:ext uri="{0D108BD9-81ED-4DB2-BD59-A6C34878D82A}">
                    <a16:rowId xmlns:a16="http://schemas.microsoft.com/office/drawing/2014/main" val="10000"/>
                  </a:ext>
                </a:extLst>
              </a:tr>
              <a:tr h="386088">
                <a:tc>
                  <a:txBody>
                    <a:bodyPr/>
                    <a:lstStyle/>
                    <a:p>
                      <a:r>
                        <a:rPr lang="en-US" sz="1800" dirty="0" smtClean="0"/>
                        <a:t>2</a:t>
                      </a:r>
                      <a:endParaRPr lang="en-US" sz="1800" dirty="0"/>
                    </a:p>
                  </a:txBody>
                  <a:tcPr/>
                </a:tc>
                <a:tc>
                  <a:txBody>
                    <a:bodyPr/>
                    <a:lstStyle/>
                    <a:p>
                      <a:r>
                        <a:rPr lang="en-US" sz="1800" dirty="0" smtClean="0"/>
                        <a:t>NYC</a:t>
                      </a:r>
                      <a:endParaRPr lang="en-US" sz="1800" dirty="0"/>
                    </a:p>
                  </a:txBody>
                  <a:tcPr/>
                </a:tc>
                <a:tc>
                  <a:txBody>
                    <a:bodyPr/>
                    <a:lstStyle/>
                    <a:p>
                      <a:r>
                        <a:rPr lang="en-US" sz="1800" dirty="0" smtClean="0"/>
                        <a:t>38</a:t>
                      </a:r>
                      <a:endParaRPr lang="en-US" sz="1800" dirty="0"/>
                    </a:p>
                  </a:txBody>
                  <a:tcPr/>
                </a:tc>
                <a:tc>
                  <a:txBody>
                    <a:bodyPr/>
                    <a:lstStyle/>
                    <a:p>
                      <a:pPr algn="ctr"/>
                      <a:r>
                        <a:rPr lang="en-US" sz="1800" b="1" dirty="0" smtClean="0">
                          <a:solidFill>
                            <a:srgbClr val="008040"/>
                          </a:solidFill>
                        </a:rPr>
                        <a:t>1/2</a:t>
                      </a:r>
                      <a:endParaRPr lang="en-US" sz="1800" b="1" dirty="0">
                        <a:solidFill>
                          <a:srgbClr val="008040"/>
                        </a:solidFill>
                      </a:endParaRPr>
                    </a:p>
                  </a:txBody>
                  <a:tcPr/>
                </a:tc>
                <a:extLst>
                  <a:ext uri="{0D108BD9-81ED-4DB2-BD59-A6C34878D82A}">
                    <a16:rowId xmlns:a16="http://schemas.microsoft.com/office/drawing/2014/main" val="10001"/>
                  </a:ext>
                </a:extLst>
              </a:tr>
              <a:tr h="386088">
                <a:tc>
                  <a:txBody>
                    <a:bodyPr/>
                    <a:lstStyle/>
                    <a:p>
                      <a:r>
                        <a:rPr lang="en-US" sz="1800" dirty="0" smtClean="0"/>
                        <a:t>3</a:t>
                      </a:r>
                      <a:endParaRPr lang="en-US" sz="1800" dirty="0"/>
                    </a:p>
                  </a:txBody>
                  <a:tcPr/>
                </a:tc>
                <a:tc>
                  <a:txBody>
                    <a:bodyPr/>
                    <a:lstStyle/>
                    <a:p>
                      <a:r>
                        <a:rPr lang="en-US" sz="1800" dirty="0" smtClean="0"/>
                        <a:t>SLC</a:t>
                      </a:r>
                      <a:endParaRPr lang="en-US" sz="1800" dirty="0"/>
                    </a:p>
                  </a:txBody>
                  <a:tcPr/>
                </a:tc>
                <a:tc>
                  <a:txBody>
                    <a:bodyPr/>
                    <a:lstStyle/>
                    <a:p>
                      <a:r>
                        <a:rPr lang="en-US" sz="1800" dirty="0" smtClean="0"/>
                        <a:t>34</a:t>
                      </a:r>
                      <a:endParaRPr lang="en-US" sz="180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b="1" dirty="0" smtClean="0">
                          <a:solidFill>
                            <a:srgbClr val="008040"/>
                          </a:solidFill>
                        </a:rPr>
                        <a:t>1/2</a:t>
                      </a:r>
                    </a:p>
                  </a:txBody>
                  <a:tcPr/>
                </a:tc>
                <a:extLst>
                  <a:ext uri="{0D108BD9-81ED-4DB2-BD59-A6C34878D82A}">
                    <a16:rowId xmlns:a16="http://schemas.microsoft.com/office/drawing/2014/main" val="10002"/>
                  </a:ext>
                </a:extLst>
              </a:tr>
              <a:tr h="386088">
                <a:tc>
                  <a:txBody>
                    <a:bodyPr/>
                    <a:lstStyle/>
                    <a:p>
                      <a:r>
                        <a:rPr lang="en-US" sz="1800" dirty="0" smtClean="0"/>
                        <a:t>5</a:t>
                      </a:r>
                      <a:endParaRPr lang="en-US" sz="1800" dirty="0"/>
                    </a:p>
                  </a:txBody>
                  <a:tcPr/>
                </a:tc>
                <a:tc>
                  <a:txBody>
                    <a:bodyPr/>
                    <a:lstStyle/>
                    <a:p>
                      <a:r>
                        <a:rPr lang="en-US" sz="1800" dirty="0" smtClean="0"/>
                        <a:t>SLC</a:t>
                      </a:r>
                      <a:endParaRPr lang="en-US" sz="1800" dirty="0"/>
                    </a:p>
                  </a:txBody>
                  <a:tcPr/>
                </a:tc>
                <a:tc>
                  <a:txBody>
                    <a:bodyPr/>
                    <a:lstStyle/>
                    <a:p>
                      <a:r>
                        <a:rPr lang="en-US" sz="1800" dirty="0" smtClean="0"/>
                        <a:t>37</a:t>
                      </a:r>
                      <a:endParaRPr lang="en-US" sz="180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b="1" dirty="0" smtClean="0">
                          <a:solidFill>
                            <a:srgbClr val="008040"/>
                          </a:solidFill>
                        </a:rPr>
                        <a:t>1/2</a:t>
                      </a:r>
                    </a:p>
                  </a:txBody>
                  <a:tcPr/>
                </a:tc>
                <a:extLst>
                  <a:ext uri="{0D108BD9-81ED-4DB2-BD59-A6C34878D82A}">
                    <a16:rowId xmlns:a16="http://schemas.microsoft.com/office/drawing/2014/main" val="10003"/>
                  </a:ext>
                </a:extLst>
              </a:tr>
              <a:tr h="386088">
                <a:tc>
                  <a:txBody>
                    <a:bodyPr/>
                    <a:lstStyle/>
                    <a:p>
                      <a:r>
                        <a:rPr lang="en-US" sz="1800" dirty="0" smtClean="0"/>
                        <a:t>7</a:t>
                      </a:r>
                      <a:endParaRPr lang="en-US" sz="1800" dirty="0"/>
                    </a:p>
                  </a:txBody>
                  <a:tcPr/>
                </a:tc>
                <a:tc>
                  <a:txBody>
                    <a:bodyPr/>
                    <a:lstStyle/>
                    <a:p>
                      <a:r>
                        <a:rPr lang="en-US" sz="1800" dirty="0" smtClean="0"/>
                        <a:t>NYC</a:t>
                      </a:r>
                      <a:endParaRPr lang="en-US" sz="1800" dirty="0"/>
                    </a:p>
                  </a:txBody>
                  <a:tcPr/>
                </a:tc>
                <a:tc>
                  <a:txBody>
                    <a:bodyPr/>
                    <a:lstStyle/>
                    <a:p>
                      <a:r>
                        <a:rPr lang="en-US" sz="1800" dirty="0" smtClean="0"/>
                        <a:t>32</a:t>
                      </a:r>
                      <a:endParaRPr lang="en-US" sz="1800" dirty="0"/>
                    </a:p>
                  </a:txBody>
                  <a:tcPr/>
                </a:tc>
                <a:tc>
                  <a:txBody>
                    <a:bodyPr/>
                    <a:lstStyle/>
                    <a:p>
                      <a:pPr algn="ctr"/>
                      <a:r>
                        <a:rPr lang="en-US" sz="1800" b="1" dirty="0" smtClean="0">
                          <a:solidFill>
                            <a:srgbClr val="008040"/>
                          </a:solidFill>
                        </a:rPr>
                        <a:t>1/2</a:t>
                      </a:r>
                      <a:endParaRPr lang="en-US" sz="1800" b="1" dirty="0">
                        <a:solidFill>
                          <a:srgbClr val="008040"/>
                        </a:solidFill>
                      </a:endParaRPr>
                    </a:p>
                  </a:txBody>
                  <a:tcPr/>
                </a:tc>
                <a:extLst>
                  <a:ext uri="{0D108BD9-81ED-4DB2-BD59-A6C34878D82A}">
                    <a16:rowId xmlns:a16="http://schemas.microsoft.com/office/drawing/2014/main" val="10004"/>
                  </a:ext>
                </a:extLst>
              </a:tr>
              <a:tr h="386088">
                <a:tc>
                  <a:txBody>
                    <a:bodyPr/>
                    <a:lstStyle/>
                    <a:p>
                      <a:r>
                        <a:rPr lang="en-US" sz="1800" dirty="0" smtClean="0"/>
                        <a:t>8</a:t>
                      </a:r>
                      <a:endParaRPr lang="en-US" sz="1800" dirty="0"/>
                    </a:p>
                  </a:txBody>
                  <a:tcPr/>
                </a:tc>
                <a:tc>
                  <a:txBody>
                    <a:bodyPr/>
                    <a:lstStyle/>
                    <a:p>
                      <a:r>
                        <a:rPr lang="en-US" sz="1800" dirty="0" smtClean="0"/>
                        <a:t>NYC</a:t>
                      </a:r>
                      <a:endParaRPr lang="en-US" sz="1800" dirty="0"/>
                    </a:p>
                  </a:txBody>
                  <a:tcPr/>
                </a:tc>
                <a:tc>
                  <a:txBody>
                    <a:bodyPr/>
                    <a:lstStyle/>
                    <a:p>
                      <a:r>
                        <a:rPr lang="en-US" sz="1800" dirty="0" smtClean="0"/>
                        <a:t>38</a:t>
                      </a:r>
                      <a:endParaRPr lang="en-US" sz="1800" dirty="0"/>
                    </a:p>
                  </a:txBody>
                  <a:tcPr/>
                </a:tc>
                <a:tc>
                  <a:txBody>
                    <a:bodyPr/>
                    <a:lstStyle/>
                    <a:p>
                      <a:pPr algn="ctr"/>
                      <a:r>
                        <a:rPr lang="en-US" sz="1800" b="1" dirty="0" smtClean="0">
                          <a:solidFill>
                            <a:srgbClr val="008040"/>
                          </a:solidFill>
                        </a:rPr>
                        <a:t>1/2</a:t>
                      </a:r>
                      <a:endParaRPr lang="en-US" sz="1800" b="1" dirty="0">
                        <a:solidFill>
                          <a:srgbClr val="008040"/>
                        </a:solidFill>
                      </a:endParaRPr>
                    </a:p>
                  </a:txBody>
                  <a:tcPr/>
                </a:tc>
                <a:extLst>
                  <a:ext uri="{0D108BD9-81ED-4DB2-BD59-A6C34878D82A}">
                    <a16:rowId xmlns:a16="http://schemas.microsoft.com/office/drawing/2014/main" val="10005"/>
                  </a:ext>
                </a:extLst>
              </a:tr>
              <a:tr h="386088">
                <a:tc>
                  <a:txBody>
                    <a:bodyPr/>
                    <a:lstStyle/>
                    <a:p>
                      <a:r>
                        <a:rPr lang="en-US" sz="1800" dirty="0" smtClean="0"/>
                        <a:t>12</a:t>
                      </a:r>
                      <a:endParaRPr lang="en-US" sz="1800" dirty="0"/>
                    </a:p>
                  </a:txBody>
                  <a:tcPr/>
                </a:tc>
                <a:tc>
                  <a:txBody>
                    <a:bodyPr/>
                    <a:lstStyle/>
                    <a:p>
                      <a:r>
                        <a:rPr lang="en-US" sz="1800" dirty="0" smtClean="0"/>
                        <a:t>LA</a:t>
                      </a:r>
                      <a:endParaRPr lang="en-US" sz="1800" dirty="0"/>
                    </a:p>
                  </a:txBody>
                  <a:tcPr/>
                </a:tc>
                <a:tc>
                  <a:txBody>
                    <a:bodyPr/>
                    <a:lstStyle/>
                    <a:p>
                      <a:r>
                        <a:rPr lang="en-US" sz="1800" dirty="0" smtClean="0"/>
                        <a:t>34</a:t>
                      </a:r>
                      <a:endParaRPr lang="en-US" sz="1800" dirty="0"/>
                    </a:p>
                  </a:txBody>
                  <a:tcPr/>
                </a:tc>
                <a:tc>
                  <a:txBody>
                    <a:bodyPr/>
                    <a:lstStyle/>
                    <a:p>
                      <a:pPr algn="ctr"/>
                      <a:r>
                        <a:rPr lang="en-US" sz="1800" b="1" dirty="0" smtClean="0">
                          <a:solidFill>
                            <a:srgbClr val="008040"/>
                          </a:solidFill>
                        </a:rPr>
                        <a:t>1/2</a:t>
                      </a:r>
                      <a:endParaRPr lang="en-US" sz="1800" b="1" dirty="0">
                        <a:solidFill>
                          <a:srgbClr val="008040"/>
                        </a:solidFill>
                      </a:endParaRPr>
                    </a:p>
                  </a:txBody>
                  <a:tcPr/>
                </a:tc>
                <a:extLst>
                  <a:ext uri="{0D108BD9-81ED-4DB2-BD59-A6C34878D82A}">
                    <a16:rowId xmlns:a16="http://schemas.microsoft.com/office/drawing/2014/main" val="10006"/>
                  </a:ext>
                </a:extLst>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3725787535"/>
              </p:ext>
            </p:extLst>
          </p:nvPr>
        </p:nvGraphicFramePr>
        <p:xfrm>
          <a:off x="304801" y="1524000"/>
          <a:ext cx="2270660" cy="4820920"/>
        </p:xfrm>
        <a:graphic>
          <a:graphicData uri="http://schemas.openxmlformats.org/drawingml/2006/table">
            <a:tbl>
              <a:tblPr firstRow="1" bandRow="1">
                <a:tableStyleId>{5C22544A-7EE6-4342-B048-85BDC9FD1C3A}</a:tableStyleId>
              </a:tblPr>
              <a:tblGrid>
                <a:gridCol w="499969">
                  <a:extLst>
                    <a:ext uri="{9D8B030D-6E8A-4147-A177-3AD203B41FA5}">
                      <a16:colId xmlns:a16="http://schemas.microsoft.com/office/drawing/2014/main" val="20000"/>
                    </a:ext>
                  </a:extLst>
                </a:gridCol>
                <a:gridCol w="642815">
                  <a:extLst>
                    <a:ext uri="{9D8B030D-6E8A-4147-A177-3AD203B41FA5}">
                      <a16:colId xmlns:a16="http://schemas.microsoft.com/office/drawing/2014/main" val="20001"/>
                    </a:ext>
                  </a:extLst>
                </a:gridCol>
                <a:gridCol w="1127876">
                  <a:extLst>
                    <a:ext uri="{9D8B030D-6E8A-4147-A177-3AD203B41FA5}">
                      <a16:colId xmlns:a16="http://schemas.microsoft.com/office/drawing/2014/main" val="20002"/>
                    </a:ext>
                  </a:extLst>
                </a:gridCol>
              </a:tblGrid>
              <a:tr h="370840">
                <a:tc>
                  <a:txBody>
                    <a:bodyPr/>
                    <a:lstStyle/>
                    <a:p>
                      <a:r>
                        <a:rPr lang="en-US" sz="1800" dirty="0" smtClean="0">
                          <a:latin typeface="Corbel"/>
                          <a:cs typeface="Corbel"/>
                        </a:rPr>
                        <a:t>ID</a:t>
                      </a:r>
                      <a:endParaRPr lang="en-US" sz="1800" dirty="0">
                        <a:latin typeface="Corbel"/>
                        <a:cs typeface="Corbel"/>
                      </a:endParaRPr>
                    </a:p>
                  </a:txBody>
                  <a:tcPr/>
                </a:tc>
                <a:tc>
                  <a:txBody>
                    <a:bodyPr/>
                    <a:lstStyle/>
                    <a:p>
                      <a:r>
                        <a:rPr lang="en-US" sz="1800" dirty="0" smtClean="0">
                          <a:latin typeface="Corbel"/>
                          <a:cs typeface="Corbel"/>
                        </a:rPr>
                        <a:t>City</a:t>
                      </a:r>
                      <a:endParaRPr lang="en-US" sz="1800" dirty="0">
                        <a:latin typeface="Corbel"/>
                        <a:cs typeface="Corbel"/>
                      </a:endParaRPr>
                    </a:p>
                  </a:txBody>
                  <a:tcPr/>
                </a:tc>
                <a:tc>
                  <a:txBody>
                    <a:bodyPr/>
                    <a:lstStyle/>
                    <a:p>
                      <a:r>
                        <a:rPr lang="en-US" sz="1800" dirty="0" smtClean="0">
                          <a:latin typeface="Corbel"/>
                          <a:cs typeface="Corbel"/>
                        </a:rPr>
                        <a:t>Latency</a:t>
                      </a:r>
                      <a:endParaRPr lang="en-US" sz="1800" dirty="0">
                        <a:latin typeface="Corbel"/>
                        <a:cs typeface="Corbel"/>
                      </a:endParaRPr>
                    </a:p>
                  </a:txBody>
                  <a:tcPr/>
                </a:tc>
                <a:extLst>
                  <a:ext uri="{0D108BD9-81ED-4DB2-BD59-A6C34878D82A}">
                    <a16:rowId xmlns:a16="http://schemas.microsoft.com/office/drawing/2014/main" val="10000"/>
                  </a:ext>
                </a:extLst>
              </a:tr>
              <a:tr h="370840">
                <a:tc>
                  <a:txBody>
                    <a:bodyPr/>
                    <a:lstStyle/>
                    <a:p>
                      <a:r>
                        <a:rPr lang="en-US" sz="1800" dirty="0" smtClean="0">
                          <a:latin typeface="Corbel"/>
                          <a:cs typeface="Corbel"/>
                        </a:rPr>
                        <a:t>1</a:t>
                      </a:r>
                      <a:endParaRPr lang="en-US" sz="1800" dirty="0">
                        <a:latin typeface="Corbel"/>
                        <a:cs typeface="Corbel"/>
                      </a:endParaRPr>
                    </a:p>
                  </a:txBody>
                  <a:tcPr/>
                </a:tc>
                <a:tc>
                  <a:txBody>
                    <a:bodyPr/>
                    <a:lstStyle/>
                    <a:p>
                      <a:r>
                        <a:rPr lang="en-US" sz="1800" dirty="0" smtClean="0">
                          <a:latin typeface="Corbel"/>
                          <a:cs typeface="Corbel"/>
                        </a:rPr>
                        <a:t>NYC</a:t>
                      </a:r>
                      <a:endParaRPr lang="en-US" sz="1800" dirty="0">
                        <a:latin typeface="Corbel"/>
                        <a:cs typeface="Corbel"/>
                      </a:endParaRPr>
                    </a:p>
                  </a:txBody>
                  <a:tcPr/>
                </a:tc>
                <a:tc>
                  <a:txBody>
                    <a:bodyPr/>
                    <a:lstStyle/>
                    <a:p>
                      <a:r>
                        <a:rPr lang="en-US" sz="1800" dirty="0" smtClean="0">
                          <a:latin typeface="Corbel"/>
                          <a:cs typeface="Corbel"/>
                        </a:rPr>
                        <a:t>30</a:t>
                      </a:r>
                      <a:endParaRPr lang="en-US" sz="1800" dirty="0">
                        <a:latin typeface="Corbel"/>
                        <a:cs typeface="Corbel"/>
                      </a:endParaRPr>
                    </a:p>
                  </a:txBody>
                  <a:tcPr/>
                </a:tc>
                <a:extLst>
                  <a:ext uri="{0D108BD9-81ED-4DB2-BD59-A6C34878D82A}">
                    <a16:rowId xmlns:a16="http://schemas.microsoft.com/office/drawing/2014/main" val="10001"/>
                  </a:ext>
                </a:extLst>
              </a:tr>
              <a:tr h="370840">
                <a:tc>
                  <a:txBody>
                    <a:bodyPr/>
                    <a:lstStyle/>
                    <a:p>
                      <a:r>
                        <a:rPr lang="en-US" sz="1800" dirty="0" smtClean="0">
                          <a:latin typeface="Corbel"/>
                          <a:cs typeface="Corbel"/>
                        </a:rPr>
                        <a:t>2</a:t>
                      </a:r>
                      <a:endParaRPr lang="en-US" sz="1800" dirty="0">
                        <a:latin typeface="Corbel"/>
                        <a:cs typeface="Corbel"/>
                      </a:endParaRPr>
                    </a:p>
                  </a:txBody>
                  <a:tcPr/>
                </a:tc>
                <a:tc>
                  <a:txBody>
                    <a:bodyPr/>
                    <a:lstStyle/>
                    <a:p>
                      <a:r>
                        <a:rPr lang="en-US" sz="1800" dirty="0" smtClean="0">
                          <a:latin typeface="Corbel"/>
                          <a:cs typeface="Corbel"/>
                        </a:rPr>
                        <a:t>NYC</a:t>
                      </a:r>
                      <a:endParaRPr lang="en-US" sz="1800" dirty="0">
                        <a:latin typeface="Corbel"/>
                        <a:cs typeface="Corbel"/>
                      </a:endParaRPr>
                    </a:p>
                  </a:txBody>
                  <a:tcPr/>
                </a:tc>
                <a:tc>
                  <a:txBody>
                    <a:bodyPr/>
                    <a:lstStyle/>
                    <a:p>
                      <a:r>
                        <a:rPr lang="en-US" sz="1800" dirty="0" smtClean="0">
                          <a:latin typeface="Corbel"/>
                          <a:cs typeface="Corbel"/>
                        </a:rPr>
                        <a:t>38</a:t>
                      </a:r>
                      <a:endParaRPr lang="en-US" sz="1800" dirty="0">
                        <a:latin typeface="Corbel"/>
                        <a:cs typeface="Corbel"/>
                      </a:endParaRPr>
                    </a:p>
                  </a:txBody>
                  <a:tcPr/>
                </a:tc>
                <a:extLst>
                  <a:ext uri="{0D108BD9-81ED-4DB2-BD59-A6C34878D82A}">
                    <a16:rowId xmlns:a16="http://schemas.microsoft.com/office/drawing/2014/main" val="10002"/>
                  </a:ext>
                </a:extLst>
              </a:tr>
              <a:tr h="370840">
                <a:tc>
                  <a:txBody>
                    <a:bodyPr/>
                    <a:lstStyle/>
                    <a:p>
                      <a:r>
                        <a:rPr lang="en-US" sz="1800" dirty="0" smtClean="0">
                          <a:latin typeface="Corbel"/>
                          <a:cs typeface="Corbel"/>
                        </a:rPr>
                        <a:t>3</a:t>
                      </a:r>
                      <a:endParaRPr lang="en-US" sz="1800" dirty="0">
                        <a:latin typeface="Corbel"/>
                        <a:cs typeface="Corbel"/>
                      </a:endParaRPr>
                    </a:p>
                  </a:txBody>
                  <a:tcPr/>
                </a:tc>
                <a:tc>
                  <a:txBody>
                    <a:bodyPr/>
                    <a:lstStyle/>
                    <a:p>
                      <a:r>
                        <a:rPr lang="en-US" sz="1800" dirty="0" smtClean="0">
                          <a:latin typeface="Corbel"/>
                          <a:cs typeface="Corbel"/>
                        </a:rPr>
                        <a:t>SLC</a:t>
                      </a:r>
                      <a:endParaRPr lang="en-US" sz="1800" dirty="0">
                        <a:latin typeface="Corbel"/>
                        <a:cs typeface="Corbel"/>
                      </a:endParaRPr>
                    </a:p>
                  </a:txBody>
                  <a:tcPr/>
                </a:tc>
                <a:tc>
                  <a:txBody>
                    <a:bodyPr/>
                    <a:lstStyle/>
                    <a:p>
                      <a:r>
                        <a:rPr lang="en-US" sz="1800" dirty="0" smtClean="0">
                          <a:latin typeface="Corbel"/>
                          <a:cs typeface="Corbel"/>
                        </a:rPr>
                        <a:t>34</a:t>
                      </a:r>
                      <a:endParaRPr lang="en-US" sz="1800" dirty="0">
                        <a:latin typeface="Corbel"/>
                        <a:cs typeface="Corbel"/>
                      </a:endParaRPr>
                    </a:p>
                  </a:txBody>
                  <a:tcPr/>
                </a:tc>
                <a:extLst>
                  <a:ext uri="{0D108BD9-81ED-4DB2-BD59-A6C34878D82A}">
                    <a16:rowId xmlns:a16="http://schemas.microsoft.com/office/drawing/2014/main" val="10003"/>
                  </a:ext>
                </a:extLst>
              </a:tr>
              <a:tr h="370840">
                <a:tc>
                  <a:txBody>
                    <a:bodyPr/>
                    <a:lstStyle/>
                    <a:p>
                      <a:r>
                        <a:rPr lang="en-US" sz="1800" dirty="0" smtClean="0">
                          <a:latin typeface="Corbel"/>
                          <a:cs typeface="Corbel"/>
                        </a:rPr>
                        <a:t>4</a:t>
                      </a:r>
                      <a:endParaRPr lang="en-US" sz="1800" dirty="0">
                        <a:latin typeface="Corbel"/>
                        <a:cs typeface="Corbel"/>
                      </a:endParaRPr>
                    </a:p>
                  </a:txBody>
                  <a:tcPr/>
                </a:tc>
                <a:tc>
                  <a:txBody>
                    <a:bodyPr/>
                    <a:lstStyle/>
                    <a:p>
                      <a:r>
                        <a:rPr lang="en-US" sz="1800" dirty="0" smtClean="0">
                          <a:latin typeface="Corbel"/>
                          <a:cs typeface="Corbel"/>
                        </a:rPr>
                        <a:t>LA</a:t>
                      </a:r>
                      <a:endParaRPr lang="en-US" sz="1800" dirty="0">
                        <a:latin typeface="Corbel"/>
                        <a:cs typeface="Corbel"/>
                      </a:endParaRPr>
                    </a:p>
                  </a:txBody>
                  <a:tcPr/>
                </a:tc>
                <a:tc>
                  <a:txBody>
                    <a:bodyPr/>
                    <a:lstStyle/>
                    <a:p>
                      <a:r>
                        <a:rPr lang="en-US" sz="1800" dirty="0" smtClean="0">
                          <a:latin typeface="Corbel"/>
                          <a:cs typeface="Corbel"/>
                        </a:rPr>
                        <a:t>36</a:t>
                      </a:r>
                      <a:endParaRPr lang="en-US" sz="1800" dirty="0">
                        <a:latin typeface="Corbel"/>
                        <a:cs typeface="Corbel"/>
                      </a:endParaRPr>
                    </a:p>
                  </a:txBody>
                  <a:tcPr/>
                </a:tc>
                <a:extLst>
                  <a:ext uri="{0D108BD9-81ED-4DB2-BD59-A6C34878D82A}">
                    <a16:rowId xmlns:a16="http://schemas.microsoft.com/office/drawing/2014/main" val="10004"/>
                  </a:ext>
                </a:extLst>
              </a:tr>
              <a:tr h="370840">
                <a:tc>
                  <a:txBody>
                    <a:bodyPr/>
                    <a:lstStyle/>
                    <a:p>
                      <a:r>
                        <a:rPr lang="en-US" sz="1800" dirty="0" smtClean="0">
                          <a:latin typeface="Corbel"/>
                          <a:cs typeface="Corbel"/>
                        </a:rPr>
                        <a:t>5</a:t>
                      </a:r>
                      <a:endParaRPr lang="en-US" sz="1800" dirty="0">
                        <a:latin typeface="Corbel"/>
                        <a:cs typeface="Corbel"/>
                      </a:endParaRPr>
                    </a:p>
                  </a:txBody>
                  <a:tcPr/>
                </a:tc>
                <a:tc>
                  <a:txBody>
                    <a:bodyPr/>
                    <a:lstStyle/>
                    <a:p>
                      <a:r>
                        <a:rPr lang="en-US" sz="1800" dirty="0" smtClean="0">
                          <a:latin typeface="Corbel"/>
                          <a:cs typeface="Corbel"/>
                        </a:rPr>
                        <a:t>SLC</a:t>
                      </a:r>
                      <a:endParaRPr lang="en-US" sz="1800" dirty="0">
                        <a:latin typeface="Corbel"/>
                        <a:cs typeface="Corbel"/>
                      </a:endParaRPr>
                    </a:p>
                  </a:txBody>
                  <a:tcPr/>
                </a:tc>
                <a:tc>
                  <a:txBody>
                    <a:bodyPr/>
                    <a:lstStyle/>
                    <a:p>
                      <a:r>
                        <a:rPr lang="en-US" sz="1800" dirty="0" smtClean="0">
                          <a:latin typeface="Corbel"/>
                          <a:cs typeface="Corbel"/>
                        </a:rPr>
                        <a:t>37</a:t>
                      </a:r>
                      <a:endParaRPr lang="en-US" sz="1800" dirty="0">
                        <a:latin typeface="Corbel"/>
                        <a:cs typeface="Corbel"/>
                      </a:endParaRPr>
                    </a:p>
                  </a:txBody>
                  <a:tcPr/>
                </a:tc>
                <a:extLst>
                  <a:ext uri="{0D108BD9-81ED-4DB2-BD59-A6C34878D82A}">
                    <a16:rowId xmlns:a16="http://schemas.microsoft.com/office/drawing/2014/main" val="10005"/>
                  </a:ext>
                </a:extLst>
              </a:tr>
              <a:tr h="370840">
                <a:tc>
                  <a:txBody>
                    <a:bodyPr/>
                    <a:lstStyle/>
                    <a:p>
                      <a:r>
                        <a:rPr lang="en-US" sz="1800" dirty="0" smtClean="0">
                          <a:latin typeface="Corbel"/>
                          <a:cs typeface="Corbel"/>
                        </a:rPr>
                        <a:t>6</a:t>
                      </a:r>
                      <a:endParaRPr lang="en-US" sz="1800" dirty="0">
                        <a:latin typeface="Corbel"/>
                        <a:cs typeface="Corbel"/>
                      </a:endParaRPr>
                    </a:p>
                  </a:txBody>
                  <a:tcPr/>
                </a:tc>
                <a:tc>
                  <a:txBody>
                    <a:bodyPr/>
                    <a:lstStyle/>
                    <a:p>
                      <a:r>
                        <a:rPr lang="en-US" sz="1800" dirty="0" smtClean="0">
                          <a:latin typeface="Corbel"/>
                          <a:cs typeface="Corbel"/>
                        </a:rPr>
                        <a:t>SF</a:t>
                      </a:r>
                      <a:endParaRPr lang="en-US" sz="1800" dirty="0">
                        <a:latin typeface="Corbel"/>
                        <a:cs typeface="Corbel"/>
                      </a:endParaRPr>
                    </a:p>
                  </a:txBody>
                  <a:tcPr/>
                </a:tc>
                <a:tc>
                  <a:txBody>
                    <a:bodyPr/>
                    <a:lstStyle/>
                    <a:p>
                      <a:r>
                        <a:rPr lang="en-US" sz="1800" dirty="0" smtClean="0">
                          <a:latin typeface="Corbel"/>
                          <a:cs typeface="Corbel"/>
                        </a:rPr>
                        <a:t>28</a:t>
                      </a:r>
                      <a:endParaRPr lang="en-US" sz="1800" dirty="0">
                        <a:latin typeface="Corbel"/>
                        <a:cs typeface="Corbel"/>
                      </a:endParaRPr>
                    </a:p>
                  </a:txBody>
                  <a:tcPr/>
                </a:tc>
                <a:extLst>
                  <a:ext uri="{0D108BD9-81ED-4DB2-BD59-A6C34878D82A}">
                    <a16:rowId xmlns:a16="http://schemas.microsoft.com/office/drawing/2014/main" val="10006"/>
                  </a:ext>
                </a:extLst>
              </a:tr>
              <a:tr h="370840">
                <a:tc>
                  <a:txBody>
                    <a:bodyPr/>
                    <a:lstStyle/>
                    <a:p>
                      <a:r>
                        <a:rPr lang="en-US" sz="1800" dirty="0" smtClean="0">
                          <a:latin typeface="Corbel"/>
                          <a:cs typeface="Corbel"/>
                        </a:rPr>
                        <a:t>7</a:t>
                      </a:r>
                      <a:endParaRPr lang="en-US" sz="1800" dirty="0">
                        <a:latin typeface="Corbel"/>
                        <a:cs typeface="Corbel"/>
                      </a:endParaRPr>
                    </a:p>
                  </a:txBody>
                  <a:tcPr/>
                </a:tc>
                <a:tc>
                  <a:txBody>
                    <a:bodyPr/>
                    <a:lstStyle/>
                    <a:p>
                      <a:r>
                        <a:rPr lang="en-US" sz="1800" dirty="0" smtClean="0">
                          <a:latin typeface="Corbel"/>
                          <a:cs typeface="Corbel"/>
                        </a:rPr>
                        <a:t>NYC</a:t>
                      </a:r>
                      <a:endParaRPr lang="en-US" sz="1800" dirty="0">
                        <a:latin typeface="Corbel"/>
                        <a:cs typeface="Corbel"/>
                      </a:endParaRPr>
                    </a:p>
                  </a:txBody>
                  <a:tcPr/>
                </a:tc>
                <a:tc>
                  <a:txBody>
                    <a:bodyPr/>
                    <a:lstStyle/>
                    <a:p>
                      <a:r>
                        <a:rPr lang="en-US" sz="1800" dirty="0" smtClean="0">
                          <a:latin typeface="Corbel"/>
                          <a:cs typeface="Corbel"/>
                        </a:rPr>
                        <a:t>32</a:t>
                      </a:r>
                      <a:endParaRPr lang="en-US" sz="1800" dirty="0">
                        <a:latin typeface="Corbel"/>
                        <a:cs typeface="Corbel"/>
                      </a:endParaRPr>
                    </a:p>
                  </a:txBody>
                  <a:tcPr/>
                </a:tc>
                <a:extLst>
                  <a:ext uri="{0D108BD9-81ED-4DB2-BD59-A6C34878D82A}">
                    <a16:rowId xmlns:a16="http://schemas.microsoft.com/office/drawing/2014/main" val="10007"/>
                  </a:ext>
                </a:extLst>
              </a:tr>
              <a:tr h="370840">
                <a:tc>
                  <a:txBody>
                    <a:bodyPr/>
                    <a:lstStyle/>
                    <a:p>
                      <a:r>
                        <a:rPr lang="en-US" sz="1800" dirty="0" smtClean="0">
                          <a:latin typeface="Corbel"/>
                          <a:cs typeface="Corbel"/>
                        </a:rPr>
                        <a:t>8</a:t>
                      </a:r>
                      <a:endParaRPr lang="en-US" sz="1800" dirty="0">
                        <a:latin typeface="Corbel"/>
                        <a:cs typeface="Corbel"/>
                      </a:endParaRPr>
                    </a:p>
                  </a:txBody>
                  <a:tcPr/>
                </a:tc>
                <a:tc>
                  <a:txBody>
                    <a:bodyPr/>
                    <a:lstStyle/>
                    <a:p>
                      <a:r>
                        <a:rPr lang="en-US" sz="1800" dirty="0" smtClean="0">
                          <a:latin typeface="Corbel"/>
                          <a:cs typeface="Corbel"/>
                        </a:rPr>
                        <a:t>NYC</a:t>
                      </a:r>
                      <a:endParaRPr lang="en-US" sz="1800" dirty="0">
                        <a:latin typeface="Corbel"/>
                        <a:cs typeface="Corbel"/>
                      </a:endParaRPr>
                    </a:p>
                  </a:txBody>
                  <a:tcPr/>
                </a:tc>
                <a:tc>
                  <a:txBody>
                    <a:bodyPr/>
                    <a:lstStyle/>
                    <a:p>
                      <a:r>
                        <a:rPr lang="en-US" sz="1800" dirty="0" smtClean="0">
                          <a:latin typeface="Corbel"/>
                          <a:cs typeface="Corbel"/>
                        </a:rPr>
                        <a:t>38</a:t>
                      </a:r>
                      <a:endParaRPr lang="en-US" sz="1800" dirty="0">
                        <a:latin typeface="Corbel"/>
                        <a:cs typeface="Corbel"/>
                      </a:endParaRPr>
                    </a:p>
                  </a:txBody>
                  <a:tcPr/>
                </a:tc>
                <a:extLst>
                  <a:ext uri="{0D108BD9-81ED-4DB2-BD59-A6C34878D82A}">
                    <a16:rowId xmlns:a16="http://schemas.microsoft.com/office/drawing/2014/main" val="10008"/>
                  </a:ext>
                </a:extLst>
              </a:tr>
              <a:tr h="370840">
                <a:tc>
                  <a:txBody>
                    <a:bodyPr/>
                    <a:lstStyle/>
                    <a:p>
                      <a:r>
                        <a:rPr lang="en-US" sz="1800" dirty="0" smtClean="0">
                          <a:latin typeface="Corbel"/>
                          <a:cs typeface="Corbel"/>
                        </a:rPr>
                        <a:t>9</a:t>
                      </a:r>
                      <a:endParaRPr lang="en-US" sz="1800" dirty="0">
                        <a:latin typeface="Corbel"/>
                        <a:cs typeface="Corbel"/>
                      </a:endParaRPr>
                    </a:p>
                  </a:txBody>
                  <a:tcPr/>
                </a:tc>
                <a:tc>
                  <a:txBody>
                    <a:bodyPr/>
                    <a:lstStyle/>
                    <a:p>
                      <a:r>
                        <a:rPr lang="en-US" sz="1800" dirty="0" smtClean="0">
                          <a:latin typeface="Corbel"/>
                          <a:cs typeface="Corbel"/>
                        </a:rPr>
                        <a:t>LA</a:t>
                      </a:r>
                      <a:endParaRPr lang="en-US" sz="1800" dirty="0">
                        <a:latin typeface="Corbel"/>
                        <a:cs typeface="Corbel"/>
                      </a:endParaRPr>
                    </a:p>
                  </a:txBody>
                  <a:tcPr/>
                </a:tc>
                <a:tc>
                  <a:txBody>
                    <a:bodyPr/>
                    <a:lstStyle/>
                    <a:p>
                      <a:r>
                        <a:rPr lang="en-US" sz="1800" dirty="0" smtClean="0">
                          <a:latin typeface="Corbel"/>
                          <a:cs typeface="Corbel"/>
                        </a:rPr>
                        <a:t>36</a:t>
                      </a:r>
                      <a:endParaRPr lang="en-US" sz="1800" dirty="0">
                        <a:latin typeface="Corbel"/>
                        <a:cs typeface="Corbel"/>
                      </a:endParaRPr>
                    </a:p>
                  </a:txBody>
                  <a:tcPr/>
                </a:tc>
                <a:extLst>
                  <a:ext uri="{0D108BD9-81ED-4DB2-BD59-A6C34878D82A}">
                    <a16:rowId xmlns:a16="http://schemas.microsoft.com/office/drawing/2014/main" val="10009"/>
                  </a:ext>
                </a:extLst>
              </a:tr>
              <a:tr h="370840">
                <a:tc>
                  <a:txBody>
                    <a:bodyPr/>
                    <a:lstStyle/>
                    <a:p>
                      <a:r>
                        <a:rPr lang="en-US" sz="1800" dirty="0" smtClean="0">
                          <a:latin typeface="Corbel"/>
                          <a:cs typeface="Corbel"/>
                        </a:rPr>
                        <a:t>10</a:t>
                      </a:r>
                      <a:endParaRPr lang="en-US" sz="1800" dirty="0">
                        <a:latin typeface="Corbel"/>
                        <a:cs typeface="Corbel"/>
                      </a:endParaRPr>
                    </a:p>
                  </a:txBody>
                  <a:tcPr/>
                </a:tc>
                <a:tc>
                  <a:txBody>
                    <a:bodyPr/>
                    <a:lstStyle/>
                    <a:p>
                      <a:r>
                        <a:rPr lang="en-US" sz="1800" dirty="0" smtClean="0">
                          <a:latin typeface="Corbel"/>
                          <a:cs typeface="Corbel"/>
                        </a:rPr>
                        <a:t>SF</a:t>
                      </a:r>
                      <a:endParaRPr lang="en-US" sz="1800" dirty="0">
                        <a:latin typeface="Corbel"/>
                        <a:cs typeface="Corbel"/>
                      </a:endParaRPr>
                    </a:p>
                  </a:txBody>
                  <a:tcPr/>
                </a:tc>
                <a:tc>
                  <a:txBody>
                    <a:bodyPr/>
                    <a:lstStyle/>
                    <a:p>
                      <a:r>
                        <a:rPr lang="en-US" sz="1800" dirty="0" smtClean="0">
                          <a:latin typeface="Corbel"/>
                          <a:cs typeface="Corbel"/>
                        </a:rPr>
                        <a:t>35</a:t>
                      </a:r>
                      <a:endParaRPr lang="en-US" sz="1800" dirty="0">
                        <a:latin typeface="Corbel"/>
                        <a:cs typeface="Corbel"/>
                      </a:endParaRPr>
                    </a:p>
                  </a:txBody>
                  <a:tcPr/>
                </a:tc>
                <a:extLst>
                  <a:ext uri="{0D108BD9-81ED-4DB2-BD59-A6C34878D82A}">
                    <a16:rowId xmlns:a16="http://schemas.microsoft.com/office/drawing/2014/main" val="10010"/>
                  </a:ext>
                </a:extLst>
              </a:tr>
              <a:tr h="370840">
                <a:tc>
                  <a:txBody>
                    <a:bodyPr/>
                    <a:lstStyle/>
                    <a:p>
                      <a:r>
                        <a:rPr lang="en-US" sz="1800" dirty="0" smtClean="0">
                          <a:latin typeface="Corbel"/>
                          <a:cs typeface="Corbel"/>
                        </a:rPr>
                        <a:t>11</a:t>
                      </a:r>
                      <a:endParaRPr lang="en-US" sz="1800" dirty="0">
                        <a:latin typeface="Corbel"/>
                        <a:cs typeface="Corbel"/>
                      </a:endParaRPr>
                    </a:p>
                  </a:txBody>
                  <a:tcPr/>
                </a:tc>
                <a:tc>
                  <a:txBody>
                    <a:bodyPr/>
                    <a:lstStyle/>
                    <a:p>
                      <a:r>
                        <a:rPr lang="en-US" sz="1800" dirty="0" smtClean="0">
                          <a:latin typeface="Corbel"/>
                          <a:cs typeface="Corbel"/>
                        </a:rPr>
                        <a:t>NYC</a:t>
                      </a:r>
                      <a:endParaRPr lang="en-US" sz="1800" dirty="0">
                        <a:latin typeface="Corbel"/>
                        <a:cs typeface="Corbel"/>
                      </a:endParaRPr>
                    </a:p>
                  </a:txBody>
                  <a:tcPr/>
                </a:tc>
                <a:tc>
                  <a:txBody>
                    <a:bodyPr/>
                    <a:lstStyle/>
                    <a:p>
                      <a:r>
                        <a:rPr lang="en-US" sz="1800" dirty="0" smtClean="0">
                          <a:latin typeface="Corbel"/>
                          <a:cs typeface="Corbel"/>
                        </a:rPr>
                        <a:t>38</a:t>
                      </a:r>
                      <a:endParaRPr lang="en-US" sz="1800" dirty="0">
                        <a:latin typeface="Corbel"/>
                        <a:cs typeface="Corbel"/>
                      </a:endParaRPr>
                    </a:p>
                  </a:txBody>
                  <a:tcPr/>
                </a:tc>
                <a:extLst>
                  <a:ext uri="{0D108BD9-81ED-4DB2-BD59-A6C34878D82A}">
                    <a16:rowId xmlns:a16="http://schemas.microsoft.com/office/drawing/2014/main" val="10011"/>
                  </a:ext>
                </a:extLst>
              </a:tr>
              <a:tr h="370840">
                <a:tc>
                  <a:txBody>
                    <a:bodyPr/>
                    <a:lstStyle/>
                    <a:p>
                      <a:r>
                        <a:rPr lang="en-US" sz="1800" dirty="0" smtClean="0">
                          <a:latin typeface="Corbel"/>
                          <a:cs typeface="Corbel"/>
                        </a:rPr>
                        <a:t>12</a:t>
                      </a:r>
                      <a:endParaRPr lang="en-US" sz="1800" dirty="0">
                        <a:latin typeface="Corbel"/>
                        <a:cs typeface="Corbel"/>
                      </a:endParaRPr>
                    </a:p>
                  </a:txBody>
                  <a:tcPr/>
                </a:tc>
                <a:tc>
                  <a:txBody>
                    <a:bodyPr/>
                    <a:lstStyle/>
                    <a:p>
                      <a:r>
                        <a:rPr lang="en-US" sz="1800" dirty="0" smtClean="0">
                          <a:latin typeface="Corbel"/>
                          <a:cs typeface="Corbel"/>
                        </a:rPr>
                        <a:t>LA</a:t>
                      </a:r>
                      <a:endParaRPr lang="en-US" sz="1800" dirty="0">
                        <a:latin typeface="Corbel"/>
                        <a:cs typeface="Corbel"/>
                      </a:endParaRPr>
                    </a:p>
                  </a:txBody>
                  <a:tcPr/>
                </a:tc>
                <a:tc>
                  <a:txBody>
                    <a:bodyPr/>
                    <a:lstStyle/>
                    <a:p>
                      <a:r>
                        <a:rPr lang="en-US" sz="1800" dirty="0" smtClean="0">
                          <a:latin typeface="Corbel"/>
                          <a:cs typeface="Corbel"/>
                        </a:rPr>
                        <a:t>34</a:t>
                      </a:r>
                      <a:endParaRPr lang="en-US" sz="1800" dirty="0">
                        <a:latin typeface="Corbel"/>
                        <a:cs typeface="Corbel"/>
                      </a:endParaRPr>
                    </a:p>
                  </a:txBody>
                  <a:tcPr/>
                </a:tc>
                <a:extLst>
                  <a:ext uri="{0D108BD9-81ED-4DB2-BD59-A6C34878D82A}">
                    <a16:rowId xmlns:a16="http://schemas.microsoft.com/office/drawing/2014/main" val="10012"/>
                  </a:ext>
                </a:extLst>
              </a:tr>
            </a:tbl>
          </a:graphicData>
        </a:graphic>
      </p:graphicFrame>
      <p:sp>
        <p:nvSpPr>
          <p:cNvPr id="16" name="TextBox 15"/>
          <p:cNvSpPr txBox="1"/>
          <p:nvPr/>
        </p:nvSpPr>
        <p:spPr>
          <a:xfrm>
            <a:off x="3872748" y="5155406"/>
            <a:ext cx="4230014" cy="1200329"/>
          </a:xfrm>
          <a:prstGeom prst="rect">
            <a:avLst/>
          </a:prstGeom>
          <a:noFill/>
        </p:spPr>
        <p:txBody>
          <a:bodyPr wrap="square" rtlCol="0">
            <a:spAutoFit/>
          </a:bodyPr>
          <a:lstStyle/>
          <a:p>
            <a:r>
              <a:rPr lang="en-US" dirty="0" smtClean="0"/>
              <a:t>Full data: </a:t>
            </a:r>
            <a:r>
              <a:rPr lang="en-US" strike="sngStrike" dirty="0" smtClean="0"/>
              <a:t>34.667</a:t>
            </a:r>
          </a:p>
          <a:p>
            <a:r>
              <a:rPr lang="en-US" dirty="0" smtClean="0"/>
              <a:t>Rate ¼: </a:t>
            </a:r>
            <a:r>
              <a:rPr lang="en-US" strike="sngStrike" dirty="0" smtClean="0"/>
              <a:t>32.33 ± 2.18</a:t>
            </a:r>
          </a:p>
          <a:p>
            <a:r>
              <a:rPr lang="en-US" dirty="0" smtClean="0"/>
              <a:t>Rate ½: 35.5 </a:t>
            </a:r>
            <a:r>
              <a:rPr lang="en-US" dirty="0"/>
              <a:t>± </a:t>
            </a:r>
            <a:r>
              <a:rPr lang="en-US" dirty="0" smtClean="0"/>
              <a:t>1.02</a:t>
            </a:r>
          </a:p>
        </p:txBody>
      </p:sp>
      <p:cxnSp>
        <p:nvCxnSpPr>
          <p:cNvPr id="18" name="Straight Arrow Connector 17"/>
          <p:cNvCxnSpPr/>
          <p:nvPr/>
        </p:nvCxnSpPr>
        <p:spPr>
          <a:xfrm>
            <a:off x="2844941" y="3048000"/>
            <a:ext cx="746428" cy="0"/>
          </a:xfrm>
          <a:prstGeom prst="straightConnector1">
            <a:avLst/>
          </a:prstGeom>
          <a:ln w="63500">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2674881" y="3148981"/>
            <a:ext cx="1050663" cy="707886"/>
          </a:xfrm>
          <a:prstGeom prst="rect">
            <a:avLst/>
          </a:prstGeom>
          <a:noFill/>
        </p:spPr>
        <p:txBody>
          <a:bodyPr wrap="none" rtlCol="0">
            <a:spAutoFit/>
          </a:bodyPr>
          <a:lstStyle/>
          <a:p>
            <a:pPr algn="ctr"/>
            <a:r>
              <a:rPr lang="en-US" sz="2000" dirty="0" smtClean="0">
                <a:latin typeface="Calibri"/>
                <a:cs typeface="Calibri"/>
              </a:rPr>
              <a:t>Uniform</a:t>
            </a:r>
          </a:p>
          <a:p>
            <a:pPr algn="ctr"/>
            <a:r>
              <a:rPr lang="en-US" sz="2000" dirty="0" smtClean="0">
                <a:latin typeface="Calibri"/>
                <a:cs typeface="Calibri"/>
              </a:rPr>
              <a:t>Sample</a:t>
            </a:r>
          </a:p>
        </p:txBody>
      </p:sp>
      <p:sp>
        <p:nvSpPr>
          <p:cNvPr id="2" name="Slide Number Placeholder 1"/>
          <p:cNvSpPr>
            <a:spLocks noGrp="1"/>
          </p:cNvSpPr>
          <p:nvPr>
            <p:ph type="sldNum" sz="quarter" idx="12"/>
          </p:nvPr>
        </p:nvSpPr>
        <p:spPr/>
        <p:txBody>
          <a:bodyPr/>
          <a:lstStyle/>
          <a:p>
            <a:pPr>
              <a:defRPr/>
            </a:pPr>
            <a:fld id="{58DEB89A-5B48-794D-A51B-4CA2CE5E368F}" type="slidenum">
              <a:rPr lang="en-US" smtClean="0"/>
              <a:pPr>
                <a:defRPr/>
              </a:pPr>
              <a:t>4</a:t>
            </a:fld>
            <a:endParaRPr lang="en-US"/>
          </a:p>
        </p:txBody>
      </p:sp>
    </p:spTree>
    <p:custDataLst>
      <p:tags r:id="rId1"/>
    </p:custDataLst>
    <p:extLst>
      <p:ext uri="{BB962C8B-B14F-4D97-AF65-F5344CB8AC3E}">
        <p14:creationId xmlns:p14="http://schemas.microsoft.com/office/powerpoint/2010/main" val="2882236849"/>
      </p:ext>
    </p:extLst>
  </p:cSld>
  <p:clrMapOvr>
    <a:masterClrMapping/>
  </p:clrMapOvr>
  <mc:AlternateContent xmlns:mc="http://schemas.openxmlformats.org/markup-compatibility/2006" xmlns:p14="http://schemas.microsoft.com/office/powerpoint/2010/main">
    <mc:Choice Requires="p14">
      <p:transition spd="slow" p14:dur="2000" advTm="106701"/>
    </mc:Choice>
    <mc:Fallback xmlns="">
      <p:transition xmlns:p14="http://schemas.microsoft.com/office/powerpoint/2010/main" spd="slow" advTm="106701"/>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up)">
                                      <p:cBhvr>
                                        <p:cTn id="12" dur="500"/>
                                        <p:tgtEl>
                                          <p:spTgt spid="13"/>
                                        </p:tgtEl>
                                      </p:cBhvr>
                                    </p:animEffect>
                                  </p:childTnLst>
                                </p:cTn>
                              </p:par>
                              <p:par>
                                <p:cTn id="13" presetID="22" presetClass="entr" presetSubtype="8" fill="hold" nodeType="with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wipe(left)">
                                      <p:cBhvr>
                                        <p:cTn id="15" dur="500"/>
                                        <p:tgtEl>
                                          <p:spTgt spid="18"/>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wipe(left)">
                                      <p:cBhvr>
                                        <p:cTn id="18"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sz="6500" dirty="0" smtClean="0"/>
              <a:t>What is BlinkDB?</a:t>
            </a:r>
            <a:endParaRPr lang="en-US" sz="6500" dirty="0"/>
          </a:p>
        </p:txBody>
      </p:sp>
      <p:sp>
        <p:nvSpPr>
          <p:cNvPr id="3" name="Content Placeholder 2"/>
          <p:cNvSpPr>
            <a:spLocks noGrp="1"/>
          </p:cNvSpPr>
          <p:nvPr>
            <p:ph idx="1"/>
          </p:nvPr>
        </p:nvSpPr>
        <p:spPr>
          <a:xfrm>
            <a:off x="457200" y="1447800"/>
            <a:ext cx="8458200" cy="5105400"/>
          </a:xfrm>
        </p:spPr>
        <p:txBody>
          <a:bodyPr/>
          <a:lstStyle/>
          <a:p>
            <a:pPr marL="0" indent="0"/>
            <a:r>
              <a:rPr lang="en-US" sz="3000" dirty="0"/>
              <a:t>A</a:t>
            </a:r>
            <a:r>
              <a:rPr lang="en-US" sz="3000" dirty="0" smtClean="0"/>
              <a:t> framework built on Apache Hive that … </a:t>
            </a:r>
          </a:p>
          <a:p>
            <a:pPr marL="457200" indent="-457200">
              <a:buFont typeface="Lucida Grande"/>
              <a:buChar char="-"/>
            </a:pPr>
            <a:r>
              <a:rPr lang="en-US" sz="3000" dirty="0"/>
              <a:t>C</a:t>
            </a:r>
            <a:r>
              <a:rPr lang="en-US" sz="3000" dirty="0" smtClean="0"/>
              <a:t>reates and maintains a variety of uniform and stratified samples from underlying data (offline)</a:t>
            </a:r>
          </a:p>
          <a:p>
            <a:pPr marL="457200" indent="-457200">
              <a:buFont typeface="Lucida Grande"/>
              <a:buChar char="-"/>
            </a:pPr>
            <a:r>
              <a:rPr lang="en-US" sz="3000" dirty="0"/>
              <a:t>R</a:t>
            </a:r>
            <a:r>
              <a:rPr lang="en-US" sz="3000" dirty="0" smtClean="0"/>
              <a:t>eturns fast, approximate answers by executing queries on samples of data selected dynamically (online)</a:t>
            </a:r>
          </a:p>
          <a:p>
            <a:pPr marL="457200" indent="-457200">
              <a:buFont typeface="Lucida Grande"/>
              <a:buChar char="-"/>
            </a:pPr>
            <a:r>
              <a:rPr lang="en-US" sz="3000" dirty="0" smtClean="0"/>
              <a:t>Compatible and integrated with </a:t>
            </a:r>
            <a:r>
              <a:rPr lang="en-US" sz="3000" b="1" dirty="0" smtClean="0">
                <a:solidFill>
                  <a:srgbClr val="0070C0"/>
                </a:solidFill>
              </a:rPr>
              <a:t>Apache Hive</a:t>
            </a:r>
            <a:r>
              <a:rPr lang="en-US" sz="3000" dirty="0" smtClean="0"/>
              <a:t>, supports Hive’s SQL style query structure</a:t>
            </a:r>
          </a:p>
        </p:txBody>
      </p:sp>
      <p:sp>
        <p:nvSpPr>
          <p:cNvPr id="4" name="Slide Number Placeholder 3"/>
          <p:cNvSpPr>
            <a:spLocks noGrp="1"/>
          </p:cNvSpPr>
          <p:nvPr>
            <p:ph type="sldNum" sz="quarter" idx="12"/>
          </p:nvPr>
        </p:nvSpPr>
        <p:spPr/>
        <p:txBody>
          <a:bodyPr/>
          <a:lstStyle/>
          <a:p>
            <a:pPr>
              <a:defRPr/>
            </a:pPr>
            <a:fld id="{58DEB89A-5B48-794D-A51B-4CA2CE5E368F}" type="slidenum">
              <a:rPr lang="en-US" smtClean="0"/>
              <a:pPr>
                <a:defRPr/>
              </a:pPr>
              <a:t>5</a:t>
            </a:fld>
            <a:endParaRPr lang="en-US"/>
          </a:p>
        </p:txBody>
      </p:sp>
    </p:spTree>
    <p:extLst>
      <p:ext uri="{BB962C8B-B14F-4D97-AF65-F5344CB8AC3E}">
        <p14:creationId xmlns:p14="http://schemas.microsoft.com/office/powerpoint/2010/main" val="879250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90600"/>
          </a:xfrm>
        </p:spPr>
        <p:txBody>
          <a:bodyPr/>
          <a:lstStyle/>
          <a:p>
            <a:r>
              <a:rPr lang="en-US" dirty="0" smtClean="0"/>
              <a:t>Design considerations</a:t>
            </a:r>
            <a:endParaRPr lang="en-US" dirty="0"/>
          </a:p>
        </p:txBody>
      </p:sp>
      <p:sp>
        <p:nvSpPr>
          <p:cNvPr id="3" name="Content Placeholder 2"/>
          <p:cNvSpPr>
            <a:spLocks noGrp="1"/>
          </p:cNvSpPr>
          <p:nvPr>
            <p:ph idx="1"/>
          </p:nvPr>
        </p:nvSpPr>
        <p:spPr>
          <a:xfrm>
            <a:off x="457200" y="1676400"/>
            <a:ext cx="8229600" cy="1828800"/>
          </a:xfrm>
        </p:spPr>
        <p:txBody>
          <a:bodyPr/>
          <a:lstStyle/>
          <a:p>
            <a:pPr marL="457200" indent="-457200">
              <a:buFont typeface="Arial" panose="020B0604020202020204" pitchFamily="34" charset="0"/>
              <a:buChar char="•"/>
            </a:pPr>
            <a:r>
              <a:rPr lang="en-US" sz="2400" dirty="0" smtClean="0"/>
              <a:t>Query-column-set (QCS): Appears in query filtering/</a:t>
            </a:r>
            <a:r>
              <a:rPr lang="en-US" sz="2400" dirty="0" err="1" smtClean="0"/>
              <a:t>groupby</a:t>
            </a:r>
            <a:r>
              <a:rPr lang="en-US" sz="2400" dirty="0" smtClean="0"/>
              <a:t> clause, data expected to be stable over time </a:t>
            </a:r>
          </a:p>
          <a:p>
            <a:pPr marL="457200" indent="-457200">
              <a:buFont typeface="Arial" panose="020B0604020202020204" pitchFamily="34" charset="0"/>
              <a:buChar char="•"/>
            </a:pPr>
            <a:r>
              <a:rPr lang="en-US" sz="2400" dirty="0" smtClean="0"/>
              <a:t>Targets predictable query-column-set (QCS) style workloads</a:t>
            </a:r>
          </a:p>
          <a:p>
            <a:pPr marL="457200" indent="-457200">
              <a:buFont typeface="Arial" panose="020B0604020202020204" pitchFamily="34" charset="0"/>
              <a:buChar char="•"/>
            </a:pPr>
            <a:r>
              <a:rPr lang="en-US" sz="2400" dirty="0" smtClean="0"/>
              <a:t>Enables pre-computing samples that generalize to future workloads</a:t>
            </a:r>
          </a:p>
          <a:p>
            <a:pPr marL="457200" indent="-457200">
              <a:buFont typeface="Arial" panose="020B0604020202020204" pitchFamily="34" charset="0"/>
              <a:buChar char="•"/>
            </a:pPr>
            <a:endParaRPr lang="en-US" sz="2400" dirty="0" smtClean="0"/>
          </a:p>
        </p:txBody>
      </p:sp>
      <p:pic>
        <p:nvPicPr>
          <p:cNvPr id="4" name="Picture 3"/>
          <p:cNvPicPr>
            <a:picLocks noChangeAspect="1"/>
          </p:cNvPicPr>
          <p:nvPr/>
        </p:nvPicPr>
        <p:blipFill>
          <a:blip r:embed="rId3"/>
          <a:stretch>
            <a:fillRect/>
          </a:stretch>
        </p:blipFill>
        <p:spPr>
          <a:xfrm>
            <a:off x="2689058" y="4056396"/>
            <a:ext cx="3733800" cy="2459255"/>
          </a:xfrm>
          <a:prstGeom prst="rect">
            <a:avLst/>
          </a:prstGeom>
        </p:spPr>
      </p:pic>
      <p:sp>
        <p:nvSpPr>
          <p:cNvPr id="6" name="Slide Number Placeholder 5"/>
          <p:cNvSpPr>
            <a:spLocks noGrp="1"/>
          </p:cNvSpPr>
          <p:nvPr>
            <p:ph type="sldNum" sz="quarter" idx="12"/>
          </p:nvPr>
        </p:nvSpPr>
        <p:spPr/>
        <p:txBody>
          <a:bodyPr/>
          <a:lstStyle/>
          <a:p>
            <a:pPr>
              <a:defRPr/>
            </a:pPr>
            <a:fld id="{58DEB89A-5B48-794D-A51B-4CA2CE5E368F}" type="slidenum">
              <a:rPr lang="en-US" smtClean="0"/>
              <a:pPr>
                <a:defRPr/>
              </a:pPr>
              <a:t>6</a:t>
            </a:fld>
            <a:endParaRPr lang="en-US"/>
          </a:p>
        </p:txBody>
      </p:sp>
    </p:spTree>
    <p:extLst>
      <p:ext uri="{BB962C8B-B14F-4D97-AF65-F5344CB8AC3E}">
        <p14:creationId xmlns:p14="http://schemas.microsoft.com/office/powerpoint/2010/main" val="16153896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14400"/>
          </a:xfrm>
        </p:spPr>
        <p:txBody>
          <a:bodyPr/>
          <a:lstStyle/>
          <a:p>
            <a:r>
              <a:rPr lang="en-US" dirty="0" smtClean="0"/>
              <a:t>Queries</a:t>
            </a:r>
            <a:endParaRPr lang="en-US" dirty="0"/>
          </a:p>
        </p:txBody>
      </p:sp>
      <p:sp>
        <p:nvSpPr>
          <p:cNvPr id="3" name="Content Placeholder 2"/>
          <p:cNvSpPr>
            <a:spLocks noGrp="1"/>
          </p:cNvSpPr>
          <p:nvPr>
            <p:ph idx="1"/>
          </p:nvPr>
        </p:nvSpPr>
        <p:spPr>
          <a:xfrm>
            <a:off x="457200" y="1600200"/>
            <a:ext cx="8229600" cy="2773362"/>
          </a:xfrm>
        </p:spPr>
        <p:txBody>
          <a:bodyPr/>
          <a:lstStyle/>
          <a:p>
            <a:pPr marL="457200" indent="-457200">
              <a:buFont typeface="Arial" panose="020B0604020202020204" pitchFamily="34" charset="0"/>
              <a:buChar char="•"/>
            </a:pPr>
            <a:r>
              <a:rPr lang="en-US" sz="2400" dirty="0" smtClean="0"/>
              <a:t>Supports COUNT, AVG, SUM and QUANTILE</a:t>
            </a:r>
          </a:p>
          <a:p>
            <a:pPr marL="800100" lvl="2" indent="-457200">
              <a:buFont typeface="Arial" panose="020B0604020202020204" pitchFamily="34" charset="0"/>
              <a:buChar char="•"/>
            </a:pPr>
            <a:r>
              <a:rPr lang="en-US" dirty="0" smtClean="0">
                <a:latin typeface="+mj-lt"/>
              </a:rPr>
              <a:t>Relies on closed form error estimation for these aggregates</a:t>
            </a:r>
          </a:p>
          <a:p>
            <a:pPr marL="457200" indent="-457200">
              <a:buFont typeface="Arial" panose="020B0604020202020204" pitchFamily="34" charset="0"/>
              <a:buChar char="•"/>
            </a:pPr>
            <a:r>
              <a:rPr lang="en-US" sz="2400" dirty="0" smtClean="0"/>
              <a:t>Can be annotated with error bound/time constraint</a:t>
            </a:r>
          </a:p>
          <a:p>
            <a:pPr marL="457200" indent="-457200">
              <a:buFont typeface="Arial" panose="020B0604020202020204" pitchFamily="34" charset="0"/>
              <a:buChar char="•"/>
            </a:pPr>
            <a:r>
              <a:rPr lang="en-US" sz="2400" dirty="0" smtClean="0"/>
              <a:t>Selects appropriate sample type and size</a:t>
            </a:r>
          </a:p>
        </p:txBody>
      </p:sp>
      <p:pic>
        <p:nvPicPr>
          <p:cNvPr id="4" name="Picture 3"/>
          <p:cNvPicPr>
            <a:picLocks noChangeAspect="1"/>
          </p:cNvPicPr>
          <p:nvPr/>
        </p:nvPicPr>
        <p:blipFill>
          <a:blip r:embed="rId3"/>
          <a:stretch>
            <a:fillRect/>
          </a:stretch>
        </p:blipFill>
        <p:spPr>
          <a:xfrm>
            <a:off x="838200" y="4572000"/>
            <a:ext cx="3733800" cy="1646238"/>
          </a:xfrm>
          <a:prstGeom prst="rect">
            <a:avLst/>
          </a:prstGeom>
        </p:spPr>
      </p:pic>
      <p:pic>
        <p:nvPicPr>
          <p:cNvPr id="5" name="Picture 4"/>
          <p:cNvPicPr>
            <a:picLocks noChangeAspect="1"/>
          </p:cNvPicPr>
          <p:nvPr/>
        </p:nvPicPr>
        <p:blipFill>
          <a:blip r:embed="rId4"/>
          <a:stretch>
            <a:fillRect/>
          </a:stretch>
        </p:blipFill>
        <p:spPr>
          <a:xfrm>
            <a:off x="4953000" y="4633119"/>
            <a:ext cx="2743200" cy="1524000"/>
          </a:xfrm>
          <a:prstGeom prst="rect">
            <a:avLst/>
          </a:prstGeom>
        </p:spPr>
      </p:pic>
      <p:sp>
        <p:nvSpPr>
          <p:cNvPr id="6" name="Slide Number Placeholder 5"/>
          <p:cNvSpPr>
            <a:spLocks noGrp="1"/>
          </p:cNvSpPr>
          <p:nvPr>
            <p:ph type="sldNum" sz="quarter" idx="12"/>
          </p:nvPr>
        </p:nvSpPr>
        <p:spPr/>
        <p:txBody>
          <a:bodyPr/>
          <a:lstStyle/>
          <a:p>
            <a:pPr>
              <a:defRPr/>
            </a:pPr>
            <a:fld id="{58DEB89A-5B48-794D-A51B-4CA2CE5E368F}" type="slidenum">
              <a:rPr lang="en-US" smtClean="0"/>
              <a:pPr>
                <a:defRPr/>
              </a:pPr>
              <a:t>7</a:t>
            </a:fld>
            <a:endParaRPr lang="en-US"/>
          </a:p>
        </p:txBody>
      </p:sp>
    </p:spTree>
    <p:extLst>
      <p:ext uri="{BB962C8B-B14F-4D97-AF65-F5344CB8AC3E}">
        <p14:creationId xmlns:p14="http://schemas.microsoft.com/office/powerpoint/2010/main" val="7103284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366" y="438903"/>
            <a:ext cx="8229600" cy="990600"/>
          </a:xfrm>
        </p:spPr>
        <p:txBody>
          <a:bodyPr/>
          <a:lstStyle/>
          <a:p>
            <a:r>
              <a:rPr lang="en-US" dirty="0" smtClean="0"/>
              <a:t>High level architecture</a:t>
            </a:r>
            <a:endParaRPr lang="en-US" dirty="0"/>
          </a:p>
        </p:txBody>
      </p:sp>
      <p:sp>
        <p:nvSpPr>
          <p:cNvPr id="5" name="Rectangle 4"/>
          <p:cNvSpPr/>
          <p:nvPr/>
        </p:nvSpPr>
        <p:spPr>
          <a:xfrm>
            <a:off x="598171" y="4803003"/>
            <a:ext cx="1143000" cy="762000"/>
          </a:xfrm>
          <a:prstGeom prst="rect">
            <a:avLst/>
          </a:prstGeom>
          <a:solidFill>
            <a:schemeClr val="accent1">
              <a:lumMod val="60000"/>
              <a:lumOff val="40000"/>
            </a:schemeClr>
          </a:solid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dirty="0" smtClean="0">
                <a:ln>
                  <a:noFill/>
                </a:ln>
                <a:solidFill>
                  <a:prstClr val="black"/>
                </a:solidFill>
                <a:effectLst/>
                <a:uLnTx/>
                <a:uFillTx/>
                <a:latin typeface="Corbel"/>
                <a:ea typeface="+mn-ea"/>
                <a:cs typeface="+mn-cs"/>
              </a:rPr>
              <a:t>Table</a:t>
            </a:r>
            <a:endParaRPr kumimoji="0" lang="en-US" sz="2400" b="0" i="0" u="none" strike="noStrike" kern="1200" cap="none" spc="0" normalizeH="0" baseline="0" noProof="0" dirty="0">
              <a:ln>
                <a:noFill/>
              </a:ln>
              <a:solidFill>
                <a:prstClr val="black"/>
              </a:solidFill>
              <a:effectLst/>
              <a:uLnTx/>
              <a:uFillTx/>
              <a:latin typeface="Corbel"/>
              <a:ea typeface="+mn-ea"/>
              <a:cs typeface="+mn-cs"/>
            </a:endParaRPr>
          </a:p>
        </p:txBody>
      </p:sp>
      <p:cxnSp>
        <p:nvCxnSpPr>
          <p:cNvPr id="7" name="Straight Arrow Connector 6"/>
          <p:cNvCxnSpPr>
            <a:stCxn id="5" idx="3"/>
          </p:cNvCxnSpPr>
          <p:nvPr/>
        </p:nvCxnSpPr>
        <p:spPr>
          <a:xfrm>
            <a:off x="1741171" y="5184003"/>
            <a:ext cx="685800" cy="0"/>
          </a:xfrm>
          <a:prstGeom prst="straightConnector1">
            <a:avLst/>
          </a:prstGeom>
          <a:ln w="6350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8" name="Rectangle 7"/>
          <p:cNvSpPr/>
          <p:nvPr/>
        </p:nvSpPr>
        <p:spPr>
          <a:xfrm>
            <a:off x="2426971" y="4650603"/>
            <a:ext cx="1752600" cy="1066800"/>
          </a:xfrm>
          <a:prstGeom prst="rect">
            <a:avLst/>
          </a:pr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dirty="0" smtClean="0">
                <a:ln>
                  <a:noFill/>
                </a:ln>
                <a:solidFill>
                  <a:prstClr val="black"/>
                </a:solidFill>
                <a:effectLst/>
                <a:uLnTx/>
                <a:uFillTx/>
                <a:latin typeface="Corbel"/>
                <a:ea typeface="+mn-ea"/>
                <a:cs typeface="+mn-cs"/>
              </a:rPr>
              <a:t>Sample creation module</a:t>
            </a:r>
            <a:endParaRPr kumimoji="0" lang="en-US" sz="2400" b="0" i="0" u="none" strike="noStrike" kern="1200" cap="none" spc="0" normalizeH="0" baseline="0" noProof="0" dirty="0">
              <a:ln>
                <a:noFill/>
              </a:ln>
              <a:solidFill>
                <a:prstClr val="black"/>
              </a:solidFill>
              <a:effectLst/>
              <a:uLnTx/>
              <a:uFillTx/>
              <a:latin typeface="Corbel"/>
              <a:ea typeface="+mn-ea"/>
              <a:cs typeface="+mn-cs"/>
            </a:endParaRPr>
          </a:p>
        </p:txBody>
      </p:sp>
      <p:cxnSp>
        <p:nvCxnSpPr>
          <p:cNvPr id="10" name="Straight Arrow Connector 9"/>
          <p:cNvCxnSpPr>
            <a:stCxn id="8" idx="3"/>
            <a:endCxn id="20" idx="1"/>
          </p:cNvCxnSpPr>
          <p:nvPr/>
        </p:nvCxnSpPr>
        <p:spPr>
          <a:xfrm flipV="1">
            <a:off x="4179571" y="4238121"/>
            <a:ext cx="678179" cy="945882"/>
          </a:xfrm>
          <a:prstGeom prst="straightConnector1">
            <a:avLst/>
          </a:prstGeom>
          <a:ln w="6350">
            <a:solidFill>
              <a:schemeClr val="tx1"/>
            </a:solidFill>
            <a:prstDash val="dashDot"/>
            <a:tailEnd type="triangle"/>
          </a:ln>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a:stCxn id="8" idx="3"/>
            <a:endCxn id="21" idx="1"/>
          </p:cNvCxnSpPr>
          <p:nvPr/>
        </p:nvCxnSpPr>
        <p:spPr>
          <a:xfrm flipV="1">
            <a:off x="4179571" y="5142893"/>
            <a:ext cx="586136" cy="41110"/>
          </a:xfrm>
          <a:prstGeom prst="straightConnector1">
            <a:avLst/>
          </a:prstGeom>
          <a:ln w="6350">
            <a:solidFill>
              <a:schemeClr val="tx1"/>
            </a:solidFill>
            <a:prstDash val="dashDot"/>
            <a:tailEnd type="triangle"/>
          </a:ln>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8" idx="3"/>
            <a:endCxn id="23" idx="1"/>
          </p:cNvCxnSpPr>
          <p:nvPr/>
        </p:nvCxnSpPr>
        <p:spPr>
          <a:xfrm>
            <a:off x="4179571" y="5184003"/>
            <a:ext cx="582929" cy="934854"/>
          </a:xfrm>
          <a:prstGeom prst="straightConnector1">
            <a:avLst/>
          </a:prstGeom>
          <a:ln w="6350">
            <a:solidFill>
              <a:schemeClr val="tx1"/>
            </a:solidFill>
            <a:prstDash val="dashDot"/>
            <a:tailEnd type="triangle"/>
          </a:ln>
        </p:spPr>
        <p:style>
          <a:lnRef idx="2">
            <a:schemeClr val="accent1"/>
          </a:lnRef>
          <a:fillRef idx="0">
            <a:schemeClr val="accent1"/>
          </a:fillRef>
          <a:effectRef idx="1">
            <a:schemeClr val="accent1"/>
          </a:effectRef>
          <a:fontRef idx="minor">
            <a:schemeClr val="tx1"/>
          </a:fontRef>
        </p:style>
      </p:cxnSp>
      <p:sp>
        <p:nvSpPr>
          <p:cNvPr id="20" name="Rectangle 19"/>
          <p:cNvSpPr/>
          <p:nvPr/>
        </p:nvSpPr>
        <p:spPr>
          <a:xfrm>
            <a:off x="4857750" y="3916477"/>
            <a:ext cx="1257300" cy="643288"/>
          </a:xfrm>
          <a:prstGeom prst="rect">
            <a:avLst/>
          </a:prstGeom>
          <a:ln>
            <a:solidFill>
              <a:schemeClr val="tx1"/>
            </a:solidFill>
            <a:prstDash val="sysDot"/>
          </a:ln>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dirty="0" smtClean="0">
                <a:ln>
                  <a:noFill/>
                </a:ln>
                <a:solidFill>
                  <a:prstClr val="black"/>
                </a:solidFill>
                <a:effectLst/>
                <a:uLnTx/>
                <a:uFillTx/>
                <a:latin typeface="Corbel"/>
                <a:ea typeface="+mn-ea"/>
                <a:cs typeface="+mn-cs"/>
              </a:rPr>
              <a:t>Uniform</a:t>
            </a:r>
            <a:endParaRPr kumimoji="0" lang="en-US" sz="2400" b="0" i="0" u="none" strike="noStrike" kern="1200" cap="none" spc="0" normalizeH="0" baseline="0" noProof="0" dirty="0">
              <a:ln>
                <a:noFill/>
              </a:ln>
              <a:solidFill>
                <a:prstClr val="black"/>
              </a:solidFill>
              <a:effectLst/>
              <a:uLnTx/>
              <a:uFillTx/>
              <a:latin typeface="Corbel"/>
              <a:ea typeface="+mn-ea"/>
              <a:cs typeface="+mn-cs"/>
            </a:endParaRPr>
          </a:p>
        </p:txBody>
      </p:sp>
      <p:sp>
        <p:nvSpPr>
          <p:cNvPr id="21" name="Rectangle 20"/>
          <p:cNvSpPr/>
          <p:nvPr/>
        </p:nvSpPr>
        <p:spPr>
          <a:xfrm>
            <a:off x="4765707" y="4799993"/>
            <a:ext cx="1447800" cy="685800"/>
          </a:xfrm>
          <a:prstGeom prst="rect">
            <a:avLst/>
          </a:prstGeom>
          <a:ln>
            <a:solidFill>
              <a:schemeClr val="tx1"/>
            </a:solidFill>
            <a:prstDash val="sysDot"/>
          </a:ln>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dirty="0" smtClean="0">
                <a:ln>
                  <a:noFill/>
                </a:ln>
                <a:solidFill>
                  <a:prstClr val="black"/>
                </a:solidFill>
                <a:effectLst/>
                <a:uLnTx/>
                <a:uFillTx/>
                <a:latin typeface="Corbel"/>
                <a:ea typeface="+mn-ea"/>
                <a:cs typeface="+mn-cs"/>
              </a:rPr>
              <a:t>Stratified on C1 </a:t>
            </a:r>
            <a:endParaRPr kumimoji="0" lang="en-US" sz="2400" b="0" i="0" u="none" strike="noStrike" kern="1200" cap="none" spc="0" normalizeH="0" baseline="0" noProof="0" dirty="0">
              <a:ln>
                <a:noFill/>
              </a:ln>
              <a:solidFill>
                <a:prstClr val="black"/>
              </a:solidFill>
              <a:effectLst/>
              <a:uLnTx/>
              <a:uFillTx/>
              <a:latin typeface="Corbel"/>
              <a:ea typeface="+mn-ea"/>
              <a:cs typeface="+mn-cs"/>
            </a:endParaRPr>
          </a:p>
        </p:txBody>
      </p:sp>
      <p:sp>
        <p:nvSpPr>
          <p:cNvPr id="23" name="Rectangle 22"/>
          <p:cNvSpPr/>
          <p:nvPr/>
        </p:nvSpPr>
        <p:spPr>
          <a:xfrm>
            <a:off x="4762500" y="5775957"/>
            <a:ext cx="1447800" cy="685800"/>
          </a:xfrm>
          <a:prstGeom prst="rect">
            <a:avLst/>
          </a:prstGeom>
          <a:ln>
            <a:solidFill>
              <a:schemeClr val="tx1"/>
            </a:solidFill>
            <a:prstDash val="sysDot"/>
          </a:ln>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dirty="0" smtClean="0">
                <a:ln>
                  <a:noFill/>
                </a:ln>
                <a:solidFill>
                  <a:prstClr val="black"/>
                </a:solidFill>
                <a:effectLst/>
                <a:uLnTx/>
                <a:uFillTx/>
                <a:latin typeface="Corbel"/>
                <a:ea typeface="+mn-ea"/>
                <a:cs typeface="+mn-cs"/>
              </a:rPr>
              <a:t>Stratified on C2 </a:t>
            </a:r>
            <a:endParaRPr kumimoji="0" lang="en-US" sz="2400" b="0" i="0" u="none" strike="noStrike" kern="1200" cap="none" spc="0" normalizeH="0" baseline="0" noProof="0" dirty="0">
              <a:ln>
                <a:noFill/>
              </a:ln>
              <a:solidFill>
                <a:prstClr val="black"/>
              </a:solidFill>
              <a:effectLst/>
              <a:uLnTx/>
              <a:uFillTx/>
              <a:latin typeface="Corbel"/>
              <a:ea typeface="+mn-ea"/>
              <a:cs typeface="+mn-cs"/>
            </a:endParaRPr>
          </a:p>
        </p:txBody>
      </p:sp>
      <p:sp>
        <p:nvSpPr>
          <p:cNvPr id="26" name="Rectangle 25"/>
          <p:cNvSpPr/>
          <p:nvPr/>
        </p:nvSpPr>
        <p:spPr>
          <a:xfrm>
            <a:off x="559468" y="1899485"/>
            <a:ext cx="1878932" cy="1066800"/>
          </a:xfrm>
          <a:prstGeom prst="rect">
            <a:avLst/>
          </a:prstGeom>
          <a:solidFill>
            <a:schemeClr val="accent1">
              <a:lumMod val="60000"/>
              <a:lumOff val="40000"/>
            </a:schemeClr>
          </a:solid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dirty="0" smtClean="0">
                <a:ln>
                  <a:noFill/>
                </a:ln>
                <a:solidFill>
                  <a:prstClr val="black"/>
                </a:solidFill>
                <a:effectLst/>
                <a:uLnTx/>
                <a:uFillTx/>
                <a:latin typeface="Corbel"/>
                <a:ea typeface="+mn-ea"/>
                <a:cs typeface="+mn-cs"/>
              </a:rPr>
              <a:t>Query with error/latency bound</a:t>
            </a:r>
            <a:endParaRPr kumimoji="0" lang="en-US" sz="2400" b="0" i="0" u="none" strike="noStrike" kern="1200" cap="none" spc="0" normalizeH="0" baseline="0" noProof="0" dirty="0">
              <a:ln>
                <a:noFill/>
              </a:ln>
              <a:solidFill>
                <a:prstClr val="black"/>
              </a:solidFill>
              <a:effectLst/>
              <a:uLnTx/>
              <a:uFillTx/>
              <a:latin typeface="Corbel"/>
              <a:ea typeface="+mn-ea"/>
              <a:cs typeface="+mn-cs"/>
            </a:endParaRPr>
          </a:p>
        </p:txBody>
      </p:sp>
      <p:cxnSp>
        <p:nvCxnSpPr>
          <p:cNvPr id="27" name="Straight Arrow Connector 26"/>
          <p:cNvCxnSpPr/>
          <p:nvPr/>
        </p:nvCxnSpPr>
        <p:spPr>
          <a:xfrm>
            <a:off x="2438400" y="2478204"/>
            <a:ext cx="685800" cy="0"/>
          </a:xfrm>
          <a:prstGeom prst="straightConnector1">
            <a:avLst/>
          </a:prstGeom>
          <a:ln w="6350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28" name="Rectangle 27"/>
          <p:cNvSpPr/>
          <p:nvPr/>
        </p:nvSpPr>
        <p:spPr>
          <a:xfrm>
            <a:off x="3124200" y="1899485"/>
            <a:ext cx="990600" cy="1066800"/>
          </a:xfrm>
          <a:prstGeom prst="rect">
            <a:avLst/>
          </a:pr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dirty="0" smtClean="0">
                <a:ln>
                  <a:noFill/>
                </a:ln>
                <a:solidFill>
                  <a:prstClr val="black"/>
                </a:solidFill>
                <a:effectLst/>
                <a:uLnTx/>
                <a:uFillTx/>
                <a:latin typeface="Corbel"/>
                <a:ea typeface="+mn-ea"/>
                <a:cs typeface="+mn-cs"/>
              </a:rPr>
              <a:t>Query plan</a:t>
            </a:r>
            <a:endParaRPr kumimoji="0" lang="en-US" sz="2400" b="0" i="0" u="none" strike="noStrike" kern="1200" cap="none" spc="0" normalizeH="0" baseline="0" noProof="0" dirty="0">
              <a:ln>
                <a:noFill/>
              </a:ln>
              <a:solidFill>
                <a:prstClr val="black"/>
              </a:solidFill>
              <a:effectLst/>
              <a:uLnTx/>
              <a:uFillTx/>
              <a:latin typeface="Corbel"/>
              <a:ea typeface="+mn-ea"/>
              <a:cs typeface="+mn-cs"/>
            </a:endParaRPr>
          </a:p>
        </p:txBody>
      </p:sp>
      <p:cxnSp>
        <p:nvCxnSpPr>
          <p:cNvPr id="29" name="Straight Arrow Connector 28"/>
          <p:cNvCxnSpPr/>
          <p:nvPr/>
        </p:nvCxnSpPr>
        <p:spPr>
          <a:xfrm>
            <a:off x="4114800" y="2478204"/>
            <a:ext cx="685800" cy="0"/>
          </a:xfrm>
          <a:prstGeom prst="straightConnector1">
            <a:avLst/>
          </a:prstGeom>
          <a:ln w="6350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30" name="Rectangle 29"/>
          <p:cNvSpPr/>
          <p:nvPr/>
        </p:nvSpPr>
        <p:spPr>
          <a:xfrm>
            <a:off x="4800600" y="1888055"/>
            <a:ext cx="1371600" cy="1066800"/>
          </a:xfrm>
          <a:prstGeom prst="rect">
            <a:avLst/>
          </a:pr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dirty="0" smtClean="0">
                <a:ln>
                  <a:noFill/>
                </a:ln>
                <a:solidFill>
                  <a:prstClr val="black"/>
                </a:solidFill>
                <a:effectLst/>
                <a:uLnTx/>
                <a:uFillTx/>
                <a:latin typeface="Corbel"/>
                <a:ea typeface="+mn-ea"/>
                <a:cs typeface="+mn-cs"/>
              </a:rPr>
              <a:t>Sample selection module</a:t>
            </a:r>
            <a:endParaRPr kumimoji="0" lang="en-US" sz="2400" b="0" i="0" u="none" strike="noStrike" kern="1200" cap="none" spc="0" normalizeH="0" baseline="0" noProof="0" dirty="0">
              <a:ln>
                <a:noFill/>
              </a:ln>
              <a:solidFill>
                <a:prstClr val="black"/>
              </a:solidFill>
              <a:effectLst/>
              <a:uLnTx/>
              <a:uFillTx/>
              <a:latin typeface="Corbel"/>
              <a:ea typeface="+mn-ea"/>
              <a:cs typeface="+mn-cs"/>
            </a:endParaRPr>
          </a:p>
        </p:txBody>
      </p:sp>
      <p:cxnSp>
        <p:nvCxnSpPr>
          <p:cNvPr id="31" name="Straight Arrow Connector 30"/>
          <p:cNvCxnSpPr/>
          <p:nvPr/>
        </p:nvCxnSpPr>
        <p:spPr>
          <a:xfrm>
            <a:off x="6172200" y="2426870"/>
            <a:ext cx="685800" cy="0"/>
          </a:xfrm>
          <a:prstGeom prst="straightConnector1">
            <a:avLst/>
          </a:prstGeom>
          <a:ln w="6350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32" name="Rectangle 31"/>
          <p:cNvSpPr/>
          <p:nvPr/>
        </p:nvSpPr>
        <p:spPr>
          <a:xfrm>
            <a:off x="6858000" y="1888055"/>
            <a:ext cx="1524000" cy="1066800"/>
          </a:xfrm>
          <a:prstGeom prst="rect">
            <a:avLst/>
          </a:pr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dirty="0" smtClean="0">
                <a:ln>
                  <a:noFill/>
                </a:ln>
                <a:solidFill>
                  <a:prstClr val="black"/>
                </a:solidFill>
                <a:effectLst/>
                <a:uLnTx/>
                <a:uFillTx/>
                <a:latin typeface="Corbel"/>
                <a:ea typeface="+mn-ea"/>
                <a:cs typeface="+mn-cs"/>
              </a:rPr>
              <a:t>Updated Query plan</a:t>
            </a:r>
            <a:endParaRPr kumimoji="0" lang="en-US" sz="2400" b="0" i="0" u="none" strike="noStrike" kern="1200" cap="none" spc="0" normalizeH="0" baseline="0" noProof="0" dirty="0">
              <a:ln>
                <a:noFill/>
              </a:ln>
              <a:solidFill>
                <a:prstClr val="black"/>
              </a:solidFill>
              <a:effectLst/>
              <a:uLnTx/>
              <a:uFillTx/>
              <a:latin typeface="Corbel"/>
              <a:ea typeface="+mn-ea"/>
              <a:cs typeface="+mn-cs"/>
            </a:endParaRPr>
          </a:p>
        </p:txBody>
      </p:sp>
      <p:cxnSp>
        <p:nvCxnSpPr>
          <p:cNvPr id="33" name="Straight Arrow Connector 32"/>
          <p:cNvCxnSpPr>
            <a:stCxn id="32" idx="2"/>
          </p:cNvCxnSpPr>
          <p:nvPr/>
        </p:nvCxnSpPr>
        <p:spPr>
          <a:xfrm>
            <a:off x="7620000" y="2954855"/>
            <a:ext cx="0" cy="742549"/>
          </a:xfrm>
          <a:prstGeom prst="straightConnector1">
            <a:avLst/>
          </a:prstGeom>
          <a:ln w="6350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36" name="Rectangle 35"/>
          <p:cNvSpPr/>
          <p:nvPr/>
        </p:nvSpPr>
        <p:spPr>
          <a:xfrm>
            <a:off x="6942321" y="3661810"/>
            <a:ext cx="1355358" cy="682793"/>
          </a:xfrm>
          <a:prstGeom prst="rect">
            <a:avLst/>
          </a:pr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dirty="0" smtClean="0">
                <a:ln>
                  <a:noFill/>
                </a:ln>
                <a:solidFill>
                  <a:prstClr val="black"/>
                </a:solidFill>
                <a:effectLst/>
                <a:uLnTx/>
                <a:uFillTx/>
                <a:latin typeface="Corbel"/>
                <a:ea typeface="+mn-ea"/>
                <a:cs typeface="+mn-cs"/>
              </a:rPr>
              <a:t>Execute</a:t>
            </a:r>
            <a:endParaRPr kumimoji="0" lang="en-US" sz="2400" b="0" i="0" u="none" strike="noStrike" kern="1200" cap="none" spc="0" normalizeH="0" baseline="0" noProof="0" dirty="0">
              <a:ln>
                <a:noFill/>
              </a:ln>
              <a:solidFill>
                <a:prstClr val="black"/>
              </a:solidFill>
              <a:effectLst/>
              <a:uLnTx/>
              <a:uFillTx/>
              <a:latin typeface="Corbel"/>
              <a:ea typeface="+mn-ea"/>
              <a:cs typeface="+mn-cs"/>
            </a:endParaRPr>
          </a:p>
        </p:txBody>
      </p:sp>
      <p:sp>
        <p:nvSpPr>
          <p:cNvPr id="89" name="Left Brace 88"/>
          <p:cNvSpPr/>
          <p:nvPr/>
        </p:nvSpPr>
        <p:spPr>
          <a:xfrm rot="5400000">
            <a:off x="5163251" y="2853110"/>
            <a:ext cx="646297" cy="1367540"/>
          </a:xfrm>
          <a:prstGeom prst="leftBrace">
            <a:avLst>
              <a:gd name="adj1" fmla="val 0"/>
              <a:gd name="adj2" fmla="val 48846"/>
            </a:avLst>
          </a:prstGeom>
          <a:ln w="63500">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orbel"/>
              <a:ea typeface="+mn-ea"/>
              <a:cs typeface="+mn-cs"/>
            </a:endParaRPr>
          </a:p>
        </p:txBody>
      </p:sp>
      <p:cxnSp>
        <p:nvCxnSpPr>
          <p:cNvPr id="91" name="Straight Arrow Connector 90"/>
          <p:cNvCxnSpPr>
            <a:stCxn id="89" idx="1"/>
            <a:endCxn id="30" idx="2"/>
          </p:cNvCxnSpPr>
          <p:nvPr/>
        </p:nvCxnSpPr>
        <p:spPr>
          <a:xfrm flipH="1" flipV="1">
            <a:off x="5486400" y="2954855"/>
            <a:ext cx="15781" cy="258877"/>
          </a:xfrm>
          <a:prstGeom prst="straightConnector1">
            <a:avLst/>
          </a:prstGeom>
          <a:ln w="6350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3" name="Slide Number Placeholder 2"/>
          <p:cNvSpPr>
            <a:spLocks noGrp="1"/>
          </p:cNvSpPr>
          <p:nvPr>
            <p:ph type="sldNum" sz="quarter" idx="12"/>
          </p:nvPr>
        </p:nvSpPr>
        <p:spPr/>
        <p:txBody>
          <a:bodyPr/>
          <a:lstStyle/>
          <a:p>
            <a:pPr>
              <a:defRPr/>
            </a:pPr>
            <a:fld id="{58DEB89A-5B48-794D-A51B-4CA2CE5E368F}" type="slidenum">
              <a:rPr lang="en-US" smtClean="0"/>
              <a:pPr>
                <a:defRPr/>
              </a:pPr>
              <a:t>8</a:t>
            </a:fld>
            <a:endParaRPr lang="en-US"/>
          </a:p>
        </p:txBody>
      </p:sp>
    </p:spTree>
    <p:extLst>
      <p:ext uri="{BB962C8B-B14F-4D97-AF65-F5344CB8AC3E}">
        <p14:creationId xmlns:p14="http://schemas.microsoft.com/office/powerpoint/2010/main" val="33403539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4185385" y="5568840"/>
            <a:ext cx="533400" cy="533400"/>
          </a:xfrm>
          <a:prstGeom prst="ellipse">
            <a:avLst/>
          </a:prstGeom>
          <a:solidFill>
            <a:schemeClr val="tx2">
              <a:lumMod val="40000"/>
              <a:lumOff val="60000"/>
            </a:schemeClr>
          </a:solidFill>
          <a:ln>
            <a:solidFill>
              <a:schemeClr val="tx2">
                <a:lumMod val="60000"/>
                <a:lumOff val="40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Corbel"/>
                <a:ea typeface="+mn-ea"/>
                <a:cs typeface="+mn-cs"/>
              </a:rPr>
              <a:t>2</a:t>
            </a:r>
          </a:p>
        </p:txBody>
      </p:sp>
      <p:sp>
        <p:nvSpPr>
          <p:cNvPr id="12" name="Oval 11"/>
          <p:cNvSpPr/>
          <p:nvPr/>
        </p:nvSpPr>
        <p:spPr>
          <a:xfrm>
            <a:off x="3497670" y="2075592"/>
            <a:ext cx="533400" cy="533400"/>
          </a:xfrm>
          <a:prstGeom prst="ellipse">
            <a:avLst/>
          </a:prstGeom>
          <a:solidFill>
            <a:schemeClr val="tx2">
              <a:lumMod val="40000"/>
              <a:lumOff val="60000"/>
            </a:schemeClr>
          </a:solidFill>
          <a:ln>
            <a:solidFill>
              <a:schemeClr val="accent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dirty="0" smtClean="0">
                <a:ln>
                  <a:noFill/>
                </a:ln>
                <a:solidFill>
                  <a:srgbClr val="000000"/>
                </a:solidFill>
                <a:effectLst/>
                <a:uLnTx/>
                <a:uFillTx/>
                <a:latin typeface="Corbel"/>
                <a:ea typeface="+mn-ea"/>
                <a:cs typeface="+mn-cs"/>
              </a:rPr>
              <a:t>4</a:t>
            </a:r>
            <a:endParaRPr kumimoji="0" lang="en-US" sz="2400" b="0" i="0" u="none" strike="noStrike" kern="1200" cap="none" spc="0" normalizeH="0" baseline="0" noProof="0" dirty="0">
              <a:ln>
                <a:noFill/>
              </a:ln>
              <a:solidFill>
                <a:srgbClr val="000000"/>
              </a:solidFill>
              <a:effectLst/>
              <a:uLnTx/>
              <a:uFillTx/>
              <a:latin typeface="Corbel"/>
              <a:ea typeface="+mn-ea"/>
              <a:cs typeface="+mn-cs"/>
            </a:endParaRPr>
          </a:p>
        </p:txBody>
      </p:sp>
      <p:sp>
        <p:nvSpPr>
          <p:cNvPr id="15" name="Oval 14"/>
          <p:cNvSpPr/>
          <p:nvPr/>
        </p:nvSpPr>
        <p:spPr>
          <a:xfrm>
            <a:off x="2888070" y="5568840"/>
            <a:ext cx="533400" cy="533400"/>
          </a:xfrm>
          <a:prstGeom prst="ellipse">
            <a:avLst/>
          </a:prstGeom>
          <a:solidFill>
            <a:schemeClr val="tx2">
              <a:lumMod val="40000"/>
              <a:lumOff val="60000"/>
            </a:schemeClr>
          </a:solidFill>
          <a:ln>
            <a:solidFill>
              <a:schemeClr val="tx2">
                <a:lumMod val="60000"/>
                <a:lumOff val="40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dirty="0" smtClean="0">
                <a:ln>
                  <a:noFill/>
                </a:ln>
                <a:solidFill>
                  <a:srgbClr val="000000"/>
                </a:solidFill>
                <a:effectLst/>
                <a:uLnTx/>
                <a:uFillTx/>
                <a:latin typeface="Corbel"/>
                <a:ea typeface="+mn-ea"/>
                <a:cs typeface="+mn-cs"/>
              </a:rPr>
              <a:t>1</a:t>
            </a:r>
            <a:endParaRPr kumimoji="0" lang="en-US" sz="2400" b="0" i="0" u="none" strike="noStrike" kern="1200" cap="none" spc="0" normalizeH="0" baseline="0" noProof="0" dirty="0">
              <a:ln>
                <a:noFill/>
              </a:ln>
              <a:solidFill>
                <a:srgbClr val="000000"/>
              </a:solidFill>
              <a:effectLst/>
              <a:uLnTx/>
              <a:uFillTx/>
              <a:latin typeface="Corbel"/>
              <a:ea typeface="+mn-ea"/>
              <a:cs typeface="+mn-cs"/>
            </a:endParaRPr>
          </a:p>
        </p:txBody>
      </p:sp>
      <p:sp>
        <p:nvSpPr>
          <p:cNvPr id="16" name="Oval 15"/>
          <p:cNvSpPr/>
          <p:nvPr/>
        </p:nvSpPr>
        <p:spPr>
          <a:xfrm>
            <a:off x="3497670" y="4381016"/>
            <a:ext cx="533400" cy="533400"/>
          </a:xfrm>
          <a:prstGeom prst="ellipse">
            <a:avLst/>
          </a:prstGeom>
          <a:solidFill>
            <a:schemeClr val="tx2">
              <a:lumMod val="40000"/>
              <a:lumOff val="60000"/>
            </a:schemeClr>
          </a:solidFill>
          <a:ln>
            <a:solidFill>
              <a:schemeClr val="tx2">
                <a:lumMod val="60000"/>
                <a:lumOff val="40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dirty="0" smtClean="0">
                <a:ln>
                  <a:noFill/>
                </a:ln>
                <a:solidFill>
                  <a:srgbClr val="000000"/>
                </a:solidFill>
                <a:effectLst/>
                <a:uLnTx/>
                <a:uFillTx/>
                <a:latin typeface="Corbel"/>
                <a:ea typeface="+mn-ea"/>
                <a:cs typeface="+mn-cs"/>
              </a:rPr>
              <a:t>3</a:t>
            </a:r>
            <a:endParaRPr kumimoji="0" lang="en-US" sz="2400" b="0" i="0" u="none" strike="noStrike" kern="1200" cap="none" spc="0" normalizeH="0" baseline="0" noProof="0" dirty="0">
              <a:ln>
                <a:noFill/>
              </a:ln>
              <a:solidFill>
                <a:srgbClr val="000000"/>
              </a:solidFill>
              <a:effectLst/>
              <a:uLnTx/>
              <a:uFillTx/>
              <a:latin typeface="Corbel"/>
              <a:ea typeface="+mn-ea"/>
              <a:cs typeface="+mn-cs"/>
            </a:endParaRPr>
          </a:p>
        </p:txBody>
      </p:sp>
      <p:sp>
        <p:nvSpPr>
          <p:cNvPr id="17" name="Oval 16"/>
          <p:cNvSpPr/>
          <p:nvPr/>
        </p:nvSpPr>
        <p:spPr>
          <a:xfrm>
            <a:off x="3507250" y="3254993"/>
            <a:ext cx="533400" cy="533400"/>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dirty="0" smtClean="0">
                <a:ln>
                  <a:noFill/>
                </a:ln>
                <a:solidFill>
                  <a:prstClr val="white"/>
                </a:solidFill>
                <a:effectLst/>
                <a:uLnTx/>
                <a:uFillTx/>
                <a:latin typeface="Corbel"/>
                <a:ea typeface="+mn-ea"/>
                <a:cs typeface="+mn-cs"/>
              </a:rPr>
              <a:t>U</a:t>
            </a:r>
            <a:endParaRPr kumimoji="0" lang="en-US" sz="2400" b="0" i="0" u="none" strike="noStrike" kern="1200" cap="none" spc="0" normalizeH="0" baseline="0" noProof="0" dirty="0">
              <a:ln>
                <a:noFill/>
              </a:ln>
              <a:solidFill>
                <a:prstClr val="white"/>
              </a:solidFill>
              <a:effectLst/>
              <a:uLnTx/>
              <a:uFillTx/>
              <a:latin typeface="Corbel"/>
              <a:ea typeface="+mn-ea"/>
              <a:cs typeface="+mn-cs"/>
            </a:endParaRPr>
          </a:p>
        </p:txBody>
      </p:sp>
      <p:cxnSp>
        <p:nvCxnSpPr>
          <p:cNvPr id="11" name="Straight Arrow Connector 10"/>
          <p:cNvCxnSpPr>
            <a:stCxn id="15" idx="0"/>
            <a:endCxn id="16" idx="3"/>
          </p:cNvCxnSpPr>
          <p:nvPr/>
        </p:nvCxnSpPr>
        <p:spPr>
          <a:xfrm flipV="1">
            <a:off x="3154770" y="4836301"/>
            <a:ext cx="421015" cy="732539"/>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2" name="Straight Arrow Connector 21"/>
          <p:cNvCxnSpPr>
            <a:stCxn id="3" idx="0"/>
            <a:endCxn id="16" idx="5"/>
          </p:cNvCxnSpPr>
          <p:nvPr/>
        </p:nvCxnSpPr>
        <p:spPr>
          <a:xfrm flipH="1" flipV="1">
            <a:off x="3952955" y="4836301"/>
            <a:ext cx="499130" cy="732539"/>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5" name="Straight Arrow Connector 24"/>
          <p:cNvCxnSpPr>
            <a:stCxn id="16" idx="0"/>
          </p:cNvCxnSpPr>
          <p:nvPr/>
        </p:nvCxnSpPr>
        <p:spPr>
          <a:xfrm flipV="1">
            <a:off x="3764370" y="3771416"/>
            <a:ext cx="0" cy="6096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6" name="Straight Arrow Connector 25"/>
          <p:cNvCxnSpPr/>
          <p:nvPr/>
        </p:nvCxnSpPr>
        <p:spPr>
          <a:xfrm flipV="1">
            <a:off x="3764370" y="2593040"/>
            <a:ext cx="0" cy="62902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2" name="Straight Arrow Connector 31"/>
          <p:cNvCxnSpPr>
            <a:stCxn id="12" idx="0"/>
          </p:cNvCxnSpPr>
          <p:nvPr/>
        </p:nvCxnSpPr>
        <p:spPr>
          <a:xfrm flipV="1">
            <a:off x="3764370" y="1389792"/>
            <a:ext cx="0" cy="6858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9" name="TextBox 18"/>
          <p:cNvSpPr txBox="1"/>
          <p:nvPr/>
        </p:nvSpPr>
        <p:spPr>
          <a:xfrm>
            <a:off x="4900997" y="3840628"/>
            <a:ext cx="3880788" cy="923330"/>
          </a:xfrm>
          <a:prstGeom prst="rect">
            <a:avLst/>
          </a:prstGeom>
          <a:noFill/>
        </p:spPr>
        <p:txBody>
          <a:bodyPr wrap="square" rtlCol="0">
            <a:spAutoFit/>
          </a:bodyPr>
          <a:lstStyle/>
          <a:p>
            <a:pPr marL="514350" marR="0" lvl="0" indent="-514350" algn="l" defTabSz="457200" rtl="0" eaLnBrk="1" fontAlgn="base" latinLnBrk="0" hangingPunct="1">
              <a:lnSpc>
                <a:spcPct val="100000"/>
              </a:lnSpc>
              <a:spcBef>
                <a:spcPct val="0"/>
              </a:spcBef>
              <a:spcAft>
                <a:spcPct val="0"/>
              </a:spcAft>
              <a:buClrTx/>
              <a:buSzTx/>
              <a:buFontTx/>
              <a:buAutoNum type="arabicPeriod"/>
              <a:tabLst/>
              <a:defRPr/>
            </a:pPr>
            <a:r>
              <a:rPr kumimoji="0" lang="en-US" sz="1800" b="0" i="0" u="none" strike="noStrike" kern="1200" cap="none" spc="0" normalizeH="0" baseline="0" noProof="0" dirty="0" smtClean="0">
                <a:ln>
                  <a:noFill/>
                </a:ln>
                <a:solidFill>
                  <a:prstClr val="black"/>
                </a:solidFill>
                <a:effectLst/>
                <a:uLnTx/>
                <a:uFillTx/>
                <a:latin typeface="Courier"/>
                <a:ea typeface="ＭＳ Ｐゴシック" charset="0"/>
                <a:cs typeface="Courier"/>
              </a:rPr>
              <a:t>FILTER</a:t>
            </a:r>
            <a:r>
              <a:rPr kumimoji="0" lang="en-US" sz="1800" b="0" i="0" u="none" strike="noStrike" kern="1200" cap="none" spc="0" normalizeH="0" baseline="0" noProof="0" dirty="0" smtClean="0">
                <a:ln>
                  <a:noFill/>
                </a:ln>
                <a:solidFill>
                  <a:prstClr val="black"/>
                </a:solidFill>
                <a:effectLst/>
                <a:uLnTx/>
                <a:uFillTx/>
                <a:latin typeface="Calibri"/>
                <a:ea typeface="ＭＳ Ｐゴシック" charset="0"/>
                <a:cs typeface="Calibri"/>
              </a:rPr>
              <a:t> </a:t>
            </a:r>
            <a:r>
              <a:rPr kumimoji="0" lang="en-US" sz="1800" b="1" i="0" u="none" strike="noStrike" kern="1200" cap="none" spc="0" normalizeH="0" baseline="0" noProof="0" dirty="0" smtClean="0">
                <a:ln>
                  <a:noFill/>
                </a:ln>
                <a:solidFill>
                  <a:srgbClr val="C0504D"/>
                </a:solidFill>
                <a:effectLst/>
                <a:uLnTx/>
                <a:uFillTx/>
                <a:latin typeface="Courier"/>
                <a:ea typeface="ＭＳ Ｐゴシック" charset="0"/>
                <a:cs typeface="Courier"/>
              </a:rPr>
              <a:t>rand() &lt; 1/3</a:t>
            </a:r>
          </a:p>
          <a:p>
            <a:pPr marL="514350" marR="0" lvl="0" indent="-514350" algn="l" defTabSz="457200" rtl="0" eaLnBrk="1" fontAlgn="base" latinLnBrk="0" hangingPunct="1">
              <a:lnSpc>
                <a:spcPct val="100000"/>
              </a:lnSpc>
              <a:spcBef>
                <a:spcPct val="0"/>
              </a:spcBef>
              <a:spcAft>
                <a:spcPct val="0"/>
              </a:spcAft>
              <a:buClrTx/>
              <a:buSzTx/>
              <a:buFontTx/>
              <a:buAutoNum type="arabicPeriod"/>
              <a:tabLst/>
              <a:defRPr/>
            </a:pPr>
            <a:r>
              <a:rPr kumimoji="0" lang="en-US" sz="1800" b="0" i="0" u="none" strike="noStrike" kern="1200" cap="none" spc="0" normalizeH="0" baseline="0" noProof="0" dirty="0" smtClean="0">
                <a:ln>
                  <a:noFill/>
                </a:ln>
                <a:solidFill>
                  <a:prstClr val="black"/>
                </a:solidFill>
                <a:effectLst/>
                <a:uLnTx/>
                <a:uFillTx/>
                <a:latin typeface="Calibri"/>
                <a:ea typeface="ＭＳ Ｐゴシック" charset="0"/>
                <a:cs typeface="Calibri"/>
              </a:rPr>
              <a:t>Adds per-row Weights</a:t>
            </a:r>
          </a:p>
          <a:p>
            <a:pPr marL="514350" marR="0" lvl="0" indent="-514350" algn="l" defTabSz="457200" rtl="0" eaLnBrk="1" fontAlgn="base" latinLnBrk="0" hangingPunct="1">
              <a:lnSpc>
                <a:spcPct val="100000"/>
              </a:lnSpc>
              <a:spcBef>
                <a:spcPct val="0"/>
              </a:spcBef>
              <a:spcAft>
                <a:spcPct val="0"/>
              </a:spcAft>
              <a:buClrTx/>
              <a:buSzTx/>
              <a:buFontTx/>
              <a:buAutoNum type="arabicPeriod"/>
              <a:tabLst/>
              <a:defRPr/>
            </a:pPr>
            <a:r>
              <a:rPr kumimoji="0" lang="en-US" sz="1800" b="0" i="0" u="none" strike="noStrike" kern="1200" cap="none" spc="0" normalizeH="0" baseline="0" noProof="0" dirty="0" smtClean="0">
                <a:ln>
                  <a:noFill/>
                </a:ln>
                <a:solidFill>
                  <a:prstClr val="black"/>
                </a:solidFill>
                <a:effectLst/>
                <a:uLnTx/>
                <a:uFillTx/>
                <a:latin typeface="Calibri"/>
                <a:ea typeface="ＭＳ Ｐゴシック" charset="0"/>
                <a:cs typeface="Calibri"/>
              </a:rPr>
              <a:t>(Optional) </a:t>
            </a:r>
            <a:r>
              <a:rPr kumimoji="0" lang="en-US" sz="1800" b="1" i="0" u="none" strike="noStrike" kern="1200" cap="none" spc="0" normalizeH="0" baseline="0" noProof="0" dirty="0" smtClean="0">
                <a:ln>
                  <a:noFill/>
                </a:ln>
                <a:solidFill>
                  <a:srgbClr val="C0504D"/>
                </a:solidFill>
                <a:effectLst/>
                <a:uLnTx/>
                <a:uFillTx/>
                <a:latin typeface="Courier"/>
                <a:ea typeface="ＭＳ Ｐゴシック" charset="0"/>
                <a:cs typeface="Courier"/>
              </a:rPr>
              <a:t>ORDER BY rand()</a:t>
            </a:r>
          </a:p>
        </p:txBody>
      </p:sp>
      <p:sp>
        <p:nvSpPr>
          <p:cNvPr id="10" name="Rectangle 9"/>
          <p:cNvSpPr/>
          <p:nvPr/>
        </p:nvSpPr>
        <p:spPr>
          <a:xfrm>
            <a:off x="3125292" y="2950760"/>
            <a:ext cx="1297315" cy="1102625"/>
          </a:xfrm>
          <a:prstGeom prst="rect">
            <a:avLst/>
          </a:prstGeom>
          <a:solidFill>
            <a:schemeClr val="accent1">
              <a:lumMod val="20000"/>
              <a:lumOff val="80000"/>
              <a:alpha val="23000"/>
            </a:schemeClr>
          </a:solid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orbel"/>
              <a:ea typeface="+mn-ea"/>
              <a:cs typeface="+mn-cs"/>
            </a:endParaRPr>
          </a:p>
        </p:txBody>
      </p:sp>
      <p:graphicFrame>
        <p:nvGraphicFramePr>
          <p:cNvPr id="18" name="Table 17"/>
          <p:cNvGraphicFramePr>
            <a:graphicFrameLocks noGrp="1"/>
          </p:cNvGraphicFramePr>
          <p:nvPr>
            <p:extLst>
              <p:ext uri="{D42A27DB-BD31-4B8C-83A1-F6EECF244321}">
                <p14:modId xmlns:p14="http://schemas.microsoft.com/office/powerpoint/2010/main" val="130125775"/>
              </p:ext>
            </p:extLst>
          </p:nvPr>
        </p:nvGraphicFramePr>
        <p:xfrm>
          <a:off x="4920156" y="1681892"/>
          <a:ext cx="3538043" cy="1854200"/>
        </p:xfrm>
        <a:graphic>
          <a:graphicData uri="http://schemas.openxmlformats.org/drawingml/2006/table">
            <a:tbl>
              <a:tblPr firstRow="1" bandRow="1">
                <a:tableStyleId>{5C22544A-7EE6-4342-B048-85BDC9FD1C3A}</a:tableStyleId>
              </a:tblPr>
              <a:tblGrid>
                <a:gridCol w="482131">
                  <a:extLst>
                    <a:ext uri="{9D8B030D-6E8A-4147-A177-3AD203B41FA5}">
                      <a16:colId xmlns:a16="http://schemas.microsoft.com/office/drawing/2014/main" val="20000"/>
                    </a:ext>
                  </a:extLst>
                </a:gridCol>
                <a:gridCol w="1083655">
                  <a:extLst>
                    <a:ext uri="{9D8B030D-6E8A-4147-A177-3AD203B41FA5}">
                      <a16:colId xmlns:a16="http://schemas.microsoft.com/office/drawing/2014/main" val="20001"/>
                    </a:ext>
                  </a:extLst>
                </a:gridCol>
                <a:gridCol w="1071596">
                  <a:extLst>
                    <a:ext uri="{9D8B030D-6E8A-4147-A177-3AD203B41FA5}">
                      <a16:colId xmlns:a16="http://schemas.microsoft.com/office/drawing/2014/main" val="20002"/>
                    </a:ext>
                  </a:extLst>
                </a:gridCol>
                <a:gridCol w="900661">
                  <a:extLst>
                    <a:ext uri="{9D8B030D-6E8A-4147-A177-3AD203B41FA5}">
                      <a16:colId xmlns:a16="http://schemas.microsoft.com/office/drawing/2014/main" val="20003"/>
                    </a:ext>
                  </a:extLst>
                </a:gridCol>
              </a:tblGrid>
              <a:tr h="370840">
                <a:tc>
                  <a:txBody>
                    <a:bodyPr/>
                    <a:lstStyle/>
                    <a:p>
                      <a:r>
                        <a:rPr lang="en-US" sz="1800" dirty="0" smtClean="0"/>
                        <a:t>ID</a:t>
                      </a:r>
                      <a:endParaRPr lang="en-US" sz="1800" dirty="0"/>
                    </a:p>
                  </a:txBody>
                  <a:tcPr/>
                </a:tc>
                <a:tc>
                  <a:txBody>
                    <a:bodyPr/>
                    <a:lstStyle/>
                    <a:p>
                      <a:r>
                        <a:rPr lang="en-US" sz="1800" dirty="0" smtClean="0"/>
                        <a:t>City</a:t>
                      </a:r>
                      <a:endParaRPr lang="en-US" sz="1800" dirty="0"/>
                    </a:p>
                  </a:txBody>
                  <a:tcPr/>
                </a:tc>
                <a:tc>
                  <a:txBody>
                    <a:bodyPr/>
                    <a:lstStyle/>
                    <a:p>
                      <a:r>
                        <a:rPr lang="en-US" sz="1800" dirty="0" smtClean="0"/>
                        <a:t>Latency</a:t>
                      </a:r>
                      <a:endParaRPr lang="en-US" sz="1800" dirty="0"/>
                    </a:p>
                  </a:txBody>
                  <a:tcPr/>
                </a:tc>
                <a:tc>
                  <a:txBody>
                    <a:bodyPr/>
                    <a:lstStyle/>
                    <a:p>
                      <a:pPr algn="ctr"/>
                      <a:r>
                        <a:rPr lang="en-US" sz="1800" dirty="0" smtClean="0"/>
                        <a:t>Weight</a:t>
                      </a:r>
                      <a:endParaRPr lang="en-US" sz="1800" dirty="0"/>
                    </a:p>
                  </a:txBody>
                  <a:tcPr/>
                </a:tc>
                <a:extLst>
                  <a:ext uri="{0D108BD9-81ED-4DB2-BD59-A6C34878D82A}">
                    <a16:rowId xmlns:a16="http://schemas.microsoft.com/office/drawing/2014/main" val="10000"/>
                  </a:ext>
                </a:extLst>
              </a:tr>
              <a:tr h="370840">
                <a:tc>
                  <a:txBody>
                    <a:bodyPr/>
                    <a:lstStyle/>
                    <a:p>
                      <a:r>
                        <a:rPr lang="en-US" sz="1800" dirty="0" smtClean="0"/>
                        <a:t>2</a:t>
                      </a:r>
                      <a:endParaRPr lang="en-US" sz="1800" dirty="0"/>
                    </a:p>
                  </a:txBody>
                  <a:tcPr/>
                </a:tc>
                <a:tc>
                  <a:txBody>
                    <a:bodyPr/>
                    <a:lstStyle/>
                    <a:p>
                      <a:r>
                        <a:rPr lang="en-US" sz="1800" dirty="0" smtClean="0"/>
                        <a:t>NYC</a:t>
                      </a:r>
                      <a:endParaRPr lang="en-US" sz="1800" dirty="0"/>
                    </a:p>
                  </a:txBody>
                  <a:tcPr/>
                </a:tc>
                <a:tc>
                  <a:txBody>
                    <a:bodyPr/>
                    <a:lstStyle/>
                    <a:p>
                      <a:r>
                        <a:rPr lang="en-US" sz="1800" dirty="0" smtClean="0"/>
                        <a:t>38</a:t>
                      </a:r>
                      <a:endParaRPr lang="en-US" sz="1800" dirty="0"/>
                    </a:p>
                  </a:txBody>
                  <a:tcPr/>
                </a:tc>
                <a:tc>
                  <a:txBody>
                    <a:bodyPr/>
                    <a:lstStyle/>
                    <a:p>
                      <a:pPr algn="ctr"/>
                      <a:r>
                        <a:rPr lang="en-US" sz="1800" b="1" dirty="0" smtClean="0">
                          <a:solidFill>
                            <a:srgbClr val="008040"/>
                          </a:solidFill>
                        </a:rPr>
                        <a:t>1/3</a:t>
                      </a:r>
                      <a:endParaRPr lang="en-US" sz="1800" b="1" dirty="0">
                        <a:solidFill>
                          <a:srgbClr val="008040"/>
                        </a:solidFill>
                      </a:endParaRPr>
                    </a:p>
                  </a:txBody>
                  <a:tcPr/>
                </a:tc>
                <a:extLst>
                  <a:ext uri="{0D108BD9-81ED-4DB2-BD59-A6C34878D82A}">
                    <a16:rowId xmlns:a16="http://schemas.microsoft.com/office/drawing/2014/main" val="10001"/>
                  </a:ext>
                </a:extLst>
              </a:tr>
              <a:tr h="370840">
                <a:tc>
                  <a:txBody>
                    <a:bodyPr/>
                    <a:lstStyle/>
                    <a:p>
                      <a:r>
                        <a:rPr lang="en-US" sz="1800" dirty="0" smtClean="0"/>
                        <a:t>6</a:t>
                      </a:r>
                      <a:endParaRPr lang="en-US" sz="1800" dirty="0"/>
                    </a:p>
                  </a:txBody>
                  <a:tcPr/>
                </a:tc>
                <a:tc>
                  <a:txBody>
                    <a:bodyPr/>
                    <a:lstStyle/>
                    <a:p>
                      <a:r>
                        <a:rPr lang="en-US" sz="1800" dirty="0" smtClean="0"/>
                        <a:t>SF</a:t>
                      </a:r>
                      <a:endParaRPr lang="en-US" sz="1800" dirty="0"/>
                    </a:p>
                  </a:txBody>
                  <a:tcPr/>
                </a:tc>
                <a:tc>
                  <a:txBody>
                    <a:bodyPr/>
                    <a:lstStyle/>
                    <a:p>
                      <a:r>
                        <a:rPr lang="en-US" sz="1800" dirty="0" smtClean="0"/>
                        <a:t>28</a:t>
                      </a:r>
                      <a:endParaRPr lang="en-US" sz="1800" dirty="0"/>
                    </a:p>
                  </a:txBody>
                  <a:tcPr/>
                </a:tc>
                <a:tc>
                  <a:txBody>
                    <a:bodyPr/>
                    <a:lstStyle/>
                    <a:p>
                      <a:pPr algn="ctr"/>
                      <a:r>
                        <a:rPr lang="en-US" sz="1800" b="1" dirty="0" smtClean="0">
                          <a:solidFill>
                            <a:srgbClr val="008040"/>
                          </a:solidFill>
                        </a:rPr>
                        <a:t>1/3</a:t>
                      </a:r>
                      <a:endParaRPr lang="en-US" sz="1800" b="1" dirty="0">
                        <a:solidFill>
                          <a:srgbClr val="008040"/>
                        </a:solidFill>
                      </a:endParaRPr>
                    </a:p>
                  </a:txBody>
                  <a:tcPr/>
                </a:tc>
                <a:extLst>
                  <a:ext uri="{0D108BD9-81ED-4DB2-BD59-A6C34878D82A}">
                    <a16:rowId xmlns:a16="http://schemas.microsoft.com/office/drawing/2014/main" val="10002"/>
                  </a:ext>
                </a:extLst>
              </a:tr>
              <a:tr h="370840">
                <a:tc>
                  <a:txBody>
                    <a:bodyPr/>
                    <a:lstStyle/>
                    <a:p>
                      <a:r>
                        <a:rPr lang="en-US" sz="1800" dirty="0" smtClean="0"/>
                        <a:t>8</a:t>
                      </a:r>
                      <a:endParaRPr lang="en-US" sz="1800" dirty="0"/>
                    </a:p>
                  </a:txBody>
                  <a:tcPr/>
                </a:tc>
                <a:tc>
                  <a:txBody>
                    <a:bodyPr/>
                    <a:lstStyle/>
                    <a:p>
                      <a:r>
                        <a:rPr lang="en-US" sz="1800" dirty="0" smtClean="0"/>
                        <a:t>NYC</a:t>
                      </a:r>
                      <a:endParaRPr lang="en-US" sz="1800" dirty="0"/>
                    </a:p>
                  </a:txBody>
                  <a:tcPr/>
                </a:tc>
                <a:tc>
                  <a:txBody>
                    <a:bodyPr/>
                    <a:lstStyle/>
                    <a:p>
                      <a:r>
                        <a:rPr lang="en-US" sz="1800" dirty="0" smtClean="0"/>
                        <a:t>38</a:t>
                      </a:r>
                      <a:endParaRPr lang="en-US" sz="1800" dirty="0"/>
                    </a:p>
                  </a:txBody>
                  <a:tcPr/>
                </a:tc>
                <a:tc>
                  <a:txBody>
                    <a:bodyPr/>
                    <a:lstStyle/>
                    <a:p>
                      <a:pPr algn="ctr"/>
                      <a:r>
                        <a:rPr lang="en-US" sz="1800" b="1" dirty="0" smtClean="0">
                          <a:solidFill>
                            <a:srgbClr val="008040"/>
                          </a:solidFill>
                        </a:rPr>
                        <a:t>1/3</a:t>
                      </a:r>
                      <a:endParaRPr lang="en-US" sz="1800" b="1" dirty="0">
                        <a:solidFill>
                          <a:srgbClr val="008040"/>
                        </a:solidFill>
                      </a:endParaRPr>
                    </a:p>
                  </a:txBody>
                  <a:tcPr/>
                </a:tc>
                <a:extLst>
                  <a:ext uri="{0D108BD9-81ED-4DB2-BD59-A6C34878D82A}">
                    <a16:rowId xmlns:a16="http://schemas.microsoft.com/office/drawing/2014/main" val="10003"/>
                  </a:ext>
                </a:extLst>
              </a:tr>
              <a:tr h="370840">
                <a:tc>
                  <a:txBody>
                    <a:bodyPr/>
                    <a:lstStyle/>
                    <a:p>
                      <a:r>
                        <a:rPr lang="en-US" sz="1800" dirty="0" smtClean="0"/>
                        <a:t>12</a:t>
                      </a:r>
                      <a:endParaRPr lang="en-US" sz="1800" dirty="0"/>
                    </a:p>
                  </a:txBody>
                  <a:tcPr/>
                </a:tc>
                <a:tc>
                  <a:txBody>
                    <a:bodyPr/>
                    <a:lstStyle/>
                    <a:p>
                      <a:r>
                        <a:rPr lang="en-US" sz="1800" dirty="0" smtClean="0"/>
                        <a:t>LA</a:t>
                      </a:r>
                      <a:endParaRPr lang="en-US" sz="1800" dirty="0"/>
                    </a:p>
                  </a:txBody>
                  <a:tcPr/>
                </a:tc>
                <a:tc>
                  <a:txBody>
                    <a:bodyPr/>
                    <a:lstStyle/>
                    <a:p>
                      <a:r>
                        <a:rPr lang="en-US" sz="1800" dirty="0" smtClean="0"/>
                        <a:t>34</a:t>
                      </a:r>
                      <a:endParaRPr lang="en-US" sz="1800" dirty="0"/>
                    </a:p>
                  </a:txBody>
                  <a:tcPr/>
                </a:tc>
                <a:tc>
                  <a:txBody>
                    <a:bodyPr/>
                    <a:lstStyle/>
                    <a:p>
                      <a:pPr algn="ctr"/>
                      <a:r>
                        <a:rPr lang="en-US" sz="1800" b="1" dirty="0" smtClean="0">
                          <a:solidFill>
                            <a:srgbClr val="008040"/>
                          </a:solidFill>
                        </a:rPr>
                        <a:t>1/3</a:t>
                      </a:r>
                      <a:endParaRPr lang="en-US" sz="1800" b="1" dirty="0">
                        <a:solidFill>
                          <a:srgbClr val="008040"/>
                        </a:solidFill>
                      </a:endParaRPr>
                    </a:p>
                  </a:txBody>
                  <a:tcPr/>
                </a:tc>
                <a:extLst>
                  <a:ext uri="{0D108BD9-81ED-4DB2-BD59-A6C34878D82A}">
                    <a16:rowId xmlns:a16="http://schemas.microsoft.com/office/drawing/2014/main" val="10004"/>
                  </a:ext>
                </a:extLst>
              </a:tr>
            </a:tbl>
          </a:graphicData>
        </a:graphic>
      </p:graphicFrame>
      <p:sp>
        <p:nvSpPr>
          <p:cNvPr id="21" name="Title 1"/>
          <p:cNvSpPr txBox="1">
            <a:spLocks/>
          </p:cNvSpPr>
          <p:nvPr/>
        </p:nvSpPr>
        <p:spPr bwMode="auto">
          <a:xfrm>
            <a:off x="563880" y="202452"/>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l" defTabSz="457200" rtl="0" eaLnBrk="0" fontAlgn="base" hangingPunct="0">
              <a:spcBef>
                <a:spcPct val="0"/>
              </a:spcBef>
              <a:spcAft>
                <a:spcPct val="0"/>
              </a:spcAft>
              <a:defRPr sz="5500" b="1" kern="1200">
                <a:solidFill>
                  <a:schemeClr val="tx1"/>
                </a:solidFill>
                <a:latin typeface="+mj-lt"/>
                <a:ea typeface="ＭＳ Ｐゴシック" pitchFamily="-65" charset="-128"/>
                <a:cs typeface="ＭＳ Ｐゴシック" pitchFamily="-65" charset="-128"/>
              </a:defRPr>
            </a:lvl1pPr>
            <a:lvl2pPr algn="l" defTabSz="457200" rtl="0" eaLnBrk="0" fontAlgn="base" hangingPunct="0">
              <a:spcBef>
                <a:spcPct val="0"/>
              </a:spcBef>
              <a:spcAft>
                <a:spcPct val="0"/>
              </a:spcAft>
              <a:defRPr sz="5500" b="1">
                <a:solidFill>
                  <a:schemeClr val="tx1"/>
                </a:solidFill>
                <a:latin typeface="Corbel" pitchFamily="-65" charset="0"/>
                <a:ea typeface="ＭＳ Ｐゴシック" pitchFamily="-65" charset="-128"/>
                <a:cs typeface="ＭＳ Ｐゴシック" pitchFamily="-65" charset="-128"/>
              </a:defRPr>
            </a:lvl2pPr>
            <a:lvl3pPr algn="l" defTabSz="457200" rtl="0" eaLnBrk="0" fontAlgn="base" hangingPunct="0">
              <a:spcBef>
                <a:spcPct val="0"/>
              </a:spcBef>
              <a:spcAft>
                <a:spcPct val="0"/>
              </a:spcAft>
              <a:defRPr sz="5500" b="1">
                <a:solidFill>
                  <a:schemeClr val="tx1"/>
                </a:solidFill>
                <a:latin typeface="Corbel" pitchFamily="-65" charset="0"/>
                <a:ea typeface="ＭＳ Ｐゴシック" pitchFamily="-65" charset="-128"/>
                <a:cs typeface="ＭＳ Ｐゴシック" pitchFamily="-65" charset="-128"/>
              </a:defRPr>
            </a:lvl3pPr>
            <a:lvl4pPr algn="l" defTabSz="457200" rtl="0" eaLnBrk="0" fontAlgn="base" hangingPunct="0">
              <a:spcBef>
                <a:spcPct val="0"/>
              </a:spcBef>
              <a:spcAft>
                <a:spcPct val="0"/>
              </a:spcAft>
              <a:defRPr sz="5500" b="1">
                <a:solidFill>
                  <a:schemeClr val="tx1"/>
                </a:solidFill>
                <a:latin typeface="Corbel" pitchFamily="-65" charset="0"/>
                <a:ea typeface="ＭＳ Ｐゴシック" pitchFamily="-65" charset="-128"/>
                <a:cs typeface="ＭＳ Ｐゴシック" pitchFamily="-65" charset="-128"/>
              </a:defRPr>
            </a:lvl4pPr>
            <a:lvl5pPr algn="l" defTabSz="457200" rtl="0" eaLnBrk="0" fontAlgn="base" hangingPunct="0">
              <a:spcBef>
                <a:spcPct val="0"/>
              </a:spcBef>
              <a:spcAft>
                <a:spcPct val="0"/>
              </a:spcAft>
              <a:defRPr sz="5500" b="1">
                <a:solidFill>
                  <a:schemeClr val="tx1"/>
                </a:solidFill>
                <a:latin typeface="Corbel" pitchFamily="-65" charset="0"/>
                <a:ea typeface="ＭＳ Ｐゴシック" pitchFamily="-65" charset="-128"/>
                <a:cs typeface="ＭＳ Ｐゴシック" pitchFamily="-65" charset="-128"/>
              </a:defRPr>
            </a:lvl5pPr>
            <a:lvl6pPr marL="4572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6pPr>
            <a:lvl7pPr marL="9144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7pPr>
            <a:lvl8pPr marL="13716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8pPr>
            <a:lvl9pPr marL="18288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9pPr>
          </a:lstStyle>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5400" b="1" i="0" u="none" strike="noStrike" kern="1200" cap="none" spc="0" normalizeH="0" baseline="0" noProof="0" dirty="0" smtClean="0">
                <a:ln>
                  <a:noFill/>
                </a:ln>
                <a:solidFill>
                  <a:prstClr val="black"/>
                </a:solidFill>
                <a:effectLst/>
                <a:uLnTx/>
                <a:uFillTx/>
                <a:latin typeface="Corbel"/>
                <a:ea typeface="ＭＳ Ｐゴシック" pitchFamily="-65" charset="-128"/>
              </a:rPr>
              <a:t>Sample creation (uniform)</a:t>
            </a:r>
            <a:endParaRPr kumimoji="0" lang="en-US" sz="5400" b="1" i="0" u="none" strike="noStrike" kern="1200" cap="none" spc="0" normalizeH="0" baseline="0" noProof="0" dirty="0">
              <a:ln>
                <a:noFill/>
              </a:ln>
              <a:solidFill>
                <a:prstClr val="black"/>
              </a:solidFill>
              <a:effectLst/>
              <a:uLnTx/>
              <a:uFillTx/>
              <a:latin typeface="Corbel"/>
              <a:ea typeface="ＭＳ Ｐゴシック" pitchFamily="-65" charset="-128"/>
            </a:endParaRPr>
          </a:p>
        </p:txBody>
      </p:sp>
      <p:graphicFrame>
        <p:nvGraphicFramePr>
          <p:cNvPr id="23" name="Table 22"/>
          <p:cNvGraphicFramePr>
            <a:graphicFrameLocks noGrp="1"/>
          </p:cNvGraphicFramePr>
          <p:nvPr>
            <p:extLst>
              <p:ext uri="{D42A27DB-BD31-4B8C-83A1-F6EECF244321}">
                <p14:modId xmlns:p14="http://schemas.microsoft.com/office/powerpoint/2010/main" val="2335723538"/>
              </p:ext>
            </p:extLst>
          </p:nvPr>
        </p:nvGraphicFramePr>
        <p:xfrm>
          <a:off x="417944" y="1390557"/>
          <a:ext cx="2209799" cy="4820920"/>
        </p:xfrm>
        <a:graphic>
          <a:graphicData uri="http://schemas.openxmlformats.org/drawingml/2006/table">
            <a:tbl>
              <a:tblPr firstRow="1" bandRow="1">
                <a:tableStyleId>{5C22544A-7EE6-4342-B048-85BDC9FD1C3A}</a:tableStyleId>
              </a:tblPr>
              <a:tblGrid>
                <a:gridCol w="486568">
                  <a:extLst>
                    <a:ext uri="{9D8B030D-6E8A-4147-A177-3AD203B41FA5}">
                      <a16:colId xmlns:a16="http://schemas.microsoft.com/office/drawing/2014/main" val="20000"/>
                    </a:ext>
                  </a:extLst>
                </a:gridCol>
                <a:gridCol w="625586">
                  <a:extLst>
                    <a:ext uri="{9D8B030D-6E8A-4147-A177-3AD203B41FA5}">
                      <a16:colId xmlns:a16="http://schemas.microsoft.com/office/drawing/2014/main" val="20001"/>
                    </a:ext>
                  </a:extLst>
                </a:gridCol>
                <a:gridCol w="1097645">
                  <a:extLst>
                    <a:ext uri="{9D8B030D-6E8A-4147-A177-3AD203B41FA5}">
                      <a16:colId xmlns:a16="http://schemas.microsoft.com/office/drawing/2014/main" val="20002"/>
                    </a:ext>
                  </a:extLst>
                </a:gridCol>
              </a:tblGrid>
              <a:tr h="370840">
                <a:tc>
                  <a:txBody>
                    <a:bodyPr/>
                    <a:lstStyle/>
                    <a:p>
                      <a:r>
                        <a:rPr lang="en-US" sz="1800" dirty="0" smtClean="0">
                          <a:latin typeface="Corbel"/>
                          <a:cs typeface="Corbel"/>
                        </a:rPr>
                        <a:t>ID</a:t>
                      </a:r>
                      <a:endParaRPr lang="en-US" sz="1800" dirty="0">
                        <a:latin typeface="Corbel"/>
                        <a:cs typeface="Corbel"/>
                      </a:endParaRPr>
                    </a:p>
                  </a:txBody>
                  <a:tcPr/>
                </a:tc>
                <a:tc>
                  <a:txBody>
                    <a:bodyPr/>
                    <a:lstStyle/>
                    <a:p>
                      <a:r>
                        <a:rPr lang="en-US" sz="1800" dirty="0" smtClean="0">
                          <a:latin typeface="Corbel"/>
                          <a:cs typeface="Corbel"/>
                        </a:rPr>
                        <a:t>City</a:t>
                      </a:r>
                      <a:endParaRPr lang="en-US" sz="1800" dirty="0">
                        <a:latin typeface="Corbel"/>
                        <a:cs typeface="Corbel"/>
                      </a:endParaRPr>
                    </a:p>
                  </a:txBody>
                  <a:tcPr/>
                </a:tc>
                <a:tc>
                  <a:txBody>
                    <a:bodyPr/>
                    <a:lstStyle/>
                    <a:p>
                      <a:r>
                        <a:rPr lang="en-US" sz="1800" dirty="0" smtClean="0">
                          <a:latin typeface="Corbel"/>
                          <a:cs typeface="Corbel"/>
                        </a:rPr>
                        <a:t>Latency</a:t>
                      </a:r>
                      <a:endParaRPr lang="en-US" sz="1800" dirty="0">
                        <a:latin typeface="Corbel"/>
                        <a:cs typeface="Corbel"/>
                      </a:endParaRPr>
                    </a:p>
                  </a:txBody>
                  <a:tcPr/>
                </a:tc>
                <a:extLst>
                  <a:ext uri="{0D108BD9-81ED-4DB2-BD59-A6C34878D82A}">
                    <a16:rowId xmlns:a16="http://schemas.microsoft.com/office/drawing/2014/main" val="10000"/>
                  </a:ext>
                </a:extLst>
              </a:tr>
              <a:tr h="370840">
                <a:tc>
                  <a:txBody>
                    <a:bodyPr/>
                    <a:lstStyle/>
                    <a:p>
                      <a:r>
                        <a:rPr lang="en-US" sz="1800" dirty="0" smtClean="0">
                          <a:latin typeface="Corbel"/>
                          <a:cs typeface="Corbel"/>
                        </a:rPr>
                        <a:t>1</a:t>
                      </a:r>
                      <a:endParaRPr lang="en-US" sz="1800" dirty="0">
                        <a:latin typeface="Corbel"/>
                        <a:cs typeface="Corbel"/>
                      </a:endParaRPr>
                    </a:p>
                  </a:txBody>
                  <a:tcPr/>
                </a:tc>
                <a:tc>
                  <a:txBody>
                    <a:bodyPr/>
                    <a:lstStyle/>
                    <a:p>
                      <a:r>
                        <a:rPr lang="en-US" sz="1800" dirty="0" smtClean="0">
                          <a:latin typeface="Corbel"/>
                          <a:cs typeface="Corbel"/>
                        </a:rPr>
                        <a:t>NYC</a:t>
                      </a:r>
                      <a:endParaRPr lang="en-US" sz="1800" dirty="0">
                        <a:latin typeface="Corbel"/>
                        <a:cs typeface="Corbel"/>
                      </a:endParaRPr>
                    </a:p>
                  </a:txBody>
                  <a:tcPr/>
                </a:tc>
                <a:tc>
                  <a:txBody>
                    <a:bodyPr/>
                    <a:lstStyle/>
                    <a:p>
                      <a:r>
                        <a:rPr lang="en-US" sz="1800" dirty="0" smtClean="0">
                          <a:latin typeface="Corbel"/>
                          <a:cs typeface="Corbel"/>
                        </a:rPr>
                        <a:t>30</a:t>
                      </a:r>
                      <a:endParaRPr lang="en-US" sz="1800" dirty="0">
                        <a:latin typeface="Corbel"/>
                        <a:cs typeface="Corbel"/>
                      </a:endParaRPr>
                    </a:p>
                  </a:txBody>
                  <a:tcPr/>
                </a:tc>
                <a:extLst>
                  <a:ext uri="{0D108BD9-81ED-4DB2-BD59-A6C34878D82A}">
                    <a16:rowId xmlns:a16="http://schemas.microsoft.com/office/drawing/2014/main" val="10001"/>
                  </a:ext>
                </a:extLst>
              </a:tr>
              <a:tr h="370840">
                <a:tc>
                  <a:txBody>
                    <a:bodyPr/>
                    <a:lstStyle/>
                    <a:p>
                      <a:r>
                        <a:rPr lang="en-US" sz="1800" dirty="0" smtClean="0">
                          <a:latin typeface="Corbel"/>
                          <a:cs typeface="Corbel"/>
                        </a:rPr>
                        <a:t>2</a:t>
                      </a:r>
                      <a:endParaRPr lang="en-US" sz="1800" dirty="0">
                        <a:latin typeface="Corbel"/>
                        <a:cs typeface="Corbel"/>
                      </a:endParaRPr>
                    </a:p>
                  </a:txBody>
                  <a:tcPr/>
                </a:tc>
                <a:tc>
                  <a:txBody>
                    <a:bodyPr/>
                    <a:lstStyle/>
                    <a:p>
                      <a:r>
                        <a:rPr lang="en-US" sz="1800" dirty="0" smtClean="0">
                          <a:latin typeface="Corbel"/>
                          <a:cs typeface="Corbel"/>
                        </a:rPr>
                        <a:t>NYC</a:t>
                      </a:r>
                      <a:endParaRPr lang="en-US" sz="1800" dirty="0">
                        <a:latin typeface="Corbel"/>
                        <a:cs typeface="Corbel"/>
                      </a:endParaRPr>
                    </a:p>
                  </a:txBody>
                  <a:tcPr/>
                </a:tc>
                <a:tc>
                  <a:txBody>
                    <a:bodyPr/>
                    <a:lstStyle/>
                    <a:p>
                      <a:r>
                        <a:rPr lang="en-US" sz="1800" dirty="0" smtClean="0">
                          <a:latin typeface="Corbel"/>
                          <a:cs typeface="Corbel"/>
                        </a:rPr>
                        <a:t>38</a:t>
                      </a:r>
                      <a:endParaRPr lang="en-US" sz="1800" dirty="0">
                        <a:latin typeface="Corbel"/>
                        <a:cs typeface="Corbel"/>
                      </a:endParaRPr>
                    </a:p>
                  </a:txBody>
                  <a:tcPr/>
                </a:tc>
                <a:extLst>
                  <a:ext uri="{0D108BD9-81ED-4DB2-BD59-A6C34878D82A}">
                    <a16:rowId xmlns:a16="http://schemas.microsoft.com/office/drawing/2014/main" val="10002"/>
                  </a:ext>
                </a:extLst>
              </a:tr>
              <a:tr h="370840">
                <a:tc>
                  <a:txBody>
                    <a:bodyPr/>
                    <a:lstStyle/>
                    <a:p>
                      <a:r>
                        <a:rPr lang="en-US" sz="1800" dirty="0" smtClean="0">
                          <a:latin typeface="Corbel"/>
                          <a:cs typeface="Corbel"/>
                        </a:rPr>
                        <a:t>3</a:t>
                      </a:r>
                      <a:endParaRPr lang="en-US" sz="1800" dirty="0">
                        <a:latin typeface="Corbel"/>
                        <a:cs typeface="Corbel"/>
                      </a:endParaRPr>
                    </a:p>
                  </a:txBody>
                  <a:tcPr/>
                </a:tc>
                <a:tc>
                  <a:txBody>
                    <a:bodyPr/>
                    <a:lstStyle/>
                    <a:p>
                      <a:r>
                        <a:rPr lang="en-US" sz="1800" dirty="0" smtClean="0">
                          <a:latin typeface="Corbel"/>
                          <a:cs typeface="Corbel"/>
                        </a:rPr>
                        <a:t>SLC</a:t>
                      </a:r>
                      <a:endParaRPr lang="en-US" sz="1800" dirty="0">
                        <a:latin typeface="Corbel"/>
                        <a:cs typeface="Corbel"/>
                      </a:endParaRPr>
                    </a:p>
                  </a:txBody>
                  <a:tcPr/>
                </a:tc>
                <a:tc>
                  <a:txBody>
                    <a:bodyPr/>
                    <a:lstStyle/>
                    <a:p>
                      <a:r>
                        <a:rPr lang="en-US" sz="1800" dirty="0" smtClean="0">
                          <a:latin typeface="Corbel"/>
                          <a:cs typeface="Corbel"/>
                        </a:rPr>
                        <a:t>34</a:t>
                      </a:r>
                      <a:endParaRPr lang="en-US" sz="1800" dirty="0">
                        <a:latin typeface="Corbel"/>
                        <a:cs typeface="Corbel"/>
                      </a:endParaRPr>
                    </a:p>
                  </a:txBody>
                  <a:tcPr/>
                </a:tc>
                <a:extLst>
                  <a:ext uri="{0D108BD9-81ED-4DB2-BD59-A6C34878D82A}">
                    <a16:rowId xmlns:a16="http://schemas.microsoft.com/office/drawing/2014/main" val="10003"/>
                  </a:ext>
                </a:extLst>
              </a:tr>
              <a:tr h="370840">
                <a:tc>
                  <a:txBody>
                    <a:bodyPr/>
                    <a:lstStyle/>
                    <a:p>
                      <a:r>
                        <a:rPr lang="en-US" sz="1800" dirty="0" smtClean="0">
                          <a:latin typeface="Corbel"/>
                          <a:cs typeface="Corbel"/>
                        </a:rPr>
                        <a:t>4</a:t>
                      </a:r>
                      <a:endParaRPr lang="en-US" sz="1800" dirty="0">
                        <a:latin typeface="Corbel"/>
                        <a:cs typeface="Corbel"/>
                      </a:endParaRPr>
                    </a:p>
                  </a:txBody>
                  <a:tcPr/>
                </a:tc>
                <a:tc>
                  <a:txBody>
                    <a:bodyPr/>
                    <a:lstStyle/>
                    <a:p>
                      <a:r>
                        <a:rPr lang="en-US" sz="1800" dirty="0" smtClean="0">
                          <a:latin typeface="Corbel"/>
                          <a:cs typeface="Corbel"/>
                        </a:rPr>
                        <a:t>LA</a:t>
                      </a:r>
                      <a:endParaRPr lang="en-US" sz="1800" dirty="0">
                        <a:latin typeface="Corbel"/>
                        <a:cs typeface="Corbel"/>
                      </a:endParaRPr>
                    </a:p>
                  </a:txBody>
                  <a:tcPr/>
                </a:tc>
                <a:tc>
                  <a:txBody>
                    <a:bodyPr/>
                    <a:lstStyle/>
                    <a:p>
                      <a:r>
                        <a:rPr lang="en-US" sz="1800" dirty="0" smtClean="0">
                          <a:latin typeface="Corbel"/>
                          <a:cs typeface="Corbel"/>
                        </a:rPr>
                        <a:t>36</a:t>
                      </a:r>
                      <a:endParaRPr lang="en-US" sz="1800" dirty="0">
                        <a:latin typeface="Corbel"/>
                        <a:cs typeface="Corbel"/>
                      </a:endParaRPr>
                    </a:p>
                  </a:txBody>
                  <a:tcPr/>
                </a:tc>
                <a:extLst>
                  <a:ext uri="{0D108BD9-81ED-4DB2-BD59-A6C34878D82A}">
                    <a16:rowId xmlns:a16="http://schemas.microsoft.com/office/drawing/2014/main" val="10004"/>
                  </a:ext>
                </a:extLst>
              </a:tr>
              <a:tr h="370840">
                <a:tc>
                  <a:txBody>
                    <a:bodyPr/>
                    <a:lstStyle/>
                    <a:p>
                      <a:r>
                        <a:rPr lang="en-US" sz="1800" dirty="0" smtClean="0">
                          <a:latin typeface="Corbel"/>
                          <a:cs typeface="Corbel"/>
                        </a:rPr>
                        <a:t>5</a:t>
                      </a:r>
                      <a:endParaRPr lang="en-US" sz="1800" dirty="0">
                        <a:latin typeface="Corbel"/>
                        <a:cs typeface="Corbel"/>
                      </a:endParaRPr>
                    </a:p>
                  </a:txBody>
                  <a:tcPr/>
                </a:tc>
                <a:tc>
                  <a:txBody>
                    <a:bodyPr/>
                    <a:lstStyle/>
                    <a:p>
                      <a:r>
                        <a:rPr lang="en-US" sz="1800" dirty="0" smtClean="0">
                          <a:latin typeface="Corbel"/>
                          <a:cs typeface="Corbel"/>
                        </a:rPr>
                        <a:t>SLC</a:t>
                      </a:r>
                      <a:endParaRPr lang="en-US" sz="1800" dirty="0">
                        <a:latin typeface="Corbel"/>
                        <a:cs typeface="Corbel"/>
                      </a:endParaRPr>
                    </a:p>
                  </a:txBody>
                  <a:tcPr/>
                </a:tc>
                <a:tc>
                  <a:txBody>
                    <a:bodyPr/>
                    <a:lstStyle/>
                    <a:p>
                      <a:r>
                        <a:rPr lang="en-US" sz="1800" dirty="0" smtClean="0">
                          <a:latin typeface="Corbel"/>
                          <a:cs typeface="Corbel"/>
                        </a:rPr>
                        <a:t>37</a:t>
                      </a:r>
                      <a:endParaRPr lang="en-US" sz="1800" dirty="0">
                        <a:latin typeface="Corbel"/>
                        <a:cs typeface="Corbel"/>
                      </a:endParaRPr>
                    </a:p>
                  </a:txBody>
                  <a:tcPr/>
                </a:tc>
                <a:extLst>
                  <a:ext uri="{0D108BD9-81ED-4DB2-BD59-A6C34878D82A}">
                    <a16:rowId xmlns:a16="http://schemas.microsoft.com/office/drawing/2014/main" val="10005"/>
                  </a:ext>
                </a:extLst>
              </a:tr>
              <a:tr h="370840">
                <a:tc>
                  <a:txBody>
                    <a:bodyPr/>
                    <a:lstStyle/>
                    <a:p>
                      <a:r>
                        <a:rPr lang="en-US" sz="1800" dirty="0" smtClean="0">
                          <a:latin typeface="Corbel"/>
                          <a:cs typeface="Corbel"/>
                        </a:rPr>
                        <a:t>6</a:t>
                      </a:r>
                      <a:endParaRPr lang="en-US" sz="1800" dirty="0">
                        <a:latin typeface="Corbel"/>
                        <a:cs typeface="Corbel"/>
                      </a:endParaRPr>
                    </a:p>
                  </a:txBody>
                  <a:tcPr/>
                </a:tc>
                <a:tc>
                  <a:txBody>
                    <a:bodyPr/>
                    <a:lstStyle/>
                    <a:p>
                      <a:r>
                        <a:rPr lang="en-US" sz="1800" dirty="0" smtClean="0">
                          <a:latin typeface="Corbel"/>
                          <a:cs typeface="Corbel"/>
                        </a:rPr>
                        <a:t>SF</a:t>
                      </a:r>
                      <a:endParaRPr lang="en-US" sz="1800" dirty="0">
                        <a:latin typeface="Corbel"/>
                        <a:cs typeface="Corbel"/>
                      </a:endParaRPr>
                    </a:p>
                  </a:txBody>
                  <a:tcPr/>
                </a:tc>
                <a:tc>
                  <a:txBody>
                    <a:bodyPr/>
                    <a:lstStyle/>
                    <a:p>
                      <a:r>
                        <a:rPr lang="en-US" sz="1800" dirty="0" smtClean="0">
                          <a:latin typeface="Corbel"/>
                          <a:cs typeface="Corbel"/>
                        </a:rPr>
                        <a:t>28</a:t>
                      </a:r>
                      <a:endParaRPr lang="en-US" sz="1800" dirty="0">
                        <a:latin typeface="Corbel"/>
                        <a:cs typeface="Corbel"/>
                      </a:endParaRPr>
                    </a:p>
                  </a:txBody>
                  <a:tcPr/>
                </a:tc>
                <a:extLst>
                  <a:ext uri="{0D108BD9-81ED-4DB2-BD59-A6C34878D82A}">
                    <a16:rowId xmlns:a16="http://schemas.microsoft.com/office/drawing/2014/main" val="10006"/>
                  </a:ext>
                </a:extLst>
              </a:tr>
              <a:tr h="370840">
                <a:tc>
                  <a:txBody>
                    <a:bodyPr/>
                    <a:lstStyle/>
                    <a:p>
                      <a:r>
                        <a:rPr lang="en-US" sz="1800" dirty="0" smtClean="0">
                          <a:latin typeface="Corbel"/>
                          <a:cs typeface="Corbel"/>
                        </a:rPr>
                        <a:t>7</a:t>
                      </a:r>
                      <a:endParaRPr lang="en-US" sz="1800" dirty="0">
                        <a:latin typeface="Corbel"/>
                        <a:cs typeface="Corbel"/>
                      </a:endParaRPr>
                    </a:p>
                  </a:txBody>
                  <a:tcPr/>
                </a:tc>
                <a:tc>
                  <a:txBody>
                    <a:bodyPr/>
                    <a:lstStyle/>
                    <a:p>
                      <a:r>
                        <a:rPr lang="en-US" sz="1800" dirty="0" smtClean="0">
                          <a:latin typeface="Corbel"/>
                          <a:cs typeface="Corbel"/>
                        </a:rPr>
                        <a:t>NYC</a:t>
                      </a:r>
                      <a:endParaRPr lang="en-US" sz="1800" dirty="0">
                        <a:latin typeface="Corbel"/>
                        <a:cs typeface="Corbel"/>
                      </a:endParaRPr>
                    </a:p>
                  </a:txBody>
                  <a:tcPr/>
                </a:tc>
                <a:tc>
                  <a:txBody>
                    <a:bodyPr/>
                    <a:lstStyle/>
                    <a:p>
                      <a:r>
                        <a:rPr lang="en-US" sz="1800" dirty="0" smtClean="0">
                          <a:latin typeface="Corbel"/>
                          <a:cs typeface="Corbel"/>
                        </a:rPr>
                        <a:t>32</a:t>
                      </a:r>
                      <a:endParaRPr lang="en-US" sz="1800" dirty="0">
                        <a:latin typeface="Corbel"/>
                        <a:cs typeface="Corbel"/>
                      </a:endParaRPr>
                    </a:p>
                  </a:txBody>
                  <a:tcPr/>
                </a:tc>
                <a:extLst>
                  <a:ext uri="{0D108BD9-81ED-4DB2-BD59-A6C34878D82A}">
                    <a16:rowId xmlns:a16="http://schemas.microsoft.com/office/drawing/2014/main" val="10007"/>
                  </a:ext>
                </a:extLst>
              </a:tr>
              <a:tr h="370840">
                <a:tc>
                  <a:txBody>
                    <a:bodyPr/>
                    <a:lstStyle/>
                    <a:p>
                      <a:r>
                        <a:rPr lang="en-US" sz="1800" dirty="0" smtClean="0">
                          <a:latin typeface="Corbel"/>
                          <a:cs typeface="Corbel"/>
                        </a:rPr>
                        <a:t>8</a:t>
                      </a:r>
                      <a:endParaRPr lang="en-US" sz="1800" dirty="0">
                        <a:latin typeface="Corbel"/>
                        <a:cs typeface="Corbel"/>
                      </a:endParaRPr>
                    </a:p>
                  </a:txBody>
                  <a:tcPr/>
                </a:tc>
                <a:tc>
                  <a:txBody>
                    <a:bodyPr/>
                    <a:lstStyle/>
                    <a:p>
                      <a:r>
                        <a:rPr lang="en-US" sz="1800" dirty="0" smtClean="0">
                          <a:latin typeface="Corbel"/>
                          <a:cs typeface="Corbel"/>
                        </a:rPr>
                        <a:t>NYC</a:t>
                      </a:r>
                      <a:endParaRPr lang="en-US" sz="1800" dirty="0">
                        <a:latin typeface="Corbel"/>
                        <a:cs typeface="Corbel"/>
                      </a:endParaRPr>
                    </a:p>
                  </a:txBody>
                  <a:tcPr/>
                </a:tc>
                <a:tc>
                  <a:txBody>
                    <a:bodyPr/>
                    <a:lstStyle/>
                    <a:p>
                      <a:r>
                        <a:rPr lang="en-US" sz="1800" dirty="0" smtClean="0">
                          <a:latin typeface="Corbel"/>
                          <a:cs typeface="Corbel"/>
                        </a:rPr>
                        <a:t>38</a:t>
                      </a:r>
                      <a:endParaRPr lang="en-US" sz="1800" dirty="0">
                        <a:latin typeface="Corbel"/>
                        <a:cs typeface="Corbel"/>
                      </a:endParaRPr>
                    </a:p>
                  </a:txBody>
                  <a:tcPr/>
                </a:tc>
                <a:extLst>
                  <a:ext uri="{0D108BD9-81ED-4DB2-BD59-A6C34878D82A}">
                    <a16:rowId xmlns:a16="http://schemas.microsoft.com/office/drawing/2014/main" val="10008"/>
                  </a:ext>
                </a:extLst>
              </a:tr>
              <a:tr h="370840">
                <a:tc>
                  <a:txBody>
                    <a:bodyPr/>
                    <a:lstStyle/>
                    <a:p>
                      <a:r>
                        <a:rPr lang="en-US" sz="1800" dirty="0" smtClean="0">
                          <a:latin typeface="Corbel"/>
                          <a:cs typeface="Corbel"/>
                        </a:rPr>
                        <a:t>9</a:t>
                      </a:r>
                      <a:endParaRPr lang="en-US" sz="1800" dirty="0">
                        <a:latin typeface="Corbel"/>
                        <a:cs typeface="Corbel"/>
                      </a:endParaRPr>
                    </a:p>
                  </a:txBody>
                  <a:tcPr/>
                </a:tc>
                <a:tc>
                  <a:txBody>
                    <a:bodyPr/>
                    <a:lstStyle/>
                    <a:p>
                      <a:r>
                        <a:rPr lang="en-US" sz="1800" dirty="0" smtClean="0">
                          <a:latin typeface="Corbel"/>
                          <a:cs typeface="Corbel"/>
                        </a:rPr>
                        <a:t>LA</a:t>
                      </a:r>
                      <a:endParaRPr lang="en-US" sz="1800" dirty="0">
                        <a:latin typeface="Corbel"/>
                        <a:cs typeface="Corbel"/>
                      </a:endParaRPr>
                    </a:p>
                  </a:txBody>
                  <a:tcPr/>
                </a:tc>
                <a:tc>
                  <a:txBody>
                    <a:bodyPr/>
                    <a:lstStyle/>
                    <a:p>
                      <a:r>
                        <a:rPr lang="en-US" sz="1800" dirty="0" smtClean="0">
                          <a:latin typeface="Corbel"/>
                          <a:cs typeface="Corbel"/>
                        </a:rPr>
                        <a:t>36</a:t>
                      </a:r>
                      <a:endParaRPr lang="en-US" sz="1800" dirty="0">
                        <a:latin typeface="Corbel"/>
                        <a:cs typeface="Corbel"/>
                      </a:endParaRPr>
                    </a:p>
                  </a:txBody>
                  <a:tcPr/>
                </a:tc>
                <a:extLst>
                  <a:ext uri="{0D108BD9-81ED-4DB2-BD59-A6C34878D82A}">
                    <a16:rowId xmlns:a16="http://schemas.microsoft.com/office/drawing/2014/main" val="10009"/>
                  </a:ext>
                </a:extLst>
              </a:tr>
              <a:tr h="370840">
                <a:tc>
                  <a:txBody>
                    <a:bodyPr/>
                    <a:lstStyle/>
                    <a:p>
                      <a:r>
                        <a:rPr lang="en-US" sz="1800" dirty="0" smtClean="0">
                          <a:latin typeface="Corbel"/>
                          <a:cs typeface="Corbel"/>
                        </a:rPr>
                        <a:t>10</a:t>
                      </a:r>
                      <a:endParaRPr lang="en-US" sz="1800" dirty="0">
                        <a:latin typeface="Corbel"/>
                        <a:cs typeface="Corbel"/>
                      </a:endParaRPr>
                    </a:p>
                  </a:txBody>
                  <a:tcPr/>
                </a:tc>
                <a:tc>
                  <a:txBody>
                    <a:bodyPr/>
                    <a:lstStyle/>
                    <a:p>
                      <a:r>
                        <a:rPr lang="en-US" sz="1800" dirty="0" smtClean="0">
                          <a:latin typeface="Corbel"/>
                          <a:cs typeface="Corbel"/>
                        </a:rPr>
                        <a:t>SF</a:t>
                      </a:r>
                      <a:endParaRPr lang="en-US" sz="1800" dirty="0">
                        <a:latin typeface="Corbel"/>
                        <a:cs typeface="Corbel"/>
                      </a:endParaRPr>
                    </a:p>
                  </a:txBody>
                  <a:tcPr/>
                </a:tc>
                <a:tc>
                  <a:txBody>
                    <a:bodyPr/>
                    <a:lstStyle/>
                    <a:p>
                      <a:r>
                        <a:rPr lang="en-US" sz="1800" dirty="0" smtClean="0">
                          <a:latin typeface="Corbel"/>
                          <a:cs typeface="Corbel"/>
                        </a:rPr>
                        <a:t>35</a:t>
                      </a:r>
                      <a:endParaRPr lang="en-US" sz="1800" dirty="0">
                        <a:latin typeface="Corbel"/>
                        <a:cs typeface="Corbel"/>
                      </a:endParaRPr>
                    </a:p>
                  </a:txBody>
                  <a:tcPr/>
                </a:tc>
                <a:extLst>
                  <a:ext uri="{0D108BD9-81ED-4DB2-BD59-A6C34878D82A}">
                    <a16:rowId xmlns:a16="http://schemas.microsoft.com/office/drawing/2014/main" val="10010"/>
                  </a:ext>
                </a:extLst>
              </a:tr>
              <a:tr h="370840">
                <a:tc>
                  <a:txBody>
                    <a:bodyPr/>
                    <a:lstStyle/>
                    <a:p>
                      <a:r>
                        <a:rPr lang="en-US" sz="1800" dirty="0" smtClean="0">
                          <a:latin typeface="Corbel"/>
                          <a:cs typeface="Corbel"/>
                        </a:rPr>
                        <a:t>11</a:t>
                      </a:r>
                      <a:endParaRPr lang="en-US" sz="1800" dirty="0">
                        <a:latin typeface="Corbel"/>
                        <a:cs typeface="Corbel"/>
                      </a:endParaRPr>
                    </a:p>
                  </a:txBody>
                  <a:tcPr/>
                </a:tc>
                <a:tc>
                  <a:txBody>
                    <a:bodyPr/>
                    <a:lstStyle/>
                    <a:p>
                      <a:r>
                        <a:rPr lang="en-US" sz="1800" dirty="0" smtClean="0">
                          <a:latin typeface="Corbel"/>
                          <a:cs typeface="Corbel"/>
                        </a:rPr>
                        <a:t>NYC</a:t>
                      </a:r>
                      <a:endParaRPr lang="en-US" sz="1800" dirty="0">
                        <a:latin typeface="Corbel"/>
                        <a:cs typeface="Corbel"/>
                      </a:endParaRPr>
                    </a:p>
                  </a:txBody>
                  <a:tcPr/>
                </a:tc>
                <a:tc>
                  <a:txBody>
                    <a:bodyPr/>
                    <a:lstStyle/>
                    <a:p>
                      <a:r>
                        <a:rPr lang="en-US" sz="1800" dirty="0" smtClean="0">
                          <a:latin typeface="Corbel"/>
                          <a:cs typeface="Corbel"/>
                        </a:rPr>
                        <a:t>38</a:t>
                      </a:r>
                      <a:endParaRPr lang="en-US" sz="1800" dirty="0">
                        <a:latin typeface="Corbel"/>
                        <a:cs typeface="Corbel"/>
                      </a:endParaRPr>
                    </a:p>
                  </a:txBody>
                  <a:tcPr/>
                </a:tc>
                <a:extLst>
                  <a:ext uri="{0D108BD9-81ED-4DB2-BD59-A6C34878D82A}">
                    <a16:rowId xmlns:a16="http://schemas.microsoft.com/office/drawing/2014/main" val="10011"/>
                  </a:ext>
                </a:extLst>
              </a:tr>
              <a:tr h="370840">
                <a:tc>
                  <a:txBody>
                    <a:bodyPr/>
                    <a:lstStyle/>
                    <a:p>
                      <a:r>
                        <a:rPr lang="en-US" sz="1800" dirty="0" smtClean="0">
                          <a:latin typeface="Corbel"/>
                          <a:cs typeface="Corbel"/>
                        </a:rPr>
                        <a:t>12</a:t>
                      </a:r>
                      <a:endParaRPr lang="en-US" sz="1800" dirty="0">
                        <a:latin typeface="Corbel"/>
                        <a:cs typeface="Corbel"/>
                      </a:endParaRPr>
                    </a:p>
                  </a:txBody>
                  <a:tcPr/>
                </a:tc>
                <a:tc>
                  <a:txBody>
                    <a:bodyPr/>
                    <a:lstStyle/>
                    <a:p>
                      <a:r>
                        <a:rPr lang="en-US" sz="1800" dirty="0" smtClean="0">
                          <a:latin typeface="Corbel"/>
                          <a:cs typeface="Corbel"/>
                        </a:rPr>
                        <a:t>LA</a:t>
                      </a:r>
                      <a:endParaRPr lang="en-US" sz="1800" dirty="0">
                        <a:latin typeface="Corbel"/>
                        <a:cs typeface="Corbel"/>
                      </a:endParaRPr>
                    </a:p>
                  </a:txBody>
                  <a:tcPr/>
                </a:tc>
                <a:tc>
                  <a:txBody>
                    <a:bodyPr/>
                    <a:lstStyle/>
                    <a:p>
                      <a:r>
                        <a:rPr lang="en-US" sz="1800" dirty="0" smtClean="0">
                          <a:latin typeface="Corbel"/>
                          <a:cs typeface="Corbel"/>
                        </a:rPr>
                        <a:t>34</a:t>
                      </a:r>
                      <a:endParaRPr lang="en-US" sz="1800" dirty="0">
                        <a:latin typeface="Corbel"/>
                        <a:cs typeface="Corbel"/>
                      </a:endParaRPr>
                    </a:p>
                  </a:txBody>
                  <a:tcPr/>
                </a:tc>
                <a:extLst>
                  <a:ext uri="{0D108BD9-81ED-4DB2-BD59-A6C34878D82A}">
                    <a16:rowId xmlns:a16="http://schemas.microsoft.com/office/drawing/2014/main" val="10012"/>
                  </a:ext>
                </a:extLst>
              </a:tr>
            </a:tbl>
          </a:graphicData>
        </a:graphic>
      </p:graphicFrame>
      <p:sp>
        <p:nvSpPr>
          <p:cNvPr id="2" name="Slide Number Placeholder 1"/>
          <p:cNvSpPr>
            <a:spLocks noGrp="1"/>
          </p:cNvSpPr>
          <p:nvPr>
            <p:ph type="sldNum" sz="quarter" idx="12"/>
          </p:nvPr>
        </p:nvSpPr>
        <p:spPr/>
        <p:txBody>
          <a:bodyPr/>
          <a:lstStyle/>
          <a:p>
            <a:pPr>
              <a:defRPr/>
            </a:pPr>
            <a:fld id="{58DEB89A-5B48-794D-A51B-4CA2CE5E368F}" type="slidenum">
              <a:rPr lang="en-US" smtClean="0"/>
              <a:pPr>
                <a:defRPr/>
              </a:pPr>
              <a:t>9</a:t>
            </a:fld>
            <a:endParaRPr lang="en-US"/>
          </a:p>
        </p:txBody>
      </p:sp>
    </p:spTree>
    <p:extLst>
      <p:ext uri="{BB962C8B-B14F-4D97-AF65-F5344CB8AC3E}">
        <p14:creationId xmlns:p14="http://schemas.microsoft.com/office/powerpoint/2010/main" val="2441932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up)">
                                      <p:cBhvr>
                                        <p:cTn id="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4.2|6.3|41.4|1.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xhibit">
      <a:majorFont>
        <a:latin typeface="Corbel"/>
        <a:ea typeface=""/>
        <a:cs typeface=""/>
        <a:font script="Jpan" typeface="メイリオ"/>
      </a:majorFont>
      <a:minorFont>
        <a:latin typeface="Corbel"/>
        <a:ea typeface=""/>
        <a:cs typeface=""/>
        <a:font script="Jpan" typeface="メイリオ"/>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tx1"/>
          </a:solidFill>
        </a:ln>
      </a:spPr>
      <a:bodyPr rtlCol="0" anchor="ctr"/>
      <a:lstStyle>
        <a:defPPr algn="ctr">
          <a:defRPr/>
        </a:defPPr>
      </a:lstStyle>
      <a:style>
        <a:lnRef idx="2">
          <a:schemeClr val="accent1"/>
        </a:lnRef>
        <a:fillRef idx="0">
          <a:schemeClr val="accent1"/>
        </a:fillRef>
        <a:effectRef idx="1">
          <a:schemeClr val="accent1"/>
        </a:effectRef>
        <a:fontRef idx="minor">
          <a:schemeClr val="tx1"/>
        </a:fontRef>
      </a:style>
    </a:spDef>
    <a:lnDef>
      <a:spPr>
        <a:ln w="63500">
          <a:solidFill>
            <a:schemeClr val="tx1"/>
          </a:solidFill>
        </a:ln>
      </a:spPr>
      <a:bodyPr/>
      <a:lstStyle/>
      <a:style>
        <a:lnRef idx="2">
          <a:schemeClr val="accent1"/>
        </a:lnRef>
        <a:fillRef idx="0">
          <a:schemeClr val="accent1"/>
        </a:fillRef>
        <a:effectRef idx="1">
          <a:schemeClr val="accent1"/>
        </a:effectRef>
        <a:fontRef idx="minor">
          <a:schemeClr val="tx1"/>
        </a:fontRef>
      </a:style>
    </a:lnDef>
    <a:txDef>
      <a:spPr>
        <a:noFill/>
      </a:spPr>
      <a:bodyPr wrap="none" rtlCol="0">
        <a:spAutoFit/>
      </a:bodyPr>
      <a:lstStyle>
        <a:defPPr>
          <a:defRPr sz="3200" dirty="0" smtClean="0"/>
        </a:defPPr>
      </a:lstStyle>
    </a:tx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67991</TotalTime>
  <Words>2294</Words>
  <Application>Microsoft Office PowerPoint</Application>
  <PresentationFormat>On-screen Show (4:3)</PresentationFormat>
  <Paragraphs>476</Paragraphs>
  <Slides>26</Slides>
  <Notes>21</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26</vt:i4>
      </vt:variant>
    </vt:vector>
  </HeadingPairs>
  <TitlesOfParts>
    <vt:vector size="37" baseType="lpstr">
      <vt:lpstr>ＭＳ Ｐゴシック</vt:lpstr>
      <vt:lpstr>Arial</vt:lpstr>
      <vt:lpstr>Calibri</vt:lpstr>
      <vt:lpstr>Calibri Light</vt:lpstr>
      <vt:lpstr>Cambria Math</vt:lpstr>
      <vt:lpstr>Corbel</vt:lpstr>
      <vt:lpstr>Courier</vt:lpstr>
      <vt:lpstr>Lucida Grande</vt:lpstr>
      <vt:lpstr>Old Standard TT</vt:lpstr>
      <vt:lpstr>Office Theme</vt:lpstr>
      <vt:lpstr>1_Office Theme</vt:lpstr>
      <vt:lpstr>PowerPoint Presentation</vt:lpstr>
      <vt:lpstr>Motivation</vt:lpstr>
      <vt:lpstr>Motivation</vt:lpstr>
      <vt:lpstr>Query Execution on Samples</vt:lpstr>
      <vt:lpstr>What is BlinkDB?</vt:lpstr>
      <vt:lpstr>Design considerations</vt:lpstr>
      <vt:lpstr>Queries</vt:lpstr>
      <vt:lpstr>High level architecture</vt:lpstr>
      <vt:lpstr>PowerPoint Presentation</vt:lpstr>
      <vt:lpstr>PowerPoint Presentation</vt:lpstr>
      <vt:lpstr>PowerPoint Presentation</vt:lpstr>
      <vt:lpstr>Sample creation (stratified)</vt:lpstr>
      <vt:lpstr>Sample creation for multiple queries</vt:lpstr>
      <vt:lpstr>Sample creation (optimization)</vt:lpstr>
      <vt:lpstr>Sample selection (runtime)</vt:lpstr>
      <vt:lpstr>Evaluation</vt:lpstr>
      <vt:lpstr>Evaluation</vt:lpstr>
      <vt:lpstr>Conclusion</vt:lpstr>
      <vt:lpstr>Thoughts</vt:lpstr>
      <vt:lpstr>Thank you!</vt:lpstr>
      <vt:lpstr>Extra slides</vt:lpstr>
      <vt:lpstr>Speed/Accuracy Trade-off</vt:lpstr>
      <vt:lpstr>Apache Hive</vt:lpstr>
      <vt:lpstr>BlinkDB Architecture</vt:lpstr>
      <vt:lpstr>Error Estimation</vt:lpstr>
      <vt:lpstr>Error Estimation</vt:lpstr>
    </vt:vector>
  </TitlesOfParts>
  <Company>UC Berkeley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Andy Konwinski</dc:creator>
  <cp:lastModifiedBy>athuls89</cp:lastModifiedBy>
  <cp:revision>5838</cp:revision>
  <cp:lastPrinted>2013-08-30T09:49:34Z</cp:lastPrinted>
  <dcterms:created xsi:type="dcterms:W3CDTF">2010-04-02T15:48:12Z</dcterms:created>
  <dcterms:modified xsi:type="dcterms:W3CDTF">2016-04-01T05:35:28Z</dcterms:modified>
</cp:coreProperties>
</file>