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0"/>
  </p:notesMasterIdLst>
  <p:sldIdLst>
    <p:sldId id="256" r:id="rId2"/>
    <p:sldId id="257" r:id="rId3"/>
    <p:sldId id="258" r:id="rId4"/>
    <p:sldId id="259" r:id="rId5"/>
    <p:sldId id="260" r:id="rId6"/>
    <p:sldId id="261"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73118" autoAdjust="0"/>
  </p:normalViewPr>
  <p:slideViewPr>
    <p:cSldViewPr>
      <p:cViewPr varScale="1">
        <p:scale>
          <a:sx n="52" d="100"/>
          <a:sy n="52" d="100"/>
        </p:scale>
        <p:origin x="-133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A553A6-6629-4485-900A-8738506768DA}" type="datetimeFigureOut">
              <a:rPr lang="en-US" smtClean="0"/>
              <a:t>30/03/2016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BDE850-5973-4739-8F43-E81CFCDD4F72}"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en-US" dirty="0" smtClean="0"/>
              <a:t>Extends Apache Hive</a:t>
            </a:r>
            <a:r>
              <a:rPr lang="en-US" baseline="0" dirty="0" smtClean="0"/>
              <a:t> framework</a:t>
            </a:r>
          </a:p>
          <a:p>
            <a:pPr>
              <a:buFontTx/>
              <a:buNone/>
            </a:pPr>
            <a:r>
              <a:rPr lang="en-US" baseline="0" dirty="0" smtClean="0"/>
              <a:t>1) Offline Sampling module</a:t>
            </a:r>
          </a:p>
          <a:p>
            <a:pPr>
              <a:buFontTx/>
              <a:buNone/>
            </a:pPr>
            <a:r>
              <a:rPr lang="en-US" dirty="0" smtClean="0"/>
              <a:t>2) Run time sample module that </a:t>
            </a:r>
            <a:r>
              <a:rPr lang="en-US" dirty="0" err="1" smtClean="0"/>
              <a:t>cretes</a:t>
            </a:r>
            <a:r>
              <a:rPr lang="en-US" dirty="0" smtClean="0"/>
              <a:t> ELP (Error Latency Profile) </a:t>
            </a:r>
          </a:p>
          <a:p>
            <a:pPr>
              <a:buFontTx/>
              <a:buNone/>
            </a:pPr>
            <a:endParaRPr lang="en-US" dirty="0" smtClean="0"/>
          </a:p>
          <a:p>
            <a:pPr>
              <a:buFontTx/>
              <a:buNone/>
            </a:pPr>
            <a:r>
              <a:rPr lang="en-US" dirty="0" smtClean="0"/>
              <a:t>-Closed form and bootstrap -&gt; Error bars correctness</a:t>
            </a:r>
          </a:p>
          <a:p>
            <a:pPr>
              <a:buFontTx/>
              <a:buNone/>
            </a:pPr>
            <a:r>
              <a:rPr lang="en-US" dirty="0" smtClean="0"/>
              <a:t>- Can support User Defined functions as well</a:t>
            </a:r>
            <a:endParaRPr lang="en-US" dirty="0"/>
          </a:p>
        </p:txBody>
      </p:sp>
      <p:sp>
        <p:nvSpPr>
          <p:cNvPr id="4" name="Slide Number Placeholder 3"/>
          <p:cNvSpPr>
            <a:spLocks noGrp="1"/>
          </p:cNvSpPr>
          <p:nvPr>
            <p:ph type="sldNum" sz="quarter" idx="10"/>
          </p:nvPr>
        </p:nvSpPr>
        <p:spPr/>
        <p:txBody>
          <a:bodyPr/>
          <a:lstStyle/>
          <a:p>
            <a:fld id="{C4BDE850-5973-4739-8F43-E81CFCDD4F72}" type="slidenum">
              <a:rPr lang="en-US" smtClean="0"/>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will happen to performance for UD?</a:t>
            </a:r>
          </a:p>
          <a:p>
            <a:endParaRPr lang="en-US" dirty="0" smtClean="0"/>
          </a:p>
          <a:p>
            <a:r>
              <a:rPr lang="en-US" dirty="0" smtClean="0"/>
              <a:t>I</a:t>
            </a:r>
            <a:r>
              <a:rPr lang="en-US" baseline="0" dirty="0" smtClean="0"/>
              <a:t> think yes, as we will not be required to carefully select the data and just keep selecting the random </a:t>
            </a:r>
            <a:r>
              <a:rPr lang="en-US" baseline="0" dirty="0" err="1" smtClean="0"/>
              <a:t>tuples</a:t>
            </a:r>
            <a:endParaRPr lang="en-US" baseline="0" dirty="0" smtClean="0"/>
          </a:p>
          <a:p>
            <a:endParaRPr lang="en-US" baseline="0" dirty="0" smtClean="0"/>
          </a:p>
          <a:p>
            <a:r>
              <a:rPr lang="en-US" baseline="0" dirty="0" smtClean="0"/>
              <a:t>What will happen to distribution ?</a:t>
            </a:r>
          </a:p>
          <a:p>
            <a:r>
              <a:rPr lang="en-US" baseline="0" dirty="0" smtClean="0"/>
              <a:t>Fairly open ended, I think it’s “No” as stratifying the samples took care of representing the rare attributes and joining will just require some additional memory and can work as efficiently as current system</a:t>
            </a:r>
            <a:endParaRPr lang="en-US" dirty="0"/>
          </a:p>
        </p:txBody>
      </p:sp>
      <p:sp>
        <p:nvSpPr>
          <p:cNvPr id="4" name="Slide Number Placeholder 3"/>
          <p:cNvSpPr>
            <a:spLocks noGrp="1"/>
          </p:cNvSpPr>
          <p:nvPr>
            <p:ph type="sldNum" sz="quarter" idx="10"/>
          </p:nvPr>
        </p:nvSpPr>
        <p:spPr/>
        <p:txBody>
          <a:bodyPr/>
          <a:lstStyle/>
          <a:p>
            <a:fld id="{C4BDE850-5973-4739-8F43-E81CFCDD4F72}"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arenR"/>
            </a:pPr>
            <a:r>
              <a:rPr lang="en-US" dirty="0" smtClean="0"/>
              <a:t>Deterministic : Given the sample</a:t>
            </a:r>
            <a:r>
              <a:rPr lang="en-US" baseline="0" dirty="0" smtClean="0"/>
              <a:t> creation is deterministic, but sampling is based on the ELP, but based on the data re-computation parameter even the samples are changes so same error bond can or can’t be obtained within same time bound but will on average will remain same</a:t>
            </a:r>
          </a:p>
          <a:p>
            <a:pPr marL="228600" indent="-228600">
              <a:buAutoNum type="arabicParenR"/>
            </a:pPr>
            <a:endParaRPr lang="en-US" baseline="0" dirty="0" smtClean="0"/>
          </a:p>
          <a:p>
            <a:pPr marL="228600" indent="-228600">
              <a:buAutoNum type="arabicParenR"/>
            </a:pPr>
            <a:r>
              <a:rPr lang="en-US" baseline="0" dirty="0" smtClean="0"/>
              <a:t>That’s tricky, because QCS depends on what are you looking for in the system, Google ad agency will query the database in some way while, performance team will query it in different way. I think that it’s more about kind of queries rather than system that can break the </a:t>
            </a:r>
            <a:r>
              <a:rPr lang="en-US" baseline="0" dirty="0" err="1" smtClean="0"/>
              <a:t>BlinkDB</a:t>
            </a:r>
            <a:endParaRPr lang="en-US" dirty="0"/>
          </a:p>
        </p:txBody>
      </p:sp>
      <p:sp>
        <p:nvSpPr>
          <p:cNvPr id="4" name="Slide Number Placeholder 3"/>
          <p:cNvSpPr>
            <a:spLocks noGrp="1"/>
          </p:cNvSpPr>
          <p:nvPr>
            <p:ph type="sldNum" sz="quarter" idx="10"/>
          </p:nvPr>
        </p:nvSpPr>
        <p:spPr/>
        <p:txBody>
          <a:bodyPr/>
          <a:lstStyle/>
          <a:p>
            <a:fld id="{C4BDE850-5973-4739-8F43-E81CFCDD4F72}" type="slidenum">
              <a:rPr lang="en-US" smtClean="0"/>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Hidden Columns:</a:t>
            </a:r>
            <a:r>
              <a:rPr lang="en-US" sz="1200" baseline="0" dirty="0" smtClean="0"/>
              <a:t> </a:t>
            </a:r>
            <a:r>
              <a:rPr lang="en-US" sz="1200" dirty="0" smtClean="0"/>
              <a:t>It stores Sampling Rates for each group associated with each sample in hidden column</a:t>
            </a:r>
            <a:r>
              <a:rPr lang="en-US" sz="1200" baseline="0" dirty="0" smtClean="0"/>
              <a:t> and uses this to weight different subgroups to produce an unbiased result, It periodically samples the data from the new data set , as larger groups will have to be sampled more frequently</a:t>
            </a:r>
          </a:p>
          <a:p>
            <a:endParaRPr lang="en-US" sz="1200" baseline="0" dirty="0" smtClean="0"/>
          </a:p>
          <a:p>
            <a:r>
              <a:rPr lang="en-US" sz="1200" baseline="0" dirty="0" smtClean="0"/>
              <a:t>Hidden Columns : Bootstrap Columns and Diagnostic columns</a:t>
            </a:r>
            <a:endParaRPr lang="en-US" dirty="0"/>
          </a:p>
        </p:txBody>
      </p:sp>
      <p:sp>
        <p:nvSpPr>
          <p:cNvPr id="4" name="Slide Number Placeholder 3"/>
          <p:cNvSpPr>
            <a:spLocks noGrp="1"/>
          </p:cNvSpPr>
          <p:nvPr>
            <p:ph type="sldNum" sz="quarter" idx="10"/>
          </p:nvPr>
        </p:nvSpPr>
        <p:spPr/>
        <p:txBody>
          <a:bodyPr/>
          <a:lstStyle/>
          <a:p>
            <a:fld id="{C4BDE850-5973-4739-8F43-E81CFCDD4F72}" type="slidenum">
              <a:rPr lang="en-US" smtClean="0"/>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Work load may change</a:t>
            </a:r>
            <a:r>
              <a:rPr lang="en-US" baseline="0" dirty="0" smtClean="0"/>
              <a:t> over the period of time and hence the distribution of data,  takes 5 – 30 </a:t>
            </a:r>
            <a:r>
              <a:rPr lang="en-US" baseline="0" dirty="0" err="1" smtClean="0"/>
              <a:t>mins</a:t>
            </a:r>
            <a:r>
              <a:rPr lang="en-US" baseline="0" dirty="0" smtClean="0"/>
              <a:t> to compute the stratified sample, which depends on number of unique values to stratify on</a:t>
            </a:r>
            <a:endParaRPr lang="en-US" dirty="0"/>
          </a:p>
        </p:txBody>
      </p:sp>
      <p:sp>
        <p:nvSpPr>
          <p:cNvPr id="4" name="Slide Number Placeholder 3"/>
          <p:cNvSpPr>
            <a:spLocks noGrp="1"/>
          </p:cNvSpPr>
          <p:nvPr>
            <p:ph type="sldNum" sz="quarter" idx="10"/>
          </p:nvPr>
        </p:nvSpPr>
        <p:spPr/>
        <p:txBody>
          <a:bodyPr/>
          <a:lstStyle/>
          <a:p>
            <a:fld id="{C4BDE850-5973-4739-8F43-E81CFCDD4F72}" type="slidenum">
              <a:rPr lang="en-US" smtClean="0"/>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580967-0B4E-477F-9545-7A89786E4597}" type="datetimeFigureOut">
              <a:rPr lang="en-US" smtClean="0"/>
              <a:pPr/>
              <a:t>30/03/2016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95B1E1D-38E2-4E74-A5AD-3342FE968A6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580967-0B4E-477F-9545-7A89786E4597}" type="datetimeFigureOut">
              <a:rPr lang="en-US" smtClean="0"/>
              <a:pPr/>
              <a:t>30/03/2016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95B1E1D-38E2-4E74-A5AD-3342FE968A6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580967-0B4E-477F-9545-7A89786E4597}" type="datetimeFigureOut">
              <a:rPr lang="en-US" smtClean="0"/>
              <a:pPr/>
              <a:t>30/03/2016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95B1E1D-38E2-4E74-A5AD-3342FE968A6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580967-0B4E-477F-9545-7A89786E4597}" type="datetimeFigureOut">
              <a:rPr lang="en-US" smtClean="0"/>
              <a:pPr/>
              <a:t>30/03/2016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95B1E1D-38E2-4E74-A5AD-3342FE968A63}"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580967-0B4E-477F-9545-7A89786E4597}" type="datetimeFigureOut">
              <a:rPr lang="en-US" smtClean="0"/>
              <a:pPr/>
              <a:t>30/03/2016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95B1E1D-38E2-4E74-A5AD-3342FE968A63}"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580967-0B4E-477F-9545-7A89786E4597}" type="datetimeFigureOut">
              <a:rPr lang="en-US" smtClean="0"/>
              <a:pPr/>
              <a:t>30/03/2016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95B1E1D-38E2-4E74-A5AD-3342FE968A63}"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580967-0B4E-477F-9545-7A89786E4597}" type="datetimeFigureOut">
              <a:rPr lang="en-US" smtClean="0"/>
              <a:pPr/>
              <a:t>30/03/2016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95B1E1D-38E2-4E74-A5AD-3342FE968A6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580967-0B4E-477F-9545-7A89786E4597}" type="datetimeFigureOut">
              <a:rPr lang="en-US" smtClean="0"/>
              <a:pPr/>
              <a:t>30/03/2016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95B1E1D-38E2-4E74-A5AD-3342FE968A63}"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580967-0B4E-477F-9545-7A89786E4597}" type="datetimeFigureOut">
              <a:rPr lang="en-US" smtClean="0"/>
              <a:pPr/>
              <a:t>30/03/2016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95B1E1D-38E2-4E74-A5AD-3342FE968A6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580967-0B4E-477F-9545-7A89786E4597}" type="datetimeFigureOut">
              <a:rPr lang="en-US" smtClean="0"/>
              <a:pPr/>
              <a:t>30/03/2016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95B1E1D-38E2-4E74-A5AD-3342FE968A6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580967-0B4E-477F-9545-7A89786E4597}" type="datetimeFigureOut">
              <a:rPr lang="en-US" smtClean="0"/>
              <a:pPr/>
              <a:t>30/03/2016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95B1E1D-38E2-4E74-A5AD-3342FE968A63}"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580967-0B4E-477F-9545-7A89786E4597}" type="datetimeFigureOut">
              <a:rPr lang="en-US" smtClean="0"/>
              <a:pPr/>
              <a:t>30/03/2016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95B1E1D-38E2-4E74-A5AD-3342FE968A6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2743199"/>
          </a:xfrm>
        </p:spPr>
        <p:txBody>
          <a:bodyPr>
            <a:normAutofit fontScale="90000"/>
          </a:bodyPr>
          <a:lstStyle/>
          <a:p>
            <a:r>
              <a:rPr lang="en" dirty="0" smtClean="0">
                <a:solidFill>
                  <a:srgbClr val="3366FF"/>
                </a:solidFill>
                <a:latin typeface="Calibri"/>
                <a:ea typeface="Calibri"/>
                <a:cs typeface="Calibri"/>
                <a:sym typeface="Calibri"/>
              </a:rPr>
              <a:t>BlinkDB: Queries with Bounded Errors and Bounded Response Times on Very Large Data</a:t>
            </a:r>
            <a:br>
              <a:rPr lang="en" dirty="0" smtClean="0">
                <a:solidFill>
                  <a:srgbClr val="3366FF"/>
                </a:solidFill>
                <a:latin typeface="Calibri"/>
                <a:ea typeface="Calibri"/>
                <a:cs typeface="Calibri"/>
                <a:sym typeface="Calibri"/>
              </a:rPr>
            </a:br>
            <a:endParaRPr lang="en-US" dirty="0"/>
          </a:p>
        </p:txBody>
      </p:sp>
      <p:sp>
        <p:nvSpPr>
          <p:cNvPr id="3" name="Subtitle 2"/>
          <p:cNvSpPr>
            <a:spLocks noGrp="1"/>
          </p:cNvSpPr>
          <p:nvPr>
            <p:ph type="subTitle" idx="1"/>
          </p:nvPr>
        </p:nvSpPr>
        <p:spPr/>
        <p:txBody>
          <a:bodyPr/>
          <a:lstStyle/>
          <a:p>
            <a:pPr>
              <a:lnSpc>
                <a:spcPct val="110000"/>
              </a:lnSpc>
              <a:spcBef>
                <a:spcPts val="0"/>
              </a:spcBef>
              <a:buSzPct val="25000"/>
            </a:pPr>
            <a:r>
              <a:rPr lang="en" sz="2800" b="1" kern="0" dirty="0" smtClean="0">
                <a:solidFill>
                  <a:srgbClr val="404040"/>
                </a:solidFill>
                <a:latin typeface="Calibri"/>
                <a:ea typeface="Calibri"/>
                <a:cs typeface="Calibri"/>
                <a:sym typeface="Calibri"/>
              </a:rPr>
              <a:t>Authored by Sameer Agarwal, et. al. </a:t>
            </a:r>
          </a:p>
          <a:p>
            <a:pPr>
              <a:lnSpc>
                <a:spcPct val="110000"/>
              </a:lnSpc>
              <a:spcBef>
                <a:spcPts val="0"/>
              </a:spcBef>
              <a:buSzPct val="25000"/>
            </a:pPr>
            <a:r>
              <a:rPr lang="en" sz="2800" b="1" kern="0" dirty="0" smtClean="0">
                <a:solidFill>
                  <a:srgbClr val="404040"/>
                </a:solidFill>
                <a:latin typeface="Calibri"/>
                <a:ea typeface="Calibri"/>
                <a:cs typeface="Calibri"/>
                <a:sym typeface="Calibri"/>
              </a:rPr>
              <a:t>Scribed by: Shivam Upadhyay</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err="1" smtClean="0"/>
              <a:t>BlinkDB</a:t>
            </a:r>
            <a:r>
              <a:rPr lang="en-US" sz="2400" dirty="0" smtClean="0"/>
              <a:t> is a framework built on </a:t>
            </a:r>
            <a:r>
              <a:rPr lang="en-US" sz="2400" dirty="0" smtClean="0"/>
              <a:t>Hive</a:t>
            </a:r>
            <a:r>
              <a:rPr lang="en-US" sz="2400" dirty="0" smtClean="0"/>
              <a:t> </a:t>
            </a:r>
            <a:r>
              <a:rPr lang="en-US" sz="2400" dirty="0" smtClean="0"/>
              <a:t>and spark that-</a:t>
            </a:r>
          </a:p>
          <a:p>
            <a:pPr lvl="1"/>
            <a:r>
              <a:rPr lang="en-US" sz="1600" dirty="0" smtClean="0"/>
              <a:t>Creates and maintains variety of offline samples from underlying data</a:t>
            </a:r>
          </a:p>
          <a:p>
            <a:pPr lvl="1"/>
            <a:r>
              <a:rPr lang="en-US" sz="1600" dirty="0" smtClean="0"/>
              <a:t>Returns fast, approximate answers with error bars by executing queries on same data</a:t>
            </a:r>
          </a:p>
          <a:p>
            <a:pPr lvl="1"/>
            <a:r>
              <a:rPr lang="en-US" sz="1600" dirty="0" smtClean="0"/>
              <a:t>Verifies the correctness of the error bars that it returns at </a:t>
            </a:r>
            <a:r>
              <a:rPr lang="en-US" sz="1600" dirty="0" smtClean="0"/>
              <a:t>runtime</a:t>
            </a:r>
          </a:p>
          <a:p>
            <a:pPr lvl="1"/>
            <a:r>
              <a:rPr lang="en-US" sz="1600" dirty="0" smtClean="0"/>
              <a:t>Works on closed form Aggregate queries (Count, Sum, Variance etc.)</a:t>
            </a:r>
            <a:endParaRPr lang="en-US" sz="1600" dirty="0" smtClean="0"/>
          </a:p>
          <a:p>
            <a:pPr lvl="1">
              <a:buNone/>
            </a:pPr>
            <a:endParaRPr lang="en-US" sz="1600" dirty="0" smtClean="0"/>
          </a:p>
          <a:p>
            <a:r>
              <a:rPr lang="en-US" sz="2400" dirty="0" smtClean="0"/>
              <a:t>Main takeaways/innovations in paper-</a:t>
            </a:r>
          </a:p>
          <a:p>
            <a:pPr lvl="1"/>
            <a:r>
              <a:rPr lang="en-US" sz="1600" dirty="0" smtClean="0"/>
              <a:t>Sample Creation, The reason why </a:t>
            </a:r>
            <a:r>
              <a:rPr lang="en-US" sz="1600" dirty="0" err="1" smtClean="0"/>
              <a:t>BlinkDB</a:t>
            </a:r>
            <a:r>
              <a:rPr lang="en-US" sz="1600" dirty="0" smtClean="0"/>
              <a:t> gives result in a Blink</a:t>
            </a:r>
          </a:p>
          <a:p>
            <a:pPr lvl="1"/>
            <a:r>
              <a:rPr lang="en-US" sz="1600" dirty="0" smtClean="0"/>
              <a:t>Sample selection, Intuitive Error Latency Profile </a:t>
            </a:r>
            <a:endParaRPr lang="en-US" sz="1600" dirty="0" smtClean="0"/>
          </a:p>
          <a:p>
            <a:pPr lvl="1"/>
            <a:r>
              <a:rPr lang="en-US" sz="1600" dirty="0" smtClean="0"/>
              <a:t>Storage Technique, rows of sample are stored sequentially according to their order in QCS</a:t>
            </a:r>
            <a:endParaRPr lang="en-US" sz="1600" dirty="0" smtClean="0"/>
          </a:p>
          <a:p>
            <a:pPr lvl="1"/>
            <a:r>
              <a:rPr lang="en-US" sz="1600" dirty="0" smtClean="0"/>
              <a:t>Predictable QCSs: Frequency of columns used for grouping and filtering does not change over time (Empirical evidence)</a:t>
            </a:r>
            <a:endParaRPr lang="en-US" sz="1600" dirty="0" smtClean="0"/>
          </a:p>
          <a:p>
            <a:pPr lvl="1"/>
            <a:r>
              <a:rPr lang="en-US" sz="1600" dirty="0" smtClean="0"/>
              <a:t>For me: Take a Statistics Class, It’s very important</a:t>
            </a:r>
            <a:endParaRPr lang="en-US" sz="1600" dirty="0" smtClean="0"/>
          </a:p>
          <a:p>
            <a:pPr lvl="1"/>
            <a:endParaRPr lang="en-US" sz="1600" dirty="0" smtClean="0"/>
          </a:p>
          <a:p>
            <a:pPr lvl="1"/>
            <a:endParaRPr lang="en-US" sz="1600" dirty="0"/>
          </a:p>
        </p:txBody>
      </p:sp>
      <p:sp>
        <p:nvSpPr>
          <p:cNvPr id="3" name="Title 2"/>
          <p:cNvSpPr>
            <a:spLocks noGrp="1"/>
          </p:cNvSpPr>
          <p:nvPr>
            <p:ph type="title"/>
          </p:nvPr>
        </p:nvSpPr>
        <p:spPr>
          <a:xfrm>
            <a:off x="457200" y="274638"/>
            <a:ext cx="8229600" cy="944562"/>
          </a:xfrm>
        </p:spPr>
        <p:txBody>
          <a:bodyPr/>
          <a:lstStyle/>
          <a:p>
            <a:r>
              <a:rPr lang="en-US" dirty="0" smtClean="0"/>
              <a:t>Summary</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7" end="7"/>
                                            </p:txEl>
                                          </p:spTgt>
                                        </p:tgtEl>
                                        <p:attrNameLst>
                                          <p:attrName>style.visibility</p:attrName>
                                        </p:attrNameLst>
                                      </p:cBhvr>
                                      <p:to>
                                        <p:strVal val="visible"/>
                                      </p:to>
                                    </p:set>
                                    <p:anim calcmode="lin" valueType="num">
                                      <p:cBhvr additive="base">
                                        <p:cTn id="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8" end="8"/>
                                            </p:txEl>
                                          </p:spTgt>
                                        </p:tgtEl>
                                        <p:attrNameLst>
                                          <p:attrName>style.visibility</p:attrName>
                                        </p:attrNameLst>
                                      </p:cBhvr>
                                      <p:to>
                                        <p:strVal val="visible"/>
                                      </p:to>
                                    </p:set>
                                    <p:anim calcmode="lin" valueType="num">
                                      <p:cBhvr additive="base">
                                        <p:cTn id="11"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2">
                                            <p:txEl>
                                              <p:pRg st="8" end="8"/>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9" end="9"/>
                                            </p:txEl>
                                          </p:spTgt>
                                        </p:tgtEl>
                                        <p:attrNameLst>
                                          <p:attrName>style.visibility</p:attrName>
                                        </p:attrNameLst>
                                      </p:cBhvr>
                                      <p:to>
                                        <p:strVal val="visible"/>
                                      </p:to>
                                    </p:set>
                                    <p:anim calcmode="lin" valueType="num">
                                      <p:cBhvr additive="base">
                                        <p:cTn id="15"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2">
                                            <p:txEl>
                                              <p:pRg st="9" end="9"/>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anim calcmode="lin" valueType="num">
                                      <p:cBhvr additive="base">
                                        <p:cTn id="19"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11" end="11"/>
                                            </p:txEl>
                                          </p:spTgt>
                                        </p:tgtEl>
                                        <p:attrNameLst>
                                          <p:attrName>style.visibility</p:attrName>
                                        </p:attrNameLst>
                                      </p:cBhvr>
                                      <p:to>
                                        <p:strVal val="visible"/>
                                      </p:to>
                                    </p:set>
                                    <p:anim calcmode="lin" valueType="num">
                                      <p:cBhvr additive="base">
                                        <p:cTn id="25"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8091"/>
          </a:xfrm>
        </p:spPr>
        <p:txBody>
          <a:bodyPr>
            <a:normAutofit/>
          </a:bodyPr>
          <a:lstStyle/>
          <a:p>
            <a:r>
              <a:rPr lang="en-US" sz="1800" dirty="0" smtClean="0"/>
              <a:t>Why Stratified ? What’s wrong with the Uniform Distribution ?</a:t>
            </a:r>
          </a:p>
          <a:p>
            <a:pPr lvl="1"/>
            <a:r>
              <a:rPr lang="en-US" sz="1400" dirty="0" smtClean="0"/>
              <a:t>Uniform sampling may miss subgroups</a:t>
            </a:r>
          </a:p>
          <a:p>
            <a:pPr lvl="1"/>
            <a:r>
              <a:rPr lang="en-US" sz="1400" dirty="0" smtClean="0"/>
              <a:t>Rare subgroups require large samples for high confidence estimates</a:t>
            </a:r>
          </a:p>
          <a:p>
            <a:pPr lvl="1"/>
            <a:r>
              <a:rPr lang="en-US" sz="1400" dirty="0" smtClean="0"/>
              <a:t>Subgroups are sufficiently represented</a:t>
            </a:r>
          </a:p>
          <a:p>
            <a:pPr lvl="1">
              <a:buNone/>
            </a:pPr>
            <a:endParaRPr lang="en-US" sz="1400" dirty="0" smtClean="0"/>
          </a:p>
          <a:p>
            <a:r>
              <a:rPr lang="en-US" sz="1800" dirty="0" smtClean="0"/>
              <a:t>When can we use Uniform Distribution </a:t>
            </a:r>
            <a:r>
              <a:rPr lang="en-US" sz="1800" dirty="0" smtClean="0"/>
              <a:t>?</a:t>
            </a:r>
          </a:p>
          <a:p>
            <a:pPr lvl="1"/>
            <a:r>
              <a:rPr lang="en-US" sz="1400" dirty="0" smtClean="0"/>
              <a:t>When there is no filtering or grouping </a:t>
            </a:r>
            <a:endParaRPr lang="en-US" sz="1400" dirty="0" smtClean="0"/>
          </a:p>
          <a:p>
            <a:pPr lvl="1"/>
            <a:r>
              <a:rPr lang="en-US" sz="1400" dirty="0" smtClean="0"/>
              <a:t>Will it boost the performance ? </a:t>
            </a:r>
            <a:endParaRPr lang="en-US" sz="1400" dirty="0" smtClean="0"/>
          </a:p>
          <a:p>
            <a:pPr lvl="1">
              <a:buNone/>
            </a:pPr>
            <a:endParaRPr lang="en-US" sz="1400" dirty="0" smtClean="0"/>
          </a:p>
          <a:p>
            <a:r>
              <a:rPr lang="en-US" sz="1800" dirty="0" smtClean="0"/>
              <a:t>What happens to the systems performance if we implement joins ?</a:t>
            </a:r>
          </a:p>
          <a:p>
            <a:pPr lvl="1"/>
            <a:r>
              <a:rPr lang="en-US" sz="1400" dirty="0" smtClean="0"/>
              <a:t>Paper suggests that it’s straight forward, given joined tables are small enough to fit in the main memory</a:t>
            </a:r>
          </a:p>
          <a:p>
            <a:pPr lvl="1"/>
            <a:r>
              <a:rPr lang="en-US" sz="1400" dirty="0" smtClean="0"/>
              <a:t>What will happen to the stratified distribution? Will it be affected ?</a:t>
            </a:r>
          </a:p>
          <a:p>
            <a:pPr lvl="1">
              <a:buNone/>
            </a:pPr>
            <a:endParaRPr lang="en-US" sz="1400" dirty="0" smtClean="0"/>
          </a:p>
          <a:p>
            <a:r>
              <a:rPr lang="en-US" sz="1800" dirty="0" smtClean="0"/>
              <a:t>Effect of cap Size  K?</a:t>
            </a:r>
            <a:endParaRPr lang="en-US" sz="1800" dirty="0" smtClean="0"/>
          </a:p>
          <a:p>
            <a:pPr lvl="1"/>
            <a:r>
              <a:rPr lang="en-US" sz="1400" dirty="0" smtClean="0"/>
              <a:t>If |</a:t>
            </a:r>
            <a:r>
              <a:rPr lang="en-US" sz="1400" dirty="0" err="1" smtClean="0"/>
              <a:t>Tx</a:t>
            </a:r>
            <a:r>
              <a:rPr lang="en-US" sz="1400" dirty="0" smtClean="0"/>
              <a:t>| &lt;= K ; Standard Error can be zero</a:t>
            </a:r>
            <a:endParaRPr lang="en-US" sz="1400" dirty="0" smtClean="0"/>
          </a:p>
          <a:p>
            <a:pPr lvl="1"/>
            <a:r>
              <a:rPr lang="en-US" sz="1400" dirty="0" smtClean="0"/>
              <a:t>If |</a:t>
            </a:r>
            <a:r>
              <a:rPr lang="en-US" sz="1400" dirty="0" err="1" smtClean="0"/>
              <a:t>Tx</a:t>
            </a:r>
            <a:r>
              <a:rPr lang="en-US" sz="1400" dirty="0" smtClean="0"/>
              <a:t>| &gt; k ; </a:t>
            </a:r>
            <a:r>
              <a:rPr lang="en-US" sz="1400" dirty="0" smtClean="0"/>
              <a:t>Standard Error </a:t>
            </a:r>
            <a:r>
              <a:rPr lang="en-US" sz="1400" dirty="0" smtClean="0"/>
              <a:t>is inversely proportional to  </a:t>
            </a:r>
            <a:r>
              <a:rPr lang="en-US" sz="1400" dirty="0" smtClean="0">
                <a:latin typeface="Arial"/>
                <a:cs typeface="Arial"/>
              </a:rPr>
              <a:t>√K</a:t>
            </a:r>
            <a:endParaRPr lang="en-US" sz="1400" dirty="0" smtClean="0"/>
          </a:p>
          <a:p>
            <a:endParaRPr lang="en-US" dirty="0"/>
          </a:p>
        </p:txBody>
      </p:sp>
      <p:sp>
        <p:nvSpPr>
          <p:cNvPr id="3" name="Title 2"/>
          <p:cNvSpPr>
            <a:spLocks noGrp="1"/>
          </p:cNvSpPr>
          <p:nvPr>
            <p:ph type="title"/>
          </p:nvPr>
        </p:nvSpPr>
        <p:spPr/>
        <p:txBody>
          <a:bodyPr/>
          <a:lstStyle/>
          <a:p>
            <a:r>
              <a:rPr lang="en-US" dirty="0" smtClean="0"/>
              <a:t>Sample Creation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4953000"/>
          </a:xfrm>
        </p:spPr>
        <p:txBody>
          <a:bodyPr>
            <a:normAutofit/>
          </a:bodyPr>
          <a:lstStyle/>
          <a:p>
            <a:r>
              <a:rPr lang="en-US" sz="1800" dirty="0" smtClean="0"/>
              <a:t>Depends on columns that appear in query's Where and/or Group By clause</a:t>
            </a:r>
          </a:p>
          <a:p>
            <a:pPr lvl="1"/>
            <a:r>
              <a:rPr lang="en-US" sz="1400" dirty="0" smtClean="0"/>
              <a:t>If it’s subset of subset of stratified sample QCS , select it</a:t>
            </a:r>
          </a:p>
          <a:p>
            <a:pPr lvl="1"/>
            <a:r>
              <a:rPr lang="en-US" sz="1400" dirty="0" smtClean="0"/>
              <a:t>Else , run query in parallel on in memory subsets of  all the samples currently maintained by the system. Select </a:t>
            </a:r>
            <a:r>
              <a:rPr lang="en-US" sz="1400" dirty="0" smtClean="0"/>
              <a:t>t</a:t>
            </a:r>
            <a:r>
              <a:rPr lang="en-US" sz="1400" dirty="0" smtClean="0"/>
              <a:t>he one with highest selectivity</a:t>
            </a:r>
          </a:p>
          <a:p>
            <a:pPr lvl="1"/>
            <a:endParaRPr lang="en-US" sz="1400" dirty="0" smtClean="0"/>
          </a:p>
          <a:p>
            <a:r>
              <a:rPr lang="en-US" sz="1800" dirty="0" smtClean="0"/>
              <a:t>Error Constraints:</a:t>
            </a:r>
            <a:endParaRPr lang="en-US" sz="1800" dirty="0" smtClean="0"/>
          </a:p>
          <a:p>
            <a:pPr lvl="1"/>
            <a:r>
              <a:rPr lang="en-US" sz="1400" dirty="0" smtClean="0"/>
              <a:t>Makes error profile, to estimates the number of rows to satisfy the   error constrain mentioned in the query</a:t>
            </a:r>
          </a:p>
          <a:p>
            <a:pPr lvl="1"/>
            <a:r>
              <a:rPr lang="en-US" sz="1400" dirty="0" smtClean="0"/>
              <a:t>Based on query selectivity , sample variance , and input data distribution by plugging them into statistical formulas </a:t>
            </a:r>
          </a:p>
          <a:p>
            <a:pPr lvl="1">
              <a:buNone/>
            </a:pPr>
            <a:endParaRPr lang="en-US" sz="1400" dirty="0" smtClean="0"/>
          </a:p>
          <a:p>
            <a:r>
              <a:rPr lang="en-US" sz="1800" dirty="0" smtClean="0"/>
              <a:t>Latency Profile:</a:t>
            </a:r>
            <a:endParaRPr lang="en-US" sz="1800" dirty="0" smtClean="0"/>
          </a:p>
          <a:p>
            <a:pPr lvl="1"/>
            <a:r>
              <a:rPr lang="en-US" sz="1400" dirty="0" smtClean="0"/>
              <a:t>Makes </a:t>
            </a:r>
            <a:r>
              <a:rPr lang="en-US" sz="1400" dirty="0" smtClean="0"/>
              <a:t>latency profile same as error profile, reads  only “n” which can be processed within a given time constrain</a:t>
            </a:r>
          </a:p>
          <a:p>
            <a:pPr lvl="1">
              <a:buNone/>
            </a:pPr>
            <a:endParaRPr lang="en-US" sz="1400" dirty="0" smtClean="0"/>
          </a:p>
          <a:p>
            <a:r>
              <a:rPr lang="en-US" sz="1800" dirty="0" smtClean="0"/>
              <a:t>W</a:t>
            </a:r>
            <a:r>
              <a:rPr lang="en-US" sz="1800" dirty="0" smtClean="0"/>
              <a:t>hat if we mention both constrains ? Error as well as Time ? How to resolve which to satisfy ?</a:t>
            </a:r>
            <a:endParaRPr lang="en-US" sz="1400" dirty="0" smtClean="0"/>
          </a:p>
        </p:txBody>
      </p:sp>
      <p:sp>
        <p:nvSpPr>
          <p:cNvPr id="3" name="Title 2"/>
          <p:cNvSpPr>
            <a:spLocks noGrp="1"/>
          </p:cNvSpPr>
          <p:nvPr>
            <p:ph type="title"/>
          </p:nvPr>
        </p:nvSpPr>
        <p:spPr/>
        <p:txBody>
          <a:bodyPr/>
          <a:lstStyle/>
          <a:p>
            <a:r>
              <a:rPr lang="en-US" dirty="0" smtClean="0"/>
              <a:t>Sample Selection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4788091"/>
          </a:xfrm>
        </p:spPr>
        <p:txBody>
          <a:bodyPr/>
          <a:lstStyle/>
          <a:p>
            <a:r>
              <a:rPr lang="en-US" sz="1600" dirty="0" err="1" smtClean="0"/>
              <a:t>BlinkDB</a:t>
            </a:r>
            <a:r>
              <a:rPr lang="en-US" dirty="0" smtClean="0"/>
              <a:t> </a:t>
            </a:r>
            <a:r>
              <a:rPr lang="en-US" sz="1600" dirty="0" smtClean="0"/>
              <a:t>is fast and with reliable evaluation</a:t>
            </a:r>
          </a:p>
          <a:p>
            <a:r>
              <a:rPr lang="en-US" sz="1600" dirty="0" smtClean="0"/>
              <a:t>No support for Joins, min , max , count distinct etc, type of queries</a:t>
            </a:r>
          </a:p>
          <a:p>
            <a:r>
              <a:rPr lang="en-US" sz="1600" dirty="0" smtClean="0"/>
              <a:t>Parameter K and M are arbitrary assigned values for optimal performance without clear explanation </a:t>
            </a:r>
          </a:p>
          <a:p>
            <a:r>
              <a:rPr lang="en-US" sz="1600" dirty="0" smtClean="0"/>
              <a:t>Optimization of optimization requires user intervention and knowledge of past queries</a:t>
            </a:r>
          </a:p>
          <a:p>
            <a:r>
              <a:rPr lang="en-US" sz="1600" dirty="0" smtClean="0"/>
              <a:t>Stability of QCS is doubtful, query sets given as empirical can be deliberate</a:t>
            </a:r>
          </a:p>
          <a:p>
            <a:r>
              <a:rPr lang="en-US" sz="1600" dirty="0" smtClean="0"/>
              <a:t>Re-computing  frequency of stratified samples require user to intervene, again is vague in the paper, how to set optimal parameters ?</a:t>
            </a:r>
          </a:p>
          <a:p>
            <a:r>
              <a:rPr lang="en-US" sz="1600" dirty="0" smtClean="0"/>
              <a:t>Are </a:t>
            </a:r>
            <a:r>
              <a:rPr lang="en-US" sz="1600" dirty="0" err="1" smtClean="0"/>
              <a:t>BlinkDB</a:t>
            </a:r>
            <a:r>
              <a:rPr lang="en-US" sz="1600" dirty="0" smtClean="0"/>
              <a:t> results deterministic ? Yes with an error bond</a:t>
            </a:r>
          </a:p>
          <a:p>
            <a:pPr lvl="0"/>
            <a:r>
              <a:rPr lang="en-US" sz="1600" dirty="0" smtClean="0"/>
              <a:t>What kinds of query workloads would break </a:t>
            </a:r>
            <a:r>
              <a:rPr lang="en-US" sz="1600" dirty="0" err="1" smtClean="0"/>
              <a:t>BlinkDBs</a:t>
            </a:r>
            <a:r>
              <a:rPr lang="en-US" sz="1600" dirty="0" smtClean="0"/>
              <a:t> assumption that query column sets are predictable?</a:t>
            </a:r>
          </a:p>
          <a:p>
            <a:endParaRPr lang="en-US" sz="1600" dirty="0" smtClean="0"/>
          </a:p>
          <a:p>
            <a:endParaRPr lang="en-US" sz="1600" dirty="0" smtClean="0"/>
          </a:p>
          <a:p>
            <a:endParaRPr lang="en-US" sz="1600" dirty="0" smtClean="0"/>
          </a:p>
          <a:p>
            <a:endParaRPr lang="en-US" dirty="0"/>
          </a:p>
        </p:txBody>
      </p:sp>
      <p:sp>
        <p:nvSpPr>
          <p:cNvPr id="3" name="Title 2"/>
          <p:cNvSpPr>
            <a:spLocks noGrp="1"/>
          </p:cNvSpPr>
          <p:nvPr>
            <p:ph type="title"/>
          </p:nvPr>
        </p:nvSpPr>
        <p:spPr/>
        <p:txBody>
          <a:bodyPr/>
          <a:lstStyle/>
          <a:p>
            <a:r>
              <a:rPr lang="en-US" dirty="0" smtClean="0"/>
              <a:t>P</a:t>
            </a:r>
            <a:r>
              <a:rPr lang="en-US" dirty="0" smtClean="0"/>
              <a:t>opular opinions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1800" dirty="0" smtClean="0"/>
              <a:t>Augmenting HIVE  to support queries with error and time constrain makes </a:t>
            </a:r>
            <a:r>
              <a:rPr lang="en-US" sz="1800" dirty="0" err="1" smtClean="0"/>
              <a:t>BlinkDB</a:t>
            </a:r>
            <a:r>
              <a:rPr lang="en-US" sz="1800" dirty="0" smtClean="0"/>
              <a:t> more usable </a:t>
            </a:r>
          </a:p>
          <a:p>
            <a:r>
              <a:rPr lang="en-US" sz="1800" dirty="0" smtClean="0"/>
              <a:t>Evaluation is based on real data obtained from </a:t>
            </a:r>
            <a:r>
              <a:rPr lang="en-US" sz="1800" dirty="0" err="1" smtClean="0"/>
              <a:t>Conviva</a:t>
            </a:r>
            <a:r>
              <a:rPr lang="en-US" sz="1800" dirty="0" smtClean="0"/>
              <a:t> and bench marked against TPC-H, makes result more believable </a:t>
            </a:r>
          </a:p>
          <a:p>
            <a:r>
              <a:rPr lang="en-US" sz="1800" dirty="0" smtClean="0"/>
              <a:t>Optimization of optimization, </a:t>
            </a:r>
            <a:r>
              <a:rPr lang="en-US" sz="1800" dirty="0" err="1" smtClean="0"/>
              <a:t>BlinkDB</a:t>
            </a:r>
            <a:r>
              <a:rPr lang="en-US" sz="1800" dirty="0" smtClean="0"/>
              <a:t> requires maximizing the linear program (as mentioned) for computing converge probability, since it’s hard to compute – exponentially with the number of columns in T, can be optimized using column sets that occurred in past queries and leaving out unrealistically large column sets.</a:t>
            </a:r>
          </a:p>
          <a:p>
            <a:r>
              <a:rPr lang="en-US" sz="1800" dirty="0" smtClean="0"/>
              <a:t>Handling the biases and providing empirical evidence for any assumption they made  - Hidden Columns</a:t>
            </a:r>
          </a:p>
          <a:p>
            <a:r>
              <a:rPr lang="en-US" sz="1800" dirty="0" smtClean="0"/>
              <a:t>Novel way to escape memory barrier, for large data set </a:t>
            </a:r>
          </a:p>
          <a:p>
            <a:r>
              <a:rPr lang="en-US" sz="1800" dirty="0" smtClean="0"/>
              <a:t>Great performance on real world work loads</a:t>
            </a:r>
            <a:endParaRPr lang="en-US" sz="1800" dirty="0"/>
          </a:p>
        </p:txBody>
      </p:sp>
      <p:sp>
        <p:nvSpPr>
          <p:cNvPr id="3" name="Title 2"/>
          <p:cNvSpPr>
            <a:spLocks noGrp="1"/>
          </p:cNvSpPr>
          <p:nvPr>
            <p:ph type="title"/>
          </p:nvPr>
        </p:nvSpPr>
        <p:spPr/>
        <p:txBody>
          <a:bodyPr/>
          <a:lstStyle/>
          <a:p>
            <a:r>
              <a:rPr lang="en-US" dirty="0" smtClean="0"/>
              <a:t>Pros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1800" dirty="0" smtClean="0"/>
              <a:t>Induced correlation amongst  queries that uses same QCS, as higher error in one will also induce higher error in any query that has overlapping subset of columns</a:t>
            </a:r>
          </a:p>
          <a:p>
            <a:endParaRPr lang="en-US" sz="1800" dirty="0" smtClean="0"/>
          </a:p>
          <a:p>
            <a:r>
              <a:rPr lang="en-US" sz="1800" dirty="0" smtClean="0"/>
              <a:t>Slightly vague description for resolving the problems associated with changing workload over the period of time</a:t>
            </a:r>
          </a:p>
          <a:p>
            <a:pPr lvl="1"/>
            <a:r>
              <a:rPr lang="en-US" sz="1800" dirty="0" smtClean="0"/>
              <a:t>What if there is a high churn in data ? Offline computation will be as effective in that case ? What about the performance ?</a:t>
            </a:r>
          </a:p>
        </p:txBody>
      </p:sp>
      <p:sp>
        <p:nvSpPr>
          <p:cNvPr id="3" name="Title 2"/>
          <p:cNvSpPr>
            <a:spLocks noGrp="1"/>
          </p:cNvSpPr>
          <p:nvPr>
            <p:ph type="title"/>
          </p:nvPr>
        </p:nvSpPr>
        <p:spPr/>
        <p:txBody>
          <a:bodyPr/>
          <a:lstStyle/>
          <a:p>
            <a:r>
              <a:rPr lang="en-US" dirty="0" smtClean="0"/>
              <a:t>Cons: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ctr"/>
            <a:r>
              <a:rPr lang="en-US" dirty="0" smtClean="0"/>
              <a:t>Thank You!</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1452</TotalTime>
  <Words>1046</Words>
  <Application>Microsoft Office PowerPoint</Application>
  <PresentationFormat>On-screen Show (4:3)</PresentationFormat>
  <Paragraphs>94</Paragraphs>
  <Slides>8</Slides>
  <Notes>5</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BlinkDB: Queries with Bounded Errors and Bounded Response Times on Very Large Data </vt:lpstr>
      <vt:lpstr>Summary</vt:lpstr>
      <vt:lpstr>Sample Creation</vt:lpstr>
      <vt:lpstr>Sample Selection</vt:lpstr>
      <vt:lpstr>Popular opinions</vt:lpstr>
      <vt:lpstr>Pros</vt:lpstr>
      <vt:lpstr>Cons: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BlinkDB: Queries with Bounded Errors and Bounded Response Times on Very Large Data</dc:title>
  <dc:creator>admin</dc:creator>
  <cp:lastModifiedBy>admin</cp:lastModifiedBy>
  <cp:revision>26</cp:revision>
  <dcterms:created xsi:type="dcterms:W3CDTF">2016-03-30T18:12:37Z</dcterms:created>
  <dcterms:modified xsi:type="dcterms:W3CDTF">2016-03-31T18:28:33Z</dcterms:modified>
</cp:coreProperties>
</file>