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sldIdLst>
    <p:sldId id="256" r:id="rId2"/>
    <p:sldId id="284" r:id="rId3"/>
    <p:sldId id="265" r:id="rId4"/>
    <p:sldId id="285" r:id="rId5"/>
    <p:sldId id="283" r:id="rId6"/>
    <p:sldId id="262" r:id="rId7"/>
    <p:sldId id="266" r:id="rId8"/>
    <p:sldId id="270" r:id="rId9"/>
    <p:sldId id="278" r:id="rId10"/>
    <p:sldId id="281" r:id="rId11"/>
    <p:sldId id="275" r:id="rId12"/>
    <p:sldId id="282" r:id="rId13"/>
    <p:sldId id="276" r:id="rId14"/>
    <p:sldId id="273" r:id="rId15"/>
    <p:sldId id="271" r:id="rId16"/>
    <p:sldId id="272" r:id="rId17"/>
    <p:sldId id="277" r:id="rId18"/>
    <p:sldId id="279" r:id="rId19"/>
    <p:sldId id="289" r:id="rId20"/>
    <p:sldId id="290" r:id="rId21"/>
    <p:sldId id="257" r:id="rId22"/>
    <p:sldId id="258" r:id="rId23"/>
    <p:sldId id="259" r:id="rId24"/>
    <p:sldId id="260" r:id="rId25"/>
    <p:sldId id="292" r:id="rId26"/>
    <p:sldId id="293" r:id="rId27"/>
    <p:sldId id="294" r:id="rId28"/>
    <p:sldId id="296" r:id="rId29"/>
    <p:sldId id="280" r:id="rId30"/>
    <p:sldId id="29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61290" autoAdjust="0"/>
  </p:normalViewPr>
  <p:slideViewPr>
    <p:cSldViewPr>
      <p:cViewPr varScale="1">
        <p:scale>
          <a:sx n="43" d="100"/>
          <a:sy n="43" d="100"/>
        </p:scale>
        <p:origin x="-216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6E9E15-3934-46E2-AA69-1E083192C526}" type="datetimeFigureOut">
              <a:rPr lang="en-US" smtClean="0"/>
              <a:pPr/>
              <a:t>3/1/2016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8D45DA-4BBA-4127-B9F7-2F61600977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Hello everyone, I’m Monika and today we will be discussing</a:t>
            </a:r>
            <a:r>
              <a:rPr lang="en-US" baseline="0" dirty="0" smtClean="0"/>
              <a:t> high performance </a:t>
            </a:r>
            <a:r>
              <a:rPr lang="en-US" baseline="0" dirty="0" smtClean="0"/>
              <a:t>distributed transaction processing </a:t>
            </a:r>
            <a:r>
              <a:rPr lang="en-US" baseline="0" dirty="0" smtClean="0"/>
              <a:t>system </a:t>
            </a:r>
            <a:r>
              <a:rPr lang="en-US" baseline="0" dirty="0" err="1" smtClean="0"/>
              <a:t>Centiman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a:r>
              <a:rPr lang="en-US" dirty="0" smtClean="0"/>
              <a:t>Decides when to perform scaling and/or migration</a:t>
            </a:r>
          </a:p>
          <a:p>
            <a:pPr lvl="2"/>
            <a:r>
              <a:rPr lang="en-US" dirty="0" smtClean="0"/>
              <a:t>Decides on the new key space partitioning</a:t>
            </a:r>
          </a:p>
          <a:p>
            <a:endParaRPr lang="en-US" dirty="0" smtClean="0"/>
          </a:p>
          <a:p>
            <a:endParaRPr lang="en-US" dirty="0" smtClean="0"/>
          </a:p>
          <a:p>
            <a:r>
              <a:rPr lang="en-US" dirty="0" smtClean="0"/>
              <a:t>In </a:t>
            </a:r>
            <a:r>
              <a:rPr lang="en-US" dirty="0" smtClean="0"/>
              <a:t>case of </a:t>
            </a:r>
            <a:r>
              <a:rPr lang="en-US" dirty="0" err="1" smtClean="0"/>
              <a:t>validator</a:t>
            </a:r>
            <a:r>
              <a:rPr lang="en-US" dirty="0" smtClean="0"/>
              <a:t> failure, key space partitioning</a:t>
            </a:r>
            <a:r>
              <a:rPr lang="en-US" baseline="0" dirty="0" smtClean="0"/>
              <a:t> is adjusted to fit the current </a:t>
            </a:r>
            <a:r>
              <a:rPr lang="en-US" baseline="0" dirty="0" err="1" smtClean="0"/>
              <a:t>validators</a:t>
            </a:r>
            <a:r>
              <a:rPr lang="en-US" baseline="0" dirty="0" smtClean="0"/>
              <a:t> and elastic scaling mechanism is used.</a:t>
            </a:r>
          </a:p>
          <a:p>
            <a:endParaRPr lang="en-US" baseline="0" dirty="0" smtClean="0"/>
          </a:p>
          <a:p>
            <a:r>
              <a:rPr lang="en-US" baseline="0" dirty="0" smtClean="0"/>
              <a:t>Failure recovery also follows similar mechanism as scaling </a:t>
            </a:r>
            <a:r>
              <a:rPr lang="en-US" baseline="0" dirty="0" err="1" smtClean="0"/>
              <a:t>descibed</a:t>
            </a:r>
            <a:r>
              <a:rPr lang="en-US" baseline="0" dirty="0" smtClean="0"/>
              <a:t> in the next slide.</a:t>
            </a:r>
          </a:p>
          <a:p>
            <a:endParaRPr lang="en-US" sz="1200" kern="1200" dirty="0" smtClean="0">
              <a:solidFill>
                <a:schemeClr val="tx1"/>
              </a:solidFill>
              <a:latin typeface="+mn-lt"/>
              <a:ea typeface="+mn-ea"/>
              <a:cs typeface="+mn-cs"/>
            </a:endParaRPr>
          </a:p>
          <a:p>
            <a:pPr lvl="2"/>
            <a:r>
              <a:rPr lang="en-US" dirty="0" smtClean="0"/>
              <a:t>Registers new </a:t>
            </a:r>
            <a:r>
              <a:rPr lang="en-US" dirty="0" err="1" smtClean="0"/>
              <a:t>validator</a:t>
            </a:r>
            <a:r>
              <a:rPr lang="en-US" dirty="0" smtClean="0"/>
              <a:t> nodes</a:t>
            </a:r>
          </a:p>
          <a:p>
            <a:pPr lvl="2"/>
            <a:r>
              <a:rPr lang="en-US" dirty="0" smtClean="0"/>
              <a:t>Informs old </a:t>
            </a:r>
            <a:r>
              <a:rPr lang="en-US" dirty="0" err="1" smtClean="0"/>
              <a:t>validators</a:t>
            </a:r>
            <a:r>
              <a:rPr lang="en-US" dirty="0" smtClean="0"/>
              <a:t> to send validation requests based both on the old and the new partitioning.</a:t>
            </a:r>
          </a:p>
          <a:p>
            <a:pPr lvl="2"/>
            <a:r>
              <a:rPr lang="en-US" dirty="0" smtClean="0"/>
              <a:t>Decides when to switch to new partitioning.</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switch over when no disagreement in the validation decisions has occurred for a specific period of time. Alternately, individual </a:t>
            </a:r>
            <a:r>
              <a:rPr lang="en-US" sz="1200" kern="1200" dirty="0" err="1" smtClean="0">
                <a:solidFill>
                  <a:schemeClr val="tx1"/>
                </a:solidFill>
                <a:latin typeface="+mn-lt"/>
                <a:ea typeface="+mn-ea"/>
                <a:cs typeface="+mn-cs"/>
              </a:rPr>
              <a:t>validators</a:t>
            </a:r>
            <a:r>
              <a:rPr lang="en-US" sz="1200" kern="1200" dirty="0" smtClean="0">
                <a:solidFill>
                  <a:schemeClr val="tx1"/>
                </a:solidFill>
                <a:latin typeface="+mn-lt"/>
                <a:ea typeface="+mn-ea"/>
                <a:cs typeface="+mn-cs"/>
              </a:rPr>
              <a:t> could notify the master that they have accumulated sufficient state to switch over, e.g. using the watermark as an indicator.</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Assume we have a processor which sends the validation requests to a single </a:t>
            </a:r>
            <a:r>
              <a:rPr lang="en-US" dirty="0" err="1" smtClean="0"/>
              <a:t>validator</a:t>
            </a:r>
            <a:r>
              <a:rPr lang="en-US" dirty="0" smtClean="0"/>
              <a:t> and now the system decides to scale</a:t>
            </a:r>
            <a:r>
              <a:rPr lang="en-US" baseline="0" dirty="0" smtClean="0"/>
              <a:t> out and send the even keys to one </a:t>
            </a:r>
            <a:r>
              <a:rPr lang="en-US" baseline="0" dirty="0" err="1" smtClean="0"/>
              <a:t>validator</a:t>
            </a:r>
            <a:r>
              <a:rPr lang="en-US" baseline="0" dirty="0" smtClean="0"/>
              <a:t> and odd keys to another </a:t>
            </a:r>
            <a:r>
              <a:rPr lang="en-US" baseline="0" dirty="0" err="1" smtClean="0"/>
              <a:t>validator</a:t>
            </a:r>
            <a:r>
              <a:rPr lang="en-US" baseline="0" dirty="0" smtClean="0"/>
              <a:t>.</a:t>
            </a:r>
          </a:p>
          <a:p>
            <a:r>
              <a:rPr lang="en-US" baseline="0" dirty="0" smtClean="0"/>
              <a:t>Click</a:t>
            </a:r>
          </a:p>
          <a:p>
            <a:r>
              <a:rPr lang="en-US" baseline="0" dirty="0" smtClean="0"/>
              <a:t>As mentioned before, the global master sends this change to all the </a:t>
            </a:r>
            <a:r>
              <a:rPr lang="en-US" baseline="0" dirty="0" err="1" smtClean="0"/>
              <a:t>validators</a:t>
            </a:r>
            <a:r>
              <a:rPr lang="en-US" baseline="0" dirty="0" smtClean="0"/>
              <a:t> and processors that they now have to send the </a:t>
            </a:r>
            <a:r>
              <a:rPr lang="en-US" baseline="0" dirty="0" err="1" smtClean="0"/>
              <a:t>reuests</a:t>
            </a:r>
            <a:r>
              <a:rPr lang="en-US" baseline="0" dirty="0" smtClean="0"/>
              <a:t> and process the requests based on old and new partitioning.</a:t>
            </a:r>
          </a:p>
          <a:p>
            <a:r>
              <a:rPr lang="en-US" baseline="0" dirty="0" smtClean="0"/>
              <a:t>Click</a:t>
            </a:r>
          </a:p>
          <a:p>
            <a:r>
              <a:rPr lang="en-US" baseline="0" dirty="0" smtClean="0"/>
              <a:t>After some time when the state converges, global master takes the decision to </a:t>
            </a:r>
            <a:r>
              <a:rPr lang="en-US" baseline="0" dirty="0" err="1" smtClean="0"/>
              <a:t>swicth</a:t>
            </a:r>
            <a:r>
              <a:rPr lang="en-US" baseline="0" dirty="0" smtClean="0"/>
              <a:t> to the new partitioning space.</a:t>
            </a:r>
          </a:p>
          <a:p>
            <a:r>
              <a:rPr lang="en-US" baseline="0" dirty="0" smtClean="0"/>
              <a:t>We can see that this same mechanism can be used for both scaling out and scaling in.</a:t>
            </a:r>
          </a:p>
          <a:p>
            <a:endParaRPr lang="en-US" baseline="0" dirty="0" smtClean="0"/>
          </a:p>
          <a:p>
            <a:r>
              <a:rPr lang="en-US" baseline="0" dirty="0" smtClean="0"/>
              <a:t>In addition to that, when there is a failure, similar mechanism to scaling in can be used. The only state stored in the </a:t>
            </a:r>
            <a:r>
              <a:rPr lang="en-US" baseline="0" dirty="0" err="1" smtClean="0"/>
              <a:t>validator</a:t>
            </a:r>
            <a:r>
              <a:rPr lang="en-US" baseline="0" dirty="0" smtClean="0"/>
              <a:t> is write sets and read sets which are constructed as a part of the scaling mechanism.</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Only redo logging is required no undo because, we write to the storage only after all the </a:t>
            </a:r>
            <a:r>
              <a:rPr lang="en-US" dirty="0" err="1" smtClean="0"/>
              <a:t>validators</a:t>
            </a:r>
            <a:r>
              <a:rPr lang="en-US" dirty="0" smtClean="0"/>
              <a:t> have been</a:t>
            </a:r>
            <a:r>
              <a:rPr lang="en-US" baseline="0" dirty="0" smtClean="0"/>
              <a:t> successful.</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 do not know the global outcome of the validation; </a:t>
            </a:r>
            <a:r>
              <a:rPr lang="en-US" sz="1200" kern="1200" baseline="0" dirty="0" smtClean="0">
                <a:solidFill>
                  <a:schemeClr val="tx1"/>
                </a:solidFill>
                <a:latin typeface="+mn-lt"/>
                <a:ea typeface="+mn-ea"/>
                <a:cs typeface="+mn-cs"/>
              </a:rPr>
              <a:t>This can lead to </a:t>
            </a:r>
            <a:r>
              <a:rPr lang="en-US" sz="1200" kern="1200" baseline="0" dirty="0" err="1" smtClean="0">
                <a:solidFill>
                  <a:schemeClr val="tx1"/>
                </a:solidFill>
                <a:latin typeface="+mn-lt"/>
                <a:ea typeface="+mn-ea"/>
                <a:cs typeface="+mn-cs"/>
              </a:rPr>
              <a:t>unnecesary</a:t>
            </a:r>
            <a:r>
              <a:rPr lang="en-US" sz="1200" kern="1200" baseline="0" dirty="0" smtClean="0">
                <a:solidFill>
                  <a:schemeClr val="tx1"/>
                </a:solidFill>
                <a:latin typeface="+mn-lt"/>
                <a:ea typeface="+mn-ea"/>
                <a:cs typeface="+mn-cs"/>
              </a:rPr>
              <a:t> aborts.</a:t>
            </a:r>
          </a:p>
          <a:p>
            <a:r>
              <a:rPr lang="en-US" sz="1200" kern="1200" baseline="0" dirty="0" smtClean="0">
                <a:solidFill>
                  <a:schemeClr val="tx1"/>
                </a:solidFill>
                <a:latin typeface="+mn-lt"/>
                <a:ea typeface="+mn-ea"/>
                <a:cs typeface="+mn-cs"/>
              </a:rPr>
              <a:t>Click</a:t>
            </a:r>
          </a:p>
          <a:p>
            <a:r>
              <a:rPr lang="en-US" sz="1200" kern="1200" baseline="0" dirty="0" smtClean="0">
                <a:solidFill>
                  <a:schemeClr val="tx1"/>
                </a:solidFill>
                <a:latin typeface="+mn-lt"/>
                <a:ea typeface="+mn-ea"/>
                <a:cs typeface="+mn-cs"/>
              </a:rPr>
              <a:t>Assume we have a transaction T3, which has the mentioned operations. They are sent to </a:t>
            </a:r>
            <a:r>
              <a:rPr lang="en-US" sz="1200" kern="1200" baseline="0" dirty="0" err="1" smtClean="0">
                <a:solidFill>
                  <a:schemeClr val="tx1"/>
                </a:solidFill>
                <a:latin typeface="+mn-lt"/>
                <a:ea typeface="+mn-ea"/>
                <a:cs typeface="+mn-cs"/>
              </a:rPr>
              <a:t>repective</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 for validation.</a:t>
            </a:r>
          </a:p>
          <a:p>
            <a:r>
              <a:rPr lang="en-US" sz="1200" kern="1200" baseline="0" dirty="0" smtClean="0">
                <a:solidFill>
                  <a:schemeClr val="tx1"/>
                </a:solidFill>
                <a:latin typeface="+mn-lt"/>
                <a:ea typeface="+mn-ea"/>
                <a:cs typeface="+mn-cs"/>
              </a:rPr>
              <a:t>Click</a:t>
            </a:r>
          </a:p>
          <a:p>
            <a:r>
              <a:rPr lang="en-US" sz="1200" kern="1200" baseline="0" dirty="0" smtClean="0">
                <a:solidFill>
                  <a:schemeClr val="tx1"/>
                </a:solidFill>
                <a:latin typeface="+mn-lt"/>
                <a:ea typeface="+mn-ea"/>
                <a:cs typeface="+mn-cs"/>
              </a:rPr>
              <a:t>Assume that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 A sends commit reply and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 B an abort. Hence the overall decision is abort hence, no change to key value store state. and the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 A is not aware of it and puts T3 in its write set.</a:t>
            </a:r>
          </a:p>
          <a:p>
            <a:r>
              <a:rPr lang="en-US" sz="1200" kern="1200" baseline="0" dirty="0" smtClean="0">
                <a:solidFill>
                  <a:schemeClr val="tx1"/>
                </a:solidFill>
                <a:latin typeface="+mn-lt"/>
                <a:ea typeface="+mn-ea"/>
                <a:cs typeface="+mn-cs"/>
              </a:rPr>
              <a:t>Click</a:t>
            </a:r>
          </a:p>
          <a:p>
            <a:r>
              <a:rPr lang="en-US" sz="1200" kern="1200" baseline="0" dirty="0" smtClean="0">
                <a:solidFill>
                  <a:schemeClr val="tx1"/>
                </a:solidFill>
                <a:latin typeface="+mn-lt"/>
                <a:ea typeface="+mn-ea"/>
                <a:cs typeface="+mn-cs"/>
              </a:rPr>
              <a:t>Another transaction T4 enters and reads the consistent value of X as T2. When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 A sees this version, assumes T4 has read a stale version since the latest version is T3 and aborts it unnecessarily.</a:t>
            </a:r>
          </a:p>
        </p:txBody>
      </p:sp>
      <p:sp>
        <p:nvSpPr>
          <p:cNvPr id="4" name="Slide Number Placeholder 3"/>
          <p:cNvSpPr>
            <a:spLocks noGrp="1"/>
          </p:cNvSpPr>
          <p:nvPr>
            <p:ph type="sldNum" sz="quarter" idx="10"/>
          </p:nvPr>
        </p:nvSpPr>
        <p:spPr/>
        <p:txBody>
          <a:bodyPr/>
          <a:lstStyle/>
          <a:p>
            <a:fld id="{BA8D45DA-4BBA-4127-B9F7-2F616009774E}"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Completed transaction means either committed or aborted !!</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Helps in garbage collection as well: It is safe to garbage collect WS(</a:t>
            </a:r>
            <a:r>
              <a:rPr lang="en-US" sz="1200" dirty="0" err="1" smtClean="0"/>
              <a:t>i</a:t>
            </a:r>
            <a:r>
              <a:rPr lang="en-US" sz="1200" dirty="0" smtClean="0"/>
              <a:t>) once all read watermarks of all in-flight and future transactions will be greater than </a:t>
            </a:r>
            <a:r>
              <a:rPr lang="en-US" sz="1200" dirty="0" err="1" smtClean="0"/>
              <a:t>i</a:t>
            </a:r>
            <a:r>
              <a:rPr lang="en-US" sz="1200" dirty="0" smtClean="0"/>
              <a:t>. </a:t>
            </a:r>
          </a:p>
          <a:p>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800" i="1"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800" i="1" dirty="0" smtClean="0"/>
              <a:t>Transaction can read a snapshot </a:t>
            </a:r>
            <a:r>
              <a:rPr lang="en-US" sz="1800" i="1" dirty="0" err="1" smtClean="0"/>
              <a:t>i</a:t>
            </a:r>
            <a:r>
              <a:rPr lang="en-US" sz="1800" i="1" dirty="0" smtClean="0"/>
              <a:t> even if it is not at snapshot </a:t>
            </a:r>
            <a:r>
              <a:rPr lang="en-US" sz="1800" i="1" dirty="0" err="1" smtClean="0"/>
              <a:t>i</a:t>
            </a:r>
            <a:r>
              <a:rPr lang="en-US" sz="1800" i="1" dirty="0" smtClean="0"/>
              <a:t>. This is true</a:t>
            </a:r>
            <a:r>
              <a:rPr lang="en-US" sz="1800" i="1" baseline="0" dirty="0" smtClean="0"/>
              <a:t> because, we are concerned with the reads of only that transaction and all the keys.</a:t>
            </a:r>
          </a:p>
          <a:p>
            <a:endParaRPr lang="en-US" sz="1200" i="1" kern="1200" baseline="0" dirty="0" smtClean="0">
              <a:solidFill>
                <a:schemeClr val="tx1"/>
              </a:solidFill>
              <a:latin typeface="+mn-lt"/>
              <a:ea typeface="+mn-ea"/>
              <a:cs typeface="+mn-cs"/>
            </a:endParaRPr>
          </a:p>
          <a:p>
            <a:r>
              <a:rPr lang="en-US" sz="1200" i="0" kern="1200" baseline="0" dirty="0" smtClean="0">
                <a:solidFill>
                  <a:schemeClr val="tx1"/>
                </a:solidFill>
                <a:latin typeface="+mn-lt"/>
                <a:ea typeface="+mn-ea"/>
                <a:cs typeface="+mn-cs"/>
              </a:rPr>
              <a:t>We can by pass a transaction if we are sure that it read a snapshot of the </a:t>
            </a:r>
            <a:r>
              <a:rPr lang="en-US" sz="1200" i="0" kern="1200" baseline="0" dirty="0" err="1" smtClean="0">
                <a:solidFill>
                  <a:schemeClr val="tx1"/>
                </a:solidFill>
                <a:latin typeface="+mn-lt"/>
                <a:ea typeface="+mn-ea"/>
                <a:cs typeface="+mn-cs"/>
              </a:rPr>
              <a:t>datastore</a:t>
            </a:r>
            <a:r>
              <a:rPr lang="en-US" sz="1200" i="0" kern="1200" baseline="0" dirty="0" smtClean="0">
                <a:solidFill>
                  <a:schemeClr val="tx1"/>
                </a:solidFill>
                <a:latin typeface="+mn-lt"/>
                <a:ea typeface="+mn-ea"/>
                <a:cs typeface="+mn-cs"/>
              </a:rPr>
              <a:t>. So how can we know if it read a snapshot or not.</a:t>
            </a:r>
          </a:p>
          <a:p>
            <a:r>
              <a:rPr lang="en-US" sz="1200" i="0" kern="1200" baseline="0" dirty="0" smtClean="0">
                <a:solidFill>
                  <a:schemeClr val="tx1"/>
                </a:solidFill>
                <a:latin typeface="+mn-lt"/>
                <a:ea typeface="+mn-ea"/>
                <a:cs typeface="+mn-cs"/>
              </a:rPr>
              <a:t>Consider a get response of key value ‘x’. (value, v, w): v- version it read, w– watermark. By the definition of watermark we can say that </a:t>
            </a:r>
            <a:r>
              <a:rPr lang="en-US" sz="2800" kern="1200" baseline="0" dirty="0" smtClean="0">
                <a:solidFill>
                  <a:schemeClr val="tx1"/>
                </a:solidFill>
                <a:latin typeface="+mn-lt"/>
                <a:ea typeface="+mn-ea"/>
                <a:cs typeface="+mn-cs"/>
              </a:rPr>
              <a:t>[</a:t>
            </a:r>
            <a:r>
              <a:rPr lang="en-US" sz="2800" kern="1200" baseline="0" dirty="0" err="1" smtClean="0">
                <a:solidFill>
                  <a:schemeClr val="tx1"/>
                </a:solidFill>
                <a:latin typeface="+mn-lt"/>
                <a:ea typeface="+mn-ea"/>
                <a:cs typeface="+mn-cs"/>
              </a:rPr>
              <a:t>v,w</a:t>
            </a:r>
            <a:r>
              <a:rPr lang="en-US" sz="2800" kern="1200" baseline="0" dirty="0" smtClean="0">
                <a:solidFill>
                  <a:schemeClr val="tx1"/>
                </a:solidFill>
                <a:latin typeface="+mn-lt"/>
                <a:ea typeface="+mn-ea"/>
                <a:cs typeface="+mn-cs"/>
              </a:rPr>
              <a:t>], represents a subset of the time frame during which, the version T read is the most current installed version in the system.</a:t>
            </a:r>
          </a:p>
          <a:p>
            <a:r>
              <a:rPr lang="en-US" sz="2800" i="0" kern="1200" baseline="0" dirty="0" smtClean="0">
                <a:solidFill>
                  <a:schemeClr val="tx1"/>
                </a:solidFill>
                <a:latin typeface="+mn-lt"/>
                <a:ea typeface="+mn-ea"/>
                <a:cs typeface="+mn-cs"/>
              </a:rPr>
              <a:t>If we obtain a </a:t>
            </a:r>
            <a:r>
              <a:rPr lang="en-US" sz="2800" i="0" kern="1200" baseline="0" dirty="0" err="1" smtClean="0">
                <a:solidFill>
                  <a:schemeClr val="tx1"/>
                </a:solidFill>
                <a:latin typeface="+mn-lt"/>
                <a:ea typeface="+mn-ea"/>
                <a:cs typeface="+mn-cs"/>
              </a:rPr>
              <a:t>intersecteion</a:t>
            </a:r>
            <a:r>
              <a:rPr lang="en-US" sz="2800" i="0" kern="1200" baseline="0" dirty="0" smtClean="0">
                <a:solidFill>
                  <a:schemeClr val="tx1"/>
                </a:solidFill>
                <a:latin typeface="+mn-lt"/>
                <a:ea typeface="+mn-ea"/>
                <a:cs typeface="+mn-cs"/>
              </a:rPr>
              <a:t> of all the read intervals and it is not null we can say that transaction has read a consistent snapshot and hence bypass the validation</a:t>
            </a:r>
            <a:endParaRPr lang="en-US" sz="2800" i="0" dirty="0" smtClean="0"/>
          </a:p>
        </p:txBody>
      </p:sp>
      <p:sp>
        <p:nvSpPr>
          <p:cNvPr id="4" name="Slide Number Placeholder 3"/>
          <p:cNvSpPr>
            <a:spLocks noGrp="1"/>
          </p:cNvSpPr>
          <p:nvPr>
            <p:ph type="sldNum" sz="quarter" idx="10"/>
          </p:nvPr>
        </p:nvSpPr>
        <p:spPr/>
        <p:txBody>
          <a:bodyPr/>
          <a:lstStyle/>
          <a:p>
            <a:fld id="{BA8D45DA-4BBA-4127-B9F7-2F616009774E}"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12 Machines. All results are average over three runs.</a:t>
            </a:r>
          </a:p>
          <a:p>
            <a:r>
              <a:rPr lang="en-US" dirty="0" smtClean="0"/>
              <a:t>Last evaluation, they used 108 Machines to load</a:t>
            </a:r>
            <a:r>
              <a:rPr lang="en-US" baseline="0" dirty="0" smtClean="0"/>
              <a:t> the system.</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use two approaches to compare, one is naïve truncation based approach n other is obviously watermark based. </a:t>
            </a:r>
          </a:p>
          <a:p>
            <a:endParaRPr lang="en-US" baseline="0" dirty="0" smtClean="0"/>
          </a:p>
          <a:p>
            <a:r>
              <a:rPr lang="en-US" baseline="0" dirty="0" smtClean="0"/>
              <a:t>In the naïve strategy we use different intervals 10, s20 …for truncating the write sets. We observe that the percentage of aborts is as high as 80-90%. The number of aborts increases as the time passes because, the write set gets polluted with an increase in time. </a:t>
            </a:r>
          </a:p>
          <a:p>
            <a:r>
              <a:rPr lang="en-US" baseline="0" dirty="0" smtClean="0"/>
              <a:t>The </a:t>
            </a:r>
            <a:r>
              <a:rPr lang="en-US" baseline="0" dirty="0" err="1" smtClean="0"/>
              <a:t>plateu</a:t>
            </a:r>
            <a:r>
              <a:rPr lang="en-US" baseline="0" dirty="0" smtClean="0"/>
              <a:t> is increases with increase in time interval as the number of spurious aborts increases.</a:t>
            </a:r>
          </a:p>
          <a:p>
            <a:endParaRPr lang="en-US" baseline="0" dirty="0" smtClean="0"/>
          </a:p>
          <a:p>
            <a:r>
              <a:rPr lang="en-US" baseline="0" dirty="0" smtClean="0"/>
              <a:t>In the </a:t>
            </a:r>
            <a:r>
              <a:rPr lang="en-US" baseline="0" dirty="0" err="1" smtClean="0"/>
              <a:t>watermar</a:t>
            </a:r>
            <a:r>
              <a:rPr lang="en-US" baseline="0" dirty="0" smtClean="0"/>
              <a:t> based approach W1, W10K represents after how many transactions is the watermark value updated. As expected with an decrease in the frequency of update, aborts increases. As the </a:t>
            </a:r>
            <a:r>
              <a:rPr lang="en-US" baseline="0" dirty="0" err="1" smtClean="0"/>
              <a:t>validator</a:t>
            </a:r>
            <a:r>
              <a:rPr lang="en-US" baseline="0" dirty="0" smtClean="0"/>
              <a:t> count increases, aborts increase may be because, it takes more time for the updated watermark to reach </a:t>
            </a:r>
            <a:r>
              <a:rPr lang="en-US" baseline="0" dirty="0" err="1" smtClean="0"/>
              <a:t>validators</a:t>
            </a:r>
            <a:r>
              <a:rPr lang="en-US" baseline="0" dirty="0" smtClean="0"/>
              <a:t> coz of gossip protocol.</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During the scaling process, </a:t>
            </a:r>
            <a:r>
              <a:rPr lang="en-US" sz="1200" kern="1200" dirty="0" smtClean="0">
                <a:solidFill>
                  <a:schemeClr val="tx1"/>
                </a:solidFill>
                <a:latin typeface="+mn-lt"/>
                <a:ea typeface="+mn-ea"/>
                <a:cs typeface="+mn-cs"/>
              </a:rPr>
              <a:t>in a transitional period </a:t>
            </a:r>
            <a:r>
              <a:rPr lang="en-US" sz="1200" kern="1200" dirty="0" err="1" smtClean="0">
                <a:solidFill>
                  <a:schemeClr val="tx1"/>
                </a:solidFill>
                <a:latin typeface="+mn-lt"/>
                <a:ea typeface="+mn-ea"/>
                <a:cs typeface="+mn-cs"/>
              </a:rPr>
              <a:t>validators</a:t>
            </a:r>
            <a:r>
              <a:rPr lang="en-US" sz="1200" kern="1200" dirty="0" smtClean="0">
                <a:solidFill>
                  <a:schemeClr val="tx1"/>
                </a:solidFill>
                <a:latin typeface="+mn-lt"/>
                <a:ea typeface="+mn-ea"/>
                <a:cs typeface="+mn-cs"/>
              </a:rPr>
              <a:t> operate both under the old and the new partitioning and hence the overhead.</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overhead decreases as the number of </a:t>
            </a:r>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 increases. As is visible from the </a:t>
            </a:r>
            <a:r>
              <a:rPr lang="en-US" sz="1200" kern="1200" baseline="0" dirty="0" smtClean="0">
                <a:solidFill>
                  <a:schemeClr val="tx1"/>
                </a:solidFill>
                <a:latin typeface="+mn-lt"/>
                <a:ea typeface="+mn-ea"/>
                <a:cs typeface="+mn-cs"/>
              </a:rPr>
              <a:t>table due to the sharing of load among </a:t>
            </a:r>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Click</a:t>
            </a:r>
          </a:p>
          <a:p>
            <a:r>
              <a:rPr lang="en-US" sz="1200" kern="1200" baseline="0" dirty="0" smtClean="0">
                <a:solidFill>
                  <a:schemeClr val="tx1"/>
                </a:solidFill>
                <a:latin typeface="+mn-lt"/>
                <a:ea typeface="+mn-ea"/>
                <a:cs typeface="+mn-cs"/>
              </a:rPr>
              <a:t>Due </a:t>
            </a:r>
            <a:r>
              <a:rPr lang="en-US" sz="1200" kern="1200" baseline="0" dirty="0" smtClean="0">
                <a:solidFill>
                  <a:schemeClr val="tx1"/>
                </a:solidFill>
                <a:latin typeface="+mn-lt"/>
                <a:ea typeface="+mn-ea"/>
                <a:cs typeface="+mn-cs"/>
              </a:rPr>
              <a:t>to the lack of information, the new </a:t>
            </a:r>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 initially abort all the transactions which gradually reduces and converges with the old </a:t>
            </a:r>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 abort rate.</a:t>
            </a:r>
          </a:p>
          <a:p>
            <a:endParaRPr lang="en-US" sz="1200"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transactions are a series of operations which either commit all the operations or abort all</a:t>
            </a:r>
            <a:r>
              <a:rPr lang="en-US" baseline="0" dirty="0" smtClean="0"/>
              <a:t> of them showing no affect on the server.</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We start with either 1, 2, or 3 </a:t>
            </a:r>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 and add a new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 (V12, V23 and V34 respectively).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But the ‘authoritative’  abort rate </a:t>
            </a:r>
            <a:r>
              <a:rPr lang="en-US" sz="1200" kern="1200" baseline="0" dirty="0" err="1" smtClean="0">
                <a:solidFill>
                  <a:schemeClr val="tx1"/>
                </a:solidFill>
                <a:latin typeface="+mn-lt"/>
                <a:ea typeface="+mn-ea"/>
                <a:cs typeface="+mn-cs"/>
              </a:rPr>
              <a:t>remaind</a:t>
            </a:r>
            <a:r>
              <a:rPr lang="en-US" sz="1200" kern="1200" baseline="0" dirty="0" smtClean="0">
                <a:solidFill>
                  <a:schemeClr val="tx1"/>
                </a:solidFill>
                <a:latin typeface="+mn-lt"/>
                <a:ea typeface="+mn-ea"/>
                <a:cs typeface="+mn-cs"/>
              </a:rPr>
              <a:t> low because, initially the new </a:t>
            </a:r>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 are not treated as authoritative they are just run to gain the state without </a:t>
            </a:r>
            <a:r>
              <a:rPr lang="en-US" sz="1200" kern="1200" baseline="0" dirty="0" err="1" smtClean="0">
                <a:solidFill>
                  <a:schemeClr val="tx1"/>
                </a:solidFill>
                <a:latin typeface="+mn-lt"/>
                <a:ea typeface="+mn-ea"/>
                <a:cs typeface="+mn-cs"/>
              </a:rPr>
              <a:t>exlplicit</a:t>
            </a:r>
            <a:r>
              <a:rPr lang="en-US" sz="1200" kern="1200" baseline="0" dirty="0" smtClean="0">
                <a:solidFill>
                  <a:schemeClr val="tx1"/>
                </a:solidFill>
                <a:latin typeface="+mn-lt"/>
                <a:ea typeface="+mn-ea"/>
                <a:cs typeface="+mn-cs"/>
              </a:rPr>
              <a:t> passing. Both the abort rate and the spurious abort rate increase slightly after the scaling because, the watermark value is not updated at the new </a:t>
            </a:r>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 and hence they start with a very low value.</a:t>
            </a:r>
          </a:p>
          <a:p>
            <a:r>
              <a:rPr lang="en-US" sz="1200" kern="1200" baseline="0" dirty="0" smtClean="0">
                <a:solidFill>
                  <a:schemeClr val="tx1"/>
                </a:solidFill>
                <a:latin typeface="+mn-lt"/>
                <a:ea typeface="+mn-ea"/>
                <a:cs typeface="+mn-cs"/>
              </a:rPr>
              <a:t>When we scale from 1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 to 2 </a:t>
            </a:r>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 the spurious aborts suddenly appear once the scaling is complete. This is because no spurious aborts are possible with a single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To simplify the analysis, they used a workload that consists of a mix of one-shot read-only and write-only transactions. This is may be because write only transactions always commit and the resultant aborts will only be due to the read only transactions.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By-pass</a:t>
            </a:r>
            <a:r>
              <a:rPr lang="en-US" sz="1200" kern="1200" baseline="0" dirty="0" smtClean="0">
                <a:solidFill>
                  <a:schemeClr val="tx1"/>
                </a:solidFill>
                <a:latin typeface="+mn-lt"/>
                <a:ea typeface="+mn-ea"/>
                <a:cs typeface="+mn-cs"/>
              </a:rPr>
              <a:t>: transaction check locally and only if they fail, it is sent to validation.</a:t>
            </a:r>
          </a:p>
          <a:p>
            <a:r>
              <a:rPr lang="en-US" sz="1200" kern="1200" baseline="0" dirty="0" err="1" smtClean="0">
                <a:solidFill>
                  <a:schemeClr val="tx1"/>
                </a:solidFill>
                <a:latin typeface="+mn-lt"/>
                <a:ea typeface="+mn-ea"/>
                <a:cs typeface="+mn-cs"/>
              </a:rPr>
              <a:t>Nobypass</a:t>
            </a:r>
            <a:r>
              <a:rPr lang="en-US" sz="1200" kern="1200" baseline="0" dirty="0" smtClean="0">
                <a:solidFill>
                  <a:schemeClr val="tx1"/>
                </a:solidFill>
                <a:latin typeface="+mn-lt"/>
                <a:ea typeface="+mn-ea"/>
                <a:cs typeface="+mn-cs"/>
              </a:rPr>
              <a:t>: All transactions sent to validation.</a:t>
            </a:r>
          </a:p>
          <a:p>
            <a:r>
              <a:rPr lang="en-US" sz="1200" kern="1200" baseline="0" dirty="0" err="1" smtClean="0">
                <a:solidFill>
                  <a:schemeClr val="tx1"/>
                </a:solidFill>
                <a:latin typeface="+mn-lt"/>
                <a:ea typeface="+mn-ea"/>
                <a:cs typeface="+mn-cs"/>
              </a:rPr>
              <a:t>Novalid</a:t>
            </a:r>
            <a:r>
              <a:rPr lang="en-US" sz="1200" kern="1200" baseline="0" dirty="0" smtClean="0">
                <a:solidFill>
                  <a:schemeClr val="tx1"/>
                </a:solidFill>
                <a:latin typeface="+mn-lt"/>
                <a:ea typeface="+mn-ea"/>
                <a:cs typeface="+mn-cs"/>
              </a:rPr>
              <a:t>: No validation done at all, all read only transactions committed. This shows the overhead of ensuring consistency.</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a:t>
            </a:r>
            <a:r>
              <a:rPr lang="en-US" sz="1200" kern="1200" baseline="0" dirty="0" err="1" smtClean="0">
                <a:solidFill>
                  <a:schemeClr val="tx1"/>
                </a:solidFill>
                <a:latin typeface="+mn-lt"/>
                <a:ea typeface="+mn-ea"/>
                <a:cs typeface="+mn-cs"/>
              </a:rPr>
              <a:t>ReadOnlyCommit</a:t>
            </a:r>
            <a:r>
              <a:rPr lang="en-US" sz="1200" kern="1200" baseline="0" dirty="0" smtClean="0">
                <a:solidFill>
                  <a:schemeClr val="tx1"/>
                </a:solidFill>
                <a:latin typeface="+mn-lt"/>
                <a:ea typeface="+mn-ea"/>
                <a:cs typeface="+mn-cs"/>
              </a:rPr>
              <a:t> line shows what percentage of the read only transactions commit, and the Bypass line shows what percentage of the read-only trans- actions pass the local check and bypass validation.</a:t>
            </a:r>
          </a:p>
          <a:p>
            <a:r>
              <a:rPr lang="en-US" sz="1200" kern="1200" baseline="0" dirty="0" smtClean="0">
                <a:solidFill>
                  <a:schemeClr val="tx1"/>
                </a:solidFill>
                <a:latin typeface="+mn-lt"/>
                <a:ea typeface="+mn-ea"/>
                <a:cs typeface="+mn-cs"/>
              </a:rPr>
              <a:t>- A read-only transaction is sent to </a:t>
            </a:r>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 only if it is likely to abort in 30% write only transactions, 60% of transaction which fail the pass actually abort.</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Configuration: Each processor node can issue at most 500 transactions concurrently. </a:t>
            </a:r>
          </a:p>
          <a:p>
            <a:r>
              <a:rPr lang="en-US" sz="1200" kern="1200" baseline="0" dirty="0" smtClean="0">
                <a:solidFill>
                  <a:schemeClr val="tx1"/>
                </a:solidFill>
                <a:latin typeface="+mn-lt"/>
                <a:ea typeface="+mn-ea"/>
                <a:cs typeface="+mn-cs"/>
              </a:rPr>
              <a:t>The watermarks are updated every 10K transactions. </a:t>
            </a:r>
          </a:p>
          <a:p>
            <a:r>
              <a:rPr lang="en-US" sz="1200" kern="1200" baseline="0" dirty="0" smtClean="0">
                <a:solidFill>
                  <a:schemeClr val="tx1"/>
                </a:solidFill>
                <a:latin typeface="+mn-lt"/>
                <a:ea typeface="+mn-ea"/>
                <a:cs typeface="+mn-cs"/>
              </a:rPr>
              <a:t>We run 4 storage nodes, 4 processors, and 2 </a:t>
            </a:r>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 on Amazon EC2 m1.xlarge instances. Each instance has 4 </a:t>
            </a:r>
            <a:r>
              <a:rPr lang="en-US" sz="1200" kern="1200" baseline="0" dirty="0" err="1" smtClean="0">
                <a:solidFill>
                  <a:schemeClr val="tx1"/>
                </a:solidFill>
                <a:latin typeface="+mn-lt"/>
                <a:ea typeface="+mn-ea"/>
                <a:cs typeface="+mn-cs"/>
              </a:rPr>
              <a:t>vCPUs</a:t>
            </a:r>
            <a:r>
              <a:rPr lang="en-US" sz="1200" kern="1200" baseline="0" dirty="0" smtClean="0">
                <a:solidFill>
                  <a:schemeClr val="tx1"/>
                </a:solidFill>
                <a:latin typeface="+mn-lt"/>
                <a:ea typeface="+mn-ea"/>
                <a:cs typeface="+mn-cs"/>
              </a:rPr>
              <a:t>, 15GiB memory, and a 1Gb/s network.</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local-check optimization for read-only transactions is turned off, to stress the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 nodes and to simplify the analysis.</a:t>
            </a:r>
          </a:p>
          <a:p>
            <a:pPr>
              <a:buFontTx/>
              <a:buChar char="-"/>
            </a:pPr>
            <a:r>
              <a:rPr lang="en-US" sz="1200" kern="1200" baseline="0" dirty="0" smtClean="0">
                <a:solidFill>
                  <a:schemeClr val="tx1"/>
                </a:solidFill>
                <a:latin typeface="+mn-lt"/>
                <a:ea typeface="+mn-ea"/>
                <a:cs typeface="+mn-cs"/>
              </a:rPr>
              <a:t>stress the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 nodes with a sufficient number of storage and processor nodes (with a maximum of 20 storage nodes and 20 processors).</a:t>
            </a:r>
          </a:p>
          <a:p>
            <a:pPr>
              <a:buFontTx/>
              <a:buChar char="-"/>
            </a:pPr>
            <a:r>
              <a:rPr lang="en-US" sz="1200" kern="1200" baseline="0" dirty="0" smtClean="0">
                <a:solidFill>
                  <a:schemeClr val="tx1"/>
                </a:solidFill>
                <a:latin typeface="+mn-lt"/>
                <a:ea typeface="+mn-ea"/>
                <a:cs typeface="+mn-cs"/>
              </a:rPr>
              <a:t> Value field is considered immaterial.</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Why is it </a:t>
            </a:r>
            <a:r>
              <a:rPr lang="en-US" sz="1200" kern="1200" baseline="0" dirty="0" err="1" smtClean="0">
                <a:solidFill>
                  <a:schemeClr val="tx1"/>
                </a:solidFill>
                <a:latin typeface="+mn-lt"/>
                <a:ea typeface="+mn-ea"/>
                <a:cs typeface="+mn-cs"/>
              </a:rPr>
              <a:t>sublinear</a:t>
            </a:r>
            <a:r>
              <a:rPr lang="en-US" sz="1200" kern="1200" baseline="0" dirty="0" smtClean="0">
                <a:solidFill>
                  <a:schemeClr val="tx1"/>
                </a:solidFill>
                <a:latin typeface="+mn-lt"/>
                <a:ea typeface="+mn-ea"/>
                <a:cs typeface="+mn-cs"/>
              </a:rPr>
              <a:t>: As the number of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 nodes grows, the cost of conflict checks is shared among them. However, since a transaction can be split to multiple </a:t>
            </a:r>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 the per-transaction overhead is not reduced linearly. In addition, as we add more processors, each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 node has more network connections, and receives and sends more messages, so the over- head of networking increases.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For skewed workloads, the throughput is slightly lower as we see more aborts.</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As the size of the transaction increases, each transaction accesses more records and thus has a higher chance of conflicts. Skewed workloads demonstrate similar patterns, but with higher abort rates.</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108 Machines</a:t>
            </a:r>
          </a:p>
          <a:p>
            <a:endParaRPr lang="en-US" dirty="0" smtClean="0"/>
          </a:p>
          <a:p>
            <a:r>
              <a:rPr lang="en-US" dirty="0" smtClean="0"/>
              <a:t>Why </a:t>
            </a:r>
            <a:r>
              <a:rPr lang="en-US" dirty="0" smtClean="0"/>
              <a:t>only read – only check, why no latency?</a:t>
            </a:r>
          </a:p>
          <a:p>
            <a:endParaRPr lang="en-US" dirty="0" smtClean="0"/>
          </a:p>
          <a:p>
            <a:r>
              <a:rPr lang="en-US" sz="1200" kern="1200" baseline="0" dirty="0" smtClean="0">
                <a:solidFill>
                  <a:schemeClr val="tx1"/>
                </a:solidFill>
                <a:latin typeface="+mn-lt"/>
                <a:ea typeface="+mn-ea"/>
                <a:cs typeface="+mn-cs"/>
              </a:rPr>
              <a:t>maximum of 50 storage nodes and 50 processors</a:t>
            </a:r>
          </a:p>
          <a:p>
            <a:r>
              <a:rPr lang="en-US" sz="1200" kern="1200" baseline="0" dirty="0" smtClean="0">
                <a:solidFill>
                  <a:schemeClr val="tx1"/>
                </a:solidFill>
                <a:latin typeface="+mn-lt"/>
                <a:ea typeface="+mn-ea"/>
                <a:cs typeface="+mn-cs"/>
              </a:rPr>
              <a:t>watermarks are updated every 10K transactions.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TPC-C: Since all transactions update the database, the local check optimization is not applicable.</a:t>
            </a:r>
            <a:endParaRPr lang="en-US" dirty="0" smtClean="0"/>
          </a:p>
          <a:p>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Since the read-only transactions in the workload issue one single-row read, all of them bypass validation</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If timestamp is smaller than the current version for the record, the request is ignored as the write is stale</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Transaction satisfy</a:t>
            </a:r>
            <a:r>
              <a:rPr lang="en-US" baseline="0" dirty="0" smtClean="0"/>
              <a:t> some important properties called the ACID properties.</a:t>
            </a:r>
          </a:p>
          <a:p>
            <a:r>
              <a:rPr lang="en-US" baseline="0" dirty="0" smtClean="0"/>
              <a:t>First is atomicity: U either commit whole transaction or abort everything</a:t>
            </a:r>
          </a:p>
          <a:p>
            <a:r>
              <a:rPr lang="en-US" baseline="0" dirty="0" smtClean="0"/>
              <a:t>Consistency: If your transaction starts in a consistent state then, on completion it leaves the server in a consistent state</a:t>
            </a:r>
          </a:p>
          <a:p>
            <a:r>
              <a:rPr lang="en-US" baseline="0" dirty="0" smtClean="0"/>
              <a:t>Isolation: Non –final effects of the transaction must not be visible to other transactions.</a:t>
            </a:r>
          </a:p>
          <a:p>
            <a:r>
              <a:rPr lang="en-US" baseline="0" dirty="0" smtClean="0"/>
              <a:t>Durability: If the transaction commits, all its effects are saved to permanent storage.</a:t>
            </a:r>
          </a:p>
        </p:txBody>
      </p:sp>
      <p:sp>
        <p:nvSpPr>
          <p:cNvPr id="4" name="Slide Number Placeholder 3"/>
          <p:cNvSpPr>
            <a:spLocks noGrp="1"/>
          </p:cNvSpPr>
          <p:nvPr>
            <p:ph type="sldNum" sz="quarter" idx="10"/>
          </p:nvPr>
        </p:nvSpPr>
        <p:spPr/>
        <p:txBody>
          <a:bodyPr/>
          <a:lstStyle/>
          <a:p>
            <a:fld id="{BA8D45DA-4BBA-4127-B9F7-2F616009774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cannot let</a:t>
            </a:r>
            <a:r>
              <a:rPr lang="en-US" baseline="0" dirty="0" smtClean="0"/>
              <a:t> </a:t>
            </a:r>
            <a:r>
              <a:rPr lang="en-US" dirty="0" smtClean="0"/>
              <a:t>each server execute a specific transaction at any given time</a:t>
            </a:r>
            <a:r>
              <a:rPr lang="en-US" baseline="0" dirty="0" smtClean="0"/>
              <a:t> as this leads to less throughput and more latency.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Read and write at will.</a:t>
            </a:r>
            <a:r>
              <a:rPr lang="en-US" baseline="0" dirty="0" smtClean="0"/>
              <a:t> </a:t>
            </a:r>
            <a:r>
              <a:rPr lang="en-US" dirty="0" smtClean="0"/>
              <a:t>Before committing, each transaction verifies that no other transaction has modified the data it has read</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 things get more complicated in a distributed setting where, clients or servers can crash independently</a:t>
            </a:r>
          </a:p>
          <a:p>
            <a:r>
              <a:rPr lang="en-US" dirty="0" smtClean="0"/>
              <a:t>Multiple clients</a:t>
            </a:r>
            <a:r>
              <a:rPr lang="en-US" baseline="0" dirty="0" smtClean="0"/>
              <a:t> can run transactions concurrently,</a:t>
            </a:r>
            <a:endParaRPr lang="en-US" dirty="0" smtClean="0"/>
          </a:p>
          <a:p>
            <a:r>
              <a:rPr lang="en-US" dirty="0" smtClean="0"/>
              <a:t>Server data is</a:t>
            </a:r>
            <a:r>
              <a:rPr lang="en-US" baseline="0" dirty="0" smtClean="0"/>
              <a:t> distributed and replicated to support fault tolerance and availability where ACID properties is not trivial to achieve</a:t>
            </a:r>
          </a:p>
          <a:p>
            <a:r>
              <a:rPr lang="en-US" baseline="0" dirty="0" smtClean="0"/>
              <a:t>And hence, a separate system is needed for transaction processing in cloud that is </a:t>
            </a:r>
            <a:r>
              <a:rPr lang="en-US" baseline="0" dirty="0" err="1" smtClean="0"/>
              <a:t>centiman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err="1" smtClean="0">
                <a:solidFill>
                  <a:schemeClr val="tx1"/>
                </a:solidFill>
                <a:latin typeface="+mn-lt"/>
                <a:ea typeface="+mn-ea"/>
                <a:cs typeface="+mn-cs"/>
              </a:rPr>
              <a:t>Centiman</a:t>
            </a:r>
            <a:r>
              <a:rPr lang="en-US" sz="1200" kern="1200" baseline="0" dirty="0" smtClean="0">
                <a:solidFill>
                  <a:schemeClr val="tx1"/>
                </a:solidFill>
                <a:latin typeface="+mn-lt"/>
                <a:ea typeface="+mn-ea"/>
                <a:cs typeface="+mn-cs"/>
              </a:rPr>
              <a:t> system provides several features which I will introduce here and discuss in detail in next slides.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Elastic scaling: that is depending on loads , the system can scale up and down.</a:t>
            </a:r>
          </a:p>
          <a:p>
            <a:r>
              <a:rPr lang="en-US" sz="1200" kern="1200" baseline="0" dirty="0" err="1" smtClean="0">
                <a:solidFill>
                  <a:schemeClr val="tx1"/>
                </a:solidFill>
                <a:latin typeface="+mn-lt"/>
                <a:ea typeface="+mn-ea"/>
                <a:cs typeface="+mn-cs"/>
              </a:rPr>
              <a:t>Sharded</a:t>
            </a:r>
            <a:r>
              <a:rPr lang="en-US" sz="1200" kern="1200" baseline="0" dirty="0" smtClean="0">
                <a:solidFill>
                  <a:schemeClr val="tx1"/>
                </a:solidFill>
                <a:latin typeface="+mn-lt"/>
                <a:ea typeface="+mn-ea"/>
                <a:cs typeface="+mn-cs"/>
              </a:rPr>
              <a:t> validation: That is it partitions the validation phase as well.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Synchronization: It requires only two points of synchronization – start of validation (That is, a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 will only process a transaction with timestamp </a:t>
            </a:r>
            <a:r>
              <a:rPr lang="en-US" sz="1200" kern="1200" baseline="0" dirty="0" err="1" smtClean="0">
                <a:solidFill>
                  <a:schemeClr val="tx1"/>
                </a:solidFill>
                <a:latin typeface="+mn-lt"/>
                <a:ea typeface="+mn-ea"/>
                <a:cs typeface="+mn-cs"/>
              </a:rPr>
              <a:t>i</a:t>
            </a:r>
            <a:r>
              <a:rPr lang="en-US" sz="1200" kern="1200" baseline="0" dirty="0" smtClean="0">
                <a:solidFill>
                  <a:schemeClr val="tx1"/>
                </a:solidFill>
                <a:latin typeface="+mn-lt"/>
                <a:ea typeface="+mn-ea"/>
                <a:cs typeface="+mn-cs"/>
              </a:rPr>
              <a:t> after it has validated (its portion of) all transactions with timestamp j &lt; </a:t>
            </a:r>
            <a:r>
              <a:rPr lang="en-US" sz="1200" kern="1200" baseline="0" dirty="0" err="1" smtClean="0">
                <a:solidFill>
                  <a:schemeClr val="tx1"/>
                </a:solidFill>
                <a:latin typeface="+mn-lt"/>
                <a:ea typeface="+mn-ea"/>
                <a:cs typeface="+mn-cs"/>
              </a:rPr>
              <a:t>i</a:t>
            </a:r>
            <a:r>
              <a:rPr lang="en-US" sz="1200" kern="1200" baseline="0" dirty="0" smtClean="0">
                <a:solidFill>
                  <a:schemeClr val="tx1"/>
                </a:solidFill>
                <a:latin typeface="+mn-lt"/>
                <a:ea typeface="+mn-ea"/>
                <a:cs typeface="+mn-cs"/>
              </a:rPr>
              <a:t>.)  and the  point where processor collects all the information which is obvious.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writes </a:t>
            </a:r>
            <a:r>
              <a:rPr lang="en-US" sz="1200" kern="1200" baseline="0" dirty="0" smtClean="0">
                <a:solidFill>
                  <a:schemeClr val="tx1"/>
                </a:solidFill>
                <a:latin typeface="+mn-lt"/>
                <a:ea typeface="+mn-ea"/>
                <a:cs typeface="+mn-cs"/>
              </a:rPr>
              <a:t>of a transaction can be propagated to storage asynchronously and interleave with the reads and writes of other transactions. Moreover, the </a:t>
            </a:r>
            <a:r>
              <a:rPr lang="en-US" sz="1200" kern="1200" baseline="0" dirty="0" err="1" smtClean="0">
                <a:solidFill>
                  <a:schemeClr val="tx1"/>
                </a:solidFill>
                <a:latin typeface="+mn-lt"/>
                <a:ea typeface="+mn-ea"/>
                <a:cs typeface="+mn-cs"/>
              </a:rPr>
              <a:t>validators</a:t>
            </a:r>
            <a:r>
              <a:rPr lang="en-US" sz="1200" kern="1200" baseline="0" dirty="0" smtClean="0">
                <a:solidFill>
                  <a:schemeClr val="tx1"/>
                </a:solidFill>
                <a:latin typeface="+mn-lt"/>
                <a:ea typeface="+mn-ea"/>
                <a:cs typeface="+mn-cs"/>
              </a:rPr>
              <a:t> never need to communicate with each other</a:t>
            </a:r>
            <a:r>
              <a:rPr lang="en-US" sz="1200" kern="1200" baseline="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A8D45DA-4BBA-4127-B9F7-2F616009774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Bottom most layer</a:t>
            </a:r>
            <a:r>
              <a:rPr lang="en-US" baseline="0" dirty="0" smtClean="0"/>
              <a:t> </a:t>
            </a:r>
            <a:r>
              <a:rPr lang="en-US" dirty="0" smtClean="0"/>
              <a:t>we have the key value store,</a:t>
            </a:r>
            <a:r>
              <a:rPr lang="en-US" baseline="0" dirty="0" smtClean="0"/>
              <a:t> which may be </a:t>
            </a:r>
            <a:r>
              <a:rPr lang="en-US" dirty="0" smtClean="0"/>
              <a:t>may be an external, third-party data store. Its partition and replication are transparent to</a:t>
            </a:r>
            <a:r>
              <a:rPr lang="en-US" baseline="0" dirty="0" smtClean="0"/>
              <a:t> </a:t>
            </a:r>
            <a:r>
              <a:rPr lang="en-US" dirty="0" err="1" smtClean="0"/>
              <a:t>centiman</a:t>
            </a:r>
            <a:r>
              <a:rPr lang="en-US" dirty="0" smtClean="0"/>
              <a:t> system.</a:t>
            </a:r>
            <a:r>
              <a:rPr lang="en-US" baseline="0" dirty="0" smtClean="0"/>
              <a:t> </a:t>
            </a:r>
            <a:endParaRPr lang="en-US" dirty="0" smtClean="0"/>
          </a:p>
          <a:p>
            <a:endParaRPr lang="en-US" dirty="0" smtClean="0"/>
          </a:p>
          <a:p>
            <a:r>
              <a:rPr lang="en-US" dirty="0" smtClean="0"/>
              <a:t>Next however is our main system ‘Transaction processing system’. </a:t>
            </a:r>
            <a:r>
              <a:rPr lang="en-US" baseline="0" dirty="0" smtClean="0"/>
              <a:t>This r</a:t>
            </a:r>
            <a:r>
              <a:rPr lang="en-US" dirty="0" smtClean="0"/>
              <a:t>equires get/put API</a:t>
            </a:r>
            <a:r>
              <a:rPr lang="en-US" baseline="0" dirty="0" smtClean="0"/>
              <a:t> with the mentioned signatures to interact with data store. Each record (key value ) pair is to be associated with timestamp of transaction which has written it.</a:t>
            </a:r>
            <a:r>
              <a:rPr lang="en-US" dirty="0" smtClean="0"/>
              <a:t> </a:t>
            </a:r>
          </a:p>
          <a:p>
            <a:endParaRPr lang="en-US" dirty="0" smtClean="0"/>
          </a:p>
          <a:p>
            <a:r>
              <a:rPr lang="en-US" dirty="0" smtClean="0"/>
              <a:t>Global master which takes care of monitoring load, scaling, fault tolerance</a:t>
            </a:r>
          </a:p>
          <a:p>
            <a:endParaRPr lang="en-US" dirty="0" smtClean="0"/>
          </a:p>
          <a:p>
            <a:r>
              <a:rPr lang="en-US" dirty="0" smtClean="0"/>
              <a:t>Obviously</a:t>
            </a:r>
            <a:r>
              <a:rPr lang="en-US" baseline="0" dirty="0" smtClean="0"/>
              <a:t> clients which submit transactions to </a:t>
            </a:r>
            <a:r>
              <a:rPr lang="en-US" baseline="0" dirty="0" err="1" smtClean="0"/>
              <a:t>centiman</a:t>
            </a:r>
            <a:r>
              <a:rPr lang="en-US" baseline="0" dirty="0" smtClean="0"/>
              <a:t> and receive responses from them.</a:t>
            </a:r>
          </a:p>
          <a:p>
            <a:endParaRPr lang="en-US" baseline="0" dirty="0" smtClean="0"/>
          </a:p>
          <a:p>
            <a:r>
              <a:rPr lang="en-US" baseline="0" dirty="0" smtClean="0"/>
              <a:t>SO the </a:t>
            </a:r>
            <a:r>
              <a:rPr lang="en-US" baseline="0" dirty="0" err="1" smtClean="0"/>
              <a:t>centiman</a:t>
            </a:r>
            <a:r>
              <a:rPr lang="en-US" baseline="0" dirty="0" smtClean="0"/>
              <a:t> system in detail has two components processors and </a:t>
            </a:r>
            <a:r>
              <a:rPr lang="en-US" baseline="0" dirty="0" err="1" smtClean="0"/>
              <a:t>validators</a:t>
            </a:r>
            <a:r>
              <a:rPr lang="en-US" baseline="0" dirty="0" smtClean="0"/>
              <a:t> which take care of validation and provide responses to client. We can observe that there is not single </a:t>
            </a:r>
            <a:r>
              <a:rPr lang="en-US" baseline="0" dirty="0" err="1" smtClean="0"/>
              <a:t>validator</a:t>
            </a:r>
            <a:r>
              <a:rPr lang="en-US" baseline="0" dirty="0" smtClean="0"/>
              <a:t> and the reason we describe in next slides.</a:t>
            </a:r>
            <a:endParaRPr lang="en-US" dirty="0" smtClean="0"/>
          </a:p>
          <a:p>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Assume we have a key set k1.. Kn. Theses are the keys in the key-value data store. Each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 is given a disjoint set of keys to validate based on some partitioning function (hash range based anything). This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 is responsible for those set of keys.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So a processor after generating read, write sets assigns them to the respective </a:t>
            </a:r>
            <a:r>
              <a:rPr lang="en-US" sz="1200" kern="1200" baseline="0" dirty="0" err="1" smtClean="0">
                <a:solidFill>
                  <a:schemeClr val="tx1"/>
                </a:solidFill>
                <a:latin typeface="+mn-lt"/>
                <a:ea typeface="+mn-ea"/>
                <a:cs typeface="+mn-cs"/>
              </a:rPr>
              <a:t>validator</a:t>
            </a:r>
            <a:r>
              <a:rPr lang="en-US" sz="1200" kern="1200" baseline="0" dirty="0" smtClean="0">
                <a:solidFill>
                  <a:schemeClr val="tx1"/>
                </a:solidFill>
                <a:latin typeface="+mn-lt"/>
                <a:ea typeface="+mn-ea"/>
                <a:cs typeface="+mn-cs"/>
              </a:rPr>
              <a:t>.</a:t>
            </a:r>
          </a:p>
          <a:p>
            <a:r>
              <a:rPr lang="en-US" sz="1200" kern="1200" baseline="0" dirty="0" smtClean="0">
                <a:solidFill>
                  <a:schemeClr val="tx1"/>
                </a:solidFill>
                <a:latin typeface="+mn-lt"/>
                <a:ea typeface="+mn-ea"/>
                <a:cs typeface="+mn-cs"/>
              </a:rPr>
              <a:t>partitioning </a:t>
            </a:r>
            <a:r>
              <a:rPr lang="en-US" sz="1200" kern="1200" baseline="0" dirty="0" smtClean="0">
                <a:solidFill>
                  <a:schemeClr val="tx1"/>
                </a:solidFill>
                <a:latin typeface="+mn-lt"/>
                <a:ea typeface="+mn-ea"/>
                <a:cs typeface="+mn-cs"/>
              </a:rPr>
              <a:t>does not necessarily coincide with the partitioning at the </a:t>
            </a:r>
            <a:r>
              <a:rPr lang="en-US" sz="1200" kern="1200" baseline="0" dirty="0" err="1" smtClean="0">
                <a:solidFill>
                  <a:schemeClr val="tx1"/>
                </a:solidFill>
                <a:latin typeface="+mn-lt"/>
                <a:ea typeface="+mn-ea"/>
                <a:cs typeface="+mn-cs"/>
              </a:rPr>
              <a:t>datastore</a:t>
            </a:r>
            <a:r>
              <a:rPr lang="en-US" sz="1200" kern="1200" baseline="0" dirty="0" smtClean="0">
                <a:solidFill>
                  <a:schemeClr val="tx1"/>
                </a:solidFill>
                <a:latin typeface="+mn-lt"/>
                <a:ea typeface="+mn-ea"/>
                <a:cs typeface="+mn-cs"/>
              </a:rPr>
              <a:t>.</a:t>
            </a:r>
          </a:p>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A8D45DA-4BBA-4127-B9F7-2F616009774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Assume we have a transaction with timestamp T=16.</a:t>
            </a:r>
            <a:r>
              <a:rPr lang="en-US" baseline="0" dirty="0" smtClean="0"/>
              <a:t> With the read and write set as shown in figure. Upon commit, processor sends them </a:t>
            </a:r>
            <a:r>
              <a:rPr lang="en-US" baseline="0" dirty="0" err="1" smtClean="0"/>
              <a:t>validators</a:t>
            </a:r>
            <a:r>
              <a:rPr lang="en-US" baseline="0" dirty="0" smtClean="0"/>
              <a:t>. We </a:t>
            </a:r>
            <a:r>
              <a:rPr lang="en-US" baseline="0" dirty="0" err="1" smtClean="0"/>
              <a:t>cansider</a:t>
            </a:r>
            <a:r>
              <a:rPr lang="en-US" baseline="0" dirty="0" smtClean="0"/>
              <a:t> only one </a:t>
            </a:r>
            <a:r>
              <a:rPr lang="en-US" baseline="0" dirty="0" err="1" smtClean="0"/>
              <a:t>validator</a:t>
            </a:r>
            <a:r>
              <a:rPr lang="en-US" baseline="0" dirty="0" smtClean="0"/>
              <a:t> </a:t>
            </a:r>
            <a:r>
              <a:rPr lang="en-US" baseline="0" dirty="0" err="1" smtClean="0"/>
              <a:t>ie</a:t>
            </a:r>
            <a:r>
              <a:rPr lang="en-US" baseline="0" dirty="0" smtClean="0"/>
              <a:t> the top one with keys X,W etc. On receiving read set, it checks the read version and check if any transaction with higher timestamp has written that data item. If so, it aborts it, else commits it.</a:t>
            </a:r>
            <a:endParaRPr lang="en-US" dirty="0"/>
          </a:p>
        </p:txBody>
      </p:sp>
      <p:sp>
        <p:nvSpPr>
          <p:cNvPr id="4" name="Slide Number Placeholder 3"/>
          <p:cNvSpPr>
            <a:spLocks noGrp="1"/>
          </p:cNvSpPr>
          <p:nvPr>
            <p:ph type="sldNum" sz="quarter" idx="10"/>
          </p:nvPr>
        </p:nvSpPr>
        <p:spPr/>
        <p:txBody>
          <a:bodyPr/>
          <a:lstStyle/>
          <a:p>
            <a:fld id="{BA8D45DA-4BBA-4127-B9F7-2F616009774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366998-4E6E-4B00-B5FB-D4312950E1A1}" type="datetime1">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CBD6F-BDE8-4355-A4DE-64F2493B90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162B50-346E-4EE6-BC3C-713FB8AE158C}" type="datetime1">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CBD6F-BDE8-4355-A4DE-64F2493B90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404401-5461-4CBF-8C4E-B188F9D1BC5D}" type="datetime1">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CBD6F-BDE8-4355-A4DE-64F2493B90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FAFCAA-6B98-499A-88BB-C2AC45D5292E}" type="datetime1">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CBD6F-BDE8-4355-A4DE-64F2493B90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76766A-ED92-42B7-98B8-E1E0552FC009}" type="datetime1">
              <a:rPr lang="en-US" smtClean="0"/>
              <a:t>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CBD6F-BDE8-4355-A4DE-64F2493B90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B3ED2F-2B39-4A81-892B-A460364B7D25}" type="datetime1">
              <a:rPr lang="en-US" smtClean="0"/>
              <a:t>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4CBD6F-BDE8-4355-A4DE-64F2493B90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6B121F-7880-454E-8185-9A587768460D}" type="datetime1">
              <a:rPr lang="en-US" smtClean="0"/>
              <a:t>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4CBD6F-BDE8-4355-A4DE-64F2493B90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7BC98B-3049-4B46-8C43-2BDC9090DD89}" type="datetime1">
              <a:rPr lang="en-US" smtClean="0"/>
              <a:t>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4CBD6F-BDE8-4355-A4DE-64F2493B90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DB704C-B1AD-4413-B081-285949572468}" type="datetime1">
              <a:rPr lang="en-US" smtClean="0"/>
              <a:t>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4CBD6F-BDE8-4355-A4DE-64F2493B90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242A56-EEB4-4C23-8707-F4AE11CA0C18}" type="datetime1">
              <a:rPr lang="en-US" smtClean="0"/>
              <a:t>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4CBD6F-BDE8-4355-A4DE-64F2493B90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2EB119-98E1-4FE2-9753-0D42C0614368}" type="datetime1">
              <a:rPr lang="en-US" smtClean="0"/>
              <a:t>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4CBD6F-BDE8-4355-A4DE-64F2493B90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9F7CF3-E660-42C0-A0D0-21932DB1FEA4}" type="datetime1">
              <a:rPr lang="en-US" smtClean="0"/>
              <a:t>3/1/2016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4CBD6F-BDE8-4355-A4DE-64F2493B90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600200"/>
            <a:ext cx="8229600" cy="2136775"/>
          </a:xfrm>
        </p:spPr>
        <p:txBody>
          <a:bodyPr>
            <a:normAutofit fontScale="90000"/>
          </a:bodyPr>
          <a:lstStyle/>
          <a:p>
            <a:r>
              <a:rPr lang="en-US" sz="3600" dirty="0" err="1" smtClean="0"/>
              <a:t>Centiman</a:t>
            </a:r>
            <a:r>
              <a:rPr lang="en-US" sz="3600" dirty="0" smtClean="0"/>
              <a:t>: Elastic, High Performance Optimistic</a:t>
            </a:r>
            <a:br>
              <a:rPr lang="en-US" sz="3600" dirty="0" smtClean="0"/>
            </a:br>
            <a:r>
              <a:rPr lang="en-US" sz="3600" dirty="0" smtClean="0"/>
              <a:t>Concurrency Control by Watermarking</a:t>
            </a: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r>
              <a:rPr lang="en-US" sz="2800" dirty="0" smtClean="0"/>
              <a:t>Authors: </a:t>
            </a:r>
            <a:r>
              <a:rPr lang="en-US" sz="2800" dirty="0" err="1" smtClean="0"/>
              <a:t>Bailu</a:t>
            </a:r>
            <a:r>
              <a:rPr lang="en-US" sz="2800" dirty="0" smtClean="0"/>
              <a:t> Ding, </a:t>
            </a:r>
            <a:r>
              <a:rPr lang="en-US" sz="2800" dirty="0" err="1" smtClean="0"/>
              <a:t>Lucja</a:t>
            </a:r>
            <a:r>
              <a:rPr lang="en-US" sz="2800" dirty="0" smtClean="0"/>
              <a:t> </a:t>
            </a:r>
            <a:r>
              <a:rPr lang="en-US" sz="2800" dirty="0" err="1" smtClean="0"/>
              <a:t>Kot</a:t>
            </a:r>
            <a:r>
              <a:rPr lang="en-US" sz="2800" dirty="0" smtClean="0"/>
              <a:t>, Alan Demers, Johannes </a:t>
            </a:r>
            <a:r>
              <a:rPr lang="en-US" sz="2800" dirty="0" err="1" smtClean="0"/>
              <a:t>Gehrke</a:t>
            </a:r>
            <a:endParaRPr lang="en-US" sz="2800" dirty="0" smtClean="0"/>
          </a:p>
          <a:p>
            <a:r>
              <a:rPr lang="en-US" sz="2800" dirty="0" smtClean="0"/>
              <a:t>Presenter: Monika</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master</a:t>
            </a:r>
            <a:endParaRPr lang="en-US" dirty="0"/>
          </a:p>
        </p:txBody>
      </p:sp>
      <p:sp>
        <p:nvSpPr>
          <p:cNvPr id="3" name="Content Placeholder 2"/>
          <p:cNvSpPr>
            <a:spLocks noGrp="1"/>
          </p:cNvSpPr>
          <p:nvPr>
            <p:ph idx="1"/>
          </p:nvPr>
        </p:nvSpPr>
        <p:spPr/>
        <p:txBody>
          <a:bodyPr>
            <a:normAutofit/>
          </a:bodyPr>
          <a:lstStyle/>
          <a:p>
            <a:r>
              <a:rPr lang="en-US" dirty="0" smtClean="0"/>
              <a:t>Monitors system performance</a:t>
            </a:r>
          </a:p>
          <a:p>
            <a:r>
              <a:rPr lang="en-US" dirty="0" smtClean="0"/>
              <a:t>Handles </a:t>
            </a:r>
            <a:r>
              <a:rPr lang="en-US" dirty="0" smtClean="0"/>
              <a:t>failure recovery of </a:t>
            </a:r>
            <a:r>
              <a:rPr lang="en-US" dirty="0" err="1" smtClean="0"/>
              <a:t>validators</a:t>
            </a:r>
            <a:endParaRPr lang="en-US" dirty="0" smtClean="0"/>
          </a:p>
          <a:p>
            <a:r>
              <a:rPr lang="en-US" dirty="0" smtClean="0"/>
              <a:t>Coordinates Elastic </a:t>
            </a:r>
            <a:r>
              <a:rPr lang="en-US" dirty="0" smtClean="0"/>
              <a:t>scaling</a:t>
            </a:r>
            <a:endParaRPr lang="en-US" dirty="0" smtClean="0"/>
          </a:p>
          <a:p>
            <a:endParaRPr lang="en-US" dirty="0"/>
          </a:p>
        </p:txBody>
      </p:sp>
      <p:sp>
        <p:nvSpPr>
          <p:cNvPr id="4" name="Slide Number Placeholder 3"/>
          <p:cNvSpPr>
            <a:spLocks noGrp="1"/>
          </p:cNvSpPr>
          <p:nvPr>
            <p:ph type="sldNum" sz="quarter" idx="12"/>
          </p:nvPr>
        </p:nvSpPr>
        <p:spPr/>
        <p:txBody>
          <a:bodyPr/>
          <a:lstStyle/>
          <a:p>
            <a:fld id="{684CBD6F-BDE8-4355-A4DE-64F2493B9076}"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Elasticity</a:t>
            </a:r>
            <a:endParaRPr lang="en-US" dirty="0"/>
          </a:p>
        </p:txBody>
      </p:sp>
      <p:sp>
        <p:nvSpPr>
          <p:cNvPr id="4" name="Rounded Rectangle 3"/>
          <p:cNvSpPr/>
          <p:nvPr/>
        </p:nvSpPr>
        <p:spPr>
          <a:xfrm>
            <a:off x="533400" y="2667000"/>
            <a:ext cx="2057400" cy="762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Processor</a:t>
            </a:r>
            <a:endParaRPr lang="en-US" dirty="0"/>
          </a:p>
        </p:txBody>
      </p:sp>
      <p:sp>
        <p:nvSpPr>
          <p:cNvPr id="5" name="Rounded Rectangle 4"/>
          <p:cNvSpPr/>
          <p:nvPr/>
        </p:nvSpPr>
        <p:spPr>
          <a:xfrm>
            <a:off x="990600" y="4800600"/>
            <a:ext cx="12954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err="1" smtClean="0"/>
              <a:t>Validator</a:t>
            </a:r>
            <a:endParaRPr lang="en-US" dirty="0"/>
          </a:p>
        </p:txBody>
      </p:sp>
      <p:sp>
        <p:nvSpPr>
          <p:cNvPr id="10" name="Rounded Rectangle 9"/>
          <p:cNvSpPr/>
          <p:nvPr/>
        </p:nvSpPr>
        <p:spPr>
          <a:xfrm>
            <a:off x="3429000" y="2667000"/>
            <a:ext cx="2057400" cy="762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Processor</a:t>
            </a:r>
            <a:endParaRPr lang="en-US" dirty="0"/>
          </a:p>
        </p:txBody>
      </p:sp>
      <p:sp>
        <p:nvSpPr>
          <p:cNvPr id="11" name="Rounded Rectangle 10"/>
          <p:cNvSpPr/>
          <p:nvPr/>
        </p:nvSpPr>
        <p:spPr>
          <a:xfrm>
            <a:off x="6705600" y="2590800"/>
            <a:ext cx="2057400" cy="762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Processor</a:t>
            </a:r>
            <a:endParaRPr lang="en-US" dirty="0"/>
          </a:p>
        </p:txBody>
      </p:sp>
      <p:sp>
        <p:nvSpPr>
          <p:cNvPr id="12" name="Rounded Rectangle 11"/>
          <p:cNvSpPr/>
          <p:nvPr/>
        </p:nvSpPr>
        <p:spPr>
          <a:xfrm>
            <a:off x="3048000" y="4800600"/>
            <a:ext cx="12954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Odd</a:t>
            </a:r>
          </a:p>
          <a:p>
            <a:pPr algn="ctr"/>
            <a:r>
              <a:rPr lang="en-US" dirty="0" err="1" smtClean="0"/>
              <a:t>Validator</a:t>
            </a:r>
            <a:endParaRPr lang="en-US" dirty="0"/>
          </a:p>
        </p:txBody>
      </p:sp>
      <p:sp>
        <p:nvSpPr>
          <p:cNvPr id="13" name="Rounded Rectangle 12"/>
          <p:cNvSpPr/>
          <p:nvPr/>
        </p:nvSpPr>
        <p:spPr>
          <a:xfrm>
            <a:off x="4648200" y="4800600"/>
            <a:ext cx="1295400" cy="685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Even</a:t>
            </a:r>
          </a:p>
          <a:p>
            <a:pPr algn="ctr"/>
            <a:r>
              <a:rPr lang="en-US" dirty="0" err="1" smtClean="0"/>
              <a:t>Validator</a:t>
            </a:r>
            <a:endParaRPr lang="en-US" dirty="0"/>
          </a:p>
        </p:txBody>
      </p:sp>
      <p:sp>
        <p:nvSpPr>
          <p:cNvPr id="15" name="Rounded Rectangle 14"/>
          <p:cNvSpPr/>
          <p:nvPr/>
        </p:nvSpPr>
        <p:spPr>
          <a:xfrm>
            <a:off x="6400800" y="4800600"/>
            <a:ext cx="12954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Odd</a:t>
            </a:r>
          </a:p>
          <a:p>
            <a:pPr algn="ctr"/>
            <a:r>
              <a:rPr lang="en-US" dirty="0" err="1" smtClean="0"/>
              <a:t>Validator</a:t>
            </a:r>
            <a:endParaRPr lang="en-US" dirty="0"/>
          </a:p>
        </p:txBody>
      </p:sp>
      <p:sp>
        <p:nvSpPr>
          <p:cNvPr id="16" name="Rounded Rectangle 15"/>
          <p:cNvSpPr/>
          <p:nvPr/>
        </p:nvSpPr>
        <p:spPr>
          <a:xfrm>
            <a:off x="7848600" y="4800600"/>
            <a:ext cx="1295400" cy="685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Even</a:t>
            </a:r>
          </a:p>
          <a:p>
            <a:pPr algn="ctr"/>
            <a:r>
              <a:rPr lang="en-US" dirty="0" err="1" smtClean="0"/>
              <a:t>Validator</a:t>
            </a:r>
            <a:endParaRPr lang="en-US" dirty="0"/>
          </a:p>
        </p:txBody>
      </p:sp>
      <p:sp>
        <p:nvSpPr>
          <p:cNvPr id="20" name="Down Arrow 19"/>
          <p:cNvSpPr/>
          <p:nvPr/>
        </p:nvSpPr>
        <p:spPr>
          <a:xfrm>
            <a:off x="3505200" y="3505200"/>
            <a:ext cx="304800" cy="12192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1" name="Down Arrow 20"/>
          <p:cNvSpPr/>
          <p:nvPr/>
        </p:nvSpPr>
        <p:spPr>
          <a:xfrm>
            <a:off x="3886200" y="3505200"/>
            <a:ext cx="304800" cy="12192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5" name="Down Arrow 24"/>
          <p:cNvSpPr/>
          <p:nvPr/>
        </p:nvSpPr>
        <p:spPr>
          <a:xfrm>
            <a:off x="1371600" y="3505200"/>
            <a:ext cx="304800" cy="12192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7" name="Right Arrow 26"/>
          <p:cNvSpPr/>
          <p:nvPr/>
        </p:nvSpPr>
        <p:spPr>
          <a:xfrm rot="7744602">
            <a:off x="6485496" y="3851400"/>
            <a:ext cx="1432894" cy="311535"/>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8" name="Right Arrow 27"/>
          <p:cNvSpPr/>
          <p:nvPr/>
        </p:nvSpPr>
        <p:spPr>
          <a:xfrm rot="2655572">
            <a:off x="7676594" y="3809087"/>
            <a:ext cx="1432894" cy="308153"/>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31" name="Right Arrow 30"/>
          <p:cNvSpPr/>
          <p:nvPr/>
        </p:nvSpPr>
        <p:spPr>
          <a:xfrm rot="3162767">
            <a:off x="4552394" y="3961486"/>
            <a:ext cx="1432894" cy="308153"/>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32" name="TextBox 31"/>
          <p:cNvSpPr txBox="1"/>
          <p:nvPr/>
        </p:nvSpPr>
        <p:spPr>
          <a:xfrm>
            <a:off x="609600" y="5715000"/>
            <a:ext cx="1828800" cy="381000"/>
          </a:xfrm>
          <a:prstGeom prst="rect">
            <a:avLst/>
          </a:prstGeom>
          <a:noFill/>
        </p:spPr>
        <p:txBody>
          <a:bodyPr wrap="square" rtlCol="0">
            <a:spAutoFit/>
          </a:bodyPr>
          <a:lstStyle/>
          <a:p>
            <a:r>
              <a:rPr lang="en-US" dirty="0" smtClean="0"/>
              <a:t>Before Migration</a:t>
            </a:r>
            <a:endParaRPr lang="en-US" dirty="0"/>
          </a:p>
        </p:txBody>
      </p:sp>
      <p:sp>
        <p:nvSpPr>
          <p:cNvPr id="33" name="TextBox 32"/>
          <p:cNvSpPr txBox="1"/>
          <p:nvPr/>
        </p:nvSpPr>
        <p:spPr>
          <a:xfrm>
            <a:off x="3657600" y="5715000"/>
            <a:ext cx="1828800" cy="381000"/>
          </a:xfrm>
          <a:prstGeom prst="rect">
            <a:avLst/>
          </a:prstGeom>
          <a:noFill/>
        </p:spPr>
        <p:txBody>
          <a:bodyPr wrap="square" rtlCol="0">
            <a:spAutoFit/>
          </a:bodyPr>
          <a:lstStyle/>
          <a:p>
            <a:r>
              <a:rPr lang="en-US" dirty="0" smtClean="0"/>
              <a:t>During Migration</a:t>
            </a:r>
            <a:endParaRPr lang="en-US" dirty="0"/>
          </a:p>
        </p:txBody>
      </p:sp>
      <p:sp>
        <p:nvSpPr>
          <p:cNvPr id="34" name="TextBox 33"/>
          <p:cNvSpPr txBox="1"/>
          <p:nvPr/>
        </p:nvSpPr>
        <p:spPr>
          <a:xfrm>
            <a:off x="7086600" y="5715000"/>
            <a:ext cx="1828800" cy="381000"/>
          </a:xfrm>
          <a:prstGeom prst="rect">
            <a:avLst/>
          </a:prstGeom>
          <a:noFill/>
        </p:spPr>
        <p:txBody>
          <a:bodyPr wrap="square" rtlCol="0">
            <a:spAutoFit/>
          </a:bodyPr>
          <a:lstStyle/>
          <a:p>
            <a:r>
              <a:rPr lang="en-US" dirty="0" smtClean="0"/>
              <a:t>After Migration</a:t>
            </a:r>
            <a:endParaRPr lang="en-US" dirty="0"/>
          </a:p>
        </p:txBody>
      </p:sp>
      <p:sp>
        <p:nvSpPr>
          <p:cNvPr id="35" name="TextBox 34"/>
          <p:cNvSpPr txBox="1"/>
          <p:nvPr/>
        </p:nvSpPr>
        <p:spPr>
          <a:xfrm rot="16200000">
            <a:off x="3328600" y="4038600"/>
            <a:ext cx="685800" cy="276999"/>
          </a:xfrm>
          <a:prstGeom prst="rect">
            <a:avLst/>
          </a:prstGeom>
          <a:noFill/>
        </p:spPr>
        <p:txBody>
          <a:bodyPr wrap="square" rtlCol="0">
            <a:spAutoFit/>
          </a:bodyPr>
          <a:lstStyle/>
          <a:p>
            <a:r>
              <a:rPr lang="en-US" sz="1200" dirty="0" smtClean="0"/>
              <a:t>Odd</a:t>
            </a:r>
            <a:endParaRPr lang="en-US" sz="1200" dirty="0"/>
          </a:p>
        </p:txBody>
      </p:sp>
      <p:sp>
        <p:nvSpPr>
          <p:cNvPr id="36" name="TextBox 35"/>
          <p:cNvSpPr txBox="1"/>
          <p:nvPr/>
        </p:nvSpPr>
        <p:spPr>
          <a:xfrm rot="18747866">
            <a:off x="7001174" y="3706038"/>
            <a:ext cx="685800" cy="276999"/>
          </a:xfrm>
          <a:prstGeom prst="rect">
            <a:avLst/>
          </a:prstGeom>
          <a:noFill/>
        </p:spPr>
        <p:txBody>
          <a:bodyPr wrap="square" rtlCol="0">
            <a:spAutoFit/>
          </a:bodyPr>
          <a:lstStyle/>
          <a:p>
            <a:r>
              <a:rPr lang="en-US" sz="1200" dirty="0" smtClean="0"/>
              <a:t>Odd</a:t>
            </a:r>
            <a:endParaRPr lang="en-US" sz="1200" dirty="0"/>
          </a:p>
        </p:txBody>
      </p:sp>
      <p:sp>
        <p:nvSpPr>
          <p:cNvPr id="37" name="TextBox 36"/>
          <p:cNvSpPr txBox="1"/>
          <p:nvPr/>
        </p:nvSpPr>
        <p:spPr>
          <a:xfrm rot="16200000">
            <a:off x="3709600" y="4014400"/>
            <a:ext cx="685800" cy="276999"/>
          </a:xfrm>
          <a:prstGeom prst="rect">
            <a:avLst/>
          </a:prstGeom>
          <a:noFill/>
        </p:spPr>
        <p:txBody>
          <a:bodyPr wrap="square" rtlCol="0">
            <a:spAutoFit/>
          </a:bodyPr>
          <a:lstStyle/>
          <a:p>
            <a:r>
              <a:rPr lang="en-US" sz="1200" dirty="0" smtClean="0"/>
              <a:t>Even</a:t>
            </a:r>
            <a:endParaRPr lang="en-US" sz="1200" dirty="0"/>
          </a:p>
        </p:txBody>
      </p:sp>
      <p:sp>
        <p:nvSpPr>
          <p:cNvPr id="38" name="TextBox 37"/>
          <p:cNvSpPr txBox="1"/>
          <p:nvPr/>
        </p:nvSpPr>
        <p:spPr>
          <a:xfrm rot="13945018">
            <a:off x="4748404" y="3772490"/>
            <a:ext cx="685800" cy="276999"/>
          </a:xfrm>
          <a:prstGeom prst="rect">
            <a:avLst/>
          </a:prstGeom>
          <a:noFill/>
        </p:spPr>
        <p:txBody>
          <a:bodyPr wrap="square" rtlCol="0">
            <a:spAutoFit/>
          </a:bodyPr>
          <a:lstStyle/>
          <a:p>
            <a:r>
              <a:rPr lang="en-US" sz="1200" dirty="0" smtClean="0"/>
              <a:t>Even</a:t>
            </a:r>
            <a:endParaRPr lang="en-US" sz="1200" dirty="0"/>
          </a:p>
        </p:txBody>
      </p:sp>
      <p:sp>
        <p:nvSpPr>
          <p:cNvPr id="39" name="TextBox 38"/>
          <p:cNvSpPr txBox="1"/>
          <p:nvPr/>
        </p:nvSpPr>
        <p:spPr>
          <a:xfrm rot="13627739">
            <a:off x="7796600" y="3559836"/>
            <a:ext cx="685800" cy="276999"/>
          </a:xfrm>
          <a:prstGeom prst="rect">
            <a:avLst/>
          </a:prstGeom>
          <a:noFill/>
        </p:spPr>
        <p:txBody>
          <a:bodyPr wrap="square" rtlCol="0">
            <a:spAutoFit/>
          </a:bodyPr>
          <a:lstStyle/>
          <a:p>
            <a:r>
              <a:rPr lang="en-US" sz="1200" dirty="0" smtClean="0"/>
              <a:t>Even</a:t>
            </a:r>
            <a:endParaRPr lang="en-US" sz="1200" dirty="0"/>
          </a:p>
        </p:txBody>
      </p:sp>
      <p:sp>
        <p:nvSpPr>
          <p:cNvPr id="26" name="Slide Number Placeholder 25"/>
          <p:cNvSpPr>
            <a:spLocks noGrp="1"/>
          </p:cNvSpPr>
          <p:nvPr>
            <p:ph type="sldNum" sz="quarter" idx="12"/>
          </p:nvPr>
        </p:nvSpPr>
        <p:spPr/>
        <p:txBody>
          <a:bodyPr/>
          <a:lstStyle/>
          <a:p>
            <a:fld id="{684CBD6F-BDE8-4355-A4DE-64F2493B9076}"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1000" fill="hold"/>
                                        <p:tgtEl>
                                          <p:spTgt spid="25"/>
                                        </p:tgtEl>
                                        <p:attrNameLst>
                                          <p:attrName>ppt_w</p:attrName>
                                        </p:attrNameLst>
                                      </p:cBhvr>
                                      <p:tavLst>
                                        <p:tav tm="0">
                                          <p:val>
                                            <p:strVal val="#ppt_w*0.70"/>
                                          </p:val>
                                        </p:tav>
                                        <p:tav tm="100000">
                                          <p:val>
                                            <p:strVal val="#ppt_w"/>
                                          </p:val>
                                        </p:tav>
                                      </p:tavLst>
                                    </p:anim>
                                    <p:anim calcmode="lin" valueType="num">
                                      <p:cBhvr>
                                        <p:cTn id="13" dur="1000" fill="hold"/>
                                        <p:tgtEl>
                                          <p:spTgt spid="25"/>
                                        </p:tgtEl>
                                        <p:attrNameLst>
                                          <p:attrName>ppt_h</p:attrName>
                                        </p:attrNameLst>
                                      </p:cBhvr>
                                      <p:tavLst>
                                        <p:tav tm="0">
                                          <p:val>
                                            <p:strVal val="#ppt_h"/>
                                          </p:val>
                                        </p:tav>
                                        <p:tav tm="100000">
                                          <p:val>
                                            <p:strVal val="#ppt_h"/>
                                          </p:val>
                                        </p:tav>
                                      </p:tavLst>
                                    </p:anim>
                                    <p:animEffect transition="in" filter="fade">
                                      <p:cBhvr>
                                        <p:cTn id="14" dur="1000"/>
                                        <p:tgtEl>
                                          <p:spTgt spid="25"/>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1000" fill="hold"/>
                                        <p:tgtEl>
                                          <p:spTgt spid="5"/>
                                        </p:tgtEl>
                                        <p:attrNameLst>
                                          <p:attrName>ppt_w</p:attrName>
                                        </p:attrNameLst>
                                      </p:cBhvr>
                                      <p:tavLst>
                                        <p:tav tm="0">
                                          <p:val>
                                            <p:strVal val="#ppt_w*0.70"/>
                                          </p:val>
                                        </p:tav>
                                        <p:tav tm="100000">
                                          <p:val>
                                            <p:strVal val="#ppt_w"/>
                                          </p:val>
                                        </p:tav>
                                      </p:tavLst>
                                    </p:anim>
                                    <p:anim calcmode="lin" valueType="num">
                                      <p:cBhvr>
                                        <p:cTn id="18" dur="1000" fill="hold"/>
                                        <p:tgtEl>
                                          <p:spTgt spid="5"/>
                                        </p:tgtEl>
                                        <p:attrNameLst>
                                          <p:attrName>ppt_h</p:attrName>
                                        </p:attrNameLst>
                                      </p:cBhvr>
                                      <p:tavLst>
                                        <p:tav tm="0">
                                          <p:val>
                                            <p:strVal val="#ppt_h"/>
                                          </p:val>
                                        </p:tav>
                                        <p:tav tm="100000">
                                          <p:val>
                                            <p:strVal val="#ppt_h"/>
                                          </p:val>
                                        </p:tav>
                                      </p:tavLst>
                                    </p:anim>
                                    <p:animEffect transition="in" filter="fade">
                                      <p:cBhvr>
                                        <p:cTn id="19" dur="1000"/>
                                        <p:tgtEl>
                                          <p:spTgt spid="5"/>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1000" fill="hold"/>
                                        <p:tgtEl>
                                          <p:spTgt spid="32"/>
                                        </p:tgtEl>
                                        <p:attrNameLst>
                                          <p:attrName>ppt_w</p:attrName>
                                        </p:attrNameLst>
                                      </p:cBhvr>
                                      <p:tavLst>
                                        <p:tav tm="0">
                                          <p:val>
                                            <p:strVal val="#ppt_w*0.70"/>
                                          </p:val>
                                        </p:tav>
                                        <p:tav tm="100000">
                                          <p:val>
                                            <p:strVal val="#ppt_w"/>
                                          </p:val>
                                        </p:tav>
                                      </p:tavLst>
                                    </p:anim>
                                    <p:anim calcmode="lin" valueType="num">
                                      <p:cBhvr>
                                        <p:cTn id="23" dur="1000" fill="hold"/>
                                        <p:tgtEl>
                                          <p:spTgt spid="32"/>
                                        </p:tgtEl>
                                        <p:attrNameLst>
                                          <p:attrName>ppt_h</p:attrName>
                                        </p:attrNameLst>
                                      </p:cBhvr>
                                      <p:tavLst>
                                        <p:tav tm="0">
                                          <p:val>
                                            <p:strVal val="#ppt_h"/>
                                          </p:val>
                                        </p:tav>
                                        <p:tav tm="100000">
                                          <p:val>
                                            <p:strVal val="#ppt_h"/>
                                          </p:val>
                                        </p:tav>
                                      </p:tavLst>
                                    </p:anim>
                                    <p:animEffect transition="in" filter="fade">
                                      <p:cBhvr>
                                        <p:cTn id="24" dur="1000"/>
                                        <p:tgtEl>
                                          <p:spTgt spid="32"/>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anim calcmode="lin" valueType="num">
                                      <p:cBhvr>
                                        <p:cTn id="29" dur="1000" fill="hold"/>
                                        <p:tgtEl>
                                          <p:spTgt spid="35"/>
                                        </p:tgtEl>
                                        <p:attrNameLst>
                                          <p:attrName>ppt_w</p:attrName>
                                        </p:attrNameLst>
                                      </p:cBhvr>
                                      <p:tavLst>
                                        <p:tav tm="0">
                                          <p:val>
                                            <p:strVal val="#ppt_w*0.70"/>
                                          </p:val>
                                        </p:tav>
                                        <p:tav tm="100000">
                                          <p:val>
                                            <p:strVal val="#ppt_w"/>
                                          </p:val>
                                        </p:tav>
                                      </p:tavLst>
                                    </p:anim>
                                    <p:anim calcmode="lin" valueType="num">
                                      <p:cBhvr>
                                        <p:cTn id="30" dur="1000" fill="hold"/>
                                        <p:tgtEl>
                                          <p:spTgt spid="35"/>
                                        </p:tgtEl>
                                        <p:attrNameLst>
                                          <p:attrName>ppt_h</p:attrName>
                                        </p:attrNameLst>
                                      </p:cBhvr>
                                      <p:tavLst>
                                        <p:tav tm="0">
                                          <p:val>
                                            <p:strVal val="#ppt_h"/>
                                          </p:val>
                                        </p:tav>
                                        <p:tav tm="100000">
                                          <p:val>
                                            <p:strVal val="#ppt_h"/>
                                          </p:val>
                                        </p:tav>
                                      </p:tavLst>
                                    </p:anim>
                                    <p:animEffect transition="in" filter="fade">
                                      <p:cBhvr>
                                        <p:cTn id="31" dur="1000"/>
                                        <p:tgtEl>
                                          <p:spTgt spid="35"/>
                                        </p:tgtEl>
                                      </p:cBhvr>
                                    </p:animEffect>
                                  </p:childTnLst>
                                </p:cTn>
                              </p:par>
                              <p:par>
                                <p:cTn id="32" presetID="55" presetClass="entr" presetSubtype="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 calcmode="lin" valueType="num">
                                      <p:cBhvr>
                                        <p:cTn id="34" dur="1000" fill="hold"/>
                                        <p:tgtEl>
                                          <p:spTgt spid="20"/>
                                        </p:tgtEl>
                                        <p:attrNameLst>
                                          <p:attrName>ppt_w</p:attrName>
                                        </p:attrNameLst>
                                      </p:cBhvr>
                                      <p:tavLst>
                                        <p:tav tm="0">
                                          <p:val>
                                            <p:strVal val="#ppt_w*0.70"/>
                                          </p:val>
                                        </p:tav>
                                        <p:tav tm="100000">
                                          <p:val>
                                            <p:strVal val="#ppt_w"/>
                                          </p:val>
                                        </p:tav>
                                      </p:tavLst>
                                    </p:anim>
                                    <p:anim calcmode="lin" valueType="num">
                                      <p:cBhvr>
                                        <p:cTn id="35" dur="1000" fill="hold"/>
                                        <p:tgtEl>
                                          <p:spTgt spid="20"/>
                                        </p:tgtEl>
                                        <p:attrNameLst>
                                          <p:attrName>ppt_h</p:attrName>
                                        </p:attrNameLst>
                                      </p:cBhvr>
                                      <p:tavLst>
                                        <p:tav tm="0">
                                          <p:val>
                                            <p:strVal val="#ppt_h"/>
                                          </p:val>
                                        </p:tav>
                                        <p:tav tm="100000">
                                          <p:val>
                                            <p:strVal val="#ppt_h"/>
                                          </p:val>
                                        </p:tav>
                                      </p:tavLst>
                                    </p:anim>
                                    <p:animEffect transition="in" filter="fade">
                                      <p:cBhvr>
                                        <p:cTn id="36" dur="1000"/>
                                        <p:tgtEl>
                                          <p:spTgt spid="20"/>
                                        </p:tgtEl>
                                      </p:cBhvr>
                                    </p:animEffect>
                                  </p:childTnLst>
                                </p:cTn>
                              </p:par>
                              <p:par>
                                <p:cTn id="37" presetID="55"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p:cTn id="39" dur="1000" fill="hold"/>
                                        <p:tgtEl>
                                          <p:spTgt spid="21"/>
                                        </p:tgtEl>
                                        <p:attrNameLst>
                                          <p:attrName>ppt_w</p:attrName>
                                        </p:attrNameLst>
                                      </p:cBhvr>
                                      <p:tavLst>
                                        <p:tav tm="0">
                                          <p:val>
                                            <p:strVal val="#ppt_w*0.70"/>
                                          </p:val>
                                        </p:tav>
                                        <p:tav tm="100000">
                                          <p:val>
                                            <p:strVal val="#ppt_w"/>
                                          </p:val>
                                        </p:tav>
                                      </p:tavLst>
                                    </p:anim>
                                    <p:anim calcmode="lin" valueType="num">
                                      <p:cBhvr>
                                        <p:cTn id="40" dur="1000" fill="hold"/>
                                        <p:tgtEl>
                                          <p:spTgt spid="21"/>
                                        </p:tgtEl>
                                        <p:attrNameLst>
                                          <p:attrName>ppt_h</p:attrName>
                                        </p:attrNameLst>
                                      </p:cBhvr>
                                      <p:tavLst>
                                        <p:tav tm="0">
                                          <p:val>
                                            <p:strVal val="#ppt_h"/>
                                          </p:val>
                                        </p:tav>
                                        <p:tav tm="100000">
                                          <p:val>
                                            <p:strVal val="#ppt_h"/>
                                          </p:val>
                                        </p:tav>
                                      </p:tavLst>
                                    </p:anim>
                                    <p:animEffect transition="in" filter="fade">
                                      <p:cBhvr>
                                        <p:cTn id="41" dur="1000"/>
                                        <p:tgtEl>
                                          <p:spTgt spid="21"/>
                                        </p:tgtEl>
                                      </p:cBhvr>
                                    </p:animEffect>
                                  </p:childTnLst>
                                </p:cTn>
                              </p:par>
                              <p:par>
                                <p:cTn id="42" presetID="55" presetClass="entr" presetSubtype="0"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 calcmode="lin" valueType="num">
                                      <p:cBhvr>
                                        <p:cTn id="44" dur="1000" fill="hold"/>
                                        <p:tgtEl>
                                          <p:spTgt spid="37"/>
                                        </p:tgtEl>
                                        <p:attrNameLst>
                                          <p:attrName>ppt_w</p:attrName>
                                        </p:attrNameLst>
                                      </p:cBhvr>
                                      <p:tavLst>
                                        <p:tav tm="0">
                                          <p:val>
                                            <p:strVal val="#ppt_w*0.70"/>
                                          </p:val>
                                        </p:tav>
                                        <p:tav tm="100000">
                                          <p:val>
                                            <p:strVal val="#ppt_w"/>
                                          </p:val>
                                        </p:tav>
                                      </p:tavLst>
                                    </p:anim>
                                    <p:anim calcmode="lin" valueType="num">
                                      <p:cBhvr>
                                        <p:cTn id="45" dur="1000" fill="hold"/>
                                        <p:tgtEl>
                                          <p:spTgt spid="37"/>
                                        </p:tgtEl>
                                        <p:attrNameLst>
                                          <p:attrName>ppt_h</p:attrName>
                                        </p:attrNameLst>
                                      </p:cBhvr>
                                      <p:tavLst>
                                        <p:tav tm="0">
                                          <p:val>
                                            <p:strVal val="#ppt_h"/>
                                          </p:val>
                                        </p:tav>
                                        <p:tav tm="100000">
                                          <p:val>
                                            <p:strVal val="#ppt_h"/>
                                          </p:val>
                                        </p:tav>
                                      </p:tavLst>
                                    </p:anim>
                                    <p:animEffect transition="in" filter="fade">
                                      <p:cBhvr>
                                        <p:cTn id="46" dur="1000"/>
                                        <p:tgtEl>
                                          <p:spTgt spid="37"/>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1000" fill="hold"/>
                                        <p:tgtEl>
                                          <p:spTgt spid="12"/>
                                        </p:tgtEl>
                                        <p:attrNameLst>
                                          <p:attrName>ppt_w</p:attrName>
                                        </p:attrNameLst>
                                      </p:cBhvr>
                                      <p:tavLst>
                                        <p:tav tm="0">
                                          <p:val>
                                            <p:strVal val="#ppt_w*0.70"/>
                                          </p:val>
                                        </p:tav>
                                        <p:tav tm="100000">
                                          <p:val>
                                            <p:strVal val="#ppt_w"/>
                                          </p:val>
                                        </p:tav>
                                      </p:tavLst>
                                    </p:anim>
                                    <p:anim calcmode="lin" valueType="num">
                                      <p:cBhvr>
                                        <p:cTn id="50" dur="1000" fill="hold"/>
                                        <p:tgtEl>
                                          <p:spTgt spid="12"/>
                                        </p:tgtEl>
                                        <p:attrNameLst>
                                          <p:attrName>ppt_h</p:attrName>
                                        </p:attrNameLst>
                                      </p:cBhvr>
                                      <p:tavLst>
                                        <p:tav tm="0">
                                          <p:val>
                                            <p:strVal val="#ppt_h"/>
                                          </p:val>
                                        </p:tav>
                                        <p:tav tm="100000">
                                          <p:val>
                                            <p:strVal val="#ppt_h"/>
                                          </p:val>
                                        </p:tav>
                                      </p:tavLst>
                                    </p:anim>
                                    <p:animEffect transition="in" filter="fade">
                                      <p:cBhvr>
                                        <p:cTn id="51" dur="1000"/>
                                        <p:tgtEl>
                                          <p:spTgt spid="12"/>
                                        </p:tgtEl>
                                      </p:cBhvr>
                                    </p:animEffect>
                                  </p:childTnLst>
                                </p:cTn>
                              </p:par>
                              <p:par>
                                <p:cTn id="52" presetID="55" presetClass="entr" presetSubtype="0"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 calcmode="lin" valueType="num">
                                      <p:cBhvr>
                                        <p:cTn id="54" dur="1000" fill="hold"/>
                                        <p:tgtEl>
                                          <p:spTgt spid="31"/>
                                        </p:tgtEl>
                                        <p:attrNameLst>
                                          <p:attrName>ppt_w</p:attrName>
                                        </p:attrNameLst>
                                      </p:cBhvr>
                                      <p:tavLst>
                                        <p:tav tm="0">
                                          <p:val>
                                            <p:strVal val="#ppt_w*0.70"/>
                                          </p:val>
                                        </p:tav>
                                        <p:tav tm="100000">
                                          <p:val>
                                            <p:strVal val="#ppt_w"/>
                                          </p:val>
                                        </p:tav>
                                      </p:tavLst>
                                    </p:anim>
                                    <p:anim calcmode="lin" valueType="num">
                                      <p:cBhvr>
                                        <p:cTn id="55" dur="1000" fill="hold"/>
                                        <p:tgtEl>
                                          <p:spTgt spid="31"/>
                                        </p:tgtEl>
                                        <p:attrNameLst>
                                          <p:attrName>ppt_h</p:attrName>
                                        </p:attrNameLst>
                                      </p:cBhvr>
                                      <p:tavLst>
                                        <p:tav tm="0">
                                          <p:val>
                                            <p:strVal val="#ppt_h"/>
                                          </p:val>
                                        </p:tav>
                                        <p:tav tm="100000">
                                          <p:val>
                                            <p:strVal val="#ppt_h"/>
                                          </p:val>
                                        </p:tav>
                                      </p:tavLst>
                                    </p:anim>
                                    <p:animEffect transition="in" filter="fade">
                                      <p:cBhvr>
                                        <p:cTn id="56" dur="1000"/>
                                        <p:tgtEl>
                                          <p:spTgt spid="31"/>
                                        </p:tgtEl>
                                      </p:cBhvr>
                                    </p:animEffect>
                                  </p:childTnLst>
                                </p:cTn>
                              </p:par>
                              <p:par>
                                <p:cTn id="57" presetID="55" presetClass="entr" presetSubtype="0" fill="hold" grpId="0" nodeType="withEffect">
                                  <p:stCondLst>
                                    <p:cond delay="0"/>
                                  </p:stCondLst>
                                  <p:childTnLst>
                                    <p:set>
                                      <p:cBhvr>
                                        <p:cTn id="58" dur="1" fill="hold">
                                          <p:stCondLst>
                                            <p:cond delay="0"/>
                                          </p:stCondLst>
                                        </p:cTn>
                                        <p:tgtEl>
                                          <p:spTgt spid="38"/>
                                        </p:tgtEl>
                                        <p:attrNameLst>
                                          <p:attrName>style.visibility</p:attrName>
                                        </p:attrNameLst>
                                      </p:cBhvr>
                                      <p:to>
                                        <p:strVal val="visible"/>
                                      </p:to>
                                    </p:set>
                                    <p:anim calcmode="lin" valueType="num">
                                      <p:cBhvr>
                                        <p:cTn id="59" dur="1000" fill="hold"/>
                                        <p:tgtEl>
                                          <p:spTgt spid="38"/>
                                        </p:tgtEl>
                                        <p:attrNameLst>
                                          <p:attrName>ppt_w</p:attrName>
                                        </p:attrNameLst>
                                      </p:cBhvr>
                                      <p:tavLst>
                                        <p:tav tm="0">
                                          <p:val>
                                            <p:strVal val="#ppt_w*0.70"/>
                                          </p:val>
                                        </p:tav>
                                        <p:tav tm="100000">
                                          <p:val>
                                            <p:strVal val="#ppt_w"/>
                                          </p:val>
                                        </p:tav>
                                      </p:tavLst>
                                    </p:anim>
                                    <p:anim calcmode="lin" valueType="num">
                                      <p:cBhvr>
                                        <p:cTn id="60" dur="1000" fill="hold"/>
                                        <p:tgtEl>
                                          <p:spTgt spid="38"/>
                                        </p:tgtEl>
                                        <p:attrNameLst>
                                          <p:attrName>ppt_h</p:attrName>
                                        </p:attrNameLst>
                                      </p:cBhvr>
                                      <p:tavLst>
                                        <p:tav tm="0">
                                          <p:val>
                                            <p:strVal val="#ppt_h"/>
                                          </p:val>
                                        </p:tav>
                                        <p:tav tm="100000">
                                          <p:val>
                                            <p:strVal val="#ppt_h"/>
                                          </p:val>
                                        </p:tav>
                                      </p:tavLst>
                                    </p:anim>
                                    <p:animEffect transition="in" filter="fade">
                                      <p:cBhvr>
                                        <p:cTn id="61" dur="1000"/>
                                        <p:tgtEl>
                                          <p:spTgt spid="38"/>
                                        </p:tgtEl>
                                      </p:cBhvr>
                                    </p:animEffect>
                                  </p:childTnLst>
                                </p:cTn>
                              </p:par>
                              <p:par>
                                <p:cTn id="62" presetID="55" presetClass="entr" presetSubtype="0" fill="hold" grpId="0" nodeType="withEffect">
                                  <p:stCondLst>
                                    <p:cond delay="0"/>
                                  </p:stCondLst>
                                  <p:childTnLst>
                                    <p:set>
                                      <p:cBhvr>
                                        <p:cTn id="63" dur="1" fill="hold">
                                          <p:stCondLst>
                                            <p:cond delay="0"/>
                                          </p:stCondLst>
                                        </p:cTn>
                                        <p:tgtEl>
                                          <p:spTgt spid="13"/>
                                        </p:tgtEl>
                                        <p:attrNameLst>
                                          <p:attrName>style.visibility</p:attrName>
                                        </p:attrNameLst>
                                      </p:cBhvr>
                                      <p:to>
                                        <p:strVal val="visible"/>
                                      </p:to>
                                    </p:set>
                                    <p:anim calcmode="lin" valueType="num">
                                      <p:cBhvr>
                                        <p:cTn id="64" dur="1000" fill="hold"/>
                                        <p:tgtEl>
                                          <p:spTgt spid="13"/>
                                        </p:tgtEl>
                                        <p:attrNameLst>
                                          <p:attrName>ppt_w</p:attrName>
                                        </p:attrNameLst>
                                      </p:cBhvr>
                                      <p:tavLst>
                                        <p:tav tm="0">
                                          <p:val>
                                            <p:strVal val="#ppt_w*0.70"/>
                                          </p:val>
                                        </p:tav>
                                        <p:tav tm="100000">
                                          <p:val>
                                            <p:strVal val="#ppt_w"/>
                                          </p:val>
                                        </p:tav>
                                      </p:tavLst>
                                    </p:anim>
                                    <p:anim calcmode="lin" valueType="num">
                                      <p:cBhvr>
                                        <p:cTn id="65" dur="1000" fill="hold"/>
                                        <p:tgtEl>
                                          <p:spTgt spid="13"/>
                                        </p:tgtEl>
                                        <p:attrNameLst>
                                          <p:attrName>ppt_h</p:attrName>
                                        </p:attrNameLst>
                                      </p:cBhvr>
                                      <p:tavLst>
                                        <p:tav tm="0">
                                          <p:val>
                                            <p:strVal val="#ppt_h"/>
                                          </p:val>
                                        </p:tav>
                                        <p:tav tm="100000">
                                          <p:val>
                                            <p:strVal val="#ppt_h"/>
                                          </p:val>
                                        </p:tav>
                                      </p:tavLst>
                                    </p:anim>
                                    <p:animEffect transition="in" filter="fade">
                                      <p:cBhvr>
                                        <p:cTn id="66" dur="1000"/>
                                        <p:tgtEl>
                                          <p:spTgt spid="13"/>
                                        </p:tgtEl>
                                      </p:cBhvr>
                                    </p:animEffect>
                                  </p:childTnLst>
                                </p:cTn>
                              </p:par>
                              <p:par>
                                <p:cTn id="67" presetID="55" presetClass="entr" presetSubtype="0" fill="hold" grpId="0" nodeType="withEffect">
                                  <p:stCondLst>
                                    <p:cond delay="0"/>
                                  </p:stCondLst>
                                  <p:childTnLst>
                                    <p:set>
                                      <p:cBhvr>
                                        <p:cTn id="68" dur="1" fill="hold">
                                          <p:stCondLst>
                                            <p:cond delay="0"/>
                                          </p:stCondLst>
                                        </p:cTn>
                                        <p:tgtEl>
                                          <p:spTgt spid="33"/>
                                        </p:tgtEl>
                                        <p:attrNameLst>
                                          <p:attrName>style.visibility</p:attrName>
                                        </p:attrNameLst>
                                      </p:cBhvr>
                                      <p:to>
                                        <p:strVal val="visible"/>
                                      </p:to>
                                    </p:set>
                                    <p:anim calcmode="lin" valueType="num">
                                      <p:cBhvr>
                                        <p:cTn id="69" dur="1000" fill="hold"/>
                                        <p:tgtEl>
                                          <p:spTgt spid="33"/>
                                        </p:tgtEl>
                                        <p:attrNameLst>
                                          <p:attrName>ppt_w</p:attrName>
                                        </p:attrNameLst>
                                      </p:cBhvr>
                                      <p:tavLst>
                                        <p:tav tm="0">
                                          <p:val>
                                            <p:strVal val="#ppt_w*0.70"/>
                                          </p:val>
                                        </p:tav>
                                        <p:tav tm="100000">
                                          <p:val>
                                            <p:strVal val="#ppt_w"/>
                                          </p:val>
                                        </p:tav>
                                      </p:tavLst>
                                    </p:anim>
                                    <p:anim calcmode="lin" valueType="num">
                                      <p:cBhvr>
                                        <p:cTn id="70" dur="1000" fill="hold"/>
                                        <p:tgtEl>
                                          <p:spTgt spid="33"/>
                                        </p:tgtEl>
                                        <p:attrNameLst>
                                          <p:attrName>ppt_h</p:attrName>
                                        </p:attrNameLst>
                                      </p:cBhvr>
                                      <p:tavLst>
                                        <p:tav tm="0">
                                          <p:val>
                                            <p:strVal val="#ppt_h"/>
                                          </p:val>
                                        </p:tav>
                                        <p:tav tm="100000">
                                          <p:val>
                                            <p:strVal val="#ppt_h"/>
                                          </p:val>
                                        </p:tav>
                                      </p:tavLst>
                                    </p:anim>
                                    <p:animEffect transition="in" filter="fade">
                                      <p:cBhvr>
                                        <p:cTn id="71" dur="1000"/>
                                        <p:tgtEl>
                                          <p:spTgt spid="33"/>
                                        </p:tgtEl>
                                      </p:cBhvr>
                                    </p:animEffect>
                                  </p:childTnLst>
                                </p:cTn>
                              </p:par>
                              <p:par>
                                <p:cTn id="72" presetID="55" presetClass="entr" presetSubtype="0" fill="hold" grpId="0" nodeType="withEffect">
                                  <p:stCondLst>
                                    <p:cond delay="0"/>
                                  </p:stCondLst>
                                  <p:childTnLst>
                                    <p:set>
                                      <p:cBhvr>
                                        <p:cTn id="73" dur="1" fill="hold">
                                          <p:stCondLst>
                                            <p:cond delay="0"/>
                                          </p:stCondLst>
                                        </p:cTn>
                                        <p:tgtEl>
                                          <p:spTgt spid="10"/>
                                        </p:tgtEl>
                                        <p:attrNameLst>
                                          <p:attrName>style.visibility</p:attrName>
                                        </p:attrNameLst>
                                      </p:cBhvr>
                                      <p:to>
                                        <p:strVal val="visible"/>
                                      </p:to>
                                    </p:set>
                                    <p:anim calcmode="lin" valueType="num">
                                      <p:cBhvr>
                                        <p:cTn id="74" dur="1000" fill="hold"/>
                                        <p:tgtEl>
                                          <p:spTgt spid="10"/>
                                        </p:tgtEl>
                                        <p:attrNameLst>
                                          <p:attrName>ppt_w</p:attrName>
                                        </p:attrNameLst>
                                      </p:cBhvr>
                                      <p:tavLst>
                                        <p:tav tm="0">
                                          <p:val>
                                            <p:strVal val="#ppt_w*0.70"/>
                                          </p:val>
                                        </p:tav>
                                        <p:tav tm="100000">
                                          <p:val>
                                            <p:strVal val="#ppt_w"/>
                                          </p:val>
                                        </p:tav>
                                      </p:tavLst>
                                    </p:anim>
                                    <p:anim calcmode="lin" valueType="num">
                                      <p:cBhvr>
                                        <p:cTn id="75" dur="1000" fill="hold"/>
                                        <p:tgtEl>
                                          <p:spTgt spid="10"/>
                                        </p:tgtEl>
                                        <p:attrNameLst>
                                          <p:attrName>ppt_h</p:attrName>
                                        </p:attrNameLst>
                                      </p:cBhvr>
                                      <p:tavLst>
                                        <p:tav tm="0">
                                          <p:val>
                                            <p:strVal val="#ppt_h"/>
                                          </p:val>
                                        </p:tav>
                                        <p:tav tm="100000">
                                          <p:val>
                                            <p:strVal val="#ppt_h"/>
                                          </p:val>
                                        </p:tav>
                                      </p:tavLst>
                                    </p:anim>
                                    <p:animEffect transition="in" filter="fade">
                                      <p:cBhvr>
                                        <p:cTn id="76" dur="1000"/>
                                        <p:tgtEl>
                                          <p:spTgt spid="10"/>
                                        </p:tgtEl>
                                      </p:cBhvr>
                                    </p:animEffect>
                                  </p:childTnLst>
                                </p:cTn>
                              </p:par>
                            </p:childTnLst>
                          </p:cTn>
                        </p:par>
                      </p:childTnLst>
                    </p:cTn>
                  </p:par>
                  <p:par>
                    <p:cTn id="77" fill="hold">
                      <p:stCondLst>
                        <p:cond delay="indefinite"/>
                      </p:stCondLst>
                      <p:childTnLst>
                        <p:par>
                          <p:cTn id="78" fill="hold">
                            <p:stCondLst>
                              <p:cond delay="0"/>
                            </p:stCondLst>
                            <p:childTnLst>
                              <p:par>
                                <p:cTn id="79" presetID="55" presetClass="entr" presetSubtype="0" fill="hold" grpId="0" nodeType="clickEffect">
                                  <p:stCondLst>
                                    <p:cond delay="0"/>
                                  </p:stCondLst>
                                  <p:childTnLst>
                                    <p:set>
                                      <p:cBhvr>
                                        <p:cTn id="80" dur="1" fill="hold">
                                          <p:stCondLst>
                                            <p:cond delay="0"/>
                                          </p:stCondLst>
                                        </p:cTn>
                                        <p:tgtEl>
                                          <p:spTgt spid="11"/>
                                        </p:tgtEl>
                                        <p:attrNameLst>
                                          <p:attrName>style.visibility</p:attrName>
                                        </p:attrNameLst>
                                      </p:cBhvr>
                                      <p:to>
                                        <p:strVal val="visible"/>
                                      </p:to>
                                    </p:set>
                                    <p:anim calcmode="lin" valueType="num">
                                      <p:cBhvr>
                                        <p:cTn id="81" dur="1000" fill="hold"/>
                                        <p:tgtEl>
                                          <p:spTgt spid="11"/>
                                        </p:tgtEl>
                                        <p:attrNameLst>
                                          <p:attrName>ppt_w</p:attrName>
                                        </p:attrNameLst>
                                      </p:cBhvr>
                                      <p:tavLst>
                                        <p:tav tm="0">
                                          <p:val>
                                            <p:strVal val="#ppt_w*0.70"/>
                                          </p:val>
                                        </p:tav>
                                        <p:tav tm="100000">
                                          <p:val>
                                            <p:strVal val="#ppt_w"/>
                                          </p:val>
                                        </p:tav>
                                      </p:tavLst>
                                    </p:anim>
                                    <p:anim calcmode="lin" valueType="num">
                                      <p:cBhvr>
                                        <p:cTn id="82" dur="1000" fill="hold"/>
                                        <p:tgtEl>
                                          <p:spTgt spid="11"/>
                                        </p:tgtEl>
                                        <p:attrNameLst>
                                          <p:attrName>ppt_h</p:attrName>
                                        </p:attrNameLst>
                                      </p:cBhvr>
                                      <p:tavLst>
                                        <p:tav tm="0">
                                          <p:val>
                                            <p:strVal val="#ppt_h"/>
                                          </p:val>
                                        </p:tav>
                                        <p:tav tm="100000">
                                          <p:val>
                                            <p:strVal val="#ppt_h"/>
                                          </p:val>
                                        </p:tav>
                                      </p:tavLst>
                                    </p:anim>
                                    <p:animEffect transition="in" filter="fade">
                                      <p:cBhvr>
                                        <p:cTn id="83" dur="1000"/>
                                        <p:tgtEl>
                                          <p:spTgt spid="11"/>
                                        </p:tgtEl>
                                      </p:cBhvr>
                                    </p:animEffect>
                                  </p:childTnLst>
                                </p:cTn>
                              </p:par>
                              <p:par>
                                <p:cTn id="84" presetID="55" presetClass="entr" presetSubtype="0" fill="hold" grpId="0" nodeType="with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1000" fill="hold"/>
                                        <p:tgtEl>
                                          <p:spTgt spid="27"/>
                                        </p:tgtEl>
                                        <p:attrNameLst>
                                          <p:attrName>ppt_w</p:attrName>
                                        </p:attrNameLst>
                                      </p:cBhvr>
                                      <p:tavLst>
                                        <p:tav tm="0">
                                          <p:val>
                                            <p:strVal val="#ppt_w*0.70"/>
                                          </p:val>
                                        </p:tav>
                                        <p:tav tm="100000">
                                          <p:val>
                                            <p:strVal val="#ppt_w"/>
                                          </p:val>
                                        </p:tav>
                                      </p:tavLst>
                                    </p:anim>
                                    <p:anim calcmode="lin" valueType="num">
                                      <p:cBhvr>
                                        <p:cTn id="87" dur="1000" fill="hold"/>
                                        <p:tgtEl>
                                          <p:spTgt spid="27"/>
                                        </p:tgtEl>
                                        <p:attrNameLst>
                                          <p:attrName>ppt_h</p:attrName>
                                        </p:attrNameLst>
                                      </p:cBhvr>
                                      <p:tavLst>
                                        <p:tav tm="0">
                                          <p:val>
                                            <p:strVal val="#ppt_h"/>
                                          </p:val>
                                        </p:tav>
                                        <p:tav tm="100000">
                                          <p:val>
                                            <p:strVal val="#ppt_h"/>
                                          </p:val>
                                        </p:tav>
                                      </p:tavLst>
                                    </p:anim>
                                    <p:animEffect transition="in" filter="fade">
                                      <p:cBhvr>
                                        <p:cTn id="88" dur="1000"/>
                                        <p:tgtEl>
                                          <p:spTgt spid="27"/>
                                        </p:tgtEl>
                                      </p:cBhvr>
                                    </p:animEffect>
                                  </p:childTnLst>
                                </p:cTn>
                              </p:par>
                              <p:par>
                                <p:cTn id="89" presetID="55" presetClass="entr" presetSubtype="0" fill="hold" grpId="0" nodeType="withEffect">
                                  <p:stCondLst>
                                    <p:cond delay="0"/>
                                  </p:stCondLst>
                                  <p:childTnLst>
                                    <p:set>
                                      <p:cBhvr>
                                        <p:cTn id="90" dur="1" fill="hold">
                                          <p:stCondLst>
                                            <p:cond delay="0"/>
                                          </p:stCondLst>
                                        </p:cTn>
                                        <p:tgtEl>
                                          <p:spTgt spid="36"/>
                                        </p:tgtEl>
                                        <p:attrNameLst>
                                          <p:attrName>style.visibility</p:attrName>
                                        </p:attrNameLst>
                                      </p:cBhvr>
                                      <p:to>
                                        <p:strVal val="visible"/>
                                      </p:to>
                                    </p:set>
                                    <p:anim calcmode="lin" valueType="num">
                                      <p:cBhvr>
                                        <p:cTn id="91" dur="1000" fill="hold"/>
                                        <p:tgtEl>
                                          <p:spTgt spid="36"/>
                                        </p:tgtEl>
                                        <p:attrNameLst>
                                          <p:attrName>ppt_w</p:attrName>
                                        </p:attrNameLst>
                                      </p:cBhvr>
                                      <p:tavLst>
                                        <p:tav tm="0">
                                          <p:val>
                                            <p:strVal val="#ppt_w*0.70"/>
                                          </p:val>
                                        </p:tav>
                                        <p:tav tm="100000">
                                          <p:val>
                                            <p:strVal val="#ppt_w"/>
                                          </p:val>
                                        </p:tav>
                                      </p:tavLst>
                                    </p:anim>
                                    <p:anim calcmode="lin" valueType="num">
                                      <p:cBhvr>
                                        <p:cTn id="92" dur="1000" fill="hold"/>
                                        <p:tgtEl>
                                          <p:spTgt spid="36"/>
                                        </p:tgtEl>
                                        <p:attrNameLst>
                                          <p:attrName>ppt_h</p:attrName>
                                        </p:attrNameLst>
                                      </p:cBhvr>
                                      <p:tavLst>
                                        <p:tav tm="0">
                                          <p:val>
                                            <p:strVal val="#ppt_h"/>
                                          </p:val>
                                        </p:tav>
                                        <p:tav tm="100000">
                                          <p:val>
                                            <p:strVal val="#ppt_h"/>
                                          </p:val>
                                        </p:tav>
                                      </p:tavLst>
                                    </p:anim>
                                    <p:animEffect transition="in" filter="fade">
                                      <p:cBhvr>
                                        <p:cTn id="93" dur="1000"/>
                                        <p:tgtEl>
                                          <p:spTgt spid="36"/>
                                        </p:tgtEl>
                                      </p:cBhvr>
                                    </p:animEffect>
                                  </p:childTnLst>
                                </p:cTn>
                              </p:par>
                              <p:par>
                                <p:cTn id="94" presetID="55" presetClass="entr" presetSubtype="0" fill="hold" grpId="0" nodeType="withEffect">
                                  <p:stCondLst>
                                    <p:cond delay="0"/>
                                  </p:stCondLst>
                                  <p:childTnLst>
                                    <p:set>
                                      <p:cBhvr>
                                        <p:cTn id="95" dur="1" fill="hold">
                                          <p:stCondLst>
                                            <p:cond delay="0"/>
                                          </p:stCondLst>
                                        </p:cTn>
                                        <p:tgtEl>
                                          <p:spTgt spid="28"/>
                                        </p:tgtEl>
                                        <p:attrNameLst>
                                          <p:attrName>style.visibility</p:attrName>
                                        </p:attrNameLst>
                                      </p:cBhvr>
                                      <p:to>
                                        <p:strVal val="visible"/>
                                      </p:to>
                                    </p:set>
                                    <p:anim calcmode="lin" valueType="num">
                                      <p:cBhvr>
                                        <p:cTn id="96" dur="1000" fill="hold"/>
                                        <p:tgtEl>
                                          <p:spTgt spid="28"/>
                                        </p:tgtEl>
                                        <p:attrNameLst>
                                          <p:attrName>ppt_w</p:attrName>
                                        </p:attrNameLst>
                                      </p:cBhvr>
                                      <p:tavLst>
                                        <p:tav tm="0">
                                          <p:val>
                                            <p:strVal val="#ppt_w*0.70"/>
                                          </p:val>
                                        </p:tav>
                                        <p:tav tm="100000">
                                          <p:val>
                                            <p:strVal val="#ppt_w"/>
                                          </p:val>
                                        </p:tav>
                                      </p:tavLst>
                                    </p:anim>
                                    <p:anim calcmode="lin" valueType="num">
                                      <p:cBhvr>
                                        <p:cTn id="97" dur="1000" fill="hold"/>
                                        <p:tgtEl>
                                          <p:spTgt spid="28"/>
                                        </p:tgtEl>
                                        <p:attrNameLst>
                                          <p:attrName>ppt_h</p:attrName>
                                        </p:attrNameLst>
                                      </p:cBhvr>
                                      <p:tavLst>
                                        <p:tav tm="0">
                                          <p:val>
                                            <p:strVal val="#ppt_h"/>
                                          </p:val>
                                        </p:tav>
                                        <p:tav tm="100000">
                                          <p:val>
                                            <p:strVal val="#ppt_h"/>
                                          </p:val>
                                        </p:tav>
                                      </p:tavLst>
                                    </p:anim>
                                    <p:animEffect transition="in" filter="fade">
                                      <p:cBhvr>
                                        <p:cTn id="98" dur="1000"/>
                                        <p:tgtEl>
                                          <p:spTgt spid="28"/>
                                        </p:tgtEl>
                                      </p:cBhvr>
                                    </p:animEffect>
                                  </p:childTnLst>
                                </p:cTn>
                              </p:par>
                              <p:par>
                                <p:cTn id="99" presetID="55" presetClass="entr" presetSubtype="0" fill="hold" grpId="0" nodeType="withEffect">
                                  <p:stCondLst>
                                    <p:cond delay="0"/>
                                  </p:stCondLst>
                                  <p:childTnLst>
                                    <p:set>
                                      <p:cBhvr>
                                        <p:cTn id="100" dur="1" fill="hold">
                                          <p:stCondLst>
                                            <p:cond delay="0"/>
                                          </p:stCondLst>
                                        </p:cTn>
                                        <p:tgtEl>
                                          <p:spTgt spid="39"/>
                                        </p:tgtEl>
                                        <p:attrNameLst>
                                          <p:attrName>style.visibility</p:attrName>
                                        </p:attrNameLst>
                                      </p:cBhvr>
                                      <p:to>
                                        <p:strVal val="visible"/>
                                      </p:to>
                                    </p:set>
                                    <p:anim calcmode="lin" valueType="num">
                                      <p:cBhvr>
                                        <p:cTn id="101" dur="1000" fill="hold"/>
                                        <p:tgtEl>
                                          <p:spTgt spid="39"/>
                                        </p:tgtEl>
                                        <p:attrNameLst>
                                          <p:attrName>ppt_w</p:attrName>
                                        </p:attrNameLst>
                                      </p:cBhvr>
                                      <p:tavLst>
                                        <p:tav tm="0">
                                          <p:val>
                                            <p:strVal val="#ppt_w*0.70"/>
                                          </p:val>
                                        </p:tav>
                                        <p:tav tm="100000">
                                          <p:val>
                                            <p:strVal val="#ppt_w"/>
                                          </p:val>
                                        </p:tav>
                                      </p:tavLst>
                                    </p:anim>
                                    <p:anim calcmode="lin" valueType="num">
                                      <p:cBhvr>
                                        <p:cTn id="102" dur="1000" fill="hold"/>
                                        <p:tgtEl>
                                          <p:spTgt spid="39"/>
                                        </p:tgtEl>
                                        <p:attrNameLst>
                                          <p:attrName>ppt_h</p:attrName>
                                        </p:attrNameLst>
                                      </p:cBhvr>
                                      <p:tavLst>
                                        <p:tav tm="0">
                                          <p:val>
                                            <p:strVal val="#ppt_h"/>
                                          </p:val>
                                        </p:tav>
                                        <p:tav tm="100000">
                                          <p:val>
                                            <p:strVal val="#ppt_h"/>
                                          </p:val>
                                        </p:tav>
                                      </p:tavLst>
                                    </p:anim>
                                    <p:animEffect transition="in" filter="fade">
                                      <p:cBhvr>
                                        <p:cTn id="103" dur="1000"/>
                                        <p:tgtEl>
                                          <p:spTgt spid="39"/>
                                        </p:tgtEl>
                                      </p:cBhvr>
                                    </p:animEffect>
                                  </p:childTnLst>
                                </p:cTn>
                              </p:par>
                              <p:par>
                                <p:cTn id="104" presetID="55" presetClass="entr" presetSubtype="0" fill="hold" grpId="0" nodeType="withEffect">
                                  <p:stCondLst>
                                    <p:cond delay="0"/>
                                  </p:stCondLst>
                                  <p:childTnLst>
                                    <p:set>
                                      <p:cBhvr>
                                        <p:cTn id="105" dur="1" fill="hold">
                                          <p:stCondLst>
                                            <p:cond delay="0"/>
                                          </p:stCondLst>
                                        </p:cTn>
                                        <p:tgtEl>
                                          <p:spTgt spid="15"/>
                                        </p:tgtEl>
                                        <p:attrNameLst>
                                          <p:attrName>style.visibility</p:attrName>
                                        </p:attrNameLst>
                                      </p:cBhvr>
                                      <p:to>
                                        <p:strVal val="visible"/>
                                      </p:to>
                                    </p:set>
                                    <p:anim calcmode="lin" valueType="num">
                                      <p:cBhvr>
                                        <p:cTn id="106" dur="1000" fill="hold"/>
                                        <p:tgtEl>
                                          <p:spTgt spid="15"/>
                                        </p:tgtEl>
                                        <p:attrNameLst>
                                          <p:attrName>ppt_w</p:attrName>
                                        </p:attrNameLst>
                                      </p:cBhvr>
                                      <p:tavLst>
                                        <p:tav tm="0">
                                          <p:val>
                                            <p:strVal val="#ppt_w*0.70"/>
                                          </p:val>
                                        </p:tav>
                                        <p:tav tm="100000">
                                          <p:val>
                                            <p:strVal val="#ppt_w"/>
                                          </p:val>
                                        </p:tav>
                                      </p:tavLst>
                                    </p:anim>
                                    <p:anim calcmode="lin" valueType="num">
                                      <p:cBhvr>
                                        <p:cTn id="107" dur="1000" fill="hold"/>
                                        <p:tgtEl>
                                          <p:spTgt spid="15"/>
                                        </p:tgtEl>
                                        <p:attrNameLst>
                                          <p:attrName>ppt_h</p:attrName>
                                        </p:attrNameLst>
                                      </p:cBhvr>
                                      <p:tavLst>
                                        <p:tav tm="0">
                                          <p:val>
                                            <p:strVal val="#ppt_h"/>
                                          </p:val>
                                        </p:tav>
                                        <p:tav tm="100000">
                                          <p:val>
                                            <p:strVal val="#ppt_h"/>
                                          </p:val>
                                        </p:tav>
                                      </p:tavLst>
                                    </p:anim>
                                    <p:animEffect transition="in" filter="fade">
                                      <p:cBhvr>
                                        <p:cTn id="108" dur="1000"/>
                                        <p:tgtEl>
                                          <p:spTgt spid="15"/>
                                        </p:tgtEl>
                                      </p:cBhvr>
                                    </p:animEffect>
                                  </p:childTnLst>
                                </p:cTn>
                              </p:par>
                              <p:par>
                                <p:cTn id="109" presetID="55" presetClass="entr" presetSubtype="0" fill="hold" grpId="0" nodeType="withEffect">
                                  <p:stCondLst>
                                    <p:cond delay="0"/>
                                  </p:stCondLst>
                                  <p:childTnLst>
                                    <p:set>
                                      <p:cBhvr>
                                        <p:cTn id="110" dur="1" fill="hold">
                                          <p:stCondLst>
                                            <p:cond delay="0"/>
                                          </p:stCondLst>
                                        </p:cTn>
                                        <p:tgtEl>
                                          <p:spTgt spid="16"/>
                                        </p:tgtEl>
                                        <p:attrNameLst>
                                          <p:attrName>style.visibility</p:attrName>
                                        </p:attrNameLst>
                                      </p:cBhvr>
                                      <p:to>
                                        <p:strVal val="visible"/>
                                      </p:to>
                                    </p:set>
                                    <p:anim calcmode="lin" valueType="num">
                                      <p:cBhvr>
                                        <p:cTn id="111" dur="1000" fill="hold"/>
                                        <p:tgtEl>
                                          <p:spTgt spid="16"/>
                                        </p:tgtEl>
                                        <p:attrNameLst>
                                          <p:attrName>ppt_w</p:attrName>
                                        </p:attrNameLst>
                                      </p:cBhvr>
                                      <p:tavLst>
                                        <p:tav tm="0">
                                          <p:val>
                                            <p:strVal val="#ppt_w*0.70"/>
                                          </p:val>
                                        </p:tav>
                                        <p:tav tm="100000">
                                          <p:val>
                                            <p:strVal val="#ppt_w"/>
                                          </p:val>
                                        </p:tav>
                                      </p:tavLst>
                                    </p:anim>
                                    <p:anim calcmode="lin" valueType="num">
                                      <p:cBhvr>
                                        <p:cTn id="112" dur="1000" fill="hold"/>
                                        <p:tgtEl>
                                          <p:spTgt spid="16"/>
                                        </p:tgtEl>
                                        <p:attrNameLst>
                                          <p:attrName>ppt_h</p:attrName>
                                        </p:attrNameLst>
                                      </p:cBhvr>
                                      <p:tavLst>
                                        <p:tav tm="0">
                                          <p:val>
                                            <p:strVal val="#ppt_h"/>
                                          </p:val>
                                        </p:tav>
                                        <p:tav tm="100000">
                                          <p:val>
                                            <p:strVal val="#ppt_h"/>
                                          </p:val>
                                        </p:tav>
                                      </p:tavLst>
                                    </p:anim>
                                    <p:animEffect transition="in" filter="fade">
                                      <p:cBhvr>
                                        <p:cTn id="113" dur="1000"/>
                                        <p:tgtEl>
                                          <p:spTgt spid="16"/>
                                        </p:tgtEl>
                                      </p:cBhvr>
                                    </p:animEffect>
                                  </p:childTnLst>
                                </p:cTn>
                              </p:par>
                              <p:par>
                                <p:cTn id="114" presetID="55" presetClass="entr" presetSubtype="0" fill="hold" grpId="0" nodeType="withEffect">
                                  <p:stCondLst>
                                    <p:cond delay="0"/>
                                  </p:stCondLst>
                                  <p:childTnLst>
                                    <p:set>
                                      <p:cBhvr>
                                        <p:cTn id="115" dur="1" fill="hold">
                                          <p:stCondLst>
                                            <p:cond delay="0"/>
                                          </p:stCondLst>
                                        </p:cTn>
                                        <p:tgtEl>
                                          <p:spTgt spid="34"/>
                                        </p:tgtEl>
                                        <p:attrNameLst>
                                          <p:attrName>style.visibility</p:attrName>
                                        </p:attrNameLst>
                                      </p:cBhvr>
                                      <p:to>
                                        <p:strVal val="visible"/>
                                      </p:to>
                                    </p:set>
                                    <p:anim calcmode="lin" valueType="num">
                                      <p:cBhvr>
                                        <p:cTn id="116" dur="1000" fill="hold"/>
                                        <p:tgtEl>
                                          <p:spTgt spid="34"/>
                                        </p:tgtEl>
                                        <p:attrNameLst>
                                          <p:attrName>ppt_w</p:attrName>
                                        </p:attrNameLst>
                                      </p:cBhvr>
                                      <p:tavLst>
                                        <p:tav tm="0">
                                          <p:val>
                                            <p:strVal val="#ppt_w*0.70"/>
                                          </p:val>
                                        </p:tav>
                                        <p:tav tm="100000">
                                          <p:val>
                                            <p:strVal val="#ppt_w"/>
                                          </p:val>
                                        </p:tav>
                                      </p:tavLst>
                                    </p:anim>
                                    <p:anim calcmode="lin" valueType="num">
                                      <p:cBhvr>
                                        <p:cTn id="117" dur="1000" fill="hold"/>
                                        <p:tgtEl>
                                          <p:spTgt spid="34"/>
                                        </p:tgtEl>
                                        <p:attrNameLst>
                                          <p:attrName>ppt_h</p:attrName>
                                        </p:attrNameLst>
                                      </p:cBhvr>
                                      <p:tavLst>
                                        <p:tav tm="0">
                                          <p:val>
                                            <p:strVal val="#ppt_h"/>
                                          </p:val>
                                        </p:tav>
                                        <p:tav tm="100000">
                                          <p:val>
                                            <p:strVal val="#ppt_h"/>
                                          </p:val>
                                        </p:tav>
                                      </p:tavLst>
                                    </p:anim>
                                    <p:animEffect transition="in" filter="fade">
                                      <p:cBhvr>
                                        <p:cTn id="118"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0" grpId="0" animBg="1"/>
      <p:bldP spid="11" grpId="0" animBg="1"/>
      <p:bldP spid="12" grpId="0" animBg="1"/>
      <p:bldP spid="13" grpId="0" animBg="1"/>
      <p:bldP spid="15" grpId="0" animBg="1"/>
      <p:bldP spid="16" grpId="0" animBg="1"/>
      <p:bldP spid="20" grpId="0" animBg="1"/>
      <p:bldP spid="21" grpId="0" animBg="1"/>
      <p:bldP spid="25" grpId="0" animBg="1"/>
      <p:bldP spid="27" grpId="0" animBg="1"/>
      <p:bldP spid="28" grpId="0" animBg="1"/>
      <p:bldP spid="31" grpId="0" animBg="1"/>
      <p:bldP spid="32" grpId="0"/>
      <p:bldP spid="33" grpId="0"/>
      <p:bldP spid="34" grpId="0"/>
      <p:bldP spid="35" grpId="0"/>
      <p:bldP spid="36" grpId="0"/>
      <p:bldP spid="37" grpId="0"/>
      <p:bldP spid="38" grpId="0"/>
      <p:bldP spid="3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Failure Recovery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Two kinds of failure</a:t>
            </a:r>
          </a:p>
          <a:p>
            <a:pPr lvl="1"/>
            <a:r>
              <a:rPr lang="en-US" dirty="0" smtClean="0"/>
              <a:t>Processor</a:t>
            </a:r>
          </a:p>
          <a:p>
            <a:pPr lvl="1"/>
            <a:r>
              <a:rPr lang="en-US" dirty="0" err="1" smtClean="0"/>
              <a:t>Validator</a:t>
            </a:r>
            <a:r>
              <a:rPr lang="en-US" dirty="0" smtClean="0"/>
              <a:t> (Already discussed)</a:t>
            </a:r>
          </a:p>
          <a:p>
            <a:r>
              <a:rPr lang="en-US" dirty="0" smtClean="0"/>
              <a:t>Processor failure</a:t>
            </a:r>
          </a:p>
          <a:p>
            <a:pPr lvl="1"/>
            <a:r>
              <a:rPr lang="en-US" dirty="0" smtClean="0"/>
              <a:t>Each node maintains a write ahead log</a:t>
            </a:r>
          </a:p>
          <a:p>
            <a:pPr lvl="1"/>
            <a:r>
              <a:rPr lang="en-US" dirty="0" smtClean="0"/>
              <a:t>Logs :</a:t>
            </a:r>
          </a:p>
          <a:p>
            <a:pPr lvl="2"/>
            <a:r>
              <a:rPr lang="en-US" dirty="0" smtClean="0"/>
              <a:t>Init log entry</a:t>
            </a:r>
          </a:p>
          <a:p>
            <a:pPr lvl="2"/>
            <a:r>
              <a:rPr lang="en-US" dirty="0" smtClean="0"/>
              <a:t>Write set</a:t>
            </a:r>
          </a:p>
          <a:p>
            <a:pPr lvl="2"/>
            <a:r>
              <a:rPr lang="en-US" dirty="0" smtClean="0"/>
              <a:t>Decision to commit/abort</a:t>
            </a:r>
          </a:p>
          <a:p>
            <a:pPr lvl="2"/>
            <a:r>
              <a:rPr lang="en-US" dirty="0" smtClean="0"/>
              <a:t>Completed </a:t>
            </a:r>
          </a:p>
          <a:p>
            <a:pPr lvl="2"/>
            <a:endParaRPr lang="en-US" dirty="0" smtClean="0"/>
          </a:p>
          <a:p>
            <a:endParaRPr lang="en-US" dirty="0" smtClean="0"/>
          </a:p>
          <a:p>
            <a:endParaRPr lang="en-US" dirty="0" smtClean="0"/>
          </a:p>
        </p:txBody>
      </p:sp>
      <p:sp>
        <p:nvSpPr>
          <p:cNvPr id="4" name="Right Brace 3"/>
          <p:cNvSpPr/>
          <p:nvPr/>
        </p:nvSpPr>
        <p:spPr>
          <a:xfrm>
            <a:off x="5105400" y="4038600"/>
            <a:ext cx="609600" cy="175260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5" name="TextBox 4"/>
          <p:cNvSpPr txBox="1"/>
          <p:nvPr/>
        </p:nvSpPr>
        <p:spPr>
          <a:xfrm>
            <a:off x="5867400" y="4419601"/>
            <a:ext cx="2667000" cy="461665"/>
          </a:xfrm>
          <a:prstGeom prst="rect">
            <a:avLst/>
          </a:prstGeom>
          <a:noFill/>
        </p:spPr>
        <p:txBody>
          <a:bodyPr wrap="square" rtlCol="0">
            <a:spAutoFit/>
          </a:bodyPr>
          <a:lstStyle/>
          <a:p>
            <a:r>
              <a:rPr lang="en-US" sz="2400" dirty="0" smtClean="0">
                <a:solidFill>
                  <a:schemeClr val="tx2"/>
                </a:solidFill>
              </a:rPr>
              <a:t>Asynchronously!!</a:t>
            </a:r>
            <a:endParaRPr lang="en-US" dirty="0"/>
          </a:p>
        </p:txBody>
      </p:sp>
      <p:sp>
        <p:nvSpPr>
          <p:cNvPr id="6" name="Slide Number Placeholder 5"/>
          <p:cNvSpPr>
            <a:spLocks noGrp="1"/>
          </p:cNvSpPr>
          <p:nvPr>
            <p:ph type="sldNum" sz="quarter" idx="12"/>
          </p:nvPr>
        </p:nvSpPr>
        <p:spPr/>
        <p:txBody>
          <a:bodyPr/>
          <a:lstStyle/>
          <a:p>
            <a:fld id="{684CBD6F-BDE8-4355-A4DE-64F2493B9076}"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smtClean="0"/>
              <a:t>Read Only transactions:</a:t>
            </a:r>
          </a:p>
          <a:p>
            <a:pPr lvl="1"/>
            <a:r>
              <a:rPr lang="en-US" dirty="0" smtClean="0"/>
              <a:t>Writes are not installed to storage atomically</a:t>
            </a:r>
          </a:p>
          <a:p>
            <a:pPr lvl="1"/>
            <a:r>
              <a:rPr lang="en-US" dirty="0" smtClean="0"/>
              <a:t>Hence, no optimizations for read only transactions</a:t>
            </a:r>
          </a:p>
          <a:p>
            <a:r>
              <a:rPr lang="en-US" dirty="0" smtClean="0"/>
              <a:t>Spurious Aborts</a:t>
            </a:r>
          </a:p>
          <a:p>
            <a:pPr lvl="1"/>
            <a:r>
              <a:rPr lang="en-US" dirty="0" smtClean="0"/>
              <a:t>Remember we do nothing on ABORT!!</a:t>
            </a:r>
          </a:p>
        </p:txBody>
      </p:sp>
      <p:sp>
        <p:nvSpPr>
          <p:cNvPr id="4" name="Slide Number Placeholder 3"/>
          <p:cNvSpPr>
            <a:spLocks noGrp="1"/>
          </p:cNvSpPr>
          <p:nvPr>
            <p:ph type="sldNum" sz="quarter" idx="12"/>
          </p:nvPr>
        </p:nvSpPr>
        <p:spPr/>
        <p:txBody>
          <a:bodyPr/>
          <a:lstStyle/>
          <a:p>
            <a:fld id="{684CBD6F-BDE8-4355-A4DE-64F2493B9076}"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Spurious Aborts</a:t>
            </a:r>
            <a:endParaRPr lang="en-US" dirty="0"/>
          </a:p>
        </p:txBody>
      </p:sp>
      <p:sp>
        <p:nvSpPr>
          <p:cNvPr id="4" name="Rounded Rectangle 3"/>
          <p:cNvSpPr/>
          <p:nvPr/>
        </p:nvSpPr>
        <p:spPr>
          <a:xfrm>
            <a:off x="1524000" y="2286000"/>
            <a:ext cx="2133600" cy="1143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T3: R(X), W(X), W(Y)</a:t>
            </a:r>
            <a:endParaRPr lang="en-US" dirty="0"/>
          </a:p>
        </p:txBody>
      </p:sp>
      <p:sp>
        <p:nvSpPr>
          <p:cNvPr id="5" name="Down Arrow 4"/>
          <p:cNvSpPr/>
          <p:nvPr/>
        </p:nvSpPr>
        <p:spPr>
          <a:xfrm rot="2146487">
            <a:off x="1420003" y="3584517"/>
            <a:ext cx="460714" cy="1394441"/>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Down Arrow 5"/>
          <p:cNvSpPr/>
          <p:nvPr/>
        </p:nvSpPr>
        <p:spPr>
          <a:xfrm rot="19037938">
            <a:off x="3307369" y="3552791"/>
            <a:ext cx="460714" cy="1394441"/>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7" name="Rounded Rectangle 6"/>
          <p:cNvSpPr/>
          <p:nvPr/>
        </p:nvSpPr>
        <p:spPr>
          <a:xfrm>
            <a:off x="533400" y="4953000"/>
            <a:ext cx="1676400" cy="838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err="1" smtClean="0"/>
              <a:t>Validator</a:t>
            </a:r>
            <a:r>
              <a:rPr lang="en-US" dirty="0" smtClean="0"/>
              <a:t> A</a:t>
            </a:r>
          </a:p>
          <a:p>
            <a:pPr algn="ctr"/>
            <a:r>
              <a:rPr lang="en-US" dirty="0"/>
              <a:t>X</a:t>
            </a:r>
          </a:p>
        </p:txBody>
      </p:sp>
      <p:sp>
        <p:nvSpPr>
          <p:cNvPr id="9" name="Rounded Rectangle 8"/>
          <p:cNvSpPr/>
          <p:nvPr/>
        </p:nvSpPr>
        <p:spPr>
          <a:xfrm>
            <a:off x="6553200" y="4876800"/>
            <a:ext cx="1676400" cy="838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err="1" smtClean="0"/>
              <a:t>Validator</a:t>
            </a:r>
            <a:r>
              <a:rPr lang="en-US" dirty="0" smtClean="0"/>
              <a:t> A</a:t>
            </a:r>
          </a:p>
          <a:p>
            <a:pPr algn="ctr"/>
            <a:r>
              <a:rPr lang="en-US" dirty="0"/>
              <a:t>X</a:t>
            </a:r>
          </a:p>
        </p:txBody>
      </p:sp>
      <p:sp>
        <p:nvSpPr>
          <p:cNvPr id="10" name="Rounded Rectangle 9"/>
          <p:cNvSpPr/>
          <p:nvPr/>
        </p:nvSpPr>
        <p:spPr>
          <a:xfrm>
            <a:off x="6248400" y="2286000"/>
            <a:ext cx="1981200" cy="10668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T4: R(X), W(X)</a:t>
            </a:r>
            <a:endParaRPr lang="en-US" dirty="0"/>
          </a:p>
        </p:txBody>
      </p:sp>
      <p:sp>
        <p:nvSpPr>
          <p:cNvPr id="11" name="Rounded Rectangle 10"/>
          <p:cNvSpPr/>
          <p:nvPr/>
        </p:nvSpPr>
        <p:spPr>
          <a:xfrm>
            <a:off x="3352800" y="4953000"/>
            <a:ext cx="1676400" cy="838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err="1" smtClean="0"/>
              <a:t>Validator</a:t>
            </a:r>
            <a:r>
              <a:rPr lang="en-US" dirty="0" smtClean="0"/>
              <a:t> B</a:t>
            </a:r>
          </a:p>
          <a:p>
            <a:pPr algn="ctr"/>
            <a:r>
              <a:rPr lang="en-US" dirty="0"/>
              <a:t>Y</a:t>
            </a:r>
          </a:p>
        </p:txBody>
      </p:sp>
      <p:sp>
        <p:nvSpPr>
          <p:cNvPr id="12" name="Down Arrow 11"/>
          <p:cNvSpPr/>
          <p:nvPr/>
        </p:nvSpPr>
        <p:spPr>
          <a:xfrm>
            <a:off x="7159286" y="3476591"/>
            <a:ext cx="460714" cy="1394441"/>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3" name="TextBox 12"/>
          <p:cNvSpPr txBox="1"/>
          <p:nvPr/>
        </p:nvSpPr>
        <p:spPr>
          <a:xfrm>
            <a:off x="381000" y="5867400"/>
            <a:ext cx="2362200" cy="646331"/>
          </a:xfrm>
          <a:prstGeom prst="rect">
            <a:avLst/>
          </a:prstGeom>
          <a:noFill/>
        </p:spPr>
        <p:txBody>
          <a:bodyPr wrap="square" rtlCol="0">
            <a:spAutoFit/>
          </a:bodyPr>
          <a:lstStyle/>
          <a:p>
            <a:r>
              <a:rPr lang="en-US" dirty="0" smtClean="0"/>
              <a:t>No conflict. Adds X to write set</a:t>
            </a:r>
            <a:endParaRPr lang="en-US" dirty="0"/>
          </a:p>
        </p:txBody>
      </p:sp>
      <p:sp>
        <p:nvSpPr>
          <p:cNvPr id="14" name="TextBox 13"/>
          <p:cNvSpPr txBox="1"/>
          <p:nvPr/>
        </p:nvSpPr>
        <p:spPr>
          <a:xfrm>
            <a:off x="3276600" y="5943600"/>
            <a:ext cx="2362200" cy="369332"/>
          </a:xfrm>
          <a:prstGeom prst="rect">
            <a:avLst/>
          </a:prstGeom>
          <a:noFill/>
        </p:spPr>
        <p:txBody>
          <a:bodyPr wrap="square" rtlCol="0">
            <a:spAutoFit/>
          </a:bodyPr>
          <a:lstStyle/>
          <a:p>
            <a:r>
              <a:rPr lang="en-US" dirty="0" smtClean="0">
                <a:solidFill>
                  <a:srgbClr val="FF0000"/>
                </a:solidFill>
              </a:rPr>
              <a:t>Conflict Aborts!!</a:t>
            </a:r>
            <a:endParaRPr lang="en-US" dirty="0">
              <a:solidFill>
                <a:srgbClr val="FF0000"/>
              </a:solidFill>
            </a:endParaRPr>
          </a:p>
        </p:txBody>
      </p:sp>
      <p:sp>
        <p:nvSpPr>
          <p:cNvPr id="15" name="TextBox 14"/>
          <p:cNvSpPr txBox="1"/>
          <p:nvPr/>
        </p:nvSpPr>
        <p:spPr>
          <a:xfrm>
            <a:off x="6019800" y="5791200"/>
            <a:ext cx="3200400" cy="923330"/>
          </a:xfrm>
          <a:prstGeom prst="rect">
            <a:avLst/>
          </a:prstGeom>
          <a:noFill/>
        </p:spPr>
        <p:txBody>
          <a:bodyPr wrap="square" rtlCol="0">
            <a:spAutoFit/>
          </a:bodyPr>
          <a:lstStyle/>
          <a:p>
            <a:r>
              <a:rPr lang="en-US" dirty="0" smtClean="0"/>
              <a:t>T3 &gt; T2; Assumes T4 read a stale value and </a:t>
            </a:r>
            <a:r>
              <a:rPr lang="en-US" dirty="0" smtClean="0">
                <a:solidFill>
                  <a:srgbClr val="FF0000"/>
                </a:solidFill>
              </a:rPr>
              <a:t>hence aborts T4 unnecessarily</a:t>
            </a:r>
            <a:endParaRPr lang="en-US" dirty="0">
              <a:solidFill>
                <a:srgbClr val="FF0000"/>
              </a:solidFill>
            </a:endParaRPr>
          </a:p>
        </p:txBody>
      </p:sp>
      <p:sp>
        <p:nvSpPr>
          <p:cNvPr id="16" name="Rectangle 15"/>
          <p:cNvSpPr/>
          <p:nvPr/>
        </p:nvSpPr>
        <p:spPr>
          <a:xfrm>
            <a:off x="4267200" y="2362200"/>
            <a:ext cx="1524000" cy="17526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cxnSp>
        <p:nvCxnSpPr>
          <p:cNvPr id="18" name="Straight Connector 17"/>
          <p:cNvCxnSpPr>
            <a:stCxn id="16" idx="0"/>
            <a:endCxn id="16" idx="2"/>
          </p:cNvCxnSpPr>
          <p:nvPr/>
        </p:nvCxnSpPr>
        <p:spPr>
          <a:xfrm rot="16200000" flipH="1">
            <a:off x="4152900" y="3238500"/>
            <a:ext cx="1752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267200" y="2743200"/>
            <a:ext cx="1524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6" idx="1"/>
            <a:endCxn id="16" idx="3"/>
          </p:cNvCxnSpPr>
          <p:nvPr/>
        </p:nvCxnSpPr>
        <p:spPr>
          <a:xfrm rot="10800000" flipH="1">
            <a:off x="4267200" y="3238500"/>
            <a:ext cx="152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343400" y="2819400"/>
            <a:ext cx="457200" cy="369332"/>
          </a:xfrm>
          <a:prstGeom prst="rect">
            <a:avLst/>
          </a:prstGeom>
          <a:noFill/>
        </p:spPr>
        <p:txBody>
          <a:bodyPr wrap="square" rtlCol="0">
            <a:spAutoFit/>
          </a:bodyPr>
          <a:lstStyle/>
          <a:p>
            <a:r>
              <a:rPr lang="en-US" dirty="0" smtClean="0"/>
              <a:t>X</a:t>
            </a:r>
            <a:endParaRPr lang="en-US" dirty="0"/>
          </a:p>
        </p:txBody>
      </p:sp>
      <p:sp>
        <p:nvSpPr>
          <p:cNvPr id="26" name="TextBox 25"/>
          <p:cNvSpPr txBox="1"/>
          <p:nvPr/>
        </p:nvSpPr>
        <p:spPr>
          <a:xfrm>
            <a:off x="5105400" y="2831068"/>
            <a:ext cx="457200" cy="369332"/>
          </a:xfrm>
          <a:prstGeom prst="rect">
            <a:avLst/>
          </a:prstGeom>
          <a:noFill/>
        </p:spPr>
        <p:txBody>
          <a:bodyPr wrap="square" rtlCol="0">
            <a:spAutoFit/>
          </a:bodyPr>
          <a:lstStyle/>
          <a:p>
            <a:r>
              <a:rPr lang="en-US" dirty="0" smtClean="0"/>
              <a:t>T2</a:t>
            </a:r>
            <a:endParaRPr lang="en-US" dirty="0"/>
          </a:p>
        </p:txBody>
      </p:sp>
      <p:sp>
        <p:nvSpPr>
          <p:cNvPr id="20" name="Slide Number Placeholder 19"/>
          <p:cNvSpPr>
            <a:spLocks noGrp="1"/>
          </p:cNvSpPr>
          <p:nvPr>
            <p:ph type="sldNum" sz="quarter" idx="12"/>
          </p:nvPr>
        </p:nvSpPr>
        <p:spPr/>
        <p:txBody>
          <a:bodyPr/>
          <a:lstStyle/>
          <a:p>
            <a:fld id="{684CBD6F-BDE8-4355-A4DE-64F2493B9076}"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strVal val="#ppt_w*0.70"/>
                                          </p:val>
                                        </p:tav>
                                        <p:tav tm="100000">
                                          <p:val>
                                            <p:strVal val="#ppt_w"/>
                                          </p:val>
                                        </p:tav>
                                      </p:tavLst>
                                    </p:anim>
                                    <p:anim calcmode="lin" valueType="num">
                                      <p:cBhvr>
                                        <p:cTn id="13" dur="1000" fill="hold"/>
                                        <p:tgtEl>
                                          <p:spTgt spid="7"/>
                                        </p:tgtEl>
                                        <p:attrNameLst>
                                          <p:attrName>ppt_h</p:attrName>
                                        </p:attrNameLst>
                                      </p:cBhvr>
                                      <p:tavLst>
                                        <p:tav tm="0">
                                          <p:val>
                                            <p:strVal val="#ppt_h"/>
                                          </p:val>
                                        </p:tav>
                                        <p:tav tm="100000">
                                          <p:val>
                                            <p:strVal val="#ppt_h"/>
                                          </p:val>
                                        </p:tav>
                                      </p:tavLst>
                                    </p:anim>
                                    <p:animEffect transition="in" filter="fade">
                                      <p:cBhvr>
                                        <p:cTn id="14" dur="1000"/>
                                        <p:tgtEl>
                                          <p:spTgt spid="7"/>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strVal val="#ppt_w*0.7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animEffect transition="in" filter="fade">
                                      <p:cBhvr>
                                        <p:cTn id="19" dur="1000"/>
                                        <p:tgtEl>
                                          <p:spTgt spid="6"/>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strVal val="#ppt_w*0.70"/>
                                          </p:val>
                                        </p:tav>
                                        <p:tav tm="100000">
                                          <p:val>
                                            <p:strVal val="#ppt_w"/>
                                          </p:val>
                                        </p:tav>
                                      </p:tavLst>
                                    </p:anim>
                                    <p:anim calcmode="lin" valueType="num">
                                      <p:cBhvr>
                                        <p:cTn id="23" dur="1000" fill="hold"/>
                                        <p:tgtEl>
                                          <p:spTgt spid="11"/>
                                        </p:tgtEl>
                                        <p:attrNameLst>
                                          <p:attrName>ppt_h</p:attrName>
                                        </p:attrNameLst>
                                      </p:cBhvr>
                                      <p:tavLst>
                                        <p:tav tm="0">
                                          <p:val>
                                            <p:strVal val="#ppt_h"/>
                                          </p:val>
                                        </p:tav>
                                        <p:tav tm="100000">
                                          <p:val>
                                            <p:strVal val="#ppt_h"/>
                                          </p:val>
                                        </p:tav>
                                      </p:tavLst>
                                    </p:anim>
                                    <p:animEffect transition="in" filter="fade">
                                      <p:cBhvr>
                                        <p:cTn id="24" dur="1000"/>
                                        <p:tgtEl>
                                          <p:spTgt spid="11"/>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1000" fill="hold"/>
                                        <p:tgtEl>
                                          <p:spTgt spid="4"/>
                                        </p:tgtEl>
                                        <p:attrNameLst>
                                          <p:attrName>ppt_w</p:attrName>
                                        </p:attrNameLst>
                                      </p:cBhvr>
                                      <p:tavLst>
                                        <p:tav tm="0">
                                          <p:val>
                                            <p:strVal val="#ppt_w*0.70"/>
                                          </p:val>
                                        </p:tav>
                                        <p:tav tm="100000">
                                          <p:val>
                                            <p:strVal val="#ppt_w"/>
                                          </p:val>
                                        </p:tav>
                                      </p:tavLst>
                                    </p:anim>
                                    <p:anim calcmode="lin" valueType="num">
                                      <p:cBhvr>
                                        <p:cTn id="28" dur="1000" fill="hold"/>
                                        <p:tgtEl>
                                          <p:spTgt spid="4"/>
                                        </p:tgtEl>
                                        <p:attrNameLst>
                                          <p:attrName>ppt_h</p:attrName>
                                        </p:attrNameLst>
                                      </p:cBhvr>
                                      <p:tavLst>
                                        <p:tav tm="0">
                                          <p:val>
                                            <p:strVal val="#ppt_h"/>
                                          </p:val>
                                        </p:tav>
                                        <p:tav tm="100000">
                                          <p:val>
                                            <p:strVal val="#ppt_h"/>
                                          </p:val>
                                        </p:tav>
                                      </p:tavLst>
                                    </p:anim>
                                    <p:animEffect transition="in" filter="fade">
                                      <p:cBhvr>
                                        <p:cTn id="29" dur="10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additive="base">
                                        <p:cTn id="34" dur="500" fill="hold"/>
                                        <p:tgtEl>
                                          <p:spTgt spid="13"/>
                                        </p:tgtEl>
                                        <p:attrNameLst>
                                          <p:attrName>ppt_x</p:attrName>
                                        </p:attrNameLst>
                                      </p:cBhvr>
                                      <p:tavLst>
                                        <p:tav tm="0">
                                          <p:val>
                                            <p:strVal val="#ppt_x"/>
                                          </p:val>
                                        </p:tav>
                                        <p:tav tm="100000">
                                          <p:val>
                                            <p:strVal val="#ppt_x"/>
                                          </p:val>
                                        </p:tav>
                                      </p:tavLst>
                                    </p:anim>
                                    <p:anim calcmode="lin" valueType="num">
                                      <p:cBhvr additive="base">
                                        <p:cTn id="35" dur="500" fill="hold"/>
                                        <p:tgtEl>
                                          <p:spTgt spid="13"/>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additive="base">
                                        <p:cTn id="38" dur="500" fill="hold"/>
                                        <p:tgtEl>
                                          <p:spTgt spid="14"/>
                                        </p:tgtEl>
                                        <p:attrNameLst>
                                          <p:attrName>ppt_x</p:attrName>
                                        </p:attrNameLst>
                                      </p:cBhvr>
                                      <p:tavLst>
                                        <p:tav tm="0">
                                          <p:val>
                                            <p:strVal val="#ppt_x"/>
                                          </p:val>
                                        </p:tav>
                                        <p:tav tm="100000">
                                          <p:val>
                                            <p:strVal val="#ppt_x"/>
                                          </p:val>
                                        </p:tav>
                                      </p:tavLst>
                                    </p:anim>
                                    <p:anim calcmode="lin" valueType="num">
                                      <p:cBhvr additive="base">
                                        <p:cTn id="3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p:cTn id="44" dur="1000" fill="hold"/>
                                        <p:tgtEl>
                                          <p:spTgt spid="10"/>
                                        </p:tgtEl>
                                        <p:attrNameLst>
                                          <p:attrName>ppt_w</p:attrName>
                                        </p:attrNameLst>
                                      </p:cBhvr>
                                      <p:tavLst>
                                        <p:tav tm="0">
                                          <p:val>
                                            <p:strVal val="#ppt_w*0.70"/>
                                          </p:val>
                                        </p:tav>
                                        <p:tav tm="100000">
                                          <p:val>
                                            <p:strVal val="#ppt_w"/>
                                          </p:val>
                                        </p:tav>
                                      </p:tavLst>
                                    </p:anim>
                                    <p:anim calcmode="lin" valueType="num">
                                      <p:cBhvr>
                                        <p:cTn id="45" dur="1000" fill="hold"/>
                                        <p:tgtEl>
                                          <p:spTgt spid="10"/>
                                        </p:tgtEl>
                                        <p:attrNameLst>
                                          <p:attrName>ppt_h</p:attrName>
                                        </p:attrNameLst>
                                      </p:cBhvr>
                                      <p:tavLst>
                                        <p:tav tm="0">
                                          <p:val>
                                            <p:strVal val="#ppt_h"/>
                                          </p:val>
                                        </p:tav>
                                        <p:tav tm="100000">
                                          <p:val>
                                            <p:strVal val="#ppt_h"/>
                                          </p:val>
                                        </p:tav>
                                      </p:tavLst>
                                    </p:anim>
                                    <p:animEffect transition="in" filter="fade">
                                      <p:cBhvr>
                                        <p:cTn id="46" dur="1000"/>
                                        <p:tgtEl>
                                          <p:spTgt spid="10"/>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1000" fill="hold"/>
                                        <p:tgtEl>
                                          <p:spTgt spid="12"/>
                                        </p:tgtEl>
                                        <p:attrNameLst>
                                          <p:attrName>ppt_w</p:attrName>
                                        </p:attrNameLst>
                                      </p:cBhvr>
                                      <p:tavLst>
                                        <p:tav tm="0">
                                          <p:val>
                                            <p:strVal val="#ppt_w*0.70"/>
                                          </p:val>
                                        </p:tav>
                                        <p:tav tm="100000">
                                          <p:val>
                                            <p:strVal val="#ppt_w"/>
                                          </p:val>
                                        </p:tav>
                                      </p:tavLst>
                                    </p:anim>
                                    <p:anim calcmode="lin" valueType="num">
                                      <p:cBhvr>
                                        <p:cTn id="50" dur="1000" fill="hold"/>
                                        <p:tgtEl>
                                          <p:spTgt spid="12"/>
                                        </p:tgtEl>
                                        <p:attrNameLst>
                                          <p:attrName>ppt_h</p:attrName>
                                        </p:attrNameLst>
                                      </p:cBhvr>
                                      <p:tavLst>
                                        <p:tav tm="0">
                                          <p:val>
                                            <p:strVal val="#ppt_h"/>
                                          </p:val>
                                        </p:tav>
                                        <p:tav tm="100000">
                                          <p:val>
                                            <p:strVal val="#ppt_h"/>
                                          </p:val>
                                        </p:tav>
                                      </p:tavLst>
                                    </p:anim>
                                    <p:animEffect transition="in" filter="fade">
                                      <p:cBhvr>
                                        <p:cTn id="51" dur="1000"/>
                                        <p:tgtEl>
                                          <p:spTgt spid="12"/>
                                        </p:tgtEl>
                                      </p:cBhvr>
                                    </p:animEffect>
                                  </p:childTnLst>
                                </p:cTn>
                              </p:par>
                              <p:par>
                                <p:cTn id="52" presetID="55" presetClass="entr" presetSubtype="0" fill="hold" grpId="0" nodeType="withEffect">
                                  <p:stCondLst>
                                    <p:cond delay="0"/>
                                  </p:stCondLst>
                                  <p:childTnLst>
                                    <p:set>
                                      <p:cBhvr>
                                        <p:cTn id="53" dur="1" fill="hold">
                                          <p:stCondLst>
                                            <p:cond delay="0"/>
                                          </p:stCondLst>
                                        </p:cTn>
                                        <p:tgtEl>
                                          <p:spTgt spid="9"/>
                                        </p:tgtEl>
                                        <p:attrNameLst>
                                          <p:attrName>style.visibility</p:attrName>
                                        </p:attrNameLst>
                                      </p:cBhvr>
                                      <p:to>
                                        <p:strVal val="visible"/>
                                      </p:to>
                                    </p:set>
                                    <p:anim calcmode="lin" valueType="num">
                                      <p:cBhvr>
                                        <p:cTn id="54" dur="1000" fill="hold"/>
                                        <p:tgtEl>
                                          <p:spTgt spid="9"/>
                                        </p:tgtEl>
                                        <p:attrNameLst>
                                          <p:attrName>ppt_w</p:attrName>
                                        </p:attrNameLst>
                                      </p:cBhvr>
                                      <p:tavLst>
                                        <p:tav tm="0">
                                          <p:val>
                                            <p:strVal val="#ppt_w*0.70"/>
                                          </p:val>
                                        </p:tav>
                                        <p:tav tm="100000">
                                          <p:val>
                                            <p:strVal val="#ppt_w"/>
                                          </p:val>
                                        </p:tav>
                                      </p:tavLst>
                                    </p:anim>
                                    <p:anim calcmode="lin" valueType="num">
                                      <p:cBhvr>
                                        <p:cTn id="55" dur="1000" fill="hold"/>
                                        <p:tgtEl>
                                          <p:spTgt spid="9"/>
                                        </p:tgtEl>
                                        <p:attrNameLst>
                                          <p:attrName>ppt_h</p:attrName>
                                        </p:attrNameLst>
                                      </p:cBhvr>
                                      <p:tavLst>
                                        <p:tav tm="0">
                                          <p:val>
                                            <p:strVal val="#ppt_h"/>
                                          </p:val>
                                        </p:tav>
                                        <p:tav tm="100000">
                                          <p:val>
                                            <p:strVal val="#ppt_h"/>
                                          </p:val>
                                        </p:tav>
                                      </p:tavLst>
                                    </p:anim>
                                    <p:animEffect transition="in" filter="fade">
                                      <p:cBhvr>
                                        <p:cTn id="56" dur="1000"/>
                                        <p:tgtEl>
                                          <p:spTgt spid="9"/>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P spid="13" grpId="0"/>
      <p:bldP spid="14"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Watermark Abstraction</a:t>
            </a:r>
            <a:endParaRPr lang="en-US" dirty="0"/>
          </a:p>
        </p:txBody>
      </p:sp>
      <p:sp>
        <p:nvSpPr>
          <p:cNvPr id="3" name="Content Placeholder 2"/>
          <p:cNvSpPr>
            <a:spLocks noGrp="1"/>
          </p:cNvSpPr>
          <p:nvPr>
            <p:ph idx="1"/>
          </p:nvPr>
        </p:nvSpPr>
        <p:spPr/>
        <p:txBody>
          <a:bodyPr>
            <a:normAutofit fontScale="62500" lnSpcReduction="20000"/>
          </a:bodyPr>
          <a:lstStyle/>
          <a:p>
            <a:pPr>
              <a:buNone/>
            </a:pPr>
            <a:endParaRPr lang="en-US" dirty="0" smtClean="0"/>
          </a:p>
          <a:p>
            <a:r>
              <a:rPr lang="en-US" dirty="0" smtClean="0"/>
              <a:t>Watermarks are metadata that propagate through the system information about the timestamp of the latest completed transaction. </a:t>
            </a:r>
          </a:p>
          <a:p>
            <a:r>
              <a:rPr lang="en-US" dirty="0" smtClean="0"/>
              <a:t>System associates a read on a record with a watermark </a:t>
            </a:r>
          </a:p>
          <a:p>
            <a:pPr lvl="1"/>
            <a:r>
              <a:rPr lang="en-US" dirty="0"/>
              <a:t>g</a:t>
            </a:r>
            <a:r>
              <a:rPr lang="en-US" dirty="0" smtClean="0"/>
              <a:t>et(key) = {Value, version, watermark}</a:t>
            </a:r>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endParaRPr lang="en-US" dirty="0" smtClean="0"/>
          </a:p>
          <a:p>
            <a:r>
              <a:rPr lang="en-US" dirty="0" smtClean="0"/>
              <a:t>Guarantee: all transactions with timestamp </a:t>
            </a:r>
            <a:r>
              <a:rPr lang="en-US" dirty="0" err="1" smtClean="0"/>
              <a:t>i</a:t>
            </a:r>
            <a:r>
              <a:rPr lang="en-US" dirty="0" smtClean="0"/>
              <a:t> ≤ w have either already installed their writes on r or will never make any writes to r.</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p:txBody>
      </p:sp>
      <p:sp>
        <p:nvSpPr>
          <p:cNvPr id="4" name="Rounded Rectangle 3"/>
          <p:cNvSpPr/>
          <p:nvPr/>
        </p:nvSpPr>
        <p:spPr>
          <a:xfrm>
            <a:off x="838200" y="3657600"/>
            <a:ext cx="2819400" cy="762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5" name="Rounded Rectangle 4"/>
          <p:cNvSpPr/>
          <p:nvPr/>
        </p:nvSpPr>
        <p:spPr>
          <a:xfrm>
            <a:off x="990600" y="3810000"/>
            <a:ext cx="1219200" cy="4572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Version:10</a:t>
            </a:r>
            <a:endParaRPr lang="en-US" dirty="0"/>
          </a:p>
        </p:txBody>
      </p:sp>
      <p:sp>
        <p:nvSpPr>
          <p:cNvPr id="6" name="Rounded Rectangle 5"/>
          <p:cNvSpPr/>
          <p:nvPr/>
        </p:nvSpPr>
        <p:spPr>
          <a:xfrm>
            <a:off x="2286000" y="3810000"/>
            <a:ext cx="1295400" cy="4572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Watermark:15</a:t>
            </a:r>
            <a:endParaRPr lang="en-US" dirty="0"/>
          </a:p>
        </p:txBody>
      </p:sp>
      <p:sp>
        <p:nvSpPr>
          <p:cNvPr id="8" name="Up Arrow 7"/>
          <p:cNvSpPr/>
          <p:nvPr/>
        </p:nvSpPr>
        <p:spPr>
          <a:xfrm rot="5400000">
            <a:off x="4267200" y="3429000"/>
            <a:ext cx="419100" cy="1181100"/>
          </a:xfrm>
          <a:prstGeom prst="upArrow">
            <a:avLst>
              <a:gd name="adj1" fmla="val 50000"/>
              <a:gd name="adj2" fmla="val 51754"/>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Rectangle 8"/>
          <p:cNvSpPr/>
          <p:nvPr/>
        </p:nvSpPr>
        <p:spPr>
          <a:xfrm>
            <a:off x="5562600" y="3200400"/>
            <a:ext cx="1600200" cy="182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 name="Rounded Rectangle 9"/>
          <p:cNvSpPr/>
          <p:nvPr/>
        </p:nvSpPr>
        <p:spPr>
          <a:xfrm>
            <a:off x="5867400" y="3352800"/>
            <a:ext cx="990600" cy="3048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dirty="0" smtClean="0"/>
              <a:t>T 19</a:t>
            </a:r>
            <a:endParaRPr lang="en-US" dirty="0"/>
          </a:p>
        </p:txBody>
      </p:sp>
      <p:sp>
        <p:nvSpPr>
          <p:cNvPr id="11" name="Rounded Rectangle 10"/>
          <p:cNvSpPr/>
          <p:nvPr/>
        </p:nvSpPr>
        <p:spPr>
          <a:xfrm>
            <a:off x="5867400" y="4038600"/>
            <a:ext cx="990600" cy="3048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dirty="0" smtClean="0"/>
              <a:t>T 10</a:t>
            </a:r>
            <a:endParaRPr lang="en-US" dirty="0"/>
          </a:p>
        </p:txBody>
      </p:sp>
      <p:sp>
        <p:nvSpPr>
          <p:cNvPr id="12" name="Rounded Rectangle 11"/>
          <p:cNvSpPr/>
          <p:nvPr/>
        </p:nvSpPr>
        <p:spPr>
          <a:xfrm>
            <a:off x="5867400" y="4419600"/>
            <a:ext cx="990600" cy="3048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dirty="0" smtClean="0"/>
              <a:t>T 9</a:t>
            </a:r>
            <a:endParaRPr lang="en-US" dirty="0"/>
          </a:p>
        </p:txBody>
      </p:sp>
      <p:sp>
        <p:nvSpPr>
          <p:cNvPr id="13" name="TextBox 12"/>
          <p:cNvSpPr txBox="1"/>
          <p:nvPr/>
        </p:nvSpPr>
        <p:spPr>
          <a:xfrm>
            <a:off x="1524000" y="4495800"/>
            <a:ext cx="1981200" cy="369332"/>
          </a:xfrm>
          <a:prstGeom prst="rect">
            <a:avLst/>
          </a:prstGeom>
          <a:noFill/>
        </p:spPr>
        <p:txBody>
          <a:bodyPr wrap="square" rtlCol="0">
            <a:spAutoFit/>
          </a:bodyPr>
          <a:lstStyle/>
          <a:p>
            <a:r>
              <a:rPr lang="en-US" dirty="0" smtClean="0"/>
              <a:t>Read  X</a:t>
            </a:r>
            <a:endParaRPr lang="en-US" dirty="0"/>
          </a:p>
        </p:txBody>
      </p:sp>
      <p:sp>
        <p:nvSpPr>
          <p:cNvPr id="14" name="TextBox 13"/>
          <p:cNvSpPr txBox="1"/>
          <p:nvPr/>
        </p:nvSpPr>
        <p:spPr>
          <a:xfrm>
            <a:off x="228600" y="3886200"/>
            <a:ext cx="609600" cy="369332"/>
          </a:xfrm>
          <a:prstGeom prst="rect">
            <a:avLst/>
          </a:prstGeom>
          <a:noFill/>
        </p:spPr>
        <p:txBody>
          <a:bodyPr wrap="square" rtlCol="0">
            <a:spAutoFit/>
          </a:bodyPr>
          <a:lstStyle/>
          <a:p>
            <a:r>
              <a:rPr lang="en-US" dirty="0" smtClean="0"/>
              <a:t>T 20</a:t>
            </a:r>
            <a:endParaRPr lang="en-US" dirty="0"/>
          </a:p>
        </p:txBody>
      </p:sp>
      <p:cxnSp>
        <p:nvCxnSpPr>
          <p:cNvPr id="16" name="Curved Connector 15"/>
          <p:cNvCxnSpPr/>
          <p:nvPr/>
        </p:nvCxnSpPr>
        <p:spPr>
          <a:xfrm flipV="1">
            <a:off x="5257800" y="3733800"/>
            <a:ext cx="2667000" cy="152400"/>
          </a:xfrm>
          <a:prstGeom prst="curvedConnector3">
            <a:avLst>
              <a:gd name="adj1" fmla="val 50000"/>
            </a:avLst>
          </a:prstGeom>
        </p:spPr>
        <p:style>
          <a:lnRef idx="2">
            <a:schemeClr val="accent2"/>
          </a:lnRef>
          <a:fillRef idx="0">
            <a:schemeClr val="accent2"/>
          </a:fillRef>
          <a:effectRef idx="1">
            <a:schemeClr val="accent2"/>
          </a:effectRef>
          <a:fontRef idx="minor">
            <a:schemeClr val="tx1"/>
          </a:fontRef>
        </p:style>
      </p:cxnSp>
      <p:sp>
        <p:nvSpPr>
          <p:cNvPr id="17" name="TextBox 16"/>
          <p:cNvSpPr txBox="1"/>
          <p:nvPr/>
        </p:nvSpPr>
        <p:spPr>
          <a:xfrm>
            <a:off x="7391400" y="3276600"/>
            <a:ext cx="1981200" cy="369332"/>
          </a:xfrm>
          <a:prstGeom prst="rect">
            <a:avLst/>
          </a:prstGeom>
          <a:noFill/>
        </p:spPr>
        <p:txBody>
          <a:bodyPr wrap="square" rtlCol="0">
            <a:spAutoFit/>
          </a:bodyPr>
          <a:lstStyle/>
          <a:p>
            <a:r>
              <a:rPr lang="en-US" dirty="0" smtClean="0"/>
              <a:t>Watermark 15</a:t>
            </a:r>
            <a:endParaRPr lang="en-US" dirty="0"/>
          </a:p>
        </p:txBody>
      </p:sp>
      <p:sp>
        <p:nvSpPr>
          <p:cNvPr id="18" name="Slide Number Placeholder 17"/>
          <p:cNvSpPr>
            <a:spLocks noGrp="1"/>
          </p:cNvSpPr>
          <p:nvPr>
            <p:ph type="sldNum" sz="quarter" idx="12"/>
          </p:nvPr>
        </p:nvSpPr>
        <p:spPr/>
        <p:txBody>
          <a:bodyPr/>
          <a:lstStyle/>
          <a:p>
            <a:fld id="{684CBD6F-BDE8-4355-A4DE-64F2493B9076}"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Implementing Watermarks</a:t>
            </a:r>
            <a:endParaRPr lang="en-US" dirty="0"/>
          </a:p>
        </p:txBody>
      </p:sp>
      <p:sp>
        <p:nvSpPr>
          <p:cNvPr id="3" name="Content Placeholder 2"/>
          <p:cNvSpPr>
            <a:spLocks noGrp="1"/>
          </p:cNvSpPr>
          <p:nvPr>
            <p:ph idx="1"/>
          </p:nvPr>
        </p:nvSpPr>
        <p:spPr/>
        <p:txBody>
          <a:bodyPr>
            <a:normAutofit fontScale="77500" lnSpcReduction="20000"/>
          </a:bodyPr>
          <a:lstStyle/>
          <a:p>
            <a:endParaRPr lang="en-US" sz="2800" dirty="0" smtClean="0"/>
          </a:p>
          <a:p>
            <a:endParaRPr lang="en-US" sz="2800" dirty="0" smtClean="0"/>
          </a:p>
          <a:p>
            <a:endParaRPr lang="en-US" sz="2800" dirty="0"/>
          </a:p>
          <a:p>
            <a:endParaRPr lang="en-US" sz="2800" dirty="0" smtClean="0"/>
          </a:p>
          <a:p>
            <a:endParaRPr lang="en-US" sz="2800" dirty="0"/>
          </a:p>
          <a:p>
            <a:endParaRPr lang="en-US" sz="2800" dirty="0" smtClean="0"/>
          </a:p>
          <a:p>
            <a:endParaRPr lang="en-US" sz="2800" dirty="0" smtClean="0"/>
          </a:p>
          <a:p>
            <a:endParaRPr lang="en-US" sz="2800" dirty="0" smtClean="0"/>
          </a:p>
          <a:p>
            <a:endParaRPr lang="en-US" sz="2800" dirty="0" smtClean="0"/>
          </a:p>
          <a:p>
            <a:r>
              <a:rPr lang="en-US" sz="2800" dirty="0" smtClean="0"/>
              <a:t>Each </a:t>
            </a:r>
            <a:r>
              <a:rPr lang="en-US" sz="2800" dirty="0"/>
              <a:t>processor P </a:t>
            </a:r>
            <a:r>
              <a:rPr lang="en-US" sz="2800" dirty="0" smtClean="0"/>
              <a:t>∈Ƥ </a:t>
            </a:r>
            <a:r>
              <a:rPr lang="en-US" sz="2800" dirty="0"/>
              <a:t>maintains a </a:t>
            </a:r>
            <a:r>
              <a:rPr lang="en-US" sz="2800" dirty="0" smtClean="0"/>
              <a:t>local processor watermark </a:t>
            </a:r>
            <a:r>
              <a:rPr lang="en-US" sz="2800" dirty="0" err="1" smtClean="0"/>
              <a:t>Wp</a:t>
            </a:r>
            <a:r>
              <a:rPr lang="en-US" sz="2800" dirty="0" smtClean="0"/>
              <a:t>. </a:t>
            </a:r>
          </a:p>
          <a:p>
            <a:r>
              <a:rPr lang="en-US" sz="2800" dirty="0" smtClean="0"/>
              <a:t>Watermark for the system: min(P∈ Ƥ </a:t>
            </a:r>
            <a:r>
              <a:rPr lang="en-US" sz="2800" dirty="0" err="1" smtClean="0"/>
              <a:t>Wp</a:t>
            </a:r>
            <a:r>
              <a:rPr lang="en-US" sz="2800" dirty="0" smtClean="0"/>
              <a:t>).</a:t>
            </a:r>
          </a:p>
          <a:p>
            <a:r>
              <a:rPr lang="en-US" sz="2800" dirty="0" smtClean="0"/>
              <a:t>This information about </a:t>
            </a:r>
            <a:r>
              <a:rPr lang="en-US" sz="2800" dirty="0" err="1" smtClean="0"/>
              <a:t>Wp</a:t>
            </a:r>
            <a:r>
              <a:rPr lang="en-US" sz="2800" dirty="0" smtClean="0"/>
              <a:t> is spread using a gossip protocol (asynchronously).</a:t>
            </a:r>
          </a:p>
          <a:p>
            <a:endParaRPr lang="en-US" dirty="0"/>
          </a:p>
        </p:txBody>
      </p:sp>
      <p:pic>
        <p:nvPicPr>
          <p:cNvPr id="5" name="Picture 2"/>
          <p:cNvPicPr>
            <a:picLocks noChangeAspect="1" noChangeArrowheads="1"/>
          </p:cNvPicPr>
          <p:nvPr/>
        </p:nvPicPr>
        <p:blipFill>
          <a:blip r:embed="rId2"/>
          <a:srcRect/>
          <a:stretch>
            <a:fillRect/>
          </a:stretch>
        </p:blipFill>
        <p:spPr bwMode="auto">
          <a:xfrm>
            <a:off x="1066800" y="1447800"/>
            <a:ext cx="5895816" cy="281940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684CBD6F-BDE8-4355-A4DE-64F2493B9076}"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Reducing spurious aborts</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smtClean="0"/>
              <a:t>The write sets of aborted transactions eventually “age out” and fall below the watermark,</a:t>
            </a:r>
            <a:endParaRPr lang="en-US" dirty="0"/>
          </a:p>
          <a:p>
            <a:endParaRPr lang="en-US" dirty="0" smtClean="0"/>
          </a:p>
          <a:p>
            <a:endParaRPr lang="en-US" dirty="0" smtClean="0"/>
          </a:p>
          <a:p>
            <a:endParaRPr lang="en-US" dirty="0"/>
          </a:p>
          <a:p>
            <a:endParaRPr lang="en-US" dirty="0"/>
          </a:p>
          <a:p>
            <a:endParaRPr lang="en-US" dirty="0" smtClean="0"/>
          </a:p>
          <a:p>
            <a:endParaRPr lang="en-US" dirty="0" smtClean="0"/>
          </a:p>
          <a:p>
            <a:endParaRPr lang="en-US" dirty="0"/>
          </a:p>
          <a:p>
            <a:r>
              <a:rPr lang="en-US" sz="2800" dirty="0" smtClean="0"/>
              <a:t>Spurious aborts will only reduce they need not become zero</a:t>
            </a:r>
          </a:p>
          <a:p>
            <a:endParaRPr lang="en-US" dirty="0" smtClean="0"/>
          </a:p>
        </p:txBody>
      </p:sp>
      <p:sp>
        <p:nvSpPr>
          <p:cNvPr id="4" name="Rounded Rectangle 3"/>
          <p:cNvSpPr/>
          <p:nvPr/>
        </p:nvSpPr>
        <p:spPr>
          <a:xfrm>
            <a:off x="838200" y="3124200"/>
            <a:ext cx="2819400" cy="762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5" name="Rounded Rectangle 4"/>
          <p:cNvSpPr/>
          <p:nvPr/>
        </p:nvSpPr>
        <p:spPr>
          <a:xfrm>
            <a:off x="990600" y="3276600"/>
            <a:ext cx="1219200" cy="4572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Version:10</a:t>
            </a:r>
            <a:endParaRPr lang="en-US" dirty="0"/>
          </a:p>
        </p:txBody>
      </p:sp>
      <p:sp>
        <p:nvSpPr>
          <p:cNvPr id="6" name="Rounded Rectangle 5"/>
          <p:cNvSpPr/>
          <p:nvPr/>
        </p:nvSpPr>
        <p:spPr>
          <a:xfrm>
            <a:off x="2286000" y="3276600"/>
            <a:ext cx="1295400" cy="4572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Watermark:15</a:t>
            </a:r>
            <a:endParaRPr lang="en-US" dirty="0"/>
          </a:p>
        </p:txBody>
      </p:sp>
      <p:sp>
        <p:nvSpPr>
          <p:cNvPr id="7" name="Up Arrow 6"/>
          <p:cNvSpPr/>
          <p:nvPr/>
        </p:nvSpPr>
        <p:spPr>
          <a:xfrm rot="5400000">
            <a:off x="4267200" y="2895600"/>
            <a:ext cx="419100" cy="1181100"/>
          </a:xfrm>
          <a:prstGeom prst="upArrow">
            <a:avLst>
              <a:gd name="adj1" fmla="val 50000"/>
              <a:gd name="adj2" fmla="val 51754"/>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8" name="Rectangle 7"/>
          <p:cNvSpPr/>
          <p:nvPr/>
        </p:nvSpPr>
        <p:spPr>
          <a:xfrm>
            <a:off x="5562600" y="2667000"/>
            <a:ext cx="1600200" cy="182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 name="Rounded Rectangle 8"/>
          <p:cNvSpPr/>
          <p:nvPr/>
        </p:nvSpPr>
        <p:spPr>
          <a:xfrm>
            <a:off x="5867400" y="2819400"/>
            <a:ext cx="990600" cy="3048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dirty="0" smtClean="0"/>
              <a:t>T 19</a:t>
            </a:r>
            <a:endParaRPr lang="en-US" dirty="0"/>
          </a:p>
        </p:txBody>
      </p:sp>
      <p:sp>
        <p:nvSpPr>
          <p:cNvPr id="10" name="Rounded Rectangle 9"/>
          <p:cNvSpPr/>
          <p:nvPr/>
        </p:nvSpPr>
        <p:spPr>
          <a:xfrm>
            <a:off x="5867400" y="3657600"/>
            <a:ext cx="990600" cy="3048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dirty="0" smtClean="0"/>
              <a:t>T 10</a:t>
            </a:r>
            <a:endParaRPr lang="en-US" dirty="0"/>
          </a:p>
        </p:txBody>
      </p:sp>
      <p:sp>
        <p:nvSpPr>
          <p:cNvPr id="11" name="Rounded Rectangle 10"/>
          <p:cNvSpPr/>
          <p:nvPr/>
        </p:nvSpPr>
        <p:spPr>
          <a:xfrm>
            <a:off x="5867400" y="4114800"/>
            <a:ext cx="990600" cy="3048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dirty="0" smtClean="0"/>
              <a:t>T 9</a:t>
            </a:r>
            <a:endParaRPr lang="en-US" dirty="0"/>
          </a:p>
        </p:txBody>
      </p:sp>
      <p:sp>
        <p:nvSpPr>
          <p:cNvPr id="12" name="TextBox 11"/>
          <p:cNvSpPr txBox="1"/>
          <p:nvPr/>
        </p:nvSpPr>
        <p:spPr>
          <a:xfrm>
            <a:off x="1371600" y="3886200"/>
            <a:ext cx="1981200" cy="369332"/>
          </a:xfrm>
          <a:prstGeom prst="rect">
            <a:avLst/>
          </a:prstGeom>
          <a:noFill/>
        </p:spPr>
        <p:txBody>
          <a:bodyPr wrap="square" rtlCol="0">
            <a:spAutoFit/>
          </a:bodyPr>
          <a:lstStyle/>
          <a:p>
            <a:r>
              <a:rPr lang="en-US" dirty="0" smtClean="0"/>
              <a:t>Read  X</a:t>
            </a:r>
            <a:endParaRPr lang="en-US" dirty="0"/>
          </a:p>
        </p:txBody>
      </p:sp>
      <p:sp>
        <p:nvSpPr>
          <p:cNvPr id="13" name="TextBox 12"/>
          <p:cNvSpPr txBox="1"/>
          <p:nvPr/>
        </p:nvSpPr>
        <p:spPr>
          <a:xfrm>
            <a:off x="0" y="3276600"/>
            <a:ext cx="609600" cy="369332"/>
          </a:xfrm>
          <a:prstGeom prst="rect">
            <a:avLst/>
          </a:prstGeom>
          <a:noFill/>
        </p:spPr>
        <p:txBody>
          <a:bodyPr wrap="square" rtlCol="0">
            <a:spAutoFit/>
          </a:bodyPr>
          <a:lstStyle/>
          <a:p>
            <a:r>
              <a:rPr lang="en-US" dirty="0" smtClean="0"/>
              <a:t>T 20</a:t>
            </a:r>
            <a:endParaRPr lang="en-US" dirty="0"/>
          </a:p>
        </p:txBody>
      </p:sp>
      <p:cxnSp>
        <p:nvCxnSpPr>
          <p:cNvPr id="14" name="Curved Connector 13"/>
          <p:cNvCxnSpPr/>
          <p:nvPr/>
        </p:nvCxnSpPr>
        <p:spPr>
          <a:xfrm flipV="1">
            <a:off x="5181600" y="3276600"/>
            <a:ext cx="2667000" cy="152400"/>
          </a:xfrm>
          <a:prstGeom prst="curvedConnector3">
            <a:avLst>
              <a:gd name="adj1" fmla="val 50000"/>
            </a:avLst>
          </a:prstGeom>
        </p:spPr>
        <p:style>
          <a:lnRef idx="2">
            <a:schemeClr val="accent2"/>
          </a:lnRef>
          <a:fillRef idx="0">
            <a:schemeClr val="accent2"/>
          </a:fillRef>
          <a:effectRef idx="1">
            <a:schemeClr val="accent2"/>
          </a:effectRef>
          <a:fontRef idx="minor">
            <a:schemeClr val="tx1"/>
          </a:fontRef>
        </p:style>
      </p:cxnSp>
      <p:sp>
        <p:nvSpPr>
          <p:cNvPr id="15" name="TextBox 14"/>
          <p:cNvSpPr txBox="1"/>
          <p:nvPr/>
        </p:nvSpPr>
        <p:spPr>
          <a:xfrm>
            <a:off x="7772400" y="2590800"/>
            <a:ext cx="1981200" cy="369332"/>
          </a:xfrm>
          <a:prstGeom prst="rect">
            <a:avLst/>
          </a:prstGeom>
          <a:noFill/>
        </p:spPr>
        <p:txBody>
          <a:bodyPr wrap="square" rtlCol="0">
            <a:spAutoFit/>
          </a:bodyPr>
          <a:lstStyle/>
          <a:p>
            <a:r>
              <a:rPr lang="en-US" dirty="0" smtClean="0"/>
              <a:t>Watermark 15</a:t>
            </a:r>
            <a:endParaRPr lang="en-US" dirty="0"/>
          </a:p>
        </p:txBody>
      </p:sp>
      <p:sp>
        <p:nvSpPr>
          <p:cNvPr id="16" name="Up Arrow 15"/>
          <p:cNvSpPr/>
          <p:nvPr/>
        </p:nvSpPr>
        <p:spPr>
          <a:xfrm>
            <a:off x="7239000" y="2514600"/>
            <a:ext cx="419100" cy="647700"/>
          </a:xfrm>
          <a:prstGeom prst="upArrow">
            <a:avLst>
              <a:gd name="adj1" fmla="val 50000"/>
              <a:gd name="adj2" fmla="val 51754"/>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7" name="Up Arrow 16"/>
          <p:cNvSpPr/>
          <p:nvPr/>
        </p:nvSpPr>
        <p:spPr>
          <a:xfrm rot="10800000">
            <a:off x="7239000" y="3429000"/>
            <a:ext cx="419100" cy="990600"/>
          </a:xfrm>
          <a:prstGeom prst="upArrow">
            <a:avLst>
              <a:gd name="adj1" fmla="val 50000"/>
              <a:gd name="adj2" fmla="val 51754"/>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8" name="TextBox 17"/>
          <p:cNvSpPr txBox="1"/>
          <p:nvPr/>
        </p:nvSpPr>
        <p:spPr>
          <a:xfrm>
            <a:off x="7772400" y="2209800"/>
            <a:ext cx="1981200" cy="369332"/>
          </a:xfrm>
          <a:prstGeom prst="rect">
            <a:avLst/>
          </a:prstGeom>
          <a:noFill/>
        </p:spPr>
        <p:txBody>
          <a:bodyPr wrap="square" rtlCol="0">
            <a:spAutoFit/>
          </a:bodyPr>
          <a:lstStyle/>
          <a:p>
            <a:r>
              <a:rPr lang="en-US" dirty="0" smtClean="0"/>
              <a:t>Check &gt; 15</a:t>
            </a:r>
            <a:endParaRPr lang="en-US" dirty="0"/>
          </a:p>
        </p:txBody>
      </p:sp>
      <p:sp>
        <p:nvSpPr>
          <p:cNvPr id="19" name="TextBox 18"/>
          <p:cNvSpPr txBox="1"/>
          <p:nvPr/>
        </p:nvSpPr>
        <p:spPr>
          <a:xfrm>
            <a:off x="7772400" y="3352800"/>
            <a:ext cx="1981200" cy="369332"/>
          </a:xfrm>
          <a:prstGeom prst="rect">
            <a:avLst/>
          </a:prstGeom>
          <a:noFill/>
        </p:spPr>
        <p:txBody>
          <a:bodyPr wrap="square" rtlCol="0">
            <a:spAutoFit/>
          </a:bodyPr>
          <a:lstStyle/>
          <a:p>
            <a:r>
              <a:rPr lang="en-US" dirty="0" smtClean="0"/>
              <a:t>Aged out</a:t>
            </a:r>
            <a:endParaRPr lang="en-US" dirty="0"/>
          </a:p>
        </p:txBody>
      </p:sp>
      <p:sp>
        <p:nvSpPr>
          <p:cNvPr id="20" name="Slide Number Placeholder 19"/>
          <p:cNvSpPr>
            <a:spLocks noGrp="1"/>
          </p:cNvSpPr>
          <p:nvPr>
            <p:ph type="sldNum" sz="quarter" idx="12"/>
          </p:nvPr>
        </p:nvSpPr>
        <p:spPr/>
        <p:txBody>
          <a:bodyPr/>
          <a:lstStyle/>
          <a:p>
            <a:fld id="{684CBD6F-BDE8-4355-A4DE-64F2493B9076}"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Bypassing Read Only Transactions</a:t>
            </a:r>
            <a:endParaRPr lang="en-US" dirty="0"/>
          </a:p>
        </p:txBody>
      </p:sp>
      <p:sp>
        <p:nvSpPr>
          <p:cNvPr id="3" name="Content Placeholder 2"/>
          <p:cNvSpPr>
            <a:spLocks noGrp="1"/>
          </p:cNvSpPr>
          <p:nvPr>
            <p:ph idx="1"/>
          </p:nvPr>
        </p:nvSpPr>
        <p:spPr>
          <a:xfrm>
            <a:off x="457200" y="1600200"/>
            <a:ext cx="8458200" cy="5257800"/>
          </a:xfrm>
        </p:spPr>
        <p:txBody>
          <a:bodyPr>
            <a:normAutofit fontScale="92500" lnSpcReduction="10000"/>
          </a:bodyPr>
          <a:lstStyle/>
          <a:p>
            <a:r>
              <a:rPr lang="en-US" sz="2400" dirty="0" smtClean="0"/>
              <a:t>If </a:t>
            </a:r>
            <a:r>
              <a:rPr lang="en-US" sz="2400" dirty="0"/>
              <a:t>we ensure that </a:t>
            </a:r>
            <a:r>
              <a:rPr lang="en-US" sz="2400" dirty="0" smtClean="0"/>
              <a:t>transactions read </a:t>
            </a:r>
            <a:r>
              <a:rPr lang="en-US" sz="2400" dirty="0"/>
              <a:t>a </a:t>
            </a:r>
            <a:r>
              <a:rPr lang="en-US" sz="2400" dirty="0" smtClean="0"/>
              <a:t>consistent snapshot </a:t>
            </a:r>
            <a:r>
              <a:rPr lang="en-US" sz="2400" dirty="0"/>
              <a:t>of the database, then they do not require </a:t>
            </a:r>
            <a:r>
              <a:rPr lang="en-US" sz="2400" dirty="0" smtClean="0"/>
              <a:t>validation.</a:t>
            </a:r>
          </a:p>
          <a:p>
            <a:r>
              <a:rPr lang="en-US" sz="2400" dirty="0" smtClean="0"/>
              <a:t>Snapshot: “</a:t>
            </a:r>
            <a:r>
              <a:rPr lang="en-US" sz="2400" i="1" dirty="0" smtClean="0"/>
              <a:t>Data store is at snapshot ‘</a:t>
            </a:r>
            <a:r>
              <a:rPr lang="en-US" sz="2400" i="1" dirty="0" err="1" smtClean="0"/>
              <a:t>i</a:t>
            </a:r>
            <a:r>
              <a:rPr lang="en-US" sz="2400" i="1" dirty="0" smtClean="0"/>
              <a:t>’ if no version of any record with a timestamp j ≤ </a:t>
            </a:r>
            <a:r>
              <a:rPr lang="en-US" sz="2400" i="1" dirty="0" err="1" smtClean="0"/>
              <a:t>i</a:t>
            </a:r>
            <a:r>
              <a:rPr lang="en-US" sz="2400" i="1" dirty="0" smtClean="0"/>
              <a:t> will ever be installed in the future, and no version of any record with a timestamp k &gt; </a:t>
            </a:r>
            <a:r>
              <a:rPr lang="en-US" sz="2400" i="1" dirty="0" err="1" smtClean="0"/>
              <a:t>i</a:t>
            </a:r>
            <a:r>
              <a:rPr lang="en-US" sz="2400" i="1" dirty="0" smtClean="0"/>
              <a:t> exists in the data store.”</a:t>
            </a:r>
            <a:endParaRPr lang="en-US" sz="2400" dirty="0" smtClean="0"/>
          </a:p>
          <a:p>
            <a:pPr>
              <a:buNone/>
            </a:pPr>
            <a:endParaRPr lang="en-US" sz="2400" dirty="0" smtClean="0"/>
          </a:p>
          <a:p>
            <a:pPr>
              <a:buNone/>
            </a:pPr>
            <a:endParaRPr lang="en-US" sz="2400" dirty="0" smtClean="0"/>
          </a:p>
          <a:p>
            <a:endParaRPr lang="en-US" sz="2400" dirty="0" smtClean="0"/>
          </a:p>
          <a:p>
            <a:endParaRPr lang="en-US" sz="2400" dirty="0" smtClean="0"/>
          </a:p>
          <a:p>
            <a:pPr marL="342900" lvl="1" indent="-342900">
              <a:buFont typeface="Arial" pitchFamily="34" charset="0"/>
              <a:buChar char="•"/>
            </a:pPr>
            <a:endParaRPr lang="en-US" sz="2200" dirty="0" smtClean="0"/>
          </a:p>
          <a:p>
            <a:pPr marL="342900" lvl="1" indent="-342900">
              <a:buFont typeface="Arial" pitchFamily="34" charset="0"/>
              <a:buChar char="•"/>
            </a:pPr>
            <a:endParaRPr lang="en-US" sz="2400" dirty="0" smtClean="0"/>
          </a:p>
          <a:p>
            <a:pPr marL="342900" lvl="1" indent="-342900">
              <a:buFont typeface="Arial" pitchFamily="34" charset="0"/>
              <a:buChar char="•"/>
            </a:pPr>
            <a:r>
              <a:rPr lang="en-US" sz="2400" dirty="0" smtClean="0"/>
              <a:t>Transaction can read a snapshot </a:t>
            </a:r>
            <a:r>
              <a:rPr lang="en-US" sz="2400" dirty="0" err="1" smtClean="0"/>
              <a:t>i</a:t>
            </a:r>
            <a:r>
              <a:rPr lang="en-US" sz="2400" dirty="0" smtClean="0"/>
              <a:t> even if data store is not at snapshot </a:t>
            </a:r>
            <a:r>
              <a:rPr lang="en-US" sz="2400" dirty="0" err="1" smtClean="0"/>
              <a:t>i</a:t>
            </a:r>
            <a:r>
              <a:rPr lang="en-US" sz="2400" dirty="0" smtClean="0"/>
              <a:t>.</a:t>
            </a:r>
          </a:p>
          <a:p>
            <a:r>
              <a:rPr lang="en-US" sz="2400" dirty="0" smtClean="0"/>
              <a:t>So, if the intersection of the intervals of all read versions is not null, then the transaction read a consistent snapshot</a:t>
            </a:r>
          </a:p>
        </p:txBody>
      </p:sp>
      <p:cxnSp>
        <p:nvCxnSpPr>
          <p:cNvPr id="5" name="Straight Connector 4"/>
          <p:cNvCxnSpPr/>
          <p:nvPr/>
        </p:nvCxnSpPr>
        <p:spPr>
          <a:xfrm>
            <a:off x="1447800" y="5105400"/>
            <a:ext cx="5867400" cy="1588"/>
          </a:xfrm>
          <a:prstGeom prst="line">
            <a:avLst/>
          </a:prstGeom>
        </p:spPr>
        <p:style>
          <a:lnRef idx="3">
            <a:schemeClr val="accent1"/>
          </a:lnRef>
          <a:fillRef idx="0">
            <a:schemeClr val="accent1"/>
          </a:fillRef>
          <a:effectRef idx="2">
            <a:schemeClr val="accent1"/>
          </a:effectRef>
          <a:fontRef idx="minor">
            <a:schemeClr val="tx1"/>
          </a:fontRef>
        </p:style>
      </p:cxnSp>
      <p:sp>
        <p:nvSpPr>
          <p:cNvPr id="8" name="Oval 7"/>
          <p:cNvSpPr/>
          <p:nvPr/>
        </p:nvSpPr>
        <p:spPr>
          <a:xfrm>
            <a:off x="3276600" y="5029200"/>
            <a:ext cx="152400" cy="1524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Oval 8"/>
          <p:cNvSpPr/>
          <p:nvPr/>
        </p:nvSpPr>
        <p:spPr>
          <a:xfrm>
            <a:off x="5029200" y="5029200"/>
            <a:ext cx="152400" cy="1524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TextBox 9"/>
          <p:cNvSpPr txBox="1"/>
          <p:nvPr/>
        </p:nvSpPr>
        <p:spPr>
          <a:xfrm>
            <a:off x="3124200" y="5193268"/>
            <a:ext cx="457200" cy="369332"/>
          </a:xfrm>
          <a:prstGeom prst="rect">
            <a:avLst/>
          </a:prstGeom>
          <a:noFill/>
        </p:spPr>
        <p:txBody>
          <a:bodyPr wrap="square" rtlCol="0">
            <a:spAutoFit/>
          </a:bodyPr>
          <a:lstStyle/>
          <a:p>
            <a:r>
              <a:rPr lang="en-US" dirty="0" smtClean="0"/>
              <a:t>V</a:t>
            </a:r>
            <a:endParaRPr lang="en-US" dirty="0"/>
          </a:p>
        </p:txBody>
      </p:sp>
      <p:sp>
        <p:nvSpPr>
          <p:cNvPr id="11" name="TextBox 10"/>
          <p:cNvSpPr txBox="1"/>
          <p:nvPr/>
        </p:nvSpPr>
        <p:spPr>
          <a:xfrm>
            <a:off x="4953000" y="5181600"/>
            <a:ext cx="457200" cy="369332"/>
          </a:xfrm>
          <a:prstGeom prst="rect">
            <a:avLst/>
          </a:prstGeom>
          <a:noFill/>
        </p:spPr>
        <p:txBody>
          <a:bodyPr wrap="square" rtlCol="0">
            <a:spAutoFit/>
          </a:bodyPr>
          <a:lstStyle/>
          <a:p>
            <a:r>
              <a:rPr lang="en-US" dirty="0" smtClean="0"/>
              <a:t>w</a:t>
            </a:r>
            <a:endParaRPr lang="en-US" dirty="0"/>
          </a:p>
        </p:txBody>
      </p:sp>
      <p:sp>
        <p:nvSpPr>
          <p:cNvPr id="12" name="Right Brace 11"/>
          <p:cNvSpPr/>
          <p:nvPr/>
        </p:nvSpPr>
        <p:spPr>
          <a:xfrm rot="16200000">
            <a:off x="3924300" y="3771901"/>
            <a:ext cx="609600" cy="1752600"/>
          </a:xfrm>
          <a:prstGeom prst="rightBrace">
            <a:avLst>
              <a:gd name="adj1" fmla="val 70560"/>
              <a:gd name="adj2" fmla="val 49085"/>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
        <p:nvSpPr>
          <p:cNvPr id="13" name="TextBox 12"/>
          <p:cNvSpPr txBox="1"/>
          <p:nvPr/>
        </p:nvSpPr>
        <p:spPr>
          <a:xfrm>
            <a:off x="4495800" y="3886200"/>
            <a:ext cx="3581400" cy="646331"/>
          </a:xfrm>
          <a:prstGeom prst="rect">
            <a:avLst/>
          </a:prstGeom>
          <a:noFill/>
        </p:spPr>
        <p:txBody>
          <a:bodyPr wrap="square" rtlCol="0">
            <a:spAutoFit/>
          </a:bodyPr>
          <a:lstStyle/>
          <a:p>
            <a:r>
              <a:rPr lang="en-US" dirty="0" smtClean="0"/>
              <a:t>During this interval, this version is the most current</a:t>
            </a:r>
            <a:endParaRPr lang="en-US" dirty="0"/>
          </a:p>
        </p:txBody>
      </p:sp>
      <p:sp>
        <p:nvSpPr>
          <p:cNvPr id="14" name="TextBox 13"/>
          <p:cNvSpPr txBox="1"/>
          <p:nvPr/>
        </p:nvSpPr>
        <p:spPr>
          <a:xfrm>
            <a:off x="533400" y="4343399"/>
            <a:ext cx="2514600" cy="369332"/>
          </a:xfrm>
          <a:prstGeom prst="rect">
            <a:avLst/>
          </a:prstGeom>
          <a:noFill/>
        </p:spPr>
        <p:txBody>
          <a:bodyPr wrap="square" rtlCol="0">
            <a:spAutoFit/>
          </a:bodyPr>
          <a:lstStyle/>
          <a:p>
            <a:r>
              <a:rPr lang="en-US" dirty="0" smtClean="0"/>
              <a:t>Read(x) = {</a:t>
            </a:r>
            <a:r>
              <a:rPr lang="en-US" dirty="0" err="1" smtClean="0"/>
              <a:t>x,value,v,w</a:t>
            </a:r>
            <a:r>
              <a:rPr lang="en-US" dirty="0" smtClean="0"/>
              <a:t>}</a:t>
            </a:r>
            <a:endParaRPr lang="en-US" dirty="0"/>
          </a:p>
        </p:txBody>
      </p:sp>
      <p:sp>
        <p:nvSpPr>
          <p:cNvPr id="15" name="Slide Number Placeholder 14"/>
          <p:cNvSpPr>
            <a:spLocks noGrp="1"/>
          </p:cNvSpPr>
          <p:nvPr>
            <p:ph type="sldNum" sz="quarter" idx="12"/>
          </p:nvPr>
        </p:nvSpPr>
        <p:spPr/>
        <p:txBody>
          <a:bodyPr/>
          <a:lstStyle/>
          <a:p>
            <a:fld id="{684CBD6F-BDE8-4355-A4DE-64F2493B9076}"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a:xfrm>
            <a:off x="457200" y="1600200"/>
            <a:ext cx="5257800" cy="5257800"/>
          </a:xfrm>
        </p:spPr>
        <p:txBody>
          <a:bodyPr>
            <a:noAutofit/>
          </a:bodyPr>
          <a:lstStyle/>
          <a:p>
            <a:r>
              <a:rPr lang="en-US" sz="2600" dirty="0" smtClean="0"/>
              <a:t>The paper investigates the following questions</a:t>
            </a:r>
          </a:p>
          <a:p>
            <a:pPr lvl="1"/>
            <a:r>
              <a:rPr lang="en-US" sz="2600" dirty="0" smtClean="0"/>
              <a:t>How do spurious aborts affect the system with and without watermarks?</a:t>
            </a:r>
          </a:p>
          <a:p>
            <a:pPr lvl="1"/>
            <a:r>
              <a:rPr lang="en-US" sz="2600" dirty="0" smtClean="0"/>
              <a:t>How does the system behave when we scale elastically by adding a new </a:t>
            </a:r>
            <a:r>
              <a:rPr lang="en-US" sz="2600" dirty="0" err="1" smtClean="0"/>
              <a:t>validator</a:t>
            </a:r>
            <a:r>
              <a:rPr lang="en-US" sz="2600" dirty="0" smtClean="0"/>
              <a:t>?</a:t>
            </a:r>
          </a:p>
          <a:p>
            <a:pPr lvl="1"/>
            <a:r>
              <a:rPr lang="en-US" sz="2600" dirty="0" smtClean="0"/>
              <a:t>How effective is the local check for read-only transactions?</a:t>
            </a:r>
          </a:p>
          <a:p>
            <a:pPr lvl="1"/>
            <a:r>
              <a:rPr lang="en-US" sz="2600" dirty="0" smtClean="0"/>
              <a:t>How well does the system scale and perform under load?</a:t>
            </a:r>
          </a:p>
        </p:txBody>
      </p:sp>
      <p:sp>
        <p:nvSpPr>
          <p:cNvPr id="4" name="TextBox 3"/>
          <p:cNvSpPr txBox="1"/>
          <p:nvPr/>
        </p:nvSpPr>
        <p:spPr>
          <a:xfrm>
            <a:off x="5943600" y="2209800"/>
            <a:ext cx="2971800" cy="1477328"/>
          </a:xfrm>
          <a:prstGeom prst="rect">
            <a:avLst/>
          </a:prstGeom>
          <a:noFill/>
        </p:spPr>
        <p:txBody>
          <a:bodyPr wrap="square" rtlCol="0">
            <a:spAutoFit/>
          </a:bodyPr>
          <a:lstStyle/>
          <a:p>
            <a:r>
              <a:rPr lang="en-US" dirty="0" smtClean="0"/>
              <a:t>System specifications:</a:t>
            </a:r>
          </a:p>
          <a:p>
            <a:pPr>
              <a:buFont typeface="Arial" pitchFamily="34" charset="0"/>
              <a:buChar char="•"/>
            </a:pPr>
            <a:r>
              <a:rPr lang="en-US" dirty="0" smtClean="0"/>
              <a:t>  Amazon EC2 m3.xlarge     </a:t>
            </a:r>
          </a:p>
          <a:p>
            <a:r>
              <a:rPr lang="en-US" dirty="0" smtClean="0"/>
              <a:t>    nodes with 4 </a:t>
            </a:r>
            <a:r>
              <a:rPr lang="en-US" dirty="0" err="1" smtClean="0"/>
              <a:t>vCPUs</a:t>
            </a:r>
            <a:endParaRPr lang="en-US" dirty="0" smtClean="0"/>
          </a:p>
          <a:p>
            <a:pPr>
              <a:buFont typeface="Arial" pitchFamily="34" charset="0"/>
              <a:buChar char="•"/>
            </a:pPr>
            <a:r>
              <a:rPr lang="en-US" dirty="0" smtClean="0"/>
              <a:t>  15 </a:t>
            </a:r>
            <a:r>
              <a:rPr lang="en-US" dirty="0" err="1" smtClean="0"/>
              <a:t>GiB</a:t>
            </a:r>
            <a:r>
              <a:rPr lang="en-US" dirty="0" smtClean="0"/>
              <a:t> RAM and </a:t>
            </a:r>
          </a:p>
          <a:p>
            <a:pPr>
              <a:buFont typeface="Arial" pitchFamily="34" charset="0"/>
              <a:buChar char="•"/>
            </a:pPr>
            <a:r>
              <a:rPr lang="en-US" dirty="0" smtClean="0"/>
              <a:t>  High performance network</a:t>
            </a:r>
            <a:endParaRPr lang="en-US" dirty="0" smtClean="0"/>
          </a:p>
        </p:txBody>
      </p:sp>
      <p:sp>
        <p:nvSpPr>
          <p:cNvPr id="5" name="Slide Number Placeholder 4"/>
          <p:cNvSpPr>
            <a:spLocks noGrp="1"/>
          </p:cNvSpPr>
          <p:nvPr>
            <p:ph type="sldNum" sz="quarter" idx="12"/>
          </p:nvPr>
        </p:nvSpPr>
        <p:spPr/>
        <p:txBody>
          <a:bodyPr/>
          <a:lstStyle/>
          <a:p>
            <a:fld id="{684CBD6F-BDE8-4355-A4DE-64F2493B9076}" type="slidenum">
              <a:rPr lang="en-US" smtClean="0"/>
              <a:pPr/>
              <a:t>19</a:t>
            </a:fld>
            <a:endParaRPr lang="en-US"/>
          </a:p>
        </p:txBody>
      </p:sp>
      <p:sp>
        <p:nvSpPr>
          <p:cNvPr id="6" name="TextBox 5"/>
          <p:cNvSpPr txBox="1"/>
          <p:nvPr/>
        </p:nvSpPr>
        <p:spPr>
          <a:xfrm>
            <a:off x="6019800" y="4419600"/>
            <a:ext cx="2971800" cy="1754326"/>
          </a:xfrm>
          <a:prstGeom prst="rect">
            <a:avLst/>
          </a:prstGeom>
          <a:noFill/>
        </p:spPr>
        <p:txBody>
          <a:bodyPr wrap="square" rtlCol="0">
            <a:spAutoFit/>
          </a:bodyPr>
          <a:lstStyle/>
          <a:p>
            <a:r>
              <a:rPr lang="en-US" dirty="0" smtClean="0"/>
              <a:t>System specifications:</a:t>
            </a:r>
          </a:p>
          <a:p>
            <a:pPr>
              <a:buFont typeface="Arial" pitchFamily="34" charset="0"/>
              <a:buChar char="•"/>
            </a:pPr>
            <a:r>
              <a:rPr lang="en-US" dirty="0" smtClean="0"/>
              <a:t>  20 Amazon EC2 m3.xlarge     </a:t>
            </a:r>
          </a:p>
          <a:p>
            <a:r>
              <a:rPr lang="en-US" dirty="0" smtClean="0"/>
              <a:t>    nodes with 8 </a:t>
            </a:r>
            <a:r>
              <a:rPr lang="en-US" dirty="0" err="1" smtClean="0"/>
              <a:t>vCPUs</a:t>
            </a:r>
            <a:endParaRPr lang="en-US" dirty="0" smtClean="0"/>
          </a:p>
          <a:p>
            <a:pPr>
              <a:buFont typeface="Arial" pitchFamily="34" charset="0"/>
              <a:buChar char="•"/>
            </a:pPr>
            <a:r>
              <a:rPr lang="en-US" dirty="0" smtClean="0"/>
              <a:t>  High performance network</a:t>
            </a:r>
          </a:p>
          <a:p>
            <a:pPr>
              <a:buFont typeface="Arial" pitchFamily="34" charset="0"/>
              <a:buChar char="•"/>
            </a:pPr>
            <a:r>
              <a:rPr lang="en-US" dirty="0" smtClean="0"/>
              <a:t> </a:t>
            </a:r>
            <a:r>
              <a:rPr lang="en-US" dirty="0" smtClean="0"/>
              <a:t> 50 storage nodes, 50   </a:t>
            </a:r>
          </a:p>
          <a:p>
            <a:r>
              <a:rPr lang="en-US" dirty="0" smtClean="0"/>
              <a:t> </a:t>
            </a:r>
            <a:r>
              <a:rPr lang="en-US" dirty="0" smtClean="0"/>
              <a:t>   processors</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Transactions</a:t>
            </a:r>
            <a:endParaRPr lang="en-US" dirty="0"/>
          </a:p>
        </p:txBody>
      </p:sp>
      <p:sp>
        <p:nvSpPr>
          <p:cNvPr id="3" name="Content Placeholder 2"/>
          <p:cNvSpPr>
            <a:spLocks noGrp="1"/>
          </p:cNvSpPr>
          <p:nvPr>
            <p:ph idx="1"/>
          </p:nvPr>
        </p:nvSpPr>
        <p:spPr/>
        <p:txBody>
          <a:bodyPr>
            <a:normAutofit/>
          </a:bodyPr>
          <a:lstStyle/>
          <a:p>
            <a:r>
              <a:rPr lang="en-US" sz="3000" dirty="0" smtClean="0"/>
              <a:t> Transaction are a</a:t>
            </a:r>
            <a:r>
              <a:rPr lang="en-US" sz="3000" dirty="0" smtClean="0"/>
              <a:t> series </a:t>
            </a:r>
            <a:r>
              <a:rPr lang="en-US" sz="3000" dirty="0" smtClean="0"/>
              <a:t>of operations executed by </a:t>
            </a:r>
            <a:r>
              <a:rPr lang="en-US" sz="3000" dirty="0" smtClean="0"/>
              <a:t>client which </a:t>
            </a:r>
            <a:r>
              <a:rPr lang="en-US" sz="3000" dirty="0" smtClean="0"/>
              <a:t>either </a:t>
            </a:r>
            <a:endParaRPr lang="en-US" sz="3000" dirty="0" smtClean="0"/>
          </a:p>
          <a:p>
            <a:pPr lvl="1"/>
            <a:r>
              <a:rPr lang="en-US" sz="2600" i="1" dirty="0" smtClean="0"/>
              <a:t>commits</a:t>
            </a:r>
            <a:r>
              <a:rPr lang="en-US" sz="2600" dirty="0" smtClean="0"/>
              <a:t> </a:t>
            </a:r>
            <a:r>
              <a:rPr lang="en-US" sz="2600" dirty="0" smtClean="0"/>
              <a:t>all its operations at server</a:t>
            </a:r>
          </a:p>
          <a:p>
            <a:pPr lvl="2"/>
            <a:r>
              <a:rPr lang="en-US" sz="2000" dirty="0" smtClean="0"/>
              <a:t>Commit = reflect updates on server-side objects</a:t>
            </a:r>
            <a:endParaRPr lang="en-US" sz="2200" dirty="0" smtClean="0"/>
          </a:p>
          <a:p>
            <a:pPr lvl="1"/>
            <a:r>
              <a:rPr lang="en-US" sz="2600" dirty="0" smtClean="0"/>
              <a:t>Or </a:t>
            </a:r>
            <a:r>
              <a:rPr lang="en-US" sz="2600" i="1" dirty="0" smtClean="0"/>
              <a:t>aborts</a:t>
            </a:r>
            <a:r>
              <a:rPr lang="en-US" sz="2600" dirty="0" smtClean="0"/>
              <a:t> and has no effect on server</a:t>
            </a:r>
          </a:p>
        </p:txBody>
      </p:sp>
      <p:sp>
        <p:nvSpPr>
          <p:cNvPr id="4" name="Slide Number Placeholder 3"/>
          <p:cNvSpPr>
            <a:spLocks noGrp="1"/>
          </p:cNvSpPr>
          <p:nvPr>
            <p:ph type="sldNum" sz="quarter" idx="12"/>
          </p:nvPr>
        </p:nvSpPr>
        <p:spPr/>
        <p:txBody>
          <a:bodyPr/>
          <a:lstStyle/>
          <a:p>
            <a:fld id="{684CBD6F-BDE8-4355-A4DE-64F2493B9076}"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Spurious aborts</a:t>
            </a:r>
            <a:endParaRPr lang="en-US" dirty="0"/>
          </a:p>
        </p:txBody>
      </p:sp>
      <p:pic>
        <p:nvPicPr>
          <p:cNvPr id="1026" name="Picture 2"/>
          <p:cNvPicPr>
            <a:picLocks noChangeAspect="1" noChangeArrowheads="1"/>
          </p:cNvPicPr>
          <p:nvPr/>
        </p:nvPicPr>
        <p:blipFill>
          <a:blip r:embed="rId3"/>
          <a:srcRect/>
          <a:stretch>
            <a:fillRect/>
          </a:stretch>
        </p:blipFill>
        <p:spPr bwMode="auto">
          <a:xfrm>
            <a:off x="457200" y="914400"/>
            <a:ext cx="3581400" cy="2837213"/>
          </a:xfrm>
          <a:prstGeom prst="rect">
            <a:avLst/>
          </a:prstGeom>
          <a:noFill/>
          <a:ln w="9525">
            <a:noFill/>
            <a:miter lim="800000"/>
            <a:headEnd/>
            <a:tailEnd/>
          </a:ln>
          <a:effectLst/>
        </p:spPr>
      </p:pic>
      <p:sp>
        <p:nvSpPr>
          <p:cNvPr id="6" name="TextBox 5"/>
          <p:cNvSpPr txBox="1"/>
          <p:nvPr/>
        </p:nvSpPr>
        <p:spPr>
          <a:xfrm>
            <a:off x="4572000" y="1371600"/>
            <a:ext cx="4572000" cy="2308324"/>
          </a:xfrm>
          <a:prstGeom prst="rect">
            <a:avLst/>
          </a:prstGeom>
          <a:noFill/>
        </p:spPr>
        <p:txBody>
          <a:bodyPr wrap="square" rtlCol="0">
            <a:spAutoFit/>
          </a:bodyPr>
          <a:lstStyle/>
          <a:p>
            <a:pPr>
              <a:buFont typeface="Arial" pitchFamily="34" charset="0"/>
              <a:buChar char="•"/>
            </a:pPr>
            <a:r>
              <a:rPr lang="en-US" dirty="0" smtClean="0"/>
              <a:t>  T</a:t>
            </a:r>
            <a:r>
              <a:rPr lang="en-US" dirty="0" smtClean="0"/>
              <a:t>runcation </a:t>
            </a:r>
            <a:r>
              <a:rPr lang="en-US" dirty="0" smtClean="0"/>
              <a:t>time is 10 sec (B1), 20 sec (B2)…  </a:t>
            </a:r>
          </a:p>
          <a:p>
            <a:pPr>
              <a:buFont typeface="Arial" pitchFamily="34" charset="0"/>
              <a:buChar char="•"/>
            </a:pPr>
            <a:r>
              <a:rPr lang="en-US" dirty="0" smtClean="0"/>
              <a:t>  As </a:t>
            </a:r>
            <a:r>
              <a:rPr lang="en-US" dirty="0" smtClean="0"/>
              <a:t>time passes, the </a:t>
            </a:r>
            <a:r>
              <a:rPr lang="en-US" dirty="0" err="1" smtClean="0"/>
              <a:t>WriteSets</a:t>
            </a:r>
            <a:r>
              <a:rPr lang="en-US" dirty="0" smtClean="0"/>
              <a:t> buffers at the </a:t>
            </a:r>
            <a:endParaRPr lang="en-US" dirty="0" smtClean="0"/>
          </a:p>
          <a:p>
            <a:r>
              <a:rPr lang="en-US" dirty="0" smtClean="0"/>
              <a:t> </a:t>
            </a:r>
            <a:r>
              <a:rPr lang="en-US" dirty="0" smtClean="0"/>
              <a:t>   </a:t>
            </a:r>
            <a:r>
              <a:rPr lang="en-US" dirty="0" err="1" smtClean="0"/>
              <a:t>validators</a:t>
            </a:r>
            <a:r>
              <a:rPr lang="en-US" dirty="0" smtClean="0"/>
              <a:t> </a:t>
            </a:r>
            <a:r>
              <a:rPr lang="en-US" dirty="0" smtClean="0"/>
              <a:t>become more polluted. The abort </a:t>
            </a:r>
            <a:r>
              <a:rPr lang="en-US" dirty="0" smtClean="0"/>
              <a:t> </a:t>
            </a:r>
          </a:p>
          <a:p>
            <a:r>
              <a:rPr lang="en-US" dirty="0" smtClean="0"/>
              <a:t> </a:t>
            </a:r>
            <a:r>
              <a:rPr lang="en-US" dirty="0" smtClean="0"/>
              <a:t>   </a:t>
            </a:r>
            <a:r>
              <a:rPr lang="en-US" dirty="0" smtClean="0"/>
              <a:t>rate </a:t>
            </a:r>
            <a:r>
              <a:rPr lang="en-US" dirty="0" smtClean="0"/>
              <a:t>therefore increases with time until it </a:t>
            </a:r>
            <a:r>
              <a:rPr lang="en-US" dirty="0" smtClean="0"/>
              <a:t>  </a:t>
            </a:r>
          </a:p>
          <a:p>
            <a:r>
              <a:rPr lang="en-US" dirty="0" smtClean="0"/>
              <a:t> </a:t>
            </a:r>
            <a:r>
              <a:rPr lang="en-US" dirty="0" smtClean="0"/>
              <a:t>   </a:t>
            </a:r>
            <a:r>
              <a:rPr lang="en-US" dirty="0" smtClean="0"/>
              <a:t>reaches </a:t>
            </a:r>
            <a:r>
              <a:rPr lang="en-US" dirty="0" smtClean="0"/>
              <a:t>a plateau.</a:t>
            </a:r>
          </a:p>
          <a:p>
            <a:pPr>
              <a:buFont typeface="Arial" pitchFamily="34" charset="0"/>
              <a:buChar char="•"/>
            </a:pPr>
            <a:r>
              <a:rPr lang="en-US" dirty="0" smtClean="0"/>
              <a:t> </a:t>
            </a:r>
            <a:r>
              <a:rPr lang="en-US" dirty="0" smtClean="0"/>
              <a:t> The </a:t>
            </a:r>
            <a:r>
              <a:rPr lang="en-US" dirty="0" smtClean="0"/>
              <a:t>position of the plateau rises with </a:t>
            </a:r>
            <a:r>
              <a:rPr lang="en-US" dirty="0" smtClean="0"/>
              <a:t>  </a:t>
            </a:r>
          </a:p>
          <a:p>
            <a:r>
              <a:rPr lang="en-US" dirty="0" smtClean="0"/>
              <a:t>    increased </a:t>
            </a:r>
            <a:r>
              <a:rPr lang="en-US" dirty="0" smtClean="0"/>
              <a:t>buffer size, due to a larger </a:t>
            </a:r>
            <a:endParaRPr lang="en-US" dirty="0" smtClean="0"/>
          </a:p>
          <a:p>
            <a:r>
              <a:rPr lang="en-US" dirty="0" smtClean="0"/>
              <a:t> </a:t>
            </a:r>
            <a:r>
              <a:rPr lang="en-US" dirty="0" smtClean="0"/>
              <a:t>   </a:t>
            </a:r>
            <a:r>
              <a:rPr lang="en-US" dirty="0" smtClean="0"/>
              <a:t>number </a:t>
            </a:r>
            <a:r>
              <a:rPr lang="en-US" dirty="0" smtClean="0"/>
              <a:t>of spurious conflicts. </a:t>
            </a:r>
            <a:endParaRPr lang="en-US" dirty="0"/>
          </a:p>
        </p:txBody>
      </p:sp>
      <p:pic>
        <p:nvPicPr>
          <p:cNvPr id="1027" name="Picture 3"/>
          <p:cNvPicPr>
            <a:picLocks noChangeAspect="1" noChangeArrowheads="1"/>
          </p:cNvPicPr>
          <p:nvPr/>
        </p:nvPicPr>
        <p:blipFill>
          <a:blip r:embed="rId4"/>
          <a:srcRect/>
          <a:stretch>
            <a:fillRect/>
          </a:stretch>
        </p:blipFill>
        <p:spPr bwMode="auto">
          <a:xfrm>
            <a:off x="990599" y="4191000"/>
            <a:ext cx="3144253" cy="2438400"/>
          </a:xfrm>
          <a:prstGeom prst="rect">
            <a:avLst/>
          </a:prstGeom>
          <a:noFill/>
          <a:ln w="9525">
            <a:noFill/>
            <a:miter lim="800000"/>
            <a:headEnd/>
            <a:tailEnd/>
          </a:ln>
          <a:effectLst/>
        </p:spPr>
      </p:pic>
      <p:sp>
        <p:nvSpPr>
          <p:cNvPr id="8" name="TextBox 7"/>
          <p:cNvSpPr txBox="1"/>
          <p:nvPr/>
        </p:nvSpPr>
        <p:spPr>
          <a:xfrm>
            <a:off x="4572000" y="4267200"/>
            <a:ext cx="4572000" cy="1754326"/>
          </a:xfrm>
          <a:prstGeom prst="rect">
            <a:avLst/>
          </a:prstGeom>
          <a:noFill/>
        </p:spPr>
        <p:txBody>
          <a:bodyPr wrap="square" rtlCol="0">
            <a:spAutoFit/>
          </a:bodyPr>
          <a:lstStyle/>
          <a:p>
            <a:pPr>
              <a:buFont typeface="Arial" pitchFamily="34" charset="0"/>
              <a:buChar char="•"/>
            </a:pPr>
            <a:r>
              <a:rPr lang="en-US" dirty="0" smtClean="0"/>
              <a:t> </a:t>
            </a:r>
            <a:r>
              <a:rPr lang="en-US" dirty="0" smtClean="0"/>
              <a:t> Each </a:t>
            </a:r>
            <a:r>
              <a:rPr lang="en-US" dirty="0" smtClean="0"/>
              <a:t>processor updates its </a:t>
            </a:r>
            <a:r>
              <a:rPr lang="pl-PL" dirty="0" smtClean="0"/>
              <a:t>local watermark </a:t>
            </a:r>
            <a:r>
              <a:rPr lang="en-US" dirty="0" smtClean="0"/>
              <a:t>  </a:t>
            </a:r>
          </a:p>
          <a:p>
            <a:r>
              <a:rPr lang="en-US" dirty="0" smtClean="0"/>
              <a:t> </a:t>
            </a:r>
            <a:r>
              <a:rPr lang="en-US" dirty="0" smtClean="0"/>
              <a:t>  </a:t>
            </a:r>
            <a:r>
              <a:rPr lang="pl-PL" dirty="0" smtClean="0"/>
              <a:t>every </a:t>
            </a:r>
            <a:r>
              <a:rPr lang="pl-PL" dirty="0" smtClean="0"/>
              <a:t>1 (W1), 1K (W1K), 10K (W10K),</a:t>
            </a:r>
            <a:r>
              <a:rPr lang="en-US" dirty="0" smtClean="0"/>
              <a:t> and </a:t>
            </a:r>
            <a:r>
              <a:rPr lang="en-US" dirty="0" smtClean="0"/>
              <a:t>  </a:t>
            </a:r>
          </a:p>
          <a:p>
            <a:r>
              <a:rPr lang="en-US" dirty="0" smtClean="0"/>
              <a:t> </a:t>
            </a:r>
            <a:r>
              <a:rPr lang="en-US" dirty="0" smtClean="0"/>
              <a:t>  </a:t>
            </a:r>
            <a:r>
              <a:rPr lang="en-US" dirty="0" smtClean="0"/>
              <a:t>100K </a:t>
            </a:r>
            <a:r>
              <a:rPr lang="en-US" dirty="0" smtClean="0"/>
              <a:t>(W100K) transactions. </a:t>
            </a:r>
          </a:p>
          <a:p>
            <a:pPr>
              <a:buFont typeface="Arial" pitchFamily="34" charset="0"/>
              <a:buChar char="•"/>
            </a:pPr>
            <a:r>
              <a:rPr lang="en-US" dirty="0" smtClean="0"/>
              <a:t>  Watermark-based </a:t>
            </a:r>
            <a:r>
              <a:rPr lang="en-US" dirty="0" smtClean="0"/>
              <a:t>approach alleviates the </a:t>
            </a:r>
            <a:endParaRPr lang="en-US" dirty="0" smtClean="0"/>
          </a:p>
          <a:p>
            <a:r>
              <a:rPr lang="en-US" dirty="0" smtClean="0"/>
              <a:t> </a:t>
            </a:r>
            <a:r>
              <a:rPr lang="en-US" dirty="0" smtClean="0"/>
              <a:t>   </a:t>
            </a:r>
            <a:r>
              <a:rPr lang="en-US" dirty="0" smtClean="0"/>
              <a:t>problem</a:t>
            </a:r>
            <a:r>
              <a:rPr lang="en-US" dirty="0" smtClean="0"/>
              <a:t>, as write sets from aborted </a:t>
            </a:r>
            <a:r>
              <a:rPr lang="en-US" dirty="0" smtClean="0"/>
              <a:t> </a:t>
            </a:r>
          </a:p>
          <a:p>
            <a:r>
              <a:rPr lang="en-US" dirty="0" smtClean="0"/>
              <a:t> </a:t>
            </a:r>
            <a:r>
              <a:rPr lang="en-US" dirty="0" smtClean="0"/>
              <a:t>   </a:t>
            </a:r>
            <a:r>
              <a:rPr lang="en-US" dirty="0" smtClean="0"/>
              <a:t>transactions </a:t>
            </a:r>
            <a:r>
              <a:rPr lang="en-US" dirty="0" smtClean="0"/>
              <a:t>“age out”</a:t>
            </a:r>
          </a:p>
        </p:txBody>
      </p:sp>
      <p:cxnSp>
        <p:nvCxnSpPr>
          <p:cNvPr id="9" name="Straight Arrow Connector 8"/>
          <p:cNvCxnSpPr/>
          <p:nvPr/>
        </p:nvCxnSpPr>
        <p:spPr>
          <a:xfrm flipV="1">
            <a:off x="1600200" y="4343400"/>
            <a:ext cx="1676400" cy="990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 name="Straight Arrow Connector 9"/>
          <p:cNvCxnSpPr/>
          <p:nvPr/>
        </p:nvCxnSpPr>
        <p:spPr>
          <a:xfrm rot="5400000" flipH="1" flipV="1">
            <a:off x="3124200" y="4495800"/>
            <a:ext cx="609600" cy="457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Slide Number Placeholder 10"/>
          <p:cNvSpPr>
            <a:spLocks noGrp="1"/>
          </p:cNvSpPr>
          <p:nvPr>
            <p:ph type="sldNum" sz="quarter" idx="12"/>
          </p:nvPr>
        </p:nvSpPr>
        <p:spPr/>
        <p:txBody>
          <a:bodyPr/>
          <a:lstStyle/>
          <a:p>
            <a:fld id="{684CBD6F-BDE8-4355-A4DE-64F2493B9076}" type="slidenum">
              <a:rPr lang="en-US" smtClean="0"/>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par>
                                <p:cTn id="10" presetID="55"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strVal val="#ppt_w*0.70"/>
                                          </p:val>
                                        </p:tav>
                                        <p:tav tm="100000">
                                          <p:val>
                                            <p:strVal val="#ppt_w"/>
                                          </p:val>
                                        </p:tav>
                                      </p:tavLst>
                                    </p:anim>
                                    <p:anim calcmode="lin" valueType="num">
                                      <p:cBhvr>
                                        <p:cTn id="13" dur="1000" fill="hold"/>
                                        <p:tgtEl>
                                          <p:spTgt spid="10"/>
                                        </p:tgtEl>
                                        <p:attrNameLst>
                                          <p:attrName>ppt_h</p:attrName>
                                        </p:attrNameLst>
                                      </p:cBhvr>
                                      <p:tavLst>
                                        <p:tav tm="0">
                                          <p:val>
                                            <p:strVal val="#ppt_h"/>
                                          </p:val>
                                        </p:tav>
                                        <p:tav tm="100000">
                                          <p:val>
                                            <p:strVal val="#ppt_h"/>
                                          </p:val>
                                        </p:tav>
                                      </p:tavLst>
                                    </p:anim>
                                    <p:animEffect transition="in" filter="fade">
                                      <p:cBhvr>
                                        <p:cTn id="1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Elastic Scaling</a:t>
            </a:r>
            <a:endParaRPr lang="en-US" dirty="0"/>
          </a:p>
        </p:txBody>
      </p:sp>
      <p:sp>
        <p:nvSpPr>
          <p:cNvPr id="3" name="Content Placeholder 2"/>
          <p:cNvSpPr>
            <a:spLocks noGrp="1"/>
          </p:cNvSpPr>
          <p:nvPr>
            <p:ph idx="1"/>
          </p:nvPr>
        </p:nvSpPr>
        <p:spPr>
          <a:xfrm>
            <a:off x="457200" y="1600200"/>
            <a:ext cx="8305800" cy="4953000"/>
          </a:xfrm>
        </p:spPr>
        <p:txBody>
          <a:bodyPr/>
          <a:lstStyle/>
          <a:p>
            <a:r>
              <a:rPr lang="en-US" dirty="0" smtClean="0"/>
              <a:t>Measures the overhead due to the scaling process.</a:t>
            </a:r>
          </a:p>
          <a:p>
            <a:pPr lvl="2"/>
            <a:r>
              <a:rPr lang="en-US" dirty="0" smtClean="0"/>
              <a:t>Occurs due to duplicate validation requests </a:t>
            </a:r>
          </a:p>
          <a:p>
            <a:pPr lvl="2"/>
            <a:r>
              <a:rPr lang="en-US" dirty="0" smtClean="0"/>
              <a:t>Global </a:t>
            </a:r>
            <a:r>
              <a:rPr lang="en-US" dirty="0"/>
              <a:t>synchronization to </a:t>
            </a:r>
            <a:r>
              <a:rPr lang="en-US" dirty="0" smtClean="0"/>
              <a:t>finalize the switch </a:t>
            </a:r>
            <a:r>
              <a:rPr lang="en-US" dirty="0"/>
              <a:t>to the new </a:t>
            </a:r>
            <a:r>
              <a:rPr lang="en-US" dirty="0" smtClean="0"/>
              <a:t>partitioning</a:t>
            </a:r>
          </a:p>
          <a:p>
            <a:pPr lvl="3"/>
            <a:endParaRPr lang="en-US" dirty="0"/>
          </a:p>
        </p:txBody>
      </p:sp>
      <p:pic>
        <p:nvPicPr>
          <p:cNvPr id="1026" name="Picture 2"/>
          <p:cNvPicPr>
            <a:picLocks noChangeAspect="1" noChangeArrowheads="1"/>
          </p:cNvPicPr>
          <p:nvPr/>
        </p:nvPicPr>
        <p:blipFill>
          <a:blip r:embed="rId3"/>
          <a:srcRect/>
          <a:stretch>
            <a:fillRect/>
          </a:stretch>
        </p:blipFill>
        <p:spPr bwMode="auto">
          <a:xfrm>
            <a:off x="381000" y="4267200"/>
            <a:ext cx="4168366" cy="1905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a:srcRect/>
          <a:stretch>
            <a:fillRect/>
          </a:stretch>
        </p:blipFill>
        <p:spPr bwMode="auto">
          <a:xfrm>
            <a:off x="4726441" y="4076700"/>
            <a:ext cx="4036559" cy="194310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684CBD6F-BDE8-4355-A4DE-64F2493B9076}" type="slidenum">
              <a:rPr lang="en-US" smtClean="0"/>
              <a:pPr/>
              <a:t>21</a:t>
            </a:fld>
            <a:endParaRPr lang="en-US"/>
          </a:p>
        </p:txBody>
      </p:sp>
      <p:sp>
        <p:nvSpPr>
          <p:cNvPr id="7" name="Rectangle 6"/>
          <p:cNvSpPr/>
          <p:nvPr/>
        </p:nvSpPr>
        <p:spPr>
          <a:xfrm>
            <a:off x="6629400" y="4267200"/>
            <a:ext cx="457200" cy="1524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Elastic Scaling (2)</a:t>
            </a:r>
            <a:endParaRPr lang="en-US" dirty="0"/>
          </a:p>
        </p:txBody>
      </p:sp>
      <p:sp>
        <p:nvSpPr>
          <p:cNvPr id="3" name="Content Placeholder 2"/>
          <p:cNvSpPr>
            <a:spLocks noGrp="1"/>
          </p:cNvSpPr>
          <p:nvPr>
            <p:ph idx="1"/>
          </p:nvPr>
        </p:nvSpPr>
        <p:spPr/>
        <p:txBody>
          <a:bodyPr/>
          <a:lstStyle/>
          <a:p>
            <a:r>
              <a:rPr lang="en-US" dirty="0" smtClean="0"/>
              <a:t>Abort rate and Spurious abort rate:</a:t>
            </a:r>
          </a:p>
          <a:p>
            <a:endParaRPr lang="en-US" b="1" dirty="0"/>
          </a:p>
        </p:txBody>
      </p:sp>
      <p:pic>
        <p:nvPicPr>
          <p:cNvPr id="2051" name="Picture 3"/>
          <p:cNvPicPr>
            <a:picLocks noChangeAspect="1" noChangeArrowheads="1"/>
          </p:cNvPicPr>
          <p:nvPr/>
        </p:nvPicPr>
        <p:blipFill>
          <a:blip r:embed="rId3"/>
          <a:srcRect/>
          <a:stretch>
            <a:fillRect/>
          </a:stretch>
        </p:blipFill>
        <p:spPr bwMode="auto">
          <a:xfrm>
            <a:off x="761999" y="2971800"/>
            <a:ext cx="4040659" cy="27432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4972050" y="2971800"/>
            <a:ext cx="3790950" cy="2616978"/>
          </a:xfrm>
          <a:prstGeom prst="rect">
            <a:avLst/>
          </a:prstGeom>
          <a:noFill/>
          <a:ln w="9525">
            <a:noFill/>
            <a:miter lim="800000"/>
            <a:headEnd/>
            <a:tailEnd/>
          </a:ln>
          <a:effectLst/>
        </p:spPr>
      </p:pic>
      <p:sp>
        <p:nvSpPr>
          <p:cNvPr id="7" name="TextBox 6"/>
          <p:cNvSpPr txBox="1"/>
          <p:nvPr/>
        </p:nvSpPr>
        <p:spPr>
          <a:xfrm>
            <a:off x="1524000" y="2590800"/>
            <a:ext cx="2819400" cy="369332"/>
          </a:xfrm>
          <a:prstGeom prst="rect">
            <a:avLst/>
          </a:prstGeom>
          <a:noFill/>
        </p:spPr>
        <p:txBody>
          <a:bodyPr wrap="square" rtlCol="0">
            <a:spAutoFit/>
          </a:bodyPr>
          <a:lstStyle/>
          <a:p>
            <a:r>
              <a:rPr lang="en-US" dirty="0" smtClean="0"/>
              <a:t>Spurious Abort Rate</a:t>
            </a:r>
            <a:endParaRPr lang="en-US" dirty="0"/>
          </a:p>
        </p:txBody>
      </p:sp>
      <p:sp>
        <p:nvSpPr>
          <p:cNvPr id="8" name="TextBox 7"/>
          <p:cNvSpPr txBox="1"/>
          <p:nvPr/>
        </p:nvSpPr>
        <p:spPr>
          <a:xfrm>
            <a:off x="5791200" y="2590800"/>
            <a:ext cx="2438400" cy="369332"/>
          </a:xfrm>
          <a:prstGeom prst="rect">
            <a:avLst/>
          </a:prstGeom>
          <a:noFill/>
        </p:spPr>
        <p:txBody>
          <a:bodyPr wrap="square" rtlCol="0">
            <a:spAutoFit/>
          </a:bodyPr>
          <a:lstStyle/>
          <a:p>
            <a:r>
              <a:rPr lang="en-US" dirty="0" smtClean="0"/>
              <a:t>Abort Rate</a:t>
            </a:r>
            <a:endParaRPr lang="en-US" dirty="0"/>
          </a:p>
        </p:txBody>
      </p:sp>
      <p:sp>
        <p:nvSpPr>
          <p:cNvPr id="9" name="TextBox 8"/>
          <p:cNvSpPr txBox="1"/>
          <p:nvPr/>
        </p:nvSpPr>
        <p:spPr>
          <a:xfrm>
            <a:off x="609600" y="5934670"/>
            <a:ext cx="8534400" cy="923330"/>
          </a:xfrm>
          <a:prstGeom prst="rect">
            <a:avLst/>
          </a:prstGeom>
          <a:noFill/>
        </p:spPr>
        <p:txBody>
          <a:bodyPr wrap="square" rtlCol="0">
            <a:spAutoFit/>
          </a:bodyPr>
          <a:lstStyle/>
          <a:p>
            <a:pPr>
              <a:buFont typeface="Arial" pitchFamily="34" charset="0"/>
              <a:buChar char="•"/>
            </a:pPr>
            <a:r>
              <a:rPr lang="en-US" dirty="0" smtClean="0"/>
              <a:t> V12 : Scaling from one </a:t>
            </a:r>
            <a:r>
              <a:rPr lang="en-US" dirty="0" err="1" smtClean="0"/>
              <a:t>validator</a:t>
            </a:r>
            <a:r>
              <a:rPr lang="en-US" dirty="0" smtClean="0"/>
              <a:t> to 2 </a:t>
            </a:r>
            <a:r>
              <a:rPr lang="en-US" dirty="0" err="1" smtClean="0"/>
              <a:t>validators</a:t>
            </a:r>
            <a:r>
              <a:rPr lang="en-US" dirty="0" smtClean="0"/>
              <a:t>. Similarly V23, V34</a:t>
            </a:r>
          </a:p>
          <a:p>
            <a:pPr>
              <a:buFont typeface="Arial" pitchFamily="34" charset="0"/>
              <a:buChar char="•"/>
            </a:pPr>
            <a:r>
              <a:rPr lang="en-US" dirty="0" smtClean="0"/>
              <a:t> Scaling begins at the 60</a:t>
            </a:r>
            <a:r>
              <a:rPr lang="en-US" baseline="30000" dirty="0" smtClean="0"/>
              <a:t>th</a:t>
            </a:r>
            <a:r>
              <a:rPr lang="en-US" dirty="0" smtClean="0"/>
              <a:t> second and finishes at the 120</a:t>
            </a:r>
            <a:r>
              <a:rPr lang="en-US" baseline="30000" dirty="0" smtClean="0"/>
              <a:t>th</a:t>
            </a:r>
            <a:r>
              <a:rPr lang="en-US" dirty="0" smtClean="0"/>
              <a:t> second.</a:t>
            </a:r>
          </a:p>
          <a:p>
            <a:pPr>
              <a:buFont typeface="Arial" pitchFamily="34" charset="0"/>
              <a:buChar char="•"/>
            </a:pPr>
            <a:r>
              <a:rPr lang="en-US" dirty="0" smtClean="0"/>
              <a:t>Slight increase in abort rate and spurious abort rate after the scaling is complete</a:t>
            </a:r>
            <a:endParaRPr lang="en-US" dirty="0"/>
          </a:p>
        </p:txBody>
      </p:sp>
      <p:sp>
        <p:nvSpPr>
          <p:cNvPr id="12" name="Rectangle 11"/>
          <p:cNvSpPr/>
          <p:nvPr/>
        </p:nvSpPr>
        <p:spPr>
          <a:xfrm>
            <a:off x="2819400" y="3962400"/>
            <a:ext cx="1143000" cy="1447800"/>
          </a:xfrm>
          <a:prstGeom prst="rect">
            <a:avLst/>
          </a:prstGeom>
          <a:no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 name="Rectangle 12"/>
          <p:cNvSpPr/>
          <p:nvPr/>
        </p:nvSpPr>
        <p:spPr>
          <a:xfrm>
            <a:off x="7239000" y="3810000"/>
            <a:ext cx="1143000" cy="1447800"/>
          </a:xfrm>
          <a:prstGeom prst="rect">
            <a:avLst/>
          </a:prstGeom>
          <a:no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Slide Number Placeholder 10"/>
          <p:cNvSpPr>
            <a:spLocks noGrp="1"/>
          </p:cNvSpPr>
          <p:nvPr>
            <p:ph type="sldNum" sz="quarter" idx="12"/>
          </p:nvPr>
        </p:nvSpPr>
        <p:spPr/>
        <p:txBody>
          <a:bodyPr/>
          <a:lstStyle/>
          <a:p>
            <a:fld id="{684CBD6F-BDE8-4355-A4DE-64F2493B9076}" type="slidenum">
              <a:rPr lang="en-US" smtClean="0"/>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000" fill="hold"/>
                                        <p:tgtEl>
                                          <p:spTgt spid="13"/>
                                        </p:tgtEl>
                                        <p:attrNameLst>
                                          <p:attrName>ppt_w</p:attrName>
                                        </p:attrNameLst>
                                      </p:cBhvr>
                                      <p:tavLst>
                                        <p:tav tm="0">
                                          <p:val>
                                            <p:strVal val="#ppt_w*0.70"/>
                                          </p:val>
                                        </p:tav>
                                        <p:tav tm="100000">
                                          <p:val>
                                            <p:strVal val="#ppt_w"/>
                                          </p:val>
                                        </p:tav>
                                      </p:tavLst>
                                    </p:anim>
                                    <p:anim calcmode="lin" valueType="num">
                                      <p:cBhvr>
                                        <p:cTn id="13" dur="1000" fill="hold"/>
                                        <p:tgtEl>
                                          <p:spTgt spid="13"/>
                                        </p:tgtEl>
                                        <p:attrNameLst>
                                          <p:attrName>ppt_h</p:attrName>
                                        </p:attrNameLst>
                                      </p:cBhvr>
                                      <p:tavLst>
                                        <p:tav tm="0">
                                          <p:val>
                                            <p:strVal val="#ppt_h"/>
                                          </p:val>
                                        </p:tav>
                                        <p:tav tm="100000">
                                          <p:val>
                                            <p:strVal val="#ppt_h"/>
                                          </p:val>
                                        </p:tav>
                                      </p:tavLst>
                                    </p:anim>
                                    <p:animEffect transition="in" filter="fade">
                                      <p:cBhvr>
                                        <p:cTn id="14"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Local check for read only transactions</a:t>
            </a:r>
            <a:endParaRPr lang="en-US" dirty="0"/>
          </a:p>
        </p:txBody>
      </p:sp>
      <p:pic>
        <p:nvPicPr>
          <p:cNvPr id="3075" name="Picture 3"/>
          <p:cNvPicPr>
            <a:picLocks noChangeAspect="1" noChangeArrowheads="1"/>
          </p:cNvPicPr>
          <p:nvPr/>
        </p:nvPicPr>
        <p:blipFill>
          <a:blip r:embed="rId3"/>
          <a:srcRect/>
          <a:stretch>
            <a:fillRect/>
          </a:stretch>
        </p:blipFill>
        <p:spPr bwMode="auto">
          <a:xfrm>
            <a:off x="457200" y="1676400"/>
            <a:ext cx="3810000" cy="2717883"/>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a:srcRect/>
          <a:stretch>
            <a:fillRect/>
          </a:stretch>
        </p:blipFill>
        <p:spPr bwMode="auto">
          <a:xfrm>
            <a:off x="5400675" y="1828799"/>
            <a:ext cx="3514725" cy="2485159"/>
          </a:xfrm>
          <a:prstGeom prst="rect">
            <a:avLst/>
          </a:prstGeom>
          <a:noFill/>
          <a:ln w="9525">
            <a:noFill/>
            <a:miter lim="800000"/>
            <a:headEnd/>
            <a:tailEnd/>
          </a:ln>
          <a:effectLst/>
        </p:spPr>
      </p:pic>
      <p:pic>
        <p:nvPicPr>
          <p:cNvPr id="3077" name="Picture 5"/>
          <p:cNvPicPr>
            <a:picLocks noChangeAspect="1" noChangeArrowheads="1"/>
          </p:cNvPicPr>
          <p:nvPr/>
        </p:nvPicPr>
        <p:blipFill>
          <a:blip r:embed="rId5"/>
          <a:srcRect/>
          <a:stretch>
            <a:fillRect/>
          </a:stretch>
        </p:blipFill>
        <p:spPr bwMode="auto">
          <a:xfrm>
            <a:off x="3276600" y="4419601"/>
            <a:ext cx="3490032" cy="2438400"/>
          </a:xfrm>
          <a:prstGeom prst="rect">
            <a:avLst/>
          </a:prstGeom>
          <a:noFill/>
          <a:ln w="9525">
            <a:noFill/>
            <a:miter lim="800000"/>
            <a:headEnd/>
            <a:tailEnd/>
          </a:ln>
          <a:effectLst/>
        </p:spPr>
      </p:pic>
      <p:cxnSp>
        <p:nvCxnSpPr>
          <p:cNvPr id="7" name="Straight Arrow Connector 6"/>
          <p:cNvCxnSpPr/>
          <p:nvPr/>
        </p:nvCxnSpPr>
        <p:spPr>
          <a:xfrm rot="5400000" flipH="1" flipV="1">
            <a:off x="1866900" y="2781300"/>
            <a:ext cx="304800" cy="22860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a:off x="6019800" y="2438400"/>
            <a:ext cx="2514600" cy="609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Straight Arrow Connector 12"/>
          <p:cNvCxnSpPr/>
          <p:nvPr/>
        </p:nvCxnSpPr>
        <p:spPr>
          <a:xfrm rot="5400000" flipH="1" flipV="1">
            <a:off x="6171406" y="5486400"/>
            <a:ext cx="457994" cy="794"/>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6" name="Straight Arrow Connector 15"/>
          <p:cNvCxnSpPr/>
          <p:nvPr/>
        </p:nvCxnSpPr>
        <p:spPr>
          <a:xfrm rot="5400000" flipH="1" flipV="1">
            <a:off x="4191397" y="5714603"/>
            <a:ext cx="304800" cy="794"/>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10" name="Slide Number Placeholder 9"/>
          <p:cNvSpPr>
            <a:spLocks noGrp="1"/>
          </p:cNvSpPr>
          <p:nvPr>
            <p:ph type="sldNum" sz="quarter" idx="12"/>
          </p:nvPr>
        </p:nvSpPr>
        <p:spPr/>
        <p:txBody>
          <a:bodyPr/>
          <a:lstStyle/>
          <a:p>
            <a:fld id="{684CBD6F-BDE8-4355-A4DE-64F2493B9076}" type="slidenum">
              <a:rPr lang="en-US" smtClean="0"/>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1000" fill="hold"/>
                                        <p:tgtEl>
                                          <p:spTgt spid="11"/>
                                        </p:tgtEl>
                                        <p:attrNameLst>
                                          <p:attrName>ppt_w</p:attrName>
                                        </p:attrNameLst>
                                      </p:cBhvr>
                                      <p:tavLst>
                                        <p:tav tm="0">
                                          <p:val>
                                            <p:strVal val="#ppt_w*0.70"/>
                                          </p:val>
                                        </p:tav>
                                        <p:tav tm="100000">
                                          <p:val>
                                            <p:strVal val="#ppt_w"/>
                                          </p:val>
                                        </p:tav>
                                      </p:tavLst>
                                    </p:anim>
                                    <p:anim calcmode="lin" valueType="num">
                                      <p:cBhvr>
                                        <p:cTn id="15" dur="1000" fill="hold"/>
                                        <p:tgtEl>
                                          <p:spTgt spid="11"/>
                                        </p:tgtEl>
                                        <p:attrNameLst>
                                          <p:attrName>ppt_h</p:attrName>
                                        </p:attrNameLst>
                                      </p:cBhvr>
                                      <p:tavLst>
                                        <p:tav tm="0">
                                          <p:val>
                                            <p:strVal val="#ppt_h"/>
                                          </p:val>
                                        </p:tav>
                                        <p:tav tm="100000">
                                          <p:val>
                                            <p:strVal val="#ppt_h"/>
                                          </p:val>
                                        </p:tav>
                                      </p:tavLst>
                                    </p:anim>
                                    <p:animEffect transition="in" filter="fade">
                                      <p:cBhvr>
                                        <p:cTn id="16" dur="1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1000" fill="hold"/>
                                        <p:tgtEl>
                                          <p:spTgt spid="16"/>
                                        </p:tgtEl>
                                        <p:attrNameLst>
                                          <p:attrName>ppt_w</p:attrName>
                                        </p:attrNameLst>
                                      </p:cBhvr>
                                      <p:tavLst>
                                        <p:tav tm="0">
                                          <p:val>
                                            <p:strVal val="#ppt_w*0.70"/>
                                          </p:val>
                                        </p:tav>
                                        <p:tav tm="100000">
                                          <p:val>
                                            <p:strVal val="#ppt_w"/>
                                          </p:val>
                                        </p:tav>
                                      </p:tavLst>
                                    </p:anim>
                                    <p:anim calcmode="lin" valueType="num">
                                      <p:cBhvr>
                                        <p:cTn id="22" dur="1000" fill="hold"/>
                                        <p:tgtEl>
                                          <p:spTgt spid="16"/>
                                        </p:tgtEl>
                                        <p:attrNameLst>
                                          <p:attrName>ppt_h</p:attrName>
                                        </p:attrNameLst>
                                      </p:cBhvr>
                                      <p:tavLst>
                                        <p:tav tm="0">
                                          <p:val>
                                            <p:strVal val="#ppt_h"/>
                                          </p:val>
                                        </p:tav>
                                        <p:tav tm="100000">
                                          <p:val>
                                            <p:strVal val="#ppt_h"/>
                                          </p:val>
                                        </p:tav>
                                      </p:tavLst>
                                    </p:anim>
                                    <p:animEffect transition="in" filter="fade">
                                      <p:cBhvr>
                                        <p:cTn id="23" dur="1000"/>
                                        <p:tgtEl>
                                          <p:spTgt spid="16"/>
                                        </p:tgtEl>
                                      </p:cBhvr>
                                    </p:animEffect>
                                  </p:childTnLst>
                                </p:cTn>
                              </p:par>
                              <p:par>
                                <p:cTn id="24" presetID="55" presetClass="entr" presetSubtype="0"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1000" fill="hold"/>
                                        <p:tgtEl>
                                          <p:spTgt spid="13"/>
                                        </p:tgtEl>
                                        <p:attrNameLst>
                                          <p:attrName>ppt_w</p:attrName>
                                        </p:attrNameLst>
                                      </p:cBhvr>
                                      <p:tavLst>
                                        <p:tav tm="0">
                                          <p:val>
                                            <p:strVal val="#ppt_w*0.70"/>
                                          </p:val>
                                        </p:tav>
                                        <p:tav tm="100000">
                                          <p:val>
                                            <p:strVal val="#ppt_w"/>
                                          </p:val>
                                        </p:tav>
                                      </p:tavLst>
                                    </p:anim>
                                    <p:anim calcmode="lin" valueType="num">
                                      <p:cBhvr>
                                        <p:cTn id="27" dur="1000" fill="hold"/>
                                        <p:tgtEl>
                                          <p:spTgt spid="13"/>
                                        </p:tgtEl>
                                        <p:attrNameLst>
                                          <p:attrName>ppt_h</p:attrName>
                                        </p:attrNameLst>
                                      </p:cBhvr>
                                      <p:tavLst>
                                        <p:tav tm="0">
                                          <p:val>
                                            <p:strVal val="#ppt_h"/>
                                          </p:val>
                                        </p:tav>
                                        <p:tav tm="100000">
                                          <p:val>
                                            <p:strVal val="#ppt_h"/>
                                          </p:val>
                                        </p:tav>
                                      </p:tavLst>
                                    </p:anim>
                                    <p:animEffect transition="in" filter="fade">
                                      <p:cBhvr>
                                        <p:cTn id="28"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Synthetic data (Throughput)</a:t>
            </a:r>
            <a:endParaRPr lang="en-US" dirty="0"/>
          </a:p>
        </p:txBody>
      </p:sp>
      <p:pic>
        <p:nvPicPr>
          <p:cNvPr id="3074" name="Picture 2"/>
          <p:cNvPicPr>
            <a:picLocks noChangeAspect="1" noChangeArrowheads="1"/>
          </p:cNvPicPr>
          <p:nvPr/>
        </p:nvPicPr>
        <p:blipFill>
          <a:blip r:embed="rId3"/>
          <a:srcRect/>
          <a:stretch>
            <a:fillRect/>
          </a:stretch>
        </p:blipFill>
        <p:spPr bwMode="auto">
          <a:xfrm>
            <a:off x="76200" y="1524000"/>
            <a:ext cx="4420800" cy="3657600"/>
          </a:xfrm>
          <a:prstGeom prst="rect">
            <a:avLst/>
          </a:prstGeom>
          <a:noFill/>
          <a:ln w="9525">
            <a:noFill/>
            <a:miter lim="800000"/>
            <a:headEnd/>
            <a:tailEnd/>
          </a:ln>
          <a:effectLst/>
        </p:spPr>
      </p:pic>
      <p:sp>
        <p:nvSpPr>
          <p:cNvPr id="5" name="TextBox 4"/>
          <p:cNvSpPr txBox="1"/>
          <p:nvPr/>
        </p:nvSpPr>
        <p:spPr>
          <a:xfrm>
            <a:off x="4724400" y="1905000"/>
            <a:ext cx="4419600" cy="1477328"/>
          </a:xfrm>
          <a:prstGeom prst="rect">
            <a:avLst/>
          </a:prstGeom>
          <a:noFill/>
        </p:spPr>
        <p:txBody>
          <a:bodyPr wrap="square" rtlCol="0">
            <a:spAutoFit/>
          </a:bodyPr>
          <a:lstStyle/>
          <a:p>
            <a:pPr>
              <a:buFont typeface="Arial" pitchFamily="34" charset="0"/>
              <a:buChar char="•"/>
            </a:pPr>
            <a:r>
              <a:rPr lang="en-US" dirty="0" smtClean="0"/>
              <a:t>  The throughput of the system increases       </a:t>
            </a:r>
          </a:p>
          <a:p>
            <a:r>
              <a:rPr lang="en-US" dirty="0" smtClean="0"/>
              <a:t>    </a:t>
            </a:r>
            <a:r>
              <a:rPr lang="en-US" dirty="0" err="1" smtClean="0"/>
              <a:t>sublinearly</a:t>
            </a:r>
            <a:r>
              <a:rPr lang="en-US" dirty="0" smtClean="0"/>
              <a:t> (Network overhead) with the   </a:t>
            </a:r>
          </a:p>
          <a:p>
            <a:r>
              <a:rPr lang="en-US" dirty="0" smtClean="0"/>
              <a:t>    number of </a:t>
            </a:r>
            <a:r>
              <a:rPr lang="en-US" dirty="0" err="1" smtClean="0"/>
              <a:t>validator</a:t>
            </a:r>
            <a:r>
              <a:rPr lang="en-US" dirty="0" smtClean="0"/>
              <a:t> nodes.</a:t>
            </a:r>
          </a:p>
          <a:p>
            <a:pPr>
              <a:buFont typeface="Arial" pitchFamily="34" charset="0"/>
              <a:buChar char="•"/>
            </a:pPr>
            <a:r>
              <a:rPr lang="en-US" dirty="0" smtClean="0"/>
              <a:t>  For </a:t>
            </a:r>
            <a:r>
              <a:rPr lang="en-US" dirty="0" smtClean="0"/>
              <a:t>skewed workloads, the throughput is </a:t>
            </a:r>
          </a:p>
          <a:p>
            <a:r>
              <a:rPr lang="en-US" dirty="0" smtClean="0"/>
              <a:t>   </a:t>
            </a:r>
            <a:r>
              <a:rPr lang="en-US" dirty="0" smtClean="0"/>
              <a:t> slightly </a:t>
            </a:r>
            <a:r>
              <a:rPr lang="en-US" dirty="0" smtClean="0"/>
              <a:t>lower as we see more aborts.</a:t>
            </a:r>
            <a:endParaRPr lang="en-US" dirty="0"/>
          </a:p>
        </p:txBody>
      </p:sp>
      <p:cxnSp>
        <p:nvCxnSpPr>
          <p:cNvPr id="6" name="Straight Arrow Connector 5"/>
          <p:cNvCxnSpPr/>
          <p:nvPr/>
        </p:nvCxnSpPr>
        <p:spPr>
          <a:xfrm>
            <a:off x="1447800" y="2133600"/>
            <a:ext cx="2743200" cy="838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Straight Arrow Connector 8"/>
          <p:cNvCxnSpPr/>
          <p:nvPr/>
        </p:nvCxnSpPr>
        <p:spPr>
          <a:xfrm rot="5400000" flipH="1" flipV="1">
            <a:off x="609600" y="2667000"/>
            <a:ext cx="990600" cy="3810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 name="Slide Number Placeholder 6"/>
          <p:cNvSpPr>
            <a:spLocks noGrp="1"/>
          </p:cNvSpPr>
          <p:nvPr>
            <p:ph type="sldNum" sz="quarter" idx="12"/>
          </p:nvPr>
        </p:nvSpPr>
        <p:spPr/>
        <p:txBody>
          <a:bodyPr/>
          <a:lstStyle/>
          <a:p>
            <a:fld id="{684CBD6F-BDE8-4355-A4DE-64F2493B9076}" type="slidenum">
              <a:rPr lang="en-US" smtClean="0"/>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ppt_w</p:attrName>
                                        </p:attrNameLst>
                                      </p:cBhvr>
                                      <p:tavLst>
                                        <p:tav tm="0">
                                          <p:val>
                                            <p:strVal val="#ppt_w*0.70"/>
                                          </p:val>
                                        </p:tav>
                                        <p:tav tm="100000">
                                          <p:val>
                                            <p:strVal val="#ppt_w"/>
                                          </p:val>
                                        </p:tav>
                                      </p:tavLst>
                                    </p:anim>
                                    <p:anim calcmode="lin" valueType="num">
                                      <p:cBhvr>
                                        <p:cTn id="15" dur="1000" fill="hold"/>
                                        <p:tgtEl>
                                          <p:spTgt spid="9"/>
                                        </p:tgtEl>
                                        <p:attrNameLst>
                                          <p:attrName>ppt_h</p:attrName>
                                        </p:attrNameLst>
                                      </p:cBhvr>
                                      <p:tavLst>
                                        <p:tav tm="0">
                                          <p:val>
                                            <p:strVal val="#ppt_h"/>
                                          </p:val>
                                        </p:tav>
                                        <p:tav tm="100000">
                                          <p:val>
                                            <p:strVal val="#ppt_h"/>
                                          </p:val>
                                        </p:tav>
                                      </p:tavLst>
                                    </p:anim>
                                    <p:animEffect transition="in" filter="fade">
                                      <p:cBhvr>
                                        <p:cTn id="1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Synthetic data (Abort rate)</a:t>
            </a:r>
            <a:endParaRPr lang="en-US" dirty="0"/>
          </a:p>
        </p:txBody>
      </p:sp>
      <p:pic>
        <p:nvPicPr>
          <p:cNvPr id="4098" name="Picture 2"/>
          <p:cNvPicPr>
            <a:picLocks noChangeAspect="1" noChangeArrowheads="1"/>
          </p:cNvPicPr>
          <p:nvPr/>
        </p:nvPicPr>
        <p:blipFill>
          <a:blip r:embed="rId3"/>
          <a:srcRect/>
          <a:stretch>
            <a:fillRect/>
          </a:stretch>
        </p:blipFill>
        <p:spPr bwMode="auto">
          <a:xfrm>
            <a:off x="0" y="1476375"/>
            <a:ext cx="2971800" cy="2566094"/>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a:srcRect/>
          <a:stretch>
            <a:fillRect/>
          </a:stretch>
        </p:blipFill>
        <p:spPr bwMode="auto">
          <a:xfrm>
            <a:off x="2971800" y="1447800"/>
            <a:ext cx="3154017" cy="2590800"/>
          </a:xfrm>
          <a:prstGeom prst="rect">
            <a:avLst/>
          </a:prstGeom>
          <a:noFill/>
          <a:ln w="9525">
            <a:noFill/>
            <a:miter lim="800000"/>
            <a:headEnd/>
            <a:tailEnd/>
          </a:ln>
          <a:effectLst/>
        </p:spPr>
      </p:pic>
      <p:pic>
        <p:nvPicPr>
          <p:cNvPr id="4100" name="Picture 4"/>
          <p:cNvPicPr>
            <a:picLocks noChangeAspect="1" noChangeArrowheads="1"/>
          </p:cNvPicPr>
          <p:nvPr/>
        </p:nvPicPr>
        <p:blipFill>
          <a:blip r:embed="rId5"/>
          <a:srcRect/>
          <a:stretch>
            <a:fillRect/>
          </a:stretch>
        </p:blipFill>
        <p:spPr bwMode="auto">
          <a:xfrm>
            <a:off x="6019652" y="1438275"/>
            <a:ext cx="3124348" cy="2676525"/>
          </a:xfrm>
          <a:prstGeom prst="rect">
            <a:avLst/>
          </a:prstGeom>
          <a:noFill/>
          <a:ln w="9525">
            <a:noFill/>
            <a:miter lim="800000"/>
            <a:headEnd/>
            <a:tailEnd/>
          </a:ln>
          <a:effectLst/>
        </p:spPr>
      </p:pic>
      <p:sp>
        <p:nvSpPr>
          <p:cNvPr id="7" name="TextBox 6"/>
          <p:cNvSpPr txBox="1"/>
          <p:nvPr/>
        </p:nvSpPr>
        <p:spPr>
          <a:xfrm>
            <a:off x="228600" y="4572000"/>
            <a:ext cx="8686800" cy="923330"/>
          </a:xfrm>
          <a:prstGeom prst="rect">
            <a:avLst/>
          </a:prstGeom>
          <a:noFill/>
        </p:spPr>
        <p:txBody>
          <a:bodyPr wrap="square" rtlCol="0">
            <a:spAutoFit/>
          </a:bodyPr>
          <a:lstStyle/>
          <a:p>
            <a:pPr>
              <a:buFont typeface="Arial" pitchFamily="34" charset="0"/>
              <a:buChar char="•"/>
            </a:pPr>
            <a:r>
              <a:rPr lang="en-US" dirty="0" smtClean="0"/>
              <a:t> The abort rate increases with more </a:t>
            </a:r>
            <a:r>
              <a:rPr lang="en-US" dirty="0" err="1" smtClean="0"/>
              <a:t>validators</a:t>
            </a:r>
            <a:r>
              <a:rPr lang="en-US" dirty="0" smtClean="0"/>
              <a:t>, mostly due to feeding more concurrent  </a:t>
            </a:r>
          </a:p>
          <a:p>
            <a:r>
              <a:rPr lang="en-US" dirty="0" smtClean="0"/>
              <a:t>   transactions into the system to stress the </a:t>
            </a:r>
            <a:r>
              <a:rPr lang="en-US" dirty="0" err="1" smtClean="0"/>
              <a:t>validators</a:t>
            </a:r>
            <a:r>
              <a:rPr lang="en-US" dirty="0" smtClean="0"/>
              <a:t>.</a:t>
            </a:r>
          </a:p>
          <a:p>
            <a:pPr>
              <a:buFont typeface="Arial" pitchFamily="34" charset="0"/>
              <a:buChar char="•"/>
            </a:pPr>
            <a:r>
              <a:rPr lang="en-US" dirty="0" smtClean="0"/>
              <a:t>  Workloads with larger transactions have higher abort rates.</a:t>
            </a:r>
            <a:endParaRPr lang="en-US" dirty="0"/>
          </a:p>
        </p:txBody>
      </p:sp>
      <p:sp>
        <p:nvSpPr>
          <p:cNvPr id="8" name="Slide Number Placeholder 7"/>
          <p:cNvSpPr>
            <a:spLocks noGrp="1"/>
          </p:cNvSpPr>
          <p:nvPr>
            <p:ph type="sldNum" sz="quarter" idx="12"/>
          </p:nvPr>
        </p:nvSpPr>
        <p:spPr/>
        <p:txBody>
          <a:bodyPr/>
          <a:lstStyle/>
          <a:p>
            <a:fld id="{684CBD6F-BDE8-4355-A4DE-64F2493B9076}" type="slidenum">
              <a:rPr lang="en-US" smtClean="0"/>
              <a:pPr/>
              <a:t>25</a:t>
            </a:fld>
            <a:endParaRPr lang="en-US"/>
          </a:p>
        </p:txBody>
      </p:sp>
      <p:cxnSp>
        <p:nvCxnSpPr>
          <p:cNvPr id="9" name="Straight Arrow Connector 8"/>
          <p:cNvCxnSpPr/>
          <p:nvPr/>
        </p:nvCxnSpPr>
        <p:spPr>
          <a:xfrm flipV="1">
            <a:off x="609600" y="2438400"/>
            <a:ext cx="2057400" cy="7620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Straight Arrow Connector 11"/>
          <p:cNvCxnSpPr/>
          <p:nvPr/>
        </p:nvCxnSpPr>
        <p:spPr>
          <a:xfrm flipV="1">
            <a:off x="3581400" y="2286000"/>
            <a:ext cx="2057400" cy="7620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Straight Arrow Connector 12"/>
          <p:cNvCxnSpPr/>
          <p:nvPr/>
        </p:nvCxnSpPr>
        <p:spPr>
          <a:xfrm flipV="1">
            <a:off x="6477000" y="1905000"/>
            <a:ext cx="2057400" cy="7620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Straight Arrow Connector 13"/>
          <p:cNvCxnSpPr/>
          <p:nvPr/>
        </p:nvCxnSpPr>
        <p:spPr>
          <a:xfrm rot="5400000" flipH="1" flipV="1">
            <a:off x="8229600" y="1981200"/>
            <a:ext cx="60960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strVal val="#ppt_w*0.70"/>
                                          </p:val>
                                        </p:tav>
                                        <p:tav tm="100000">
                                          <p:val>
                                            <p:strVal val="#ppt_w"/>
                                          </p:val>
                                        </p:tav>
                                      </p:tavLst>
                                    </p:anim>
                                    <p:anim calcmode="lin" valueType="num">
                                      <p:cBhvr>
                                        <p:cTn id="8" dur="1000" fill="hold"/>
                                        <p:tgtEl>
                                          <p:spTgt spid="14"/>
                                        </p:tgtEl>
                                        <p:attrNameLst>
                                          <p:attrName>ppt_h</p:attrName>
                                        </p:attrNameLst>
                                      </p:cBhvr>
                                      <p:tavLst>
                                        <p:tav tm="0">
                                          <p:val>
                                            <p:strVal val="#ppt_h"/>
                                          </p:val>
                                        </p:tav>
                                        <p:tav tm="100000">
                                          <p:val>
                                            <p:strVal val="#ppt_h"/>
                                          </p:val>
                                        </p:tav>
                                      </p:tavLst>
                                    </p:anim>
                                    <p:animEffect transition="in" filter="fade">
                                      <p:cBhvr>
                                        <p:cTn id="9" dur="10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ppt_w</p:attrName>
                                        </p:attrNameLst>
                                      </p:cBhvr>
                                      <p:tavLst>
                                        <p:tav tm="0">
                                          <p:val>
                                            <p:strVal val="#ppt_w*0.70"/>
                                          </p:val>
                                        </p:tav>
                                        <p:tav tm="100000">
                                          <p:val>
                                            <p:strVal val="#ppt_w"/>
                                          </p:val>
                                        </p:tav>
                                      </p:tavLst>
                                    </p:anim>
                                    <p:anim calcmode="lin" valueType="num">
                                      <p:cBhvr>
                                        <p:cTn id="15" dur="1000" fill="hold"/>
                                        <p:tgtEl>
                                          <p:spTgt spid="9"/>
                                        </p:tgtEl>
                                        <p:attrNameLst>
                                          <p:attrName>ppt_h</p:attrName>
                                        </p:attrNameLst>
                                      </p:cBhvr>
                                      <p:tavLst>
                                        <p:tav tm="0">
                                          <p:val>
                                            <p:strVal val="#ppt_h"/>
                                          </p:val>
                                        </p:tav>
                                        <p:tav tm="100000">
                                          <p:val>
                                            <p:strVal val="#ppt_h"/>
                                          </p:val>
                                        </p:tav>
                                      </p:tavLst>
                                    </p:anim>
                                    <p:animEffect transition="in" filter="fade">
                                      <p:cBhvr>
                                        <p:cTn id="16" dur="1000"/>
                                        <p:tgtEl>
                                          <p:spTgt spid="9"/>
                                        </p:tgtEl>
                                      </p:cBhvr>
                                    </p:animEffect>
                                  </p:childTnLst>
                                </p:cTn>
                              </p:par>
                              <p:par>
                                <p:cTn id="17" presetID="55"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1000" fill="hold"/>
                                        <p:tgtEl>
                                          <p:spTgt spid="12"/>
                                        </p:tgtEl>
                                        <p:attrNameLst>
                                          <p:attrName>ppt_w</p:attrName>
                                        </p:attrNameLst>
                                      </p:cBhvr>
                                      <p:tavLst>
                                        <p:tav tm="0">
                                          <p:val>
                                            <p:strVal val="#ppt_w*0.70"/>
                                          </p:val>
                                        </p:tav>
                                        <p:tav tm="100000">
                                          <p:val>
                                            <p:strVal val="#ppt_w"/>
                                          </p:val>
                                        </p:tav>
                                      </p:tavLst>
                                    </p:anim>
                                    <p:anim calcmode="lin" valueType="num">
                                      <p:cBhvr>
                                        <p:cTn id="20" dur="1000" fill="hold"/>
                                        <p:tgtEl>
                                          <p:spTgt spid="12"/>
                                        </p:tgtEl>
                                        <p:attrNameLst>
                                          <p:attrName>ppt_h</p:attrName>
                                        </p:attrNameLst>
                                      </p:cBhvr>
                                      <p:tavLst>
                                        <p:tav tm="0">
                                          <p:val>
                                            <p:strVal val="#ppt_h"/>
                                          </p:val>
                                        </p:tav>
                                        <p:tav tm="100000">
                                          <p:val>
                                            <p:strVal val="#ppt_h"/>
                                          </p:val>
                                        </p:tav>
                                      </p:tavLst>
                                    </p:anim>
                                    <p:animEffect transition="in" filter="fade">
                                      <p:cBhvr>
                                        <p:cTn id="21" dur="1000"/>
                                        <p:tgtEl>
                                          <p:spTgt spid="12"/>
                                        </p:tgtEl>
                                      </p:cBhvr>
                                    </p:animEffect>
                                  </p:childTnLst>
                                </p:cTn>
                              </p:par>
                              <p:par>
                                <p:cTn id="22" presetID="55" presetClass="entr" presetSubtype="0"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p:cTn id="24" dur="1000" fill="hold"/>
                                        <p:tgtEl>
                                          <p:spTgt spid="13"/>
                                        </p:tgtEl>
                                        <p:attrNameLst>
                                          <p:attrName>ppt_w</p:attrName>
                                        </p:attrNameLst>
                                      </p:cBhvr>
                                      <p:tavLst>
                                        <p:tav tm="0">
                                          <p:val>
                                            <p:strVal val="#ppt_w*0.70"/>
                                          </p:val>
                                        </p:tav>
                                        <p:tav tm="100000">
                                          <p:val>
                                            <p:strVal val="#ppt_w"/>
                                          </p:val>
                                        </p:tav>
                                      </p:tavLst>
                                    </p:anim>
                                    <p:anim calcmode="lin" valueType="num">
                                      <p:cBhvr>
                                        <p:cTn id="25" dur="1000" fill="hold"/>
                                        <p:tgtEl>
                                          <p:spTgt spid="13"/>
                                        </p:tgtEl>
                                        <p:attrNameLst>
                                          <p:attrName>ppt_h</p:attrName>
                                        </p:attrNameLst>
                                      </p:cBhvr>
                                      <p:tavLst>
                                        <p:tav tm="0">
                                          <p:val>
                                            <p:strVal val="#ppt_h"/>
                                          </p:val>
                                        </p:tav>
                                        <p:tav tm="100000">
                                          <p:val>
                                            <p:strVal val="#ppt_h"/>
                                          </p:val>
                                        </p:tav>
                                      </p:tavLst>
                                    </p:anim>
                                    <p:animEffect transition="in" filter="fade">
                                      <p:cBhvr>
                                        <p:cTn id="2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Realistic Benchmarks (TPC-C)</a:t>
            </a:r>
            <a:endParaRPr lang="en-US" dirty="0"/>
          </a:p>
        </p:txBody>
      </p:sp>
      <p:sp>
        <p:nvSpPr>
          <p:cNvPr id="3" name="Content Placeholder 2"/>
          <p:cNvSpPr>
            <a:spLocks noGrp="1"/>
          </p:cNvSpPr>
          <p:nvPr>
            <p:ph idx="1"/>
          </p:nvPr>
        </p:nvSpPr>
        <p:spPr/>
        <p:txBody>
          <a:bodyPr>
            <a:normAutofit/>
          </a:bodyPr>
          <a:lstStyle/>
          <a:p>
            <a:r>
              <a:rPr lang="en-US" sz="3000" dirty="0" smtClean="0"/>
              <a:t>TPC-C Benchmark: High-update workload of medium size transactions</a:t>
            </a:r>
          </a:p>
          <a:p>
            <a:endParaRPr lang="en-US" sz="3000" dirty="0" smtClean="0"/>
          </a:p>
          <a:p>
            <a:pPr>
              <a:buNone/>
            </a:pPr>
            <a:r>
              <a:rPr lang="en-US" sz="3000" dirty="0" smtClean="0"/>
              <a:t> </a:t>
            </a:r>
          </a:p>
          <a:p>
            <a:pPr>
              <a:buNone/>
            </a:pPr>
            <a:endParaRPr lang="en-US" sz="3000" dirty="0"/>
          </a:p>
        </p:txBody>
      </p:sp>
      <p:pic>
        <p:nvPicPr>
          <p:cNvPr id="6146" name="Picture 2"/>
          <p:cNvPicPr>
            <a:picLocks noChangeAspect="1" noChangeArrowheads="1"/>
          </p:cNvPicPr>
          <p:nvPr/>
        </p:nvPicPr>
        <p:blipFill>
          <a:blip r:embed="rId3"/>
          <a:srcRect/>
          <a:stretch>
            <a:fillRect/>
          </a:stretch>
        </p:blipFill>
        <p:spPr bwMode="auto">
          <a:xfrm>
            <a:off x="2667000" y="2819400"/>
            <a:ext cx="3535362" cy="3119437"/>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684CBD6F-BDE8-4355-A4DE-64F2493B9076}" type="slidenum">
              <a:rPr lang="en-US" smtClean="0"/>
              <a:pPr/>
              <a:t>26</a:t>
            </a:fld>
            <a:endParaRPr lang="en-US"/>
          </a:p>
        </p:txBody>
      </p:sp>
      <p:cxnSp>
        <p:nvCxnSpPr>
          <p:cNvPr id="6" name="Straight Arrow Connector 5"/>
          <p:cNvCxnSpPr/>
          <p:nvPr/>
        </p:nvCxnSpPr>
        <p:spPr>
          <a:xfrm flipV="1">
            <a:off x="3505200" y="3657600"/>
            <a:ext cx="2133600" cy="990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 name="Straight Arrow Connector 7"/>
          <p:cNvCxnSpPr/>
          <p:nvPr/>
        </p:nvCxnSpPr>
        <p:spPr>
          <a:xfrm>
            <a:off x="3657600" y="4648200"/>
            <a:ext cx="2209800" cy="777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strVal val="#ppt_w*0.70"/>
                                          </p:val>
                                        </p:tav>
                                        <p:tav tm="100000">
                                          <p:val>
                                            <p:strVal val="#ppt_w"/>
                                          </p:val>
                                        </p:tav>
                                      </p:tavLst>
                                    </p:anim>
                                    <p:anim calcmode="lin" valueType="num">
                                      <p:cBhvr>
                                        <p:cTn id="15" dur="1000" fill="hold"/>
                                        <p:tgtEl>
                                          <p:spTgt spid="8"/>
                                        </p:tgtEl>
                                        <p:attrNameLst>
                                          <p:attrName>ppt_h</p:attrName>
                                        </p:attrNameLst>
                                      </p:cBhvr>
                                      <p:tavLst>
                                        <p:tav tm="0">
                                          <p:val>
                                            <p:strVal val="#ppt_h"/>
                                          </p:val>
                                        </p:tav>
                                        <p:tav tm="100000">
                                          <p:val>
                                            <p:strVal val="#ppt_h"/>
                                          </p:val>
                                        </p:tav>
                                      </p:tavLst>
                                    </p:anim>
                                    <p:animEffect transition="in" filter="fade">
                                      <p:cBhvr>
                                        <p:cTn id="16"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Realistic Benchmarks (TAPT)</a:t>
            </a:r>
            <a:endParaRPr lang="en-US" dirty="0"/>
          </a:p>
        </p:txBody>
      </p:sp>
      <p:sp>
        <p:nvSpPr>
          <p:cNvPr id="3" name="Content Placeholder 2"/>
          <p:cNvSpPr>
            <a:spLocks noGrp="1"/>
          </p:cNvSpPr>
          <p:nvPr>
            <p:ph idx="1"/>
          </p:nvPr>
        </p:nvSpPr>
        <p:spPr/>
        <p:txBody>
          <a:bodyPr>
            <a:normAutofit/>
          </a:bodyPr>
          <a:lstStyle/>
          <a:p>
            <a:r>
              <a:rPr lang="en-US" sz="2800" dirty="0" smtClean="0"/>
              <a:t>Read-heavy, conflict-rare and key-value store like workload. </a:t>
            </a:r>
          </a:p>
          <a:p>
            <a:r>
              <a:rPr lang="en-US" sz="2800" dirty="0" smtClean="0"/>
              <a:t>The local check optimization allows the transactions to by-pass the validation and hence huge change in throughput.</a:t>
            </a:r>
          </a:p>
          <a:p>
            <a:endParaRPr lang="en-US" sz="2800" dirty="0" smtClean="0"/>
          </a:p>
          <a:p>
            <a:endParaRPr lang="en-US" sz="2800" dirty="0"/>
          </a:p>
        </p:txBody>
      </p:sp>
      <p:pic>
        <p:nvPicPr>
          <p:cNvPr id="5122" name="Picture 2"/>
          <p:cNvPicPr>
            <a:picLocks noChangeAspect="1" noChangeArrowheads="1"/>
          </p:cNvPicPr>
          <p:nvPr/>
        </p:nvPicPr>
        <p:blipFill>
          <a:blip r:embed="rId3"/>
          <a:srcRect/>
          <a:stretch>
            <a:fillRect/>
          </a:stretch>
        </p:blipFill>
        <p:spPr bwMode="auto">
          <a:xfrm>
            <a:off x="2895600" y="3480652"/>
            <a:ext cx="3962400" cy="3377348"/>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684CBD6F-BDE8-4355-A4DE-64F2493B9076}"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thoughts!!</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Simple and clear explanation of concept and its correctness </a:t>
            </a:r>
          </a:p>
          <a:p>
            <a:r>
              <a:rPr lang="en-US" sz="2800" dirty="0" smtClean="0"/>
              <a:t>Validation is </a:t>
            </a:r>
            <a:r>
              <a:rPr lang="en-US" sz="2800" dirty="0" err="1" smtClean="0"/>
              <a:t>sharded</a:t>
            </a:r>
            <a:r>
              <a:rPr lang="en-US" sz="2800" dirty="0" smtClean="0"/>
              <a:t> and proceeds in parallel</a:t>
            </a:r>
          </a:p>
          <a:p>
            <a:r>
              <a:rPr lang="en-US" sz="2800" dirty="0" smtClean="0"/>
              <a:t>Elastic scaling </a:t>
            </a:r>
          </a:p>
          <a:p>
            <a:r>
              <a:rPr lang="en-US" sz="2800" dirty="0" smtClean="0"/>
              <a:t>Number of aborts if the key value store is slow in processing requests</a:t>
            </a:r>
            <a:r>
              <a:rPr lang="en-US" sz="2800" dirty="0" smtClean="0"/>
              <a:t>.</a:t>
            </a:r>
            <a:endParaRPr lang="en-US" sz="2800" dirty="0" smtClean="0"/>
          </a:p>
          <a:p>
            <a:r>
              <a:rPr lang="en-US" sz="2800" dirty="0" smtClean="0"/>
              <a:t>Each processor assigns consecutive integers as timestamps, using processor ID’s as timestamps.</a:t>
            </a:r>
          </a:p>
          <a:p>
            <a:r>
              <a:rPr lang="en-US" sz="2800" dirty="0" smtClean="0"/>
              <a:t>No </a:t>
            </a:r>
            <a:r>
              <a:rPr lang="en-US" sz="2800" dirty="0" smtClean="0"/>
              <a:t>evaluation against other existing </a:t>
            </a:r>
            <a:r>
              <a:rPr lang="en-US" sz="2800" dirty="0" smtClean="0"/>
              <a:t>distributed transactional systems. </a:t>
            </a:r>
            <a:endParaRPr lang="en-US" sz="2800" dirty="0"/>
          </a:p>
        </p:txBody>
      </p:sp>
      <p:sp>
        <p:nvSpPr>
          <p:cNvPr id="4" name="Smiley Face 3"/>
          <p:cNvSpPr/>
          <p:nvPr/>
        </p:nvSpPr>
        <p:spPr>
          <a:xfrm>
            <a:off x="2667000" y="2057400"/>
            <a:ext cx="304800" cy="304800"/>
          </a:xfrm>
          <a:prstGeom prst="smileyFac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 name="Smiley Face 4"/>
          <p:cNvSpPr/>
          <p:nvPr/>
        </p:nvSpPr>
        <p:spPr>
          <a:xfrm>
            <a:off x="7543800" y="2590800"/>
            <a:ext cx="304800" cy="304800"/>
          </a:xfrm>
          <a:prstGeom prst="smileyFac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Smiley Face 5"/>
          <p:cNvSpPr/>
          <p:nvPr/>
        </p:nvSpPr>
        <p:spPr>
          <a:xfrm>
            <a:off x="3048000" y="3048000"/>
            <a:ext cx="304800" cy="304800"/>
          </a:xfrm>
          <a:prstGeom prst="smileyFac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684CBD6F-BDE8-4355-A4DE-64F2493B9076}"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r>
              <a:rPr lang="en-US" sz="2800" i="1" u="sng" dirty="0" smtClean="0"/>
              <a:t>http://www.cs.cornell.edu/~blding/pub/centiman_talk_socc_2015.pdf</a:t>
            </a:r>
          </a:p>
          <a:p>
            <a:r>
              <a:rPr lang="en-US" dirty="0" smtClean="0"/>
              <a:t>Indy’s slides</a:t>
            </a:r>
          </a:p>
          <a:p>
            <a:r>
              <a:rPr lang="en-US" sz="2800" i="1" u="sng" dirty="0" smtClean="0"/>
              <a:t>http://dl.acm.org/citation.cfm?id=2806837&amp;CFID=556736515&amp;CFTOKEN=67486896</a:t>
            </a:r>
            <a:endParaRPr lang="en-US" sz="2800" i="1" dirty="0" smtClean="0"/>
          </a:p>
          <a:p>
            <a:pPr>
              <a:buNone/>
            </a:pPr>
            <a:endParaRPr lang="en-US" dirty="0"/>
          </a:p>
        </p:txBody>
      </p:sp>
      <p:sp>
        <p:nvSpPr>
          <p:cNvPr id="4" name="Slide Number Placeholder 3"/>
          <p:cNvSpPr>
            <a:spLocks noGrp="1"/>
          </p:cNvSpPr>
          <p:nvPr>
            <p:ph type="sldNum" sz="quarter" idx="12"/>
          </p:nvPr>
        </p:nvSpPr>
        <p:spPr/>
        <p:txBody>
          <a:bodyPr/>
          <a:lstStyle/>
          <a:p>
            <a:fld id="{684CBD6F-BDE8-4355-A4DE-64F2493B9076}"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Acid Properties for transactions</a:t>
            </a:r>
            <a:endParaRPr lang="en-US" dirty="0"/>
          </a:p>
        </p:txBody>
      </p:sp>
      <p:sp>
        <p:nvSpPr>
          <p:cNvPr id="3" name="Content Placeholder 2"/>
          <p:cNvSpPr>
            <a:spLocks noGrp="1"/>
          </p:cNvSpPr>
          <p:nvPr>
            <p:ph idx="1"/>
          </p:nvPr>
        </p:nvSpPr>
        <p:spPr/>
        <p:txBody>
          <a:bodyPr>
            <a:normAutofit/>
          </a:bodyPr>
          <a:lstStyle/>
          <a:p>
            <a:pPr>
              <a:buClr>
                <a:schemeClr val="tx1"/>
              </a:buClr>
              <a:buSzPct val="120000"/>
              <a:defRPr/>
            </a:pPr>
            <a:r>
              <a:rPr lang="en-US" dirty="0" smtClean="0">
                <a:solidFill>
                  <a:schemeClr val="accent2"/>
                </a:solidFill>
                <a:ea typeface="ＭＳ Ｐゴシック" charset="0"/>
                <a:cs typeface="ＭＳ Ｐゴシック" charset="0"/>
              </a:rPr>
              <a:t>A</a:t>
            </a:r>
            <a:r>
              <a:rPr lang="en-US" dirty="0" smtClean="0">
                <a:ea typeface="ＭＳ Ｐゴシック" charset="0"/>
                <a:cs typeface="ＭＳ Ｐゴシック" charset="0"/>
              </a:rPr>
              <a:t>tomicity</a:t>
            </a:r>
            <a:endParaRPr lang="en-US" dirty="0" smtClean="0">
              <a:ea typeface="ＭＳ Ｐゴシック" charset="0"/>
              <a:cs typeface="ＭＳ Ｐゴシック" charset="0"/>
            </a:endParaRPr>
          </a:p>
          <a:p>
            <a:pPr>
              <a:buClr>
                <a:schemeClr val="tx1"/>
              </a:buClr>
              <a:buSzPct val="120000"/>
              <a:defRPr/>
            </a:pPr>
            <a:r>
              <a:rPr lang="en-US" dirty="0" smtClean="0">
                <a:solidFill>
                  <a:schemeClr val="accent2"/>
                </a:solidFill>
                <a:ea typeface="ＭＳ Ｐゴシック" charset="0"/>
                <a:cs typeface="ＭＳ Ｐゴシック" charset="0"/>
              </a:rPr>
              <a:t>C</a:t>
            </a:r>
            <a:r>
              <a:rPr lang="en-US" dirty="0" smtClean="0">
                <a:ea typeface="ＭＳ Ｐゴシック" charset="0"/>
                <a:cs typeface="ＭＳ Ｐゴシック" charset="0"/>
              </a:rPr>
              <a:t>onsistency</a:t>
            </a:r>
            <a:endParaRPr lang="en-US" dirty="0" smtClean="0">
              <a:ea typeface="ＭＳ Ｐゴシック" charset="0"/>
              <a:cs typeface="ＭＳ Ｐゴシック" charset="0"/>
            </a:endParaRPr>
          </a:p>
          <a:p>
            <a:pPr>
              <a:buClr>
                <a:schemeClr val="tx1"/>
              </a:buClr>
              <a:buSzPct val="120000"/>
              <a:defRPr/>
            </a:pPr>
            <a:r>
              <a:rPr lang="en-US" dirty="0" smtClean="0">
                <a:solidFill>
                  <a:schemeClr val="accent2"/>
                </a:solidFill>
                <a:ea typeface="ＭＳ Ｐゴシック" charset="0"/>
                <a:cs typeface="ＭＳ Ｐゴシック" charset="0"/>
              </a:rPr>
              <a:t>I</a:t>
            </a:r>
            <a:r>
              <a:rPr lang="en-US" dirty="0" smtClean="0">
                <a:ea typeface="ＭＳ Ｐゴシック" charset="0"/>
                <a:cs typeface="ＭＳ Ｐゴシック" charset="0"/>
              </a:rPr>
              <a:t>solation</a:t>
            </a:r>
            <a:endParaRPr lang="en-US" dirty="0" smtClean="0">
              <a:ea typeface="ＭＳ Ｐゴシック" charset="0"/>
              <a:cs typeface="ＭＳ Ｐゴシック" charset="0"/>
            </a:endParaRPr>
          </a:p>
          <a:p>
            <a:pPr>
              <a:buClr>
                <a:schemeClr val="tx1"/>
              </a:buClr>
              <a:buSzPct val="120000"/>
              <a:defRPr/>
            </a:pPr>
            <a:r>
              <a:rPr lang="en-US" dirty="0" smtClean="0">
                <a:solidFill>
                  <a:schemeClr val="accent2"/>
                </a:solidFill>
                <a:ea typeface="ＭＳ Ｐゴシック" charset="0"/>
                <a:cs typeface="ＭＳ Ｐゴシック" charset="0"/>
              </a:rPr>
              <a:t>D</a:t>
            </a:r>
            <a:r>
              <a:rPr lang="en-US" dirty="0" smtClean="0">
                <a:ea typeface="ＭＳ Ｐゴシック" charset="0"/>
                <a:cs typeface="ＭＳ Ｐゴシック" charset="0"/>
              </a:rPr>
              <a:t>urability</a:t>
            </a:r>
            <a:endParaRPr lang="en-US" dirty="0" smtClean="0">
              <a:ea typeface="ＭＳ Ｐゴシック" charset="0"/>
              <a:cs typeface="ＭＳ Ｐゴシック" charset="0"/>
            </a:endParaRPr>
          </a:p>
          <a:p>
            <a:endParaRPr lang="en-US" dirty="0"/>
          </a:p>
        </p:txBody>
      </p:sp>
      <p:sp>
        <p:nvSpPr>
          <p:cNvPr id="4" name="Slide Number Placeholder 3"/>
          <p:cNvSpPr>
            <a:spLocks noGrp="1"/>
          </p:cNvSpPr>
          <p:nvPr>
            <p:ph type="sldNum" sz="quarter" idx="12"/>
          </p:nvPr>
        </p:nvSpPr>
        <p:spPr/>
        <p:txBody>
          <a:bodyPr/>
          <a:lstStyle/>
          <a:p>
            <a:fld id="{684CBD6F-BDE8-4355-A4DE-64F2493B9076}"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19400"/>
            <a:ext cx="8229600" cy="1143000"/>
          </a:xfrm>
        </p:spPr>
        <p:txBody>
          <a:bodyPr>
            <a:normAutofit/>
          </a:bodyPr>
          <a:lstStyle/>
          <a:p>
            <a:r>
              <a:rPr lang="en-US" dirty="0" smtClean="0"/>
              <a:t>Thank you !!</a:t>
            </a:r>
            <a:endParaRPr lang="en-US" dirty="0"/>
          </a:p>
        </p:txBody>
      </p:sp>
      <p:sp>
        <p:nvSpPr>
          <p:cNvPr id="3" name="Slide Number Placeholder 2"/>
          <p:cNvSpPr>
            <a:spLocks noGrp="1"/>
          </p:cNvSpPr>
          <p:nvPr>
            <p:ph type="sldNum" sz="quarter" idx="12"/>
          </p:nvPr>
        </p:nvSpPr>
        <p:spPr/>
        <p:txBody>
          <a:bodyPr/>
          <a:lstStyle/>
          <a:p>
            <a:fld id="{684CBD6F-BDE8-4355-A4DE-64F2493B9076}" type="slidenum">
              <a:rPr lang="en-US" smtClean="0"/>
              <a:pPr/>
              <a:t>30</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Concurrent transactions</a:t>
            </a:r>
            <a:endParaRPr lang="en-US" dirty="0"/>
          </a:p>
        </p:txBody>
      </p:sp>
      <p:sp>
        <p:nvSpPr>
          <p:cNvPr id="3" name="Content Placeholder 2"/>
          <p:cNvSpPr>
            <a:spLocks noGrp="1"/>
          </p:cNvSpPr>
          <p:nvPr>
            <p:ph idx="1"/>
          </p:nvPr>
        </p:nvSpPr>
        <p:spPr/>
        <p:txBody>
          <a:bodyPr>
            <a:normAutofit/>
          </a:bodyPr>
          <a:lstStyle/>
          <a:p>
            <a:r>
              <a:rPr lang="en-US" dirty="0" smtClean="0"/>
              <a:t>Two approaches to prevent isolation from being violated</a:t>
            </a:r>
          </a:p>
          <a:p>
            <a:pPr lvl="1"/>
            <a:r>
              <a:rPr lang="en-US" dirty="0" smtClean="0"/>
              <a:t>Pessimistic</a:t>
            </a:r>
          </a:p>
          <a:p>
            <a:pPr lvl="2"/>
            <a:r>
              <a:rPr lang="en-US" dirty="0" smtClean="0"/>
              <a:t>Prevent transactions from accessing the same object</a:t>
            </a:r>
          </a:p>
          <a:p>
            <a:pPr lvl="2"/>
            <a:r>
              <a:rPr lang="en-US" dirty="0" err="1" smtClean="0"/>
              <a:t>Eg</a:t>
            </a:r>
            <a:r>
              <a:rPr lang="en-US" dirty="0" smtClean="0"/>
              <a:t>: Locks </a:t>
            </a:r>
          </a:p>
          <a:p>
            <a:pPr lvl="1"/>
            <a:r>
              <a:rPr lang="en-US" dirty="0" smtClean="0"/>
              <a:t>Optimistic</a:t>
            </a:r>
          </a:p>
          <a:p>
            <a:pPr lvl="2"/>
            <a:r>
              <a:rPr lang="en-US" dirty="0" smtClean="0"/>
              <a:t>Assume nothing bad will </a:t>
            </a:r>
            <a:r>
              <a:rPr lang="en-US" dirty="0" smtClean="0"/>
              <a:t>happen</a:t>
            </a:r>
            <a:endParaRPr lang="en-US" dirty="0" smtClean="0"/>
          </a:p>
          <a:p>
            <a:pPr lvl="2"/>
            <a:endParaRPr lang="en-US" dirty="0" smtClean="0"/>
          </a:p>
        </p:txBody>
      </p:sp>
      <p:sp>
        <p:nvSpPr>
          <p:cNvPr id="4" name="Slide Number Placeholder 3"/>
          <p:cNvSpPr>
            <a:spLocks noGrp="1"/>
          </p:cNvSpPr>
          <p:nvPr>
            <p:ph type="sldNum" sz="quarter" idx="12"/>
          </p:nvPr>
        </p:nvSpPr>
        <p:spPr/>
        <p:txBody>
          <a:bodyPr/>
          <a:lstStyle/>
          <a:p>
            <a:fld id="{684CBD6F-BDE8-4355-A4DE-64F2493B9076}" type="slidenum">
              <a:rPr lang="en-US" smtClean="0"/>
              <a:pPr/>
              <a:t>4</a:t>
            </a:fld>
            <a:endParaRPr lang="en-US"/>
          </a:p>
        </p:txBody>
      </p:sp>
      <p:sp>
        <p:nvSpPr>
          <p:cNvPr id="5" name="Rectangle 4"/>
          <p:cNvSpPr/>
          <p:nvPr/>
        </p:nvSpPr>
        <p:spPr>
          <a:xfrm>
            <a:off x="914400" y="5257800"/>
            <a:ext cx="1752600" cy="381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Update Local X</a:t>
            </a:r>
            <a:endParaRPr lang="en-US" dirty="0"/>
          </a:p>
        </p:txBody>
      </p:sp>
      <p:sp>
        <p:nvSpPr>
          <p:cNvPr id="6" name="Rectangle 5"/>
          <p:cNvSpPr/>
          <p:nvPr/>
        </p:nvSpPr>
        <p:spPr>
          <a:xfrm>
            <a:off x="2667000" y="5257800"/>
            <a:ext cx="17526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Validate</a:t>
            </a:r>
            <a:endParaRPr lang="en-US" dirty="0"/>
          </a:p>
        </p:txBody>
      </p:sp>
      <p:sp>
        <p:nvSpPr>
          <p:cNvPr id="7" name="Rectangle 6"/>
          <p:cNvSpPr/>
          <p:nvPr/>
        </p:nvSpPr>
        <p:spPr>
          <a:xfrm>
            <a:off x="4419600" y="5257800"/>
            <a:ext cx="1752600" cy="381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Write X</a:t>
            </a:r>
            <a:endParaRPr lang="en-US" dirty="0"/>
          </a:p>
        </p:txBody>
      </p:sp>
      <p:sp>
        <p:nvSpPr>
          <p:cNvPr id="8" name="Rectangle 7"/>
          <p:cNvSpPr/>
          <p:nvPr/>
        </p:nvSpPr>
        <p:spPr>
          <a:xfrm>
            <a:off x="3200400" y="5943600"/>
            <a:ext cx="1752600" cy="381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Read X</a:t>
            </a:r>
            <a:endParaRPr lang="en-US" dirty="0"/>
          </a:p>
        </p:txBody>
      </p:sp>
      <p:sp>
        <p:nvSpPr>
          <p:cNvPr id="9" name="Rectangle 8"/>
          <p:cNvSpPr/>
          <p:nvPr/>
        </p:nvSpPr>
        <p:spPr>
          <a:xfrm>
            <a:off x="4953000" y="5943600"/>
            <a:ext cx="17526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Validate</a:t>
            </a:r>
            <a:endParaRPr lang="en-US" dirty="0"/>
          </a:p>
        </p:txBody>
      </p:sp>
      <p:sp>
        <p:nvSpPr>
          <p:cNvPr id="11" name="TextBox 10"/>
          <p:cNvSpPr txBox="1"/>
          <p:nvPr/>
        </p:nvSpPr>
        <p:spPr>
          <a:xfrm>
            <a:off x="228600" y="5257800"/>
            <a:ext cx="457200" cy="369332"/>
          </a:xfrm>
          <a:prstGeom prst="rect">
            <a:avLst/>
          </a:prstGeom>
          <a:noFill/>
        </p:spPr>
        <p:txBody>
          <a:bodyPr wrap="square" rtlCol="0">
            <a:spAutoFit/>
          </a:bodyPr>
          <a:lstStyle/>
          <a:p>
            <a:r>
              <a:rPr lang="en-US" dirty="0" smtClean="0"/>
              <a:t>T0</a:t>
            </a:r>
            <a:endParaRPr lang="en-US" dirty="0"/>
          </a:p>
        </p:txBody>
      </p:sp>
      <p:sp>
        <p:nvSpPr>
          <p:cNvPr id="12" name="TextBox 11"/>
          <p:cNvSpPr txBox="1"/>
          <p:nvPr/>
        </p:nvSpPr>
        <p:spPr>
          <a:xfrm>
            <a:off x="2590800" y="5943600"/>
            <a:ext cx="457200" cy="369332"/>
          </a:xfrm>
          <a:prstGeom prst="rect">
            <a:avLst/>
          </a:prstGeom>
          <a:noFill/>
        </p:spPr>
        <p:txBody>
          <a:bodyPr wrap="square" rtlCol="0">
            <a:spAutoFit/>
          </a:bodyPr>
          <a:lstStyle/>
          <a:p>
            <a:r>
              <a:rPr lang="en-US" dirty="0" smtClean="0"/>
              <a:t>T1</a:t>
            </a:r>
            <a:endParaRPr lang="en-US" dirty="0"/>
          </a:p>
        </p:txBody>
      </p:sp>
      <p:sp>
        <p:nvSpPr>
          <p:cNvPr id="13" name="Rectangle 12"/>
          <p:cNvSpPr/>
          <p:nvPr/>
        </p:nvSpPr>
        <p:spPr>
          <a:xfrm>
            <a:off x="7239000" y="4800600"/>
            <a:ext cx="1066800" cy="16002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14" name="Rectangle 13"/>
          <p:cNvSpPr/>
          <p:nvPr/>
        </p:nvSpPr>
        <p:spPr>
          <a:xfrm>
            <a:off x="7467600" y="5867400"/>
            <a:ext cx="533400" cy="3048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T0</a:t>
            </a:r>
            <a:endParaRPr lang="en-US" dirty="0"/>
          </a:p>
        </p:txBody>
      </p:sp>
      <p:sp>
        <p:nvSpPr>
          <p:cNvPr id="15" name="Rectangle 14"/>
          <p:cNvSpPr/>
          <p:nvPr/>
        </p:nvSpPr>
        <p:spPr>
          <a:xfrm>
            <a:off x="7467600" y="5257800"/>
            <a:ext cx="533400" cy="3048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T1</a:t>
            </a:r>
            <a:endParaRPr lang="en-US" dirty="0"/>
          </a:p>
        </p:txBody>
      </p:sp>
      <p:sp>
        <p:nvSpPr>
          <p:cNvPr id="16" name="TextBox 15"/>
          <p:cNvSpPr txBox="1"/>
          <p:nvPr/>
        </p:nvSpPr>
        <p:spPr>
          <a:xfrm>
            <a:off x="7086600" y="4419600"/>
            <a:ext cx="1524000" cy="381000"/>
          </a:xfrm>
          <a:prstGeom prst="rect">
            <a:avLst/>
          </a:prstGeom>
          <a:noFill/>
        </p:spPr>
        <p:txBody>
          <a:bodyPr wrap="square" rtlCol="0">
            <a:spAutoFit/>
          </a:bodyPr>
          <a:lstStyle/>
          <a:p>
            <a:r>
              <a:rPr lang="en-US" dirty="0" err="1" smtClean="0"/>
              <a:t>Validator</a:t>
            </a:r>
            <a:endParaRPr lang="en-US" dirty="0"/>
          </a:p>
        </p:txBody>
      </p:sp>
      <p:sp>
        <p:nvSpPr>
          <p:cNvPr id="17" name="6-Point Star 16"/>
          <p:cNvSpPr/>
          <p:nvPr/>
        </p:nvSpPr>
        <p:spPr>
          <a:xfrm>
            <a:off x="7543800" y="5105400"/>
            <a:ext cx="381000" cy="533400"/>
          </a:xfrm>
          <a:prstGeom prst="star6">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1" end="1"/>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2" end="2"/>
                                            </p:txEl>
                                          </p:spTgt>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3" end="3"/>
                                            </p:txEl>
                                          </p:spTgt>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4" end="4"/>
                                            </p:txEl>
                                          </p:spTgt>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5"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1000" fill="hold"/>
                                        <p:tgtEl>
                                          <p:spTgt spid="5"/>
                                        </p:tgtEl>
                                        <p:attrNameLst>
                                          <p:attrName>ppt_w</p:attrName>
                                        </p:attrNameLst>
                                      </p:cBhvr>
                                      <p:tavLst>
                                        <p:tav tm="0">
                                          <p:val>
                                            <p:strVal val="#ppt_w*0.70"/>
                                          </p:val>
                                        </p:tav>
                                        <p:tav tm="100000">
                                          <p:val>
                                            <p:strVal val="#ppt_w"/>
                                          </p:val>
                                        </p:tav>
                                      </p:tavLst>
                                    </p:anim>
                                    <p:anim calcmode="lin" valueType="num">
                                      <p:cBhvr>
                                        <p:cTn id="40" dur="1000" fill="hold"/>
                                        <p:tgtEl>
                                          <p:spTgt spid="5"/>
                                        </p:tgtEl>
                                        <p:attrNameLst>
                                          <p:attrName>ppt_h</p:attrName>
                                        </p:attrNameLst>
                                      </p:cBhvr>
                                      <p:tavLst>
                                        <p:tav tm="0">
                                          <p:val>
                                            <p:strVal val="#ppt_h"/>
                                          </p:val>
                                        </p:tav>
                                        <p:tav tm="100000">
                                          <p:val>
                                            <p:strVal val="#ppt_h"/>
                                          </p:val>
                                        </p:tav>
                                      </p:tavLst>
                                    </p:anim>
                                    <p:animEffect transition="in" filter="fade">
                                      <p:cBhvr>
                                        <p:cTn id="41" dur="1000"/>
                                        <p:tgtEl>
                                          <p:spTgt spid="5"/>
                                        </p:tgtEl>
                                      </p:cBhvr>
                                    </p:animEffect>
                                  </p:childTnLst>
                                </p:cTn>
                              </p:par>
                              <p:par>
                                <p:cTn id="42" presetID="55" presetClass="entr" presetSubtype="0" fill="hold" grpId="0" nodeType="with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p:cTn id="44" dur="1000" fill="hold"/>
                                        <p:tgtEl>
                                          <p:spTgt spid="6"/>
                                        </p:tgtEl>
                                        <p:attrNameLst>
                                          <p:attrName>ppt_w</p:attrName>
                                        </p:attrNameLst>
                                      </p:cBhvr>
                                      <p:tavLst>
                                        <p:tav tm="0">
                                          <p:val>
                                            <p:strVal val="#ppt_w*0.70"/>
                                          </p:val>
                                        </p:tav>
                                        <p:tav tm="100000">
                                          <p:val>
                                            <p:strVal val="#ppt_w"/>
                                          </p:val>
                                        </p:tav>
                                      </p:tavLst>
                                    </p:anim>
                                    <p:anim calcmode="lin" valueType="num">
                                      <p:cBhvr>
                                        <p:cTn id="45" dur="1000" fill="hold"/>
                                        <p:tgtEl>
                                          <p:spTgt spid="6"/>
                                        </p:tgtEl>
                                        <p:attrNameLst>
                                          <p:attrName>ppt_h</p:attrName>
                                        </p:attrNameLst>
                                      </p:cBhvr>
                                      <p:tavLst>
                                        <p:tav tm="0">
                                          <p:val>
                                            <p:strVal val="#ppt_h"/>
                                          </p:val>
                                        </p:tav>
                                        <p:tav tm="100000">
                                          <p:val>
                                            <p:strVal val="#ppt_h"/>
                                          </p:val>
                                        </p:tav>
                                      </p:tavLst>
                                    </p:anim>
                                    <p:animEffect transition="in" filter="fade">
                                      <p:cBhvr>
                                        <p:cTn id="46" dur="1000"/>
                                        <p:tgtEl>
                                          <p:spTgt spid="6"/>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1000" fill="hold"/>
                                        <p:tgtEl>
                                          <p:spTgt spid="7"/>
                                        </p:tgtEl>
                                        <p:attrNameLst>
                                          <p:attrName>ppt_w</p:attrName>
                                        </p:attrNameLst>
                                      </p:cBhvr>
                                      <p:tavLst>
                                        <p:tav tm="0">
                                          <p:val>
                                            <p:strVal val="#ppt_w*0.70"/>
                                          </p:val>
                                        </p:tav>
                                        <p:tav tm="100000">
                                          <p:val>
                                            <p:strVal val="#ppt_w"/>
                                          </p:val>
                                        </p:tav>
                                      </p:tavLst>
                                    </p:anim>
                                    <p:anim calcmode="lin" valueType="num">
                                      <p:cBhvr>
                                        <p:cTn id="50" dur="1000" fill="hold"/>
                                        <p:tgtEl>
                                          <p:spTgt spid="7"/>
                                        </p:tgtEl>
                                        <p:attrNameLst>
                                          <p:attrName>ppt_h</p:attrName>
                                        </p:attrNameLst>
                                      </p:cBhvr>
                                      <p:tavLst>
                                        <p:tav tm="0">
                                          <p:val>
                                            <p:strVal val="#ppt_h"/>
                                          </p:val>
                                        </p:tav>
                                        <p:tav tm="100000">
                                          <p:val>
                                            <p:strVal val="#ppt_h"/>
                                          </p:val>
                                        </p:tav>
                                      </p:tavLst>
                                    </p:anim>
                                    <p:animEffect transition="in" filter="fade">
                                      <p:cBhvr>
                                        <p:cTn id="51" dur="1000"/>
                                        <p:tgtEl>
                                          <p:spTgt spid="7"/>
                                        </p:tgtEl>
                                      </p:cBhvr>
                                    </p:animEffect>
                                  </p:childTnLst>
                                </p:cTn>
                              </p:par>
                              <p:par>
                                <p:cTn id="52" presetID="55" presetClass="entr" presetSubtype="0" fill="hold" grpId="0" nodeType="withEffect">
                                  <p:stCondLst>
                                    <p:cond delay="0"/>
                                  </p:stCondLst>
                                  <p:childTnLst>
                                    <p:set>
                                      <p:cBhvr>
                                        <p:cTn id="53" dur="1" fill="hold">
                                          <p:stCondLst>
                                            <p:cond delay="0"/>
                                          </p:stCondLst>
                                        </p:cTn>
                                        <p:tgtEl>
                                          <p:spTgt spid="8"/>
                                        </p:tgtEl>
                                        <p:attrNameLst>
                                          <p:attrName>style.visibility</p:attrName>
                                        </p:attrNameLst>
                                      </p:cBhvr>
                                      <p:to>
                                        <p:strVal val="visible"/>
                                      </p:to>
                                    </p:set>
                                    <p:anim calcmode="lin" valueType="num">
                                      <p:cBhvr>
                                        <p:cTn id="54" dur="1000" fill="hold"/>
                                        <p:tgtEl>
                                          <p:spTgt spid="8"/>
                                        </p:tgtEl>
                                        <p:attrNameLst>
                                          <p:attrName>ppt_w</p:attrName>
                                        </p:attrNameLst>
                                      </p:cBhvr>
                                      <p:tavLst>
                                        <p:tav tm="0">
                                          <p:val>
                                            <p:strVal val="#ppt_w*0.70"/>
                                          </p:val>
                                        </p:tav>
                                        <p:tav tm="100000">
                                          <p:val>
                                            <p:strVal val="#ppt_w"/>
                                          </p:val>
                                        </p:tav>
                                      </p:tavLst>
                                    </p:anim>
                                    <p:anim calcmode="lin" valueType="num">
                                      <p:cBhvr>
                                        <p:cTn id="55" dur="1000" fill="hold"/>
                                        <p:tgtEl>
                                          <p:spTgt spid="8"/>
                                        </p:tgtEl>
                                        <p:attrNameLst>
                                          <p:attrName>ppt_h</p:attrName>
                                        </p:attrNameLst>
                                      </p:cBhvr>
                                      <p:tavLst>
                                        <p:tav tm="0">
                                          <p:val>
                                            <p:strVal val="#ppt_h"/>
                                          </p:val>
                                        </p:tav>
                                        <p:tav tm="100000">
                                          <p:val>
                                            <p:strVal val="#ppt_h"/>
                                          </p:val>
                                        </p:tav>
                                      </p:tavLst>
                                    </p:anim>
                                    <p:animEffect transition="in" filter="fade">
                                      <p:cBhvr>
                                        <p:cTn id="56" dur="1000"/>
                                        <p:tgtEl>
                                          <p:spTgt spid="8"/>
                                        </p:tgtEl>
                                      </p:cBhvr>
                                    </p:animEffect>
                                  </p:childTnLst>
                                </p:cTn>
                              </p:par>
                              <p:par>
                                <p:cTn id="57" presetID="55" presetClass="entr" presetSubtype="0" fill="hold" grpId="0" nodeType="withEffect">
                                  <p:stCondLst>
                                    <p:cond delay="0"/>
                                  </p:stCondLst>
                                  <p:childTnLst>
                                    <p:set>
                                      <p:cBhvr>
                                        <p:cTn id="58" dur="1" fill="hold">
                                          <p:stCondLst>
                                            <p:cond delay="0"/>
                                          </p:stCondLst>
                                        </p:cTn>
                                        <p:tgtEl>
                                          <p:spTgt spid="9"/>
                                        </p:tgtEl>
                                        <p:attrNameLst>
                                          <p:attrName>style.visibility</p:attrName>
                                        </p:attrNameLst>
                                      </p:cBhvr>
                                      <p:to>
                                        <p:strVal val="visible"/>
                                      </p:to>
                                    </p:set>
                                    <p:anim calcmode="lin" valueType="num">
                                      <p:cBhvr>
                                        <p:cTn id="59" dur="1000" fill="hold"/>
                                        <p:tgtEl>
                                          <p:spTgt spid="9"/>
                                        </p:tgtEl>
                                        <p:attrNameLst>
                                          <p:attrName>ppt_w</p:attrName>
                                        </p:attrNameLst>
                                      </p:cBhvr>
                                      <p:tavLst>
                                        <p:tav tm="0">
                                          <p:val>
                                            <p:strVal val="#ppt_w*0.70"/>
                                          </p:val>
                                        </p:tav>
                                        <p:tav tm="100000">
                                          <p:val>
                                            <p:strVal val="#ppt_w"/>
                                          </p:val>
                                        </p:tav>
                                      </p:tavLst>
                                    </p:anim>
                                    <p:anim calcmode="lin" valueType="num">
                                      <p:cBhvr>
                                        <p:cTn id="60" dur="1000" fill="hold"/>
                                        <p:tgtEl>
                                          <p:spTgt spid="9"/>
                                        </p:tgtEl>
                                        <p:attrNameLst>
                                          <p:attrName>ppt_h</p:attrName>
                                        </p:attrNameLst>
                                      </p:cBhvr>
                                      <p:tavLst>
                                        <p:tav tm="0">
                                          <p:val>
                                            <p:strVal val="#ppt_h"/>
                                          </p:val>
                                        </p:tav>
                                        <p:tav tm="100000">
                                          <p:val>
                                            <p:strVal val="#ppt_h"/>
                                          </p:val>
                                        </p:tav>
                                      </p:tavLst>
                                    </p:anim>
                                    <p:animEffect transition="in" filter="fade">
                                      <p:cBhvr>
                                        <p:cTn id="61" dur="1000"/>
                                        <p:tgtEl>
                                          <p:spTgt spid="9"/>
                                        </p:tgtEl>
                                      </p:cBhvr>
                                    </p:animEffect>
                                  </p:childTnLst>
                                </p:cTn>
                              </p:par>
                              <p:par>
                                <p:cTn id="62" presetID="55" presetClass="entr" presetSubtype="0" fill="hold" grpId="0" nodeType="withEffect">
                                  <p:stCondLst>
                                    <p:cond delay="0"/>
                                  </p:stCondLst>
                                  <p:childTnLst>
                                    <p:set>
                                      <p:cBhvr>
                                        <p:cTn id="63" dur="1" fill="hold">
                                          <p:stCondLst>
                                            <p:cond delay="0"/>
                                          </p:stCondLst>
                                        </p:cTn>
                                        <p:tgtEl>
                                          <p:spTgt spid="11"/>
                                        </p:tgtEl>
                                        <p:attrNameLst>
                                          <p:attrName>style.visibility</p:attrName>
                                        </p:attrNameLst>
                                      </p:cBhvr>
                                      <p:to>
                                        <p:strVal val="visible"/>
                                      </p:to>
                                    </p:set>
                                    <p:anim calcmode="lin" valueType="num">
                                      <p:cBhvr>
                                        <p:cTn id="64" dur="1000" fill="hold"/>
                                        <p:tgtEl>
                                          <p:spTgt spid="11"/>
                                        </p:tgtEl>
                                        <p:attrNameLst>
                                          <p:attrName>ppt_w</p:attrName>
                                        </p:attrNameLst>
                                      </p:cBhvr>
                                      <p:tavLst>
                                        <p:tav tm="0">
                                          <p:val>
                                            <p:strVal val="#ppt_w*0.70"/>
                                          </p:val>
                                        </p:tav>
                                        <p:tav tm="100000">
                                          <p:val>
                                            <p:strVal val="#ppt_w"/>
                                          </p:val>
                                        </p:tav>
                                      </p:tavLst>
                                    </p:anim>
                                    <p:anim calcmode="lin" valueType="num">
                                      <p:cBhvr>
                                        <p:cTn id="65" dur="1000" fill="hold"/>
                                        <p:tgtEl>
                                          <p:spTgt spid="11"/>
                                        </p:tgtEl>
                                        <p:attrNameLst>
                                          <p:attrName>ppt_h</p:attrName>
                                        </p:attrNameLst>
                                      </p:cBhvr>
                                      <p:tavLst>
                                        <p:tav tm="0">
                                          <p:val>
                                            <p:strVal val="#ppt_h"/>
                                          </p:val>
                                        </p:tav>
                                        <p:tav tm="100000">
                                          <p:val>
                                            <p:strVal val="#ppt_h"/>
                                          </p:val>
                                        </p:tav>
                                      </p:tavLst>
                                    </p:anim>
                                    <p:animEffect transition="in" filter="fade">
                                      <p:cBhvr>
                                        <p:cTn id="66" dur="1000"/>
                                        <p:tgtEl>
                                          <p:spTgt spid="11"/>
                                        </p:tgtEl>
                                      </p:cBhvr>
                                    </p:animEffect>
                                  </p:childTnLst>
                                </p:cTn>
                              </p:par>
                              <p:par>
                                <p:cTn id="67" presetID="55" presetClass="entr" presetSubtype="0" fill="hold" grpId="0" nodeType="withEffect">
                                  <p:stCondLst>
                                    <p:cond delay="0"/>
                                  </p:stCondLst>
                                  <p:childTnLst>
                                    <p:set>
                                      <p:cBhvr>
                                        <p:cTn id="68" dur="1" fill="hold">
                                          <p:stCondLst>
                                            <p:cond delay="0"/>
                                          </p:stCondLst>
                                        </p:cTn>
                                        <p:tgtEl>
                                          <p:spTgt spid="12"/>
                                        </p:tgtEl>
                                        <p:attrNameLst>
                                          <p:attrName>style.visibility</p:attrName>
                                        </p:attrNameLst>
                                      </p:cBhvr>
                                      <p:to>
                                        <p:strVal val="visible"/>
                                      </p:to>
                                    </p:set>
                                    <p:anim calcmode="lin" valueType="num">
                                      <p:cBhvr>
                                        <p:cTn id="69" dur="1000" fill="hold"/>
                                        <p:tgtEl>
                                          <p:spTgt spid="12"/>
                                        </p:tgtEl>
                                        <p:attrNameLst>
                                          <p:attrName>ppt_w</p:attrName>
                                        </p:attrNameLst>
                                      </p:cBhvr>
                                      <p:tavLst>
                                        <p:tav tm="0">
                                          <p:val>
                                            <p:strVal val="#ppt_w*0.70"/>
                                          </p:val>
                                        </p:tav>
                                        <p:tav tm="100000">
                                          <p:val>
                                            <p:strVal val="#ppt_w"/>
                                          </p:val>
                                        </p:tav>
                                      </p:tavLst>
                                    </p:anim>
                                    <p:anim calcmode="lin" valueType="num">
                                      <p:cBhvr>
                                        <p:cTn id="70" dur="1000" fill="hold"/>
                                        <p:tgtEl>
                                          <p:spTgt spid="12"/>
                                        </p:tgtEl>
                                        <p:attrNameLst>
                                          <p:attrName>ppt_h</p:attrName>
                                        </p:attrNameLst>
                                      </p:cBhvr>
                                      <p:tavLst>
                                        <p:tav tm="0">
                                          <p:val>
                                            <p:strVal val="#ppt_h"/>
                                          </p:val>
                                        </p:tav>
                                        <p:tav tm="100000">
                                          <p:val>
                                            <p:strVal val="#ppt_h"/>
                                          </p:val>
                                        </p:tav>
                                      </p:tavLst>
                                    </p:anim>
                                    <p:animEffect transition="in" filter="fade">
                                      <p:cBhvr>
                                        <p:cTn id="71" dur="1000"/>
                                        <p:tgtEl>
                                          <p:spTgt spid="12"/>
                                        </p:tgtEl>
                                      </p:cBhvr>
                                    </p:animEffect>
                                  </p:childTnLst>
                                </p:cTn>
                              </p:par>
                              <p:par>
                                <p:cTn id="72" presetID="55" presetClass="entr" presetSubtype="0" fill="hold" grpId="0" nodeType="withEffect">
                                  <p:stCondLst>
                                    <p:cond delay="0"/>
                                  </p:stCondLst>
                                  <p:childTnLst>
                                    <p:set>
                                      <p:cBhvr>
                                        <p:cTn id="73" dur="1" fill="hold">
                                          <p:stCondLst>
                                            <p:cond delay="0"/>
                                          </p:stCondLst>
                                        </p:cTn>
                                        <p:tgtEl>
                                          <p:spTgt spid="16"/>
                                        </p:tgtEl>
                                        <p:attrNameLst>
                                          <p:attrName>style.visibility</p:attrName>
                                        </p:attrNameLst>
                                      </p:cBhvr>
                                      <p:to>
                                        <p:strVal val="visible"/>
                                      </p:to>
                                    </p:set>
                                    <p:anim calcmode="lin" valueType="num">
                                      <p:cBhvr>
                                        <p:cTn id="74" dur="1000" fill="hold"/>
                                        <p:tgtEl>
                                          <p:spTgt spid="16"/>
                                        </p:tgtEl>
                                        <p:attrNameLst>
                                          <p:attrName>ppt_w</p:attrName>
                                        </p:attrNameLst>
                                      </p:cBhvr>
                                      <p:tavLst>
                                        <p:tav tm="0">
                                          <p:val>
                                            <p:strVal val="#ppt_w*0.70"/>
                                          </p:val>
                                        </p:tav>
                                        <p:tav tm="100000">
                                          <p:val>
                                            <p:strVal val="#ppt_w"/>
                                          </p:val>
                                        </p:tav>
                                      </p:tavLst>
                                    </p:anim>
                                    <p:anim calcmode="lin" valueType="num">
                                      <p:cBhvr>
                                        <p:cTn id="75" dur="1000" fill="hold"/>
                                        <p:tgtEl>
                                          <p:spTgt spid="16"/>
                                        </p:tgtEl>
                                        <p:attrNameLst>
                                          <p:attrName>ppt_h</p:attrName>
                                        </p:attrNameLst>
                                      </p:cBhvr>
                                      <p:tavLst>
                                        <p:tav tm="0">
                                          <p:val>
                                            <p:strVal val="#ppt_h"/>
                                          </p:val>
                                        </p:tav>
                                        <p:tav tm="100000">
                                          <p:val>
                                            <p:strVal val="#ppt_h"/>
                                          </p:val>
                                        </p:tav>
                                      </p:tavLst>
                                    </p:anim>
                                    <p:animEffect transition="in" filter="fade">
                                      <p:cBhvr>
                                        <p:cTn id="76" dur="1000"/>
                                        <p:tgtEl>
                                          <p:spTgt spid="16"/>
                                        </p:tgtEl>
                                      </p:cBhvr>
                                    </p:animEffect>
                                  </p:childTnLst>
                                </p:cTn>
                              </p:par>
                              <p:par>
                                <p:cTn id="77" presetID="55" presetClass="entr" presetSubtype="0" fill="hold" grpId="0" nodeType="withEffect">
                                  <p:stCondLst>
                                    <p:cond delay="0"/>
                                  </p:stCondLst>
                                  <p:childTnLst>
                                    <p:set>
                                      <p:cBhvr>
                                        <p:cTn id="78" dur="1" fill="hold">
                                          <p:stCondLst>
                                            <p:cond delay="0"/>
                                          </p:stCondLst>
                                        </p:cTn>
                                        <p:tgtEl>
                                          <p:spTgt spid="13"/>
                                        </p:tgtEl>
                                        <p:attrNameLst>
                                          <p:attrName>style.visibility</p:attrName>
                                        </p:attrNameLst>
                                      </p:cBhvr>
                                      <p:to>
                                        <p:strVal val="visible"/>
                                      </p:to>
                                    </p:set>
                                    <p:anim calcmode="lin" valueType="num">
                                      <p:cBhvr>
                                        <p:cTn id="79" dur="1000" fill="hold"/>
                                        <p:tgtEl>
                                          <p:spTgt spid="13"/>
                                        </p:tgtEl>
                                        <p:attrNameLst>
                                          <p:attrName>ppt_w</p:attrName>
                                        </p:attrNameLst>
                                      </p:cBhvr>
                                      <p:tavLst>
                                        <p:tav tm="0">
                                          <p:val>
                                            <p:strVal val="#ppt_w*0.70"/>
                                          </p:val>
                                        </p:tav>
                                        <p:tav tm="100000">
                                          <p:val>
                                            <p:strVal val="#ppt_w"/>
                                          </p:val>
                                        </p:tav>
                                      </p:tavLst>
                                    </p:anim>
                                    <p:anim calcmode="lin" valueType="num">
                                      <p:cBhvr>
                                        <p:cTn id="80" dur="1000" fill="hold"/>
                                        <p:tgtEl>
                                          <p:spTgt spid="13"/>
                                        </p:tgtEl>
                                        <p:attrNameLst>
                                          <p:attrName>ppt_h</p:attrName>
                                        </p:attrNameLst>
                                      </p:cBhvr>
                                      <p:tavLst>
                                        <p:tav tm="0">
                                          <p:val>
                                            <p:strVal val="#ppt_h"/>
                                          </p:val>
                                        </p:tav>
                                        <p:tav tm="100000">
                                          <p:val>
                                            <p:strVal val="#ppt_h"/>
                                          </p:val>
                                        </p:tav>
                                      </p:tavLst>
                                    </p:anim>
                                    <p:animEffect transition="in" filter="fade">
                                      <p:cBhvr>
                                        <p:cTn id="81" dur="1000"/>
                                        <p:tgtEl>
                                          <p:spTgt spid="13"/>
                                        </p:tgtEl>
                                      </p:cBhvr>
                                    </p:animEffect>
                                  </p:childTnLst>
                                </p:cTn>
                              </p:par>
                              <p:par>
                                <p:cTn id="82" presetID="55" presetClass="entr" presetSubtype="0" fill="hold" grpId="0" nodeType="withEffect">
                                  <p:stCondLst>
                                    <p:cond delay="0"/>
                                  </p:stCondLst>
                                  <p:childTnLst>
                                    <p:set>
                                      <p:cBhvr>
                                        <p:cTn id="83" dur="1" fill="hold">
                                          <p:stCondLst>
                                            <p:cond delay="0"/>
                                          </p:stCondLst>
                                        </p:cTn>
                                        <p:tgtEl>
                                          <p:spTgt spid="15"/>
                                        </p:tgtEl>
                                        <p:attrNameLst>
                                          <p:attrName>style.visibility</p:attrName>
                                        </p:attrNameLst>
                                      </p:cBhvr>
                                      <p:to>
                                        <p:strVal val="visible"/>
                                      </p:to>
                                    </p:set>
                                    <p:anim calcmode="lin" valueType="num">
                                      <p:cBhvr>
                                        <p:cTn id="84" dur="1000" fill="hold"/>
                                        <p:tgtEl>
                                          <p:spTgt spid="15"/>
                                        </p:tgtEl>
                                        <p:attrNameLst>
                                          <p:attrName>ppt_w</p:attrName>
                                        </p:attrNameLst>
                                      </p:cBhvr>
                                      <p:tavLst>
                                        <p:tav tm="0">
                                          <p:val>
                                            <p:strVal val="#ppt_w*0.70"/>
                                          </p:val>
                                        </p:tav>
                                        <p:tav tm="100000">
                                          <p:val>
                                            <p:strVal val="#ppt_w"/>
                                          </p:val>
                                        </p:tav>
                                      </p:tavLst>
                                    </p:anim>
                                    <p:anim calcmode="lin" valueType="num">
                                      <p:cBhvr>
                                        <p:cTn id="85" dur="1000" fill="hold"/>
                                        <p:tgtEl>
                                          <p:spTgt spid="15"/>
                                        </p:tgtEl>
                                        <p:attrNameLst>
                                          <p:attrName>ppt_h</p:attrName>
                                        </p:attrNameLst>
                                      </p:cBhvr>
                                      <p:tavLst>
                                        <p:tav tm="0">
                                          <p:val>
                                            <p:strVal val="#ppt_h"/>
                                          </p:val>
                                        </p:tav>
                                        <p:tav tm="100000">
                                          <p:val>
                                            <p:strVal val="#ppt_h"/>
                                          </p:val>
                                        </p:tav>
                                      </p:tavLst>
                                    </p:anim>
                                    <p:animEffect transition="in" filter="fade">
                                      <p:cBhvr>
                                        <p:cTn id="86" dur="1000"/>
                                        <p:tgtEl>
                                          <p:spTgt spid="15"/>
                                        </p:tgtEl>
                                      </p:cBhvr>
                                    </p:animEffect>
                                  </p:childTnLst>
                                </p:cTn>
                              </p:par>
                              <p:par>
                                <p:cTn id="87" presetID="55" presetClass="entr" presetSubtype="0" fill="hold" grpId="0" nodeType="with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1000" fill="hold"/>
                                        <p:tgtEl>
                                          <p:spTgt spid="14"/>
                                        </p:tgtEl>
                                        <p:attrNameLst>
                                          <p:attrName>ppt_w</p:attrName>
                                        </p:attrNameLst>
                                      </p:cBhvr>
                                      <p:tavLst>
                                        <p:tav tm="0">
                                          <p:val>
                                            <p:strVal val="#ppt_w*0.70"/>
                                          </p:val>
                                        </p:tav>
                                        <p:tav tm="100000">
                                          <p:val>
                                            <p:strVal val="#ppt_w"/>
                                          </p:val>
                                        </p:tav>
                                      </p:tavLst>
                                    </p:anim>
                                    <p:anim calcmode="lin" valueType="num">
                                      <p:cBhvr>
                                        <p:cTn id="90" dur="1000" fill="hold"/>
                                        <p:tgtEl>
                                          <p:spTgt spid="14"/>
                                        </p:tgtEl>
                                        <p:attrNameLst>
                                          <p:attrName>ppt_h</p:attrName>
                                        </p:attrNameLst>
                                      </p:cBhvr>
                                      <p:tavLst>
                                        <p:tav tm="0">
                                          <p:val>
                                            <p:strVal val="#ppt_h"/>
                                          </p:val>
                                        </p:tav>
                                        <p:tav tm="100000">
                                          <p:val>
                                            <p:strVal val="#ppt_h"/>
                                          </p:val>
                                        </p:tav>
                                      </p:tavLst>
                                    </p:anim>
                                    <p:animEffect transition="in" filter="fade">
                                      <p:cBhvr>
                                        <p:cTn id="91" dur="1000"/>
                                        <p:tgtEl>
                                          <p:spTgt spid="14"/>
                                        </p:tgtEl>
                                      </p:cBhvr>
                                    </p:animEffect>
                                  </p:childTnLst>
                                </p:cTn>
                              </p:par>
                            </p:childTnLst>
                          </p:cTn>
                        </p:par>
                      </p:childTnLst>
                    </p:cTn>
                  </p:par>
                  <p:par>
                    <p:cTn id="92" fill="hold">
                      <p:stCondLst>
                        <p:cond delay="indefinite"/>
                      </p:stCondLst>
                      <p:childTnLst>
                        <p:par>
                          <p:cTn id="93" fill="hold">
                            <p:stCondLst>
                              <p:cond delay="0"/>
                            </p:stCondLst>
                            <p:childTnLst>
                              <p:par>
                                <p:cTn id="94" presetID="8" presetClass="emph" presetSubtype="0" fill="hold" grpId="1" nodeType="clickEffect">
                                  <p:stCondLst>
                                    <p:cond delay="0"/>
                                  </p:stCondLst>
                                  <p:childTnLst>
                                    <p:animRot by="21600000">
                                      <p:cBhvr>
                                        <p:cTn id="95" dur="2000" fill="hold"/>
                                        <p:tgtEl>
                                          <p:spTgt spid="9"/>
                                        </p:tgtEl>
                                        <p:attrNameLst>
                                          <p:attrName>r</p:attrName>
                                        </p:attrNameLst>
                                      </p:cBhvr>
                                    </p:animRot>
                                  </p:childTnLst>
                                </p:cTn>
                              </p:par>
                              <p:par>
                                <p:cTn id="96" presetID="8" presetClass="emph" presetSubtype="0" fill="hold" grpId="1" nodeType="withEffect">
                                  <p:stCondLst>
                                    <p:cond delay="0"/>
                                  </p:stCondLst>
                                  <p:childTnLst>
                                    <p:animRot by="21600000">
                                      <p:cBhvr>
                                        <p:cTn id="97" dur="2000" fill="hold"/>
                                        <p:tgtEl>
                                          <p:spTgt spid="6"/>
                                        </p:tgtEl>
                                        <p:attrNameLst>
                                          <p:attrName>r</p:attrName>
                                        </p:attrNameLst>
                                      </p:cBhvr>
                                    </p:animRot>
                                  </p:childTnLst>
                                </p:cTn>
                              </p:par>
                            </p:childTnLst>
                          </p:cTn>
                        </p:par>
                      </p:childTnLst>
                    </p:cTn>
                  </p:par>
                  <p:par>
                    <p:cTn id="98" fill="hold">
                      <p:stCondLst>
                        <p:cond delay="indefinite"/>
                      </p:stCondLst>
                      <p:childTnLst>
                        <p:par>
                          <p:cTn id="99" fill="hold">
                            <p:stCondLst>
                              <p:cond delay="0"/>
                            </p:stCondLst>
                            <p:childTnLst>
                              <p:par>
                                <p:cTn id="100" presetID="55" presetClass="entr" presetSubtype="0" fill="hold" grpId="0" nodeType="clickEffect">
                                  <p:stCondLst>
                                    <p:cond delay="0"/>
                                  </p:stCondLst>
                                  <p:childTnLst>
                                    <p:set>
                                      <p:cBhvr>
                                        <p:cTn id="101" dur="1" fill="hold">
                                          <p:stCondLst>
                                            <p:cond delay="0"/>
                                          </p:stCondLst>
                                        </p:cTn>
                                        <p:tgtEl>
                                          <p:spTgt spid="17"/>
                                        </p:tgtEl>
                                        <p:attrNameLst>
                                          <p:attrName>style.visibility</p:attrName>
                                        </p:attrNameLst>
                                      </p:cBhvr>
                                      <p:to>
                                        <p:strVal val="visible"/>
                                      </p:to>
                                    </p:set>
                                    <p:anim calcmode="lin" valueType="num">
                                      <p:cBhvr>
                                        <p:cTn id="102" dur="1000" fill="hold"/>
                                        <p:tgtEl>
                                          <p:spTgt spid="17"/>
                                        </p:tgtEl>
                                        <p:attrNameLst>
                                          <p:attrName>ppt_w</p:attrName>
                                        </p:attrNameLst>
                                      </p:cBhvr>
                                      <p:tavLst>
                                        <p:tav tm="0">
                                          <p:val>
                                            <p:strVal val="#ppt_w*0.70"/>
                                          </p:val>
                                        </p:tav>
                                        <p:tav tm="100000">
                                          <p:val>
                                            <p:strVal val="#ppt_w"/>
                                          </p:val>
                                        </p:tav>
                                      </p:tavLst>
                                    </p:anim>
                                    <p:anim calcmode="lin" valueType="num">
                                      <p:cBhvr>
                                        <p:cTn id="103" dur="1000" fill="hold"/>
                                        <p:tgtEl>
                                          <p:spTgt spid="17"/>
                                        </p:tgtEl>
                                        <p:attrNameLst>
                                          <p:attrName>ppt_h</p:attrName>
                                        </p:attrNameLst>
                                      </p:cBhvr>
                                      <p:tavLst>
                                        <p:tav tm="0">
                                          <p:val>
                                            <p:strVal val="#ppt_h"/>
                                          </p:val>
                                        </p:tav>
                                        <p:tav tm="100000">
                                          <p:val>
                                            <p:strVal val="#ppt_h"/>
                                          </p:val>
                                        </p:tav>
                                      </p:tavLst>
                                    </p:anim>
                                    <p:animEffect transition="in" filter="fade">
                                      <p:cBhvr>
                                        <p:cTn id="104"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6" grpId="1" animBg="1"/>
      <p:bldP spid="7" grpId="0" animBg="1"/>
      <p:bldP spid="8" grpId="0" animBg="1"/>
      <p:bldP spid="9" grpId="0" animBg="1"/>
      <p:bldP spid="9" grpId="1" animBg="1"/>
      <p:bldP spid="11" grpId="0"/>
      <p:bldP spid="12" grpId="0"/>
      <p:bldP spid="13" grpId="0" animBg="1"/>
      <p:bldP spid="14" grpId="0" animBg="1"/>
      <p:bldP spid="15" grpId="0" animBg="1"/>
      <p:bldP spid="16" grpId="0"/>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a:t>
            </a:r>
            <a:endParaRPr lang="en-US" dirty="0"/>
          </a:p>
        </p:txBody>
      </p:sp>
      <p:sp>
        <p:nvSpPr>
          <p:cNvPr id="3" name="Content Placeholder 2"/>
          <p:cNvSpPr>
            <a:spLocks noGrp="1"/>
          </p:cNvSpPr>
          <p:nvPr>
            <p:ph idx="1"/>
          </p:nvPr>
        </p:nvSpPr>
        <p:spPr/>
        <p:txBody>
          <a:bodyPr/>
          <a:lstStyle/>
          <a:p>
            <a:r>
              <a:rPr lang="en-US" dirty="0" smtClean="0"/>
              <a:t>In a distributed environment:</a:t>
            </a:r>
          </a:p>
          <a:p>
            <a:pPr lvl="1"/>
            <a:r>
              <a:rPr lang="en-US" dirty="0" smtClean="0"/>
              <a:t>Clients and/or servers might crash independently</a:t>
            </a:r>
          </a:p>
          <a:p>
            <a:pPr lvl="1"/>
            <a:r>
              <a:rPr lang="en-US" dirty="0" smtClean="0"/>
              <a:t>Transactions could run concurrently, i.e., with multiple clients</a:t>
            </a:r>
          </a:p>
          <a:p>
            <a:pPr lvl="1"/>
            <a:r>
              <a:rPr lang="en-US" dirty="0" smtClean="0"/>
              <a:t>Transactions may be distributed and replicated, i.e., across multiple servers</a:t>
            </a:r>
          </a:p>
        </p:txBody>
      </p:sp>
      <p:sp>
        <p:nvSpPr>
          <p:cNvPr id="4" name="Slide Number Placeholder 3"/>
          <p:cNvSpPr>
            <a:spLocks noGrp="1"/>
          </p:cNvSpPr>
          <p:nvPr>
            <p:ph type="sldNum" sz="quarter" idx="12"/>
          </p:nvPr>
        </p:nvSpPr>
        <p:spPr/>
        <p:txBody>
          <a:bodyPr/>
          <a:lstStyle/>
          <a:p>
            <a:fld id="{684CBD6F-BDE8-4355-A4DE-64F2493B9076}"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Centiman</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sz="3000" dirty="0" smtClean="0"/>
              <a:t>Transaction processing system for the cloud</a:t>
            </a:r>
          </a:p>
          <a:p>
            <a:r>
              <a:rPr lang="en-US" sz="3000" dirty="0" smtClean="0"/>
              <a:t>Features:</a:t>
            </a:r>
          </a:p>
          <a:p>
            <a:pPr lvl="1"/>
            <a:r>
              <a:rPr lang="en-US" sz="2600" dirty="0" smtClean="0"/>
              <a:t>ACID guarantees</a:t>
            </a:r>
          </a:p>
          <a:p>
            <a:pPr lvl="1"/>
            <a:r>
              <a:rPr lang="en-US" sz="2600" dirty="0" smtClean="0"/>
              <a:t>Supports transactional guarantees using OCC (Optimistic concurrency control protocol)</a:t>
            </a:r>
          </a:p>
          <a:p>
            <a:pPr lvl="1"/>
            <a:r>
              <a:rPr lang="en-US" sz="2600" dirty="0" smtClean="0"/>
              <a:t>Simple to deploy on any key value store</a:t>
            </a:r>
          </a:p>
          <a:p>
            <a:pPr lvl="1"/>
            <a:r>
              <a:rPr lang="en-US" sz="2600" dirty="0" smtClean="0"/>
              <a:t>Elastic scaling</a:t>
            </a:r>
          </a:p>
          <a:p>
            <a:pPr lvl="1"/>
            <a:r>
              <a:rPr lang="en-US" sz="2600" dirty="0" err="1" smtClean="0"/>
              <a:t>Sharded</a:t>
            </a:r>
            <a:r>
              <a:rPr lang="en-US" sz="2600" dirty="0" smtClean="0"/>
              <a:t> validation</a:t>
            </a:r>
          </a:p>
          <a:p>
            <a:pPr lvl="1"/>
            <a:r>
              <a:rPr lang="en-US" sz="2600" dirty="0" smtClean="0"/>
              <a:t>Only two points of synchronization</a:t>
            </a:r>
          </a:p>
          <a:p>
            <a:pPr lvl="2"/>
            <a:r>
              <a:rPr lang="en-US" sz="2200" dirty="0" smtClean="0"/>
              <a:t>Start of validation</a:t>
            </a:r>
          </a:p>
          <a:p>
            <a:pPr lvl="2"/>
            <a:r>
              <a:rPr lang="en-US" sz="2200" dirty="0" smtClean="0"/>
              <a:t>Point where processor collects all </a:t>
            </a:r>
            <a:r>
              <a:rPr lang="en-US" sz="2200" dirty="0" err="1" smtClean="0"/>
              <a:t>validators</a:t>
            </a:r>
            <a:r>
              <a:rPr lang="en-US" sz="2200" dirty="0" smtClean="0"/>
              <a:t> outcome</a:t>
            </a:r>
          </a:p>
          <a:p>
            <a:pPr lvl="1"/>
            <a:endParaRPr lang="en-US" dirty="0" smtClean="0"/>
          </a:p>
          <a:p>
            <a:pPr lvl="1"/>
            <a:endParaRPr lang="en-US" dirty="0" smtClean="0"/>
          </a:p>
          <a:p>
            <a:pPr lvl="1">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684CBD6F-BDE8-4355-A4DE-64F2493B9076}"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err="1" smtClean="0"/>
              <a:t>Centiman</a:t>
            </a:r>
            <a:r>
              <a:rPr lang="en-US" dirty="0" smtClean="0"/>
              <a:t> Architecture</a:t>
            </a:r>
            <a:endParaRPr lang="en-US" dirty="0"/>
          </a:p>
        </p:txBody>
      </p:sp>
      <p:sp>
        <p:nvSpPr>
          <p:cNvPr id="4" name="Rectangle 3"/>
          <p:cNvSpPr/>
          <p:nvPr/>
        </p:nvSpPr>
        <p:spPr>
          <a:xfrm>
            <a:off x="2667000" y="5334000"/>
            <a:ext cx="3429000" cy="1219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 name="Rounded Rectangle 4"/>
          <p:cNvSpPr/>
          <p:nvPr/>
        </p:nvSpPr>
        <p:spPr>
          <a:xfrm>
            <a:off x="2819400" y="5562600"/>
            <a:ext cx="9906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Storage Nodes</a:t>
            </a:r>
            <a:endParaRPr lang="en-US" dirty="0"/>
          </a:p>
        </p:txBody>
      </p:sp>
      <p:sp>
        <p:nvSpPr>
          <p:cNvPr id="8" name="TextBox 7"/>
          <p:cNvSpPr txBox="1"/>
          <p:nvPr/>
        </p:nvSpPr>
        <p:spPr>
          <a:xfrm>
            <a:off x="304800" y="5638800"/>
            <a:ext cx="2362200" cy="369332"/>
          </a:xfrm>
          <a:prstGeom prst="rect">
            <a:avLst/>
          </a:prstGeom>
          <a:noFill/>
        </p:spPr>
        <p:txBody>
          <a:bodyPr wrap="square" rtlCol="0">
            <a:spAutoFit/>
          </a:bodyPr>
          <a:lstStyle/>
          <a:p>
            <a:r>
              <a:rPr lang="en-US" dirty="0" smtClean="0"/>
              <a:t>Key Value data Store</a:t>
            </a:r>
            <a:endParaRPr lang="en-US" dirty="0"/>
          </a:p>
        </p:txBody>
      </p:sp>
      <p:sp>
        <p:nvSpPr>
          <p:cNvPr id="9" name="Rectangle 8"/>
          <p:cNvSpPr/>
          <p:nvPr/>
        </p:nvSpPr>
        <p:spPr>
          <a:xfrm>
            <a:off x="2286000" y="2362200"/>
            <a:ext cx="4419600" cy="2057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10" name="Rounded Rectangle 9"/>
          <p:cNvSpPr/>
          <p:nvPr/>
        </p:nvSpPr>
        <p:spPr>
          <a:xfrm>
            <a:off x="2438400" y="2590800"/>
            <a:ext cx="1143000" cy="533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err="1" smtClean="0"/>
              <a:t>Validator</a:t>
            </a:r>
            <a:endParaRPr lang="en-US" dirty="0"/>
          </a:p>
        </p:txBody>
      </p:sp>
      <p:sp>
        <p:nvSpPr>
          <p:cNvPr id="13" name="Oval 12"/>
          <p:cNvSpPr/>
          <p:nvPr/>
        </p:nvSpPr>
        <p:spPr>
          <a:xfrm>
            <a:off x="2743200" y="3733800"/>
            <a:ext cx="1600200" cy="6096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Processor</a:t>
            </a:r>
            <a:endParaRPr lang="en-US" dirty="0"/>
          </a:p>
        </p:txBody>
      </p:sp>
      <p:sp>
        <p:nvSpPr>
          <p:cNvPr id="15" name="Oval 14"/>
          <p:cNvSpPr/>
          <p:nvPr/>
        </p:nvSpPr>
        <p:spPr>
          <a:xfrm>
            <a:off x="4572000" y="3733800"/>
            <a:ext cx="1600200" cy="6096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Processor</a:t>
            </a:r>
            <a:endParaRPr lang="en-US" dirty="0"/>
          </a:p>
        </p:txBody>
      </p:sp>
      <p:sp>
        <p:nvSpPr>
          <p:cNvPr id="16" name="Rounded Rectangle 15"/>
          <p:cNvSpPr/>
          <p:nvPr/>
        </p:nvSpPr>
        <p:spPr>
          <a:xfrm>
            <a:off x="3810000" y="2590800"/>
            <a:ext cx="1143000" cy="533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err="1" smtClean="0"/>
              <a:t>Validator</a:t>
            </a:r>
            <a:endParaRPr lang="en-US" dirty="0"/>
          </a:p>
        </p:txBody>
      </p:sp>
      <p:sp>
        <p:nvSpPr>
          <p:cNvPr id="17" name="Rounded Rectangle 16"/>
          <p:cNvSpPr/>
          <p:nvPr/>
        </p:nvSpPr>
        <p:spPr>
          <a:xfrm>
            <a:off x="5105400" y="2590800"/>
            <a:ext cx="1143000" cy="533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err="1" smtClean="0"/>
              <a:t>Validator</a:t>
            </a:r>
            <a:endParaRPr lang="en-US" dirty="0"/>
          </a:p>
        </p:txBody>
      </p:sp>
      <p:cxnSp>
        <p:nvCxnSpPr>
          <p:cNvPr id="19" name="Straight Arrow Connector 18"/>
          <p:cNvCxnSpPr/>
          <p:nvPr/>
        </p:nvCxnSpPr>
        <p:spPr>
          <a:xfrm rot="5400000">
            <a:off x="4076700" y="3390106"/>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Straight Arrow Connector 19"/>
          <p:cNvCxnSpPr/>
          <p:nvPr/>
        </p:nvCxnSpPr>
        <p:spPr>
          <a:xfrm rot="16200000" flipV="1">
            <a:off x="4305300" y="3390900"/>
            <a:ext cx="534194"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3" name="Rectangle 22"/>
          <p:cNvSpPr/>
          <p:nvPr/>
        </p:nvSpPr>
        <p:spPr>
          <a:xfrm>
            <a:off x="3429000" y="1219200"/>
            <a:ext cx="1905000" cy="685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Global Master</a:t>
            </a:r>
            <a:endParaRPr lang="en-US" dirty="0"/>
          </a:p>
        </p:txBody>
      </p:sp>
      <p:sp>
        <p:nvSpPr>
          <p:cNvPr id="24" name="Rectangle 23"/>
          <p:cNvSpPr/>
          <p:nvPr/>
        </p:nvSpPr>
        <p:spPr>
          <a:xfrm>
            <a:off x="7696200" y="3048000"/>
            <a:ext cx="762000" cy="6858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Client</a:t>
            </a:r>
            <a:endParaRPr lang="en-US" dirty="0"/>
          </a:p>
        </p:txBody>
      </p:sp>
      <p:sp>
        <p:nvSpPr>
          <p:cNvPr id="25" name="Rectangle 24"/>
          <p:cNvSpPr/>
          <p:nvPr/>
        </p:nvSpPr>
        <p:spPr>
          <a:xfrm>
            <a:off x="7696200" y="3886200"/>
            <a:ext cx="762000" cy="6858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Client</a:t>
            </a:r>
            <a:endParaRPr lang="en-US" dirty="0"/>
          </a:p>
        </p:txBody>
      </p:sp>
      <p:cxnSp>
        <p:nvCxnSpPr>
          <p:cNvPr id="26" name="Straight Arrow Connector 25"/>
          <p:cNvCxnSpPr/>
          <p:nvPr/>
        </p:nvCxnSpPr>
        <p:spPr>
          <a:xfrm rot="10800000">
            <a:off x="6248400" y="3810000"/>
            <a:ext cx="1219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9" name="Straight Arrow Connector 28"/>
          <p:cNvCxnSpPr/>
          <p:nvPr/>
        </p:nvCxnSpPr>
        <p:spPr>
          <a:xfrm>
            <a:off x="6324600" y="4114800"/>
            <a:ext cx="1219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3" name="Straight Arrow Connector 32"/>
          <p:cNvCxnSpPr/>
          <p:nvPr/>
        </p:nvCxnSpPr>
        <p:spPr>
          <a:xfrm rot="5400000">
            <a:off x="4039394" y="21328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Straight Arrow Connector 33"/>
          <p:cNvCxnSpPr>
            <a:stCxn id="9" idx="0"/>
          </p:cNvCxnSpPr>
          <p:nvPr/>
        </p:nvCxnSpPr>
        <p:spPr>
          <a:xfrm rot="5400000" flipH="1" flipV="1">
            <a:off x="4267200" y="2133600"/>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9" name="Rounded Rectangle 38"/>
          <p:cNvSpPr/>
          <p:nvPr/>
        </p:nvSpPr>
        <p:spPr>
          <a:xfrm>
            <a:off x="3886200" y="5562600"/>
            <a:ext cx="9906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Storage Nodes</a:t>
            </a:r>
            <a:endParaRPr lang="en-US" dirty="0"/>
          </a:p>
        </p:txBody>
      </p:sp>
      <p:sp>
        <p:nvSpPr>
          <p:cNvPr id="40" name="Rounded Rectangle 39"/>
          <p:cNvSpPr/>
          <p:nvPr/>
        </p:nvSpPr>
        <p:spPr>
          <a:xfrm>
            <a:off x="4953000" y="5562600"/>
            <a:ext cx="9906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Storage Nodes</a:t>
            </a:r>
            <a:endParaRPr lang="en-US" dirty="0"/>
          </a:p>
        </p:txBody>
      </p:sp>
      <p:sp>
        <p:nvSpPr>
          <p:cNvPr id="42" name="TextBox 41"/>
          <p:cNvSpPr txBox="1"/>
          <p:nvPr/>
        </p:nvSpPr>
        <p:spPr>
          <a:xfrm>
            <a:off x="152400" y="2819400"/>
            <a:ext cx="2362200" cy="646331"/>
          </a:xfrm>
          <a:prstGeom prst="rect">
            <a:avLst/>
          </a:prstGeom>
          <a:noFill/>
        </p:spPr>
        <p:txBody>
          <a:bodyPr wrap="square" rtlCol="0">
            <a:spAutoFit/>
          </a:bodyPr>
          <a:lstStyle/>
          <a:p>
            <a:r>
              <a:rPr lang="en-US" dirty="0" smtClean="0"/>
              <a:t>Transaction Processing system</a:t>
            </a:r>
            <a:endParaRPr lang="en-US" dirty="0"/>
          </a:p>
        </p:txBody>
      </p:sp>
      <p:cxnSp>
        <p:nvCxnSpPr>
          <p:cNvPr id="43" name="Straight Arrow Connector 42"/>
          <p:cNvCxnSpPr/>
          <p:nvPr/>
        </p:nvCxnSpPr>
        <p:spPr>
          <a:xfrm rot="5400000">
            <a:off x="3809206" y="4876006"/>
            <a:ext cx="914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5" name="Straight Arrow Connector 44"/>
          <p:cNvCxnSpPr/>
          <p:nvPr/>
        </p:nvCxnSpPr>
        <p:spPr>
          <a:xfrm rot="5400000" flipH="1" flipV="1">
            <a:off x="4038600" y="4876800"/>
            <a:ext cx="914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0" name="TextBox 49"/>
          <p:cNvSpPr txBox="1"/>
          <p:nvPr/>
        </p:nvSpPr>
        <p:spPr>
          <a:xfrm>
            <a:off x="6324600" y="3352800"/>
            <a:ext cx="1524000" cy="369332"/>
          </a:xfrm>
          <a:prstGeom prst="rect">
            <a:avLst/>
          </a:prstGeom>
          <a:noFill/>
        </p:spPr>
        <p:txBody>
          <a:bodyPr wrap="square" rtlCol="0">
            <a:spAutoFit/>
          </a:bodyPr>
          <a:lstStyle/>
          <a:p>
            <a:r>
              <a:rPr lang="en-US" dirty="0" smtClean="0"/>
              <a:t>Issues </a:t>
            </a:r>
            <a:r>
              <a:rPr lang="en-US" dirty="0" err="1" smtClean="0"/>
              <a:t>Txns</a:t>
            </a:r>
            <a:endParaRPr lang="en-US" dirty="0"/>
          </a:p>
        </p:txBody>
      </p:sp>
      <p:sp>
        <p:nvSpPr>
          <p:cNvPr id="51" name="TextBox 50"/>
          <p:cNvSpPr txBox="1"/>
          <p:nvPr/>
        </p:nvSpPr>
        <p:spPr>
          <a:xfrm>
            <a:off x="6248400" y="4202668"/>
            <a:ext cx="1524000" cy="369332"/>
          </a:xfrm>
          <a:prstGeom prst="rect">
            <a:avLst/>
          </a:prstGeom>
          <a:noFill/>
        </p:spPr>
        <p:txBody>
          <a:bodyPr wrap="square" rtlCol="0">
            <a:spAutoFit/>
          </a:bodyPr>
          <a:lstStyle/>
          <a:p>
            <a:r>
              <a:rPr lang="en-US" dirty="0" smtClean="0"/>
              <a:t>Gets </a:t>
            </a:r>
            <a:r>
              <a:rPr lang="en-US" dirty="0" err="1" smtClean="0"/>
              <a:t>Respone</a:t>
            </a:r>
            <a:endParaRPr lang="en-US" dirty="0"/>
          </a:p>
        </p:txBody>
      </p:sp>
      <p:sp>
        <p:nvSpPr>
          <p:cNvPr id="52" name="TextBox 51"/>
          <p:cNvSpPr txBox="1"/>
          <p:nvPr/>
        </p:nvSpPr>
        <p:spPr>
          <a:xfrm>
            <a:off x="4572000" y="4572000"/>
            <a:ext cx="1295400" cy="381000"/>
          </a:xfrm>
          <a:prstGeom prst="rect">
            <a:avLst/>
          </a:prstGeom>
          <a:noFill/>
        </p:spPr>
        <p:txBody>
          <a:bodyPr wrap="square" rtlCol="0">
            <a:spAutoFit/>
          </a:bodyPr>
          <a:lstStyle/>
          <a:p>
            <a:r>
              <a:rPr lang="en-US" dirty="0" smtClean="0"/>
              <a:t>Responses</a:t>
            </a:r>
            <a:endParaRPr lang="en-US" dirty="0"/>
          </a:p>
        </p:txBody>
      </p:sp>
      <p:sp>
        <p:nvSpPr>
          <p:cNvPr id="53" name="TextBox 52"/>
          <p:cNvSpPr txBox="1"/>
          <p:nvPr/>
        </p:nvSpPr>
        <p:spPr>
          <a:xfrm>
            <a:off x="1905000" y="4486870"/>
            <a:ext cx="3505200" cy="923330"/>
          </a:xfrm>
          <a:prstGeom prst="rect">
            <a:avLst/>
          </a:prstGeom>
          <a:noFill/>
        </p:spPr>
        <p:txBody>
          <a:bodyPr wrap="square" rtlCol="0">
            <a:spAutoFit/>
          </a:bodyPr>
          <a:lstStyle/>
          <a:p>
            <a:pPr marL="0" lvl="1"/>
            <a:r>
              <a:rPr lang="en-US" dirty="0" smtClean="0"/>
              <a:t>put(key</a:t>
            </a:r>
            <a:r>
              <a:rPr lang="en-US" dirty="0" smtClean="0"/>
              <a:t>, </a:t>
            </a:r>
            <a:r>
              <a:rPr lang="en-US" dirty="0" err="1" smtClean="0"/>
              <a:t>val</a:t>
            </a:r>
            <a:r>
              <a:rPr lang="en-US" dirty="0" smtClean="0"/>
              <a:t>, timestamp)</a:t>
            </a:r>
          </a:p>
          <a:p>
            <a:pPr marL="0" lvl="1"/>
            <a:r>
              <a:rPr lang="en-US" dirty="0" smtClean="0"/>
              <a:t>get(key</a:t>
            </a:r>
            <a:r>
              <a:rPr lang="en-US" dirty="0" smtClean="0"/>
              <a:t>) -&gt; (</a:t>
            </a:r>
            <a:r>
              <a:rPr lang="en-US" dirty="0" err="1" smtClean="0"/>
              <a:t>val</a:t>
            </a:r>
            <a:r>
              <a:rPr lang="en-US" dirty="0" smtClean="0"/>
              <a:t>, version)</a:t>
            </a:r>
            <a:endParaRPr lang="en-US" dirty="0" smtClean="0"/>
          </a:p>
          <a:p>
            <a:endParaRPr lang="en-US" dirty="0"/>
          </a:p>
        </p:txBody>
      </p:sp>
      <p:sp>
        <p:nvSpPr>
          <p:cNvPr id="54" name="TextBox 53"/>
          <p:cNvSpPr txBox="1"/>
          <p:nvPr/>
        </p:nvSpPr>
        <p:spPr>
          <a:xfrm>
            <a:off x="4572000" y="1981200"/>
            <a:ext cx="4114800" cy="307777"/>
          </a:xfrm>
          <a:prstGeom prst="rect">
            <a:avLst/>
          </a:prstGeom>
          <a:noFill/>
        </p:spPr>
        <p:txBody>
          <a:bodyPr wrap="square" rtlCol="0">
            <a:spAutoFit/>
          </a:bodyPr>
          <a:lstStyle/>
          <a:p>
            <a:r>
              <a:rPr lang="en-US" sz="1400" dirty="0" smtClean="0"/>
              <a:t>Monitors load, scaling, migration, failure recovery</a:t>
            </a:r>
            <a:endParaRPr lang="en-US" sz="1400" dirty="0"/>
          </a:p>
        </p:txBody>
      </p:sp>
      <p:sp>
        <p:nvSpPr>
          <p:cNvPr id="55" name="TextBox 54"/>
          <p:cNvSpPr txBox="1"/>
          <p:nvPr/>
        </p:nvSpPr>
        <p:spPr>
          <a:xfrm>
            <a:off x="4648200" y="3200400"/>
            <a:ext cx="1447800" cy="523220"/>
          </a:xfrm>
          <a:prstGeom prst="rect">
            <a:avLst/>
          </a:prstGeom>
          <a:noFill/>
        </p:spPr>
        <p:txBody>
          <a:bodyPr wrap="square" rtlCol="0">
            <a:spAutoFit/>
          </a:bodyPr>
          <a:lstStyle/>
          <a:p>
            <a:r>
              <a:rPr lang="en-US" sz="1400" dirty="0" smtClean="0"/>
              <a:t>Validation </a:t>
            </a:r>
            <a:r>
              <a:rPr lang="en-US" sz="1400" dirty="0" err="1" smtClean="0"/>
              <a:t>Req</a:t>
            </a:r>
            <a:endParaRPr lang="en-US" sz="1400" dirty="0" smtClean="0"/>
          </a:p>
          <a:p>
            <a:r>
              <a:rPr lang="en-US" sz="1400" dirty="0" smtClean="0"/>
              <a:t>Read/Write sets</a:t>
            </a:r>
            <a:endParaRPr lang="en-US" sz="1400" dirty="0"/>
          </a:p>
        </p:txBody>
      </p:sp>
      <p:sp>
        <p:nvSpPr>
          <p:cNvPr id="56" name="TextBox 55"/>
          <p:cNvSpPr txBox="1"/>
          <p:nvPr/>
        </p:nvSpPr>
        <p:spPr>
          <a:xfrm>
            <a:off x="2819400" y="3200400"/>
            <a:ext cx="1447800" cy="523220"/>
          </a:xfrm>
          <a:prstGeom prst="rect">
            <a:avLst/>
          </a:prstGeom>
          <a:noFill/>
        </p:spPr>
        <p:txBody>
          <a:bodyPr wrap="square" rtlCol="0">
            <a:spAutoFit/>
          </a:bodyPr>
          <a:lstStyle/>
          <a:p>
            <a:r>
              <a:rPr lang="en-US" sz="1400" dirty="0" smtClean="0"/>
              <a:t>Success/Failure</a:t>
            </a:r>
          </a:p>
          <a:p>
            <a:r>
              <a:rPr lang="en-US" sz="1400" dirty="0" smtClean="0"/>
              <a:t>Response</a:t>
            </a:r>
            <a:endParaRPr lang="en-US" sz="1400" dirty="0"/>
          </a:p>
        </p:txBody>
      </p:sp>
      <p:sp>
        <p:nvSpPr>
          <p:cNvPr id="35" name="Slide Number Placeholder 34"/>
          <p:cNvSpPr>
            <a:spLocks noGrp="1"/>
          </p:cNvSpPr>
          <p:nvPr>
            <p:ph type="sldNum" sz="quarter" idx="12"/>
          </p:nvPr>
        </p:nvSpPr>
        <p:spPr/>
        <p:txBody>
          <a:bodyPr/>
          <a:lstStyle/>
          <a:p>
            <a:fld id="{684CBD6F-BDE8-4355-A4DE-64F2493B9076}"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strVal val="#ppt_w*0.70"/>
                                          </p:val>
                                        </p:tav>
                                        <p:tav tm="100000">
                                          <p:val>
                                            <p:strVal val="#ppt_w"/>
                                          </p:val>
                                        </p:tav>
                                      </p:tavLst>
                                    </p:anim>
                                    <p:anim calcmode="lin" valueType="num">
                                      <p:cBhvr>
                                        <p:cTn id="13" dur="1000" fill="hold"/>
                                        <p:tgtEl>
                                          <p:spTgt spid="8"/>
                                        </p:tgtEl>
                                        <p:attrNameLst>
                                          <p:attrName>ppt_h</p:attrName>
                                        </p:attrNameLst>
                                      </p:cBhvr>
                                      <p:tavLst>
                                        <p:tav tm="0">
                                          <p:val>
                                            <p:strVal val="#ppt_h"/>
                                          </p:val>
                                        </p:tav>
                                        <p:tav tm="100000">
                                          <p:val>
                                            <p:strVal val="#ppt_h"/>
                                          </p:val>
                                        </p:tav>
                                      </p:tavLst>
                                    </p:anim>
                                    <p:animEffect transition="in" filter="fade">
                                      <p:cBhvr>
                                        <p:cTn id="14" dur="1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strVal val="#ppt_w*0.70"/>
                                          </p:val>
                                        </p:tav>
                                        <p:tav tm="100000">
                                          <p:val>
                                            <p:strVal val="#ppt_w"/>
                                          </p:val>
                                        </p:tav>
                                      </p:tavLst>
                                    </p:anim>
                                    <p:anim calcmode="lin" valueType="num">
                                      <p:cBhvr>
                                        <p:cTn id="20" dur="1000" fill="hold"/>
                                        <p:tgtEl>
                                          <p:spTgt spid="9"/>
                                        </p:tgtEl>
                                        <p:attrNameLst>
                                          <p:attrName>ppt_h</p:attrName>
                                        </p:attrNameLst>
                                      </p:cBhvr>
                                      <p:tavLst>
                                        <p:tav tm="0">
                                          <p:val>
                                            <p:strVal val="#ppt_h"/>
                                          </p:val>
                                        </p:tav>
                                        <p:tav tm="100000">
                                          <p:val>
                                            <p:strVal val="#ppt_h"/>
                                          </p:val>
                                        </p:tav>
                                      </p:tavLst>
                                    </p:anim>
                                    <p:animEffect transition="in" filter="fade">
                                      <p:cBhvr>
                                        <p:cTn id="21" dur="1000"/>
                                        <p:tgtEl>
                                          <p:spTgt spid="9"/>
                                        </p:tgtEl>
                                      </p:cBhvr>
                                    </p:animEffect>
                                  </p:childTnLst>
                                </p:cTn>
                              </p:par>
                              <p:par>
                                <p:cTn id="22" presetID="55" presetClass="entr" presetSubtype="0" fill="hold" nodeType="withEffect">
                                  <p:stCondLst>
                                    <p:cond delay="0"/>
                                  </p:stCondLst>
                                  <p:childTnLst>
                                    <p:set>
                                      <p:cBhvr>
                                        <p:cTn id="23" dur="1" fill="hold">
                                          <p:stCondLst>
                                            <p:cond delay="0"/>
                                          </p:stCondLst>
                                        </p:cTn>
                                        <p:tgtEl>
                                          <p:spTgt spid="42"/>
                                        </p:tgtEl>
                                        <p:attrNameLst>
                                          <p:attrName>style.visibility</p:attrName>
                                        </p:attrNameLst>
                                      </p:cBhvr>
                                      <p:to>
                                        <p:strVal val="visible"/>
                                      </p:to>
                                    </p:set>
                                    <p:anim calcmode="lin" valueType="num">
                                      <p:cBhvr>
                                        <p:cTn id="24" dur="1000" fill="hold"/>
                                        <p:tgtEl>
                                          <p:spTgt spid="42"/>
                                        </p:tgtEl>
                                        <p:attrNameLst>
                                          <p:attrName>ppt_w</p:attrName>
                                        </p:attrNameLst>
                                      </p:cBhvr>
                                      <p:tavLst>
                                        <p:tav tm="0">
                                          <p:val>
                                            <p:strVal val="#ppt_w*0.70"/>
                                          </p:val>
                                        </p:tav>
                                        <p:tav tm="100000">
                                          <p:val>
                                            <p:strVal val="#ppt_w"/>
                                          </p:val>
                                        </p:tav>
                                      </p:tavLst>
                                    </p:anim>
                                    <p:anim calcmode="lin" valueType="num">
                                      <p:cBhvr>
                                        <p:cTn id="25" dur="1000" fill="hold"/>
                                        <p:tgtEl>
                                          <p:spTgt spid="42"/>
                                        </p:tgtEl>
                                        <p:attrNameLst>
                                          <p:attrName>ppt_h</p:attrName>
                                        </p:attrNameLst>
                                      </p:cBhvr>
                                      <p:tavLst>
                                        <p:tav tm="0">
                                          <p:val>
                                            <p:strVal val="#ppt_h"/>
                                          </p:val>
                                        </p:tav>
                                        <p:tav tm="100000">
                                          <p:val>
                                            <p:strVal val="#ppt_h"/>
                                          </p:val>
                                        </p:tav>
                                      </p:tavLst>
                                    </p:anim>
                                    <p:animEffect transition="in" filter="fade">
                                      <p:cBhvr>
                                        <p:cTn id="26" dur="1000"/>
                                        <p:tgtEl>
                                          <p:spTgt spid="42"/>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1000" fill="hold"/>
                                        <p:tgtEl>
                                          <p:spTgt spid="5"/>
                                        </p:tgtEl>
                                        <p:attrNameLst>
                                          <p:attrName>ppt_w</p:attrName>
                                        </p:attrNameLst>
                                      </p:cBhvr>
                                      <p:tavLst>
                                        <p:tav tm="0">
                                          <p:val>
                                            <p:strVal val="#ppt_w*0.70"/>
                                          </p:val>
                                        </p:tav>
                                        <p:tav tm="100000">
                                          <p:val>
                                            <p:strVal val="#ppt_w"/>
                                          </p:val>
                                        </p:tav>
                                      </p:tavLst>
                                    </p:anim>
                                    <p:anim calcmode="lin" valueType="num">
                                      <p:cBhvr>
                                        <p:cTn id="32" dur="1000" fill="hold"/>
                                        <p:tgtEl>
                                          <p:spTgt spid="5"/>
                                        </p:tgtEl>
                                        <p:attrNameLst>
                                          <p:attrName>ppt_h</p:attrName>
                                        </p:attrNameLst>
                                      </p:cBhvr>
                                      <p:tavLst>
                                        <p:tav tm="0">
                                          <p:val>
                                            <p:strVal val="#ppt_h"/>
                                          </p:val>
                                        </p:tav>
                                        <p:tav tm="100000">
                                          <p:val>
                                            <p:strVal val="#ppt_h"/>
                                          </p:val>
                                        </p:tav>
                                      </p:tavLst>
                                    </p:anim>
                                    <p:animEffect transition="in" filter="fade">
                                      <p:cBhvr>
                                        <p:cTn id="33" dur="1000"/>
                                        <p:tgtEl>
                                          <p:spTgt spid="5"/>
                                        </p:tgtEl>
                                      </p:cBhvr>
                                    </p:animEffect>
                                  </p:childTnLst>
                                </p:cTn>
                              </p:par>
                              <p:par>
                                <p:cTn id="34" presetID="55" presetClass="entr" presetSubtype="0" fill="hold" grpId="0" nodeType="withEffect">
                                  <p:stCondLst>
                                    <p:cond delay="0"/>
                                  </p:stCondLst>
                                  <p:childTnLst>
                                    <p:set>
                                      <p:cBhvr>
                                        <p:cTn id="35" dur="1" fill="hold">
                                          <p:stCondLst>
                                            <p:cond delay="0"/>
                                          </p:stCondLst>
                                        </p:cTn>
                                        <p:tgtEl>
                                          <p:spTgt spid="39"/>
                                        </p:tgtEl>
                                        <p:attrNameLst>
                                          <p:attrName>style.visibility</p:attrName>
                                        </p:attrNameLst>
                                      </p:cBhvr>
                                      <p:to>
                                        <p:strVal val="visible"/>
                                      </p:to>
                                    </p:set>
                                    <p:anim calcmode="lin" valueType="num">
                                      <p:cBhvr>
                                        <p:cTn id="36" dur="1000" fill="hold"/>
                                        <p:tgtEl>
                                          <p:spTgt spid="39"/>
                                        </p:tgtEl>
                                        <p:attrNameLst>
                                          <p:attrName>ppt_w</p:attrName>
                                        </p:attrNameLst>
                                      </p:cBhvr>
                                      <p:tavLst>
                                        <p:tav tm="0">
                                          <p:val>
                                            <p:strVal val="#ppt_w*0.70"/>
                                          </p:val>
                                        </p:tav>
                                        <p:tav tm="100000">
                                          <p:val>
                                            <p:strVal val="#ppt_w"/>
                                          </p:val>
                                        </p:tav>
                                      </p:tavLst>
                                    </p:anim>
                                    <p:anim calcmode="lin" valueType="num">
                                      <p:cBhvr>
                                        <p:cTn id="37" dur="1000" fill="hold"/>
                                        <p:tgtEl>
                                          <p:spTgt spid="39"/>
                                        </p:tgtEl>
                                        <p:attrNameLst>
                                          <p:attrName>ppt_h</p:attrName>
                                        </p:attrNameLst>
                                      </p:cBhvr>
                                      <p:tavLst>
                                        <p:tav tm="0">
                                          <p:val>
                                            <p:strVal val="#ppt_h"/>
                                          </p:val>
                                        </p:tav>
                                        <p:tav tm="100000">
                                          <p:val>
                                            <p:strVal val="#ppt_h"/>
                                          </p:val>
                                        </p:tav>
                                      </p:tavLst>
                                    </p:anim>
                                    <p:animEffect transition="in" filter="fade">
                                      <p:cBhvr>
                                        <p:cTn id="38" dur="1000"/>
                                        <p:tgtEl>
                                          <p:spTgt spid="39"/>
                                        </p:tgtEl>
                                      </p:cBhvr>
                                    </p:animEffect>
                                  </p:childTnLst>
                                </p:cTn>
                              </p:par>
                              <p:par>
                                <p:cTn id="39" presetID="55" presetClass="entr" presetSubtype="0" fill="hold" grpId="0" nodeType="withEffect">
                                  <p:stCondLst>
                                    <p:cond delay="0"/>
                                  </p:stCondLst>
                                  <p:childTnLst>
                                    <p:set>
                                      <p:cBhvr>
                                        <p:cTn id="40" dur="1" fill="hold">
                                          <p:stCondLst>
                                            <p:cond delay="0"/>
                                          </p:stCondLst>
                                        </p:cTn>
                                        <p:tgtEl>
                                          <p:spTgt spid="40"/>
                                        </p:tgtEl>
                                        <p:attrNameLst>
                                          <p:attrName>style.visibility</p:attrName>
                                        </p:attrNameLst>
                                      </p:cBhvr>
                                      <p:to>
                                        <p:strVal val="visible"/>
                                      </p:to>
                                    </p:set>
                                    <p:anim calcmode="lin" valueType="num">
                                      <p:cBhvr>
                                        <p:cTn id="41" dur="1000" fill="hold"/>
                                        <p:tgtEl>
                                          <p:spTgt spid="40"/>
                                        </p:tgtEl>
                                        <p:attrNameLst>
                                          <p:attrName>ppt_w</p:attrName>
                                        </p:attrNameLst>
                                      </p:cBhvr>
                                      <p:tavLst>
                                        <p:tav tm="0">
                                          <p:val>
                                            <p:strVal val="#ppt_w*0.70"/>
                                          </p:val>
                                        </p:tav>
                                        <p:tav tm="100000">
                                          <p:val>
                                            <p:strVal val="#ppt_w"/>
                                          </p:val>
                                        </p:tav>
                                      </p:tavLst>
                                    </p:anim>
                                    <p:anim calcmode="lin" valueType="num">
                                      <p:cBhvr>
                                        <p:cTn id="42" dur="1000" fill="hold"/>
                                        <p:tgtEl>
                                          <p:spTgt spid="40"/>
                                        </p:tgtEl>
                                        <p:attrNameLst>
                                          <p:attrName>ppt_h</p:attrName>
                                        </p:attrNameLst>
                                      </p:cBhvr>
                                      <p:tavLst>
                                        <p:tav tm="0">
                                          <p:val>
                                            <p:strVal val="#ppt_h"/>
                                          </p:val>
                                        </p:tav>
                                        <p:tav tm="100000">
                                          <p:val>
                                            <p:strVal val="#ppt_h"/>
                                          </p:val>
                                        </p:tav>
                                      </p:tavLst>
                                    </p:anim>
                                    <p:animEffect transition="in" filter="fade">
                                      <p:cBhvr>
                                        <p:cTn id="43" dur="1000"/>
                                        <p:tgtEl>
                                          <p:spTgt spid="40"/>
                                        </p:tgtEl>
                                      </p:cBhvr>
                                    </p:animEffect>
                                  </p:childTnLst>
                                </p:cTn>
                              </p:par>
                              <p:par>
                                <p:cTn id="44" presetID="55" presetClass="entr" presetSubtype="0" fill="hold" grpId="0" nodeType="withEffect">
                                  <p:stCondLst>
                                    <p:cond delay="0"/>
                                  </p:stCondLst>
                                  <p:childTnLst>
                                    <p:set>
                                      <p:cBhvr>
                                        <p:cTn id="45" dur="1" fill="hold">
                                          <p:stCondLst>
                                            <p:cond delay="0"/>
                                          </p:stCondLst>
                                        </p:cTn>
                                        <p:tgtEl>
                                          <p:spTgt spid="52"/>
                                        </p:tgtEl>
                                        <p:attrNameLst>
                                          <p:attrName>style.visibility</p:attrName>
                                        </p:attrNameLst>
                                      </p:cBhvr>
                                      <p:to>
                                        <p:strVal val="visible"/>
                                      </p:to>
                                    </p:set>
                                    <p:anim calcmode="lin" valueType="num">
                                      <p:cBhvr>
                                        <p:cTn id="46" dur="1000" fill="hold"/>
                                        <p:tgtEl>
                                          <p:spTgt spid="52"/>
                                        </p:tgtEl>
                                        <p:attrNameLst>
                                          <p:attrName>ppt_w</p:attrName>
                                        </p:attrNameLst>
                                      </p:cBhvr>
                                      <p:tavLst>
                                        <p:tav tm="0">
                                          <p:val>
                                            <p:strVal val="#ppt_w*0.70"/>
                                          </p:val>
                                        </p:tav>
                                        <p:tav tm="100000">
                                          <p:val>
                                            <p:strVal val="#ppt_w"/>
                                          </p:val>
                                        </p:tav>
                                      </p:tavLst>
                                    </p:anim>
                                    <p:anim calcmode="lin" valueType="num">
                                      <p:cBhvr>
                                        <p:cTn id="47" dur="1000" fill="hold"/>
                                        <p:tgtEl>
                                          <p:spTgt spid="52"/>
                                        </p:tgtEl>
                                        <p:attrNameLst>
                                          <p:attrName>ppt_h</p:attrName>
                                        </p:attrNameLst>
                                      </p:cBhvr>
                                      <p:tavLst>
                                        <p:tav tm="0">
                                          <p:val>
                                            <p:strVal val="#ppt_h"/>
                                          </p:val>
                                        </p:tav>
                                        <p:tav tm="100000">
                                          <p:val>
                                            <p:strVal val="#ppt_h"/>
                                          </p:val>
                                        </p:tav>
                                      </p:tavLst>
                                    </p:anim>
                                    <p:animEffect transition="in" filter="fade">
                                      <p:cBhvr>
                                        <p:cTn id="48" dur="1000"/>
                                        <p:tgtEl>
                                          <p:spTgt spid="52"/>
                                        </p:tgtEl>
                                      </p:cBhvr>
                                    </p:animEffect>
                                  </p:childTnLst>
                                </p:cTn>
                              </p:par>
                              <p:par>
                                <p:cTn id="49" presetID="55" presetClass="entr" presetSubtype="0" fill="hold" nodeType="withEffect">
                                  <p:stCondLst>
                                    <p:cond delay="0"/>
                                  </p:stCondLst>
                                  <p:childTnLst>
                                    <p:set>
                                      <p:cBhvr>
                                        <p:cTn id="50" dur="1" fill="hold">
                                          <p:stCondLst>
                                            <p:cond delay="0"/>
                                          </p:stCondLst>
                                        </p:cTn>
                                        <p:tgtEl>
                                          <p:spTgt spid="45"/>
                                        </p:tgtEl>
                                        <p:attrNameLst>
                                          <p:attrName>style.visibility</p:attrName>
                                        </p:attrNameLst>
                                      </p:cBhvr>
                                      <p:to>
                                        <p:strVal val="visible"/>
                                      </p:to>
                                    </p:set>
                                    <p:anim calcmode="lin" valueType="num">
                                      <p:cBhvr>
                                        <p:cTn id="51" dur="1000" fill="hold"/>
                                        <p:tgtEl>
                                          <p:spTgt spid="45"/>
                                        </p:tgtEl>
                                        <p:attrNameLst>
                                          <p:attrName>ppt_w</p:attrName>
                                        </p:attrNameLst>
                                      </p:cBhvr>
                                      <p:tavLst>
                                        <p:tav tm="0">
                                          <p:val>
                                            <p:strVal val="#ppt_w*0.70"/>
                                          </p:val>
                                        </p:tav>
                                        <p:tav tm="100000">
                                          <p:val>
                                            <p:strVal val="#ppt_w"/>
                                          </p:val>
                                        </p:tav>
                                      </p:tavLst>
                                    </p:anim>
                                    <p:anim calcmode="lin" valueType="num">
                                      <p:cBhvr>
                                        <p:cTn id="52" dur="1000" fill="hold"/>
                                        <p:tgtEl>
                                          <p:spTgt spid="45"/>
                                        </p:tgtEl>
                                        <p:attrNameLst>
                                          <p:attrName>ppt_h</p:attrName>
                                        </p:attrNameLst>
                                      </p:cBhvr>
                                      <p:tavLst>
                                        <p:tav tm="0">
                                          <p:val>
                                            <p:strVal val="#ppt_h"/>
                                          </p:val>
                                        </p:tav>
                                        <p:tav tm="100000">
                                          <p:val>
                                            <p:strVal val="#ppt_h"/>
                                          </p:val>
                                        </p:tav>
                                      </p:tavLst>
                                    </p:anim>
                                    <p:animEffect transition="in" filter="fade">
                                      <p:cBhvr>
                                        <p:cTn id="53" dur="1000"/>
                                        <p:tgtEl>
                                          <p:spTgt spid="45"/>
                                        </p:tgtEl>
                                      </p:cBhvr>
                                    </p:animEffect>
                                  </p:childTnLst>
                                </p:cTn>
                              </p:par>
                              <p:par>
                                <p:cTn id="54" presetID="55" presetClass="entr" presetSubtype="0" fill="hold" grpId="0" nodeType="with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p:cTn id="56" dur="1000" fill="hold"/>
                                        <p:tgtEl>
                                          <p:spTgt spid="53"/>
                                        </p:tgtEl>
                                        <p:attrNameLst>
                                          <p:attrName>ppt_w</p:attrName>
                                        </p:attrNameLst>
                                      </p:cBhvr>
                                      <p:tavLst>
                                        <p:tav tm="0">
                                          <p:val>
                                            <p:strVal val="#ppt_w*0.70"/>
                                          </p:val>
                                        </p:tav>
                                        <p:tav tm="100000">
                                          <p:val>
                                            <p:strVal val="#ppt_w"/>
                                          </p:val>
                                        </p:tav>
                                      </p:tavLst>
                                    </p:anim>
                                    <p:anim calcmode="lin" valueType="num">
                                      <p:cBhvr>
                                        <p:cTn id="57" dur="1000" fill="hold"/>
                                        <p:tgtEl>
                                          <p:spTgt spid="53"/>
                                        </p:tgtEl>
                                        <p:attrNameLst>
                                          <p:attrName>ppt_h</p:attrName>
                                        </p:attrNameLst>
                                      </p:cBhvr>
                                      <p:tavLst>
                                        <p:tav tm="0">
                                          <p:val>
                                            <p:strVal val="#ppt_h"/>
                                          </p:val>
                                        </p:tav>
                                        <p:tav tm="100000">
                                          <p:val>
                                            <p:strVal val="#ppt_h"/>
                                          </p:val>
                                        </p:tav>
                                      </p:tavLst>
                                    </p:anim>
                                    <p:animEffect transition="in" filter="fade">
                                      <p:cBhvr>
                                        <p:cTn id="58" dur="1000"/>
                                        <p:tgtEl>
                                          <p:spTgt spid="53"/>
                                        </p:tgtEl>
                                      </p:cBhvr>
                                    </p:animEffect>
                                  </p:childTnLst>
                                </p:cTn>
                              </p:par>
                              <p:par>
                                <p:cTn id="59" presetID="55" presetClass="entr" presetSubtype="0" fill="hold" nodeType="with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p:cTn id="61" dur="1000" fill="hold"/>
                                        <p:tgtEl>
                                          <p:spTgt spid="43"/>
                                        </p:tgtEl>
                                        <p:attrNameLst>
                                          <p:attrName>ppt_w</p:attrName>
                                        </p:attrNameLst>
                                      </p:cBhvr>
                                      <p:tavLst>
                                        <p:tav tm="0">
                                          <p:val>
                                            <p:strVal val="#ppt_w*0.70"/>
                                          </p:val>
                                        </p:tav>
                                        <p:tav tm="100000">
                                          <p:val>
                                            <p:strVal val="#ppt_w"/>
                                          </p:val>
                                        </p:tav>
                                      </p:tavLst>
                                    </p:anim>
                                    <p:anim calcmode="lin" valueType="num">
                                      <p:cBhvr>
                                        <p:cTn id="62" dur="1000" fill="hold"/>
                                        <p:tgtEl>
                                          <p:spTgt spid="43"/>
                                        </p:tgtEl>
                                        <p:attrNameLst>
                                          <p:attrName>ppt_h</p:attrName>
                                        </p:attrNameLst>
                                      </p:cBhvr>
                                      <p:tavLst>
                                        <p:tav tm="0">
                                          <p:val>
                                            <p:strVal val="#ppt_h"/>
                                          </p:val>
                                        </p:tav>
                                        <p:tav tm="100000">
                                          <p:val>
                                            <p:strVal val="#ppt_h"/>
                                          </p:val>
                                        </p:tav>
                                      </p:tavLst>
                                    </p:anim>
                                    <p:animEffect transition="in" filter="fade">
                                      <p:cBhvr>
                                        <p:cTn id="63" dur="1000"/>
                                        <p:tgtEl>
                                          <p:spTgt spid="43"/>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nodeType="clickEffect">
                                  <p:stCondLst>
                                    <p:cond delay="0"/>
                                  </p:stCondLst>
                                  <p:childTnLst>
                                    <p:set>
                                      <p:cBhvr>
                                        <p:cTn id="67" dur="1" fill="hold">
                                          <p:stCondLst>
                                            <p:cond delay="0"/>
                                          </p:stCondLst>
                                        </p:cTn>
                                        <p:tgtEl>
                                          <p:spTgt spid="34"/>
                                        </p:tgtEl>
                                        <p:attrNameLst>
                                          <p:attrName>style.visibility</p:attrName>
                                        </p:attrNameLst>
                                      </p:cBhvr>
                                      <p:to>
                                        <p:strVal val="visible"/>
                                      </p:to>
                                    </p:set>
                                    <p:anim calcmode="lin" valueType="num">
                                      <p:cBhvr>
                                        <p:cTn id="68" dur="1000" fill="hold"/>
                                        <p:tgtEl>
                                          <p:spTgt spid="34"/>
                                        </p:tgtEl>
                                        <p:attrNameLst>
                                          <p:attrName>ppt_w</p:attrName>
                                        </p:attrNameLst>
                                      </p:cBhvr>
                                      <p:tavLst>
                                        <p:tav tm="0">
                                          <p:val>
                                            <p:strVal val="#ppt_w*0.70"/>
                                          </p:val>
                                        </p:tav>
                                        <p:tav tm="100000">
                                          <p:val>
                                            <p:strVal val="#ppt_w"/>
                                          </p:val>
                                        </p:tav>
                                      </p:tavLst>
                                    </p:anim>
                                    <p:anim calcmode="lin" valueType="num">
                                      <p:cBhvr>
                                        <p:cTn id="69" dur="1000" fill="hold"/>
                                        <p:tgtEl>
                                          <p:spTgt spid="34"/>
                                        </p:tgtEl>
                                        <p:attrNameLst>
                                          <p:attrName>ppt_h</p:attrName>
                                        </p:attrNameLst>
                                      </p:cBhvr>
                                      <p:tavLst>
                                        <p:tav tm="0">
                                          <p:val>
                                            <p:strVal val="#ppt_h"/>
                                          </p:val>
                                        </p:tav>
                                        <p:tav tm="100000">
                                          <p:val>
                                            <p:strVal val="#ppt_h"/>
                                          </p:val>
                                        </p:tav>
                                      </p:tavLst>
                                    </p:anim>
                                    <p:animEffect transition="in" filter="fade">
                                      <p:cBhvr>
                                        <p:cTn id="70" dur="1000"/>
                                        <p:tgtEl>
                                          <p:spTgt spid="34"/>
                                        </p:tgtEl>
                                      </p:cBhvr>
                                    </p:animEffect>
                                  </p:childTnLst>
                                </p:cTn>
                              </p:par>
                              <p:par>
                                <p:cTn id="71" presetID="55" presetClass="entr" presetSubtype="0" fill="hold" grpId="0" nodeType="with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p:cTn id="73" dur="1000" fill="hold"/>
                                        <p:tgtEl>
                                          <p:spTgt spid="23"/>
                                        </p:tgtEl>
                                        <p:attrNameLst>
                                          <p:attrName>ppt_w</p:attrName>
                                        </p:attrNameLst>
                                      </p:cBhvr>
                                      <p:tavLst>
                                        <p:tav tm="0">
                                          <p:val>
                                            <p:strVal val="#ppt_w*0.70"/>
                                          </p:val>
                                        </p:tav>
                                        <p:tav tm="100000">
                                          <p:val>
                                            <p:strVal val="#ppt_w"/>
                                          </p:val>
                                        </p:tav>
                                      </p:tavLst>
                                    </p:anim>
                                    <p:anim calcmode="lin" valueType="num">
                                      <p:cBhvr>
                                        <p:cTn id="74" dur="1000" fill="hold"/>
                                        <p:tgtEl>
                                          <p:spTgt spid="23"/>
                                        </p:tgtEl>
                                        <p:attrNameLst>
                                          <p:attrName>ppt_h</p:attrName>
                                        </p:attrNameLst>
                                      </p:cBhvr>
                                      <p:tavLst>
                                        <p:tav tm="0">
                                          <p:val>
                                            <p:strVal val="#ppt_h"/>
                                          </p:val>
                                        </p:tav>
                                        <p:tav tm="100000">
                                          <p:val>
                                            <p:strVal val="#ppt_h"/>
                                          </p:val>
                                        </p:tav>
                                      </p:tavLst>
                                    </p:anim>
                                    <p:animEffect transition="in" filter="fade">
                                      <p:cBhvr>
                                        <p:cTn id="75" dur="1000"/>
                                        <p:tgtEl>
                                          <p:spTgt spid="23"/>
                                        </p:tgtEl>
                                      </p:cBhvr>
                                    </p:animEffect>
                                  </p:childTnLst>
                                </p:cTn>
                              </p:par>
                              <p:par>
                                <p:cTn id="76" presetID="55" presetClass="entr" presetSubtype="0" fill="hold" nodeType="with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p:cTn id="78" dur="1000" fill="hold"/>
                                        <p:tgtEl>
                                          <p:spTgt spid="33"/>
                                        </p:tgtEl>
                                        <p:attrNameLst>
                                          <p:attrName>ppt_w</p:attrName>
                                        </p:attrNameLst>
                                      </p:cBhvr>
                                      <p:tavLst>
                                        <p:tav tm="0">
                                          <p:val>
                                            <p:strVal val="#ppt_w*0.70"/>
                                          </p:val>
                                        </p:tav>
                                        <p:tav tm="100000">
                                          <p:val>
                                            <p:strVal val="#ppt_w"/>
                                          </p:val>
                                        </p:tav>
                                      </p:tavLst>
                                    </p:anim>
                                    <p:anim calcmode="lin" valueType="num">
                                      <p:cBhvr>
                                        <p:cTn id="79" dur="1000" fill="hold"/>
                                        <p:tgtEl>
                                          <p:spTgt spid="33"/>
                                        </p:tgtEl>
                                        <p:attrNameLst>
                                          <p:attrName>ppt_h</p:attrName>
                                        </p:attrNameLst>
                                      </p:cBhvr>
                                      <p:tavLst>
                                        <p:tav tm="0">
                                          <p:val>
                                            <p:strVal val="#ppt_h"/>
                                          </p:val>
                                        </p:tav>
                                        <p:tav tm="100000">
                                          <p:val>
                                            <p:strVal val="#ppt_h"/>
                                          </p:val>
                                        </p:tav>
                                      </p:tavLst>
                                    </p:anim>
                                    <p:animEffect transition="in" filter="fade">
                                      <p:cBhvr>
                                        <p:cTn id="80" dur="1000"/>
                                        <p:tgtEl>
                                          <p:spTgt spid="33"/>
                                        </p:tgtEl>
                                      </p:cBhvr>
                                    </p:animEffect>
                                  </p:childTnLst>
                                </p:cTn>
                              </p:par>
                              <p:par>
                                <p:cTn id="81" presetID="55" presetClass="entr" presetSubtype="0" fill="hold" grpId="0" nodeType="withEffect">
                                  <p:stCondLst>
                                    <p:cond delay="0"/>
                                  </p:stCondLst>
                                  <p:childTnLst>
                                    <p:set>
                                      <p:cBhvr>
                                        <p:cTn id="82" dur="1" fill="hold">
                                          <p:stCondLst>
                                            <p:cond delay="0"/>
                                          </p:stCondLst>
                                        </p:cTn>
                                        <p:tgtEl>
                                          <p:spTgt spid="54"/>
                                        </p:tgtEl>
                                        <p:attrNameLst>
                                          <p:attrName>style.visibility</p:attrName>
                                        </p:attrNameLst>
                                      </p:cBhvr>
                                      <p:to>
                                        <p:strVal val="visible"/>
                                      </p:to>
                                    </p:set>
                                    <p:anim calcmode="lin" valueType="num">
                                      <p:cBhvr>
                                        <p:cTn id="83" dur="1000" fill="hold"/>
                                        <p:tgtEl>
                                          <p:spTgt spid="54"/>
                                        </p:tgtEl>
                                        <p:attrNameLst>
                                          <p:attrName>ppt_w</p:attrName>
                                        </p:attrNameLst>
                                      </p:cBhvr>
                                      <p:tavLst>
                                        <p:tav tm="0">
                                          <p:val>
                                            <p:strVal val="#ppt_w*0.70"/>
                                          </p:val>
                                        </p:tav>
                                        <p:tav tm="100000">
                                          <p:val>
                                            <p:strVal val="#ppt_w"/>
                                          </p:val>
                                        </p:tav>
                                      </p:tavLst>
                                    </p:anim>
                                    <p:anim calcmode="lin" valueType="num">
                                      <p:cBhvr>
                                        <p:cTn id="84" dur="1000" fill="hold"/>
                                        <p:tgtEl>
                                          <p:spTgt spid="54"/>
                                        </p:tgtEl>
                                        <p:attrNameLst>
                                          <p:attrName>ppt_h</p:attrName>
                                        </p:attrNameLst>
                                      </p:cBhvr>
                                      <p:tavLst>
                                        <p:tav tm="0">
                                          <p:val>
                                            <p:strVal val="#ppt_h"/>
                                          </p:val>
                                        </p:tav>
                                        <p:tav tm="100000">
                                          <p:val>
                                            <p:strVal val="#ppt_h"/>
                                          </p:val>
                                        </p:tav>
                                      </p:tavLst>
                                    </p:anim>
                                    <p:animEffect transition="in" filter="fade">
                                      <p:cBhvr>
                                        <p:cTn id="85" dur="1000"/>
                                        <p:tgtEl>
                                          <p:spTgt spid="54"/>
                                        </p:tgtEl>
                                      </p:cBhvr>
                                    </p:animEffect>
                                  </p:childTnLst>
                                </p:cTn>
                              </p:par>
                            </p:childTnLst>
                          </p:cTn>
                        </p:par>
                      </p:childTnLst>
                    </p:cTn>
                  </p:par>
                  <p:par>
                    <p:cTn id="86" fill="hold">
                      <p:stCondLst>
                        <p:cond delay="indefinite"/>
                      </p:stCondLst>
                      <p:childTnLst>
                        <p:par>
                          <p:cTn id="87" fill="hold">
                            <p:stCondLst>
                              <p:cond delay="0"/>
                            </p:stCondLst>
                            <p:childTnLst>
                              <p:par>
                                <p:cTn id="88" presetID="55" presetClass="entr" presetSubtype="0" fill="hold" grpId="0" nodeType="clickEffect">
                                  <p:stCondLst>
                                    <p:cond delay="0"/>
                                  </p:stCondLst>
                                  <p:childTnLst>
                                    <p:set>
                                      <p:cBhvr>
                                        <p:cTn id="89" dur="1" fill="hold">
                                          <p:stCondLst>
                                            <p:cond delay="0"/>
                                          </p:stCondLst>
                                        </p:cTn>
                                        <p:tgtEl>
                                          <p:spTgt spid="24"/>
                                        </p:tgtEl>
                                        <p:attrNameLst>
                                          <p:attrName>style.visibility</p:attrName>
                                        </p:attrNameLst>
                                      </p:cBhvr>
                                      <p:to>
                                        <p:strVal val="visible"/>
                                      </p:to>
                                    </p:set>
                                    <p:anim calcmode="lin" valueType="num">
                                      <p:cBhvr>
                                        <p:cTn id="90" dur="1000" fill="hold"/>
                                        <p:tgtEl>
                                          <p:spTgt spid="24"/>
                                        </p:tgtEl>
                                        <p:attrNameLst>
                                          <p:attrName>ppt_w</p:attrName>
                                        </p:attrNameLst>
                                      </p:cBhvr>
                                      <p:tavLst>
                                        <p:tav tm="0">
                                          <p:val>
                                            <p:strVal val="#ppt_w*0.70"/>
                                          </p:val>
                                        </p:tav>
                                        <p:tav tm="100000">
                                          <p:val>
                                            <p:strVal val="#ppt_w"/>
                                          </p:val>
                                        </p:tav>
                                      </p:tavLst>
                                    </p:anim>
                                    <p:anim calcmode="lin" valueType="num">
                                      <p:cBhvr>
                                        <p:cTn id="91" dur="1000" fill="hold"/>
                                        <p:tgtEl>
                                          <p:spTgt spid="24"/>
                                        </p:tgtEl>
                                        <p:attrNameLst>
                                          <p:attrName>ppt_h</p:attrName>
                                        </p:attrNameLst>
                                      </p:cBhvr>
                                      <p:tavLst>
                                        <p:tav tm="0">
                                          <p:val>
                                            <p:strVal val="#ppt_h"/>
                                          </p:val>
                                        </p:tav>
                                        <p:tav tm="100000">
                                          <p:val>
                                            <p:strVal val="#ppt_h"/>
                                          </p:val>
                                        </p:tav>
                                      </p:tavLst>
                                    </p:anim>
                                    <p:animEffect transition="in" filter="fade">
                                      <p:cBhvr>
                                        <p:cTn id="92" dur="1000"/>
                                        <p:tgtEl>
                                          <p:spTgt spid="24"/>
                                        </p:tgtEl>
                                      </p:cBhvr>
                                    </p:animEffect>
                                  </p:childTnLst>
                                </p:cTn>
                              </p:par>
                              <p:par>
                                <p:cTn id="93" presetID="55" presetClass="entr" presetSubtype="0" fill="hold" grpId="0" nodeType="withEffect">
                                  <p:stCondLst>
                                    <p:cond delay="0"/>
                                  </p:stCondLst>
                                  <p:childTnLst>
                                    <p:set>
                                      <p:cBhvr>
                                        <p:cTn id="94" dur="1" fill="hold">
                                          <p:stCondLst>
                                            <p:cond delay="0"/>
                                          </p:stCondLst>
                                        </p:cTn>
                                        <p:tgtEl>
                                          <p:spTgt spid="25"/>
                                        </p:tgtEl>
                                        <p:attrNameLst>
                                          <p:attrName>style.visibility</p:attrName>
                                        </p:attrNameLst>
                                      </p:cBhvr>
                                      <p:to>
                                        <p:strVal val="visible"/>
                                      </p:to>
                                    </p:set>
                                    <p:anim calcmode="lin" valueType="num">
                                      <p:cBhvr>
                                        <p:cTn id="95" dur="1000" fill="hold"/>
                                        <p:tgtEl>
                                          <p:spTgt spid="25"/>
                                        </p:tgtEl>
                                        <p:attrNameLst>
                                          <p:attrName>ppt_w</p:attrName>
                                        </p:attrNameLst>
                                      </p:cBhvr>
                                      <p:tavLst>
                                        <p:tav tm="0">
                                          <p:val>
                                            <p:strVal val="#ppt_w*0.70"/>
                                          </p:val>
                                        </p:tav>
                                        <p:tav tm="100000">
                                          <p:val>
                                            <p:strVal val="#ppt_w"/>
                                          </p:val>
                                        </p:tav>
                                      </p:tavLst>
                                    </p:anim>
                                    <p:anim calcmode="lin" valueType="num">
                                      <p:cBhvr>
                                        <p:cTn id="96" dur="1000" fill="hold"/>
                                        <p:tgtEl>
                                          <p:spTgt spid="25"/>
                                        </p:tgtEl>
                                        <p:attrNameLst>
                                          <p:attrName>ppt_h</p:attrName>
                                        </p:attrNameLst>
                                      </p:cBhvr>
                                      <p:tavLst>
                                        <p:tav tm="0">
                                          <p:val>
                                            <p:strVal val="#ppt_h"/>
                                          </p:val>
                                        </p:tav>
                                        <p:tav tm="100000">
                                          <p:val>
                                            <p:strVal val="#ppt_h"/>
                                          </p:val>
                                        </p:tav>
                                      </p:tavLst>
                                    </p:anim>
                                    <p:animEffect transition="in" filter="fade">
                                      <p:cBhvr>
                                        <p:cTn id="97" dur="1000"/>
                                        <p:tgtEl>
                                          <p:spTgt spid="25"/>
                                        </p:tgtEl>
                                      </p:cBhvr>
                                    </p:animEffect>
                                  </p:childTnLst>
                                </p:cTn>
                              </p:par>
                              <p:par>
                                <p:cTn id="98" presetID="55" presetClass="entr" presetSubtype="0" fill="hold" nodeType="withEffect">
                                  <p:stCondLst>
                                    <p:cond delay="0"/>
                                  </p:stCondLst>
                                  <p:childTnLst>
                                    <p:set>
                                      <p:cBhvr>
                                        <p:cTn id="99" dur="1" fill="hold">
                                          <p:stCondLst>
                                            <p:cond delay="0"/>
                                          </p:stCondLst>
                                        </p:cTn>
                                        <p:tgtEl>
                                          <p:spTgt spid="26"/>
                                        </p:tgtEl>
                                        <p:attrNameLst>
                                          <p:attrName>style.visibility</p:attrName>
                                        </p:attrNameLst>
                                      </p:cBhvr>
                                      <p:to>
                                        <p:strVal val="visible"/>
                                      </p:to>
                                    </p:set>
                                    <p:anim calcmode="lin" valueType="num">
                                      <p:cBhvr>
                                        <p:cTn id="100" dur="1000" fill="hold"/>
                                        <p:tgtEl>
                                          <p:spTgt spid="26"/>
                                        </p:tgtEl>
                                        <p:attrNameLst>
                                          <p:attrName>ppt_w</p:attrName>
                                        </p:attrNameLst>
                                      </p:cBhvr>
                                      <p:tavLst>
                                        <p:tav tm="0">
                                          <p:val>
                                            <p:strVal val="#ppt_w*0.70"/>
                                          </p:val>
                                        </p:tav>
                                        <p:tav tm="100000">
                                          <p:val>
                                            <p:strVal val="#ppt_w"/>
                                          </p:val>
                                        </p:tav>
                                      </p:tavLst>
                                    </p:anim>
                                    <p:anim calcmode="lin" valueType="num">
                                      <p:cBhvr>
                                        <p:cTn id="101" dur="1000" fill="hold"/>
                                        <p:tgtEl>
                                          <p:spTgt spid="26"/>
                                        </p:tgtEl>
                                        <p:attrNameLst>
                                          <p:attrName>ppt_h</p:attrName>
                                        </p:attrNameLst>
                                      </p:cBhvr>
                                      <p:tavLst>
                                        <p:tav tm="0">
                                          <p:val>
                                            <p:strVal val="#ppt_h"/>
                                          </p:val>
                                        </p:tav>
                                        <p:tav tm="100000">
                                          <p:val>
                                            <p:strVal val="#ppt_h"/>
                                          </p:val>
                                        </p:tav>
                                      </p:tavLst>
                                    </p:anim>
                                    <p:animEffect transition="in" filter="fade">
                                      <p:cBhvr>
                                        <p:cTn id="102" dur="1000"/>
                                        <p:tgtEl>
                                          <p:spTgt spid="26"/>
                                        </p:tgtEl>
                                      </p:cBhvr>
                                    </p:animEffect>
                                  </p:childTnLst>
                                </p:cTn>
                              </p:par>
                              <p:par>
                                <p:cTn id="103" presetID="55" presetClass="entr" presetSubtype="0" fill="hold" nodeType="withEffect">
                                  <p:stCondLst>
                                    <p:cond delay="0"/>
                                  </p:stCondLst>
                                  <p:childTnLst>
                                    <p:set>
                                      <p:cBhvr>
                                        <p:cTn id="104" dur="1" fill="hold">
                                          <p:stCondLst>
                                            <p:cond delay="0"/>
                                          </p:stCondLst>
                                        </p:cTn>
                                        <p:tgtEl>
                                          <p:spTgt spid="29"/>
                                        </p:tgtEl>
                                        <p:attrNameLst>
                                          <p:attrName>style.visibility</p:attrName>
                                        </p:attrNameLst>
                                      </p:cBhvr>
                                      <p:to>
                                        <p:strVal val="visible"/>
                                      </p:to>
                                    </p:set>
                                    <p:anim calcmode="lin" valueType="num">
                                      <p:cBhvr>
                                        <p:cTn id="105" dur="1000" fill="hold"/>
                                        <p:tgtEl>
                                          <p:spTgt spid="29"/>
                                        </p:tgtEl>
                                        <p:attrNameLst>
                                          <p:attrName>ppt_w</p:attrName>
                                        </p:attrNameLst>
                                      </p:cBhvr>
                                      <p:tavLst>
                                        <p:tav tm="0">
                                          <p:val>
                                            <p:strVal val="#ppt_w*0.70"/>
                                          </p:val>
                                        </p:tav>
                                        <p:tav tm="100000">
                                          <p:val>
                                            <p:strVal val="#ppt_w"/>
                                          </p:val>
                                        </p:tav>
                                      </p:tavLst>
                                    </p:anim>
                                    <p:anim calcmode="lin" valueType="num">
                                      <p:cBhvr>
                                        <p:cTn id="106" dur="1000" fill="hold"/>
                                        <p:tgtEl>
                                          <p:spTgt spid="29"/>
                                        </p:tgtEl>
                                        <p:attrNameLst>
                                          <p:attrName>ppt_h</p:attrName>
                                        </p:attrNameLst>
                                      </p:cBhvr>
                                      <p:tavLst>
                                        <p:tav tm="0">
                                          <p:val>
                                            <p:strVal val="#ppt_h"/>
                                          </p:val>
                                        </p:tav>
                                        <p:tav tm="100000">
                                          <p:val>
                                            <p:strVal val="#ppt_h"/>
                                          </p:val>
                                        </p:tav>
                                      </p:tavLst>
                                    </p:anim>
                                    <p:animEffect transition="in" filter="fade">
                                      <p:cBhvr>
                                        <p:cTn id="107" dur="1000"/>
                                        <p:tgtEl>
                                          <p:spTgt spid="29"/>
                                        </p:tgtEl>
                                      </p:cBhvr>
                                    </p:animEffect>
                                  </p:childTnLst>
                                </p:cTn>
                              </p:par>
                              <p:par>
                                <p:cTn id="108" presetID="55" presetClass="entr" presetSubtype="0" fill="hold" grpId="0" nodeType="withEffect">
                                  <p:stCondLst>
                                    <p:cond delay="0"/>
                                  </p:stCondLst>
                                  <p:childTnLst>
                                    <p:set>
                                      <p:cBhvr>
                                        <p:cTn id="109" dur="1" fill="hold">
                                          <p:stCondLst>
                                            <p:cond delay="0"/>
                                          </p:stCondLst>
                                        </p:cTn>
                                        <p:tgtEl>
                                          <p:spTgt spid="51"/>
                                        </p:tgtEl>
                                        <p:attrNameLst>
                                          <p:attrName>style.visibility</p:attrName>
                                        </p:attrNameLst>
                                      </p:cBhvr>
                                      <p:to>
                                        <p:strVal val="visible"/>
                                      </p:to>
                                    </p:set>
                                    <p:anim calcmode="lin" valueType="num">
                                      <p:cBhvr>
                                        <p:cTn id="110" dur="1000" fill="hold"/>
                                        <p:tgtEl>
                                          <p:spTgt spid="51"/>
                                        </p:tgtEl>
                                        <p:attrNameLst>
                                          <p:attrName>ppt_w</p:attrName>
                                        </p:attrNameLst>
                                      </p:cBhvr>
                                      <p:tavLst>
                                        <p:tav tm="0">
                                          <p:val>
                                            <p:strVal val="#ppt_w*0.70"/>
                                          </p:val>
                                        </p:tav>
                                        <p:tav tm="100000">
                                          <p:val>
                                            <p:strVal val="#ppt_w"/>
                                          </p:val>
                                        </p:tav>
                                      </p:tavLst>
                                    </p:anim>
                                    <p:anim calcmode="lin" valueType="num">
                                      <p:cBhvr>
                                        <p:cTn id="111" dur="1000" fill="hold"/>
                                        <p:tgtEl>
                                          <p:spTgt spid="51"/>
                                        </p:tgtEl>
                                        <p:attrNameLst>
                                          <p:attrName>ppt_h</p:attrName>
                                        </p:attrNameLst>
                                      </p:cBhvr>
                                      <p:tavLst>
                                        <p:tav tm="0">
                                          <p:val>
                                            <p:strVal val="#ppt_h"/>
                                          </p:val>
                                        </p:tav>
                                        <p:tav tm="100000">
                                          <p:val>
                                            <p:strVal val="#ppt_h"/>
                                          </p:val>
                                        </p:tav>
                                      </p:tavLst>
                                    </p:anim>
                                    <p:animEffect transition="in" filter="fade">
                                      <p:cBhvr>
                                        <p:cTn id="112" dur="1000"/>
                                        <p:tgtEl>
                                          <p:spTgt spid="51"/>
                                        </p:tgtEl>
                                      </p:cBhvr>
                                    </p:animEffect>
                                  </p:childTnLst>
                                </p:cTn>
                              </p:par>
                              <p:par>
                                <p:cTn id="113" presetID="55" presetClass="entr" presetSubtype="0" fill="hold" grpId="0" nodeType="withEffect">
                                  <p:stCondLst>
                                    <p:cond delay="0"/>
                                  </p:stCondLst>
                                  <p:childTnLst>
                                    <p:set>
                                      <p:cBhvr>
                                        <p:cTn id="114" dur="1" fill="hold">
                                          <p:stCondLst>
                                            <p:cond delay="0"/>
                                          </p:stCondLst>
                                        </p:cTn>
                                        <p:tgtEl>
                                          <p:spTgt spid="50"/>
                                        </p:tgtEl>
                                        <p:attrNameLst>
                                          <p:attrName>style.visibility</p:attrName>
                                        </p:attrNameLst>
                                      </p:cBhvr>
                                      <p:to>
                                        <p:strVal val="visible"/>
                                      </p:to>
                                    </p:set>
                                    <p:anim calcmode="lin" valueType="num">
                                      <p:cBhvr>
                                        <p:cTn id="115" dur="1000" fill="hold"/>
                                        <p:tgtEl>
                                          <p:spTgt spid="50"/>
                                        </p:tgtEl>
                                        <p:attrNameLst>
                                          <p:attrName>ppt_w</p:attrName>
                                        </p:attrNameLst>
                                      </p:cBhvr>
                                      <p:tavLst>
                                        <p:tav tm="0">
                                          <p:val>
                                            <p:strVal val="#ppt_w*0.70"/>
                                          </p:val>
                                        </p:tav>
                                        <p:tav tm="100000">
                                          <p:val>
                                            <p:strVal val="#ppt_w"/>
                                          </p:val>
                                        </p:tav>
                                      </p:tavLst>
                                    </p:anim>
                                    <p:anim calcmode="lin" valueType="num">
                                      <p:cBhvr>
                                        <p:cTn id="116" dur="1000" fill="hold"/>
                                        <p:tgtEl>
                                          <p:spTgt spid="50"/>
                                        </p:tgtEl>
                                        <p:attrNameLst>
                                          <p:attrName>ppt_h</p:attrName>
                                        </p:attrNameLst>
                                      </p:cBhvr>
                                      <p:tavLst>
                                        <p:tav tm="0">
                                          <p:val>
                                            <p:strVal val="#ppt_h"/>
                                          </p:val>
                                        </p:tav>
                                        <p:tav tm="100000">
                                          <p:val>
                                            <p:strVal val="#ppt_h"/>
                                          </p:val>
                                        </p:tav>
                                      </p:tavLst>
                                    </p:anim>
                                    <p:animEffect transition="in" filter="fade">
                                      <p:cBhvr>
                                        <p:cTn id="117" dur="1000"/>
                                        <p:tgtEl>
                                          <p:spTgt spid="50"/>
                                        </p:tgtEl>
                                      </p:cBhvr>
                                    </p:animEffect>
                                  </p:childTnLst>
                                </p:cTn>
                              </p:par>
                            </p:childTnLst>
                          </p:cTn>
                        </p:par>
                      </p:childTnLst>
                    </p:cTn>
                  </p:par>
                  <p:par>
                    <p:cTn id="118" fill="hold">
                      <p:stCondLst>
                        <p:cond delay="indefinite"/>
                      </p:stCondLst>
                      <p:childTnLst>
                        <p:par>
                          <p:cTn id="119" fill="hold">
                            <p:stCondLst>
                              <p:cond delay="0"/>
                            </p:stCondLst>
                            <p:childTnLst>
                              <p:par>
                                <p:cTn id="120" presetID="2" presetClass="entr" presetSubtype="4" fill="hold" grpId="0" nodeType="clickEffect">
                                  <p:stCondLst>
                                    <p:cond delay="0"/>
                                  </p:stCondLst>
                                  <p:childTnLst>
                                    <p:set>
                                      <p:cBhvr>
                                        <p:cTn id="121" dur="1" fill="hold">
                                          <p:stCondLst>
                                            <p:cond delay="0"/>
                                          </p:stCondLst>
                                        </p:cTn>
                                        <p:tgtEl>
                                          <p:spTgt spid="13"/>
                                        </p:tgtEl>
                                        <p:attrNameLst>
                                          <p:attrName>style.visibility</p:attrName>
                                        </p:attrNameLst>
                                      </p:cBhvr>
                                      <p:to>
                                        <p:strVal val="visible"/>
                                      </p:to>
                                    </p:set>
                                    <p:anim calcmode="lin" valueType="num">
                                      <p:cBhvr additive="base">
                                        <p:cTn id="122" dur="500" fill="hold"/>
                                        <p:tgtEl>
                                          <p:spTgt spid="13"/>
                                        </p:tgtEl>
                                        <p:attrNameLst>
                                          <p:attrName>ppt_x</p:attrName>
                                        </p:attrNameLst>
                                      </p:cBhvr>
                                      <p:tavLst>
                                        <p:tav tm="0">
                                          <p:val>
                                            <p:strVal val="#ppt_x"/>
                                          </p:val>
                                        </p:tav>
                                        <p:tav tm="100000">
                                          <p:val>
                                            <p:strVal val="#ppt_x"/>
                                          </p:val>
                                        </p:tav>
                                      </p:tavLst>
                                    </p:anim>
                                    <p:anim calcmode="lin" valueType="num">
                                      <p:cBhvr additive="base">
                                        <p:cTn id="123" dur="500" fill="hold"/>
                                        <p:tgtEl>
                                          <p:spTgt spid="13"/>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15"/>
                                        </p:tgtEl>
                                        <p:attrNameLst>
                                          <p:attrName>style.visibility</p:attrName>
                                        </p:attrNameLst>
                                      </p:cBhvr>
                                      <p:to>
                                        <p:strVal val="visible"/>
                                      </p:to>
                                    </p:set>
                                    <p:anim calcmode="lin" valueType="num">
                                      <p:cBhvr additive="base">
                                        <p:cTn id="126" dur="500" fill="hold"/>
                                        <p:tgtEl>
                                          <p:spTgt spid="15"/>
                                        </p:tgtEl>
                                        <p:attrNameLst>
                                          <p:attrName>ppt_x</p:attrName>
                                        </p:attrNameLst>
                                      </p:cBhvr>
                                      <p:tavLst>
                                        <p:tav tm="0">
                                          <p:val>
                                            <p:strVal val="#ppt_x"/>
                                          </p:val>
                                        </p:tav>
                                        <p:tav tm="100000">
                                          <p:val>
                                            <p:strVal val="#ppt_x"/>
                                          </p:val>
                                        </p:tav>
                                      </p:tavLst>
                                    </p:anim>
                                    <p:anim calcmode="lin" valueType="num">
                                      <p:cBhvr additive="base">
                                        <p:cTn id="12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2" presetClass="entr" presetSubtype="4" fill="hold" grpId="0" nodeType="clickEffect">
                                  <p:stCondLst>
                                    <p:cond delay="0"/>
                                  </p:stCondLst>
                                  <p:childTnLst>
                                    <p:set>
                                      <p:cBhvr>
                                        <p:cTn id="131" dur="1" fill="hold">
                                          <p:stCondLst>
                                            <p:cond delay="0"/>
                                          </p:stCondLst>
                                        </p:cTn>
                                        <p:tgtEl>
                                          <p:spTgt spid="10"/>
                                        </p:tgtEl>
                                        <p:attrNameLst>
                                          <p:attrName>style.visibility</p:attrName>
                                        </p:attrNameLst>
                                      </p:cBhvr>
                                      <p:to>
                                        <p:strVal val="visible"/>
                                      </p:to>
                                    </p:set>
                                    <p:anim calcmode="lin" valueType="num">
                                      <p:cBhvr additive="base">
                                        <p:cTn id="132" dur="500" fill="hold"/>
                                        <p:tgtEl>
                                          <p:spTgt spid="10"/>
                                        </p:tgtEl>
                                        <p:attrNameLst>
                                          <p:attrName>ppt_x</p:attrName>
                                        </p:attrNameLst>
                                      </p:cBhvr>
                                      <p:tavLst>
                                        <p:tav tm="0">
                                          <p:val>
                                            <p:strVal val="#ppt_x"/>
                                          </p:val>
                                        </p:tav>
                                        <p:tav tm="100000">
                                          <p:val>
                                            <p:strVal val="#ppt_x"/>
                                          </p:val>
                                        </p:tav>
                                      </p:tavLst>
                                    </p:anim>
                                    <p:anim calcmode="lin" valueType="num">
                                      <p:cBhvr additive="base">
                                        <p:cTn id="133" dur="500" fill="hold"/>
                                        <p:tgtEl>
                                          <p:spTgt spid="10"/>
                                        </p:tgtEl>
                                        <p:attrNameLst>
                                          <p:attrName>ppt_y</p:attrName>
                                        </p:attrNameLst>
                                      </p:cBhvr>
                                      <p:tavLst>
                                        <p:tav tm="0">
                                          <p:val>
                                            <p:strVal val="1+#ppt_h/2"/>
                                          </p:val>
                                        </p:tav>
                                        <p:tav tm="100000">
                                          <p:val>
                                            <p:strVal val="#ppt_y"/>
                                          </p:val>
                                        </p:tav>
                                      </p:tavLst>
                                    </p:anim>
                                  </p:childTnLst>
                                </p:cTn>
                              </p:par>
                              <p:par>
                                <p:cTn id="134" presetID="2" presetClass="entr" presetSubtype="4" fill="hold" grpId="0" nodeType="withEffect">
                                  <p:stCondLst>
                                    <p:cond delay="0"/>
                                  </p:stCondLst>
                                  <p:childTnLst>
                                    <p:set>
                                      <p:cBhvr>
                                        <p:cTn id="135" dur="1" fill="hold">
                                          <p:stCondLst>
                                            <p:cond delay="0"/>
                                          </p:stCondLst>
                                        </p:cTn>
                                        <p:tgtEl>
                                          <p:spTgt spid="16"/>
                                        </p:tgtEl>
                                        <p:attrNameLst>
                                          <p:attrName>style.visibility</p:attrName>
                                        </p:attrNameLst>
                                      </p:cBhvr>
                                      <p:to>
                                        <p:strVal val="visible"/>
                                      </p:to>
                                    </p:set>
                                    <p:anim calcmode="lin" valueType="num">
                                      <p:cBhvr additive="base">
                                        <p:cTn id="136" dur="500" fill="hold"/>
                                        <p:tgtEl>
                                          <p:spTgt spid="16"/>
                                        </p:tgtEl>
                                        <p:attrNameLst>
                                          <p:attrName>ppt_x</p:attrName>
                                        </p:attrNameLst>
                                      </p:cBhvr>
                                      <p:tavLst>
                                        <p:tav tm="0">
                                          <p:val>
                                            <p:strVal val="#ppt_x"/>
                                          </p:val>
                                        </p:tav>
                                        <p:tav tm="100000">
                                          <p:val>
                                            <p:strVal val="#ppt_x"/>
                                          </p:val>
                                        </p:tav>
                                      </p:tavLst>
                                    </p:anim>
                                    <p:anim calcmode="lin" valueType="num">
                                      <p:cBhvr additive="base">
                                        <p:cTn id="137" dur="500" fill="hold"/>
                                        <p:tgtEl>
                                          <p:spTgt spid="16"/>
                                        </p:tgtEl>
                                        <p:attrNameLst>
                                          <p:attrName>ppt_y</p:attrName>
                                        </p:attrNameLst>
                                      </p:cBhvr>
                                      <p:tavLst>
                                        <p:tav tm="0">
                                          <p:val>
                                            <p:strVal val="1+#ppt_h/2"/>
                                          </p:val>
                                        </p:tav>
                                        <p:tav tm="100000">
                                          <p:val>
                                            <p:strVal val="#ppt_y"/>
                                          </p:val>
                                        </p:tav>
                                      </p:tavLst>
                                    </p:anim>
                                  </p:childTnLst>
                                </p:cTn>
                              </p:par>
                              <p:par>
                                <p:cTn id="138" presetID="2" presetClass="entr" presetSubtype="4" fill="hold" grpId="0" nodeType="withEffect">
                                  <p:stCondLst>
                                    <p:cond delay="0"/>
                                  </p:stCondLst>
                                  <p:childTnLst>
                                    <p:set>
                                      <p:cBhvr>
                                        <p:cTn id="139" dur="1" fill="hold">
                                          <p:stCondLst>
                                            <p:cond delay="0"/>
                                          </p:stCondLst>
                                        </p:cTn>
                                        <p:tgtEl>
                                          <p:spTgt spid="17"/>
                                        </p:tgtEl>
                                        <p:attrNameLst>
                                          <p:attrName>style.visibility</p:attrName>
                                        </p:attrNameLst>
                                      </p:cBhvr>
                                      <p:to>
                                        <p:strVal val="visible"/>
                                      </p:to>
                                    </p:set>
                                    <p:anim calcmode="lin" valueType="num">
                                      <p:cBhvr additive="base">
                                        <p:cTn id="140" dur="500" fill="hold"/>
                                        <p:tgtEl>
                                          <p:spTgt spid="17"/>
                                        </p:tgtEl>
                                        <p:attrNameLst>
                                          <p:attrName>ppt_x</p:attrName>
                                        </p:attrNameLst>
                                      </p:cBhvr>
                                      <p:tavLst>
                                        <p:tav tm="0">
                                          <p:val>
                                            <p:strVal val="#ppt_x"/>
                                          </p:val>
                                        </p:tav>
                                        <p:tav tm="100000">
                                          <p:val>
                                            <p:strVal val="#ppt_x"/>
                                          </p:val>
                                        </p:tav>
                                      </p:tavLst>
                                    </p:anim>
                                    <p:anim calcmode="lin" valueType="num">
                                      <p:cBhvr additive="base">
                                        <p:cTn id="141"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42" fill="hold">
                      <p:stCondLst>
                        <p:cond delay="indefinite"/>
                      </p:stCondLst>
                      <p:childTnLst>
                        <p:par>
                          <p:cTn id="143" fill="hold">
                            <p:stCondLst>
                              <p:cond delay="0"/>
                            </p:stCondLst>
                            <p:childTnLst>
                              <p:par>
                                <p:cTn id="144" presetID="2" presetClass="entr" presetSubtype="4" fill="hold" grpId="0" nodeType="clickEffect">
                                  <p:stCondLst>
                                    <p:cond delay="0"/>
                                  </p:stCondLst>
                                  <p:childTnLst>
                                    <p:set>
                                      <p:cBhvr>
                                        <p:cTn id="145" dur="1" fill="hold">
                                          <p:stCondLst>
                                            <p:cond delay="0"/>
                                          </p:stCondLst>
                                        </p:cTn>
                                        <p:tgtEl>
                                          <p:spTgt spid="56"/>
                                        </p:tgtEl>
                                        <p:attrNameLst>
                                          <p:attrName>style.visibility</p:attrName>
                                        </p:attrNameLst>
                                      </p:cBhvr>
                                      <p:to>
                                        <p:strVal val="visible"/>
                                      </p:to>
                                    </p:set>
                                    <p:anim calcmode="lin" valueType="num">
                                      <p:cBhvr additive="base">
                                        <p:cTn id="146" dur="500" fill="hold"/>
                                        <p:tgtEl>
                                          <p:spTgt spid="56"/>
                                        </p:tgtEl>
                                        <p:attrNameLst>
                                          <p:attrName>ppt_x</p:attrName>
                                        </p:attrNameLst>
                                      </p:cBhvr>
                                      <p:tavLst>
                                        <p:tav tm="0">
                                          <p:val>
                                            <p:strVal val="#ppt_x"/>
                                          </p:val>
                                        </p:tav>
                                        <p:tav tm="100000">
                                          <p:val>
                                            <p:strVal val="#ppt_x"/>
                                          </p:val>
                                        </p:tav>
                                      </p:tavLst>
                                    </p:anim>
                                    <p:anim calcmode="lin" valueType="num">
                                      <p:cBhvr additive="base">
                                        <p:cTn id="147" dur="500" fill="hold"/>
                                        <p:tgtEl>
                                          <p:spTgt spid="56"/>
                                        </p:tgtEl>
                                        <p:attrNameLst>
                                          <p:attrName>ppt_y</p:attrName>
                                        </p:attrNameLst>
                                      </p:cBhvr>
                                      <p:tavLst>
                                        <p:tav tm="0">
                                          <p:val>
                                            <p:strVal val="1+#ppt_h/2"/>
                                          </p:val>
                                        </p:tav>
                                        <p:tav tm="100000">
                                          <p:val>
                                            <p:strVal val="#ppt_y"/>
                                          </p:val>
                                        </p:tav>
                                      </p:tavLst>
                                    </p:anim>
                                  </p:childTnLst>
                                </p:cTn>
                              </p:par>
                              <p:par>
                                <p:cTn id="148" presetID="2" presetClass="entr" presetSubtype="4" fill="hold" nodeType="withEffect">
                                  <p:stCondLst>
                                    <p:cond delay="0"/>
                                  </p:stCondLst>
                                  <p:childTnLst>
                                    <p:set>
                                      <p:cBhvr>
                                        <p:cTn id="149" dur="1" fill="hold">
                                          <p:stCondLst>
                                            <p:cond delay="0"/>
                                          </p:stCondLst>
                                        </p:cTn>
                                        <p:tgtEl>
                                          <p:spTgt spid="19"/>
                                        </p:tgtEl>
                                        <p:attrNameLst>
                                          <p:attrName>style.visibility</p:attrName>
                                        </p:attrNameLst>
                                      </p:cBhvr>
                                      <p:to>
                                        <p:strVal val="visible"/>
                                      </p:to>
                                    </p:set>
                                    <p:anim calcmode="lin" valueType="num">
                                      <p:cBhvr additive="base">
                                        <p:cTn id="150" dur="500" fill="hold"/>
                                        <p:tgtEl>
                                          <p:spTgt spid="19"/>
                                        </p:tgtEl>
                                        <p:attrNameLst>
                                          <p:attrName>ppt_x</p:attrName>
                                        </p:attrNameLst>
                                      </p:cBhvr>
                                      <p:tavLst>
                                        <p:tav tm="0">
                                          <p:val>
                                            <p:strVal val="#ppt_x"/>
                                          </p:val>
                                        </p:tav>
                                        <p:tav tm="100000">
                                          <p:val>
                                            <p:strVal val="#ppt_x"/>
                                          </p:val>
                                        </p:tav>
                                      </p:tavLst>
                                    </p:anim>
                                    <p:anim calcmode="lin" valueType="num">
                                      <p:cBhvr additive="base">
                                        <p:cTn id="151" dur="500" fill="hold"/>
                                        <p:tgtEl>
                                          <p:spTgt spid="19"/>
                                        </p:tgtEl>
                                        <p:attrNameLst>
                                          <p:attrName>ppt_y</p:attrName>
                                        </p:attrNameLst>
                                      </p:cBhvr>
                                      <p:tavLst>
                                        <p:tav tm="0">
                                          <p:val>
                                            <p:strVal val="1+#ppt_h/2"/>
                                          </p:val>
                                        </p:tav>
                                        <p:tav tm="100000">
                                          <p:val>
                                            <p:strVal val="#ppt_y"/>
                                          </p:val>
                                        </p:tav>
                                      </p:tavLst>
                                    </p:anim>
                                  </p:childTnLst>
                                </p:cTn>
                              </p:par>
                              <p:par>
                                <p:cTn id="152" presetID="2" presetClass="entr" presetSubtype="4" fill="hold" nodeType="withEffect">
                                  <p:stCondLst>
                                    <p:cond delay="0"/>
                                  </p:stCondLst>
                                  <p:childTnLst>
                                    <p:set>
                                      <p:cBhvr>
                                        <p:cTn id="153" dur="1" fill="hold">
                                          <p:stCondLst>
                                            <p:cond delay="0"/>
                                          </p:stCondLst>
                                        </p:cTn>
                                        <p:tgtEl>
                                          <p:spTgt spid="20"/>
                                        </p:tgtEl>
                                        <p:attrNameLst>
                                          <p:attrName>style.visibility</p:attrName>
                                        </p:attrNameLst>
                                      </p:cBhvr>
                                      <p:to>
                                        <p:strVal val="visible"/>
                                      </p:to>
                                    </p:set>
                                    <p:anim calcmode="lin" valueType="num">
                                      <p:cBhvr additive="base">
                                        <p:cTn id="154" dur="500" fill="hold"/>
                                        <p:tgtEl>
                                          <p:spTgt spid="20"/>
                                        </p:tgtEl>
                                        <p:attrNameLst>
                                          <p:attrName>ppt_x</p:attrName>
                                        </p:attrNameLst>
                                      </p:cBhvr>
                                      <p:tavLst>
                                        <p:tav tm="0">
                                          <p:val>
                                            <p:strVal val="#ppt_x"/>
                                          </p:val>
                                        </p:tav>
                                        <p:tav tm="100000">
                                          <p:val>
                                            <p:strVal val="#ppt_x"/>
                                          </p:val>
                                        </p:tav>
                                      </p:tavLst>
                                    </p:anim>
                                    <p:anim calcmode="lin" valueType="num">
                                      <p:cBhvr additive="base">
                                        <p:cTn id="155" dur="500" fill="hold"/>
                                        <p:tgtEl>
                                          <p:spTgt spid="20"/>
                                        </p:tgtEl>
                                        <p:attrNameLst>
                                          <p:attrName>ppt_y</p:attrName>
                                        </p:attrNameLst>
                                      </p:cBhvr>
                                      <p:tavLst>
                                        <p:tav tm="0">
                                          <p:val>
                                            <p:strVal val="1+#ppt_h/2"/>
                                          </p:val>
                                        </p:tav>
                                        <p:tav tm="100000">
                                          <p:val>
                                            <p:strVal val="#ppt_y"/>
                                          </p:val>
                                        </p:tav>
                                      </p:tavLst>
                                    </p:anim>
                                  </p:childTnLst>
                                </p:cTn>
                              </p:par>
                              <p:par>
                                <p:cTn id="156" presetID="2" presetClass="entr" presetSubtype="4" fill="hold" nodeType="withEffect">
                                  <p:stCondLst>
                                    <p:cond delay="0"/>
                                  </p:stCondLst>
                                  <p:childTnLst>
                                    <p:set>
                                      <p:cBhvr>
                                        <p:cTn id="157" dur="1" fill="hold">
                                          <p:stCondLst>
                                            <p:cond delay="0"/>
                                          </p:stCondLst>
                                        </p:cTn>
                                        <p:tgtEl>
                                          <p:spTgt spid="55"/>
                                        </p:tgtEl>
                                        <p:attrNameLst>
                                          <p:attrName>style.visibility</p:attrName>
                                        </p:attrNameLst>
                                      </p:cBhvr>
                                      <p:to>
                                        <p:strVal val="visible"/>
                                      </p:to>
                                    </p:set>
                                    <p:anim calcmode="lin" valueType="num">
                                      <p:cBhvr additive="base">
                                        <p:cTn id="158" dur="500" fill="hold"/>
                                        <p:tgtEl>
                                          <p:spTgt spid="55"/>
                                        </p:tgtEl>
                                        <p:attrNameLst>
                                          <p:attrName>ppt_x</p:attrName>
                                        </p:attrNameLst>
                                      </p:cBhvr>
                                      <p:tavLst>
                                        <p:tav tm="0">
                                          <p:val>
                                            <p:strVal val="#ppt_x"/>
                                          </p:val>
                                        </p:tav>
                                        <p:tav tm="100000">
                                          <p:val>
                                            <p:strVal val="#ppt_x"/>
                                          </p:val>
                                        </p:tav>
                                      </p:tavLst>
                                    </p:anim>
                                    <p:anim calcmode="lin" valueType="num">
                                      <p:cBhvr additive="base">
                                        <p:cTn id="159"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p:bldP spid="9" grpId="0" animBg="1"/>
      <p:bldP spid="10" grpId="0" animBg="1"/>
      <p:bldP spid="13" grpId="0" animBg="1"/>
      <p:bldP spid="15" grpId="0" animBg="1"/>
      <p:bldP spid="16" grpId="0" animBg="1"/>
      <p:bldP spid="17" grpId="0" animBg="1"/>
      <p:bldP spid="23" grpId="0" animBg="1"/>
      <p:bldP spid="24" grpId="0" animBg="1"/>
      <p:bldP spid="25" grpId="0" animBg="1"/>
      <p:bldP spid="39" grpId="0" animBg="1"/>
      <p:bldP spid="40" grpId="0" animBg="1"/>
      <p:bldP spid="50" grpId="0"/>
      <p:bldP spid="51" grpId="0"/>
      <p:bldP spid="52" grpId="0"/>
      <p:bldP spid="53" grpId="0"/>
      <p:bldP spid="54" grpId="0"/>
      <p:bldP spid="5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Validators</a:t>
            </a:r>
            <a:r>
              <a:rPr lang="en-US" dirty="0" smtClean="0"/>
              <a:t> and </a:t>
            </a:r>
            <a:r>
              <a:rPr lang="en-US" dirty="0" err="1" smtClean="0"/>
              <a:t>sharded</a:t>
            </a:r>
            <a:r>
              <a:rPr lang="en-US" dirty="0" smtClean="0"/>
              <a:t> validation</a:t>
            </a:r>
            <a:endParaRPr lang="en-US" dirty="0"/>
          </a:p>
        </p:txBody>
      </p:sp>
      <p:sp>
        <p:nvSpPr>
          <p:cNvPr id="6" name="Rounded Rectangle 5"/>
          <p:cNvSpPr/>
          <p:nvPr/>
        </p:nvSpPr>
        <p:spPr>
          <a:xfrm>
            <a:off x="1371600" y="4114800"/>
            <a:ext cx="1447800" cy="9144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err="1" smtClean="0"/>
              <a:t>Validator</a:t>
            </a:r>
            <a:r>
              <a:rPr lang="en-US" dirty="0" smtClean="0"/>
              <a:t> A</a:t>
            </a:r>
            <a:endParaRPr lang="en-US" dirty="0"/>
          </a:p>
        </p:txBody>
      </p:sp>
      <p:sp>
        <p:nvSpPr>
          <p:cNvPr id="8" name="Rounded Rectangle 7"/>
          <p:cNvSpPr/>
          <p:nvPr/>
        </p:nvSpPr>
        <p:spPr>
          <a:xfrm>
            <a:off x="3581400" y="4114800"/>
            <a:ext cx="1447800" cy="9144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err="1" smtClean="0"/>
              <a:t>Validator</a:t>
            </a:r>
            <a:r>
              <a:rPr lang="en-US" dirty="0" smtClean="0"/>
              <a:t> B</a:t>
            </a:r>
            <a:endParaRPr lang="en-US" dirty="0"/>
          </a:p>
        </p:txBody>
      </p:sp>
      <p:sp>
        <p:nvSpPr>
          <p:cNvPr id="9" name="Rounded Rectangle 8"/>
          <p:cNvSpPr/>
          <p:nvPr/>
        </p:nvSpPr>
        <p:spPr>
          <a:xfrm>
            <a:off x="7010400" y="4114800"/>
            <a:ext cx="1447800" cy="9144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err="1" smtClean="0"/>
              <a:t>Validator</a:t>
            </a:r>
            <a:r>
              <a:rPr lang="en-US" dirty="0" smtClean="0"/>
              <a:t> Z</a:t>
            </a:r>
            <a:endParaRPr lang="en-US" dirty="0"/>
          </a:p>
        </p:txBody>
      </p:sp>
      <p:sp>
        <p:nvSpPr>
          <p:cNvPr id="14" name="Oval 13"/>
          <p:cNvSpPr/>
          <p:nvPr/>
        </p:nvSpPr>
        <p:spPr>
          <a:xfrm>
            <a:off x="2819400" y="6019800"/>
            <a:ext cx="4191000" cy="8382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200" dirty="0" smtClean="0"/>
              <a:t>Key Set {k1,..,ki,…</a:t>
            </a:r>
            <a:r>
              <a:rPr lang="en-US" sz="2200" dirty="0" err="1" smtClean="0"/>
              <a:t>kj</a:t>
            </a:r>
            <a:r>
              <a:rPr lang="en-US" sz="2200" dirty="0" smtClean="0"/>
              <a:t>,...,</a:t>
            </a:r>
            <a:r>
              <a:rPr lang="en-US" sz="2200" dirty="0" err="1" smtClean="0"/>
              <a:t>kn</a:t>
            </a:r>
            <a:r>
              <a:rPr lang="en-US" sz="2200" dirty="0" smtClean="0"/>
              <a:t>}</a:t>
            </a:r>
            <a:endParaRPr lang="en-US" sz="2200" dirty="0"/>
          </a:p>
        </p:txBody>
      </p:sp>
      <p:cxnSp>
        <p:nvCxnSpPr>
          <p:cNvPr id="16" name="Straight Arrow Connector 15"/>
          <p:cNvCxnSpPr>
            <a:stCxn id="14" idx="0"/>
            <a:endCxn id="6" idx="2"/>
          </p:cNvCxnSpPr>
          <p:nvPr/>
        </p:nvCxnSpPr>
        <p:spPr>
          <a:xfrm rot="16200000" flipV="1">
            <a:off x="3009900" y="4114800"/>
            <a:ext cx="990600" cy="2819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Arrow Connector 16"/>
          <p:cNvCxnSpPr>
            <a:stCxn id="14" idx="0"/>
            <a:endCxn id="8" idx="2"/>
          </p:cNvCxnSpPr>
          <p:nvPr/>
        </p:nvCxnSpPr>
        <p:spPr>
          <a:xfrm rot="16200000" flipV="1">
            <a:off x="4114800" y="5219700"/>
            <a:ext cx="990600" cy="609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Straight Arrow Connector 19"/>
          <p:cNvCxnSpPr>
            <a:stCxn id="14" idx="0"/>
            <a:endCxn id="9" idx="2"/>
          </p:cNvCxnSpPr>
          <p:nvPr/>
        </p:nvCxnSpPr>
        <p:spPr>
          <a:xfrm rot="5400000" flipH="1" flipV="1">
            <a:off x="5829300" y="4114800"/>
            <a:ext cx="990600" cy="2819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3" name="TextBox 22"/>
          <p:cNvSpPr txBox="1"/>
          <p:nvPr/>
        </p:nvSpPr>
        <p:spPr>
          <a:xfrm>
            <a:off x="1524000" y="3657600"/>
            <a:ext cx="1447800" cy="369332"/>
          </a:xfrm>
          <a:prstGeom prst="rect">
            <a:avLst/>
          </a:prstGeom>
          <a:noFill/>
        </p:spPr>
        <p:txBody>
          <a:bodyPr wrap="square" rtlCol="0">
            <a:spAutoFit/>
          </a:bodyPr>
          <a:lstStyle/>
          <a:p>
            <a:r>
              <a:rPr lang="en-US" dirty="0" smtClean="0"/>
              <a:t>{k1…</a:t>
            </a:r>
            <a:r>
              <a:rPr lang="en-US" dirty="0" err="1" smtClean="0"/>
              <a:t>ki</a:t>
            </a:r>
            <a:r>
              <a:rPr lang="en-US" dirty="0" smtClean="0"/>
              <a:t>}</a:t>
            </a:r>
            <a:endParaRPr lang="en-US" dirty="0"/>
          </a:p>
        </p:txBody>
      </p:sp>
      <p:sp>
        <p:nvSpPr>
          <p:cNvPr id="24" name="TextBox 23"/>
          <p:cNvSpPr txBox="1"/>
          <p:nvPr/>
        </p:nvSpPr>
        <p:spPr>
          <a:xfrm>
            <a:off x="4724400" y="3733800"/>
            <a:ext cx="1447800" cy="381000"/>
          </a:xfrm>
          <a:prstGeom prst="rect">
            <a:avLst/>
          </a:prstGeom>
          <a:noFill/>
        </p:spPr>
        <p:txBody>
          <a:bodyPr wrap="square" rtlCol="0">
            <a:spAutoFit/>
          </a:bodyPr>
          <a:lstStyle/>
          <a:p>
            <a:r>
              <a:rPr lang="en-US" dirty="0" smtClean="0"/>
              <a:t>{</a:t>
            </a:r>
            <a:r>
              <a:rPr lang="en-US" dirty="0" err="1" smtClean="0"/>
              <a:t>ki</a:t>
            </a:r>
            <a:r>
              <a:rPr lang="en-US" dirty="0" smtClean="0"/>
              <a:t>…</a:t>
            </a:r>
            <a:r>
              <a:rPr lang="en-US" dirty="0" err="1" smtClean="0"/>
              <a:t>kj</a:t>
            </a:r>
            <a:r>
              <a:rPr lang="en-US" dirty="0" smtClean="0"/>
              <a:t>}</a:t>
            </a:r>
            <a:endParaRPr lang="en-US" dirty="0"/>
          </a:p>
        </p:txBody>
      </p:sp>
      <p:sp>
        <p:nvSpPr>
          <p:cNvPr id="26" name="TextBox 25"/>
          <p:cNvSpPr txBox="1"/>
          <p:nvPr/>
        </p:nvSpPr>
        <p:spPr>
          <a:xfrm>
            <a:off x="7467600" y="3657600"/>
            <a:ext cx="1447800" cy="369332"/>
          </a:xfrm>
          <a:prstGeom prst="rect">
            <a:avLst/>
          </a:prstGeom>
          <a:noFill/>
        </p:spPr>
        <p:txBody>
          <a:bodyPr wrap="square" rtlCol="0">
            <a:spAutoFit/>
          </a:bodyPr>
          <a:lstStyle/>
          <a:p>
            <a:r>
              <a:rPr lang="en-US" dirty="0" smtClean="0"/>
              <a:t>{</a:t>
            </a:r>
            <a:r>
              <a:rPr lang="en-US" dirty="0" err="1" smtClean="0"/>
              <a:t>kj</a:t>
            </a:r>
            <a:r>
              <a:rPr lang="en-US" dirty="0" smtClean="0"/>
              <a:t>…</a:t>
            </a:r>
            <a:r>
              <a:rPr lang="en-US" dirty="0" err="1" smtClean="0"/>
              <a:t>kn</a:t>
            </a:r>
            <a:r>
              <a:rPr lang="en-US" dirty="0" smtClean="0"/>
              <a:t>}</a:t>
            </a:r>
            <a:endParaRPr lang="en-US" dirty="0"/>
          </a:p>
        </p:txBody>
      </p:sp>
      <p:sp>
        <p:nvSpPr>
          <p:cNvPr id="27" name="TextBox 26"/>
          <p:cNvSpPr txBox="1"/>
          <p:nvPr/>
        </p:nvSpPr>
        <p:spPr>
          <a:xfrm>
            <a:off x="304800" y="5410200"/>
            <a:ext cx="2819400" cy="461665"/>
          </a:xfrm>
          <a:prstGeom prst="rect">
            <a:avLst/>
          </a:prstGeom>
          <a:noFill/>
        </p:spPr>
        <p:txBody>
          <a:bodyPr wrap="square" rtlCol="0">
            <a:spAutoFit/>
          </a:bodyPr>
          <a:lstStyle/>
          <a:p>
            <a:r>
              <a:rPr lang="en-US" sz="2400" dirty="0" smtClean="0"/>
              <a:t>Partitioning Function</a:t>
            </a:r>
            <a:endParaRPr lang="en-US" sz="2400" dirty="0"/>
          </a:p>
        </p:txBody>
      </p:sp>
      <p:sp>
        <p:nvSpPr>
          <p:cNvPr id="32" name="Oval 31"/>
          <p:cNvSpPr/>
          <p:nvPr/>
        </p:nvSpPr>
        <p:spPr>
          <a:xfrm>
            <a:off x="2286000" y="1600200"/>
            <a:ext cx="22860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Processor</a:t>
            </a:r>
            <a:endParaRPr lang="en-US" dirty="0"/>
          </a:p>
        </p:txBody>
      </p:sp>
      <p:sp>
        <p:nvSpPr>
          <p:cNvPr id="33" name="Oval 32"/>
          <p:cNvSpPr/>
          <p:nvPr/>
        </p:nvSpPr>
        <p:spPr>
          <a:xfrm>
            <a:off x="5334000" y="1600200"/>
            <a:ext cx="22860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Processor</a:t>
            </a:r>
            <a:endParaRPr lang="en-US" dirty="0"/>
          </a:p>
        </p:txBody>
      </p:sp>
      <p:cxnSp>
        <p:nvCxnSpPr>
          <p:cNvPr id="34" name="Straight Arrow Connector 33"/>
          <p:cNvCxnSpPr>
            <a:stCxn id="32" idx="4"/>
            <a:endCxn id="6" idx="0"/>
          </p:cNvCxnSpPr>
          <p:nvPr/>
        </p:nvCxnSpPr>
        <p:spPr>
          <a:xfrm rot="5400000">
            <a:off x="1962150" y="2647950"/>
            <a:ext cx="1600200" cy="13335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a:stCxn id="32" idx="4"/>
            <a:endCxn id="8" idx="0"/>
          </p:cNvCxnSpPr>
          <p:nvPr/>
        </p:nvCxnSpPr>
        <p:spPr>
          <a:xfrm rot="16200000" flipH="1">
            <a:off x="3067050" y="2876550"/>
            <a:ext cx="1600200" cy="8763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0" name="Straight Arrow Connector 39"/>
          <p:cNvCxnSpPr>
            <a:stCxn id="32" idx="4"/>
            <a:endCxn id="9" idx="0"/>
          </p:cNvCxnSpPr>
          <p:nvPr/>
        </p:nvCxnSpPr>
        <p:spPr>
          <a:xfrm rot="16200000" flipH="1">
            <a:off x="4781550" y="1162050"/>
            <a:ext cx="1600200" cy="43053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3" name="Straight Arrow Connector 42"/>
          <p:cNvCxnSpPr>
            <a:stCxn id="33" idx="4"/>
            <a:endCxn id="6" idx="0"/>
          </p:cNvCxnSpPr>
          <p:nvPr/>
        </p:nvCxnSpPr>
        <p:spPr>
          <a:xfrm rot="5400000">
            <a:off x="3486150" y="1123950"/>
            <a:ext cx="1600200" cy="43815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6" name="Straight Arrow Connector 45"/>
          <p:cNvCxnSpPr>
            <a:stCxn id="33" idx="4"/>
            <a:endCxn id="8" idx="0"/>
          </p:cNvCxnSpPr>
          <p:nvPr/>
        </p:nvCxnSpPr>
        <p:spPr>
          <a:xfrm rot="5400000">
            <a:off x="4591050" y="2228850"/>
            <a:ext cx="1600200" cy="21717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9" name="Straight Arrow Connector 48"/>
          <p:cNvCxnSpPr>
            <a:stCxn id="33" idx="4"/>
            <a:endCxn id="9" idx="0"/>
          </p:cNvCxnSpPr>
          <p:nvPr/>
        </p:nvCxnSpPr>
        <p:spPr>
          <a:xfrm rot="16200000" flipH="1">
            <a:off x="6305550" y="2686050"/>
            <a:ext cx="1600200" cy="12573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5" name="Slide Number Placeholder 24"/>
          <p:cNvSpPr>
            <a:spLocks noGrp="1"/>
          </p:cNvSpPr>
          <p:nvPr>
            <p:ph type="sldNum" sz="quarter" idx="12"/>
          </p:nvPr>
        </p:nvSpPr>
        <p:spPr/>
        <p:txBody>
          <a:bodyPr/>
          <a:lstStyle/>
          <a:p>
            <a:fld id="{684CBD6F-BDE8-4355-A4DE-64F2493B9076}" type="slidenum">
              <a:rPr lang="en-US" smtClean="0"/>
              <a:pPr/>
              <a:t>8</a:t>
            </a:fld>
            <a:endParaRPr lang="en-US"/>
          </a:p>
        </p:txBody>
      </p:sp>
      <p:sp>
        <p:nvSpPr>
          <p:cNvPr id="28" name="TextBox 27"/>
          <p:cNvSpPr txBox="1"/>
          <p:nvPr/>
        </p:nvSpPr>
        <p:spPr>
          <a:xfrm>
            <a:off x="1752600" y="2971800"/>
            <a:ext cx="1371600" cy="369332"/>
          </a:xfrm>
          <a:prstGeom prst="rect">
            <a:avLst/>
          </a:prstGeom>
          <a:noFill/>
        </p:spPr>
        <p:txBody>
          <a:bodyPr wrap="square" rtlCol="0">
            <a:spAutoFit/>
          </a:bodyPr>
          <a:lstStyle/>
          <a:p>
            <a:r>
              <a:rPr lang="en-US" dirty="0" smtClean="0"/>
              <a:t>{RA1, WA1}</a:t>
            </a:r>
            <a:endParaRPr lang="en-US" dirty="0"/>
          </a:p>
        </p:txBody>
      </p:sp>
      <p:sp>
        <p:nvSpPr>
          <p:cNvPr id="29" name="TextBox 28"/>
          <p:cNvSpPr txBox="1"/>
          <p:nvPr/>
        </p:nvSpPr>
        <p:spPr>
          <a:xfrm>
            <a:off x="6019800" y="3200400"/>
            <a:ext cx="1447800" cy="369332"/>
          </a:xfrm>
          <a:prstGeom prst="rect">
            <a:avLst/>
          </a:prstGeom>
          <a:noFill/>
        </p:spPr>
        <p:txBody>
          <a:bodyPr wrap="square" rtlCol="0">
            <a:spAutoFit/>
          </a:bodyPr>
          <a:lstStyle/>
          <a:p>
            <a:r>
              <a:rPr lang="en-US" dirty="0" smtClean="0"/>
              <a:t>{</a:t>
            </a:r>
            <a:r>
              <a:rPr lang="en-US" dirty="0" smtClean="0"/>
              <a:t>RZ1</a:t>
            </a:r>
            <a:r>
              <a:rPr lang="en-US" dirty="0" smtClean="0"/>
              <a:t>, </a:t>
            </a:r>
            <a:r>
              <a:rPr lang="en-US" dirty="0" smtClean="0"/>
              <a:t>WZ1</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strVal val="#ppt_w*0.70"/>
                                          </p:val>
                                        </p:tav>
                                        <p:tav tm="100000">
                                          <p:val>
                                            <p:strVal val="#ppt_w"/>
                                          </p:val>
                                        </p:tav>
                                      </p:tavLst>
                                    </p:anim>
                                    <p:anim calcmode="lin" valueType="num">
                                      <p:cBhvr>
                                        <p:cTn id="8" dur="1000" fill="hold"/>
                                        <p:tgtEl>
                                          <p:spTgt spid="14"/>
                                        </p:tgtEl>
                                        <p:attrNameLst>
                                          <p:attrName>ppt_h</p:attrName>
                                        </p:attrNameLst>
                                      </p:cBhvr>
                                      <p:tavLst>
                                        <p:tav tm="0">
                                          <p:val>
                                            <p:strVal val="#ppt_h"/>
                                          </p:val>
                                        </p:tav>
                                        <p:tav tm="100000">
                                          <p:val>
                                            <p:strVal val="#ppt_h"/>
                                          </p:val>
                                        </p:tav>
                                      </p:tavLst>
                                    </p:anim>
                                    <p:animEffect transition="in" filter="fade">
                                      <p:cBhvr>
                                        <p:cTn id="9" dur="10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3"/>
                                        </p:tgtEl>
                                        <p:attrNameLst>
                                          <p:attrName>style.visibility</p:attrName>
                                        </p:attrNameLst>
                                      </p:cBhvr>
                                      <p:to>
                                        <p:strVal val="visible"/>
                                      </p:to>
                                    </p:set>
                                    <p:anim calcmode="lin" valueType="num">
                                      <p:cBhvr>
                                        <p:cTn id="14" dur="1000" fill="hold"/>
                                        <p:tgtEl>
                                          <p:spTgt spid="23"/>
                                        </p:tgtEl>
                                        <p:attrNameLst>
                                          <p:attrName>ppt_w</p:attrName>
                                        </p:attrNameLst>
                                      </p:cBhvr>
                                      <p:tavLst>
                                        <p:tav tm="0">
                                          <p:val>
                                            <p:strVal val="#ppt_w*0.70"/>
                                          </p:val>
                                        </p:tav>
                                        <p:tav tm="100000">
                                          <p:val>
                                            <p:strVal val="#ppt_w"/>
                                          </p:val>
                                        </p:tav>
                                      </p:tavLst>
                                    </p:anim>
                                    <p:anim calcmode="lin" valueType="num">
                                      <p:cBhvr>
                                        <p:cTn id="15" dur="1000" fill="hold"/>
                                        <p:tgtEl>
                                          <p:spTgt spid="23"/>
                                        </p:tgtEl>
                                        <p:attrNameLst>
                                          <p:attrName>ppt_h</p:attrName>
                                        </p:attrNameLst>
                                      </p:cBhvr>
                                      <p:tavLst>
                                        <p:tav tm="0">
                                          <p:val>
                                            <p:strVal val="#ppt_h"/>
                                          </p:val>
                                        </p:tav>
                                        <p:tav tm="100000">
                                          <p:val>
                                            <p:strVal val="#ppt_h"/>
                                          </p:val>
                                        </p:tav>
                                      </p:tavLst>
                                    </p:anim>
                                    <p:animEffect transition="in" filter="fade">
                                      <p:cBhvr>
                                        <p:cTn id="16" dur="1000"/>
                                        <p:tgtEl>
                                          <p:spTgt spid="23"/>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strVal val="#ppt_w*0.70"/>
                                          </p:val>
                                        </p:tav>
                                        <p:tav tm="100000">
                                          <p:val>
                                            <p:strVal val="#ppt_w"/>
                                          </p:val>
                                        </p:tav>
                                      </p:tavLst>
                                    </p:anim>
                                    <p:anim calcmode="lin" valueType="num">
                                      <p:cBhvr>
                                        <p:cTn id="20" dur="1000" fill="hold"/>
                                        <p:tgtEl>
                                          <p:spTgt spid="24"/>
                                        </p:tgtEl>
                                        <p:attrNameLst>
                                          <p:attrName>ppt_h</p:attrName>
                                        </p:attrNameLst>
                                      </p:cBhvr>
                                      <p:tavLst>
                                        <p:tav tm="0">
                                          <p:val>
                                            <p:strVal val="#ppt_h"/>
                                          </p:val>
                                        </p:tav>
                                        <p:tav tm="100000">
                                          <p:val>
                                            <p:strVal val="#ppt_h"/>
                                          </p:val>
                                        </p:tav>
                                      </p:tavLst>
                                    </p:anim>
                                    <p:animEffect transition="in" filter="fade">
                                      <p:cBhvr>
                                        <p:cTn id="21" dur="1000"/>
                                        <p:tgtEl>
                                          <p:spTgt spid="24"/>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1000" fill="hold"/>
                                        <p:tgtEl>
                                          <p:spTgt spid="26"/>
                                        </p:tgtEl>
                                        <p:attrNameLst>
                                          <p:attrName>ppt_w</p:attrName>
                                        </p:attrNameLst>
                                      </p:cBhvr>
                                      <p:tavLst>
                                        <p:tav tm="0">
                                          <p:val>
                                            <p:strVal val="#ppt_w*0.70"/>
                                          </p:val>
                                        </p:tav>
                                        <p:tav tm="100000">
                                          <p:val>
                                            <p:strVal val="#ppt_w"/>
                                          </p:val>
                                        </p:tav>
                                      </p:tavLst>
                                    </p:anim>
                                    <p:anim calcmode="lin" valueType="num">
                                      <p:cBhvr>
                                        <p:cTn id="25" dur="1000" fill="hold"/>
                                        <p:tgtEl>
                                          <p:spTgt spid="26"/>
                                        </p:tgtEl>
                                        <p:attrNameLst>
                                          <p:attrName>ppt_h</p:attrName>
                                        </p:attrNameLst>
                                      </p:cBhvr>
                                      <p:tavLst>
                                        <p:tav tm="0">
                                          <p:val>
                                            <p:strVal val="#ppt_h"/>
                                          </p:val>
                                        </p:tav>
                                        <p:tav tm="100000">
                                          <p:val>
                                            <p:strVal val="#ppt_h"/>
                                          </p:val>
                                        </p:tav>
                                      </p:tavLst>
                                    </p:anim>
                                    <p:animEffect transition="in" filter="fade">
                                      <p:cBhvr>
                                        <p:cTn id="26" dur="1000"/>
                                        <p:tgtEl>
                                          <p:spTgt spid="26"/>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1000" fill="hold"/>
                                        <p:tgtEl>
                                          <p:spTgt spid="9"/>
                                        </p:tgtEl>
                                        <p:attrNameLst>
                                          <p:attrName>ppt_w</p:attrName>
                                        </p:attrNameLst>
                                      </p:cBhvr>
                                      <p:tavLst>
                                        <p:tav tm="0">
                                          <p:val>
                                            <p:strVal val="#ppt_w*0.70"/>
                                          </p:val>
                                        </p:tav>
                                        <p:tav tm="100000">
                                          <p:val>
                                            <p:strVal val="#ppt_w"/>
                                          </p:val>
                                        </p:tav>
                                      </p:tavLst>
                                    </p:anim>
                                    <p:anim calcmode="lin" valueType="num">
                                      <p:cBhvr>
                                        <p:cTn id="30" dur="1000" fill="hold"/>
                                        <p:tgtEl>
                                          <p:spTgt spid="9"/>
                                        </p:tgtEl>
                                        <p:attrNameLst>
                                          <p:attrName>ppt_h</p:attrName>
                                        </p:attrNameLst>
                                      </p:cBhvr>
                                      <p:tavLst>
                                        <p:tav tm="0">
                                          <p:val>
                                            <p:strVal val="#ppt_h"/>
                                          </p:val>
                                        </p:tav>
                                        <p:tav tm="100000">
                                          <p:val>
                                            <p:strVal val="#ppt_h"/>
                                          </p:val>
                                        </p:tav>
                                      </p:tavLst>
                                    </p:anim>
                                    <p:animEffect transition="in" filter="fade">
                                      <p:cBhvr>
                                        <p:cTn id="31" dur="1000"/>
                                        <p:tgtEl>
                                          <p:spTgt spid="9"/>
                                        </p:tgtEl>
                                      </p:cBhvr>
                                    </p:animEffect>
                                  </p:childTnLst>
                                </p:cTn>
                              </p:par>
                              <p:par>
                                <p:cTn id="32" presetID="55"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1000" fill="hold"/>
                                        <p:tgtEl>
                                          <p:spTgt spid="8"/>
                                        </p:tgtEl>
                                        <p:attrNameLst>
                                          <p:attrName>ppt_w</p:attrName>
                                        </p:attrNameLst>
                                      </p:cBhvr>
                                      <p:tavLst>
                                        <p:tav tm="0">
                                          <p:val>
                                            <p:strVal val="#ppt_w*0.70"/>
                                          </p:val>
                                        </p:tav>
                                        <p:tav tm="100000">
                                          <p:val>
                                            <p:strVal val="#ppt_w"/>
                                          </p:val>
                                        </p:tav>
                                      </p:tavLst>
                                    </p:anim>
                                    <p:anim calcmode="lin" valueType="num">
                                      <p:cBhvr>
                                        <p:cTn id="35" dur="1000" fill="hold"/>
                                        <p:tgtEl>
                                          <p:spTgt spid="8"/>
                                        </p:tgtEl>
                                        <p:attrNameLst>
                                          <p:attrName>ppt_h</p:attrName>
                                        </p:attrNameLst>
                                      </p:cBhvr>
                                      <p:tavLst>
                                        <p:tav tm="0">
                                          <p:val>
                                            <p:strVal val="#ppt_h"/>
                                          </p:val>
                                        </p:tav>
                                        <p:tav tm="100000">
                                          <p:val>
                                            <p:strVal val="#ppt_h"/>
                                          </p:val>
                                        </p:tav>
                                      </p:tavLst>
                                    </p:anim>
                                    <p:animEffect transition="in" filter="fade">
                                      <p:cBhvr>
                                        <p:cTn id="36" dur="1000"/>
                                        <p:tgtEl>
                                          <p:spTgt spid="8"/>
                                        </p:tgtEl>
                                      </p:cBhvr>
                                    </p:animEffect>
                                  </p:childTnLst>
                                </p:cTn>
                              </p:par>
                              <p:par>
                                <p:cTn id="37" presetID="55" presetClass="entr" presetSubtype="0" fill="hold" grpId="0" nodeType="with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1000" fill="hold"/>
                                        <p:tgtEl>
                                          <p:spTgt spid="6"/>
                                        </p:tgtEl>
                                        <p:attrNameLst>
                                          <p:attrName>ppt_w</p:attrName>
                                        </p:attrNameLst>
                                      </p:cBhvr>
                                      <p:tavLst>
                                        <p:tav tm="0">
                                          <p:val>
                                            <p:strVal val="#ppt_w*0.70"/>
                                          </p:val>
                                        </p:tav>
                                        <p:tav tm="100000">
                                          <p:val>
                                            <p:strVal val="#ppt_w"/>
                                          </p:val>
                                        </p:tav>
                                      </p:tavLst>
                                    </p:anim>
                                    <p:anim calcmode="lin" valueType="num">
                                      <p:cBhvr>
                                        <p:cTn id="40" dur="1000" fill="hold"/>
                                        <p:tgtEl>
                                          <p:spTgt spid="6"/>
                                        </p:tgtEl>
                                        <p:attrNameLst>
                                          <p:attrName>ppt_h</p:attrName>
                                        </p:attrNameLst>
                                      </p:cBhvr>
                                      <p:tavLst>
                                        <p:tav tm="0">
                                          <p:val>
                                            <p:strVal val="#ppt_h"/>
                                          </p:val>
                                        </p:tav>
                                        <p:tav tm="100000">
                                          <p:val>
                                            <p:strVal val="#ppt_h"/>
                                          </p:val>
                                        </p:tav>
                                      </p:tavLst>
                                    </p:anim>
                                    <p:animEffect transition="in" filter="fade">
                                      <p:cBhvr>
                                        <p:cTn id="41" dur="1000"/>
                                        <p:tgtEl>
                                          <p:spTgt spid="6"/>
                                        </p:tgtEl>
                                      </p:cBhvr>
                                    </p:animEffect>
                                  </p:childTnLst>
                                </p:cTn>
                              </p:par>
                              <p:par>
                                <p:cTn id="42" presetID="55" presetClass="entr" presetSubtype="0" fill="hold" nodeType="with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1000" fill="hold"/>
                                        <p:tgtEl>
                                          <p:spTgt spid="16"/>
                                        </p:tgtEl>
                                        <p:attrNameLst>
                                          <p:attrName>ppt_w</p:attrName>
                                        </p:attrNameLst>
                                      </p:cBhvr>
                                      <p:tavLst>
                                        <p:tav tm="0">
                                          <p:val>
                                            <p:strVal val="#ppt_w*0.70"/>
                                          </p:val>
                                        </p:tav>
                                        <p:tav tm="100000">
                                          <p:val>
                                            <p:strVal val="#ppt_w"/>
                                          </p:val>
                                        </p:tav>
                                      </p:tavLst>
                                    </p:anim>
                                    <p:anim calcmode="lin" valueType="num">
                                      <p:cBhvr>
                                        <p:cTn id="45" dur="1000" fill="hold"/>
                                        <p:tgtEl>
                                          <p:spTgt spid="16"/>
                                        </p:tgtEl>
                                        <p:attrNameLst>
                                          <p:attrName>ppt_h</p:attrName>
                                        </p:attrNameLst>
                                      </p:cBhvr>
                                      <p:tavLst>
                                        <p:tav tm="0">
                                          <p:val>
                                            <p:strVal val="#ppt_h"/>
                                          </p:val>
                                        </p:tav>
                                        <p:tav tm="100000">
                                          <p:val>
                                            <p:strVal val="#ppt_h"/>
                                          </p:val>
                                        </p:tav>
                                      </p:tavLst>
                                    </p:anim>
                                    <p:animEffect transition="in" filter="fade">
                                      <p:cBhvr>
                                        <p:cTn id="46" dur="1000"/>
                                        <p:tgtEl>
                                          <p:spTgt spid="16"/>
                                        </p:tgtEl>
                                      </p:cBhvr>
                                    </p:animEffect>
                                  </p:childTnLst>
                                </p:cTn>
                              </p:par>
                              <p:par>
                                <p:cTn id="47" presetID="55" presetClass="entr" presetSubtype="0" fill="hold" nodeType="with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p:cTn id="49" dur="1000" fill="hold"/>
                                        <p:tgtEl>
                                          <p:spTgt spid="17"/>
                                        </p:tgtEl>
                                        <p:attrNameLst>
                                          <p:attrName>ppt_w</p:attrName>
                                        </p:attrNameLst>
                                      </p:cBhvr>
                                      <p:tavLst>
                                        <p:tav tm="0">
                                          <p:val>
                                            <p:strVal val="#ppt_w*0.70"/>
                                          </p:val>
                                        </p:tav>
                                        <p:tav tm="100000">
                                          <p:val>
                                            <p:strVal val="#ppt_w"/>
                                          </p:val>
                                        </p:tav>
                                      </p:tavLst>
                                    </p:anim>
                                    <p:anim calcmode="lin" valueType="num">
                                      <p:cBhvr>
                                        <p:cTn id="50" dur="1000" fill="hold"/>
                                        <p:tgtEl>
                                          <p:spTgt spid="17"/>
                                        </p:tgtEl>
                                        <p:attrNameLst>
                                          <p:attrName>ppt_h</p:attrName>
                                        </p:attrNameLst>
                                      </p:cBhvr>
                                      <p:tavLst>
                                        <p:tav tm="0">
                                          <p:val>
                                            <p:strVal val="#ppt_h"/>
                                          </p:val>
                                        </p:tav>
                                        <p:tav tm="100000">
                                          <p:val>
                                            <p:strVal val="#ppt_h"/>
                                          </p:val>
                                        </p:tav>
                                      </p:tavLst>
                                    </p:anim>
                                    <p:animEffect transition="in" filter="fade">
                                      <p:cBhvr>
                                        <p:cTn id="51" dur="1000"/>
                                        <p:tgtEl>
                                          <p:spTgt spid="17"/>
                                        </p:tgtEl>
                                      </p:cBhvr>
                                    </p:animEffect>
                                  </p:childTnLst>
                                </p:cTn>
                              </p:par>
                              <p:par>
                                <p:cTn id="52" presetID="55" presetClass="entr" presetSubtype="0" fill="hold" nodeType="withEffect">
                                  <p:stCondLst>
                                    <p:cond delay="0"/>
                                  </p:stCondLst>
                                  <p:childTnLst>
                                    <p:set>
                                      <p:cBhvr>
                                        <p:cTn id="53" dur="1" fill="hold">
                                          <p:stCondLst>
                                            <p:cond delay="0"/>
                                          </p:stCondLst>
                                        </p:cTn>
                                        <p:tgtEl>
                                          <p:spTgt spid="20"/>
                                        </p:tgtEl>
                                        <p:attrNameLst>
                                          <p:attrName>style.visibility</p:attrName>
                                        </p:attrNameLst>
                                      </p:cBhvr>
                                      <p:to>
                                        <p:strVal val="visible"/>
                                      </p:to>
                                    </p:set>
                                    <p:anim calcmode="lin" valueType="num">
                                      <p:cBhvr>
                                        <p:cTn id="54" dur="1000" fill="hold"/>
                                        <p:tgtEl>
                                          <p:spTgt spid="20"/>
                                        </p:tgtEl>
                                        <p:attrNameLst>
                                          <p:attrName>ppt_w</p:attrName>
                                        </p:attrNameLst>
                                      </p:cBhvr>
                                      <p:tavLst>
                                        <p:tav tm="0">
                                          <p:val>
                                            <p:strVal val="#ppt_w*0.70"/>
                                          </p:val>
                                        </p:tav>
                                        <p:tav tm="100000">
                                          <p:val>
                                            <p:strVal val="#ppt_w"/>
                                          </p:val>
                                        </p:tav>
                                      </p:tavLst>
                                    </p:anim>
                                    <p:anim calcmode="lin" valueType="num">
                                      <p:cBhvr>
                                        <p:cTn id="55" dur="1000" fill="hold"/>
                                        <p:tgtEl>
                                          <p:spTgt spid="20"/>
                                        </p:tgtEl>
                                        <p:attrNameLst>
                                          <p:attrName>ppt_h</p:attrName>
                                        </p:attrNameLst>
                                      </p:cBhvr>
                                      <p:tavLst>
                                        <p:tav tm="0">
                                          <p:val>
                                            <p:strVal val="#ppt_h"/>
                                          </p:val>
                                        </p:tav>
                                        <p:tav tm="100000">
                                          <p:val>
                                            <p:strVal val="#ppt_h"/>
                                          </p:val>
                                        </p:tav>
                                      </p:tavLst>
                                    </p:anim>
                                    <p:animEffect transition="in" filter="fade">
                                      <p:cBhvr>
                                        <p:cTn id="56" dur="1000"/>
                                        <p:tgtEl>
                                          <p:spTgt spid="20"/>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p:cTn id="61" dur="1000" fill="hold"/>
                                        <p:tgtEl>
                                          <p:spTgt spid="27"/>
                                        </p:tgtEl>
                                        <p:attrNameLst>
                                          <p:attrName>ppt_w</p:attrName>
                                        </p:attrNameLst>
                                      </p:cBhvr>
                                      <p:tavLst>
                                        <p:tav tm="0">
                                          <p:val>
                                            <p:strVal val="#ppt_w*0.70"/>
                                          </p:val>
                                        </p:tav>
                                        <p:tav tm="100000">
                                          <p:val>
                                            <p:strVal val="#ppt_w"/>
                                          </p:val>
                                        </p:tav>
                                      </p:tavLst>
                                    </p:anim>
                                    <p:anim calcmode="lin" valueType="num">
                                      <p:cBhvr>
                                        <p:cTn id="62" dur="1000" fill="hold"/>
                                        <p:tgtEl>
                                          <p:spTgt spid="27"/>
                                        </p:tgtEl>
                                        <p:attrNameLst>
                                          <p:attrName>ppt_h</p:attrName>
                                        </p:attrNameLst>
                                      </p:cBhvr>
                                      <p:tavLst>
                                        <p:tav tm="0">
                                          <p:val>
                                            <p:strVal val="#ppt_h"/>
                                          </p:val>
                                        </p:tav>
                                        <p:tav tm="100000">
                                          <p:val>
                                            <p:strVal val="#ppt_h"/>
                                          </p:val>
                                        </p:tav>
                                      </p:tavLst>
                                    </p:anim>
                                    <p:animEffect transition="in" filter="fade">
                                      <p:cBhvr>
                                        <p:cTn id="63" dur="1000"/>
                                        <p:tgtEl>
                                          <p:spTgt spid="27"/>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2"/>
                                        </p:tgtEl>
                                        <p:attrNameLst>
                                          <p:attrName>style.visibility</p:attrName>
                                        </p:attrNameLst>
                                      </p:cBhvr>
                                      <p:to>
                                        <p:strVal val="visible"/>
                                      </p:to>
                                    </p:set>
                                    <p:anim calcmode="lin" valueType="num">
                                      <p:cBhvr>
                                        <p:cTn id="68" dur="1000" fill="hold"/>
                                        <p:tgtEl>
                                          <p:spTgt spid="32"/>
                                        </p:tgtEl>
                                        <p:attrNameLst>
                                          <p:attrName>ppt_w</p:attrName>
                                        </p:attrNameLst>
                                      </p:cBhvr>
                                      <p:tavLst>
                                        <p:tav tm="0">
                                          <p:val>
                                            <p:strVal val="#ppt_w*0.70"/>
                                          </p:val>
                                        </p:tav>
                                        <p:tav tm="100000">
                                          <p:val>
                                            <p:strVal val="#ppt_w"/>
                                          </p:val>
                                        </p:tav>
                                      </p:tavLst>
                                    </p:anim>
                                    <p:anim calcmode="lin" valueType="num">
                                      <p:cBhvr>
                                        <p:cTn id="69" dur="1000" fill="hold"/>
                                        <p:tgtEl>
                                          <p:spTgt spid="32"/>
                                        </p:tgtEl>
                                        <p:attrNameLst>
                                          <p:attrName>ppt_h</p:attrName>
                                        </p:attrNameLst>
                                      </p:cBhvr>
                                      <p:tavLst>
                                        <p:tav tm="0">
                                          <p:val>
                                            <p:strVal val="#ppt_h"/>
                                          </p:val>
                                        </p:tav>
                                        <p:tav tm="100000">
                                          <p:val>
                                            <p:strVal val="#ppt_h"/>
                                          </p:val>
                                        </p:tav>
                                      </p:tavLst>
                                    </p:anim>
                                    <p:animEffect transition="in" filter="fade">
                                      <p:cBhvr>
                                        <p:cTn id="70" dur="1000"/>
                                        <p:tgtEl>
                                          <p:spTgt spid="32"/>
                                        </p:tgtEl>
                                      </p:cBhvr>
                                    </p:animEffect>
                                  </p:childTnLst>
                                </p:cTn>
                              </p:par>
                              <p:par>
                                <p:cTn id="71" presetID="55" presetClass="entr" presetSubtype="0" fill="hold" grpId="0" nodeType="withEffect">
                                  <p:stCondLst>
                                    <p:cond delay="0"/>
                                  </p:stCondLst>
                                  <p:childTnLst>
                                    <p:set>
                                      <p:cBhvr>
                                        <p:cTn id="72" dur="1" fill="hold">
                                          <p:stCondLst>
                                            <p:cond delay="0"/>
                                          </p:stCondLst>
                                        </p:cTn>
                                        <p:tgtEl>
                                          <p:spTgt spid="33"/>
                                        </p:tgtEl>
                                        <p:attrNameLst>
                                          <p:attrName>style.visibility</p:attrName>
                                        </p:attrNameLst>
                                      </p:cBhvr>
                                      <p:to>
                                        <p:strVal val="visible"/>
                                      </p:to>
                                    </p:set>
                                    <p:anim calcmode="lin" valueType="num">
                                      <p:cBhvr>
                                        <p:cTn id="73" dur="1000" fill="hold"/>
                                        <p:tgtEl>
                                          <p:spTgt spid="33"/>
                                        </p:tgtEl>
                                        <p:attrNameLst>
                                          <p:attrName>ppt_w</p:attrName>
                                        </p:attrNameLst>
                                      </p:cBhvr>
                                      <p:tavLst>
                                        <p:tav tm="0">
                                          <p:val>
                                            <p:strVal val="#ppt_w*0.70"/>
                                          </p:val>
                                        </p:tav>
                                        <p:tav tm="100000">
                                          <p:val>
                                            <p:strVal val="#ppt_w"/>
                                          </p:val>
                                        </p:tav>
                                      </p:tavLst>
                                    </p:anim>
                                    <p:anim calcmode="lin" valueType="num">
                                      <p:cBhvr>
                                        <p:cTn id="74" dur="1000" fill="hold"/>
                                        <p:tgtEl>
                                          <p:spTgt spid="33"/>
                                        </p:tgtEl>
                                        <p:attrNameLst>
                                          <p:attrName>ppt_h</p:attrName>
                                        </p:attrNameLst>
                                      </p:cBhvr>
                                      <p:tavLst>
                                        <p:tav tm="0">
                                          <p:val>
                                            <p:strVal val="#ppt_h"/>
                                          </p:val>
                                        </p:tav>
                                        <p:tav tm="100000">
                                          <p:val>
                                            <p:strVal val="#ppt_h"/>
                                          </p:val>
                                        </p:tav>
                                      </p:tavLst>
                                    </p:anim>
                                    <p:animEffect transition="in" filter="fade">
                                      <p:cBhvr>
                                        <p:cTn id="75" dur="1000"/>
                                        <p:tgtEl>
                                          <p:spTgt spid="33"/>
                                        </p:tgtEl>
                                      </p:cBhvr>
                                    </p:animEffect>
                                  </p:childTnLst>
                                </p:cTn>
                              </p:par>
                              <p:par>
                                <p:cTn id="76" presetID="55" presetClass="entr" presetSubtype="0" fill="hold" nodeType="withEffect">
                                  <p:stCondLst>
                                    <p:cond delay="0"/>
                                  </p:stCondLst>
                                  <p:childTnLst>
                                    <p:set>
                                      <p:cBhvr>
                                        <p:cTn id="77" dur="1" fill="hold">
                                          <p:stCondLst>
                                            <p:cond delay="0"/>
                                          </p:stCondLst>
                                        </p:cTn>
                                        <p:tgtEl>
                                          <p:spTgt spid="34"/>
                                        </p:tgtEl>
                                        <p:attrNameLst>
                                          <p:attrName>style.visibility</p:attrName>
                                        </p:attrNameLst>
                                      </p:cBhvr>
                                      <p:to>
                                        <p:strVal val="visible"/>
                                      </p:to>
                                    </p:set>
                                    <p:anim calcmode="lin" valueType="num">
                                      <p:cBhvr>
                                        <p:cTn id="78" dur="1000" fill="hold"/>
                                        <p:tgtEl>
                                          <p:spTgt spid="34"/>
                                        </p:tgtEl>
                                        <p:attrNameLst>
                                          <p:attrName>ppt_w</p:attrName>
                                        </p:attrNameLst>
                                      </p:cBhvr>
                                      <p:tavLst>
                                        <p:tav tm="0">
                                          <p:val>
                                            <p:strVal val="#ppt_w*0.70"/>
                                          </p:val>
                                        </p:tav>
                                        <p:tav tm="100000">
                                          <p:val>
                                            <p:strVal val="#ppt_w"/>
                                          </p:val>
                                        </p:tav>
                                      </p:tavLst>
                                    </p:anim>
                                    <p:anim calcmode="lin" valueType="num">
                                      <p:cBhvr>
                                        <p:cTn id="79" dur="1000" fill="hold"/>
                                        <p:tgtEl>
                                          <p:spTgt spid="34"/>
                                        </p:tgtEl>
                                        <p:attrNameLst>
                                          <p:attrName>ppt_h</p:attrName>
                                        </p:attrNameLst>
                                      </p:cBhvr>
                                      <p:tavLst>
                                        <p:tav tm="0">
                                          <p:val>
                                            <p:strVal val="#ppt_h"/>
                                          </p:val>
                                        </p:tav>
                                        <p:tav tm="100000">
                                          <p:val>
                                            <p:strVal val="#ppt_h"/>
                                          </p:val>
                                        </p:tav>
                                      </p:tavLst>
                                    </p:anim>
                                    <p:animEffect transition="in" filter="fade">
                                      <p:cBhvr>
                                        <p:cTn id="80" dur="1000"/>
                                        <p:tgtEl>
                                          <p:spTgt spid="34"/>
                                        </p:tgtEl>
                                      </p:cBhvr>
                                    </p:animEffect>
                                  </p:childTnLst>
                                </p:cTn>
                              </p:par>
                              <p:par>
                                <p:cTn id="81" presetID="55" presetClass="entr" presetSubtype="0" fill="hold" nodeType="withEffect">
                                  <p:stCondLst>
                                    <p:cond delay="0"/>
                                  </p:stCondLst>
                                  <p:childTnLst>
                                    <p:set>
                                      <p:cBhvr>
                                        <p:cTn id="82" dur="1" fill="hold">
                                          <p:stCondLst>
                                            <p:cond delay="0"/>
                                          </p:stCondLst>
                                        </p:cTn>
                                        <p:tgtEl>
                                          <p:spTgt spid="37"/>
                                        </p:tgtEl>
                                        <p:attrNameLst>
                                          <p:attrName>style.visibility</p:attrName>
                                        </p:attrNameLst>
                                      </p:cBhvr>
                                      <p:to>
                                        <p:strVal val="visible"/>
                                      </p:to>
                                    </p:set>
                                    <p:anim calcmode="lin" valueType="num">
                                      <p:cBhvr>
                                        <p:cTn id="83" dur="1000" fill="hold"/>
                                        <p:tgtEl>
                                          <p:spTgt spid="37"/>
                                        </p:tgtEl>
                                        <p:attrNameLst>
                                          <p:attrName>ppt_w</p:attrName>
                                        </p:attrNameLst>
                                      </p:cBhvr>
                                      <p:tavLst>
                                        <p:tav tm="0">
                                          <p:val>
                                            <p:strVal val="#ppt_w*0.70"/>
                                          </p:val>
                                        </p:tav>
                                        <p:tav tm="100000">
                                          <p:val>
                                            <p:strVal val="#ppt_w"/>
                                          </p:val>
                                        </p:tav>
                                      </p:tavLst>
                                    </p:anim>
                                    <p:anim calcmode="lin" valueType="num">
                                      <p:cBhvr>
                                        <p:cTn id="84" dur="1000" fill="hold"/>
                                        <p:tgtEl>
                                          <p:spTgt spid="37"/>
                                        </p:tgtEl>
                                        <p:attrNameLst>
                                          <p:attrName>ppt_h</p:attrName>
                                        </p:attrNameLst>
                                      </p:cBhvr>
                                      <p:tavLst>
                                        <p:tav tm="0">
                                          <p:val>
                                            <p:strVal val="#ppt_h"/>
                                          </p:val>
                                        </p:tav>
                                        <p:tav tm="100000">
                                          <p:val>
                                            <p:strVal val="#ppt_h"/>
                                          </p:val>
                                        </p:tav>
                                      </p:tavLst>
                                    </p:anim>
                                    <p:animEffect transition="in" filter="fade">
                                      <p:cBhvr>
                                        <p:cTn id="85" dur="1000"/>
                                        <p:tgtEl>
                                          <p:spTgt spid="37"/>
                                        </p:tgtEl>
                                      </p:cBhvr>
                                    </p:animEffect>
                                  </p:childTnLst>
                                </p:cTn>
                              </p:par>
                              <p:par>
                                <p:cTn id="86" presetID="55" presetClass="entr" presetSubtype="0" fill="hold" nodeType="withEffect">
                                  <p:stCondLst>
                                    <p:cond delay="0"/>
                                  </p:stCondLst>
                                  <p:childTnLst>
                                    <p:set>
                                      <p:cBhvr>
                                        <p:cTn id="87" dur="1" fill="hold">
                                          <p:stCondLst>
                                            <p:cond delay="0"/>
                                          </p:stCondLst>
                                        </p:cTn>
                                        <p:tgtEl>
                                          <p:spTgt spid="40"/>
                                        </p:tgtEl>
                                        <p:attrNameLst>
                                          <p:attrName>style.visibility</p:attrName>
                                        </p:attrNameLst>
                                      </p:cBhvr>
                                      <p:to>
                                        <p:strVal val="visible"/>
                                      </p:to>
                                    </p:set>
                                    <p:anim calcmode="lin" valueType="num">
                                      <p:cBhvr>
                                        <p:cTn id="88" dur="1000" fill="hold"/>
                                        <p:tgtEl>
                                          <p:spTgt spid="40"/>
                                        </p:tgtEl>
                                        <p:attrNameLst>
                                          <p:attrName>ppt_w</p:attrName>
                                        </p:attrNameLst>
                                      </p:cBhvr>
                                      <p:tavLst>
                                        <p:tav tm="0">
                                          <p:val>
                                            <p:strVal val="#ppt_w*0.70"/>
                                          </p:val>
                                        </p:tav>
                                        <p:tav tm="100000">
                                          <p:val>
                                            <p:strVal val="#ppt_w"/>
                                          </p:val>
                                        </p:tav>
                                      </p:tavLst>
                                    </p:anim>
                                    <p:anim calcmode="lin" valueType="num">
                                      <p:cBhvr>
                                        <p:cTn id="89" dur="1000" fill="hold"/>
                                        <p:tgtEl>
                                          <p:spTgt spid="40"/>
                                        </p:tgtEl>
                                        <p:attrNameLst>
                                          <p:attrName>ppt_h</p:attrName>
                                        </p:attrNameLst>
                                      </p:cBhvr>
                                      <p:tavLst>
                                        <p:tav tm="0">
                                          <p:val>
                                            <p:strVal val="#ppt_h"/>
                                          </p:val>
                                        </p:tav>
                                        <p:tav tm="100000">
                                          <p:val>
                                            <p:strVal val="#ppt_h"/>
                                          </p:val>
                                        </p:tav>
                                      </p:tavLst>
                                    </p:anim>
                                    <p:animEffect transition="in" filter="fade">
                                      <p:cBhvr>
                                        <p:cTn id="90" dur="1000"/>
                                        <p:tgtEl>
                                          <p:spTgt spid="40"/>
                                        </p:tgtEl>
                                      </p:cBhvr>
                                    </p:animEffect>
                                  </p:childTnLst>
                                </p:cTn>
                              </p:par>
                              <p:par>
                                <p:cTn id="91" presetID="55" presetClass="entr" presetSubtype="0" fill="hold" nodeType="withEffect">
                                  <p:stCondLst>
                                    <p:cond delay="0"/>
                                  </p:stCondLst>
                                  <p:childTnLst>
                                    <p:set>
                                      <p:cBhvr>
                                        <p:cTn id="92" dur="1" fill="hold">
                                          <p:stCondLst>
                                            <p:cond delay="0"/>
                                          </p:stCondLst>
                                        </p:cTn>
                                        <p:tgtEl>
                                          <p:spTgt spid="43"/>
                                        </p:tgtEl>
                                        <p:attrNameLst>
                                          <p:attrName>style.visibility</p:attrName>
                                        </p:attrNameLst>
                                      </p:cBhvr>
                                      <p:to>
                                        <p:strVal val="visible"/>
                                      </p:to>
                                    </p:set>
                                    <p:anim calcmode="lin" valueType="num">
                                      <p:cBhvr>
                                        <p:cTn id="93" dur="1000" fill="hold"/>
                                        <p:tgtEl>
                                          <p:spTgt spid="43"/>
                                        </p:tgtEl>
                                        <p:attrNameLst>
                                          <p:attrName>ppt_w</p:attrName>
                                        </p:attrNameLst>
                                      </p:cBhvr>
                                      <p:tavLst>
                                        <p:tav tm="0">
                                          <p:val>
                                            <p:strVal val="#ppt_w*0.70"/>
                                          </p:val>
                                        </p:tav>
                                        <p:tav tm="100000">
                                          <p:val>
                                            <p:strVal val="#ppt_w"/>
                                          </p:val>
                                        </p:tav>
                                      </p:tavLst>
                                    </p:anim>
                                    <p:anim calcmode="lin" valueType="num">
                                      <p:cBhvr>
                                        <p:cTn id="94" dur="1000" fill="hold"/>
                                        <p:tgtEl>
                                          <p:spTgt spid="43"/>
                                        </p:tgtEl>
                                        <p:attrNameLst>
                                          <p:attrName>ppt_h</p:attrName>
                                        </p:attrNameLst>
                                      </p:cBhvr>
                                      <p:tavLst>
                                        <p:tav tm="0">
                                          <p:val>
                                            <p:strVal val="#ppt_h"/>
                                          </p:val>
                                        </p:tav>
                                        <p:tav tm="100000">
                                          <p:val>
                                            <p:strVal val="#ppt_h"/>
                                          </p:val>
                                        </p:tav>
                                      </p:tavLst>
                                    </p:anim>
                                    <p:animEffect transition="in" filter="fade">
                                      <p:cBhvr>
                                        <p:cTn id="95" dur="1000"/>
                                        <p:tgtEl>
                                          <p:spTgt spid="43"/>
                                        </p:tgtEl>
                                      </p:cBhvr>
                                    </p:animEffect>
                                  </p:childTnLst>
                                </p:cTn>
                              </p:par>
                              <p:par>
                                <p:cTn id="96" presetID="55" presetClass="entr" presetSubtype="0" fill="hold" nodeType="withEffect">
                                  <p:stCondLst>
                                    <p:cond delay="0"/>
                                  </p:stCondLst>
                                  <p:childTnLst>
                                    <p:set>
                                      <p:cBhvr>
                                        <p:cTn id="97" dur="1" fill="hold">
                                          <p:stCondLst>
                                            <p:cond delay="0"/>
                                          </p:stCondLst>
                                        </p:cTn>
                                        <p:tgtEl>
                                          <p:spTgt spid="46"/>
                                        </p:tgtEl>
                                        <p:attrNameLst>
                                          <p:attrName>style.visibility</p:attrName>
                                        </p:attrNameLst>
                                      </p:cBhvr>
                                      <p:to>
                                        <p:strVal val="visible"/>
                                      </p:to>
                                    </p:set>
                                    <p:anim calcmode="lin" valueType="num">
                                      <p:cBhvr>
                                        <p:cTn id="98" dur="1000" fill="hold"/>
                                        <p:tgtEl>
                                          <p:spTgt spid="46"/>
                                        </p:tgtEl>
                                        <p:attrNameLst>
                                          <p:attrName>ppt_w</p:attrName>
                                        </p:attrNameLst>
                                      </p:cBhvr>
                                      <p:tavLst>
                                        <p:tav tm="0">
                                          <p:val>
                                            <p:strVal val="#ppt_w*0.70"/>
                                          </p:val>
                                        </p:tav>
                                        <p:tav tm="100000">
                                          <p:val>
                                            <p:strVal val="#ppt_w"/>
                                          </p:val>
                                        </p:tav>
                                      </p:tavLst>
                                    </p:anim>
                                    <p:anim calcmode="lin" valueType="num">
                                      <p:cBhvr>
                                        <p:cTn id="99" dur="1000" fill="hold"/>
                                        <p:tgtEl>
                                          <p:spTgt spid="46"/>
                                        </p:tgtEl>
                                        <p:attrNameLst>
                                          <p:attrName>ppt_h</p:attrName>
                                        </p:attrNameLst>
                                      </p:cBhvr>
                                      <p:tavLst>
                                        <p:tav tm="0">
                                          <p:val>
                                            <p:strVal val="#ppt_h"/>
                                          </p:val>
                                        </p:tav>
                                        <p:tav tm="100000">
                                          <p:val>
                                            <p:strVal val="#ppt_h"/>
                                          </p:val>
                                        </p:tav>
                                      </p:tavLst>
                                    </p:anim>
                                    <p:animEffect transition="in" filter="fade">
                                      <p:cBhvr>
                                        <p:cTn id="100" dur="1000"/>
                                        <p:tgtEl>
                                          <p:spTgt spid="46"/>
                                        </p:tgtEl>
                                      </p:cBhvr>
                                    </p:animEffect>
                                  </p:childTnLst>
                                </p:cTn>
                              </p:par>
                              <p:par>
                                <p:cTn id="101" presetID="55" presetClass="entr" presetSubtype="0" fill="hold" nodeType="withEffect">
                                  <p:stCondLst>
                                    <p:cond delay="0"/>
                                  </p:stCondLst>
                                  <p:childTnLst>
                                    <p:set>
                                      <p:cBhvr>
                                        <p:cTn id="102" dur="1" fill="hold">
                                          <p:stCondLst>
                                            <p:cond delay="0"/>
                                          </p:stCondLst>
                                        </p:cTn>
                                        <p:tgtEl>
                                          <p:spTgt spid="49"/>
                                        </p:tgtEl>
                                        <p:attrNameLst>
                                          <p:attrName>style.visibility</p:attrName>
                                        </p:attrNameLst>
                                      </p:cBhvr>
                                      <p:to>
                                        <p:strVal val="visible"/>
                                      </p:to>
                                    </p:set>
                                    <p:anim calcmode="lin" valueType="num">
                                      <p:cBhvr>
                                        <p:cTn id="103" dur="1000" fill="hold"/>
                                        <p:tgtEl>
                                          <p:spTgt spid="49"/>
                                        </p:tgtEl>
                                        <p:attrNameLst>
                                          <p:attrName>ppt_w</p:attrName>
                                        </p:attrNameLst>
                                      </p:cBhvr>
                                      <p:tavLst>
                                        <p:tav tm="0">
                                          <p:val>
                                            <p:strVal val="#ppt_w*0.70"/>
                                          </p:val>
                                        </p:tav>
                                        <p:tav tm="100000">
                                          <p:val>
                                            <p:strVal val="#ppt_w"/>
                                          </p:val>
                                        </p:tav>
                                      </p:tavLst>
                                    </p:anim>
                                    <p:anim calcmode="lin" valueType="num">
                                      <p:cBhvr>
                                        <p:cTn id="104" dur="1000" fill="hold"/>
                                        <p:tgtEl>
                                          <p:spTgt spid="49"/>
                                        </p:tgtEl>
                                        <p:attrNameLst>
                                          <p:attrName>ppt_h</p:attrName>
                                        </p:attrNameLst>
                                      </p:cBhvr>
                                      <p:tavLst>
                                        <p:tav tm="0">
                                          <p:val>
                                            <p:strVal val="#ppt_h"/>
                                          </p:val>
                                        </p:tav>
                                        <p:tav tm="100000">
                                          <p:val>
                                            <p:strVal val="#ppt_h"/>
                                          </p:val>
                                        </p:tav>
                                      </p:tavLst>
                                    </p:anim>
                                    <p:animEffect transition="in" filter="fade">
                                      <p:cBhvr>
                                        <p:cTn id="105" dur="1000"/>
                                        <p:tgtEl>
                                          <p:spTgt spid="49"/>
                                        </p:tgtEl>
                                      </p:cBhvr>
                                    </p:animEffect>
                                  </p:childTnLst>
                                </p:cTn>
                              </p:par>
                            </p:childTnLst>
                          </p:cTn>
                        </p:par>
                      </p:childTnLst>
                    </p:cTn>
                  </p:par>
                  <p:par>
                    <p:cTn id="106" fill="hold">
                      <p:stCondLst>
                        <p:cond delay="indefinite"/>
                      </p:stCondLst>
                      <p:childTnLst>
                        <p:par>
                          <p:cTn id="107" fill="hold">
                            <p:stCondLst>
                              <p:cond delay="0"/>
                            </p:stCondLst>
                            <p:childTnLst>
                              <p:par>
                                <p:cTn id="108" presetID="55" presetClass="entr" presetSubtype="0" fill="hold" grpId="0" nodeType="clickEffect">
                                  <p:stCondLst>
                                    <p:cond delay="0"/>
                                  </p:stCondLst>
                                  <p:childTnLst>
                                    <p:set>
                                      <p:cBhvr>
                                        <p:cTn id="109" dur="1" fill="hold">
                                          <p:stCondLst>
                                            <p:cond delay="0"/>
                                          </p:stCondLst>
                                        </p:cTn>
                                        <p:tgtEl>
                                          <p:spTgt spid="28"/>
                                        </p:tgtEl>
                                        <p:attrNameLst>
                                          <p:attrName>style.visibility</p:attrName>
                                        </p:attrNameLst>
                                      </p:cBhvr>
                                      <p:to>
                                        <p:strVal val="visible"/>
                                      </p:to>
                                    </p:set>
                                    <p:anim calcmode="lin" valueType="num">
                                      <p:cBhvr>
                                        <p:cTn id="110" dur="1000" fill="hold"/>
                                        <p:tgtEl>
                                          <p:spTgt spid="28"/>
                                        </p:tgtEl>
                                        <p:attrNameLst>
                                          <p:attrName>ppt_w</p:attrName>
                                        </p:attrNameLst>
                                      </p:cBhvr>
                                      <p:tavLst>
                                        <p:tav tm="0">
                                          <p:val>
                                            <p:strVal val="#ppt_w*0.70"/>
                                          </p:val>
                                        </p:tav>
                                        <p:tav tm="100000">
                                          <p:val>
                                            <p:strVal val="#ppt_w"/>
                                          </p:val>
                                        </p:tav>
                                      </p:tavLst>
                                    </p:anim>
                                    <p:anim calcmode="lin" valueType="num">
                                      <p:cBhvr>
                                        <p:cTn id="111" dur="1000" fill="hold"/>
                                        <p:tgtEl>
                                          <p:spTgt spid="28"/>
                                        </p:tgtEl>
                                        <p:attrNameLst>
                                          <p:attrName>ppt_h</p:attrName>
                                        </p:attrNameLst>
                                      </p:cBhvr>
                                      <p:tavLst>
                                        <p:tav tm="0">
                                          <p:val>
                                            <p:strVal val="#ppt_h"/>
                                          </p:val>
                                        </p:tav>
                                        <p:tav tm="100000">
                                          <p:val>
                                            <p:strVal val="#ppt_h"/>
                                          </p:val>
                                        </p:tav>
                                      </p:tavLst>
                                    </p:anim>
                                    <p:animEffect transition="in" filter="fade">
                                      <p:cBhvr>
                                        <p:cTn id="112" dur="1000"/>
                                        <p:tgtEl>
                                          <p:spTgt spid="28"/>
                                        </p:tgtEl>
                                      </p:cBhvr>
                                    </p:animEffect>
                                  </p:childTnLst>
                                </p:cTn>
                              </p:par>
                              <p:par>
                                <p:cTn id="113" presetID="55" presetClass="entr" presetSubtype="0" fill="hold" grpId="0" nodeType="withEffect">
                                  <p:stCondLst>
                                    <p:cond delay="0"/>
                                  </p:stCondLst>
                                  <p:childTnLst>
                                    <p:set>
                                      <p:cBhvr>
                                        <p:cTn id="114" dur="1" fill="hold">
                                          <p:stCondLst>
                                            <p:cond delay="0"/>
                                          </p:stCondLst>
                                        </p:cTn>
                                        <p:tgtEl>
                                          <p:spTgt spid="29"/>
                                        </p:tgtEl>
                                        <p:attrNameLst>
                                          <p:attrName>style.visibility</p:attrName>
                                        </p:attrNameLst>
                                      </p:cBhvr>
                                      <p:to>
                                        <p:strVal val="visible"/>
                                      </p:to>
                                    </p:set>
                                    <p:anim calcmode="lin" valueType="num">
                                      <p:cBhvr>
                                        <p:cTn id="115" dur="1000" fill="hold"/>
                                        <p:tgtEl>
                                          <p:spTgt spid="29"/>
                                        </p:tgtEl>
                                        <p:attrNameLst>
                                          <p:attrName>ppt_w</p:attrName>
                                        </p:attrNameLst>
                                      </p:cBhvr>
                                      <p:tavLst>
                                        <p:tav tm="0">
                                          <p:val>
                                            <p:strVal val="#ppt_w*0.70"/>
                                          </p:val>
                                        </p:tav>
                                        <p:tav tm="100000">
                                          <p:val>
                                            <p:strVal val="#ppt_w"/>
                                          </p:val>
                                        </p:tav>
                                      </p:tavLst>
                                    </p:anim>
                                    <p:anim calcmode="lin" valueType="num">
                                      <p:cBhvr>
                                        <p:cTn id="116" dur="1000" fill="hold"/>
                                        <p:tgtEl>
                                          <p:spTgt spid="29"/>
                                        </p:tgtEl>
                                        <p:attrNameLst>
                                          <p:attrName>ppt_h</p:attrName>
                                        </p:attrNameLst>
                                      </p:cBhvr>
                                      <p:tavLst>
                                        <p:tav tm="0">
                                          <p:val>
                                            <p:strVal val="#ppt_h"/>
                                          </p:val>
                                        </p:tav>
                                        <p:tav tm="100000">
                                          <p:val>
                                            <p:strVal val="#ppt_h"/>
                                          </p:val>
                                        </p:tav>
                                      </p:tavLst>
                                    </p:anim>
                                    <p:animEffect transition="in" filter="fade">
                                      <p:cBhvr>
                                        <p:cTn id="11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4" grpId="0" animBg="1"/>
      <p:bldP spid="23" grpId="0"/>
      <p:bldP spid="24" grpId="0"/>
      <p:bldP spid="26" grpId="0"/>
      <p:bldP spid="27" grpId="0"/>
      <p:bldP spid="32" grpId="0" animBg="1"/>
      <p:bldP spid="33" grpId="0" animBg="1"/>
      <p:bldP spid="28" grpId="0"/>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(OCC)</a:t>
            </a:r>
            <a:endParaRPr lang="en-US" dirty="0"/>
          </a:p>
        </p:txBody>
      </p:sp>
      <p:sp>
        <p:nvSpPr>
          <p:cNvPr id="3" name="Content Placeholder 2"/>
          <p:cNvSpPr>
            <a:spLocks noGrp="1"/>
          </p:cNvSpPr>
          <p:nvPr>
            <p:ph idx="1"/>
          </p:nvPr>
        </p:nvSpPr>
        <p:spPr/>
        <p:txBody>
          <a:bodyPr/>
          <a:lstStyle/>
          <a:p>
            <a:pPr>
              <a:buNone/>
            </a:pPr>
            <a:endParaRPr lang="en-US" dirty="0" smtClean="0"/>
          </a:p>
          <a:p>
            <a:endParaRPr lang="en-US" dirty="0" smtClean="0"/>
          </a:p>
        </p:txBody>
      </p:sp>
      <p:sp>
        <p:nvSpPr>
          <p:cNvPr id="4" name="Rectangle 3"/>
          <p:cNvSpPr/>
          <p:nvPr/>
        </p:nvSpPr>
        <p:spPr>
          <a:xfrm>
            <a:off x="762000" y="3276600"/>
            <a:ext cx="1676400" cy="2057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5" name="Rectangle 4"/>
          <p:cNvSpPr/>
          <p:nvPr/>
        </p:nvSpPr>
        <p:spPr>
          <a:xfrm>
            <a:off x="838200" y="3581400"/>
            <a:ext cx="1524000" cy="3048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t>
            </a:r>
            <a:r>
              <a:rPr lang="en-US" dirty="0" err="1" smtClean="0"/>
              <a:t>x,value</a:t>
            </a:r>
            <a:r>
              <a:rPr lang="en-US" dirty="0" smtClean="0"/>
              <a:t>, 12}</a:t>
            </a:r>
            <a:endParaRPr lang="en-US" dirty="0"/>
          </a:p>
        </p:txBody>
      </p:sp>
      <p:sp>
        <p:nvSpPr>
          <p:cNvPr id="6" name="Rectangle 5"/>
          <p:cNvSpPr/>
          <p:nvPr/>
        </p:nvSpPr>
        <p:spPr>
          <a:xfrm>
            <a:off x="838200" y="3962400"/>
            <a:ext cx="1524000" cy="3048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t>
            </a:r>
            <a:r>
              <a:rPr lang="en-US" dirty="0" err="1" smtClean="0"/>
              <a:t>y,value</a:t>
            </a:r>
            <a:r>
              <a:rPr lang="en-US" dirty="0" smtClean="0"/>
              <a:t>, 13}</a:t>
            </a:r>
            <a:endParaRPr lang="en-US" dirty="0"/>
          </a:p>
        </p:txBody>
      </p:sp>
      <p:sp>
        <p:nvSpPr>
          <p:cNvPr id="7" name="Rectangle 6"/>
          <p:cNvSpPr/>
          <p:nvPr/>
        </p:nvSpPr>
        <p:spPr>
          <a:xfrm>
            <a:off x="0" y="2895600"/>
            <a:ext cx="1828800" cy="3048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Timestamp: 16</a:t>
            </a:r>
            <a:endParaRPr lang="en-US" dirty="0"/>
          </a:p>
        </p:txBody>
      </p:sp>
      <p:sp>
        <p:nvSpPr>
          <p:cNvPr id="8" name="Rectangle 7"/>
          <p:cNvSpPr/>
          <p:nvPr/>
        </p:nvSpPr>
        <p:spPr>
          <a:xfrm>
            <a:off x="762000" y="3276600"/>
            <a:ext cx="1066800" cy="2286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Read Set</a:t>
            </a:r>
            <a:endParaRPr lang="en-US" dirty="0"/>
          </a:p>
        </p:txBody>
      </p:sp>
      <p:sp>
        <p:nvSpPr>
          <p:cNvPr id="9" name="Rectangle 8"/>
          <p:cNvSpPr/>
          <p:nvPr/>
        </p:nvSpPr>
        <p:spPr>
          <a:xfrm>
            <a:off x="762000" y="4343400"/>
            <a:ext cx="1066800" cy="2286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Write Set</a:t>
            </a:r>
            <a:endParaRPr lang="en-US" dirty="0"/>
          </a:p>
        </p:txBody>
      </p:sp>
      <p:sp>
        <p:nvSpPr>
          <p:cNvPr id="10" name="Rectangle 9"/>
          <p:cNvSpPr/>
          <p:nvPr/>
        </p:nvSpPr>
        <p:spPr>
          <a:xfrm>
            <a:off x="838200" y="4648200"/>
            <a:ext cx="1524000" cy="3048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t>
            </a:r>
            <a:r>
              <a:rPr lang="en-US" dirty="0" err="1" smtClean="0"/>
              <a:t>y,value</a:t>
            </a:r>
            <a:r>
              <a:rPr lang="en-US" dirty="0" smtClean="0"/>
              <a:t>}</a:t>
            </a:r>
            <a:endParaRPr lang="en-US" dirty="0"/>
          </a:p>
        </p:txBody>
      </p:sp>
      <p:sp>
        <p:nvSpPr>
          <p:cNvPr id="11" name="Rectangle 10"/>
          <p:cNvSpPr/>
          <p:nvPr/>
        </p:nvSpPr>
        <p:spPr>
          <a:xfrm>
            <a:off x="838200" y="4953000"/>
            <a:ext cx="1524000" cy="3048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t>
            </a:r>
            <a:r>
              <a:rPr lang="en-US" dirty="0" err="1" smtClean="0"/>
              <a:t>z,value</a:t>
            </a:r>
            <a:r>
              <a:rPr lang="en-US" dirty="0" smtClean="0"/>
              <a:t>,}</a:t>
            </a:r>
            <a:endParaRPr lang="en-US" dirty="0"/>
          </a:p>
        </p:txBody>
      </p:sp>
      <p:sp>
        <p:nvSpPr>
          <p:cNvPr id="12" name="Right Arrow 11"/>
          <p:cNvSpPr/>
          <p:nvPr/>
        </p:nvSpPr>
        <p:spPr>
          <a:xfrm rot="19480272">
            <a:off x="3141188" y="3177807"/>
            <a:ext cx="1600200" cy="3048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3" name="Rectangle 12"/>
          <p:cNvSpPr/>
          <p:nvPr/>
        </p:nvSpPr>
        <p:spPr>
          <a:xfrm>
            <a:off x="4953000" y="1295400"/>
            <a:ext cx="3048000" cy="2819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4" name="Rectangle 13"/>
          <p:cNvSpPr/>
          <p:nvPr/>
        </p:nvSpPr>
        <p:spPr>
          <a:xfrm>
            <a:off x="5105400" y="1752600"/>
            <a:ext cx="281940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T:15{</a:t>
            </a:r>
            <a:r>
              <a:rPr lang="en-US" dirty="0" err="1" smtClean="0"/>
              <a:t>x,w,q,r</a:t>
            </a:r>
            <a:r>
              <a:rPr lang="en-US" dirty="0" smtClean="0"/>
              <a:t>}</a:t>
            </a:r>
            <a:endParaRPr lang="en-US" dirty="0"/>
          </a:p>
        </p:txBody>
      </p:sp>
      <p:sp>
        <p:nvSpPr>
          <p:cNvPr id="15" name="Rectangle 14"/>
          <p:cNvSpPr/>
          <p:nvPr/>
        </p:nvSpPr>
        <p:spPr>
          <a:xfrm>
            <a:off x="5105400" y="2362200"/>
            <a:ext cx="281940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T:14 {</a:t>
            </a:r>
            <a:r>
              <a:rPr lang="en-US" dirty="0" err="1" smtClean="0"/>
              <a:t>w,q,r</a:t>
            </a:r>
            <a:r>
              <a:rPr lang="en-US" dirty="0" smtClean="0"/>
              <a:t>}</a:t>
            </a:r>
            <a:endParaRPr lang="en-US" dirty="0"/>
          </a:p>
        </p:txBody>
      </p:sp>
      <p:sp>
        <p:nvSpPr>
          <p:cNvPr id="16" name="Rectangle 15"/>
          <p:cNvSpPr/>
          <p:nvPr/>
        </p:nvSpPr>
        <p:spPr>
          <a:xfrm>
            <a:off x="5105400" y="2971800"/>
            <a:ext cx="281940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T:13 {</a:t>
            </a:r>
            <a:r>
              <a:rPr lang="en-US" dirty="0" err="1" smtClean="0"/>
              <a:t>w,q,r</a:t>
            </a:r>
            <a:r>
              <a:rPr lang="en-US" dirty="0" smtClean="0"/>
              <a:t>}</a:t>
            </a:r>
            <a:endParaRPr lang="en-US" dirty="0"/>
          </a:p>
        </p:txBody>
      </p:sp>
      <p:sp>
        <p:nvSpPr>
          <p:cNvPr id="17" name="Rectangle 16"/>
          <p:cNvSpPr/>
          <p:nvPr/>
        </p:nvSpPr>
        <p:spPr>
          <a:xfrm>
            <a:off x="5105400" y="3581400"/>
            <a:ext cx="281940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T:12 {</a:t>
            </a:r>
            <a:r>
              <a:rPr lang="en-US" dirty="0" err="1" smtClean="0"/>
              <a:t>x,w,q,r</a:t>
            </a:r>
            <a:r>
              <a:rPr lang="en-US" dirty="0" smtClean="0"/>
              <a:t>}</a:t>
            </a:r>
            <a:endParaRPr lang="en-US" dirty="0"/>
          </a:p>
        </p:txBody>
      </p:sp>
      <p:sp>
        <p:nvSpPr>
          <p:cNvPr id="18" name="Rectangle 17"/>
          <p:cNvSpPr/>
          <p:nvPr/>
        </p:nvSpPr>
        <p:spPr>
          <a:xfrm>
            <a:off x="4953000" y="1371600"/>
            <a:ext cx="1828800" cy="2286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Keys {X,W,P,Q,R}</a:t>
            </a:r>
            <a:endParaRPr lang="en-US" dirty="0"/>
          </a:p>
        </p:txBody>
      </p:sp>
      <p:sp>
        <p:nvSpPr>
          <p:cNvPr id="19" name="Rectangle 18"/>
          <p:cNvSpPr/>
          <p:nvPr/>
        </p:nvSpPr>
        <p:spPr>
          <a:xfrm>
            <a:off x="5105400" y="4648200"/>
            <a:ext cx="3048000" cy="1981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0" name="Right Arrow 19"/>
          <p:cNvSpPr/>
          <p:nvPr/>
        </p:nvSpPr>
        <p:spPr>
          <a:xfrm rot="1494236">
            <a:off x="3266379" y="4325450"/>
            <a:ext cx="1600200" cy="3048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1" name="Rectangle 20"/>
          <p:cNvSpPr/>
          <p:nvPr/>
        </p:nvSpPr>
        <p:spPr>
          <a:xfrm>
            <a:off x="5181600" y="4800600"/>
            <a:ext cx="1828800" cy="2286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Keys {Y,Z,L}</a:t>
            </a:r>
            <a:endParaRPr lang="en-US" dirty="0"/>
          </a:p>
        </p:txBody>
      </p:sp>
      <p:sp>
        <p:nvSpPr>
          <p:cNvPr id="22" name="Rectangle 21"/>
          <p:cNvSpPr/>
          <p:nvPr/>
        </p:nvSpPr>
        <p:spPr>
          <a:xfrm>
            <a:off x="5181600" y="5257800"/>
            <a:ext cx="281940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T:13{</a:t>
            </a:r>
            <a:r>
              <a:rPr lang="en-US" dirty="0" err="1" smtClean="0"/>
              <a:t>y,z</a:t>
            </a:r>
            <a:r>
              <a:rPr lang="en-US" dirty="0" smtClean="0"/>
              <a:t>}</a:t>
            </a:r>
            <a:endParaRPr lang="en-US" dirty="0"/>
          </a:p>
        </p:txBody>
      </p:sp>
      <p:sp>
        <p:nvSpPr>
          <p:cNvPr id="23" name="Rectangle 22"/>
          <p:cNvSpPr/>
          <p:nvPr/>
        </p:nvSpPr>
        <p:spPr>
          <a:xfrm>
            <a:off x="5181600" y="5943600"/>
            <a:ext cx="281940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T:12{</a:t>
            </a:r>
            <a:r>
              <a:rPr lang="en-US" dirty="0" err="1" smtClean="0"/>
              <a:t>y,z,l</a:t>
            </a:r>
            <a:r>
              <a:rPr lang="en-US" dirty="0" smtClean="0"/>
              <a:t>}</a:t>
            </a:r>
            <a:endParaRPr lang="en-US" dirty="0"/>
          </a:p>
        </p:txBody>
      </p:sp>
      <p:sp>
        <p:nvSpPr>
          <p:cNvPr id="24" name="TextBox 23"/>
          <p:cNvSpPr txBox="1"/>
          <p:nvPr/>
        </p:nvSpPr>
        <p:spPr>
          <a:xfrm rot="19538367">
            <a:off x="2911785" y="2614799"/>
            <a:ext cx="1905000" cy="646331"/>
          </a:xfrm>
          <a:prstGeom prst="rect">
            <a:avLst/>
          </a:prstGeom>
          <a:noFill/>
        </p:spPr>
        <p:txBody>
          <a:bodyPr wrap="square" rtlCol="0">
            <a:spAutoFit/>
          </a:bodyPr>
          <a:lstStyle/>
          <a:p>
            <a:r>
              <a:rPr lang="en-US" dirty="0" smtClean="0"/>
              <a:t>RS = {(x,12);}</a:t>
            </a:r>
          </a:p>
          <a:p>
            <a:r>
              <a:rPr lang="en-US" dirty="0" smtClean="0"/>
              <a:t>WS = {}</a:t>
            </a:r>
            <a:endParaRPr lang="en-US" dirty="0"/>
          </a:p>
        </p:txBody>
      </p:sp>
      <p:sp>
        <p:nvSpPr>
          <p:cNvPr id="26" name="TextBox 25"/>
          <p:cNvSpPr txBox="1"/>
          <p:nvPr/>
        </p:nvSpPr>
        <p:spPr>
          <a:xfrm rot="1440567">
            <a:off x="2998919" y="4632869"/>
            <a:ext cx="1905000" cy="646331"/>
          </a:xfrm>
          <a:prstGeom prst="rect">
            <a:avLst/>
          </a:prstGeom>
          <a:noFill/>
        </p:spPr>
        <p:txBody>
          <a:bodyPr wrap="square" rtlCol="0">
            <a:spAutoFit/>
          </a:bodyPr>
          <a:lstStyle/>
          <a:p>
            <a:r>
              <a:rPr lang="en-US" dirty="0" smtClean="0"/>
              <a:t>RS = {(y,13);}</a:t>
            </a:r>
          </a:p>
          <a:p>
            <a:r>
              <a:rPr lang="en-US" dirty="0" smtClean="0"/>
              <a:t>WS = { </a:t>
            </a:r>
            <a:r>
              <a:rPr lang="en-US" dirty="0" err="1" smtClean="0"/>
              <a:t>y,z</a:t>
            </a:r>
            <a:r>
              <a:rPr lang="en-US" dirty="0" smtClean="0"/>
              <a:t>}</a:t>
            </a:r>
            <a:endParaRPr lang="en-US" dirty="0"/>
          </a:p>
        </p:txBody>
      </p:sp>
      <p:sp>
        <p:nvSpPr>
          <p:cNvPr id="27" name="TextBox 26"/>
          <p:cNvSpPr txBox="1"/>
          <p:nvPr/>
        </p:nvSpPr>
        <p:spPr>
          <a:xfrm>
            <a:off x="6934200" y="762000"/>
            <a:ext cx="2209800" cy="369332"/>
          </a:xfrm>
          <a:prstGeom prst="rect">
            <a:avLst/>
          </a:prstGeom>
          <a:noFill/>
        </p:spPr>
        <p:txBody>
          <a:bodyPr wrap="square" rtlCol="0">
            <a:spAutoFit/>
          </a:bodyPr>
          <a:lstStyle/>
          <a:p>
            <a:r>
              <a:rPr lang="en-US" dirty="0" smtClean="0"/>
              <a:t>12 &lt; </a:t>
            </a:r>
            <a:r>
              <a:rPr lang="en-US" dirty="0" err="1" smtClean="0"/>
              <a:t>i</a:t>
            </a:r>
            <a:r>
              <a:rPr lang="en-US" dirty="0" smtClean="0"/>
              <a:t> &lt;16</a:t>
            </a:r>
            <a:endParaRPr lang="en-US" dirty="0"/>
          </a:p>
        </p:txBody>
      </p:sp>
      <p:sp>
        <p:nvSpPr>
          <p:cNvPr id="28" name="TextBox 27"/>
          <p:cNvSpPr txBox="1"/>
          <p:nvPr/>
        </p:nvSpPr>
        <p:spPr>
          <a:xfrm>
            <a:off x="1981200" y="1219200"/>
            <a:ext cx="2362200" cy="923330"/>
          </a:xfrm>
          <a:prstGeom prst="rect">
            <a:avLst/>
          </a:prstGeom>
          <a:noFill/>
        </p:spPr>
        <p:txBody>
          <a:bodyPr wrap="square" rtlCol="0">
            <a:spAutoFit/>
          </a:bodyPr>
          <a:lstStyle/>
          <a:p>
            <a:r>
              <a:rPr lang="en-US" dirty="0" smtClean="0">
                <a:solidFill>
                  <a:srgbClr val="FF0000"/>
                </a:solidFill>
              </a:rPr>
              <a:t>Read a stale value. T15 has the new value. Hence abort!!</a:t>
            </a:r>
            <a:endParaRPr lang="en-US" dirty="0">
              <a:solidFill>
                <a:srgbClr val="FF0000"/>
              </a:solidFill>
            </a:endParaRPr>
          </a:p>
        </p:txBody>
      </p:sp>
      <p:sp>
        <p:nvSpPr>
          <p:cNvPr id="29" name="Slide Number Placeholder 28"/>
          <p:cNvSpPr>
            <a:spLocks noGrp="1"/>
          </p:cNvSpPr>
          <p:nvPr>
            <p:ph type="sldNum" sz="quarter" idx="12"/>
          </p:nvPr>
        </p:nvSpPr>
        <p:spPr/>
        <p:txBody>
          <a:bodyPr/>
          <a:lstStyle/>
          <a:p>
            <a:fld id="{684CBD6F-BDE8-4355-A4DE-64F2493B9076}"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ppt_x"/>
                                          </p:val>
                                        </p:tav>
                                        <p:tav tm="100000">
                                          <p:val>
                                            <p:strVal val="#ppt_x"/>
                                          </p:val>
                                        </p:tav>
                                      </p:tavLst>
                                    </p:anim>
                                    <p:anim calcmode="lin" valueType="num">
                                      <p:cBhvr additive="base">
                                        <p:cTn id="1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 calcmode="lin" valueType="num">
                                      <p:cBhvr>
                                        <p:cTn id="17" dur="1000" fill="hold"/>
                                        <p:tgtEl>
                                          <p:spTgt spid="27"/>
                                        </p:tgtEl>
                                        <p:attrNameLst>
                                          <p:attrName>ppt_w</p:attrName>
                                        </p:attrNameLst>
                                      </p:cBhvr>
                                      <p:tavLst>
                                        <p:tav tm="0">
                                          <p:val>
                                            <p:strVal val="#ppt_w*0.70"/>
                                          </p:val>
                                        </p:tav>
                                        <p:tav tm="100000">
                                          <p:val>
                                            <p:strVal val="#ppt_w"/>
                                          </p:val>
                                        </p:tav>
                                      </p:tavLst>
                                    </p:anim>
                                    <p:anim calcmode="lin" valueType="num">
                                      <p:cBhvr>
                                        <p:cTn id="18" dur="1000" fill="hold"/>
                                        <p:tgtEl>
                                          <p:spTgt spid="27"/>
                                        </p:tgtEl>
                                        <p:attrNameLst>
                                          <p:attrName>ppt_h</p:attrName>
                                        </p:attrNameLst>
                                      </p:cBhvr>
                                      <p:tavLst>
                                        <p:tav tm="0">
                                          <p:val>
                                            <p:strVal val="#ppt_h"/>
                                          </p:val>
                                        </p:tav>
                                        <p:tav tm="100000">
                                          <p:val>
                                            <p:strVal val="#ppt_h"/>
                                          </p:val>
                                        </p:tav>
                                      </p:tavLst>
                                    </p:anim>
                                    <p:animEffect transition="in" filter="fade">
                                      <p:cBhvr>
                                        <p:cTn id="19" dur="10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mph" presetSubtype="0" fill="hold" grpId="0" nodeType="clickEffect">
                                  <p:stCondLst>
                                    <p:cond delay="0"/>
                                  </p:stCondLst>
                                  <p:iterate type="lt">
                                    <p:tmPct val="4000"/>
                                  </p:iterate>
                                  <p:childTnLst>
                                    <p:set>
                                      <p:cBhvr override="childStyle">
                                        <p:cTn id="23" dur="500" fill="hold"/>
                                        <p:tgtEl>
                                          <p:spTgt spid="14"/>
                                        </p:tgtEl>
                                        <p:attrNameLst>
                                          <p:attrName>style.textDecorationUnderline</p:attrName>
                                        </p:attrNameLst>
                                      </p:cBhvr>
                                      <p:to>
                                        <p:strVal val="true"/>
                                      </p:to>
                                    </p:set>
                                  </p:childTnLst>
                                </p:cTn>
                              </p:par>
                              <p:par>
                                <p:cTn id="24" presetID="18" presetClass="emph" presetSubtype="0" fill="hold" grpId="0" nodeType="withEffect">
                                  <p:stCondLst>
                                    <p:cond delay="0"/>
                                  </p:stCondLst>
                                  <p:iterate type="lt">
                                    <p:tmPct val="4000"/>
                                  </p:iterate>
                                  <p:childTnLst>
                                    <p:set>
                                      <p:cBhvr override="childStyle">
                                        <p:cTn id="25" dur="500" fill="hold"/>
                                        <p:tgtEl>
                                          <p:spTgt spid="15"/>
                                        </p:tgtEl>
                                        <p:attrNameLst>
                                          <p:attrName>style.textDecorationUnderline</p:attrName>
                                        </p:attrNameLst>
                                      </p:cBhvr>
                                      <p:to>
                                        <p:strVal val="true"/>
                                      </p:to>
                                    </p:set>
                                  </p:childTnLst>
                                </p:cTn>
                              </p:par>
                              <p:par>
                                <p:cTn id="26" presetID="18" presetClass="emph" presetSubtype="0" fill="hold" grpId="0" nodeType="withEffect">
                                  <p:stCondLst>
                                    <p:cond delay="0"/>
                                  </p:stCondLst>
                                  <p:iterate type="lt">
                                    <p:tmPct val="4000"/>
                                  </p:iterate>
                                  <p:childTnLst>
                                    <p:set>
                                      <p:cBhvr override="childStyle">
                                        <p:cTn id="27" dur="500" fill="hold"/>
                                        <p:tgtEl>
                                          <p:spTgt spid="16"/>
                                        </p:tgtEl>
                                        <p:attrNameLst>
                                          <p:attrName>style.textDecorationUnderline</p:attrName>
                                        </p:attrNameLst>
                                      </p:cBhvr>
                                      <p:to>
                                        <p:strVal val="true"/>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 calcmode="lin" valueType="num">
                                      <p:cBhvr additive="base">
                                        <p:cTn id="32" dur="500" fill="hold"/>
                                        <p:tgtEl>
                                          <p:spTgt spid="28"/>
                                        </p:tgtEl>
                                        <p:attrNameLst>
                                          <p:attrName>ppt_x</p:attrName>
                                        </p:attrNameLst>
                                      </p:cBhvr>
                                      <p:tavLst>
                                        <p:tav tm="0">
                                          <p:val>
                                            <p:strVal val="#ppt_x"/>
                                          </p:val>
                                        </p:tav>
                                        <p:tav tm="100000">
                                          <p:val>
                                            <p:strVal val="#ppt_x"/>
                                          </p:val>
                                        </p:tav>
                                      </p:tavLst>
                                    </p:anim>
                                    <p:anim calcmode="lin" valueType="num">
                                      <p:cBhvr additive="base">
                                        <p:cTn id="33"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4" grpId="0"/>
      <p:bldP spid="26" grpId="0"/>
      <p:bldP spid="27" grpId="0"/>
      <p:bldP spid="2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2258</TotalTime>
  <Words>3551</Words>
  <Application>Microsoft Office PowerPoint</Application>
  <PresentationFormat>On-screen Show (4:3)</PresentationFormat>
  <Paragraphs>487</Paragraphs>
  <Slides>30</Slides>
  <Notes>26</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Centiman: Elastic, High Performance Optimistic Concurrency Control by Watermarking </vt:lpstr>
      <vt:lpstr>Transactions</vt:lpstr>
      <vt:lpstr>Acid Properties for transactions</vt:lpstr>
      <vt:lpstr>Concurrent transactions</vt:lpstr>
      <vt:lpstr>But.. </vt:lpstr>
      <vt:lpstr>What is Centiman?</vt:lpstr>
      <vt:lpstr>Centiman Architecture</vt:lpstr>
      <vt:lpstr>Validators and sharded validation</vt:lpstr>
      <vt:lpstr>Validation (OCC)</vt:lpstr>
      <vt:lpstr>Global master</vt:lpstr>
      <vt:lpstr>Elasticity</vt:lpstr>
      <vt:lpstr>Failure Recovery</vt:lpstr>
      <vt:lpstr>Challenges</vt:lpstr>
      <vt:lpstr>Spurious Aborts</vt:lpstr>
      <vt:lpstr>Watermark Abstraction</vt:lpstr>
      <vt:lpstr>Implementing Watermarks</vt:lpstr>
      <vt:lpstr>Reducing spurious aborts</vt:lpstr>
      <vt:lpstr>Bypassing Read Only Transactions</vt:lpstr>
      <vt:lpstr>Evaluation</vt:lpstr>
      <vt:lpstr>Spurious aborts</vt:lpstr>
      <vt:lpstr>Elastic Scaling</vt:lpstr>
      <vt:lpstr>Elastic Scaling (2)</vt:lpstr>
      <vt:lpstr>Local check for read only transactions</vt:lpstr>
      <vt:lpstr>Synthetic data (Throughput)</vt:lpstr>
      <vt:lpstr>Synthetic data (Abort rate)</vt:lpstr>
      <vt:lpstr>Realistic Benchmarks (TPC-C)</vt:lpstr>
      <vt:lpstr>Realistic Benchmarks (TAPT)</vt:lpstr>
      <vt:lpstr>My thoughts!!</vt:lpstr>
      <vt:lpstr>References</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301</cp:revision>
  <dcterms:created xsi:type="dcterms:W3CDTF">2016-02-20T21:36:27Z</dcterms:created>
  <dcterms:modified xsi:type="dcterms:W3CDTF">2016-03-01T22:32:00Z</dcterms:modified>
</cp:coreProperties>
</file>