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0"/>
  </p:notesMasterIdLst>
  <p:handoutMasterIdLst>
    <p:handoutMasterId r:id="rId31"/>
  </p:handoutMasterIdLst>
  <p:sldIdLst>
    <p:sldId id="290" r:id="rId4"/>
    <p:sldId id="315" r:id="rId5"/>
    <p:sldId id="291" r:id="rId6"/>
    <p:sldId id="320" r:id="rId7"/>
    <p:sldId id="323" r:id="rId8"/>
    <p:sldId id="326" r:id="rId9"/>
    <p:sldId id="337" r:id="rId10"/>
    <p:sldId id="324" r:id="rId11"/>
    <p:sldId id="333" r:id="rId12"/>
    <p:sldId id="327" r:id="rId13"/>
    <p:sldId id="351" r:id="rId14"/>
    <p:sldId id="330" r:id="rId15"/>
    <p:sldId id="329" r:id="rId16"/>
    <p:sldId id="331" r:id="rId17"/>
    <p:sldId id="335" r:id="rId18"/>
    <p:sldId id="334" r:id="rId19"/>
    <p:sldId id="338" r:id="rId20"/>
    <p:sldId id="339" r:id="rId21"/>
    <p:sldId id="340" r:id="rId22"/>
    <p:sldId id="350" r:id="rId23"/>
    <p:sldId id="342" r:id="rId24"/>
    <p:sldId id="343" r:id="rId25"/>
    <p:sldId id="344" r:id="rId26"/>
    <p:sldId id="348" r:id="rId27"/>
    <p:sldId id="289" r:id="rId28"/>
    <p:sldId id="311"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534" autoAdjust="0"/>
  </p:normalViewPr>
  <p:slideViewPr>
    <p:cSldViewPr>
      <p:cViewPr varScale="1">
        <p:scale>
          <a:sx n="55" d="100"/>
          <a:sy n="55" d="100"/>
        </p:scale>
        <p:origin x="-158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3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08EC0E-93E1-42DB-A957-55CFD210C0C6}" type="datetimeFigureOut">
              <a:rPr lang="zh-CN" altLang="en-US" smtClean="0"/>
              <a:pPr/>
              <a:t>2016/3/10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82805E-E0F2-4B08-B3CD-AAEF88D9B2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10D44-C058-4A0F-BEBD-90D4C17C0B55}" type="datetimeFigureOut">
              <a:rPr lang="zh-CN" altLang="en-US" smtClean="0"/>
              <a:pPr/>
              <a:t>2016/3/10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10AFB-1882-40A0-B17D-EF6B636263C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Hi,</a:t>
            </a:r>
            <a:r>
              <a:rPr lang="en-US" altLang="zh-CN" baseline="0" dirty="0" smtClean="0"/>
              <a:t> I am going to present a protocol named Pando in wireless sensor networks</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1200" kern="1200" baseline="0" dirty="0" smtClean="0">
                <a:solidFill>
                  <a:schemeClr val="tx1"/>
                </a:solidFill>
                <a:latin typeface="+mn-lt"/>
                <a:ea typeface="+mn-ea"/>
                <a:cs typeface="+mn-cs"/>
              </a:rPr>
              <a:t>It includes two parts, constant interval of idle CPU. Microcontroller goes into idle mode for a long time that can be used for Fountain encoding and decoding. Microsecond. First of all, write data to TX buffer, after calibration, the nodes begin to decode the data object.</a:t>
            </a:r>
            <a:endParaRPr lang="en-US" altLang="en-US" dirty="0" smtClean="0">
              <a:latin typeface="Arial" panose="020B0604020202020204" pitchFamily="34" charset="0"/>
              <a:ea typeface="ＭＳ Ｐゴシック" panose="020B0600070205080204" pitchFamily="34" charset="-128"/>
            </a:endParaRPr>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37A75B2-2C0A-4EE1-A213-FB34CEF6F875}" type="slidenum">
              <a:rPr lang="en-US" altLang="en-US">
                <a:solidFill>
                  <a:srgbClr val="000000"/>
                </a:solidFill>
                <a:cs typeface="Arial" panose="020B0604020202020204" pitchFamily="34" charset="0"/>
              </a:rPr>
              <a:pPr>
                <a:spcBef>
                  <a:spcPct val="0"/>
                </a:spcBef>
              </a:pPr>
              <a:t>10</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xmlns="" val="2237550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Use</a:t>
            </a:r>
            <a:r>
              <a:rPr lang="en-US" altLang="zh-CN" baseline="0" dirty="0" smtClean="0"/>
              <a:t> some row operations to transform the matrix into an upper triangular matrix.</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1200" kern="1200" baseline="0" dirty="0" smtClean="0">
                <a:solidFill>
                  <a:schemeClr val="tx1"/>
                </a:solidFill>
                <a:latin typeface="+mn-lt"/>
                <a:ea typeface="+mn-ea"/>
                <a:cs typeface="+mn-cs"/>
              </a:rPr>
              <a:t>It is used to terminate the data dissemination when children nodes could recover the original data object. In Pando, a leaf node will terminate the dissemination process when it successfully recovers the original data objects. If the node could recover the original data object, it will send the acknowledge to the parent nodes. After 2 time slots, 19</a:t>
            </a:r>
            <a:r>
              <a:rPr lang="en-US" altLang="zh-CN" sz="1200" kern="1200" baseline="30000" dirty="0" smtClean="0">
                <a:solidFill>
                  <a:schemeClr val="tx1"/>
                </a:solidFill>
                <a:latin typeface="+mn-lt"/>
                <a:ea typeface="+mn-ea"/>
                <a:cs typeface="+mn-cs"/>
              </a:rPr>
              <a:t>th</a:t>
            </a:r>
            <a:r>
              <a:rPr lang="en-US" altLang="zh-CN" sz="1200" kern="1200" baseline="0" dirty="0" smtClean="0">
                <a:solidFill>
                  <a:schemeClr val="tx1"/>
                </a:solidFill>
                <a:latin typeface="+mn-lt"/>
                <a:ea typeface="+mn-ea"/>
                <a:cs typeface="+mn-cs"/>
              </a:rPr>
              <a:t> detect the silence nodes, it can succeed in recovering the data and terminate dissemination. </a:t>
            </a:r>
            <a:endParaRPr lang="en-US" altLang="zh-CN" dirty="0" smtClean="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33AD5CB-4972-49C2-A539-E5D65F16EFA4}" type="slidenum">
              <a:rPr lang="zh-CN" altLang="en-US">
                <a:solidFill>
                  <a:srgbClr val="000000"/>
                </a:solidFill>
                <a:cs typeface="Arial" panose="020B0604020202020204" pitchFamily="34" charset="0"/>
              </a:rPr>
              <a:pPr>
                <a:spcBef>
                  <a:spcPct val="0"/>
                </a:spcBef>
              </a:pPr>
              <a:t>12</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3532396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itchFamily="18" charset="0"/>
                <a:cs typeface="Times New Roman" pitchFamily="18" charset="0"/>
              </a:rPr>
              <a:t>However, the feedback</a:t>
            </a:r>
            <a:r>
              <a:rPr lang="en-US" altLang="zh-CN" sz="1200" baseline="0" dirty="0" smtClean="0">
                <a:latin typeface="Times New Roman" pitchFamily="18" charset="0"/>
                <a:cs typeface="Times New Roman" pitchFamily="18" charset="0"/>
              </a:rPr>
              <a:t> scheme may suffer from some errors. </a:t>
            </a:r>
            <a:r>
              <a:rPr lang="en-US" altLang="zh-CN" sz="1200" dirty="0" smtClean="0">
                <a:latin typeface="Times New Roman" pitchFamily="18" charset="0"/>
                <a:cs typeface="Times New Roman" pitchFamily="18" charset="0"/>
              </a:rPr>
              <a:t>Ambient noise or interference from nearby devices,</a:t>
            </a:r>
            <a:r>
              <a:rPr lang="en-US" altLang="zh-CN" sz="1200" baseline="0" dirty="0" smtClean="0">
                <a:latin typeface="Times New Roman" pitchFamily="18" charset="0"/>
                <a:cs typeface="Times New Roman" pitchFamily="18" charset="0"/>
              </a:rPr>
              <a:t> a node may not detect the channel silence. </a:t>
            </a:r>
            <a:r>
              <a:rPr lang="en-US" altLang="zh-CN" dirty="0" smtClean="0"/>
              <a:t>Dynamic</a:t>
            </a:r>
            <a:r>
              <a:rPr lang="en-US" altLang="zh-CN" baseline="0" dirty="0" smtClean="0"/>
              <a:t>ally</a:t>
            </a:r>
            <a:r>
              <a:rPr lang="en-US" altLang="zh-CN" dirty="0" smtClean="0"/>
              <a:t> adapt the RSSI threshold of channel</a:t>
            </a:r>
          </a:p>
          <a:p>
            <a:r>
              <a:rPr lang="en-US" altLang="zh-CN" sz="1200" kern="1200" baseline="0" dirty="0" smtClean="0">
                <a:solidFill>
                  <a:schemeClr val="tx1"/>
                </a:solidFill>
                <a:latin typeface="+mn-lt"/>
                <a:ea typeface="+mn-ea"/>
                <a:cs typeface="+mn-cs"/>
              </a:rPr>
              <a:t>Second is false positive, a node fails to receive a packet, we may interpret this silence as successful decoding. Detect M consecutive time to verify if the node is fine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In pipelined data dissemination, some nodes may receive poor packets due to bad channel quality and ambient noise. In </a:t>
            </a:r>
            <a:r>
              <a:rPr lang="en-US" altLang="zh-CN" sz="1200" kern="1200" baseline="0" dirty="0" err="1" smtClean="0">
                <a:solidFill>
                  <a:schemeClr val="tx1"/>
                </a:solidFill>
                <a:latin typeface="+mn-lt"/>
                <a:ea typeface="+mn-ea"/>
                <a:cs typeface="+mn-cs"/>
              </a:rPr>
              <a:t>Pando,the</a:t>
            </a:r>
            <a:r>
              <a:rPr lang="en-US" altLang="zh-CN" sz="1200" kern="1200" baseline="0" dirty="0" smtClean="0">
                <a:solidFill>
                  <a:schemeClr val="tx1"/>
                </a:solidFill>
                <a:latin typeface="+mn-lt"/>
                <a:ea typeface="+mn-ea"/>
                <a:cs typeface="+mn-cs"/>
              </a:rPr>
              <a:t> authors adopt the method of allocating every packet with a specific channel. At the beginning, nodes will receive the first packet, Next, they will switch to the channel allocated for next packet.</a:t>
            </a:r>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1200" kern="1200" baseline="0" dirty="0" smtClean="0">
                <a:solidFill>
                  <a:schemeClr val="tx1"/>
                </a:solidFill>
                <a:latin typeface="+mn-lt"/>
                <a:ea typeface="+mn-ea"/>
                <a:cs typeface="+mn-cs"/>
              </a:rPr>
              <a:t>Fig. 7 illustrates the state machine of the nodes in Pando. The first step is to wake up the </a:t>
            </a:r>
            <a:r>
              <a:rPr lang="en-US" altLang="zh-CN" sz="1200" kern="1200" baseline="0" dirty="0" err="1" smtClean="0">
                <a:solidFill>
                  <a:schemeClr val="tx1"/>
                </a:solidFill>
                <a:latin typeface="+mn-lt"/>
                <a:ea typeface="+mn-ea"/>
                <a:cs typeface="+mn-cs"/>
              </a:rPr>
              <a:t>pando</a:t>
            </a:r>
            <a:r>
              <a:rPr lang="en-US" altLang="zh-CN" sz="1200" kern="1200" baseline="0" dirty="0" smtClean="0">
                <a:solidFill>
                  <a:schemeClr val="tx1"/>
                </a:solidFill>
                <a:latin typeface="+mn-lt"/>
                <a:ea typeface="+mn-ea"/>
                <a:cs typeface="+mn-cs"/>
              </a:rPr>
              <a:t> protocol, the second step is to disseminate data based on new page, then the parents forward data to its child nodes, then it switches to the next page when the child nodes are silent.</a:t>
            </a:r>
            <a:endParaRPr lang="en-US" altLang="zh-CN" dirty="0" smtClean="0">
              <a:latin typeface="Arial" panose="020B0604020202020204" pitchFamily="34" charset="0"/>
              <a:ea typeface="ＭＳ Ｐゴシック" panose="020B0600070205080204" pitchFamily="34" charset="-128"/>
            </a:endParaRPr>
          </a:p>
        </p:txBody>
      </p:sp>
      <p:sp>
        <p:nvSpPr>
          <p:cNvPr id="8806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82F4457-BB3B-45D6-B232-C2D7BB0D0AA9}" type="slidenum">
              <a:rPr lang="zh-CN" altLang="en-US">
                <a:solidFill>
                  <a:srgbClr val="000000"/>
                </a:solidFill>
                <a:cs typeface="Arial" panose="020B0604020202020204" pitchFamily="34" charset="0"/>
              </a:rPr>
              <a:pPr>
                <a:spcBef>
                  <a:spcPct val="0"/>
                </a:spcBef>
              </a:pPr>
              <a:t>15</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3866379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Do some experiments</a:t>
            </a:r>
            <a:r>
              <a:rPr lang="en-US" altLang="zh-CN" baseline="0" dirty="0" smtClean="0"/>
              <a:t> on the two </a:t>
            </a:r>
            <a:r>
              <a:rPr lang="en-US" altLang="zh-CN" baseline="0" dirty="0" err="1" smtClean="0"/>
              <a:t>testbeds</a:t>
            </a:r>
            <a:r>
              <a:rPr lang="en-US" altLang="zh-CN" baseline="0" dirty="0" smtClean="0"/>
              <a:t> of sensor networks, called </a:t>
            </a:r>
            <a:r>
              <a:rPr lang="en-US" altLang="zh-CN" baseline="0" dirty="0" err="1" smtClean="0"/>
              <a:t>Indriya</a:t>
            </a:r>
            <a:r>
              <a:rPr lang="en-US" altLang="zh-CN" baseline="0" dirty="0" smtClean="0"/>
              <a:t> and </a:t>
            </a:r>
            <a:r>
              <a:rPr lang="en-US" altLang="zh-CN" baseline="0" dirty="0" err="1" smtClean="0"/>
              <a:t>Flocklab</a:t>
            </a:r>
            <a:r>
              <a:rPr lang="en-US" altLang="zh-CN" baseline="0" dirty="0" smtClean="0"/>
              <a:t>….. Then compare the Pando with two baselines, deluge and splash.</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Table 1 and Table 2 show the dissemination time of three protocols on the </a:t>
            </a:r>
            <a:r>
              <a:rPr lang="en-US" altLang="zh-CN" sz="1200" kern="1200" baseline="0" dirty="0" err="1" smtClean="0">
                <a:solidFill>
                  <a:schemeClr val="tx1"/>
                </a:solidFill>
                <a:latin typeface="+mn-lt"/>
                <a:ea typeface="+mn-ea"/>
                <a:cs typeface="+mn-cs"/>
              </a:rPr>
              <a:t>testbed</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Indriya</a:t>
            </a:r>
            <a:r>
              <a:rPr lang="en-US" altLang="zh-CN" sz="1200" kern="1200" baseline="0" dirty="0" smtClean="0">
                <a:solidFill>
                  <a:schemeClr val="tx1"/>
                </a:solidFill>
                <a:latin typeface="+mn-lt"/>
                <a:ea typeface="+mn-ea"/>
                <a:cs typeface="+mn-cs"/>
              </a:rPr>
              <a:t>. In order to improve the accuracy of the experiment results, the authors do five tests and then got the average time . From this table, we can see that it takes about 11.4 seconds to achieve 100% reliability, whiles Splash requires 40 seconds.</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It takes Pando 5.7 seconds to disseminate data, while Splash needs about 40.1 seconds and 36.5 seconds.</a:t>
            </a:r>
          </a:p>
          <a:p>
            <a:r>
              <a:rPr lang="en-US" altLang="zh-CN" sz="1200" kern="1200" baseline="0" dirty="0" smtClean="0">
                <a:solidFill>
                  <a:schemeClr val="tx1"/>
                </a:solidFill>
                <a:latin typeface="+mn-lt"/>
                <a:ea typeface="+mn-ea"/>
                <a:cs typeface="+mn-cs"/>
              </a:rPr>
              <a:t>Improve a lot because the nodes are sparsely deployed. </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Figure 8 demonstrates the reliability of individual nodes.</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outline for the presentation</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dirty="0" smtClean="0">
              <a:latin typeface="Arial" panose="020B0604020202020204" pitchFamily="34" charset="0"/>
              <a:ea typeface="ＭＳ Ｐゴシック" panose="020B0600070205080204" pitchFamily="34" charset="-128"/>
            </a:endParaRPr>
          </a:p>
        </p:txBody>
      </p:sp>
      <p:sp>
        <p:nvSpPr>
          <p:cNvPr id="9114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FFBD69C-F67C-470D-B836-62051E82348D}" type="slidenum">
              <a:rPr lang="zh-CN" altLang="en-US">
                <a:solidFill>
                  <a:srgbClr val="000000"/>
                </a:solidFill>
                <a:cs typeface="Arial" panose="020B0604020202020204" pitchFamily="34" charset="0"/>
              </a:rPr>
              <a:pPr>
                <a:spcBef>
                  <a:spcPct val="0"/>
                </a:spcBef>
              </a:pPr>
              <a:t>20</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653846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dirty="0" smtClean="0">
              <a:latin typeface="Arial" panose="020B0604020202020204" pitchFamily="34" charset="0"/>
              <a:ea typeface="ＭＳ Ｐゴシック" panose="020B0600070205080204" pitchFamily="34" charset="-128"/>
            </a:endParaRPr>
          </a:p>
        </p:txBody>
      </p:sp>
      <p:sp>
        <p:nvSpPr>
          <p:cNvPr id="9523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3E697FD-51AA-4CF8-B0B0-3B92C20A11B8}" type="slidenum">
              <a:rPr lang="zh-CN" altLang="en-US">
                <a:solidFill>
                  <a:srgbClr val="000000"/>
                </a:solidFill>
                <a:cs typeface="Arial" panose="020B0604020202020204" pitchFamily="34" charset="0"/>
              </a:rPr>
              <a:pPr>
                <a:spcBef>
                  <a:spcPct val="0"/>
                </a:spcBef>
              </a:pPr>
              <a:t>21</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2877537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1200" kern="1200" baseline="0" dirty="0" smtClean="0">
                <a:solidFill>
                  <a:schemeClr val="tx1"/>
                </a:solidFill>
                <a:latin typeface="+mn-lt"/>
                <a:ea typeface="+mn-ea"/>
                <a:cs typeface="+mn-cs"/>
              </a:rPr>
              <a:t>Figure 9 depicts the progress of the average network reliability achieved by Splash and Pando on </a:t>
            </a:r>
            <a:r>
              <a:rPr lang="en-US" altLang="zh-CN" sz="1200" kern="1200" baseline="0" dirty="0" err="1" smtClean="0">
                <a:solidFill>
                  <a:schemeClr val="tx1"/>
                </a:solidFill>
                <a:latin typeface="+mn-lt"/>
                <a:ea typeface="+mn-ea"/>
                <a:cs typeface="+mn-cs"/>
              </a:rPr>
              <a:t>Indriya</a:t>
            </a:r>
            <a:r>
              <a:rPr lang="en-US" altLang="zh-CN" sz="1200" kern="1200" baseline="0" dirty="0" smtClean="0">
                <a:solidFill>
                  <a:schemeClr val="tx1"/>
                </a:solidFill>
                <a:latin typeface="+mn-lt"/>
                <a:ea typeface="+mn-ea"/>
                <a:cs typeface="+mn-cs"/>
              </a:rPr>
              <a:t> and </a:t>
            </a:r>
            <a:r>
              <a:rPr lang="en-US" altLang="zh-CN" sz="1200" kern="1200" baseline="0" dirty="0" err="1" smtClean="0">
                <a:solidFill>
                  <a:schemeClr val="tx1"/>
                </a:solidFill>
                <a:latin typeface="+mn-lt"/>
                <a:ea typeface="+mn-ea"/>
                <a:cs typeface="+mn-cs"/>
              </a:rPr>
              <a:t>Flocklab</a:t>
            </a:r>
            <a:r>
              <a:rPr lang="en-US" altLang="zh-CN" sz="1200" kern="1200" baseline="0" dirty="0" smtClean="0">
                <a:solidFill>
                  <a:schemeClr val="tx1"/>
                </a:solidFill>
                <a:latin typeface="+mn-lt"/>
                <a:ea typeface="+mn-ea"/>
                <a:cs typeface="+mn-cs"/>
              </a:rPr>
              <a:t> respectively</a:t>
            </a:r>
            <a:endParaRPr lang="en-US" altLang="zh-CN" dirty="0" smtClean="0">
              <a:latin typeface="Arial" panose="020B0604020202020204" pitchFamily="34" charset="0"/>
              <a:ea typeface="ＭＳ Ｐゴシック" panose="020B0600070205080204" pitchFamily="34" charset="-128"/>
            </a:endParaRPr>
          </a:p>
        </p:txBody>
      </p:sp>
      <p:sp>
        <p:nvSpPr>
          <p:cNvPr id="9114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FFBD69C-F67C-470D-B836-62051E82348D}" type="slidenum">
              <a:rPr lang="zh-CN" altLang="en-US">
                <a:solidFill>
                  <a:srgbClr val="000000"/>
                </a:solidFill>
                <a:cs typeface="Arial" panose="020B0604020202020204" pitchFamily="34" charset="0"/>
              </a:rPr>
              <a:pPr>
                <a:spcBef>
                  <a:spcPct val="0"/>
                </a:spcBef>
              </a:pPr>
              <a:t>22</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2835070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DA4DC31-78F2-4BD0-88DD-3631E0CEAA0B}" type="slidenum">
              <a:rPr lang="en-US" altLang="zh-CN" smtClean="0"/>
              <a:pPr/>
              <a:t>25</a:t>
            </a:fld>
            <a:endParaRPr lang="en-US" altLang="zh-CN"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latin typeface="Arial" panose="020B0604020202020204" pitchFamily="34" charset="0"/>
                <a:ea typeface="ＭＳ Ｐゴシック" panose="020B0600070205080204" pitchFamily="34" charset="-128"/>
              </a:rPr>
              <a:t>Sensor networks have been widely used in industry, volcano and military application. we may hope to disseminate a large bulk of data to every node in the network, for example, to modify the code or update the application profile. So we need data dissemination</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the past years,</a:t>
            </a:r>
            <a:r>
              <a:rPr lang="en-US" altLang="zh-CN" baseline="0" dirty="0" smtClean="0"/>
              <a:t> researchers developed several protocols like deluge, sprinkler and splash to disseminate data</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latin typeface="Arial" panose="020B0604020202020204" pitchFamily="34" charset="0"/>
                <a:ea typeface="ＭＳ Ｐゴシック" panose="020B0600070205080204" pitchFamily="34" charset="-128"/>
              </a:rPr>
              <a:t>What is the constructive interference</a:t>
            </a:r>
            <a:r>
              <a:rPr lang="en-US" altLang="zh-CN" baseline="0" dirty="0" smtClean="0">
                <a:latin typeface="Arial" panose="020B0604020202020204" pitchFamily="34" charset="0"/>
                <a:ea typeface="ＭＳ Ｐゴシック" panose="020B0600070205080204" pitchFamily="34" charset="-128"/>
              </a:rPr>
              <a:t>? They are unreliable. </a:t>
            </a:r>
            <a:r>
              <a:rPr lang="en-US" altLang="zh-CN" dirty="0" smtClean="0">
                <a:latin typeface="Arial" panose="020B0604020202020204" pitchFamily="34" charset="0"/>
                <a:ea typeface="ＭＳ Ｐゴシック" panose="020B0600070205080204" pitchFamily="34" charset="-128"/>
              </a:rPr>
              <a:t>after</a:t>
            </a:r>
            <a:r>
              <a:rPr lang="en-US" altLang="zh-CN" baseline="0" dirty="0" smtClean="0">
                <a:latin typeface="Arial" panose="020B0604020202020204" pitchFamily="34" charset="0"/>
                <a:ea typeface="ＭＳ Ｐゴシック" panose="020B0600070205080204" pitchFamily="34" charset="-128"/>
              </a:rPr>
              <a:t> 3 rounds, some nodes still miss some packets. Splash relies on local recovery to achieve 100% reliability</a:t>
            </a:r>
            <a:endParaRPr lang="en-US" altLang="zh-CN" dirty="0" smtClean="0">
              <a:latin typeface="Arial" panose="020B0604020202020204" pitchFamily="34" charset="0"/>
              <a:ea typeface="ＭＳ Ｐゴシック" panose="020B0600070205080204" pitchFamily="34" charset="-128"/>
            </a:endParaRPr>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79F6097-0145-4253-8A31-8AB056FF4FAD}" type="slidenum">
              <a:rPr lang="zh-CN" altLang="en-US">
                <a:solidFill>
                  <a:srgbClr val="000000"/>
                </a:solidFill>
                <a:cs typeface="Arial" panose="020B0604020202020204" pitchFamily="34" charset="0"/>
              </a:rPr>
              <a:pPr>
                <a:spcBef>
                  <a:spcPct val="0"/>
                </a:spcBef>
              </a:pPr>
              <a:t>5</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130429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latin typeface="Arial" panose="020B0604020202020204" pitchFamily="34" charset="0"/>
                <a:ea typeface="ＭＳ Ｐゴシック" panose="020B0600070205080204" pitchFamily="34" charset="-128"/>
              </a:rPr>
              <a:t>Fig.</a:t>
            </a:r>
            <a:r>
              <a:rPr lang="en-US" altLang="zh-CN" baseline="0" dirty="0" smtClean="0">
                <a:latin typeface="Arial" panose="020B0604020202020204" pitchFamily="34" charset="0"/>
                <a:ea typeface="ＭＳ Ｐゴシック" panose="020B0600070205080204" pitchFamily="34" charset="-128"/>
              </a:rPr>
              <a:t> 2 shows the first round</a:t>
            </a:r>
            <a:endParaRPr lang="en-US" altLang="zh-CN" dirty="0" smtClean="0">
              <a:latin typeface="Arial" panose="020B0604020202020204" pitchFamily="34" charset="0"/>
              <a:ea typeface="ＭＳ Ｐゴシック" panose="020B0600070205080204" pitchFamily="34" charset="-128"/>
            </a:endParaRPr>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4DC1EFB-A684-4165-BC4C-654EABDE943D}" type="slidenum">
              <a:rPr lang="zh-CN" altLang="en-US">
                <a:solidFill>
                  <a:srgbClr val="000000"/>
                </a:solidFill>
                <a:cs typeface="Arial" panose="020B0604020202020204" pitchFamily="34" charset="0"/>
              </a:rPr>
              <a:pPr>
                <a:spcBef>
                  <a:spcPct val="0"/>
                </a:spcBef>
              </a:pPr>
              <a:t>6</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396645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Next, we study the relationship between the reliability of data and the dissemination time. In order to improve the reliability, splash uses three rounds to disseminate data. The motivation of this paper is to solve the long tail problem to improve the reliability of data</a:t>
            </a:r>
            <a:endParaRPr lang="zh-CN" altLang="en-US" dirty="0"/>
          </a:p>
        </p:txBody>
      </p:sp>
      <p:sp>
        <p:nvSpPr>
          <p:cNvPr id="4" name="灯片编号占位符 3"/>
          <p:cNvSpPr>
            <a:spLocks noGrp="1"/>
          </p:cNvSpPr>
          <p:nvPr>
            <p:ph type="sldNum" sz="quarter" idx="10"/>
          </p:nvPr>
        </p:nvSpPr>
        <p:spPr/>
        <p:txBody>
          <a:bodyPr/>
          <a:lstStyle/>
          <a:p>
            <a:fld id="{76F10AFB-1882-40A0-B17D-EF6B636263CE}"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latin typeface="Arial" panose="020B0604020202020204" pitchFamily="34" charset="0"/>
                <a:ea typeface="ＭＳ Ｐゴシック" panose="020B0600070205080204" pitchFamily="34" charset="-128"/>
              </a:rPr>
              <a:t>With Fountain</a:t>
            </a:r>
            <a:r>
              <a:rPr lang="en-US" altLang="zh-CN" baseline="0" dirty="0" smtClean="0">
                <a:latin typeface="Arial" panose="020B0604020202020204" pitchFamily="34" charset="0"/>
                <a:ea typeface="ＭＳ Ｐゴシック" panose="020B0600070205080204" pitchFamily="34" charset="-128"/>
              </a:rPr>
              <a:t> code, every encoded packet contains…</a:t>
            </a:r>
          </a:p>
          <a:p>
            <a:r>
              <a:rPr lang="en-US" altLang="zh-CN" baseline="0" dirty="0" smtClean="0">
                <a:latin typeface="Arial" panose="020B0604020202020204" pitchFamily="34" charset="0"/>
                <a:ea typeface="ＭＳ Ｐゴシック" panose="020B0600070205080204" pitchFamily="34" charset="-128"/>
              </a:rPr>
              <a:t>Now, with Pando, the data dissemination becomes very simple, the sources just keep pumping encoded packets into the network, and every node just accumulate the correctly-received packet until the original data is recovered successfully.</a:t>
            </a:r>
          </a:p>
          <a:p>
            <a:r>
              <a:rPr lang="en-US" altLang="zh-CN" baseline="0" dirty="0" smtClean="0">
                <a:latin typeface="Arial" panose="020B0604020202020204" pitchFamily="34" charset="0"/>
                <a:ea typeface="ＭＳ Ｐゴシック" panose="020B0600070205080204" pitchFamily="34" charset="-128"/>
              </a:rPr>
              <a:t>Next, I will introduce these techniques in detail</a:t>
            </a:r>
            <a:endParaRPr lang="en-US" altLang="zh-CN" dirty="0" smtClean="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8771F43-1776-4233-9BDA-5736C60177F3}" type="slidenum">
              <a:rPr lang="zh-CN" altLang="en-US">
                <a:solidFill>
                  <a:srgbClr val="000000"/>
                </a:solidFill>
                <a:cs typeface="Arial" panose="020B0604020202020204" pitchFamily="34" charset="0"/>
              </a:rPr>
              <a:pPr>
                <a:spcBef>
                  <a:spcPct val="0"/>
                </a:spcBef>
              </a:pPr>
              <a:t>8</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180977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latin typeface="Arial" panose="020B0604020202020204" pitchFamily="34" charset="0"/>
                <a:ea typeface="ＭＳ Ｐゴシック" panose="020B0600070205080204" pitchFamily="34" charset="-128"/>
              </a:rPr>
              <a:t>Fountain codes like</a:t>
            </a:r>
            <a:r>
              <a:rPr lang="en-US" altLang="zh-CN" baseline="0" dirty="0" smtClean="0">
                <a:latin typeface="Arial" panose="020B0604020202020204" pitchFamily="34" charset="0"/>
                <a:ea typeface="ＭＳ Ｐゴシック" panose="020B0600070205080204" pitchFamily="34" charset="-128"/>
              </a:rPr>
              <a:t> LT code, and random linear codes, it can recover the original data based on Gaussian Elimination.</a:t>
            </a:r>
          </a:p>
          <a:p>
            <a:r>
              <a:rPr lang="en-US" altLang="zh-CN" baseline="0" dirty="0" smtClean="0">
                <a:latin typeface="Arial" panose="020B0604020202020204" pitchFamily="34" charset="0"/>
                <a:ea typeface="ＭＳ Ｐゴシック" panose="020B0600070205080204" pitchFamily="34" charset="-128"/>
              </a:rPr>
              <a:t>Firstly , the </a:t>
            </a:r>
            <a:r>
              <a:rPr lang="en-US" altLang="zh-CN" baseline="0" dirty="0" err="1" smtClean="0">
                <a:latin typeface="Arial" panose="020B0604020202020204" pitchFamily="34" charset="0"/>
                <a:ea typeface="ＭＳ Ｐゴシック" panose="020B0600070205080204" pitchFamily="34" charset="-128"/>
              </a:rPr>
              <a:t>orignal</a:t>
            </a:r>
            <a:r>
              <a:rPr lang="en-US" altLang="zh-CN" baseline="0" dirty="0" smtClean="0">
                <a:latin typeface="Arial" panose="020B0604020202020204" pitchFamily="34" charset="0"/>
                <a:ea typeface="ＭＳ Ｐゴシック" panose="020B0600070205080204" pitchFamily="34" charset="-128"/>
              </a:rPr>
              <a:t>.. will be encoded packet based on some functions, operators </a:t>
            </a:r>
            <a:r>
              <a:rPr lang="zh-CN" altLang="en-US" baseline="0" dirty="0" smtClean="0">
                <a:latin typeface="Arial" panose="020B0604020202020204" pitchFamily="34" charset="0"/>
                <a:ea typeface="ＭＳ Ｐゴシック" panose="020B0600070205080204" pitchFamily="34" charset="-128"/>
              </a:rPr>
              <a:t>“</a:t>
            </a:r>
            <a:r>
              <a:rPr lang="en-US" altLang="zh-CN" baseline="0" dirty="0" smtClean="0">
                <a:latin typeface="Arial" panose="020B0604020202020204" pitchFamily="34" charset="0"/>
                <a:ea typeface="ＭＳ Ｐゴシック" panose="020B0600070205080204" pitchFamily="34" charset="-128"/>
              </a:rPr>
              <a:t>or and</a:t>
            </a:r>
            <a:r>
              <a:rPr lang="zh-CN" altLang="en-US" baseline="0" dirty="0" smtClean="0">
                <a:latin typeface="Arial" panose="020B0604020202020204" pitchFamily="34" charset="0"/>
                <a:ea typeface="ＭＳ Ｐゴシック" panose="020B0600070205080204" pitchFamily="34" charset="-128"/>
              </a:rPr>
              <a:t>”</a:t>
            </a:r>
            <a:endParaRPr lang="en-US" altLang="zh-CN" baseline="0" dirty="0" smtClean="0">
              <a:latin typeface="Arial" panose="020B0604020202020204" pitchFamily="34" charset="0"/>
              <a:ea typeface="ＭＳ Ｐゴシック" panose="020B0600070205080204" pitchFamily="34" charset="-128"/>
            </a:endParaRPr>
          </a:p>
          <a:p>
            <a:r>
              <a:rPr lang="en-US" altLang="zh-CN" baseline="0" dirty="0" smtClean="0">
                <a:latin typeface="Arial" panose="020B0604020202020204" pitchFamily="34" charset="0"/>
                <a:ea typeface="ＭＳ Ｐゴシック" panose="020B0600070205080204" pitchFamily="34" charset="-128"/>
              </a:rPr>
              <a:t>In the second step, </a:t>
            </a:r>
            <a:endParaRPr lang="en-US" altLang="zh-CN" dirty="0" smtClean="0">
              <a:latin typeface="Arial" panose="020B0604020202020204" pitchFamily="34" charset="0"/>
              <a:ea typeface="ＭＳ Ｐゴシック" panose="020B0600070205080204" pitchFamily="34" charset="-128"/>
            </a:endParaRPr>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E95729-9047-49AF-96B2-3817B70BD416}" type="slidenum">
              <a:rPr lang="zh-CN" altLang="en-US">
                <a:solidFill>
                  <a:srgbClr val="000000"/>
                </a:solidFill>
                <a:cs typeface="Arial" panose="020B0604020202020204" pitchFamily="34" charset="0"/>
              </a:rPr>
              <a:pPr>
                <a:spcBef>
                  <a:spcPct val="0"/>
                </a:spcBef>
              </a:pPr>
              <a:t>9</a:t>
            </a:fld>
            <a:endParaRPr lang="en-US" altLang="zh-CN">
              <a:solidFill>
                <a:srgbClr val="000000"/>
              </a:solidFill>
              <a:cs typeface="Arial" panose="020B0604020202020204" pitchFamily="34" charset="0"/>
            </a:endParaRPr>
          </a:p>
        </p:txBody>
      </p:sp>
    </p:spTree>
    <p:extLst>
      <p:ext uri="{BB962C8B-B14F-4D97-AF65-F5344CB8AC3E}">
        <p14:creationId xmlns:p14="http://schemas.microsoft.com/office/powerpoint/2010/main" xmlns="" val="136004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504056"/>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1"/>
          </p:nvPr>
        </p:nvSpPr>
        <p:spPr>
          <a:xfrm>
            <a:off x="6143636" y="0"/>
            <a:ext cx="2895600" cy="365125"/>
          </a:xfrm>
          <a:prstGeom prst="rect">
            <a:avLst/>
          </a:prstGeom>
        </p:spPr>
        <p:txBody>
          <a:bodyPr/>
          <a:lstStyle>
            <a:lvl1pPr algn="r">
              <a:defRPr sz="2000">
                <a:latin typeface="Times New Roman" pitchFamily="18" charset="0"/>
                <a:cs typeface="Times New Roman" pitchFamily="18" charset="0"/>
              </a:defRPr>
            </a:lvl1pPr>
          </a:lstStyle>
          <a:p>
            <a:r>
              <a:rPr lang="en-US" altLang="zh-CN" dirty="0" smtClean="0"/>
              <a:t>ft</a:t>
            </a:r>
            <a:endParaRPr lang="zh-CN" alt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67544" y="332656"/>
            <a:ext cx="8229600" cy="634082"/>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ChangeArrowheads="1"/>
          </p:cNvSpPr>
          <p:nvPr/>
        </p:nvSpPr>
        <p:spPr bwMode="auto">
          <a:xfrm>
            <a:off x="4214810" y="6438149"/>
            <a:ext cx="4643470" cy="276999"/>
          </a:xfrm>
          <a:prstGeom prst="rect">
            <a:avLst/>
          </a:prstGeom>
          <a:noFill/>
          <a:ln w="12700">
            <a:noFill/>
            <a:miter lim="800000"/>
            <a:headEnd type="none" w="sm" len="sm"/>
            <a:tailEnd type="none" w="sm" len="sm"/>
          </a:ln>
          <a:effectLst/>
        </p:spPr>
        <p:txBody>
          <a:bodyPr wrap="square">
            <a:spAutoFit/>
          </a:bodyPr>
          <a:lstStyle/>
          <a:p>
            <a:pPr>
              <a:defRPr/>
            </a:pPr>
            <a:r>
              <a:rPr lang="en-US" altLang="zh-CN" sz="1200" b="1" baseline="0" dirty="0" smtClean="0">
                <a:solidFill>
                  <a:srgbClr val="354E76"/>
                </a:solidFill>
                <a:effectLst>
                  <a:outerShdw blurRad="38100" dist="38100" dir="2700000" algn="tl">
                    <a:srgbClr val="C0C0C0"/>
                  </a:outerShdw>
                </a:effectLst>
                <a:latin typeface="Times New Roman" pitchFamily="18" charset="0"/>
                <a:cs typeface="Times New Roman" pitchFamily="18" charset="0"/>
              </a:rPr>
              <a:t>                   </a:t>
            </a:r>
            <a:r>
              <a:rPr lang="en-US" altLang="zh-CN" sz="1200" b="1" baseline="0" dirty="0" err="1" smtClean="0">
                <a:solidFill>
                  <a:srgbClr val="354E76"/>
                </a:solidFill>
                <a:effectLst>
                  <a:outerShdw blurRad="38100" dist="38100" dir="2700000" algn="tl">
                    <a:srgbClr val="C0C0C0"/>
                  </a:outerShdw>
                </a:effectLst>
                <a:latin typeface="Times New Roman" pitchFamily="18" charset="0"/>
                <a:cs typeface="Times New Roman" pitchFamily="18" charset="0"/>
              </a:rPr>
              <a:t>Huajie</a:t>
            </a:r>
            <a:r>
              <a:rPr lang="en-US" altLang="zh-CN" sz="1200" b="1" baseline="0" dirty="0" smtClean="0">
                <a:solidFill>
                  <a:srgbClr val="354E76"/>
                </a:solidFill>
                <a:effectLst>
                  <a:outerShdw blurRad="38100" dist="38100" dir="2700000" algn="tl">
                    <a:srgbClr val="C0C0C0"/>
                  </a:outerShdw>
                </a:effectLst>
                <a:latin typeface="Times New Roman" pitchFamily="18" charset="0"/>
                <a:cs typeface="Times New Roman" pitchFamily="18" charset="0"/>
              </a:rPr>
              <a:t> </a:t>
            </a:r>
            <a:r>
              <a:rPr lang="en-US" altLang="zh-CN" sz="1200" b="1" baseline="0" dirty="0" err="1" smtClean="0">
                <a:solidFill>
                  <a:srgbClr val="354E76"/>
                </a:solidFill>
                <a:effectLst>
                  <a:outerShdw blurRad="38100" dist="38100" dir="2700000" algn="tl">
                    <a:srgbClr val="C0C0C0"/>
                  </a:outerShdw>
                </a:effectLst>
                <a:latin typeface="Times New Roman" pitchFamily="18" charset="0"/>
                <a:cs typeface="Times New Roman" pitchFamily="18" charset="0"/>
              </a:rPr>
              <a:t>Shao</a:t>
            </a:r>
            <a:r>
              <a:rPr lang="en-US" altLang="zh-CN" sz="1200" b="1" baseline="0" dirty="0" smtClean="0">
                <a:solidFill>
                  <a:srgbClr val="354E76"/>
                </a:solidFill>
                <a:effectLst>
                  <a:outerShdw blurRad="38100" dist="38100" dir="2700000" algn="tl">
                    <a:srgbClr val="C0C0C0"/>
                  </a:outerShdw>
                </a:effectLst>
                <a:latin typeface="Times New Roman" pitchFamily="18" charset="0"/>
                <a:cs typeface="Times New Roman" pitchFamily="18" charset="0"/>
              </a:rPr>
              <a:t> @ University of Illinois. Urbana-Champaign</a:t>
            </a:r>
            <a:endParaRPr lang="en-US" altLang="zh-CN" sz="1200" dirty="0">
              <a:solidFill>
                <a:schemeClr val="bg1"/>
              </a:solidFill>
              <a:effectLst>
                <a:outerShdw blurRad="38100" dist="38100" dir="2700000" algn="tl">
                  <a:srgbClr val="C0C0C0"/>
                </a:outerShdw>
              </a:effectLst>
              <a:latin typeface="Times New Roman" pitchFamily="18" charset="0"/>
              <a:cs typeface="Times New Roman" pitchFamily="18" charset="0"/>
            </a:endParaRPr>
          </a:p>
        </p:txBody>
      </p:sp>
      <p:sp>
        <p:nvSpPr>
          <p:cNvPr id="8" name="Rectangle 7"/>
          <p:cNvSpPr>
            <a:spLocks noChangeArrowheads="1"/>
          </p:cNvSpPr>
          <p:nvPr/>
        </p:nvSpPr>
        <p:spPr bwMode="auto">
          <a:xfrm>
            <a:off x="1677988" y="6280150"/>
            <a:ext cx="7027862" cy="73025"/>
          </a:xfrm>
          <a:prstGeom prst="rect">
            <a:avLst/>
          </a:prstGeom>
          <a:gradFill rotWithShape="0">
            <a:gsLst>
              <a:gs pos="0">
                <a:srgbClr val="0072C6"/>
              </a:gs>
              <a:gs pos="100000">
                <a:srgbClr val="E5F1F9"/>
              </a:gs>
            </a:gsLst>
            <a:lin ang="0" scaled="1"/>
          </a:gradFill>
          <a:ln w="9525">
            <a:noFill/>
            <a:miter lim="800000"/>
            <a:headEnd/>
            <a:tailEnd/>
          </a:ln>
          <a:effectLst/>
        </p:spPr>
        <p:txBody>
          <a:bodyPr wrap="none" anchor="ctr"/>
          <a:lstStyle/>
          <a:p>
            <a:pPr>
              <a:defRPr/>
            </a:pPr>
            <a:endParaRPr lang="zh-CN" altLang="en-US"/>
          </a:p>
        </p:txBody>
      </p:sp>
      <p:sp>
        <p:nvSpPr>
          <p:cNvPr id="12" name="Rectangle 6"/>
          <p:cNvSpPr>
            <a:spLocks noChangeArrowheads="1"/>
          </p:cNvSpPr>
          <p:nvPr/>
        </p:nvSpPr>
        <p:spPr bwMode="auto">
          <a:xfrm>
            <a:off x="467544" y="1011555"/>
            <a:ext cx="3960440" cy="45719"/>
          </a:xfrm>
          <a:prstGeom prst="rect">
            <a:avLst/>
          </a:prstGeom>
          <a:solidFill>
            <a:srgbClr val="FF0000"/>
          </a:solidFill>
          <a:ln w="9525">
            <a:noFill/>
            <a:miter lim="800000"/>
            <a:headEnd/>
            <a:tailEnd/>
          </a:ln>
          <a:effectLst/>
        </p:spPr>
        <p:txBody>
          <a:bodyPr wrap="none" anchor="ctr"/>
          <a:lstStyle/>
          <a:p>
            <a:pPr>
              <a:defRPr/>
            </a:pPr>
            <a:endParaRPr lang="zh-CN" altLang="en-US"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8" name="直接连接符 17"/>
          <p:cNvCxnSpPr>
            <a:stCxn id="12" idx="3"/>
          </p:cNvCxnSpPr>
          <p:nvPr/>
        </p:nvCxnSpPr>
        <p:spPr>
          <a:xfrm>
            <a:off x="4427984" y="1034414"/>
            <a:ext cx="40324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页脚占位符 4"/>
          <p:cNvSpPr>
            <a:spLocks noGrp="1"/>
          </p:cNvSpPr>
          <p:nvPr>
            <p:ph type="ftr" sz="quarter" idx="3"/>
          </p:nvPr>
        </p:nvSpPr>
        <p:spPr>
          <a:xfrm>
            <a:off x="2071670" y="6357958"/>
            <a:ext cx="2895600" cy="365125"/>
          </a:xfrm>
          <a:prstGeom prst="rect">
            <a:avLst/>
          </a:prstGeom>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4.bin"/><Relationship Id="rId3" Type="http://schemas.openxmlformats.org/officeDocument/2006/relationships/slideLayout" Target="../slideLayouts/slideLayout2.xml"/><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tags" Target="../tags/tag3.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oleObject" Target="../embeddings/oleObject11.bin"/><Relationship Id="rId10" Type="http://schemas.openxmlformats.org/officeDocument/2006/relationships/oleObject" Target="../embeddings/oleObject6.bin"/><Relationship Id="rId4" Type="http://schemas.openxmlformats.org/officeDocument/2006/relationships/notesSlide" Target="../notesSlides/notesSlide9.xml"/><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0071204_9d.jpg"/>
          <p:cNvPicPr>
            <a:picLocks noChangeAspect="1"/>
          </p:cNvPicPr>
          <p:nvPr/>
        </p:nvPicPr>
        <p:blipFill>
          <a:blip r:embed="rId3" cstate="print"/>
          <a:stretch>
            <a:fillRect/>
          </a:stretch>
        </p:blipFill>
        <p:spPr>
          <a:xfrm>
            <a:off x="0" y="24"/>
            <a:ext cx="9144000" cy="6858000"/>
          </a:xfrm>
          <a:prstGeom prst="rect">
            <a:avLst/>
          </a:prstGeom>
        </p:spPr>
      </p:pic>
      <p:sp>
        <p:nvSpPr>
          <p:cNvPr id="3" name="内容占位符 2"/>
          <p:cNvSpPr>
            <a:spLocks noGrp="1"/>
          </p:cNvSpPr>
          <p:nvPr>
            <p:ph idx="1"/>
          </p:nvPr>
        </p:nvSpPr>
        <p:spPr>
          <a:xfrm>
            <a:off x="0" y="642918"/>
            <a:ext cx="8858280" cy="5483245"/>
          </a:xfrm>
        </p:spPr>
        <p:txBody>
          <a:bodyPr>
            <a:normAutofit/>
          </a:bodyPr>
          <a:lstStyle/>
          <a:p>
            <a:pPr algn="just">
              <a:buNone/>
            </a:pPr>
            <a:r>
              <a:rPr lang="en-US" altLang="zh-CN" dirty="0" smtClean="0">
                <a:latin typeface="Times New Roman" pitchFamily="18" charset="0"/>
                <a:cs typeface="Times New Roman" pitchFamily="18" charset="0"/>
              </a:rPr>
              <a:t>   </a:t>
            </a:r>
          </a:p>
          <a:p>
            <a:pPr algn="just">
              <a:buNone/>
            </a:pPr>
            <a:r>
              <a:rPr lang="en-US" altLang="zh-CN" b="1" dirty="0" smtClean="0">
                <a:latin typeface="Times New Roman" pitchFamily="18" charset="0"/>
                <a:cs typeface="Times New Roman" pitchFamily="18" charset="0"/>
              </a:rPr>
              <a:t>   When Pipelines Meet Fountain: Fast Data  Dissemination in Wireless Sensor Networks</a:t>
            </a:r>
            <a:endParaRPr lang="en-US" altLang="zh-CN" sz="3600" b="1" i="1" dirty="0" smtClean="0">
              <a:latin typeface="Times New Roman" pitchFamily="18" charset="0"/>
              <a:cs typeface="Times New Roman" pitchFamily="18" charset="0"/>
            </a:endParaRPr>
          </a:p>
          <a:p>
            <a:pPr algn="just">
              <a:buNone/>
            </a:pPr>
            <a:endParaRPr lang="en-US" altLang="zh-CN" sz="2800" b="1" dirty="0" smtClean="0">
              <a:latin typeface="Times New Roman" pitchFamily="18" charset="0"/>
              <a:cs typeface="Times New Roman" pitchFamily="18" charset="0"/>
            </a:endParaRPr>
          </a:p>
          <a:p>
            <a:pPr algn="ctr">
              <a:buNone/>
            </a:pPr>
            <a:endParaRPr lang="en-US" altLang="zh-CN" b="1" dirty="0" smtClean="0">
              <a:solidFill>
                <a:srgbClr val="FF0000"/>
              </a:solidFill>
              <a:latin typeface="Times New Roman" pitchFamily="18" charset="0"/>
              <a:cs typeface="Times New Roman" pitchFamily="18" charset="0"/>
            </a:endParaRPr>
          </a:p>
          <a:p>
            <a:pPr algn="ctr">
              <a:buNone/>
            </a:pPr>
            <a:endParaRPr lang="en-US" altLang="zh-CN" b="1" dirty="0" smtClean="0">
              <a:solidFill>
                <a:srgbClr val="0070C0"/>
              </a:solidFill>
              <a:latin typeface="Times New Roman" pitchFamily="18" charset="0"/>
              <a:cs typeface="Times New Roman" pitchFamily="18" charset="0"/>
            </a:endParaRPr>
          </a:p>
          <a:p>
            <a:pPr algn="ctr">
              <a:buNone/>
            </a:pPr>
            <a:endParaRPr lang="en-US" altLang="zh-CN" b="1" dirty="0" smtClean="0">
              <a:solidFill>
                <a:srgbClr val="0070C0"/>
              </a:solidFill>
              <a:latin typeface="Times New Roman" pitchFamily="18" charset="0"/>
              <a:cs typeface="Times New Roman" pitchFamily="18" charset="0"/>
            </a:endParaRPr>
          </a:p>
          <a:p>
            <a:pPr algn="ctr">
              <a:buNone/>
            </a:pPr>
            <a:r>
              <a:rPr lang="en-US" altLang="zh-CN" b="1" dirty="0" smtClean="0">
                <a:solidFill>
                  <a:srgbClr val="0070C0"/>
                </a:solidFill>
                <a:latin typeface="Times New Roman" pitchFamily="18" charset="0"/>
                <a:cs typeface="Times New Roman" pitchFamily="18" charset="0"/>
              </a:rPr>
              <a:t>Presenter:  </a:t>
            </a:r>
            <a:r>
              <a:rPr lang="en-US" altLang="zh-CN" b="1" dirty="0" err="1" smtClean="0">
                <a:solidFill>
                  <a:srgbClr val="0070C0"/>
                </a:solidFill>
                <a:latin typeface="Times New Roman" pitchFamily="18" charset="0"/>
                <a:cs typeface="Times New Roman" pitchFamily="18" charset="0"/>
              </a:rPr>
              <a:t>Huajie</a:t>
            </a:r>
            <a:r>
              <a:rPr lang="en-US" altLang="zh-CN" b="1" dirty="0" smtClean="0">
                <a:solidFill>
                  <a:srgbClr val="0070C0"/>
                </a:solidFill>
                <a:latin typeface="Times New Roman" pitchFamily="18" charset="0"/>
                <a:cs typeface="Times New Roman" pitchFamily="18" charset="0"/>
              </a:rPr>
              <a:t> </a:t>
            </a:r>
            <a:r>
              <a:rPr lang="en-US" altLang="zh-CN" b="1" dirty="0" err="1" smtClean="0">
                <a:solidFill>
                  <a:srgbClr val="0070C0"/>
                </a:solidFill>
                <a:latin typeface="Times New Roman" pitchFamily="18" charset="0"/>
                <a:cs typeface="Times New Roman" pitchFamily="18" charset="0"/>
              </a:rPr>
              <a:t>Shao</a:t>
            </a:r>
            <a:r>
              <a:rPr lang="en-US" altLang="zh-CN" b="1" dirty="0" smtClean="0">
                <a:solidFill>
                  <a:srgbClr val="0070C0"/>
                </a:solidFill>
                <a:latin typeface="Times New Roman" pitchFamily="18" charset="0"/>
                <a:cs typeface="Times New Roman" pitchFamily="18" charset="0"/>
              </a:rPr>
              <a:t>  </a:t>
            </a:r>
            <a:r>
              <a:rPr lang="en-US" altLang="zh-CN" b="1" dirty="0" smtClean="0">
                <a:solidFill>
                  <a:srgbClr val="0070C0"/>
                </a:solidFill>
                <a:latin typeface="Times New Roman" pitchFamily="18" charset="0"/>
                <a:cs typeface="Times New Roman" pitchFamily="18" charset="0"/>
              </a:rPr>
              <a:t>(</a:t>
            </a:r>
            <a:r>
              <a:rPr lang="en-US" altLang="zh-CN" b="1" dirty="0" smtClean="0">
                <a:solidFill>
                  <a:srgbClr val="0070C0"/>
                </a:solidFill>
                <a:latin typeface="Times New Roman" pitchFamily="18" charset="0"/>
                <a:cs typeface="Times New Roman" pitchFamily="18" charset="0"/>
              </a:rPr>
              <a:t>hshao5)</a:t>
            </a:r>
            <a:endParaRPr lang="en-US" altLang="zh-CN" b="1" dirty="0" smtClean="0">
              <a:solidFill>
                <a:srgbClr val="0070C0"/>
              </a:solidFill>
              <a:latin typeface="Times New Roman" pitchFamily="18" charset="0"/>
              <a:cs typeface="Times New Roman" pitchFamily="18" charset="0"/>
            </a:endParaRPr>
          </a:p>
          <a:p>
            <a:pPr algn="ctr">
              <a:buNone/>
            </a:pPr>
            <a:r>
              <a:rPr lang="en-US" altLang="zh-CN" b="1" dirty="0" smtClean="0">
                <a:latin typeface="Times New Roman" pitchFamily="18" charset="0"/>
                <a:cs typeface="Times New Roman" pitchFamily="18" charset="0"/>
              </a:rPr>
              <a:t>   </a:t>
            </a:r>
          </a:p>
          <a:p>
            <a:pPr algn="ctr">
              <a:buNone/>
            </a:pPr>
            <a:endParaRPr lang="en-US" altLang="zh-CN" b="1" dirty="0" smtClean="0">
              <a:solidFill>
                <a:srgbClr val="FF0000"/>
              </a:solidFill>
              <a:latin typeface="Times New Roman" pitchFamily="18" charset="0"/>
              <a:cs typeface="Times New Roman" pitchFamily="18" charset="0"/>
            </a:endParaRPr>
          </a:p>
          <a:p>
            <a:pPr algn="ctr">
              <a:buNone/>
            </a:pPr>
            <a:endParaRPr lang="zh-CN" altLang="en-US" b="1" i="1" dirty="0">
              <a:solidFill>
                <a:srgbClr val="FF0000"/>
              </a:solidFill>
              <a:latin typeface="Times New Roman" pitchFamily="18" charset="0"/>
              <a:cs typeface="Times New Roman" pitchFamily="18" charset="0"/>
            </a:endParaRPr>
          </a:p>
        </p:txBody>
      </p:sp>
      <p:sp>
        <p:nvSpPr>
          <p:cNvPr id="5" name="TextBox 4"/>
          <p:cNvSpPr txBox="1"/>
          <p:nvPr/>
        </p:nvSpPr>
        <p:spPr>
          <a:xfrm>
            <a:off x="428596" y="2783799"/>
            <a:ext cx="8429684" cy="430887"/>
          </a:xfrm>
          <a:prstGeom prst="rect">
            <a:avLst/>
          </a:prstGeom>
          <a:noFill/>
        </p:spPr>
        <p:txBody>
          <a:bodyPr wrap="square" rtlCol="0">
            <a:spAutoFit/>
          </a:bodyPr>
          <a:lstStyle/>
          <a:p>
            <a:r>
              <a:rPr lang="en-US" altLang="zh-CN" sz="2200" dirty="0" smtClean="0">
                <a:latin typeface="Arial Unicode MS" pitchFamily="34" charset="-122"/>
                <a:ea typeface="Arial Unicode MS" pitchFamily="34" charset="-122"/>
                <a:cs typeface="Arial Unicode MS" pitchFamily="34" charset="-122"/>
              </a:rPr>
              <a:t>Author: Wan Du, Jansen Christian </a:t>
            </a:r>
            <a:r>
              <a:rPr lang="en-US" altLang="zh-CN" sz="2200" dirty="0" err="1" smtClean="0">
                <a:latin typeface="Arial Unicode MS" pitchFamily="34" charset="-122"/>
                <a:ea typeface="Arial Unicode MS" pitchFamily="34" charset="-122"/>
                <a:cs typeface="Arial Unicode MS" pitchFamily="34" charset="-122"/>
              </a:rPr>
              <a:t>Liando</a:t>
            </a:r>
            <a:r>
              <a:rPr lang="en-US" altLang="zh-CN" sz="2200" dirty="0" smtClean="0">
                <a:latin typeface="Arial Unicode MS" pitchFamily="34" charset="-122"/>
                <a:ea typeface="Arial Unicode MS" pitchFamily="34" charset="-122"/>
                <a:cs typeface="Arial Unicode MS" pitchFamily="34" charset="-122"/>
              </a:rPr>
              <a:t>, </a:t>
            </a:r>
            <a:r>
              <a:rPr lang="en-US" altLang="zh-CN" sz="2200" dirty="0" err="1" smtClean="0">
                <a:latin typeface="Arial Unicode MS" pitchFamily="34" charset="-122"/>
                <a:ea typeface="Arial Unicode MS" pitchFamily="34" charset="-122"/>
                <a:cs typeface="Arial Unicode MS" pitchFamily="34" charset="-122"/>
              </a:rPr>
              <a:t>Huanle</a:t>
            </a:r>
            <a:r>
              <a:rPr lang="en-US" altLang="zh-CN" sz="2200" dirty="0" smtClean="0">
                <a:latin typeface="Arial Unicode MS" pitchFamily="34" charset="-122"/>
                <a:ea typeface="Arial Unicode MS" pitchFamily="34" charset="-122"/>
                <a:cs typeface="Arial Unicode MS" pitchFamily="34" charset="-122"/>
              </a:rPr>
              <a:t> Zhang, Mo Li</a:t>
            </a:r>
            <a:endParaRPr lang="zh-CN" altLang="en-US" sz="2200" dirty="0">
              <a:latin typeface="Arial Unicode MS" pitchFamily="34" charset="-122"/>
              <a:ea typeface="Arial Unicode MS" pitchFamily="34" charset="-122"/>
              <a:cs typeface="Arial Unicode MS" pitchFamily="34" charset="-122"/>
            </a:endParaRPr>
          </a:p>
        </p:txBody>
      </p:sp>
      <p:sp>
        <p:nvSpPr>
          <p:cNvPr id="8" name="TextBox 7"/>
          <p:cNvSpPr txBox="1"/>
          <p:nvPr/>
        </p:nvSpPr>
        <p:spPr>
          <a:xfrm>
            <a:off x="1428728" y="3395963"/>
            <a:ext cx="6286544" cy="461665"/>
          </a:xfrm>
          <a:prstGeom prst="rect">
            <a:avLst/>
          </a:prstGeom>
          <a:noFill/>
        </p:spPr>
        <p:txBody>
          <a:bodyPr wrap="square" rtlCol="0">
            <a:spAutoFit/>
          </a:bodyPr>
          <a:lstStyle/>
          <a:p>
            <a:pPr algn="ctr"/>
            <a:r>
              <a:rPr lang="en-US" altLang="zh-CN" sz="2400" dirty="0" err="1" smtClean="0"/>
              <a:t>Nanyang</a:t>
            </a:r>
            <a:r>
              <a:rPr lang="en-US" altLang="zh-CN" sz="2400" dirty="0" smtClean="0"/>
              <a:t> Technological University, Singapore </a:t>
            </a:r>
            <a:endParaRPr lang="zh-CN" altLang="en-US" sz="2400" dirty="0"/>
          </a:p>
        </p:txBody>
      </p:sp>
      <p:sp>
        <p:nvSpPr>
          <p:cNvPr id="10" name="页脚占位符 9"/>
          <p:cNvSpPr>
            <a:spLocks noGrp="1"/>
          </p:cNvSpPr>
          <p:nvPr>
            <p:ph type="ftr" sz="quarter" idx="11"/>
          </p:nvPr>
        </p:nvSpPr>
        <p:spPr/>
        <p:txBody>
          <a:bodyPr/>
          <a:lstStyle/>
          <a:p>
            <a:r>
              <a:rPr lang="en-US" altLang="zh-CN" dirty="0" smtClean="0"/>
              <a:t>1</a:t>
            </a:r>
            <a:endParaRPr lang="zh-CN" altLang="en-US" dirty="0"/>
          </a:p>
        </p:txBody>
      </p:sp>
    </p:spTree>
  </p:cSld>
  <p:clrMapOvr>
    <a:masterClrMapping/>
  </p:clrMapOvr>
  <p:transition advTm="27125">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a:spLocks/>
          </p:cNvSpPr>
          <p:nvPr/>
        </p:nvSpPr>
        <p:spPr bwMode="auto">
          <a:xfrm>
            <a:off x="285720" y="71414"/>
            <a:ext cx="7989887"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ea typeface="ＭＳ Ｐゴシック" pitchFamily="64" charset="-128"/>
              </a:defRPr>
            </a:lvl2pPr>
            <a:lvl3pPr algn="l" rtl="0" eaLnBrk="0" fontAlgn="base" hangingPunct="0">
              <a:spcBef>
                <a:spcPct val="0"/>
              </a:spcBef>
              <a:spcAft>
                <a:spcPct val="0"/>
              </a:spcAft>
              <a:defRPr sz="3200" b="1">
                <a:solidFill>
                  <a:schemeClr val="tx2"/>
                </a:solidFill>
                <a:latin typeface="Arial" pitchFamily="34" charset="0"/>
                <a:ea typeface="ＭＳ Ｐゴシック" pitchFamily="64" charset="-128"/>
              </a:defRPr>
            </a:lvl3pPr>
            <a:lvl4pPr algn="l" rtl="0" eaLnBrk="0" fontAlgn="base" hangingPunct="0">
              <a:spcBef>
                <a:spcPct val="0"/>
              </a:spcBef>
              <a:spcAft>
                <a:spcPct val="0"/>
              </a:spcAft>
              <a:defRPr sz="3200" b="1">
                <a:solidFill>
                  <a:schemeClr val="tx2"/>
                </a:solidFill>
                <a:latin typeface="Arial" pitchFamily="34" charset="0"/>
                <a:ea typeface="ＭＳ Ｐゴシック" pitchFamily="64" charset="-128"/>
              </a:defRPr>
            </a:lvl4pPr>
            <a:lvl5pPr algn="l" rtl="0" eaLnBrk="0" fontAlgn="base" hangingPunct="0">
              <a:spcBef>
                <a:spcPct val="0"/>
              </a:spcBef>
              <a:spcAft>
                <a:spcPct val="0"/>
              </a:spcAft>
              <a:defRPr sz="3200" b="1">
                <a:solidFill>
                  <a:schemeClr val="tx2"/>
                </a:solidFill>
                <a:latin typeface="Arial" pitchFamily="34" charset="0"/>
                <a:ea typeface="ＭＳ Ｐゴシック" pitchFamily="64" charset="-128"/>
              </a:defRPr>
            </a:lvl5pPr>
            <a:lvl6pPr marL="457200" algn="l" rtl="0" eaLnBrk="1" fontAlgn="base" hangingPunct="1">
              <a:spcBef>
                <a:spcPct val="0"/>
              </a:spcBef>
              <a:spcAft>
                <a:spcPct val="0"/>
              </a:spcAft>
              <a:defRPr sz="3200" b="1">
                <a:solidFill>
                  <a:schemeClr val="tx2"/>
                </a:solidFill>
                <a:latin typeface="Helvetica Neue" pitchFamily="64" charset="0"/>
                <a:ea typeface="ＭＳ Ｐゴシック" pitchFamily="64" charset="-128"/>
              </a:defRPr>
            </a:lvl6pPr>
            <a:lvl7pPr marL="914400" algn="l" rtl="0" eaLnBrk="1" fontAlgn="base" hangingPunct="1">
              <a:spcBef>
                <a:spcPct val="0"/>
              </a:spcBef>
              <a:spcAft>
                <a:spcPct val="0"/>
              </a:spcAft>
              <a:defRPr sz="3200" b="1">
                <a:solidFill>
                  <a:schemeClr val="tx2"/>
                </a:solidFill>
                <a:latin typeface="Helvetica Neue" pitchFamily="64" charset="0"/>
                <a:ea typeface="ＭＳ Ｐゴシック" pitchFamily="64" charset="-128"/>
              </a:defRPr>
            </a:lvl7pPr>
            <a:lvl8pPr marL="1371600" algn="l" rtl="0" eaLnBrk="1" fontAlgn="base" hangingPunct="1">
              <a:spcBef>
                <a:spcPct val="0"/>
              </a:spcBef>
              <a:spcAft>
                <a:spcPct val="0"/>
              </a:spcAft>
              <a:defRPr sz="3200" b="1">
                <a:solidFill>
                  <a:schemeClr val="tx2"/>
                </a:solidFill>
                <a:latin typeface="Helvetica Neue" pitchFamily="64" charset="0"/>
                <a:ea typeface="ＭＳ Ｐゴシック" pitchFamily="64" charset="-128"/>
              </a:defRPr>
            </a:lvl8pPr>
            <a:lvl9pPr marL="1828800" algn="l" rtl="0" eaLnBrk="1" fontAlgn="base" hangingPunct="1">
              <a:spcBef>
                <a:spcPct val="0"/>
              </a:spcBef>
              <a:spcAft>
                <a:spcPct val="0"/>
              </a:spcAft>
              <a:defRPr sz="3200" b="1">
                <a:solidFill>
                  <a:schemeClr val="tx2"/>
                </a:solidFill>
                <a:latin typeface="Helvetica Neue" pitchFamily="64" charset="0"/>
                <a:ea typeface="ＭＳ Ｐゴシック" pitchFamily="64" charset="-128"/>
              </a:defRPr>
            </a:lvl9pPr>
          </a:lstStyle>
          <a:p>
            <a:pPr>
              <a:defRPr/>
            </a:pPr>
            <a:r>
              <a:rPr lang="en-US" sz="4000" kern="0" dirty="0" smtClean="0">
                <a:solidFill>
                  <a:schemeClr val="tx1"/>
                </a:solidFill>
                <a:latin typeface="Times New Roman" pitchFamily="18" charset="0"/>
                <a:ea typeface="SimSun" pitchFamily="2" charset="-122"/>
                <a:cs typeface="Times New Roman" pitchFamily="18" charset="0"/>
              </a:rPr>
              <a:t>2) Radio-driven </a:t>
            </a:r>
            <a:r>
              <a:rPr lang="en-US" sz="4000" kern="0" dirty="0">
                <a:solidFill>
                  <a:schemeClr val="tx1"/>
                </a:solidFill>
                <a:latin typeface="Times New Roman" pitchFamily="18" charset="0"/>
                <a:ea typeface="SimSun" pitchFamily="2" charset="-122"/>
                <a:cs typeface="Times New Roman" pitchFamily="18" charset="0"/>
              </a:rPr>
              <a:t>coding </a:t>
            </a:r>
            <a:r>
              <a:rPr lang="en-US" sz="4000" kern="0" dirty="0" smtClean="0">
                <a:solidFill>
                  <a:schemeClr val="tx1"/>
                </a:solidFill>
                <a:latin typeface="Times New Roman" pitchFamily="18" charset="0"/>
                <a:ea typeface="SimSun" pitchFamily="2" charset="-122"/>
                <a:cs typeface="Times New Roman" pitchFamily="18" charset="0"/>
              </a:rPr>
              <a:t>scheme</a:t>
            </a:r>
            <a:endParaRPr lang="en-US" sz="4000" kern="0" dirty="0">
              <a:solidFill>
                <a:schemeClr val="tx1"/>
              </a:solidFill>
              <a:latin typeface="Times New Roman" pitchFamily="18" charset="0"/>
              <a:ea typeface="SimSun" pitchFamily="2" charset="-122"/>
              <a:cs typeface="Times New Roman" pitchFamily="18" charset="0"/>
            </a:endParaRPr>
          </a:p>
        </p:txBody>
      </p:sp>
      <p:sp>
        <p:nvSpPr>
          <p:cNvPr id="86" name="Rounded Rectangle 85"/>
          <p:cNvSpPr/>
          <p:nvPr/>
        </p:nvSpPr>
        <p:spPr>
          <a:xfrm>
            <a:off x="1201738" y="4743450"/>
            <a:ext cx="892175" cy="381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base">
              <a:spcBef>
                <a:spcPct val="0"/>
              </a:spcBef>
              <a:spcAft>
                <a:spcPct val="0"/>
              </a:spcAft>
              <a:defRPr/>
            </a:pPr>
            <a:r>
              <a:rPr lang="en-US" sz="2000" kern="100" dirty="0">
                <a:solidFill>
                  <a:srgbClr val="262626"/>
                </a:solidFill>
                <a:cs typeface="Times New Roman" panose="02020603050405020304" pitchFamily="18" charset="0"/>
              </a:rPr>
              <a:t>R1</a:t>
            </a:r>
          </a:p>
        </p:txBody>
      </p:sp>
      <p:sp>
        <p:nvSpPr>
          <p:cNvPr id="88" name="Rounded Rectangle 87"/>
          <p:cNvSpPr/>
          <p:nvPr/>
        </p:nvSpPr>
        <p:spPr>
          <a:xfrm>
            <a:off x="2089150" y="4741863"/>
            <a:ext cx="892175" cy="381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base">
              <a:spcBef>
                <a:spcPct val="0"/>
              </a:spcBef>
              <a:spcAft>
                <a:spcPct val="0"/>
              </a:spcAft>
              <a:defRPr/>
            </a:pPr>
            <a:r>
              <a:rPr lang="en-US" sz="2000" kern="100" dirty="0">
                <a:solidFill>
                  <a:srgbClr val="262626"/>
                </a:solidFill>
                <a:cs typeface="Times New Roman" panose="02020603050405020304" pitchFamily="18" charset="0"/>
              </a:rPr>
              <a:t>T1</a:t>
            </a:r>
          </a:p>
        </p:txBody>
      </p:sp>
      <p:sp>
        <p:nvSpPr>
          <p:cNvPr id="89" name="Rounded Rectangle 88"/>
          <p:cNvSpPr/>
          <p:nvPr/>
        </p:nvSpPr>
        <p:spPr>
          <a:xfrm>
            <a:off x="2987675" y="4741863"/>
            <a:ext cx="895350" cy="381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base">
              <a:spcBef>
                <a:spcPct val="0"/>
              </a:spcBef>
              <a:spcAft>
                <a:spcPct val="0"/>
              </a:spcAft>
              <a:defRPr/>
            </a:pPr>
            <a:r>
              <a:rPr lang="en-US" sz="2000" kern="100" dirty="0">
                <a:solidFill>
                  <a:srgbClr val="262626"/>
                </a:solidFill>
                <a:cs typeface="Times New Roman" panose="02020603050405020304" pitchFamily="18" charset="0"/>
              </a:rPr>
              <a:t>R2</a:t>
            </a:r>
          </a:p>
        </p:txBody>
      </p:sp>
      <p:sp>
        <p:nvSpPr>
          <p:cNvPr id="90" name="Rounded Rectangle 89"/>
          <p:cNvSpPr/>
          <p:nvPr/>
        </p:nvSpPr>
        <p:spPr>
          <a:xfrm>
            <a:off x="3879850" y="4741863"/>
            <a:ext cx="892175" cy="381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lgn="ctr" fontAlgn="base">
              <a:spcBef>
                <a:spcPct val="0"/>
              </a:spcBef>
              <a:spcAft>
                <a:spcPct val="0"/>
              </a:spcAft>
              <a:defRPr/>
            </a:pPr>
            <a:r>
              <a:rPr lang="en-US" sz="2000" kern="100" dirty="0">
                <a:solidFill>
                  <a:srgbClr val="262626"/>
                </a:solidFill>
                <a:cs typeface="Times New Roman" panose="02020603050405020304" pitchFamily="18" charset="0"/>
              </a:rPr>
              <a:t>T2</a:t>
            </a:r>
          </a:p>
        </p:txBody>
      </p:sp>
      <p:sp>
        <p:nvSpPr>
          <p:cNvPr id="91" name="Rounded Rectangle 90"/>
          <p:cNvSpPr/>
          <p:nvPr/>
        </p:nvSpPr>
        <p:spPr>
          <a:xfrm>
            <a:off x="2144713" y="5257800"/>
            <a:ext cx="1509712" cy="381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base">
              <a:spcBef>
                <a:spcPct val="0"/>
              </a:spcBef>
              <a:spcAft>
                <a:spcPct val="0"/>
              </a:spcAft>
              <a:defRPr/>
            </a:pPr>
            <a:r>
              <a:rPr lang="en-US" sz="2000" kern="100" dirty="0">
                <a:solidFill>
                  <a:srgbClr val="262626"/>
                </a:solidFill>
                <a:cs typeface="Times New Roman" panose="02020603050405020304" pitchFamily="18" charset="0"/>
              </a:rPr>
              <a:t>D1</a:t>
            </a:r>
          </a:p>
        </p:txBody>
      </p:sp>
      <p:sp>
        <p:nvSpPr>
          <p:cNvPr id="92" name="Rounded Rectangle 91"/>
          <p:cNvSpPr/>
          <p:nvPr/>
        </p:nvSpPr>
        <p:spPr>
          <a:xfrm>
            <a:off x="3906838" y="5249863"/>
            <a:ext cx="1311275" cy="381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lgn="ctr" fontAlgn="base">
              <a:spcBef>
                <a:spcPct val="0"/>
              </a:spcBef>
              <a:spcAft>
                <a:spcPct val="0"/>
              </a:spcAft>
              <a:defRPr/>
            </a:pPr>
            <a:r>
              <a:rPr lang="en-US" sz="2000" kern="100" dirty="0">
                <a:solidFill>
                  <a:srgbClr val="262626"/>
                </a:solidFill>
                <a:cs typeface="Times New Roman" panose="02020603050405020304" pitchFamily="18" charset="0"/>
              </a:rPr>
              <a:t>D2</a:t>
            </a:r>
          </a:p>
        </p:txBody>
      </p:sp>
      <p:sp>
        <p:nvSpPr>
          <p:cNvPr id="95" name="Rounded Rectangle 94"/>
          <p:cNvSpPr/>
          <p:nvPr/>
        </p:nvSpPr>
        <p:spPr>
          <a:xfrm>
            <a:off x="6081713" y="4741863"/>
            <a:ext cx="892175" cy="381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lgn="ctr" fontAlgn="base">
              <a:spcBef>
                <a:spcPct val="0"/>
              </a:spcBef>
              <a:spcAft>
                <a:spcPct val="0"/>
              </a:spcAft>
              <a:defRPr/>
            </a:pPr>
            <a:r>
              <a:rPr lang="en-US" sz="2000" kern="100" dirty="0">
                <a:solidFill>
                  <a:srgbClr val="262626"/>
                </a:solidFill>
                <a:cs typeface="Times New Roman" panose="02020603050405020304" pitchFamily="18" charset="0"/>
              </a:rPr>
              <a:t>Rn</a:t>
            </a:r>
          </a:p>
        </p:txBody>
      </p:sp>
      <p:sp>
        <p:nvSpPr>
          <p:cNvPr id="96" name="Rounded Rectangle 95"/>
          <p:cNvSpPr/>
          <p:nvPr/>
        </p:nvSpPr>
        <p:spPr>
          <a:xfrm>
            <a:off x="6975475" y="4741863"/>
            <a:ext cx="895350" cy="381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lgn="ctr" fontAlgn="base">
              <a:spcBef>
                <a:spcPct val="0"/>
              </a:spcBef>
              <a:spcAft>
                <a:spcPct val="0"/>
              </a:spcAft>
              <a:defRPr/>
            </a:pPr>
            <a:r>
              <a:rPr lang="en-US" sz="2000" kern="100" dirty="0" err="1">
                <a:solidFill>
                  <a:srgbClr val="262626"/>
                </a:solidFill>
                <a:cs typeface="Times New Roman" panose="02020603050405020304" pitchFamily="18" charset="0"/>
              </a:rPr>
              <a:t>Tn</a:t>
            </a:r>
            <a:endParaRPr lang="en-US" sz="2000" kern="100" dirty="0">
              <a:solidFill>
                <a:srgbClr val="262626"/>
              </a:solidFill>
              <a:cs typeface="Times New Roman" panose="02020603050405020304" pitchFamily="18" charset="0"/>
            </a:endParaRPr>
          </a:p>
        </p:txBody>
      </p:sp>
      <p:sp>
        <p:nvSpPr>
          <p:cNvPr id="97" name="Rounded Rectangle 96"/>
          <p:cNvSpPr/>
          <p:nvPr/>
        </p:nvSpPr>
        <p:spPr>
          <a:xfrm>
            <a:off x="7004050" y="5249863"/>
            <a:ext cx="1312863" cy="3810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lgn="ctr" fontAlgn="base">
              <a:spcBef>
                <a:spcPct val="0"/>
              </a:spcBef>
              <a:spcAft>
                <a:spcPct val="0"/>
              </a:spcAft>
              <a:defRPr/>
            </a:pPr>
            <a:r>
              <a:rPr lang="en-US" sz="2000" kern="100" dirty="0" err="1">
                <a:solidFill>
                  <a:srgbClr val="262626"/>
                </a:solidFill>
                <a:cs typeface="Times New Roman" panose="02020603050405020304" pitchFamily="18" charset="0"/>
              </a:rPr>
              <a:t>Dn</a:t>
            </a:r>
            <a:endParaRPr lang="en-US" sz="2000" kern="100" dirty="0">
              <a:solidFill>
                <a:srgbClr val="262626"/>
              </a:solidFill>
              <a:cs typeface="Times New Roman" panose="02020603050405020304" pitchFamily="18" charset="0"/>
            </a:endParaRPr>
          </a:p>
        </p:txBody>
      </p:sp>
      <p:sp>
        <p:nvSpPr>
          <p:cNvPr id="98" name="Rounded Rectangle 97"/>
          <p:cNvSpPr/>
          <p:nvPr/>
        </p:nvSpPr>
        <p:spPr>
          <a:xfrm>
            <a:off x="107950" y="5280025"/>
            <a:ext cx="935038" cy="381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base">
              <a:spcBef>
                <a:spcPct val="0"/>
              </a:spcBef>
              <a:spcAft>
                <a:spcPct val="0"/>
              </a:spcAft>
              <a:defRPr/>
            </a:pPr>
            <a:r>
              <a:rPr lang="el-GR" sz="2000" i="1" kern="100" dirty="0">
                <a:solidFill>
                  <a:srgbClr val="262626"/>
                </a:solidFill>
                <a:cs typeface="Times New Roman" panose="02020603050405020304" pitchFamily="18" charset="0"/>
              </a:rPr>
              <a:t>μ</a:t>
            </a:r>
            <a:r>
              <a:rPr lang="en-US" sz="2000" i="1" kern="100" dirty="0">
                <a:solidFill>
                  <a:srgbClr val="262626"/>
                </a:solidFill>
                <a:cs typeface="Times New Roman" panose="02020603050405020304" pitchFamily="18" charset="0"/>
              </a:rPr>
              <a:t>C</a:t>
            </a:r>
          </a:p>
        </p:txBody>
      </p:sp>
      <p:sp>
        <p:nvSpPr>
          <p:cNvPr id="99" name="Rounded Rectangle 98"/>
          <p:cNvSpPr/>
          <p:nvPr/>
        </p:nvSpPr>
        <p:spPr>
          <a:xfrm>
            <a:off x="107950" y="4673600"/>
            <a:ext cx="935038" cy="381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base">
              <a:spcBef>
                <a:spcPct val="0"/>
              </a:spcBef>
              <a:spcAft>
                <a:spcPct val="0"/>
              </a:spcAft>
              <a:defRPr/>
            </a:pPr>
            <a:r>
              <a:rPr lang="en-US" sz="2000" kern="100" dirty="0">
                <a:solidFill>
                  <a:srgbClr val="262626"/>
                </a:solidFill>
                <a:cs typeface="Times New Roman" panose="02020603050405020304" pitchFamily="18" charset="0"/>
              </a:rPr>
              <a:t>Radio</a:t>
            </a:r>
          </a:p>
        </p:txBody>
      </p:sp>
      <p:sp>
        <p:nvSpPr>
          <p:cNvPr id="102" name="Oval 63"/>
          <p:cNvSpPr>
            <a:spLocks noChangeArrowheads="1"/>
          </p:cNvSpPr>
          <p:nvPr/>
        </p:nvSpPr>
        <p:spPr bwMode="auto">
          <a:xfrm>
            <a:off x="5038725" y="4916488"/>
            <a:ext cx="73025" cy="71437"/>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3" name="Oval 64"/>
          <p:cNvSpPr>
            <a:spLocks noChangeArrowheads="1"/>
          </p:cNvSpPr>
          <p:nvPr/>
        </p:nvSpPr>
        <p:spPr bwMode="auto">
          <a:xfrm>
            <a:off x="5397500" y="4927600"/>
            <a:ext cx="73025" cy="71438"/>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4" name="Oval 65"/>
          <p:cNvSpPr>
            <a:spLocks noChangeArrowheads="1"/>
          </p:cNvSpPr>
          <p:nvPr/>
        </p:nvSpPr>
        <p:spPr bwMode="auto">
          <a:xfrm>
            <a:off x="5757863" y="4927600"/>
            <a:ext cx="73025" cy="73025"/>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5" name="Oval 63"/>
          <p:cNvSpPr>
            <a:spLocks noChangeArrowheads="1"/>
          </p:cNvSpPr>
          <p:nvPr/>
        </p:nvSpPr>
        <p:spPr bwMode="auto">
          <a:xfrm>
            <a:off x="5651500" y="5381625"/>
            <a:ext cx="73025" cy="71438"/>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6" name="Oval 64"/>
          <p:cNvSpPr>
            <a:spLocks noChangeArrowheads="1"/>
          </p:cNvSpPr>
          <p:nvPr/>
        </p:nvSpPr>
        <p:spPr bwMode="auto">
          <a:xfrm>
            <a:off x="6011863" y="5392738"/>
            <a:ext cx="73025" cy="71437"/>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7" name="Oval 65"/>
          <p:cNvSpPr>
            <a:spLocks noChangeArrowheads="1"/>
          </p:cNvSpPr>
          <p:nvPr/>
        </p:nvSpPr>
        <p:spPr bwMode="auto">
          <a:xfrm>
            <a:off x="6370638" y="5392738"/>
            <a:ext cx="73025" cy="73025"/>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09" name="图片 108" descr="rad.jpg"/>
          <p:cNvPicPr>
            <a:picLocks noChangeAspect="1"/>
          </p:cNvPicPr>
          <p:nvPr/>
        </p:nvPicPr>
        <p:blipFill>
          <a:blip r:embed="rId3"/>
          <a:stretch>
            <a:fillRect/>
          </a:stretch>
        </p:blipFill>
        <p:spPr>
          <a:xfrm>
            <a:off x="500034" y="1198585"/>
            <a:ext cx="8143932" cy="2516167"/>
          </a:xfrm>
          <a:prstGeom prst="rect">
            <a:avLst/>
          </a:prstGeom>
        </p:spPr>
      </p:pic>
      <p:grpSp>
        <p:nvGrpSpPr>
          <p:cNvPr id="94" name="组合 93"/>
          <p:cNvGrpSpPr/>
          <p:nvPr/>
        </p:nvGrpSpPr>
        <p:grpSpPr>
          <a:xfrm>
            <a:off x="2065332" y="2786058"/>
            <a:ext cx="1720850" cy="1223963"/>
            <a:chOff x="1771650" y="3054350"/>
            <a:chExt cx="1720850" cy="1223963"/>
          </a:xfrm>
        </p:grpSpPr>
        <p:cxnSp>
          <p:nvCxnSpPr>
            <p:cNvPr id="44" name="Straight Connector 87"/>
            <p:cNvCxnSpPr>
              <a:cxnSpLocks noChangeShapeType="1"/>
            </p:cNvCxnSpPr>
            <p:nvPr/>
          </p:nvCxnSpPr>
          <p:spPr bwMode="auto">
            <a:xfrm flipH="1">
              <a:off x="2627313" y="3054350"/>
              <a:ext cx="288925" cy="874713"/>
            </a:xfrm>
            <a:prstGeom prst="line">
              <a:avLst/>
            </a:prstGeom>
            <a:ln>
              <a:headEnd/>
              <a:tailEnd type="arrow" w="med" len="med"/>
            </a:ln>
            <a:extLst>
              <a:ext uri="{909E8E84-426E-40DD-AFC4-6F175D3DCCD1}">
                <a14:hiddenFill xmlns:a14="http://schemas.microsoft.com/office/drawing/2010/main" xmlns="">
                  <a:noFill/>
                </a14:hiddenFill>
              </a:ext>
            </a:extLst>
          </p:spPr>
          <p:style>
            <a:lnRef idx="3">
              <a:schemeClr val="accent2"/>
            </a:lnRef>
            <a:fillRef idx="0">
              <a:schemeClr val="accent2"/>
            </a:fillRef>
            <a:effectRef idx="2">
              <a:schemeClr val="accent2"/>
            </a:effectRef>
            <a:fontRef idx="minor">
              <a:schemeClr val="tx1"/>
            </a:fontRef>
          </p:style>
        </p:cxnSp>
        <p:sp>
          <p:nvSpPr>
            <p:cNvPr id="87" name="Rounded Rectangle 86"/>
            <p:cNvSpPr/>
            <p:nvPr/>
          </p:nvSpPr>
          <p:spPr>
            <a:xfrm>
              <a:off x="1771650" y="3914775"/>
              <a:ext cx="1720850" cy="363538"/>
            </a:xfrm>
            <a:prstGeom prst="roundRect">
              <a:avLst>
                <a:gd name="adj" fmla="val 9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base">
                <a:spcBef>
                  <a:spcPct val="0"/>
                </a:spcBef>
                <a:spcAft>
                  <a:spcPct val="0"/>
                </a:spcAft>
                <a:defRPr/>
              </a:pPr>
              <a:r>
                <a:rPr lang="en-US" sz="2400" b="1" kern="0" dirty="0">
                  <a:solidFill>
                    <a:srgbClr val="FF0000"/>
                  </a:solidFill>
                  <a:cs typeface="Arial" panose="020B0604020202020204" pitchFamily="34" charset="0"/>
                </a:rPr>
                <a:t>1688</a:t>
              </a:r>
              <a:r>
                <a:rPr lang="el-GR" sz="2400" b="1" kern="0" dirty="0">
                  <a:solidFill>
                    <a:srgbClr val="FF0000"/>
                  </a:solidFill>
                  <a:cs typeface="Arial" panose="020B0604020202020204" pitchFamily="34" charset="0"/>
                </a:rPr>
                <a:t>μ</a:t>
              </a:r>
              <a:r>
                <a:rPr lang="en-US" sz="2400" b="1" kern="0" dirty="0">
                  <a:solidFill>
                    <a:srgbClr val="FF0000"/>
                  </a:solidFill>
                  <a:cs typeface="Arial" panose="020B0604020202020204" pitchFamily="34" charset="0"/>
                </a:rPr>
                <a:t>s</a:t>
              </a:r>
            </a:p>
          </p:txBody>
        </p:sp>
      </p:grpSp>
      <p:grpSp>
        <p:nvGrpSpPr>
          <p:cNvPr id="108" name="组合 107"/>
          <p:cNvGrpSpPr/>
          <p:nvPr/>
        </p:nvGrpSpPr>
        <p:grpSpPr>
          <a:xfrm>
            <a:off x="6137298" y="3000375"/>
            <a:ext cx="1720850" cy="1135059"/>
            <a:chOff x="6596063" y="3140079"/>
            <a:chExt cx="1720850" cy="1135059"/>
          </a:xfrm>
        </p:grpSpPr>
        <p:cxnSp>
          <p:nvCxnSpPr>
            <p:cNvPr id="100" name="Straight Connector 87"/>
            <p:cNvCxnSpPr>
              <a:cxnSpLocks noChangeShapeType="1"/>
              <a:endCxn id="101" idx="0"/>
            </p:cNvCxnSpPr>
            <p:nvPr/>
          </p:nvCxnSpPr>
          <p:spPr bwMode="auto">
            <a:xfrm rot="5400000">
              <a:off x="7108031" y="3488536"/>
              <a:ext cx="771522" cy="74607"/>
            </a:xfrm>
            <a:prstGeom prst="line">
              <a:avLst/>
            </a:prstGeom>
            <a:ln>
              <a:headEnd/>
              <a:tailEnd type="arrow" w="med" len="med"/>
            </a:ln>
            <a:extLst>
              <a:ext uri="{909E8E84-426E-40DD-AFC4-6F175D3DCCD1}">
                <a14:hiddenFill xmlns:a14="http://schemas.microsoft.com/office/drawing/2010/main" xmlns="">
                  <a:noFill/>
                </a14:hiddenFill>
              </a:ext>
            </a:extLst>
          </p:spPr>
          <p:style>
            <a:lnRef idx="3">
              <a:schemeClr val="accent2"/>
            </a:lnRef>
            <a:fillRef idx="0">
              <a:schemeClr val="accent2"/>
            </a:fillRef>
            <a:effectRef idx="2">
              <a:schemeClr val="accent2"/>
            </a:effectRef>
            <a:fontRef idx="minor">
              <a:schemeClr val="tx1"/>
            </a:fontRef>
          </p:style>
        </p:cxnSp>
        <p:sp>
          <p:nvSpPr>
            <p:cNvPr id="101" name="Rounded Rectangle 100"/>
            <p:cNvSpPr/>
            <p:nvPr/>
          </p:nvSpPr>
          <p:spPr>
            <a:xfrm>
              <a:off x="6596063" y="3911600"/>
              <a:ext cx="1720850" cy="363538"/>
            </a:xfrm>
            <a:prstGeom prst="roundRect">
              <a:avLst>
                <a:gd name="adj" fmla="val 9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base">
                <a:spcBef>
                  <a:spcPct val="0"/>
                </a:spcBef>
                <a:spcAft>
                  <a:spcPct val="0"/>
                </a:spcAft>
                <a:defRPr/>
              </a:pPr>
              <a:r>
                <a:rPr lang="en-US" sz="2400" b="1" kern="0" dirty="0">
                  <a:solidFill>
                    <a:srgbClr val="FF0000"/>
                  </a:solidFill>
                  <a:cs typeface="Arial" panose="020B0604020202020204" pitchFamily="34" charset="0"/>
                </a:rPr>
                <a:t>1688</a:t>
              </a:r>
              <a:r>
                <a:rPr lang="el-GR" sz="2400" b="1" kern="0" dirty="0">
                  <a:solidFill>
                    <a:srgbClr val="FF0000"/>
                  </a:solidFill>
                  <a:cs typeface="Arial" panose="020B0604020202020204" pitchFamily="34" charset="0"/>
                </a:rPr>
                <a:t>μ</a:t>
              </a:r>
              <a:r>
                <a:rPr lang="en-US" sz="2400" b="1" kern="0" dirty="0">
                  <a:solidFill>
                    <a:srgbClr val="FF0000"/>
                  </a:solidFill>
                  <a:cs typeface="Arial" panose="020B0604020202020204" pitchFamily="34" charset="0"/>
                </a:rPr>
                <a:t>s</a:t>
              </a:r>
            </a:p>
          </p:txBody>
        </p:sp>
      </p:grpSp>
      <p:sp>
        <p:nvSpPr>
          <p:cNvPr id="115" name="Oval 13"/>
          <p:cNvSpPr>
            <a:spLocks noChangeArrowheads="1"/>
          </p:cNvSpPr>
          <p:nvPr/>
        </p:nvSpPr>
        <p:spPr bwMode="auto">
          <a:xfrm>
            <a:off x="6143636" y="2279647"/>
            <a:ext cx="1584325" cy="792163"/>
          </a:xfrm>
          <a:prstGeom prst="ellipse">
            <a:avLst/>
          </a:prstGeom>
          <a:noFill/>
          <a:ln>
            <a:headEnd/>
            <a:tailEnd/>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18" name="Rounded Rectangle 109"/>
          <p:cNvSpPr/>
          <p:nvPr/>
        </p:nvSpPr>
        <p:spPr>
          <a:xfrm>
            <a:off x="214282" y="5734073"/>
            <a:ext cx="5789642" cy="981075"/>
          </a:xfrm>
          <a:prstGeom prst="roundRect">
            <a:avLst/>
          </a:prstGeom>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2800" b="1" dirty="0">
                <a:solidFill>
                  <a:srgbClr val="262626"/>
                </a:solidFill>
                <a:latin typeface="Times New Roman" pitchFamily="18" charset="0"/>
                <a:cs typeface="Times New Roman" pitchFamily="18" charset="0"/>
              </a:rPr>
              <a:t>Accumulative Gaussian Elimination</a:t>
            </a:r>
          </a:p>
        </p:txBody>
      </p:sp>
      <p:sp>
        <p:nvSpPr>
          <p:cNvPr id="30" name="Oval 13"/>
          <p:cNvSpPr>
            <a:spLocks noChangeArrowheads="1"/>
          </p:cNvSpPr>
          <p:nvPr/>
        </p:nvSpPr>
        <p:spPr bwMode="auto">
          <a:xfrm>
            <a:off x="1214413" y="1214423"/>
            <a:ext cx="714381" cy="571504"/>
          </a:xfrm>
          <a:prstGeom prst="ellipse">
            <a:avLst/>
          </a:prstGeom>
          <a:noFill/>
          <a:ln>
            <a:headEnd/>
            <a:tailEnd/>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2" name="Oval 13"/>
          <p:cNvSpPr>
            <a:spLocks noChangeArrowheads="1"/>
          </p:cNvSpPr>
          <p:nvPr/>
        </p:nvSpPr>
        <p:spPr bwMode="auto">
          <a:xfrm>
            <a:off x="2925761" y="2285992"/>
            <a:ext cx="1584325" cy="792163"/>
          </a:xfrm>
          <a:prstGeom prst="ellipse">
            <a:avLst/>
          </a:prstGeom>
          <a:noFill/>
          <a:ln>
            <a:headEnd/>
            <a:tailEnd/>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3" name="上箭头 32"/>
          <p:cNvSpPr/>
          <p:nvPr/>
        </p:nvSpPr>
        <p:spPr>
          <a:xfrm>
            <a:off x="2285984" y="1714488"/>
            <a:ext cx="45719" cy="42862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4" name="下箭头 33"/>
          <p:cNvSpPr/>
          <p:nvPr/>
        </p:nvSpPr>
        <p:spPr>
          <a:xfrm>
            <a:off x="3786182" y="1714488"/>
            <a:ext cx="142876" cy="5715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1" name="灯片编号占位符 40"/>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46" name="页脚占位符 73"/>
          <p:cNvSpPr txBox="1">
            <a:spLocks/>
          </p:cNvSpPr>
          <p:nvPr/>
        </p:nvSpPr>
        <p:spPr>
          <a:xfrm>
            <a:off x="6143636" y="0"/>
            <a:ext cx="2895600" cy="365125"/>
          </a:xfrm>
          <a:prstGeom prst="rect">
            <a:avLst/>
          </a:prstGeo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10</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912546942"/>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2" grpId="0" animBg="1"/>
      <p:bldP spid="95" grpId="0" animBg="1"/>
      <p:bldP spid="96" grpId="0" animBg="1"/>
      <p:bldP spid="97" grpId="0" animBg="1"/>
      <p:bldP spid="102" grpId="0" animBg="1"/>
      <p:bldP spid="103" grpId="0" animBg="1"/>
      <p:bldP spid="104" grpId="0" animBg="1"/>
      <p:bldP spid="105" grpId="0" animBg="1"/>
      <p:bldP spid="106" grpId="0" animBg="1"/>
      <p:bldP spid="107" grpId="0" animBg="1"/>
      <p:bldP spid="118" grpId="0" animBg="1"/>
      <p:bldP spid="30"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42852"/>
            <a:ext cx="8229600" cy="765868"/>
          </a:xfrm>
        </p:spPr>
        <p:txBody>
          <a:bodyPr>
            <a:noAutofit/>
          </a:bodyPr>
          <a:lstStyle/>
          <a:p>
            <a:pPr algn="l"/>
            <a:r>
              <a:rPr lang="en-US" altLang="zh-CN" sz="3600" b="1" dirty="0" smtClean="0">
                <a:latin typeface="Times New Roman" pitchFamily="18" charset="0"/>
                <a:cs typeface="Times New Roman" pitchFamily="18" charset="0"/>
              </a:rPr>
              <a:t/>
            </a:r>
            <a:br>
              <a:rPr lang="en-US" altLang="zh-CN" sz="3600" b="1" dirty="0" smtClean="0">
                <a:latin typeface="Times New Roman" pitchFamily="18" charset="0"/>
                <a:cs typeface="Times New Roman" pitchFamily="18" charset="0"/>
              </a:rPr>
            </a:br>
            <a:r>
              <a:rPr lang="en-US" altLang="zh-CN" sz="3600" b="1" dirty="0" smtClean="0">
                <a:latin typeface="Times New Roman" pitchFamily="18" charset="0"/>
                <a:cs typeface="Times New Roman" pitchFamily="18" charset="0"/>
              </a:rPr>
              <a:t>Gaussian Elimination</a:t>
            </a:r>
            <a:br>
              <a:rPr lang="en-US" altLang="zh-CN" sz="3600" b="1" dirty="0" smtClean="0">
                <a:latin typeface="Times New Roman" pitchFamily="18" charset="0"/>
                <a:cs typeface="Times New Roman" pitchFamily="18" charset="0"/>
              </a:rPr>
            </a:br>
            <a:endParaRPr lang="zh-CN" altLang="en-US" sz="3600" b="1" dirty="0">
              <a:latin typeface="Times New Roman" pitchFamily="18" charset="0"/>
              <a:cs typeface="Times New Roman" pitchFamily="18" charset="0"/>
            </a:endParaRPr>
          </a:p>
        </p:txBody>
      </p:sp>
      <p:sp>
        <p:nvSpPr>
          <p:cNvPr id="3" name="内容占位符 2"/>
          <p:cNvSpPr>
            <a:spLocks noGrp="1"/>
          </p:cNvSpPr>
          <p:nvPr>
            <p:ph idx="1"/>
          </p:nvPr>
        </p:nvSpPr>
        <p:spPr>
          <a:xfrm>
            <a:off x="457200" y="1214422"/>
            <a:ext cx="8229600" cy="3971940"/>
          </a:xfrm>
        </p:spPr>
        <p:txBody>
          <a:bodyPr>
            <a:normAutofit/>
          </a:bodyPr>
          <a:lstStyle/>
          <a:p>
            <a:pPr>
              <a:buNone/>
            </a:pPr>
            <a:r>
              <a:rPr lang="en-US" sz="2800" dirty="0" smtClean="0">
                <a:latin typeface="Times New Roman" pitchFamily="18" charset="0"/>
                <a:cs typeface="Times New Roman" pitchFamily="18" charset="0"/>
              </a:rPr>
              <a:t>1)  Row operations: Swapping two rows</a:t>
            </a:r>
          </a:p>
          <a:p>
            <a:pPr>
              <a:buNone/>
            </a:pPr>
            <a:r>
              <a:rPr lang="en-US" sz="2800" dirty="0" smtClean="0">
                <a:latin typeface="Times New Roman" pitchFamily="18" charset="0"/>
                <a:cs typeface="Times New Roman" pitchFamily="18" charset="0"/>
              </a:rPr>
              <a:t>2)  Multiplying a row by a non-zero number,</a:t>
            </a:r>
          </a:p>
          <a:p>
            <a:pPr>
              <a:buNone/>
            </a:pPr>
            <a:r>
              <a:rPr lang="en-US" sz="2800" dirty="0" smtClean="0">
                <a:latin typeface="Times New Roman" pitchFamily="18" charset="0"/>
                <a:cs typeface="Times New Roman" pitchFamily="18" charset="0"/>
              </a:rPr>
              <a:t>3)  Adding a multiple of one row to another row.</a:t>
            </a:r>
          </a:p>
          <a:p>
            <a:pPr>
              <a:buNone/>
            </a:pP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Using these operations a matrix can always be transformed into an </a:t>
            </a:r>
            <a:r>
              <a:rPr lang="en-US" sz="2800" dirty="0" smtClean="0">
                <a:solidFill>
                  <a:srgbClr val="FF0000"/>
                </a:solidFill>
                <a:latin typeface="Times New Roman" pitchFamily="18" charset="0"/>
                <a:cs typeface="Times New Roman" pitchFamily="18" charset="0"/>
              </a:rPr>
              <a:t>upper triangular matrix</a:t>
            </a:r>
            <a:endParaRPr lang="zh-CN" altLang="en-US" sz="2800" dirty="0">
              <a:solidFill>
                <a:srgbClr val="FF0000"/>
              </a:solidFill>
              <a:latin typeface="Times New Roman" pitchFamily="18" charset="0"/>
              <a:cs typeface="Times New Roman" pitchFamily="18" charset="0"/>
            </a:endParaRPr>
          </a:p>
        </p:txBody>
      </p:sp>
      <p:pic>
        <p:nvPicPr>
          <p:cNvPr id="4" name="图片 3" descr="截图00.jpg"/>
          <p:cNvPicPr>
            <a:picLocks noChangeAspect="1"/>
          </p:cNvPicPr>
          <p:nvPr/>
        </p:nvPicPr>
        <p:blipFill>
          <a:blip r:embed="rId3"/>
          <a:stretch>
            <a:fillRect/>
          </a:stretch>
        </p:blipFill>
        <p:spPr>
          <a:xfrm>
            <a:off x="142780" y="4572008"/>
            <a:ext cx="9001220" cy="1061606"/>
          </a:xfrm>
          <a:prstGeom prst="rect">
            <a:avLst/>
          </a:prstGeom>
        </p:spPr>
      </p:pic>
      <p:cxnSp>
        <p:nvCxnSpPr>
          <p:cNvPr id="6" name="直接连接符 5"/>
          <p:cNvCxnSpPr/>
          <p:nvPr/>
        </p:nvCxnSpPr>
        <p:spPr>
          <a:xfrm>
            <a:off x="7429520" y="4786322"/>
            <a:ext cx="785818" cy="714380"/>
          </a:xfrm>
          <a:prstGeom prst="line">
            <a:avLst/>
          </a:prstGeom>
        </p:spPr>
        <p:style>
          <a:lnRef idx="3">
            <a:schemeClr val="accent2"/>
          </a:lnRef>
          <a:fillRef idx="0">
            <a:schemeClr val="accent2"/>
          </a:fillRef>
          <a:effectRef idx="2">
            <a:schemeClr val="accent2"/>
          </a:effectRef>
          <a:fontRef idx="minor">
            <a:schemeClr val="tx1"/>
          </a:fontRef>
        </p:style>
      </p:cxnSp>
      <p:sp>
        <p:nvSpPr>
          <p:cNvPr id="9" name="页脚占位符 8"/>
          <p:cNvSpPr>
            <a:spLocks noGrp="1"/>
          </p:cNvSpPr>
          <p:nvPr>
            <p:ph type="ftr" sz="quarter" idx="11"/>
          </p:nvPr>
        </p:nvSpPr>
        <p:spPr/>
        <p:txBody>
          <a:bodyPr/>
          <a:lstStyle/>
          <a:p>
            <a:r>
              <a:rPr lang="en-US" altLang="zh-CN" dirty="0" smtClean="0"/>
              <a:t>11</a:t>
            </a:r>
            <a:endParaRPr lang="zh-CN" alt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57158" y="71414"/>
            <a:ext cx="7989887" cy="998538"/>
          </a:xfrm>
        </p:spPr>
        <p:txBody>
          <a:bodyPr/>
          <a:lstStyle/>
          <a:p>
            <a:pPr algn="l"/>
            <a:r>
              <a:rPr lang="en-US" altLang="zh-CN" b="1" dirty="0" smtClean="0">
                <a:latin typeface="Times New Roman" pitchFamily="18" charset="0"/>
                <a:ea typeface="SimSun" panose="02010600030101010101" pitchFamily="2" charset="-122"/>
                <a:cs typeface="Times New Roman" pitchFamily="18" charset="0"/>
              </a:rPr>
              <a:t>3) Silence-based</a:t>
            </a:r>
            <a:r>
              <a:rPr lang="en-US" altLang="zh-CN" dirty="0" smtClean="0">
                <a:latin typeface="Times New Roman" pitchFamily="18" charset="0"/>
                <a:ea typeface="SimSun" panose="02010600030101010101" pitchFamily="2" charset="-122"/>
                <a:cs typeface="Times New Roman" pitchFamily="18" charset="0"/>
              </a:rPr>
              <a:t> </a:t>
            </a:r>
            <a:r>
              <a:rPr lang="en-US" altLang="zh-CN" b="1" dirty="0" smtClean="0">
                <a:latin typeface="Times New Roman" pitchFamily="18" charset="0"/>
                <a:ea typeface="SimSun" panose="02010600030101010101" pitchFamily="2" charset="-122"/>
                <a:cs typeface="Times New Roman" pitchFamily="18" charset="0"/>
              </a:rPr>
              <a:t>feedback</a:t>
            </a:r>
          </a:p>
        </p:txBody>
      </p:sp>
      <p:sp>
        <p:nvSpPr>
          <p:cNvPr id="245" name="Rounded Rectangle 120"/>
          <p:cNvSpPr>
            <a:spLocks noChangeArrowheads="1"/>
          </p:cNvSpPr>
          <p:nvPr/>
        </p:nvSpPr>
        <p:spPr bwMode="auto">
          <a:xfrm>
            <a:off x="1422172" y="2099263"/>
            <a:ext cx="509587" cy="354013"/>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a:solidFill>
                  <a:prstClr val="black"/>
                </a:solidFill>
                <a:ea typeface="ＭＳ Ｐゴシック" panose="020B0600070205080204" pitchFamily="34" charset="-128"/>
                <a:cs typeface="Times New Roman" panose="02020603050405020304" pitchFamily="18" charset="0"/>
              </a:rPr>
              <a:t>T1</a:t>
            </a:r>
          </a:p>
        </p:txBody>
      </p:sp>
      <p:sp>
        <p:nvSpPr>
          <p:cNvPr id="246" name="Rounded Rectangle 126"/>
          <p:cNvSpPr>
            <a:spLocks noChangeArrowheads="1"/>
          </p:cNvSpPr>
          <p:nvPr/>
        </p:nvSpPr>
        <p:spPr bwMode="auto">
          <a:xfrm>
            <a:off x="2430234" y="2099263"/>
            <a:ext cx="509588" cy="354013"/>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a:solidFill>
                  <a:prstClr val="black"/>
                </a:solidFill>
                <a:ea typeface="ＭＳ Ｐゴシック" panose="020B0600070205080204" pitchFamily="34" charset="-128"/>
                <a:cs typeface="Times New Roman" panose="02020603050405020304" pitchFamily="18" charset="0"/>
              </a:rPr>
              <a:t>T2</a:t>
            </a:r>
          </a:p>
        </p:txBody>
      </p:sp>
      <p:sp>
        <p:nvSpPr>
          <p:cNvPr id="247" name="Rounded Rectangle 127"/>
          <p:cNvSpPr>
            <a:spLocks noChangeArrowheads="1"/>
          </p:cNvSpPr>
          <p:nvPr/>
        </p:nvSpPr>
        <p:spPr bwMode="auto">
          <a:xfrm>
            <a:off x="7453084" y="2113551"/>
            <a:ext cx="512763"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R20</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48" name="Rounded Rectangle 128"/>
          <p:cNvSpPr>
            <a:spLocks noChangeArrowheads="1"/>
          </p:cNvSpPr>
          <p:nvPr/>
        </p:nvSpPr>
        <p:spPr bwMode="auto">
          <a:xfrm>
            <a:off x="6949847" y="2113551"/>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T20</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49" name="Rounded Rectangle 139"/>
          <p:cNvSpPr>
            <a:spLocks noChangeArrowheads="1"/>
          </p:cNvSpPr>
          <p:nvPr/>
        </p:nvSpPr>
        <p:spPr bwMode="auto">
          <a:xfrm>
            <a:off x="2430234" y="2797763"/>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a:solidFill>
                  <a:prstClr val="black"/>
                </a:solidFill>
                <a:ea typeface="ＭＳ Ｐゴシック" panose="020B0600070205080204" pitchFamily="34" charset="-128"/>
                <a:cs typeface="Times New Roman" panose="02020603050405020304" pitchFamily="18" charset="0"/>
              </a:rPr>
              <a:t>R2</a:t>
            </a:r>
          </a:p>
        </p:txBody>
      </p:sp>
      <p:sp>
        <p:nvSpPr>
          <p:cNvPr id="250" name="Rounded Rectangle 140"/>
          <p:cNvSpPr>
            <a:spLocks noChangeArrowheads="1"/>
          </p:cNvSpPr>
          <p:nvPr/>
        </p:nvSpPr>
        <p:spPr bwMode="auto">
          <a:xfrm>
            <a:off x="1923822" y="2797763"/>
            <a:ext cx="512762"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a:solidFill>
                  <a:prstClr val="black"/>
                </a:solidFill>
                <a:ea typeface="ＭＳ Ｐゴシック" panose="020B0600070205080204" pitchFamily="34" charset="-128"/>
                <a:cs typeface="Times New Roman" panose="02020603050405020304" pitchFamily="18" charset="0"/>
              </a:rPr>
              <a:t>T1</a:t>
            </a:r>
          </a:p>
        </p:txBody>
      </p:sp>
      <p:sp>
        <p:nvSpPr>
          <p:cNvPr id="251" name="Rounded Rectangle 141"/>
          <p:cNvSpPr>
            <a:spLocks noChangeArrowheads="1"/>
          </p:cNvSpPr>
          <p:nvPr/>
        </p:nvSpPr>
        <p:spPr bwMode="auto">
          <a:xfrm>
            <a:off x="6965722" y="2804113"/>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R20</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52" name="Rounded Rectangle 142"/>
          <p:cNvSpPr>
            <a:spLocks noChangeArrowheads="1"/>
          </p:cNvSpPr>
          <p:nvPr/>
        </p:nvSpPr>
        <p:spPr bwMode="auto">
          <a:xfrm>
            <a:off x="2931884" y="2797763"/>
            <a:ext cx="512763"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a:solidFill>
                  <a:prstClr val="black"/>
                </a:solidFill>
                <a:ea typeface="ＭＳ Ｐゴシック" panose="020B0600070205080204" pitchFamily="34" charset="-128"/>
                <a:cs typeface="Times New Roman" panose="02020603050405020304" pitchFamily="18" charset="0"/>
              </a:rPr>
              <a:t>T2</a:t>
            </a:r>
          </a:p>
        </p:txBody>
      </p:sp>
      <p:sp>
        <p:nvSpPr>
          <p:cNvPr id="253" name="Rounded Rectangle 153"/>
          <p:cNvSpPr>
            <a:spLocks noChangeArrowheads="1"/>
          </p:cNvSpPr>
          <p:nvPr/>
        </p:nvSpPr>
        <p:spPr bwMode="auto">
          <a:xfrm>
            <a:off x="1422172" y="2785063"/>
            <a:ext cx="509587"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a:solidFill>
                  <a:prstClr val="black"/>
                </a:solidFill>
                <a:ea typeface="ＭＳ Ｐゴシック" panose="020B0600070205080204" pitchFamily="34" charset="-128"/>
                <a:cs typeface="Times New Roman" panose="02020603050405020304" pitchFamily="18" charset="0"/>
              </a:rPr>
              <a:t>R1</a:t>
            </a:r>
          </a:p>
        </p:txBody>
      </p:sp>
      <p:sp>
        <p:nvSpPr>
          <p:cNvPr id="254" name="Rounded Rectangle 154"/>
          <p:cNvSpPr>
            <a:spLocks noChangeArrowheads="1"/>
          </p:cNvSpPr>
          <p:nvPr/>
        </p:nvSpPr>
        <p:spPr bwMode="auto">
          <a:xfrm>
            <a:off x="2931884" y="3518488"/>
            <a:ext cx="512763"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a:solidFill>
                  <a:prstClr val="black"/>
                </a:solidFill>
                <a:ea typeface="ＭＳ Ｐゴシック" panose="020B0600070205080204" pitchFamily="34" charset="-128"/>
                <a:cs typeface="Times New Roman" panose="02020603050405020304" pitchFamily="18" charset="0"/>
              </a:rPr>
              <a:t>R2</a:t>
            </a:r>
          </a:p>
        </p:txBody>
      </p:sp>
      <p:sp>
        <p:nvSpPr>
          <p:cNvPr id="255" name="Rounded Rectangle 155"/>
          <p:cNvSpPr>
            <a:spLocks noChangeArrowheads="1"/>
          </p:cNvSpPr>
          <p:nvPr/>
        </p:nvSpPr>
        <p:spPr bwMode="auto">
          <a:xfrm>
            <a:off x="2430234" y="3518488"/>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a:solidFill>
                  <a:prstClr val="black"/>
                </a:solidFill>
                <a:ea typeface="ＭＳ Ｐゴシック" panose="020B0600070205080204" pitchFamily="34" charset="-128"/>
                <a:cs typeface="Times New Roman" panose="02020603050405020304" pitchFamily="18" charset="0"/>
              </a:rPr>
              <a:t>T1</a:t>
            </a:r>
          </a:p>
        </p:txBody>
      </p:sp>
      <p:sp>
        <p:nvSpPr>
          <p:cNvPr id="256" name="Rounded Rectangle 168"/>
          <p:cNvSpPr>
            <a:spLocks noChangeArrowheads="1"/>
          </p:cNvSpPr>
          <p:nvPr/>
        </p:nvSpPr>
        <p:spPr bwMode="auto">
          <a:xfrm>
            <a:off x="1923822" y="3507376"/>
            <a:ext cx="512762" cy="354012"/>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a:solidFill>
                  <a:prstClr val="black"/>
                </a:solidFill>
                <a:ea typeface="ＭＳ Ｐゴシック" panose="020B0600070205080204" pitchFamily="34" charset="-128"/>
                <a:cs typeface="Times New Roman" panose="02020603050405020304" pitchFamily="18" charset="0"/>
              </a:rPr>
              <a:t>R1</a:t>
            </a:r>
          </a:p>
        </p:txBody>
      </p:sp>
      <p:sp>
        <p:nvSpPr>
          <p:cNvPr id="257" name="Rounded Rectangle 196"/>
          <p:cNvSpPr>
            <a:spLocks noChangeArrowheads="1"/>
          </p:cNvSpPr>
          <p:nvPr/>
        </p:nvSpPr>
        <p:spPr bwMode="auto">
          <a:xfrm>
            <a:off x="2430234" y="4239213"/>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a:solidFill>
                  <a:prstClr val="black"/>
                </a:solidFill>
                <a:ea typeface="ＭＳ Ｐゴシック" panose="020B0600070205080204" pitchFamily="34" charset="-128"/>
                <a:cs typeface="Times New Roman" panose="02020603050405020304" pitchFamily="18" charset="0"/>
              </a:rPr>
              <a:t>R1</a:t>
            </a:r>
          </a:p>
        </p:txBody>
      </p:sp>
      <p:sp>
        <p:nvSpPr>
          <p:cNvPr id="258" name="Rounded Rectangle 125"/>
          <p:cNvSpPr>
            <a:spLocks noChangeArrowheads="1"/>
          </p:cNvSpPr>
          <p:nvPr/>
        </p:nvSpPr>
        <p:spPr bwMode="auto">
          <a:xfrm>
            <a:off x="6445022" y="2113551"/>
            <a:ext cx="511175" cy="354012"/>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R19</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59" name="Rounded Rectangle 126"/>
          <p:cNvSpPr>
            <a:spLocks noChangeArrowheads="1"/>
          </p:cNvSpPr>
          <p:nvPr/>
        </p:nvSpPr>
        <p:spPr bwMode="auto">
          <a:xfrm>
            <a:off x="4960709" y="2115138"/>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T18</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60" name="Rounded Rectangle 139"/>
          <p:cNvSpPr>
            <a:spLocks noChangeArrowheads="1"/>
          </p:cNvSpPr>
          <p:nvPr/>
        </p:nvSpPr>
        <p:spPr bwMode="auto">
          <a:xfrm>
            <a:off x="4951184" y="2805701"/>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R18</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61" name="Rounded Rectangle 142"/>
          <p:cNvSpPr>
            <a:spLocks noChangeArrowheads="1"/>
          </p:cNvSpPr>
          <p:nvPr/>
        </p:nvSpPr>
        <p:spPr bwMode="auto">
          <a:xfrm>
            <a:off x="6460897" y="2804113"/>
            <a:ext cx="512762" cy="354013"/>
          </a:xfrm>
          <a:prstGeom prst="roundRect">
            <a:avLst>
              <a:gd name="adj" fmla="val 37829"/>
            </a:avLst>
          </a:prstGeom>
          <a:ln>
            <a:headEnd/>
            <a:tailEnd/>
          </a:ln>
        </p:spPr>
        <p:style>
          <a:lnRef idx="2">
            <a:schemeClr val="dk1"/>
          </a:lnRef>
          <a:fillRef idx="1">
            <a:schemeClr val="lt1"/>
          </a:fillRef>
          <a:effectRef idx="0">
            <a:schemeClr val="dk1"/>
          </a:effectRef>
          <a:fontRef idx="minor">
            <a:schemeClr val="dk1"/>
          </a:fontRef>
        </p:style>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T19</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62" name="Rounded Rectangle 261"/>
          <p:cNvSpPr>
            <a:spLocks noChangeArrowheads="1"/>
          </p:cNvSpPr>
          <p:nvPr/>
        </p:nvSpPr>
        <p:spPr bwMode="auto">
          <a:xfrm>
            <a:off x="6478359" y="3515313"/>
            <a:ext cx="511175" cy="354013"/>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R19</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63" name="Rounded Rectangle 262"/>
          <p:cNvSpPr>
            <a:spLocks noChangeArrowheads="1"/>
          </p:cNvSpPr>
          <p:nvPr/>
        </p:nvSpPr>
        <p:spPr bwMode="auto">
          <a:xfrm>
            <a:off x="4960709" y="3516901"/>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T17</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64" name="Rounded Rectangle 125"/>
          <p:cNvSpPr>
            <a:spLocks noChangeArrowheads="1"/>
          </p:cNvSpPr>
          <p:nvPr/>
        </p:nvSpPr>
        <p:spPr bwMode="auto">
          <a:xfrm>
            <a:off x="4449534" y="2121488"/>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b="1" kern="0" dirty="0" smtClean="0">
                <a:solidFill>
                  <a:prstClr val="black"/>
                </a:solidFill>
                <a:ea typeface="ＭＳ Ｐゴシック" panose="020B0600070205080204" pitchFamily="34" charset="-128"/>
                <a:cs typeface="Times New Roman" panose="02020603050405020304" pitchFamily="18" charset="0"/>
              </a:rPr>
              <a:t>...</a:t>
            </a:r>
            <a:endParaRPr lang="en-US" altLang="en-US" sz="1800" b="1" kern="0" dirty="0">
              <a:solidFill>
                <a:prstClr val="black"/>
              </a:solidFill>
              <a:ea typeface="ＭＳ Ｐゴシック" panose="020B0600070205080204" pitchFamily="34" charset="-128"/>
              <a:cs typeface="Times New Roman" panose="02020603050405020304" pitchFamily="18" charset="0"/>
            </a:endParaRPr>
          </a:p>
        </p:txBody>
      </p:sp>
      <p:sp>
        <p:nvSpPr>
          <p:cNvPr id="265" name="Rounded Rectangle 125"/>
          <p:cNvSpPr>
            <a:spLocks noChangeArrowheads="1"/>
          </p:cNvSpPr>
          <p:nvPr/>
        </p:nvSpPr>
        <p:spPr bwMode="auto">
          <a:xfrm>
            <a:off x="4446359" y="2808876"/>
            <a:ext cx="514350" cy="354012"/>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b="1" kern="0" dirty="0" smtClean="0">
                <a:solidFill>
                  <a:prstClr val="black"/>
                </a:solidFill>
                <a:ea typeface="ＭＳ Ｐゴシック" panose="020B0600070205080204" pitchFamily="34" charset="-128"/>
                <a:cs typeface="Times New Roman" panose="02020603050405020304" pitchFamily="18" charset="0"/>
              </a:rPr>
              <a:t>...</a:t>
            </a:r>
            <a:endParaRPr lang="en-US" altLang="en-US" sz="1800" b="1" kern="0" dirty="0">
              <a:solidFill>
                <a:prstClr val="black"/>
              </a:solidFill>
              <a:ea typeface="ＭＳ Ｐゴシック" panose="020B0600070205080204" pitchFamily="34" charset="-128"/>
              <a:cs typeface="Times New Roman" panose="02020603050405020304" pitchFamily="18" charset="0"/>
            </a:endParaRPr>
          </a:p>
        </p:txBody>
      </p:sp>
      <p:sp>
        <p:nvSpPr>
          <p:cNvPr id="266" name="Rounded Rectangle 125"/>
          <p:cNvSpPr>
            <a:spLocks noChangeArrowheads="1"/>
          </p:cNvSpPr>
          <p:nvPr/>
        </p:nvSpPr>
        <p:spPr bwMode="auto">
          <a:xfrm>
            <a:off x="4449534" y="3524838"/>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b="1" kern="0" dirty="0" smtClean="0">
                <a:solidFill>
                  <a:prstClr val="black"/>
                </a:solidFill>
                <a:ea typeface="ＭＳ Ｐゴシック" panose="020B0600070205080204" pitchFamily="34" charset="-128"/>
                <a:cs typeface="Times New Roman" panose="02020603050405020304" pitchFamily="18" charset="0"/>
              </a:rPr>
              <a:t>...</a:t>
            </a:r>
            <a:endParaRPr lang="en-US" altLang="en-US" sz="1800" b="1" kern="0" dirty="0">
              <a:solidFill>
                <a:prstClr val="black"/>
              </a:solidFill>
              <a:ea typeface="ＭＳ Ｐゴシック" panose="020B0600070205080204" pitchFamily="34" charset="-128"/>
              <a:cs typeface="Times New Roman" panose="02020603050405020304" pitchFamily="18" charset="0"/>
            </a:endParaRPr>
          </a:p>
        </p:txBody>
      </p:sp>
      <p:sp>
        <p:nvSpPr>
          <p:cNvPr id="267" name="Rounded Rectangle 125"/>
          <p:cNvSpPr>
            <a:spLocks noChangeArrowheads="1"/>
          </p:cNvSpPr>
          <p:nvPr/>
        </p:nvSpPr>
        <p:spPr bwMode="auto">
          <a:xfrm>
            <a:off x="4446359" y="4256676"/>
            <a:ext cx="514350" cy="354012"/>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b="1" kern="0" dirty="0" smtClean="0">
                <a:solidFill>
                  <a:prstClr val="black"/>
                </a:solidFill>
                <a:ea typeface="ＭＳ Ｐゴシック" panose="020B0600070205080204" pitchFamily="34" charset="-128"/>
                <a:cs typeface="Times New Roman" panose="02020603050405020304" pitchFamily="18" charset="0"/>
              </a:rPr>
              <a:t>...</a:t>
            </a:r>
            <a:endParaRPr lang="en-US" altLang="en-US" sz="1800" b="1" kern="0" dirty="0">
              <a:solidFill>
                <a:prstClr val="black"/>
              </a:solidFill>
              <a:ea typeface="ＭＳ Ｐゴシック" panose="020B0600070205080204" pitchFamily="34" charset="-128"/>
              <a:cs typeface="Times New Roman" panose="02020603050405020304" pitchFamily="18" charset="0"/>
            </a:endParaRPr>
          </a:p>
        </p:txBody>
      </p:sp>
      <p:sp>
        <p:nvSpPr>
          <p:cNvPr id="268" name="Rounded Rectangle 196"/>
          <p:cNvSpPr>
            <a:spLocks noChangeArrowheads="1"/>
          </p:cNvSpPr>
          <p:nvPr/>
        </p:nvSpPr>
        <p:spPr bwMode="auto">
          <a:xfrm>
            <a:off x="4960709" y="4256676"/>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R17</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0" name="Rounded Rectangle 139"/>
          <p:cNvSpPr>
            <a:spLocks noChangeArrowheads="1"/>
          </p:cNvSpPr>
          <p:nvPr/>
        </p:nvSpPr>
        <p:spPr bwMode="auto">
          <a:xfrm>
            <a:off x="5452834" y="2804113"/>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T18</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1" name="Rounded Rectangle 155"/>
          <p:cNvSpPr>
            <a:spLocks noChangeArrowheads="1"/>
          </p:cNvSpPr>
          <p:nvPr/>
        </p:nvSpPr>
        <p:spPr bwMode="auto">
          <a:xfrm>
            <a:off x="5462359" y="3515313"/>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R18</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2" name="Rounded Rectangle 196"/>
          <p:cNvSpPr>
            <a:spLocks noChangeArrowheads="1"/>
          </p:cNvSpPr>
          <p:nvPr/>
        </p:nvSpPr>
        <p:spPr bwMode="auto">
          <a:xfrm>
            <a:off x="5471884" y="4255088"/>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T17</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3" name="Rounded Rectangle 272"/>
          <p:cNvSpPr>
            <a:spLocks noChangeArrowheads="1"/>
          </p:cNvSpPr>
          <p:nvPr/>
        </p:nvSpPr>
        <p:spPr bwMode="auto">
          <a:xfrm>
            <a:off x="5940197" y="2113551"/>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T19</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4" name="Rounded Rectangle 139"/>
          <p:cNvSpPr>
            <a:spLocks noChangeArrowheads="1"/>
          </p:cNvSpPr>
          <p:nvPr/>
        </p:nvSpPr>
        <p:spPr bwMode="auto">
          <a:xfrm>
            <a:off x="5957659" y="2804113"/>
            <a:ext cx="509588" cy="355600"/>
          </a:xfrm>
          <a:prstGeom prst="roundRect">
            <a:avLst>
              <a:gd name="adj" fmla="val 37829"/>
            </a:avLst>
          </a:prstGeom>
          <a:solidFill>
            <a:srgbClr val="FF0000"/>
          </a:solidFill>
          <a:ln>
            <a:headEnd/>
            <a:tailEnd/>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R19</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5" name="Rounded Rectangle 155"/>
          <p:cNvSpPr>
            <a:spLocks noChangeArrowheads="1"/>
          </p:cNvSpPr>
          <p:nvPr/>
        </p:nvSpPr>
        <p:spPr bwMode="auto">
          <a:xfrm>
            <a:off x="5965597" y="3515313"/>
            <a:ext cx="511175"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T18</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6" name="Rounded Rectangle 170"/>
          <p:cNvSpPr>
            <a:spLocks noChangeArrowheads="1"/>
          </p:cNvSpPr>
          <p:nvPr/>
        </p:nvSpPr>
        <p:spPr bwMode="auto">
          <a:xfrm>
            <a:off x="2936647" y="4242388"/>
            <a:ext cx="512762"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a:solidFill>
                  <a:prstClr val="black"/>
                </a:solidFill>
                <a:ea typeface="ＭＳ Ｐゴシック" panose="020B0600070205080204" pitchFamily="34" charset="-128"/>
                <a:cs typeface="Times New Roman" panose="02020603050405020304" pitchFamily="18" charset="0"/>
              </a:rPr>
              <a:t>T1</a:t>
            </a:r>
          </a:p>
        </p:txBody>
      </p:sp>
      <p:sp>
        <p:nvSpPr>
          <p:cNvPr id="277" name="Rounded Rectangle 126"/>
          <p:cNvSpPr>
            <a:spLocks noChangeArrowheads="1"/>
          </p:cNvSpPr>
          <p:nvPr/>
        </p:nvSpPr>
        <p:spPr bwMode="auto">
          <a:xfrm>
            <a:off x="3436709" y="2107201"/>
            <a:ext cx="509588" cy="354012"/>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T3</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8" name="Rounded Rectangle 139"/>
          <p:cNvSpPr>
            <a:spLocks noChangeArrowheads="1"/>
          </p:cNvSpPr>
          <p:nvPr/>
        </p:nvSpPr>
        <p:spPr bwMode="auto">
          <a:xfrm>
            <a:off x="3436709" y="2805701"/>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R3</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79" name="Rounded Rectangle 142"/>
          <p:cNvSpPr>
            <a:spLocks noChangeArrowheads="1"/>
          </p:cNvSpPr>
          <p:nvPr/>
        </p:nvSpPr>
        <p:spPr bwMode="auto">
          <a:xfrm>
            <a:off x="3938359" y="2805701"/>
            <a:ext cx="512763"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T3</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80" name="Rounded Rectangle 154"/>
          <p:cNvSpPr>
            <a:spLocks noChangeArrowheads="1"/>
          </p:cNvSpPr>
          <p:nvPr/>
        </p:nvSpPr>
        <p:spPr bwMode="auto">
          <a:xfrm>
            <a:off x="3938359" y="3526426"/>
            <a:ext cx="512763"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R3</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81" name="Rounded Rectangle 155"/>
          <p:cNvSpPr>
            <a:spLocks noChangeArrowheads="1"/>
          </p:cNvSpPr>
          <p:nvPr/>
        </p:nvSpPr>
        <p:spPr bwMode="auto">
          <a:xfrm>
            <a:off x="3436709" y="3526426"/>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T2</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82" name="Rounded Rectangle 196"/>
          <p:cNvSpPr>
            <a:spLocks noChangeArrowheads="1"/>
          </p:cNvSpPr>
          <p:nvPr/>
        </p:nvSpPr>
        <p:spPr bwMode="auto">
          <a:xfrm>
            <a:off x="3436709" y="4247151"/>
            <a:ext cx="509588"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R2</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83" name="Rounded Rectangle 170"/>
          <p:cNvSpPr>
            <a:spLocks noChangeArrowheads="1"/>
          </p:cNvSpPr>
          <p:nvPr/>
        </p:nvSpPr>
        <p:spPr bwMode="auto">
          <a:xfrm>
            <a:off x="3943122" y="4250326"/>
            <a:ext cx="512762" cy="355600"/>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T2</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sp>
        <p:nvSpPr>
          <p:cNvPr id="288" name="Rounded Rectangle 155"/>
          <p:cNvSpPr>
            <a:spLocks noChangeArrowheads="1"/>
          </p:cNvSpPr>
          <p:nvPr/>
        </p:nvSpPr>
        <p:spPr bwMode="auto">
          <a:xfrm>
            <a:off x="5973534" y="4258263"/>
            <a:ext cx="511175" cy="354013"/>
          </a:xfrm>
          <a:prstGeom prst="roundRect">
            <a:avLst>
              <a:gd name="adj" fmla="val 37829"/>
            </a:avLst>
          </a:prstGeom>
          <a:noFill/>
          <a:ln w="19050" algn="ctr">
            <a:solidFill>
              <a:sysClr val="windowText" lastClr="000000"/>
            </a:solidFill>
            <a:round/>
            <a:headEnd/>
            <a:tailEnd/>
          </a:ln>
        </p:spPr>
        <p:txBody>
          <a:bodyPr lIns="0" tIns="0" rIns="0" bIns="0" anchor="ctr" anchorCtr="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1800" kern="0" dirty="0" smtClean="0">
                <a:solidFill>
                  <a:prstClr val="black"/>
                </a:solidFill>
                <a:ea typeface="ＭＳ Ｐゴシック" panose="020B0600070205080204" pitchFamily="34" charset="-128"/>
                <a:cs typeface="Times New Roman" panose="02020603050405020304" pitchFamily="18" charset="0"/>
              </a:rPr>
              <a:t>R18</a:t>
            </a:r>
            <a:endParaRPr lang="en-US" altLang="en-US" sz="1800" kern="0" dirty="0">
              <a:solidFill>
                <a:prstClr val="black"/>
              </a:solidFill>
              <a:ea typeface="ＭＳ Ｐゴシック" panose="020B0600070205080204" pitchFamily="34" charset="-128"/>
              <a:cs typeface="Times New Roman" panose="02020603050405020304" pitchFamily="18" charset="0"/>
            </a:endParaRPr>
          </a:p>
        </p:txBody>
      </p:sp>
      <p:cxnSp>
        <p:nvCxnSpPr>
          <p:cNvPr id="37941" name="Straight Arrow Connector 288"/>
          <p:cNvCxnSpPr>
            <a:cxnSpLocks noChangeShapeType="1"/>
          </p:cNvCxnSpPr>
          <p:nvPr/>
        </p:nvCxnSpPr>
        <p:spPr bwMode="auto">
          <a:xfrm>
            <a:off x="1682522" y="2512013"/>
            <a:ext cx="1587" cy="220663"/>
          </a:xfrm>
          <a:prstGeom prst="straightConnector1">
            <a:avLst/>
          </a:prstGeom>
          <a:noFill/>
          <a:ln w="19050" algn="ctr">
            <a:solidFill>
              <a:srgbClr val="000000"/>
            </a:solidFill>
            <a:round/>
            <a:headEnd/>
            <a:tailEnd type="arrow" w="med" len="lg"/>
          </a:ln>
          <a:extLst>
            <a:ext uri="{909E8E84-426E-40DD-AFC4-6F175D3DCCD1}">
              <a14:hiddenFill xmlns:a14="http://schemas.microsoft.com/office/drawing/2010/main" xmlns="">
                <a:noFill/>
              </a14:hiddenFill>
            </a:ext>
          </a:extLst>
        </p:spPr>
      </p:cxnSp>
      <p:cxnSp>
        <p:nvCxnSpPr>
          <p:cNvPr id="37942" name="Straight Arrow Connector 289"/>
          <p:cNvCxnSpPr>
            <a:cxnSpLocks noChangeShapeType="1"/>
          </p:cNvCxnSpPr>
          <p:nvPr/>
        </p:nvCxnSpPr>
        <p:spPr bwMode="auto">
          <a:xfrm>
            <a:off x="2174647" y="3215276"/>
            <a:ext cx="1587" cy="219075"/>
          </a:xfrm>
          <a:prstGeom prst="straightConnector1">
            <a:avLst/>
          </a:prstGeom>
          <a:noFill/>
          <a:ln w="19050" algn="ctr">
            <a:solidFill>
              <a:srgbClr val="000000"/>
            </a:solidFill>
            <a:round/>
            <a:headEnd/>
            <a:tailEnd type="arrow" w="med" len="lg"/>
          </a:ln>
          <a:extLst>
            <a:ext uri="{909E8E84-426E-40DD-AFC4-6F175D3DCCD1}">
              <a14:hiddenFill xmlns:a14="http://schemas.microsoft.com/office/drawing/2010/main" xmlns="">
                <a:noFill/>
              </a14:hiddenFill>
            </a:ext>
          </a:extLst>
        </p:spPr>
      </p:cxnSp>
      <p:cxnSp>
        <p:nvCxnSpPr>
          <p:cNvPr id="37943" name="Straight Arrow Connector 290"/>
          <p:cNvCxnSpPr>
            <a:cxnSpLocks noChangeShapeType="1"/>
          </p:cNvCxnSpPr>
          <p:nvPr/>
        </p:nvCxnSpPr>
        <p:spPr bwMode="auto">
          <a:xfrm>
            <a:off x="2674709" y="2519951"/>
            <a:ext cx="0" cy="220662"/>
          </a:xfrm>
          <a:prstGeom prst="straightConnector1">
            <a:avLst/>
          </a:prstGeom>
          <a:noFill/>
          <a:ln w="19050" algn="ctr">
            <a:solidFill>
              <a:srgbClr val="000000"/>
            </a:solidFill>
            <a:round/>
            <a:headEnd type="none" w="med" len="lg"/>
            <a:tailEnd type="arrow" w="med" len="lg"/>
          </a:ln>
          <a:extLst>
            <a:ext uri="{909E8E84-426E-40DD-AFC4-6F175D3DCCD1}">
              <a14:hiddenFill xmlns:a14="http://schemas.microsoft.com/office/drawing/2010/main" xmlns="">
                <a:noFill/>
              </a14:hiddenFill>
            </a:ext>
          </a:extLst>
        </p:spPr>
      </p:cxnSp>
      <p:cxnSp>
        <p:nvCxnSpPr>
          <p:cNvPr id="37944" name="Straight Arrow Connector 291"/>
          <p:cNvCxnSpPr>
            <a:cxnSpLocks noChangeShapeType="1"/>
          </p:cNvCxnSpPr>
          <p:nvPr/>
        </p:nvCxnSpPr>
        <p:spPr bwMode="auto">
          <a:xfrm>
            <a:off x="2690584" y="3934413"/>
            <a:ext cx="1588" cy="220663"/>
          </a:xfrm>
          <a:prstGeom prst="straightConnector1">
            <a:avLst/>
          </a:prstGeom>
          <a:noFill/>
          <a:ln w="19050" algn="ctr">
            <a:solidFill>
              <a:srgbClr val="000000"/>
            </a:solidFill>
            <a:round/>
            <a:headEnd/>
            <a:tailEnd type="arrow" w="med" len="lg"/>
          </a:ln>
          <a:extLst>
            <a:ext uri="{909E8E84-426E-40DD-AFC4-6F175D3DCCD1}">
              <a14:hiddenFill xmlns:a14="http://schemas.microsoft.com/office/drawing/2010/main" xmlns="">
                <a:noFill/>
              </a14:hiddenFill>
            </a:ext>
          </a:extLst>
        </p:spPr>
      </p:cxnSp>
      <p:cxnSp>
        <p:nvCxnSpPr>
          <p:cNvPr id="37945" name="Straight Arrow Connector 292"/>
          <p:cNvCxnSpPr>
            <a:cxnSpLocks noChangeShapeType="1"/>
          </p:cNvCxnSpPr>
          <p:nvPr/>
        </p:nvCxnSpPr>
        <p:spPr bwMode="auto">
          <a:xfrm>
            <a:off x="3190647" y="3232738"/>
            <a:ext cx="0" cy="219075"/>
          </a:xfrm>
          <a:prstGeom prst="straightConnector1">
            <a:avLst/>
          </a:prstGeom>
          <a:noFill/>
          <a:ln w="19050" algn="ctr">
            <a:solidFill>
              <a:srgbClr val="000000"/>
            </a:solidFill>
            <a:round/>
            <a:headEnd type="none" w="med" len="lg"/>
            <a:tailEnd type="arrow" w="med" len="lg"/>
          </a:ln>
          <a:extLst>
            <a:ext uri="{909E8E84-426E-40DD-AFC4-6F175D3DCCD1}">
              <a14:hiddenFill xmlns:a14="http://schemas.microsoft.com/office/drawing/2010/main" xmlns="">
                <a:noFill/>
              </a14:hiddenFill>
            </a:ext>
          </a:extLst>
        </p:spPr>
      </p:cxnSp>
      <p:cxnSp>
        <p:nvCxnSpPr>
          <p:cNvPr id="37946" name="Straight Arrow Connector 293"/>
          <p:cNvCxnSpPr>
            <a:cxnSpLocks noChangeShapeType="1"/>
          </p:cNvCxnSpPr>
          <p:nvPr/>
        </p:nvCxnSpPr>
        <p:spPr bwMode="auto">
          <a:xfrm>
            <a:off x="3665309" y="3951876"/>
            <a:ext cx="0" cy="219075"/>
          </a:xfrm>
          <a:prstGeom prst="straightConnector1">
            <a:avLst/>
          </a:prstGeom>
          <a:noFill/>
          <a:ln w="19050" algn="ctr">
            <a:solidFill>
              <a:srgbClr val="000000"/>
            </a:solidFill>
            <a:round/>
            <a:headEnd/>
            <a:tailEnd type="arrow" w="med" len="lg"/>
          </a:ln>
          <a:extLst>
            <a:ext uri="{909E8E84-426E-40DD-AFC4-6F175D3DCCD1}">
              <a14:hiddenFill xmlns:a14="http://schemas.microsoft.com/office/drawing/2010/main" xmlns="">
                <a:noFill/>
              </a14:hiddenFill>
            </a:ext>
          </a:extLst>
        </p:spPr>
      </p:cxnSp>
      <p:cxnSp>
        <p:nvCxnSpPr>
          <p:cNvPr id="37947" name="Straight Arrow Connector 294"/>
          <p:cNvCxnSpPr>
            <a:cxnSpLocks noChangeShapeType="1"/>
          </p:cNvCxnSpPr>
          <p:nvPr/>
        </p:nvCxnSpPr>
        <p:spPr bwMode="auto">
          <a:xfrm>
            <a:off x="5189309" y="2512013"/>
            <a:ext cx="0" cy="220663"/>
          </a:xfrm>
          <a:prstGeom prst="straightConnector1">
            <a:avLst/>
          </a:prstGeom>
          <a:noFill/>
          <a:ln w="19050" algn="ctr">
            <a:solidFill>
              <a:srgbClr val="000000"/>
            </a:solidFill>
            <a:round/>
            <a:headEnd/>
            <a:tailEnd type="arrow" w="med" len="lg"/>
          </a:ln>
          <a:extLst>
            <a:ext uri="{909E8E84-426E-40DD-AFC4-6F175D3DCCD1}">
              <a14:hiddenFill xmlns:a14="http://schemas.microsoft.com/office/drawing/2010/main" xmlns="">
                <a:noFill/>
              </a14:hiddenFill>
            </a:ext>
          </a:extLst>
        </p:spPr>
      </p:cxnSp>
      <p:cxnSp>
        <p:nvCxnSpPr>
          <p:cNvPr id="37948" name="Straight Arrow Connector 295"/>
          <p:cNvCxnSpPr>
            <a:cxnSpLocks noChangeShapeType="1"/>
          </p:cNvCxnSpPr>
          <p:nvPr/>
        </p:nvCxnSpPr>
        <p:spPr bwMode="auto">
          <a:xfrm>
            <a:off x="6687909" y="2529476"/>
            <a:ext cx="1588" cy="219075"/>
          </a:xfrm>
          <a:prstGeom prst="straightConnector1">
            <a:avLst/>
          </a:prstGeom>
          <a:noFill/>
          <a:ln w="19050" algn="ctr">
            <a:solidFill>
              <a:srgbClr val="C00000"/>
            </a:solidFill>
            <a:round/>
            <a:headEnd type="arrow" w="med" len="lg"/>
            <a:tailEnd type="none" w="med" len="lg"/>
          </a:ln>
          <a:extLst>
            <a:ext uri="{909E8E84-426E-40DD-AFC4-6F175D3DCCD1}">
              <a14:hiddenFill xmlns:a14="http://schemas.microsoft.com/office/drawing/2010/main" xmlns="">
                <a:noFill/>
              </a14:hiddenFill>
            </a:ext>
          </a:extLst>
        </p:spPr>
      </p:cxnSp>
      <p:cxnSp>
        <p:nvCxnSpPr>
          <p:cNvPr id="37949" name="Straight Arrow Connector 296"/>
          <p:cNvCxnSpPr>
            <a:cxnSpLocks noChangeShapeType="1"/>
          </p:cNvCxnSpPr>
          <p:nvPr/>
        </p:nvCxnSpPr>
        <p:spPr bwMode="auto">
          <a:xfrm>
            <a:off x="3665309" y="2512013"/>
            <a:ext cx="0" cy="220663"/>
          </a:xfrm>
          <a:prstGeom prst="straightConnector1">
            <a:avLst/>
          </a:prstGeom>
          <a:noFill/>
          <a:ln w="19050" algn="ctr">
            <a:solidFill>
              <a:srgbClr val="000000"/>
            </a:solidFill>
            <a:round/>
            <a:headEnd type="none" w="med" len="lg"/>
            <a:tailEnd type="arrow" w="med" len="lg"/>
          </a:ln>
          <a:extLst>
            <a:ext uri="{909E8E84-426E-40DD-AFC4-6F175D3DCCD1}">
              <a14:hiddenFill xmlns:a14="http://schemas.microsoft.com/office/drawing/2010/main" xmlns="">
                <a:noFill/>
              </a14:hiddenFill>
            </a:ext>
          </a:extLst>
        </p:spPr>
      </p:cxnSp>
      <p:cxnSp>
        <p:nvCxnSpPr>
          <p:cNvPr id="37951" name="Straight Arrow Connector 298"/>
          <p:cNvCxnSpPr>
            <a:cxnSpLocks noChangeShapeType="1"/>
          </p:cNvCxnSpPr>
          <p:nvPr/>
        </p:nvCxnSpPr>
        <p:spPr bwMode="auto">
          <a:xfrm>
            <a:off x="4198709" y="3223213"/>
            <a:ext cx="0" cy="220663"/>
          </a:xfrm>
          <a:prstGeom prst="straightConnector1">
            <a:avLst/>
          </a:prstGeom>
          <a:noFill/>
          <a:ln w="19050" algn="ctr">
            <a:solidFill>
              <a:srgbClr val="000000"/>
            </a:solidFill>
            <a:round/>
            <a:headEnd/>
            <a:tailEnd type="arrow" w="med" len="lg"/>
          </a:ln>
          <a:extLst>
            <a:ext uri="{909E8E84-426E-40DD-AFC4-6F175D3DCCD1}">
              <a14:hiddenFill xmlns:a14="http://schemas.microsoft.com/office/drawing/2010/main" xmlns="">
                <a:noFill/>
              </a14:hiddenFill>
            </a:ext>
          </a:extLst>
        </p:spPr>
      </p:cxnSp>
      <p:cxnSp>
        <p:nvCxnSpPr>
          <p:cNvPr id="37952" name="Straight Arrow Connector 299"/>
          <p:cNvCxnSpPr>
            <a:cxnSpLocks noChangeShapeType="1"/>
          </p:cNvCxnSpPr>
          <p:nvPr/>
        </p:nvCxnSpPr>
        <p:spPr bwMode="auto">
          <a:xfrm>
            <a:off x="5705247" y="3240676"/>
            <a:ext cx="0" cy="220662"/>
          </a:xfrm>
          <a:prstGeom prst="straightConnector1">
            <a:avLst/>
          </a:prstGeom>
          <a:noFill/>
          <a:ln w="19050" algn="ctr">
            <a:solidFill>
              <a:srgbClr val="000000"/>
            </a:solidFill>
            <a:round/>
            <a:headEnd type="none" w="med" len="lg"/>
            <a:tailEnd type="arrow" w="med" len="lg"/>
          </a:ln>
          <a:extLst>
            <a:ext uri="{909E8E84-426E-40DD-AFC4-6F175D3DCCD1}">
              <a14:hiddenFill xmlns:a14="http://schemas.microsoft.com/office/drawing/2010/main" xmlns="">
                <a:noFill/>
              </a14:hiddenFill>
            </a:ext>
          </a:extLst>
        </p:spPr>
      </p:cxnSp>
      <p:cxnSp>
        <p:nvCxnSpPr>
          <p:cNvPr id="37953" name="Straight Arrow Connector 300"/>
          <p:cNvCxnSpPr>
            <a:cxnSpLocks noChangeShapeType="1"/>
          </p:cNvCxnSpPr>
          <p:nvPr/>
        </p:nvCxnSpPr>
        <p:spPr bwMode="auto">
          <a:xfrm>
            <a:off x="5189309" y="3951876"/>
            <a:ext cx="0" cy="220662"/>
          </a:xfrm>
          <a:prstGeom prst="straightConnector1">
            <a:avLst/>
          </a:prstGeom>
          <a:noFill/>
          <a:ln w="19050" algn="ctr">
            <a:solidFill>
              <a:srgbClr val="000000"/>
            </a:solidFill>
            <a:round/>
            <a:headEnd/>
            <a:tailEnd type="arrow" w="med" len="lg"/>
          </a:ln>
          <a:extLst>
            <a:ext uri="{909E8E84-426E-40DD-AFC4-6F175D3DCCD1}">
              <a14:hiddenFill xmlns:a14="http://schemas.microsoft.com/office/drawing/2010/main" xmlns="">
                <a:noFill/>
              </a14:hiddenFill>
            </a:ext>
          </a:extLst>
        </p:spPr>
      </p:cxnSp>
      <p:cxnSp>
        <p:nvCxnSpPr>
          <p:cNvPr id="37954" name="Straight Arrow Connector 301"/>
          <p:cNvCxnSpPr>
            <a:cxnSpLocks noChangeShapeType="1"/>
          </p:cNvCxnSpPr>
          <p:nvPr/>
        </p:nvCxnSpPr>
        <p:spPr bwMode="auto">
          <a:xfrm>
            <a:off x="6203722" y="3969338"/>
            <a:ext cx="1587" cy="219075"/>
          </a:xfrm>
          <a:prstGeom prst="straightConnector1">
            <a:avLst/>
          </a:prstGeom>
          <a:noFill/>
          <a:ln w="19050" algn="ctr">
            <a:solidFill>
              <a:srgbClr val="000000"/>
            </a:solidFill>
            <a:round/>
            <a:headEnd type="none" w="med" len="lg"/>
            <a:tailEnd type="arrow" w="med" len="lg"/>
          </a:ln>
          <a:extLst>
            <a:ext uri="{909E8E84-426E-40DD-AFC4-6F175D3DCCD1}">
              <a14:hiddenFill xmlns:a14="http://schemas.microsoft.com/office/drawing/2010/main" xmlns="">
                <a:noFill/>
              </a14:hiddenFill>
            </a:ext>
          </a:extLst>
        </p:spPr>
      </p:cxnSp>
      <p:cxnSp>
        <p:nvCxnSpPr>
          <p:cNvPr id="37955" name="Straight Arrow Connector 302"/>
          <p:cNvCxnSpPr>
            <a:cxnSpLocks noChangeShapeType="1"/>
          </p:cNvCxnSpPr>
          <p:nvPr/>
        </p:nvCxnSpPr>
        <p:spPr bwMode="auto">
          <a:xfrm>
            <a:off x="6754584" y="3994738"/>
            <a:ext cx="0" cy="219075"/>
          </a:xfrm>
          <a:prstGeom prst="straightConnector1">
            <a:avLst/>
          </a:prstGeom>
          <a:noFill/>
          <a:ln w="19050" algn="ctr">
            <a:solidFill>
              <a:srgbClr val="C00000"/>
            </a:solidFill>
            <a:round/>
            <a:headEnd type="arrow" w="med" len="lg"/>
            <a:tailEnd type="none" w="med" len="lg"/>
          </a:ln>
          <a:extLst>
            <a:ext uri="{909E8E84-426E-40DD-AFC4-6F175D3DCCD1}">
              <a14:hiddenFill xmlns:a14="http://schemas.microsoft.com/office/drawing/2010/main" xmlns="">
                <a:noFill/>
              </a14:hiddenFill>
            </a:ext>
          </a:extLst>
        </p:spPr>
      </p:cxnSp>
      <p:cxnSp>
        <p:nvCxnSpPr>
          <p:cNvPr id="37959" name="Straight Arrow Connector 306"/>
          <p:cNvCxnSpPr>
            <a:cxnSpLocks noChangeShapeType="1"/>
          </p:cNvCxnSpPr>
          <p:nvPr/>
        </p:nvCxnSpPr>
        <p:spPr bwMode="auto">
          <a:xfrm>
            <a:off x="7711847" y="2529476"/>
            <a:ext cx="0" cy="219075"/>
          </a:xfrm>
          <a:prstGeom prst="straightConnector1">
            <a:avLst/>
          </a:prstGeom>
          <a:noFill/>
          <a:ln w="19050" algn="ctr">
            <a:solidFill>
              <a:srgbClr val="C00000"/>
            </a:solidFill>
            <a:round/>
            <a:headEnd type="arrow" w="med" len="lg"/>
            <a:tailEnd type="none" w="med" len="lg"/>
          </a:ln>
          <a:extLst>
            <a:ext uri="{909E8E84-426E-40DD-AFC4-6F175D3DCCD1}">
              <a14:hiddenFill xmlns:a14="http://schemas.microsoft.com/office/drawing/2010/main" xmlns="">
                <a:noFill/>
              </a14:hiddenFill>
            </a:ext>
          </a:extLst>
        </p:spPr>
      </p:cxnSp>
      <p:cxnSp>
        <p:nvCxnSpPr>
          <p:cNvPr id="37960" name="Straight Arrow Connector 307"/>
          <p:cNvCxnSpPr>
            <a:cxnSpLocks noChangeShapeType="1"/>
          </p:cNvCxnSpPr>
          <p:nvPr/>
        </p:nvCxnSpPr>
        <p:spPr bwMode="auto">
          <a:xfrm>
            <a:off x="6203722" y="3232738"/>
            <a:ext cx="1587" cy="219075"/>
          </a:xfrm>
          <a:prstGeom prst="straightConnector1">
            <a:avLst/>
          </a:prstGeom>
          <a:noFill/>
          <a:ln w="31750" algn="ctr">
            <a:solidFill>
              <a:srgbClr val="C00000"/>
            </a:solidFill>
            <a:round/>
            <a:headEnd type="arrow" w="med" len="lg"/>
            <a:tailEnd type="none" w="med" len="lg"/>
          </a:ln>
          <a:extLst>
            <a:ext uri="{909E8E84-426E-40DD-AFC4-6F175D3DCCD1}">
              <a14:hiddenFill xmlns:a14="http://schemas.microsoft.com/office/drawing/2010/main" xmlns="">
                <a:noFill/>
              </a14:hiddenFill>
            </a:ext>
          </a:extLst>
        </p:spPr>
      </p:cxnSp>
      <p:cxnSp>
        <p:nvCxnSpPr>
          <p:cNvPr id="73" name="Straight Arrow Connector 297"/>
          <p:cNvCxnSpPr>
            <a:cxnSpLocks noChangeShapeType="1"/>
          </p:cNvCxnSpPr>
          <p:nvPr/>
        </p:nvCxnSpPr>
        <p:spPr bwMode="auto">
          <a:xfrm>
            <a:off x="6214834" y="2531063"/>
            <a:ext cx="1588" cy="220663"/>
          </a:xfrm>
          <a:prstGeom prst="straightConnector1">
            <a:avLst/>
          </a:prstGeom>
          <a:noFill/>
          <a:ln w="19050" algn="ctr">
            <a:solidFill>
              <a:srgbClr val="000000"/>
            </a:solidFill>
            <a:round/>
            <a:headEnd/>
            <a:tailEnd type="arrow" w="med" len="lg"/>
          </a:ln>
          <a:extLst>
            <a:ext uri="{909E8E84-426E-40DD-AFC4-6F175D3DCCD1}">
              <a14:hiddenFill xmlns:a14="http://schemas.microsoft.com/office/drawing/2010/main" xmlns="">
                <a:noFill/>
              </a14:hiddenFill>
            </a:ext>
          </a:extLst>
        </p:spPr>
      </p:cxnSp>
      <p:cxnSp>
        <p:nvCxnSpPr>
          <p:cNvPr id="75" name="Straight Arrow Connector 303"/>
          <p:cNvCxnSpPr>
            <a:cxnSpLocks noChangeShapeType="1"/>
          </p:cNvCxnSpPr>
          <p:nvPr/>
        </p:nvCxnSpPr>
        <p:spPr bwMode="auto">
          <a:xfrm>
            <a:off x="7218134" y="3251788"/>
            <a:ext cx="0" cy="220663"/>
          </a:xfrm>
          <a:prstGeom prst="straightConnector1">
            <a:avLst/>
          </a:prstGeom>
          <a:noFill/>
          <a:ln w="19050" algn="ctr">
            <a:solidFill>
              <a:srgbClr val="C00000"/>
            </a:solidFill>
            <a:round/>
            <a:headEnd type="arrow" w="med" len="lg"/>
            <a:tailEnd type="none" w="med" len="lg"/>
          </a:ln>
          <a:extLst>
            <a:ext uri="{909E8E84-426E-40DD-AFC4-6F175D3DCCD1}">
              <a14:hiddenFill xmlns:a14="http://schemas.microsoft.com/office/drawing/2010/main" xmlns="">
                <a:noFill/>
              </a14:hiddenFill>
            </a:ext>
          </a:extLst>
        </p:spPr>
      </p:cxnSp>
      <p:sp>
        <p:nvSpPr>
          <p:cNvPr id="77" name="Rounded Rectangle 76"/>
          <p:cNvSpPr/>
          <p:nvPr/>
        </p:nvSpPr>
        <p:spPr>
          <a:xfrm>
            <a:off x="379184" y="2107201"/>
            <a:ext cx="963613" cy="244475"/>
          </a:xfrm>
          <a:prstGeom prst="roundRect">
            <a:avLst/>
          </a:prstGeom>
          <a:noFill/>
          <a:ln w="19050" cap="flat" cmpd="sng" algn="ctr">
            <a:noFill/>
            <a:prstDash val="solid"/>
          </a:ln>
          <a:effectLst/>
        </p:spPr>
        <p:txBody>
          <a:bodyPr lIns="0" tIns="0" rIns="0" bIns="0" anchor="ctr" anchorCtr="1"/>
          <a:lstStyle/>
          <a:p>
            <a:pPr algn="ctr">
              <a:defRPr/>
            </a:pPr>
            <a:r>
              <a:rPr lang="en-US" sz="1900" kern="0" dirty="0">
                <a:solidFill>
                  <a:prstClr val="black"/>
                </a:solidFill>
                <a:ea typeface="ＭＳ Ｐゴシック" panose="020B0600070205080204" pitchFamily="34" charset="-128"/>
                <a:cs typeface="Times New Roman" panose="02020603050405020304" pitchFamily="18" charset="0"/>
              </a:rPr>
              <a:t>  Source</a:t>
            </a:r>
          </a:p>
        </p:txBody>
      </p:sp>
      <p:sp>
        <p:nvSpPr>
          <p:cNvPr id="78" name="Rounded Rectangle 77"/>
          <p:cNvSpPr/>
          <p:nvPr/>
        </p:nvSpPr>
        <p:spPr>
          <a:xfrm>
            <a:off x="453797" y="2819988"/>
            <a:ext cx="965200" cy="244475"/>
          </a:xfrm>
          <a:prstGeom prst="roundRect">
            <a:avLst/>
          </a:prstGeom>
          <a:noFill/>
          <a:ln w="19050" cap="flat" cmpd="sng" algn="ctr">
            <a:noFill/>
            <a:prstDash val="solid"/>
          </a:ln>
          <a:effectLst/>
        </p:spPr>
        <p:txBody>
          <a:bodyPr lIns="0" tIns="0" rIns="0" bIns="0" anchor="ctr" anchorCtr="1"/>
          <a:lstStyle/>
          <a:p>
            <a:pPr algn="ctr">
              <a:defRPr/>
            </a:pPr>
            <a:r>
              <a:rPr lang="en-US" sz="1900" kern="0" dirty="0">
                <a:solidFill>
                  <a:prstClr val="black"/>
                </a:solidFill>
                <a:ea typeface="ＭＳ Ｐゴシック" panose="020B0600070205080204" pitchFamily="34" charset="-128"/>
                <a:cs typeface="Times New Roman" panose="02020603050405020304" pitchFamily="18" charset="0"/>
              </a:rPr>
              <a:t> Layer 1</a:t>
            </a:r>
          </a:p>
        </p:txBody>
      </p:sp>
      <p:sp>
        <p:nvSpPr>
          <p:cNvPr id="79" name="Rounded Rectangle 78"/>
          <p:cNvSpPr/>
          <p:nvPr/>
        </p:nvSpPr>
        <p:spPr>
          <a:xfrm>
            <a:off x="453797" y="3553413"/>
            <a:ext cx="965200" cy="244475"/>
          </a:xfrm>
          <a:prstGeom prst="roundRect">
            <a:avLst/>
          </a:prstGeom>
          <a:noFill/>
          <a:ln w="19050" cap="flat" cmpd="sng" algn="ctr">
            <a:noFill/>
            <a:prstDash val="solid"/>
          </a:ln>
          <a:effectLst/>
        </p:spPr>
        <p:txBody>
          <a:bodyPr lIns="0" tIns="0" rIns="0" bIns="0" anchor="ctr" anchorCtr="1"/>
          <a:lstStyle/>
          <a:p>
            <a:pPr algn="ctr">
              <a:defRPr/>
            </a:pPr>
            <a:r>
              <a:rPr lang="en-US" sz="1900" kern="0" dirty="0">
                <a:solidFill>
                  <a:prstClr val="black"/>
                </a:solidFill>
                <a:ea typeface="ＭＳ Ｐゴシック" panose="020B0600070205080204" pitchFamily="34" charset="-128"/>
                <a:cs typeface="Times New Roman" panose="02020603050405020304" pitchFamily="18" charset="0"/>
              </a:rPr>
              <a:t> Layer 2</a:t>
            </a:r>
          </a:p>
        </p:txBody>
      </p:sp>
      <p:sp>
        <p:nvSpPr>
          <p:cNvPr id="80" name="Rounded Rectangle 79"/>
          <p:cNvSpPr/>
          <p:nvPr/>
        </p:nvSpPr>
        <p:spPr>
          <a:xfrm>
            <a:off x="453797" y="4286838"/>
            <a:ext cx="965200" cy="244475"/>
          </a:xfrm>
          <a:prstGeom prst="roundRect">
            <a:avLst/>
          </a:prstGeom>
          <a:noFill/>
          <a:ln w="19050" cap="flat" cmpd="sng" algn="ctr">
            <a:noFill/>
            <a:prstDash val="solid"/>
          </a:ln>
          <a:effectLst/>
        </p:spPr>
        <p:txBody>
          <a:bodyPr lIns="0" tIns="0" rIns="0" bIns="0" anchor="ctr" anchorCtr="1"/>
          <a:lstStyle/>
          <a:p>
            <a:pPr algn="ctr">
              <a:defRPr/>
            </a:pPr>
            <a:r>
              <a:rPr lang="en-US" sz="1900" kern="0" dirty="0">
                <a:solidFill>
                  <a:prstClr val="black"/>
                </a:solidFill>
                <a:ea typeface="ＭＳ Ｐゴシック" panose="020B0600070205080204" pitchFamily="34" charset="-128"/>
                <a:cs typeface="Times New Roman" panose="02020603050405020304" pitchFamily="18" charset="0"/>
              </a:rPr>
              <a:t> Layer 3</a:t>
            </a:r>
          </a:p>
        </p:txBody>
      </p:sp>
      <p:sp>
        <p:nvSpPr>
          <p:cNvPr id="67" name="Rounded Rectangle 66"/>
          <p:cNvSpPr/>
          <p:nvPr/>
        </p:nvSpPr>
        <p:spPr>
          <a:xfrm>
            <a:off x="214282" y="928670"/>
            <a:ext cx="8748712" cy="1023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sz="2300" b="1" dirty="0">
                <a:solidFill>
                  <a:srgbClr val="262626"/>
                </a:solidFill>
                <a:latin typeface="Times New Roman" pitchFamily="18" charset="0"/>
                <a:cs typeface="Times New Roman" pitchFamily="18" charset="0"/>
              </a:rPr>
              <a:t>Original data: </a:t>
            </a:r>
            <a:r>
              <a:rPr lang="en-US" sz="2300" b="1" dirty="0">
                <a:solidFill>
                  <a:srgbClr val="C00000"/>
                </a:solidFill>
                <a:latin typeface="Times New Roman" pitchFamily="18" charset="0"/>
                <a:cs typeface="Times New Roman" pitchFamily="18" charset="0"/>
              </a:rPr>
              <a:t>16</a:t>
            </a:r>
            <a:r>
              <a:rPr lang="en-US" sz="2300" b="1" dirty="0">
                <a:solidFill>
                  <a:srgbClr val="262626"/>
                </a:solidFill>
                <a:latin typeface="Times New Roman" pitchFamily="18" charset="0"/>
                <a:cs typeface="Times New Roman" pitchFamily="18" charset="0"/>
              </a:rPr>
              <a:t> packets; Successful decoding: </a:t>
            </a:r>
            <a:r>
              <a:rPr lang="en-US" sz="2300" b="1" dirty="0">
                <a:solidFill>
                  <a:srgbClr val="C00000"/>
                </a:solidFill>
                <a:latin typeface="Times New Roman" pitchFamily="18" charset="0"/>
                <a:cs typeface="Times New Roman" pitchFamily="18" charset="0"/>
              </a:rPr>
              <a:t>17</a:t>
            </a:r>
            <a:r>
              <a:rPr lang="en-US" sz="2300" b="1" dirty="0">
                <a:solidFill>
                  <a:srgbClr val="262626"/>
                </a:solidFill>
                <a:latin typeface="Times New Roman" pitchFamily="18" charset="0"/>
                <a:cs typeface="Times New Roman" pitchFamily="18" charset="0"/>
              </a:rPr>
              <a:t> encoded packets.</a:t>
            </a:r>
          </a:p>
        </p:txBody>
      </p:sp>
      <p:sp>
        <p:nvSpPr>
          <p:cNvPr id="68" name="Rounded Rectangle 67"/>
          <p:cNvSpPr/>
          <p:nvPr/>
        </p:nvSpPr>
        <p:spPr>
          <a:xfrm>
            <a:off x="357158" y="5873753"/>
            <a:ext cx="7471217" cy="84139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altLang="zh-CN" sz="3200" b="1" dirty="0">
                <a:solidFill>
                  <a:schemeClr val="tx1"/>
                </a:solidFill>
              </a:rPr>
              <a:t>Generate the encoded packets by its own. </a:t>
            </a:r>
            <a:endParaRPr lang="en-US" sz="3200" b="1" dirty="0">
              <a:solidFill>
                <a:schemeClr val="tx1"/>
              </a:solidFill>
            </a:endParaRPr>
          </a:p>
        </p:txBody>
      </p:sp>
      <p:sp>
        <p:nvSpPr>
          <p:cNvPr id="70" name="TextBox 69"/>
          <p:cNvSpPr txBox="1"/>
          <p:nvPr/>
        </p:nvSpPr>
        <p:spPr>
          <a:xfrm>
            <a:off x="785786" y="5000636"/>
            <a:ext cx="7358114" cy="400110"/>
          </a:xfrm>
          <a:prstGeom prst="rect">
            <a:avLst/>
          </a:prstGeom>
          <a:noFill/>
        </p:spPr>
        <p:txBody>
          <a:bodyPr wrap="square" rtlCol="0">
            <a:spAutoFit/>
          </a:bodyPr>
          <a:lstStyle/>
          <a:p>
            <a:pPr algn="ctr"/>
            <a:r>
              <a:rPr lang="en-US" altLang="zh-CN" sz="2000" b="1" dirty="0" smtClean="0">
                <a:solidFill>
                  <a:srgbClr val="00B050"/>
                </a:solidFill>
                <a:latin typeface="Times New Roman" pitchFamily="18" charset="0"/>
                <a:cs typeface="Times New Roman" pitchFamily="18" charset="0"/>
              </a:rPr>
              <a:t>Fig. 5 : </a:t>
            </a:r>
            <a:r>
              <a:rPr lang="zh-CN" altLang="en-US" sz="2000" b="1" dirty="0" smtClean="0">
                <a:solidFill>
                  <a:srgbClr val="00B050"/>
                </a:solidFill>
                <a:latin typeface="Times New Roman" pitchFamily="18" charset="0"/>
                <a:cs typeface="Times New Roman" pitchFamily="18" charset="0"/>
              </a:rPr>
              <a:t> </a:t>
            </a:r>
            <a:r>
              <a:rPr lang="en-US" altLang="zh-CN" sz="2000" b="1" dirty="0" smtClean="0">
                <a:solidFill>
                  <a:srgbClr val="00B050"/>
                </a:solidFill>
                <a:latin typeface="Times New Roman" pitchFamily="18" charset="0"/>
                <a:cs typeface="Times New Roman" pitchFamily="18" charset="0"/>
              </a:rPr>
              <a:t>Dissemination process of a 16-packet data object in Pando</a:t>
            </a:r>
            <a:endParaRPr lang="zh-CN" altLang="en-US" sz="2000" b="1" dirty="0">
              <a:solidFill>
                <a:srgbClr val="00B050"/>
              </a:solidFill>
              <a:latin typeface="Times New Roman" pitchFamily="18" charset="0"/>
              <a:cs typeface="Times New Roman" pitchFamily="18" charset="0"/>
            </a:endParaRPr>
          </a:p>
        </p:txBody>
      </p:sp>
      <p:sp>
        <p:nvSpPr>
          <p:cNvPr id="72" name="页脚占位符 71"/>
          <p:cNvSpPr>
            <a:spLocks noGrp="1"/>
          </p:cNvSpPr>
          <p:nvPr>
            <p:ph type="ftr" sz="quarter" idx="11"/>
          </p:nvPr>
        </p:nvSpPr>
        <p:spPr/>
        <p:txBody>
          <a:bodyPr/>
          <a:lstStyle/>
          <a:p>
            <a:r>
              <a:rPr lang="en-US" altLang="zh-CN" dirty="0" smtClean="0"/>
              <a:t>12</a:t>
            </a:r>
            <a:endParaRPr lang="zh-CN" altLang="en-US" dirty="0"/>
          </a:p>
        </p:txBody>
      </p:sp>
    </p:spTree>
    <p:extLst>
      <p:ext uri="{BB962C8B-B14F-4D97-AF65-F5344CB8AC3E}">
        <p14:creationId xmlns:p14="http://schemas.microsoft.com/office/powerpoint/2010/main" xmlns="" val="1389621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9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9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9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94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94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794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94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794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795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79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795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795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8" presetClass="emph" presetSubtype="0" fill="hold" grpId="1" nodeType="clickEffect">
                                  <p:stCondLst>
                                    <p:cond delay="0"/>
                                  </p:stCondLst>
                                  <p:childTnLst>
                                    <p:animRot by="21600000">
                                      <p:cBhvr>
                                        <p:cTn id="108" dur="2000" fill="hold"/>
                                        <p:tgtEl>
                                          <p:spTgt spid="274"/>
                                        </p:tgtEl>
                                        <p:attrNameLst>
                                          <p:attrName>r</p:attrName>
                                        </p:attrNameLst>
                                      </p:cBhvr>
                                    </p:animRo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37960"/>
                                        </p:tgtEl>
                                        <p:attrNameLst>
                                          <p:attrName>style.visibility</p:attrName>
                                        </p:attrNameLst>
                                      </p:cBhvr>
                                      <p:to>
                                        <p:strVal val="visible"/>
                                      </p:to>
                                    </p:set>
                                  </p:childTnLst>
                                </p:cTn>
                              </p:par>
                              <p:par>
                                <p:cTn id="113" presetID="1" presetClass="exit" presetSubtype="0" fill="hold" nodeType="withEffect">
                                  <p:stCondLst>
                                    <p:cond delay="0"/>
                                  </p:stCondLst>
                                  <p:childTnLst>
                                    <p:set>
                                      <p:cBhvr>
                                        <p:cTn id="114" dur="1" fill="hold">
                                          <p:stCondLst>
                                            <p:cond delay="0"/>
                                          </p:stCondLst>
                                        </p:cTn>
                                        <p:tgtEl>
                                          <p:spTgt spid="73"/>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5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6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6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794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7955"/>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4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5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5"/>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4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37959"/>
                                        </p:tgtEl>
                                        <p:attrNameLst>
                                          <p:attrName>style.visibility</p:attrName>
                                        </p:attrNameLst>
                                      </p:cBhvr>
                                      <p:to>
                                        <p:strVal val="visible"/>
                                      </p:to>
                                    </p:set>
                                  </p:childTnLst>
                                </p:cTn>
                              </p:par>
                              <p:par>
                                <p:cTn id="141" presetID="2" presetClass="entr" presetSubtype="4" fill="hold" grpId="0"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additive="base">
                                        <p:cTn id="143" dur="500" fill="hold"/>
                                        <p:tgtEl>
                                          <p:spTgt spid="70"/>
                                        </p:tgtEl>
                                        <p:attrNameLst>
                                          <p:attrName>ppt_x</p:attrName>
                                        </p:attrNameLst>
                                      </p:cBhvr>
                                      <p:tavLst>
                                        <p:tav tm="0">
                                          <p:val>
                                            <p:strVal val="#ppt_x"/>
                                          </p:val>
                                        </p:tav>
                                        <p:tav tm="100000">
                                          <p:val>
                                            <p:strVal val="#ppt_x"/>
                                          </p:val>
                                        </p:tav>
                                      </p:tavLst>
                                    </p:anim>
                                    <p:anim calcmode="lin" valueType="num">
                                      <p:cBhvr additive="base">
                                        <p:cTn id="14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70" grpId="0" animBg="1"/>
      <p:bldP spid="271" grpId="0" animBg="1"/>
      <p:bldP spid="272" grpId="0" animBg="1"/>
      <p:bldP spid="273" grpId="0" animBg="1"/>
      <p:bldP spid="274" grpId="0" animBg="1"/>
      <p:bldP spid="274" grpId="1"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85728"/>
            <a:ext cx="8229600" cy="504056"/>
          </a:xfrm>
        </p:spPr>
        <p:txBody>
          <a:bodyPr>
            <a:normAutofit fontScale="90000"/>
          </a:bodyPr>
          <a:lstStyle/>
          <a:p>
            <a:pPr algn="l"/>
            <a:r>
              <a:rPr lang="en-US" altLang="zh-CN" dirty="0" smtClean="0">
                <a:latin typeface="Times New Roman" pitchFamily="18" charset="0"/>
                <a:cs typeface="Times New Roman" pitchFamily="18" charset="0"/>
              </a:rPr>
              <a:t>Improve Feedback Scheme</a:t>
            </a:r>
            <a:endParaRPr lang="zh-CN" altLang="en-US" dirty="0">
              <a:latin typeface="Times New Roman" pitchFamily="18" charset="0"/>
              <a:cs typeface="Times New Roman" pitchFamily="18" charset="0"/>
            </a:endParaRPr>
          </a:p>
        </p:txBody>
      </p:sp>
      <p:sp>
        <p:nvSpPr>
          <p:cNvPr id="7" name="标题 1"/>
          <p:cNvSpPr txBox="1">
            <a:spLocks/>
          </p:cNvSpPr>
          <p:nvPr/>
        </p:nvSpPr>
        <p:spPr>
          <a:xfrm>
            <a:off x="3643306" y="1571612"/>
            <a:ext cx="2928958" cy="12144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False negative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of channel silence</a:t>
            </a:r>
            <a:endParaRPr kumimoji="0" lang="zh-CN" alt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8" name="图片 7" descr="White-noise.png"/>
          <p:cNvPicPr>
            <a:picLocks noChangeAspect="1"/>
          </p:cNvPicPr>
          <p:nvPr/>
        </p:nvPicPr>
        <p:blipFill>
          <a:blip r:embed="rId4" cstate="print"/>
          <a:stretch>
            <a:fillRect/>
          </a:stretch>
        </p:blipFill>
        <p:spPr>
          <a:xfrm>
            <a:off x="285720" y="1285860"/>
            <a:ext cx="2643206" cy="1785950"/>
          </a:xfrm>
          <a:prstGeom prst="rect">
            <a:avLst/>
          </a:prstGeom>
        </p:spPr>
        <p:style>
          <a:lnRef idx="2">
            <a:schemeClr val="accent1"/>
          </a:lnRef>
          <a:fillRef idx="1">
            <a:schemeClr val="lt1"/>
          </a:fillRef>
          <a:effectRef idx="0">
            <a:schemeClr val="accent1"/>
          </a:effectRef>
          <a:fontRef idx="minor">
            <a:schemeClr val="dk1"/>
          </a:fontRef>
        </p:style>
      </p:pic>
      <p:sp>
        <p:nvSpPr>
          <p:cNvPr id="10" name="右箭头 9"/>
          <p:cNvSpPr/>
          <p:nvPr/>
        </p:nvSpPr>
        <p:spPr>
          <a:xfrm>
            <a:off x="3000364" y="2000240"/>
            <a:ext cx="642942" cy="28575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pic>
        <p:nvPicPr>
          <p:cNvPr id="11" name="图片 10" descr="截图00.jpg"/>
          <p:cNvPicPr>
            <a:picLocks noChangeAspect="1"/>
          </p:cNvPicPr>
          <p:nvPr/>
        </p:nvPicPr>
        <p:blipFill>
          <a:blip r:embed="rId5"/>
          <a:srcRect t="14643"/>
          <a:stretch>
            <a:fillRect/>
          </a:stretch>
        </p:blipFill>
        <p:spPr>
          <a:xfrm>
            <a:off x="6643702" y="2000241"/>
            <a:ext cx="2143140" cy="378574"/>
          </a:xfrm>
          <a:prstGeom prst="rect">
            <a:avLst/>
          </a:prstGeom>
        </p:spPr>
      </p:pic>
      <p:grpSp>
        <p:nvGrpSpPr>
          <p:cNvPr id="16" name="组合 15"/>
          <p:cNvGrpSpPr/>
          <p:nvPr/>
        </p:nvGrpSpPr>
        <p:grpSpPr>
          <a:xfrm>
            <a:off x="428596" y="3500438"/>
            <a:ext cx="8572528" cy="2143140"/>
            <a:chOff x="428596" y="3500438"/>
            <a:chExt cx="8572528" cy="2143140"/>
          </a:xfrm>
        </p:grpSpPr>
        <p:sp>
          <p:nvSpPr>
            <p:cNvPr id="12" name="标题 1"/>
            <p:cNvSpPr txBox="1">
              <a:spLocks/>
            </p:cNvSpPr>
            <p:nvPr/>
          </p:nvSpPr>
          <p:spPr>
            <a:xfrm>
              <a:off x="3643306" y="4143380"/>
              <a:ext cx="2928958" cy="12144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False positive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of channel silence</a:t>
              </a:r>
              <a:endParaRPr kumimoji="0" lang="zh-CN" alt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13" name="图片 12" descr="senro.jpg"/>
            <p:cNvPicPr>
              <a:picLocks noChangeAspect="1"/>
            </p:cNvPicPr>
            <p:nvPr/>
          </p:nvPicPr>
          <p:blipFill>
            <a:blip r:embed="rId6"/>
            <a:stretch>
              <a:fillRect/>
            </a:stretch>
          </p:blipFill>
          <p:spPr>
            <a:xfrm>
              <a:off x="428596" y="3500438"/>
              <a:ext cx="2445514" cy="2124079"/>
            </a:xfrm>
            <a:prstGeom prst="rect">
              <a:avLst/>
            </a:prstGeom>
          </p:spPr>
        </p:pic>
        <p:sp>
          <p:nvSpPr>
            <p:cNvPr id="14" name="右箭头 13"/>
            <p:cNvSpPr/>
            <p:nvPr/>
          </p:nvSpPr>
          <p:spPr>
            <a:xfrm>
              <a:off x="2928926" y="4643446"/>
              <a:ext cx="642942" cy="28575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18" name="矩形 17"/>
            <p:cNvSpPr/>
            <p:nvPr/>
          </p:nvSpPr>
          <p:spPr>
            <a:xfrm>
              <a:off x="6786578" y="4143380"/>
              <a:ext cx="2214546"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CN" sz="2400" dirty="0" smtClean="0">
                  <a:latin typeface="Times New Roman" pitchFamily="18" charset="0"/>
                  <a:cs typeface="Times New Roman" pitchFamily="18" charset="0"/>
                </a:rPr>
                <a:t>Detect M consecutive </a:t>
              </a:r>
            </a:p>
            <a:p>
              <a:pPr algn="ctr"/>
              <a:r>
                <a:rPr lang="en-US" altLang="zh-CN" sz="2400" dirty="0" smtClean="0">
                  <a:latin typeface="Times New Roman" pitchFamily="18" charset="0"/>
                  <a:cs typeface="Times New Roman" pitchFamily="18" charset="0"/>
                </a:rPr>
                <a:t>silent slots </a:t>
              </a:r>
              <a:endParaRPr lang="zh-CN" altLang="en-US" sz="2400" dirty="0">
                <a:latin typeface="Times New Roman" pitchFamily="18" charset="0"/>
                <a:cs typeface="Times New Roman" pitchFamily="18" charset="0"/>
              </a:endParaRPr>
            </a:p>
          </p:txBody>
        </p:sp>
        <p:pic>
          <p:nvPicPr>
            <p:cNvPr id="17" name="图片 16" descr="images.jpg"/>
            <p:cNvPicPr>
              <a:picLocks noChangeAspect="1"/>
            </p:cNvPicPr>
            <p:nvPr/>
          </p:nvPicPr>
          <p:blipFill>
            <a:blip r:embed="rId7"/>
            <a:srcRect t="17952" b="16223"/>
            <a:stretch>
              <a:fillRect/>
            </a:stretch>
          </p:blipFill>
          <p:spPr>
            <a:xfrm>
              <a:off x="1643042" y="4857760"/>
              <a:ext cx="1193800" cy="785818"/>
            </a:xfrm>
            <a:prstGeom prst="rect">
              <a:avLst/>
            </a:prstGeom>
          </p:spPr>
        </p:pic>
      </p:grpSp>
      <p:sp>
        <p:nvSpPr>
          <p:cNvPr id="20" name="页脚占位符 19"/>
          <p:cNvSpPr>
            <a:spLocks noGrp="1"/>
          </p:cNvSpPr>
          <p:nvPr>
            <p:ph type="ftr" sz="quarter" idx="11"/>
          </p:nvPr>
        </p:nvSpPr>
        <p:spPr/>
        <p:txBody>
          <a:bodyPr/>
          <a:lstStyle/>
          <a:p>
            <a:r>
              <a:rPr lang="en-US" altLang="zh-CN" dirty="0" smtClean="0"/>
              <a:t>13</a:t>
            </a:r>
            <a:endParaRPr lang="zh-CN" alt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71438"/>
            <a:ext cx="8229600" cy="928670"/>
          </a:xfrm>
        </p:spPr>
        <p:txBody>
          <a:bodyPr>
            <a:noAutofit/>
          </a:bodyPr>
          <a:lstStyle/>
          <a:p>
            <a:pPr algn="just"/>
            <a:r>
              <a:rPr lang="en-US" altLang="zh-CN" sz="3200" b="1" dirty="0" smtClean="0">
                <a:latin typeface="Times New Roman" pitchFamily="18" charset="0"/>
                <a:cs typeface="Times New Roman" pitchFamily="18" charset="0"/>
              </a:rPr>
              <a:t>4) Packet-level adaptation of channel diversity</a:t>
            </a:r>
            <a:br>
              <a:rPr lang="en-US" altLang="zh-CN" sz="3200" b="1" dirty="0" smtClean="0">
                <a:latin typeface="Times New Roman" pitchFamily="18" charset="0"/>
                <a:cs typeface="Times New Roman" pitchFamily="18" charset="0"/>
              </a:rPr>
            </a:br>
            <a:r>
              <a:rPr lang="en-US" altLang="zh-CN" sz="3200" b="1" dirty="0" smtClean="0">
                <a:latin typeface="Times New Roman" pitchFamily="18" charset="0"/>
                <a:cs typeface="Times New Roman" pitchFamily="18" charset="0"/>
              </a:rPr>
              <a:t>and network density</a:t>
            </a:r>
            <a:endParaRPr lang="zh-CN" altLang="en-US" sz="3200" b="1" dirty="0">
              <a:latin typeface="Times New Roman" pitchFamily="18" charset="0"/>
              <a:cs typeface="Times New Roman" pitchFamily="18" charset="0"/>
            </a:endParaRPr>
          </a:p>
        </p:txBody>
      </p:sp>
      <p:pic>
        <p:nvPicPr>
          <p:cNvPr id="4" name="内容占位符 3" descr="allo.jpg"/>
          <p:cNvPicPr>
            <a:picLocks noGrp="1" noChangeAspect="1"/>
          </p:cNvPicPr>
          <p:nvPr>
            <p:ph idx="1"/>
          </p:nvPr>
        </p:nvPicPr>
        <p:blipFill>
          <a:blip r:embed="rId3"/>
          <a:stretch>
            <a:fillRect/>
          </a:stretch>
        </p:blipFill>
        <p:spPr>
          <a:xfrm>
            <a:off x="785786" y="1680935"/>
            <a:ext cx="7429552" cy="2676759"/>
          </a:xfrm>
        </p:spPr>
      </p:pic>
      <p:sp>
        <p:nvSpPr>
          <p:cNvPr id="5" name="矩形 4"/>
          <p:cNvSpPr/>
          <p:nvPr/>
        </p:nvSpPr>
        <p:spPr>
          <a:xfrm>
            <a:off x="1500166" y="5072074"/>
            <a:ext cx="6289665" cy="461665"/>
          </a:xfrm>
          <a:prstGeom prst="rect">
            <a:avLst/>
          </a:prstGeom>
        </p:spPr>
        <p:txBody>
          <a:bodyPr wrap="square">
            <a:spAutoFit/>
          </a:bodyPr>
          <a:lstStyle/>
          <a:p>
            <a:pPr algn="ctr"/>
            <a:r>
              <a:rPr lang="en-US" altLang="zh-CN" sz="2400" dirty="0" smtClean="0">
                <a:latin typeface="Times New Roman" pitchFamily="18" charset="0"/>
                <a:cs typeface="Times New Roman" pitchFamily="18" charset="0"/>
              </a:rPr>
              <a:t>Figure 6: Packet-level channel allocation</a:t>
            </a:r>
            <a:endParaRPr lang="zh-CN" altLang="en-US" sz="2400" dirty="0">
              <a:latin typeface="Times New Roman" pitchFamily="18" charset="0"/>
              <a:cs typeface="Times New Roman" pitchFamily="18" charset="0"/>
            </a:endParaRPr>
          </a:p>
        </p:txBody>
      </p:sp>
      <p:sp>
        <p:nvSpPr>
          <p:cNvPr id="8" name="页脚占位符 7"/>
          <p:cNvSpPr>
            <a:spLocks noGrp="1"/>
          </p:cNvSpPr>
          <p:nvPr>
            <p:ph type="ftr" sz="quarter" idx="11"/>
          </p:nvPr>
        </p:nvSpPr>
        <p:spPr/>
        <p:txBody>
          <a:bodyPr/>
          <a:lstStyle/>
          <a:p>
            <a:r>
              <a:rPr lang="en-US" altLang="zh-CN" dirty="0" smtClean="0"/>
              <a:t>14</a:t>
            </a:r>
            <a:endParaRPr lang="zh-CN"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57158" y="71414"/>
            <a:ext cx="7358114" cy="998538"/>
          </a:xfrm>
        </p:spPr>
        <p:txBody>
          <a:bodyPr>
            <a:normAutofit/>
          </a:bodyPr>
          <a:lstStyle/>
          <a:p>
            <a:pPr algn="l"/>
            <a:r>
              <a:rPr lang="en-US" altLang="zh-CN" dirty="0" smtClean="0">
                <a:latin typeface="Times New Roman" pitchFamily="18" charset="0"/>
                <a:ea typeface="SimSun" panose="02010600030101010101" pitchFamily="2" charset="-122"/>
                <a:cs typeface="Times New Roman" pitchFamily="18" charset="0"/>
              </a:rPr>
              <a:t>Implementation—state machine</a:t>
            </a:r>
          </a:p>
        </p:txBody>
      </p:sp>
      <p:pic>
        <p:nvPicPr>
          <p:cNvPr id="34819"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8588" y="1314399"/>
            <a:ext cx="8907462" cy="5111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Oval 11"/>
          <p:cNvSpPr>
            <a:spLocks noChangeArrowheads="1"/>
          </p:cNvSpPr>
          <p:nvPr/>
        </p:nvSpPr>
        <p:spPr bwMode="auto">
          <a:xfrm>
            <a:off x="3924300" y="4338587"/>
            <a:ext cx="1584325" cy="792162"/>
          </a:xfrm>
          <a:prstGeom prst="ellipse">
            <a:avLst/>
          </a:prstGeom>
          <a:noFill/>
          <a:ln w="28575">
            <a:solidFill>
              <a:srgbClr val="FF0000"/>
            </a:solidFill>
            <a:headEnd/>
            <a:tailEnd/>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Oval 12"/>
          <p:cNvSpPr>
            <a:spLocks noChangeArrowheads="1"/>
          </p:cNvSpPr>
          <p:nvPr/>
        </p:nvSpPr>
        <p:spPr bwMode="auto">
          <a:xfrm>
            <a:off x="3708400" y="1169937"/>
            <a:ext cx="1800225" cy="792162"/>
          </a:xfrm>
          <a:prstGeom prst="ellipse">
            <a:avLst/>
          </a:prstGeom>
          <a:noFill/>
          <a:ln w="28575">
            <a:headEnd/>
            <a:tailEnd/>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4" name="Oval 13"/>
          <p:cNvSpPr>
            <a:spLocks noChangeArrowheads="1"/>
          </p:cNvSpPr>
          <p:nvPr/>
        </p:nvSpPr>
        <p:spPr bwMode="auto">
          <a:xfrm>
            <a:off x="7164388" y="1530299"/>
            <a:ext cx="1584325" cy="792163"/>
          </a:xfrm>
          <a:prstGeom prst="ellipse">
            <a:avLst/>
          </a:prstGeom>
          <a:noFill/>
          <a:ln w="28575">
            <a:headEnd/>
            <a:tailEnd/>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圆角矩形 9"/>
          <p:cNvSpPr/>
          <p:nvPr/>
        </p:nvSpPr>
        <p:spPr>
          <a:xfrm>
            <a:off x="2214546" y="3786190"/>
            <a:ext cx="1071570" cy="642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428992" y="3643314"/>
            <a:ext cx="1071570" cy="642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页脚占位符 15"/>
          <p:cNvSpPr>
            <a:spLocks noGrp="1"/>
          </p:cNvSpPr>
          <p:nvPr>
            <p:ph type="ftr" sz="quarter" idx="11"/>
          </p:nvPr>
        </p:nvSpPr>
        <p:spPr/>
        <p:txBody>
          <a:bodyPr/>
          <a:lstStyle/>
          <a:p>
            <a:r>
              <a:rPr lang="en-US" altLang="zh-CN" dirty="0" smtClean="0"/>
              <a:t>15</a:t>
            </a:r>
            <a:endParaRPr lang="zh-CN" altLang="en-US" dirty="0"/>
          </a:p>
        </p:txBody>
      </p:sp>
      <p:cxnSp>
        <p:nvCxnSpPr>
          <p:cNvPr id="30" name="直接箭头连接符 29"/>
          <p:cNvCxnSpPr/>
          <p:nvPr/>
        </p:nvCxnSpPr>
        <p:spPr>
          <a:xfrm rot="5400000">
            <a:off x="7715272" y="3357562"/>
            <a:ext cx="128588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直接箭头连接符 31"/>
          <p:cNvCxnSpPr/>
          <p:nvPr/>
        </p:nvCxnSpPr>
        <p:spPr>
          <a:xfrm rot="10800000">
            <a:off x="6715140" y="6215082"/>
            <a:ext cx="200026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xmlns="" val="291842322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1.11111E-6 -4.34783E-7 L -1.11111E-6 0.33303 " pathEditMode="relative" rAng="0" ptsTypes="AA">
                                      <p:cBhvr>
                                        <p:cTn id="24" dur="2000" fill="hold"/>
                                        <p:tgtEl>
                                          <p:spTgt spid="30"/>
                                        </p:tgtEl>
                                        <p:attrNameLst>
                                          <p:attrName>ppt_x</p:attrName>
                                          <p:attrName>ppt_y</p:attrName>
                                        </p:attrNameLst>
                                      </p:cBhvr>
                                      <p:rCtr x="0" y="167"/>
                                    </p:animMotion>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35" presetClass="path" presetSubtype="0" accel="50000" decel="50000" fill="hold" nodeType="withEffect">
                                  <p:stCondLst>
                                    <p:cond delay="0"/>
                                  </p:stCondLst>
                                  <p:childTnLst>
                                    <p:animMotion origin="layout" path="M 0.09531 0.00324 L -0.15469 0.00324 " pathEditMode="relative" rAng="0" ptsTypes="AA">
                                      <p:cBhvr>
                                        <p:cTn id="28" dur="2000" fill="hold"/>
                                        <p:tgtEl>
                                          <p:spTgt spid="32"/>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err="1" smtClean="0">
                <a:latin typeface="Times New Roman" pitchFamily="18" charset="0"/>
                <a:cs typeface="Times New Roman" pitchFamily="18" charset="0"/>
              </a:rPr>
              <a:t>Indriya</a:t>
            </a:r>
            <a:r>
              <a:rPr lang="en-US" altLang="zh-CN" dirty="0" smtClean="0">
                <a:latin typeface="Times New Roman" pitchFamily="18" charset="0"/>
                <a:cs typeface="Times New Roman" pitchFamily="18" charset="0"/>
              </a:rPr>
              <a:t>: 99 </a:t>
            </a:r>
            <a:r>
              <a:rPr lang="en-US" altLang="zh-CN" dirty="0" err="1" smtClean="0">
                <a:latin typeface="Times New Roman" pitchFamily="18" charset="0"/>
                <a:cs typeface="Times New Roman" pitchFamily="18" charset="0"/>
              </a:rPr>
              <a:t>TelosB</a:t>
            </a:r>
            <a:r>
              <a:rPr lang="en-US" altLang="zh-CN" dirty="0" smtClean="0">
                <a:latin typeface="Times New Roman" pitchFamily="18" charset="0"/>
                <a:cs typeface="Times New Roman" pitchFamily="18" charset="0"/>
              </a:rPr>
              <a:t> sensor motes</a:t>
            </a:r>
          </a:p>
          <a:p>
            <a:r>
              <a:rPr lang="en-US" altLang="zh-CN" dirty="0" err="1" smtClean="0">
                <a:latin typeface="Times New Roman" pitchFamily="18" charset="0"/>
                <a:cs typeface="Times New Roman" pitchFamily="18" charset="0"/>
              </a:rPr>
              <a:t>Flocklab</a:t>
            </a:r>
            <a:r>
              <a:rPr lang="en-US" altLang="zh-CN" dirty="0" smtClean="0">
                <a:latin typeface="Times New Roman" pitchFamily="18" charset="0"/>
                <a:cs typeface="Times New Roman" pitchFamily="18" charset="0"/>
              </a:rPr>
              <a:t>:  31 </a:t>
            </a:r>
            <a:r>
              <a:rPr lang="en-US" altLang="zh-CN" dirty="0" err="1" smtClean="0">
                <a:latin typeface="Times New Roman" pitchFamily="18" charset="0"/>
                <a:cs typeface="Times New Roman" pitchFamily="18" charset="0"/>
              </a:rPr>
              <a:t>Tmote</a:t>
            </a:r>
            <a:r>
              <a:rPr lang="en-US" altLang="zh-CN" dirty="0" smtClean="0">
                <a:latin typeface="Times New Roman" pitchFamily="18" charset="0"/>
                <a:cs typeface="Times New Roman" pitchFamily="18" charset="0"/>
              </a:rPr>
              <a:t> Sky sensor motes</a:t>
            </a:r>
          </a:p>
          <a:p>
            <a:r>
              <a:rPr lang="en-US" altLang="zh-CN" dirty="0" smtClean="0">
                <a:latin typeface="Times New Roman" pitchFamily="18" charset="0"/>
                <a:cs typeface="Times New Roman" pitchFamily="18" charset="0"/>
              </a:rPr>
              <a:t>The packet size is set to 64 bytes</a:t>
            </a:r>
          </a:p>
          <a:p>
            <a:r>
              <a:rPr lang="en-US" altLang="zh-CN" dirty="0" smtClean="0">
                <a:solidFill>
                  <a:srgbClr val="262626"/>
                </a:solidFill>
                <a:latin typeface="Times New Roman" pitchFamily="18" charset="0"/>
                <a:cs typeface="Times New Roman" pitchFamily="18" charset="0"/>
              </a:rPr>
              <a:t>Data object: 32 </a:t>
            </a:r>
            <a:r>
              <a:rPr lang="en-US" altLang="zh-CN" dirty="0" err="1" smtClean="0">
                <a:solidFill>
                  <a:srgbClr val="262626"/>
                </a:solidFill>
                <a:latin typeface="Times New Roman" pitchFamily="18" charset="0"/>
                <a:cs typeface="Times New Roman" pitchFamily="18" charset="0"/>
              </a:rPr>
              <a:t>kBytes</a:t>
            </a:r>
            <a:endParaRPr lang="en-US" altLang="zh-CN" dirty="0" smtClean="0">
              <a:solidFill>
                <a:srgbClr val="262626"/>
              </a:solidFill>
              <a:latin typeface="Times New Roman" pitchFamily="18" charset="0"/>
              <a:cs typeface="Times New Roman" pitchFamily="18" charset="0"/>
            </a:endParaRPr>
          </a:p>
          <a:p>
            <a:r>
              <a:rPr lang="en-US" altLang="zh-CN" dirty="0" smtClean="0">
                <a:solidFill>
                  <a:srgbClr val="262626"/>
                </a:solidFill>
                <a:latin typeface="Times New Roman" pitchFamily="18" charset="0"/>
                <a:cs typeface="Times New Roman" pitchFamily="18" charset="0"/>
              </a:rPr>
              <a:t>Baselines: </a:t>
            </a:r>
            <a:r>
              <a:rPr lang="en-US" altLang="zh-CN" dirty="0" smtClean="0">
                <a:latin typeface="Times New Roman" pitchFamily="18" charset="0"/>
                <a:cs typeface="Times New Roman" pitchFamily="18" charset="0"/>
              </a:rPr>
              <a:t>Deluge and Splash</a:t>
            </a:r>
          </a:p>
          <a:p>
            <a:r>
              <a:rPr lang="en-US" altLang="zh-CN" dirty="0" smtClean="0">
                <a:latin typeface="Times New Roman" pitchFamily="18" charset="0"/>
                <a:cs typeface="Times New Roman" pitchFamily="18" charset="0"/>
              </a:rPr>
              <a:t>Four metrics: reliability, dissemination time, energy consumption and memory cost.</a:t>
            </a:r>
            <a:endParaRPr lang="zh-CN" altLang="en-US" dirty="0">
              <a:latin typeface="Times New Roman" pitchFamily="18" charset="0"/>
              <a:cs typeface="Times New Roman" pitchFamily="18" charset="0"/>
            </a:endParaRPr>
          </a:p>
        </p:txBody>
      </p:sp>
      <p:sp>
        <p:nvSpPr>
          <p:cNvPr id="4" name="Title 1"/>
          <p:cNvSpPr txBox="1">
            <a:spLocks/>
          </p:cNvSpPr>
          <p:nvPr/>
        </p:nvSpPr>
        <p:spPr>
          <a:xfrm>
            <a:off x="285720" y="-24"/>
            <a:ext cx="7989887" cy="99853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tx1"/>
                </a:solidFill>
                <a:effectLst/>
                <a:uLnTx/>
                <a:uFillTx/>
                <a:latin typeface="Times New Roman" pitchFamily="18" charset="0"/>
                <a:ea typeface="SimSun" panose="02010600030101010101" pitchFamily="2" charset="-122"/>
                <a:cs typeface="Times New Roman" pitchFamily="18" charset="0"/>
              </a:rPr>
              <a:t>Evaluation -</a:t>
            </a:r>
            <a:r>
              <a:rPr kumimoji="0" lang="en-US" altLang="zh-CN" sz="4000" b="0" i="0" u="none" strike="noStrike" kern="1200" cap="none" spc="0" normalizeH="0" baseline="0" noProof="0" dirty="0" err="1" smtClean="0">
                <a:ln>
                  <a:noFill/>
                </a:ln>
                <a:solidFill>
                  <a:schemeClr val="tx1"/>
                </a:solidFill>
                <a:effectLst/>
                <a:uLnTx/>
                <a:uFillTx/>
                <a:latin typeface="Times New Roman" pitchFamily="18" charset="0"/>
                <a:ea typeface="SimSun" panose="02010600030101010101" pitchFamily="2" charset="-122"/>
                <a:cs typeface="Times New Roman" pitchFamily="18" charset="0"/>
              </a:rPr>
              <a:t>Testbeds</a:t>
            </a:r>
            <a:r>
              <a:rPr kumimoji="0" lang="en-US" altLang="zh-CN" sz="4000" b="0" i="0" u="none" strike="noStrike" kern="1200" cap="none" spc="0" normalizeH="0" baseline="0" noProof="0" dirty="0" smtClean="0">
                <a:ln>
                  <a:noFill/>
                </a:ln>
                <a:solidFill>
                  <a:schemeClr val="tx1"/>
                </a:solidFill>
                <a:effectLst/>
                <a:uLnTx/>
                <a:uFillTx/>
                <a:latin typeface="Times New Roman" pitchFamily="18" charset="0"/>
                <a:ea typeface="SimSun" panose="02010600030101010101" pitchFamily="2" charset="-122"/>
                <a:cs typeface="Times New Roman" pitchFamily="18" charset="0"/>
              </a:rPr>
              <a:t>	</a:t>
            </a:r>
          </a:p>
        </p:txBody>
      </p:sp>
      <p:sp>
        <p:nvSpPr>
          <p:cNvPr id="7" name="页脚占位符 6"/>
          <p:cNvSpPr>
            <a:spLocks noGrp="1"/>
          </p:cNvSpPr>
          <p:nvPr>
            <p:ph type="ftr" sz="quarter" idx="11"/>
          </p:nvPr>
        </p:nvSpPr>
        <p:spPr/>
        <p:txBody>
          <a:bodyPr/>
          <a:lstStyle/>
          <a:p>
            <a:r>
              <a:rPr lang="en-US" altLang="zh-CN" dirty="0" smtClean="0"/>
              <a:t>16</a:t>
            </a:r>
            <a:endParaRPr lang="zh-CN" altLang="en-US" dirty="0"/>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404664"/>
            <a:ext cx="8411424" cy="504056"/>
          </a:xfrm>
        </p:spPr>
        <p:txBody>
          <a:bodyPr>
            <a:noAutofit/>
          </a:bodyPr>
          <a:lstStyle/>
          <a:p>
            <a:pPr algn="l"/>
            <a:r>
              <a:rPr lang="en-US" altLang="zh-CN" sz="3600" dirty="0" smtClean="0">
                <a:latin typeface="Times New Roman" pitchFamily="18" charset="0"/>
                <a:cs typeface="Times New Roman" pitchFamily="18" charset="0"/>
              </a:rPr>
              <a:t>Evaluation: dissemination time</a:t>
            </a:r>
            <a:endParaRPr lang="zh-CN" altLang="en-US" sz="3600" dirty="0">
              <a:latin typeface="Times New Roman" pitchFamily="18" charset="0"/>
              <a:cs typeface="Times New Roman" pitchFamily="18" charset="0"/>
            </a:endParaRPr>
          </a:p>
        </p:txBody>
      </p:sp>
      <p:pic>
        <p:nvPicPr>
          <p:cNvPr id="4" name="内容占位符 3" descr="截图01.jpg"/>
          <p:cNvPicPr>
            <a:picLocks noGrp="1" noChangeAspect="1"/>
          </p:cNvPicPr>
          <p:nvPr>
            <p:ph idx="1"/>
          </p:nvPr>
        </p:nvPicPr>
        <p:blipFill>
          <a:blip r:embed="rId4"/>
          <a:stretch>
            <a:fillRect/>
          </a:stretch>
        </p:blipFill>
        <p:spPr>
          <a:xfrm>
            <a:off x="642910" y="2571744"/>
            <a:ext cx="7628727" cy="3071834"/>
          </a:xfrm>
        </p:spPr>
      </p:pic>
      <p:sp>
        <p:nvSpPr>
          <p:cNvPr id="5" name="矩形标注 4"/>
          <p:cNvSpPr/>
          <p:nvPr/>
        </p:nvSpPr>
        <p:spPr>
          <a:xfrm>
            <a:off x="6072198" y="928670"/>
            <a:ext cx="2500330" cy="1357322"/>
          </a:xfrm>
          <a:prstGeom prst="wedgeRectCallout">
            <a:avLst>
              <a:gd name="adj1" fmla="val -16804"/>
              <a:gd name="adj2" fmla="val 79407"/>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altLang="zh-CN" sz="2000" dirty="0" smtClean="0">
                <a:latin typeface="Times New Roman" pitchFamily="18" charset="0"/>
                <a:cs typeface="Times New Roman" pitchFamily="18" charset="0"/>
              </a:rPr>
              <a:t>Note that, the authors encounter  technical problems for the Deluge protocol.</a:t>
            </a:r>
            <a:endParaRPr lang="zh-CN" altLang="en-US" sz="2000" dirty="0">
              <a:latin typeface="Times New Roman" pitchFamily="18" charset="0"/>
              <a:cs typeface="Times New Roman" pitchFamily="18" charset="0"/>
            </a:endParaRPr>
          </a:p>
        </p:txBody>
      </p:sp>
      <p:sp>
        <p:nvSpPr>
          <p:cNvPr id="8" name="页脚占位符 7"/>
          <p:cNvSpPr>
            <a:spLocks noGrp="1"/>
          </p:cNvSpPr>
          <p:nvPr>
            <p:ph type="ftr" sz="quarter" idx="11"/>
          </p:nvPr>
        </p:nvSpPr>
        <p:spPr/>
        <p:txBody>
          <a:bodyPr/>
          <a:lstStyle/>
          <a:p>
            <a:r>
              <a:rPr lang="en-US" altLang="zh-CN" dirty="0" smtClean="0"/>
              <a:t>17</a:t>
            </a:r>
            <a:endParaRPr lang="zh-CN" altLang="en-US" dirty="0"/>
          </a:p>
        </p:txBody>
      </p:sp>
      <p:sp>
        <p:nvSpPr>
          <p:cNvPr id="6" name="Oval 11"/>
          <p:cNvSpPr>
            <a:spLocks noChangeArrowheads="1"/>
          </p:cNvSpPr>
          <p:nvPr/>
        </p:nvSpPr>
        <p:spPr bwMode="auto">
          <a:xfrm>
            <a:off x="3281358" y="5000636"/>
            <a:ext cx="862014" cy="577848"/>
          </a:xfrm>
          <a:prstGeom prst="ellipse">
            <a:avLst/>
          </a:prstGeom>
          <a:noFill/>
          <a:ln w="28575">
            <a:solidFill>
              <a:srgbClr val="FF0000"/>
            </a:solidFill>
            <a:headEnd/>
            <a:tailEnd/>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截图02.jpg"/>
          <p:cNvPicPr>
            <a:picLocks noGrp="1" noChangeAspect="1"/>
          </p:cNvPicPr>
          <p:nvPr>
            <p:ph idx="1"/>
          </p:nvPr>
        </p:nvPicPr>
        <p:blipFill>
          <a:blip r:embed="rId3"/>
          <a:stretch>
            <a:fillRect/>
          </a:stretch>
        </p:blipFill>
        <p:spPr>
          <a:xfrm>
            <a:off x="857224" y="2071678"/>
            <a:ext cx="7505700" cy="2832100"/>
          </a:xfrm>
        </p:spPr>
      </p:pic>
      <p:sp>
        <p:nvSpPr>
          <p:cNvPr id="5" name="标题 1"/>
          <p:cNvSpPr txBox="1">
            <a:spLocks/>
          </p:cNvSpPr>
          <p:nvPr/>
        </p:nvSpPr>
        <p:spPr>
          <a:xfrm>
            <a:off x="285720" y="285728"/>
            <a:ext cx="8411424" cy="50405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Evaluation: dissemination time</a:t>
            </a:r>
            <a:endParaRPr kumimoji="0" lang="zh-CN" alt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页脚占位符 7"/>
          <p:cNvSpPr>
            <a:spLocks noGrp="1"/>
          </p:cNvSpPr>
          <p:nvPr>
            <p:ph type="ftr" sz="quarter" idx="11"/>
          </p:nvPr>
        </p:nvSpPr>
        <p:spPr/>
        <p:txBody>
          <a:bodyPr/>
          <a:lstStyle/>
          <a:p>
            <a:r>
              <a:rPr lang="en-US" altLang="zh-CN" dirty="0" smtClean="0"/>
              <a:t>18</a:t>
            </a:r>
            <a:endParaRPr lang="zh-CN" altLang="en-US" dirty="0"/>
          </a:p>
        </p:txBody>
      </p:sp>
      <p:sp>
        <p:nvSpPr>
          <p:cNvPr id="6" name="Oval 11"/>
          <p:cNvSpPr>
            <a:spLocks noChangeArrowheads="1"/>
          </p:cNvSpPr>
          <p:nvPr/>
        </p:nvSpPr>
        <p:spPr bwMode="auto">
          <a:xfrm>
            <a:off x="3281358" y="4286256"/>
            <a:ext cx="862014" cy="577848"/>
          </a:xfrm>
          <a:prstGeom prst="ellipse">
            <a:avLst/>
          </a:prstGeom>
          <a:noFill/>
          <a:ln w="28575">
            <a:solidFill>
              <a:srgbClr val="FF0000"/>
            </a:solidFill>
            <a:headEnd/>
            <a:tailEnd/>
          </a:ln>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l"/>
            <a:r>
              <a:rPr lang="en-US" altLang="zh-CN" sz="3600" dirty="0" smtClean="0">
                <a:latin typeface="Times New Roman" pitchFamily="18" charset="0"/>
                <a:cs typeface="Times New Roman" pitchFamily="18" charset="0"/>
              </a:rPr>
              <a:t>Reliability of individual node</a:t>
            </a:r>
            <a:endParaRPr lang="zh-CN" altLang="en-US" sz="3600" dirty="0">
              <a:latin typeface="Times New Roman" pitchFamily="18" charset="0"/>
              <a:cs typeface="Times New Roman" pitchFamily="18" charset="0"/>
            </a:endParaRPr>
          </a:p>
        </p:txBody>
      </p:sp>
      <p:pic>
        <p:nvPicPr>
          <p:cNvPr id="4" name="内容占位符 3" descr="截图03.jpg"/>
          <p:cNvPicPr>
            <a:picLocks noGrp="1" noChangeAspect="1"/>
          </p:cNvPicPr>
          <p:nvPr>
            <p:ph idx="1"/>
          </p:nvPr>
        </p:nvPicPr>
        <p:blipFill>
          <a:blip r:embed="rId4"/>
          <a:srcRect b="26128"/>
          <a:stretch>
            <a:fillRect/>
          </a:stretch>
        </p:blipFill>
        <p:spPr>
          <a:xfrm>
            <a:off x="1571604" y="1142984"/>
            <a:ext cx="6560633" cy="4286280"/>
          </a:xfrm>
        </p:spPr>
      </p:pic>
      <p:sp>
        <p:nvSpPr>
          <p:cNvPr id="5" name="矩形 4"/>
          <p:cNvSpPr/>
          <p:nvPr/>
        </p:nvSpPr>
        <p:spPr>
          <a:xfrm>
            <a:off x="1643042" y="6000768"/>
            <a:ext cx="6929486"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altLang="zh-CN" sz="2000" dirty="0" smtClean="0">
                <a:latin typeface="Times New Roman" pitchFamily="18" charset="0"/>
                <a:cs typeface="Times New Roman" pitchFamily="18" charset="0"/>
              </a:rPr>
              <a:t>Figure 8, Reliability of individual nodes achieved by Pando and Splash on </a:t>
            </a:r>
            <a:r>
              <a:rPr lang="en-US" altLang="zh-CN" sz="2000" dirty="0" err="1" smtClean="0">
                <a:latin typeface="Times New Roman" pitchFamily="18" charset="0"/>
                <a:cs typeface="Times New Roman" pitchFamily="18" charset="0"/>
              </a:rPr>
              <a:t>Indriya</a:t>
            </a:r>
            <a:r>
              <a:rPr lang="en-US" altLang="zh-CN" sz="2000" dirty="0" smtClean="0">
                <a:latin typeface="Times New Roman" pitchFamily="18" charset="0"/>
                <a:cs typeface="Times New Roman" pitchFamily="18" charset="0"/>
              </a:rPr>
              <a:t> and </a:t>
            </a:r>
            <a:r>
              <a:rPr lang="en-US" altLang="zh-CN" sz="2000" dirty="0" err="1" smtClean="0">
                <a:latin typeface="Times New Roman" pitchFamily="18" charset="0"/>
                <a:cs typeface="Times New Roman" pitchFamily="18" charset="0"/>
              </a:rPr>
              <a:t>Flocklab</a:t>
            </a:r>
            <a:r>
              <a:rPr lang="en-US" altLang="zh-CN" sz="2000" dirty="0" smtClean="0">
                <a:latin typeface="Times New Roman" pitchFamily="18" charset="0"/>
                <a:cs typeface="Times New Roman" pitchFamily="18" charset="0"/>
              </a:rPr>
              <a:t>.</a:t>
            </a:r>
            <a:endParaRPr lang="zh-CN" altLang="en-US" sz="2000" dirty="0">
              <a:latin typeface="Times New Roman" pitchFamily="18" charset="0"/>
              <a:cs typeface="Times New Roman" pitchFamily="18" charset="0"/>
            </a:endParaRPr>
          </a:p>
        </p:txBody>
      </p:sp>
      <p:cxnSp>
        <p:nvCxnSpPr>
          <p:cNvPr id="6" name="Straight Connector 12"/>
          <p:cNvCxnSpPr>
            <a:cxnSpLocks noChangeShapeType="1"/>
          </p:cNvCxnSpPr>
          <p:nvPr/>
        </p:nvCxnSpPr>
        <p:spPr bwMode="auto">
          <a:xfrm rot="5400000">
            <a:off x="2749537" y="3321049"/>
            <a:ext cx="3644132" cy="794"/>
          </a:xfrm>
          <a:prstGeom prst="line">
            <a:avLst/>
          </a:prstGeom>
          <a:noFill/>
          <a:ln w="44450" algn="ctr">
            <a:solidFill>
              <a:srgbClr val="FF0000"/>
            </a:solidFill>
            <a:round/>
            <a:headEnd/>
            <a:tailEnd/>
          </a:ln>
          <a:extLst>
            <a:ext uri="{909E8E84-426E-40DD-AFC4-6F175D3DCCD1}">
              <a14:hiddenFill xmlns:a14="http://schemas.microsoft.com/office/drawing/2010/main" xmlns="">
                <a:noFill/>
              </a14:hiddenFill>
            </a:ext>
          </a:extLst>
        </p:spPr>
      </p:cxnSp>
      <p:cxnSp>
        <p:nvCxnSpPr>
          <p:cNvPr id="10" name="Straight Connector 12"/>
          <p:cNvCxnSpPr>
            <a:cxnSpLocks noChangeShapeType="1"/>
          </p:cNvCxnSpPr>
          <p:nvPr/>
        </p:nvCxnSpPr>
        <p:spPr bwMode="auto">
          <a:xfrm rot="5400000">
            <a:off x="3749669" y="3321049"/>
            <a:ext cx="3643338" cy="1588"/>
          </a:xfrm>
          <a:prstGeom prst="line">
            <a:avLst/>
          </a:prstGeom>
          <a:noFill/>
          <a:ln w="44450" algn="ctr">
            <a:solidFill>
              <a:srgbClr val="FF0000"/>
            </a:solidFill>
            <a:round/>
            <a:headEnd/>
            <a:tailEnd/>
          </a:ln>
          <a:extLst>
            <a:ext uri="{909E8E84-426E-40DD-AFC4-6F175D3DCCD1}">
              <a14:hiddenFill xmlns:a14="http://schemas.microsoft.com/office/drawing/2010/main" xmlns="">
                <a:noFill/>
              </a14:hiddenFill>
            </a:ext>
          </a:extLst>
        </p:spPr>
      </p:cxnSp>
      <p:sp>
        <p:nvSpPr>
          <p:cNvPr id="9" name="页脚占位符 8"/>
          <p:cNvSpPr>
            <a:spLocks noGrp="1"/>
          </p:cNvSpPr>
          <p:nvPr>
            <p:ph type="ftr" sz="quarter" idx="11"/>
          </p:nvPr>
        </p:nvSpPr>
        <p:spPr/>
        <p:txBody>
          <a:bodyPr/>
          <a:lstStyle/>
          <a:p>
            <a:r>
              <a:rPr lang="en-US" altLang="zh-CN" dirty="0" smtClean="0"/>
              <a:t>19</a:t>
            </a:r>
            <a:endParaRPr lang="zh-CN" altLang="en-US" dirty="0"/>
          </a:p>
        </p:txBody>
      </p:sp>
    </p:spTree>
    <p:custDataLst>
      <p:tags r:id="rId1"/>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dirty="0" smtClean="0">
                <a:latin typeface="Times New Roman" pitchFamily="18" charset="0"/>
                <a:cs typeface="Times New Roman" pitchFamily="18" charset="0"/>
              </a:rPr>
              <a:t>Outlines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457200" y="1285860"/>
            <a:ext cx="8543956" cy="4643470"/>
          </a:xfrm>
        </p:spPr>
        <p:style>
          <a:lnRef idx="1">
            <a:schemeClr val="accent2"/>
          </a:lnRef>
          <a:fillRef idx="2">
            <a:schemeClr val="accent2"/>
          </a:fillRef>
          <a:effectRef idx="1">
            <a:schemeClr val="accent2"/>
          </a:effectRef>
          <a:fontRef idx="minor">
            <a:schemeClr val="dk1"/>
          </a:fontRef>
        </p:style>
        <p:txBody>
          <a:bodyPr>
            <a:normAutofit/>
          </a:bodyPr>
          <a:lstStyle/>
          <a:p>
            <a:pPr marL="742950" indent="-742950">
              <a:buFont typeface="+mj-lt"/>
              <a:buAutoNum type="arabicPeriod"/>
            </a:pPr>
            <a:r>
              <a:rPr lang="en-US" altLang="zh-CN" sz="3600" b="1" dirty="0" smtClean="0">
                <a:latin typeface="Times New Roman" pitchFamily="18" charset="0"/>
                <a:cs typeface="Times New Roman" pitchFamily="18" charset="0"/>
              </a:rPr>
              <a:t>Background </a:t>
            </a:r>
          </a:p>
          <a:p>
            <a:pPr marL="742950" indent="-742950">
              <a:buFont typeface="+mj-lt"/>
              <a:buAutoNum type="arabicPeriod"/>
            </a:pPr>
            <a:r>
              <a:rPr lang="en-US" altLang="zh-CN" sz="3600" b="1" dirty="0" smtClean="0">
                <a:solidFill>
                  <a:srgbClr val="0070C0"/>
                </a:solidFill>
                <a:latin typeface="Times New Roman" pitchFamily="18" charset="0"/>
                <a:cs typeface="Times New Roman" pitchFamily="18" charset="0"/>
              </a:rPr>
              <a:t>Motivation</a:t>
            </a:r>
          </a:p>
          <a:p>
            <a:pPr marL="742950" indent="-742950">
              <a:buFont typeface="+mj-lt"/>
              <a:buAutoNum type="arabicPeriod"/>
            </a:pPr>
            <a:r>
              <a:rPr lang="en-US" altLang="zh-CN" sz="3600" b="1" dirty="0" smtClean="0">
                <a:solidFill>
                  <a:srgbClr val="00B0F0"/>
                </a:solidFill>
                <a:latin typeface="Times New Roman" pitchFamily="18" charset="0"/>
                <a:cs typeface="Times New Roman" pitchFamily="18" charset="0"/>
              </a:rPr>
              <a:t>Pando protocol</a:t>
            </a:r>
          </a:p>
          <a:p>
            <a:pPr marL="742950" indent="-742950">
              <a:buFont typeface="+mj-lt"/>
              <a:buAutoNum type="arabicPeriod"/>
            </a:pPr>
            <a:r>
              <a:rPr lang="en-US" altLang="zh-CN" sz="3600" b="1" dirty="0" smtClean="0">
                <a:solidFill>
                  <a:srgbClr val="FF0000"/>
                </a:solidFill>
                <a:latin typeface="Times New Roman" pitchFamily="18" charset="0"/>
                <a:cs typeface="Times New Roman" pitchFamily="18" charset="0"/>
              </a:rPr>
              <a:t>Evaluation</a:t>
            </a:r>
          </a:p>
          <a:p>
            <a:pPr marL="742950" indent="-742950">
              <a:buFont typeface="+mj-lt"/>
              <a:buAutoNum type="arabicPeriod"/>
            </a:pPr>
            <a:r>
              <a:rPr lang="en-US" altLang="zh-CN" sz="3600" b="1" dirty="0" smtClean="0">
                <a:solidFill>
                  <a:srgbClr val="002060"/>
                </a:solidFill>
                <a:latin typeface="Times New Roman" pitchFamily="18" charset="0"/>
                <a:cs typeface="Times New Roman" pitchFamily="18" charset="0"/>
              </a:rPr>
              <a:t>Conclusion</a:t>
            </a:r>
            <a:endParaRPr lang="zh-CN" altLang="en-US" sz="3600" b="1" dirty="0">
              <a:solidFill>
                <a:srgbClr val="002060"/>
              </a:solidFill>
              <a:latin typeface="Times New Roman" pitchFamily="18" charset="0"/>
              <a:cs typeface="Times New Roman" pitchFamily="18" charset="0"/>
            </a:endParaRPr>
          </a:p>
        </p:txBody>
      </p:sp>
      <p:pic>
        <p:nvPicPr>
          <p:cNvPr id="4" name="图片 3" descr="pando_header.jpg"/>
          <p:cNvPicPr>
            <a:picLocks noChangeAspect="1"/>
          </p:cNvPicPr>
          <p:nvPr/>
        </p:nvPicPr>
        <p:blipFill>
          <a:blip r:embed="rId3"/>
          <a:stretch>
            <a:fillRect/>
          </a:stretch>
        </p:blipFill>
        <p:spPr>
          <a:xfrm>
            <a:off x="4605635" y="142852"/>
            <a:ext cx="4466959" cy="2714644"/>
          </a:xfrm>
          <a:prstGeom prst="rect">
            <a:avLst/>
          </a:prstGeom>
        </p:spPr>
      </p:pic>
      <p:sp>
        <p:nvSpPr>
          <p:cNvPr id="7" name="页脚占位符 6"/>
          <p:cNvSpPr>
            <a:spLocks noGrp="1"/>
          </p:cNvSpPr>
          <p:nvPr>
            <p:ph type="ftr" sz="quarter" idx="11"/>
          </p:nvPr>
        </p:nvSpPr>
        <p:spPr/>
        <p:txBody>
          <a:bodyPr/>
          <a:lstStyle/>
          <a:p>
            <a:r>
              <a:rPr lang="en-US" altLang="zh-CN" dirty="0" smtClean="0"/>
              <a:t>2</a:t>
            </a:r>
            <a:endParaRPr lang="zh-CN" altLang="en-US" dirty="0"/>
          </a:p>
        </p:txBody>
      </p:sp>
    </p:spTree>
  </p:cSld>
  <p:clrMapOvr>
    <a:masterClrMapping/>
  </p:clrMapOvr>
  <p:transition advTm="36532">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57158" y="-24"/>
            <a:ext cx="7989887" cy="998538"/>
          </a:xfrm>
        </p:spPr>
        <p:txBody>
          <a:bodyPr>
            <a:normAutofit/>
          </a:bodyPr>
          <a:lstStyle/>
          <a:p>
            <a:pPr algn="l"/>
            <a:r>
              <a:rPr lang="en-US" altLang="zh-CN" sz="2800" dirty="0">
                <a:latin typeface="Times New Roman" pitchFamily="18" charset="0"/>
                <a:ea typeface="SimSun" panose="02010600030101010101" pitchFamily="2" charset="-122"/>
                <a:cs typeface="Times New Roman" pitchFamily="18" charset="0"/>
              </a:rPr>
              <a:t>Evaluation – </a:t>
            </a:r>
            <a:r>
              <a:rPr lang="en-US" altLang="zh-CN" sz="3200" dirty="0">
                <a:latin typeface="Times New Roman" pitchFamily="18" charset="0"/>
                <a:ea typeface="SimSun" panose="02010600030101010101" pitchFamily="2" charset="-122"/>
                <a:cs typeface="Times New Roman" pitchFamily="18" charset="0"/>
              </a:rPr>
              <a:t>Dissemination</a:t>
            </a:r>
            <a:r>
              <a:rPr lang="en-US" altLang="zh-CN" sz="2800" dirty="0">
                <a:latin typeface="Times New Roman" pitchFamily="18" charset="0"/>
                <a:ea typeface="SimSun" panose="02010600030101010101" pitchFamily="2" charset="-122"/>
                <a:cs typeface="Times New Roman" pitchFamily="18" charset="0"/>
              </a:rPr>
              <a:t> time on </a:t>
            </a:r>
            <a:r>
              <a:rPr lang="en-US" altLang="zh-CN" sz="2800" dirty="0" err="1">
                <a:latin typeface="Times New Roman" pitchFamily="18" charset="0"/>
                <a:ea typeface="SimSun" panose="02010600030101010101" pitchFamily="2" charset="-122"/>
                <a:cs typeface="Times New Roman" pitchFamily="18" charset="0"/>
              </a:rPr>
              <a:t>Flocklab</a:t>
            </a:r>
            <a:r>
              <a:rPr lang="en-US" altLang="zh-CN" sz="2800" dirty="0">
                <a:latin typeface="Times New Roman" pitchFamily="18" charset="0"/>
                <a:ea typeface="SimSun" panose="02010600030101010101" pitchFamily="2" charset="-122"/>
                <a:cs typeface="Times New Roman"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117" y="1643224"/>
            <a:ext cx="8990477" cy="4857143"/>
          </a:xfrm>
          <a:prstGeom prst="rect">
            <a:avLst/>
          </a:prstGeom>
        </p:spPr>
      </p:pic>
      <p:cxnSp>
        <p:nvCxnSpPr>
          <p:cNvPr id="13" name="Straight Connector 12"/>
          <p:cNvCxnSpPr>
            <a:cxnSpLocks noChangeShapeType="1"/>
          </p:cNvCxnSpPr>
          <p:nvPr/>
        </p:nvCxnSpPr>
        <p:spPr bwMode="auto">
          <a:xfrm rot="5400000">
            <a:off x="2071670" y="4000504"/>
            <a:ext cx="4000528" cy="1588"/>
          </a:xfrm>
          <a:prstGeom prst="line">
            <a:avLst/>
          </a:prstGeom>
          <a:noFill/>
          <a:ln w="44450" algn="ctr">
            <a:solidFill>
              <a:srgbClr val="FF0000"/>
            </a:solidFill>
            <a:round/>
            <a:headEnd/>
            <a:tailEnd/>
          </a:ln>
          <a:extLst>
            <a:ext uri="{909E8E84-426E-40DD-AFC4-6F175D3DCCD1}">
              <a14:hiddenFill xmlns:a14="http://schemas.microsoft.com/office/drawing/2010/main" xmlns="">
                <a:noFill/>
              </a14:hiddenFill>
            </a:ext>
          </a:extLst>
        </p:spPr>
      </p:cxnSp>
      <p:cxnSp>
        <p:nvCxnSpPr>
          <p:cNvPr id="15" name="Straight Connector 14"/>
          <p:cNvCxnSpPr>
            <a:cxnSpLocks noChangeShapeType="1"/>
          </p:cNvCxnSpPr>
          <p:nvPr/>
        </p:nvCxnSpPr>
        <p:spPr bwMode="auto">
          <a:xfrm rot="5400000">
            <a:off x="3107521" y="3964785"/>
            <a:ext cx="4071969" cy="1"/>
          </a:xfrm>
          <a:prstGeom prst="line">
            <a:avLst/>
          </a:prstGeom>
          <a:noFill/>
          <a:ln w="44450" algn="ctr">
            <a:solidFill>
              <a:srgbClr val="FF0000"/>
            </a:solidFill>
            <a:round/>
            <a:headEnd/>
            <a:tailEnd/>
          </a:ln>
          <a:extLst>
            <a:ext uri="{909E8E84-426E-40DD-AFC4-6F175D3DCCD1}">
              <a14:hiddenFill xmlns:a14="http://schemas.microsoft.com/office/drawing/2010/main" xmlns="">
                <a:noFill/>
              </a14:hiddenFill>
            </a:ext>
          </a:extLst>
        </p:spPr>
      </p:cxnSp>
      <p:sp>
        <p:nvSpPr>
          <p:cNvPr id="8" name="页脚占位符 7"/>
          <p:cNvSpPr>
            <a:spLocks noGrp="1"/>
          </p:cNvSpPr>
          <p:nvPr>
            <p:ph type="ftr" sz="quarter" idx="11"/>
          </p:nvPr>
        </p:nvSpPr>
        <p:spPr/>
        <p:txBody>
          <a:bodyPr/>
          <a:lstStyle/>
          <a:p>
            <a:r>
              <a:rPr lang="en-US" altLang="zh-CN" dirty="0" smtClean="0"/>
              <a:t>20</a:t>
            </a:r>
            <a:endParaRPr lang="zh-CN" altLang="en-US" dirty="0"/>
          </a:p>
        </p:txBody>
      </p:sp>
    </p:spTree>
    <p:extLst>
      <p:ext uri="{BB962C8B-B14F-4D97-AF65-F5344CB8AC3E}">
        <p14:creationId xmlns:p14="http://schemas.microsoft.com/office/powerpoint/2010/main" xmlns="" val="1234330044"/>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3778" y="1354987"/>
            <a:ext cx="6650056" cy="4420239"/>
          </a:xfrm>
          <a:prstGeom prst="rect">
            <a:avLst/>
          </a:prstGeom>
        </p:spPr>
      </p:pic>
      <p:sp>
        <p:nvSpPr>
          <p:cNvPr id="41986" name="Title 1"/>
          <p:cNvSpPr>
            <a:spLocks noGrp="1"/>
          </p:cNvSpPr>
          <p:nvPr>
            <p:ph type="title"/>
          </p:nvPr>
        </p:nvSpPr>
        <p:spPr>
          <a:xfrm>
            <a:off x="214282" y="-24"/>
            <a:ext cx="7989887" cy="998538"/>
          </a:xfrm>
        </p:spPr>
        <p:txBody>
          <a:bodyPr>
            <a:noAutofit/>
          </a:bodyPr>
          <a:lstStyle/>
          <a:p>
            <a:pPr algn="l"/>
            <a:r>
              <a:rPr lang="en-US" altLang="zh-CN" sz="3600" dirty="0" smtClean="0">
                <a:latin typeface="Times New Roman" pitchFamily="18" charset="0"/>
                <a:ea typeface="SimSun" panose="02010600030101010101" pitchFamily="2" charset="-122"/>
                <a:cs typeface="Times New Roman" pitchFamily="18" charset="0"/>
              </a:rPr>
              <a:t>Dissemination time on </a:t>
            </a:r>
            <a:r>
              <a:rPr lang="en-US" altLang="zh-CN" sz="3600" dirty="0" err="1" smtClean="0">
                <a:latin typeface="Times New Roman" pitchFamily="18" charset="0"/>
                <a:ea typeface="SimSun" panose="02010600030101010101" pitchFamily="2" charset="-122"/>
                <a:cs typeface="Times New Roman" pitchFamily="18" charset="0"/>
              </a:rPr>
              <a:t>Flocklab</a:t>
            </a:r>
            <a:r>
              <a:rPr lang="en-US" altLang="zh-CN" sz="3600" dirty="0" smtClean="0">
                <a:latin typeface="Times New Roman" pitchFamily="18" charset="0"/>
                <a:ea typeface="SimSun" panose="02010600030101010101" pitchFamily="2" charset="-122"/>
                <a:cs typeface="Times New Roman" pitchFamily="18" charset="0"/>
              </a:rPr>
              <a:t>	</a:t>
            </a:r>
          </a:p>
        </p:txBody>
      </p:sp>
      <p:grpSp>
        <p:nvGrpSpPr>
          <p:cNvPr id="18" name="组合 17"/>
          <p:cNvGrpSpPr/>
          <p:nvPr/>
        </p:nvGrpSpPr>
        <p:grpSpPr>
          <a:xfrm>
            <a:off x="2643174" y="1571612"/>
            <a:ext cx="1714512" cy="642942"/>
            <a:chOff x="2643174" y="1571612"/>
            <a:chExt cx="1714512" cy="642942"/>
          </a:xfrm>
        </p:grpSpPr>
        <p:cxnSp>
          <p:nvCxnSpPr>
            <p:cNvPr id="5" name="直接连接符 4"/>
            <p:cNvCxnSpPr/>
            <p:nvPr/>
          </p:nvCxnSpPr>
          <p:spPr>
            <a:xfrm>
              <a:off x="2643174" y="2143116"/>
              <a:ext cx="1714512" cy="1588"/>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9" name="直接箭头连接符 8"/>
            <p:cNvCxnSpPr/>
            <p:nvPr/>
          </p:nvCxnSpPr>
          <p:spPr>
            <a:xfrm rot="5400000">
              <a:off x="3999305" y="1857761"/>
              <a:ext cx="573092" cy="794"/>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5400000">
              <a:off x="2392744" y="1892686"/>
              <a:ext cx="642942" cy="794"/>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2714612" y="1571612"/>
            <a:ext cx="3643338" cy="1285090"/>
            <a:chOff x="2714612" y="1571612"/>
            <a:chExt cx="3643338" cy="1285090"/>
          </a:xfrm>
        </p:grpSpPr>
        <p:cxnSp>
          <p:nvCxnSpPr>
            <p:cNvPr id="20" name="直接箭头连接符 19"/>
            <p:cNvCxnSpPr/>
            <p:nvPr/>
          </p:nvCxnSpPr>
          <p:spPr>
            <a:xfrm>
              <a:off x="2714612" y="2786058"/>
              <a:ext cx="3643338" cy="1588"/>
            </a:xfrm>
            <a:prstGeom prst="straightConnector1">
              <a:avLst/>
            </a:prstGeom>
            <a:ln w="28575">
              <a:headEnd type="arrow"/>
              <a:tailEnd type="arrow"/>
            </a:ln>
          </p:spPr>
          <p:style>
            <a:lnRef idx="3">
              <a:schemeClr val="dk1"/>
            </a:lnRef>
            <a:fillRef idx="0">
              <a:schemeClr val="dk1"/>
            </a:fillRef>
            <a:effectRef idx="2">
              <a:schemeClr val="dk1"/>
            </a:effectRef>
            <a:fontRef idx="minor">
              <a:schemeClr val="tx1"/>
            </a:fontRef>
          </p:style>
        </p:cxnSp>
        <p:cxnSp>
          <p:nvCxnSpPr>
            <p:cNvPr id="23" name="直接箭头连接符 22"/>
            <p:cNvCxnSpPr/>
            <p:nvPr/>
          </p:nvCxnSpPr>
          <p:spPr>
            <a:xfrm rot="5400000" flipH="1" flipV="1">
              <a:off x="5643570" y="2213760"/>
              <a:ext cx="1285090"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flipH="1" flipV="1">
              <a:off x="2072464" y="2213760"/>
              <a:ext cx="1285090"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071802" y="2214554"/>
            <a:ext cx="928694" cy="461665"/>
          </a:xfrm>
          <a:prstGeom prst="rect">
            <a:avLst/>
          </a:prstGeom>
          <a:noFill/>
        </p:spPr>
        <p:txBody>
          <a:bodyPr wrap="square" rtlCol="0">
            <a:spAutoFit/>
          </a:bodyPr>
          <a:lstStyle/>
          <a:p>
            <a:r>
              <a:rPr lang="en-US" altLang="zh-CN" sz="2400" dirty="0" smtClean="0">
                <a:latin typeface="Times New Roman" pitchFamily="18" charset="0"/>
                <a:cs typeface="Times New Roman" pitchFamily="18" charset="0"/>
              </a:rPr>
              <a:t>15 s</a:t>
            </a:r>
            <a:endParaRPr lang="zh-CN" altLang="en-US" sz="2400" dirty="0">
              <a:latin typeface="Times New Roman" pitchFamily="18" charset="0"/>
              <a:cs typeface="Times New Roman" pitchFamily="18" charset="0"/>
            </a:endParaRPr>
          </a:p>
        </p:txBody>
      </p:sp>
      <p:sp>
        <p:nvSpPr>
          <p:cNvPr id="13" name="TextBox 12"/>
          <p:cNvSpPr txBox="1"/>
          <p:nvPr/>
        </p:nvSpPr>
        <p:spPr>
          <a:xfrm>
            <a:off x="3643306" y="2845354"/>
            <a:ext cx="928694" cy="461665"/>
          </a:xfrm>
          <a:prstGeom prst="rect">
            <a:avLst/>
          </a:prstGeom>
          <a:noFill/>
        </p:spPr>
        <p:txBody>
          <a:bodyPr wrap="square" rtlCol="0">
            <a:spAutoFit/>
          </a:bodyPr>
          <a:lstStyle/>
          <a:p>
            <a:r>
              <a:rPr lang="en-US" altLang="zh-CN" sz="2400" dirty="0" smtClean="0">
                <a:latin typeface="Times New Roman" pitchFamily="18" charset="0"/>
                <a:cs typeface="Times New Roman" pitchFamily="18" charset="0"/>
              </a:rPr>
              <a:t>29s</a:t>
            </a:r>
            <a:endParaRPr lang="zh-CN" altLang="en-US" sz="2400" dirty="0">
              <a:latin typeface="Times New Roman" pitchFamily="18" charset="0"/>
              <a:cs typeface="Times New Roman" pitchFamily="18" charset="0"/>
            </a:endParaRPr>
          </a:p>
        </p:txBody>
      </p:sp>
      <p:sp>
        <p:nvSpPr>
          <p:cNvPr id="16" name="页脚占位符 15"/>
          <p:cNvSpPr>
            <a:spLocks noGrp="1"/>
          </p:cNvSpPr>
          <p:nvPr>
            <p:ph type="ftr" sz="quarter" idx="11"/>
          </p:nvPr>
        </p:nvSpPr>
        <p:spPr/>
        <p:txBody>
          <a:bodyPr/>
          <a:lstStyle/>
          <a:p>
            <a:r>
              <a:rPr lang="en-US" altLang="zh-CN" dirty="0" smtClean="0"/>
              <a:t>21</a:t>
            </a:r>
            <a:endParaRPr lang="zh-CN" altLang="en-US" dirty="0"/>
          </a:p>
        </p:txBody>
      </p:sp>
    </p:spTree>
    <p:extLst>
      <p:ext uri="{BB962C8B-B14F-4D97-AF65-F5344CB8AC3E}">
        <p14:creationId xmlns:p14="http://schemas.microsoft.com/office/powerpoint/2010/main" xmlns="" val="3921913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slide(fromBottom)">
                                      <p:cBhvr>
                                        <p:cTn id="15" dur="500"/>
                                        <p:tgtEl>
                                          <p:spTgt spid="27"/>
                                        </p:tgtEl>
                                      </p:cBhvr>
                                    </p:animEffect>
                                  </p:childTnLst>
                                </p:cTn>
                              </p:par>
                              <p:par>
                                <p:cTn id="16" presetID="1" presetClass="exit" presetSubtype="0" fill="hold" nodeType="withEffect">
                                  <p:stCondLst>
                                    <p:cond delay="0"/>
                                  </p:stCondLst>
                                  <p:childTnLst>
                                    <p:set>
                                      <p:cBhvr>
                                        <p:cTn id="17" dur="1" fill="hold">
                                          <p:stCondLst>
                                            <p:cond delay="0"/>
                                          </p:stCondLst>
                                        </p:cTn>
                                        <p:tgtEl>
                                          <p:spTgt spid="18"/>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85720" y="71414"/>
            <a:ext cx="7989887" cy="998538"/>
          </a:xfrm>
        </p:spPr>
        <p:txBody>
          <a:bodyPr>
            <a:normAutofit/>
          </a:bodyPr>
          <a:lstStyle/>
          <a:p>
            <a:pPr algn="l"/>
            <a:r>
              <a:rPr lang="en-US" altLang="zh-CN" sz="3600" dirty="0" smtClean="0">
                <a:latin typeface="Times New Roman" pitchFamily="18" charset="0"/>
                <a:ea typeface="SimSun" panose="02010600030101010101" pitchFamily="2" charset="-122"/>
                <a:cs typeface="Times New Roman" pitchFamily="18" charset="0"/>
              </a:rPr>
              <a:t>Dissemination time on Indriya	</a:t>
            </a:r>
          </a:p>
        </p:txBody>
      </p:sp>
      <p:pic>
        <p:nvPicPr>
          <p:cNvPr id="2" name="Picture 1"/>
          <p:cNvPicPr>
            <a:picLocks noChangeAspect="1"/>
          </p:cNvPicPr>
          <p:nvPr/>
        </p:nvPicPr>
        <p:blipFill>
          <a:blip r:embed="rId3"/>
          <a:stretch>
            <a:fillRect/>
          </a:stretch>
        </p:blipFill>
        <p:spPr>
          <a:xfrm>
            <a:off x="532597" y="1285860"/>
            <a:ext cx="7182675" cy="4774242"/>
          </a:xfrm>
          <a:prstGeom prst="rect">
            <a:avLst/>
          </a:prstGeom>
        </p:spPr>
      </p:pic>
      <p:grpSp>
        <p:nvGrpSpPr>
          <p:cNvPr id="12" name="组合 11"/>
          <p:cNvGrpSpPr/>
          <p:nvPr/>
        </p:nvGrpSpPr>
        <p:grpSpPr>
          <a:xfrm>
            <a:off x="2928132" y="1500968"/>
            <a:ext cx="1643868" cy="1142214"/>
            <a:chOff x="2928132" y="1500968"/>
            <a:chExt cx="1643868" cy="1142214"/>
          </a:xfrm>
        </p:grpSpPr>
        <p:cxnSp>
          <p:nvCxnSpPr>
            <p:cNvPr id="5" name="直接箭头连接符 4"/>
            <p:cNvCxnSpPr/>
            <p:nvPr/>
          </p:nvCxnSpPr>
          <p:spPr>
            <a:xfrm rot="5400000">
              <a:off x="2393141" y="2106603"/>
              <a:ext cx="1071570" cy="1588"/>
            </a:xfrm>
            <a:prstGeom prst="straightConnector1">
              <a:avLst/>
            </a:prstGeom>
            <a:ln w="28575">
              <a:headEnd type="arrow"/>
              <a:tailEnd type="arrow"/>
            </a:ln>
          </p:spPr>
          <p:style>
            <a:lnRef idx="3">
              <a:schemeClr val="dk1"/>
            </a:lnRef>
            <a:fillRef idx="0">
              <a:schemeClr val="dk1"/>
            </a:fillRef>
            <a:effectRef idx="2">
              <a:schemeClr val="dk1"/>
            </a:effectRef>
            <a:fontRef idx="minor">
              <a:schemeClr val="tx1"/>
            </a:fontRef>
          </p:style>
        </p:cxnSp>
        <p:cxnSp>
          <p:nvCxnSpPr>
            <p:cNvPr id="6" name="直接箭头连接符 5"/>
            <p:cNvCxnSpPr/>
            <p:nvPr/>
          </p:nvCxnSpPr>
          <p:spPr>
            <a:xfrm rot="5400000">
              <a:off x="3964777" y="2035959"/>
              <a:ext cx="1071570" cy="1588"/>
            </a:xfrm>
            <a:prstGeom prst="straightConnector1">
              <a:avLst/>
            </a:prstGeom>
            <a:ln w="28575">
              <a:headEnd type="arrow"/>
              <a:tailEnd type="arrow"/>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2928926" y="2571744"/>
              <a:ext cx="1643074" cy="1588"/>
            </a:xfrm>
            <a:prstGeom prst="line">
              <a:avLst/>
            </a:prstGeom>
          </p:spPr>
          <p:style>
            <a:lnRef idx="3">
              <a:schemeClr val="dk1"/>
            </a:lnRef>
            <a:fillRef idx="0">
              <a:schemeClr val="dk1"/>
            </a:fillRef>
            <a:effectRef idx="2">
              <a:schemeClr val="dk1"/>
            </a:effectRef>
            <a:fontRef idx="minor">
              <a:schemeClr val="tx1"/>
            </a:fontRef>
          </p:style>
        </p:cxnSp>
      </p:grpSp>
      <p:grpSp>
        <p:nvGrpSpPr>
          <p:cNvPr id="24" name="组合 23"/>
          <p:cNvGrpSpPr/>
          <p:nvPr/>
        </p:nvGrpSpPr>
        <p:grpSpPr>
          <a:xfrm>
            <a:off x="2857488" y="1500968"/>
            <a:ext cx="3929884" cy="1714512"/>
            <a:chOff x="2857488" y="1500968"/>
            <a:chExt cx="3929884" cy="1714512"/>
          </a:xfrm>
        </p:grpSpPr>
        <p:cxnSp>
          <p:nvCxnSpPr>
            <p:cNvPr id="16" name="直接箭头连接符 15"/>
            <p:cNvCxnSpPr/>
            <p:nvPr/>
          </p:nvCxnSpPr>
          <p:spPr>
            <a:xfrm rot="5400000">
              <a:off x="5929322" y="2357430"/>
              <a:ext cx="1714512" cy="1588"/>
            </a:xfrm>
            <a:prstGeom prst="straightConnector1">
              <a:avLst/>
            </a:prstGeom>
            <a:ln w="28575">
              <a:solidFill>
                <a:srgbClr val="00B050"/>
              </a:solidFill>
              <a:headEnd type="arrow"/>
              <a:tailEnd type="arrow"/>
            </a:ln>
          </p:spPr>
          <p:style>
            <a:lnRef idx="3">
              <a:schemeClr val="accent6"/>
            </a:lnRef>
            <a:fillRef idx="0">
              <a:schemeClr val="accent6"/>
            </a:fillRef>
            <a:effectRef idx="2">
              <a:schemeClr val="accent6"/>
            </a:effectRef>
            <a:fontRef idx="minor">
              <a:schemeClr val="tx1"/>
            </a:fontRef>
          </p:style>
        </p:cxnSp>
        <p:cxnSp>
          <p:nvCxnSpPr>
            <p:cNvPr id="18" name="直接箭头连接符 17"/>
            <p:cNvCxnSpPr/>
            <p:nvPr/>
          </p:nvCxnSpPr>
          <p:spPr>
            <a:xfrm rot="10800000">
              <a:off x="2857488" y="3143248"/>
              <a:ext cx="3857652"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5400000" flipH="1" flipV="1">
              <a:off x="2143902" y="2357430"/>
              <a:ext cx="1571636" cy="158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286116" y="2143116"/>
            <a:ext cx="785818" cy="461665"/>
          </a:xfrm>
          <a:prstGeom prst="rect">
            <a:avLst/>
          </a:prstGeom>
          <a:noFill/>
        </p:spPr>
        <p:txBody>
          <a:bodyPr wrap="square" rtlCol="0">
            <a:spAutoFit/>
          </a:bodyPr>
          <a:lstStyle/>
          <a:p>
            <a:r>
              <a:rPr lang="en-US" altLang="zh-CN" sz="2400" dirty="0" smtClean="0"/>
              <a:t>12 s</a:t>
            </a:r>
            <a:endParaRPr lang="zh-CN" altLang="en-US" sz="2400" dirty="0"/>
          </a:p>
        </p:txBody>
      </p:sp>
      <p:sp>
        <p:nvSpPr>
          <p:cNvPr id="14" name="TextBox 13"/>
          <p:cNvSpPr txBox="1"/>
          <p:nvPr/>
        </p:nvSpPr>
        <p:spPr>
          <a:xfrm>
            <a:off x="4500562" y="3253087"/>
            <a:ext cx="785818" cy="461665"/>
          </a:xfrm>
          <a:prstGeom prst="rect">
            <a:avLst/>
          </a:prstGeom>
          <a:noFill/>
        </p:spPr>
        <p:txBody>
          <a:bodyPr wrap="square" rtlCol="0">
            <a:spAutoFit/>
          </a:bodyPr>
          <a:lstStyle/>
          <a:p>
            <a:r>
              <a:rPr lang="en-US" altLang="zh-CN" sz="2400" dirty="0" smtClean="0"/>
              <a:t>30s</a:t>
            </a:r>
            <a:endParaRPr lang="zh-CN" altLang="en-US" sz="2400" dirty="0"/>
          </a:p>
        </p:txBody>
      </p:sp>
      <p:sp>
        <p:nvSpPr>
          <p:cNvPr id="19" name="页脚占位符 18"/>
          <p:cNvSpPr>
            <a:spLocks noGrp="1"/>
          </p:cNvSpPr>
          <p:nvPr>
            <p:ph type="ftr" sz="quarter" idx="11"/>
          </p:nvPr>
        </p:nvSpPr>
        <p:spPr/>
        <p:txBody>
          <a:bodyPr/>
          <a:lstStyle/>
          <a:p>
            <a:r>
              <a:rPr lang="en-US" altLang="zh-CN" dirty="0" smtClean="0"/>
              <a:t>22</a:t>
            </a:r>
            <a:endParaRPr lang="zh-CN" altLang="en-US" dirty="0"/>
          </a:p>
        </p:txBody>
      </p:sp>
    </p:spTree>
    <p:extLst>
      <p:ext uri="{BB962C8B-B14F-4D97-AF65-F5344CB8AC3E}">
        <p14:creationId xmlns:p14="http://schemas.microsoft.com/office/powerpoint/2010/main" xmlns="" val="2115577664"/>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57166"/>
            <a:ext cx="4786346" cy="504056"/>
          </a:xfrm>
        </p:spPr>
        <p:txBody>
          <a:bodyPr>
            <a:noAutofit/>
          </a:bodyPr>
          <a:lstStyle/>
          <a:p>
            <a:pPr algn="l"/>
            <a:r>
              <a:rPr lang="en-US" altLang="zh-CN" sz="3600" dirty="0" smtClean="0">
                <a:latin typeface="Times New Roman" pitchFamily="18" charset="0"/>
                <a:cs typeface="Times New Roman" pitchFamily="18" charset="0"/>
              </a:rPr>
              <a:t>Compared to others</a:t>
            </a:r>
            <a:endParaRPr lang="zh-CN" altLang="en-US" sz="3600" dirty="0">
              <a:latin typeface="Times New Roman" pitchFamily="18" charset="0"/>
              <a:cs typeface="Times New Roman" pitchFamily="18" charset="0"/>
            </a:endParaRPr>
          </a:p>
        </p:txBody>
      </p:sp>
      <p:pic>
        <p:nvPicPr>
          <p:cNvPr id="4" name="内容占位符 3" descr="截图04.jpg"/>
          <p:cNvPicPr>
            <a:picLocks noGrp="1" noChangeAspect="1"/>
          </p:cNvPicPr>
          <p:nvPr>
            <p:ph idx="1"/>
          </p:nvPr>
        </p:nvPicPr>
        <p:blipFill>
          <a:blip r:embed="rId2"/>
          <a:srcRect t="23931"/>
          <a:stretch>
            <a:fillRect/>
          </a:stretch>
        </p:blipFill>
        <p:spPr>
          <a:xfrm>
            <a:off x="928662" y="2786058"/>
            <a:ext cx="7286676" cy="3000396"/>
          </a:xfrm>
        </p:spPr>
      </p:pic>
      <p:sp>
        <p:nvSpPr>
          <p:cNvPr id="5" name="TextBox 4"/>
          <p:cNvSpPr txBox="1"/>
          <p:nvPr/>
        </p:nvSpPr>
        <p:spPr>
          <a:xfrm>
            <a:off x="1214414" y="1214422"/>
            <a:ext cx="6858048" cy="1200329"/>
          </a:xfrm>
          <a:prstGeom prst="rect">
            <a:avLst/>
          </a:prstGeom>
          <a:noFill/>
        </p:spPr>
        <p:txBody>
          <a:bodyPr wrap="square" rtlCol="0">
            <a:spAutoFit/>
          </a:bodyPr>
          <a:lstStyle/>
          <a:p>
            <a:pPr algn="just"/>
            <a:r>
              <a:rPr lang="en-US" altLang="zh-CN" sz="2400" dirty="0" smtClean="0">
                <a:latin typeface="Times New Roman" pitchFamily="18" charset="0"/>
                <a:cs typeface="Times New Roman" pitchFamily="18" charset="0"/>
              </a:rPr>
              <a:t>Table 3: Reduction factor of dissemination time over Deluge achieved by the existing data dissemination protocols in wireless sensor networks</a:t>
            </a:r>
            <a:endParaRPr lang="zh-CN" altLang="en-US" sz="2400" dirty="0">
              <a:latin typeface="Times New Roman" pitchFamily="18" charset="0"/>
              <a:cs typeface="Times New Roman" pitchFamily="18" charset="0"/>
            </a:endParaRPr>
          </a:p>
        </p:txBody>
      </p:sp>
      <p:sp>
        <p:nvSpPr>
          <p:cNvPr id="8" name="页脚占位符 7"/>
          <p:cNvSpPr>
            <a:spLocks noGrp="1"/>
          </p:cNvSpPr>
          <p:nvPr>
            <p:ph type="ftr" sz="quarter" idx="11"/>
          </p:nvPr>
        </p:nvSpPr>
        <p:spPr/>
        <p:txBody>
          <a:bodyPr/>
          <a:lstStyle/>
          <a:p>
            <a:r>
              <a:rPr lang="en-US" altLang="zh-CN" dirty="0" smtClean="0"/>
              <a:t>23</a:t>
            </a:r>
            <a:endParaRPr lang="zh-CN" altLang="en-US"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dirty="0" smtClean="0">
                <a:latin typeface="Times New Roman" pitchFamily="18" charset="0"/>
                <a:cs typeface="Times New Roman" pitchFamily="18" charset="0"/>
              </a:rPr>
              <a:t>Conclusion</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285720" y="1428736"/>
            <a:ext cx="8572560" cy="4697427"/>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lgn="just"/>
            <a:r>
              <a:rPr lang="en-US" altLang="zh-CN" dirty="0" smtClean="0">
                <a:latin typeface="Times New Roman" pitchFamily="18" charset="0"/>
                <a:cs typeface="Times New Roman" pitchFamily="18" charset="0"/>
              </a:rPr>
              <a:t>This paper presented </a:t>
            </a:r>
            <a:r>
              <a:rPr lang="en-US" altLang="zh-CN" b="1" i="1" dirty="0" smtClean="0">
                <a:latin typeface="Times New Roman" pitchFamily="18" charset="0"/>
                <a:cs typeface="Times New Roman" pitchFamily="18" charset="0"/>
              </a:rPr>
              <a:t>Pando</a:t>
            </a:r>
            <a:r>
              <a:rPr lang="en-US" altLang="zh-CN" dirty="0" smtClean="0">
                <a:latin typeface="Times New Roman" pitchFamily="18" charset="0"/>
                <a:cs typeface="Times New Roman" pitchFamily="18" charset="0"/>
              </a:rPr>
              <a:t>, a contention-free data dissemination protocol for wireless sensor networks.</a:t>
            </a:r>
          </a:p>
          <a:p>
            <a:pPr algn="just"/>
            <a:r>
              <a:rPr lang="en-US" altLang="zh-CN" dirty="0" smtClean="0">
                <a:latin typeface="Times New Roman" pitchFamily="18" charset="0"/>
                <a:cs typeface="Times New Roman" pitchFamily="18" charset="0"/>
              </a:rPr>
              <a:t>Designed a </a:t>
            </a:r>
            <a:r>
              <a:rPr lang="en-US" altLang="zh-CN" b="1" dirty="0" smtClean="0">
                <a:latin typeface="Times New Roman" pitchFamily="18" charset="0"/>
                <a:cs typeface="Times New Roman" pitchFamily="18" charset="0"/>
              </a:rPr>
              <a:t>radio-driven coding scheme </a:t>
            </a:r>
            <a:r>
              <a:rPr lang="en-US" altLang="zh-CN" dirty="0" smtClean="0">
                <a:latin typeface="Times New Roman" pitchFamily="18" charset="0"/>
                <a:cs typeface="Times New Roman" pitchFamily="18" charset="0"/>
              </a:rPr>
              <a:t>and adopt </a:t>
            </a:r>
            <a:r>
              <a:rPr lang="en-US" altLang="zh-CN" b="1" dirty="0" smtClean="0">
                <a:latin typeface="Times New Roman" pitchFamily="18" charset="0"/>
                <a:cs typeface="Times New Roman" pitchFamily="18" charset="0"/>
              </a:rPr>
              <a:t>Fountain encoding</a:t>
            </a:r>
            <a:r>
              <a:rPr lang="en-US" altLang="zh-CN" dirty="0" smtClean="0">
                <a:latin typeface="Times New Roman" pitchFamily="18" charset="0"/>
                <a:cs typeface="Times New Roman" pitchFamily="18" charset="0"/>
              </a:rPr>
              <a:t> to effectively solve long-tail problem</a:t>
            </a:r>
          </a:p>
          <a:p>
            <a:pPr algn="just"/>
            <a:r>
              <a:rPr lang="en-US" altLang="zh-CN" dirty="0" smtClean="0">
                <a:latin typeface="Times New Roman" pitchFamily="18" charset="0"/>
                <a:cs typeface="Times New Roman" pitchFamily="18" charset="0"/>
              </a:rPr>
              <a:t>Designed a novel silence based </a:t>
            </a:r>
            <a:r>
              <a:rPr lang="en-US" altLang="zh-CN" b="1" dirty="0" smtClean="0">
                <a:latin typeface="Times New Roman" pitchFamily="18" charset="0"/>
                <a:cs typeface="Times New Roman" pitchFamily="18" charset="0"/>
              </a:rPr>
              <a:t>feedback approach </a:t>
            </a:r>
            <a:r>
              <a:rPr lang="en-US" altLang="zh-CN" dirty="0" smtClean="0">
                <a:latin typeface="Times New Roman" pitchFamily="18" charset="0"/>
                <a:cs typeface="Times New Roman" pitchFamily="18" charset="0"/>
              </a:rPr>
              <a:t>in the one-way pipelines to timely acknowledge the successful recovery of the data object and stop dissemination process.</a:t>
            </a:r>
          </a:p>
          <a:p>
            <a:pPr algn="just"/>
            <a:r>
              <a:rPr lang="en-US" altLang="zh-CN" dirty="0" smtClean="0">
                <a:latin typeface="Times New Roman" pitchFamily="18" charset="0"/>
                <a:cs typeface="Times New Roman" pitchFamily="18" charset="0"/>
              </a:rPr>
              <a:t>Applied packet-level adaptation of channel diversity</a:t>
            </a:r>
          </a:p>
          <a:p>
            <a:pPr algn="just">
              <a:buNone/>
            </a:pPr>
            <a:r>
              <a:rPr lang="en-US" altLang="zh-CN" dirty="0" smtClean="0">
                <a:latin typeface="Times New Roman" pitchFamily="18" charset="0"/>
                <a:cs typeface="Times New Roman" pitchFamily="18" charset="0"/>
              </a:rPr>
              <a:t>    and network density to boost the dissemination efficiency.</a:t>
            </a:r>
          </a:p>
          <a:p>
            <a:pPr algn="just"/>
            <a:r>
              <a:rPr lang="en-US" altLang="zh-CN" dirty="0" smtClean="0">
                <a:latin typeface="Times New Roman" pitchFamily="18" charset="0"/>
                <a:cs typeface="Times New Roman" pitchFamily="18" charset="0"/>
              </a:rPr>
              <a:t>The results show that Pando outperformed other baseline protocols</a:t>
            </a:r>
            <a:endParaRPr lang="zh-CN" altLang="en-US" dirty="0">
              <a:latin typeface="Times New Roman" pitchFamily="18" charset="0"/>
              <a:cs typeface="Times New Roman" pitchFamily="18" charset="0"/>
            </a:endParaRPr>
          </a:p>
        </p:txBody>
      </p:sp>
      <p:sp>
        <p:nvSpPr>
          <p:cNvPr id="6" name="页脚占位符 5"/>
          <p:cNvSpPr>
            <a:spLocks noGrp="1"/>
          </p:cNvSpPr>
          <p:nvPr>
            <p:ph type="ftr" sz="quarter" idx="11"/>
          </p:nvPr>
        </p:nvSpPr>
        <p:spPr/>
        <p:txBody>
          <a:bodyPr/>
          <a:lstStyle/>
          <a:p>
            <a:r>
              <a:rPr lang="en-US" altLang="zh-CN" dirty="0" smtClean="0"/>
              <a:t>24</a:t>
            </a:r>
            <a:endParaRPr lang="zh-CN"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
          <p:cNvSpPr>
            <a:spLocks noGrp="1" noChangeArrowheads="1"/>
          </p:cNvSpPr>
          <p:nvPr>
            <p:ph type="ctrTitle"/>
          </p:nvPr>
        </p:nvSpPr>
        <p:spPr>
          <a:xfrm>
            <a:off x="857250" y="1285875"/>
            <a:ext cx="7772400" cy="1470025"/>
          </a:xfrm>
        </p:spPr>
        <p:txBody>
          <a:bodyPr/>
          <a:lstStyle/>
          <a:p>
            <a:pPr eaLnBrk="1" hangingPunct="1"/>
            <a:r>
              <a:rPr lang="en-US" altLang="zh-CN" b="1" dirty="0" smtClean="0">
                <a:latin typeface="Times New Roman" pitchFamily="18" charset="0"/>
                <a:cs typeface="Times New Roman" pitchFamily="18" charset="0"/>
              </a:rPr>
              <a:t>Thank you very much</a:t>
            </a:r>
            <a:r>
              <a:rPr lang="zh-CN" altLang="en-US" b="1" dirty="0" smtClean="0">
                <a:latin typeface="Times New Roman" pitchFamily="18" charset="0"/>
                <a:cs typeface="Times New Roman" pitchFamily="18" charset="0"/>
              </a:rPr>
              <a:t>！</a:t>
            </a:r>
            <a:r>
              <a:rPr lang="en-US" altLang="zh-CN" b="1" dirty="0" smtClean="0">
                <a:latin typeface="Times New Roman" pitchFamily="18" charset="0"/>
                <a:cs typeface="Times New Roman" pitchFamily="18" charset="0"/>
              </a:rPr>
              <a:t>Questions?</a:t>
            </a:r>
            <a:endParaRPr lang="zh-CN" altLang="zh-CN" b="1" dirty="0" smtClean="0">
              <a:latin typeface="Times New Roman" pitchFamily="18" charset="0"/>
              <a:cs typeface="Times New Roman" pitchFamily="18" charset="0"/>
            </a:endParaRPr>
          </a:p>
        </p:txBody>
      </p:sp>
      <p:pic>
        <p:nvPicPr>
          <p:cNvPr id="34820" name="Picture 4" descr="图片1"/>
          <p:cNvPicPr>
            <a:picLocks noChangeAspect="1" noChangeArrowheads="1"/>
          </p:cNvPicPr>
          <p:nvPr/>
        </p:nvPicPr>
        <p:blipFill>
          <a:blip r:embed="rId3" cstate="print"/>
          <a:srcRect/>
          <a:stretch>
            <a:fillRect/>
          </a:stretch>
        </p:blipFill>
        <p:spPr bwMode="auto">
          <a:xfrm>
            <a:off x="2786050" y="3462354"/>
            <a:ext cx="3717925" cy="2324100"/>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25</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3" name="页脚占位符 5"/>
          <p:cNvSpPr txBox="1">
            <a:spLocks/>
          </p:cNvSpPr>
          <p:nvPr/>
        </p:nvSpPr>
        <p:spPr>
          <a:xfrm>
            <a:off x="6143636" y="0"/>
            <a:ext cx="2895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25</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References</a:t>
            </a:r>
            <a:endParaRPr lang="zh-CN" altLang="en-US" dirty="0">
              <a:latin typeface="Times New Roman" pitchFamily="18" charset="0"/>
              <a:cs typeface="Times New Roman" pitchFamily="18" charset="0"/>
            </a:endParaRPr>
          </a:p>
        </p:txBody>
      </p:sp>
      <p:sp>
        <p:nvSpPr>
          <p:cNvPr id="3" name="内容占位符 2"/>
          <p:cNvSpPr>
            <a:spLocks noGrp="1"/>
          </p:cNvSpPr>
          <p:nvPr>
            <p:ph idx="1"/>
          </p:nvPr>
        </p:nvSpPr>
        <p:spPr>
          <a:xfrm>
            <a:off x="214282" y="1643050"/>
            <a:ext cx="8786874" cy="3471874"/>
          </a:xfrm>
        </p:spPr>
        <p:txBody>
          <a:bodyPr>
            <a:normAutofit/>
          </a:bodyPr>
          <a:lstStyle/>
          <a:p>
            <a:pPr algn="just"/>
            <a:r>
              <a:rPr lang="en-US" altLang="zh-CN"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Du</a:t>
            </a:r>
            <a:r>
              <a:rPr lang="en-US" sz="2800" dirty="0" smtClean="0">
                <a:latin typeface="Times New Roman" pitchFamily="18" charset="0"/>
                <a:cs typeface="Times New Roman" pitchFamily="18" charset="0"/>
              </a:rPr>
              <a:t>, Wan, et al. "When Pipelines Meet Fountain: </a:t>
            </a:r>
            <a:r>
              <a:rPr lang="en-US" sz="2800" smtClean="0">
                <a:latin typeface="Times New Roman" pitchFamily="18" charset="0"/>
                <a:cs typeface="Times New Roman" pitchFamily="18" charset="0"/>
              </a:rPr>
              <a:t>Fast    </a:t>
            </a:r>
            <a:r>
              <a:rPr lang="en-US" sz="2800" smtClean="0">
                <a:latin typeface="Times New Roman" pitchFamily="18" charset="0"/>
                <a:cs typeface="Times New Roman" pitchFamily="18" charset="0"/>
              </a:rPr>
              <a:t>      Data </a:t>
            </a:r>
            <a:r>
              <a:rPr lang="en-US" sz="2800" dirty="0" smtClean="0">
                <a:latin typeface="Times New Roman" pitchFamily="18" charset="0"/>
                <a:cs typeface="Times New Roman" pitchFamily="18" charset="0"/>
              </a:rPr>
              <a:t>Dissemination in Wireless Sensor Networks." </a:t>
            </a:r>
          </a:p>
          <a:p>
            <a:pPr algn="just">
              <a:buNone/>
            </a:pPr>
            <a:r>
              <a:rPr lang="en-US" sz="2800" i="1" dirty="0" smtClean="0">
                <a:latin typeface="Times New Roman" pitchFamily="18" charset="0"/>
                <a:cs typeface="Times New Roman" pitchFamily="18" charset="0"/>
              </a:rPr>
              <a:t>    Proceedings of the 13th ACM Conference on Embedded Networked Sensor Systems</a:t>
            </a:r>
            <a:r>
              <a:rPr lang="en-US" sz="2800" dirty="0" smtClean="0">
                <a:latin typeface="Times New Roman" pitchFamily="18" charset="0"/>
                <a:cs typeface="Times New Roman" pitchFamily="18" charset="0"/>
              </a:rPr>
              <a:t>. ACM, 2015.</a:t>
            </a:r>
          </a:p>
          <a:p>
            <a:pPr algn="just"/>
            <a:r>
              <a:rPr lang="en-US" altLang="zh-CN"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http</a:t>
            </a:r>
            <a:r>
              <a:rPr lang="en-US" altLang="zh-CN" sz="2800" dirty="0" smtClean="0">
                <a:latin typeface="Times New Roman" pitchFamily="18" charset="0"/>
                <a:cs typeface="Times New Roman" pitchFamily="18" charset="0"/>
              </a:rPr>
              <a:t>://www.ntu.edu.sg/home/limo/</a:t>
            </a:r>
          </a:p>
          <a:p>
            <a:pPr algn="just"/>
            <a:r>
              <a:rPr lang="en-US" altLang="zh-CN"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https</a:t>
            </a:r>
            <a:r>
              <a:rPr lang="en-US" altLang="zh-CN" sz="2800" dirty="0" smtClean="0">
                <a:latin typeface="Times New Roman" pitchFamily="18" charset="0"/>
                <a:cs typeface="Times New Roman" pitchFamily="18" charset="0"/>
              </a:rPr>
              <a:t>://en.wikipedia.org/wiki/Gaussian_elimination</a:t>
            </a:r>
            <a:endParaRPr lang="zh-CN" altLang="en-US" sz="2800" dirty="0" smtClean="0">
              <a:latin typeface="Times New Roman" pitchFamily="18" charset="0"/>
              <a:cs typeface="Times New Roman" pitchFamily="18" charset="0"/>
            </a:endParaRPr>
          </a:p>
          <a:p>
            <a:pPr algn="just">
              <a:buNone/>
            </a:pPr>
            <a:endParaRPr lang="en-US" altLang="zh-CN" sz="2800" dirty="0" smtClean="0">
              <a:latin typeface="Times New Roman" pitchFamily="18" charset="0"/>
              <a:cs typeface="Times New Roman" pitchFamily="18" charset="0"/>
            </a:endParaRPr>
          </a:p>
          <a:p>
            <a:pPr algn="just">
              <a:buNone/>
            </a:pPr>
            <a:endParaRPr lang="en-US" altLang="zh-CN" sz="2800" dirty="0" smtClean="0">
              <a:latin typeface="Times New Roman" pitchFamily="18" charset="0"/>
              <a:cs typeface="Times New Roman" pitchFamily="18" charset="0"/>
            </a:endParaRPr>
          </a:p>
          <a:p>
            <a:pPr algn="just">
              <a:buNone/>
            </a:pPr>
            <a:endParaRPr lang="zh-CN" altLang="en-US" sz="2800" dirty="0">
              <a:latin typeface="Times New Roman" pitchFamily="18" charset="0"/>
              <a:cs typeface="Times New Roman" pitchFamily="18" charset="0"/>
            </a:endParaRPr>
          </a:p>
        </p:txBody>
      </p:sp>
      <p:sp>
        <p:nvSpPr>
          <p:cNvPr id="6" name="页脚占位符 5"/>
          <p:cNvSpPr>
            <a:spLocks noGrp="1"/>
          </p:cNvSpPr>
          <p:nvPr>
            <p:ph type="ftr" sz="quarter" idx="11"/>
          </p:nvPr>
        </p:nvSpPr>
        <p:spPr/>
        <p:txBody>
          <a:bodyPr/>
          <a:lstStyle/>
          <a:p>
            <a:r>
              <a:rPr lang="en-US" altLang="zh-CN" dirty="0" smtClean="0"/>
              <a:t>26</a:t>
            </a:r>
            <a:endParaRPr lang="zh-CN" altLang="en-US"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pPr algn="l"/>
            <a:r>
              <a:rPr lang="en-US" altLang="zh-CN" dirty="0" smtClean="0">
                <a:latin typeface="Times New Roman" pitchFamily="18" charset="0"/>
                <a:cs typeface="Times New Roman" pitchFamily="18" charset="0"/>
              </a:rPr>
              <a:t>Background</a:t>
            </a:r>
            <a:endParaRPr lang="zh-CN" altLang="en-US" dirty="0">
              <a:latin typeface="Times New Roman" pitchFamily="18" charset="0"/>
              <a:cs typeface="Times New Roman" pitchFamily="18" charset="0"/>
            </a:endParaRPr>
          </a:p>
        </p:txBody>
      </p:sp>
      <p:pic>
        <p:nvPicPr>
          <p:cNvPr id="17" name="图片 16" descr="image007.jpg"/>
          <p:cNvPicPr>
            <a:picLocks noChangeAspect="1"/>
          </p:cNvPicPr>
          <p:nvPr/>
        </p:nvPicPr>
        <p:blipFill>
          <a:blip r:embed="rId4"/>
          <a:stretch>
            <a:fillRect/>
          </a:stretch>
        </p:blipFill>
        <p:spPr>
          <a:xfrm>
            <a:off x="3785830" y="477273"/>
            <a:ext cx="5358170" cy="2380223"/>
          </a:xfrm>
          <a:prstGeom prst="rect">
            <a:avLst/>
          </a:prstGeom>
        </p:spPr>
      </p:pic>
      <p:pic>
        <p:nvPicPr>
          <p:cNvPr id="18" name="Picture 6" descr="http://www.snm.ethz.ch/snmwiki/pub/uploads/Projects/reventador-design-med.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1472" y="2928934"/>
            <a:ext cx="4643470" cy="275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矩形 18"/>
          <p:cNvSpPr/>
          <p:nvPr/>
        </p:nvSpPr>
        <p:spPr>
          <a:xfrm>
            <a:off x="642910" y="5805090"/>
            <a:ext cx="4929222" cy="338554"/>
          </a:xfrm>
          <a:prstGeom prst="rect">
            <a:avLst/>
          </a:prstGeom>
        </p:spPr>
        <p:txBody>
          <a:bodyPr wrap="square">
            <a:spAutoFit/>
          </a:bodyPr>
          <a:lstStyle/>
          <a:p>
            <a:pPr marL="0" lvl="1" indent="0">
              <a:spcBef>
                <a:spcPts val="0"/>
              </a:spcBef>
              <a:spcAft>
                <a:spcPts val="0"/>
              </a:spcAft>
              <a:buFontTx/>
              <a:buNone/>
              <a:defRPr/>
            </a:pPr>
            <a:r>
              <a:rPr lang="en-US" sz="1600" kern="0" spc="-60" dirty="0" smtClean="0">
                <a:solidFill>
                  <a:srgbClr val="262626"/>
                </a:solidFill>
                <a:latin typeface="Arial Unicode MS" pitchFamily="34" charset="-122"/>
                <a:ea typeface="Arial Unicode MS" pitchFamily="34" charset="-122"/>
                <a:cs typeface="Arial Unicode MS" pitchFamily="34" charset="-122"/>
              </a:rPr>
              <a:t>Volcano </a:t>
            </a:r>
            <a:r>
              <a:rPr lang="en-US" sz="1600" dirty="0" smtClean="0">
                <a:solidFill>
                  <a:srgbClr val="262626"/>
                </a:solidFill>
                <a:latin typeface="Arial Unicode MS" pitchFamily="34" charset="-122"/>
                <a:ea typeface="Arial Unicode MS" pitchFamily="34" charset="-122"/>
                <a:cs typeface="Arial Unicode MS" pitchFamily="34" charset="-122"/>
              </a:rPr>
              <a:t>[G. </a:t>
            </a:r>
            <a:r>
              <a:rPr lang="en-US" sz="1600" kern="0" dirty="0" smtClean="0">
                <a:solidFill>
                  <a:srgbClr val="262626"/>
                </a:solidFill>
                <a:latin typeface="Arial Unicode MS" pitchFamily="34" charset="-122"/>
                <a:ea typeface="Arial Unicode MS" pitchFamily="34" charset="-122"/>
                <a:cs typeface="Arial Unicode MS" pitchFamily="34" charset="-122"/>
              </a:rPr>
              <a:t>Werner-Allen et al., EWSN’ 05, OSDI’06]</a:t>
            </a:r>
          </a:p>
        </p:txBody>
      </p:sp>
      <p:sp>
        <p:nvSpPr>
          <p:cNvPr id="6" name="TextBox 5"/>
          <p:cNvSpPr txBox="1"/>
          <p:nvPr/>
        </p:nvSpPr>
        <p:spPr>
          <a:xfrm>
            <a:off x="71406" y="1643050"/>
            <a:ext cx="371477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CN" sz="2400" dirty="0" smtClean="0">
                <a:latin typeface="Arial Unicode MS" pitchFamily="34" charset="-122"/>
                <a:ea typeface="Arial Unicode MS" pitchFamily="34" charset="-122"/>
                <a:cs typeface="Arial Unicode MS" pitchFamily="34" charset="-122"/>
              </a:rPr>
              <a:t>Wireless sensor networks</a:t>
            </a:r>
            <a:endParaRPr lang="zh-CN" altLang="en-US" sz="2400" dirty="0">
              <a:latin typeface="Arial Unicode MS" pitchFamily="34" charset="-122"/>
              <a:ea typeface="Arial Unicode MS" pitchFamily="34" charset="-122"/>
              <a:cs typeface="Arial Unicode MS" pitchFamily="34" charset="-122"/>
            </a:endParaRPr>
          </a:p>
        </p:txBody>
      </p:sp>
      <p:pic>
        <p:nvPicPr>
          <p:cNvPr id="11" name="图片 30" descr="ugs_poster4_web_lg.jpg"/>
          <p:cNvPicPr>
            <a:picLocks noChangeAspect="1"/>
          </p:cNvPicPr>
          <p:nvPr/>
        </p:nvPicPr>
        <p:blipFill>
          <a:blip r:embed="rId6" cstate="print"/>
          <a:stretch>
            <a:fillRect/>
          </a:stretch>
        </p:blipFill>
        <p:spPr bwMode="auto">
          <a:xfrm>
            <a:off x="6072198" y="3500438"/>
            <a:ext cx="2448272" cy="2206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矩形 14"/>
          <p:cNvSpPr/>
          <p:nvPr/>
        </p:nvSpPr>
        <p:spPr>
          <a:xfrm>
            <a:off x="428596" y="2357430"/>
            <a:ext cx="8429684" cy="2857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3400" dirty="0" smtClean="0">
                <a:latin typeface="Times New Roman" pitchFamily="18" charset="0"/>
                <a:cs typeface="Times New Roman" pitchFamily="18" charset="0"/>
              </a:rPr>
              <a:t>What is the Data dissemination?</a:t>
            </a:r>
          </a:p>
          <a:p>
            <a:pPr algn="ctr"/>
            <a:endParaRPr lang="en-US" altLang="zh-CN" sz="2800" dirty="0" smtClean="0"/>
          </a:p>
          <a:p>
            <a:pPr algn="ctr"/>
            <a:r>
              <a:rPr lang="en-US" altLang="zh-CN" sz="2800" dirty="0" smtClean="0">
                <a:solidFill>
                  <a:srgbClr val="FF0000"/>
                </a:solidFill>
                <a:latin typeface="Times New Roman" pitchFamily="18" charset="0"/>
                <a:cs typeface="Times New Roman" pitchFamily="18" charset="0"/>
              </a:rPr>
              <a:t>Deliver a bulk of data to all the nodes in a network.</a:t>
            </a:r>
          </a:p>
          <a:p>
            <a:pPr algn="ctr"/>
            <a:r>
              <a:rPr lang="en-US" altLang="zh-CN" sz="2400" dirty="0" smtClean="0">
                <a:latin typeface="Times New Roman" pitchFamily="18" charset="0"/>
                <a:cs typeface="Times New Roman" pitchFamily="18" charset="0"/>
              </a:rPr>
              <a:t>(e.g., modify codes or an application updating profile) </a:t>
            </a:r>
            <a:endParaRPr lang="zh-CN" altLang="en-US" sz="2400" dirty="0">
              <a:latin typeface="Times New Roman" pitchFamily="18" charset="0"/>
              <a:cs typeface="Times New Roman" pitchFamily="18" charset="0"/>
            </a:endParaRPr>
          </a:p>
        </p:txBody>
      </p:sp>
      <p:sp>
        <p:nvSpPr>
          <p:cNvPr id="13" name="页脚占位符 12"/>
          <p:cNvSpPr>
            <a:spLocks noGrp="1"/>
          </p:cNvSpPr>
          <p:nvPr>
            <p:ph type="ftr" sz="quarter" idx="11"/>
          </p:nvPr>
        </p:nvSpPr>
        <p:spPr/>
        <p:txBody>
          <a:bodyPr/>
          <a:lstStyle/>
          <a:p>
            <a:r>
              <a:rPr lang="en-US" altLang="zh-CN" dirty="0" smtClean="0"/>
              <a:t>3</a:t>
            </a:r>
            <a:endParaRPr lang="zh-CN" altLang="en-US" dirty="0"/>
          </a:p>
        </p:txBody>
      </p:sp>
    </p:spTree>
    <p:custDataLst>
      <p:tags r:id="rId1"/>
    </p:custDataLst>
  </p:cSld>
  <p:clrMapOvr>
    <a:masterClrMapping/>
  </p:clrMapOvr>
  <p:transition advTm="53718">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en-US" altLang="zh-CN" dirty="0" smtClean="0">
                <a:latin typeface="Times New Roman" pitchFamily="18" charset="0"/>
                <a:cs typeface="Times New Roman" pitchFamily="18" charset="0"/>
              </a:rPr>
              <a:t>Traditional Protocols</a:t>
            </a:r>
            <a:endParaRPr lang="zh-CN" altLang="en-US" dirty="0">
              <a:latin typeface="Times New Roman" pitchFamily="18" charset="0"/>
              <a:cs typeface="Times New Roman" pitchFamily="18" charset="0"/>
            </a:endParaRPr>
          </a:p>
        </p:txBody>
      </p:sp>
      <p:grpSp>
        <p:nvGrpSpPr>
          <p:cNvPr id="70" name="组合 69"/>
          <p:cNvGrpSpPr/>
          <p:nvPr/>
        </p:nvGrpSpPr>
        <p:grpSpPr>
          <a:xfrm>
            <a:off x="1285852" y="1500174"/>
            <a:ext cx="4000528" cy="4071966"/>
            <a:chOff x="928662" y="1571612"/>
            <a:chExt cx="4000528" cy="3500462"/>
          </a:xfrm>
        </p:grpSpPr>
        <p:grpSp>
          <p:nvGrpSpPr>
            <p:cNvPr id="17" name="组合 16"/>
            <p:cNvGrpSpPr/>
            <p:nvPr/>
          </p:nvGrpSpPr>
          <p:grpSpPr>
            <a:xfrm>
              <a:off x="2786050" y="1571612"/>
              <a:ext cx="2143140" cy="3357586"/>
              <a:chOff x="571472" y="1571612"/>
              <a:chExt cx="2143140" cy="3357586"/>
            </a:xfrm>
          </p:grpSpPr>
          <p:sp>
            <p:nvSpPr>
              <p:cNvPr id="10" name="矩形 9"/>
              <p:cNvSpPr/>
              <p:nvPr/>
            </p:nvSpPr>
            <p:spPr>
              <a:xfrm>
                <a:off x="571472" y="1571612"/>
                <a:ext cx="2143140" cy="6429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400" b="1" dirty="0" smtClean="0">
                    <a:latin typeface="Times New Roman" pitchFamily="18" charset="0"/>
                    <a:cs typeface="Times New Roman" pitchFamily="18" charset="0"/>
                  </a:rPr>
                  <a:t>Deluge</a:t>
                </a:r>
                <a:endParaRPr lang="zh-CN" altLang="en-US" sz="2400" b="1" dirty="0">
                  <a:latin typeface="Times New Roman" pitchFamily="18" charset="0"/>
                  <a:cs typeface="Times New Roman" pitchFamily="18" charset="0"/>
                </a:endParaRPr>
              </a:p>
            </p:txBody>
          </p:sp>
          <p:sp>
            <p:nvSpPr>
              <p:cNvPr id="12" name="矩形 11"/>
              <p:cNvSpPr/>
              <p:nvPr/>
            </p:nvSpPr>
            <p:spPr>
              <a:xfrm>
                <a:off x="571472" y="2786058"/>
                <a:ext cx="2143140" cy="78581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400" b="1" dirty="0" smtClean="0">
                    <a:solidFill>
                      <a:srgbClr val="262626"/>
                    </a:solidFill>
                    <a:latin typeface="Times New Roman" pitchFamily="18" charset="0"/>
                    <a:ea typeface="ＭＳ Ｐゴシック" pitchFamily="64" charset="-128"/>
                    <a:cs typeface="Times New Roman" pitchFamily="18" charset="0"/>
                  </a:rPr>
                  <a:t>Sprinkler</a:t>
                </a:r>
                <a:endParaRPr lang="zh-CN" altLang="en-US" sz="2400" b="1" dirty="0">
                  <a:latin typeface="Times New Roman" pitchFamily="18" charset="0"/>
                  <a:cs typeface="Times New Roman" pitchFamily="18" charset="0"/>
                </a:endParaRPr>
              </a:p>
            </p:txBody>
          </p:sp>
          <p:sp>
            <p:nvSpPr>
              <p:cNvPr id="13" name="矩形 12"/>
              <p:cNvSpPr/>
              <p:nvPr/>
            </p:nvSpPr>
            <p:spPr>
              <a:xfrm>
                <a:off x="571472" y="4143380"/>
                <a:ext cx="2143140"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fontAlgn="base" hangingPunct="0">
                  <a:spcBef>
                    <a:spcPct val="0"/>
                  </a:spcBef>
                  <a:spcAft>
                    <a:spcPct val="0"/>
                  </a:spcAft>
                  <a:defRPr/>
                </a:pPr>
                <a:r>
                  <a:rPr lang="en-US" altLang="zh-CN" sz="2400" b="1" dirty="0" smtClean="0">
                    <a:solidFill>
                      <a:srgbClr val="262626"/>
                    </a:solidFill>
                    <a:latin typeface="Times New Roman" pitchFamily="18" charset="0"/>
                    <a:ea typeface="ＭＳ Ｐゴシック" pitchFamily="64" charset="-128"/>
                    <a:cs typeface="Times New Roman" pitchFamily="18" charset="0"/>
                  </a:rPr>
                  <a:t>Splash</a:t>
                </a:r>
                <a:endParaRPr lang="en-US" sz="2400" b="1" dirty="0">
                  <a:solidFill>
                    <a:srgbClr val="262626"/>
                  </a:solidFill>
                  <a:latin typeface="Times New Roman" pitchFamily="18" charset="0"/>
                  <a:ea typeface="ＭＳ Ｐゴシック" pitchFamily="64" charset="-128"/>
                  <a:cs typeface="Times New Roman" pitchFamily="18" charset="0"/>
                </a:endParaRPr>
              </a:p>
            </p:txBody>
          </p:sp>
          <p:sp>
            <p:nvSpPr>
              <p:cNvPr id="14" name="下箭头 13"/>
              <p:cNvSpPr/>
              <p:nvPr/>
            </p:nvSpPr>
            <p:spPr>
              <a:xfrm>
                <a:off x="1500166" y="2285992"/>
                <a:ext cx="14287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a:off x="1500166" y="3643314"/>
                <a:ext cx="14287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下箭头 65"/>
            <p:cNvSpPr/>
            <p:nvPr/>
          </p:nvSpPr>
          <p:spPr>
            <a:xfrm>
              <a:off x="1785918" y="1571612"/>
              <a:ext cx="500066" cy="350046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7" name="Rounded Rectangle 7"/>
            <p:cNvSpPr/>
            <p:nvPr/>
          </p:nvSpPr>
          <p:spPr>
            <a:xfrm>
              <a:off x="928662" y="1714488"/>
              <a:ext cx="785818" cy="571504"/>
            </a:xfrm>
            <a:prstGeom prst="roundRect">
              <a:avLst/>
            </a:prstGeom>
            <a:solidFill>
              <a:schemeClr val="tx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a:solidFill>
                    <a:prstClr val="white"/>
                  </a:solidFill>
                </a:rPr>
                <a:t>2004</a:t>
              </a:r>
            </a:p>
          </p:txBody>
        </p:sp>
        <p:sp>
          <p:nvSpPr>
            <p:cNvPr id="68" name="Rounded Rectangle 7"/>
            <p:cNvSpPr/>
            <p:nvPr/>
          </p:nvSpPr>
          <p:spPr>
            <a:xfrm>
              <a:off x="928662" y="2928934"/>
              <a:ext cx="785818" cy="642942"/>
            </a:xfrm>
            <a:prstGeom prst="roundRect">
              <a:avLst/>
            </a:prstGeom>
            <a:solidFill>
              <a:schemeClr val="tx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smtClean="0">
                  <a:solidFill>
                    <a:prstClr val="white"/>
                  </a:solidFill>
                </a:rPr>
                <a:t>2007</a:t>
              </a:r>
              <a:endParaRPr lang="en-US" sz="2000" dirty="0">
                <a:solidFill>
                  <a:prstClr val="white"/>
                </a:solidFill>
              </a:endParaRPr>
            </a:p>
          </p:txBody>
        </p:sp>
        <p:sp>
          <p:nvSpPr>
            <p:cNvPr id="69" name="Rounded Rectangle 7"/>
            <p:cNvSpPr/>
            <p:nvPr/>
          </p:nvSpPr>
          <p:spPr>
            <a:xfrm>
              <a:off x="928662" y="4214818"/>
              <a:ext cx="785818" cy="642942"/>
            </a:xfrm>
            <a:prstGeom prst="roundRect">
              <a:avLst/>
            </a:prstGeom>
            <a:solidFill>
              <a:schemeClr val="tx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smtClean="0">
                  <a:solidFill>
                    <a:prstClr val="white"/>
                  </a:solidFill>
                </a:rPr>
                <a:t>2013</a:t>
              </a:r>
              <a:endParaRPr lang="en-US" sz="2000" dirty="0">
                <a:solidFill>
                  <a:prstClr val="white"/>
                </a:solidFill>
              </a:endParaRPr>
            </a:p>
          </p:txBody>
        </p:sp>
      </p:grpSp>
      <p:sp>
        <p:nvSpPr>
          <p:cNvPr id="71" name="Rounded Rectangular Callout 2"/>
          <p:cNvSpPr/>
          <p:nvPr/>
        </p:nvSpPr>
        <p:spPr bwMode="auto">
          <a:xfrm>
            <a:off x="6000760" y="357166"/>
            <a:ext cx="2857520" cy="1578926"/>
          </a:xfrm>
          <a:prstGeom prst="wedgeRoundRectCallout">
            <a:avLst>
              <a:gd name="adj1" fmla="val -73192"/>
              <a:gd name="adj2" fmla="val 57143"/>
              <a:gd name="adj3" fmla="val 16667"/>
            </a:avLst>
          </a:prstGeom>
          <a:gradFill>
            <a:gsLst>
              <a:gs pos="92000">
                <a:schemeClr val="tx2">
                  <a:lumMod val="0"/>
                  <a:lumOff val="100000"/>
                </a:schemeClr>
              </a:gs>
              <a:gs pos="0">
                <a:schemeClr val="tx2">
                  <a:lumMod val="40000"/>
                  <a:lumOff val="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US" altLang="zh-CN" sz="2000" dirty="0" smtClean="0">
                <a:solidFill>
                  <a:srgbClr val="262626"/>
                </a:solidFill>
                <a:latin typeface="Times New Roman" pitchFamily="18" charset="0"/>
                <a:ea typeface="ＭＳ Ｐゴシック" pitchFamily="64" charset="-128"/>
                <a:cs typeface="Times New Roman" pitchFamily="18" charset="0"/>
              </a:rPr>
              <a:t>Hop by hop with acknowledgement</a:t>
            </a:r>
          </a:p>
          <a:p>
            <a:pPr algn="ctr" eaLnBrk="0" fontAlgn="base" hangingPunct="0">
              <a:spcBef>
                <a:spcPct val="0"/>
              </a:spcBef>
              <a:spcAft>
                <a:spcPct val="0"/>
              </a:spcAft>
              <a:defRPr/>
            </a:pPr>
            <a:r>
              <a:rPr lang="en-US" altLang="zh-CN" sz="2000" dirty="0" smtClean="0">
                <a:solidFill>
                  <a:srgbClr val="262626"/>
                </a:solidFill>
                <a:latin typeface="Times New Roman" pitchFamily="18" charset="0"/>
                <a:ea typeface="ＭＳ Ｐゴシック" pitchFamily="64" charset="-128"/>
                <a:cs typeface="Times New Roman" pitchFamily="18" charset="0"/>
              </a:rPr>
              <a:t>overhead and low spatial reuse</a:t>
            </a:r>
            <a:endParaRPr lang="en-US" altLang="zh-CN" sz="2000" dirty="0">
              <a:solidFill>
                <a:srgbClr val="262626"/>
              </a:solidFill>
              <a:latin typeface="Times New Roman" pitchFamily="18" charset="0"/>
              <a:ea typeface="ＭＳ Ｐゴシック" pitchFamily="64" charset="-128"/>
              <a:cs typeface="Times New Roman" pitchFamily="18" charset="0"/>
            </a:endParaRPr>
          </a:p>
        </p:txBody>
      </p:sp>
      <p:sp>
        <p:nvSpPr>
          <p:cNvPr id="75" name="Rounded Rectangular Callout 2"/>
          <p:cNvSpPr/>
          <p:nvPr/>
        </p:nvSpPr>
        <p:spPr bwMode="auto">
          <a:xfrm>
            <a:off x="6000760" y="2587781"/>
            <a:ext cx="2928958" cy="1412723"/>
          </a:xfrm>
          <a:prstGeom prst="wedgeRoundRectCallout">
            <a:avLst>
              <a:gd name="adj1" fmla="val -74281"/>
              <a:gd name="adj2" fmla="val 35071"/>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algn="ctr" eaLnBrk="0" fontAlgn="base" hangingPunct="0">
              <a:spcBef>
                <a:spcPct val="0"/>
              </a:spcBef>
              <a:spcAft>
                <a:spcPct val="0"/>
              </a:spcAft>
              <a:defRPr/>
            </a:pPr>
            <a:r>
              <a:rPr lang="en-US" altLang="zh-CN" sz="2000" dirty="0" smtClean="0">
                <a:solidFill>
                  <a:srgbClr val="262626"/>
                </a:solidFill>
                <a:latin typeface="Times New Roman" pitchFamily="18" charset="0"/>
                <a:ea typeface="ＭＳ Ｐゴシック" pitchFamily="64" charset="-128"/>
                <a:cs typeface="Times New Roman" pitchFamily="18" charset="0"/>
              </a:rPr>
              <a:t>Limit spatial reuse, without considering </a:t>
            </a:r>
          </a:p>
          <a:p>
            <a:pPr algn="ctr" eaLnBrk="0" fontAlgn="base" hangingPunct="0">
              <a:spcBef>
                <a:spcPct val="0"/>
              </a:spcBef>
              <a:spcAft>
                <a:spcPct val="0"/>
              </a:spcAft>
              <a:defRPr/>
            </a:pPr>
            <a:r>
              <a:rPr lang="en-US" altLang="zh-CN" sz="2000" dirty="0" smtClean="0">
                <a:solidFill>
                  <a:srgbClr val="262626"/>
                </a:solidFill>
                <a:latin typeface="Times New Roman" pitchFamily="18" charset="0"/>
                <a:ea typeface="ＭＳ Ｐゴシック" pitchFamily="64" charset="-128"/>
                <a:cs typeface="Times New Roman" pitchFamily="18" charset="0"/>
              </a:rPr>
              <a:t>constructive interference </a:t>
            </a:r>
            <a:endParaRPr lang="en-US" altLang="zh-CN" sz="2000" dirty="0">
              <a:solidFill>
                <a:srgbClr val="262626"/>
              </a:solidFill>
              <a:latin typeface="Times New Roman" pitchFamily="18" charset="0"/>
              <a:ea typeface="ＭＳ Ｐゴシック" pitchFamily="64" charset="-128"/>
              <a:cs typeface="Times New Roman" pitchFamily="18" charset="0"/>
            </a:endParaRPr>
          </a:p>
        </p:txBody>
      </p:sp>
      <p:sp>
        <p:nvSpPr>
          <p:cNvPr id="76" name="Rounded Rectangular Callout 2"/>
          <p:cNvSpPr/>
          <p:nvPr/>
        </p:nvSpPr>
        <p:spPr bwMode="auto">
          <a:xfrm>
            <a:off x="5929322" y="4528270"/>
            <a:ext cx="3143240" cy="1329622"/>
          </a:xfrm>
          <a:prstGeom prst="wedgeRoundRectCallout">
            <a:avLst>
              <a:gd name="adj1" fmla="val -75481"/>
              <a:gd name="adj2" fmla="val 6876"/>
              <a:gd name="adj3" fmla="val 16667"/>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lstStyle/>
          <a:p>
            <a:pPr algn="ctr" eaLnBrk="0" fontAlgn="base" hangingPunct="0">
              <a:spcBef>
                <a:spcPct val="0"/>
              </a:spcBef>
              <a:spcAft>
                <a:spcPct val="0"/>
              </a:spcAft>
              <a:defRPr/>
            </a:pPr>
            <a:r>
              <a:rPr lang="en-US" altLang="zh-CN" sz="2000" dirty="0" smtClean="0">
                <a:solidFill>
                  <a:srgbClr val="262626"/>
                </a:solidFill>
                <a:latin typeface="Times New Roman" pitchFamily="18" charset="0"/>
                <a:ea typeface="ＭＳ Ｐゴシック" pitchFamily="64" charset="-128"/>
                <a:cs typeface="Times New Roman" pitchFamily="18" charset="0"/>
              </a:rPr>
              <a:t> constructive interference</a:t>
            </a:r>
          </a:p>
          <a:p>
            <a:pPr algn="just" eaLnBrk="0" fontAlgn="base" hangingPunct="0">
              <a:spcBef>
                <a:spcPct val="0"/>
              </a:spcBef>
              <a:spcAft>
                <a:spcPct val="0"/>
              </a:spcAft>
              <a:defRPr/>
            </a:pPr>
            <a:r>
              <a:rPr lang="en-US" altLang="zh-CN" sz="2000" dirty="0" smtClean="0">
                <a:solidFill>
                  <a:srgbClr val="262626"/>
                </a:solidFill>
                <a:latin typeface="Times New Roman" pitchFamily="18" charset="0"/>
                <a:ea typeface="ＭＳ Ｐゴシック" pitchFamily="64" charset="-128"/>
                <a:cs typeface="Times New Roman" pitchFamily="18" charset="0"/>
              </a:rPr>
              <a:t>  Contention-based protocol</a:t>
            </a:r>
          </a:p>
          <a:p>
            <a:pPr algn="just" eaLnBrk="0" fontAlgn="base" hangingPunct="0">
              <a:spcBef>
                <a:spcPct val="0"/>
              </a:spcBef>
              <a:spcAft>
                <a:spcPct val="0"/>
              </a:spcAft>
              <a:defRPr/>
            </a:pPr>
            <a:r>
              <a:rPr lang="en-US" altLang="zh-CN" sz="2000" dirty="0" smtClean="0">
                <a:solidFill>
                  <a:srgbClr val="262626"/>
                </a:solidFill>
                <a:latin typeface="Times New Roman" pitchFamily="18" charset="0"/>
                <a:ea typeface="ＭＳ Ｐゴシック" pitchFamily="64" charset="-128"/>
                <a:cs typeface="Times New Roman" pitchFamily="18" charset="0"/>
              </a:rPr>
              <a:t>  Long tail time</a:t>
            </a:r>
            <a:endParaRPr lang="en-US" altLang="zh-CN" sz="2000" dirty="0">
              <a:solidFill>
                <a:srgbClr val="262626"/>
              </a:solidFill>
              <a:latin typeface="Times New Roman" pitchFamily="18" charset="0"/>
              <a:ea typeface="ＭＳ Ｐゴシック" pitchFamily="64" charset="-128"/>
              <a:cs typeface="Times New Roman" pitchFamily="18" charset="0"/>
            </a:endParaRPr>
          </a:p>
        </p:txBody>
      </p:sp>
      <p:sp>
        <p:nvSpPr>
          <p:cNvPr id="20" name="页脚占位符 19"/>
          <p:cNvSpPr>
            <a:spLocks noGrp="1"/>
          </p:cNvSpPr>
          <p:nvPr>
            <p:ph type="ftr" sz="quarter" idx="11"/>
          </p:nvPr>
        </p:nvSpPr>
        <p:spPr/>
        <p:txBody>
          <a:bodyPr/>
          <a:lstStyle/>
          <a:p>
            <a:r>
              <a:rPr lang="en-US" altLang="zh-CN" dirty="0" smtClean="0"/>
              <a:t>4</a:t>
            </a:r>
            <a:endParaRPr lang="zh-CN" altLang="en-US" dirty="0"/>
          </a:p>
        </p:txBody>
      </p:sp>
    </p:spTree>
  </p:cSld>
  <p:clrMapOvr>
    <a:masterClrMapping/>
  </p:clrMapOvr>
  <p:transition advTm="72297">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266" name="Title 1"/>
          <p:cNvSpPr>
            <a:spLocks noGrp="1"/>
          </p:cNvSpPr>
          <p:nvPr>
            <p:ph type="title"/>
          </p:nvPr>
        </p:nvSpPr>
        <p:spPr>
          <a:xfrm>
            <a:off x="614363" y="-71462"/>
            <a:ext cx="7989887" cy="873109"/>
          </a:xfrm>
        </p:spPr>
        <p:txBody>
          <a:bodyPr>
            <a:normAutofit/>
          </a:bodyPr>
          <a:lstStyle/>
          <a:p>
            <a:pPr algn="l"/>
            <a:r>
              <a:rPr lang="en-US" altLang="zh-CN" sz="3200" b="1" dirty="0" smtClean="0">
                <a:latin typeface="Times New Roman" pitchFamily="18" charset="0"/>
                <a:ea typeface="SimSun" panose="02010600030101010101" pitchFamily="2" charset="-122"/>
                <a:cs typeface="Times New Roman" pitchFamily="18" charset="0"/>
              </a:rPr>
              <a:t>Splash</a:t>
            </a:r>
            <a:r>
              <a:rPr lang="en-US" altLang="zh-CN" sz="3200" dirty="0" smtClean="0">
                <a:latin typeface="Times New Roman" pitchFamily="18" charset="0"/>
                <a:ea typeface="SimSun" panose="02010600030101010101" pitchFamily="2" charset="-122"/>
                <a:cs typeface="Times New Roman" pitchFamily="18" charset="0"/>
              </a:rPr>
              <a:t>: </a:t>
            </a:r>
            <a:r>
              <a:rPr lang="en-US" altLang="zh-CN" sz="2800" dirty="0" smtClean="0">
                <a:solidFill>
                  <a:srgbClr val="FF0000"/>
                </a:solidFill>
                <a:latin typeface="Times New Roman" pitchFamily="18" charset="0"/>
                <a:ea typeface="SimSun" panose="02010600030101010101" pitchFamily="2" charset="-122"/>
                <a:cs typeface="Times New Roman" pitchFamily="18" charset="0"/>
              </a:rPr>
              <a:t>Constructive interference + Pipelining </a:t>
            </a:r>
          </a:p>
        </p:txBody>
      </p:sp>
      <p:sp>
        <p:nvSpPr>
          <p:cNvPr id="5" name="Rounded Rectangle 4"/>
          <p:cNvSpPr/>
          <p:nvPr/>
        </p:nvSpPr>
        <p:spPr>
          <a:xfrm>
            <a:off x="2064123" y="3837573"/>
            <a:ext cx="1364869"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FF0000"/>
                </a:solidFill>
                <a:latin typeface="Times New Roman" pitchFamily="18" charset="0"/>
                <a:cs typeface="Times New Roman" pitchFamily="18" charset="0"/>
              </a:rPr>
              <a:t>Channel 1</a:t>
            </a:r>
            <a:endParaRPr lang="en-US" dirty="0">
              <a:solidFill>
                <a:srgbClr val="FF0000"/>
              </a:solidFill>
              <a:latin typeface="Times New Roman" pitchFamily="18" charset="0"/>
              <a:cs typeface="Times New Roman" pitchFamily="18" charset="0"/>
            </a:endParaRPr>
          </a:p>
        </p:txBody>
      </p:sp>
      <p:sp>
        <p:nvSpPr>
          <p:cNvPr id="6" name="Rounded Rectangle 5"/>
          <p:cNvSpPr/>
          <p:nvPr/>
        </p:nvSpPr>
        <p:spPr>
          <a:xfrm>
            <a:off x="3817561" y="3837573"/>
            <a:ext cx="1325943"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FFC000"/>
                </a:solidFill>
                <a:latin typeface="Times New Roman" pitchFamily="18" charset="0"/>
                <a:cs typeface="Times New Roman" pitchFamily="18" charset="0"/>
              </a:rPr>
              <a:t>Channel 2</a:t>
            </a:r>
            <a:endParaRPr lang="en-US" dirty="0">
              <a:solidFill>
                <a:srgbClr val="FFC000"/>
              </a:solidFill>
              <a:latin typeface="Times New Roman" pitchFamily="18" charset="0"/>
              <a:cs typeface="Times New Roman" pitchFamily="18" charset="0"/>
            </a:endParaRPr>
          </a:p>
        </p:txBody>
      </p:sp>
      <p:sp>
        <p:nvSpPr>
          <p:cNvPr id="7" name="Rounded Rectangle 6"/>
          <p:cNvSpPr/>
          <p:nvPr/>
        </p:nvSpPr>
        <p:spPr>
          <a:xfrm>
            <a:off x="5548451" y="3837573"/>
            <a:ext cx="1381003"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00B050"/>
                </a:solidFill>
              </a:rPr>
              <a:t>Channel 3</a:t>
            </a:r>
            <a:endParaRPr lang="en-US" dirty="0">
              <a:solidFill>
                <a:srgbClr val="00B050"/>
              </a:solidFill>
            </a:endParaRPr>
          </a:p>
        </p:txBody>
      </p:sp>
      <p:sp>
        <p:nvSpPr>
          <p:cNvPr id="8" name="Rounded Rectangle 7"/>
          <p:cNvSpPr/>
          <p:nvPr/>
        </p:nvSpPr>
        <p:spPr>
          <a:xfrm>
            <a:off x="7169419" y="3837573"/>
            <a:ext cx="1403109"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0070C0"/>
                </a:solidFill>
              </a:rPr>
              <a:t>Channel 4</a:t>
            </a:r>
            <a:endParaRPr lang="en-US" dirty="0">
              <a:solidFill>
                <a:srgbClr val="0070C0"/>
              </a:solidFill>
            </a:endParaRPr>
          </a:p>
        </p:txBody>
      </p:sp>
      <p:sp>
        <p:nvSpPr>
          <p:cNvPr id="13" name="矩形 12"/>
          <p:cNvSpPr/>
          <p:nvPr/>
        </p:nvSpPr>
        <p:spPr>
          <a:xfrm>
            <a:off x="714348" y="1000108"/>
            <a:ext cx="778674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2000" dirty="0" smtClean="0">
                <a:latin typeface="Arial Unicode MS" pitchFamily="34" charset="-122"/>
                <a:ea typeface="Arial Unicode MS" pitchFamily="34" charset="-122"/>
                <a:cs typeface="Arial Unicode MS" pitchFamily="34" charset="-122"/>
              </a:rPr>
              <a:t>One packet is forwarded simultaneously by all nodes at a same layer which interfere constructively with each other</a:t>
            </a:r>
            <a:endParaRPr lang="zh-CN" altLang="en-US" sz="2000" dirty="0">
              <a:latin typeface="Arial Unicode MS" pitchFamily="34" charset="-122"/>
              <a:ea typeface="Arial Unicode MS" pitchFamily="34" charset="-122"/>
              <a:cs typeface="Arial Unicode MS" pitchFamily="34" charset="-122"/>
            </a:endParaRPr>
          </a:p>
        </p:txBody>
      </p:sp>
      <p:sp>
        <p:nvSpPr>
          <p:cNvPr id="14" name="下箭头 13"/>
          <p:cNvSpPr/>
          <p:nvPr/>
        </p:nvSpPr>
        <p:spPr>
          <a:xfrm>
            <a:off x="3786182" y="571480"/>
            <a:ext cx="214314" cy="35719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20" name="组合 19"/>
          <p:cNvGrpSpPr/>
          <p:nvPr/>
        </p:nvGrpSpPr>
        <p:grpSpPr>
          <a:xfrm>
            <a:off x="428596" y="4884019"/>
            <a:ext cx="8429652" cy="830997"/>
            <a:chOff x="642910" y="4786322"/>
            <a:chExt cx="8429652" cy="830997"/>
          </a:xfrm>
        </p:grpSpPr>
        <p:sp>
          <p:nvSpPr>
            <p:cNvPr id="15" name="TextBox 14"/>
            <p:cNvSpPr txBox="1"/>
            <p:nvPr/>
          </p:nvSpPr>
          <p:spPr>
            <a:xfrm>
              <a:off x="642910" y="4786322"/>
              <a:ext cx="250033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CN" sz="2400" dirty="0" smtClean="0">
                  <a:latin typeface="Times New Roman" pitchFamily="18" charset="0"/>
                  <a:cs typeface="Times New Roman" pitchFamily="18" charset="0"/>
                </a:rPr>
                <a:t>Disseminate data </a:t>
              </a:r>
            </a:p>
            <a:p>
              <a:pPr algn="ctr"/>
              <a:r>
                <a:rPr lang="en-US" altLang="zh-CN" sz="2400" dirty="0" smtClean="0">
                  <a:latin typeface="Times New Roman" pitchFamily="18" charset="0"/>
                  <a:cs typeface="Times New Roman" pitchFamily="18" charset="0"/>
                </a:rPr>
                <a:t>three rounds</a:t>
              </a:r>
              <a:endParaRPr lang="zh-CN" altLang="en-US" sz="2400" dirty="0">
                <a:latin typeface="Times New Roman" pitchFamily="18" charset="0"/>
                <a:cs typeface="Times New Roman" pitchFamily="18" charset="0"/>
              </a:endParaRPr>
            </a:p>
          </p:txBody>
        </p:sp>
        <p:sp>
          <p:nvSpPr>
            <p:cNvPr id="16" name="右箭头 15"/>
            <p:cNvSpPr/>
            <p:nvPr/>
          </p:nvSpPr>
          <p:spPr>
            <a:xfrm>
              <a:off x="3214678" y="5072074"/>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071934" y="4786322"/>
              <a:ext cx="192882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2400" dirty="0" smtClean="0">
                  <a:latin typeface="Times New Roman" pitchFamily="18" charset="0"/>
                  <a:cs typeface="Times New Roman" pitchFamily="18" charset="0"/>
                </a:rPr>
                <a:t>Same data </a:t>
              </a:r>
            </a:p>
            <a:p>
              <a:pPr algn="ctr"/>
              <a:r>
                <a:rPr lang="en-US" altLang="zh-CN" sz="2400" dirty="0" smtClean="0">
                  <a:latin typeface="Times New Roman" pitchFamily="18" charset="0"/>
                  <a:cs typeface="Times New Roman" pitchFamily="18" charset="0"/>
                </a:rPr>
                <a:t>object twice</a:t>
              </a:r>
              <a:endParaRPr lang="zh-CN" altLang="en-US" sz="2400" dirty="0">
                <a:latin typeface="Times New Roman" pitchFamily="18" charset="0"/>
                <a:cs typeface="Times New Roman" pitchFamily="18" charset="0"/>
              </a:endParaRPr>
            </a:p>
          </p:txBody>
        </p:sp>
        <p:sp>
          <p:nvSpPr>
            <p:cNvPr id="18" name="右箭头 17"/>
            <p:cNvSpPr/>
            <p:nvPr/>
          </p:nvSpPr>
          <p:spPr>
            <a:xfrm>
              <a:off x="6072198" y="5072074"/>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715140" y="4786322"/>
              <a:ext cx="235742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2400" dirty="0" smtClean="0">
                  <a:latin typeface="Times New Roman" pitchFamily="18" charset="0"/>
                  <a:cs typeface="Times New Roman" pitchFamily="18" charset="0"/>
                </a:rPr>
                <a:t>500 XOR</a:t>
              </a:r>
            </a:p>
            <a:p>
              <a:pPr algn="ctr"/>
              <a:r>
                <a:rPr lang="en-US" altLang="zh-CN" sz="2400" dirty="0" smtClean="0">
                  <a:latin typeface="Times New Roman" pitchFamily="18" charset="0"/>
                  <a:cs typeface="Times New Roman" pitchFamily="18" charset="0"/>
                </a:rPr>
                <a:t>Encoded packets</a:t>
              </a:r>
              <a:endParaRPr lang="zh-CN" altLang="en-US" sz="2400" dirty="0">
                <a:latin typeface="Times New Roman" pitchFamily="18" charset="0"/>
                <a:cs typeface="Times New Roman" pitchFamily="18" charset="0"/>
              </a:endParaRPr>
            </a:p>
          </p:txBody>
        </p:sp>
      </p:grpSp>
      <p:sp>
        <p:nvSpPr>
          <p:cNvPr id="23" name="页脚占位符 22"/>
          <p:cNvSpPr>
            <a:spLocks noGrp="1"/>
          </p:cNvSpPr>
          <p:nvPr>
            <p:ph type="ftr" sz="quarter" idx="11"/>
          </p:nvPr>
        </p:nvSpPr>
        <p:spPr/>
        <p:txBody>
          <a:bodyPr/>
          <a:lstStyle/>
          <a:p>
            <a:r>
              <a:rPr lang="en-US" altLang="zh-CN" dirty="0" smtClean="0"/>
              <a:t>5</a:t>
            </a:r>
            <a:endParaRPr lang="zh-CN" altLang="en-US" dirty="0"/>
          </a:p>
        </p:txBody>
      </p:sp>
    </p:spTree>
    <p:custDataLst>
      <p:tags r:id="rId1"/>
    </p:custDataLst>
    <p:extLst>
      <p:ext uri="{BB962C8B-B14F-4D97-AF65-F5344CB8AC3E}">
        <p14:creationId xmlns:p14="http://schemas.microsoft.com/office/powerpoint/2010/main" xmlns="" val="169399473"/>
      </p:ext>
    </p:extLst>
  </p:cSld>
  <p:clrMapOvr>
    <a:masterClrMapping/>
  </p:clrMapOvr>
  <p:transition advTm="76891">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Top)">
                                      <p:cBhvr>
                                        <p:cTn id="7" dur="500"/>
                                        <p:tgtEl>
                                          <p:spTgt spid="1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To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amond(in)">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splash.jpg"/>
          <p:cNvPicPr>
            <a:picLocks noChangeAspect="1"/>
          </p:cNvPicPr>
          <p:nvPr/>
        </p:nvPicPr>
        <p:blipFill>
          <a:blip r:embed="rId3"/>
          <a:stretch>
            <a:fillRect/>
          </a:stretch>
        </p:blipFill>
        <p:spPr>
          <a:xfrm>
            <a:off x="428596" y="1571612"/>
            <a:ext cx="8429684" cy="3116168"/>
          </a:xfrm>
          <a:prstGeom prst="rect">
            <a:avLst/>
          </a:prstGeom>
        </p:spPr>
      </p:pic>
      <p:sp>
        <p:nvSpPr>
          <p:cNvPr id="7" name="标题 6"/>
          <p:cNvSpPr>
            <a:spLocks noGrp="1"/>
          </p:cNvSpPr>
          <p:nvPr>
            <p:ph type="title"/>
          </p:nvPr>
        </p:nvSpPr>
        <p:spPr/>
        <p:txBody>
          <a:bodyPr>
            <a:normAutofit fontScale="90000"/>
          </a:bodyPr>
          <a:lstStyle/>
          <a:p>
            <a:pPr algn="l"/>
            <a:r>
              <a:rPr lang="en-US" altLang="zh-CN" dirty="0" smtClean="0">
                <a:latin typeface="Times New Roman" pitchFamily="18" charset="0"/>
                <a:ea typeface="SimSun" panose="02010600030101010101" pitchFamily="2" charset="-122"/>
                <a:cs typeface="Times New Roman" pitchFamily="18" charset="0"/>
              </a:rPr>
              <a:t>Long tail problem</a:t>
            </a:r>
            <a:endParaRPr lang="zh-CN" altLang="en-US" dirty="0"/>
          </a:p>
        </p:txBody>
      </p:sp>
      <p:sp>
        <p:nvSpPr>
          <p:cNvPr id="8" name="矩形 7"/>
          <p:cNvSpPr/>
          <p:nvPr/>
        </p:nvSpPr>
        <p:spPr>
          <a:xfrm>
            <a:off x="357158" y="5357826"/>
            <a:ext cx="8501122" cy="400110"/>
          </a:xfrm>
          <a:prstGeom prst="rect">
            <a:avLst/>
          </a:prstGeom>
        </p:spPr>
        <p:txBody>
          <a:bodyPr wrap="square">
            <a:spAutoFit/>
          </a:bodyPr>
          <a:lstStyle/>
          <a:p>
            <a:r>
              <a:rPr lang="en-US" altLang="zh-CN" sz="2000" dirty="0" smtClean="0">
                <a:latin typeface="Times New Roman" pitchFamily="18" charset="0"/>
                <a:cs typeface="Times New Roman" pitchFamily="18" charset="0"/>
              </a:rPr>
              <a:t>Fig 2: The packet reception performance of every node after each round in Splash.</a:t>
            </a:r>
            <a:endParaRPr lang="zh-CN" altLang="en-US" sz="2000" dirty="0">
              <a:latin typeface="Times New Roman" pitchFamily="18" charset="0"/>
              <a:cs typeface="Times New Roman" pitchFamily="18" charset="0"/>
            </a:endParaRPr>
          </a:p>
        </p:txBody>
      </p:sp>
      <p:sp>
        <p:nvSpPr>
          <p:cNvPr id="9" name="页脚占位符 8"/>
          <p:cNvSpPr>
            <a:spLocks noGrp="1"/>
          </p:cNvSpPr>
          <p:nvPr>
            <p:ph type="ftr" sz="quarter" idx="11"/>
          </p:nvPr>
        </p:nvSpPr>
        <p:spPr/>
        <p:txBody>
          <a:bodyPr/>
          <a:lstStyle/>
          <a:p>
            <a:r>
              <a:rPr lang="en-US" altLang="zh-CN" dirty="0" smtClean="0"/>
              <a:t>6</a:t>
            </a:r>
            <a:endParaRPr lang="zh-CN" altLang="en-US" dirty="0"/>
          </a:p>
        </p:txBody>
      </p:sp>
    </p:spTree>
    <p:extLst>
      <p:ext uri="{BB962C8B-B14F-4D97-AF65-F5344CB8AC3E}">
        <p14:creationId xmlns:p14="http://schemas.microsoft.com/office/powerpoint/2010/main" xmlns="" val="395723102"/>
      </p:ext>
    </p:extLst>
  </p:cSld>
  <p:clrMapOvr>
    <a:masterClrMapping/>
  </p:clrMapOvr>
  <p:transition advTm="47047">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0" y="1412875"/>
            <a:ext cx="7920038" cy="4984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a:off x="357158" y="71414"/>
            <a:ext cx="7989887" cy="99853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smtClean="0">
                <a:ln>
                  <a:noFill/>
                </a:ln>
                <a:solidFill>
                  <a:schemeClr val="tx1"/>
                </a:solidFill>
                <a:effectLst/>
                <a:uLnTx/>
                <a:uFillTx/>
                <a:latin typeface="Times New Roman" pitchFamily="18" charset="0"/>
                <a:ea typeface="SimSun" panose="02010600030101010101" pitchFamily="2" charset="-122"/>
                <a:cs typeface="Times New Roman" pitchFamily="18" charset="0"/>
              </a:rPr>
              <a:t>Splash:</a:t>
            </a:r>
            <a:r>
              <a:rPr kumimoji="0" lang="en-US" altLang="zh-CN" sz="4400" b="0" i="0" u="none" strike="noStrike" kern="1200" cap="none" spc="0" normalizeH="0" noProof="0" dirty="0" smtClean="0">
                <a:ln>
                  <a:noFill/>
                </a:ln>
                <a:solidFill>
                  <a:schemeClr val="tx1"/>
                </a:solidFill>
                <a:effectLst/>
                <a:uLnTx/>
                <a:uFillTx/>
                <a:latin typeface="Times New Roman" pitchFamily="18" charset="0"/>
                <a:ea typeface="SimSun" panose="02010600030101010101" pitchFamily="2" charset="-122"/>
                <a:cs typeface="Times New Roman" pitchFamily="18" charset="0"/>
              </a:rPr>
              <a:t> </a:t>
            </a:r>
            <a:r>
              <a:rPr lang="en-US" altLang="zh-CN" sz="4400" dirty="0" smtClean="0">
                <a:latin typeface="Times New Roman" pitchFamily="18" charset="0"/>
                <a:ea typeface="SimSun" panose="02010600030101010101" pitchFamily="2" charset="-122"/>
                <a:cs typeface="Times New Roman" pitchFamily="18" charset="0"/>
              </a:rPr>
              <a:t>l</a:t>
            </a:r>
            <a:r>
              <a:rPr kumimoji="0" lang="en-US" altLang="zh-CN" sz="4400" b="0" i="0" u="none" strike="noStrike" kern="1200" cap="none" spc="0" normalizeH="0" baseline="0" noProof="0" dirty="0" err="1" smtClean="0">
                <a:ln>
                  <a:noFill/>
                </a:ln>
                <a:solidFill>
                  <a:schemeClr val="tx1"/>
                </a:solidFill>
                <a:effectLst/>
                <a:uLnTx/>
                <a:uFillTx/>
                <a:latin typeface="Times New Roman" pitchFamily="18" charset="0"/>
                <a:ea typeface="SimSun" panose="02010600030101010101" pitchFamily="2" charset="-122"/>
                <a:cs typeface="Times New Roman" pitchFamily="18" charset="0"/>
              </a:rPr>
              <a:t>ong</a:t>
            </a:r>
            <a:r>
              <a:rPr kumimoji="0" lang="en-US" altLang="zh-CN" sz="4400" b="0" i="0" u="none" strike="noStrike" kern="1200" cap="none" spc="0" normalizeH="0" baseline="0" noProof="0" dirty="0" smtClean="0">
                <a:ln>
                  <a:noFill/>
                </a:ln>
                <a:solidFill>
                  <a:schemeClr val="tx1"/>
                </a:solidFill>
                <a:effectLst/>
                <a:uLnTx/>
                <a:uFillTx/>
                <a:latin typeface="Times New Roman" pitchFamily="18" charset="0"/>
                <a:ea typeface="SimSun" panose="02010600030101010101" pitchFamily="2" charset="-122"/>
                <a:cs typeface="Times New Roman" pitchFamily="18" charset="0"/>
              </a:rPr>
              <a:t> tail problem</a:t>
            </a:r>
          </a:p>
        </p:txBody>
      </p:sp>
      <p:sp>
        <p:nvSpPr>
          <p:cNvPr id="6" name="Right Brace 1"/>
          <p:cNvSpPr>
            <a:spLocks/>
          </p:cNvSpPr>
          <p:nvPr/>
        </p:nvSpPr>
        <p:spPr bwMode="auto">
          <a:xfrm rot="5400000">
            <a:off x="5220494" y="-172244"/>
            <a:ext cx="431800" cy="5761038"/>
          </a:xfrm>
          <a:prstGeom prst="rightBrace">
            <a:avLst>
              <a:gd name="adj1" fmla="val 64177"/>
              <a:gd name="adj2" fmla="val 50000"/>
            </a:avLst>
          </a:prstGeom>
          <a:ln>
            <a:headEnd/>
            <a:tailEnd/>
          </a:ln>
          <a:extLst>
            <a:ext uri="{909E8E84-426E-40DD-AFC4-6F175D3DCCD1}">
              <a14:hiddenFill xmlns:a14="http://schemas.microsoft.com/office/drawing/2010/main" xmlns="">
                <a:solidFill>
                  <a:srgbClr val="FFFFFF"/>
                </a:solidFill>
              </a14:hiddenFill>
            </a:ext>
          </a:extLst>
        </p:spPr>
        <p:style>
          <a:lnRef idx="3">
            <a:schemeClr val="accent1"/>
          </a:lnRef>
          <a:fillRef idx="0">
            <a:schemeClr val="accent1"/>
          </a:fillRef>
          <a:effectRef idx="2">
            <a:schemeClr val="accent1"/>
          </a:effectRef>
          <a:fontRef idx="minor">
            <a:schemeClr val="tx1"/>
          </a:fontRef>
        </p:style>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Rounded Rectangle 32"/>
          <p:cNvSpPr/>
          <p:nvPr/>
        </p:nvSpPr>
        <p:spPr>
          <a:xfrm>
            <a:off x="3492500" y="2781300"/>
            <a:ext cx="3887788" cy="584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srgbClr val="0070C0"/>
                </a:solidFill>
              </a:rPr>
              <a:t>&gt;80% of total time</a:t>
            </a:r>
          </a:p>
        </p:txBody>
      </p:sp>
      <p:sp>
        <p:nvSpPr>
          <p:cNvPr id="8" name="Rounded Rectangle 10"/>
          <p:cNvSpPr/>
          <p:nvPr/>
        </p:nvSpPr>
        <p:spPr>
          <a:xfrm>
            <a:off x="2786063" y="3429000"/>
            <a:ext cx="4392612"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en-US" sz="2800" b="1" dirty="0" smtClean="0">
                <a:solidFill>
                  <a:srgbClr val="C00000"/>
                </a:solidFill>
              </a:rPr>
              <a:t> duplicate </a:t>
            </a:r>
            <a:r>
              <a:rPr lang="en-US" altLang="en-US" sz="2800" b="1" dirty="0">
                <a:solidFill>
                  <a:srgbClr val="C00000"/>
                </a:solidFill>
              </a:rPr>
              <a:t>packets </a:t>
            </a:r>
            <a:endParaRPr lang="en-US" sz="2800" b="1" dirty="0">
              <a:solidFill>
                <a:srgbClr val="C00000"/>
              </a:solidFill>
            </a:endParaRPr>
          </a:p>
        </p:txBody>
      </p:sp>
      <p:cxnSp>
        <p:nvCxnSpPr>
          <p:cNvPr id="10" name="Straight Connector 12"/>
          <p:cNvCxnSpPr>
            <a:cxnSpLocks noChangeShapeType="1"/>
          </p:cNvCxnSpPr>
          <p:nvPr/>
        </p:nvCxnSpPr>
        <p:spPr bwMode="auto">
          <a:xfrm>
            <a:off x="3059113" y="2205038"/>
            <a:ext cx="792162" cy="1439862"/>
          </a:xfrm>
          <a:prstGeom prst="line">
            <a:avLst/>
          </a:prstGeom>
          <a:noFill/>
          <a:ln w="28575" algn="ctr">
            <a:solidFill>
              <a:srgbClr val="C00000"/>
            </a:solidFill>
            <a:round/>
            <a:headEnd/>
            <a:tailEnd type="arrow" w="med" len="med"/>
          </a:ln>
          <a:extLst>
            <a:ext uri="{909E8E84-426E-40DD-AFC4-6F175D3DCCD1}">
              <a14:hiddenFill xmlns:a14="http://schemas.microsoft.com/office/drawing/2010/main" xmlns="">
                <a:noFill/>
              </a14:hiddenFill>
            </a:ext>
          </a:extLst>
        </p:spPr>
      </p:cxnSp>
      <p:cxnSp>
        <p:nvCxnSpPr>
          <p:cNvPr id="11" name="Straight Connector 14"/>
          <p:cNvCxnSpPr>
            <a:cxnSpLocks noChangeShapeType="1"/>
          </p:cNvCxnSpPr>
          <p:nvPr/>
        </p:nvCxnSpPr>
        <p:spPr bwMode="auto">
          <a:xfrm>
            <a:off x="3924300" y="1989138"/>
            <a:ext cx="71438" cy="1655762"/>
          </a:xfrm>
          <a:prstGeom prst="line">
            <a:avLst/>
          </a:prstGeom>
          <a:noFill/>
          <a:ln w="28575" algn="ctr">
            <a:solidFill>
              <a:srgbClr val="C00000"/>
            </a:solidFill>
            <a:round/>
            <a:headEnd/>
            <a:tailEnd type="arrow" w="med" len="med"/>
          </a:ln>
          <a:extLst>
            <a:ext uri="{909E8E84-426E-40DD-AFC4-6F175D3DCCD1}">
              <a14:hiddenFill xmlns:a14="http://schemas.microsoft.com/office/drawing/2010/main" xmlns="">
                <a:noFill/>
              </a14:hiddenFill>
            </a:ext>
          </a:extLst>
        </p:spPr>
      </p:cxnSp>
      <p:sp>
        <p:nvSpPr>
          <p:cNvPr id="13" name="页脚占位符 12"/>
          <p:cNvSpPr>
            <a:spLocks noGrp="1"/>
          </p:cNvSpPr>
          <p:nvPr>
            <p:ph type="ftr" sz="quarter" idx="11"/>
          </p:nvPr>
        </p:nvSpPr>
        <p:spPr/>
        <p:txBody>
          <a:bodyPr/>
          <a:lstStyle/>
          <a:p>
            <a:r>
              <a:rPr lang="en-US" altLang="zh-CN" dirty="0" smtClean="0"/>
              <a:t>7</a:t>
            </a:r>
            <a:endParaRPr lang="zh-CN" altLang="en-US" dirty="0"/>
          </a:p>
        </p:txBody>
      </p:sp>
      <p:sp>
        <p:nvSpPr>
          <p:cNvPr id="12" name="椭圆 11"/>
          <p:cNvSpPr/>
          <p:nvPr/>
        </p:nvSpPr>
        <p:spPr>
          <a:xfrm>
            <a:off x="7929586" y="1214422"/>
            <a:ext cx="857256" cy="1071570"/>
          </a:xfrm>
          <a:prstGeom prst="ellipse">
            <a:avLst/>
          </a:prstGeom>
          <a:no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410" name="Title 1"/>
          <p:cNvSpPr>
            <a:spLocks noGrp="1"/>
          </p:cNvSpPr>
          <p:nvPr>
            <p:ph type="title"/>
          </p:nvPr>
        </p:nvSpPr>
        <p:spPr>
          <a:xfrm>
            <a:off x="900115" y="285728"/>
            <a:ext cx="7315223" cy="658795"/>
          </a:xfr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altLang="en-US" dirty="0" smtClean="0">
                <a:latin typeface="Times New Roman" pitchFamily="18" charset="0"/>
                <a:ea typeface="SimSun" panose="02010600030101010101" pitchFamily="2" charset="-122"/>
                <a:cs typeface="Times New Roman" pitchFamily="18" charset="0"/>
              </a:rPr>
              <a:t>Pando Protocol</a:t>
            </a:r>
            <a:endParaRPr lang="en-US" altLang="zh-CN" dirty="0" smtClean="0">
              <a:latin typeface="Times New Roman" pitchFamily="18" charset="0"/>
              <a:ea typeface="SimSun" panose="02010600030101010101" pitchFamily="2" charset="-122"/>
              <a:cs typeface="Times New Roman" pitchFamily="18" charset="0"/>
            </a:endParaRPr>
          </a:p>
        </p:txBody>
      </p:sp>
      <p:sp>
        <p:nvSpPr>
          <p:cNvPr id="6" name="Rounded Rectangle 5"/>
          <p:cNvSpPr/>
          <p:nvPr/>
        </p:nvSpPr>
        <p:spPr>
          <a:xfrm>
            <a:off x="1275154" y="3837573"/>
            <a:ext cx="1364869"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FF0000"/>
                </a:solidFill>
              </a:rPr>
              <a:t>Channel 1</a:t>
            </a:r>
            <a:endParaRPr lang="en-US" dirty="0">
              <a:solidFill>
                <a:srgbClr val="FF0000"/>
              </a:solidFill>
            </a:endParaRPr>
          </a:p>
        </p:txBody>
      </p:sp>
      <p:sp>
        <p:nvSpPr>
          <p:cNvPr id="7" name="Rounded Rectangle 6"/>
          <p:cNvSpPr/>
          <p:nvPr/>
        </p:nvSpPr>
        <p:spPr>
          <a:xfrm>
            <a:off x="2941256" y="3837573"/>
            <a:ext cx="1325943"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FFC000"/>
                </a:solidFill>
              </a:rPr>
              <a:t>Channel 2</a:t>
            </a:r>
            <a:endParaRPr lang="en-US" dirty="0">
              <a:solidFill>
                <a:srgbClr val="FFC000"/>
              </a:solidFill>
            </a:endParaRPr>
          </a:p>
        </p:txBody>
      </p:sp>
      <p:sp>
        <p:nvSpPr>
          <p:cNvPr id="8" name="Rounded Rectangle 7"/>
          <p:cNvSpPr/>
          <p:nvPr/>
        </p:nvSpPr>
        <p:spPr>
          <a:xfrm>
            <a:off x="4553192" y="3837573"/>
            <a:ext cx="1381003"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00B050"/>
                </a:solidFill>
              </a:rPr>
              <a:t>Channel 3</a:t>
            </a:r>
            <a:endParaRPr lang="en-US" dirty="0">
              <a:solidFill>
                <a:srgbClr val="00B050"/>
              </a:solidFill>
            </a:endParaRPr>
          </a:p>
        </p:txBody>
      </p:sp>
      <p:sp>
        <p:nvSpPr>
          <p:cNvPr id="9" name="Rounded Rectangle 8"/>
          <p:cNvSpPr/>
          <p:nvPr/>
        </p:nvSpPr>
        <p:spPr>
          <a:xfrm>
            <a:off x="6220188" y="3837573"/>
            <a:ext cx="1403109"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0070C0"/>
                </a:solidFill>
              </a:rPr>
              <a:t>Channel 4</a:t>
            </a:r>
            <a:endParaRPr lang="en-US" dirty="0">
              <a:solidFill>
                <a:srgbClr val="0070C0"/>
              </a:solidFill>
            </a:endParaRPr>
          </a:p>
        </p:txBody>
      </p:sp>
      <p:grpSp>
        <p:nvGrpSpPr>
          <p:cNvPr id="21" name="组合 20"/>
          <p:cNvGrpSpPr/>
          <p:nvPr/>
        </p:nvGrpSpPr>
        <p:grpSpPr>
          <a:xfrm>
            <a:off x="71406" y="4643446"/>
            <a:ext cx="3143272" cy="2116881"/>
            <a:chOff x="71406" y="4643446"/>
            <a:chExt cx="3143272" cy="2116881"/>
          </a:xfrm>
        </p:grpSpPr>
        <p:sp>
          <p:nvSpPr>
            <p:cNvPr id="5" name="Rounded Rectangle 4"/>
            <p:cNvSpPr/>
            <p:nvPr/>
          </p:nvSpPr>
          <p:spPr>
            <a:xfrm>
              <a:off x="71406" y="4643446"/>
              <a:ext cx="3143272" cy="100013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just" fontAlgn="base">
                <a:spcBef>
                  <a:spcPct val="0"/>
                </a:spcBef>
                <a:spcAft>
                  <a:spcPct val="0"/>
                </a:spcAft>
                <a:defRPr/>
              </a:pPr>
              <a:r>
                <a:rPr lang="en-US" altLang="zh-CN" sz="2000" dirty="0" smtClean="0">
                  <a:solidFill>
                    <a:schemeClr val="tx1"/>
                  </a:solidFill>
                  <a:latin typeface="Times New Roman" pitchFamily="18" charset="0"/>
                  <a:cs typeface="Times New Roman" pitchFamily="18" charset="0"/>
                </a:rPr>
                <a:t>Fountain codes: contains novel information of </a:t>
              </a:r>
              <a:r>
                <a:rPr lang="en-US" altLang="zh-CN" sz="2000" dirty="0">
                  <a:solidFill>
                    <a:schemeClr val="tx1"/>
                  </a:solidFill>
                  <a:latin typeface="Times New Roman" pitchFamily="18" charset="0"/>
                  <a:cs typeface="Times New Roman" pitchFamily="18" charset="0"/>
                </a:rPr>
                <a:t>the data object</a:t>
              </a:r>
              <a:r>
                <a:rPr lang="en-US" altLang="zh-CN" sz="2000" b="1" dirty="0">
                  <a:solidFill>
                    <a:prstClr val="white"/>
                  </a:solidFill>
                  <a:latin typeface="Times New Roman" pitchFamily="18" charset="0"/>
                  <a:cs typeface="Times New Roman" pitchFamily="18" charset="0"/>
                </a:rPr>
                <a:t>.</a:t>
              </a:r>
              <a:endParaRPr lang="en-US" sz="2000" b="1" dirty="0">
                <a:solidFill>
                  <a:prstClr val="white"/>
                </a:solidFill>
                <a:latin typeface="Times New Roman" pitchFamily="18" charset="0"/>
                <a:cs typeface="Times New Roman" pitchFamily="18" charset="0"/>
              </a:endParaRPr>
            </a:p>
          </p:txBody>
        </p:sp>
        <p:sp>
          <p:nvSpPr>
            <p:cNvPr id="11" name="矩形 10"/>
            <p:cNvSpPr/>
            <p:nvPr/>
          </p:nvSpPr>
          <p:spPr>
            <a:xfrm>
              <a:off x="214282" y="5929330"/>
              <a:ext cx="285752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zh-CN" sz="2400" dirty="0" smtClean="0">
                  <a:latin typeface="Times New Roman" pitchFamily="18" charset="0"/>
                  <a:cs typeface="Times New Roman" pitchFamily="18" charset="0"/>
                </a:rPr>
                <a:t>Avoid duplicate </a:t>
              </a:r>
            </a:p>
            <a:p>
              <a:pPr algn="ctr"/>
              <a:r>
                <a:rPr lang="en-US" altLang="zh-CN" sz="2400" dirty="0" smtClean="0">
                  <a:latin typeface="Times New Roman" pitchFamily="18" charset="0"/>
                  <a:cs typeface="Times New Roman" pitchFamily="18" charset="0"/>
                </a:rPr>
                <a:t>retransmission</a:t>
              </a:r>
              <a:endParaRPr lang="zh-CN" altLang="en-US" sz="2400" dirty="0">
                <a:latin typeface="Times New Roman" pitchFamily="18" charset="0"/>
                <a:cs typeface="Times New Roman" pitchFamily="18" charset="0"/>
              </a:endParaRPr>
            </a:p>
          </p:txBody>
        </p:sp>
        <p:sp>
          <p:nvSpPr>
            <p:cNvPr id="12" name="下箭头 11"/>
            <p:cNvSpPr/>
            <p:nvPr/>
          </p:nvSpPr>
          <p:spPr>
            <a:xfrm>
              <a:off x="1643042" y="5643578"/>
              <a:ext cx="285752" cy="28575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grpSp>
      <p:grpSp>
        <p:nvGrpSpPr>
          <p:cNvPr id="22" name="组合 21"/>
          <p:cNvGrpSpPr/>
          <p:nvPr/>
        </p:nvGrpSpPr>
        <p:grpSpPr>
          <a:xfrm>
            <a:off x="3428992" y="4643446"/>
            <a:ext cx="2789546" cy="2143140"/>
            <a:chOff x="3500430" y="4643446"/>
            <a:chExt cx="2789546" cy="2143140"/>
          </a:xfrm>
        </p:grpSpPr>
        <p:sp>
          <p:nvSpPr>
            <p:cNvPr id="13" name="矩形 12"/>
            <p:cNvSpPr/>
            <p:nvPr/>
          </p:nvSpPr>
          <p:spPr>
            <a:xfrm>
              <a:off x="3643306" y="4643446"/>
              <a:ext cx="264320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altLang="zh-CN" sz="2400" dirty="0" smtClean="0">
                  <a:latin typeface="Times New Roman" pitchFamily="18" charset="0"/>
                  <a:cs typeface="Times New Roman" pitchFamily="18" charset="0"/>
                </a:rPr>
                <a:t>Radio-driven coding scheme</a:t>
              </a:r>
              <a:endParaRPr lang="zh-CN" altLang="en-US" sz="2400" dirty="0">
                <a:latin typeface="Times New Roman" pitchFamily="18" charset="0"/>
                <a:cs typeface="Times New Roman" pitchFamily="18" charset="0"/>
              </a:endParaRPr>
            </a:p>
          </p:txBody>
        </p:sp>
        <p:sp>
          <p:nvSpPr>
            <p:cNvPr id="15" name="矩形 14"/>
            <p:cNvSpPr/>
            <p:nvPr/>
          </p:nvSpPr>
          <p:spPr>
            <a:xfrm>
              <a:off x="3500430" y="5955589"/>
              <a:ext cx="2789546" cy="83099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altLang="zh-CN" sz="2400" dirty="0" smtClean="0">
                  <a:latin typeface="Times New Roman" pitchFamily="18" charset="0"/>
                  <a:cs typeface="Times New Roman" pitchFamily="18" charset="0"/>
                </a:rPr>
                <a:t>idle intervals of CPU</a:t>
              </a:r>
            </a:p>
            <a:p>
              <a:r>
                <a:rPr lang="en-US" altLang="zh-CN" sz="2400" dirty="0" smtClean="0">
                  <a:latin typeface="Times New Roman" pitchFamily="18" charset="0"/>
                  <a:cs typeface="Times New Roman" pitchFamily="18" charset="0"/>
                </a:rPr>
                <a:t>Deterministic  time.</a:t>
              </a:r>
              <a:endParaRPr lang="zh-CN" altLang="en-US" sz="2400" dirty="0">
                <a:latin typeface="Times New Roman" pitchFamily="18" charset="0"/>
                <a:cs typeface="Times New Roman" pitchFamily="18" charset="0"/>
              </a:endParaRPr>
            </a:p>
          </p:txBody>
        </p:sp>
        <p:sp>
          <p:nvSpPr>
            <p:cNvPr id="19" name="下箭头 18"/>
            <p:cNvSpPr/>
            <p:nvPr/>
          </p:nvSpPr>
          <p:spPr>
            <a:xfrm>
              <a:off x="4714876" y="5572140"/>
              <a:ext cx="285752" cy="35719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grpSp>
        <p:nvGrpSpPr>
          <p:cNvPr id="23" name="组合 22"/>
          <p:cNvGrpSpPr/>
          <p:nvPr/>
        </p:nvGrpSpPr>
        <p:grpSpPr>
          <a:xfrm>
            <a:off x="6500826" y="4643446"/>
            <a:ext cx="2571768" cy="2188319"/>
            <a:chOff x="6500826" y="4643446"/>
            <a:chExt cx="2571768" cy="2188319"/>
          </a:xfrm>
        </p:grpSpPr>
        <p:sp>
          <p:nvSpPr>
            <p:cNvPr id="17" name="矩形 16"/>
            <p:cNvSpPr/>
            <p:nvPr/>
          </p:nvSpPr>
          <p:spPr>
            <a:xfrm>
              <a:off x="6500826" y="4643446"/>
              <a:ext cx="2500330" cy="92869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2400" dirty="0" smtClean="0">
                  <a:solidFill>
                    <a:srgbClr val="002060"/>
                  </a:solidFill>
                  <a:latin typeface="Times New Roman" pitchFamily="18" charset="0"/>
                  <a:cs typeface="Times New Roman" pitchFamily="18" charset="0"/>
                </a:rPr>
                <a:t>Silence-based feedback scheme</a:t>
              </a:r>
              <a:endParaRPr lang="zh-CN" altLang="en-US" sz="2400" dirty="0">
                <a:solidFill>
                  <a:srgbClr val="002060"/>
                </a:solidFill>
                <a:latin typeface="Times New Roman" pitchFamily="18" charset="0"/>
                <a:cs typeface="Times New Roman" pitchFamily="18" charset="0"/>
              </a:endParaRPr>
            </a:p>
          </p:txBody>
        </p:sp>
        <p:sp>
          <p:nvSpPr>
            <p:cNvPr id="18" name="TextBox 17"/>
            <p:cNvSpPr txBox="1"/>
            <p:nvPr/>
          </p:nvSpPr>
          <p:spPr>
            <a:xfrm>
              <a:off x="6572264" y="6000768"/>
              <a:ext cx="250033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2400" dirty="0" smtClean="0">
                  <a:solidFill>
                    <a:srgbClr val="002060"/>
                  </a:solidFill>
                  <a:latin typeface="Times New Roman" pitchFamily="18" charset="0"/>
                  <a:cs typeface="Times New Roman" pitchFamily="18" charset="0"/>
                </a:rPr>
                <a:t>Acknowledgement of every node</a:t>
              </a:r>
              <a:endParaRPr lang="zh-CN" altLang="en-US" sz="2400" dirty="0">
                <a:solidFill>
                  <a:srgbClr val="002060"/>
                </a:solidFill>
                <a:latin typeface="Times New Roman" pitchFamily="18" charset="0"/>
                <a:cs typeface="Times New Roman" pitchFamily="18" charset="0"/>
              </a:endParaRPr>
            </a:p>
          </p:txBody>
        </p:sp>
        <p:sp>
          <p:nvSpPr>
            <p:cNvPr id="20" name="下箭头 19"/>
            <p:cNvSpPr/>
            <p:nvPr/>
          </p:nvSpPr>
          <p:spPr>
            <a:xfrm>
              <a:off x="7572396" y="5572140"/>
              <a:ext cx="285752" cy="35719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grpSp>
      <p:sp>
        <p:nvSpPr>
          <p:cNvPr id="26" name="页脚占位符 25"/>
          <p:cNvSpPr>
            <a:spLocks noGrp="1"/>
          </p:cNvSpPr>
          <p:nvPr>
            <p:ph type="ftr" sz="quarter" idx="11"/>
          </p:nvPr>
        </p:nvSpPr>
        <p:spPr/>
        <p:txBody>
          <a:bodyPr/>
          <a:lstStyle/>
          <a:p>
            <a:r>
              <a:rPr lang="en-US" altLang="zh-CN" dirty="0" smtClean="0"/>
              <a:t>           8</a:t>
            </a:r>
            <a:endParaRPr lang="zh-CN" altLang="en-US" dirty="0"/>
          </a:p>
        </p:txBody>
      </p:sp>
    </p:spTree>
    <p:extLst>
      <p:ext uri="{BB962C8B-B14F-4D97-AF65-F5344CB8AC3E}">
        <p14:creationId xmlns:p14="http://schemas.microsoft.com/office/powerpoint/2010/main" xmlns="" val="285752974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lide(fromBottom)">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Righ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57158" y="-24"/>
            <a:ext cx="7989887" cy="998538"/>
          </a:xfrm>
        </p:spPr>
        <p:txBody>
          <a:bodyPr/>
          <a:lstStyle/>
          <a:p>
            <a:pPr algn="l"/>
            <a:r>
              <a:rPr lang="en-US" altLang="zh-CN" dirty="0" smtClean="0">
                <a:latin typeface="Times New Roman" pitchFamily="18" charset="0"/>
                <a:ea typeface="SimSun" panose="02010600030101010101" pitchFamily="2" charset="-122"/>
                <a:cs typeface="Times New Roman" pitchFamily="18" charset="0"/>
              </a:rPr>
              <a:t>1) Fountain codes</a:t>
            </a:r>
          </a:p>
        </p:txBody>
      </p:sp>
      <p:sp>
        <p:nvSpPr>
          <p:cNvPr id="2" name="Rounded Rectangle 1"/>
          <p:cNvSpPr/>
          <p:nvPr/>
        </p:nvSpPr>
        <p:spPr bwMode="auto">
          <a:xfrm>
            <a:off x="684213" y="2060575"/>
            <a:ext cx="503237" cy="36036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X1</a:t>
            </a:r>
          </a:p>
        </p:txBody>
      </p:sp>
      <p:sp>
        <p:nvSpPr>
          <p:cNvPr id="8" name="Rounded Rectangle 7"/>
          <p:cNvSpPr/>
          <p:nvPr/>
        </p:nvSpPr>
        <p:spPr bwMode="auto">
          <a:xfrm>
            <a:off x="684213" y="2565400"/>
            <a:ext cx="503237" cy="35877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X2</a:t>
            </a:r>
          </a:p>
        </p:txBody>
      </p:sp>
      <p:sp>
        <p:nvSpPr>
          <p:cNvPr id="9" name="Rounded Rectangle 8"/>
          <p:cNvSpPr/>
          <p:nvPr/>
        </p:nvSpPr>
        <p:spPr bwMode="auto">
          <a:xfrm>
            <a:off x="684213" y="3068638"/>
            <a:ext cx="503237" cy="36036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X3</a:t>
            </a:r>
          </a:p>
        </p:txBody>
      </p:sp>
      <p:sp>
        <p:nvSpPr>
          <p:cNvPr id="10" name="Rounded Rectangle 9"/>
          <p:cNvSpPr/>
          <p:nvPr/>
        </p:nvSpPr>
        <p:spPr bwMode="auto">
          <a:xfrm>
            <a:off x="684213" y="3573463"/>
            <a:ext cx="503237" cy="36036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X4</a:t>
            </a:r>
          </a:p>
        </p:txBody>
      </p:sp>
      <p:sp>
        <p:nvSpPr>
          <p:cNvPr id="11" name="Rounded Rectangle 10"/>
          <p:cNvSpPr/>
          <p:nvPr/>
        </p:nvSpPr>
        <p:spPr bwMode="auto">
          <a:xfrm>
            <a:off x="2843213" y="2060575"/>
            <a:ext cx="504825" cy="360363"/>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Y1</a:t>
            </a:r>
          </a:p>
        </p:txBody>
      </p:sp>
      <p:sp>
        <p:nvSpPr>
          <p:cNvPr id="12" name="Rounded Rectangle 11"/>
          <p:cNvSpPr/>
          <p:nvPr/>
        </p:nvSpPr>
        <p:spPr bwMode="auto">
          <a:xfrm>
            <a:off x="2843213" y="2565400"/>
            <a:ext cx="504825" cy="358775"/>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Y2</a:t>
            </a:r>
          </a:p>
        </p:txBody>
      </p:sp>
      <p:sp>
        <p:nvSpPr>
          <p:cNvPr id="13" name="Rounded Rectangle 12"/>
          <p:cNvSpPr/>
          <p:nvPr/>
        </p:nvSpPr>
        <p:spPr bwMode="auto">
          <a:xfrm>
            <a:off x="2843213" y="3068638"/>
            <a:ext cx="504825" cy="360362"/>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Y3</a:t>
            </a:r>
          </a:p>
        </p:txBody>
      </p:sp>
      <p:sp>
        <p:nvSpPr>
          <p:cNvPr id="14" name="Rounded Rectangle 13"/>
          <p:cNvSpPr/>
          <p:nvPr/>
        </p:nvSpPr>
        <p:spPr bwMode="auto">
          <a:xfrm>
            <a:off x="2843213" y="3573463"/>
            <a:ext cx="504825" cy="360362"/>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Y4</a:t>
            </a:r>
          </a:p>
        </p:txBody>
      </p:sp>
      <p:sp>
        <p:nvSpPr>
          <p:cNvPr id="15" name="Rounded Rectangle 14"/>
          <p:cNvSpPr/>
          <p:nvPr/>
        </p:nvSpPr>
        <p:spPr bwMode="auto">
          <a:xfrm>
            <a:off x="2843213" y="4086225"/>
            <a:ext cx="504825" cy="360363"/>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Y5</a:t>
            </a:r>
          </a:p>
        </p:txBody>
      </p:sp>
      <p:sp>
        <p:nvSpPr>
          <p:cNvPr id="16" name="Rounded Rectangle 15"/>
          <p:cNvSpPr/>
          <p:nvPr/>
        </p:nvSpPr>
        <p:spPr bwMode="auto">
          <a:xfrm>
            <a:off x="2843213" y="4591050"/>
            <a:ext cx="504825" cy="358775"/>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Y6</a:t>
            </a:r>
          </a:p>
        </p:txBody>
      </p:sp>
      <p:cxnSp>
        <p:nvCxnSpPr>
          <p:cNvPr id="22541" name="Straight Arrow Connector 3"/>
          <p:cNvCxnSpPr>
            <a:cxnSpLocks noChangeShapeType="1"/>
            <a:stCxn id="2" idx="3"/>
            <a:endCxn id="11" idx="1"/>
          </p:cNvCxnSpPr>
          <p:nvPr/>
        </p:nvCxnSpPr>
        <p:spPr bwMode="auto">
          <a:xfrm>
            <a:off x="1187450" y="2241550"/>
            <a:ext cx="1655763" cy="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2542" name="Straight Arrow Connector 20"/>
          <p:cNvCxnSpPr>
            <a:cxnSpLocks noChangeShapeType="1"/>
            <a:stCxn id="8" idx="3"/>
            <a:endCxn id="11" idx="1"/>
          </p:cNvCxnSpPr>
          <p:nvPr/>
        </p:nvCxnSpPr>
        <p:spPr bwMode="auto">
          <a:xfrm flipV="1">
            <a:off x="1187450" y="2241550"/>
            <a:ext cx="1655763" cy="503238"/>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2543" name="Straight Arrow Connector 29"/>
          <p:cNvCxnSpPr>
            <a:cxnSpLocks noChangeShapeType="1"/>
            <a:stCxn id="2" idx="3"/>
            <a:endCxn id="15" idx="1"/>
          </p:cNvCxnSpPr>
          <p:nvPr/>
        </p:nvCxnSpPr>
        <p:spPr bwMode="auto">
          <a:xfrm>
            <a:off x="1187450" y="2241550"/>
            <a:ext cx="1655763" cy="2024063"/>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2544" name="Straight Arrow Connector 130"/>
          <p:cNvCxnSpPr>
            <a:cxnSpLocks noChangeShapeType="1"/>
            <a:stCxn id="8" idx="3"/>
            <a:endCxn id="13" idx="1"/>
          </p:cNvCxnSpPr>
          <p:nvPr/>
        </p:nvCxnSpPr>
        <p:spPr bwMode="auto">
          <a:xfrm>
            <a:off x="1187450" y="2744788"/>
            <a:ext cx="1655763" cy="504825"/>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2545" name="Straight Arrow Connector 133"/>
          <p:cNvCxnSpPr>
            <a:cxnSpLocks noChangeShapeType="1"/>
            <a:stCxn id="9" idx="3"/>
            <a:endCxn id="14" idx="1"/>
          </p:cNvCxnSpPr>
          <p:nvPr/>
        </p:nvCxnSpPr>
        <p:spPr bwMode="auto">
          <a:xfrm>
            <a:off x="1187450" y="3249613"/>
            <a:ext cx="1655763" cy="503237"/>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2546" name="Straight Arrow Connector 136"/>
          <p:cNvCxnSpPr>
            <a:cxnSpLocks noChangeShapeType="1"/>
            <a:stCxn id="10" idx="3"/>
            <a:endCxn id="16" idx="1"/>
          </p:cNvCxnSpPr>
          <p:nvPr/>
        </p:nvCxnSpPr>
        <p:spPr bwMode="auto">
          <a:xfrm>
            <a:off x="1187450" y="3752850"/>
            <a:ext cx="1655763" cy="1017588"/>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2547" name="Straight Arrow Connector 142"/>
          <p:cNvCxnSpPr>
            <a:cxnSpLocks noChangeShapeType="1"/>
            <a:stCxn id="9" idx="3"/>
            <a:endCxn id="12" idx="1"/>
          </p:cNvCxnSpPr>
          <p:nvPr/>
        </p:nvCxnSpPr>
        <p:spPr bwMode="auto">
          <a:xfrm flipV="1">
            <a:off x="1187450" y="2744788"/>
            <a:ext cx="1655763" cy="504825"/>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2548" name="Straight Arrow Connector 145"/>
          <p:cNvCxnSpPr>
            <a:cxnSpLocks noChangeShapeType="1"/>
            <a:stCxn id="10" idx="3"/>
            <a:endCxn id="15" idx="1"/>
          </p:cNvCxnSpPr>
          <p:nvPr/>
        </p:nvCxnSpPr>
        <p:spPr bwMode="auto">
          <a:xfrm>
            <a:off x="1187450" y="3752850"/>
            <a:ext cx="1655763" cy="512763"/>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2549" name="Straight Arrow Connector 148"/>
          <p:cNvCxnSpPr>
            <a:cxnSpLocks noChangeShapeType="1"/>
            <a:stCxn id="8" idx="3"/>
            <a:endCxn id="14" idx="1"/>
          </p:cNvCxnSpPr>
          <p:nvPr/>
        </p:nvCxnSpPr>
        <p:spPr bwMode="auto">
          <a:xfrm>
            <a:off x="1187450" y="2744788"/>
            <a:ext cx="1655763" cy="1008062"/>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xmlns="">
                <a:noFill/>
              </a14:hiddenFill>
            </a:ext>
          </a:extLst>
        </p:spPr>
      </p:cxnSp>
      <p:grpSp>
        <p:nvGrpSpPr>
          <p:cNvPr id="71" name="组合 70"/>
          <p:cNvGrpSpPr/>
          <p:nvPr/>
        </p:nvGrpSpPr>
        <p:grpSpPr>
          <a:xfrm>
            <a:off x="5634038" y="2139950"/>
            <a:ext cx="2114550" cy="1800225"/>
            <a:chOff x="5634038" y="2139950"/>
            <a:chExt cx="2114550" cy="1800225"/>
          </a:xfrm>
        </p:grpSpPr>
        <p:graphicFrame>
          <p:nvGraphicFramePr>
            <p:cNvPr id="22550" name="Object 54"/>
            <p:cNvGraphicFramePr>
              <a:graphicFrameLocks noChangeAspect="1"/>
            </p:cNvGraphicFramePr>
            <p:nvPr/>
          </p:nvGraphicFramePr>
          <p:xfrm>
            <a:off x="5689600" y="2139950"/>
            <a:ext cx="1489075" cy="309563"/>
          </p:xfrm>
          <a:graphic>
            <a:graphicData uri="http://schemas.openxmlformats.org/presentationml/2006/ole">
              <p:oleObj spid="_x0000_s1026" name="Equation" r:id="rId5" imgW="850531" imgH="177723" progId="Equation.3">
                <p:embed/>
              </p:oleObj>
            </a:graphicData>
          </a:graphic>
        </p:graphicFrame>
        <p:graphicFrame>
          <p:nvGraphicFramePr>
            <p:cNvPr id="22551" name="Object 55"/>
            <p:cNvGraphicFramePr>
              <a:graphicFrameLocks noChangeAspect="1"/>
            </p:cNvGraphicFramePr>
            <p:nvPr/>
          </p:nvGraphicFramePr>
          <p:xfrm>
            <a:off x="5645150" y="2622550"/>
            <a:ext cx="1000125" cy="309563"/>
          </p:xfrm>
          <a:graphic>
            <a:graphicData uri="http://schemas.openxmlformats.org/presentationml/2006/ole">
              <p:oleObj spid="_x0000_s1027" name="Equation" r:id="rId6" imgW="571004" imgH="177646" progId="Equation.3">
                <p:embed/>
              </p:oleObj>
            </a:graphicData>
          </a:graphic>
        </p:graphicFrame>
        <p:graphicFrame>
          <p:nvGraphicFramePr>
            <p:cNvPr id="22552" name="Object 56"/>
            <p:cNvGraphicFramePr>
              <a:graphicFrameLocks noChangeAspect="1"/>
            </p:cNvGraphicFramePr>
            <p:nvPr/>
          </p:nvGraphicFramePr>
          <p:xfrm>
            <a:off x="5637213" y="3125788"/>
            <a:ext cx="2111375" cy="309562"/>
          </p:xfrm>
          <a:graphic>
            <a:graphicData uri="http://schemas.openxmlformats.org/presentationml/2006/ole">
              <p:oleObj spid="_x0000_s1028" name="Equation" r:id="rId7" imgW="1205977" imgH="177723" progId="Equation.3">
                <p:embed/>
              </p:oleObj>
            </a:graphicData>
          </a:graphic>
        </p:graphicFrame>
        <p:graphicFrame>
          <p:nvGraphicFramePr>
            <p:cNvPr id="22553" name="Object 57"/>
            <p:cNvGraphicFramePr>
              <a:graphicFrameLocks noChangeAspect="1"/>
            </p:cNvGraphicFramePr>
            <p:nvPr/>
          </p:nvGraphicFramePr>
          <p:xfrm>
            <a:off x="5634038" y="3630613"/>
            <a:ext cx="1022350" cy="309562"/>
          </p:xfrm>
          <a:graphic>
            <a:graphicData uri="http://schemas.openxmlformats.org/presentationml/2006/ole">
              <p:oleObj spid="_x0000_s1029" name="Equation" r:id="rId8" imgW="583693" imgH="177646" progId="Equation.3">
                <p:embed/>
              </p:oleObj>
            </a:graphicData>
          </a:graphic>
        </p:graphicFrame>
      </p:grpSp>
      <p:grpSp>
        <p:nvGrpSpPr>
          <p:cNvPr id="72" name="组合 71"/>
          <p:cNvGrpSpPr/>
          <p:nvPr/>
        </p:nvGrpSpPr>
        <p:grpSpPr>
          <a:xfrm>
            <a:off x="7885113" y="2068513"/>
            <a:ext cx="503237" cy="1871662"/>
            <a:chOff x="7885113" y="2068513"/>
            <a:chExt cx="503237" cy="1871662"/>
          </a:xfrm>
        </p:grpSpPr>
        <p:sp>
          <p:nvSpPr>
            <p:cNvPr id="59" name="Rounded Rectangle 58"/>
            <p:cNvSpPr/>
            <p:nvPr/>
          </p:nvSpPr>
          <p:spPr bwMode="auto">
            <a:xfrm>
              <a:off x="7885113" y="2068513"/>
              <a:ext cx="503237" cy="360362"/>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lgn="ct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X1</a:t>
              </a:r>
            </a:p>
          </p:txBody>
        </p:sp>
        <p:sp>
          <p:nvSpPr>
            <p:cNvPr id="60" name="Rounded Rectangle 59"/>
            <p:cNvSpPr/>
            <p:nvPr/>
          </p:nvSpPr>
          <p:spPr bwMode="auto">
            <a:xfrm>
              <a:off x="7885113" y="2571750"/>
              <a:ext cx="503237" cy="360363"/>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X2</a:t>
              </a:r>
            </a:p>
          </p:txBody>
        </p:sp>
        <p:sp>
          <p:nvSpPr>
            <p:cNvPr id="61" name="Rounded Rectangle 60"/>
            <p:cNvSpPr/>
            <p:nvPr/>
          </p:nvSpPr>
          <p:spPr bwMode="auto">
            <a:xfrm>
              <a:off x="7885113" y="3076575"/>
              <a:ext cx="503237" cy="360363"/>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X3</a:t>
              </a:r>
            </a:p>
          </p:txBody>
        </p:sp>
        <p:sp>
          <p:nvSpPr>
            <p:cNvPr id="62" name="Rounded Rectangle 61"/>
            <p:cNvSpPr/>
            <p:nvPr/>
          </p:nvSpPr>
          <p:spPr bwMode="auto">
            <a:xfrm>
              <a:off x="7885113" y="3579813"/>
              <a:ext cx="503237" cy="360362"/>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X4</a:t>
              </a:r>
            </a:p>
          </p:txBody>
        </p:sp>
      </p:grpSp>
      <p:sp>
        <p:nvSpPr>
          <p:cNvPr id="63" name="Rounded Rectangle 62"/>
          <p:cNvSpPr/>
          <p:nvPr/>
        </p:nvSpPr>
        <p:spPr>
          <a:xfrm>
            <a:off x="7164388" y="1420813"/>
            <a:ext cx="2016125" cy="5032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zh-CN" sz="2400" b="1" dirty="0">
                <a:solidFill>
                  <a:srgbClr val="262626"/>
                </a:solidFill>
                <a:latin typeface="Calibri" panose="020F0502020204030204" pitchFamily="34" charset="0"/>
              </a:rPr>
              <a:t>Recovered </a:t>
            </a:r>
          </a:p>
          <a:p>
            <a:pPr algn="ctr" fontAlgn="base">
              <a:spcBef>
                <a:spcPct val="0"/>
              </a:spcBef>
              <a:spcAft>
                <a:spcPct val="0"/>
              </a:spcAft>
              <a:defRPr/>
            </a:pPr>
            <a:r>
              <a:rPr lang="en-US" altLang="zh-CN" sz="2400" b="1" dirty="0">
                <a:solidFill>
                  <a:srgbClr val="262626"/>
                </a:solidFill>
                <a:latin typeface="Calibri" panose="020F0502020204030204" pitchFamily="34" charset="0"/>
              </a:rPr>
              <a:t>Packets</a:t>
            </a:r>
          </a:p>
        </p:txBody>
      </p:sp>
      <p:sp>
        <p:nvSpPr>
          <p:cNvPr id="22559" name="Oval 63"/>
          <p:cNvSpPr>
            <a:spLocks noChangeArrowheads="1"/>
          </p:cNvSpPr>
          <p:nvPr/>
        </p:nvSpPr>
        <p:spPr bwMode="auto">
          <a:xfrm>
            <a:off x="3059113" y="5048250"/>
            <a:ext cx="73025" cy="71438"/>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2560" name="Oval 64"/>
          <p:cNvSpPr>
            <a:spLocks noChangeArrowheads="1"/>
          </p:cNvSpPr>
          <p:nvPr/>
        </p:nvSpPr>
        <p:spPr bwMode="auto">
          <a:xfrm>
            <a:off x="3059113" y="5200650"/>
            <a:ext cx="73025" cy="71438"/>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2561" name="Oval 65"/>
          <p:cNvSpPr>
            <a:spLocks noChangeArrowheads="1"/>
          </p:cNvSpPr>
          <p:nvPr/>
        </p:nvSpPr>
        <p:spPr bwMode="auto">
          <a:xfrm>
            <a:off x="3059113" y="5372100"/>
            <a:ext cx="73025" cy="73025"/>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base" hangingPunct="1">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5" name="Rounded Rectangle 64"/>
          <p:cNvSpPr/>
          <p:nvPr/>
        </p:nvSpPr>
        <p:spPr>
          <a:xfrm>
            <a:off x="-36513" y="1412875"/>
            <a:ext cx="2016126" cy="5032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zh-CN" sz="2400" b="1" dirty="0">
                <a:solidFill>
                  <a:srgbClr val="262626"/>
                </a:solidFill>
                <a:latin typeface="Calibri" panose="020F0502020204030204" pitchFamily="34" charset="0"/>
              </a:rPr>
              <a:t>Original Packets</a:t>
            </a:r>
          </a:p>
        </p:txBody>
      </p:sp>
      <p:sp>
        <p:nvSpPr>
          <p:cNvPr id="66" name="Rounded Rectangle 65"/>
          <p:cNvSpPr/>
          <p:nvPr/>
        </p:nvSpPr>
        <p:spPr>
          <a:xfrm>
            <a:off x="2124075" y="1412875"/>
            <a:ext cx="2232025" cy="5032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zh-CN" sz="2400" b="1" dirty="0">
                <a:solidFill>
                  <a:srgbClr val="262626"/>
                </a:solidFill>
                <a:latin typeface="Calibri" panose="020F0502020204030204" pitchFamily="34" charset="0"/>
              </a:rPr>
              <a:t>Encoded Packets</a:t>
            </a:r>
          </a:p>
        </p:txBody>
      </p:sp>
      <p:sp>
        <p:nvSpPr>
          <p:cNvPr id="47" name="Rounded Rectangle 46"/>
          <p:cNvSpPr/>
          <p:nvPr/>
        </p:nvSpPr>
        <p:spPr>
          <a:xfrm>
            <a:off x="395288" y="5661025"/>
            <a:ext cx="3600450" cy="1023938"/>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altLang="zh-CN" sz="3200" b="1" dirty="0">
                <a:solidFill>
                  <a:schemeClr val="tx1"/>
                </a:solidFill>
              </a:rPr>
              <a:t>Individual packets</a:t>
            </a:r>
            <a:endParaRPr lang="en-US" sz="3200" b="1" dirty="0">
              <a:solidFill>
                <a:schemeClr val="tx1"/>
              </a:solidFill>
            </a:endParaRPr>
          </a:p>
        </p:txBody>
      </p:sp>
      <p:sp>
        <p:nvSpPr>
          <p:cNvPr id="48" name="Rounded Rectangle 47"/>
          <p:cNvSpPr/>
          <p:nvPr/>
        </p:nvSpPr>
        <p:spPr>
          <a:xfrm>
            <a:off x="5867400" y="4997464"/>
            <a:ext cx="2016125" cy="5032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zh-CN" sz="2400" b="1" dirty="0">
                <a:solidFill>
                  <a:srgbClr val="262626"/>
                </a:solidFill>
                <a:latin typeface="Calibri" panose="020F0502020204030204" pitchFamily="34" charset="0"/>
              </a:rPr>
              <a:t>Gaussian Elimination</a:t>
            </a:r>
          </a:p>
        </p:txBody>
      </p:sp>
      <p:sp>
        <p:nvSpPr>
          <p:cNvPr id="50" name="Right Arrow 49"/>
          <p:cNvSpPr>
            <a:spLocks noChangeArrowheads="1"/>
          </p:cNvSpPr>
          <p:nvPr/>
        </p:nvSpPr>
        <p:spPr bwMode="auto">
          <a:xfrm>
            <a:off x="4211638" y="5949950"/>
            <a:ext cx="720725" cy="358775"/>
          </a:xfrm>
          <a:prstGeom prst="rightArrow">
            <a:avLst>
              <a:gd name="adj1" fmla="val 50000"/>
              <a:gd name="adj2" fmla="val 50221"/>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1" name="Rounded Rectangle 50"/>
          <p:cNvSpPr/>
          <p:nvPr/>
        </p:nvSpPr>
        <p:spPr>
          <a:xfrm>
            <a:off x="5148263" y="5645150"/>
            <a:ext cx="3600450" cy="1023938"/>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r>
              <a:rPr lang="en-US" altLang="zh-CN" sz="3200" b="1" dirty="0">
                <a:solidFill>
                  <a:schemeClr val="tx1"/>
                </a:solidFill>
              </a:rPr>
              <a:t>Number of packets </a:t>
            </a:r>
            <a:endParaRPr lang="en-US" sz="3200" b="1" dirty="0">
              <a:solidFill>
                <a:schemeClr val="tx1"/>
              </a:solidFill>
            </a:endParaRPr>
          </a:p>
        </p:txBody>
      </p:sp>
      <p:grpSp>
        <p:nvGrpSpPr>
          <p:cNvPr id="73" name="组合 72"/>
          <p:cNvGrpSpPr/>
          <p:nvPr/>
        </p:nvGrpSpPr>
        <p:grpSpPr>
          <a:xfrm>
            <a:off x="3529013" y="4643446"/>
            <a:ext cx="1192212" cy="819727"/>
            <a:chOff x="3529013" y="4643446"/>
            <a:chExt cx="1192212" cy="819727"/>
          </a:xfrm>
        </p:grpSpPr>
        <p:sp>
          <p:nvSpPr>
            <p:cNvPr id="54" name="Lightning Bolt 53"/>
            <p:cNvSpPr>
              <a:spLocks noChangeArrowheads="1"/>
            </p:cNvSpPr>
            <p:nvPr/>
          </p:nvSpPr>
          <p:spPr bwMode="auto">
            <a:xfrm rot="9673265">
              <a:off x="3529013" y="5031373"/>
              <a:ext cx="1192212" cy="431800"/>
            </a:xfrm>
            <a:prstGeom prst="lightningBolt">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55" name="Rounded Rectangle 54"/>
            <p:cNvSpPr/>
            <p:nvPr/>
          </p:nvSpPr>
          <p:spPr>
            <a:xfrm>
              <a:off x="3635375" y="4643446"/>
              <a:ext cx="1065213" cy="649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altLang="en-US" sz="2800" b="1" dirty="0">
                  <a:solidFill>
                    <a:srgbClr val="C00000"/>
                  </a:solidFill>
                </a:rPr>
                <a:t>ACK</a:t>
              </a:r>
              <a:endParaRPr lang="en-US" sz="2800" b="1" dirty="0">
                <a:solidFill>
                  <a:srgbClr val="C00000"/>
                </a:solidFill>
              </a:endParaRPr>
            </a:p>
          </p:txBody>
        </p:sp>
      </p:grpSp>
      <p:grpSp>
        <p:nvGrpSpPr>
          <p:cNvPr id="67" name="组合 66"/>
          <p:cNvGrpSpPr/>
          <p:nvPr/>
        </p:nvGrpSpPr>
        <p:grpSpPr>
          <a:xfrm>
            <a:off x="3428992" y="2143116"/>
            <a:ext cx="1622425" cy="2808288"/>
            <a:chOff x="3541713" y="2133600"/>
            <a:chExt cx="1622425" cy="2808288"/>
          </a:xfrm>
        </p:grpSpPr>
        <p:graphicFrame>
          <p:nvGraphicFramePr>
            <p:cNvPr id="1030" name="Object 6"/>
            <p:cNvGraphicFramePr>
              <a:graphicFrameLocks noChangeAspect="1"/>
            </p:cNvGraphicFramePr>
            <p:nvPr/>
          </p:nvGraphicFramePr>
          <p:xfrm>
            <a:off x="3563938" y="2133600"/>
            <a:ext cx="1577975" cy="309563"/>
          </p:xfrm>
          <a:graphic>
            <a:graphicData uri="http://schemas.openxmlformats.org/presentationml/2006/ole">
              <p:oleObj spid="_x0000_s1030" name="Equation" r:id="rId9" imgW="901309" imgH="177723" progId="Equation.3">
                <p:embed/>
              </p:oleObj>
            </a:graphicData>
          </a:graphic>
        </p:graphicFrame>
        <p:graphicFrame>
          <p:nvGraphicFramePr>
            <p:cNvPr id="1031" name="Object 7"/>
            <p:cNvGraphicFramePr>
              <a:graphicFrameLocks noChangeAspect="1"/>
            </p:cNvGraphicFramePr>
            <p:nvPr/>
          </p:nvGraphicFramePr>
          <p:xfrm>
            <a:off x="3563938" y="2614613"/>
            <a:ext cx="1000125" cy="309562"/>
          </p:xfrm>
          <a:graphic>
            <a:graphicData uri="http://schemas.openxmlformats.org/presentationml/2006/ole">
              <p:oleObj spid="_x0000_s1031" name="Equation" r:id="rId10" imgW="571004" imgH="177646" progId="Equation.3">
                <p:embed/>
              </p:oleObj>
            </a:graphicData>
          </a:graphic>
        </p:graphicFrame>
        <p:graphicFrame>
          <p:nvGraphicFramePr>
            <p:cNvPr id="1032" name="Object 8"/>
            <p:cNvGraphicFramePr>
              <a:graphicFrameLocks noChangeAspect="1"/>
            </p:cNvGraphicFramePr>
            <p:nvPr/>
          </p:nvGraphicFramePr>
          <p:xfrm>
            <a:off x="3563938" y="3119438"/>
            <a:ext cx="1000125" cy="309562"/>
          </p:xfrm>
          <a:graphic>
            <a:graphicData uri="http://schemas.openxmlformats.org/presentationml/2006/ole">
              <p:oleObj spid="_x0000_s1032" name="Equation" r:id="rId11" imgW="571004" imgH="177646" progId="Equation.3">
                <p:embed/>
              </p:oleObj>
            </a:graphicData>
          </a:graphic>
        </p:graphicFrame>
        <p:graphicFrame>
          <p:nvGraphicFramePr>
            <p:cNvPr id="1033" name="Object 9"/>
            <p:cNvGraphicFramePr>
              <a:graphicFrameLocks noChangeAspect="1"/>
            </p:cNvGraphicFramePr>
            <p:nvPr/>
          </p:nvGraphicFramePr>
          <p:xfrm>
            <a:off x="3563938" y="3624263"/>
            <a:ext cx="1600200" cy="309562"/>
          </p:xfrm>
          <a:graphic>
            <a:graphicData uri="http://schemas.openxmlformats.org/presentationml/2006/ole">
              <p:oleObj spid="_x0000_s1033" name="Equation" r:id="rId12" imgW="914003" imgH="177723" progId="Equation.3">
                <p:embed/>
              </p:oleObj>
            </a:graphicData>
          </a:graphic>
        </p:graphicFrame>
        <p:graphicFrame>
          <p:nvGraphicFramePr>
            <p:cNvPr id="1034" name="Object 10"/>
            <p:cNvGraphicFramePr>
              <a:graphicFrameLocks noChangeAspect="1"/>
            </p:cNvGraphicFramePr>
            <p:nvPr/>
          </p:nvGraphicFramePr>
          <p:xfrm>
            <a:off x="3541713" y="4149725"/>
            <a:ext cx="1622425" cy="309563"/>
          </p:xfrm>
          <a:graphic>
            <a:graphicData uri="http://schemas.openxmlformats.org/presentationml/2006/ole">
              <p:oleObj spid="_x0000_s1034" name="Equation" r:id="rId13" imgW="926698" imgH="177723" progId="Equation.3">
                <p:embed/>
              </p:oleObj>
            </a:graphicData>
          </a:graphic>
        </p:graphicFrame>
        <p:graphicFrame>
          <p:nvGraphicFramePr>
            <p:cNvPr id="1035" name="Object 11"/>
            <p:cNvGraphicFramePr>
              <a:graphicFrameLocks noChangeAspect="1"/>
            </p:cNvGraphicFramePr>
            <p:nvPr/>
          </p:nvGraphicFramePr>
          <p:xfrm>
            <a:off x="3552825" y="4632325"/>
            <a:ext cx="1022350" cy="309563"/>
          </p:xfrm>
          <a:graphic>
            <a:graphicData uri="http://schemas.openxmlformats.org/presentationml/2006/ole">
              <p:oleObj spid="_x0000_s1035" name="Equation" r:id="rId14" imgW="583693" imgH="177646" progId="Equation.3">
                <p:embed/>
              </p:oleObj>
            </a:graphicData>
          </a:graphic>
        </p:graphicFrame>
      </p:grpSp>
      <p:sp>
        <p:nvSpPr>
          <p:cNvPr id="64" name="Rounded Rectangle 63"/>
          <p:cNvSpPr/>
          <p:nvPr/>
        </p:nvSpPr>
        <p:spPr>
          <a:xfrm>
            <a:off x="4067175" y="1412875"/>
            <a:ext cx="2233613" cy="5032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zh-CN" sz="2400" b="1" dirty="0">
                <a:solidFill>
                  <a:srgbClr val="262626"/>
                </a:solidFill>
                <a:latin typeface="Calibri" panose="020F0502020204030204" pitchFamily="34" charset="0"/>
              </a:rPr>
              <a:t>Received Packets</a:t>
            </a:r>
          </a:p>
        </p:txBody>
      </p:sp>
      <p:sp>
        <p:nvSpPr>
          <p:cNvPr id="22573" name="Lightning Bolt 2"/>
          <p:cNvSpPr>
            <a:spLocks noChangeArrowheads="1"/>
          </p:cNvSpPr>
          <p:nvPr/>
        </p:nvSpPr>
        <p:spPr bwMode="auto">
          <a:xfrm rot="-1383180">
            <a:off x="3529013" y="3068638"/>
            <a:ext cx="1192212" cy="431800"/>
          </a:xfrm>
          <a:prstGeom prst="lightningBolt">
            <a:avLst/>
          </a:prstGeom>
          <a:noFill/>
          <a:ln w="254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en-US" altLang="en-US" sz="2400" baseline="-25000">
              <a:solidFill>
                <a:srgbClr val="262626"/>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7" name="Rounded Rectangle 76"/>
          <p:cNvSpPr/>
          <p:nvPr/>
        </p:nvSpPr>
        <p:spPr bwMode="auto">
          <a:xfrm>
            <a:off x="4932363" y="2060575"/>
            <a:ext cx="503237" cy="360363"/>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Y1</a:t>
            </a:r>
          </a:p>
        </p:txBody>
      </p:sp>
      <p:sp>
        <p:nvSpPr>
          <p:cNvPr id="78" name="Rounded Rectangle 77"/>
          <p:cNvSpPr/>
          <p:nvPr/>
        </p:nvSpPr>
        <p:spPr bwMode="auto">
          <a:xfrm>
            <a:off x="4932363" y="3068638"/>
            <a:ext cx="503237" cy="36036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Y3</a:t>
            </a:r>
          </a:p>
        </p:txBody>
      </p:sp>
      <p:sp>
        <p:nvSpPr>
          <p:cNvPr id="79" name="Rounded Rectangle 78"/>
          <p:cNvSpPr/>
          <p:nvPr/>
        </p:nvSpPr>
        <p:spPr bwMode="auto">
          <a:xfrm>
            <a:off x="4932363" y="3573463"/>
            <a:ext cx="503237" cy="36036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Y4</a:t>
            </a:r>
          </a:p>
        </p:txBody>
      </p:sp>
      <p:sp>
        <p:nvSpPr>
          <p:cNvPr id="80" name="Rounded Rectangle 79"/>
          <p:cNvSpPr/>
          <p:nvPr/>
        </p:nvSpPr>
        <p:spPr bwMode="auto">
          <a:xfrm>
            <a:off x="4932363" y="4591050"/>
            <a:ext cx="503237" cy="358775"/>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a:solidFill>
                  <a:prstClr val="white"/>
                </a:solidFill>
                <a:latin typeface="Calibri" panose="020F0502020204030204" pitchFamily="34" charset="0"/>
                <a:ea typeface="ＭＳ Ｐゴシック" pitchFamily="64" charset="-128"/>
              </a:rPr>
              <a:t>Y6</a:t>
            </a:r>
          </a:p>
        </p:txBody>
      </p:sp>
      <p:sp>
        <p:nvSpPr>
          <p:cNvPr id="57" name="Rounded Rectangle 76"/>
          <p:cNvSpPr/>
          <p:nvPr/>
        </p:nvSpPr>
        <p:spPr bwMode="auto">
          <a:xfrm>
            <a:off x="4929190" y="4068769"/>
            <a:ext cx="503237" cy="360363"/>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smtClean="0">
                <a:solidFill>
                  <a:prstClr val="white"/>
                </a:solidFill>
                <a:latin typeface="Calibri" panose="020F0502020204030204" pitchFamily="34" charset="0"/>
                <a:ea typeface="ＭＳ Ｐゴシック" pitchFamily="64" charset="-128"/>
              </a:rPr>
              <a:t>Y5</a:t>
            </a:r>
            <a:endParaRPr lang="en-US" sz="2000" i="1" kern="0" dirty="0">
              <a:solidFill>
                <a:prstClr val="white"/>
              </a:solidFill>
              <a:latin typeface="Calibri" panose="020F0502020204030204" pitchFamily="34" charset="0"/>
              <a:ea typeface="ＭＳ Ｐゴシック" pitchFamily="64" charset="-128"/>
            </a:endParaRPr>
          </a:p>
        </p:txBody>
      </p:sp>
      <p:sp>
        <p:nvSpPr>
          <p:cNvPr id="58" name="Rounded Rectangle 76"/>
          <p:cNvSpPr/>
          <p:nvPr/>
        </p:nvSpPr>
        <p:spPr bwMode="auto">
          <a:xfrm>
            <a:off x="4929190" y="2568571"/>
            <a:ext cx="503237" cy="360363"/>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r>
              <a:rPr lang="en-US" sz="2000" i="1" kern="0" dirty="0" smtClean="0">
                <a:solidFill>
                  <a:prstClr val="white"/>
                </a:solidFill>
                <a:latin typeface="Calibri" panose="020F0502020204030204" pitchFamily="34" charset="0"/>
                <a:ea typeface="ＭＳ Ｐゴシック" pitchFamily="64" charset="-128"/>
              </a:rPr>
              <a:t>Y2</a:t>
            </a:r>
            <a:endParaRPr lang="en-US" sz="2000" i="1" kern="0" dirty="0">
              <a:solidFill>
                <a:prstClr val="white"/>
              </a:solidFill>
              <a:latin typeface="Calibri" panose="020F0502020204030204" pitchFamily="34" charset="0"/>
              <a:ea typeface="ＭＳ Ｐゴシック" pitchFamily="64" charset="-128"/>
            </a:endParaRPr>
          </a:p>
        </p:txBody>
      </p:sp>
      <p:grpSp>
        <p:nvGrpSpPr>
          <p:cNvPr id="70" name="组合 69"/>
          <p:cNvGrpSpPr/>
          <p:nvPr/>
        </p:nvGrpSpPr>
        <p:grpSpPr>
          <a:xfrm>
            <a:off x="5689600" y="2135198"/>
            <a:ext cx="1612900" cy="2794000"/>
            <a:chOff x="5689600" y="2133600"/>
            <a:chExt cx="1612900" cy="2794000"/>
          </a:xfrm>
        </p:grpSpPr>
        <p:graphicFrame>
          <p:nvGraphicFramePr>
            <p:cNvPr id="1036" name="Object 12"/>
            <p:cNvGraphicFramePr>
              <a:graphicFrameLocks noChangeAspect="1"/>
            </p:cNvGraphicFramePr>
            <p:nvPr/>
          </p:nvGraphicFramePr>
          <p:xfrm>
            <a:off x="5702300" y="2133600"/>
            <a:ext cx="1574800" cy="304800"/>
          </p:xfrm>
          <a:graphic>
            <a:graphicData uri="http://schemas.openxmlformats.org/presentationml/2006/ole">
              <p:oleObj spid="_x0000_s1036" name="Equation" r:id="rId15" imgW="901309" imgH="177723" progId="Equation.3">
                <p:embed/>
              </p:oleObj>
            </a:graphicData>
          </a:graphic>
        </p:graphicFrame>
        <p:graphicFrame>
          <p:nvGraphicFramePr>
            <p:cNvPr id="1037" name="Object 13"/>
            <p:cNvGraphicFramePr>
              <a:graphicFrameLocks noChangeAspect="1"/>
            </p:cNvGraphicFramePr>
            <p:nvPr/>
          </p:nvGraphicFramePr>
          <p:xfrm>
            <a:off x="5702300" y="3111500"/>
            <a:ext cx="990600" cy="304800"/>
          </p:xfrm>
          <a:graphic>
            <a:graphicData uri="http://schemas.openxmlformats.org/presentationml/2006/ole">
              <p:oleObj spid="_x0000_s1037" name="Equation" r:id="rId16" imgW="571004" imgH="177646" progId="Equation.3">
                <p:embed/>
              </p:oleObj>
            </a:graphicData>
          </a:graphic>
        </p:graphicFrame>
        <p:graphicFrame>
          <p:nvGraphicFramePr>
            <p:cNvPr id="1038" name="Object 14"/>
            <p:cNvGraphicFramePr>
              <a:graphicFrameLocks noChangeAspect="1"/>
            </p:cNvGraphicFramePr>
            <p:nvPr/>
          </p:nvGraphicFramePr>
          <p:xfrm>
            <a:off x="5702300" y="3619500"/>
            <a:ext cx="1600200" cy="304800"/>
          </p:xfrm>
          <a:graphic>
            <a:graphicData uri="http://schemas.openxmlformats.org/presentationml/2006/ole">
              <p:oleObj spid="_x0000_s1038" name="Equation" r:id="rId17" imgW="914003" imgH="177723" progId="Equation.3">
                <p:embed/>
              </p:oleObj>
            </a:graphicData>
          </a:graphic>
        </p:graphicFrame>
        <p:graphicFrame>
          <p:nvGraphicFramePr>
            <p:cNvPr id="1039" name="Object 15"/>
            <p:cNvGraphicFramePr>
              <a:graphicFrameLocks noChangeAspect="1"/>
            </p:cNvGraphicFramePr>
            <p:nvPr/>
          </p:nvGraphicFramePr>
          <p:xfrm>
            <a:off x="5689600" y="4622800"/>
            <a:ext cx="1016000" cy="304800"/>
          </p:xfrm>
          <a:graphic>
            <a:graphicData uri="http://schemas.openxmlformats.org/presentationml/2006/ole">
              <p:oleObj spid="_x0000_s1039" name="Equation" r:id="rId18" imgW="583693" imgH="177646" progId="Equation.3">
                <p:embed/>
              </p:oleObj>
            </a:graphicData>
          </a:graphic>
        </p:graphicFrame>
      </p:grpSp>
      <p:sp>
        <p:nvSpPr>
          <p:cNvPr id="74" name="页脚占位符 73"/>
          <p:cNvSpPr>
            <a:spLocks noGrp="1"/>
          </p:cNvSpPr>
          <p:nvPr>
            <p:ph type="ftr" sz="quarter" idx="11"/>
          </p:nvPr>
        </p:nvSpPr>
        <p:spPr/>
        <p:txBody>
          <a:bodyPr/>
          <a:lstStyle/>
          <a:p>
            <a:r>
              <a:rPr lang="en-US" altLang="zh-CN" dirty="0" smtClean="0"/>
              <a:t>9</a:t>
            </a:r>
            <a:endParaRPr lang="zh-CN" altLang="en-US" dirty="0"/>
          </a:p>
        </p:txBody>
      </p:sp>
    </p:spTree>
    <p:custDataLst>
      <p:tags r:id="rId2"/>
    </p:custDataLst>
    <p:extLst>
      <p:ext uri="{BB962C8B-B14F-4D97-AF65-F5344CB8AC3E}">
        <p14:creationId xmlns:p14="http://schemas.microsoft.com/office/powerpoint/2010/main" xmlns="" val="310329623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7"/>
                                        </p:tgtEl>
                                        <p:attrNameLst>
                                          <p:attrName>style.visibility</p:attrName>
                                        </p:attrNameLst>
                                      </p:cBhvr>
                                      <p:to>
                                        <p:strVal val="hidden"/>
                                      </p:to>
                                    </p:set>
                                  </p:childTnLst>
                                </p:cTn>
                              </p:par>
                              <p:par>
                                <p:cTn id="7" presetID="12" presetClass="entr" presetSubtype="4" fill="hold" grpId="0" nodeType="withEffect">
                                  <p:stCondLst>
                                    <p:cond delay="0"/>
                                  </p:stCondLst>
                                  <p:childTnLst>
                                    <p:set>
                                      <p:cBhvr>
                                        <p:cTn id="8" dur="1" fill="hold">
                                          <p:stCondLst>
                                            <p:cond delay="0"/>
                                          </p:stCondLst>
                                        </p:cTn>
                                        <p:tgtEl>
                                          <p:spTgt spid="22573"/>
                                        </p:tgtEl>
                                        <p:attrNameLst>
                                          <p:attrName>style.visibility</p:attrName>
                                        </p:attrNameLst>
                                      </p:cBhvr>
                                      <p:to>
                                        <p:strVal val="visible"/>
                                      </p:to>
                                    </p:set>
                                    <p:animEffect transition="in" filter="slide(fromBottom)">
                                      <p:cBhvr>
                                        <p:cTn id="9" dur="500"/>
                                        <p:tgtEl>
                                          <p:spTgt spid="22573"/>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slide(fromBottom)">
                                      <p:cBhvr>
                                        <p:cTn id="12" dur="500"/>
                                        <p:tgtEl>
                                          <p:spTgt spid="6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slide(fromBottom)">
                                      <p:cBhvr>
                                        <p:cTn id="15" dur="500"/>
                                        <p:tgtEl>
                                          <p:spTgt spid="7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slide(fromBottom)">
                                      <p:cBhvr>
                                        <p:cTn id="18" dur="500"/>
                                        <p:tgtEl>
                                          <p:spTgt spid="58"/>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slide(fromBottom)">
                                      <p:cBhvr>
                                        <p:cTn id="21" dur="500"/>
                                        <p:tgtEl>
                                          <p:spTgt spid="78"/>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slide(fromBottom)">
                                      <p:cBhvr>
                                        <p:cTn id="24" dur="500"/>
                                        <p:tgtEl>
                                          <p:spTgt spid="79"/>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slide(fromBottom)">
                                      <p:cBhvr>
                                        <p:cTn id="27" dur="500"/>
                                        <p:tgtEl>
                                          <p:spTgt spid="5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slide(fromBottom)">
                                      <p:cBhvr>
                                        <p:cTn id="30" dur="500"/>
                                        <p:tgtEl>
                                          <p:spTgt spid="8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48" grpId="0"/>
      <p:bldP spid="64" grpId="0"/>
      <p:bldP spid="22573" grpId="0" animBg="1"/>
      <p:bldP spid="77" grpId="0" animBg="1"/>
      <p:bldP spid="78" grpId="0" animBg="1"/>
      <p:bldP spid="79" grpId="0" animBg="1"/>
      <p:bldP spid="80" grpId="0" animBg="1"/>
      <p:bldP spid="57" grpId="0" animBg="1"/>
      <p:bldP spid="57" grpId="1" animBg="1"/>
      <p:bldP spid="58" grpId="0" animBg="1"/>
      <p:bldP spid="5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0.4|1.9"/>
</p:tagLst>
</file>

<file path=ppt/tags/tag2.xml><?xml version="1.0" encoding="utf-8"?>
<p:tagLst xmlns:a="http://schemas.openxmlformats.org/drawingml/2006/main" xmlns:r="http://schemas.openxmlformats.org/officeDocument/2006/relationships" xmlns:p="http://schemas.openxmlformats.org/presentationml/2006/main">
  <p:tag name="TIMING" val="|21|25.6"/>
</p:tagLst>
</file>

<file path=ppt/tags/tag3.xml><?xml version="1.0" encoding="utf-8"?>
<p:tagLst xmlns:a="http://schemas.openxmlformats.org/drawingml/2006/main" xmlns:r="http://schemas.openxmlformats.org/officeDocument/2006/relationships" xmlns:p="http://schemas.openxmlformats.org/presentationml/2006/main">
  <p:tag name="TIMING" val="|28.2|1|12.3"/>
</p:tagLst>
</file>

<file path=ppt/tags/tag4.xml><?xml version="1.0" encoding="utf-8"?>
<p:tagLst xmlns:a="http://schemas.openxmlformats.org/drawingml/2006/main" xmlns:r="http://schemas.openxmlformats.org/officeDocument/2006/relationships" xmlns:p="http://schemas.openxmlformats.org/presentationml/2006/main">
  <p:tag name="TIMING" val="|43.5"/>
</p:tagLst>
</file>

<file path=ppt/tags/tag5.xml><?xml version="1.0" encoding="utf-8"?>
<p:tagLst xmlns:a="http://schemas.openxmlformats.org/drawingml/2006/main" xmlns:r="http://schemas.openxmlformats.org/officeDocument/2006/relationships" xmlns:p="http://schemas.openxmlformats.org/presentationml/2006/main">
  <p:tag name="TIMING" val="|21.2|6|3.3"/>
</p:tagLst>
</file>

<file path=ppt/tags/tag6.xml><?xml version="1.0" encoding="utf-8"?>
<p:tagLst xmlns:a="http://schemas.openxmlformats.org/drawingml/2006/main" xmlns:r="http://schemas.openxmlformats.org/officeDocument/2006/relationships" xmlns:p="http://schemas.openxmlformats.org/presentationml/2006/main">
  <p:tag name="TIMING" val="|44.7"/>
</p:tagLst>
</file>

<file path=ppt/tags/tag7.xml><?xml version="1.0" encoding="utf-8"?>
<p:tagLst xmlns:a="http://schemas.openxmlformats.org/drawingml/2006/main" xmlns:r="http://schemas.openxmlformats.org/officeDocument/2006/relationships" xmlns:p="http://schemas.openxmlformats.org/presentationml/2006/main">
  <p:tag name="TIMING" val="|8.9|7.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1534</Words>
  <Application>Microsoft Office PowerPoint</Application>
  <PresentationFormat>全屏显示(4:3)</PresentationFormat>
  <Paragraphs>288</Paragraphs>
  <Slides>26</Slides>
  <Notes>24</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26</vt:i4>
      </vt:variant>
    </vt:vector>
  </HeadingPairs>
  <TitlesOfParts>
    <vt:vector size="30" baseType="lpstr">
      <vt:lpstr>Office 主题</vt:lpstr>
      <vt:lpstr>2_Office 主题</vt:lpstr>
      <vt:lpstr>1_Office 主题</vt:lpstr>
      <vt:lpstr>Equation</vt:lpstr>
      <vt:lpstr>幻灯片 1</vt:lpstr>
      <vt:lpstr>Outlines</vt:lpstr>
      <vt:lpstr>Background</vt:lpstr>
      <vt:lpstr>Traditional Protocols</vt:lpstr>
      <vt:lpstr>Splash: Constructive interference + Pipelining </vt:lpstr>
      <vt:lpstr>Long tail problem</vt:lpstr>
      <vt:lpstr>幻灯片 7</vt:lpstr>
      <vt:lpstr>Pando Protocol</vt:lpstr>
      <vt:lpstr>1) Fountain codes</vt:lpstr>
      <vt:lpstr>幻灯片 10</vt:lpstr>
      <vt:lpstr> Gaussian Elimination </vt:lpstr>
      <vt:lpstr>3) Silence-based feedback</vt:lpstr>
      <vt:lpstr>Improve Feedback Scheme</vt:lpstr>
      <vt:lpstr>4) Packet-level adaptation of channel diversity and network density</vt:lpstr>
      <vt:lpstr>Implementation—state machine</vt:lpstr>
      <vt:lpstr>幻灯片 16</vt:lpstr>
      <vt:lpstr>Evaluation: dissemination time</vt:lpstr>
      <vt:lpstr>幻灯片 18</vt:lpstr>
      <vt:lpstr>Reliability of individual node</vt:lpstr>
      <vt:lpstr>Evaluation – Dissemination time on Flocklab  </vt:lpstr>
      <vt:lpstr>Dissemination time on Flocklab </vt:lpstr>
      <vt:lpstr>Dissemination time on Indriya </vt:lpstr>
      <vt:lpstr>Compared to others</vt:lpstr>
      <vt:lpstr>Conclusion</vt:lpstr>
      <vt:lpstr>Thank you very much！Questions?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Huajie Shao</cp:lastModifiedBy>
  <cp:revision>814</cp:revision>
  <dcterms:modified xsi:type="dcterms:W3CDTF">2016-03-10T21:07:25Z</dcterms:modified>
</cp:coreProperties>
</file>