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Proxima Nova"/>
      <p:regular r:id="rId39"/>
      <p:bold r:id="rId40"/>
      <p:italic r:id="rId41"/>
      <p:boldItalic r:id="rId42"/>
    </p:embeddedFon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20" Type="http://schemas.openxmlformats.org/officeDocument/2006/relationships/slide" Target="slides/slide15.xml"/><Relationship Id="rId42" Type="http://schemas.openxmlformats.org/officeDocument/2006/relationships/font" Target="fonts/ProximaNova-boldItalic.fntdata"/><Relationship Id="rId41" Type="http://schemas.openxmlformats.org/officeDocument/2006/relationships/font" Target="fonts/ProximaNova-italic.fntdata"/><Relationship Id="rId22" Type="http://schemas.openxmlformats.org/officeDocument/2006/relationships/slide" Target="slides/slide17.xml"/><Relationship Id="rId44" Type="http://schemas.openxmlformats.org/officeDocument/2006/relationships/font" Target="fonts/Merriweather-bold.fntdata"/><Relationship Id="rId21" Type="http://schemas.openxmlformats.org/officeDocument/2006/relationships/slide" Target="slides/slide16.xml"/><Relationship Id="rId43" Type="http://schemas.openxmlformats.org/officeDocument/2006/relationships/font" Target="fonts/Merriweather-regular.fntdata"/><Relationship Id="rId24" Type="http://schemas.openxmlformats.org/officeDocument/2006/relationships/slide" Target="slides/slide19.xml"/><Relationship Id="rId46" Type="http://schemas.openxmlformats.org/officeDocument/2006/relationships/font" Target="fonts/Merriweather-boldItalic.fntdata"/><Relationship Id="rId23" Type="http://schemas.openxmlformats.org/officeDocument/2006/relationships/slide" Target="slides/slide18.xml"/><Relationship Id="rId45" Type="http://schemas.openxmlformats.org/officeDocument/2006/relationships/font" Target="fonts/Merriweather-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74" name="Shape 374"/>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80" name="Shape 380"/>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0" name="Shape 50"/>
        <p:cNvGrpSpPr/>
        <p:nvPr/>
      </p:nvGrpSpPr>
      <p:grpSpPr>
        <a:xfrm>
          <a:off x="0" y="0"/>
          <a:ext cx="0" cy="0"/>
          <a:chOff x="0" y="0"/>
          <a:chExt cx="0" cy="0"/>
        </a:xfrm>
      </p:grpSpPr>
      <p:sp>
        <p:nvSpPr>
          <p:cNvPr id="51" name="Shape 51"/>
          <p:cNvSpPr txBox="1"/>
          <p:nvPr>
            <p:ph type="title"/>
          </p:nvPr>
        </p:nvSpPr>
        <p:spPr>
          <a:xfrm>
            <a:off x="914400" y="114300"/>
            <a:ext cx="7315200" cy="971700"/>
          </a:xfrm>
          <a:prstGeom prst="rect">
            <a:avLst/>
          </a:prstGeom>
          <a:noFill/>
          <a:ln>
            <a:noFill/>
          </a:ln>
        </p:spPr>
        <p:txBody>
          <a:bodyPr anchorCtr="0" anchor="b" bIns="68575" lIns="68575" rIns="68575" tIns="68575"/>
          <a:lstStyle>
            <a:lvl1pPr indent="0" lvl="0" marL="0" marR="0" rtl="0" algn="l">
              <a:spcBef>
                <a:spcPts val="0"/>
              </a:spcBef>
              <a:buClr>
                <a:schemeClr val="dk1"/>
              </a:buClr>
              <a:buSzPct val="40740"/>
              <a:buFont typeface="Merriweather"/>
              <a:buNone/>
              <a:defRPr b="0" i="0" sz="2700" u="none" cap="none" strike="noStrike">
                <a:solidFill>
                  <a:schemeClr val="dk1"/>
                </a:solidFill>
                <a:latin typeface="Merriweather"/>
                <a:ea typeface="Merriweather"/>
                <a:cs typeface="Merriweather"/>
                <a:sym typeface="Merriweather"/>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2" name="Shape 52"/>
          <p:cNvSpPr txBox="1"/>
          <p:nvPr>
            <p:ph idx="1" type="body"/>
          </p:nvPr>
        </p:nvSpPr>
        <p:spPr>
          <a:xfrm>
            <a:off x="914400" y="1200150"/>
            <a:ext cx="7315200" cy="3429000"/>
          </a:xfrm>
          <a:prstGeom prst="rect">
            <a:avLst/>
          </a:prstGeom>
          <a:noFill/>
          <a:ln>
            <a:noFill/>
          </a:ln>
        </p:spPr>
        <p:txBody>
          <a:bodyPr anchorCtr="0" anchor="t" bIns="68575" lIns="68575" rIns="68575" tIns="68575"/>
          <a:lstStyle>
            <a:lvl1pPr indent="-88900" lvl="0" marL="228600" marR="0" rtl="0" algn="l">
              <a:lnSpc>
                <a:spcPct val="90000"/>
              </a:lnSpc>
              <a:spcBef>
                <a:spcPts val="1400"/>
              </a:spcBef>
              <a:buClr>
                <a:schemeClr val="accent1"/>
              </a:buClr>
              <a:buSzPct val="100000"/>
              <a:buFont typeface="Arial"/>
              <a:buChar char="•"/>
              <a:defRPr b="0" i="0" sz="2100" u="none" cap="none" strike="noStrike">
                <a:solidFill>
                  <a:schemeClr val="dk1"/>
                </a:solidFill>
                <a:latin typeface="Merriweather"/>
                <a:ea typeface="Merriweather"/>
                <a:cs typeface="Merriweather"/>
                <a:sym typeface="Merriweather"/>
              </a:defRPr>
            </a:lvl1pPr>
            <a:lvl2pPr indent="-127000" lvl="1" marL="571500" marR="0" rtl="0" algn="l">
              <a:lnSpc>
                <a:spcPct val="90000"/>
              </a:lnSpc>
              <a:spcBef>
                <a:spcPts val="900"/>
              </a:spcBef>
              <a:buClr>
                <a:schemeClr val="accent1"/>
              </a:buClr>
              <a:buSzPct val="100000"/>
              <a:buFont typeface="Arial"/>
              <a:buChar char="–"/>
              <a:defRPr b="0" i="0" sz="1800" u="none" cap="none" strike="noStrike">
                <a:solidFill>
                  <a:schemeClr val="dk1"/>
                </a:solidFill>
                <a:latin typeface="Merriweather"/>
                <a:ea typeface="Merriweather"/>
                <a:cs typeface="Merriweather"/>
                <a:sym typeface="Merriweather"/>
              </a:defRPr>
            </a:lvl2pPr>
            <a:lvl3pPr indent="-127000" lvl="2" marL="901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3pPr>
            <a:lvl4pPr indent="-139700" lvl="3" marL="12446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4pPr>
            <a:lvl5pPr indent="-139700" lvl="4" marL="15875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5pPr>
            <a:lvl6pPr indent="-139700" lvl="5" marL="1917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6pPr>
            <a:lvl7pPr indent="-139700" lvl="6" marL="22606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7pPr>
            <a:lvl8pPr indent="-127000" lvl="7" marL="25908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8pPr>
            <a:lvl9pPr indent="-127000" lvl="8" marL="2933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9pPr>
          </a:lstStyle>
          <a:p/>
        </p:txBody>
      </p:sp>
      <p:sp>
        <p:nvSpPr>
          <p:cNvPr id="53" name="Shape 53"/>
          <p:cNvSpPr txBox="1"/>
          <p:nvPr>
            <p:ph idx="10" type="dt"/>
          </p:nvPr>
        </p:nvSpPr>
        <p:spPr>
          <a:xfrm>
            <a:off x="7162800" y="4836318"/>
            <a:ext cx="1066800" cy="135600"/>
          </a:xfrm>
          <a:prstGeom prst="rect">
            <a:avLst/>
          </a:prstGeom>
          <a:noFill/>
          <a:ln>
            <a:noFill/>
          </a:ln>
        </p:spPr>
        <p:txBody>
          <a:bodyPr anchorCtr="0" anchor="ctr" bIns="68575" lIns="68575" rIns="68575" tIns="68575"/>
          <a:lstStyle>
            <a:lvl1pPr indent="0" lvl="0" marL="0" marR="0" rtl="0" algn="r">
              <a:spcBef>
                <a:spcPts val="0"/>
              </a:spcBef>
              <a:buSzPct val="122222"/>
              <a:buNone/>
              <a:defRPr b="0" i="0" sz="900" u="none" cap="none" strike="noStrike">
                <a:solidFill>
                  <a:schemeClr val="dk1"/>
                </a:solidFill>
                <a:latin typeface="Merriweather"/>
                <a:ea typeface="Merriweather"/>
                <a:cs typeface="Merriweather"/>
                <a:sym typeface="Merriweather"/>
              </a:defRPr>
            </a:lvl1pPr>
            <a:lvl2pPr indent="-12700" lvl="1" marL="457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2pPr>
            <a:lvl3pPr indent="-12700" lvl="2" marL="914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3pPr>
            <a:lvl4pPr indent="-12700" lvl="3" marL="1371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4pPr>
            <a:lvl5pPr indent="-12700" lvl="4" marL="18288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5pPr>
            <a:lvl6pPr indent="-12700" lvl="5" marL="22860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6pPr>
            <a:lvl7pPr indent="-12700" lvl="6" marL="2743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7pPr>
            <a:lvl8pPr indent="-12700" lvl="7" marL="3200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8pPr>
            <a:lvl9pPr indent="-12700" lvl="8" marL="3657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9pPr>
          </a:lstStyle>
          <a:p/>
        </p:txBody>
      </p:sp>
      <p:sp>
        <p:nvSpPr>
          <p:cNvPr id="54" name="Shape 54"/>
          <p:cNvSpPr txBox="1"/>
          <p:nvPr>
            <p:ph idx="11" type="ftr"/>
          </p:nvPr>
        </p:nvSpPr>
        <p:spPr>
          <a:xfrm>
            <a:off x="914400" y="4836318"/>
            <a:ext cx="6217800" cy="1356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chemeClr val="dk1"/>
                </a:solidFill>
                <a:latin typeface="Merriweather"/>
                <a:ea typeface="Merriweather"/>
                <a:cs typeface="Merriweather"/>
                <a:sym typeface="Merriweather"/>
              </a:defRPr>
            </a:lvl1pPr>
            <a:lvl2pPr indent="-12700" lvl="1" marL="457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2pPr>
            <a:lvl3pPr indent="-12700" lvl="2" marL="914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3pPr>
            <a:lvl4pPr indent="-12700" lvl="3" marL="1371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4pPr>
            <a:lvl5pPr indent="-12700" lvl="4" marL="18288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5pPr>
            <a:lvl6pPr indent="-12700" lvl="5" marL="22860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6pPr>
            <a:lvl7pPr indent="-12700" lvl="6" marL="2743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7pPr>
            <a:lvl8pPr indent="-12700" lvl="7" marL="3200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8pPr>
            <a:lvl9pPr indent="-12700" lvl="8" marL="3657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9pPr>
          </a:lstStyle>
          <a:p/>
        </p:txBody>
      </p:sp>
      <p:sp>
        <p:nvSpPr>
          <p:cNvPr id="55" name="Shape 55"/>
          <p:cNvSpPr txBox="1"/>
          <p:nvPr>
            <p:ph idx="12" type="sldNum"/>
          </p:nvPr>
        </p:nvSpPr>
        <p:spPr>
          <a:xfrm>
            <a:off x="8305799" y="4836318"/>
            <a:ext cx="609600" cy="1356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900" u="none" cap="none" strike="noStrike">
                <a:solidFill>
                  <a:schemeClr val="dk1"/>
                </a:solidFill>
                <a:latin typeface="Merriweather"/>
                <a:ea typeface="Merriweather"/>
                <a:cs typeface="Merriweather"/>
                <a:sym typeface="Merriweather"/>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6" name="Shape 56"/>
        <p:cNvGrpSpPr/>
        <p:nvPr/>
      </p:nvGrpSpPr>
      <p:grpSpPr>
        <a:xfrm>
          <a:off x="0" y="0"/>
          <a:ext cx="0" cy="0"/>
          <a:chOff x="0" y="0"/>
          <a:chExt cx="0" cy="0"/>
        </a:xfrm>
      </p:grpSpPr>
      <p:sp>
        <p:nvSpPr>
          <p:cNvPr id="57" name="Shape 57"/>
          <p:cNvSpPr txBox="1"/>
          <p:nvPr>
            <p:ph type="title"/>
          </p:nvPr>
        </p:nvSpPr>
        <p:spPr>
          <a:xfrm>
            <a:off x="914400" y="114300"/>
            <a:ext cx="7315200" cy="971700"/>
          </a:xfrm>
          <a:prstGeom prst="rect">
            <a:avLst/>
          </a:prstGeom>
          <a:noFill/>
          <a:ln>
            <a:noFill/>
          </a:ln>
        </p:spPr>
        <p:txBody>
          <a:bodyPr anchorCtr="0" anchor="b" bIns="68575" lIns="68575" rIns="68575" tIns="68575"/>
          <a:lstStyle>
            <a:lvl1pPr indent="0" lvl="0" marL="0" marR="0" rtl="0" algn="l">
              <a:spcBef>
                <a:spcPts val="0"/>
              </a:spcBef>
              <a:buClr>
                <a:schemeClr val="dk1"/>
              </a:buClr>
              <a:buSzPct val="40740"/>
              <a:buFont typeface="Merriweather"/>
              <a:buNone/>
              <a:defRPr b="0" i="0" sz="2700" u="none" cap="none" strike="noStrike">
                <a:solidFill>
                  <a:schemeClr val="dk1"/>
                </a:solidFill>
                <a:latin typeface="Merriweather"/>
                <a:ea typeface="Merriweather"/>
                <a:cs typeface="Merriweather"/>
                <a:sym typeface="Merriweather"/>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8" name="Shape 58"/>
          <p:cNvSpPr txBox="1"/>
          <p:nvPr>
            <p:ph idx="1" type="body"/>
          </p:nvPr>
        </p:nvSpPr>
        <p:spPr>
          <a:xfrm>
            <a:off x="914399" y="1197428"/>
            <a:ext cx="3657600" cy="612300"/>
          </a:xfrm>
          <a:prstGeom prst="rect">
            <a:avLst/>
          </a:prstGeom>
          <a:noFill/>
          <a:ln>
            <a:noFill/>
          </a:ln>
        </p:spPr>
        <p:txBody>
          <a:bodyPr anchorCtr="0" anchor="ctr" bIns="68575" lIns="68575" rIns="68575" tIns="68575"/>
          <a:lstStyle>
            <a:lvl1pPr indent="0" lvl="0" marL="0" marR="0" rtl="0" algn="l">
              <a:lnSpc>
                <a:spcPct val="90000"/>
              </a:lnSpc>
              <a:spcBef>
                <a:spcPts val="1400"/>
              </a:spcBef>
              <a:buClr>
                <a:schemeClr val="accent1"/>
              </a:buClr>
              <a:buSzPct val="52380"/>
              <a:buFont typeface="Arial"/>
              <a:buNone/>
              <a:defRPr b="0" i="0" sz="2100" u="none" cap="none" strike="noStrike">
                <a:solidFill>
                  <a:schemeClr val="accent1"/>
                </a:solidFill>
                <a:latin typeface="Merriweather"/>
                <a:ea typeface="Merriweather"/>
                <a:cs typeface="Merriweather"/>
                <a:sym typeface="Merriweather"/>
              </a:defRPr>
            </a:lvl1pPr>
            <a:lvl2pPr indent="-12700" lvl="1" marL="457200" marR="0" rtl="0" algn="l">
              <a:lnSpc>
                <a:spcPct val="90000"/>
              </a:lnSpc>
              <a:spcBef>
                <a:spcPts val="900"/>
              </a:spcBef>
              <a:buClr>
                <a:schemeClr val="accent1"/>
              </a:buClr>
              <a:buSzPct val="55000"/>
              <a:buFont typeface="Arial"/>
              <a:buNone/>
              <a:defRPr b="1" i="0" sz="2000" u="none" cap="none" strike="noStrike">
                <a:solidFill>
                  <a:schemeClr val="dk1"/>
                </a:solidFill>
                <a:latin typeface="Merriweather"/>
                <a:ea typeface="Merriweather"/>
                <a:cs typeface="Merriweather"/>
                <a:sym typeface="Merriweather"/>
              </a:defRPr>
            </a:lvl2pPr>
            <a:lvl3pPr indent="-12700" lvl="2" marL="914400" marR="0" rtl="0" algn="l">
              <a:lnSpc>
                <a:spcPct val="90000"/>
              </a:lnSpc>
              <a:spcBef>
                <a:spcPts val="600"/>
              </a:spcBef>
              <a:buClr>
                <a:schemeClr val="accent1"/>
              </a:buClr>
              <a:buSzPct val="61111"/>
              <a:buFont typeface="Arial"/>
              <a:buNone/>
              <a:defRPr b="1" i="0" sz="1800" u="none" cap="none" strike="noStrike">
                <a:solidFill>
                  <a:schemeClr val="dk1"/>
                </a:solidFill>
                <a:latin typeface="Merriweather"/>
                <a:ea typeface="Merriweather"/>
                <a:cs typeface="Merriweather"/>
                <a:sym typeface="Merriweather"/>
              </a:defRPr>
            </a:lvl3pPr>
            <a:lvl4pPr indent="-12700" lvl="3" marL="13716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4pPr>
            <a:lvl5pPr indent="-12700" lvl="4" marL="18288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5pPr>
            <a:lvl6pPr indent="-12700" lvl="5" marL="22860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6pPr>
            <a:lvl7pPr indent="-12700" lvl="6" marL="27432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7pPr>
            <a:lvl8pPr indent="-12700" lvl="7" marL="32004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8pPr>
            <a:lvl9pPr indent="-12700" lvl="8" marL="36576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9pPr>
          </a:lstStyle>
          <a:p/>
        </p:txBody>
      </p:sp>
      <p:sp>
        <p:nvSpPr>
          <p:cNvPr id="59" name="Shape 59"/>
          <p:cNvSpPr txBox="1"/>
          <p:nvPr>
            <p:ph idx="2" type="body"/>
          </p:nvPr>
        </p:nvSpPr>
        <p:spPr>
          <a:xfrm>
            <a:off x="914399" y="1809750"/>
            <a:ext cx="3657600" cy="2819400"/>
          </a:xfrm>
          <a:prstGeom prst="rect">
            <a:avLst/>
          </a:prstGeom>
          <a:noFill/>
          <a:ln>
            <a:noFill/>
          </a:ln>
        </p:spPr>
        <p:txBody>
          <a:bodyPr anchorCtr="0" anchor="t" bIns="68575" lIns="68575" rIns="68575" tIns="68575"/>
          <a:lstStyle>
            <a:lvl1pPr indent="-88900" lvl="0" marL="228600" marR="0" rtl="0" algn="l">
              <a:lnSpc>
                <a:spcPct val="90000"/>
              </a:lnSpc>
              <a:spcBef>
                <a:spcPts val="1400"/>
              </a:spcBef>
              <a:buClr>
                <a:schemeClr val="accent1"/>
              </a:buClr>
              <a:buSzPct val="100000"/>
              <a:buFont typeface="Arial"/>
              <a:buChar char="•"/>
              <a:defRPr b="0" i="0" sz="2100" u="none" cap="none" strike="noStrike">
                <a:solidFill>
                  <a:schemeClr val="dk1"/>
                </a:solidFill>
                <a:latin typeface="Merriweather"/>
                <a:ea typeface="Merriweather"/>
                <a:cs typeface="Merriweather"/>
                <a:sym typeface="Merriweather"/>
              </a:defRPr>
            </a:lvl1pPr>
            <a:lvl2pPr indent="-127000" lvl="1" marL="571500" marR="0" rtl="0" algn="l">
              <a:lnSpc>
                <a:spcPct val="90000"/>
              </a:lnSpc>
              <a:spcBef>
                <a:spcPts val="900"/>
              </a:spcBef>
              <a:buClr>
                <a:schemeClr val="accent1"/>
              </a:buClr>
              <a:buSzPct val="100000"/>
              <a:buFont typeface="Arial"/>
              <a:buChar char="–"/>
              <a:defRPr b="0" i="0" sz="1800" u="none" cap="none" strike="noStrike">
                <a:solidFill>
                  <a:schemeClr val="dk1"/>
                </a:solidFill>
                <a:latin typeface="Merriweather"/>
                <a:ea typeface="Merriweather"/>
                <a:cs typeface="Merriweather"/>
                <a:sym typeface="Merriweather"/>
              </a:defRPr>
            </a:lvl2pPr>
            <a:lvl3pPr indent="-127000" lvl="2" marL="901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3pPr>
            <a:lvl4pPr indent="-139700" lvl="3" marL="12446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4pPr>
            <a:lvl5pPr indent="-139700" lvl="4" marL="15875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5pPr>
            <a:lvl6pPr indent="-139700" lvl="5" marL="1917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6pPr>
            <a:lvl7pPr indent="-139700" lvl="6" marL="22606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7pPr>
            <a:lvl8pPr indent="-127000" lvl="7" marL="25908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8pPr>
            <a:lvl9pPr indent="-127000" lvl="8" marL="2933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9pPr>
          </a:lstStyle>
          <a:p/>
        </p:txBody>
      </p:sp>
      <p:sp>
        <p:nvSpPr>
          <p:cNvPr id="60" name="Shape 60"/>
          <p:cNvSpPr txBox="1"/>
          <p:nvPr>
            <p:ph idx="3" type="body"/>
          </p:nvPr>
        </p:nvSpPr>
        <p:spPr>
          <a:xfrm>
            <a:off x="4571999" y="1197428"/>
            <a:ext cx="3657599" cy="612300"/>
          </a:xfrm>
          <a:prstGeom prst="rect">
            <a:avLst/>
          </a:prstGeom>
          <a:noFill/>
          <a:ln>
            <a:noFill/>
          </a:ln>
        </p:spPr>
        <p:txBody>
          <a:bodyPr anchorCtr="0" anchor="ctr" bIns="68575" lIns="68575" rIns="68575" tIns="68575"/>
          <a:lstStyle>
            <a:lvl1pPr indent="0" lvl="0" marL="0" marR="0" rtl="0" algn="l">
              <a:lnSpc>
                <a:spcPct val="90000"/>
              </a:lnSpc>
              <a:spcBef>
                <a:spcPts val="1400"/>
              </a:spcBef>
              <a:buClr>
                <a:schemeClr val="accent1"/>
              </a:buClr>
              <a:buSzPct val="52380"/>
              <a:buFont typeface="Arial"/>
              <a:buNone/>
              <a:defRPr b="0" i="0" sz="2100" u="none" cap="none" strike="noStrike">
                <a:solidFill>
                  <a:schemeClr val="accent1"/>
                </a:solidFill>
                <a:latin typeface="Merriweather"/>
                <a:ea typeface="Merriweather"/>
                <a:cs typeface="Merriweather"/>
                <a:sym typeface="Merriweather"/>
              </a:defRPr>
            </a:lvl1pPr>
            <a:lvl2pPr indent="-12700" lvl="1" marL="457200" marR="0" rtl="0" algn="l">
              <a:lnSpc>
                <a:spcPct val="90000"/>
              </a:lnSpc>
              <a:spcBef>
                <a:spcPts val="900"/>
              </a:spcBef>
              <a:buClr>
                <a:schemeClr val="accent1"/>
              </a:buClr>
              <a:buSzPct val="55000"/>
              <a:buFont typeface="Arial"/>
              <a:buNone/>
              <a:defRPr b="1" i="0" sz="2000" u="none" cap="none" strike="noStrike">
                <a:solidFill>
                  <a:schemeClr val="dk1"/>
                </a:solidFill>
                <a:latin typeface="Merriweather"/>
                <a:ea typeface="Merriweather"/>
                <a:cs typeface="Merriweather"/>
                <a:sym typeface="Merriweather"/>
              </a:defRPr>
            </a:lvl2pPr>
            <a:lvl3pPr indent="-12700" lvl="2" marL="914400" marR="0" rtl="0" algn="l">
              <a:lnSpc>
                <a:spcPct val="90000"/>
              </a:lnSpc>
              <a:spcBef>
                <a:spcPts val="600"/>
              </a:spcBef>
              <a:buClr>
                <a:schemeClr val="accent1"/>
              </a:buClr>
              <a:buSzPct val="61111"/>
              <a:buFont typeface="Arial"/>
              <a:buNone/>
              <a:defRPr b="1" i="0" sz="1800" u="none" cap="none" strike="noStrike">
                <a:solidFill>
                  <a:schemeClr val="dk1"/>
                </a:solidFill>
                <a:latin typeface="Merriweather"/>
                <a:ea typeface="Merriweather"/>
                <a:cs typeface="Merriweather"/>
                <a:sym typeface="Merriweather"/>
              </a:defRPr>
            </a:lvl3pPr>
            <a:lvl4pPr indent="-12700" lvl="3" marL="13716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4pPr>
            <a:lvl5pPr indent="-12700" lvl="4" marL="18288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5pPr>
            <a:lvl6pPr indent="-12700" lvl="5" marL="22860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6pPr>
            <a:lvl7pPr indent="-12700" lvl="6" marL="27432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7pPr>
            <a:lvl8pPr indent="-12700" lvl="7" marL="32004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8pPr>
            <a:lvl9pPr indent="-12700" lvl="8" marL="3657600" marR="0" rtl="0" algn="l">
              <a:lnSpc>
                <a:spcPct val="90000"/>
              </a:lnSpc>
              <a:spcBef>
                <a:spcPts val="600"/>
              </a:spcBef>
              <a:buClr>
                <a:schemeClr val="accent1"/>
              </a:buClr>
              <a:buSzPct val="68750"/>
              <a:buFont typeface="Arial"/>
              <a:buNone/>
              <a:defRPr b="1" i="0" sz="1600" u="none" cap="none" strike="noStrike">
                <a:solidFill>
                  <a:schemeClr val="dk1"/>
                </a:solidFill>
                <a:latin typeface="Merriweather"/>
                <a:ea typeface="Merriweather"/>
                <a:cs typeface="Merriweather"/>
                <a:sym typeface="Merriweather"/>
              </a:defRPr>
            </a:lvl9pPr>
          </a:lstStyle>
          <a:p/>
        </p:txBody>
      </p:sp>
      <p:sp>
        <p:nvSpPr>
          <p:cNvPr id="61" name="Shape 61"/>
          <p:cNvSpPr txBox="1"/>
          <p:nvPr>
            <p:ph idx="4" type="body"/>
          </p:nvPr>
        </p:nvSpPr>
        <p:spPr>
          <a:xfrm>
            <a:off x="4571999" y="1809750"/>
            <a:ext cx="3657599" cy="2819400"/>
          </a:xfrm>
          <a:prstGeom prst="rect">
            <a:avLst/>
          </a:prstGeom>
          <a:noFill/>
          <a:ln>
            <a:noFill/>
          </a:ln>
        </p:spPr>
        <p:txBody>
          <a:bodyPr anchorCtr="0" anchor="t" bIns="68575" lIns="68575" rIns="68575" tIns="68575"/>
          <a:lstStyle>
            <a:lvl1pPr indent="-88900" lvl="0" marL="228600" marR="0" rtl="0" algn="l">
              <a:lnSpc>
                <a:spcPct val="90000"/>
              </a:lnSpc>
              <a:spcBef>
                <a:spcPts val="1400"/>
              </a:spcBef>
              <a:buClr>
                <a:schemeClr val="accent1"/>
              </a:buClr>
              <a:buSzPct val="100000"/>
              <a:buFont typeface="Arial"/>
              <a:buChar char="•"/>
              <a:defRPr b="0" i="0" sz="2100" u="none" cap="none" strike="noStrike">
                <a:solidFill>
                  <a:schemeClr val="dk1"/>
                </a:solidFill>
                <a:latin typeface="Merriweather"/>
                <a:ea typeface="Merriweather"/>
                <a:cs typeface="Merriweather"/>
                <a:sym typeface="Merriweather"/>
              </a:defRPr>
            </a:lvl1pPr>
            <a:lvl2pPr indent="-127000" lvl="1" marL="571500" marR="0" rtl="0" algn="l">
              <a:lnSpc>
                <a:spcPct val="90000"/>
              </a:lnSpc>
              <a:spcBef>
                <a:spcPts val="900"/>
              </a:spcBef>
              <a:buClr>
                <a:schemeClr val="accent1"/>
              </a:buClr>
              <a:buSzPct val="100000"/>
              <a:buFont typeface="Arial"/>
              <a:buChar char="–"/>
              <a:defRPr b="0" i="0" sz="1800" u="none" cap="none" strike="noStrike">
                <a:solidFill>
                  <a:schemeClr val="dk1"/>
                </a:solidFill>
                <a:latin typeface="Merriweather"/>
                <a:ea typeface="Merriweather"/>
                <a:cs typeface="Merriweather"/>
                <a:sym typeface="Merriweather"/>
              </a:defRPr>
            </a:lvl2pPr>
            <a:lvl3pPr indent="-127000" lvl="2" marL="901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3pPr>
            <a:lvl4pPr indent="-139700" lvl="3" marL="12446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4pPr>
            <a:lvl5pPr indent="-139700" lvl="4" marL="15875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5pPr>
            <a:lvl6pPr indent="-139700" lvl="5" marL="1917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6pPr>
            <a:lvl7pPr indent="-139700" lvl="6" marL="22606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7pPr>
            <a:lvl8pPr indent="-127000" lvl="7" marL="25908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8pPr>
            <a:lvl9pPr indent="-127000" lvl="8" marL="2933700" marR="0" rtl="0" algn="l">
              <a:lnSpc>
                <a:spcPct val="90000"/>
              </a:lnSpc>
              <a:spcBef>
                <a:spcPts val="600"/>
              </a:spcBef>
              <a:buClr>
                <a:schemeClr val="accent1"/>
              </a:buClr>
              <a:buSzPct val="100000"/>
              <a:buFont typeface="Arial"/>
              <a:buChar char="•"/>
              <a:defRPr b="0" i="0" sz="1500" u="none" cap="none" strike="noStrike">
                <a:solidFill>
                  <a:schemeClr val="dk1"/>
                </a:solidFill>
                <a:latin typeface="Merriweather"/>
                <a:ea typeface="Merriweather"/>
                <a:cs typeface="Merriweather"/>
                <a:sym typeface="Merriweather"/>
              </a:defRPr>
            </a:lvl9pPr>
          </a:lstStyle>
          <a:p/>
        </p:txBody>
      </p:sp>
      <p:sp>
        <p:nvSpPr>
          <p:cNvPr id="62" name="Shape 62"/>
          <p:cNvSpPr txBox="1"/>
          <p:nvPr>
            <p:ph idx="10" type="dt"/>
          </p:nvPr>
        </p:nvSpPr>
        <p:spPr>
          <a:xfrm>
            <a:off x="7162800" y="4836318"/>
            <a:ext cx="1066800" cy="135600"/>
          </a:xfrm>
          <a:prstGeom prst="rect">
            <a:avLst/>
          </a:prstGeom>
          <a:noFill/>
          <a:ln>
            <a:noFill/>
          </a:ln>
        </p:spPr>
        <p:txBody>
          <a:bodyPr anchorCtr="0" anchor="ctr" bIns="68575" lIns="68575" rIns="68575" tIns="68575"/>
          <a:lstStyle>
            <a:lvl1pPr indent="0" lvl="0" marL="0" marR="0" rtl="0" algn="r">
              <a:spcBef>
                <a:spcPts val="0"/>
              </a:spcBef>
              <a:buSzPct val="122222"/>
              <a:buNone/>
              <a:defRPr b="0" i="0" sz="900" u="none" cap="none" strike="noStrike">
                <a:solidFill>
                  <a:schemeClr val="dk1"/>
                </a:solidFill>
                <a:latin typeface="Merriweather"/>
                <a:ea typeface="Merriweather"/>
                <a:cs typeface="Merriweather"/>
                <a:sym typeface="Merriweather"/>
              </a:defRPr>
            </a:lvl1pPr>
            <a:lvl2pPr indent="-12700" lvl="1" marL="457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2pPr>
            <a:lvl3pPr indent="-12700" lvl="2" marL="914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3pPr>
            <a:lvl4pPr indent="-12700" lvl="3" marL="1371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4pPr>
            <a:lvl5pPr indent="-12700" lvl="4" marL="18288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5pPr>
            <a:lvl6pPr indent="-12700" lvl="5" marL="22860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6pPr>
            <a:lvl7pPr indent="-12700" lvl="6" marL="2743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7pPr>
            <a:lvl8pPr indent="-12700" lvl="7" marL="3200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8pPr>
            <a:lvl9pPr indent="-12700" lvl="8" marL="3657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9pPr>
          </a:lstStyle>
          <a:p/>
        </p:txBody>
      </p:sp>
      <p:sp>
        <p:nvSpPr>
          <p:cNvPr id="63" name="Shape 63"/>
          <p:cNvSpPr txBox="1"/>
          <p:nvPr>
            <p:ph idx="11" type="ftr"/>
          </p:nvPr>
        </p:nvSpPr>
        <p:spPr>
          <a:xfrm>
            <a:off x="914400" y="4836318"/>
            <a:ext cx="6217800" cy="1356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chemeClr val="dk1"/>
                </a:solidFill>
                <a:latin typeface="Merriweather"/>
                <a:ea typeface="Merriweather"/>
                <a:cs typeface="Merriweather"/>
                <a:sym typeface="Merriweather"/>
              </a:defRPr>
            </a:lvl1pPr>
            <a:lvl2pPr indent="-12700" lvl="1" marL="457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2pPr>
            <a:lvl3pPr indent="-12700" lvl="2" marL="914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3pPr>
            <a:lvl4pPr indent="-12700" lvl="3" marL="1371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4pPr>
            <a:lvl5pPr indent="-12700" lvl="4" marL="18288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5pPr>
            <a:lvl6pPr indent="-12700" lvl="5" marL="22860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6pPr>
            <a:lvl7pPr indent="-12700" lvl="6" marL="2743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7pPr>
            <a:lvl8pPr indent="-12700" lvl="7" marL="3200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8pPr>
            <a:lvl9pPr indent="-12700" lvl="8" marL="3657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9pPr>
          </a:lstStyle>
          <a:p/>
        </p:txBody>
      </p:sp>
      <p:sp>
        <p:nvSpPr>
          <p:cNvPr id="64" name="Shape 64"/>
          <p:cNvSpPr txBox="1"/>
          <p:nvPr>
            <p:ph idx="12" type="sldNum"/>
          </p:nvPr>
        </p:nvSpPr>
        <p:spPr>
          <a:xfrm>
            <a:off x="8305799" y="4836318"/>
            <a:ext cx="609600" cy="1356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900" u="none" cap="none" strike="noStrike">
                <a:solidFill>
                  <a:schemeClr val="dk1"/>
                </a:solidFill>
                <a:latin typeface="Merriweather"/>
                <a:ea typeface="Merriweather"/>
                <a:cs typeface="Merriweather"/>
                <a:sym typeface="Merriweather"/>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spTree>
      <p:nvGrpSpPr>
        <p:cNvPr id="65" name="Shape 65"/>
        <p:cNvGrpSpPr/>
        <p:nvPr/>
      </p:nvGrpSpPr>
      <p:grpSpPr>
        <a:xfrm>
          <a:off x="0" y="0"/>
          <a:ext cx="0" cy="0"/>
          <a:chOff x="0" y="0"/>
          <a:chExt cx="0" cy="0"/>
        </a:xfrm>
      </p:grpSpPr>
      <p:grpSp>
        <p:nvGrpSpPr>
          <p:cNvPr id="66" name="Shape 66"/>
          <p:cNvGrpSpPr/>
          <p:nvPr/>
        </p:nvGrpSpPr>
        <p:grpSpPr>
          <a:xfrm>
            <a:off x="-21" y="2343312"/>
            <a:ext cx="1217136" cy="603812"/>
            <a:chOff x="-21" y="2343310"/>
            <a:chExt cx="1217136" cy="603812"/>
          </a:xfrm>
        </p:grpSpPr>
        <p:sp>
          <p:nvSpPr>
            <p:cNvPr id="67" name="Shape 67"/>
            <p:cNvSpPr/>
            <p:nvPr/>
          </p:nvSpPr>
          <p:spPr>
            <a:xfrm>
              <a:off x="787514" y="2347123"/>
              <a:ext cx="429600" cy="600000"/>
            </a:xfrm>
            <a:prstGeom prst="roundRect">
              <a:avLst>
                <a:gd fmla="val 16667" name="adj"/>
              </a:avLst>
            </a:prstGeom>
            <a:solidFill>
              <a:schemeClr val="accent3"/>
            </a:solidFill>
            <a:ln>
              <a:noFill/>
            </a:ln>
          </p:spPr>
          <p:txBody>
            <a:bodyPr anchorCtr="0" anchor="ctr" bIns="34275" lIns="68575" rIns="68575" tIns="34275">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68" name="Shape 68"/>
            <p:cNvSpPr/>
            <p:nvPr/>
          </p:nvSpPr>
          <p:spPr>
            <a:xfrm>
              <a:off x="286369" y="2347123"/>
              <a:ext cx="429600" cy="600000"/>
            </a:xfrm>
            <a:prstGeom prst="roundRect">
              <a:avLst>
                <a:gd fmla="val 16667" name="adj"/>
              </a:avLst>
            </a:prstGeom>
            <a:solidFill>
              <a:schemeClr val="accent2"/>
            </a:solidFill>
            <a:ln>
              <a:noFill/>
            </a:ln>
          </p:spPr>
          <p:txBody>
            <a:bodyPr anchorCtr="0" anchor="ctr" bIns="34275" lIns="68575" rIns="68575" tIns="34275">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69" name="Shape 69"/>
            <p:cNvSpPr/>
            <p:nvPr/>
          </p:nvSpPr>
          <p:spPr>
            <a:xfrm rot="5400000">
              <a:off x="-192621" y="2535910"/>
              <a:ext cx="600000" cy="214800"/>
            </a:xfrm>
            <a:prstGeom prst="round2SameRect">
              <a:avLst>
                <a:gd fmla="val 29167" name="adj1"/>
                <a:gd fmla="val 0" name="adj2"/>
              </a:avLst>
            </a:prstGeom>
            <a:solidFill>
              <a:schemeClr val="accent1"/>
            </a:solidFill>
            <a:ln>
              <a:noFill/>
            </a:ln>
          </p:spPr>
          <p:txBody>
            <a:bodyPr anchorCtr="0" anchor="ctr" bIns="34275" lIns="68575" rIns="68575" tIns="34275">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grpSp>
      <p:grpSp>
        <p:nvGrpSpPr>
          <p:cNvPr id="70" name="Shape 70"/>
          <p:cNvGrpSpPr/>
          <p:nvPr/>
        </p:nvGrpSpPr>
        <p:grpSpPr>
          <a:xfrm>
            <a:off x="0" y="4056911"/>
            <a:ext cx="9144000" cy="1096800"/>
            <a:chOff x="0" y="4056912"/>
            <a:chExt cx="9144000" cy="1096800"/>
          </a:xfrm>
        </p:grpSpPr>
        <p:sp>
          <p:nvSpPr>
            <p:cNvPr id="71" name="Shape 71"/>
            <p:cNvSpPr/>
            <p:nvPr/>
          </p:nvSpPr>
          <p:spPr>
            <a:xfrm rot="5400000">
              <a:off x="4119750" y="119337"/>
              <a:ext cx="904500"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0"/>
              </a:schemeClr>
            </a:solidFill>
            <a:ln>
              <a:noFill/>
            </a:ln>
          </p:spPr>
          <p:txBody>
            <a:bodyPr anchorCtr="0" anchor="ctr" bIns="34275" lIns="68575" rIns="68575" tIns="34275">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sp>
          <p:nvSpPr>
            <p:cNvPr id="72" name="Shape 72"/>
            <p:cNvSpPr/>
            <p:nvPr/>
          </p:nvSpPr>
          <p:spPr>
            <a:xfrm rot="5400000">
              <a:off x="4023600" y="33312"/>
              <a:ext cx="1096800"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10"/>
              </a:schemeClr>
            </a:solidFill>
            <a:ln>
              <a:noFill/>
            </a:ln>
          </p:spPr>
          <p:txBody>
            <a:bodyPr anchorCtr="0" anchor="ctr" bIns="34275" lIns="68575" rIns="68575" tIns="34275">
              <a:noAutofit/>
            </a:bodyPr>
            <a:lstStyle/>
            <a:p>
              <a:pPr indent="0" lvl="0" marL="0" marR="0" rtl="0" algn="ctr">
                <a:spcBef>
                  <a:spcPts val="0"/>
                </a:spcBef>
                <a:buNone/>
              </a:pPr>
              <a:r>
                <a:t/>
              </a:r>
              <a:endParaRPr b="0" i="0" sz="1800" u="none" cap="none" strike="noStrike">
                <a:solidFill>
                  <a:schemeClr val="lt1"/>
                </a:solidFill>
                <a:latin typeface="Merriweather"/>
                <a:ea typeface="Merriweather"/>
                <a:cs typeface="Merriweather"/>
                <a:sym typeface="Merriweather"/>
              </a:endParaRPr>
            </a:p>
          </p:txBody>
        </p:sp>
      </p:grpSp>
      <p:sp>
        <p:nvSpPr>
          <p:cNvPr id="73" name="Shape 73"/>
          <p:cNvSpPr txBox="1"/>
          <p:nvPr>
            <p:ph type="title"/>
          </p:nvPr>
        </p:nvSpPr>
        <p:spPr>
          <a:xfrm>
            <a:off x="1371600" y="1449388"/>
            <a:ext cx="6858000" cy="1578899"/>
          </a:xfrm>
          <a:prstGeom prst="rect">
            <a:avLst/>
          </a:prstGeom>
          <a:noFill/>
          <a:ln>
            <a:noFill/>
          </a:ln>
        </p:spPr>
        <p:txBody>
          <a:bodyPr anchorCtr="0" anchor="b" bIns="68575" lIns="68575" rIns="68575" tIns="68575"/>
          <a:lstStyle>
            <a:lvl1pPr indent="0" lvl="0" marL="0" marR="0" rtl="0" algn="l">
              <a:spcBef>
                <a:spcPts val="0"/>
              </a:spcBef>
              <a:buClr>
                <a:schemeClr val="dk1"/>
              </a:buClr>
              <a:buSzPct val="25000"/>
              <a:buFont typeface="Merriweather"/>
              <a:buNone/>
              <a:defRPr b="0" i="0" sz="4500" u="none" cap="none" strike="noStrike">
                <a:solidFill>
                  <a:schemeClr val="dk1"/>
                </a:solidFill>
                <a:latin typeface="Merriweather"/>
                <a:ea typeface="Merriweather"/>
                <a:cs typeface="Merriweather"/>
                <a:sym typeface="Merriweather"/>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74" name="Shape 74"/>
          <p:cNvSpPr txBox="1"/>
          <p:nvPr>
            <p:ph idx="1" type="body"/>
          </p:nvPr>
        </p:nvSpPr>
        <p:spPr>
          <a:xfrm>
            <a:off x="1371600" y="3063198"/>
            <a:ext cx="6858000" cy="699900"/>
          </a:xfrm>
          <a:prstGeom prst="rect">
            <a:avLst/>
          </a:prstGeom>
          <a:noFill/>
          <a:ln>
            <a:noFill/>
          </a:ln>
        </p:spPr>
        <p:txBody>
          <a:bodyPr anchorCtr="0" anchor="t" bIns="68575" lIns="68575" rIns="68575" tIns="68575"/>
          <a:lstStyle>
            <a:lvl1pPr indent="0" lvl="0" marL="0" marR="0" rtl="0" algn="l">
              <a:lnSpc>
                <a:spcPct val="90000"/>
              </a:lnSpc>
              <a:spcBef>
                <a:spcPts val="1400"/>
              </a:spcBef>
              <a:buClr>
                <a:schemeClr val="accent1"/>
              </a:buClr>
              <a:buSzPct val="52380"/>
              <a:buFont typeface="Arial"/>
              <a:buNone/>
              <a:defRPr b="0" i="0" sz="2100" u="none" cap="none" strike="noStrike">
                <a:solidFill>
                  <a:schemeClr val="accent1"/>
                </a:solidFill>
                <a:latin typeface="Merriweather"/>
                <a:ea typeface="Merriweather"/>
                <a:cs typeface="Merriweather"/>
                <a:sym typeface="Merriweather"/>
              </a:defRPr>
            </a:lvl1pPr>
            <a:lvl2pPr indent="-12700" lvl="1" marL="457200" marR="0" rtl="0" algn="l">
              <a:lnSpc>
                <a:spcPct val="90000"/>
              </a:lnSpc>
              <a:spcBef>
                <a:spcPts val="900"/>
              </a:spcBef>
              <a:buClr>
                <a:schemeClr val="accent1"/>
              </a:buClr>
              <a:buSzPct val="61111"/>
              <a:buFont typeface="Arial"/>
              <a:buNone/>
              <a:defRPr b="0" i="0" sz="1800" u="none" cap="none" strike="noStrike">
                <a:solidFill>
                  <a:srgbClr val="888888"/>
                </a:solidFill>
                <a:latin typeface="Merriweather"/>
                <a:ea typeface="Merriweather"/>
                <a:cs typeface="Merriweather"/>
                <a:sym typeface="Merriweather"/>
              </a:defRPr>
            </a:lvl2pPr>
            <a:lvl3pPr indent="-12700" lvl="2" marL="914400" marR="0" rtl="0" algn="l">
              <a:lnSpc>
                <a:spcPct val="90000"/>
              </a:lnSpc>
              <a:spcBef>
                <a:spcPts val="600"/>
              </a:spcBef>
              <a:buClr>
                <a:schemeClr val="accent1"/>
              </a:buClr>
              <a:buSzPct val="68750"/>
              <a:buFont typeface="Arial"/>
              <a:buNone/>
              <a:defRPr b="0" i="0" sz="1600" u="none" cap="none" strike="noStrike">
                <a:solidFill>
                  <a:srgbClr val="888888"/>
                </a:solidFill>
                <a:latin typeface="Merriweather"/>
                <a:ea typeface="Merriweather"/>
                <a:cs typeface="Merriweather"/>
                <a:sym typeface="Merriweather"/>
              </a:defRPr>
            </a:lvl3pPr>
            <a:lvl4pPr indent="-12700" lvl="3" marL="1371600" marR="0" rtl="0" algn="l">
              <a:lnSpc>
                <a:spcPct val="90000"/>
              </a:lnSpc>
              <a:spcBef>
                <a:spcPts val="600"/>
              </a:spcBef>
              <a:buClr>
                <a:schemeClr val="accent1"/>
              </a:buClr>
              <a:buSzPct val="78571"/>
              <a:buFont typeface="Arial"/>
              <a:buNone/>
              <a:defRPr b="0" i="0" sz="1400" u="none" cap="none" strike="noStrike">
                <a:solidFill>
                  <a:srgbClr val="888888"/>
                </a:solidFill>
                <a:latin typeface="Merriweather"/>
                <a:ea typeface="Merriweather"/>
                <a:cs typeface="Merriweather"/>
                <a:sym typeface="Merriweather"/>
              </a:defRPr>
            </a:lvl4pPr>
            <a:lvl5pPr indent="-12700" lvl="4" marL="1828800" marR="0" rtl="0" algn="l">
              <a:lnSpc>
                <a:spcPct val="90000"/>
              </a:lnSpc>
              <a:spcBef>
                <a:spcPts val="600"/>
              </a:spcBef>
              <a:buClr>
                <a:schemeClr val="accent1"/>
              </a:buClr>
              <a:buSzPct val="78571"/>
              <a:buFont typeface="Arial"/>
              <a:buNone/>
              <a:defRPr b="0" i="0" sz="1400" u="none" cap="none" strike="noStrike">
                <a:solidFill>
                  <a:srgbClr val="888888"/>
                </a:solidFill>
                <a:latin typeface="Merriweather"/>
                <a:ea typeface="Merriweather"/>
                <a:cs typeface="Merriweather"/>
                <a:sym typeface="Merriweather"/>
              </a:defRPr>
            </a:lvl5pPr>
            <a:lvl6pPr indent="-12700" lvl="5" marL="2286000" marR="0" rtl="0" algn="l">
              <a:lnSpc>
                <a:spcPct val="90000"/>
              </a:lnSpc>
              <a:spcBef>
                <a:spcPts val="600"/>
              </a:spcBef>
              <a:buClr>
                <a:schemeClr val="accent1"/>
              </a:buClr>
              <a:buSzPct val="78571"/>
              <a:buFont typeface="Arial"/>
              <a:buNone/>
              <a:defRPr b="0" i="0" sz="1400" u="none" cap="none" strike="noStrike">
                <a:solidFill>
                  <a:srgbClr val="888888"/>
                </a:solidFill>
                <a:latin typeface="Merriweather"/>
                <a:ea typeface="Merriweather"/>
                <a:cs typeface="Merriweather"/>
                <a:sym typeface="Merriweather"/>
              </a:defRPr>
            </a:lvl6pPr>
            <a:lvl7pPr indent="-12700" lvl="6" marL="2743200" marR="0" rtl="0" algn="l">
              <a:lnSpc>
                <a:spcPct val="90000"/>
              </a:lnSpc>
              <a:spcBef>
                <a:spcPts val="600"/>
              </a:spcBef>
              <a:buClr>
                <a:schemeClr val="accent1"/>
              </a:buClr>
              <a:buSzPct val="78571"/>
              <a:buFont typeface="Arial"/>
              <a:buNone/>
              <a:defRPr b="0" i="0" sz="1400" u="none" cap="none" strike="noStrike">
                <a:solidFill>
                  <a:srgbClr val="888888"/>
                </a:solidFill>
                <a:latin typeface="Merriweather"/>
                <a:ea typeface="Merriweather"/>
                <a:cs typeface="Merriweather"/>
                <a:sym typeface="Merriweather"/>
              </a:defRPr>
            </a:lvl7pPr>
            <a:lvl8pPr indent="-12700" lvl="7" marL="3200400" marR="0" rtl="0" algn="l">
              <a:lnSpc>
                <a:spcPct val="90000"/>
              </a:lnSpc>
              <a:spcBef>
                <a:spcPts val="600"/>
              </a:spcBef>
              <a:buClr>
                <a:schemeClr val="accent1"/>
              </a:buClr>
              <a:buSzPct val="78571"/>
              <a:buFont typeface="Arial"/>
              <a:buNone/>
              <a:defRPr b="0" i="0" sz="1400" u="none" cap="none" strike="noStrike">
                <a:solidFill>
                  <a:srgbClr val="888888"/>
                </a:solidFill>
                <a:latin typeface="Merriweather"/>
                <a:ea typeface="Merriweather"/>
                <a:cs typeface="Merriweather"/>
                <a:sym typeface="Merriweather"/>
              </a:defRPr>
            </a:lvl8pPr>
            <a:lvl9pPr indent="-12700" lvl="8" marL="3657600" marR="0" rtl="0" algn="l">
              <a:lnSpc>
                <a:spcPct val="90000"/>
              </a:lnSpc>
              <a:spcBef>
                <a:spcPts val="600"/>
              </a:spcBef>
              <a:buClr>
                <a:schemeClr val="accent1"/>
              </a:buClr>
              <a:buSzPct val="78571"/>
              <a:buFont typeface="Arial"/>
              <a:buNone/>
              <a:defRPr b="0" i="0" sz="1400" u="none" cap="none" strike="noStrike">
                <a:solidFill>
                  <a:srgbClr val="888888"/>
                </a:solidFill>
                <a:latin typeface="Merriweather"/>
                <a:ea typeface="Merriweather"/>
                <a:cs typeface="Merriweather"/>
                <a:sym typeface="Merriweather"/>
              </a:defRPr>
            </a:lvl9pPr>
          </a:lstStyle>
          <a:p/>
        </p:txBody>
      </p:sp>
      <p:sp>
        <p:nvSpPr>
          <p:cNvPr id="75" name="Shape 75"/>
          <p:cNvSpPr txBox="1"/>
          <p:nvPr>
            <p:ph idx="10" type="dt"/>
          </p:nvPr>
        </p:nvSpPr>
        <p:spPr>
          <a:xfrm>
            <a:off x="7162800" y="4836318"/>
            <a:ext cx="1066800" cy="135600"/>
          </a:xfrm>
          <a:prstGeom prst="rect">
            <a:avLst/>
          </a:prstGeom>
          <a:noFill/>
          <a:ln>
            <a:noFill/>
          </a:ln>
        </p:spPr>
        <p:txBody>
          <a:bodyPr anchorCtr="0" anchor="ctr" bIns="68575" lIns="68575" rIns="68575" tIns="68575"/>
          <a:lstStyle>
            <a:lvl1pPr indent="0" lvl="0" marL="0" marR="0" rtl="0" algn="r">
              <a:spcBef>
                <a:spcPts val="0"/>
              </a:spcBef>
              <a:buSzPct val="122222"/>
              <a:buNone/>
              <a:defRPr b="0" i="0" sz="900" u="none" cap="none" strike="noStrike">
                <a:solidFill>
                  <a:schemeClr val="dk1"/>
                </a:solidFill>
                <a:latin typeface="Merriweather"/>
                <a:ea typeface="Merriweather"/>
                <a:cs typeface="Merriweather"/>
                <a:sym typeface="Merriweather"/>
              </a:defRPr>
            </a:lvl1pPr>
            <a:lvl2pPr indent="-12700" lvl="1" marL="457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2pPr>
            <a:lvl3pPr indent="-12700" lvl="2" marL="914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3pPr>
            <a:lvl4pPr indent="-12700" lvl="3" marL="1371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4pPr>
            <a:lvl5pPr indent="-12700" lvl="4" marL="18288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5pPr>
            <a:lvl6pPr indent="-12700" lvl="5" marL="22860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6pPr>
            <a:lvl7pPr indent="-12700" lvl="6" marL="2743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7pPr>
            <a:lvl8pPr indent="-12700" lvl="7" marL="3200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8pPr>
            <a:lvl9pPr indent="-12700" lvl="8" marL="3657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9pPr>
          </a:lstStyle>
          <a:p/>
        </p:txBody>
      </p:sp>
      <p:sp>
        <p:nvSpPr>
          <p:cNvPr id="76" name="Shape 76"/>
          <p:cNvSpPr txBox="1"/>
          <p:nvPr>
            <p:ph idx="11" type="ftr"/>
          </p:nvPr>
        </p:nvSpPr>
        <p:spPr>
          <a:xfrm>
            <a:off x="914400" y="4836318"/>
            <a:ext cx="6217800" cy="1356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chemeClr val="dk1"/>
                </a:solidFill>
                <a:latin typeface="Merriweather"/>
                <a:ea typeface="Merriweather"/>
                <a:cs typeface="Merriweather"/>
                <a:sym typeface="Merriweather"/>
              </a:defRPr>
            </a:lvl1pPr>
            <a:lvl2pPr indent="-12700" lvl="1" marL="457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2pPr>
            <a:lvl3pPr indent="-12700" lvl="2" marL="914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3pPr>
            <a:lvl4pPr indent="-12700" lvl="3" marL="1371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4pPr>
            <a:lvl5pPr indent="-12700" lvl="4" marL="18288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5pPr>
            <a:lvl6pPr indent="-12700" lvl="5" marL="22860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6pPr>
            <a:lvl7pPr indent="-12700" lvl="6" marL="27432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7pPr>
            <a:lvl8pPr indent="-12700" lvl="7" marL="32004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8pPr>
            <a:lvl9pPr indent="-12700" lvl="8" marL="3657600" marR="0" rtl="0" algn="l">
              <a:spcBef>
                <a:spcPts val="0"/>
              </a:spcBef>
              <a:buSzPct val="61111"/>
              <a:buNone/>
              <a:defRPr b="0" i="0" sz="1800" u="none" cap="none" strike="noStrike">
                <a:solidFill>
                  <a:schemeClr val="dk1"/>
                </a:solidFill>
                <a:latin typeface="Merriweather"/>
                <a:ea typeface="Merriweather"/>
                <a:cs typeface="Merriweather"/>
                <a:sym typeface="Merriweather"/>
              </a:defRPr>
            </a:lvl9pPr>
          </a:lstStyle>
          <a:p/>
        </p:txBody>
      </p:sp>
      <p:sp>
        <p:nvSpPr>
          <p:cNvPr id="77" name="Shape 77"/>
          <p:cNvSpPr txBox="1"/>
          <p:nvPr>
            <p:ph idx="12" type="sldNum"/>
          </p:nvPr>
        </p:nvSpPr>
        <p:spPr>
          <a:xfrm>
            <a:off x="8305799" y="4836318"/>
            <a:ext cx="609600" cy="1356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900" u="none" cap="none" strike="noStrike">
                <a:solidFill>
                  <a:schemeClr val="dk1"/>
                </a:solidFill>
                <a:latin typeface="Merriweather"/>
                <a:ea typeface="Merriweather"/>
                <a:cs typeface="Merriweather"/>
                <a:sym typeface="Merriweather"/>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2" name="Shape 82"/>
        <p:cNvGrpSpPr/>
        <p:nvPr/>
      </p:nvGrpSpPr>
      <p:grpSpPr>
        <a:xfrm>
          <a:off x="0" y="0"/>
          <a:ext cx="0" cy="0"/>
          <a:chOff x="0" y="0"/>
          <a:chExt cx="0" cy="0"/>
        </a:xfrm>
      </p:grpSpPr>
      <p:cxnSp>
        <p:nvCxnSpPr>
          <p:cNvPr id="83" name="Shape 83"/>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84" name="Shape 84"/>
          <p:cNvSpPr txBox="1"/>
          <p:nvPr>
            <p:ph type="ctrTitle"/>
          </p:nvPr>
        </p:nvSpPr>
        <p:spPr>
          <a:xfrm>
            <a:off x="510450" y="1257300"/>
            <a:ext cx="8123100" cy="1588500"/>
          </a:xfrm>
          <a:prstGeom prst="rect">
            <a:avLst/>
          </a:prstGeom>
        </p:spPr>
        <p:txBody>
          <a:bodyPr anchorCtr="0" anchor="b"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85" name="Shape 85"/>
          <p:cNvSpPr txBox="1"/>
          <p:nvPr>
            <p:ph idx="1" type="subTitle"/>
          </p:nvPr>
        </p:nvSpPr>
        <p:spPr>
          <a:xfrm>
            <a:off x="510450" y="3182312"/>
            <a:ext cx="8123100" cy="6300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p:txBody>
      </p:sp>
      <p:sp>
        <p:nvSpPr>
          <p:cNvPr id="86" name="Shape 8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87" name="Shape 87"/>
        <p:cNvGrpSpPr/>
        <p:nvPr/>
      </p:nvGrpSpPr>
      <p:grpSpPr>
        <a:xfrm>
          <a:off x="0" y="0"/>
          <a:ext cx="0" cy="0"/>
          <a:chOff x="0" y="0"/>
          <a:chExt cx="0" cy="0"/>
        </a:xfrm>
      </p:grpSpPr>
      <p:cxnSp>
        <p:nvCxnSpPr>
          <p:cNvPr id="88" name="Shape 88"/>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89" name="Shape 89"/>
          <p:cNvSpPr txBox="1"/>
          <p:nvPr>
            <p:ph type="title"/>
          </p:nvPr>
        </p:nvSpPr>
        <p:spPr>
          <a:xfrm>
            <a:off x="510450" y="2057400"/>
            <a:ext cx="8123100" cy="778800"/>
          </a:xfrm>
          <a:prstGeom prst="rect">
            <a:avLst/>
          </a:prstGeom>
        </p:spPr>
        <p:txBody>
          <a:bodyPr anchorCtr="0" anchor="b" bIns="91425" lIns="91425" rIns="91425"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90" name="Shape 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1" name="Shape 91"/>
        <p:cNvGrpSpPr/>
        <p:nvPr/>
      </p:nvGrpSpPr>
      <p:grpSpPr>
        <a:xfrm>
          <a:off x="0" y="0"/>
          <a:ext cx="0" cy="0"/>
          <a:chOff x="0" y="0"/>
          <a:chExt cx="0" cy="0"/>
        </a:xfrm>
      </p:grpSpPr>
      <p:sp>
        <p:nvSpPr>
          <p:cNvPr id="92" name="Shape 9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3" name="Shape 93"/>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4" name="Shape 94"/>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5" name="Shape 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8" name="Shape 98"/>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9" name="Shape 99"/>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00" name="Shape 10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3" name="Shape 10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104" name="Shape 104"/>
        <p:cNvGrpSpPr/>
        <p:nvPr/>
      </p:nvGrpSpPr>
      <p:grpSpPr>
        <a:xfrm>
          <a:off x="0" y="0"/>
          <a:ext cx="0" cy="0"/>
          <a:chOff x="0" y="0"/>
          <a:chExt cx="0" cy="0"/>
        </a:xfrm>
      </p:grpSpPr>
      <p:sp>
        <p:nvSpPr>
          <p:cNvPr id="105" name="Shape 105"/>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106" name="Shape 106"/>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07" name="Shape 10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108" name="Shape 108"/>
        <p:cNvGrpSpPr/>
        <p:nvPr/>
      </p:nvGrpSpPr>
      <p:grpSpPr>
        <a:xfrm>
          <a:off x="0" y="0"/>
          <a:ext cx="0" cy="0"/>
          <a:chOff x="0" y="0"/>
          <a:chExt cx="0" cy="0"/>
        </a:xfrm>
      </p:grpSpPr>
      <p:sp>
        <p:nvSpPr>
          <p:cNvPr id="109" name="Shape 109"/>
          <p:cNvSpPr txBox="1"/>
          <p:nvPr>
            <p:ph type="title"/>
          </p:nvPr>
        </p:nvSpPr>
        <p:spPr>
          <a:xfrm>
            <a:off x="490250" y="526350"/>
            <a:ext cx="57975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10" name="Shape 11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111" name="Shape 111"/>
        <p:cNvGrpSpPr/>
        <p:nvPr/>
      </p:nvGrpSpPr>
      <p:grpSpPr>
        <a:xfrm>
          <a:off x="0" y="0"/>
          <a:ext cx="0" cy="0"/>
          <a:chOff x="0" y="0"/>
          <a:chExt cx="0" cy="0"/>
        </a:xfrm>
      </p:grpSpPr>
      <p:sp>
        <p:nvSpPr>
          <p:cNvPr id="112" name="Shape 112"/>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113" name="Shape 113"/>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114" name="Shape 114"/>
          <p:cNvSpPr txBox="1"/>
          <p:nvPr>
            <p:ph type="title"/>
          </p:nvPr>
        </p:nvSpPr>
        <p:spPr>
          <a:xfrm>
            <a:off x="265500" y="1205825"/>
            <a:ext cx="4045200" cy="15096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15" name="Shape 115"/>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6" name="Shape 116"/>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117" name="Shape 1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18" name="Shape 118"/>
        <p:cNvGrpSpPr/>
        <p:nvPr/>
      </p:nvGrpSpPr>
      <p:grpSpPr>
        <a:xfrm>
          <a:off x="0" y="0"/>
          <a:ext cx="0" cy="0"/>
          <a:chOff x="0" y="0"/>
          <a:chExt cx="0" cy="0"/>
        </a:xfrm>
      </p:grpSpPr>
      <p:sp>
        <p:nvSpPr>
          <p:cNvPr id="119" name="Shape 119"/>
          <p:cNvSpPr txBox="1"/>
          <p:nvPr>
            <p:ph idx="1" type="body"/>
          </p:nvPr>
        </p:nvSpPr>
        <p:spPr>
          <a:xfrm>
            <a:off x="311700" y="4236825"/>
            <a:ext cx="5998800" cy="598800"/>
          </a:xfrm>
          <a:prstGeom prst="rect">
            <a:avLst/>
          </a:prstGeom>
        </p:spPr>
        <p:txBody>
          <a:bodyPr anchorCtr="0" anchor="ctr" bIns="91425" lIns="91425" rIns="91425" tIns="91425"/>
          <a:lstStyle>
            <a:lvl1pPr lvl="0" rtl="0">
              <a:lnSpc>
                <a:spcPct val="100000"/>
              </a:lnSpc>
              <a:spcBef>
                <a:spcPts val="0"/>
              </a:spcBef>
              <a:spcAft>
                <a:spcPts val="0"/>
              </a:spcAft>
              <a:buSzPct val="100000"/>
              <a:buNone/>
              <a:defRPr sz="2100"/>
            </a:lvl1pPr>
          </a:lstStyle>
          <a:p/>
        </p:txBody>
      </p:sp>
      <p:sp>
        <p:nvSpPr>
          <p:cNvPr id="120" name="Shape 1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121" name="Shape 121"/>
        <p:cNvGrpSpPr/>
        <p:nvPr/>
      </p:nvGrpSpPr>
      <p:grpSpPr>
        <a:xfrm>
          <a:off x="0" y="0"/>
          <a:ext cx="0" cy="0"/>
          <a:chOff x="0" y="0"/>
          <a:chExt cx="0" cy="0"/>
        </a:xfrm>
      </p:grpSpPr>
      <p:sp>
        <p:nvSpPr>
          <p:cNvPr id="122" name="Shape 122"/>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23" name="Shape 123"/>
          <p:cNvSpPr txBox="1"/>
          <p:nvPr>
            <p:ph type="title"/>
          </p:nvPr>
        </p:nvSpPr>
        <p:spPr>
          <a:xfrm>
            <a:off x="311700" y="991475"/>
            <a:ext cx="8520600" cy="1917900"/>
          </a:xfrm>
          <a:prstGeom prst="rect">
            <a:avLst/>
          </a:prstGeom>
        </p:spPr>
        <p:txBody>
          <a:bodyPr anchorCtr="0" anchor="ctr" bIns="91425" lIns="91425" rIns="91425"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124" name="Shape 124"/>
          <p:cNvSpPr txBox="1"/>
          <p:nvPr>
            <p:ph idx="1" type="body"/>
          </p:nvPr>
        </p:nvSpPr>
        <p:spPr>
          <a:xfrm>
            <a:off x="311700" y="3071300"/>
            <a:ext cx="8520600" cy="901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25" name="Shape 1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6" name="Shape 126"/>
        <p:cNvGrpSpPr/>
        <p:nvPr/>
      </p:nvGrpSpPr>
      <p:grpSpPr>
        <a:xfrm>
          <a:off x="0" y="0"/>
          <a:ext cx="0" cy="0"/>
          <a:chOff x="0" y="0"/>
          <a:chExt cx="0" cy="0"/>
        </a:xfrm>
      </p:grpSpPr>
      <p:sp>
        <p:nvSpPr>
          <p:cNvPr id="127" name="Shape 1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80" name="Shape 80"/>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1" name="Shape 81"/>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0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en.wikipedia.org/wiki/Computer_network" TargetMode="External"/><Relationship Id="rId4"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b="17067" l="0" r="1719" t="0"/>
          <a:stretch/>
        </p:blipFill>
        <p:spPr>
          <a:xfrm>
            <a:off x="0" y="0"/>
            <a:ext cx="9144000" cy="5143500"/>
          </a:xfrm>
          <a:prstGeom prst="rect">
            <a:avLst/>
          </a:prstGeom>
          <a:noFill/>
          <a:ln>
            <a:noFill/>
          </a:ln>
        </p:spPr>
      </p:pic>
      <p:sp>
        <p:nvSpPr>
          <p:cNvPr id="133" name="Shape 133"/>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sz="6000"/>
              <a:t>P2 </a:t>
            </a:r>
          </a:p>
        </p:txBody>
      </p:sp>
      <p:sp>
        <p:nvSpPr>
          <p:cNvPr id="134" name="Shape 134"/>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None/>
            </a:pPr>
            <a:r>
              <a:rPr lang="en"/>
              <a:t>Declarative overlay implementation</a:t>
            </a:r>
          </a:p>
        </p:txBody>
      </p:sp>
      <p:sp>
        <p:nvSpPr>
          <p:cNvPr id="135" name="Shape 135"/>
          <p:cNvSpPr txBox="1"/>
          <p:nvPr>
            <p:ph idx="1" type="subTitle"/>
          </p:nvPr>
        </p:nvSpPr>
        <p:spPr>
          <a:xfrm>
            <a:off x="510450" y="4370772"/>
            <a:ext cx="8123100" cy="503099"/>
          </a:xfrm>
          <a:prstGeom prst="rect">
            <a:avLst/>
          </a:prstGeom>
        </p:spPr>
        <p:txBody>
          <a:bodyPr anchorCtr="0" anchor="t" bIns="91425" lIns="91425" rIns="91425" tIns="91425">
            <a:noAutofit/>
          </a:bodyPr>
          <a:lstStyle/>
          <a:p>
            <a:pPr lvl="0">
              <a:spcBef>
                <a:spcPts val="0"/>
              </a:spcBef>
              <a:buNone/>
            </a:pPr>
            <a:r>
              <a:rPr lang="en" sz="1800"/>
              <a:t>Boyang Chen</a:t>
            </a:r>
          </a:p>
        </p:txBody>
      </p:sp>
      <p:cxnSp>
        <p:nvCxnSpPr>
          <p:cNvPr id="136" name="Shape 136"/>
          <p:cNvCxnSpPr/>
          <p:nvPr/>
        </p:nvCxnSpPr>
        <p:spPr>
          <a:xfrm>
            <a:off x="615150" y="2998025"/>
            <a:ext cx="5004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145600"/>
            <a:ext cx="8520600" cy="572700"/>
          </a:xfrm>
          <a:prstGeom prst="rect">
            <a:avLst/>
          </a:prstGeom>
        </p:spPr>
        <p:txBody>
          <a:bodyPr anchorCtr="0" anchor="t" bIns="91425" lIns="91425" rIns="91425" tIns="91425">
            <a:noAutofit/>
          </a:bodyPr>
          <a:lstStyle/>
          <a:p>
            <a:pPr lvl="0" rtl="0">
              <a:spcBef>
                <a:spcPts val="0"/>
              </a:spcBef>
              <a:buNone/>
            </a:pPr>
            <a:r>
              <a:rPr lang="en" sz="2400"/>
              <a:t>The core structure: P2 dataflow</a:t>
            </a:r>
          </a:p>
        </p:txBody>
      </p:sp>
      <p:sp>
        <p:nvSpPr>
          <p:cNvPr id="208" name="Shape 208"/>
          <p:cNvSpPr txBox="1"/>
          <p:nvPr>
            <p:ph idx="1" type="body"/>
          </p:nvPr>
        </p:nvSpPr>
        <p:spPr>
          <a:xfrm>
            <a:off x="311700" y="718300"/>
            <a:ext cx="8520600" cy="3172500"/>
          </a:xfrm>
          <a:prstGeom prst="rect">
            <a:avLst/>
          </a:prstGeom>
        </p:spPr>
        <p:txBody>
          <a:bodyPr anchorCtr="0" anchor="t" bIns="91425" lIns="91425" rIns="91425" tIns="91425">
            <a:noAutofit/>
          </a:bodyPr>
          <a:lstStyle/>
          <a:p>
            <a:pPr lvl="0">
              <a:spcBef>
                <a:spcPts val="0"/>
              </a:spcBef>
              <a:buNone/>
            </a:pPr>
            <a:r>
              <a:rPr lang="en">
                <a:solidFill>
                  <a:schemeClr val="dk1"/>
                </a:solidFill>
              </a:rPr>
              <a:t>Overlog translating into dataflow graph, similar to Scout, Click and XORP</a:t>
            </a:r>
          </a:p>
          <a:p>
            <a:pPr lvl="0">
              <a:spcBef>
                <a:spcPts val="0"/>
              </a:spcBef>
              <a:buNone/>
            </a:pPr>
            <a:r>
              <a:rPr lang="en">
                <a:solidFill>
                  <a:schemeClr val="dk1"/>
                </a:solidFill>
              </a:rPr>
              <a:t>Use term “element” in Click as a node in a P2 dataflow graph, while as</a:t>
            </a:r>
            <a:r>
              <a:rPr lang="en" sz="1400">
                <a:solidFill>
                  <a:schemeClr val="dk1"/>
                </a:solidFill>
              </a:rPr>
              <a:t> </a:t>
            </a:r>
            <a:r>
              <a:rPr lang="en">
                <a:solidFill>
                  <a:schemeClr val="dk1"/>
                </a:solidFill>
              </a:rPr>
              <a:t>in database query plans, each edge in the graph carries a stream of well structured tuples.</a:t>
            </a:r>
          </a:p>
          <a:p>
            <a:pPr lvl="0">
              <a:spcBef>
                <a:spcPts val="0"/>
              </a:spcBef>
              <a:buNone/>
            </a:pPr>
            <a:r>
              <a:rPr lang="en">
                <a:solidFill>
                  <a:schemeClr val="dk1"/>
                </a:solidFill>
              </a:rPr>
              <a:t>Mix tasks like queuing, (de)multiplexing, and congestion control along with relational database operators like joins and aggregations.</a:t>
            </a:r>
          </a:p>
          <a:p>
            <a:pPr lvl="0" rtl="0">
              <a:spcBef>
                <a:spcPts val="0"/>
              </a:spcBef>
              <a:buNone/>
            </a:pPr>
            <a:r>
              <a:rPr lang="en">
                <a:solidFill>
                  <a:schemeClr val="dk1"/>
                </a:solidFill>
              </a:rPr>
              <a:t>Use datamodel chain together separate elements responsible for socket handling, packet scheduling, congestion control, reliable transmission, data serialization, and dispatch.</a:t>
            </a:r>
          </a:p>
        </p:txBody>
      </p:sp>
      <p:sp>
        <p:nvSpPr>
          <p:cNvPr id="209" name="Shape 20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P2 architecture</a:t>
            </a:r>
          </a:p>
        </p:txBody>
      </p:sp>
      <p:sp>
        <p:nvSpPr>
          <p:cNvPr id="215" name="Shape 2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just">
              <a:spcBef>
                <a:spcPts val="0"/>
              </a:spcBef>
              <a:spcAft>
                <a:spcPts val="0"/>
              </a:spcAft>
              <a:buNone/>
            </a:pPr>
            <a:r>
              <a:t/>
            </a:r>
            <a:endParaRPr>
              <a:solidFill>
                <a:srgbClr val="000000"/>
              </a:solidFill>
              <a:highlight>
                <a:srgbClr val="FFFFFF"/>
              </a:highlight>
              <a:latin typeface="Arial"/>
              <a:ea typeface="Arial"/>
              <a:cs typeface="Arial"/>
              <a:sym typeface="Arial"/>
            </a:endParaRPr>
          </a:p>
          <a:p>
            <a:pPr lvl="0" rtl="0" algn="just">
              <a:spcBef>
                <a:spcPts val="0"/>
              </a:spcBef>
              <a:spcAft>
                <a:spcPts val="0"/>
              </a:spcAft>
              <a:buNone/>
            </a:pPr>
            <a:r>
              <a:t/>
            </a:r>
            <a:endParaRPr>
              <a:solidFill>
                <a:srgbClr val="9900FF"/>
              </a:solidFill>
              <a:highlight>
                <a:srgbClr val="FFFFFF"/>
              </a:highlight>
              <a:latin typeface="Arial"/>
              <a:ea typeface="Arial"/>
              <a:cs typeface="Arial"/>
              <a:sym typeface="Arial"/>
            </a:endParaRPr>
          </a:p>
        </p:txBody>
      </p:sp>
      <p:pic>
        <p:nvPicPr>
          <p:cNvPr id="216" name="Shape 216"/>
          <p:cNvPicPr preferRelativeResize="0"/>
          <p:nvPr/>
        </p:nvPicPr>
        <p:blipFill>
          <a:blip r:embed="rId3">
            <a:alphaModFix/>
          </a:blip>
          <a:stretch>
            <a:fillRect/>
          </a:stretch>
        </p:blipFill>
        <p:spPr>
          <a:xfrm>
            <a:off x="598825" y="976000"/>
            <a:ext cx="7827525" cy="3865250"/>
          </a:xfrm>
          <a:prstGeom prst="rect">
            <a:avLst/>
          </a:prstGeom>
          <a:noFill/>
          <a:ln>
            <a:noFill/>
          </a:ln>
        </p:spPr>
      </p:pic>
      <p:sp>
        <p:nvSpPr>
          <p:cNvPr id="217" name="Shape 2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18" name="Shape 218"/>
          <p:cNvSpPr/>
          <p:nvPr/>
        </p:nvSpPr>
        <p:spPr>
          <a:xfrm>
            <a:off x="3552575" y="1844675"/>
            <a:ext cx="1337100" cy="6441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a:p>
            <a:pPr lvl="0">
              <a:spcBef>
                <a:spcPts val="0"/>
              </a:spcBef>
              <a:buNone/>
            </a:pPr>
            <a:r>
              <a:rPr lang="en"/>
              <a:t>Runtime plan executor </a:t>
            </a:r>
          </a:p>
          <a:p>
            <a:pPr lvl="0">
              <a:spcBef>
                <a:spcPts val="0"/>
              </a:spcBef>
              <a:buNone/>
            </a:pPr>
            <a:r>
              <a:t/>
            </a:r>
            <a:endParaRPr/>
          </a:p>
        </p:txBody>
      </p:sp>
      <p:cxnSp>
        <p:nvCxnSpPr>
          <p:cNvPr id="219" name="Shape 219"/>
          <p:cNvCxnSpPr>
            <a:stCxn id="218" idx="5"/>
          </p:cNvCxnSpPr>
          <p:nvPr/>
        </p:nvCxnSpPr>
        <p:spPr>
          <a:xfrm>
            <a:off x="4693861" y="2394448"/>
            <a:ext cx="1357200" cy="2115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145600"/>
            <a:ext cx="8520600" cy="572700"/>
          </a:xfrm>
          <a:prstGeom prst="rect">
            <a:avLst/>
          </a:prstGeom>
        </p:spPr>
        <p:txBody>
          <a:bodyPr anchorCtr="0" anchor="t" bIns="91425" lIns="91425" rIns="91425" tIns="91425">
            <a:noAutofit/>
          </a:bodyPr>
          <a:lstStyle/>
          <a:p>
            <a:pPr lvl="0" rtl="0">
              <a:spcBef>
                <a:spcPts val="0"/>
              </a:spcBef>
              <a:buNone/>
            </a:pPr>
            <a:r>
              <a:rPr lang="en" sz="2400"/>
              <a:t>The structure benefits</a:t>
            </a:r>
          </a:p>
        </p:txBody>
      </p:sp>
      <p:sp>
        <p:nvSpPr>
          <p:cNvPr id="225" name="Shape 225"/>
          <p:cNvSpPr txBox="1"/>
          <p:nvPr>
            <p:ph idx="1" type="body"/>
          </p:nvPr>
        </p:nvSpPr>
        <p:spPr>
          <a:xfrm>
            <a:off x="311700" y="718300"/>
            <a:ext cx="8520600" cy="3172500"/>
          </a:xfrm>
          <a:prstGeom prst="rect">
            <a:avLst/>
          </a:prstGeom>
        </p:spPr>
        <p:txBody>
          <a:bodyPr anchorCtr="0" anchor="t" bIns="91425" lIns="91425" rIns="91425" tIns="91425">
            <a:noAutofit/>
          </a:bodyPr>
          <a:lstStyle/>
          <a:p>
            <a:pPr indent="-228600" lvl="0" marL="457200" rtl="0">
              <a:spcBef>
                <a:spcPts val="0"/>
              </a:spcBef>
              <a:buClr>
                <a:schemeClr val="dk1"/>
              </a:buClr>
            </a:pPr>
            <a:r>
              <a:rPr lang="en">
                <a:solidFill>
                  <a:schemeClr val="dk1"/>
                </a:solidFill>
              </a:rPr>
              <a:t>Scoping: constrains what needs to be handled in each element implementation, aiding in both specification and comprehension. </a:t>
            </a:r>
          </a:p>
          <a:p>
            <a:pPr lvl="0" rtl="0">
              <a:spcBef>
                <a:spcPts val="0"/>
              </a:spcBef>
              <a:buNone/>
            </a:pPr>
            <a:r>
              <a:rPr lang="en">
                <a:solidFill>
                  <a:schemeClr val="dk1"/>
                </a:solidFill>
              </a:rPr>
              <a:t> 	</a:t>
            </a:r>
            <a:r>
              <a:rPr lang="en" sz="1400">
                <a:solidFill>
                  <a:schemeClr val="dk1"/>
                </a:solidFill>
              </a:rPr>
              <a:t>In automata, scoping is difficult to both specify correctly and understood once specified.</a:t>
            </a:r>
          </a:p>
          <a:p>
            <a:pPr indent="-228600" lvl="0" marL="457200" rtl="0">
              <a:spcBef>
                <a:spcPts val="0"/>
              </a:spcBef>
              <a:buClr>
                <a:schemeClr val="dk1"/>
              </a:buClr>
            </a:pPr>
            <a:r>
              <a:rPr lang="en">
                <a:solidFill>
                  <a:schemeClr val="dk1"/>
                </a:solidFill>
              </a:rPr>
              <a:t>Typing: all tuples that pass along an edge share the same schema</a:t>
            </a:r>
          </a:p>
          <a:p>
            <a:pPr lvl="0" rtl="0">
              <a:spcBef>
                <a:spcPts val="0"/>
              </a:spcBef>
              <a:buNone/>
            </a:pPr>
            <a:r>
              <a:rPr lang="en" sz="1400">
                <a:solidFill>
                  <a:schemeClr val="dk1"/>
                </a:solidFill>
              </a:rPr>
              <a:t>	Automata will handle any type possible passing through the path.</a:t>
            </a:r>
          </a:p>
          <a:p>
            <a:pPr indent="-228600" lvl="0" marL="457200" rtl="0">
              <a:spcBef>
                <a:spcPts val="0"/>
              </a:spcBef>
              <a:buClr>
                <a:schemeClr val="dk1"/>
              </a:buClr>
            </a:pPr>
            <a:r>
              <a:rPr lang="en">
                <a:solidFill>
                  <a:schemeClr val="dk1"/>
                </a:solidFill>
              </a:rPr>
              <a:t>Encapsulation and Reuse: subsets of rules in OverLog programs can be easily extracted and reused in other programs.</a:t>
            </a:r>
          </a:p>
          <a:p>
            <a:pPr lvl="0" rtl="0">
              <a:spcBef>
                <a:spcPts val="0"/>
              </a:spcBef>
              <a:buNone/>
            </a:pPr>
            <a:r>
              <a:rPr lang="en" sz="1400">
                <a:solidFill>
                  <a:schemeClr val="dk1"/>
                </a:solidFill>
              </a:rPr>
              <a:t>	Automata subpath is very hard to be extracted and reconfigured.</a:t>
            </a:r>
          </a:p>
        </p:txBody>
      </p:sp>
      <p:sp>
        <p:nvSpPr>
          <p:cNvPr id="226" name="Shape 2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 Chord ring implementation</a:t>
            </a:r>
          </a:p>
        </p:txBody>
      </p:sp>
      <p:sp>
        <p:nvSpPr>
          <p:cNvPr id="232" name="Shape 23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b="1" lang="en"/>
              <a:t>By Overlog</a:t>
            </a:r>
          </a:p>
        </p:txBody>
      </p:sp>
      <p:pic>
        <p:nvPicPr>
          <p:cNvPr id="233" name="Shape 233"/>
          <p:cNvPicPr preferRelativeResize="0"/>
          <p:nvPr/>
        </p:nvPicPr>
        <p:blipFill>
          <a:blip r:embed="rId3">
            <a:alphaModFix/>
          </a:blip>
          <a:stretch>
            <a:fillRect/>
          </a:stretch>
        </p:blipFill>
        <p:spPr>
          <a:xfrm>
            <a:off x="1205925" y="742925"/>
            <a:ext cx="4118400" cy="4118400"/>
          </a:xfrm>
          <a:prstGeom prst="rect">
            <a:avLst/>
          </a:prstGeom>
          <a:noFill/>
          <a:ln>
            <a:noFill/>
          </a:ln>
        </p:spPr>
      </p:pic>
      <p:sp>
        <p:nvSpPr>
          <p:cNvPr id="234" name="Shape 2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101124" y="0"/>
            <a:ext cx="7746850" cy="4895250"/>
          </a:xfrm>
          <a:prstGeom prst="rect">
            <a:avLst/>
          </a:prstGeom>
          <a:noFill/>
          <a:ln>
            <a:noFill/>
          </a:ln>
        </p:spPr>
      </p:pic>
      <p:sp>
        <p:nvSpPr>
          <p:cNvPr id="240" name="Shape 2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41" name="Shape 241"/>
          <p:cNvSpPr/>
          <p:nvPr/>
        </p:nvSpPr>
        <p:spPr>
          <a:xfrm>
            <a:off x="2322875" y="3816150"/>
            <a:ext cx="2049600" cy="4293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2" name="Shape 242"/>
          <p:cNvSpPr txBox="1"/>
          <p:nvPr/>
        </p:nvSpPr>
        <p:spPr>
          <a:xfrm>
            <a:off x="7466375" y="292800"/>
            <a:ext cx="1677600" cy="2879100"/>
          </a:xfrm>
          <a:prstGeom prst="rect">
            <a:avLst/>
          </a:prstGeom>
          <a:noFill/>
          <a:ln>
            <a:noFill/>
          </a:ln>
        </p:spPr>
        <p:txBody>
          <a:bodyPr anchorCtr="0" anchor="t" bIns="91425" lIns="91425" rIns="91425" tIns="91425">
            <a:noAutofit/>
          </a:bodyPr>
          <a:lstStyle/>
          <a:p>
            <a:pPr lvl="0">
              <a:spcBef>
                <a:spcPts val="0"/>
              </a:spcBef>
              <a:buNone/>
            </a:pPr>
            <a:r>
              <a:rPr b="1" lang="en">
                <a:solidFill>
                  <a:schemeClr val="dk1"/>
                </a:solidFill>
                <a:latin typeface="Proxima Nova"/>
                <a:ea typeface="Proxima Nova"/>
                <a:cs typeface="Proxima Nova"/>
                <a:sym typeface="Proxima Nova"/>
              </a:rPr>
              <a:t>ports are either </a:t>
            </a:r>
          </a:p>
          <a:p>
            <a:pPr lvl="0">
              <a:spcBef>
                <a:spcPts val="0"/>
              </a:spcBef>
              <a:buNone/>
            </a:pPr>
            <a:r>
              <a:t/>
            </a:r>
            <a:endParaRPr b="1">
              <a:solidFill>
                <a:schemeClr val="dk1"/>
              </a:solidFill>
              <a:latin typeface="Proxima Nova"/>
              <a:ea typeface="Proxima Nova"/>
              <a:cs typeface="Proxima Nova"/>
              <a:sym typeface="Proxima Nova"/>
            </a:endParaRPr>
          </a:p>
          <a:p>
            <a:pPr lvl="0">
              <a:spcBef>
                <a:spcPts val="0"/>
              </a:spcBef>
              <a:buNone/>
            </a:pPr>
            <a:r>
              <a:rPr b="1" lang="en">
                <a:solidFill>
                  <a:schemeClr val="dk1"/>
                </a:solidFill>
                <a:latin typeface="Proxima Nova"/>
                <a:ea typeface="Proxima Nova"/>
                <a:cs typeface="Proxima Nova"/>
                <a:sym typeface="Proxima Nova"/>
              </a:rPr>
              <a:t>triangular (for input) or </a:t>
            </a:r>
          </a:p>
          <a:p>
            <a:pPr lvl="0">
              <a:spcBef>
                <a:spcPts val="0"/>
              </a:spcBef>
              <a:buNone/>
            </a:pPr>
            <a:r>
              <a:t/>
            </a:r>
            <a:endParaRPr b="1">
              <a:solidFill>
                <a:schemeClr val="dk1"/>
              </a:solidFill>
              <a:latin typeface="Proxima Nova"/>
              <a:ea typeface="Proxima Nova"/>
              <a:cs typeface="Proxima Nova"/>
              <a:sym typeface="Proxima Nova"/>
            </a:endParaRPr>
          </a:p>
          <a:p>
            <a:pPr lvl="0">
              <a:spcBef>
                <a:spcPts val="0"/>
              </a:spcBef>
              <a:buNone/>
            </a:pPr>
            <a:r>
              <a:rPr b="1" lang="en">
                <a:solidFill>
                  <a:schemeClr val="dk1"/>
                </a:solidFill>
                <a:latin typeface="Proxima Nova"/>
                <a:ea typeface="Proxima Nova"/>
                <a:cs typeface="Proxima Nova"/>
                <a:sym typeface="Proxima Nova"/>
              </a:rPr>
              <a:t>rectangular (for output), </a:t>
            </a:r>
          </a:p>
          <a:p>
            <a:pPr lvl="0">
              <a:spcBef>
                <a:spcPts val="0"/>
              </a:spcBef>
              <a:buNone/>
            </a:pPr>
            <a:r>
              <a:t/>
            </a:r>
            <a:endParaRPr b="1">
              <a:solidFill>
                <a:schemeClr val="dk1"/>
              </a:solidFill>
              <a:latin typeface="Proxima Nova"/>
              <a:ea typeface="Proxima Nova"/>
              <a:cs typeface="Proxima Nova"/>
              <a:sym typeface="Proxima Nova"/>
            </a:endParaRPr>
          </a:p>
          <a:p>
            <a:pPr lvl="0">
              <a:spcBef>
                <a:spcPts val="0"/>
              </a:spcBef>
              <a:buNone/>
            </a:pPr>
            <a:r>
              <a:rPr b="1" lang="en">
                <a:solidFill>
                  <a:schemeClr val="dk1"/>
                </a:solidFill>
                <a:latin typeface="Proxima Nova"/>
                <a:ea typeface="Proxima Nova"/>
                <a:cs typeface="Proxima Nova"/>
                <a:sym typeface="Proxima Nova"/>
              </a:rPr>
              <a:t>black (for push) or </a:t>
            </a:r>
          </a:p>
          <a:p>
            <a:pPr lvl="0">
              <a:spcBef>
                <a:spcPts val="0"/>
              </a:spcBef>
              <a:buNone/>
            </a:pPr>
            <a:r>
              <a:t/>
            </a:r>
            <a:endParaRPr b="1">
              <a:solidFill>
                <a:schemeClr val="dk1"/>
              </a:solidFill>
              <a:latin typeface="Proxima Nova"/>
              <a:ea typeface="Proxima Nova"/>
              <a:cs typeface="Proxima Nova"/>
              <a:sym typeface="Proxima Nova"/>
            </a:endParaRPr>
          </a:p>
          <a:p>
            <a:pPr lvl="0">
              <a:spcBef>
                <a:spcPts val="0"/>
              </a:spcBef>
              <a:buNone/>
            </a:pPr>
            <a:r>
              <a:rPr b="1" lang="en">
                <a:solidFill>
                  <a:schemeClr val="dk1"/>
                </a:solidFill>
                <a:latin typeface="Proxima Nova"/>
                <a:ea typeface="Proxima Nova"/>
                <a:cs typeface="Proxima Nova"/>
                <a:sym typeface="Proxima Nova"/>
              </a:rPr>
              <a:t>white (for pull), </a:t>
            </a:r>
          </a:p>
          <a:p>
            <a:pPr lvl="0">
              <a:spcBef>
                <a:spcPts val="0"/>
              </a:spcBef>
              <a:buNone/>
            </a:pPr>
            <a:r>
              <a:t/>
            </a:r>
            <a:endParaRPr b="1">
              <a:solidFill>
                <a:schemeClr val="dk1"/>
              </a:solidFill>
              <a:latin typeface="Proxima Nova"/>
              <a:ea typeface="Proxima Nova"/>
              <a:cs typeface="Proxima Nova"/>
              <a:sym typeface="Proxima Nova"/>
            </a:endParaRPr>
          </a:p>
          <a:p>
            <a:pPr lvl="0">
              <a:spcBef>
                <a:spcPts val="0"/>
              </a:spcBef>
              <a:buNone/>
            </a:pPr>
            <a:r>
              <a:rPr b="1" lang="en">
                <a:solidFill>
                  <a:schemeClr val="dk1"/>
                </a:solidFill>
                <a:latin typeface="Proxima Nova"/>
                <a:ea typeface="Proxima Nova"/>
                <a:cs typeface="Proxima Nova"/>
                <a:sym typeface="Proxima Nova"/>
              </a:rPr>
              <a:t>and doubly lined for agnostic.</a:t>
            </a:r>
          </a:p>
        </p:txBody>
      </p:sp>
      <p:sp>
        <p:nvSpPr>
          <p:cNvPr id="243" name="Shape 243"/>
          <p:cNvSpPr/>
          <p:nvPr/>
        </p:nvSpPr>
        <p:spPr>
          <a:xfrm>
            <a:off x="1073775" y="1767725"/>
            <a:ext cx="633600" cy="17547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A closer look for rules (around only 15 in total)</a:t>
            </a:r>
          </a:p>
          <a:p>
            <a:pPr lvl="0" rtl="0">
              <a:spcBef>
                <a:spcPts val="0"/>
              </a:spcBef>
              <a:buNone/>
            </a:pPr>
            <a:r>
              <a:t/>
            </a:r>
            <a:endParaRPr/>
          </a:p>
        </p:txBody>
      </p:sp>
      <p:sp>
        <p:nvSpPr>
          <p:cNvPr id="249" name="Shape 24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l">
              <a:spcBef>
                <a:spcPts val="0"/>
              </a:spcBef>
              <a:buNone/>
            </a:pPr>
            <a:r>
              <a:t/>
            </a:r>
            <a:endParaRPr b="1" sz="3000"/>
          </a:p>
        </p:txBody>
      </p:sp>
      <p:pic>
        <p:nvPicPr>
          <p:cNvPr id="250" name="Shape 250"/>
          <p:cNvPicPr preferRelativeResize="0"/>
          <p:nvPr/>
        </p:nvPicPr>
        <p:blipFill>
          <a:blip r:embed="rId3">
            <a:alphaModFix/>
          </a:blip>
          <a:stretch>
            <a:fillRect/>
          </a:stretch>
        </p:blipFill>
        <p:spPr>
          <a:xfrm>
            <a:off x="414643" y="961002"/>
            <a:ext cx="7958207" cy="3607875"/>
          </a:xfrm>
          <a:prstGeom prst="rect">
            <a:avLst/>
          </a:prstGeom>
          <a:noFill/>
          <a:ln>
            <a:noFill/>
          </a:ln>
        </p:spPr>
      </p:pic>
      <p:sp>
        <p:nvSpPr>
          <p:cNvPr id="251" name="Shape 2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262900" y="122950"/>
            <a:ext cx="8520600" cy="572700"/>
          </a:xfrm>
          <a:prstGeom prst="rect">
            <a:avLst/>
          </a:prstGeom>
        </p:spPr>
        <p:txBody>
          <a:bodyPr anchorCtr="0" anchor="t" bIns="91425" lIns="91425" rIns="91425" tIns="91425">
            <a:noAutofit/>
          </a:bodyPr>
          <a:lstStyle/>
          <a:p>
            <a:pPr lvl="0" rtl="0">
              <a:spcBef>
                <a:spcPts val="0"/>
              </a:spcBef>
              <a:buNone/>
            </a:pPr>
            <a:r>
              <a:rPr lang="en" sz="2400"/>
              <a:t>A closer look for rules (around only 15 in total)</a:t>
            </a:r>
          </a:p>
          <a:p>
            <a:pPr lvl="0" rtl="0">
              <a:spcBef>
                <a:spcPts val="0"/>
              </a:spcBef>
              <a:buNone/>
            </a:pPr>
            <a:r>
              <a:t/>
            </a:r>
            <a:endParaRPr sz="2400"/>
          </a:p>
        </p:txBody>
      </p:sp>
      <p:sp>
        <p:nvSpPr>
          <p:cNvPr id="257" name="Shape 257"/>
          <p:cNvSpPr txBox="1"/>
          <p:nvPr>
            <p:ph idx="1" type="body"/>
          </p:nvPr>
        </p:nvSpPr>
        <p:spPr>
          <a:xfrm>
            <a:off x="311700" y="519975"/>
            <a:ext cx="8520600" cy="3416400"/>
          </a:xfrm>
          <a:prstGeom prst="rect">
            <a:avLst/>
          </a:prstGeom>
        </p:spPr>
        <p:txBody>
          <a:bodyPr anchorCtr="0" anchor="t" bIns="91425" lIns="91425" rIns="91425" tIns="91425">
            <a:noAutofit/>
          </a:bodyPr>
          <a:lstStyle/>
          <a:p>
            <a:pPr lvl="0" rtl="0" algn="l">
              <a:spcBef>
                <a:spcPts val="0"/>
              </a:spcBef>
              <a:buNone/>
            </a:pPr>
            <a:r>
              <a:rPr lang="en">
                <a:solidFill>
                  <a:schemeClr val="dk1"/>
                </a:solidFill>
              </a:rPr>
              <a:t>L1 lookupResults@R(R,K,S,SI,E) :- node@NI(NI,N), lookup@NI(NI,K,R,E), bestSucc@NI(NI,S,SI), K in (N,S]. </a:t>
            </a:r>
          </a:p>
          <a:p>
            <a:pPr lvl="0" rtl="0" algn="l">
              <a:spcBef>
                <a:spcPts val="0"/>
              </a:spcBef>
              <a:buNone/>
            </a:pPr>
            <a:r>
              <a:rPr lang="en" sz="1400">
                <a:solidFill>
                  <a:schemeClr val="dk1"/>
                </a:solidFill>
              </a:rPr>
              <a:t>returns a successful lookup result if the received lookup seeks a key K found between the receiving node’s identifier and that of its best successor </a:t>
            </a:r>
          </a:p>
          <a:p>
            <a:pPr lvl="0" rtl="0" algn="l">
              <a:spcBef>
                <a:spcPts val="0"/>
              </a:spcBef>
              <a:buNone/>
            </a:pPr>
            <a:r>
              <a:rPr lang="en">
                <a:solidFill>
                  <a:schemeClr val="dk1"/>
                </a:solidFill>
              </a:rPr>
              <a:t>L2 bestLookupDist@NI(NI,K,R,E,min&lt;D&gt;) :- node@NI(NI,N), lookup@NI(NI,K,R,E), finger@NI(NI,_,B,_), D:=K - B - 1, B in (N,K). </a:t>
            </a:r>
          </a:p>
          <a:p>
            <a:pPr lvl="0" rtl="0" algn="l">
              <a:spcBef>
                <a:spcPts val="0"/>
              </a:spcBef>
              <a:buNone/>
            </a:pPr>
            <a:r>
              <a:rPr lang="en" sz="1400">
                <a:solidFill>
                  <a:schemeClr val="dk1"/>
                </a:solidFill>
              </a:rPr>
              <a:t>finds the minimum distance from the local node’s fingers to K, for every finger node BI whose identifier B lies between the local node’s identifier N and K. T.</a:t>
            </a:r>
          </a:p>
          <a:p>
            <a:pPr lvl="0" rtl="0" algn="l">
              <a:spcBef>
                <a:spcPts val="0"/>
              </a:spcBef>
              <a:buNone/>
            </a:pPr>
            <a:r>
              <a:rPr lang="en">
                <a:solidFill>
                  <a:schemeClr val="dk1"/>
                </a:solidFill>
              </a:rPr>
              <a:t>L3 lookup@BI(min&lt;BI&gt;,K,R,E) :- node@NI(NI,N), bestLookupDist@NI(NI,K,R,E,D), finger@NI(NI,_,B,BI), D == K - B - 1, B in (N,K).</a:t>
            </a:r>
          </a:p>
          <a:p>
            <a:pPr lvl="0" rtl="0" algn="l">
              <a:spcBef>
                <a:spcPts val="0"/>
              </a:spcBef>
              <a:buNone/>
            </a:pPr>
            <a:r>
              <a:rPr lang="en" sz="1400">
                <a:solidFill>
                  <a:schemeClr val="dk1"/>
                </a:solidFill>
              </a:rPr>
              <a:t>The first address of a finger with that minimum distance to the key K is chosen in L3 to receive the forwarded lookup. </a:t>
            </a:r>
          </a:p>
        </p:txBody>
      </p:sp>
      <p:sp>
        <p:nvSpPr>
          <p:cNvPr id="258" name="Shape 2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3475" y="375050"/>
            <a:ext cx="8900700" cy="1741500"/>
          </a:xfrm>
          <a:prstGeom prst="rect">
            <a:avLst/>
          </a:prstGeom>
          <a:noFill/>
          <a:ln>
            <a:noFill/>
          </a:ln>
        </p:spPr>
        <p:txBody>
          <a:bodyPr anchorCtr="0" anchor="b" bIns="45700" lIns="91425" rIns="91425" tIns="45700">
            <a:noAutofit/>
          </a:bodyPr>
          <a:lstStyle/>
          <a:p>
            <a:pPr indent="0" lvl="0" marL="0" marR="0" rtl="0" algn="ctr">
              <a:lnSpc>
                <a:spcPct val="150000"/>
              </a:lnSpc>
              <a:spcBef>
                <a:spcPts val="0"/>
              </a:spcBef>
              <a:buClr>
                <a:schemeClr val="dk1"/>
              </a:buClr>
              <a:buSzPct val="25000"/>
              <a:buFont typeface="Merriweather"/>
              <a:buNone/>
            </a:pPr>
            <a:r>
              <a:t/>
            </a:r>
            <a:endParaRPr b="0" i="0" sz="2400" u="none" cap="none" strike="noStrike">
              <a:solidFill>
                <a:schemeClr val="dk1"/>
              </a:solidFill>
              <a:latin typeface="Merriweather"/>
              <a:ea typeface="Merriweather"/>
              <a:cs typeface="Merriweather"/>
              <a:sym typeface="Merriweather"/>
            </a:endParaRPr>
          </a:p>
        </p:txBody>
      </p:sp>
      <p:pic>
        <p:nvPicPr>
          <p:cNvPr id="264" name="Shape 264"/>
          <p:cNvPicPr preferRelativeResize="0"/>
          <p:nvPr/>
        </p:nvPicPr>
        <p:blipFill>
          <a:blip r:embed="rId3">
            <a:alphaModFix/>
          </a:blip>
          <a:stretch>
            <a:fillRect/>
          </a:stretch>
        </p:blipFill>
        <p:spPr>
          <a:xfrm>
            <a:off x="0" y="0"/>
            <a:ext cx="9143999" cy="5001025"/>
          </a:xfrm>
          <a:prstGeom prst="rect">
            <a:avLst/>
          </a:prstGeom>
          <a:noFill/>
          <a:ln>
            <a:noFill/>
          </a:ln>
        </p:spPr>
      </p:pic>
      <p:sp>
        <p:nvSpPr>
          <p:cNvPr id="265" name="Shape 2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Performance evaluation: feasibility experiment</a:t>
            </a:r>
          </a:p>
        </p:txBody>
      </p:sp>
      <p:sp>
        <p:nvSpPr>
          <p:cNvPr id="271" name="Shape 271"/>
          <p:cNvSpPr txBox="1"/>
          <p:nvPr>
            <p:ph idx="1" type="body"/>
          </p:nvPr>
        </p:nvSpPr>
        <p:spPr>
          <a:xfrm>
            <a:off x="369925" y="1152475"/>
            <a:ext cx="8520600" cy="3416400"/>
          </a:xfrm>
          <a:prstGeom prst="rect">
            <a:avLst/>
          </a:prstGeom>
        </p:spPr>
        <p:txBody>
          <a:bodyPr anchorCtr="0" anchor="t" bIns="91425" lIns="91425" rIns="91425" tIns="91425">
            <a:noAutofit/>
          </a:bodyPr>
          <a:lstStyle/>
          <a:p>
            <a:pPr lvl="0" rtl="0">
              <a:spcBef>
                <a:spcPts val="0"/>
              </a:spcBef>
              <a:buNone/>
            </a:pPr>
            <a:r>
              <a:rPr lang="en" sz="1400">
                <a:solidFill>
                  <a:schemeClr val="dk1"/>
                </a:solidFill>
              </a:rPr>
              <a:t> a uniform workload of DHT “lookup” requests to a static membership of nodes in the overlay, with no nodes joining or leaving</a:t>
            </a:r>
          </a:p>
          <a:p>
            <a:pPr lvl="0" rtl="0">
              <a:spcBef>
                <a:spcPts val="0"/>
              </a:spcBef>
              <a:buNone/>
            </a:pPr>
            <a:r>
              <a:t/>
            </a:r>
            <a:endParaRPr sz="1400">
              <a:solidFill>
                <a:schemeClr val="dk1"/>
              </a:solidFill>
            </a:endParaRPr>
          </a:p>
        </p:txBody>
      </p:sp>
      <p:pic>
        <p:nvPicPr>
          <p:cNvPr id="272" name="Shape 272"/>
          <p:cNvPicPr preferRelativeResize="0"/>
          <p:nvPr/>
        </p:nvPicPr>
        <p:blipFill>
          <a:blip r:embed="rId3">
            <a:alphaModFix/>
          </a:blip>
          <a:stretch>
            <a:fillRect/>
          </a:stretch>
        </p:blipFill>
        <p:spPr>
          <a:xfrm>
            <a:off x="1970050" y="1718075"/>
            <a:ext cx="5007649" cy="2901349"/>
          </a:xfrm>
          <a:prstGeom prst="rect">
            <a:avLst/>
          </a:prstGeom>
          <a:noFill/>
          <a:ln>
            <a:noFill/>
          </a:ln>
        </p:spPr>
      </p:pic>
      <p:sp>
        <p:nvSpPr>
          <p:cNvPr id="273" name="Shape 2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Performance evaluation: feasibility experiment</a:t>
            </a:r>
          </a:p>
          <a:p>
            <a:pPr lvl="0" rtl="0">
              <a:spcBef>
                <a:spcPts val="0"/>
              </a:spcBef>
              <a:buNone/>
            </a:pPr>
            <a:r>
              <a:t/>
            </a:r>
            <a:endParaRPr/>
          </a:p>
        </p:txBody>
      </p:sp>
      <p:sp>
        <p:nvSpPr>
          <p:cNvPr id="279" name="Shape 279"/>
          <p:cNvSpPr txBox="1"/>
          <p:nvPr>
            <p:ph idx="1" type="body"/>
          </p:nvPr>
        </p:nvSpPr>
        <p:spPr>
          <a:xfrm>
            <a:off x="369925" y="1152475"/>
            <a:ext cx="8520600" cy="3416400"/>
          </a:xfrm>
          <a:prstGeom prst="rect">
            <a:avLst/>
          </a:prstGeom>
        </p:spPr>
        <p:txBody>
          <a:bodyPr anchorCtr="0" anchor="t" bIns="91425" lIns="91425" rIns="91425" tIns="91425">
            <a:noAutofit/>
          </a:bodyPr>
          <a:lstStyle/>
          <a:p>
            <a:pPr lvl="0" rtl="0">
              <a:spcBef>
                <a:spcPts val="0"/>
              </a:spcBef>
              <a:buNone/>
            </a:pPr>
            <a:r>
              <a:rPr lang="en" sz="1400">
                <a:solidFill>
                  <a:schemeClr val="dk1"/>
                </a:solidFill>
              </a:rPr>
              <a:t> a uniform workload of DHT “lookup” requests to a static membership of nodes in the overlay, with no nodes joining or leaving</a:t>
            </a:r>
          </a:p>
          <a:p>
            <a:pPr lvl="0" rtl="0">
              <a:spcBef>
                <a:spcPts val="0"/>
              </a:spcBef>
              <a:buNone/>
            </a:pPr>
            <a:r>
              <a:t/>
            </a:r>
            <a:endParaRPr sz="1400">
              <a:solidFill>
                <a:schemeClr val="dk1"/>
              </a:solidFill>
            </a:endParaRPr>
          </a:p>
        </p:txBody>
      </p:sp>
      <p:pic>
        <p:nvPicPr>
          <p:cNvPr id="280" name="Shape 280"/>
          <p:cNvPicPr preferRelativeResize="0"/>
          <p:nvPr/>
        </p:nvPicPr>
        <p:blipFill>
          <a:blip r:embed="rId3">
            <a:alphaModFix/>
          </a:blip>
          <a:stretch>
            <a:fillRect/>
          </a:stretch>
        </p:blipFill>
        <p:spPr>
          <a:xfrm>
            <a:off x="3138500" y="1509725"/>
            <a:ext cx="4508824" cy="3332925"/>
          </a:xfrm>
          <a:prstGeom prst="rect">
            <a:avLst/>
          </a:prstGeom>
          <a:noFill/>
          <a:ln>
            <a:noFill/>
          </a:ln>
        </p:spPr>
      </p:pic>
      <p:sp>
        <p:nvSpPr>
          <p:cNvPr id="281" name="Shape 2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Overlay network</a:t>
            </a:r>
          </a:p>
        </p:txBody>
      </p:sp>
      <p:sp>
        <p:nvSpPr>
          <p:cNvPr id="142" name="Shape 142"/>
          <p:cNvSpPr txBox="1"/>
          <p:nvPr>
            <p:ph idx="1" type="body"/>
          </p:nvPr>
        </p:nvSpPr>
        <p:spPr>
          <a:xfrm>
            <a:off x="311700" y="1132325"/>
            <a:ext cx="8520600" cy="3172500"/>
          </a:xfrm>
          <a:prstGeom prst="rect">
            <a:avLst/>
          </a:prstGeom>
        </p:spPr>
        <p:txBody>
          <a:bodyPr anchorCtr="0" anchor="t" bIns="91425" lIns="91425" rIns="91425" tIns="91425">
            <a:noAutofit/>
          </a:bodyPr>
          <a:lstStyle/>
          <a:p>
            <a:pPr lvl="0">
              <a:spcBef>
                <a:spcPts val="0"/>
              </a:spcBef>
              <a:buNone/>
            </a:pPr>
            <a:r>
              <a:rPr lang="en">
                <a:solidFill>
                  <a:srgbClr val="252525"/>
                </a:solidFill>
                <a:highlight>
                  <a:srgbClr val="FFFFFF"/>
                </a:highlight>
                <a:latin typeface="Arial"/>
                <a:ea typeface="Arial"/>
                <a:cs typeface="Arial"/>
                <a:sym typeface="Arial"/>
              </a:rPr>
              <a:t>An </a:t>
            </a:r>
            <a:r>
              <a:rPr b="1" lang="en">
                <a:solidFill>
                  <a:srgbClr val="252525"/>
                </a:solidFill>
                <a:highlight>
                  <a:srgbClr val="FFFFFF"/>
                </a:highlight>
                <a:latin typeface="Arial"/>
                <a:ea typeface="Arial"/>
                <a:cs typeface="Arial"/>
                <a:sym typeface="Arial"/>
              </a:rPr>
              <a:t>overlay network</a:t>
            </a:r>
            <a:r>
              <a:rPr lang="en">
                <a:solidFill>
                  <a:srgbClr val="252525"/>
                </a:solidFill>
                <a:highlight>
                  <a:srgbClr val="FFFFFF"/>
                </a:highlight>
                <a:latin typeface="Arial"/>
                <a:ea typeface="Arial"/>
                <a:cs typeface="Arial"/>
                <a:sym typeface="Arial"/>
              </a:rPr>
              <a:t> is a </a:t>
            </a:r>
            <a:r>
              <a:rPr lang="en">
                <a:solidFill>
                  <a:srgbClr val="0B0080"/>
                </a:solidFill>
                <a:highlight>
                  <a:srgbClr val="FFFFFF"/>
                </a:highlight>
                <a:latin typeface="Arial"/>
                <a:ea typeface="Arial"/>
                <a:cs typeface="Arial"/>
                <a:sym typeface="Arial"/>
                <a:hlinkClick r:id="rId3"/>
              </a:rPr>
              <a:t>computer network</a:t>
            </a:r>
            <a:r>
              <a:rPr lang="en">
                <a:solidFill>
                  <a:srgbClr val="252525"/>
                </a:solidFill>
                <a:highlight>
                  <a:srgbClr val="FFFFFF"/>
                </a:highlight>
                <a:latin typeface="Arial"/>
                <a:ea typeface="Arial"/>
                <a:cs typeface="Arial"/>
                <a:sym typeface="Arial"/>
              </a:rPr>
              <a:t> that is built on top of another network. E.X. </a:t>
            </a:r>
            <a:r>
              <a:rPr lang="en">
                <a:solidFill>
                  <a:schemeClr val="dk1"/>
                </a:solidFill>
              </a:rPr>
              <a:t>file sharing networks maintain neighbor tables to route queries.</a:t>
            </a:r>
          </a:p>
        </p:txBody>
      </p:sp>
      <p:pic>
        <p:nvPicPr>
          <p:cNvPr id="143" name="Shape 143"/>
          <p:cNvPicPr preferRelativeResize="0"/>
          <p:nvPr/>
        </p:nvPicPr>
        <p:blipFill>
          <a:blip r:embed="rId4">
            <a:alphaModFix/>
          </a:blip>
          <a:stretch>
            <a:fillRect/>
          </a:stretch>
        </p:blipFill>
        <p:spPr>
          <a:xfrm>
            <a:off x="311700" y="2149525"/>
            <a:ext cx="7414924" cy="2419350"/>
          </a:xfrm>
          <a:prstGeom prst="rect">
            <a:avLst/>
          </a:prstGeom>
          <a:noFill/>
          <a:ln>
            <a:noFill/>
          </a:ln>
        </p:spPr>
      </p:pic>
      <p:sp>
        <p:nvSpPr>
          <p:cNvPr id="144" name="Shape 1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Performance evaluation: feasibility experiment</a:t>
            </a:r>
          </a:p>
        </p:txBody>
      </p:sp>
      <p:sp>
        <p:nvSpPr>
          <p:cNvPr id="287" name="Shape 287"/>
          <p:cNvSpPr txBox="1"/>
          <p:nvPr>
            <p:ph idx="1" type="body"/>
          </p:nvPr>
        </p:nvSpPr>
        <p:spPr>
          <a:xfrm>
            <a:off x="369925" y="1152475"/>
            <a:ext cx="8520600" cy="3416400"/>
          </a:xfrm>
          <a:prstGeom prst="rect">
            <a:avLst/>
          </a:prstGeom>
        </p:spPr>
        <p:txBody>
          <a:bodyPr anchorCtr="0" anchor="t" bIns="91425" lIns="91425" rIns="91425" tIns="91425">
            <a:noAutofit/>
          </a:bodyPr>
          <a:lstStyle/>
          <a:p>
            <a:pPr lvl="0">
              <a:spcBef>
                <a:spcPts val="0"/>
              </a:spcBef>
              <a:buNone/>
            </a:pPr>
            <a:r>
              <a:rPr lang="en" sz="1400">
                <a:solidFill>
                  <a:schemeClr val="dk1"/>
                </a:solidFill>
              </a:rPr>
              <a:t> a uniform workload of DHT “lookup” requests to a static membership of nodes in the overlay, with no nodes joining or leaving</a:t>
            </a:r>
          </a:p>
          <a:p>
            <a:pPr lvl="0" rtl="0">
              <a:spcBef>
                <a:spcPts val="0"/>
              </a:spcBef>
              <a:buNone/>
            </a:pPr>
            <a:r>
              <a:t/>
            </a:r>
            <a:endParaRPr sz="1400">
              <a:solidFill>
                <a:schemeClr val="dk1"/>
              </a:solidFill>
            </a:endParaRPr>
          </a:p>
          <a:p>
            <a:pPr lvl="0" rtl="0">
              <a:spcBef>
                <a:spcPts val="0"/>
              </a:spcBef>
              <a:buNone/>
            </a:pPr>
            <a:r>
              <a:t/>
            </a:r>
            <a:endParaRPr sz="1400">
              <a:solidFill>
                <a:schemeClr val="dk1"/>
              </a:solidFill>
            </a:endParaRPr>
          </a:p>
        </p:txBody>
      </p:sp>
      <p:pic>
        <p:nvPicPr>
          <p:cNvPr id="288" name="Shape 288"/>
          <p:cNvPicPr preferRelativeResize="0"/>
          <p:nvPr/>
        </p:nvPicPr>
        <p:blipFill>
          <a:blip r:embed="rId3">
            <a:alphaModFix/>
          </a:blip>
          <a:stretch>
            <a:fillRect/>
          </a:stretch>
        </p:blipFill>
        <p:spPr>
          <a:xfrm>
            <a:off x="2975855" y="1488250"/>
            <a:ext cx="4505899" cy="3499999"/>
          </a:xfrm>
          <a:prstGeom prst="rect">
            <a:avLst/>
          </a:prstGeom>
          <a:noFill/>
          <a:ln>
            <a:noFill/>
          </a:ln>
        </p:spPr>
      </p:pic>
      <p:sp>
        <p:nvSpPr>
          <p:cNvPr id="289" name="Shape 2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Performance evaluation: handling churn</a:t>
            </a:r>
          </a:p>
        </p:txBody>
      </p:sp>
      <p:sp>
        <p:nvSpPr>
          <p:cNvPr id="295" name="Shape 295"/>
          <p:cNvSpPr txBox="1"/>
          <p:nvPr>
            <p:ph idx="1" type="body"/>
          </p:nvPr>
        </p:nvSpPr>
        <p:spPr>
          <a:xfrm>
            <a:off x="369925" y="1152475"/>
            <a:ext cx="8520600"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 P2 Chord implementation under varying degrees of membership churn</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p:txBody>
      </p:sp>
      <p:pic>
        <p:nvPicPr>
          <p:cNvPr id="296" name="Shape 296"/>
          <p:cNvPicPr preferRelativeResize="0"/>
          <p:nvPr/>
        </p:nvPicPr>
        <p:blipFill>
          <a:blip r:embed="rId3">
            <a:alphaModFix/>
          </a:blip>
          <a:stretch>
            <a:fillRect/>
          </a:stretch>
        </p:blipFill>
        <p:spPr>
          <a:xfrm>
            <a:off x="2948002" y="1503627"/>
            <a:ext cx="3825899" cy="2950775"/>
          </a:xfrm>
          <a:prstGeom prst="rect">
            <a:avLst/>
          </a:prstGeom>
          <a:noFill/>
          <a:ln>
            <a:noFill/>
          </a:ln>
        </p:spPr>
      </p:pic>
      <p:sp>
        <p:nvSpPr>
          <p:cNvPr id="297" name="Shape 2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Performance evaluation: handling churn</a:t>
            </a:r>
          </a:p>
        </p:txBody>
      </p:sp>
      <p:sp>
        <p:nvSpPr>
          <p:cNvPr id="303" name="Shape 303"/>
          <p:cNvSpPr txBox="1"/>
          <p:nvPr>
            <p:ph idx="1" type="body"/>
          </p:nvPr>
        </p:nvSpPr>
        <p:spPr>
          <a:xfrm>
            <a:off x="369925" y="1152475"/>
            <a:ext cx="8520600"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 P2 Chord implementation under varying degrees of membership churn</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p:txBody>
      </p:sp>
      <p:pic>
        <p:nvPicPr>
          <p:cNvPr id="304" name="Shape 304"/>
          <p:cNvPicPr preferRelativeResize="0"/>
          <p:nvPr/>
        </p:nvPicPr>
        <p:blipFill>
          <a:blip r:embed="rId3">
            <a:alphaModFix/>
          </a:blip>
          <a:stretch>
            <a:fillRect/>
          </a:stretch>
        </p:blipFill>
        <p:spPr>
          <a:xfrm>
            <a:off x="2532924" y="1504950"/>
            <a:ext cx="4929999" cy="3287224"/>
          </a:xfrm>
          <a:prstGeom prst="rect">
            <a:avLst/>
          </a:prstGeom>
          <a:noFill/>
          <a:ln>
            <a:noFill/>
          </a:ln>
        </p:spPr>
      </p:pic>
      <p:sp>
        <p:nvSpPr>
          <p:cNvPr id="305" name="Shape 3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06" name="Shape 306"/>
          <p:cNvSpPr txBox="1"/>
          <p:nvPr/>
        </p:nvSpPr>
        <p:spPr>
          <a:xfrm>
            <a:off x="751650" y="1718075"/>
            <a:ext cx="1471200" cy="2255100"/>
          </a:xfrm>
          <a:prstGeom prst="rect">
            <a:avLst/>
          </a:prstGeom>
          <a:noFill/>
          <a:ln>
            <a:noFill/>
          </a:ln>
        </p:spPr>
        <p:txBody>
          <a:bodyPr anchorCtr="0" anchor="t" bIns="91425" lIns="91425" rIns="91425" tIns="91425">
            <a:noAutofit/>
          </a:bodyPr>
          <a:lstStyle/>
          <a:p>
            <a:pPr lvl="0">
              <a:spcBef>
                <a:spcPts val="0"/>
              </a:spcBef>
              <a:buNone/>
            </a:pPr>
            <a:r>
              <a:rPr lang="en">
                <a:solidFill>
                  <a:schemeClr val="dk1"/>
                </a:solidFill>
                <a:latin typeface="Proxima Nova"/>
                <a:ea typeface="Proxima Nova"/>
                <a:cs typeface="Proxima Nova"/>
                <a:sym typeface="Proxima Nova"/>
              </a:rPr>
              <a:t>shows consistency of lookups over time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Performance evaluation: handling churn</a:t>
            </a:r>
          </a:p>
        </p:txBody>
      </p:sp>
      <p:sp>
        <p:nvSpPr>
          <p:cNvPr id="312" name="Shape 312"/>
          <p:cNvSpPr txBox="1"/>
          <p:nvPr>
            <p:ph idx="1" type="body"/>
          </p:nvPr>
        </p:nvSpPr>
        <p:spPr>
          <a:xfrm>
            <a:off x="369925" y="1152475"/>
            <a:ext cx="8520600"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 P2 Chord implementation under varying degrees of membership churn</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p:txBody>
      </p:sp>
      <p:pic>
        <p:nvPicPr>
          <p:cNvPr id="313" name="Shape 313"/>
          <p:cNvPicPr preferRelativeResize="0"/>
          <p:nvPr/>
        </p:nvPicPr>
        <p:blipFill>
          <a:blip r:embed="rId3">
            <a:alphaModFix/>
          </a:blip>
          <a:stretch>
            <a:fillRect/>
          </a:stretch>
        </p:blipFill>
        <p:spPr>
          <a:xfrm>
            <a:off x="3056029" y="1522654"/>
            <a:ext cx="4682710" cy="3416399"/>
          </a:xfrm>
          <a:prstGeom prst="rect">
            <a:avLst/>
          </a:prstGeom>
          <a:noFill/>
          <a:ln>
            <a:noFill/>
          </a:ln>
        </p:spPr>
      </p:pic>
      <p:sp>
        <p:nvSpPr>
          <p:cNvPr id="314" name="Shape 3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15" name="Shape 315"/>
          <p:cNvSpPr txBox="1"/>
          <p:nvPr/>
        </p:nvSpPr>
        <p:spPr>
          <a:xfrm>
            <a:off x="462225" y="1721050"/>
            <a:ext cx="2498100" cy="3137100"/>
          </a:xfrm>
          <a:prstGeom prst="rect">
            <a:avLst/>
          </a:prstGeom>
          <a:noFill/>
          <a:ln>
            <a:noFill/>
          </a:ln>
        </p:spPr>
        <p:txBody>
          <a:bodyPr anchorCtr="0" anchor="t" bIns="91425" lIns="91425" rIns="91425" tIns="91425">
            <a:noAutofit/>
          </a:bodyPr>
          <a:lstStyle/>
          <a:p>
            <a:pPr lvl="0">
              <a:spcBef>
                <a:spcPts val="0"/>
              </a:spcBef>
              <a:buNone/>
            </a:pPr>
            <a:r>
              <a:rPr lang="en">
                <a:solidFill>
                  <a:schemeClr val="dk1"/>
                </a:solidFill>
                <a:latin typeface="Proxima Nova"/>
                <a:ea typeface="Proxima Nova"/>
                <a:cs typeface="Proxima Nova"/>
                <a:sym typeface="Proxima Nova"/>
              </a:rPr>
              <a:t>P2 Chord does respectably under low churn (session times of 64 minutes and above), generating at least 97% consistent lookups, most of which complete within 4 seconds</a:t>
            </a:r>
          </a:p>
          <a:p>
            <a:pPr lvl="0">
              <a:spcBef>
                <a:spcPts val="0"/>
              </a:spcBef>
              <a:buNone/>
            </a:pPr>
            <a:r>
              <a:t/>
            </a:r>
            <a:endParaRPr/>
          </a:p>
          <a:p>
            <a:pPr lvl="0">
              <a:spcBef>
                <a:spcPts val="0"/>
              </a:spcBef>
              <a:buNone/>
            </a:pPr>
            <a:r>
              <a:rPr lang="en">
                <a:solidFill>
                  <a:schemeClr val="dk1"/>
                </a:solidFill>
                <a:latin typeface="Proxima Nova"/>
                <a:ea typeface="Proxima Nova"/>
                <a:cs typeface="Proxima Nova"/>
                <a:sym typeface="Proxima Nova"/>
              </a:rPr>
              <a:t>under high churn (session times of 16 minutes and less), P2 Chord does not perform well, producing only 42% and 84% consistent lookups with high latencies.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Benefit of P2: language and model</a:t>
            </a:r>
          </a:p>
        </p:txBody>
      </p:sp>
      <p:sp>
        <p:nvSpPr>
          <p:cNvPr id="321" name="Shape 32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FF"/>
              </a:buClr>
            </a:pPr>
            <a:r>
              <a:rPr b="1" lang="en">
                <a:solidFill>
                  <a:srgbClr val="0000FF"/>
                </a:solidFill>
              </a:rPr>
              <a:t>Successful conciseness </a:t>
            </a:r>
          </a:p>
          <a:p>
            <a:pPr lvl="0" rtl="0">
              <a:spcBef>
                <a:spcPts val="0"/>
              </a:spcBef>
              <a:buNone/>
            </a:pPr>
            <a:r>
              <a:rPr lang="en">
                <a:solidFill>
                  <a:srgbClr val="000000"/>
                </a:solidFill>
              </a:rPr>
              <a:t>A succinct implementation automatically translated to a dataflow framework.</a:t>
            </a:r>
          </a:p>
          <a:p>
            <a:pPr indent="-228600" lvl="0" marL="457200" rtl="0">
              <a:spcBef>
                <a:spcPts val="0"/>
              </a:spcBef>
              <a:buClr>
                <a:srgbClr val="0000FF"/>
              </a:buClr>
            </a:pPr>
            <a:r>
              <a:rPr b="1" lang="en">
                <a:solidFill>
                  <a:srgbClr val="0000FF"/>
                </a:solidFill>
              </a:rPr>
              <a:t>Amenable to optimization</a:t>
            </a:r>
          </a:p>
          <a:p>
            <a:pPr lvl="0" rtl="0">
              <a:spcBef>
                <a:spcPts val="0"/>
              </a:spcBef>
              <a:buNone/>
            </a:pPr>
            <a:r>
              <a:rPr lang="en">
                <a:solidFill>
                  <a:schemeClr val="dk1"/>
                </a:solidFill>
              </a:rPr>
              <a:t> Tech used for sharing state, communication, and computation across multiple overlay specifications.</a:t>
            </a:r>
          </a:p>
          <a:p>
            <a:pPr indent="-228600" lvl="0" marL="457200" rtl="0">
              <a:spcBef>
                <a:spcPts val="0"/>
              </a:spcBef>
              <a:buClr>
                <a:srgbClr val="0000FF"/>
              </a:buClr>
            </a:pPr>
            <a:r>
              <a:rPr b="1" lang="en">
                <a:solidFill>
                  <a:srgbClr val="0000FF"/>
                </a:solidFill>
              </a:rPr>
              <a:t>Security insurance</a:t>
            </a:r>
          </a:p>
          <a:p>
            <a:pPr indent="0" lvl="0" marL="0" rtl="0">
              <a:spcBef>
                <a:spcPts val="0"/>
              </a:spcBef>
              <a:buNone/>
            </a:pPr>
            <a:r>
              <a:rPr lang="en">
                <a:solidFill>
                  <a:schemeClr val="dk1"/>
                </a:solidFill>
              </a:rPr>
              <a:t>small, simple dataflow elements along with flat state tables implies that we might be able to express security invariants for each element in isolation(for future work)</a:t>
            </a:r>
          </a:p>
        </p:txBody>
      </p:sp>
      <p:sp>
        <p:nvSpPr>
          <p:cNvPr id="322" name="Shape 3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shortage</a:t>
            </a:r>
          </a:p>
        </p:txBody>
      </p:sp>
      <p:sp>
        <p:nvSpPr>
          <p:cNvPr id="328" name="Shape 32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Learning curve for imperative language users</a:t>
            </a:r>
          </a:p>
          <a:p>
            <a:pPr lvl="0" rtl="0">
              <a:spcBef>
                <a:spcPts val="0"/>
              </a:spcBef>
              <a:buNone/>
            </a:pPr>
            <a:r>
              <a:rPr lang="en">
                <a:solidFill>
                  <a:srgbClr val="0000FF"/>
                </a:solidFill>
                <a:latin typeface="Verdana"/>
                <a:ea typeface="Verdana"/>
                <a:cs typeface="Verdana"/>
                <a:sym typeface="Verdana"/>
              </a:rPr>
              <a:t>If - else - then logic: </a:t>
            </a:r>
          </a:p>
          <a:p>
            <a:pPr lvl="0" rtl="0">
              <a:spcBef>
                <a:spcPts val="0"/>
              </a:spcBef>
              <a:buNone/>
            </a:pPr>
            <a:r>
              <a:rPr lang="en" sz="1400">
                <a:solidFill>
                  <a:schemeClr val="dk1"/>
                </a:solidFill>
              </a:rPr>
              <a:t>C1 joinEvent@NI(NI,E) :- join@NI(NI,E). </a:t>
            </a:r>
          </a:p>
          <a:p>
            <a:pPr lvl="0" rtl="0">
              <a:spcBef>
                <a:spcPts val="0"/>
              </a:spcBef>
              <a:buNone/>
            </a:pPr>
            <a:r>
              <a:rPr lang="en" sz="1400">
                <a:solidFill>
                  <a:schemeClr val="dk1"/>
                </a:solidFill>
              </a:rPr>
              <a:t>C2 joinReq@LI(LI,N,NI,E) :- joinEvent@NI(NI,E), node@NI(NI,N), landmark@NI(NI,LI), LI != "-". </a:t>
            </a:r>
          </a:p>
          <a:p>
            <a:pPr lvl="0" rtl="0">
              <a:spcBef>
                <a:spcPts val="0"/>
              </a:spcBef>
              <a:buNone/>
            </a:pPr>
            <a:r>
              <a:rPr lang="en" sz="1400">
                <a:solidFill>
                  <a:schemeClr val="dk1"/>
                </a:solidFill>
              </a:rPr>
              <a:t>C3 succ@NI(NI,N,NI) :- landmark@NI(NI,LI), joinEvent@NI(NI,_), node@NI(NI,N), LI == "-".</a:t>
            </a:r>
            <a:r>
              <a:rPr lang="en" sz="1400">
                <a:solidFill>
                  <a:srgbClr val="0000FF"/>
                </a:solidFill>
                <a:latin typeface="Verdana"/>
                <a:ea typeface="Verdana"/>
                <a:cs typeface="Verdana"/>
                <a:sym typeface="Verdana"/>
              </a:rPr>
              <a:t> </a:t>
            </a:r>
          </a:p>
        </p:txBody>
      </p:sp>
      <p:sp>
        <p:nvSpPr>
          <p:cNvPr id="329" name="Shape 3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shortage</a:t>
            </a:r>
          </a:p>
        </p:txBody>
      </p:sp>
      <p:sp>
        <p:nvSpPr>
          <p:cNvPr id="335" name="Shape 33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Redundancy in code structure and very strict syntax rules.</a:t>
            </a:r>
          </a:p>
          <a:p>
            <a:pPr lvl="0">
              <a:spcBef>
                <a:spcPts val="0"/>
              </a:spcBef>
              <a:buNone/>
            </a:pPr>
            <a:r>
              <a:rPr lang="en">
                <a:solidFill>
                  <a:schemeClr val="dk1"/>
                </a:solidFill>
              </a:rPr>
              <a:t>Similar code structure makes it easier to make mistake; Could have a way to reuse some blocks effectively?</a:t>
            </a:r>
          </a:p>
          <a:p>
            <a:pPr lvl="0">
              <a:spcBef>
                <a:spcPts val="0"/>
              </a:spcBef>
              <a:buNone/>
            </a:pPr>
            <a:r>
              <a:rPr lang="en">
                <a:solidFill>
                  <a:schemeClr val="dk1"/>
                </a:solidFill>
              </a:rPr>
              <a:t>Less is strict: a good way to redesign the existing framework but could potentially be confined for future system adaption. Very suitable for intuitive major rule extraction based on given system architecture. </a:t>
            </a:r>
          </a:p>
          <a:p>
            <a:pPr lvl="0" rtl="0">
              <a:spcBef>
                <a:spcPts val="0"/>
              </a:spcBef>
              <a:buNone/>
            </a:pPr>
            <a:r>
              <a:t/>
            </a:r>
            <a:endParaRPr>
              <a:solidFill>
                <a:schemeClr val="dk1"/>
              </a:solidFill>
            </a:endParaRPr>
          </a:p>
        </p:txBody>
      </p:sp>
      <p:sp>
        <p:nvSpPr>
          <p:cNvPr id="336" name="Shape 3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shortage</a:t>
            </a:r>
          </a:p>
        </p:txBody>
      </p:sp>
      <p:sp>
        <p:nvSpPr>
          <p:cNvPr id="342" name="Shape 34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Runtime speed could not be as good as hard-code version.</a:t>
            </a:r>
          </a:p>
          <a:p>
            <a:pPr indent="457200" lvl="0">
              <a:spcBef>
                <a:spcPts val="0"/>
              </a:spcBef>
              <a:spcAft>
                <a:spcPts val="0"/>
              </a:spcAft>
              <a:buNone/>
            </a:pPr>
            <a:r>
              <a:rPr lang="en">
                <a:solidFill>
                  <a:srgbClr val="000000"/>
                </a:solidFill>
              </a:rPr>
              <a:t>P2 does not aim for performance results as good as optimized C, C++, or Java implementations, we could recall. </a:t>
            </a:r>
          </a:p>
          <a:p>
            <a:pPr indent="457200" lvl="0" marL="0" rtl="0">
              <a:spcBef>
                <a:spcPts val="0"/>
              </a:spcBef>
              <a:buNone/>
            </a:pPr>
            <a:r>
              <a:rPr lang="en">
                <a:solidFill>
                  <a:schemeClr val="dk1"/>
                </a:solidFill>
              </a:rPr>
              <a:t>we do not expect our per-node performance to be as good as a highly-tuned hand-coded implementation, but we would like it to be acceptable.</a:t>
            </a:r>
          </a:p>
          <a:p>
            <a:pPr indent="457200" lvl="0" marL="0" rtl="0">
              <a:spcBef>
                <a:spcPts val="0"/>
              </a:spcBef>
              <a:buNone/>
            </a:pPr>
            <a:r>
              <a:rPr lang="en">
                <a:solidFill>
                  <a:schemeClr val="dk1"/>
                </a:solidFill>
              </a:rPr>
              <a:t>Don’t forget the external optimization it could work with. (overlays sharing)</a:t>
            </a:r>
          </a:p>
        </p:txBody>
      </p:sp>
      <p:sp>
        <p:nvSpPr>
          <p:cNvPr id="343" name="Shape 3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Future work</a:t>
            </a:r>
          </a:p>
        </p:txBody>
      </p:sp>
      <p:sp>
        <p:nvSpPr>
          <p:cNvPr id="349" name="Shape 34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Breadth</a:t>
            </a:r>
          </a:p>
          <a:p>
            <a:pPr indent="457200" lvl="0" rtl="0">
              <a:spcBef>
                <a:spcPts val="0"/>
              </a:spcBef>
              <a:spcAft>
                <a:spcPts val="0"/>
              </a:spcAft>
              <a:buNone/>
            </a:pPr>
            <a:r>
              <a:rPr lang="en" sz="1400">
                <a:solidFill>
                  <a:schemeClr val="dk1"/>
                </a:solidFill>
              </a:rPr>
              <a:t> Make P2 sufficiently expressive to cover the design space, but will also enable us to start to identify common constructs that can be factored out of particular overlay specifications and shared.</a:t>
            </a:r>
          </a:p>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Sharing</a:t>
            </a:r>
          </a:p>
          <a:p>
            <a:pPr indent="457200" lvl="0" rtl="0">
              <a:spcBef>
                <a:spcPts val="0"/>
              </a:spcBef>
              <a:spcAft>
                <a:spcPts val="0"/>
              </a:spcAft>
              <a:buNone/>
            </a:pPr>
            <a:r>
              <a:rPr lang="en" sz="1400">
                <a:solidFill>
                  <a:schemeClr val="dk1"/>
                </a:solidFill>
              </a:rPr>
              <a:t>The possibility that multiple overlays can execute simultaneously, sharing state, communication, and computation by sharing dataflow subgraphs.</a:t>
            </a:r>
          </a:p>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Online distributed debugging</a:t>
            </a:r>
          </a:p>
          <a:p>
            <a:pPr indent="457200" lvl="0" marL="0" rtl="0">
              <a:spcBef>
                <a:spcPts val="0"/>
              </a:spcBef>
              <a:spcAft>
                <a:spcPts val="0"/>
              </a:spcAft>
              <a:buNone/>
            </a:pPr>
            <a:r>
              <a:rPr lang="en" sz="1400">
                <a:solidFill>
                  <a:schemeClr val="dk1"/>
                </a:solidFill>
              </a:rPr>
              <a:t>Multi-resolution programming paradigm, allowing the programmer to specify a system as a set of logical rules, which are translated to a dataflow graph and then executed at runtime. </a:t>
            </a:r>
          </a:p>
        </p:txBody>
      </p:sp>
      <p:sp>
        <p:nvSpPr>
          <p:cNvPr id="350" name="Shape 3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Future work</a:t>
            </a:r>
          </a:p>
        </p:txBody>
      </p:sp>
      <p:sp>
        <p:nvSpPr>
          <p:cNvPr id="356" name="Shape 35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Security:</a:t>
            </a:r>
          </a:p>
          <a:p>
            <a:pPr indent="457200" lvl="0" rtl="0">
              <a:spcBef>
                <a:spcPts val="0"/>
              </a:spcBef>
              <a:spcAft>
                <a:spcPts val="0"/>
              </a:spcAft>
              <a:buNone/>
            </a:pPr>
            <a:r>
              <a:rPr lang="en" sz="1400">
                <a:solidFill>
                  <a:schemeClr val="dk1"/>
                </a:solidFill>
              </a:rPr>
              <a:t> Mentioned before, a spontaneous choice to move from system introspection to security assessment</a:t>
            </a:r>
          </a:p>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Transport Protocol:</a:t>
            </a:r>
          </a:p>
          <a:p>
            <a:pPr indent="457200" lvl="0" rtl="0">
              <a:spcBef>
                <a:spcPts val="0"/>
              </a:spcBef>
              <a:spcAft>
                <a:spcPts val="0"/>
              </a:spcAft>
              <a:buNone/>
            </a:pPr>
            <a:r>
              <a:rPr lang="en" sz="1400">
                <a:solidFill>
                  <a:schemeClr val="dk1"/>
                </a:solidFill>
              </a:rPr>
              <a:t>Different applications require different combinations of reliable, in-order, congestion-, and flow-controlled transports, and different levels of control and inspection for each.</a:t>
            </a:r>
          </a:p>
          <a:p>
            <a:pPr indent="-228600" lvl="0" marL="457200" rtl="0">
              <a:spcBef>
                <a:spcPts val="0"/>
              </a:spcBef>
              <a:buClr>
                <a:srgbClr val="0000FF"/>
              </a:buClr>
              <a:buFont typeface="Verdana"/>
            </a:pPr>
            <a:r>
              <a:rPr lang="en">
                <a:solidFill>
                  <a:srgbClr val="0000FF"/>
                </a:solidFill>
                <a:latin typeface="Verdana"/>
                <a:ea typeface="Verdana"/>
                <a:cs typeface="Verdana"/>
                <a:sym typeface="Verdana"/>
              </a:rPr>
              <a:t>Language:</a:t>
            </a:r>
          </a:p>
          <a:p>
            <a:pPr indent="457200" lvl="0" rtl="0">
              <a:spcBef>
                <a:spcPts val="0"/>
              </a:spcBef>
              <a:spcAft>
                <a:spcPts val="0"/>
              </a:spcAft>
              <a:buNone/>
            </a:pPr>
            <a:r>
              <a:rPr lang="en" sz="1400">
                <a:solidFill>
                  <a:schemeClr val="dk1"/>
                </a:solidFill>
              </a:rPr>
              <a:t>The language is still in adaption for more sophisticated usage. Exploring the extensions in the language that would permit a high-level specification of sharing, transport, debugging, and security logic</a:t>
            </a:r>
          </a:p>
        </p:txBody>
      </p:sp>
      <p:sp>
        <p:nvSpPr>
          <p:cNvPr id="357" name="Shape 3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600"/>
              <a:t>The tradition of overlay design</a:t>
            </a:r>
          </a:p>
        </p:txBody>
      </p:sp>
      <p:sp>
        <p:nvSpPr>
          <p:cNvPr id="150" name="Shape 150"/>
          <p:cNvSpPr txBox="1"/>
          <p:nvPr>
            <p:ph idx="1" type="body"/>
          </p:nvPr>
        </p:nvSpPr>
        <p:spPr>
          <a:xfrm>
            <a:off x="311700" y="1396375"/>
            <a:ext cx="8520600" cy="3172500"/>
          </a:xfrm>
          <a:prstGeom prst="rect">
            <a:avLst/>
          </a:prstGeom>
        </p:spPr>
        <p:txBody>
          <a:bodyPr anchorCtr="0" anchor="t" bIns="91425" lIns="91425" rIns="91425" tIns="91425">
            <a:noAutofit/>
          </a:bodyPr>
          <a:lstStyle/>
          <a:p>
            <a:pPr lvl="0">
              <a:spcBef>
                <a:spcPts val="0"/>
              </a:spcBef>
              <a:buNone/>
            </a:pPr>
            <a:r>
              <a:rPr lang="en" sz="2400"/>
              <a:t>1. Protocol-centric approach</a:t>
            </a:r>
          </a:p>
          <a:p>
            <a:pPr lvl="0" rtl="0">
              <a:spcBef>
                <a:spcPts val="0"/>
              </a:spcBef>
              <a:buNone/>
            </a:pPr>
            <a:r>
              <a:rPr lang="en" sz="1400">
                <a:solidFill>
                  <a:schemeClr val="dk1"/>
                </a:solidFill>
              </a:rPr>
              <a:t>traces its roots to event languages that specify overlay execution via automata for event and message handling.</a:t>
            </a:r>
            <a:r>
              <a:rPr lang="en">
                <a:solidFill>
                  <a:schemeClr val="dk1"/>
                </a:solidFill>
              </a:rPr>
              <a:t> </a:t>
            </a:r>
            <a:r>
              <a:rPr lang="en" sz="1400">
                <a:solidFill>
                  <a:schemeClr val="dk1"/>
                </a:solidFill>
              </a:rPr>
              <a:t>Emphasizing the dynamics of the overlay and its maintenance, but makes it difficult to determine the overlay’s coarse structure and invariant properties.(MACEDON)</a:t>
            </a:r>
          </a:p>
          <a:p>
            <a:pPr lvl="0" rtl="0">
              <a:spcBef>
                <a:spcPts val="0"/>
              </a:spcBef>
              <a:buNone/>
            </a:pPr>
            <a:r>
              <a:rPr lang="en" sz="2400"/>
              <a:t>2. Structure-centric approach</a:t>
            </a:r>
          </a:p>
          <a:p>
            <a:pPr lvl="0" rtl="0">
              <a:spcBef>
                <a:spcPts val="0"/>
              </a:spcBef>
              <a:buNone/>
            </a:pPr>
            <a:r>
              <a:rPr lang="en" sz="1400">
                <a:solidFill>
                  <a:schemeClr val="dk1"/>
                </a:solidFill>
              </a:rPr>
              <a:t>focusing on a network graph structure, maintained via async messaging. Gloss over details of the actual runtime messaging. Implementing structure-centric overlays often requires a fair bit of engineering, and different implementations of the same overlay can vary significantly in their actual execution (DHT)</a:t>
            </a:r>
          </a:p>
        </p:txBody>
      </p:sp>
      <p:sp>
        <p:nvSpPr>
          <p:cNvPr id="151" name="Shape 1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600"/>
              <a:t>Discussion question</a:t>
            </a:r>
          </a:p>
        </p:txBody>
      </p:sp>
      <p:sp>
        <p:nvSpPr>
          <p:cNvPr id="363" name="Shape 363"/>
          <p:cNvSpPr txBox="1"/>
          <p:nvPr>
            <p:ph idx="1" type="body"/>
          </p:nvPr>
        </p:nvSpPr>
        <p:spPr>
          <a:xfrm>
            <a:off x="311700" y="1396375"/>
            <a:ext cx="8520600" cy="3172500"/>
          </a:xfrm>
          <a:prstGeom prst="rect">
            <a:avLst/>
          </a:prstGeom>
        </p:spPr>
        <p:txBody>
          <a:bodyPr anchorCtr="0" anchor="t" bIns="91425" lIns="91425" rIns="91425" tIns="91425">
            <a:noAutofit/>
          </a:bodyPr>
          <a:lstStyle/>
          <a:p>
            <a:pPr lvl="0" rtl="0" algn="just">
              <a:spcBef>
                <a:spcPts val="0"/>
              </a:spcBef>
              <a:buNone/>
            </a:pPr>
            <a:r>
              <a:rPr lang="en" sz="2400">
                <a:highlight>
                  <a:srgbClr val="FFFFFF"/>
                </a:highlight>
              </a:rPr>
              <a:t>What’s your experience in designing large system(not just overlay)? Do you feel more comfortable writing a declarative language over an imperative one for implementation? (Recall writing a SQL db, while comparing the experience with a java server framework) </a:t>
            </a:r>
          </a:p>
        </p:txBody>
      </p:sp>
      <p:sp>
        <p:nvSpPr>
          <p:cNvPr id="364" name="Shape 3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Discussion opinion</a:t>
            </a:r>
          </a:p>
        </p:txBody>
      </p:sp>
      <p:sp>
        <p:nvSpPr>
          <p:cNvPr id="370" name="Shape 370"/>
          <p:cNvSpPr txBox="1"/>
          <p:nvPr>
            <p:ph idx="1" type="body"/>
          </p:nvPr>
        </p:nvSpPr>
        <p:spPr>
          <a:xfrm>
            <a:off x="311700" y="1396375"/>
            <a:ext cx="8520599" cy="3172500"/>
          </a:xfrm>
          <a:prstGeom prst="rect">
            <a:avLst/>
          </a:prstGeom>
        </p:spPr>
        <p:txBody>
          <a:bodyPr anchorCtr="0" anchor="t" bIns="91425" lIns="91425" rIns="91425" tIns="91425">
            <a:noAutofit/>
          </a:bodyPr>
          <a:lstStyle/>
          <a:p>
            <a:pPr lvl="0" algn="just">
              <a:spcBef>
                <a:spcPts val="0"/>
              </a:spcBef>
              <a:buNone/>
            </a:pPr>
            <a:r>
              <a:rPr lang="en">
                <a:highlight>
                  <a:srgbClr val="FFFFFF"/>
                </a:highlight>
              </a:rPr>
              <a:t>The paper is not taking into the account of its major target: the programmer. What we are doing here is more like a way of introducing a new wrapper to the system, but whether this wrapper could facilitate the customer is unknown. Since the major </a:t>
            </a:r>
            <a:r>
              <a:rPr lang="en"/>
              <a:t>focus</a:t>
            </a:r>
            <a:r>
              <a:rPr lang="en">
                <a:highlight>
                  <a:srgbClr val="FFFFFF"/>
                </a:highlight>
              </a:rPr>
              <a:t> of this project is not performance, more feedback from any real Chord overlay implementation side people should be valuable, or even some experimental implementation competition. </a:t>
            </a:r>
          </a:p>
        </p:txBody>
      </p:sp>
      <p:sp>
        <p:nvSpPr>
          <p:cNvPr id="371" name="Shape 3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1371600" y="1449388"/>
            <a:ext cx="6858000" cy="157889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Merriweather"/>
              <a:buNone/>
            </a:pPr>
            <a:r>
              <a:rPr b="0" i="0" lang="en" sz="4500" u="none" cap="none" strike="noStrike">
                <a:solidFill>
                  <a:schemeClr val="dk1"/>
                </a:solidFill>
                <a:latin typeface="Merriweather"/>
                <a:ea typeface="Merriweather"/>
                <a:cs typeface="Merriweather"/>
                <a:sym typeface="Merriweather"/>
              </a:rPr>
              <a:t>Q&amp;A</a:t>
            </a:r>
          </a:p>
        </p:txBody>
      </p:sp>
      <p:sp>
        <p:nvSpPr>
          <p:cNvPr id="377" name="Shape 377"/>
          <p:cNvSpPr txBox="1"/>
          <p:nvPr>
            <p:ph idx="12" type="sldNum"/>
          </p:nvPr>
        </p:nvSpPr>
        <p:spPr>
          <a:xfrm>
            <a:off x="8305799" y="4836318"/>
            <a:ext cx="609600" cy="135600"/>
          </a:xfrm>
          <a:prstGeom prst="rect">
            <a:avLst/>
          </a:prstGeom>
        </p:spPr>
        <p:txBody>
          <a:bodyPr anchorCtr="0" anchor="ctr" bIns="45700" lIns="91425" rIns="91425" tIns="45700">
            <a:noAutofit/>
          </a:bodyPr>
          <a:lstStyle/>
          <a:p>
            <a:pPr lvl="0" rtl="0">
              <a:spcBef>
                <a:spcPts val="0"/>
              </a:spcBef>
              <a:buNone/>
            </a:pPr>
            <a:fld id="{00000000-1234-1234-1234-123412341234}" type="slidenum">
              <a:rPr lang="en"/>
              <a:t>‹#›</a:t>
            </a:fld>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sp>
        <p:nvSpPr>
          <p:cNvPr id="382" name="Shape 382"/>
          <p:cNvSpPr txBox="1"/>
          <p:nvPr>
            <p:ph type="title"/>
          </p:nvPr>
        </p:nvSpPr>
        <p:spPr>
          <a:xfrm>
            <a:off x="1371600" y="1449388"/>
            <a:ext cx="6858000" cy="157889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Merriweather"/>
              <a:buNone/>
            </a:pPr>
            <a:r>
              <a:rPr lang="en"/>
              <a:t>Thank you~</a:t>
            </a:r>
          </a:p>
        </p:txBody>
      </p:sp>
      <p:sp>
        <p:nvSpPr>
          <p:cNvPr id="383" name="Shape 383"/>
          <p:cNvSpPr txBox="1"/>
          <p:nvPr>
            <p:ph idx="12" type="sldNum"/>
          </p:nvPr>
        </p:nvSpPr>
        <p:spPr>
          <a:xfrm>
            <a:off x="8305799" y="4836318"/>
            <a:ext cx="609600" cy="1356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75875" y="92150"/>
            <a:ext cx="8520600" cy="572700"/>
          </a:xfrm>
          <a:prstGeom prst="rect">
            <a:avLst/>
          </a:prstGeom>
        </p:spPr>
        <p:txBody>
          <a:bodyPr anchorCtr="0" anchor="t" bIns="91425" lIns="91425" rIns="91425" tIns="91425">
            <a:noAutofit/>
          </a:bodyPr>
          <a:lstStyle/>
          <a:p>
            <a:pPr lvl="0" rtl="0">
              <a:spcBef>
                <a:spcPts val="0"/>
              </a:spcBef>
              <a:buNone/>
            </a:pPr>
            <a:r>
              <a:rPr lang="en" sz="2400"/>
              <a:t>Why P2 was invented?</a:t>
            </a:r>
          </a:p>
        </p:txBody>
      </p:sp>
      <p:sp>
        <p:nvSpPr>
          <p:cNvPr id="157" name="Shape 157"/>
          <p:cNvSpPr txBox="1"/>
          <p:nvPr>
            <p:ph idx="1" type="body"/>
          </p:nvPr>
        </p:nvSpPr>
        <p:spPr>
          <a:xfrm>
            <a:off x="311700" y="776150"/>
            <a:ext cx="8520600" cy="3172500"/>
          </a:xfrm>
          <a:prstGeom prst="rect">
            <a:avLst/>
          </a:prstGeom>
        </p:spPr>
        <p:txBody>
          <a:bodyPr anchorCtr="0" anchor="t" bIns="91425" lIns="91425" rIns="91425" tIns="91425">
            <a:noAutofit/>
          </a:bodyPr>
          <a:lstStyle/>
          <a:p>
            <a:pPr indent="-228600" lvl="0" marL="457200" rtl="0">
              <a:spcBef>
                <a:spcPts val="0"/>
              </a:spcBef>
            </a:pPr>
            <a:r>
              <a:rPr lang="en">
                <a:solidFill>
                  <a:srgbClr val="000000"/>
                </a:solidFill>
              </a:rPr>
              <a:t>To </a:t>
            </a:r>
            <a:r>
              <a:rPr lang="en">
                <a:solidFill>
                  <a:schemeClr val="dk1"/>
                </a:solidFill>
              </a:rPr>
              <a:t>simplify the process of selecting, implementing, deploying and evolving an overlay network design.</a:t>
            </a:r>
          </a:p>
          <a:p>
            <a:pPr indent="457200" lvl="0" rtl="0">
              <a:spcBef>
                <a:spcPts val="0"/>
              </a:spcBef>
              <a:buNone/>
            </a:pPr>
            <a:r>
              <a:rPr lang="en" sz="1400">
                <a:solidFill>
                  <a:schemeClr val="dk1"/>
                </a:solidFill>
              </a:rPr>
              <a:t>Using a </a:t>
            </a:r>
            <a:r>
              <a:rPr b="1" lang="en" sz="1400">
                <a:solidFill>
                  <a:schemeClr val="dk1"/>
                </a:solidFill>
              </a:rPr>
              <a:t>declarative</a:t>
            </a:r>
            <a:r>
              <a:rPr lang="en" sz="1400">
                <a:solidFill>
                  <a:schemeClr val="dk1"/>
                </a:solidFill>
              </a:rPr>
              <a:t> logic language for specifying overlays, and employing a </a:t>
            </a:r>
            <a:r>
              <a:rPr b="1" lang="en" sz="1400">
                <a:solidFill>
                  <a:schemeClr val="dk1"/>
                </a:solidFill>
              </a:rPr>
              <a:t>dataflow</a:t>
            </a:r>
            <a:r>
              <a:rPr lang="en" sz="1400">
                <a:solidFill>
                  <a:schemeClr val="dk1"/>
                </a:solidFill>
              </a:rPr>
              <a:t> framework at runtime for maintaining overlays instead of the more conventional finite state machine approach.  These innovations together promise two advantages: ease of specification, and sharing/reuse of code.</a:t>
            </a:r>
          </a:p>
          <a:p>
            <a:pPr indent="-317500" lvl="0" marL="457200" rtl="0">
              <a:spcBef>
                <a:spcPts val="0"/>
              </a:spcBef>
              <a:buClr>
                <a:schemeClr val="dk1"/>
              </a:buClr>
              <a:buSzPct val="100000"/>
            </a:pPr>
            <a:r>
              <a:rPr lang="en">
                <a:solidFill>
                  <a:schemeClr val="dk1"/>
                </a:solidFill>
              </a:rPr>
              <a:t>To merge the two traditional approaches mentioned above.</a:t>
            </a:r>
            <a:r>
              <a:rPr lang="en" sz="1400">
                <a:solidFill>
                  <a:schemeClr val="dk1"/>
                </a:solidFill>
              </a:rPr>
              <a:t> </a:t>
            </a:r>
          </a:p>
          <a:p>
            <a:pPr lvl="0">
              <a:spcBef>
                <a:spcPts val="0"/>
              </a:spcBef>
              <a:buNone/>
            </a:pPr>
            <a:r>
              <a:rPr lang="en" sz="1400">
                <a:solidFill>
                  <a:schemeClr val="dk1"/>
                </a:solidFill>
              </a:rPr>
              <a:t> 	The interface of P2 is closer in spirit to the structure-centric approach, encouraging the specification of overlays as logical structures with invariants. It also automatically compiles this specification to a dataflow program for managing asynchronous messages(protocol-centric way).</a:t>
            </a:r>
          </a:p>
          <a:p>
            <a:pPr lvl="0" rtl="0">
              <a:spcBef>
                <a:spcPts val="0"/>
              </a:spcBef>
              <a:buNone/>
            </a:pPr>
            <a:r>
              <a:t/>
            </a:r>
            <a:endParaRPr sz="1400">
              <a:solidFill>
                <a:schemeClr val="dk1"/>
              </a:solidFill>
            </a:endParaRPr>
          </a:p>
        </p:txBody>
      </p:sp>
      <p:sp>
        <p:nvSpPr>
          <p:cNvPr id="158" name="Shape 1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600"/>
              <a:t>P2’s contribution</a:t>
            </a:r>
          </a:p>
        </p:txBody>
      </p:sp>
      <p:sp>
        <p:nvSpPr>
          <p:cNvPr id="164" name="Shape 164"/>
          <p:cNvSpPr txBox="1"/>
          <p:nvPr>
            <p:ph idx="1" type="body"/>
          </p:nvPr>
        </p:nvSpPr>
        <p:spPr>
          <a:xfrm>
            <a:off x="311700" y="1396375"/>
            <a:ext cx="8520600" cy="3172500"/>
          </a:xfrm>
          <a:prstGeom prst="rect">
            <a:avLst/>
          </a:prstGeom>
        </p:spPr>
        <p:txBody>
          <a:bodyPr anchorCtr="0" anchor="t" bIns="91425" lIns="91425" rIns="91425" tIns="91425">
            <a:noAutofit/>
          </a:bodyPr>
          <a:lstStyle/>
          <a:p>
            <a:pPr indent="-228600" lvl="0" marL="457200" rtl="0">
              <a:spcBef>
                <a:spcPts val="0"/>
              </a:spcBef>
              <a:spcAft>
                <a:spcPts val="0"/>
              </a:spcAft>
              <a:buClr>
                <a:schemeClr val="dk1"/>
              </a:buClr>
            </a:pPr>
            <a:r>
              <a:rPr lang="en">
                <a:solidFill>
                  <a:schemeClr val="dk1"/>
                </a:solidFill>
              </a:rPr>
              <a:t>A diverse set of overlays can be expressed concisely in a declarative specification language.</a:t>
            </a:r>
          </a:p>
          <a:p>
            <a:pPr indent="-228600" lvl="0" marL="457200" rtl="0">
              <a:spcBef>
                <a:spcPts val="0"/>
              </a:spcBef>
              <a:spcAft>
                <a:spcPts val="0"/>
              </a:spcAft>
              <a:buClr>
                <a:schemeClr val="dk1"/>
              </a:buClr>
            </a:pPr>
            <a:r>
              <a:rPr lang="en">
                <a:solidFill>
                  <a:schemeClr val="dk1"/>
                </a:solidFill>
              </a:rPr>
              <a:t>such specifications can usefully be executed as overlay maintenance protocols</a:t>
            </a:r>
            <a:r>
              <a:rPr lang="en" sz="2800">
                <a:solidFill>
                  <a:schemeClr val="dk1"/>
                </a:solidFill>
              </a:rPr>
              <a:t> </a:t>
            </a:r>
            <a:r>
              <a:rPr lang="en" sz="1400">
                <a:solidFill>
                  <a:schemeClr val="dk1"/>
                </a:solidFill>
              </a:rPr>
              <a:t>sharing communication, state, and computation</a:t>
            </a:r>
          </a:p>
          <a:p>
            <a:pPr indent="-228600" lvl="0" marL="457200" rtl="0">
              <a:spcBef>
                <a:spcPts val="0"/>
              </a:spcBef>
              <a:spcAft>
                <a:spcPts val="0"/>
              </a:spcAft>
              <a:buClr>
                <a:schemeClr val="dk1"/>
              </a:buClr>
            </a:pPr>
            <a:r>
              <a:rPr lang="en">
                <a:solidFill>
                  <a:schemeClr val="dk1"/>
                </a:solidFill>
              </a:rPr>
              <a:t>Such overlays have </a:t>
            </a:r>
            <a:r>
              <a:rPr b="1" lang="en">
                <a:solidFill>
                  <a:schemeClr val="dk1"/>
                </a:solidFill>
              </a:rPr>
              <a:t>acceptable</a:t>
            </a:r>
            <a:r>
              <a:rPr lang="en">
                <a:solidFill>
                  <a:schemeClr val="dk1"/>
                </a:solidFill>
              </a:rPr>
              <a:t> performance compared to hand-coded implementations </a:t>
            </a:r>
          </a:p>
          <a:p>
            <a:pPr indent="457200" lvl="0" rtl="0">
              <a:spcBef>
                <a:spcPts val="0"/>
              </a:spcBef>
              <a:spcAft>
                <a:spcPts val="0"/>
              </a:spcAft>
              <a:buNone/>
            </a:pPr>
            <a:r>
              <a:rPr lang="en" sz="1400">
                <a:solidFill>
                  <a:srgbClr val="000000"/>
                </a:solidFill>
              </a:rPr>
              <a:t>P2 does not aim for performance results as good as optimized C, C++, or Java implementations</a:t>
            </a:r>
          </a:p>
          <a:p>
            <a:pPr lvl="0" rtl="0">
              <a:spcBef>
                <a:spcPts val="0"/>
              </a:spcBef>
              <a:spcAft>
                <a:spcPts val="0"/>
              </a:spcAft>
              <a:buNone/>
            </a:pPr>
            <a:r>
              <a:t/>
            </a:r>
            <a:endParaRPr sz="1400">
              <a:solidFill>
                <a:schemeClr val="dk1"/>
              </a:solidFill>
            </a:endParaRPr>
          </a:p>
          <a:p>
            <a:pPr lvl="0" rtl="0">
              <a:spcBef>
                <a:spcPts val="0"/>
              </a:spcBef>
              <a:buNone/>
            </a:pPr>
            <a:r>
              <a:t/>
            </a:r>
            <a:endParaRPr sz="2400"/>
          </a:p>
        </p:txBody>
      </p:sp>
      <p:sp>
        <p:nvSpPr>
          <p:cNvPr id="165" name="Shape 1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145600"/>
            <a:ext cx="8520600" cy="572700"/>
          </a:xfrm>
          <a:prstGeom prst="rect">
            <a:avLst/>
          </a:prstGeom>
        </p:spPr>
        <p:txBody>
          <a:bodyPr anchorCtr="0" anchor="t" bIns="91425" lIns="91425" rIns="91425" tIns="91425">
            <a:noAutofit/>
          </a:bodyPr>
          <a:lstStyle/>
          <a:p>
            <a:pPr lvl="0" rtl="0">
              <a:spcBef>
                <a:spcPts val="0"/>
              </a:spcBef>
              <a:buNone/>
            </a:pPr>
            <a:r>
              <a:rPr lang="en" sz="2400"/>
              <a:t>The core model: stream and table </a:t>
            </a:r>
          </a:p>
        </p:txBody>
      </p:sp>
      <p:sp>
        <p:nvSpPr>
          <p:cNvPr id="171" name="Shape 171"/>
          <p:cNvSpPr txBox="1"/>
          <p:nvPr>
            <p:ph idx="1" type="body"/>
          </p:nvPr>
        </p:nvSpPr>
        <p:spPr>
          <a:xfrm>
            <a:off x="311700" y="718300"/>
            <a:ext cx="8520600" cy="3172500"/>
          </a:xfrm>
          <a:prstGeom prst="rect">
            <a:avLst/>
          </a:prstGeom>
        </p:spPr>
        <p:txBody>
          <a:bodyPr anchorCtr="0" anchor="t" bIns="91425" lIns="91425" rIns="91425" tIns="91425">
            <a:noAutofit/>
          </a:bodyPr>
          <a:lstStyle/>
          <a:p>
            <a:pPr indent="457200" lvl="0" marL="4572000">
              <a:spcBef>
                <a:spcPts val="0"/>
              </a:spcBef>
              <a:buNone/>
            </a:pPr>
            <a:r>
              <a:rPr lang="en">
                <a:solidFill>
                  <a:schemeClr val="dk1"/>
                </a:solidFill>
              </a:rPr>
              <a:t>soft-state tables</a:t>
            </a:r>
          </a:p>
          <a:p>
            <a:pPr lvl="0">
              <a:spcBef>
                <a:spcPts val="0"/>
              </a:spcBef>
              <a:buNone/>
            </a:pPr>
            <a:r>
              <a:t/>
            </a:r>
            <a:endParaRPr sz="2800">
              <a:solidFill>
                <a:schemeClr val="dk1"/>
              </a:solidFill>
            </a:endParaRPr>
          </a:p>
          <a:p>
            <a:pPr lvl="0" rtl="0">
              <a:spcBef>
                <a:spcPts val="0"/>
              </a:spcBef>
              <a:buNone/>
            </a:pPr>
            <a:r>
              <a:rPr lang="en">
                <a:solidFill>
                  <a:schemeClr val="dk1"/>
                </a:solidFill>
              </a:rPr>
              <a:t>streams of transient tuples</a:t>
            </a:r>
          </a:p>
          <a:p>
            <a:pPr lvl="0" rtl="0">
              <a:spcBef>
                <a:spcPts val="0"/>
              </a:spcBef>
              <a:buNone/>
            </a:pPr>
            <a:r>
              <a:t/>
            </a:r>
            <a:endParaRPr sz="2800">
              <a:solidFill>
                <a:schemeClr val="dk1"/>
              </a:solidFill>
            </a:endParaRPr>
          </a:p>
          <a:p>
            <a:pPr lvl="0" rtl="0">
              <a:spcBef>
                <a:spcPts val="0"/>
              </a:spcBef>
              <a:buNone/>
            </a:pPr>
            <a:r>
              <a:t/>
            </a:r>
            <a:endParaRPr/>
          </a:p>
        </p:txBody>
      </p:sp>
      <p:pic>
        <p:nvPicPr>
          <p:cNvPr id="172" name="Shape 172"/>
          <p:cNvPicPr preferRelativeResize="0"/>
          <p:nvPr/>
        </p:nvPicPr>
        <p:blipFill>
          <a:blip r:embed="rId3">
            <a:alphaModFix/>
          </a:blip>
          <a:stretch>
            <a:fillRect/>
          </a:stretch>
        </p:blipFill>
        <p:spPr>
          <a:xfrm>
            <a:off x="5027050" y="1718650"/>
            <a:ext cx="3493701" cy="1920626"/>
          </a:xfrm>
          <a:prstGeom prst="rect">
            <a:avLst/>
          </a:prstGeom>
          <a:noFill/>
          <a:ln>
            <a:noFill/>
          </a:ln>
        </p:spPr>
      </p:pic>
      <p:pic>
        <p:nvPicPr>
          <p:cNvPr id="173" name="Shape 173"/>
          <p:cNvPicPr preferRelativeResize="0"/>
          <p:nvPr/>
        </p:nvPicPr>
        <p:blipFill>
          <a:blip r:embed="rId4">
            <a:alphaModFix/>
          </a:blip>
          <a:stretch>
            <a:fillRect/>
          </a:stretch>
        </p:blipFill>
        <p:spPr>
          <a:xfrm>
            <a:off x="311699" y="2644850"/>
            <a:ext cx="3086102" cy="1735948"/>
          </a:xfrm>
          <a:prstGeom prst="rect">
            <a:avLst/>
          </a:prstGeom>
          <a:noFill/>
          <a:ln>
            <a:noFill/>
          </a:ln>
        </p:spPr>
      </p:pic>
      <p:cxnSp>
        <p:nvCxnSpPr>
          <p:cNvPr id="174" name="Shape 174"/>
          <p:cNvCxnSpPr>
            <a:stCxn id="173" idx="3"/>
          </p:cNvCxnSpPr>
          <p:nvPr/>
        </p:nvCxnSpPr>
        <p:spPr>
          <a:xfrm flipH="1" rot="10800000">
            <a:off x="3397801" y="2639824"/>
            <a:ext cx="1493400" cy="873000"/>
          </a:xfrm>
          <a:prstGeom prst="straightConnector1">
            <a:avLst/>
          </a:prstGeom>
          <a:noFill/>
          <a:ln cap="flat" cmpd="sng" w="9525">
            <a:solidFill>
              <a:schemeClr val="dk2"/>
            </a:solidFill>
            <a:prstDash val="solid"/>
            <a:round/>
            <a:headEnd len="lg" w="lg" type="none"/>
            <a:tailEnd len="lg" w="lg" type="triangle"/>
          </a:ln>
        </p:spPr>
      </p:cxnSp>
      <p:cxnSp>
        <p:nvCxnSpPr>
          <p:cNvPr id="175" name="Shape 175"/>
          <p:cNvCxnSpPr>
            <a:stCxn id="172" idx="0"/>
            <a:endCxn id="173" idx="0"/>
          </p:cNvCxnSpPr>
          <p:nvPr/>
        </p:nvCxnSpPr>
        <p:spPr>
          <a:xfrm flipH="1">
            <a:off x="1854800" y="1718650"/>
            <a:ext cx="4919100" cy="926100"/>
          </a:xfrm>
          <a:prstGeom prst="straightConnector1">
            <a:avLst/>
          </a:prstGeom>
          <a:noFill/>
          <a:ln cap="flat" cmpd="sng" w="9525">
            <a:solidFill>
              <a:schemeClr val="dk2"/>
            </a:solidFill>
            <a:prstDash val="solid"/>
            <a:round/>
            <a:headEnd len="lg" w="lg" type="none"/>
            <a:tailEnd len="lg" w="lg" type="triangle"/>
          </a:ln>
        </p:spPr>
      </p:cxnSp>
      <p:sp>
        <p:nvSpPr>
          <p:cNvPr id="176" name="Shape 1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Relational approach to represent network graph</a:t>
            </a:r>
          </a:p>
        </p:txBody>
      </p:sp>
      <p:sp>
        <p:nvSpPr>
          <p:cNvPr id="182" name="Shape 18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chemeClr val="dk1"/>
              </a:buClr>
            </a:pPr>
            <a:r>
              <a:rPr lang="en">
                <a:solidFill>
                  <a:schemeClr val="dk1"/>
                </a:solidFill>
              </a:rPr>
              <a:t>First, structured tables are a simple and natural representation for network state.</a:t>
            </a:r>
          </a:p>
          <a:p>
            <a:pPr indent="457200" lvl="0" marL="0" rtl="0">
              <a:spcBef>
                <a:spcPts val="0"/>
              </a:spcBef>
              <a:buNone/>
            </a:pPr>
            <a:r>
              <a:rPr lang="en" sz="1400">
                <a:solidFill>
                  <a:schemeClr val="dk1"/>
                </a:solidFill>
              </a:rPr>
              <a:t>neighbor tables are widely used in networks.</a:t>
            </a:r>
          </a:p>
          <a:p>
            <a:pPr indent="-228600" lvl="0" marL="457200" rtl="0">
              <a:spcBef>
                <a:spcPts val="0"/>
              </a:spcBef>
              <a:buClr>
                <a:schemeClr val="dk1"/>
              </a:buClr>
            </a:pPr>
            <a:r>
              <a:rPr lang="en">
                <a:solidFill>
                  <a:schemeClr val="dk1"/>
                </a:solidFill>
              </a:rPr>
              <a:t>tables and relationships between them are easy to represent concisely in a declarative language.</a:t>
            </a:r>
          </a:p>
          <a:p>
            <a:pPr indent="-228600" lvl="0" marL="457200" rtl="0">
              <a:spcBef>
                <a:spcPts val="0"/>
              </a:spcBef>
              <a:buClr>
                <a:schemeClr val="dk1"/>
              </a:buClr>
            </a:pPr>
            <a:r>
              <a:rPr lang="en">
                <a:solidFill>
                  <a:schemeClr val="dk1"/>
                </a:solidFill>
              </a:rPr>
              <a:t>a consistently–named view of all the local tables and messages at different nodes.</a:t>
            </a:r>
          </a:p>
          <a:p>
            <a:pPr indent="-228600" lvl="0" marL="457200" rtl="0">
              <a:spcBef>
                <a:spcPts val="0"/>
              </a:spcBef>
              <a:buClr>
                <a:schemeClr val="dk1"/>
              </a:buClr>
            </a:pPr>
            <a:r>
              <a:rPr lang="en">
                <a:solidFill>
                  <a:schemeClr val="dk1"/>
                </a:solidFill>
              </a:rPr>
              <a:t>The relational abstraction is a natural way to reuse functionality and share routing state among different overlays.</a:t>
            </a:r>
          </a:p>
        </p:txBody>
      </p:sp>
      <p:pic>
        <p:nvPicPr>
          <p:cNvPr id="183" name="Shape 183"/>
          <p:cNvPicPr preferRelativeResize="0"/>
          <p:nvPr/>
        </p:nvPicPr>
        <p:blipFill>
          <a:blip r:embed="rId3">
            <a:alphaModFix/>
          </a:blip>
          <a:stretch>
            <a:fillRect/>
          </a:stretch>
        </p:blipFill>
        <p:spPr>
          <a:xfrm>
            <a:off x="7467274" y="1475200"/>
            <a:ext cx="1553875" cy="1153299"/>
          </a:xfrm>
          <a:prstGeom prst="rect">
            <a:avLst/>
          </a:prstGeom>
          <a:noFill/>
          <a:ln>
            <a:noFill/>
          </a:ln>
        </p:spPr>
      </p:pic>
      <p:sp>
        <p:nvSpPr>
          <p:cNvPr id="184" name="Shape 1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145600"/>
            <a:ext cx="8520600" cy="572700"/>
          </a:xfrm>
          <a:prstGeom prst="rect">
            <a:avLst/>
          </a:prstGeom>
        </p:spPr>
        <p:txBody>
          <a:bodyPr anchorCtr="0" anchor="t" bIns="91425" lIns="91425" rIns="91425" tIns="91425">
            <a:noAutofit/>
          </a:bodyPr>
          <a:lstStyle/>
          <a:p>
            <a:pPr lvl="0" rtl="0">
              <a:spcBef>
                <a:spcPts val="0"/>
              </a:spcBef>
              <a:buNone/>
            </a:pPr>
            <a:r>
              <a:rPr lang="en" sz="2400"/>
              <a:t>The core language: Overlog </a:t>
            </a:r>
          </a:p>
        </p:txBody>
      </p:sp>
      <p:sp>
        <p:nvSpPr>
          <p:cNvPr id="190" name="Shape 190"/>
          <p:cNvSpPr txBox="1"/>
          <p:nvPr>
            <p:ph idx="1" type="body"/>
          </p:nvPr>
        </p:nvSpPr>
        <p:spPr>
          <a:xfrm>
            <a:off x="311700" y="718300"/>
            <a:ext cx="8520600" cy="3172500"/>
          </a:xfrm>
          <a:prstGeom prst="rect">
            <a:avLst/>
          </a:prstGeom>
        </p:spPr>
        <p:txBody>
          <a:bodyPr anchorCtr="0" anchor="t" bIns="91425" lIns="91425" rIns="91425" tIns="91425">
            <a:noAutofit/>
          </a:bodyPr>
          <a:lstStyle/>
          <a:p>
            <a:pPr indent="-228600" lvl="0" marL="457200" rtl="0">
              <a:spcBef>
                <a:spcPts val="0"/>
              </a:spcBef>
              <a:buClr>
                <a:schemeClr val="dk1"/>
              </a:buClr>
            </a:pPr>
            <a:r>
              <a:rPr lang="en">
                <a:solidFill>
                  <a:schemeClr val="dk1"/>
                </a:solidFill>
              </a:rPr>
              <a:t>based on the widely-used Datalog query language.</a:t>
            </a:r>
          </a:p>
          <a:p>
            <a:pPr indent="-228600" lvl="0" marL="457200" rtl="0">
              <a:spcBef>
                <a:spcPts val="0"/>
              </a:spcBef>
              <a:buClr>
                <a:schemeClr val="dk1"/>
              </a:buClr>
            </a:pPr>
            <a:r>
              <a:rPr lang="en">
                <a:solidFill>
                  <a:schemeClr val="dk1"/>
                </a:solidFill>
              </a:rPr>
              <a:t>Have the advantage of conciseness, declarativeness.  </a:t>
            </a:r>
          </a:p>
          <a:p>
            <a:pPr indent="-228600" lvl="0" marL="457200" rtl="0">
              <a:spcBef>
                <a:spcPts val="0"/>
              </a:spcBef>
              <a:buClr>
                <a:schemeClr val="dk1"/>
              </a:buClr>
            </a:pPr>
            <a:r>
              <a:rPr lang="en">
                <a:solidFill>
                  <a:schemeClr val="dk1"/>
                </a:solidFill>
              </a:rPr>
              <a:t>Neither a pure logic language…</a:t>
            </a:r>
          </a:p>
          <a:p>
            <a:pPr indent="457200" lvl="0" rtl="0">
              <a:spcBef>
                <a:spcPts val="0"/>
              </a:spcBef>
              <a:buNone/>
            </a:pPr>
            <a:r>
              <a:rPr lang="en" sz="1400">
                <a:solidFill>
                  <a:schemeClr val="dk1"/>
                </a:solidFill>
              </a:rPr>
              <a:t>constructs to specify physical distribution properties, continuous queries over streams as well as tables, and deletion of tuples from tables.</a:t>
            </a:r>
          </a:p>
          <a:p>
            <a:pPr indent="-228600" lvl="0" marL="457200" rtl="0">
              <a:spcBef>
                <a:spcPts val="0"/>
              </a:spcBef>
              <a:buClr>
                <a:schemeClr val="dk1"/>
              </a:buClr>
            </a:pPr>
            <a:r>
              <a:rPr lang="en">
                <a:solidFill>
                  <a:schemeClr val="dk1"/>
                </a:solidFill>
              </a:rPr>
              <a:t>Nor a domain-specific language</a:t>
            </a:r>
          </a:p>
          <a:p>
            <a:pPr indent="457200" lvl="0" rtl="0">
              <a:spcBef>
                <a:spcPts val="0"/>
              </a:spcBef>
              <a:buNone/>
            </a:pPr>
            <a:r>
              <a:rPr lang="en" sz="1400">
                <a:solidFill>
                  <a:schemeClr val="dk1"/>
                </a:solidFill>
              </a:rPr>
              <a:t> an adaptation of a powerful query language to a distributed context of data and messages</a:t>
            </a:r>
          </a:p>
          <a:p>
            <a:pPr lvl="0">
              <a:spcBef>
                <a:spcPts val="0"/>
              </a:spcBef>
              <a:buNone/>
            </a:pPr>
            <a:r>
              <a:rPr lang="en">
                <a:solidFill>
                  <a:schemeClr val="dk1"/>
                </a:solidFill>
              </a:rPr>
              <a:t>OverLog rules have the form [&lt;ruleID&gt; &lt;head&gt; :- &lt;body&gt;.]</a:t>
            </a:r>
          </a:p>
          <a:p>
            <a:pPr lvl="0" rtl="0">
              <a:spcBef>
                <a:spcPts val="0"/>
              </a:spcBef>
              <a:buNone/>
            </a:pPr>
            <a:r>
              <a:rPr lang="en">
                <a:solidFill>
                  <a:schemeClr val="dk1"/>
                </a:solidFill>
              </a:rPr>
              <a:t>A Narada mesh implementation as example. </a:t>
            </a:r>
          </a:p>
        </p:txBody>
      </p:sp>
      <p:sp>
        <p:nvSpPr>
          <p:cNvPr id="191" name="Shape 1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145600"/>
            <a:ext cx="8520600" cy="572700"/>
          </a:xfrm>
          <a:prstGeom prst="rect">
            <a:avLst/>
          </a:prstGeom>
        </p:spPr>
        <p:txBody>
          <a:bodyPr anchorCtr="0" anchor="t" bIns="91425" lIns="91425" rIns="91425" tIns="91425">
            <a:noAutofit/>
          </a:bodyPr>
          <a:lstStyle/>
          <a:p>
            <a:pPr lvl="0" rtl="0">
              <a:spcBef>
                <a:spcPts val="0"/>
              </a:spcBef>
              <a:buNone/>
            </a:pPr>
            <a:r>
              <a:rPr lang="en" sz="2400"/>
              <a:t>The core language: Overlog </a:t>
            </a:r>
          </a:p>
        </p:txBody>
      </p:sp>
      <p:sp>
        <p:nvSpPr>
          <p:cNvPr id="197" name="Shape 197"/>
          <p:cNvSpPr txBox="1"/>
          <p:nvPr>
            <p:ph idx="1" type="body"/>
          </p:nvPr>
        </p:nvSpPr>
        <p:spPr>
          <a:xfrm>
            <a:off x="311700" y="718300"/>
            <a:ext cx="8520600" cy="3172500"/>
          </a:xfrm>
          <a:prstGeom prst="rect">
            <a:avLst/>
          </a:prstGeom>
          <a:ln cap="flat" cmpd="sng" w="9525">
            <a:solidFill>
              <a:srgbClr val="FF99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a:solidFill>
                  <a:schemeClr val="dk1"/>
                </a:solidFill>
              </a:rPr>
              <a:t>R1 refreshEvent(X) :- periodic(X, E, 3). </a:t>
            </a:r>
          </a:p>
          <a:p>
            <a:pPr lvl="0">
              <a:spcBef>
                <a:spcPts val="0"/>
              </a:spcBef>
              <a:buNone/>
            </a:pPr>
            <a:r>
              <a:rPr lang="en">
                <a:solidFill>
                  <a:schemeClr val="dk1"/>
                </a:solidFill>
              </a:rPr>
              <a:t>R2 refreshSeq(X, NewSeq) :- refreshEvent(X), </a:t>
            </a:r>
          </a:p>
          <a:p>
            <a:pPr indent="457200" lvl="0" rtl="0">
              <a:spcBef>
                <a:spcPts val="0"/>
              </a:spcBef>
              <a:buNone/>
            </a:pPr>
            <a:r>
              <a:rPr lang="en">
                <a:solidFill>
                  <a:schemeClr val="dk1"/>
                </a:solidFill>
              </a:rPr>
              <a:t>sequence(X, Seq), NewSeq := Seq + 1. </a:t>
            </a:r>
          </a:p>
          <a:p>
            <a:pPr indent="0" lvl="0" marL="0" rtl="0">
              <a:spcBef>
                <a:spcPts val="0"/>
              </a:spcBef>
              <a:buNone/>
            </a:pPr>
            <a:r>
              <a:rPr lang="en">
                <a:solidFill>
                  <a:schemeClr val="dk1"/>
                </a:solidFill>
              </a:rPr>
              <a:t>R3 sequence(X, NewS) :- refreshSeq(X, NewS).</a:t>
            </a:r>
          </a:p>
          <a:p>
            <a:pPr indent="0" lvl="0" marL="0">
              <a:spcBef>
                <a:spcPts val="0"/>
              </a:spcBef>
              <a:buNone/>
            </a:pPr>
            <a:r>
              <a:t/>
            </a:r>
            <a:endParaRPr>
              <a:solidFill>
                <a:schemeClr val="dk1"/>
              </a:solidFill>
            </a:endParaRPr>
          </a:p>
          <a:p>
            <a:pPr lvl="0">
              <a:spcBef>
                <a:spcPts val="0"/>
              </a:spcBef>
              <a:buNone/>
            </a:pPr>
            <a:r>
              <a:rPr lang="en">
                <a:solidFill>
                  <a:schemeClr val="dk1"/>
                </a:solidFill>
              </a:rPr>
              <a:t>Sequence -&gt; table,  	refreshSeq, refreshEvent, periodic -&gt; event/stream data</a:t>
            </a:r>
          </a:p>
          <a:p>
            <a:pPr lvl="0" rtl="0">
              <a:spcBef>
                <a:spcPts val="0"/>
              </a:spcBef>
              <a:buNone/>
            </a:pPr>
            <a:r>
              <a:t/>
            </a:r>
            <a:endParaRPr>
              <a:solidFill>
                <a:schemeClr val="dk1"/>
              </a:solidFill>
            </a:endParaRPr>
          </a:p>
        </p:txBody>
      </p:sp>
      <p:sp>
        <p:nvSpPr>
          <p:cNvPr id="198" name="Shape 198"/>
          <p:cNvSpPr/>
          <p:nvPr/>
        </p:nvSpPr>
        <p:spPr>
          <a:xfrm>
            <a:off x="4473875" y="931650"/>
            <a:ext cx="815100" cy="184500"/>
          </a:xfrm>
          <a:prstGeom prst="lef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9" name="Shape 199"/>
          <p:cNvSpPr txBox="1"/>
          <p:nvPr/>
        </p:nvSpPr>
        <p:spPr>
          <a:xfrm>
            <a:off x="5551100" y="921950"/>
            <a:ext cx="2300100" cy="359100"/>
          </a:xfrm>
          <a:prstGeom prst="rect">
            <a:avLst/>
          </a:prstGeom>
          <a:noFill/>
          <a:ln cap="flat" cmpd="sng" w="9525">
            <a:solidFill>
              <a:srgbClr val="FF99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Whenever see this, then...</a:t>
            </a:r>
          </a:p>
        </p:txBody>
      </p:sp>
      <p:sp>
        <p:nvSpPr>
          <p:cNvPr id="200" name="Shape 20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01" name="Shape 201"/>
          <p:cNvPicPr preferRelativeResize="0"/>
          <p:nvPr/>
        </p:nvPicPr>
        <p:blipFill>
          <a:blip r:embed="rId3">
            <a:alphaModFix/>
          </a:blip>
          <a:stretch>
            <a:fillRect/>
          </a:stretch>
        </p:blipFill>
        <p:spPr>
          <a:xfrm>
            <a:off x="1435250" y="3708775"/>
            <a:ext cx="1287249" cy="1287249"/>
          </a:xfrm>
          <a:prstGeom prst="rect">
            <a:avLst/>
          </a:prstGeom>
          <a:noFill/>
          <a:ln>
            <a:noFill/>
          </a:ln>
        </p:spPr>
      </p:pic>
      <p:pic>
        <p:nvPicPr>
          <p:cNvPr id="202" name="Shape 202"/>
          <p:cNvPicPr preferRelativeResize="0"/>
          <p:nvPr/>
        </p:nvPicPr>
        <p:blipFill>
          <a:blip r:embed="rId4">
            <a:alphaModFix/>
          </a:blip>
          <a:stretch>
            <a:fillRect/>
          </a:stretch>
        </p:blipFill>
        <p:spPr>
          <a:xfrm>
            <a:off x="6510300" y="3708774"/>
            <a:ext cx="1611800" cy="12102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