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8" r:id="rId21"/>
    <p:sldId id="269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April 2,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April 2,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3725"/>
            <a:ext cx="7848600" cy="1927225"/>
          </a:xfrm>
        </p:spPr>
        <p:txBody>
          <a:bodyPr/>
          <a:lstStyle/>
          <a:p>
            <a:r>
              <a:rPr lang="en-US" dirty="0" smtClean="0"/>
              <a:t>Synopsis diffusion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70173"/>
            <a:ext cx="6400800" cy="3082925"/>
          </a:xfrm>
        </p:spPr>
        <p:txBody>
          <a:bodyPr>
            <a:normAutofit/>
          </a:bodyPr>
          <a:lstStyle/>
          <a:p>
            <a:r>
              <a:rPr lang="en-US" dirty="0" smtClean="0"/>
              <a:t>For Robust Aggregation in Sensor Networks</a:t>
            </a:r>
          </a:p>
          <a:p>
            <a:endParaRPr lang="en-US" dirty="0"/>
          </a:p>
          <a:p>
            <a:r>
              <a:rPr lang="en-US" dirty="0" err="1" smtClean="0"/>
              <a:t>Suman</a:t>
            </a:r>
            <a:r>
              <a:rPr lang="en-US" dirty="0" smtClean="0"/>
              <a:t> </a:t>
            </a:r>
            <a:r>
              <a:rPr lang="en-US" dirty="0" err="1" smtClean="0"/>
              <a:t>Nath</a:t>
            </a:r>
            <a:r>
              <a:rPr lang="en-US" dirty="0" smtClean="0"/>
              <a:t>, Phillip B. Gibbons, </a:t>
            </a:r>
          </a:p>
          <a:p>
            <a:r>
              <a:rPr lang="en-US" dirty="0" err="1" smtClean="0"/>
              <a:t>Srinivasan</a:t>
            </a:r>
            <a:r>
              <a:rPr lang="en-US" dirty="0" smtClean="0"/>
              <a:t> </a:t>
            </a:r>
            <a:r>
              <a:rPr lang="en-US" dirty="0" err="1" smtClean="0"/>
              <a:t>Seshan</a:t>
            </a:r>
            <a:r>
              <a:rPr lang="en-US" dirty="0" smtClean="0"/>
              <a:t>, Zachary R. Anderson</a:t>
            </a:r>
          </a:p>
          <a:p>
            <a:endParaRPr lang="en-US" dirty="0"/>
          </a:p>
          <a:p>
            <a:r>
              <a:rPr lang="en-US" dirty="0" smtClean="0"/>
              <a:t>Presented by Xander Masotto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6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flipV="1">
            <a:off x="1174750" y="4508500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74750" y="5000625"/>
            <a:ext cx="2921000" cy="714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327150" y="5715000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95750" y="5246687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95750" y="4508500"/>
            <a:ext cx="2921000" cy="714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74750" y="3794125"/>
            <a:ext cx="2921000" cy="714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SG(sensor) = {(</a:t>
            </a:r>
            <a:r>
              <a:rPr lang="en-US" dirty="0" err="1" smtClean="0"/>
              <a:t>sensor.id</a:t>
            </a:r>
            <a:r>
              <a:rPr lang="en-US" dirty="0" smtClean="0"/>
              <a:t>, </a:t>
            </a:r>
            <a:r>
              <a:rPr lang="en-US" dirty="0" err="1" smtClean="0"/>
              <a:t>sensor.value</a:t>
            </a:r>
            <a:r>
              <a:rPr lang="en-US" dirty="0" smtClean="0"/>
              <a:t>)}</a:t>
            </a:r>
          </a:p>
          <a:p>
            <a:pPr marL="0" indent="0">
              <a:buNone/>
            </a:pPr>
            <a:r>
              <a:rPr lang="en-US" dirty="0" smtClean="0"/>
              <a:t>SG(s1, s2) = union(s1, s2)</a:t>
            </a:r>
          </a:p>
          <a:p>
            <a:pPr marL="0" indent="0">
              <a:buNone/>
            </a:pPr>
            <a:r>
              <a:rPr lang="en-US" dirty="0" smtClean="0"/>
              <a:t>SG(s) = sum over all values in s</a:t>
            </a:r>
          </a:p>
        </p:txBody>
      </p:sp>
      <p:sp>
        <p:nvSpPr>
          <p:cNvPr id="4" name="Oval 3"/>
          <p:cNvSpPr/>
          <p:nvPr/>
        </p:nvSpPr>
        <p:spPr>
          <a:xfrm>
            <a:off x="920750" y="476250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67150" y="42862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67150" y="54927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0750" y="5889625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0750" y="35496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812" y="501650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99061" y="35496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11810" y="476250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36109" y="5969000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32775" y="3472418"/>
            <a:ext cx="90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 1)}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467600" y="4430236"/>
            <a:ext cx="90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{(B, 2)}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444625" y="5599668"/>
            <a:ext cx="91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{(C, </a:t>
            </a:r>
            <a:r>
              <a:rPr lang="en-US" dirty="0"/>
              <a:t>3</a:t>
            </a:r>
            <a:r>
              <a:rPr lang="en-US" dirty="0" smtClean="0"/>
              <a:t>)}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87875" y="4170918"/>
            <a:ext cx="14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{(A,1), (B,2)}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87875" y="5784334"/>
            <a:ext cx="148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{(B,2), (C,3)}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54812" y="5692001"/>
            <a:ext cx="2108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{(A,1), (B,2), (C,3)}</a:t>
            </a:r>
          </a:p>
          <a:p>
            <a:r>
              <a:rPr lang="en-US" dirty="0" smtClean="0"/>
              <a:t>Answer: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2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SG(sensor) = {(</a:t>
            </a:r>
            <a:r>
              <a:rPr lang="en-US" dirty="0" err="1" smtClean="0"/>
              <a:t>sensor.id</a:t>
            </a:r>
            <a:r>
              <a:rPr lang="en-US" dirty="0" smtClean="0"/>
              <a:t>, </a:t>
            </a:r>
            <a:r>
              <a:rPr lang="en-US" dirty="0" err="1" smtClean="0"/>
              <a:t>sensor.value</a:t>
            </a:r>
            <a:r>
              <a:rPr lang="en-US" dirty="0" smtClean="0"/>
              <a:t>)}</a:t>
            </a:r>
          </a:p>
          <a:p>
            <a:pPr marL="0" indent="0">
              <a:buNone/>
            </a:pPr>
            <a:r>
              <a:rPr lang="en-US" dirty="0" smtClean="0"/>
              <a:t>SF(s1, s2) = union(s1, s2)</a:t>
            </a:r>
          </a:p>
          <a:p>
            <a:pPr marL="0" indent="0">
              <a:buNone/>
            </a:pPr>
            <a:r>
              <a:rPr lang="en-US" dirty="0" smtClean="0"/>
              <a:t>SE(s) = sum over all values in 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74750" y="4508500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74750" y="5000625"/>
            <a:ext cx="2921000" cy="7143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327150" y="5715000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95750" y="5246687"/>
            <a:ext cx="2921000" cy="492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95750" y="4508500"/>
            <a:ext cx="2921000" cy="714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74750" y="3794125"/>
            <a:ext cx="2921000" cy="714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0750" y="476250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67150" y="42862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67150" y="54927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0750" y="5889625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0750" y="354965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812" y="5016500"/>
            <a:ext cx="523875" cy="476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99061" y="35496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11810" y="476250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36109" y="5969000"/>
            <a:ext cx="351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32775" y="3472418"/>
            <a:ext cx="90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 1)}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467600" y="4430236"/>
            <a:ext cx="90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{(B, 2)}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444625" y="5599668"/>
            <a:ext cx="91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{(C, </a:t>
            </a:r>
            <a:r>
              <a:rPr lang="en-US" dirty="0"/>
              <a:t>3</a:t>
            </a:r>
            <a:r>
              <a:rPr lang="en-US" dirty="0" smtClean="0"/>
              <a:t>)}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87875" y="4170918"/>
            <a:ext cx="14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{(A,1), (B,2)}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87875" y="5784334"/>
            <a:ext cx="851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{(C,3)}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754812" y="5692001"/>
            <a:ext cx="2108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{(A,1), (B,2), (C,3)}</a:t>
            </a:r>
          </a:p>
          <a:p>
            <a:r>
              <a:rPr lang="en-US" dirty="0" smtClean="0"/>
              <a:t>Answer: 6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35975" y="5131832"/>
            <a:ext cx="183400" cy="4678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360561" y="5131832"/>
            <a:ext cx="417564" cy="360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02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ODI-Correctness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and Duplicate Insensitivity</a:t>
            </a:r>
          </a:p>
          <a:p>
            <a:r>
              <a:rPr lang="en-US" dirty="0" smtClean="0"/>
              <a:t>SF(SG*(X), SG*(</a:t>
            </a:r>
            <a:r>
              <a:rPr lang="en-US" dirty="0"/>
              <a:t>Y</a:t>
            </a:r>
            <a:r>
              <a:rPr lang="en-US" dirty="0" smtClean="0"/>
              <a:t>)) = SF(SG*(X), SG*(Y \ X))</a:t>
            </a:r>
          </a:p>
          <a:p>
            <a:pPr lvl="1"/>
            <a:r>
              <a:rPr lang="en-US" dirty="0" smtClean="0"/>
              <a:t>Where X and Y are sets of sensors</a:t>
            </a:r>
          </a:p>
          <a:p>
            <a:pPr lvl="1"/>
            <a:r>
              <a:rPr lang="en-US" dirty="0" smtClean="0"/>
              <a:t>SG*(X) = SF(SG(x1), SF(SG(x2), …))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 aggregation algorithm is ODI-correct if and only if:</a:t>
            </a:r>
          </a:p>
          <a:p>
            <a:pPr lvl="1"/>
            <a:r>
              <a:rPr lang="en-US" dirty="0" smtClean="0"/>
              <a:t>SG() preserves duplicates (same sensor, same synopsis)</a:t>
            </a:r>
          </a:p>
          <a:p>
            <a:pPr lvl="1"/>
            <a:r>
              <a:rPr lang="en-US" dirty="0" smtClean="0"/>
              <a:t>SF() is Commutative: SF(s1, s2) = SF(s2, s1)</a:t>
            </a:r>
          </a:p>
          <a:p>
            <a:pPr lvl="1"/>
            <a:r>
              <a:rPr lang="en-US" dirty="0" smtClean="0"/>
              <a:t>SF() is Associative: SF(s1, SF(s2, s3)) = SF(SF(s1, s2), s3)</a:t>
            </a:r>
          </a:p>
          <a:p>
            <a:pPr lvl="1"/>
            <a:r>
              <a:rPr lang="en-US" dirty="0" smtClean="0"/>
              <a:t>SF() is Idempotent: SF(s, s) = s</a:t>
            </a:r>
          </a:p>
        </p:txBody>
      </p:sp>
    </p:spTree>
    <p:extLst>
      <p:ext uri="{BB962C8B-B14F-4D97-AF65-F5344CB8AC3E}">
        <p14:creationId xmlns:p14="http://schemas.microsoft.com/office/powerpoint/2010/main" val="4014861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ODI-Correct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count the number of distinct elements in a </a:t>
            </a:r>
            <a:r>
              <a:rPr lang="en-US" dirty="0" err="1" smtClean="0"/>
              <a:t>multiset</a:t>
            </a:r>
            <a:r>
              <a:rPr lang="en-US" dirty="0" smtClean="0"/>
              <a:t> M</a:t>
            </a:r>
          </a:p>
          <a:p>
            <a:r>
              <a:rPr lang="en-US" dirty="0" smtClean="0"/>
              <a:t>With each element x, let h(x, j) be the </a:t>
            </a:r>
            <a:r>
              <a:rPr lang="en-US" dirty="0" err="1" smtClean="0"/>
              <a:t>jth</a:t>
            </a:r>
            <a:r>
              <a:rPr lang="en-US" dirty="0" smtClean="0"/>
              <a:t> bit of its hash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Let SG(sensor) = S({</a:t>
            </a:r>
            <a:r>
              <a:rPr lang="en-US" dirty="0" err="1" smtClean="0"/>
              <a:t>sensor.id</a:t>
            </a:r>
            <a:r>
              <a:rPr lang="en-US" dirty="0" smtClean="0"/>
              <a:t>})</a:t>
            </a:r>
          </a:p>
          <a:p>
            <a:r>
              <a:rPr lang="en-US" dirty="0" smtClean="0"/>
              <a:t>Let SF(s1, s2) = s1 | s2</a:t>
            </a:r>
          </a:p>
          <a:p>
            <a:r>
              <a:rPr lang="en-US" dirty="0" smtClean="0"/>
              <a:t>ODI-Correct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Screen Shot 2015-04-02 at 12.53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19532"/>
            <a:ext cx="7759870" cy="701797"/>
          </a:xfrm>
          <a:prstGeom prst="rect">
            <a:avLst/>
          </a:prstGeom>
        </p:spPr>
      </p:pic>
      <p:pic>
        <p:nvPicPr>
          <p:cNvPr id="6" name="Picture 5" descr="Screen Shot 2015-04-02 at 12.57.5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52" y="3735929"/>
            <a:ext cx="6892973" cy="54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2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ODI-Correct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1996"/>
            <a:ext cx="8229600" cy="4175003"/>
          </a:xfrm>
        </p:spPr>
        <p:txBody>
          <a:bodyPr/>
          <a:lstStyle/>
          <a:p>
            <a:r>
              <a:rPr lang="en-US" dirty="0" smtClean="0"/>
              <a:t>What does S(M) tell us about M?</a:t>
            </a:r>
          </a:p>
          <a:p>
            <a:pPr lvl="1"/>
            <a:r>
              <a:rPr lang="en-US" dirty="0" smtClean="0"/>
              <a:t>For a given h(x), </a:t>
            </a:r>
            <a:r>
              <a:rPr lang="en-US" dirty="0" err="1" smtClean="0"/>
              <a:t>Pr</a:t>
            </a:r>
            <a:r>
              <a:rPr lang="en-US" dirty="0" smtClean="0"/>
              <a:t>[min{h(x, j)=1} = </a:t>
            </a:r>
            <a:r>
              <a:rPr lang="en-US" dirty="0" err="1" smtClean="0"/>
              <a:t>i</a:t>
            </a:r>
            <a:r>
              <a:rPr lang="en-US" dirty="0" smtClean="0"/>
              <a:t>] = (½)^(i+1)</a:t>
            </a:r>
          </a:p>
          <a:p>
            <a:pPr lvl="1"/>
            <a:r>
              <a:rPr lang="en-US" dirty="0" smtClean="0"/>
              <a:t>It’s less probable for S(M)[</a:t>
            </a:r>
            <a:r>
              <a:rPr lang="en-US" dirty="0" err="1" smtClean="0"/>
              <a:t>i</a:t>
            </a:r>
            <a:r>
              <a:rPr lang="en-US" dirty="0" smtClean="0"/>
              <a:t>] to be set when </a:t>
            </a:r>
            <a:r>
              <a:rPr lang="en-US" dirty="0" err="1" smtClean="0"/>
              <a:t>i</a:t>
            </a:r>
            <a:r>
              <a:rPr lang="en-US" dirty="0" smtClean="0"/>
              <a:t> is large</a:t>
            </a:r>
          </a:p>
          <a:p>
            <a:pPr lvl="1"/>
            <a:r>
              <a:rPr lang="en-US" dirty="0" smtClean="0"/>
              <a:t>The more distinct elements, the more hashed values contribute to S(M), and so the more likely that *some* element has a prefix with a lot of zeros</a:t>
            </a:r>
          </a:p>
        </p:txBody>
      </p:sp>
      <p:pic>
        <p:nvPicPr>
          <p:cNvPr id="4" name="Picture 3" descr="Screen Shot 2015-04-02 at 12.53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7759870" cy="701797"/>
          </a:xfrm>
          <a:prstGeom prst="rect">
            <a:avLst/>
          </a:prstGeom>
        </p:spPr>
      </p:pic>
      <p:pic>
        <p:nvPicPr>
          <p:cNvPr id="5" name="Picture 4" descr="Screen Shot 2015-04-02 at 12.59.1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25" y="4762464"/>
            <a:ext cx="8508375" cy="171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9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ODI-Correct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Fast, since number of iterations follows geometric series with p=1/2, so the expected value is 2</a:t>
            </a:r>
          </a:p>
          <a:p>
            <a:r>
              <a:rPr lang="en-US" dirty="0" smtClean="0"/>
              <a:t>When implemented on a sensor node, additional computation cycles compared to ordinary count are negligible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21" y="1524000"/>
            <a:ext cx="8296579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39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ODI-Correct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easily extend our Count algorithm into summation over integers</a:t>
            </a:r>
          </a:p>
          <a:p>
            <a:r>
              <a:rPr lang="en-US" dirty="0" smtClean="0"/>
              <a:t>Let Expand(id, value) = {(id, </a:t>
            </a:r>
            <a:r>
              <a:rPr lang="en-US" dirty="0"/>
              <a:t>1), </a:t>
            </a:r>
            <a:r>
              <a:rPr lang="en-US" dirty="0" smtClean="0"/>
              <a:t>(id, </a:t>
            </a:r>
            <a:r>
              <a:rPr lang="en-US" dirty="0"/>
              <a:t>2</a:t>
            </a:r>
            <a:r>
              <a:rPr lang="en-US" dirty="0" smtClean="0"/>
              <a:t>) </a:t>
            </a:r>
            <a:r>
              <a:rPr lang="en-US" dirty="0"/>
              <a:t>… </a:t>
            </a:r>
            <a:r>
              <a:rPr lang="en-US" dirty="0" smtClean="0"/>
              <a:t>(id, value)}</a:t>
            </a:r>
          </a:p>
          <a:p>
            <a:r>
              <a:rPr lang="en-US" dirty="0" smtClean="0"/>
              <a:t>Let SG(sensor) = S(Expand(</a:t>
            </a:r>
            <a:r>
              <a:rPr lang="en-US" dirty="0" err="1" smtClean="0"/>
              <a:t>sensor.id</a:t>
            </a:r>
            <a:r>
              <a:rPr lang="en-US" dirty="0" smtClean="0"/>
              <a:t>, </a:t>
            </a:r>
            <a:r>
              <a:rPr lang="en-US" dirty="0" err="1" smtClean="0"/>
              <a:t>sensor.value</a:t>
            </a:r>
            <a:r>
              <a:rPr lang="en-US" dirty="0" smtClean="0"/>
              <a:t>))</a:t>
            </a:r>
          </a:p>
          <a:p>
            <a:r>
              <a:rPr lang="en-US" dirty="0"/>
              <a:t>Let SF(s1, s2) = s1 | s2</a:t>
            </a:r>
          </a:p>
          <a:p>
            <a:endParaRPr lang="en-US" dirty="0" smtClean="0"/>
          </a:p>
          <a:p>
            <a:r>
              <a:rPr lang="en-US" dirty="0" smtClean="0"/>
              <a:t>In practice this is optimized, but basic idea is the same</a:t>
            </a:r>
          </a:p>
          <a:p>
            <a:r>
              <a:rPr lang="en-US" dirty="0" smtClean="0"/>
              <a:t>Can approximate real numbers by using a fixed-point numerical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884715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 (combine Sum and Count)</a:t>
            </a:r>
          </a:p>
          <a:p>
            <a:r>
              <a:rPr lang="en-US" dirty="0" smtClean="0"/>
              <a:t>Variance (E[X^2] – E[X]^2)</a:t>
            </a:r>
          </a:p>
          <a:p>
            <a:endParaRPr lang="en-US" dirty="0"/>
          </a:p>
          <a:p>
            <a:r>
              <a:rPr lang="en-US" dirty="0" smtClean="0"/>
              <a:t>Sampling K elements uniformly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ssociate a random number with every distinct value, collect the K largest numbers</a:t>
            </a:r>
          </a:p>
          <a:p>
            <a:pPr lvl="1"/>
            <a:endParaRPr lang="en-US" dirty="0"/>
          </a:p>
          <a:p>
            <a:r>
              <a:rPr lang="en-US" dirty="0" smtClean="0"/>
              <a:t>Ranking by Frequency</a:t>
            </a:r>
          </a:p>
          <a:p>
            <a:pPr lvl="1"/>
            <a:r>
              <a:rPr lang="en-US" dirty="0" smtClean="0"/>
              <a:t>Each synopsis keeps track of top K estimated counts</a:t>
            </a:r>
          </a:p>
          <a:p>
            <a:pPr lvl="1"/>
            <a:r>
              <a:rPr lang="en-US" dirty="0" smtClean="0"/>
              <a:t>Counts are estimated using ODI count synopses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2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4-02 at 12.06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2626"/>
            <a:ext cx="7572375" cy="34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 nodes are divided into Rings</a:t>
            </a:r>
          </a:p>
          <a:p>
            <a:r>
              <a:rPr lang="en-US" dirty="0" smtClean="0"/>
              <a:t>The querying node is exclusively in Ring 0</a:t>
            </a:r>
          </a:p>
          <a:p>
            <a:r>
              <a:rPr lang="en-US" dirty="0" smtClean="0"/>
              <a:t>A node is in Ring i+1 if it first hears about the query from a nodes in Ring </a:t>
            </a:r>
            <a:r>
              <a:rPr lang="en-US" dirty="0" err="1" smtClean="0"/>
              <a:t>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8830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Sensor nodes are loosely time synchronized</a:t>
            </a:r>
          </a:p>
          <a:p>
            <a:r>
              <a:rPr lang="en-US" dirty="0" smtClean="0"/>
              <a:t>Divided into epochs, answer produced after each one</a:t>
            </a:r>
          </a:p>
          <a:p>
            <a:r>
              <a:rPr lang="en-US" dirty="0" smtClean="0"/>
              <a:t>Each Ring </a:t>
            </a:r>
            <a:r>
              <a:rPr lang="en-US" dirty="0" err="1" smtClean="0"/>
              <a:t>i</a:t>
            </a:r>
            <a:r>
              <a:rPr lang="en-US" dirty="0" smtClean="0"/>
              <a:t> is given an allotted time, outer rings first</a:t>
            </a:r>
          </a:p>
          <a:p>
            <a:r>
              <a:rPr lang="en-US" dirty="0" smtClean="0"/>
              <a:t>For a leaf node:</a:t>
            </a:r>
          </a:p>
          <a:p>
            <a:pPr lvl="1"/>
            <a:r>
              <a:rPr lang="en-US" dirty="0" smtClean="0"/>
              <a:t>Let s = SG(self)</a:t>
            </a:r>
          </a:p>
          <a:p>
            <a:pPr lvl="1"/>
            <a:r>
              <a:rPr lang="en-US" dirty="0" smtClean="0"/>
              <a:t>Broadcast s</a:t>
            </a:r>
          </a:p>
          <a:p>
            <a:r>
              <a:rPr lang="en-US" dirty="0" smtClean="0"/>
              <a:t>For an internal node at Ring </a:t>
            </a:r>
            <a:r>
              <a:rPr lang="en-US" dirty="0" err="1" smtClean="0"/>
              <a:t>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Let s = SG(self)</a:t>
            </a:r>
          </a:p>
          <a:p>
            <a:pPr lvl="1"/>
            <a:r>
              <a:rPr lang="en-US" dirty="0" smtClean="0"/>
              <a:t>Listen for messages:</a:t>
            </a:r>
          </a:p>
          <a:p>
            <a:pPr lvl="2"/>
            <a:r>
              <a:rPr lang="en-US" sz="2000" dirty="0" smtClean="0"/>
              <a:t>If received synopsis s’ from Ring (i+1)</a:t>
            </a:r>
          </a:p>
          <a:p>
            <a:pPr lvl="3"/>
            <a:r>
              <a:rPr lang="en-US" sz="2000" dirty="0" smtClean="0"/>
              <a:t>Set s = SF(s, s’)</a:t>
            </a:r>
          </a:p>
          <a:p>
            <a:pPr lvl="1"/>
            <a:r>
              <a:rPr lang="en-US" dirty="0" smtClean="0"/>
              <a:t>Broadcast s</a:t>
            </a:r>
          </a:p>
        </p:txBody>
      </p:sp>
    </p:spTree>
    <p:extLst>
      <p:ext uri="{BB962C8B-B14F-4D97-AF65-F5344CB8AC3E}">
        <p14:creationId xmlns:p14="http://schemas.microsoft.com/office/powerpoint/2010/main" val="230529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Our goal is to aggregate data collected from sensor nodes</a:t>
            </a:r>
          </a:p>
          <a:p>
            <a:pPr lvl="2"/>
            <a:r>
              <a:rPr lang="en-US" sz="2600" dirty="0" smtClean="0"/>
              <a:t>i.e. Count, Sum, Average, Rank</a:t>
            </a:r>
            <a:endParaRPr lang="en-US" sz="2600" dirty="0"/>
          </a:p>
          <a:p>
            <a:pPr lvl="1"/>
            <a:r>
              <a:rPr lang="en-US" sz="2800" dirty="0" smtClean="0"/>
              <a:t>We prefer solutions with:</a:t>
            </a:r>
          </a:p>
          <a:p>
            <a:pPr lvl="2"/>
            <a:r>
              <a:rPr lang="en-US" sz="2600" dirty="0"/>
              <a:t>L</a:t>
            </a:r>
            <a:r>
              <a:rPr lang="en-US" sz="2600" dirty="0" smtClean="0"/>
              <a:t>ow memory usage</a:t>
            </a:r>
          </a:p>
          <a:p>
            <a:pPr lvl="2"/>
            <a:r>
              <a:rPr lang="en-US" sz="2600" dirty="0" smtClean="0"/>
              <a:t>Low power consumption</a:t>
            </a:r>
          </a:p>
          <a:p>
            <a:pPr lvl="2"/>
            <a:r>
              <a:rPr lang="en-US" sz="2600" dirty="0" smtClean="0"/>
              <a:t>Tolerance of node and communication failures</a:t>
            </a:r>
            <a:endParaRPr lang="en-US" sz="2600" dirty="0"/>
          </a:p>
          <a:p>
            <a:pPr lvl="1"/>
            <a:r>
              <a:rPr lang="en-US" sz="2800" dirty="0" smtClean="0"/>
              <a:t>Aggregating data points in-the-network significantly reduces size of messages, thus saves power</a:t>
            </a:r>
          </a:p>
        </p:txBody>
      </p:sp>
    </p:spTree>
    <p:extLst>
      <p:ext uri="{BB962C8B-B14F-4D97-AF65-F5344CB8AC3E}">
        <p14:creationId xmlns:p14="http://schemas.microsoft.com/office/powerpoint/2010/main" val="38766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</a:t>
            </a:r>
            <a:r>
              <a:rPr lang="en-US" dirty="0" err="1" smtClean="0"/>
              <a:t>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ODI-correctness provides a mechanism for acknowledgements without actually sending </a:t>
            </a:r>
            <a:r>
              <a:rPr lang="en-US" dirty="0" err="1" smtClean="0"/>
              <a:t>ack</a:t>
            </a:r>
            <a:r>
              <a:rPr lang="en-US" dirty="0"/>
              <a:t> </a:t>
            </a:r>
            <a:r>
              <a:rPr lang="en-US" dirty="0" smtClean="0"/>
              <a:t>messages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94125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30275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42150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79525" y="4159250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130675" y="4159250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85050" y="4159250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Z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22500" y="4413250"/>
            <a:ext cx="13652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40000" y="38735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1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</a:t>
            </a:r>
            <a:r>
              <a:rPr lang="en-US" dirty="0" err="1" smtClean="0"/>
              <a:t>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ODI-correctness provides a mechanism for acknowledgements without actually sending </a:t>
            </a:r>
            <a:r>
              <a:rPr lang="en-US" dirty="0" err="1" smtClean="0"/>
              <a:t>ack</a:t>
            </a:r>
            <a:r>
              <a:rPr lang="en-US" dirty="0"/>
              <a:t> </a:t>
            </a:r>
            <a:r>
              <a:rPr lang="en-US" dirty="0" smtClean="0"/>
              <a:t>messages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94125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30275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042150" y="3873500"/>
            <a:ext cx="1095375" cy="10795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79525" y="4159250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130675" y="4159250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85050" y="4159250"/>
            <a:ext cx="404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Z</a:t>
            </a:r>
            <a:endParaRPr lang="en-US" sz="28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238375" y="4492625"/>
            <a:ext cx="128587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59375" y="4492625"/>
            <a:ext cx="17621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62625" y="38735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587625" y="38893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025650" y="5078710"/>
            <a:ext cx="511179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Check whether SF(</a:t>
            </a:r>
            <a:r>
              <a:rPr lang="en-US" sz="2400" dirty="0" err="1" smtClean="0"/>
              <a:t>sx</a:t>
            </a:r>
            <a:r>
              <a:rPr lang="en-US" sz="2400" dirty="0" smtClean="0"/>
              <a:t>, </a:t>
            </a:r>
            <a:r>
              <a:rPr lang="en-US" sz="2400" dirty="0" err="1" smtClean="0"/>
              <a:t>sy</a:t>
            </a:r>
            <a:r>
              <a:rPr lang="en-US" sz="2400" dirty="0" smtClean="0"/>
              <a:t>) = </a:t>
            </a:r>
            <a:r>
              <a:rPr lang="en-US" sz="2400" dirty="0" err="1" smtClean="0"/>
              <a:t>sy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If true, then Y effectively received </a:t>
            </a:r>
            <a:r>
              <a:rPr lang="en-US" sz="2400" dirty="0" err="1" smtClean="0"/>
              <a:t>sx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59475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Rings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implicit </a:t>
            </a:r>
            <a:r>
              <a:rPr lang="en-US" dirty="0" err="1" smtClean="0"/>
              <a:t>acks</a:t>
            </a:r>
            <a:r>
              <a:rPr lang="en-US" dirty="0"/>
              <a:t> </a:t>
            </a:r>
            <a:r>
              <a:rPr lang="en-US" dirty="0" smtClean="0"/>
              <a:t>in order to adjust the topology in order to improve message reliability</a:t>
            </a:r>
          </a:p>
          <a:p>
            <a:r>
              <a:rPr lang="en-US" dirty="0" smtClean="0"/>
              <a:t>Count the number of messages heard from nodes in rings </a:t>
            </a:r>
            <a:r>
              <a:rPr lang="en-US" dirty="0" err="1" smtClean="0"/>
              <a:t>i</a:t>
            </a:r>
            <a:r>
              <a:rPr lang="en-US" dirty="0" smtClean="0"/>
              <a:t>, i+1, and i+2 over the last W epochs</a:t>
            </a:r>
          </a:p>
          <a:p>
            <a:r>
              <a:rPr lang="en-US" dirty="0" smtClean="0"/>
              <a:t>Count the number of implicit acknowledgements heard from nodes in rings i-1 and i-2 over the last W epochs</a:t>
            </a:r>
          </a:p>
          <a:p>
            <a:r>
              <a:rPr lang="en-US" dirty="0" smtClean="0"/>
              <a:t>If n(i-1) &lt; n(i+1) and n(i-1) &lt; n(</a:t>
            </a:r>
            <a:r>
              <a:rPr lang="en-US" dirty="0" err="1" smtClean="0"/>
              <a:t>i</a:t>
            </a:r>
            <a:r>
              <a:rPr lang="en-US" dirty="0" smtClean="0"/>
              <a:t>) &lt; n(i+2) then assign itself to ring i+1 with probability p</a:t>
            </a:r>
          </a:p>
          <a:p>
            <a:r>
              <a:rPr lang="en-US" dirty="0" smtClean="0"/>
              <a:t>If n(i+1) &lt; n(i-1) and n(i+1) &lt; n(</a:t>
            </a:r>
            <a:r>
              <a:rPr lang="en-US" dirty="0" err="1" smtClean="0"/>
              <a:t>i</a:t>
            </a:r>
            <a:r>
              <a:rPr lang="en-US" dirty="0" smtClean="0"/>
              <a:t>) &lt; n(i-2) then assign itself to ring i-1 with probability p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7174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the Sum aggregate on a deployment of 600 sensors randomly placed in a 20ft x 20ft grid</a:t>
            </a:r>
          </a:p>
          <a:p>
            <a:r>
              <a:rPr lang="en-US" dirty="0" smtClean="0"/>
              <a:t>Simulated over 500 epochs:</a:t>
            </a:r>
          </a:p>
          <a:p>
            <a:pPr lvl="1"/>
            <a:r>
              <a:rPr lang="en-US" dirty="0" smtClean="0"/>
              <a:t>TAG</a:t>
            </a:r>
          </a:p>
          <a:p>
            <a:pPr lvl="1"/>
            <a:r>
              <a:rPr lang="en-US" dirty="0" smtClean="0"/>
              <a:t>TAG2 (value splitting between 2 parents)</a:t>
            </a:r>
          </a:p>
          <a:p>
            <a:pPr lvl="1"/>
            <a:r>
              <a:rPr lang="en-US" dirty="0" smtClean="0"/>
              <a:t>RINGS</a:t>
            </a:r>
          </a:p>
          <a:p>
            <a:pPr lvl="1"/>
            <a:r>
              <a:rPr lang="en-US" dirty="0" smtClean="0"/>
              <a:t>ADAPTIVE RINGS</a:t>
            </a:r>
          </a:p>
          <a:p>
            <a:pPr lvl="1"/>
            <a:r>
              <a:rPr lang="en-US" dirty="0" smtClean="0"/>
              <a:t>FLOOD </a:t>
            </a:r>
          </a:p>
          <a:p>
            <a:pPr lvl="2"/>
            <a:r>
              <a:rPr lang="en-US" dirty="0" smtClean="0"/>
              <a:t>Every node broadcasts to all neighbors, run for D+1 steps where D is the max-distance from the query node</a:t>
            </a:r>
          </a:p>
          <a:p>
            <a:pPr lvl="2"/>
            <a:endParaRPr lang="en-US" dirty="0"/>
          </a:p>
          <a:p>
            <a:r>
              <a:rPr lang="en-US" dirty="0" smtClean="0"/>
              <a:t>Calculate the RMS error: </a:t>
            </a:r>
          </a:p>
        </p:txBody>
      </p:sp>
      <p:pic>
        <p:nvPicPr>
          <p:cNvPr id="4" name="Picture 3" descr="Screen Shot 2015-04-02 at 2.30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444" y="5448284"/>
            <a:ext cx="3789825" cy="77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6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5-04-02 at 2.07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49" y="533400"/>
            <a:ext cx="5940425" cy="607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93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4-02 at 2.16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24" y="796813"/>
            <a:ext cx="6000751" cy="549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77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2 at 2.16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216" y="507897"/>
            <a:ext cx="6115159" cy="57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170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2 at 2.18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979" y="825397"/>
            <a:ext cx="6423146" cy="550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30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5-04-02 at 2.17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282" y="809526"/>
            <a:ext cx="6229467" cy="526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589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be interesting to find ODI-Correct algorithms that work well for floating point data</a:t>
            </a:r>
          </a:p>
          <a:p>
            <a:r>
              <a:rPr lang="en-US" dirty="0" smtClean="0"/>
              <a:t>Replaced communication error with approximation error</a:t>
            </a:r>
          </a:p>
          <a:p>
            <a:pPr lvl="1"/>
            <a:r>
              <a:rPr lang="en-US" dirty="0" smtClean="0"/>
              <a:t>Replacing equipment, buying better transmitters, or strategically placing sensors won’t help fundamental limit of accuracy</a:t>
            </a:r>
          </a:p>
          <a:p>
            <a:r>
              <a:rPr lang="en-US" dirty="0"/>
              <a:t>Was it fair to place nodes randomly?</a:t>
            </a:r>
          </a:p>
          <a:p>
            <a:r>
              <a:rPr lang="en-US" dirty="0" smtClean="0"/>
              <a:t>Is 0.13 an acceptable percent error?</a:t>
            </a:r>
          </a:p>
          <a:p>
            <a:pPr lvl="1"/>
            <a:r>
              <a:rPr lang="en-US" dirty="0" smtClean="0"/>
              <a:t>For calculating average, error in numerator and denominator can combine: 1.13 / 0.87 = 1.30</a:t>
            </a:r>
          </a:p>
          <a:p>
            <a:r>
              <a:rPr lang="en-US" dirty="0" smtClean="0"/>
              <a:t>Distribution of error instead of just RMS?</a:t>
            </a:r>
          </a:p>
          <a:p>
            <a:r>
              <a:rPr lang="en-US" dirty="0" smtClean="0"/>
              <a:t>Are there algorithms that can be calculated in single-path topologies that can’t be approximated in multi-path?</a:t>
            </a:r>
          </a:p>
        </p:txBody>
      </p:sp>
    </p:spTree>
    <p:extLst>
      <p:ext uri="{BB962C8B-B14F-4D97-AF65-F5344CB8AC3E}">
        <p14:creationId xmlns:p14="http://schemas.microsoft.com/office/powerpoint/2010/main" val="174864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Tree-based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00685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Constructs a spanning tree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rovides low power consumption </a:t>
            </a:r>
          </a:p>
          <a:p>
            <a:r>
              <a:rPr lang="en-US" sz="2800" dirty="0" smtClean="0"/>
              <a:t>Avoids double counting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51" y="1758950"/>
            <a:ext cx="4462158" cy="408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06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Tree-based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00685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Constructs a spanning tree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rovides low power consumption </a:t>
            </a:r>
          </a:p>
          <a:p>
            <a:r>
              <a:rPr lang="en-US" sz="2800" dirty="0" smtClean="0"/>
              <a:t>Avoids double counting</a:t>
            </a:r>
          </a:p>
          <a:p>
            <a:r>
              <a:rPr lang="en-US" sz="2800" dirty="0" smtClean="0"/>
              <a:t>Not fault tolerant; if a node fails, we lose its entire </a:t>
            </a:r>
            <a:r>
              <a:rPr lang="en-US" sz="2800" dirty="0" err="1" smtClean="0"/>
              <a:t>subtree</a:t>
            </a:r>
            <a:endParaRPr lang="en-US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51" y="1758950"/>
            <a:ext cx="4462158" cy="40830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000750" y="3841751"/>
            <a:ext cx="1539875" cy="222250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540500" y="4079875"/>
            <a:ext cx="1905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50000" y="4206875"/>
            <a:ext cx="523875" cy="79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2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DAG-based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Instead of a tree, let each node have k parents, and send each parent (1/K)</a:t>
            </a:r>
            <a:r>
              <a:rPr lang="en-US" sz="2800" dirty="0" err="1" smtClean="0"/>
              <a:t>th</a:t>
            </a:r>
            <a:r>
              <a:rPr lang="en-US" sz="2800" dirty="0" smtClean="0"/>
              <a:t> of the sensor information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educes the expected error by a factor of K</a:t>
            </a:r>
          </a:p>
        </p:txBody>
      </p:sp>
    </p:spTree>
    <p:extLst>
      <p:ext uri="{BB962C8B-B14F-4D97-AF65-F5344CB8AC3E}">
        <p14:creationId xmlns:p14="http://schemas.microsoft.com/office/powerpoint/2010/main" val="224009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DAG-based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Instead of a tree, let each node have k parents, and send each parent (1/K)</a:t>
            </a:r>
            <a:r>
              <a:rPr lang="en-US" sz="2800" dirty="0" err="1" smtClean="0"/>
              <a:t>th</a:t>
            </a:r>
            <a:r>
              <a:rPr lang="en-US" sz="2800" dirty="0" smtClean="0"/>
              <a:t> of the sensor information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educes the expected error by a factor of K</a:t>
            </a:r>
          </a:p>
          <a:p>
            <a:endParaRPr lang="en-US" sz="2800" dirty="0" smtClean="0"/>
          </a:p>
          <a:p>
            <a:r>
              <a:rPr lang="en-US" sz="2800" dirty="0" smtClean="0"/>
              <a:t>Can we do better than this?</a:t>
            </a:r>
          </a:p>
          <a:p>
            <a:r>
              <a:rPr lang="en-US" sz="2800" dirty="0" smtClean="0"/>
              <a:t>Every message contributes to the final answer, which means every node/communication failure increases error in the final answer</a:t>
            </a:r>
          </a:p>
        </p:txBody>
      </p:sp>
    </p:spTree>
    <p:extLst>
      <p:ext uri="{BB962C8B-B14F-4D97-AF65-F5344CB8AC3E}">
        <p14:creationId xmlns:p14="http://schemas.microsoft.com/office/powerpoint/2010/main" val="288388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4-02 at 12.06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79660"/>
            <a:ext cx="7572375" cy="34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Synopsis 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Allows sensor readings to have multiple paths to the querying node</a:t>
            </a:r>
          </a:p>
          <a:p>
            <a:r>
              <a:rPr lang="en-US" sz="2800" dirty="0" smtClean="0"/>
              <a:t>This is achieved by using duplicate-tolerant aggregation algorithms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232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Definition and analysis of ODI Synopses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Examples of ODI-correct Algorithms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Multi-path Aggregation Topologies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16847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Synopses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Synopses are partially aggregated results that give a summary of the data</a:t>
            </a:r>
          </a:p>
          <a:p>
            <a:r>
              <a:rPr lang="en-US" dirty="0" smtClean="0"/>
              <a:t>Synopses are generated by sensors, then passed between nodes and merged together. At the querying node, a synopsis is translated into a final answer.</a:t>
            </a:r>
          </a:p>
          <a:p>
            <a:endParaRPr lang="en-US" dirty="0" smtClean="0"/>
          </a:p>
          <a:p>
            <a:r>
              <a:rPr lang="en-US" dirty="0" smtClean="0"/>
              <a:t>SG(sensor) = Synopsis generation</a:t>
            </a:r>
          </a:p>
          <a:p>
            <a:r>
              <a:rPr lang="en-US" dirty="0" smtClean="0"/>
              <a:t>SF(s1, s2) =  Synopsis fusion</a:t>
            </a:r>
          </a:p>
          <a:p>
            <a:r>
              <a:rPr lang="en-US" dirty="0" smtClean="0"/>
              <a:t>SE(s) = Synopsis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3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793</TotalTime>
  <Words>1564</Words>
  <Application>Microsoft Macintosh PowerPoint</Application>
  <PresentationFormat>On-screen Show (4:3)</PresentationFormat>
  <Paragraphs>188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Synopsis diffusion</vt:lpstr>
      <vt:lpstr>Motivation</vt:lpstr>
      <vt:lpstr>Tree-based Aggregation</vt:lpstr>
      <vt:lpstr>Tree-based Aggregation</vt:lpstr>
      <vt:lpstr>DAG-based Aggregation</vt:lpstr>
      <vt:lpstr>DAG-based Aggregation</vt:lpstr>
      <vt:lpstr>Synopsis Diffusion</vt:lpstr>
      <vt:lpstr>Outline</vt:lpstr>
      <vt:lpstr>Synopses</vt:lpstr>
      <vt:lpstr>Synopses</vt:lpstr>
      <vt:lpstr>Synopses</vt:lpstr>
      <vt:lpstr>ODI-Correctness</vt:lpstr>
      <vt:lpstr>ODI-Correct Count</vt:lpstr>
      <vt:lpstr>ODI-Correct Count</vt:lpstr>
      <vt:lpstr>ODI-Correct Count</vt:lpstr>
      <vt:lpstr>ODI-Correct Sum</vt:lpstr>
      <vt:lpstr>Other Examples</vt:lpstr>
      <vt:lpstr>Rings Topology</vt:lpstr>
      <vt:lpstr>Rings Topology</vt:lpstr>
      <vt:lpstr>Implicit Acks</vt:lpstr>
      <vt:lpstr>Implicit Acks</vt:lpstr>
      <vt:lpstr>Adaptive Rings Topology</vt:lpstr>
      <vt:lpstr>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Thoughts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Synopsis diffusion</dc:title>
  <dc:creator>Xander Masotto</dc:creator>
  <cp:lastModifiedBy>Xander Masotto</cp:lastModifiedBy>
  <cp:revision>24</cp:revision>
  <dcterms:created xsi:type="dcterms:W3CDTF">2015-04-02T06:55:20Z</dcterms:created>
  <dcterms:modified xsi:type="dcterms:W3CDTF">2015-04-02T20:08:46Z</dcterms:modified>
</cp:coreProperties>
</file>