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6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68" r:id="rId21"/>
    <p:sldId id="269" r:id="rId22"/>
    <p:sldId id="278" r:id="rId23"/>
    <p:sldId id="279" r:id="rId24"/>
    <p:sldId id="280" r:id="rId25"/>
    <p:sldId id="281" r:id="rId26"/>
    <p:sldId id="282" r:id="rId27"/>
    <p:sldId id="284" r:id="rId28"/>
    <p:sldId id="283" r:id="rId29"/>
    <p:sldId id="285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0" d="100"/>
          <a:sy n="80" d="100"/>
        </p:scale>
        <p:origin x="-188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printerSettings" Target="printerSettings/printerSettings1.bin"/><Relationship Id="rId32" Type="http://schemas.openxmlformats.org/officeDocument/2006/relationships/presProps" Target="pres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viewProps" Target="viewProps.xml"/><Relationship Id="rId34" Type="http://schemas.openxmlformats.org/officeDocument/2006/relationships/theme" Target="theme/theme1.xml"/><Relationship Id="rId3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432C8-69A7-458B-9684-2BFA64B31948}" type="datetime2">
              <a:rPr lang="en-US" smtClean="0"/>
              <a:t>Thursday, April 2, 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057FC-95B6-4D89-AFDA-ABA33EE921E5}" type="datetime2">
              <a:rPr lang="en-US" smtClean="0"/>
              <a:t>Thursday, April 2, 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549AC-EB31-477F-92A9-B1988E232878}" type="datetime2">
              <a:rPr lang="en-US" smtClean="0"/>
              <a:t>Thursday, April 2, 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6A3A3-94A6-4E5B-AF39-173ACA3E61CC}" type="datetime2">
              <a:rPr lang="en-US" smtClean="0"/>
              <a:t>Thursday, April 2, 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3D019-A32C-4EAD-B8E6-DBDA699692FD}" type="datetime2">
              <a:rPr lang="en-US" smtClean="0"/>
              <a:t>Thursday, April 2, 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BA98F-560C-4997-81C4-81D4D9187EAB}" type="datetime2">
              <a:rPr lang="en-US" smtClean="0"/>
              <a:t>Thursday, April 2, 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972B2-CA5C-437D-87D0-8081271A9E4B}" type="datetime2">
              <a:rPr lang="en-US" smtClean="0"/>
              <a:t>Thursday, April 2, 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D4847-11EF-4466-A8AD-85CDB7B49118}" type="datetime2">
              <a:rPr lang="en-US" smtClean="0"/>
              <a:t>Thursday, April 2, 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8457A-3AB9-4880-8A0C-9F8524491207}" type="datetime2">
              <a:rPr lang="en-US" smtClean="0"/>
              <a:t>Thursday, April 2, 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976D3-5B7F-4300-ABED-C91F1B2AE209}" type="datetime2">
              <a:rPr lang="en-US" smtClean="0"/>
              <a:t>Thursday, April 2, 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C1E59-17DD-41CE-97CA-624A472382D4}" type="datetime2">
              <a:rPr lang="en-US" smtClean="0"/>
              <a:t>Thursday, April 2, 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80CB818-7379-467D-8E76-EF9D9074A26C}" type="datetime2">
              <a:rPr lang="en-US" smtClean="0"/>
              <a:t>Thursday, April 2, 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6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93725"/>
            <a:ext cx="7848600" cy="1927225"/>
          </a:xfrm>
        </p:spPr>
        <p:txBody>
          <a:bodyPr/>
          <a:lstStyle/>
          <a:p>
            <a:r>
              <a:rPr lang="en-US" dirty="0" smtClean="0"/>
              <a:t>Synopsis diffusion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670173"/>
            <a:ext cx="6400800" cy="3082925"/>
          </a:xfrm>
        </p:spPr>
        <p:txBody>
          <a:bodyPr>
            <a:normAutofit/>
          </a:bodyPr>
          <a:lstStyle/>
          <a:p>
            <a:r>
              <a:rPr lang="en-US" dirty="0" smtClean="0"/>
              <a:t>For Robust Aggregation in Sensor Networks</a:t>
            </a:r>
          </a:p>
          <a:p>
            <a:endParaRPr lang="en-US" dirty="0"/>
          </a:p>
          <a:p>
            <a:r>
              <a:rPr lang="en-US" dirty="0" err="1" smtClean="0"/>
              <a:t>Suman</a:t>
            </a:r>
            <a:r>
              <a:rPr lang="en-US" dirty="0" smtClean="0"/>
              <a:t> </a:t>
            </a:r>
            <a:r>
              <a:rPr lang="en-US" dirty="0" err="1" smtClean="0"/>
              <a:t>Nath</a:t>
            </a:r>
            <a:r>
              <a:rPr lang="en-US" dirty="0" smtClean="0"/>
              <a:t>, Phillip B. Gibbons, </a:t>
            </a:r>
          </a:p>
          <a:p>
            <a:r>
              <a:rPr lang="en-US" dirty="0" err="1" smtClean="0"/>
              <a:t>Srinivasan</a:t>
            </a:r>
            <a:r>
              <a:rPr lang="en-US" dirty="0" smtClean="0"/>
              <a:t> </a:t>
            </a:r>
            <a:r>
              <a:rPr lang="en-US" dirty="0" err="1" smtClean="0"/>
              <a:t>Seshan</a:t>
            </a:r>
            <a:r>
              <a:rPr lang="en-US" dirty="0" smtClean="0"/>
              <a:t>, Zachary R. Anderson</a:t>
            </a:r>
          </a:p>
          <a:p>
            <a:endParaRPr lang="en-US" dirty="0"/>
          </a:p>
          <a:p>
            <a:r>
              <a:rPr lang="en-US" dirty="0" smtClean="0"/>
              <a:t>Presented by Xander Masotto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34620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Straight Connector 12"/>
          <p:cNvCxnSpPr/>
          <p:nvPr/>
        </p:nvCxnSpPr>
        <p:spPr>
          <a:xfrm flipV="1">
            <a:off x="1174750" y="4508500"/>
            <a:ext cx="2921000" cy="49212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1174750" y="5000625"/>
            <a:ext cx="2921000" cy="71437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1327150" y="5715000"/>
            <a:ext cx="2921000" cy="49212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4095750" y="5246687"/>
            <a:ext cx="2921000" cy="49212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095750" y="4508500"/>
            <a:ext cx="2921000" cy="71437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1174750" y="3794125"/>
            <a:ext cx="2921000" cy="71437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Synopses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SG(sensor) = {(</a:t>
            </a:r>
            <a:r>
              <a:rPr lang="en-US" dirty="0" err="1" smtClean="0"/>
              <a:t>sensor.id</a:t>
            </a:r>
            <a:r>
              <a:rPr lang="en-US" dirty="0" smtClean="0"/>
              <a:t>, </a:t>
            </a:r>
            <a:r>
              <a:rPr lang="en-US" dirty="0" err="1" smtClean="0"/>
              <a:t>sensor.value</a:t>
            </a:r>
            <a:r>
              <a:rPr lang="en-US" dirty="0" smtClean="0"/>
              <a:t>)}</a:t>
            </a:r>
          </a:p>
          <a:p>
            <a:pPr marL="0" indent="0">
              <a:buNone/>
            </a:pPr>
            <a:r>
              <a:rPr lang="en-US" dirty="0" smtClean="0"/>
              <a:t>SG(s1, s2) = union(s1, s2)</a:t>
            </a:r>
          </a:p>
          <a:p>
            <a:pPr marL="0" indent="0">
              <a:buNone/>
            </a:pPr>
            <a:r>
              <a:rPr lang="en-US" dirty="0" smtClean="0"/>
              <a:t>SG(s) = sum over all values in s</a:t>
            </a:r>
          </a:p>
        </p:txBody>
      </p:sp>
      <p:sp>
        <p:nvSpPr>
          <p:cNvPr id="4" name="Oval 3"/>
          <p:cNvSpPr/>
          <p:nvPr/>
        </p:nvSpPr>
        <p:spPr>
          <a:xfrm>
            <a:off x="920750" y="4762500"/>
            <a:ext cx="523875" cy="47625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3867150" y="4286250"/>
            <a:ext cx="523875" cy="47625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3867150" y="5492750"/>
            <a:ext cx="523875" cy="47625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920750" y="5889625"/>
            <a:ext cx="523875" cy="47625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0750" y="3549650"/>
            <a:ext cx="523875" cy="47625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6754812" y="5016500"/>
            <a:ext cx="523875" cy="47625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999061" y="3549650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1011810" y="4762500"/>
            <a:ext cx="3386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1036109" y="5969000"/>
            <a:ext cx="3513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1532775" y="3472418"/>
            <a:ext cx="9032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{(A, 1)}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1467600" y="4430236"/>
            <a:ext cx="9032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{(B, 2)}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1444625" y="5599668"/>
            <a:ext cx="915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{(C, </a:t>
            </a:r>
            <a:r>
              <a:rPr lang="en-US" dirty="0"/>
              <a:t>3</a:t>
            </a:r>
            <a:r>
              <a:rPr lang="en-US" dirty="0" smtClean="0"/>
              <a:t>)}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587875" y="4170918"/>
            <a:ext cx="14675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{(A,1), (B,2)}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4587875" y="5784334"/>
            <a:ext cx="14802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{(B,2), (C,3)}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6754812" y="5692001"/>
            <a:ext cx="210875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{(A,1), (B,2), (C,3)}</a:t>
            </a:r>
          </a:p>
          <a:p>
            <a:r>
              <a:rPr lang="en-US" dirty="0" smtClean="0"/>
              <a:t>Answer: 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08269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SG(sensor) = {(</a:t>
            </a:r>
            <a:r>
              <a:rPr lang="en-US" dirty="0" err="1" smtClean="0"/>
              <a:t>sensor.id</a:t>
            </a:r>
            <a:r>
              <a:rPr lang="en-US" dirty="0" smtClean="0"/>
              <a:t>, </a:t>
            </a:r>
            <a:r>
              <a:rPr lang="en-US" dirty="0" err="1" smtClean="0"/>
              <a:t>sensor.value</a:t>
            </a:r>
            <a:r>
              <a:rPr lang="en-US" dirty="0" smtClean="0"/>
              <a:t>)}</a:t>
            </a:r>
          </a:p>
          <a:p>
            <a:pPr marL="0" indent="0">
              <a:buNone/>
            </a:pPr>
            <a:r>
              <a:rPr lang="en-US" dirty="0" smtClean="0"/>
              <a:t>SF(s1, s2) = union(s1, s2)</a:t>
            </a:r>
          </a:p>
          <a:p>
            <a:pPr marL="0" indent="0">
              <a:buNone/>
            </a:pPr>
            <a:r>
              <a:rPr lang="en-US" dirty="0" smtClean="0"/>
              <a:t>SE(s) = sum over all values in s</a:t>
            </a:r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1174750" y="4508500"/>
            <a:ext cx="2921000" cy="49212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1174750" y="5000625"/>
            <a:ext cx="2921000" cy="714375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1327150" y="5715000"/>
            <a:ext cx="2921000" cy="49212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4095750" y="5246687"/>
            <a:ext cx="2921000" cy="49212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095750" y="4508500"/>
            <a:ext cx="2921000" cy="71437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1174750" y="3794125"/>
            <a:ext cx="2921000" cy="71437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Synopses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920750" y="4762500"/>
            <a:ext cx="523875" cy="47625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3867150" y="4286250"/>
            <a:ext cx="523875" cy="47625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3867150" y="5492750"/>
            <a:ext cx="523875" cy="47625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920750" y="5889625"/>
            <a:ext cx="523875" cy="47625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0750" y="3549650"/>
            <a:ext cx="523875" cy="47625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6754812" y="5016500"/>
            <a:ext cx="523875" cy="47625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999061" y="3549650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1011810" y="4762500"/>
            <a:ext cx="3386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1036109" y="5969000"/>
            <a:ext cx="3513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1532775" y="3472418"/>
            <a:ext cx="9032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{(A, 1)}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1467600" y="4430236"/>
            <a:ext cx="9032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{(B, 2)}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1444625" y="5599668"/>
            <a:ext cx="915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{(C, </a:t>
            </a:r>
            <a:r>
              <a:rPr lang="en-US" dirty="0"/>
              <a:t>3</a:t>
            </a:r>
            <a:r>
              <a:rPr lang="en-US" dirty="0" smtClean="0"/>
              <a:t>)}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587875" y="4170918"/>
            <a:ext cx="14675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{(A,1), (B,2)}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4587875" y="5784334"/>
            <a:ext cx="851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{(C,3)}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6754812" y="5692001"/>
            <a:ext cx="210875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{(A,1), (B,2), (C,3)}</a:t>
            </a:r>
          </a:p>
          <a:p>
            <a:r>
              <a:rPr lang="en-US" dirty="0" smtClean="0"/>
              <a:t>Answer: 6</a:t>
            </a:r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2435975" y="5131832"/>
            <a:ext cx="183400" cy="46783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V="1">
            <a:off x="2360561" y="5131832"/>
            <a:ext cx="417564" cy="36091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570221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ODI-Correctness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Order and Duplicate Insensitivity</a:t>
            </a:r>
          </a:p>
          <a:p>
            <a:r>
              <a:rPr lang="en-US" dirty="0" smtClean="0"/>
              <a:t>SF(SG*(X), SG*(</a:t>
            </a:r>
            <a:r>
              <a:rPr lang="en-US" dirty="0"/>
              <a:t>Y</a:t>
            </a:r>
            <a:r>
              <a:rPr lang="en-US" dirty="0" smtClean="0"/>
              <a:t>)) = SF(SG*(X), SG*(Y \ X))</a:t>
            </a:r>
          </a:p>
          <a:p>
            <a:pPr lvl="1"/>
            <a:r>
              <a:rPr lang="en-US" dirty="0" smtClean="0"/>
              <a:t>Where X and Y are sets of sensors</a:t>
            </a:r>
          </a:p>
          <a:p>
            <a:pPr lvl="1"/>
            <a:r>
              <a:rPr lang="en-US" dirty="0" smtClean="0"/>
              <a:t>SG*(X) = SF(SG(x1), SF(SG(x2), …))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An aggregation algorithm is ODI-correct if and only if:</a:t>
            </a:r>
          </a:p>
          <a:p>
            <a:pPr lvl="1"/>
            <a:r>
              <a:rPr lang="en-US" dirty="0" smtClean="0"/>
              <a:t>SG() preserves duplicates (same sensor, same synopsis)</a:t>
            </a:r>
          </a:p>
          <a:p>
            <a:pPr lvl="1"/>
            <a:r>
              <a:rPr lang="en-US" dirty="0" smtClean="0"/>
              <a:t>SF() is Commutative: SF(s1, s2) = SF(s2, s1)</a:t>
            </a:r>
          </a:p>
          <a:p>
            <a:pPr lvl="1"/>
            <a:r>
              <a:rPr lang="en-US" dirty="0" smtClean="0"/>
              <a:t>SF() is Associative: SF(s1, SF(s2, s3)) = SF(SF(s1, s2), s3)</a:t>
            </a:r>
          </a:p>
          <a:p>
            <a:pPr lvl="1"/>
            <a:r>
              <a:rPr lang="en-US" dirty="0" smtClean="0"/>
              <a:t>SF() is Idempotent: SF(s, s) = s</a:t>
            </a:r>
          </a:p>
        </p:txBody>
      </p:sp>
    </p:spTree>
    <p:extLst>
      <p:ext uri="{BB962C8B-B14F-4D97-AF65-F5344CB8AC3E}">
        <p14:creationId xmlns:p14="http://schemas.microsoft.com/office/powerpoint/2010/main" val="40148612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ODI-Correct Count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want to count the number of distinct elements in a </a:t>
            </a:r>
            <a:r>
              <a:rPr lang="en-US" dirty="0" err="1" smtClean="0"/>
              <a:t>multiset</a:t>
            </a:r>
            <a:r>
              <a:rPr lang="en-US" dirty="0" smtClean="0"/>
              <a:t> M</a:t>
            </a:r>
          </a:p>
          <a:p>
            <a:r>
              <a:rPr lang="en-US" dirty="0" smtClean="0"/>
              <a:t>With each element x, let h(x, j) be the </a:t>
            </a:r>
            <a:r>
              <a:rPr lang="en-US" dirty="0" err="1" smtClean="0"/>
              <a:t>jth</a:t>
            </a:r>
            <a:r>
              <a:rPr lang="en-US" dirty="0" smtClean="0"/>
              <a:t> bit of its hash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Let SG(sensor) = S({</a:t>
            </a:r>
            <a:r>
              <a:rPr lang="en-US" dirty="0" err="1" smtClean="0"/>
              <a:t>sensor.id</a:t>
            </a:r>
            <a:r>
              <a:rPr lang="en-US" dirty="0" smtClean="0"/>
              <a:t>})</a:t>
            </a:r>
          </a:p>
          <a:p>
            <a:r>
              <a:rPr lang="en-US" dirty="0" smtClean="0"/>
              <a:t>Let SF(s1, s2) = s1 | s2</a:t>
            </a:r>
          </a:p>
          <a:p>
            <a:r>
              <a:rPr lang="en-US" dirty="0" smtClean="0"/>
              <a:t>ODI-Correct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</p:txBody>
      </p:sp>
      <p:pic>
        <p:nvPicPr>
          <p:cNvPr id="4" name="Picture 3" descr="Screen Shot 2015-04-02 at 12.53.58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3019532"/>
            <a:ext cx="7759870" cy="701797"/>
          </a:xfrm>
          <a:prstGeom prst="rect">
            <a:avLst/>
          </a:prstGeom>
        </p:spPr>
      </p:pic>
      <p:pic>
        <p:nvPicPr>
          <p:cNvPr id="6" name="Picture 5" descr="Screen Shot 2015-04-02 at 12.57.51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152" y="3735929"/>
            <a:ext cx="6892973" cy="547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8217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ODI-Correct Count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01996"/>
            <a:ext cx="8229600" cy="4175003"/>
          </a:xfrm>
        </p:spPr>
        <p:txBody>
          <a:bodyPr/>
          <a:lstStyle/>
          <a:p>
            <a:r>
              <a:rPr lang="en-US" dirty="0" smtClean="0"/>
              <a:t>What does S(M) tell us about M?</a:t>
            </a:r>
          </a:p>
          <a:p>
            <a:pPr lvl="1"/>
            <a:r>
              <a:rPr lang="en-US" dirty="0" smtClean="0"/>
              <a:t>For a given h(x), </a:t>
            </a:r>
            <a:r>
              <a:rPr lang="en-US" dirty="0" err="1" smtClean="0"/>
              <a:t>Pr</a:t>
            </a:r>
            <a:r>
              <a:rPr lang="en-US" dirty="0" smtClean="0"/>
              <a:t>[min{h(x, j)=1} = </a:t>
            </a:r>
            <a:r>
              <a:rPr lang="en-US" dirty="0" err="1" smtClean="0"/>
              <a:t>i</a:t>
            </a:r>
            <a:r>
              <a:rPr lang="en-US" dirty="0" smtClean="0"/>
              <a:t>] = (½)^(i+1)</a:t>
            </a:r>
          </a:p>
          <a:p>
            <a:pPr lvl="1"/>
            <a:r>
              <a:rPr lang="en-US" dirty="0" smtClean="0"/>
              <a:t>It’s less probable for S(M)[</a:t>
            </a:r>
            <a:r>
              <a:rPr lang="en-US" dirty="0" err="1" smtClean="0"/>
              <a:t>i</a:t>
            </a:r>
            <a:r>
              <a:rPr lang="en-US" dirty="0" smtClean="0"/>
              <a:t>] to be set when </a:t>
            </a:r>
            <a:r>
              <a:rPr lang="en-US" dirty="0" err="1" smtClean="0"/>
              <a:t>i</a:t>
            </a:r>
            <a:r>
              <a:rPr lang="en-US" dirty="0" smtClean="0"/>
              <a:t> is large</a:t>
            </a:r>
          </a:p>
          <a:p>
            <a:pPr lvl="1"/>
            <a:r>
              <a:rPr lang="en-US" dirty="0" smtClean="0"/>
              <a:t>The more distinct elements, the more hashed values contribute to S(M), and so the more likely that *some* element has a prefix with a lot of zeros</a:t>
            </a:r>
          </a:p>
        </p:txBody>
      </p:sp>
      <p:pic>
        <p:nvPicPr>
          <p:cNvPr id="4" name="Picture 3" descr="Screen Shot 2015-04-02 at 12.53.58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600200"/>
            <a:ext cx="7759870" cy="701797"/>
          </a:xfrm>
          <a:prstGeom prst="rect">
            <a:avLst/>
          </a:prstGeom>
        </p:spPr>
      </p:pic>
      <p:pic>
        <p:nvPicPr>
          <p:cNvPr id="5" name="Picture 4" descr="Screen Shot 2015-04-02 at 12.59.19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425" y="4762464"/>
            <a:ext cx="8508375" cy="17145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59939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ODI-Correct Count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Fast, since number of iterations follows geometric series with p=1/2, so the expected value is 2</a:t>
            </a:r>
          </a:p>
          <a:p>
            <a:r>
              <a:rPr lang="en-US" dirty="0" smtClean="0"/>
              <a:t>When implemented on a sensor node, additional computation cycles compared to ordinary count are negligible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0221" y="1524000"/>
            <a:ext cx="8296579" cy="269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58397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ODI-Correct Sum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can easily extend our Count algorithm into summation over integers</a:t>
            </a:r>
          </a:p>
          <a:p>
            <a:r>
              <a:rPr lang="en-US" dirty="0" smtClean="0"/>
              <a:t>Let Expand(id, value) = {(id, </a:t>
            </a:r>
            <a:r>
              <a:rPr lang="en-US" dirty="0"/>
              <a:t>1), </a:t>
            </a:r>
            <a:r>
              <a:rPr lang="en-US" dirty="0" smtClean="0"/>
              <a:t>(id, </a:t>
            </a:r>
            <a:r>
              <a:rPr lang="en-US" dirty="0"/>
              <a:t>2</a:t>
            </a:r>
            <a:r>
              <a:rPr lang="en-US" dirty="0" smtClean="0"/>
              <a:t>) </a:t>
            </a:r>
            <a:r>
              <a:rPr lang="en-US" dirty="0"/>
              <a:t>… </a:t>
            </a:r>
            <a:r>
              <a:rPr lang="en-US" dirty="0" smtClean="0"/>
              <a:t>(id, value)}</a:t>
            </a:r>
          </a:p>
          <a:p>
            <a:r>
              <a:rPr lang="en-US" dirty="0" smtClean="0"/>
              <a:t>Let SG(sensor) = S(Expand(</a:t>
            </a:r>
            <a:r>
              <a:rPr lang="en-US" dirty="0" err="1" smtClean="0"/>
              <a:t>sensor.id</a:t>
            </a:r>
            <a:r>
              <a:rPr lang="en-US" dirty="0" smtClean="0"/>
              <a:t>, </a:t>
            </a:r>
            <a:r>
              <a:rPr lang="en-US" dirty="0" err="1" smtClean="0"/>
              <a:t>sensor.value</a:t>
            </a:r>
            <a:r>
              <a:rPr lang="en-US" dirty="0" smtClean="0"/>
              <a:t>))</a:t>
            </a:r>
          </a:p>
          <a:p>
            <a:r>
              <a:rPr lang="en-US" dirty="0"/>
              <a:t>Let SF(s1, s2) = s1 | s2</a:t>
            </a:r>
          </a:p>
          <a:p>
            <a:endParaRPr lang="en-US" dirty="0" smtClean="0"/>
          </a:p>
          <a:p>
            <a:r>
              <a:rPr lang="en-US" dirty="0" smtClean="0"/>
              <a:t>In practice this is optimized, but basic idea is the same</a:t>
            </a:r>
          </a:p>
          <a:p>
            <a:r>
              <a:rPr lang="en-US" dirty="0" smtClean="0"/>
              <a:t>Can approximate real numbers by using a fixed-point numerical representation</a:t>
            </a:r>
          </a:p>
        </p:txBody>
      </p:sp>
    </p:spTree>
    <p:extLst>
      <p:ext uri="{BB962C8B-B14F-4D97-AF65-F5344CB8AC3E}">
        <p14:creationId xmlns:p14="http://schemas.microsoft.com/office/powerpoint/2010/main" val="8847155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Mean (combine Sum and Count)</a:t>
            </a:r>
          </a:p>
          <a:p>
            <a:r>
              <a:rPr lang="en-US" dirty="0" smtClean="0"/>
              <a:t>Variance (E[X^2] – E[X]^2)</a:t>
            </a:r>
          </a:p>
          <a:p>
            <a:endParaRPr lang="en-US" dirty="0"/>
          </a:p>
          <a:p>
            <a:r>
              <a:rPr lang="en-US" dirty="0" smtClean="0"/>
              <a:t>Sampling K elements uniformly</a:t>
            </a:r>
          </a:p>
          <a:p>
            <a:pPr lvl="1"/>
            <a:r>
              <a:rPr lang="en-US" dirty="0"/>
              <a:t>A</a:t>
            </a:r>
            <a:r>
              <a:rPr lang="en-US" dirty="0" smtClean="0"/>
              <a:t>ssociate a random number with every distinct value, collect the K largest numbers</a:t>
            </a:r>
          </a:p>
          <a:p>
            <a:pPr lvl="1"/>
            <a:endParaRPr lang="en-US" dirty="0"/>
          </a:p>
          <a:p>
            <a:r>
              <a:rPr lang="en-US" dirty="0" smtClean="0"/>
              <a:t>Ranking by Frequency</a:t>
            </a:r>
          </a:p>
          <a:p>
            <a:pPr lvl="1"/>
            <a:r>
              <a:rPr lang="en-US" dirty="0" smtClean="0"/>
              <a:t>Each synopsis keeps track of top K estimated counts</a:t>
            </a:r>
          </a:p>
          <a:p>
            <a:pPr lvl="1"/>
            <a:r>
              <a:rPr lang="en-US" dirty="0" smtClean="0"/>
              <a:t>Counts are estimated using ODI count synopses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80288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Shot 2015-04-02 at 12.06.04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3042626"/>
            <a:ext cx="7572375" cy="343437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Rings Topology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Sensor nodes are divided into Rings</a:t>
            </a:r>
          </a:p>
          <a:p>
            <a:r>
              <a:rPr lang="en-US" dirty="0" smtClean="0"/>
              <a:t>The querying node is exclusively in Ring 0</a:t>
            </a:r>
          </a:p>
          <a:p>
            <a:r>
              <a:rPr lang="en-US" dirty="0" smtClean="0"/>
              <a:t>A node is in Ring i+1 if it first hears about the query from a nodes in Ring </a:t>
            </a:r>
            <a:r>
              <a:rPr lang="en-US" dirty="0" err="1" smtClean="0"/>
              <a:t>i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188300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Rings Topology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Sensor nodes are loosely time synchronized</a:t>
            </a:r>
          </a:p>
          <a:p>
            <a:r>
              <a:rPr lang="en-US" dirty="0" smtClean="0"/>
              <a:t>Divided into epochs, answer produced after each one</a:t>
            </a:r>
          </a:p>
          <a:p>
            <a:r>
              <a:rPr lang="en-US" dirty="0" smtClean="0"/>
              <a:t>Each Ring </a:t>
            </a:r>
            <a:r>
              <a:rPr lang="en-US" dirty="0" err="1" smtClean="0"/>
              <a:t>i</a:t>
            </a:r>
            <a:r>
              <a:rPr lang="en-US" dirty="0" smtClean="0"/>
              <a:t> is given an allotted time, outer rings first</a:t>
            </a:r>
          </a:p>
          <a:p>
            <a:r>
              <a:rPr lang="en-US" dirty="0" smtClean="0"/>
              <a:t>For a leaf node:</a:t>
            </a:r>
          </a:p>
          <a:p>
            <a:pPr lvl="1"/>
            <a:r>
              <a:rPr lang="en-US" dirty="0" smtClean="0"/>
              <a:t>Let s = SG(self)</a:t>
            </a:r>
          </a:p>
          <a:p>
            <a:pPr lvl="1"/>
            <a:r>
              <a:rPr lang="en-US" dirty="0" smtClean="0"/>
              <a:t>Broadcast s</a:t>
            </a:r>
          </a:p>
          <a:p>
            <a:r>
              <a:rPr lang="en-US" dirty="0" smtClean="0"/>
              <a:t>For an internal node at Ring </a:t>
            </a:r>
            <a:r>
              <a:rPr lang="en-US" dirty="0" err="1" smtClean="0"/>
              <a:t>i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Let s = SG(self)</a:t>
            </a:r>
          </a:p>
          <a:p>
            <a:pPr lvl="1"/>
            <a:r>
              <a:rPr lang="en-US" dirty="0" smtClean="0"/>
              <a:t>Listen for messages:</a:t>
            </a:r>
          </a:p>
          <a:p>
            <a:pPr lvl="2"/>
            <a:r>
              <a:rPr lang="en-US" sz="2000" dirty="0" smtClean="0"/>
              <a:t>If received synopsis s’ from Ring (i+1)</a:t>
            </a:r>
          </a:p>
          <a:p>
            <a:pPr lvl="3"/>
            <a:r>
              <a:rPr lang="en-US" sz="2000" dirty="0" smtClean="0"/>
              <a:t>Set s = SF(s, s’)</a:t>
            </a:r>
          </a:p>
          <a:p>
            <a:pPr lvl="1"/>
            <a:r>
              <a:rPr lang="en-US" dirty="0" smtClean="0"/>
              <a:t>Broadcast s</a:t>
            </a:r>
          </a:p>
        </p:txBody>
      </p:sp>
    </p:spTree>
    <p:extLst>
      <p:ext uri="{BB962C8B-B14F-4D97-AF65-F5344CB8AC3E}">
        <p14:creationId xmlns:p14="http://schemas.microsoft.com/office/powerpoint/2010/main" val="23052974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sz="2800" dirty="0" smtClean="0"/>
              <a:t>Our goal is to aggregate data collected from sensor nodes</a:t>
            </a:r>
          </a:p>
          <a:p>
            <a:pPr lvl="2"/>
            <a:r>
              <a:rPr lang="en-US" sz="2600" dirty="0" smtClean="0"/>
              <a:t>i.e. Count, Sum, Average, Rank</a:t>
            </a:r>
            <a:endParaRPr lang="en-US" sz="2600" dirty="0"/>
          </a:p>
          <a:p>
            <a:pPr lvl="1"/>
            <a:r>
              <a:rPr lang="en-US" sz="2800" dirty="0" smtClean="0"/>
              <a:t>We prefer solutions with:</a:t>
            </a:r>
          </a:p>
          <a:p>
            <a:pPr lvl="2"/>
            <a:r>
              <a:rPr lang="en-US" sz="2600" dirty="0"/>
              <a:t>L</a:t>
            </a:r>
            <a:r>
              <a:rPr lang="en-US" sz="2600" dirty="0" smtClean="0"/>
              <a:t>ow memory usage</a:t>
            </a:r>
          </a:p>
          <a:p>
            <a:pPr lvl="2"/>
            <a:r>
              <a:rPr lang="en-US" sz="2600" dirty="0" smtClean="0"/>
              <a:t>Low power consumption</a:t>
            </a:r>
          </a:p>
          <a:p>
            <a:pPr lvl="2"/>
            <a:r>
              <a:rPr lang="en-US" sz="2600" dirty="0" smtClean="0"/>
              <a:t>Tolerance of node and communication failures</a:t>
            </a:r>
            <a:endParaRPr lang="en-US" sz="2600" dirty="0"/>
          </a:p>
          <a:p>
            <a:pPr lvl="1"/>
            <a:r>
              <a:rPr lang="en-US" sz="2800" dirty="0" smtClean="0"/>
              <a:t>Aggregating data points in-the-network significantly reduces size of messages, thus saves power</a:t>
            </a:r>
          </a:p>
        </p:txBody>
      </p:sp>
    </p:spTree>
    <p:extLst>
      <p:ext uri="{BB962C8B-B14F-4D97-AF65-F5344CB8AC3E}">
        <p14:creationId xmlns:p14="http://schemas.microsoft.com/office/powerpoint/2010/main" val="38766890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Implicit </a:t>
            </a:r>
            <a:r>
              <a:rPr lang="en-US" dirty="0" err="1" smtClean="0"/>
              <a:t>Acks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ODI-correctness provides a mechanism for acknowledgements without actually sending </a:t>
            </a:r>
            <a:r>
              <a:rPr lang="en-US" dirty="0" err="1" smtClean="0"/>
              <a:t>ack</a:t>
            </a:r>
            <a:r>
              <a:rPr lang="en-US" dirty="0"/>
              <a:t> </a:t>
            </a:r>
            <a:r>
              <a:rPr lang="en-US" dirty="0" smtClean="0"/>
              <a:t>messages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3794125" y="3873500"/>
            <a:ext cx="1095375" cy="10795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930275" y="3873500"/>
            <a:ext cx="1095375" cy="10795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7042150" y="3873500"/>
            <a:ext cx="1095375" cy="10795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1279525" y="4159250"/>
            <a:ext cx="42832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X</a:t>
            </a:r>
            <a:endParaRPr lang="en-US" sz="2800" dirty="0"/>
          </a:p>
        </p:txBody>
      </p:sp>
      <p:sp>
        <p:nvSpPr>
          <p:cNvPr id="13" name="TextBox 12"/>
          <p:cNvSpPr txBox="1"/>
          <p:nvPr/>
        </p:nvSpPr>
        <p:spPr>
          <a:xfrm>
            <a:off x="4130675" y="4159250"/>
            <a:ext cx="41767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Y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385050" y="4159250"/>
            <a:ext cx="4040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Z</a:t>
            </a:r>
            <a:endParaRPr lang="en-US" sz="2800" dirty="0"/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2222500" y="4413250"/>
            <a:ext cx="136525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540000" y="3873500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sx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16148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Implicit </a:t>
            </a:r>
            <a:r>
              <a:rPr lang="en-US" dirty="0" err="1" smtClean="0"/>
              <a:t>Acks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ODI-correctness provides a mechanism for acknowledgements without actually sending </a:t>
            </a:r>
            <a:r>
              <a:rPr lang="en-US" dirty="0" err="1" smtClean="0"/>
              <a:t>ack</a:t>
            </a:r>
            <a:r>
              <a:rPr lang="en-US" dirty="0"/>
              <a:t> </a:t>
            </a:r>
            <a:r>
              <a:rPr lang="en-US" dirty="0" smtClean="0"/>
              <a:t>messages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3794125" y="3873500"/>
            <a:ext cx="1095375" cy="10795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930275" y="3873500"/>
            <a:ext cx="1095375" cy="10795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7042150" y="3873500"/>
            <a:ext cx="1095375" cy="10795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1279525" y="4159250"/>
            <a:ext cx="42832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X</a:t>
            </a:r>
            <a:endParaRPr lang="en-US" sz="2800" dirty="0"/>
          </a:p>
        </p:txBody>
      </p:sp>
      <p:sp>
        <p:nvSpPr>
          <p:cNvPr id="13" name="TextBox 12"/>
          <p:cNvSpPr txBox="1"/>
          <p:nvPr/>
        </p:nvSpPr>
        <p:spPr>
          <a:xfrm>
            <a:off x="4130675" y="4159250"/>
            <a:ext cx="41767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Y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385050" y="4159250"/>
            <a:ext cx="4040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Z</a:t>
            </a:r>
            <a:endParaRPr lang="en-US" sz="2800" dirty="0"/>
          </a:p>
        </p:txBody>
      </p:sp>
      <p:cxnSp>
        <p:nvCxnSpPr>
          <p:cNvPr id="8" name="Straight Arrow Connector 7"/>
          <p:cNvCxnSpPr/>
          <p:nvPr/>
        </p:nvCxnSpPr>
        <p:spPr>
          <a:xfrm flipH="1" flipV="1">
            <a:off x="2238375" y="4492625"/>
            <a:ext cx="1285876" cy="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5159375" y="4492625"/>
            <a:ext cx="1762125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5762625" y="3873500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sy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2587625" y="3889375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sy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2025650" y="5078710"/>
            <a:ext cx="5111796" cy="1200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Check whether SF(</a:t>
            </a:r>
            <a:r>
              <a:rPr lang="en-US" sz="2400" dirty="0" err="1" smtClean="0"/>
              <a:t>sx</a:t>
            </a:r>
            <a:r>
              <a:rPr lang="en-US" sz="2400" dirty="0" smtClean="0"/>
              <a:t>, </a:t>
            </a:r>
            <a:r>
              <a:rPr lang="en-US" sz="2400" dirty="0" err="1" smtClean="0"/>
              <a:t>sy</a:t>
            </a:r>
            <a:r>
              <a:rPr lang="en-US" sz="2400" dirty="0" smtClean="0"/>
              <a:t>) = </a:t>
            </a:r>
            <a:r>
              <a:rPr lang="en-US" sz="2400" dirty="0" err="1" smtClean="0"/>
              <a:t>sy</a:t>
            </a:r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If true, then Y effectively received </a:t>
            </a:r>
            <a:r>
              <a:rPr lang="en-US" sz="2400" dirty="0" err="1" smtClean="0"/>
              <a:t>sx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3594751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Adaptive Rings Topology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implicit </a:t>
            </a:r>
            <a:r>
              <a:rPr lang="en-US" dirty="0" err="1" smtClean="0"/>
              <a:t>acks</a:t>
            </a:r>
            <a:r>
              <a:rPr lang="en-US" dirty="0"/>
              <a:t> </a:t>
            </a:r>
            <a:r>
              <a:rPr lang="en-US" dirty="0" smtClean="0"/>
              <a:t>in order to adjust the topology in order to improve message reliability</a:t>
            </a:r>
          </a:p>
          <a:p>
            <a:r>
              <a:rPr lang="en-US" dirty="0" smtClean="0"/>
              <a:t>Count the number of messages heard from nodes in rings </a:t>
            </a:r>
            <a:r>
              <a:rPr lang="en-US" dirty="0" err="1" smtClean="0"/>
              <a:t>i</a:t>
            </a:r>
            <a:r>
              <a:rPr lang="en-US" dirty="0" smtClean="0"/>
              <a:t>, i+1, and i+2 over the last W epochs</a:t>
            </a:r>
          </a:p>
          <a:p>
            <a:r>
              <a:rPr lang="en-US" dirty="0" smtClean="0"/>
              <a:t>Count the number of implicit acknowledgements heard from nodes in rings i-1 and i-2 over the last W epochs</a:t>
            </a:r>
          </a:p>
          <a:p>
            <a:r>
              <a:rPr lang="en-US" dirty="0" smtClean="0"/>
              <a:t>If n(i-1) &lt; n(i+1) and n(i-1) &lt; n(</a:t>
            </a:r>
            <a:r>
              <a:rPr lang="en-US" dirty="0" err="1" smtClean="0"/>
              <a:t>i</a:t>
            </a:r>
            <a:r>
              <a:rPr lang="en-US" dirty="0" smtClean="0"/>
              <a:t>) &lt; n(i+2) then assign itself to ring i+1 with probability p</a:t>
            </a:r>
          </a:p>
          <a:p>
            <a:r>
              <a:rPr lang="en-US" dirty="0" smtClean="0"/>
              <a:t>If n(i+1) &lt; n(i-1) and n(i+1) &lt; n(</a:t>
            </a:r>
            <a:r>
              <a:rPr lang="en-US" dirty="0" err="1" smtClean="0"/>
              <a:t>i</a:t>
            </a:r>
            <a:r>
              <a:rPr lang="en-US" dirty="0" smtClean="0"/>
              <a:t>) &lt; n(i-2) then assign itself to ring i-1 with probability p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271740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Tested the Sum aggregate on a deployment of 600 sensors randomly placed in a 20ft x 20ft grid</a:t>
            </a:r>
          </a:p>
          <a:p>
            <a:r>
              <a:rPr lang="en-US" dirty="0" smtClean="0"/>
              <a:t>Simulated over 500 epochs:</a:t>
            </a:r>
          </a:p>
          <a:p>
            <a:pPr lvl="1"/>
            <a:r>
              <a:rPr lang="en-US" dirty="0" smtClean="0"/>
              <a:t>TAG</a:t>
            </a:r>
          </a:p>
          <a:p>
            <a:pPr lvl="1"/>
            <a:r>
              <a:rPr lang="en-US" dirty="0" smtClean="0"/>
              <a:t>TAG2 (value splitting between 2 parents)</a:t>
            </a:r>
          </a:p>
          <a:p>
            <a:pPr lvl="1"/>
            <a:r>
              <a:rPr lang="en-US" dirty="0" smtClean="0"/>
              <a:t>RINGS</a:t>
            </a:r>
          </a:p>
          <a:p>
            <a:pPr lvl="1"/>
            <a:r>
              <a:rPr lang="en-US" dirty="0" smtClean="0"/>
              <a:t>ADAPTIVE RINGS</a:t>
            </a:r>
          </a:p>
          <a:p>
            <a:pPr lvl="1"/>
            <a:r>
              <a:rPr lang="en-US" dirty="0" smtClean="0"/>
              <a:t>FLOOD </a:t>
            </a:r>
          </a:p>
          <a:p>
            <a:pPr lvl="2"/>
            <a:r>
              <a:rPr lang="en-US" dirty="0" smtClean="0"/>
              <a:t>Every node broadcasts to all neighbors, run for D+1 steps where D is the max-distance from the query node</a:t>
            </a:r>
          </a:p>
          <a:p>
            <a:pPr lvl="2"/>
            <a:endParaRPr lang="en-US" dirty="0"/>
          </a:p>
          <a:p>
            <a:r>
              <a:rPr lang="en-US" dirty="0" smtClean="0"/>
              <a:t>Calculate the RMS error: </a:t>
            </a:r>
          </a:p>
        </p:txBody>
      </p:sp>
      <p:pic>
        <p:nvPicPr>
          <p:cNvPr id="4" name="Picture 3" descr="Screen Shot 2015-04-02 at 2.30.20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7444" y="5448284"/>
            <a:ext cx="3789825" cy="7747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05690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creen Shot 2015-04-02 at 2.07.10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5449" y="533400"/>
            <a:ext cx="5940425" cy="6075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37937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creen Shot 2015-04-02 at 2.16.01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7124" y="796813"/>
            <a:ext cx="6000751" cy="54988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27771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creen Shot 2015-04-02 at 2.16.42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7216" y="507897"/>
            <a:ext cx="6115159" cy="57946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61701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creen Shot 2015-04-02 at 2.18.04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4979" y="825397"/>
            <a:ext cx="6423146" cy="55089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53040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creen Shot 2015-04-02 at 2.17.14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2282" y="809526"/>
            <a:ext cx="6229467" cy="5269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35891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Thoughts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Would be interesting to find ODI-Correct algorithms that work well for floating point data</a:t>
            </a:r>
          </a:p>
          <a:p>
            <a:r>
              <a:rPr lang="en-US" dirty="0" smtClean="0"/>
              <a:t>Replaced communication error with approximation error</a:t>
            </a:r>
          </a:p>
          <a:p>
            <a:pPr lvl="1"/>
            <a:r>
              <a:rPr lang="en-US" dirty="0" smtClean="0"/>
              <a:t>Replacing equipment, buying better transmitters, or strategically placing sensors won’t help fundamental limit of accuracy</a:t>
            </a:r>
          </a:p>
          <a:p>
            <a:r>
              <a:rPr lang="en-US" dirty="0"/>
              <a:t>Was it fair to place nodes randomly?</a:t>
            </a:r>
          </a:p>
          <a:p>
            <a:r>
              <a:rPr lang="en-US" dirty="0" smtClean="0"/>
              <a:t>Is 0.13 an acceptable percent error?</a:t>
            </a:r>
          </a:p>
          <a:p>
            <a:pPr lvl="1"/>
            <a:r>
              <a:rPr lang="en-US" dirty="0" smtClean="0"/>
              <a:t>For calculating average, error in numerator and denominator can combine: 1.13 / 0.87 = 1.30</a:t>
            </a:r>
          </a:p>
          <a:p>
            <a:r>
              <a:rPr lang="en-US" dirty="0" smtClean="0"/>
              <a:t>Distribution of error instead of just RMS?</a:t>
            </a:r>
          </a:p>
          <a:p>
            <a:r>
              <a:rPr lang="en-US" dirty="0" smtClean="0"/>
              <a:t>Are there algorithms that can be calculated in single-path topologies that can’t be approximated in multi-path?</a:t>
            </a:r>
          </a:p>
        </p:txBody>
      </p:sp>
    </p:spTree>
    <p:extLst>
      <p:ext uri="{BB962C8B-B14F-4D97-AF65-F5344CB8AC3E}">
        <p14:creationId xmlns:p14="http://schemas.microsoft.com/office/powerpoint/2010/main" val="17486493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Tree-based Aggregation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1" y="1600200"/>
            <a:ext cx="4006850" cy="48768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Constructs a spanning tree</a:t>
            </a:r>
          </a:p>
          <a:p>
            <a:r>
              <a:rPr lang="en-US" sz="2800" dirty="0"/>
              <a:t>P</a:t>
            </a:r>
            <a:r>
              <a:rPr lang="en-US" sz="2800" dirty="0" smtClean="0"/>
              <a:t>rovides low power consumption </a:t>
            </a:r>
          </a:p>
          <a:p>
            <a:r>
              <a:rPr lang="en-US" sz="2800" dirty="0" smtClean="0"/>
              <a:t>Avoids double counting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64051" y="1758950"/>
            <a:ext cx="4462158" cy="4083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50621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Tree-based Aggregation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1" y="1600200"/>
            <a:ext cx="4006850" cy="48768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Constructs a spanning tree</a:t>
            </a:r>
          </a:p>
          <a:p>
            <a:r>
              <a:rPr lang="en-US" sz="2800" dirty="0"/>
              <a:t>P</a:t>
            </a:r>
            <a:r>
              <a:rPr lang="en-US" sz="2800" dirty="0" smtClean="0"/>
              <a:t>rovides low power consumption </a:t>
            </a:r>
          </a:p>
          <a:p>
            <a:r>
              <a:rPr lang="en-US" sz="2800" dirty="0" smtClean="0"/>
              <a:t>Avoids double counting</a:t>
            </a:r>
          </a:p>
          <a:p>
            <a:r>
              <a:rPr lang="en-US" sz="2800" dirty="0" smtClean="0"/>
              <a:t>Not fault tolerant; if a node fails, we lose its entire </a:t>
            </a:r>
            <a:r>
              <a:rPr lang="en-US" sz="2800" dirty="0" err="1" smtClean="0"/>
              <a:t>subtree</a:t>
            </a:r>
            <a:endParaRPr lang="en-US" sz="2800" dirty="0" smtClean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64051" y="1758950"/>
            <a:ext cx="4462158" cy="4083050"/>
          </a:xfrm>
          <a:prstGeom prst="rect">
            <a:avLst/>
          </a:prstGeom>
        </p:spPr>
      </p:pic>
      <p:sp>
        <p:nvSpPr>
          <p:cNvPr id="4" name="Oval 3"/>
          <p:cNvSpPr/>
          <p:nvPr/>
        </p:nvSpPr>
        <p:spPr>
          <a:xfrm>
            <a:off x="6000750" y="3841751"/>
            <a:ext cx="1539875" cy="2222500"/>
          </a:xfrm>
          <a:prstGeom prst="ellipse">
            <a:avLst/>
          </a:prstGeom>
          <a:solidFill>
            <a:srgbClr val="FF0000">
              <a:alpha val="20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 flipH="1">
            <a:off x="6540500" y="4079875"/>
            <a:ext cx="190500" cy="3810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50000" y="4206875"/>
            <a:ext cx="523875" cy="7937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27204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DAG-based Aggregation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Instead of a tree, let each node have k parents, and send each parent (1/K)</a:t>
            </a:r>
            <a:r>
              <a:rPr lang="en-US" sz="2800" dirty="0" err="1" smtClean="0"/>
              <a:t>th</a:t>
            </a:r>
            <a:r>
              <a:rPr lang="en-US" sz="2800" dirty="0" smtClean="0"/>
              <a:t> of the sensor information</a:t>
            </a:r>
          </a:p>
          <a:p>
            <a:r>
              <a:rPr lang="en-US" sz="2800" dirty="0"/>
              <a:t>R</a:t>
            </a:r>
            <a:r>
              <a:rPr lang="en-US" sz="2800" dirty="0" smtClean="0"/>
              <a:t>educes the expected error by a factor of K</a:t>
            </a:r>
          </a:p>
        </p:txBody>
      </p:sp>
    </p:spTree>
    <p:extLst>
      <p:ext uri="{BB962C8B-B14F-4D97-AF65-F5344CB8AC3E}">
        <p14:creationId xmlns:p14="http://schemas.microsoft.com/office/powerpoint/2010/main" val="2240095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DAG-based Aggregation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Instead of a tree, let each node have k parents, and send each parent (1/K)</a:t>
            </a:r>
            <a:r>
              <a:rPr lang="en-US" sz="2800" dirty="0" err="1" smtClean="0"/>
              <a:t>th</a:t>
            </a:r>
            <a:r>
              <a:rPr lang="en-US" sz="2800" dirty="0" smtClean="0"/>
              <a:t> of the sensor information</a:t>
            </a:r>
          </a:p>
          <a:p>
            <a:r>
              <a:rPr lang="en-US" sz="2800" dirty="0"/>
              <a:t>R</a:t>
            </a:r>
            <a:r>
              <a:rPr lang="en-US" sz="2800" dirty="0" smtClean="0"/>
              <a:t>educes the expected error by a factor of K</a:t>
            </a:r>
          </a:p>
          <a:p>
            <a:endParaRPr lang="en-US" sz="2800" dirty="0" smtClean="0"/>
          </a:p>
          <a:p>
            <a:r>
              <a:rPr lang="en-US" sz="2800" dirty="0" smtClean="0"/>
              <a:t>Can we do better than this?</a:t>
            </a:r>
          </a:p>
          <a:p>
            <a:r>
              <a:rPr lang="en-US" sz="2800" dirty="0" smtClean="0"/>
              <a:t>Every message contributes to the final answer, which means every node/communication failure increases error in the final answer</a:t>
            </a:r>
          </a:p>
        </p:txBody>
      </p:sp>
    </p:spTree>
    <p:extLst>
      <p:ext uri="{BB962C8B-B14F-4D97-AF65-F5344CB8AC3E}">
        <p14:creationId xmlns:p14="http://schemas.microsoft.com/office/powerpoint/2010/main" val="28838817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Shot 2015-04-02 at 12.06.04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3079660"/>
            <a:ext cx="7572375" cy="343437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Synopsis Diffusion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Allows sensor readings to have multiple paths to the querying node</a:t>
            </a:r>
          </a:p>
          <a:p>
            <a:r>
              <a:rPr lang="en-US" sz="2800" dirty="0" smtClean="0"/>
              <a:t>This is achieved by using duplicate-tolerant aggregation algorithms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412328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sz="3200" dirty="0" smtClean="0"/>
              <a:t>Definition and analysis of ODI Synopses</a:t>
            </a:r>
          </a:p>
          <a:p>
            <a:pPr marL="514350" indent="-514350">
              <a:buAutoNum type="arabicPeriod"/>
            </a:pPr>
            <a:r>
              <a:rPr lang="en-US" sz="3200" dirty="0" smtClean="0"/>
              <a:t>Examples of ODI-correct Algorithms</a:t>
            </a:r>
          </a:p>
          <a:p>
            <a:pPr marL="514350" indent="-514350">
              <a:buAutoNum type="arabicPeriod"/>
            </a:pPr>
            <a:r>
              <a:rPr lang="en-US" sz="3200" dirty="0" smtClean="0"/>
              <a:t>Multi-path Aggregation Topologies</a:t>
            </a:r>
          </a:p>
          <a:p>
            <a:pPr marL="514350" indent="-514350">
              <a:buAutoNum type="arabicPeriod"/>
            </a:pPr>
            <a:r>
              <a:rPr lang="en-US" sz="3200" dirty="0" smtClean="0"/>
              <a:t>Evaluation</a:t>
            </a:r>
          </a:p>
        </p:txBody>
      </p:sp>
    </p:spTree>
    <p:extLst>
      <p:ext uri="{BB962C8B-B14F-4D97-AF65-F5344CB8AC3E}">
        <p14:creationId xmlns:p14="http://schemas.microsoft.com/office/powerpoint/2010/main" val="2168472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Synopses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Synopses are partially aggregated results that give a summary of the data</a:t>
            </a:r>
          </a:p>
          <a:p>
            <a:r>
              <a:rPr lang="en-US" dirty="0" smtClean="0"/>
              <a:t>Synopses are generated by sensors, then passed between nodes and merged together. At the querying node, a synopsis is translated into a final answer.</a:t>
            </a:r>
          </a:p>
          <a:p>
            <a:endParaRPr lang="en-US" dirty="0" smtClean="0"/>
          </a:p>
          <a:p>
            <a:r>
              <a:rPr lang="en-US" dirty="0" smtClean="0"/>
              <a:t>SG(sensor) = Synopsis generation</a:t>
            </a:r>
          </a:p>
          <a:p>
            <a:r>
              <a:rPr lang="en-US" dirty="0" smtClean="0"/>
              <a:t>SF(s1, s2) =  Synopsis fusion</a:t>
            </a:r>
          </a:p>
          <a:p>
            <a:r>
              <a:rPr lang="en-US" dirty="0" smtClean="0"/>
              <a:t>SE(s) = Synopsis Generation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04379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Clarity.thmx</Template>
  <TotalTime>793</TotalTime>
  <Words>1564</Words>
  <Application>Microsoft Macintosh PowerPoint</Application>
  <PresentationFormat>On-screen Show (4:3)</PresentationFormat>
  <Paragraphs>188</Paragraphs>
  <Slides>29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Clarity</vt:lpstr>
      <vt:lpstr>Synopsis diffusion</vt:lpstr>
      <vt:lpstr>Motivation</vt:lpstr>
      <vt:lpstr>Tree-based Aggregation</vt:lpstr>
      <vt:lpstr>Tree-based Aggregation</vt:lpstr>
      <vt:lpstr>DAG-based Aggregation</vt:lpstr>
      <vt:lpstr>DAG-based Aggregation</vt:lpstr>
      <vt:lpstr>Synopsis Diffusion</vt:lpstr>
      <vt:lpstr>Outline</vt:lpstr>
      <vt:lpstr>Synopses</vt:lpstr>
      <vt:lpstr>Synopses</vt:lpstr>
      <vt:lpstr>Synopses</vt:lpstr>
      <vt:lpstr>ODI-Correctness</vt:lpstr>
      <vt:lpstr>ODI-Correct Count</vt:lpstr>
      <vt:lpstr>ODI-Correct Count</vt:lpstr>
      <vt:lpstr>ODI-Correct Count</vt:lpstr>
      <vt:lpstr>ODI-Correct Sum</vt:lpstr>
      <vt:lpstr>Other Examples</vt:lpstr>
      <vt:lpstr>Rings Topology</vt:lpstr>
      <vt:lpstr>Rings Topology</vt:lpstr>
      <vt:lpstr>Implicit Acks</vt:lpstr>
      <vt:lpstr>Implicit Acks</vt:lpstr>
      <vt:lpstr>Adaptive Rings Topology</vt:lpstr>
      <vt:lpstr>Evaluation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Thoughts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Synopsis diffusion</dc:title>
  <dc:creator>Xander Masotto</dc:creator>
  <cp:lastModifiedBy>Xander Masotto</cp:lastModifiedBy>
  <cp:revision>24</cp:revision>
  <dcterms:created xsi:type="dcterms:W3CDTF">2015-04-02T06:55:20Z</dcterms:created>
  <dcterms:modified xsi:type="dcterms:W3CDTF">2015-04-02T20:08:46Z</dcterms:modified>
</cp:coreProperties>
</file>