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81" r:id="rId8"/>
    <p:sldId id="262" r:id="rId9"/>
    <p:sldId id="263" r:id="rId10"/>
    <p:sldId id="264" r:id="rId11"/>
    <p:sldId id="265" r:id="rId12"/>
    <p:sldId id="266" r:id="rId13"/>
    <p:sldId id="267" r:id="rId14"/>
    <p:sldId id="270" r:id="rId15"/>
    <p:sldId id="268" r:id="rId16"/>
    <p:sldId id="269" r:id="rId17"/>
    <p:sldId id="271" r:id="rId18"/>
    <p:sldId id="272" r:id="rId19"/>
    <p:sldId id="273" r:id="rId20"/>
    <p:sldId id="277" r:id="rId21"/>
    <p:sldId id="275" r:id="rId22"/>
    <p:sldId id="278" r:id="rId23"/>
    <p:sldId id="279" r:id="rId24"/>
    <p:sldId id="282"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84958" autoAdjust="0"/>
  </p:normalViewPr>
  <p:slideViewPr>
    <p:cSldViewPr snapToGrid="0" snapToObjects="1">
      <p:cViewPr varScale="1">
        <p:scale>
          <a:sx n="69" d="100"/>
          <a:sy n="69" d="100"/>
        </p:scale>
        <p:origin x="-1568" y="-112"/>
      </p:cViewPr>
      <p:guideLst>
        <p:guide orient="horz" pos="2160"/>
        <p:guide pos="2880"/>
      </p:guideLst>
    </p:cSldViewPr>
  </p:slideViewPr>
  <p:outlineViewPr>
    <p:cViewPr>
      <p:scale>
        <a:sx n="33" d="100"/>
        <a:sy n="33" d="100"/>
      </p:scale>
      <p:origin x="0" y="109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F6475D-8818-D44A-811F-8D9A6B9D4510}" type="datetimeFigureOut">
              <a:rPr lang="en-US" smtClean="0"/>
              <a:t>2/17/15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34DCB-D3FE-E14D-86B7-108566F794E7}" type="slidenum">
              <a:rPr lang="en-US" smtClean="0"/>
              <a:t>‹#›</a:t>
            </a:fld>
            <a:endParaRPr lang="en-US"/>
          </a:p>
        </p:txBody>
      </p:sp>
    </p:spTree>
    <p:extLst>
      <p:ext uri="{BB962C8B-B14F-4D97-AF65-F5344CB8AC3E}">
        <p14:creationId xmlns:p14="http://schemas.microsoft.com/office/powerpoint/2010/main" val="20001835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Warehouse - </a:t>
            </a:r>
            <a:r>
              <a:rPr lang="en-US" sz="1200" kern="1200" dirty="0" smtClean="0">
                <a:solidFill>
                  <a:schemeClr val="tx1"/>
                </a:solidFill>
                <a:latin typeface="+mn-lt"/>
                <a:ea typeface="+mn-ea"/>
                <a:cs typeface="+mn-cs"/>
              </a:rPr>
              <a:t> A system used for reporting and data analysis. DWs are central repositories of integrated data from one or more disparate sources</a:t>
            </a:r>
            <a:endParaRPr lang="en-US" dirty="0" smtClean="0"/>
          </a:p>
          <a:p>
            <a:r>
              <a:rPr lang="en-US" dirty="0" smtClean="0"/>
              <a:t>ETL – process of extracting data from source and</a:t>
            </a:r>
            <a:r>
              <a:rPr lang="en-US" baseline="0" dirty="0" smtClean="0"/>
              <a:t> bringing it into data warehouse. Extract Transform and Load.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434DCB-D3FE-E14D-86B7-108566F794E7}" type="slidenum">
              <a:rPr lang="en-US" smtClean="0"/>
              <a:t>6</a:t>
            </a:fld>
            <a:endParaRPr lang="en-US"/>
          </a:p>
        </p:txBody>
      </p:sp>
    </p:spTree>
    <p:extLst>
      <p:ext uri="{BB962C8B-B14F-4D97-AF65-F5344CB8AC3E}">
        <p14:creationId xmlns:p14="http://schemas.microsoft.com/office/powerpoint/2010/main" val="2179853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Partitioned tables can be created using the PARTITIONED BY clause. A table can have one or more partition columns and a separate data directory is created for each distinct value combination in the partition columns. Further, tables or partitions can be bucketed using CLUSTERED BY columns, and data can     be sorted within that bucket via SORT BY columns. This can improve performance on certain kinds of queries.</a:t>
            </a:r>
            <a:endParaRPr lang="en-US" dirty="0"/>
          </a:p>
        </p:txBody>
      </p:sp>
      <p:sp>
        <p:nvSpPr>
          <p:cNvPr id="4" name="Slide Number Placeholder 3"/>
          <p:cNvSpPr>
            <a:spLocks noGrp="1"/>
          </p:cNvSpPr>
          <p:nvPr>
            <p:ph type="sldNum" sz="quarter" idx="10"/>
          </p:nvPr>
        </p:nvSpPr>
        <p:spPr/>
        <p:txBody>
          <a:bodyPr/>
          <a:lstStyle/>
          <a:p>
            <a:fld id="{D9434DCB-D3FE-E14D-86B7-108566F794E7}" type="slidenum">
              <a:rPr lang="en-US" smtClean="0"/>
              <a:t>11</a:t>
            </a:fld>
            <a:endParaRPr lang="en-US"/>
          </a:p>
        </p:txBody>
      </p:sp>
    </p:spTree>
    <p:extLst>
      <p:ext uri="{BB962C8B-B14F-4D97-AF65-F5344CB8AC3E}">
        <p14:creationId xmlns:p14="http://schemas.microsoft.com/office/powerpoint/2010/main" val="3712757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Metadata for table contains list of columns and their types, owner, storage and </a:t>
            </a:r>
            <a:r>
              <a:rPr lang="en-US" sz="1200" kern="1200" dirty="0" err="1" smtClean="0">
                <a:solidFill>
                  <a:schemeClr val="tx1"/>
                </a:solidFill>
                <a:effectLst/>
                <a:latin typeface="+mn-lt"/>
                <a:ea typeface="+mn-ea"/>
                <a:cs typeface="+mn-cs"/>
              </a:rPr>
              <a:t>SerDe</a:t>
            </a:r>
            <a:r>
              <a:rPr lang="en-US" sz="1200" kern="1200" dirty="0" smtClean="0">
                <a:solidFill>
                  <a:schemeClr val="tx1"/>
                </a:solidFill>
                <a:effectLst/>
                <a:latin typeface="+mn-lt"/>
                <a:ea typeface="+mn-ea"/>
                <a:cs typeface="+mn-cs"/>
              </a:rPr>
              <a:t> information. It can also contain any user supplied key and value data; this facility can be used to store table statistics in the future. Storage information includes location of the ta- </a:t>
            </a:r>
            <a:r>
              <a:rPr lang="en-US" sz="1200" kern="1200" dirty="0" err="1" smtClean="0">
                <a:solidFill>
                  <a:schemeClr val="tx1"/>
                </a:solidFill>
                <a:effectLst/>
                <a:latin typeface="+mn-lt"/>
                <a:ea typeface="+mn-ea"/>
                <a:cs typeface="+mn-cs"/>
              </a:rPr>
              <a:t>ble’s</a:t>
            </a:r>
            <a:r>
              <a:rPr lang="en-US" sz="1200" kern="1200" dirty="0" smtClean="0">
                <a:solidFill>
                  <a:schemeClr val="tx1"/>
                </a:solidFill>
                <a:effectLst/>
                <a:latin typeface="+mn-lt"/>
                <a:ea typeface="+mn-ea"/>
                <a:cs typeface="+mn-cs"/>
              </a:rPr>
              <a:t> data in the underlying file system, data formats and bucketing information. </a:t>
            </a:r>
            <a:r>
              <a:rPr lang="en-US" sz="1200" kern="1200" dirty="0" err="1" smtClean="0">
                <a:solidFill>
                  <a:schemeClr val="tx1"/>
                </a:solidFill>
                <a:effectLst/>
                <a:latin typeface="+mn-lt"/>
                <a:ea typeface="+mn-ea"/>
                <a:cs typeface="+mn-cs"/>
              </a:rPr>
              <a:t>SerDe</a:t>
            </a:r>
            <a:r>
              <a:rPr lang="en-US" sz="1200" kern="1200" dirty="0" smtClean="0">
                <a:solidFill>
                  <a:schemeClr val="tx1"/>
                </a:solidFill>
                <a:effectLst/>
                <a:latin typeface="+mn-lt"/>
                <a:ea typeface="+mn-ea"/>
                <a:cs typeface="+mn-cs"/>
              </a:rPr>
              <a:t> metadata includes the implementation class of </a:t>
            </a:r>
            <a:r>
              <a:rPr lang="en-US" sz="1200" kern="1200" dirty="0" err="1" smtClean="0">
                <a:solidFill>
                  <a:schemeClr val="tx1"/>
                </a:solidFill>
                <a:effectLst/>
                <a:latin typeface="+mn-lt"/>
                <a:ea typeface="+mn-ea"/>
                <a:cs typeface="+mn-cs"/>
              </a:rPr>
              <a:t>serializer</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deserializer</a:t>
            </a:r>
            <a:r>
              <a:rPr lang="en-US" sz="1200" kern="1200" dirty="0" smtClean="0">
                <a:solidFill>
                  <a:schemeClr val="tx1"/>
                </a:solidFill>
                <a:effectLst/>
                <a:latin typeface="+mn-lt"/>
                <a:ea typeface="+mn-ea"/>
                <a:cs typeface="+mn-cs"/>
              </a:rPr>
              <a:t> methods and any supporting information required by that implementation.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Hive now records the schema version in the </a:t>
            </a:r>
            <a:r>
              <a:rPr lang="en-US" sz="1200" kern="1200" dirty="0" err="1" smtClean="0">
                <a:solidFill>
                  <a:schemeClr val="tx1"/>
                </a:solidFill>
                <a:latin typeface="+mn-lt"/>
                <a:ea typeface="+mn-ea"/>
                <a:cs typeface="+mn-cs"/>
              </a:rPr>
              <a:t>metastore</a:t>
            </a:r>
            <a:r>
              <a:rPr lang="en-US" sz="1200" kern="1200" dirty="0" smtClean="0">
                <a:solidFill>
                  <a:schemeClr val="tx1"/>
                </a:solidFill>
                <a:latin typeface="+mn-lt"/>
                <a:ea typeface="+mn-ea"/>
                <a:cs typeface="+mn-cs"/>
              </a:rPr>
              <a:t> database and verifies that the </a:t>
            </a:r>
            <a:r>
              <a:rPr lang="en-US" sz="1200" kern="1200" dirty="0" err="1" smtClean="0">
                <a:solidFill>
                  <a:schemeClr val="tx1"/>
                </a:solidFill>
                <a:latin typeface="+mn-lt"/>
                <a:ea typeface="+mn-ea"/>
                <a:cs typeface="+mn-cs"/>
              </a:rPr>
              <a:t>metastore</a:t>
            </a:r>
            <a:r>
              <a:rPr lang="en-US" sz="1200" kern="1200" dirty="0" smtClean="0">
                <a:solidFill>
                  <a:schemeClr val="tx1"/>
                </a:solidFill>
                <a:latin typeface="+mn-lt"/>
                <a:ea typeface="+mn-ea"/>
                <a:cs typeface="+mn-cs"/>
              </a:rPr>
              <a:t> schema version is compatible with Hive binaries that are  going to </a:t>
            </a:r>
            <a:r>
              <a:rPr lang="en-US" sz="1200" kern="1200" dirty="0" err="1" smtClean="0">
                <a:solidFill>
                  <a:schemeClr val="tx1"/>
                </a:solidFill>
                <a:latin typeface="+mn-lt"/>
                <a:ea typeface="+mn-ea"/>
                <a:cs typeface="+mn-cs"/>
              </a:rPr>
              <a:t>accesss</a:t>
            </a:r>
            <a:r>
              <a:rPr lang="en-US" sz="1200" kern="1200" dirty="0" smtClean="0">
                <a:solidFill>
                  <a:schemeClr val="tx1"/>
                </a:solidFill>
                <a:latin typeface="+mn-lt"/>
                <a:ea typeface="+mn-ea"/>
                <a:cs typeface="+mn-cs"/>
              </a:rPr>
              <a:t> the </a:t>
            </a:r>
            <a:r>
              <a:rPr lang="en-US" sz="1200" kern="1200" dirty="0" err="1" smtClean="0">
                <a:solidFill>
                  <a:schemeClr val="tx1"/>
                </a:solidFill>
                <a:latin typeface="+mn-lt"/>
                <a:ea typeface="+mn-ea"/>
                <a:cs typeface="+mn-cs"/>
              </a:rPr>
              <a:t>metastore</a:t>
            </a:r>
            <a:r>
              <a:rPr lang="en-US" sz="1200" kern="1200" dirty="0" smtClean="0">
                <a:solidFill>
                  <a:schemeClr val="tx1"/>
                </a:solidFill>
                <a:latin typeface="+mn-lt"/>
                <a:ea typeface="+mn-ea"/>
                <a:cs typeface="+mn-cs"/>
              </a:rPr>
              <a:t>. Note that the Hive properties to implicitly create or alter the existing schema are disabled by default. Hive will not attempt to change the </a:t>
            </a:r>
            <a:r>
              <a:rPr lang="en-US" sz="1200" kern="1200" dirty="0" err="1" smtClean="0">
                <a:solidFill>
                  <a:schemeClr val="tx1"/>
                </a:solidFill>
                <a:latin typeface="+mn-lt"/>
                <a:ea typeface="+mn-ea"/>
                <a:cs typeface="+mn-cs"/>
              </a:rPr>
              <a:t>metastore</a:t>
            </a:r>
            <a:r>
              <a:rPr lang="en-US" sz="1200" kern="1200" dirty="0" smtClean="0">
                <a:solidFill>
                  <a:schemeClr val="tx1"/>
                </a:solidFill>
                <a:latin typeface="+mn-lt"/>
                <a:ea typeface="+mn-ea"/>
                <a:cs typeface="+mn-cs"/>
              </a:rPr>
              <a:t>   schema implicitly. When you execute a Hive query against an old schema, it will fail to access the </a:t>
            </a:r>
            <a:r>
              <a:rPr lang="en-US" sz="1200" kern="1200" dirty="0" err="1" smtClean="0">
                <a:solidFill>
                  <a:schemeClr val="tx1"/>
                </a:solidFill>
                <a:latin typeface="+mn-lt"/>
                <a:ea typeface="+mn-ea"/>
                <a:cs typeface="+mn-cs"/>
              </a:rPr>
              <a:t>metastore</a:t>
            </a:r>
            <a:r>
              <a:rPr lang="en-US" sz="1200" kern="1200" dirty="0" smtClean="0">
                <a:solidFill>
                  <a:schemeClr val="tx1"/>
                </a:solidFill>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D9434DCB-D3FE-E14D-86B7-108566F794E7}" type="slidenum">
              <a:rPr lang="en-US" smtClean="0"/>
              <a:t>15</a:t>
            </a:fld>
            <a:endParaRPr lang="en-US"/>
          </a:p>
        </p:txBody>
      </p:sp>
    </p:spTree>
    <p:extLst>
      <p:ext uri="{BB962C8B-B14F-4D97-AF65-F5344CB8AC3E}">
        <p14:creationId xmlns:p14="http://schemas.microsoft.com/office/powerpoint/2010/main" val="120555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a:t>
            </a:r>
            <a:r>
              <a:rPr lang="en-US" sz="1200" kern="1200" smtClean="0">
                <a:solidFill>
                  <a:schemeClr val="tx1"/>
                </a:solidFill>
                <a:effectLst/>
                <a:latin typeface="+mn-lt"/>
                <a:ea typeface="+mn-ea"/>
                <a:cs typeface="+mn-cs"/>
              </a:rPr>
              <a:t>repartition operators </a:t>
            </a:r>
            <a:r>
              <a:rPr lang="en-US" sz="1200" kern="1200" dirty="0" smtClean="0">
                <a:solidFill>
                  <a:schemeClr val="tx1"/>
                </a:solidFill>
                <a:effectLst/>
                <a:latin typeface="+mn-lt"/>
                <a:ea typeface="+mn-ea"/>
                <a:cs typeface="+mn-cs"/>
              </a:rPr>
              <a:t>mark the boundary between the map phase and a reduce phase during physical </a:t>
            </a:r>
            <a:r>
              <a:rPr lang="en-US" sz="1200" kern="1200" smtClean="0">
                <a:solidFill>
                  <a:schemeClr val="tx1"/>
                </a:solidFill>
                <a:effectLst/>
                <a:latin typeface="+mn-lt"/>
                <a:ea typeface="+mn-ea"/>
                <a:cs typeface="+mn-cs"/>
              </a:rPr>
              <a:t>plan generation</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434DCB-D3FE-E14D-86B7-108566F794E7}" type="slidenum">
              <a:rPr lang="en-US" smtClean="0"/>
              <a:t>17</a:t>
            </a:fld>
            <a:endParaRPr lang="en-US"/>
          </a:p>
        </p:txBody>
      </p:sp>
    </p:spTree>
    <p:extLst>
      <p:ext uri="{BB962C8B-B14F-4D97-AF65-F5344CB8AC3E}">
        <p14:creationId xmlns:p14="http://schemas.microsoft.com/office/powerpoint/2010/main" val="272510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EXTERNAL keyword lets you create a table and provide a LOCATION so that Hive does not use a default location for this table. This comes in handy if you already have data generated. When dropping an EXTERNAL table, data in the table is NOT deleted from the file system.</a:t>
            </a:r>
            <a:endParaRPr lang="en-US" dirty="0"/>
          </a:p>
        </p:txBody>
      </p:sp>
      <p:sp>
        <p:nvSpPr>
          <p:cNvPr id="4" name="Slide Number Placeholder 3"/>
          <p:cNvSpPr>
            <a:spLocks noGrp="1"/>
          </p:cNvSpPr>
          <p:nvPr>
            <p:ph type="sldNum" sz="quarter" idx="10"/>
          </p:nvPr>
        </p:nvSpPr>
        <p:spPr/>
        <p:txBody>
          <a:bodyPr/>
          <a:lstStyle/>
          <a:p>
            <a:fld id="{D9434DCB-D3FE-E14D-86B7-108566F794E7}" type="slidenum">
              <a:rPr lang="en-US" smtClean="0"/>
              <a:t>18</a:t>
            </a:fld>
            <a:endParaRPr lang="en-US"/>
          </a:p>
        </p:txBody>
      </p:sp>
    </p:spTree>
    <p:extLst>
      <p:ext uri="{BB962C8B-B14F-4D97-AF65-F5344CB8AC3E}">
        <p14:creationId xmlns:p14="http://schemas.microsoft.com/office/powerpoint/2010/main" val="1771014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Declarative programming is where you say what you want without having to say how to do it.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SQL, </a:t>
            </a:r>
            <a:r>
              <a:rPr lang="en-US" sz="1200" kern="1200" dirty="0" err="1" smtClean="0">
                <a:solidFill>
                  <a:schemeClr val="tx1"/>
                </a:solidFill>
                <a:latin typeface="+mn-lt"/>
                <a:ea typeface="+mn-ea"/>
                <a:cs typeface="+mn-cs"/>
              </a:rPr>
              <a:t>yacc</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lex</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 procedural programming, you have to specify exact steps to get the result. e.g. C</a:t>
            </a:r>
            <a:endParaRPr lang="en-US" dirty="0"/>
          </a:p>
        </p:txBody>
      </p:sp>
      <p:sp>
        <p:nvSpPr>
          <p:cNvPr id="4" name="Slide Number Placeholder 3"/>
          <p:cNvSpPr>
            <a:spLocks noGrp="1"/>
          </p:cNvSpPr>
          <p:nvPr>
            <p:ph type="sldNum" sz="quarter" idx="10"/>
          </p:nvPr>
        </p:nvSpPr>
        <p:spPr/>
        <p:txBody>
          <a:bodyPr/>
          <a:lstStyle/>
          <a:p>
            <a:fld id="{D9434DCB-D3FE-E14D-86B7-108566F794E7}" type="slidenum">
              <a:rPr lang="en-US" smtClean="0"/>
              <a:t>22</a:t>
            </a:fld>
            <a:endParaRPr lang="en-US"/>
          </a:p>
        </p:txBody>
      </p:sp>
    </p:spTree>
    <p:extLst>
      <p:ext uri="{BB962C8B-B14F-4D97-AF65-F5344CB8AC3E}">
        <p14:creationId xmlns:p14="http://schemas.microsoft.com/office/powerpoint/2010/main" val="2394818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Declarative programming is where you say what you want without having to say how to do it.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SQL, </a:t>
            </a:r>
            <a:r>
              <a:rPr lang="en-US" sz="1200" kern="1200" dirty="0" err="1" smtClean="0">
                <a:solidFill>
                  <a:schemeClr val="tx1"/>
                </a:solidFill>
                <a:latin typeface="+mn-lt"/>
                <a:ea typeface="+mn-ea"/>
                <a:cs typeface="+mn-cs"/>
              </a:rPr>
              <a:t>yacc</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lex</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 procedural programming, you have to specify exact steps to get the result. e.g. C</a:t>
            </a:r>
            <a:endParaRPr lang="en-US" dirty="0"/>
          </a:p>
        </p:txBody>
      </p:sp>
      <p:sp>
        <p:nvSpPr>
          <p:cNvPr id="4" name="Slide Number Placeholder 3"/>
          <p:cNvSpPr>
            <a:spLocks noGrp="1"/>
          </p:cNvSpPr>
          <p:nvPr>
            <p:ph type="sldNum" sz="quarter" idx="10"/>
          </p:nvPr>
        </p:nvSpPr>
        <p:spPr/>
        <p:txBody>
          <a:bodyPr/>
          <a:lstStyle/>
          <a:p>
            <a:fld id="{D9434DCB-D3FE-E14D-86B7-108566F794E7}" type="slidenum">
              <a:rPr lang="en-US" smtClean="0"/>
              <a:t>23</a:t>
            </a:fld>
            <a:endParaRPr lang="en-US"/>
          </a:p>
        </p:txBody>
      </p:sp>
    </p:spTree>
    <p:extLst>
      <p:ext uri="{BB962C8B-B14F-4D97-AF65-F5344CB8AC3E}">
        <p14:creationId xmlns:p14="http://schemas.microsoft.com/office/powerpoint/2010/main" val="2394818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SELECT * FROM </a:t>
            </a:r>
            <a:r>
              <a:rPr lang="en-US" sz="1200" kern="1200" dirty="0" err="1" smtClean="0">
                <a:solidFill>
                  <a:schemeClr val="tx1"/>
                </a:solidFill>
                <a:latin typeface="+mn-lt"/>
                <a:ea typeface="+mn-ea"/>
                <a:cs typeface="+mn-cs"/>
              </a:rPr>
              <a:t>grep</a:t>
            </a:r>
            <a:r>
              <a:rPr lang="en-US" sz="1200" kern="1200" dirty="0" smtClean="0">
                <a:solidFill>
                  <a:schemeClr val="tx1"/>
                </a:solidFill>
                <a:latin typeface="+mn-lt"/>
                <a:ea typeface="+mn-ea"/>
                <a:cs typeface="+mn-cs"/>
              </a:rPr>
              <a:t> WHERE field like ‘%XYZ%’;</a:t>
            </a:r>
          </a:p>
          <a:p>
            <a:r>
              <a:rPr lang="en-US" sz="1200" kern="1200" dirty="0" smtClean="0">
                <a:solidFill>
                  <a:schemeClr val="tx1"/>
                </a:solidFill>
                <a:latin typeface="+mn-lt"/>
                <a:ea typeface="+mn-ea"/>
                <a:cs typeface="+mn-cs"/>
              </a:rPr>
              <a:t>[The table “</a:t>
            </a:r>
            <a:r>
              <a:rPr lang="en-US" sz="1200" kern="1200" dirty="0" err="1" smtClean="0">
                <a:solidFill>
                  <a:schemeClr val="tx1"/>
                </a:solidFill>
                <a:latin typeface="+mn-lt"/>
                <a:ea typeface="+mn-ea"/>
                <a:cs typeface="+mn-cs"/>
              </a:rPr>
              <a:t>grep</a:t>
            </a:r>
            <a:r>
              <a:rPr lang="en-US" sz="1200" kern="1200" dirty="0" smtClean="0">
                <a:solidFill>
                  <a:schemeClr val="tx1"/>
                </a:solidFill>
                <a:latin typeface="+mn-lt"/>
                <a:ea typeface="+mn-ea"/>
                <a:cs typeface="+mn-cs"/>
              </a:rPr>
              <a:t>” has two columns: (key STRING, field STRING). It has</a:t>
            </a:r>
          </a:p>
          <a:p>
            <a:r>
              <a:rPr lang="en-US" sz="1200" kern="1200" dirty="0" smtClean="0">
                <a:solidFill>
                  <a:schemeClr val="tx1"/>
                </a:solidFill>
                <a:latin typeface="+mn-lt"/>
                <a:ea typeface="+mn-ea"/>
                <a:cs typeface="+mn-cs"/>
              </a:rPr>
              <a:t>500,000,000 rows and takes 50 GB disk space.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SELECT </a:t>
            </a:r>
            <a:r>
              <a:rPr lang="en-US" sz="1200" kern="1200" dirty="0" err="1" smtClean="0">
                <a:solidFill>
                  <a:schemeClr val="tx1"/>
                </a:solidFill>
                <a:latin typeface="+mn-lt"/>
                <a:ea typeface="+mn-ea"/>
                <a:cs typeface="+mn-cs"/>
              </a:rPr>
              <a:t>pageRank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pageURL</a:t>
            </a:r>
            <a:r>
              <a:rPr lang="en-US" sz="1200" kern="1200" dirty="0" smtClean="0">
                <a:solidFill>
                  <a:schemeClr val="tx1"/>
                </a:solidFill>
                <a:latin typeface="+mn-lt"/>
                <a:ea typeface="+mn-ea"/>
                <a:cs typeface="+mn-cs"/>
              </a:rPr>
              <a:t> FROM rankings WHERE </a:t>
            </a:r>
            <a:r>
              <a:rPr lang="en-US" sz="1200" kern="1200" dirty="0" err="1" smtClean="0">
                <a:solidFill>
                  <a:schemeClr val="tx1"/>
                </a:solidFill>
                <a:latin typeface="+mn-lt"/>
                <a:ea typeface="+mn-ea"/>
                <a:cs typeface="+mn-cs"/>
              </a:rPr>
              <a:t>pageRank</a:t>
            </a:r>
            <a:r>
              <a:rPr lang="en-US" sz="1200" kern="1200" dirty="0" smtClean="0">
                <a:solidFill>
                  <a:schemeClr val="tx1"/>
                </a:solidFill>
                <a:latin typeface="+mn-lt"/>
                <a:ea typeface="+mn-ea"/>
                <a:cs typeface="+mn-cs"/>
              </a:rPr>
              <a:t> &gt; 10; </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The table “rankings” has three columns: (</a:t>
            </a:r>
            <a:r>
              <a:rPr lang="en-US" sz="1200" kern="1200" dirty="0" err="1" smtClean="0">
                <a:solidFill>
                  <a:schemeClr val="tx1"/>
                </a:solidFill>
                <a:latin typeface="+mn-lt"/>
                <a:ea typeface="+mn-ea"/>
                <a:cs typeface="+mn-cs"/>
              </a:rPr>
              <a:t>pageRank</a:t>
            </a:r>
            <a:r>
              <a:rPr lang="en-US" sz="1200" kern="1200" dirty="0" smtClean="0">
                <a:solidFill>
                  <a:schemeClr val="tx1"/>
                </a:solidFill>
                <a:latin typeface="+mn-lt"/>
                <a:ea typeface="+mn-ea"/>
                <a:cs typeface="+mn-cs"/>
              </a:rPr>
              <a:t> INT, </a:t>
            </a:r>
            <a:r>
              <a:rPr lang="en-US" sz="1200" kern="1200" dirty="0" err="1" smtClean="0">
                <a:solidFill>
                  <a:schemeClr val="tx1"/>
                </a:solidFill>
                <a:latin typeface="+mn-lt"/>
                <a:ea typeface="+mn-ea"/>
                <a:cs typeface="+mn-cs"/>
              </a:rPr>
              <a:t>pageURL</a:t>
            </a:r>
            <a:r>
              <a:rPr lang="en-US" sz="1200" kern="1200" dirty="0" smtClean="0">
                <a:solidFill>
                  <a:schemeClr val="tx1"/>
                </a:solidFill>
                <a:latin typeface="+mn-lt"/>
                <a:ea typeface="+mn-ea"/>
                <a:cs typeface="+mn-cs"/>
              </a:rPr>
              <a:t> STRING,</a:t>
            </a:r>
          </a:p>
          <a:p>
            <a:r>
              <a:rPr lang="en-US" sz="1200" kern="1200" dirty="0" err="1" smtClean="0">
                <a:solidFill>
                  <a:schemeClr val="tx1"/>
                </a:solidFill>
                <a:latin typeface="+mn-lt"/>
                <a:ea typeface="+mn-ea"/>
                <a:cs typeface="+mn-cs"/>
              </a:rPr>
              <a:t>avgDuration</a:t>
            </a:r>
            <a:r>
              <a:rPr lang="en-US" sz="1200" kern="1200" dirty="0" smtClean="0">
                <a:solidFill>
                  <a:schemeClr val="tx1"/>
                </a:solidFill>
                <a:latin typeface="+mn-lt"/>
                <a:ea typeface="+mn-ea"/>
                <a:cs typeface="+mn-cs"/>
              </a:rPr>
              <a:t> INT). It has 56289700 rows and takes 3.3 GB disk space.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SELECT </a:t>
            </a:r>
            <a:r>
              <a:rPr lang="en-US" sz="1200" kern="1200" dirty="0" err="1" smtClean="0">
                <a:solidFill>
                  <a:schemeClr val="tx1"/>
                </a:solidFill>
                <a:latin typeface="+mn-lt"/>
                <a:ea typeface="+mn-ea"/>
                <a:cs typeface="+mn-cs"/>
              </a:rPr>
              <a:t>sourceIP</a:t>
            </a:r>
            <a:r>
              <a:rPr lang="en-US" sz="1200" kern="1200" dirty="0" smtClean="0">
                <a:solidFill>
                  <a:schemeClr val="tx1"/>
                </a:solidFill>
                <a:latin typeface="+mn-lt"/>
                <a:ea typeface="+mn-ea"/>
                <a:cs typeface="+mn-cs"/>
              </a:rPr>
              <a:t>, SUM(</a:t>
            </a:r>
            <a:r>
              <a:rPr lang="en-US" sz="1200" kern="1200" dirty="0" err="1" smtClean="0">
                <a:solidFill>
                  <a:schemeClr val="tx1"/>
                </a:solidFill>
                <a:latin typeface="+mn-lt"/>
                <a:ea typeface="+mn-ea"/>
                <a:cs typeface="+mn-cs"/>
              </a:rPr>
              <a:t>adRevenue</a:t>
            </a:r>
            <a:r>
              <a:rPr lang="en-US" sz="1200" kern="1200" dirty="0" smtClean="0">
                <a:solidFill>
                  <a:schemeClr val="tx1"/>
                </a:solidFill>
                <a:latin typeface="+mn-lt"/>
                <a:ea typeface="+mn-ea"/>
                <a:cs typeface="+mn-cs"/>
              </a:rPr>
              <a:t>) FROM </a:t>
            </a:r>
            <a:r>
              <a:rPr lang="en-US" sz="1200" kern="1200" dirty="0" err="1" smtClean="0">
                <a:solidFill>
                  <a:schemeClr val="tx1"/>
                </a:solidFill>
                <a:latin typeface="+mn-lt"/>
                <a:ea typeface="+mn-ea"/>
                <a:cs typeface="+mn-cs"/>
              </a:rPr>
              <a:t>uservisits</a:t>
            </a:r>
            <a:r>
              <a:rPr lang="en-US" sz="1200" kern="1200" dirty="0" smtClean="0">
                <a:solidFill>
                  <a:schemeClr val="tx1"/>
                </a:solidFill>
                <a:latin typeface="+mn-lt"/>
                <a:ea typeface="+mn-ea"/>
                <a:cs typeface="+mn-cs"/>
              </a:rPr>
              <a:t> GROUP BY </a:t>
            </a:r>
            <a:r>
              <a:rPr lang="en-US" sz="1200" kern="1200" dirty="0" err="1" smtClean="0">
                <a:solidFill>
                  <a:schemeClr val="tx1"/>
                </a:solidFill>
                <a:latin typeface="+mn-lt"/>
                <a:ea typeface="+mn-ea"/>
                <a:cs typeface="+mn-cs"/>
              </a:rPr>
              <a:t>sourceIP</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[The table “</a:t>
            </a:r>
            <a:r>
              <a:rPr lang="en-US" sz="1200" kern="1200" dirty="0" err="1" smtClean="0">
                <a:solidFill>
                  <a:schemeClr val="tx1"/>
                </a:solidFill>
                <a:latin typeface="+mn-lt"/>
                <a:ea typeface="+mn-ea"/>
                <a:cs typeface="+mn-cs"/>
              </a:rPr>
              <a:t>uservisits</a:t>
            </a:r>
            <a:r>
              <a:rPr lang="en-US" sz="1200" kern="1200" dirty="0" smtClean="0">
                <a:solidFill>
                  <a:schemeClr val="tx1"/>
                </a:solidFill>
                <a:latin typeface="+mn-lt"/>
                <a:ea typeface="+mn-ea"/>
                <a:cs typeface="+mn-cs"/>
              </a:rPr>
              <a:t>” has 9 columns: (</a:t>
            </a:r>
            <a:r>
              <a:rPr lang="en-US" sz="1200" kern="1200" dirty="0" err="1" smtClean="0">
                <a:solidFill>
                  <a:schemeClr val="tx1"/>
                </a:solidFill>
                <a:latin typeface="+mn-lt"/>
                <a:ea typeface="+mn-ea"/>
                <a:cs typeface="+mn-cs"/>
              </a:rPr>
              <a:t>sourceIP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STRING,destURL</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STRING,visitDate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STRING,adRevenue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DOUBLE,userAgent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STRING,countryCode</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STRING,languageCode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STRING,searchWord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STRING,duration</a:t>
            </a:r>
            <a:r>
              <a:rPr lang="en-US" sz="1200" kern="1200" dirty="0" smtClean="0">
                <a:solidFill>
                  <a:schemeClr val="tx1"/>
                </a:solidFill>
                <a:latin typeface="+mn-lt"/>
                <a:ea typeface="+mn-ea"/>
                <a:cs typeface="+mn-cs"/>
              </a:rPr>
              <a:t> INT ). It has</a:t>
            </a:r>
          </a:p>
          <a:p>
            <a:r>
              <a:rPr lang="en-US" sz="1200" kern="1200" dirty="0" smtClean="0">
                <a:solidFill>
                  <a:schemeClr val="tx1"/>
                </a:solidFill>
                <a:latin typeface="+mn-lt"/>
                <a:ea typeface="+mn-ea"/>
                <a:cs typeface="+mn-cs"/>
              </a:rPr>
              <a:t>465000000 rows and takes 60GB disk space.</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SELECT </a:t>
            </a:r>
            <a:r>
              <a:rPr lang="en-US" sz="1200" kern="1200" dirty="0" err="1" smtClean="0">
                <a:solidFill>
                  <a:schemeClr val="tx1"/>
                </a:solidFill>
                <a:latin typeface="+mn-lt"/>
                <a:ea typeface="+mn-ea"/>
                <a:cs typeface="+mn-cs"/>
              </a:rPr>
              <a:t>sourceIP</a:t>
            </a:r>
            <a:r>
              <a:rPr lang="en-US" sz="1200" kern="1200" dirty="0" smtClean="0">
                <a:solidFill>
                  <a:schemeClr val="tx1"/>
                </a:solidFill>
                <a:latin typeface="+mn-lt"/>
                <a:ea typeface="+mn-ea"/>
                <a:cs typeface="+mn-cs"/>
              </a:rPr>
              <a:t>, AVG(</a:t>
            </a:r>
            <a:r>
              <a:rPr lang="en-US" sz="1200" kern="1200" dirty="0" err="1" smtClean="0">
                <a:solidFill>
                  <a:schemeClr val="tx1"/>
                </a:solidFill>
                <a:latin typeface="+mn-lt"/>
                <a:ea typeface="+mn-ea"/>
                <a:cs typeface="+mn-cs"/>
              </a:rPr>
              <a:t>pageRank</a:t>
            </a:r>
            <a:r>
              <a:rPr lang="en-US" sz="1200" kern="1200" dirty="0" smtClean="0">
                <a:solidFill>
                  <a:schemeClr val="tx1"/>
                </a:solidFill>
                <a:latin typeface="+mn-lt"/>
                <a:ea typeface="+mn-ea"/>
                <a:cs typeface="+mn-cs"/>
              </a:rPr>
              <a:t>), SUM(</a:t>
            </a:r>
            <a:r>
              <a:rPr lang="en-US" sz="1200" kern="1200" dirty="0" err="1" smtClean="0">
                <a:solidFill>
                  <a:schemeClr val="tx1"/>
                </a:solidFill>
                <a:latin typeface="+mn-lt"/>
                <a:ea typeface="+mn-ea"/>
                <a:cs typeface="+mn-cs"/>
              </a:rPr>
              <a:t>adRevenue</a:t>
            </a:r>
            <a:r>
              <a:rPr lang="en-US" sz="1200" kern="1200" dirty="0" smtClean="0">
                <a:solidFill>
                  <a:schemeClr val="tx1"/>
                </a:solidFill>
                <a:latin typeface="+mn-lt"/>
                <a:ea typeface="+mn-ea"/>
                <a:cs typeface="+mn-cs"/>
              </a:rPr>
              <a:t>) FROM rankings R JOIN</a:t>
            </a:r>
          </a:p>
          <a:p>
            <a:r>
              <a:rPr lang="en-US" sz="1200" kern="1200" dirty="0" smtClean="0">
                <a:solidFill>
                  <a:schemeClr val="tx1"/>
                </a:solidFill>
                <a:latin typeface="+mn-lt"/>
                <a:ea typeface="+mn-ea"/>
                <a:cs typeface="+mn-cs"/>
              </a:rPr>
              <a:t>(SELECT * FROM </a:t>
            </a:r>
            <a:r>
              <a:rPr lang="en-US" sz="1200" kern="1200" dirty="0" err="1" smtClean="0">
                <a:solidFill>
                  <a:schemeClr val="tx1"/>
                </a:solidFill>
                <a:latin typeface="+mn-lt"/>
                <a:ea typeface="+mn-ea"/>
                <a:cs typeface="+mn-cs"/>
              </a:rPr>
              <a:t>uservisits</a:t>
            </a:r>
            <a:r>
              <a:rPr lang="en-US" sz="1200" kern="1200" dirty="0" smtClean="0">
                <a:solidFill>
                  <a:schemeClr val="tx1"/>
                </a:solidFill>
                <a:latin typeface="+mn-lt"/>
                <a:ea typeface="+mn-ea"/>
                <a:cs typeface="+mn-cs"/>
              </a:rPr>
              <a:t> UV WHERE </a:t>
            </a:r>
            <a:r>
              <a:rPr lang="en-US" sz="1200" kern="1200" dirty="0" err="1" smtClean="0">
                <a:solidFill>
                  <a:schemeClr val="tx1"/>
                </a:solidFill>
                <a:latin typeface="+mn-lt"/>
                <a:ea typeface="+mn-ea"/>
                <a:cs typeface="+mn-cs"/>
              </a:rPr>
              <a:t>UV.visitDate</a:t>
            </a:r>
            <a:r>
              <a:rPr lang="en-US" sz="1200" kern="1200" dirty="0" smtClean="0">
                <a:solidFill>
                  <a:schemeClr val="tx1"/>
                </a:solidFill>
                <a:latin typeface="+mn-lt"/>
                <a:ea typeface="+mn-ea"/>
                <a:cs typeface="+mn-cs"/>
              </a:rPr>
              <a:t> &gt; '1999-01-01' AND </a:t>
            </a:r>
          </a:p>
          <a:p>
            <a:r>
              <a:rPr lang="en-US" sz="1200" kern="1200" dirty="0" err="1" smtClean="0">
                <a:solidFill>
                  <a:schemeClr val="tx1"/>
                </a:solidFill>
                <a:latin typeface="+mn-lt"/>
                <a:ea typeface="+mn-ea"/>
                <a:cs typeface="+mn-cs"/>
              </a:rPr>
              <a:t>UV.visitDate</a:t>
            </a:r>
            <a:r>
              <a:rPr lang="en-US" sz="1200" kern="1200" dirty="0" smtClean="0">
                <a:solidFill>
                  <a:schemeClr val="tx1"/>
                </a:solidFill>
                <a:latin typeface="+mn-lt"/>
                <a:ea typeface="+mn-ea"/>
                <a:cs typeface="+mn-cs"/>
              </a:rPr>
              <a:t> &lt; '2000-01-01') NUV ON (</a:t>
            </a:r>
            <a:r>
              <a:rPr lang="en-US" sz="1200" kern="1200" dirty="0" err="1" smtClean="0">
                <a:solidFill>
                  <a:schemeClr val="tx1"/>
                </a:solidFill>
                <a:latin typeface="+mn-lt"/>
                <a:ea typeface="+mn-ea"/>
                <a:cs typeface="+mn-cs"/>
              </a:rPr>
              <a:t>R.pageURL</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NUV.destURL</a:t>
            </a:r>
            <a:r>
              <a:rPr lang="en-US" sz="1200" kern="1200" dirty="0" smtClean="0">
                <a:solidFill>
                  <a:schemeClr val="tx1"/>
                </a:solidFill>
                <a:latin typeface="+mn-lt"/>
                <a:ea typeface="+mn-ea"/>
                <a:cs typeface="+mn-cs"/>
              </a:rPr>
              <a:t>) GROUP BY</a:t>
            </a:r>
          </a:p>
          <a:p>
            <a:r>
              <a:rPr lang="en-US" sz="1200" kern="1200" dirty="0" err="1" smtClean="0">
                <a:solidFill>
                  <a:schemeClr val="tx1"/>
                </a:solidFill>
                <a:latin typeface="+mn-lt"/>
                <a:ea typeface="+mn-ea"/>
                <a:cs typeface="+mn-cs"/>
              </a:rPr>
              <a:t>sourceIP</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 finished in two jobs on Hive and PIG and three jobs on Hadoop.</a:t>
            </a:r>
          </a:p>
          <a:p>
            <a:r>
              <a:rPr lang="en-US" sz="1200" kern="1200" dirty="0" smtClean="0">
                <a:solidFill>
                  <a:schemeClr val="tx1"/>
                </a:solidFill>
                <a:latin typeface="+mn-lt"/>
                <a:ea typeface="+mn-ea"/>
                <a:cs typeface="+mn-cs"/>
              </a:rPr>
              <a:t>The first job, which takes the majority of the time, has 480 mappers and 60</a:t>
            </a:r>
          </a:p>
          <a:p>
            <a:r>
              <a:rPr lang="en-US" sz="1200" kern="1200" dirty="0" smtClean="0">
                <a:solidFill>
                  <a:schemeClr val="tx1"/>
                </a:solidFill>
                <a:latin typeface="+mn-lt"/>
                <a:ea typeface="+mn-ea"/>
                <a:cs typeface="+mn-cs"/>
              </a:rPr>
              <a:t>reducers on all Hive, PIG and Hadoop. The second job on PIG has 120 mappers</a:t>
            </a:r>
          </a:p>
          <a:p>
            <a:r>
              <a:rPr lang="en-US" sz="1200" kern="1200" dirty="0" smtClean="0">
                <a:solidFill>
                  <a:schemeClr val="tx1"/>
                </a:solidFill>
                <a:latin typeface="+mn-lt"/>
                <a:ea typeface="+mn-ea"/>
                <a:cs typeface="+mn-cs"/>
              </a:rPr>
              <a:t>and 60 reducers. The second job on both Hive and Hadoop has 60 mappers and</a:t>
            </a:r>
          </a:p>
          <a:p>
            <a:r>
              <a:rPr lang="en-US" sz="1200" kern="1200" dirty="0" smtClean="0">
                <a:solidFill>
                  <a:schemeClr val="tx1"/>
                </a:solidFill>
                <a:latin typeface="+mn-lt"/>
                <a:ea typeface="+mn-ea"/>
                <a:cs typeface="+mn-cs"/>
              </a:rPr>
              <a:t>60 reducers. The third job on Hadoop has 60 mappers and 1 reducer. </a:t>
            </a:r>
            <a:endParaRPr lang="en-US" dirty="0"/>
          </a:p>
        </p:txBody>
      </p:sp>
      <p:sp>
        <p:nvSpPr>
          <p:cNvPr id="4" name="Slide Number Placeholder 3"/>
          <p:cNvSpPr>
            <a:spLocks noGrp="1"/>
          </p:cNvSpPr>
          <p:nvPr>
            <p:ph type="sldNum" sz="quarter" idx="10"/>
          </p:nvPr>
        </p:nvSpPr>
        <p:spPr/>
        <p:txBody>
          <a:bodyPr/>
          <a:lstStyle/>
          <a:p>
            <a:fld id="{D9434DCB-D3FE-E14D-86B7-108566F794E7}" type="slidenum">
              <a:rPr lang="en-US" smtClean="0"/>
              <a:t>24</a:t>
            </a:fld>
            <a:endParaRPr lang="en-US"/>
          </a:p>
        </p:txBody>
      </p:sp>
    </p:spTree>
    <p:extLst>
      <p:ext uri="{BB962C8B-B14F-4D97-AF65-F5344CB8AC3E}">
        <p14:creationId xmlns:p14="http://schemas.microsoft.com/office/powerpoint/2010/main" val="3881202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Hive has to explicitly maintain consistency between metadata and data – not much details provided in paper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In</a:t>
            </a:r>
            <a:r>
              <a:rPr lang="en-US" baseline="0" dirty="0" smtClean="0">
                <a:effectLst/>
              </a:rPr>
              <a:t> memory </a:t>
            </a:r>
            <a:r>
              <a:rPr lang="en-US" baseline="0" dirty="0" err="1" smtClean="0">
                <a:effectLst/>
              </a:rPr>
              <a:t>metastore</a:t>
            </a:r>
            <a:r>
              <a:rPr lang="en-US" baseline="0" dirty="0" smtClean="0">
                <a:effectLst/>
              </a:rPr>
              <a:t>?</a:t>
            </a:r>
            <a:endParaRPr lang="en-US"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D9434DCB-D3FE-E14D-86B7-108566F794E7}" type="slidenum">
              <a:rPr lang="en-US" smtClean="0"/>
              <a:t>25</a:t>
            </a:fld>
            <a:endParaRPr lang="en-US"/>
          </a:p>
        </p:txBody>
      </p:sp>
    </p:spTree>
    <p:extLst>
      <p:ext uri="{BB962C8B-B14F-4D97-AF65-F5344CB8AC3E}">
        <p14:creationId xmlns:p14="http://schemas.microsoft.com/office/powerpoint/2010/main" val="125415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2/17/15</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2/17/15</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2/17/15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2/17/15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2/17/15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2/17/15</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4.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4.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s://cwiki.apache.org/confluence/display/Hive/Presentations" TargetMode="External"/><Relationship Id="rId4" Type="http://schemas.openxmlformats.org/officeDocument/2006/relationships/hyperlink" Target="https://developer.yahoo.com/blogs/hadoop/comparing-pig-latin-sql-constructing-data-processing-pipelines-444.html" TargetMode="External"/><Relationship Id="rId5" Type="http://schemas.openxmlformats.org/officeDocument/2006/relationships/hyperlink" Target="http://www.qubole.com/blog/big-data/hive-best-practices/"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4000" b="1" dirty="0"/>
              <a:t>Hive - A Warehousing Solution Over a Map-Reduce Framework </a:t>
            </a:r>
            <a:endParaRPr lang="en-US" sz="4000" dirty="0"/>
          </a:p>
          <a:p>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3332491" y="795818"/>
            <a:ext cx="2291013" cy="2252182"/>
          </a:xfrm>
          <a:prstGeom prst="rect">
            <a:avLst/>
          </a:prstGeom>
        </p:spPr>
      </p:pic>
    </p:spTree>
    <p:extLst>
      <p:ext uri="{BB962C8B-B14F-4D97-AF65-F5344CB8AC3E}">
        <p14:creationId xmlns:p14="http://schemas.microsoft.com/office/powerpoint/2010/main" val="20580695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Hive Data Model Contd.</a:t>
            </a:r>
          </a:p>
        </p:txBody>
      </p:sp>
      <p:sp>
        <p:nvSpPr>
          <p:cNvPr id="3" name="Content Placeholder 2"/>
          <p:cNvSpPr>
            <a:spLocks noGrp="1"/>
          </p:cNvSpPr>
          <p:nvPr>
            <p:ph idx="1"/>
          </p:nvPr>
        </p:nvSpPr>
        <p:spPr/>
        <p:txBody>
          <a:bodyPr>
            <a:normAutofit fontScale="77500" lnSpcReduction="20000"/>
          </a:bodyPr>
          <a:lstStyle/>
          <a:p>
            <a:r>
              <a:rPr lang="en-US" sz="3800" dirty="0" smtClean="0"/>
              <a:t>Partitions</a:t>
            </a:r>
          </a:p>
          <a:p>
            <a:pPr>
              <a:buFontTx/>
              <a:buChar char="-"/>
            </a:pPr>
            <a:r>
              <a:rPr lang="en-US" dirty="0" smtClean="0"/>
              <a:t>Each table can be broken into partitions</a:t>
            </a:r>
          </a:p>
          <a:p>
            <a:pPr>
              <a:buFontTx/>
              <a:buChar char="-"/>
            </a:pPr>
            <a:r>
              <a:rPr lang="en-US" dirty="0" smtClean="0"/>
              <a:t>Partitions determine distribution of data within subdirectories</a:t>
            </a:r>
          </a:p>
          <a:p>
            <a:pPr marL="0" indent="0">
              <a:buNone/>
            </a:pPr>
            <a:r>
              <a:rPr lang="en-US" dirty="0" smtClean="0"/>
              <a:t>Example - </a:t>
            </a:r>
          </a:p>
          <a:p>
            <a:pPr marL="0" indent="0">
              <a:buNone/>
            </a:pPr>
            <a:r>
              <a:rPr lang="en-US" b="1" dirty="0" smtClean="0"/>
              <a:t>CREATE_TABLE </a:t>
            </a:r>
            <a:r>
              <a:rPr lang="en-US" dirty="0" smtClean="0"/>
              <a:t>Sales (</a:t>
            </a:r>
            <a:r>
              <a:rPr lang="en-US" dirty="0" err="1" smtClean="0"/>
              <a:t>sale_id</a:t>
            </a:r>
            <a:r>
              <a:rPr lang="en-US" dirty="0" smtClean="0"/>
              <a:t> INT, amount FLOAT)</a:t>
            </a:r>
          </a:p>
          <a:p>
            <a:pPr marL="0" indent="0">
              <a:buNone/>
            </a:pPr>
            <a:r>
              <a:rPr lang="en-US" b="1" dirty="0" smtClean="0"/>
              <a:t>PARTITIONED BY </a:t>
            </a:r>
            <a:r>
              <a:rPr lang="en-US" dirty="0" smtClean="0"/>
              <a:t>(country STRING, year INT, month INT)</a:t>
            </a:r>
          </a:p>
          <a:p>
            <a:pPr marL="0" indent="0">
              <a:buNone/>
            </a:pPr>
            <a:r>
              <a:rPr lang="en-US" dirty="0" smtClean="0"/>
              <a:t>So each partition will be split out into different folders like</a:t>
            </a:r>
          </a:p>
          <a:p>
            <a:pPr marL="0" indent="0">
              <a:buNone/>
            </a:pPr>
            <a:r>
              <a:rPr lang="en-US" b="1" dirty="0" smtClean="0"/>
              <a:t>Sales/country=US/year=2012/month=12</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736505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Hierarchy of Hive Partitions</a:t>
            </a:r>
            <a:endParaRPr lang="en-US" dirty="0"/>
          </a:p>
        </p:txBody>
      </p:sp>
      <p:sp>
        <p:nvSpPr>
          <p:cNvPr id="3" name="Content Placeholder 2"/>
          <p:cNvSpPr>
            <a:spLocks noGrp="1"/>
          </p:cNvSpPr>
          <p:nvPr>
            <p:ph idx="1"/>
          </p:nvPr>
        </p:nvSpPr>
        <p:spPr/>
        <p:txBody>
          <a:bodyPr/>
          <a:lstStyle/>
          <a:p>
            <a:pPr marL="1946275" lvl="8" indent="0">
              <a:buNone/>
            </a:pPr>
            <a:endParaRPr lang="en-US" dirty="0"/>
          </a:p>
        </p:txBody>
      </p:sp>
      <p:sp>
        <p:nvSpPr>
          <p:cNvPr id="4" name="Rectangle 3"/>
          <p:cNvSpPr/>
          <p:nvPr/>
        </p:nvSpPr>
        <p:spPr>
          <a:xfrm>
            <a:off x="3772017" y="2133601"/>
            <a:ext cx="2072979" cy="5825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t>
            </a:r>
            <a:r>
              <a:rPr lang="en-US" dirty="0" err="1" smtClean="0"/>
              <a:t>hivebase</a:t>
            </a:r>
            <a:r>
              <a:rPr lang="en-US" dirty="0" smtClean="0"/>
              <a:t>/Sales</a:t>
            </a:r>
            <a:endParaRPr lang="en-US" dirty="0"/>
          </a:p>
        </p:txBody>
      </p:sp>
      <p:sp>
        <p:nvSpPr>
          <p:cNvPr id="5" name="Rectangle 4"/>
          <p:cNvSpPr/>
          <p:nvPr/>
        </p:nvSpPr>
        <p:spPr>
          <a:xfrm>
            <a:off x="2247231" y="3063066"/>
            <a:ext cx="1709981" cy="4275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/country=US</a:t>
            </a:r>
            <a:endParaRPr lang="en-US" dirty="0"/>
          </a:p>
        </p:txBody>
      </p:sp>
      <p:sp>
        <p:nvSpPr>
          <p:cNvPr id="6" name="Rectangle 5"/>
          <p:cNvSpPr/>
          <p:nvPr/>
        </p:nvSpPr>
        <p:spPr>
          <a:xfrm>
            <a:off x="5698785" y="3384132"/>
            <a:ext cx="2247599" cy="4275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/country=CANADA</a:t>
            </a:r>
            <a:endParaRPr lang="en-US" dirty="0"/>
          </a:p>
        </p:txBody>
      </p:sp>
      <p:sp>
        <p:nvSpPr>
          <p:cNvPr id="7" name="Rectangle 6"/>
          <p:cNvSpPr/>
          <p:nvPr/>
        </p:nvSpPr>
        <p:spPr>
          <a:xfrm>
            <a:off x="1194472" y="4111302"/>
            <a:ext cx="1709981" cy="4275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/year=2012</a:t>
            </a:r>
            <a:endParaRPr lang="en-US" dirty="0"/>
          </a:p>
        </p:txBody>
      </p:sp>
      <p:sp>
        <p:nvSpPr>
          <p:cNvPr id="8" name="Rectangle 7"/>
          <p:cNvSpPr/>
          <p:nvPr/>
        </p:nvSpPr>
        <p:spPr>
          <a:xfrm>
            <a:off x="3220306" y="4589254"/>
            <a:ext cx="1709981" cy="4275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/year=2015</a:t>
            </a:r>
            <a:endParaRPr lang="en-US" dirty="0"/>
          </a:p>
        </p:txBody>
      </p:sp>
      <p:sp>
        <p:nvSpPr>
          <p:cNvPr id="9" name="Rectangle 8"/>
          <p:cNvSpPr/>
          <p:nvPr/>
        </p:nvSpPr>
        <p:spPr>
          <a:xfrm>
            <a:off x="5112604" y="4193427"/>
            <a:ext cx="1709981" cy="4275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/year=2012</a:t>
            </a:r>
            <a:endParaRPr lang="en-US" dirty="0"/>
          </a:p>
        </p:txBody>
      </p:sp>
      <p:sp>
        <p:nvSpPr>
          <p:cNvPr id="10" name="Rectangle 9"/>
          <p:cNvSpPr/>
          <p:nvPr/>
        </p:nvSpPr>
        <p:spPr>
          <a:xfrm>
            <a:off x="6535494" y="4811096"/>
            <a:ext cx="1709981" cy="4275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/year=2014</a:t>
            </a:r>
            <a:endParaRPr lang="en-US" dirty="0"/>
          </a:p>
        </p:txBody>
      </p:sp>
      <p:sp>
        <p:nvSpPr>
          <p:cNvPr id="11" name="Rectangle 10"/>
          <p:cNvSpPr/>
          <p:nvPr/>
        </p:nvSpPr>
        <p:spPr>
          <a:xfrm>
            <a:off x="997855" y="5086240"/>
            <a:ext cx="1709981" cy="4275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/month=12</a:t>
            </a:r>
            <a:endParaRPr lang="en-US" dirty="0"/>
          </a:p>
        </p:txBody>
      </p:sp>
      <p:sp>
        <p:nvSpPr>
          <p:cNvPr id="12" name="Rectangle 11"/>
          <p:cNvSpPr/>
          <p:nvPr/>
        </p:nvSpPr>
        <p:spPr>
          <a:xfrm>
            <a:off x="3096842" y="5439170"/>
            <a:ext cx="1709981" cy="4275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/month=11</a:t>
            </a:r>
            <a:endParaRPr lang="en-US" dirty="0"/>
          </a:p>
        </p:txBody>
      </p:sp>
      <p:cxnSp>
        <p:nvCxnSpPr>
          <p:cNvPr id="14" name="Straight Arrow Connector 13"/>
          <p:cNvCxnSpPr>
            <a:stCxn id="4" idx="2"/>
            <a:endCxn id="5" idx="0"/>
          </p:cNvCxnSpPr>
          <p:nvPr/>
        </p:nvCxnSpPr>
        <p:spPr>
          <a:xfrm flipH="1">
            <a:off x="3102222" y="2716164"/>
            <a:ext cx="1706285" cy="3469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6" idx="0"/>
          </p:cNvCxnSpPr>
          <p:nvPr/>
        </p:nvCxnSpPr>
        <p:spPr>
          <a:xfrm>
            <a:off x="4627008" y="2716164"/>
            <a:ext cx="2195577" cy="667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2"/>
            <a:endCxn id="7" idx="0"/>
          </p:cNvCxnSpPr>
          <p:nvPr/>
        </p:nvCxnSpPr>
        <p:spPr>
          <a:xfrm flipH="1">
            <a:off x="2049463" y="3490610"/>
            <a:ext cx="1052759" cy="6206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8" idx="0"/>
          </p:cNvCxnSpPr>
          <p:nvPr/>
        </p:nvCxnSpPr>
        <p:spPr>
          <a:xfrm>
            <a:off x="3045799" y="3439146"/>
            <a:ext cx="1029498" cy="1150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7" idx="2"/>
            <a:endCxn id="11" idx="0"/>
          </p:cNvCxnSpPr>
          <p:nvPr/>
        </p:nvCxnSpPr>
        <p:spPr>
          <a:xfrm flipH="1">
            <a:off x="1852846" y="4538846"/>
            <a:ext cx="196617" cy="5473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7" idx="2"/>
            <a:endCxn id="12" idx="0"/>
          </p:cNvCxnSpPr>
          <p:nvPr/>
        </p:nvCxnSpPr>
        <p:spPr>
          <a:xfrm>
            <a:off x="2049463" y="4538846"/>
            <a:ext cx="1902370" cy="9003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2"/>
            <a:endCxn id="9" idx="0"/>
          </p:cNvCxnSpPr>
          <p:nvPr/>
        </p:nvCxnSpPr>
        <p:spPr>
          <a:xfrm flipH="1">
            <a:off x="5967595" y="3811676"/>
            <a:ext cx="854990" cy="3817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10" idx="0"/>
          </p:cNvCxnSpPr>
          <p:nvPr/>
        </p:nvCxnSpPr>
        <p:spPr>
          <a:xfrm>
            <a:off x="6822585" y="3811676"/>
            <a:ext cx="567900" cy="999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Rounded Rectangle 38"/>
          <p:cNvSpPr/>
          <p:nvPr/>
        </p:nvSpPr>
        <p:spPr>
          <a:xfrm>
            <a:off x="1079590" y="5932069"/>
            <a:ext cx="930431" cy="4275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File</a:t>
            </a:r>
            <a:endParaRPr lang="en-US" dirty="0"/>
          </a:p>
        </p:txBody>
      </p:sp>
      <p:sp>
        <p:nvSpPr>
          <p:cNvPr id="40" name="Rounded Rectangle 39"/>
          <p:cNvSpPr/>
          <p:nvPr/>
        </p:nvSpPr>
        <p:spPr>
          <a:xfrm>
            <a:off x="5037164" y="5969556"/>
            <a:ext cx="930431" cy="4275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File</a:t>
            </a:r>
            <a:endParaRPr lang="en-US" dirty="0"/>
          </a:p>
        </p:txBody>
      </p:sp>
      <p:sp>
        <p:nvSpPr>
          <p:cNvPr id="41" name="Rounded Rectangle 40"/>
          <p:cNvSpPr/>
          <p:nvPr/>
        </p:nvSpPr>
        <p:spPr>
          <a:xfrm>
            <a:off x="7946384" y="5921426"/>
            <a:ext cx="930431" cy="4275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File</a:t>
            </a:r>
            <a:endParaRPr lang="en-US" dirty="0"/>
          </a:p>
        </p:txBody>
      </p:sp>
      <p:cxnSp>
        <p:nvCxnSpPr>
          <p:cNvPr id="43" name="Straight Arrow Connector 42"/>
          <p:cNvCxnSpPr>
            <a:stCxn id="10" idx="2"/>
            <a:endCxn id="37" idx="0"/>
          </p:cNvCxnSpPr>
          <p:nvPr/>
        </p:nvCxnSpPr>
        <p:spPr>
          <a:xfrm flipH="1">
            <a:off x="6822585" y="5238640"/>
            <a:ext cx="567900" cy="2443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12" idx="2"/>
            <a:endCxn id="40" idx="1"/>
          </p:cNvCxnSpPr>
          <p:nvPr/>
        </p:nvCxnSpPr>
        <p:spPr>
          <a:xfrm>
            <a:off x="3951833" y="5866714"/>
            <a:ext cx="1085331" cy="3166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11" idx="2"/>
          </p:cNvCxnSpPr>
          <p:nvPr/>
        </p:nvCxnSpPr>
        <p:spPr>
          <a:xfrm flipH="1">
            <a:off x="1659688" y="5513784"/>
            <a:ext cx="193158" cy="4592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5967594" y="5482960"/>
            <a:ext cx="1709981" cy="4275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/month=11</a:t>
            </a:r>
            <a:endParaRPr lang="en-US" dirty="0"/>
          </a:p>
        </p:txBody>
      </p:sp>
      <p:cxnSp>
        <p:nvCxnSpPr>
          <p:cNvPr id="42" name="Straight Arrow Connector 41"/>
          <p:cNvCxnSpPr>
            <a:stCxn id="37" idx="2"/>
            <a:endCxn id="41" idx="1"/>
          </p:cNvCxnSpPr>
          <p:nvPr/>
        </p:nvCxnSpPr>
        <p:spPr>
          <a:xfrm>
            <a:off x="6822585" y="5910504"/>
            <a:ext cx="1123799" cy="2246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763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39" grpId="0" animBg="1"/>
      <p:bldP spid="40" grpId="0" animBg="1"/>
      <p:bldP spid="41"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Hive Data Model Contd.</a:t>
            </a:r>
          </a:p>
        </p:txBody>
      </p:sp>
      <p:sp>
        <p:nvSpPr>
          <p:cNvPr id="3" name="Content Placeholder 2"/>
          <p:cNvSpPr>
            <a:spLocks noGrp="1"/>
          </p:cNvSpPr>
          <p:nvPr>
            <p:ph idx="1"/>
          </p:nvPr>
        </p:nvSpPr>
        <p:spPr/>
        <p:txBody>
          <a:bodyPr/>
          <a:lstStyle/>
          <a:p>
            <a:r>
              <a:rPr lang="en-US" sz="3200" dirty="0" smtClean="0"/>
              <a:t>Buckets</a:t>
            </a:r>
          </a:p>
          <a:p>
            <a:pPr>
              <a:buFontTx/>
              <a:buChar char="-"/>
            </a:pPr>
            <a:r>
              <a:rPr lang="en-US" dirty="0" smtClean="0"/>
              <a:t>Data in each partition divided into buckets</a:t>
            </a:r>
          </a:p>
          <a:p>
            <a:pPr>
              <a:buFontTx/>
              <a:buChar char="-"/>
            </a:pPr>
            <a:r>
              <a:rPr lang="en-US" dirty="0" smtClean="0"/>
              <a:t>Based on a hash function of the column</a:t>
            </a:r>
          </a:p>
          <a:p>
            <a:pPr>
              <a:buFontTx/>
              <a:buChar char="-"/>
            </a:pPr>
            <a:r>
              <a:rPr lang="en-US" b="1" dirty="0" smtClean="0"/>
              <a:t>H(column) mod </a:t>
            </a:r>
            <a:r>
              <a:rPr lang="en-US" b="1" dirty="0" err="1" smtClean="0"/>
              <a:t>NumBuckets</a:t>
            </a:r>
            <a:r>
              <a:rPr lang="en-US" b="1" dirty="0" smtClean="0"/>
              <a:t> = bucket number</a:t>
            </a:r>
          </a:p>
          <a:p>
            <a:pPr>
              <a:buFontTx/>
              <a:buChar char="-"/>
            </a:pPr>
            <a:r>
              <a:rPr lang="en-US" dirty="0" smtClean="0"/>
              <a:t>Each bucket is stored as a file in partition directory</a:t>
            </a:r>
          </a:p>
          <a:p>
            <a:pPr>
              <a:buFontTx/>
              <a:buChar char="-"/>
            </a:pPr>
            <a:endParaRPr lang="en-US" dirty="0" smtClean="0"/>
          </a:p>
          <a:p>
            <a:pPr>
              <a:buFontTx/>
              <a:buChar char="-"/>
            </a:pPr>
            <a:endParaRPr lang="en-US" dirty="0"/>
          </a:p>
        </p:txBody>
      </p:sp>
    </p:spTree>
    <p:extLst>
      <p:ext uri="{BB962C8B-B14F-4D97-AF65-F5344CB8AC3E}">
        <p14:creationId xmlns:p14="http://schemas.microsoft.com/office/powerpoint/2010/main" val="1739137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pic>
        <p:nvPicPr>
          <p:cNvPr id="7" name="Picture 6" descr="Screen Shot 2015-02-15 at 1.58.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7798" y="1898432"/>
            <a:ext cx="4025900" cy="3861661"/>
          </a:xfrm>
          <a:prstGeom prst="rect">
            <a:avLst/>
          </a:prstGeom>
        </p:spPr>
      </p:pic>
      <p:sp>
        <p:nvSpPr>
          <p:cNvPr id="8" name="TextBox 7"/>
          <p:cNvSpPr txBox="1"/>
          <p:nvPr/>
        </p:nvSpPr>
        <p:spPr>
          <a:xfrm>
            <a:off x="536566" y="1898432"/>
            <a:ext cx="4211231" cy="3139321"/>
          </a:xfrm>
          <a:prstGeom prst="rect">
            <a:avLst/>
          </a:prstGeom>
          <a:noFill/>
        </p:spPr>
        <p:txBody>
          <a:bodyPr wrap="square" rtlCol="0">
            <a:spAutoFit/>
          </a:bodyPr>
          <a:lstStyle/>
          <a:p>
            <a:r>
              <a:rPr lang="en-US" b="1" dirty="0" err="1" smtClean="0"/>
              <a:t>Externel</a:t>
            </a:r>
            <a:r>
              <a:rPr lang="en-US" b="1" dirty="0" smtClean="0"/>
              <a:t> Interfaces</a:t>
            </a:r>
            <a:r>
              <a:rPr lang="en-US" dirty="0" smtClean="0"/>
              <a:t>- CLI, </a:t>
            </a:r>
            <a:r>
              <a:rPr lang="en-US" dirty="0" err="1" smtClean="0"/>
              <a:t>WebUI</a:t>
            </a:r>
            <a:r>
              <a:rPr lang="en-US" dirty="0" smtClean="0"/>
              <a:t>, JDBC, ODBC programming interfaces</a:t>
            </a:r>
          </a:p>
          <a:p>
            <a:endParaRPr lang="en-US" dirty="0"/>
          </a:p>
          <a:p>
            <a:r>
              <a:rPr lang="en-US" b="1" dirty="0" smtClean="0"/>
              <a:t>Thrift Server </a:t>
            </a:r>
            <a:r>
              <a:rPr lang="en-US" dirty="0" smtClean="0"/>
              <a:t>– Cross Language service framework . </a:t>
            </a:r>
            <a:endParaRPr lang="en-US" dirty="0"/>
          </a:p>
          <a:p>
            <a:endParaRPr lang="en-US" dirty="0" smtClean="0"/>
          </a:p>
          <a:p>
            <a:r>
              <a:rPr lang="en-US" b="1" dirty="0" err="1" smtClean="0"/>
              <a:t>Metastore</a:t>
            </a:r>
            <a:r>
              <a:rPr lang="en-US" dirty="0" smtClean="0"/>
              <a:t> -  Meta data about the Hive tables, partitions</a:t>
            </a:r>
          </a:p>
          <a:p>
            <a:endParaRPr lang="en-US" dirty="0" smtClean="0"/>
          </a:p>
          <a:p>
            <a:r>
              <a:rPr lang="en-US" b="1" dirty="0" smtClean="0"/>
              <a:t>Driver</a:t>
            </a:r>
            <a:r>
              <a:rPr lang="en-US" dirty="0" smtClean="0"/>
              <a:t> -  Brain of Hive! Compiler, Optimizer and Execution engine</a:t>
            </a:r>
          </a:p>
        </p:txBody>
      </p:sp>
    </p:spTree>
    <p:extLst>
      <p:ext uri="{BB962C8B-B14F-4D97-AF65-F5344CB8AC3E}">
        <p14:creationId xmlns:p14="http://schemas.microsoft.com/office/powerpoint/2010/main" val="14394590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Thrift Server</a:t>
            </a:r>
            <a:endParaRPr lang="en-US" dirty="0"/>
          </a:p>
        </p:txBody>
      </p:sp>
      <p:pic>
        <p:nvPicPr>
          <p:cNvPr id="4" name="Picture 3" descr="Screen Shot 2015-02-15 at 2.30.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709" y="1984078"/>
            <a:ext cx="5384800" cy="2006600"/>
          </a:xfrm>
          <a:prstGeom prst="rect">
            <a:avLst/>
          </a:prstGeom>
        </p:spPr>
      </p:pic>
      <p:sp>
        <p:nvSpPr>
          <p:cNvPr id="3" name="TextBox 2"/>
          <p:cNvSpPr txBox="1"/>
          <p:nvPr/>
        </p:nvSpPr>
        <p:spPr>
          <a:xfrm>
            <a:off x="807780" y="4346903"/>
            <a:ext cx="7580554" cy="1754327"/>
          </a:xfrm>
          <a:prstGeom prst="rect">
            <a:avLst/>
          </a:prstGeom>
          <a:noFill/>
        </p:spPr>
        <p:txBody>
          <a:bodyPr wrap="square" rtlCol="0">
            <a:spAutoFit/>
          </a:bodyPr>
          <a:lstStyle/>
          <a:p>
            <a:pPr marL="285750" indent="-285750">
              <a:buFont typeface="Arial"/>
              <a:buChar char="•"/>
            </a:pPr>
            <a:r>
              <a:rPr lang="en-US" dirty="0" smtClean="0"/>
              <a:t>Framework for cross language services</a:t>
            </a:r>
          </a:p>
          <a:p>
            <a:pPr marL="285750" indent="-285750">
              <a:buFont typeface="Arial"/>
              <a:buChar char="•"/>
            </a:pPr>
            <a:r>
              <a:rPr lang="en-US" dirty="0" smtClean="0"/>
              <a:t>Server written in Java</a:t>
            </a:r>
          </a:p>
          <a:p>
            <a:pPr marL="285750" indent="-285750">
              <a:buFont typeface="Arial"/>
              <a:buChar char="•"/>
            </a:pPr>
            <a:r>
              <a:rPr lang="en-US" dirty="0" smtClean="0"/>
              <a:t>Support for clients written in different languages</a:t>
            </a:r>
          </a:p>
          <a:p>
            <a:r>
              <a:rPr lang="en-US" dirty="0" smtClean="0"/>
              <a:t>	- JDBC(java), ODBC(</a:t>
            </a:r>
            <a:r>
              <a:rPr lang="en-US" dirty="0" err="1" smtClean="0"/>
              <a:t>c++</a:t>
            </a:r>
            <a:r>
              <a:rPr lang="en-US" dirty="0" smtClean="0"/>
              <a:t>), </a:t>
            </a:r>
            <a:r>
              <a:rPr lang="en-US" dirty="0" err="1" smtClean="0"/>
              <a:t>php</a:t>
            </a:r>
            <a:r>
              <a:rPr lang="en-US" dirty="0" smtClean="0"/>
              <a:t>, </a:t>
            </a:r>
            <a:r>
              <a:rPr lang="en-US" dirty="0" err="1" smtClean="0"/>
              <a:t>perl</a:t>
            </a:r>
            <a:r>
              <a:rPr lang="en-US" dirty="0" smtClean="0"/>
              <a:t>, python scripts</a:t>
            </a:r>
          </a:p>
          <a:p>
            <a:endParaRPr lang="en-US" dirty="0" smtClean="0"/>
          </a:p>
          <a:p>
            <a:endParaRPr lang="en-US" dirty="0"/>
          </a:p>
        </p:txBody>
      </p:sp>
    </p:spTree>
    <p:extLst>
      <p:ext uri="{BB962C8B-B14F-4D97-AF65-F5344CB8AC3E}">
        <p14:creationId xmlns:p14="http://schemas.microsoft.com/office/powerpoint/2010/main" val="42668490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Metastore</a:t>
            </a:r>
            <a:endParaRPr lang="en-US" dirty="0"/>
          </a:p>
        </p:txBody>
      </p:sp>
      <p:pic>
        <p:nvPicPr>
          <p:cNvPr id="4" name="Picture 3" descr="Screen Shot 2015-02-15 at 2.20.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905" y="1826565"/>
            <a:ext cx="5516700" cy="2054971"/>
          </a:xfrm>
          <a:prstGeom prst="rect">
            <a:avLst/>
          </a:prstGeom>
        </p:spPr>
      </p:pic>
      <p:sp>
        <p:nvSpPr>
          <p:cNvPr id="3" name="TextBox 2"/>
          <p:cNvSpPr txBox="1"/>
          <p:nvPr/>
        </p:nvSpPr>
        <p:spPr>
          <a:xfrm>
            <a:off x="807779" y="4346903"/>
            <a:ext cx="7634211" cy="2308324"/>
          </a:xfrm>
          <a:prstGeom prst="rect">
            <a:avLst/>
          </a:prstGeom>
          <a:noFill/>
        </p:spPr>
        <p:txBody>
          <a:bodyPr wrap="square" rtlCol="0">
            <a:spAutoFit/>
          </a:bodyPr>
          <a:lstStyle/>
          <a:p>
            <a:pPr marL="285750" indent="-285750">
              <a:buFont typeface="Arial"/>
              <a:buChar char="•"/>
            </a:pPr>
            <a:r>
              <a:rPr lang="en-US" dirty="0" smtClean="0"/>
              <a:t>System </a:t>
            </a:r>
            <a:r>
              <a:rPr lang="en-US" dirty="0"/>
              <a:t>catalog which contains </a:t>
            </a:r>
            <a:r>
              <a:rPr lang="en-US" dirty="0" smtClean="0"/>
              <a:t>metadata </a:t>
            </a:r>
            <a:r>
              <a:rPr lang="en-US" dirty="0"/>
              <a:t>about the </a:t>
            </a:r>
            <a:r>
              <a:rPr lang="en-US" dirty="0" smtClean="0"/>
              <a:t>Hive tables </a:t>
            </a:r>
          </a:p>
          <a:p>
            <a:pPr marL="285750" indent="-285750">
              <a:buFont typeface="Arial"/>
              <a:buChar char="•"/>
            </a:pPr>
            <a:r>
              <a:rPr lang="en-US" dirty="0" smtClean="0"/>
              <a:t>Stored in RDBMS/local </a:t>
            </a:r>
            <a:r>
              <a:rPr lang="en-US" dirty="0" err="1" smtClean="0"/>
              <a:t>fs</a:t>
            </a:r>
            <a:r>
              <a:rPr lang="en-US" dirty="0" smtClean="0"/>
              <a:t>. HDFS too slow(not optimized for random access)</a:t>
            </a:r>
          </a:p>
          <a:p>
            <a:pPr marL="285750" indent="-285750">
              <a:buFont typeface="Arial"/>
              <a:buChar char="•"/>
            </a:pPr>
            <a:r>
              <a:rPr lang="en-US" dirty="0" smtClean="0"/>
              <a:t>Objects of </a:t>
            </a:r>
            <a:r>
              <a:rPr lang="en-US" dirty="0" err="1" smtClean="0"/>
              <a:t>Metastore</a:t>
            </a:r>
            <a:endParaRPr lang="en-US" dirty="0" smtClean="0"/>
          </a:p>
          <a:p>
            <a:pPr marL="742950" lvl="1" indent="-285750">
              <a:buFont typeface="Wingdings" charset="2"/>
              <a:buChar char="Ø"/>
            </a:pPr>
            <a:r>
              <a:rPr lang="en-US" dirty="0" smtClean="0"/>
              <a:t>Database - Namespace of tables</a:t>
            </a:r>
          </a:p>
          <a:p>
            <a:pPr marL="742950" lvl="1" indent="-285750">
              <a:buFont typeface="Wingdings" charset="2"/>
              <a:buChar char="Ø"/>
            </a:pPr>
            <a:r>
              <a:rPr lang="en-US" dirty="0" smtClean="0"/>
              <a:t>Table - </a:t>
            </a:r>
            <a:r>
              <a:rPr lang="en-US" dirty="0"/>
              <a:t>list of </a:t>
            </a:r>
            <a:r>
              <a:rPr lang="en-US" dirty="0" smtClean="0"/>
              <a:t>columns, </a:t>
            </a:r>
            <a:r>
              <a:rPr lang="en-US" dirty="0"/>
              <a:t>types, owner, </a:t>
            </a:r>
            <a:r>
              <a:rPr lang="en-US" dirty="0" smtClean="0"/>
              <a:t>storage, </a:t>
            </a:r>
            <a:r>
              <a:rPr lang="en-US" dirty="0" err="1" smtClean="0"/>
              <a:t>SerDes</a:t>
            </a:r>
            <a:endParaRPr lang="en-US" dirty="0" smtClean="0"/>
          </a:p>
          <a:p>
            <a:pPr marL="742950" lvl="1" indent="-285750">
              <a:buFont typeface="Wingdings" charset="2"/>
              <a:buChar char="Ø"/>
            </a:pPr>
            <a:r>
              <a:rPr lang="en-US" dirty="0" smtClean="0"/>
              <a:t> Partition – Partition specific column, </a:t>
            </a:r>
            <a:r>
              <a:rPr lang="en-US" dirty="0" err="1" smtClean="0"/>
              <a:t>Serdes</a:t>
            </a:r>
            <a:r>
              <a:rPr lang="en-US" dirty="0" smtClean="0"/>
              <a:t> and storage</a:t>
            </a:r>
            <a:endParaRPr lang="en-US" dirty="0"/>
          </a:p>
          <a:p>
            <a:pPr lvl="1"/>
            <a:endParaRPr lang="en-US" dirty="0"/>
          </a:p>
        </p:txBody>
      </p:sp>
    </p:spTree>
    <p:extLst>
      <p:ext uri="{BB962C8B-B14F-4D97-AF65-F5344CB8AC3E}">
        <p14:creationId xmlns:p14="http://schemas.microsoft.com/office/powerpoint/2010/main" val="34820496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Driver</a:t>
            </a:r>
            <a:endParaRPr lang="en-US" dirty="0"/>
          </a:p>
        </p:txBody>
      </p:sp>
      <p:pic>
        <p:nvPicPr>
          <p:cNvPr id="4" name="Picture 3" descr="Screen Shot 2015-02-15 at 2.23.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760" y="1807516"/>
            <a:ext cx="5807347" cy="2181617"/>
          </a:xfrm>
          <a:prstGeom prst="rect">
            <a:avLst/>
          </a:prstGeom>
        </p:spPr>
      </p:pic>
      <p:sp>
        <p:nvSpPr>
          <p:cNvPr id="5" name="TextBox 4"/>
          <p:cNvSpPr txBox="1"/>
          <p:nvPr/>
        </p:nvSpPr>
        <p:spPr>
          <a:xfrm>
            <a:off x="947935" y="4060687"/>
            <a:ext cx="7378943" cy="1754327"/>
          </a:xfrm>
          <a:prstGeom prst="rect">
            <a:avLst/>
          </a:prstGeom>
          <a:noFill/>
        </p:spPr>
        <p:txBody>
          <a:bodyPr wrap="none" rtlCol="0">
            <a:spAutoFit/>
          </a:bodyPr>
          <a:lstStyle/>
          <a:p>
            <a:pPr marL="285750" indent="-285750">
              <a:buFont typeface="Arial"/>
              <a:buChar char="•"/>
            </a:pPr>
            <a:r>
              <a:rPr lang="en-US" b="1" dirty="0" smtClean="0"/>
              <a:t>Driver </a:t>
            </a:r>
            <a:r>
              <a:rPr lang="en-US" dirty="0" smtClean="0"/>
              <a:t>- Maintains the lifecycle of </a:t>
            </a:r>
            <a:r>
              <a:rPr lang="en-US" dirty="0" err="1" smtClean="0"/>
              <a:t>HiveQL</a:t>
            </a:r>
            <a:r>
              <a:rPr lang="en-US" dirty="0" smtClean="0"/>
              <a:t> statement</a:t>
            </a:r>
          </a:p>
          <a:p>
            <a:pPr marL="285750" indent="-285750">
              <a:buFont typeface="Arial"/>
              <a:buChar char="•"/>
            </a:pPr>
            <a:r>
              <a:rPr lang="en-US" b="1" dirty="0" smtClean="0"/>
              <a:t>Query Compiler</a:t>
            </a:r>
            <a:r>
              <a:rPr lang="en-US" dirty="0" smtClean="0"/>
              <a:t> – Compiles </a:t>
            </a:r>
            <a:r>
              <a:rPr lang="en-US" dirty="0" err="1" smtClean="0"/>
              <a:t>HiveQL</a:t>
            </a:r>
            <a:r>
              <a:rPr lang="en-US" dirty="0" smtClean="0"/>
              <a:t> in a DAG of map reduce tasks</a:t>
            </a:r>
          </a:p>
          <a:p>
            <a:pPr marL="285750" indent="-285750">
              <a:buFont typeface="Arial"/>
              <a:buChar char="•"/>
            </a:pPr>
            <a:r>
              <a:rPr lang="en-US" b="1" dirty="0" smtClean="0"/>
              <a:t>Executor</a:t>
            </a:r>
            <a:r>
              <a:rPr lang="en-US" dirty="0" smtClean="0"/>
              <a:t> -  Executes the tasks plan generated by the compiler in proper </a:t>
            </a:r>
          </a:p>
          <a:p>
            <a:r>
              <a:rPr lang="en-US" dirty="0" smtClean="0"/>
              <a:t>     dependency order.  Interacts with the underlying Hadoop instance</a:t>
            </a:r>
          </a:p>
          <a:p>
            <a:endParaRPr lang="en-US" dirty="0" smtClean="0"/>
          </a:p>
          <a:p>
            <a:endParaRPr lang="en-US" dirty="0"/>
          </a:p>
        </p:txBody>
      </p:sp>
    </p:spTree>
    <p:extLst>
      <p:ext uri="{BB962C8B-B14F-4D97-AF65-F5344CB8AC3E}">
        <p14:creationId xmlns:p14="http://schemas.microsoft.com/office/powerpoint/2010/main" val="560059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Converts the </a:t>
            </a:r>
            <a:r>
              <a:rPr lang="en-US" dirty="0" err="1" smtClean="0"/>
              <a:t>HiveQL</a:t>
            </a:r>
            <a:r>
              <a:rPr lang="en-US" dirty="0" smtClean="0"/>
              <a:t> into a plan for execution</a:t>
            </a:r>
          </a:p>
          <a:p>
            <a:r>
              <a:rPr lang="en-US" dirty="0" smtClean="0"/>
              <a:t>Plans can </a:t>
            </a:r>
            <a:endParaRPr lang="en-US" dirty="0"/>
          </a:p>
          <a:p>
            <a:pPr marL="0" indent="0">
              <a:buNone/>
            </a:pPr>
            <a:r>
              <a:rPr lang="en-US" smtClean="0"/>
              <a:t>	- Metadata </a:t>
            </a:r>
            <a:r>
              <a:rPr lang="en-US" dirty="0" smtClean="0"/>
              <a:t>operations for DDL statements e.g. CREATE</a:t>
            </a:r>
          </a:p>
          <a:p>
            <a:pPr marL="0" indent="0">
              <a:buNone/>
            </a:pPr>
            <a:r>
              <a:rPr lang="en-US" dirty="0"/>
              <a:t>	</a:t>
            </a:r>
            <a:r>
              <a:rPr lang="en-US" dirty="0" smtClean="0"/>
              <a:t>- HDFS operations e.g. LOAD</a:t>
            </a:r>
          </a:p>
          <a:p>
            <a:r>
              <a:rPr lang="en-US" dirty="0" smtClean="0"/>
              <a:t>Semantic Analyzer – checks schema information, type checking, implicit type conversion, column verification</a:t>
            </a:r>
          </a:p>
          <a:p>
            <a:r>
              <a:rPr lang="en-US" dirty="0" smtClean="0"/>
              <a:t>Optimizer – Finding the best logical plan e.g. Combines multiple joins in a way to reduce the number of map reduce jobs, Prune columns early  to minimize data transfer</a:t>
            </a:r>
          </a:p>
          <a:p>
            <a:r>
              <a:rPr lang="en-US" dirty="0" smtClean="0"/>
              <a:t>Physical plan generator – creates the DAG of map-reduce jobs</a:t>
            </a:r>
          </a:p>
          <a:p>
            <a:endParaRPr lang="en-US" dirty="0" smtClean="0"/>
          </a:p>
          <a:p>
            <a:endParaRPr lang="en-US" dirty="0" smtClean="0"/>
          </a:p>
        </p:txBody>
      </p:sp>
    </p:spTree>
    <p:extLst>
      <p:ext uri="{BB962C8B-B14F-4D97-AF65-F5344CB8AC3E}">
        <p14:creationId xmlns:p14="http://schemas.microsoft.com/office/powerpoint/2010/main" val="11872698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HiveQL</a:t>
            </a:r>
            <a:endParaRPr lang="en-US" dirty="0"/>
          </a:p>
        </p:txBody>
      </p:sp>
      <p:sp>
        <p:nvSpPr>
          <p:cNvPr id="5" name="Rectangle 4"/>
          <p:cNvSpPr/>
          <p:nvPr/>
        </p:nvSpPr>
        <p:spPr>
          <a:xfrm>
            <a:off x="533212" y="1615583"/>
            <a:ext cx="7944549" cy="6186310"/>
          </a:xfrm>
          <a:prstGeom prst="rect">
            <a:avLst/>
          </a:prstGeom>
        </p:spPr>
        <p:txBody>
          <a:bodyPr wrap="square">
            <a:spAutoFit/>
          </a:bodyPr>
          <a:lstStyle/>
          <a:p>
            <a:r>
              <a:rPr lang="en-US" dirty="0" smtClean="0"/>
              <a:t>DDL :</a:t>
            </a:r>
          </a:p>
          <a:p>
            <a:r>
              <a:rPr lang="en-US" dirty="0"/>
              <a:t>	</a:t>
            </a:r>
            <a:r>
              <a:rPr lang="en-US" dirty="0" smtClean="0"/>
              <a:t>CREATE DATABASE</a:t>
            </a:r>
          </a:p>
          <a:p>
            <a:r>
              <a:rPr lang="en-US" dirty="0"/>
              <a:t>	</a:t>
            </a:r>
            <a:r>
              <a:rPr lang="en-US" dirty="0" smtClean="0"/>
              <a:t>CREATE TABLE</a:t>
            </a:r>
          </a:p>
          <a:p>
            <a:r>
              <a:rPr lang="en-US" dirty="0"/>
              <a:t>	</a:t>
            </a:r>
            <a:r>
              <a:rPr lang="en-US" dirty="0" smtClean="0"/>
              <a:t>ALTER TABLE</a:t>
            </a:r>
          </a:p>
          <a:p>
            <a:r>
              <a:rPr lang="en-US" dirty="0"/>
              <a:t>	</a:t>
            </a:r>
            <a:r>
              <a:rPr lang="en-US" dirty="0" smtClean="0"/>
              <a:t>SHOW TABLE</a:t>
            </a:r>
          </a:p>
          <a:p>
            <a:r>
              <a:rPr lang="en-US" dirty="0"/>
              <a:t>	</a:t>
            </a:r>
            <a:r>
              <a:rPr lang="en-US" dirty="0" smtClean="0"/>
              <a:t>DESCRIBE</a:t>
            </a:r>
          </a:p>
          <a:p>
            <a:r>
              <a:rPr lang="en-US" dirty="0"/>
              <a:t>	</a:t>
            </a:r>
          </a:p>
          <a:p>
            <a:r>
              <a:rPr lang="en-US" dirty="0" smtClean="0"/>
              <a:t>DML:</a:t>
            </a:r>
          </a:p>
          <a:p>
            <a:r>
              <a:rPr lang="en-US" dirty="0"/>
              <a:t>	LOAD </a:t>
            </a:r>
            <a:r>
              <a:rPr lang="en-US" dirty="0" smtClean="0"/>
              <a:t>TABLE</a:t>
            </a:r>
          </a:p>
          <a:p>
            <a:r>
              <a:rPr lang="en-US" dirty="0"/>
              <a:t>	</a:t>
            </a:r>
            <a:r>
              <a:rPr lang="en-US" dirty="0" smtClean="0"/>
              <a:t>INSERT</a:t>
            </a:r>
          </a:p>
          <a:p>
            <a:r>
              <a:rPr lang="en-US" dirty="0" smtClean="0"/>
              <a:t>QUERY:</a:t>
            </a:r>
          </a:p>
          <a:p>
            <a:r>
              <a:rPr lang="en-US" dirty="0"/>
              <a:t>	</a:t>
            </a:r>
            <a:r>
              <a:rPr lang="en-US" dirty="0" smtClean="0"/>
              <a:t>SELECT </a:t>
            </a:r>
          </a:p>
          <a:p>
            <a:r>
              <a:rPr lang="en-US" dirty="0"/>
              <a:t>	</a:t>
            </a:r>
            <a:r>
              <a:rPr lang="en-US" dirty="0" smtClean="0"/>
              <a:t>GROUP BY</a:t>
            </a:r>
          </a:p>
          <a:p>
            <a:r>
              <a:rPr lang="en-US" dirty="0"/>
              <a:t>	</a:t>
            </a:r>
            <a:r>
              <a:rPr lang="en-US" dirty="0" smtClean="0"/>
              <a:t>JOIN</a:t>
            </a:r>
          </a:p>
          <a:p>
            <a:r>
              <a:rPr lang="en-US" dirty="0" smtClean="0"/>
              <a:t>	MULTI TABLE INSERT</a:t>
            </a:r>
            <a:endParaRPr lang="en-US" dirty="0"/>
          </a:p>
          <a:p>
            <a:endParaRPr lang="en-US" dirty="0" smtClean="0"/>
          </a:p>
          <a:p>
            <a:r>
              <a:rPr lang="en-US" dirty="0"/>
              <a:t>	</a:t>
            </a:r>
            <a:endParaRPr lang="en-US" dirty="0" smtClean="0"/>
          </a:p>
          <a:p>
            <a:r>
              <a:rPr lang="en-US" dirty="0"/>
              <a:t>	</a:t>
            </a:r>
            <a:endParaRPr lang="en-US" dirty="0" smtClean="0"/>
          </a:p>
          <a:p>
            <a:r>
              <a:rPr lang="en-US" dirty="0"/>
              <a:t>	</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32835041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a:t>
            </a:r>
            <a:r>
              <a:rPr lang="en-US" dirty="0" err="1" smtClean="0"/>
              <a:t>SerDe</a:t>
            </a:r>
            <a:endParaRPr lang="en-US" dirty="0"/>
          </a:p>
        </p:txBody>
      </p:sp>
      <p:sp>
        <p:nvSpPr>
          <p:cNvPr id="3" name="Content Placeholder 2"/>
          <p:cNvSpPr>
            <a:spLocks noGrp="1"/>
          </p:cNvSpPr>
          <p:nvPr>
            <p:ph idx="1"/>
          </p:nvPr>
        </p:nvSpPr>
        <p:spPr/>
        <p:txBody>
          <a:bodyPr/>
          <a:lstStyle/>
          <a:p>
            <a:r>
              <a:rPr lang="en-US" dirty="0" smtClean="0"/>
              <a:t>SELECT Query         </a:t>
            </a:r>
            <a:endParaRPr lang="en-US" dirty="0"/>
          </a:p>
        </p:txBody>
      </p:sp>
      <p:sp>
        <p:nvSpPr>
          <p:cNvPr id="4" name="Rectangle 3"/>
          <p:cNvSpPr/>
          <p:nvPr/>
        </p:nvSpPr>
        <p:spPr>
          <a:xfrm>
            <a:off x="6838157" y="1717551"/>
            <a:ext cx="1921197" cy="203501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sp>
        <p:nvSpPr>
          <p:cNvPr id="5" name="Rectangle 4"/>
          <p:cNvSpPr/>
          <p:nvPr/>
        </p:nvSpPr>
        <p:spPr>
          <a:xfrm>
            <a:off x="6984689" y="1873119"/>
            <a:ext cx="1530445" cy="2604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984689" y="2301375"/>
            <a:ext cx="1530445" cy="2604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984689" y="3271175"/>
            <a:ext cx="1530445" cy="2604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Curved Connector 10"/>
          <p:cNvCxnSpPr>
            <a:stCxn id="5" idx="1"/>
            <a:endCxn id="12" idx="0"/>
          </p:cNvCxnSpPr>
          <p:nvPr/>
        </p:nvCxnSpPr>
        <p:spPr>
          <a:xfrm rot="10800000" flipV="1">
            <a:off x="4580919" y="2003360"/>
            <a:ext cx="2403770" cy="948998"/>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815696" y="2952358"/>
            <a:ext cx="1530445" cy="57929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Record Reader</a:t>
            </a:r>
            <a:endParaRPr lang="en-US" dirty="0"/>
          </a:p>
        </p:txBody>
      </p:sp>
      <p:sp>
        <p:nvSpPr>
          <p:cNvPr id="17" name="Rectangle 16"/>
          <p:cNvSpPr/>
          <p:nvPr/>
        </p:nvSpPr>
        <p:spPr>
          <a:xfrm>
            <a:off x="3870404" y="4000997"/>
            <a:ext cx="1530445" cy="57929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err="1" smtClean="0"/>
              <a:t>Deserialize</a:t>
            </a:r>
            <a:endParaRPr lang="en-US" dirty="0"/>
          </a:p>
        </p:txBody>
      </p:sp>
      <p:sp>
        <p:nvSpPr>
          <p:cNvPr id="18" name="Rectangle 17"/>
          <p:cNvSpPr/>
          <p:nvPr/>
        </p:nvSpPr>
        <p:spPr>
          <a:xfrm>
            <a:off x="2741127" y="5136367"/>
            <a:ext cx="1530445" cy="57929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Hive Row Object </a:t>
            </a:r>
            <a:endParaRPr lang="en-US" dirty="0"/>
          </a:p>
        </p:txBody>
      </p:sp>
      <p:cxnSp>
        <p:nvCxnSpPr>
          <p:cNvPr id="19" name="Curved Connector 18"/>
          <p:cNvCxnSpPr>
            <a:stCxn id="12" idx="2"/>
            <a:endCxn id="17" idx="0"/>
          </p:cNvCxnSpPr>
          <p:nvPr/>
        </p:nvCxnSpPr>
        <p:spPr>
          <a:xfrm rot="16200000" flipH="1">
            <a:off x="4373603" y="3738973"/>
            <a:ext cx="469340" cy="5470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17" idx="2"/>
            <a:endCxn id="18" idx="0"/>
          </p:cNvCxnSpPr>
          <p:nvPr/>
        </p:nvCxnSpPr>
        <p:spPr>
          <a:xfrm rot="5400000">
            <a:off x="3792954" y="4293693"/>
            <a:ext cx="556071" cy="112927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798442" y="5136367"/>
            <a:ext cx="1530445" cy="92915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Object Inspector Map Fields</a:t>
            </a:r>
            <a:endParaRPr lang="en-US" dirty="0"/>
          </a:p>
        </p:txBody>
      </p:sp>
      <p:sp>
        <p:nvSpPr>
          <p:cNvPr id="32" name="TextBox 31"/>
          <p:cNvSpPr txBox="1"/>
          <p:nvPr/>
        </p:nvSpPr>
        <p:spPr>
          <a:xfrm>
            <a:off x="7114940" y="3921315"/>
            <a:ext cx="1400194" cy="369332"/>
          </a:xfrm>
          <a:prstGeom prst="rect">
            <a:avLst/>
          </a:prstGeom>
          <a:noFill/>
        </p:spPr>
        <p:txBody>
          <a:bodyPr wrap="square" rtlCol="0">
            <a:spAutoFit/>
          </a:bodyPr>
          <a:lstStyle/>
          <a:p>
            <a:r>
              <a:rPr lang="en-US" dirty="0" smtClean="0"/>
              <a:t>Hive Table</a:t>
            </a:r>
            <a:endParaRPr lang="en-US" dirty="0"/>
          </a:p>
        </p:txBody>
      </p:sp>
      <p:sp>
        <p:nvSpPr>
          <p:cNvPr id="33" name="Rectangle 32"/>
          <p:cNvSpPr/>
          <p:nvPr/>
        </p:nvSpPr>
        <p:spPr>
          <a:xfrm>
            <a:off x="6984689" y="5136367"/>
            <a:ext cx="1530445" cy="5792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End User</a:t>
            </a:r>
            <a:endParaRPr lang="en-US" dirty="0"/>
          </a:p>
        </p:txBody>
      </p:sp>
      <p:cxnSp>
        <p:nvCxnSpPr>
          <p:cNvPr id="34" name="Curved Connector 33"/>
          <p:cNvCxnSpPr>
            <a:stCxn id="18" idx="3"/>
            <a:endCxn id="30" idx="1"/>
          </p:cNvCxnSpPr>
          <p:nvPr/>
        </p:nvCxnSpPr>
        <p:spPr>
          <a:xfrm>
            <a:off x="4271572" y="5426017"/>
            <a:ext cx="526870" cy="17492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Curved Connector 36"/>
          <p:cNvCxnSpPr>
            <a:stCxn id="30" idx="3"/>
            <a:endCxn id="33" idx="1"/>
          </p:cNvCxnSpPr>
          <p:nvPr/>
        </p:nvCxnSpPr>
        <p:spPr>
          <a:xfrm flipV="1">
            <a:off x="6328887" y="5426017"/>
            <a:ext cx="655802" cy="17492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331491" y="2859485"/>
            <a:ext cx="2409636" cy="3416320"/>
          </a:xfrm>
          <a:prstGeom prst="rect">
            <a:avLst/>
          </a:prstGeom>
          <a:noFill/>
        </p:spPr>
        <p:txBody>
          <a:bodyPr wrap="square" rtlCol="0">
            <a:spAutoFit/>
          </a:bodyPr>
          <a:lstStyle/>
          <a:p>
            <a:pPr marL="285750" indent="-285750">
              <a:buFont typeface="Wingdings" charset="2"/>
              <a:buChar char="Ø"/>
            </a:pPr>
            <a:r>
              <a:rPr lang="en-US" dirty="0" smtClean="0"/>
              <a:t>Hive built in </a:t>
            </a:r>
            <a:r>
              <a:rPr lang="en-US" dirty="0" err="1" smtClean="0"/>
              <a:t>Serde</a:t>
            </a:r>
            <a:r>
              <a:rPr lang="en-US" dirty="0" smtClean="0"/>
              <a:t>:</a:t>
            </a:r>
          </a:p>
          <a:p>
            <a:r>
              <a:rPr lang="en-US" dirty="0" smtClean="0"/>
              <a:t>Avro, ORC, Regex </a:t>
            </a:r>
            <a:r>
              <a:rPr lang="en-US" dirty="0" err="1" smtClean="0"/>
              <a:t>etc</a:t>
            </a:r>
            <a:endParaRPr lang="en-US" dirty="0" smtClean="0"/>
          </a:p>
          <a:p>
            <a:endParaRPr lang="en-US" dirty="0" smtClean="0"/>
          </a:p>
          <a:p>
            <a:endParaRPr lang="en-US" dirty="0"/>
          </a:p>
          <a:p>
            <a:pPr marL="285750" indent="-285750">
              <a:buFont typeface="Wingdings" charset="2"/>
              <a:buChar char="Ø"/>
            </a:pPr>
            <a:r>
              <a:rPr lang="en-US" dirty="0" smtClean="0"/>
              <a:t>Can use Custom </a:t>
            </a:r>
            <a:r>
              <a:rPr lang="en-US" dirty="0" err="1" smtClean="0"/>
              <a:t>SerDe’s</a:t>
            </a:r>
            <a:r>
              <a:rPr lang="en-US" dirty="0" smtClean="0"/>
              <a:t>  (e.g. for </a:t>
            </a:r>
            <a:r>
              <a:rPr lang="en-US" dirty="0"/>
              <a:t>unstructured </a:t>
            </a:r>
            <a:r>
              <a:rPr lang="en-US" dirty="0" smtClean="0"/>
              <a:t>data like audio/video data, </a:t>
            </a:r>
            <a:r>
              <a:rPr lang="en-US" dirty="0" err="1" smtClean="0"/>
              <a:t>semistructured</a:t>
            </a:r>
            <a:r>
              <a:rPr lang="en-US" dirty="0" smtClean="0"/>
              <a:t>  XML data)</a:t>
            </a:r>
          </a:p>
          <a:p>
            <a:endParaRPr lang="en-US" dirty="0"/>
          </a:p>
        </p:txBody>
      </p:sp>
    </p:spTree>
    <p:extLst>
      <p:ext uri="{BB962C8B-B14F-4D97-AF65-F5344CB8AC3E}">
        <p14:creationId xmlns:p14="http://schemas.microsoft.com/office/powerpoint/2010/main" val="332143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animBg="1"/>
      <p:bldP spid="17" grpId="0" animBg="1"/>
      <p:bldP spid="18" grpId="0" animBg="1"/>
      <p:bldP spid="30" grpId="0" animBg="1"/>
      <p:bldP spid="32" grpId="0"/>
      <p:bldP spid="33"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Why Hive???</a:t>
            </a:r>
          </a:p>
          <a:p>
            <a:r>
              <a:rPr lang="en-US" dirty="0" smtClean="0"/>
              <a:t>What is Hive?</a:t>
            </a:r>
          </a:p>
          <a:p>
            <a:r>
              <a:rPr lang="en-US" dirty="0" smtClean="0"/>
              <a:t>Hive Data Model</a:t>
            </a:r>
          </a:p>
          <a:p>
            <a:r>
              <a:rPr lang="en-US" dirty="0" smtClean="0"/>
              <a:t>Hive Architecture</a:t>
            </a:r>
          </a:p>
          <a:p>
            <a:r>
              <a:rPr lang="en-US" dirty="0" err="1" smtClean="0"/>
              <a:t>HiveQL</a:t>
            </a:r>
            <a:endParaRPr lang="en-US" dirty="0" smtClean="0"/>
          </a:p>
          <a:p>
            <a:r>
              <a:rPr lang="en-US" dirty="0" smtClean="0"/>
              <a:t>Hive </a:t>
            </a:r>
            <a:r>
              <a:rPr lang="en-US" dirty="0" err="1" smtClean="0"/>
              <a:t>SerDe’s</a:t>
            </a:r>
            <a:endParaRPr lang="en-US" dirty="0" smtClean="0"/>
          </a:p>
          <a:p>
            <a:r>
              <a:rPr lang="en-US" dirty="0" smtClean="0"/>
              <a:t>Pros and Cons</a:t>
            </a:r>
          </a:p>
          <a:p>
            <a:r>
              <a:rPr lang="en-US" dirty="0" smtClean="0"/>
              <a:t>Hive v/s Pig</a:t>
            </a:r>
          </a:p>
          <a:p>
            <a:r>
              <a:rPr lang="en-US" dirty="0" smtClean="0"/>
              <a:t>Graphs</a:t>
            </a:r>
            <a:endParaRPr lang="en-US" dirty="0" smtClean="0"/>
          </a:p>
          <a:p>
            <a:endParaRPr lang="en-US" dirty="0"/>
          </a:p>
        </p:txBody>
      </p:sp>
    </p:spTree>
    <p:extLst>
      <p:ext uri="{BB962C8B-B14F-4D97-AF65-F5344CB8AC3E}">
        <p14:creationId xmlns:p14="http://schemas.microsoft.com/office/powerpoint/2010/main" val="283477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Things	</a:t>
            </a:r>
            <a:endParaRPr lang="en-US" dirty="0"/>
          </a:p>
        </p:txBody>
      </p:sp>
      <p:sp>
        <p:nvSpPr>
          <p:cNvPr id="3" name="Content Placeholder 2"/>
          <p:cNvSpPr>
            <a:spLocks noGrp="1"/>
          </p:cNvSpPr>
          <p:nvPr>
            <p:ph idx="1"/>
          </p:nvPr>
        </p:nvSpPr>
        <p:spPr/>
        <p:txBody>
          <a:bodyPr/>
          <a:lstStyle/>
          <a:p>
            <a:r>
              <a:rPr lang="en-US" dirty="0" smtClean="0"/>
              <a:t>Boon for Data Analysts</a:t>
            </a:r>
          </a:p>
          <a:p>
            <a:r>
              <a:rPr lang="en-US" dirty="0" smtClean="0"/>
              <a:t>Easy Learning curve</a:t>
            </a:r>
          </a:p>
          <a:p>
            <a:r>
              <a:rPr lang="en-US" dirty="0" smtClean="0"/>
              <a:t>Completely transparent to underlying Map-Reduce</a:t>
            </a:r>
          </a:p>
          <a:p>
            <a:r>
              <a:rPr lang="en-US" dirty="0" smtClean="0"/>
              <a:t>Partitions(speed!)</a:t>
            </a:r>
          </a:p>
          <a:p>
            <a:r>
              <a:rPr lang="en-US" dirty="0" smtClean="0"/>
              <a:t>Flexibility to load data from </a:t>
            </a:r>
            <a:r>
              <a:rPr lang="en-US" dirty="0" err="1" smtClean="0"/>
              <a:t>localFS</a:t>
            </a:r>
            <a:r>
              <a:rPr lang="en-US" dirty="0" smtClean="0"/>
              <a:t>/HDFS  into Hive Tables</a:t>
            </a:r>
          </a:p>
          <a:p>
            <a:endParaRPr lang="en-US" dirty="0"/>
          </a:p>
        </p:txBody>
      </p:sp>
    </p:spTree>
    <p:extLst>
      <p:ext uri="{BB962C8B-B14F-4D97-AF65-F5344CB8AC3E}">
        <p14:creationId xmlns:p14="http://schemas.microsoft.com/office/powerpoint/2010/main" val="231572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 and Possible Improvements</a:t>
            </a:r>
            <a:endParaRPr lang="en-US" dirty="0"/>
          </a:p>
        </p:txBody>
      </p:sp>
      <p:sp>
        <p:nvSpPr>
          <p:cNvPr id="3" name="Content Placeholder 2"/>
          <p:cNvSpPr>
            <a:spLocks noGrp="1"/>
          </p:cNvSpPr>
          <p:nvPr>
            <p:ph idx="1"/>
          </p:nvPr>
        </p:nvSpPr>
        <p:spPr/>
        <p:txBody>
          <a:bodyPr>
            <a:normAutofit fontScale="92500"/>
          </a:bodyPr>
          <a:lstStyle/>
          <a:p>
            <a:r>
              <a:rPr lang="en-US" dirty="0" smtClean="0"/>
              <a:t>Extending the SQL queries support(Updates, Deletes)</a:t>
            </a:r>
          </a:p>
          <a:p>
            <a:r>
              <a:rPr lang="en-US" dirty="0" smtClean="0"/>
              <a:t>Parallelize firing independent jobs from the work DAG</a:t>
            </a:r>
            <a:endParaRPr lang="en-US" dirty="0"/>
          </a:p>
          <a:p>
            <a:r>
              <a:rPr lang="en-US" dirty="0" smtClean="0"/>
              <a:t>Table Statistics in </a:t>
            </a:r>
            <a:r>
              <a:rPr lang="en-US" dirty="0" err="1" smtClean="0"/>
              <a:t>Metastore</a:t>
            </a:r>
            <a:endParaRPr lang="en-US" dirty="0" smtClean="0"/>
          </a:p>
          <a:p>
            <a:r>
              <a:rPr lang="en-US" dirty="0" smtClean="0"/>
              <a:t>Explore methods for multi query optimization</a:t>
            </a:r>
          </a:p>
          <a:p>
            <a:r>
              <a:rPr lang="en-US" dirty="0" smtClean="0"/>
              <a:t>Perform N- way generic joins in a single map reduce job</a:t>
            </a:r>
          </a:p>
          <a:p>
            <a:r>
              <a:rPr lang="en-US" dirty="0" smtClean="0"/>
              <a:t>Better debug support in shell</a:t>
            </a:r>
          </a:p>
          <a:p>
            <a:endParaRPr lang="en-US" dirty="0"/>
          </a:p>
        </p:txBody>
      </p:sp>
    </p:spTree>
    <p:extLst>
      <p:ext uri="{BB962C8B-B14F-4D97-AF65-F5344CB8AC3E}">
        <p14:creationId xmlns:p14="http://schemas.microsoft.com/office/powerpoint/2010/main" val="790544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v/s Pig</a:t>
            </a:r>
            <a:endParaRPr lang="en-US" dirty="0"/>
          </a:p>
        </p:txBody>
      </p:sp>
      <p:pic>
        <p:nvPicPr>
          <p:cNvPr id="4" name="Picture 3" descr="Screen Shot 2015-02-16 at 9.16.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2862" y="244158"/>
            <a:ext cx="1515192" cy="1371863"/>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04164" y="0"/>
            <a:ext cx="2291013" cy="1877739"/>
          </a:xfrm>
          <a:prstGeom prst="rect">
            <a:avLst/>
          </a:prstGeom>
        </p:spPr>
      </p:pic>
      <p:sp>
        <p:nvSpPr>
          <p:cNvPr id="7" name="TextBox 6"/>
          <p:cNvSpPr txBox="1"/>
          <p:nvPr/>
        </p:nvSpPr>
        <p:spPr>
          <a:xfrm>
            <a:off x="814611" y="1885412"/>
            <a:ext cx="8058616" cy="923330"/>
          </a:xfrm>
          <a:prstGeom prst="rect">
            <a:avLst/>
          </a:prstGeom>
          <a:noFill/>
        </p:spPr>
        <p:txBody>
          <a:bodyPr wrap="none" rtlCol="0">
            <a:spAutoFit/>
          </a:bodyPr>
          <a:lstStyle/>
          <a:p>
            <a:r>
              <a:rPr lang="en-US" dirty="0" smtClean="0"/>
              <a:t>Similarities:</a:t>
            </a:r>
          </a:p>
          <a:p>
            <a:pPr marL="742950" lvl="1" indent="-285750">
              <a:buFont typeface="Wingdings" charset="2"/>
              <a:buChar char="Ø"/>
            </a:pPr>
            <a:r>
              <a:rPr lang="en-US" dirty="0" smtClean="0"/>
              <a:t>Both High level Languages which work on top of map reduce framework</a:t>
            </a:r>
          </a:p>
          <a:p>
            <a:pPr marL="742950" lvl="1" indent="-285750">
              <a:buFont typeface="Wingdings" charset="2"/>
              <a:buChar char="Ø"/>
            </a:pPr>
            <a:r>
              <a:rPr lang="en-US" dirty="0" smtClean="0"/>
              <a:t>Can coexist since both use the under lying HDFS and map reduce</a:t>
            </a:r>
            <a:endParaRPr lang="en-US" dirty="0"/>
          </a:p>
        </p:txBody>
      </p:sp>
      <p:sp>
        <p:nvSpPr>
          <p:cNvPr id="9" name="TextBox 8"/>
          <p:cNvSpPr txBox="1"/>
          <p:nvPr/>
        </p:nvSpPr>
        <p:spPr>
          <a:xfrm>
            <a:off x="814611" y="3146852"/>
            <a:ext cx="5942652" cy="1200329"/>
          </a:xfrm>
          <a:prstGeom prst="rect">
            <a:avLst/>
          </a:prstGeom>
          <a:noFill/>
        </p:spPr>
        <p:txBody>
          <a:bodyPr wrap="none" rtlCol="0">
            <a:spAutoFit/>
          </a:bodyPr>
          <a:lstStyle/>
          <a:p>
            <a:r>
              <a:rPr lang="en-US" dirty="0" smtClean="0"/>
              <a:t>Differences:</a:t>
            </a:r>
          </a:p>
          <a:p>
            <a:pPr marL="285750" indent="-285750">
              <a:buFont typeface="Wingdings" charset="2"/>
              <a:buChar char="u"/>
            </a:pPr>
            <a:r>
              <a:rPr lang="en-US" b="1" dirty="0" smtClean="0"/>
              <a:t>Language</a:t>
            </a:r>
          </a:p>
          <a:p>
            <a:pPr marL="742950" lvl="1" indent="-285750">
              <a:buFont typeface="Wingdings" charset="2"/>
              <a:buChar char="Ø"/>
            </a:pPr>
            <a:r>
              <a:rPr lang="en-US" dirty="0"/>
              <a:t>	</a:t>
            </a:r>
            <a:r>
              <a:rPr lang="en-US" dirty="0" smtClean="0"/>
              <a:t>Pig is a procedural ; (A = load ‘</a:t>
            </a:r>
            <a:r>
              <a:rPr lang="en-US" dirty="0" err="1" smtClean="0"/>
              <a:t>mydata</a:t>
            </a:r>
            <a:r>
              <a:rPr lang="en-US" dirty="0" smtClean="0"/>
              <a:t>’; dump A)</a:t>
            </a:r>
          </a:p>
          <a:p>
            <a:pPr marL="742950" lvl="1" indent="-285750">
              <a:buFont typeface="Wingdings" charset="2"/>
              <a:buChar char="Ø"/>
            </a:pPr>
            <a:r>
              <a:rPr lang="en-US" dirty="0" smtClean="0"/>
              <a:t>   Hive is Declarative (select * from A)</a:t>
            </a:r>
          </a:p>
        </p:txBody>
      </p:sp>
      <p:sp>
        <p:nvSpPr>
          <p:cNvPr id="10" name="TextBox 9"/>
          <p:cNvSpPr txBox="1"/>
          <p:nvPr/>
        </p:nvSpPr>
        <p:spPr>
          <a:xfrm>
            <a:off x="814611" y="4634097"/>
            <a:ext cx="7840608" cy="1200329"/>
          </a:xfrm>
          <a:prstGeom prst="rect">
            <a:avLst/>
          </a:prstGeom>
          <a:noFill/>
        </p:spPr>
        <p:txBody>
          <a:bodyPr wrap="none" rtlCol="0">
            <a:spAutoFit/>
          </a:bodyPr>
          <a:lstStyle/>
          <a:p>
            <a:pPr marL="285750" indent="-285750">
              <a:buFont typeface="Wingdings" charset="2"/>
              <a:buChar char="u"/>
            </a:pPr>
            <a:r>
              <a:rPr lang="en-US" b="1" dirty="0" smtClean="0"/>
              <a:t>Work Type</a:t>
            </a:r>
          </a:p>
          <a:p>
            <a:pPr marL="742950" lvl="1" indent="-285750">
              <a:buFont typeface="Wingdings" charset="2"/>
              <a:buChar char="Ø"/>
            </a:pPr>
            <a:r>
              <a:rPr lang="en-US" dirty="0" smtClean="0"/>
              <a:t>Pig more suited for </a:t>
            </a:r>
            <a:r>
              <a:rPr lang="en-US" dirty="0" err="1" smtClean="0"/>
              <a:t>adhoc</a:t>
            </a:r>
            <a:r>
              <a:rPr lang="en-US" dirty="0" smtClean="0"/>
              <a:t> analysis (on demand analysis of click stream</a:t>
            </a:r>
          </a:p>
          <a:p>
            <a:pPr lvl="1"/>
            <a:r>
              <a:rPr lang="en-US" dirty="0" smtClean="0"/>
              <a:t> search logs)</a:t>
            </a:r>
          </a:p>
          <a:p>
            <a:pPr marL="742950" lvl="1" indent="-285750">
              <a:buFont typeface="Wingdings" charset="2"/>
              <a:buChar char="Ø"/>
            </a:pPr>
            <a:r>
              <a:rPr lang="en-US" dirty="0" smtClean="0"/>
              <a:t>Hive a reporting tool (e.g. weekly BI reporting)</a:t>
            </a:r>
            <a:endParaRPr lang="en-US" dirty="0"/>
          </a:p>
        </p:txBody>
      </p:sp>
    </p:spTree>
    <p:extLst>
      <p:ext uri="{BB962C8B-B14F-4D97-AF65-F5344CB8AC3E}">
        <p14:creationId xmlns:p14="http://schemas.microsoft.com/office/powerpoint/2010/main" val="3582635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v/s Pig</a:t>
            </a:r>
            <a:endParaRPr lang="en-US" dirty="0"/>
          </a:p>
        </p:txBody>
      </p:sp>
      <p:pic>
        <p:nvPicPr>
          <p:cNvPr id="4" name="Picture 3" descr="Screen Shot 2015-02-16 at 9.16.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2862" y="244158"/>
            <a:ext cx="1515192" cy="1371863"/>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04164" y="0"/>
            <a:ext cx="2291013" cy="1877739"/>
          </a:xfrm>
          <a:prstGeom prst="rect">
            <a:avLst/>
          </a:prstGeom>
        </p:spPr>
      </p:pic>
      <p:sp>
        <p:nvSpPr>
          <p:cNvPr id="9" name="TextBox 8"/>
          <p:cNvSpPr txBox="1"/>
          <p:nvPr/>
        </p:nvSpPr>
        <p:spPr>
          <a:xfrm>
            <a:off x="900113" y="2325461"/>
            <a:ext cx="7212231" cy="1200329"/>
          </a:xfrm>
          <a:prstGeom prst="rect">
            <a:avLst/>
          </a:prstGeom>
          <a:noFill/>
        </p:spPr>
        <p:txBody>
          <a:bodyPr wrap="none" rtlCol="0">
            <a:spAutoFit/>
          </a:bodyPr>
          <a:lstStyle/>
          <a:p>
            <a:pPr marL="285750" indent="-285750">
              <a:buFont typeface="Wingdings" charset="2"/>
              <a:buChar char="u"/>
            </a:pPr>
            <a:r>
              <a:rPr lang="en-US" b="1" dirty="0" smtClean="0"/>
              <a:t>Users</a:t>
            </a:r>
          </a:p>
          <a:p>
            <a:pPr marL="742950" lvl="1" indent="-285750">
              <a:buFont typeface="Wingdings" charset="2"/>
              <a:buChar char="Ø"/>
            </a:pPr>
            <a:r>
              <a:rPr lang="en-US" dirty="0"/>
              <a:t>	</a:t>
            </a:r>
            <a:r>
              <a:rPr lang="en-US" dirty="0" smtClean="0"/>
              <a:t>Pig – Researchers, Programmers (build complex data pipelines,</a:t>
            </a:r>
          </a:p>
          <a:p>
            <a:pPr lvl="1"/>
            <a:r>
              <a:rPr lang="en-US" dirty="0"/>
              <a:t>	</a:t>
            </a:r>
            <a:r>
              <a:rPr lang="en-US" dirty="0" smtClean="0"/>
              <a:t> machine learning)</a:t>
            </a:r>
          </a:p>
          <a:p>
            <a:pPr marL="742950" lvl="1" indent="-285750">
              <a:buFont typeface="Wingdings" charset="2"/>
              <a:buChar char="Ø"/>
            </a:pPr>
            <a:r>
              <a:rPr lang="en-US" dirty="0" smtClean="0"/>
              <a:t>   Hive – Business Analysts</a:t>
            </a:r>
          </a:p>
        </p:txBody>
      </p:sp>
      <p:sp>
        <p:nvSpPr>
          <p:cNvPr id="10" name="TextBox 9"/>
          <p:cNvSpPr txBox="1"/>
          <p:nvPr/>
        </p:nvSpPr>
        <p:spPr>
          <a:xfrm>
            <a:off x="900113" y="3525790"/>
            <a:ext cx="7814960" cy="923330"/>
          </a:xfrm>
          <a:prstGeom prst="rect">
            <a:avLst/>
          </a:prstGeom>
          <a:noFill/>
        </p:spPr>
        <p:txBody>
          <a:bodyPr wrap="none" rtlCol="0">
            <a:spAutoFit/>
          </a:bodyPr>
          <a:lstStyle/>
          <a:p>
            <a:pPr marL="285750" indent="-285750">
              <a:buFont typeface="Wingdings" charset="2"/>
              <a:buChar char="u"/>
            </a:pPr>
            <a:r>
              <a:rPr lang="en-US" b="1" dirty="0" smtClean="0"/>
              <a:t>Integration</a:t>
            </a:r>
          </a:p>
          <a:p>
            <a:pPr marL="742950" lvl="1" indent="-285750">
              <a:buFont typeface="Wingdings" charset="2"/>
              <a:buChar char="Ø"/>
            </a:pPr>
            <a:r>
              <a:rPr lang="en-US" dirty="0" smtClean="0"/>
              <a:t>Pig - </a:t>
            </a:r>
            <a:r>
              <a:rPr lang="en-US" dirty="0" err="1"/>
              <a:t>D</a:t>
            </a:r>
            <a:r>
              <a:rPr lang="en-US" dirty="0" err="1" smtClean="0"/>
              <a:t>oesn</a:t>
            </a:r>
            <a:r>
              <a:rPr lang="fr-FR" dirty="0" smtClean="0"/>
              <a:t>’</a:t>
            </a:r>
            <a:r>
              <a:rPr lang="en-US" dirty="0" smtClean="0"/>
              <a:t>t have a thrift server(</a:t>
            </a:r>
            <a:r>
              <a:rPr lang="en-US" dirty="0" err="1" smtClean="0"/>
              <a:t>i.e</a:t>
            </a:r>
            <a:r>
              <a:rPr lang="en-US" dirty="0" smtClean="0"/>
              <a:t> no/limited cross language support)</a:t>
            </a:r>
          </a:p>
          <a:p>
            <a:pPr marL="742950" lvl="1" indent="-285750">
              <a:buFont typeface="Wingdings" charset="2"/>
              <a:buChar char="Ø"/>
            </a:pPr>
            <a:r>
              <a:rPr lang="en-US" dirty="0" smtClean="0"/>
              <a:t>Hive -  Thrift server</a:t>
            </a:r>
            <a:endParaRPr lang="en-US" dirty="0"/>
          </a:p>
        </p:txBody>
      </p:sp>
      <p:sp>
        <p:nvSpPr>
          <p:cNvPr id="8" name="TextBox 7"/>
          <p:cNvSpPr txBox="1"/>
          <p:nvPr/>
        </p:nvSpPr>
        <p:spPr>
          <a:xfrm>
            <a:off x="900113" y="5003318"/>
            <a:ext cx="8186857" cy="923330"/>
          </a:xfrm>
          <a:prstGeom prst="rect">
            <a:avLst/>
          </a:prstGeom>
          <a:noFill/>
        </p:spPr>
        <p:txBody>
          <a:bodyPr wrap="none" rtlCol="0">
            <a:spAutoFit/>
          </a:bodyPr>
          <a:lstStyle/>
          <a:p>
            <a:pPr marL="285750" indent="-285750">
              <a:buFont typeface="Wingdings" charset="2"/>
              <a:buChar char="u"/>
            </a:pPr>
            <a:r>
              <a:rPr lang="en-US" b="1" dirty="0" smtClean="0"/>
              <a:t>User’s need</a:t>
            </a:r>
          </a:p>
          <a:p>
            <a:pPr marL="742950" lvl="1" indent="-285750">
              <a:buFont typeface="Wingdings" charset="2"/>
              <a:buChar char="Ø"/>
            </a:pPr>
            <a:r>
              <a:rPr lang="en-US" dirty="0" smtClean="0"/>
              <a:t>Pig – Better </a:t>
            </a:r>
            <a:r>
              <a:rPr lang="en-US" dirty="0" err="1" smtClean="0"/>
              <a:t>dev</a:t>
            </a:r>
            <a:r>
              <a:rPr lang="en-US" dirty="0" smtClean="0"/>
              <a:t> environments, debuggers expected</a:t>
            </a:r>
          </a:p>
          <a:p>
            <a:pPr marL="742950" lvl="1" indent="-285750">
              <a:buFont typeface="Wingdings" charset="2"/>
              <a:buChar char="Ø"/>
            </a:pPr>
            <a:r>
              <a:rPr lang="en-US" dirty="0" smtClean="0"/>
              <a:t>Hive -  Better integration with technologies expected(</a:t>
            </a:r>
            <a:r>
              <a:rPr lang="en-US" dirty="0" err="1" smtClean="0"/>
              <a:t>e.g</a:t>
            </a:r>
            <a:r>
              <a:rPr lang="en-US" dirty="0" smtClean="0"/>
              <a:t> JDBC, ODBC)</a:t>
            </a:r>
            <a:endParaRPr lang="en-US" dirty="0"/>
          </a:p>
        </p:txBody>
      </p:sp>
      <p:sp>
        <p:nvSpPr>
          <p:cNvPr id="3" name="TextBox 2"/>
          <p:cNvSpPr txBox="1"/>
          <p:nvPr/>
        </p:nvSpPr>
        <p:spPr>
          <a:xfrm>
            <a:off x="1104459" y="1859334"/>
            <a:ext cx="1359792" cy="646331"/>
          </a:xfrm>
          <a:prstGeom prst="rect">
            <a:avLst/>
          </a:prstGeom>
          <a:noFill/>
        </p:spPr>
        <p:txBody>
          <a:bodyPr wrap="none" rtlCol="0">
            <a:spAutoFit/>
          </a:bodyPr>
          <a:lstStyle/>
          <a:p>
            <a:r>
              <a:rPr lang="en-US" dirty="0"/>
              <a:t>Differences:</a:t>
            </a:r>
          </a:p>
          <a:p>
            <a:endParaRPr lang="en-US" dirty="0"/>
          </a:p>
        </p:txBody>
      </p:sp>
    </p:spTree>
    <p:extLst>
      <p:ext uri="{BB962C8B-B14F-4D97-AF65-F5344CB8AC3E}">
        <p14:creationId xmlns:p14="http://schemas.microsoft.com/office/powerpoint/2010/main" val="4044338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0"/>
            <a:ext cx="7345362" cy="1706726"/>
          </a:xfrm>
        </p:spPr>
        <p:txBody>
          <a:bodyPr>
            <a:normAutofit fontScale="90000"/>
          </a:bodyPr>
          <a:lstStyle/>
          <a:p>
            <a:r>
              <a:rPr lang="en-US" dirty="0" smtClean="0"/>
              <a:t>Head-to-Head</a:t>
            </a:r>
            <a:br>
              <a:rPr lang="en-US" dirty="0" smtClean="0"/>
            </a:br>
            <a:r>
              <a:rPr lang="en-US" dirty="0" smtClean="0"/>
              <a:t>(the bee, the pig, the elephant)</a:t>
            </a:r>
            <a:endParaRPr lang="en-US" dirty="0"/>
          </a:p>
        </p:txBody>
      </p:sp>
      <p:sp>
        <p:nvSpPr>
          <p:cNvPr id="5" name="TextBox 4"/>
          <p:cNvSpPr txBox="1"/>
          <p:nvPr/>
        </p:nvSpPr>
        <p:spPr>
          <a:xfrm>
            <a:off x="699491" y="5843901"/>
            <a:ext cx="5183518" cy="646331"/>
          </a:xfrm>
          <a:prstGeom prst="rect">
            <a:avLst/>
          </a:prstGeom>
          <a:noFill/>
        </p:spPr>
        <p:txBody>
          <a:bodyPr wrap="none" rtlCol="0">
            <a:spAutoFit/>
          </a:bodyPr>
          <a:lstStyle/>
          <a:p>
            <a:r>
              <a:rPr lang="en-US" dirty="0" smtClean="0"/>
              <a:t>Version: Hadoop – 0.18x, Pig:786346, Hive:786346</a:t>
            </a:r>
          </a:p>
          <a:p>
            <a:endParaRPr lang="en-US" dirty="0"/>
          </a:p>
        </p:txBody>
      </p:sp>
      <p:pic>
        <p:nvPicPr>
          <p:cNvPr id="7" name="Picture 6" descr="Screen Shot 2015-02-17 at 2.15.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687" y="1917700"/>
            <a:ext cx="6450003" cy="3945049"/>
          </a:xfrm>
          <a:prstGeom prst="rect">
            <a:avLst/>
          </a:prstGeom>
        </p:spPr>
      </p:pic>
    </p:spTree>
    <p:extLst>
      <p:ext uri="{BB962C8B-B14F-4D97-AF65-F5344CB8AC3E}">
        <p14:creationId xmlns:p14="http://schemas.microsoft.com/office/powerpoint/2010/main" val="19641611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r>
              <a:rPr lang="en-US" dirty="0">
                <a:hlinkClick r:id="rId3"/>
              </a:rPr>
              <a:t>https://hive.apache.org/</a:t>
            </a:r>
          </a:p>
          <a:p>
            <a:r>
              <a:rPr lang="en-US" dirty="0" smtClean="0">
                <a:hlinkClick r:id="rId3"/>
              </a:rPr>
              <a:t>https</a:t>
            </a:r>
            <a:r>
              <a:rPr lang="en-US" dirty="0">
                <a:hlinkClick r:id="rId3"/>
              </a:rPr>
              <a:t>://cwiki.apache.org/confluence/display/Hive/</a:t>
            </a:r>
            <a:r>
              <a:rPr lang="en-US" dirty="0" smtClean="0">
                <a:hlinkClick r:id="rId3"/>
              </a:rPr>
              <a:t>Presentations</a:t>
            </a:r>
            <a:endParaRPr lang="en-US" dirty="0" smtClean="0"/>
          </a:p>
          <a:p>
            <a:r>
              <a:rPr lang="en-US" dirty="0">
                <a:hlinkClick r:id="rId4"/>
              </a:rPr>
              <a:t>https://developer.yahoo.com/blogs/hadoop/comparing-pig-latin-sql-constructing-data-processing-pipelines-444.</a:t>
            </a:r>
            <a:r>
              <a:rPr lang="en-US" dirty="0" smtClean="0">
                <a:hlinkClick r:id="rId4"/>
              </a:rPr>
              <a:t>html</a:t>
            </a:r>
            <a:endParaRPr lang="en-US" dirty="0"/>
          </a:p>
          <a:p>
            <a:r>
              <a:rPr lang="en-US" dirty="0" smtClean="0">
                <a:hlinkClick r:id="rId5"/>
              </a:rPr>
              <a:t>http</a:t>
            </a:r>
            <a:r>
              <a:rPr lang="en-US" dirty="0">
                <a:hlinkClick r:id="rId5"/>
              </a:rPr>
              <a:t>://www.qubole.com/blog/big-data/hive-best-practices</a:t>
            </a:r>
            <a:r>
              <a:rPr lang="en-US" dirty="0" smtClean="0">
                <a:hlinkClick r:id="rId5"/>
              </a:rPr>
              <a:t>/</a:t>
            </a:r>
            <a:endParaRPr lang="en-US" dirty="0"/>
          </a:p>
          <a:p>
            <a:r>
              <a:rPr lang="en-US" dirty="0" err="1" smtClean="0"/>
              <a:t>Hortonworks</a:t>
            </a:r>
            <a:r>
              <a:rPr lang="en-US" dirty="0" smtClean="0"/>
              <a:t> tutorials (</a:t>
            </a:r>
            <a:r>
              <a:rPr lang="en-US" dirty="0" err="1" smtClean="0"/>
              <a:t>youtube</a:t>
            </a:r>
            <a:r>
              <a:rPr lang="en-US" dirty="0" smtClean="0"/>
              <a:t>)</a:t>
            </a:r>
          </a:p>
          <a:p>
            <a:r>
              <a:rPr lang="en-US" dirty="0" smtClean="0"/>
              <a:t>Graph : https</a:t>
            </a:r>
            <a:r>
              <a:rPr lang="en-US" dirty="0"/>
              <a:t>://</a:t>
            </a:r>
            <a:r>
              <a:rPr lang="en-US" dirty="0" err="1"/>
              <a:t>issues.apache.org</a:t>
            </a:r>
            <a:r>
              <a:rPr lang="en-US" dirty="0"/>
              <a:t>/</a:t>
            </a:r>
            <a:r>
              <a:rPr lang="en-US" dirty="0" err="1"/>
              <a:t>jira</a:t>
            </a:r>
            <a:r>
              <a:rPr lang="en-US" dirty="0"/>
              <a:t>/secure/attachment/12411185/hive_benchmark_2009-06-18.pdf</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1387606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Analysts with Hadoop</a:t>
            </a:r>
            <a:endParaRPr lang="en-US" dirty="0"/>
          </a:p>
        </p:txBody>
      </p:sp>
      <p:pic>
        <p:nvPicPr>
          <p:cNvPr id="4" name="Content Placeholder 3"/>
          <p:cNvPicPr>
            <a:picLocks noGrp="1" noChangeAspect="1"/>
          </p:cNvPicPr>
          <p:nvPr>
            <p:ph idx="1"/>
          </p:nvPr>
        </p:nvPicPr>
        <p:blipFill>
          <a:blip r:embed="rId2"/>
          <a:srcRect t="9648" b="9648"/>
          <a:stretch>
            <a:fillRect/>
          </a:stretch>
        </p:blipFill>
        <p:spPr/>
      </p:pic>
    </p:spTree>
    <p:extLst>
      <p:ext uri="{BB962C8B-B14F-4D97-AF65-F5344CB8AC3E}">
        <p14:creationId xmlns:p14="http://schemas.microsoft.com/office/powerpoint/2010/main" val="37638633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that Data Analysts faced	</a:t>
            </a:r>
            <a:endParaRPr lang="en-US" dirty="0"/>
          </a:p>
        </p:txBody>
      </p:sp>
      <p:sp>
        <p:nvSpPr>
          <p:cNvPr id="3" name="Content Placeholder 2"/>
          <p:cNvSpPr>
            <a:spLocks noGrp="1"/>
          </p:cNvSpPr>
          <p:nvPr>
            <p:ph idx="1"/>
          </p:nvPr>
        </p:nvSpPr>
        <p:spPr/>
        <p:txBody>
          <a:bodyPr>
            <a:normAutofit/>
          </a:bodyPr>
          <a:lstStyle/>
          <a:p>
            <a:r>
              <a:rPr lang="en-US" dirty="0" smtClean="0"/>
              <a:t>Data Explosion</a:t>
            </a:r>
          </a:p>
          <a:p>
            <a:pPr marL="0" indent="0">
              <a:buNone/>
            </a:pPr>
            <a:r>
              <a:rPr lang="en-US" dirty="0" smtClean="0"/>
              <a:t>	- TBs of data </a:t>
            </a:r>
            <a:r>
              <a:rPr lang="en-US" dirty="0"/>
              <a:t>g</a:t>
            </a:r>
            <a:r>
              <a:rPr lang="en-US" dirty="0" smtClean="0"/>
              <a:t>enerated everyday</a:t>
            </a:r>
          </a:p>
          <a:p>
            <a:pPr marL="0" indent="0">
              <a:buNone/>
            </a:pPr>
            <a:r>
              <a:rPr lang="en-US" dirty="0" smtClean="0"/>
              <a:t>Solution – HDFS to store data and Hadoop Map-Reduce framework to parallelize processing of Data</a:t>
            </a:r>
          </a:p>
          <a:p>
            <a:pPr marL="0" indent="0">
              <a:buNone/>
            </a:pPr>
            <a:r>
              <a:rPr lang="en-US" dirty="0" smtClean="0"/>
              <a:t>What is the catch?</a:t>
            </a:r>
          </a:p>
          <a:p>
            <a:pPr>
              <a:buFontTx/>
              <a:buChar char="-"/>
            </a:pPr>
            <a:r>
              <a:rPr lang="en-US" dirty="0" smtClean="0"/>
              <a:t>Hadoop Map Reduce is Java intensive</a:t>
            </a:r>
          </a:p>
          <a:p>
            <a:pPr>
              <a:buFontTx/>
              <a:buChar char="-"/>
            </a:pPr>
            <a:r>
              <a:rPr lang="en-US" dirty="0" smtClean="0"/>
              <a:t>Thinking in Map Reduce paradigm can get tricky </a:t>
            </a:r>
          </a:p>
          <a:p>
            <a:pPr>
              <a:buFontTx/>
              <a:buChar char="-"/>
            </a:pPr>
            <a:endParaRPr lang="en-US" dirty="0" smtClean="0"/>
          </a:p>
          <a:p>
            <a:pPr marL="0" indent="0">
              <a:buNone/>
            </a:pPr>
            <a:endParaRPr lang="en-US" dirty="0" smtClean="0"/>
          </a:p>
        </p:txBody>
      </p:sp>
    </p:spTree>
    <p:extLst>
      <p:ext uri="{BB962C8B-B14F-4D97-AF65-F5344CB8AC3E}">
        <p14:creationId xmlns:p14="http://schemas.microsoft.com/office/powerpoint/2010/main" val="1388756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prstGeom prst="ellipse">
            <a:avLst/>
          </a:prstGeom>
        </p:spPr>
        <p:txBody>
          <a:bodyPr/>
          <a:lstStyle/>
          <a:p>
            <a:pPr marL="0" indent="0">
              <a:buNone/>
            </a:pPr>
            <a:endParaRPr lang="en-US" dirty="0" smtClean="0"/>
          </a:p>
          <a:p>
            <a:pPr marL="0" indent="0">
              <a:buNone/>
            </a:pPr>
            <a:r>
              <a:rPr lang="en-US" dirty="0" smtClean="0"/>
              <a:t> </a:t>
            </a:r>
            <a:endParaRPr lang="en-US" dirty="0"/>
          </a:p>
          <a:p>
            <a:pPr marL="1719263" lvl="7" indent="0">
              <a:buNone/>
            </a:pPr>
            <a:endParaRPr lang="en-US" dirty="0"/>
          </a:p>
          <a:p>
            <a:pPr marL="1719263" lvl="7" indent="0">
              <a:buNone/>
            </a:pPr>
            <a:r>
              <a:rPr lang="en-US" sz="2800" b="1" dirty="0" smtClean="0"/>
              <a:t>… Enter Hive!</a:t>
            </a:r>
            <a:endParaRPr lang="en-US" sz="2800" b="1"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3768484" y="1724753"/>
            <a:ext cx="2291013" cy="2252182"/>
          </a:xfrm>
          <a:prstGeom prst="rect">
            <a:avLst/>
          </a:prstGeom>
        </p:spPr>
      </p:pic>
    </p:spTree>
    <p:extLst>
      <p:ext uri="{BB962C8B-B14F-4D97-AF65-F5344CB8AC3E}">
        <p14:creationId xmlns:p14="http://schemas.microsoft.com/office/powerpoint/2010/main" val="2153316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45848 -0.38121 C -0.45031 -0.38306 -0.44214 -0.38815 -0.43363 -0.38677 C -0.41122 -0.38353 -0.38864 -0.37798 -0.36727 -0.36734 C -0.35997 -0.36387 -0.35632 -0.35253 -0.35059 -0.34536 C -0.29326 -0.27411 -0.29708 -0.18737 -0.27588 -0.09391 C -0.27363 -0.0835 -0.26841 -0.07425 -0.26563 -0.06361 C -0.25695 -0.03007 -0.2632 -0.01897 -0.24062 0.01111 C -0.23575 0.01758 -0.23158 0.02452 -0.22429 0.02753 C -0.21612 0.03054 -0.19927 0.03308 -0.19927 0.03308 C -0.1878 0.03031 -0.17529 0.03007 -0.164 0.02475 C -0.1607 0.0229 -0.1475 0.00139 -0.14524 -0.00277 C -0.13568 -0.0222 -0.12925 -0.03932 -0.11414 -0.05251 C -0.10702 -0.05898 -0.09972 -0.06569 -0.09138 -0.06916 C -0.08478 -0.07217 -0.07053 -0.07471 -0.07053 -0.07471 C -0.0575 -0.07101 -0.04378 -0.06963 -0.0311 -0.06361 C -0.02797 -0.06222 -0.01876 -0.04534 -0.01668 -0.0414 C -0.0139 -0.03608 -0.00834 -0.02498 -0.00834 -0.02498 C -0.00625 -0.01642 -0.00312 -0.00833 -2.53648E-6 -1.51746E-6 " pathEditMode="relative" ptsTypes="fffffffffffffffffA">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Key Principles</a:t>
            </a:r>
            <a:endParaRPr lang="en-US" dirty="0"/>
          </a:p>
        </p:txBody>
      </p:sp>
      <p:pic>
        <p:nvPicPr>
          <p:cNvPr id="8" name="Content Placeholder 7" descr="Screen Shot 2015-02-14 at 6.30.14 PM.png"/>
          <p:cNvPicPr>
            <a:picLocks noGrp="1" noChangeAspect="1"/>
          </p:cNvPicPr>
          <p:nvPr>
            <p:ph idx="1"/>
          </p:nvPr>
        </p:nvPicPr>
        <p:blipFill>
          <a:blip r:embed="rId3">
            <a:extLst>
              <a:ext uri="{28A0092B-C50C-407E-A947-70E740481C1C}">
                <a14:useLocalDpi xmlns:a14="http://schemas.microsoft.com/office/drawing/2010/main" val="0"/>
              </a:ext>
            </a:extLst>
          </a:blip>
          <a:srcRect l="1881" r="1881"/>
          <a:stretch>
            <a:fillRect/>
          </a:stretch>
        </p:blipFill>
        <p:spPr/>
      </p:pic>
    </p:spTree>
    <p:extLst>
      <p:ext uri="{BB962C8B-B14F-4D97-AF65-F5344CB8AC3E}">
        <p14:creationId xmlns:p14="http://schemas.microsoft.com/office/powerpoint/2010/main" val="34003559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HiveQL</a:t>
            </a:r>
            <a:r>
              <a:rPr lang="en-US" dirty="0" smtClean="0"/>
              <a:t> to </a:t>
            </a:r>
            <a:r>
              <a:rPr lang="en-US" dirty="0" err="1" smtClean="0"/>
              <a:t>MapReduce</a:t>
            </a:r>
            <a:endParaRPr lang="en-US" dirty="0"/>
          </a:p>
        </p:txBody>
      </p:sp>
      <p:pic>
        <p:nvPicPr>
          <p:cNvPr id="6" name="Picture 5"/>
          <p:cNvPicPr>
            <a:picLocks noChangeAspect="1"/>
          </p:cNvPicPr>
          <p:nvPr/>
        </p:nvPicPr>
        <p:blipFill>
          <a:blip r:embed="rId2"/>
          <a:stretch>
            <a:fillRect/>
          </a:stretch>
        </p:blipFill>
        <p:spPr>
          <a:xfrm>
            <a:off x="573245" y="1600200"/>
            <a:ext cx="899367" cy="1359245"/>
          </a:xfrm>
          <a:prstGeom prst="rect">
            <a:avLst/>
          </a:prstGeom>
        </p:spPr>
      </p:pic>
      <p:sp>
        <p:nvSpPr>
          <p:cNvPr id="8" name="TextBox 7"/>
          <p:cNvSpPr txBox="1"/>
          <p:nvPr/>
        </p:nvSpPr>
        <p:spPr>
          <a:xfrm>
            <a:off x="331337" y="3073562"/>
            <a:ext cx="1492716" cy="369332"/>
          </a:xfrm>
          <a:prstGeom prst="rect">
            <a:avLst/>
          </a:prstGeom>
          <a:noFill/>
        </p:spPr>
        <p:txBody>
          <a:bodyPr wrap="none" rtlCol="0">
            <a:spAutoFit/>
          </a:bodyPr>
          <a:lstStyle/>
          <a:p>
            <a:r>
              <a:rPr lang="en-US" dirty="0" smtClean="0"/>
              <a:t>Data Analyst</a:t>
            </a:r>
            <a:endParaRPr lang="en-US" dirty="0"/>
          </a:p>
        </p:txBody>
      </p:sp>
      <p:sp>
        <p:nvSpPr>
          <p:cNvPr id="12" name="Rectangle 11"/>
          <p:cNvSpPr/>
          <p:nvPr/>
        </p:nvSpPr>
        <p:spPr>
          <a:xfrm>
            <a:off x="4104905" y="1781553"/>
            <a:ext cx="4435092" cy="184269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 name="Picture 9" descr="Screen Shot 2015-02-15 at 2.20.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867" y="1880962"/>
            <a:ext cx="3865608" cy="1638031"/>
          </a:xfrm>
          <a:prstGeom prst="rect">
            <a:avLst/>
          </a:prstGeom>
        </p:spPr>
      </p:pic>
      <p:sp>
        <p:nvSpPr>
          <p:cNvPr id="13" name="TextBox 12"/>
          <p:cNvSpPr txBox="1"/>
          <p:nvPr/>
        </p:nvSpPr>
        <p:spPr>
          <a:xfrm>
            <a:off x="4850539" y="1230868"/>
            <a:ext cx="1832390" cy="369332"/>
          </a:xfrm>
          <a:prstGeom prst="rect">
            <a:avLst/>
          </a:prstGeom>
          <a:noFill/>
        </p:spPr>
        <p:txBody>
          <a:bodyPr wrap="none" rtlCol="0">
            <a:spAutoFit/>
          </a:bodyPr>
          <a:lstStyle/>
          <a:p>
            <a:r>
              <a:rPr lang="en-US" dirty="0" smtClean="0"/>
              <a:t>Hive Framework</a:t>
            </a:r>
            <a:endParaRPr lang="en-US" dirty="0"/>
          </a:p>
        </p:txBody>
      </p:sp>
      <p:sp>
        <p:nvSpPr>
          <p:cNvPr id="14" name="Rectangle 13"/>
          <p:cNvSpPr/>
          <p:nvPr/>
        </p:nvSpPr>
        <p:spPr>
          <a:xfrm>
            <a:off x="573245" y="4142267"/>
            <a:ext cx="3672850" cy="58770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TextBox 10"/>
          <p:cNvSpPr txBox="1"/>
          <p:nvPr/>
        </p:nvSpPr>
        <p:spPr>
          <a:xfrm>
            <a:off x="573245" y="4218366"/>
            <a:ext cx="3672850" cy="369332"/>
          </a:xfrm>
          <a:prstGeom prst="rect">
            <a:avLst/>
          </a:prstGeom>
          <a:noFill/>
        </p:spPr>
        <p:txBody>
          <a:bodyPr wrap="none" rtlCol="0">
            <a:spAutoFit/>
          </a:bodyPr>
          <a:lstStyle/>
          <a:p>
            <a:r>
              <a:rPr lang="en-US" dirty="0" smtClean="0"/>
              <a:t>SELECT COUNT(1) FROM Sales;</a:t>
            </a:r>
            <a:endParaRPr lang="en-US" dirty="0"/>
          </a:p>
        </p:txBody>
      </p:sp>
      <p:cxnSp>
        <p:nvCxnSpPr>
          <p:cNvPr id="18" name="Curved Connector 17"/>
          <p:cNvCxnSpPr>
            <a:stCxn id="6" idx="2"/>
            <a:endCxn id="14" idx="0"/>
          </p:cNvCxnSpPr>
          <p:nvPr/>
        </p:nvCxnSpPr>
        <p:spPr>
          <a:xfrm rot="16200000" flipH="1">
            <a:off x="1124888" y="2857485"/>
            <a:ext cx="1182822" cy="1386741"/>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Curved Connector 19"/>
          <p:cNvCxnSpPr>
            <a:stCxn id="14" idx="0"/>
            <a:endCxn id="12" idx="1"/>
          </p:cNvCxnSpPr>
          <p:nvPr/>
        </p:nvCxnSpPr>
        <p:spPr>
          <a:xfrm rot="5400000" flipH="1" flipV="1">
            <a:off x="2537604" y="2574967"/>
            <a:ext cx="1439367" cy="1695235"/>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379867" y="4037015"/>
            <a:ext cx="4160130" cy="211837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4" name="Oval 23"/>
          <p:cNvSpPr/>
          <p:nvPr/>
        </p:nvSpPr>
        <p:spPr>
          <a:xfrm>
            <a:off x="5965031" y="4314110"/>
            <a:ext cx="717898" cy="5471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 name="Oval 25"/>
          <p:cNvSpPr/>
          <p:nvPr/>
        </p:nvSpPr>
        <p:spPr>
          <a:xfrm>
            <a:off x="5831286" y="5423547"/>
            <a:ext cx="717898" cy="54717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5" name="Oval 24"/>
          <p:cNvSpPr/>
          <p:nvPr/>
        </p:nvSpPr>
        <p:spPr>
          <a:xfrm>
            <a:off x="7458498" y="4314110"/>
            <a:ext cx="717898" cy="5471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Oval 20"/>
          <p:cNvSpPr/>
          <p:nvPr/>
        </p:nvSpPr>
        <p:spPr>
          <a:xfrm>
            <a:off x="4546209" y="4314110"/>
            <a:ext cx="717898" cy="5471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 name="TextBox 39"/>
          <p:cNvSpPr txBox="1"/>
          <p:nvPr/>
        </p:nvSpPr>
        <p:spPr>
          <a:xfrm>
            <a:off x="7211827" y="5135493"/>
            <a:ext cx="1290588" cy="369332"/>
          </a:xfrm>
          <a:prstGeom prst="rect">
            <a:avLst/>
          </a:prstGeom>
          <a:noFill/>
        </p:spPr>
        <p:txBody>
          <a:bodyPr wrap="none" rtlCol="0">
            <a:spAutoFit/>
          </a:bodyPr>
          <a:lstStyle/>
          <a:p>
            <a:r>
              <a:rPr lang="en-US" dirty="0" smtClean="0"/>
              <a:t>rowcount,1</a:t>
            </a:r>
            <a:endParaRPr lang="en-US" dirty="0"/>
          </a:p>
        </p:txBody>
      </p:sp>
      <p:sp>
        <p:nvSpPr>
          <p:cNvPr id="51" name="Down Arrow 50"/>
          <p:cNvSpPr/>
          <p:nvPr/>
        </p:nvSpPr>
        <p:spPr>
          <a:xfrm>
            <a:off x="5951884" y="3518993"/>
            <a:ext cx="322133" cy="518022"/>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cxnSp>
        <p:nvCxnSpPr>
          <p:cNvPr id="53" name="Curved Connector 52"/>
          <p:cNvCxnSpPr/>
          <p:nvPr/>
        </p:nvCxnSpPr>
        <p:spPr>
          <a:xfrm rot="10800000">
            <a:off x="4132641" y="2702901"/>
            <a:ext cx="1698645" cy="2994235"/>
          </a:xfrm>
          <a:prstGeom prst="curvedConnector3">
            <a:avLst>
              <a:gd name="adj1" fmla="val 151386"/>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5513509" y="6339751"/>
            <a:ext cx="1944989" cy="369332"/>
          </a:xfrm>
          <a:prstGeom prst="rect">
            <a:avLst/>
          </a:prstGeom>
          <a:noFill/>
        </p:spPr>
        <p:txBody>
          <a:bodyPr wrap="none" rtlCol="0">
            <a:spAutoFit/>
          </a:bodyPr>
          <a:lstStyle/>
          <a:p>
            <a:r>
              <a:rPr lang="en-US" dirty="0" smtClean="0"/>
              <a:t>MR JOB Instance</a:t>
            </a:r>
            <a:endParaRPr lang="en-US" dirty="0"/>
          </a:p>
        </p:txBody>
      </p:sp>
      <p:sp>
        <p:nvSpPr>
          <p:cNvPr id="73" name="TextBox 72"/>
          <p:cNvSpPr txBox="1"/>
          <p:nvPr/>
        </p:nvSpPr>
        <p:spPr>
          <a:xfrm>
            <a:off x="2190510" y="4950827"/>
            <a:ext cx="1752500" cy="369332"/>
          </a:xfrm>
          <a:prstGeom prst="rect">
            <a:avLst/>
          </a:prstGeom>
          <a:noFill/>
        </p:spPr>
        <p:txBody>
          <a:bodyPr wrap="square" rtlCol="0">
            <a:spAutoFit/>
          </a:bodyPr>
          <a:lstStyle/>
          <a:p>
            <a:r>
              <a:rPr lang="en-US" dirty="0" err="1" smtClean="0"/>
              <a:t>rowcount</a:t>
            </a:r>
            <a:r>
              <a:rPr lang="en-US" dirty="0" smtClean="0"/>
              <a:t>,  N</a:t>
            </a:r>
            <a:endParaRPr lang="en-US" dirty="0"/>
          </a:p>
        </p:txBody>
      </p:sp>
      <p:sp>
        <p:nvSpPr>
          <p:cNvPr id="74" name="Left Arrow 73"/>
          <p:cNvSpPr/>
          <p:nvPr/>
        </p:nvSpPr>
        <p:spPr>
          <a:xfrm>
            <a:off x="1801065" y="2226952"/>
            <a:ext cx="2485032" cy="276068"/>
          </a:xfrm>
          <a:prstGeom prst="lef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5" name="TextBox 74"/>
          <p:cNvSpPr txBox="1"/>
          <p:nvPr/>
        </p:nvSpPr>
        <p:spPr>
          <a:xfrm>
            <a:off x="589045" y="5999887"/>
            <a:ext cx="1794407" cy="369332"/>
          </a:xfrm>
          <a:prstGeom prst="rect">
            <a:avLst/>
          </a:prstGeom>
          <a:noFill/>
        </p:spPr>
        <p:txBody>
          <a:bodyPr wrap="none" rtlCol="0">
            <a:spAutoFit/>
          </a:bodyPr>
          <a:lstStyle/>
          <a:p>
            <a:r>
              <a:rPr lang="en-US" dirty="0" smtClean="0"/>
              <a:t>Sales: Hive table</a:t>
            </a:r>
            <a:endParaRPr lang="en-US" dirty="0"/>
          </a:p>
        </p:txBody>
      </p:sp>
      <p:cxnSp>
        <p:nvCxnSpPr>
          <p:cNvPr id="9" name="Straight Arrow Connector 8"/>
          <p:cNvCxnSpPr/>
          <p:nvPr/>
        </p:nvCxnSpPr>
        <p:spPr>
          <a:xfrm>
            <a:off x="4850539" y="4861285"/>
            <a:ext cx="1339696" cy="5622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4" idx="4"/>
            <a:endCxn id="26" idx="0"/>
          </p:cNvCxnSpPr>
          <p:nvPr/>
        </p:nvCxnSpPr>
        <p:spPr>
          <a:xfrm flipH="1">
            <a:off x="6190235" y="4861285"/>
            <a:ext cx="133745" cy="5622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5" idx="4"/>
            <a:endCxn id="26" idx="0"/>
          </p:cNvCxnSpPr>
          <p:nvPr/>
        </p:nvCxnSpPr>
        <p:spPr>
          <a:xfrm flipH="1">
            <a:off x="6190235" y="4861285"/>
            <a:ext cx="1627212" cy="5622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379867" y="5164235"/>
            <a:ext cx="1290588" cy="369332"/>
          </a:xfrm>
          <a:prstGeom prst="rect">
            <a:avLst/>
          </a:prstGeom>
          <a:noFill/>
        </p:spPr>
        <p:txBody>
          <a:bodyPr wrap="none" rtlCol="0">
            <a:spAutoFit/>
          </a:bodyPr>
          <a:lstStyle/>
          <a:p>
            <a:r>
              <a:rPr lang="en-US" dirty="0" smtClean="0"/>
              <a:t>rowcount,1</a:t>
            </a:r>
            <a:endParaRPr lang="en-US" dirty="0"/>
          </a:p>
        </p:txBody>
      </p:sp>
      <p:sp>
        <p:nvSpPr>
          <p:cNvPr id="22" name="TextBox 21"/>
          <p:cNvSpPr txBox="1"/>
          <p:nvPr/>
        </p:nvSpPr>
        <p:spPr>
          <a:xfrm>
            <a:off x="2748650" y="1876827"/>
            <a:ext cx="377026" cy="369332"/>
          </a:xfrm>
          <a:prstGeom prst="rect">
            <a:avLst/>
          </a:prstGeom>
          <a:noFill/>
        </p:spPr>
        <p:txBody>
          <a:bodyPr wrap="none" rtlCol="0">
            <a:spAutoFit/>
          </a:bodyPr>
          <a:lstStyle/>
          <a:p>
            <a:r>
              <a:rPr lang="en-US" b="1" dirty="0" smtClean="0"/>
              <a:t>N</a:t>
            </a:r>
            <a:endParaRPr lang="en-US" b="1" dirty="0"/>
          </a:p>
        </p:txBody>
      </p:sp>
    </p:spTree>
    <p:extLst>
      <p:ext uri="{BB962C8B-B14F-4D97-AF65-F5344CB8AC3E}">
        <p14:creationId xmlns:p14="http://schemas.microsoft.com/office/powerpoint/2010/main" val="2550341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75"/>
                                        </p:tgtEl>
                                      </p:cBhvr>
                                    </p:animEffect>
                                    <p:set>
                                      <p:cBhvr>
                                        <p:cTn id="27" dur="1" fill="hold">
                                          <p:stCondLst>
                                            <p:cond delay="499"/>
                                          </p:stCondLst>
                                        </p:cTn>
                                        <p:tgtEl>
                                          <p:spTgt spid="75"/>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7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1" grpId="0"/>
      <p:bldP spid="11" grpId="1"/>
      <p:bldP spid="5" grpId="0" animBg="1"/>
      <p:bldP spid="24" grpId="0" animBg="1"/>
      <p:bldP spid="26" grpId="0" animBg="1"/>
      <p:bldP spid="25" grpId="0" animBg="1"/>
      <p:bldP spid="21" grpId="0" animBg="1"/>
      <p:bldP spid="40" grpId="0"/>
      <p:bldP spid="51" grpId="0" animBg="1"/>
      <p:bldP spid="57" grpId="0"/>
      <p:bldP spid="73" grpId="0"/>
      <p:bldP spid="74" grpId="0" animBg="1"/>
      <p:bldP spid="75" grpId="0"/>
      <p:bldP spid="75" grpId="1"/>
      <p:bldP spid="35"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Data Model</a:t>
            </a:r>
            <a:endParaRPr lang="en-US" dirty="0"/>
          </a:p>
        </p:txBody>
      </p:sp>
      <p:sp>
        <p:nvSpPr>
          <p:cNvPr id="3" name="Content Placeholder 2"/>
          <p:cNvSpPr>
            <a:spLocks noGrp="1"/>
          </p:cNvSpPr>
          <p:nvPr>
            <p:ph idx="1"/>
          </p:nvPr>
        </p:nvSpPr>
        <p:spPr/>
        <p:txBody>
          <a:bodyPr/>
          <a:lstStyle/>
          <a:p>
            <a:pPr marL="0" indent="0">
              <a:buNone/>
            </a:pPr>
            <a:r>
              <a:rPr lang="en-US" dirty="0" smtClean="0"/>
              <a:t>Data in Hive organized into :</a:t>
            </a:r>
          </a:p>
          <a:p>
            <a:r>
              <a:rPr lang="en-US" dirty="0" smtClean="0"/>
              <a:t>Tables</a:t>
            </a:r>
          </a:p>
          <a:p>
            <a:r>
              <a:rPr lang="en-US" dirty="0" smtClean="0"/>
              <a:t>Partitions</a:t>
            </a:r>
          </a:p>
          <a:p>
            <a:r>
              <a:rPr lang="en-US" dirty="0" smtClean="0"/>
              <a:t>Buckets</a:t>
            </a:r>
            <a:endParaRPr lang="en-US" dirty="0"/>
          </a:p>
        </p:txBody>
      </p:sp>
    </p:spTree>
    <p:extLst>
      <p:ext uri="{BB962C8B-B14F-4D97-AF65-F5344CB8AC3E}">
        <p14:creationId xmlns:p14="http://schemas.microsoft.com/office/powerpoint/2010/main" val="20441479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Data Model Contd.</a:t>
            </a:r>
            <a:endParaRPr lang="en-US" dirty="0"/>
          </a:p>
        </p:txBody>
      </p:sp>
      <p:sp>
        <p:nvSpPr>
          <p:cNvPr id="3" name="Content Placeholder 2"/>
          <p:cNvSpPr>
            <a:spLocks noGrp="1"/>
          </p:cNvSpPr>
          <p:nvPr>
            <p:ph idx="1"/>
          </p:nvPr>
        </p:nvSpPr>
        <p:spPr/>
        <p:txBody>
          <a:bodyPr>
            <a:normAutofit fontScale="92500" lnSpcReduction="10000"/>
          </a:bodyPr>
          <a:lstStyle/>
          <a:p>
            <a:r>
              <a:rPr lang="en-US" sz="3500" dirty="0" smtClean="0"/>
              <a:t>Tables</a:t>
            </a:r>
          </a:p>
          <a:p>
            <a:pPr marL="0" indent="0">
              <a:buNone/>
            </a:pPr>
            <a:r>
              <a:rPr lang="en-US" dirty="0" smtClean="0"/>
              <a:t>-   Analogous to relational tables</a:t>
            </a:r>
          </a:p>
          <a:p>
            <a:pPr>
              <a:buFontTx/>
              <a:buChar char="-"/>
            </a:pPr>
            <a:r>
              <a:rPr lang="en-US" dirty="0" smtClean="0"/>
              <a:t>Each table has a corresponding directory in HDFS</a:t>
            </a:r>
          </a:p>
          <a:p>
            <a:pPr>
              <a:buFontTx/>
              <a:buChar char="-"/>
            </a:pPr>
            <a:r>
              <a:rPr lang="en-US" dirty="0" smtClean="0"/>
              <a:t>Data serialized and stored as files within that directory</a:t>
            </a:r>
          </a:p>
          <a:p>
            <a:pPr marL="0" indent="0">
              <a:buNone/>
            </a:pPr>
            <a:r>
              <a:rPr lang="en-US" dirty="0" smtClean="0"/>
              <a:t>- Hive has default serialization built in which supports compression and lazy deserialization</a:t>
            </a:r>
          </a:p>
          <a:p>
            <a:pPr marL="0" indent="0">
              <a:buNone/>
            </a:pPr>
            <a:r>
              <a:rPr lang="en-US" dirty="0" smtClean="0"/>
              <a:t>- Users can specify custom serialization –deserialization schemes (</a:t>
            </a:r>
            <a:r>
              <a:rPr lang="en-US" b="1" dirty="0" err="1" smtClean="0"/>
              <a:t>SerDe’s</a:t>
            </a:r>
            <a:r>
              <a:rPr lang="en-US" dirty="0" smtClean="0"/>
              <a:t>)</a:t>
            </a:r>
            <a:endParaRPr lang="en-US" dirty="0"/>
          </a:p>
        </p:txBody>
      </p:sp>
    </p:spTree>
    <p:extLst>
      <p:ext uri="{BB962C8B-B14F-4D97-AF65-F5344CB8AC3E}">
        <p14:creationId xmlns:p14="http://schemas.microsoft.com/office/powerpoint/2010/main" val="63620447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829</TotalTime>
  <Words>1598</Words>
  <Application>Microsoft Macintosh PowerPoint</Application>
  <PresentationFormat>On-screen Show (4:3)</PresentationFormat>
  <Paragraphs>242</Paragraphs>
  <Slides>25</Slides>
  <Notes>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Capital</vt:lpstr>
      <vt:lpstr>PowerPoint Presentation</vt:lpstr>
      <vt:lpstr>Agenda</vt:lpstr>
      <vt:lpstr>Data Analysts with Hadoop</vt:lpstr>
      <vt:lpstr>Challenges that Data Analysts faced </vt:lpstr>
      <vt:lpstr>PowerPoint Presentation</vt:lpstr>
      <vt:lpstr>Hive Key Principles</vt:lpstr>
      <vt:lpstr>HiveQL to MapReduce</vt:lpstr>
      <vt:lpstr>Hive Data Model</vt:lpstr>
      <vt:lpstr>Hive Data Model Contd.</vt:lpstr>
      <vt:lpstr>Hive Data Model Contd.</vt:lpstr>
      <vt:lpstr>Hierarchy of Hive Partitions</vt:lpstr>
      <vt:lpstr>Hive Data Model Contd.</vt:lpstr>
      <vt:lpstr>Architecture</vt:lpstr>
      <vt:lpstr>Hive Thrift Server</vt:lpstr>
      <vt:lpstr>Metastore</vt:lpstr>
      <vt:lpstr>Hive Driver</vt:lpstr>
      <vt:lpstr>Compiler</vt:lpstr>
      <vt:lpstr>HiveQL</vt:lpstr>
      <vt:lpstr>Hive SerDe</vt:lpstr>
      <vt:lpstr>Good Things </vt:lpstr>
      <vt:lpstr>Cons and Possible Improvements</vt:lpstr>
      <vt:lpstr>Hive v/s Pig</vt:lpstr>
      <vt:lpstr>Hive v/s Pig</vt:lpstr>
      <vt:lpstr>Head-to-Head (the bee, the pig, the elephant)</vt:lpstr>
      <vt:lpstr>REFERENCES</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Saikat Roychowdhury</dc:creator>
  <cp:lastModifiedBy>Saikat Roychowdhury</cp:lastModifiedBy>
  <cp:revision>102</cp:revision>
  <dcterms:created xsi:type="dcterms:W3CDTF">2015-02-14T23:47:16Z</dcterms:created>
  <dcterms:modified xsi:type="dcterms:W3CDTF">2015-02-17T09:00:46Z</dcterms:modified>
</cp:coreProperties>
</file>