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77" r:id="rId4"/>
    <p:sldId id="272" r:id="rId5"/>
    <p:sldId id="279" r:id="rId6"/>
    <p:sldId id="260" r:id="rId7"/>
    <p:sldId id="266" r:id="rId8"/>
    <p:sldId id="267" r:id="rId9"/>
    <p:sldId id="280" r:id="rId10"/>
    <p:sldId id="268" r:id="rId11"/>
    <p:sldId id="269" r:id="rId12"/>
    <p:sldId id="270" r:id="rId13"/>
    <p:sldId id="271" r:id="rId14"/>
    <p:sldId id="265" r:id="rId15"/>
    <p:sldId id="276" r:id="rId16"/>
    <p:sldId id="263" r:id="rId17"/>
    <p:sldId id="273" r:id="rId18"/>
    <p:sldId id="275" r:id="rId19"/>
    <p:sldId id="282" r:id="rId20"/>
    <p:sldId id="274" r:id="rId21"/>
    <p:sldId id="264" r:id="rId22"/>
    <p:sldId id="262" r:id="rId23"/>
    <p:sldId id="261"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228" autoAdjust="0"/>
  </p:normalViewPr>
  <p:slideViewPr>
    <p:cSldViewPr snapToGrid="0" snapToObjects="1">
      <p:cViewPr varScale="1">
        <p:scale>
          <a:sx n="88" d="100"/>
          <a:sy n="88" d="100"/>
        </p:scale>
        <p:origin x="-1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5335D-A614-934A-84AF-09CAFE1277AC}" type="datetimeFigureOut">
              <a:rPr lang="en-US" smtClean="0"/>
              <a:t>3/19/15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EB529-272F-EB47-9F92-A85EE5C4590E}" type="slidenum">
              <a:rPr lang="en-US" smtClean="0"/>
              <a:t>‹#›</a:t>
            </a:fld>
            <a:endParaRPr lang="en-US"/>
          </a:p>
        </p:txBody>
      </p:sp>
    </p:spTree>
    <p:extLst>
      <p:ext uri="{BB962C8B-B14F-4D97-AF65-F5344CB8AC3E}">
        <p14:creationId xmlns:p14="http://schemas.microsoft.com/office/powerpoint/2010/main" val="2109497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Random_variable" TargetMode="External"/><Relationship Id="rId4" Type="http://schemas.openxmlformats.org/officeDocument/2006/relationships/hyperlink" Target="http://en.wikipedia.org/wiki/Probability_distribution"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Latency is bad!!  The ideal system</a:t>
            </a:r>
            <a:r>
              <a:rPr lang="en-US" baseline="0" dirty="0" smtClean="0"/>
              <a:t> is one which has no latency at all!! But this never happens in realistic scenarios. Here are some recorded cases of latency and its effects.</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3</a:t>
            </a:fld>
            <a:endParaRPr lang="en-US"/>
          </a:p>
        </p:txBody>
      </p:sp>
    </p:spTree>
    <p:extLst>
      <p:ext uri="{BB962C8B-B14F-4D97-AF65-F5344CB8AC3E}">
        <p14:creationId xmlns:p14="http://schemas.microsoft.com/office/powerpoint/2010/main" val="424332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By default, all user level processes have the same priority. As a result, when the kernel schedules a background process, our application has to wait for the core to become available.</a:t>
            </a:r>
          </a:p>
          <a:p>
            <a:r>
              <a:rPr lang="en-US" sz="1200" kern="1200" dirty="0" smtClean="0">
                <a:solidFill>
                  <a:schemeClr val="tx1"/>
                </a:solidFill>
                <a:effectLst/>
                <a:latin typeface="+mn-lt"/>
                <a:ea typeface="+mn-ea"/>
                <a:cs typeface="+mn-cs"/>
              </a:rPr>
              <a:t> Default is nice 0, so both processes get about half of the CPU time each. Now lets </a:t>
            </a:r>
            <a:r>
              <a:rPr lang="en-US" sz="1200" kern="1200" dirty="0" err="1" smtClean="0">
                <a:solidFill>
                  <a:schemeClr val="tx1"/>
                </a:solidFill>
                <a:effectLst/>
                <a:latin typeface="+mn-lt"/>
                <a:ea typeface="+mn-ea"/>
                <a:cs typeface="+mn-cs"/>
              </a:rPr>
              <a:t>renice</a:t>
            </a:r>
            <a:r>
              <a:rPr lang="en-US" sz="1200" kern="1200" dirty="0" smtClean="0">
                <a:solidFill>
                  <a:schemeClr val="tx1"/>
                </a:solidFill>
                <a:effectLst/>
                <a:latin typeface="+mn-lt"/>
                <a:ea typeface="+mn-ea"/>
                <a:cs typeface="+mn-cs"/>
              </a:rPr>
              <a:t> process 1 to value 10. Result: Process 2 gets a significant higher amount of </a:t>
            </a:r>
            <a:r>
              <a:rPr lang="en-US" sz="1200" kern="1200" dirty="0" err="1" smtClean="0">
                <a:solidFill>
                  <a:schemeClr val="tx1"/>
                </a:solidFill>
                <a:effectLst/>
                <a:latin typeface="+mn-lt"/>
                <a:ea typeface="+mn-ea"/>
                <a:cs typeface="+mn-cs"/>
              </a:rPr>
              <a:t>cpu</a:t>
            </a:r>
            <a:r>
              <a:rPr lang="en-US" sz="1200" kern="1200" dirty="0" smtClean="0">
                <a:solidFill>
                  <a:schemeClr val="tx1"/>
                </a:solidFill>
                <a:effectLst/>
                <a:latin typeface="+mn-lt"/>
                <a:ea typeface="+mn-ea"/>
                <a:cs typeface="+mn-cs"/>
              </a:rPr>
              <a:t> time as process 1.</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-This causes the server process to be scheduled for longer time-slices than other processes on the system, providing a slight improvement in tail latency,</a:t>
            </a:r>
          </a:p>
          <a:p>
            <a:r>
              <a:rPr lang="en-US" sz="1200" b="0" i="0" u="none" strike="noStrike" kern="1200" baseline="0" dirty="0" smtClean="0">
                <a:solidFill>
                  <a:schemeClr val="tx1"/>
                </a:solidFill>
                <a:latin typeface="+mn-lt"/>
                <a:ea typeface="+mn-ea"/>
                <a:cs typeface="+mn-cs"/>
              </a:rPr>
              <a:t>-The difference remains because the server cannot preempt other processes. It must wait for them to finish their time-slice, which is still much larger than an individual request’s processing time.</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Making the server process a </a:t>
            </a:r>
            <a:r>
              <a:rPr lang="en-US" sz="1200" b="0" i="0" u="none" strike="noStrike" kern="1200" baseline="0" dirty="0" err="1" smtClean="0">
                <a:solidFill>
                  <a:schemeClr val="tx1"/>
                </a:solidFill>
                <a:latin typeface="+mn-lt"/>
                <a:ea typeface="+mn-ea"/>
                <a:cs typeface="+mn-cs"/>
              </a:rPr>
              <a:t>realtime</a:t>
            </a:r>
            <a:r>
              <a:rPr lang="en-US" sz="1200" b="0" i="0" u="none" strike="noStrike" kern="1200" baseline="0" dirty="0" smtClean="0">
                <a:solidFill>
                  <a:schemeClr val="tx1"/>
                </a:solidFill>
                <a:latin typeface="+mn-lt"/>
                <a:ea typeface="+mn-ea"/>
                <a:cs typeface="+mn-cs"/>
              </a:rPr>
              <a:t> process allows it to preempt any normal-priority process. This improves the tail latency dramatically, nearly eliminating the effects of background processes</a:t>
            </a:r>
          </a:p>
          <a:p>
            <a:r>
              <a:rPr lang="en-US" sz="1200" b="0" i="0" u="none" strike="noStrike" kern="1200" baseline="0" dirty="0" smtClean="0">
                <a:solidFill>
                  <a:schemeClr val="tx1"/>
                </a:solidFill>
                <a:latin typeface="+mn-lt"/>
                <a:ea typeface="+mn-ea"/>
                <a:cs typeface="+mn-cs"/>
              </a:rPr>
              <a:t> increased context switching overhead and occasional cases where another running process is in a </a:t>
            </a:r>
            <a:r>
              <a:rPr lang="en-US" sz="1200" b="0" i="0" u="none" strike="noStrike" kern="1200" baseline="0" dirty="0" err="1" smtClean="0">
                <a:solidFill>
                  <a:schemeClr val="tx1"/>
                </a:solidFill>
                <a:latin typeface="+mn-lt"/>
                <a:ea typeface="+mn-ea"/>
                <a:cs typeface="+mn-cs"/>
              </a:rPr>
              <a:t>nonpreemptable</a:t>
            </a:r>
            <a:r>
              <a:rPr lang="en-US" sz="1200" b="0" i="0" u="none" strike="noStrike" kern="1200" baseline="0" dirty="0" smtClean="0">
                <a:solidFill>
                  <a:schemeClr val="tx1"/>
                </a:solidFill>
                <a:latin typeface="+mn-lt"/>
                <a:ea typeface="+mn-ea"/>
                <a:cs typeface="+mn-cs"/>
              </a:rPr>
              <a:t> section of kernel code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14</a:t>
            </a:fld>
            <a:endParaRPr lang="en-US"/>
          </a:p>
        </p:txBody>
      </p:sp>
    </p:spTree>
    <p:extLst>
      <p:ext uri="{BB962C8B-B14F-4D97-AF65-F5344CB8AC3E}">
        <p14:creationId xmlns:p14="http://schemas.microsoft.com/office/powerpoint/2010/main" val="336853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must follow a single-queue model where any processor can process any request.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However, both </a:t>
            </a:r>
            <a:r>
              <a:rPr lang="en-US" sz="1200" b="0" i="0" u="none" strike="noStrike" kern="1200" baseline="0" dirty="0" err="1" smtClean="0">
                <a:solidFill>
                  <a:schemeClr val="tx1"/>
                </a:solidFill>
                <a:latin typeface="+mn-lt"/>
                <a:ea typeface="+mn-ea"/>
                <a:cs typeface="+mn-cs"/>
              </a:rPr>
              <a:t>Memcached</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Nginx</a:t>
            </a:r>
            <a:r>
              <a:rPr lang="en-US" sz="1200" b="0" i="0" u="none" strike="noStrike" kern="1200" baseline="0" dirty="0" smtClean="0">
                <a:solidFill>
                  <a:schemeClr val="tx1"/>
                </a:solidFill>
                <a:latin typeface="+mn-lt"/>
                <a:ea typeface="+mn-ea"/>
                <a:cs typeface="+mn-cs"/>
              </a:rPr>
              <a:t> statically assign incoming TCP connections to specific workers. multi-queue system where each worker has its own request queue.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One simple way for converting </a:t>
            </a:r>
            <a:r>
              <a:rPr lang="en-US" sz="1200" b="0" i="0" u="none" strike="noStrike" kern="1200" baseline="0" dirty="0" err="1" smtClean="0">
                <a:solidFill>
                  <a:schemeClr val="tx1"/>
                </a:solidFill>
                <a:latin typeface="+mn-lt"/>
                <a:ea typeface="+mn-ea"/>
                <a:cs typeface="+mn-cs"/>
              </a:rPr>
              <a:t>Memcached</a:t>
            </a:r>
            <a:r>
              <a:rPr lang="en-US" sz="1200" b="0" i="0" u="none" strike="noStrike" kern="1200" baseline="0" dirty="0" smtClean="0">
                <a:solidFill>
                  <a:schemeClr val="tx1"/>
                </a:solidFill>
                <a:latin typeface="+mn-lt"/>
                <a:ea typeface="+mn-ea"/>
                <a:cs typeface="+mn-cs"/>
              </a:rPr>
              <a:t> into a single queue system is by switching the transport layer from TCP to UDP. all worker threads pull messages from a single UDP socket and this naturally follows the single-queue model.</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15</a:t>
            </a:fld>
            <a:endParaRPr lang="en-US"/>
          </a:p>
        </p:txBody>
      </p:sp>
    </p:spTree>
    <p:extLst>
      <p:ext uri="{BB962C8B-B14F-4D97-AF65-F5344CB8AC3E}">
        <p14:creationId xmlns:p14="http://schemas.microsoft.com/office/powerpoint/2010/main" val="35601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When packets arrive at the NIC, </a:t>
            </a:r>
          </a:p>
          <a:p>
            <a:pPr marL="171450" indent="-171450">
              <a:buFontTx/>
              <a:buChar char="-"/>
            </a:pPr>
            <a:r>
              <a:rPr lang="en-US" sz="1200" b="0" i="0" u="none" strike="noStrike" kern="1200" baseline="0" dirty="0" smtClean="0">
                <a:solidFill>
                  <a:schemeClr val="tx1"/>
                </a:solidFill>
                <a:latin typeface="+mn-lt"/>
                <a:ea typeface="+mn-ea"/>
                <a:cs typeface="+mn-cs"/>
              </a:rPr>
              <a:t>it interrupts a host CPU to initiate packet processing, </a:t>
            </a:r>
          </a:p>
          <a:p>
            <a:pPr marL="171450" indent="-171450">
              <a:buFontTx/>
              <a:buChar char="-"/>
            </a:pPr>
            <a:r>
              <a:rPr lang="en-US" sz="1200" b="0" i="0" u="none" strike="noStrike" kern="1200" baseline="0" dirty="0" smtClean="0">
                <a:solidFill>
                  <a:schemeClr val="tx1"/>
                </a:solidFill>
                <a:latin typeface="+mn-lt"/>
                <a:ea typeface="+mn-ea"/>
                <a:cs typeface="+mn-cs"/>
              </a:rPr>
              <a:t>triggering the kernel to receive the packet and </a:t>
            </a:r>
          </a:p>
          <a:p>
            <a:pPr marL="171450" indent="-171450">
              <a:buFontTx/>
              <a:buChar char="-"/>
            </a:pPr>
            <a:r>
              <a:rPr lang="en-US" sz="1200" b="0" i="0" u="none" strike="noStrike" kern="1200" baseline="0" dirty="0" smtClean="0">
                <a:solidFill>
                  <a:schemeClr val="tx1"/>
                </a:solidFill>
                <a:latin typeface="+mn-lt"/>
                <a:ea typeface="+mn-ea"/>
                <a:cs typeface="+mn-cs"/>
              </a:rPr>
              <a:t>process it through the TCP or UDP stack.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By default, the “</a:t>
            </a:r>
            <a:r>
              <a:rPr lang="en-US" sz="1200" b="0" i="0" u="none" strike="noStrike" kern="1200" baseline="0" dirty="0" err="1" smtClean="0">
                <a:solidFill>
                  <a:schemeClr val="tx1"/>
                </a:solidFill>
                <a:latin typeface="+mn-lt"/>
                <a:ea typeface="+mn-ea"/>
                <a:cs typeface="+mn-cs"/>
              </a:rPr>
              <a:t>irqbalance</a:t>
            </a:r>
            <a:r>
              <a:rPr lang="en-US" sz="1200" b="0" i="0" u="none" strike="noStrike" kern="1200" baseline="0" dirty="0" smtClean="0">
                <a:solidFill>
                  <a:schemeClr val="tx1"/>
                </a:solidFill>
                <a:latin typeface="+mn-lt"/>
                <a:ea typeface="+mn-ea"/>
                <a:cs typeface="+mn-cs"/>
              </a:rPr>
              <a:t>” daemon is enabled by Linux. At a lower load, “</a:t>
            </a:r>
            <a:r>
              <a:rPr lang="en-US" sz="1200" b="0" i="0" u="none" strike="noStrike" kern="1200" baseline="0" dirty="0" err="1" smtClean="0">
                <a:solidFill>
                  <a:schemeClr val="tx1"/>
                </a:solidFill>
                <a:latin typeface="+mn-lt"/>
                <a:ea typeface="+mn-ea"/>
                <a:cs typeface="+mn-cs"/>
              </a:rPr>
              <a:t>irqbalance</a:t>
            </a:r>
            <a:r>
              <a:rPr lang="en-US" sz="1200" b="0" i="0" u="none" strike="noStrike" kern="1200" baseline="0" dirty="0" smtClean="0">
                <a:solidFill>
                  <a:schemeClr val="tx1"/>
                </a:solidFill>
                <a:latin typeface="+mn-lt"/>
                <a:ea typeface="+mn-ea"/>
                <a:cs typeface="+mn-cs"/>
              </a:rPr>
              <a:t>” operates in </a:t>
            </a:r>
            <a:r>
              <a:rPr lang="en-US" sz="1200" b="0" i="0" u="none" strike="noStrike" kern="1200" baseline="0" dirty="0" err="1" smtClean="0">
                <a:solidFill>
                  <a:schemeClr val="tx1"/>
                </a:solidFill>
                <a:latin typeface="+mn-lt"/>
                <a:ea typeface="+mn-ea"/>
                <a:cs typeface="+mn-cs"/>
              </a:rPr>
              <a:t>powersave</a:t>
            </a:r>
            <a:r>
              <a:rPr lang="en-US" sz="1200" b="0" i="0" u="none" strike="noStrike" kern="1200" baseline="0" dirty="0" smtClean="0">
                <a:solidFill>
                  <a:schemeClr val="tx1"/>
                </a:solidFill>
                <a:latin typeface="+mn-lt"/>
                <a:ea typeface="+mn-ea"/>
                <a:cs typeface="+mn-cs"/>
              </a:rPr>
              <a:t> mode and assigns interrupts to one centralized CPU</a:t>
            </a:r>
          </a:p>
          <a:p>
            <a:r>
              <a:rPr lang="en-US" sz="1200" b="0" i="0" u="none" strike="noStrike" kern="1200" baseline="0" dirty="0" smtClean="0">
                <a:solidFill>
                  <a:schemeClr val="tx1"/>
                </a:solidFill>
                <a:latin typeface="+mn-lt"/>
                <a:ea typeface="+mn-ea"/>
                <a:cs typeface="+mn-cs"/>
              </a:rPr>
              <a:t>core. However, as the load goes up, “</a:t>
            </a:r>
            <a:r>
              <a:rPr lang="en-US" sz="1200" b="0" i="0" u="none" strike="noStrike" kern="1200" baseline="0" dirty="0" err="1" smtClean="0">
                <a:solidFill>
                  <a:schemeClr val="tx1"/>
                </a:solidFill>
                <a:latin typeface="+mn-lt"/>
                <a:ea typeface="+mn-ea"/>
                <a:cs typeface="+mn-cs"/>
              </a:rPr>
              <a:t>irqbalance</a:t>
            </a:r>
            <a:r>
              <a:rPr lang="en-US" sz="1200" b="0" i="0" u="none" strike="noStrike" kern="1200" baseline="0" dirty="0" smtClean="0">
                <a:solidFill>
                  <a:schemeClr val="tx1"/>
                </a:solidFill>
                <a:latin typeface="+mn-lt"/>
                <a:ea typeface="+mn-ea"/>
                <a:cs typeface="+mn-cs"/>
              </a:rPr>
              <a:t>” switches to performance  mode and spreads interrupts to all CPUs to keep them at similar utilization.</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17</a:t>
            </a:fld>
            <a:endParaRPr lang="en-US"/>
          </a:p>
        </p:txBody>
      </p:sp>
    </p:spTree>
    <p:extLst>
      <p:ext uri="{BB962C8B-B14F-4D97-AF65-F5344CB8AC3E}">
        <p14:creationId xmlns:p14="http://schemas.microsoft.com/office/powerpoint/2010/main" val="370433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multiple </a:t>
            </a:r>
            <a:r>
              <a:rPr lang="en-US" sz="1200" b="0" i="0" u="none" strike="noStrike" kern="1200" baseline="0" dirty="0" err="1" smtClean="0">
                <a:solidFill>
                  <a:schemeClr val="tx1"/>
                </a:solidFill>
                <a:latin typeface="+mn-lt"/>
                <a:ea typeface="+mn-ea"/>
                <a:cs typeface="+mn-cs"/>
              </a:rPr>
              <a:t>Cstates</a:t>
            </a:r>
            <a:r>
              <a:rPr lang="en-US" sz="1200" b="0" i="0" u="none" strike="noStrike" kern="1200" baseline="0" dirty="0" smtClean="0">
                <a:solidFill>
                  <a:schemeClr val="tx1"/>
                </a:solidFill>
                <a:latin typeface="+mn-lt"/>
                <a:ea typeface="+mn-ea"/>
                <a:cs typeface="+mn-cs"/>
              </a:rPr>
              <a:t>, each causing more components of the CPU subsystems to be shut down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stops the main internal clock, while the C3 state stops all internal and external clocks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Requests that are executed on a processor in power-saving mode will experience a higher latency than usual because they are delayed while the CPU is reactivated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When the CPU is mostly idle, the operating system reduces the clock frequency to save power. If a CPU-bound request executes  while the CPU frequency is reduced, it can take longer time</a:t>
            </a:r>
          </a:p>
          <a:p>
            <a:r>
              <a:rPr lang="en-US" sz="1200" b="0" i="0" u="none" strike="noStrike" kern="1200" baseline="0" dirty="0" smtClean="0">
                <a:solidFill>
                  <a:schemeClr val="tx1"/>
                </a:solidFill>
                <a:latin typeface="+mn-lt"/>
                <a:ea typeface="+mn-ea"/>
                <a:cs typeface="+mn-cs"/>
              </a:rPr>
              <a:t>than usual</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that this does not noticeably affect our null RPC server and </a:t>
            </a:r>
            <a:r>
              <a:rPr lang="en-US" sz="1200" b="0" i="0" u="none" strike="noStrike" kern="1200" baseline="0" dirty="0" err="1" smtClean="0">
                <a:solidFill>
                  <a:schemeClr val="tx1"/>
                </a:solidFill>
                <a:latin typeface="+mn-lt"/>
                <a:ea typeface="+mn-ea"/>
                <a:cs typeface="+mn-cs"/>
              </a:rPr>
              <a:t>Memcached</a:t>
            </a:r>
            <a:r>
              <a:rPr lang="en-US" sz="1200" b="0" i="0" u="none" strike="noStrike" kern="1200" baseline="0" dirty="0" smtClean="0">
                <a:solidFill>
                  <a:schemeClr val="tx1"/>
                </a:solidFill>
                <a:latin typeface="+mn-lt"/>
                <a:ea typeface="+mn-ea"/>
                <a:cs typeface="+mn-cs"/>
              </a:rPr>
              <a:t>, which require little computation for each request. However, </a:t>
            </a:r>
            <a:r>
              <a:rPr lang="en-US" sz="1200" b="0" i="0" u="none" strike="noStrike" kern="1200" baseline="0" dirty="0" err="1" smtClean="0">
                <a:solidFill>
                  <a:schemeClr val="tx1"/>
                </a:solidFill>
                <a:latin typeface="+mn-lt"/>
                <a:ea typeface="+mn-ea"/>
                <a:cs typeface="+mn-cs"/>
              </a:rPr>
              <a:t>Nginx</a:t>
            </a:r>
            <a:r>
              <a:rPr lang="en-US" sz="1200" b="0" i="0" u="none" strike="noStrike" kern="1200" baseline="0" dirty="0" smtClean="0">
                <a:solidFill>
                  <a:schemeClr val="tx1"/>
                </a:solidFill>
                <a:latin typeface="+mn-lt"/>
                <a:ea typeface="+mn-ea"/>
                <a:cs typeface="+mn-cs"/>
              </a:rPr>
              <a:t>, which is more CPU-intensive,</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18</a:t>
            </a:fld>
            <a:endParaRPr lang="en-US"/>
          </a:p>
        </p:txBody>
      </p:sp>
    </p:spTree>
    <p:extLst>
      <p:ext uri="{BB962C8B-B14F-4D97-AF65-F5344CB8AC3E}">
        <p14:creationId xmlns:p14="http://schemas.microsoft.com/office/powerpoint/2010/main" val="3521330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This problem is caused in part by Linux’s default NUMA memory allocation policy.</a:t>
            </a:r>
          </a:p>
          <a:p>
            <a:r>
              <a:rPr lang="en-US" sz="1200" b="0" i="0" u="none" strike="noStrike" kern="1200" baseline="0" dirty="0" smtClean="0">
                <a:solidFill>
                  <a:schemeClr val="tx1"/>
                </a:solidFill>
                <a:latin typeface="+mn-lt"/>
                <a:ea typeface="+mn-ea"/>
                <a:cs typeface="+mn-cs"/>
              </a:rPr>
              <a:t>By default, Linux allocates memory from a single NUMA node to a process, until no more memory is available on that node.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half of the </a:t>
            </a:r>
            <a:r>
              <a:rPr lang="en-US" sz="1200" b="0" i="0" u="none" strike="noStrike" kern="1200" baseline="0" dirty="0" err="1" smtClean="0">
                <a:solidFill>
                  <a:schemeClr val="tx1"/>
                </a:solidFill>
                <a:latin typeface="+mn-lt"/>
                <a:ea typeface="+mn-ea"/>
                <a:cs typeface="+mn-cs"/>
              </a:rPr>
              <a:t>Memcached</a:t>
            </a:r>
            <a:r>
              <a:rPr lang="en-US" sz="1200" b="0" i="0" u="none" strike="noStrike" kern="1200" baseline="0" dirty="0" smtClean="0">
                <a:solidFill>
                  <a:schemeClr val="tx1"/>
                </a:solidFill>
                <a:latin typeface="+mn-lt"/>
                <a:ea typeface="+mn-ea"/>
                <a:cs typeface="+mn-cs"/>
              </a:rPr>
              <a:t> threads must make cross-NUMA-node memory accesses</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20</a:t>
            </a:fld>
            <a:endParaRPr lang="en-US"/>
          </a:p>
        </p:txBody>
      </p:sp>
    </p:spTree>
    <p:extLst>
      <p:ext uri="{BB962C8B-B14F-4D97-AF65-F5344CB8AC3E}">
        <p14:creationId xmlns:p14="http://schemas.microsoft.com/office/powerpoint/2010/main" val="283314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null RPC server relies on the kernel’s scheduler to determine which thread to run next, and therefore which request to process first. </a:t>
            </a:r>
          </a:p>
          <a:p>
            <a:r>
              <a:rPr lang="en-US" sz="1200" b="0" i="0" u="none" strike="noStrike" kern="1200" baseline="0" dirty="0" smtClean="0">
                <a:solidFill>
                  <a:schemeClr val="tx1"/>
                </a:solidFill>
                <a:latin typeface="+mn-lt"/>
                <a:ea typeface="+mn-ea"/>
                <a:cs typeface="+mn-cs"/>
              </a:rPr>
              <a:t>The CFS scheduler chooses which thread to run based on how much CPU time each thread has received in the past, rather than which one became runnable earliest, so requests will not be</a:t>
            </a:r>
          </a:p>
          <a:p>
            <a:r>
              <a:rPr lang="en-US" sz="1200" b="0" i="0" u="none" strike="noStrike" kern="1200" baseline="0" dirty="0" smtClean="0">
                <a:solidFill>
                  <a:schemeClr val="tx1"/>
                </a:solidFill>
                <a:latin typeface="+mn-lt"/>
                <a:ea typeface="+mn-ea"/>
                <a:cs typeface="+mn-cs"/>
              </a:rPr>
              <a:t>processed in the order that they are received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This scheduling policy does not affect the two other applications, because they use event-driven architectures with only a single thread per core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Linux kernel, which chooses which of the null RPC server’s threads to run using exactly the same policy as CFS, but gives them strictly higher priority over any other process on the system.</a:t>
            </a:r>
          </a:p>
          <a:p>
            <a:r>
              <a:rPr lang="en-US" sz="1200" b="0" i="0" u="none" strike="noStrike" kern="1200" baseline="0" dirty="0" smtClean="0">
                <a:solidFill>
                  <a:schemeClr val="tx1"/>
                </a:solidFill>
                <a:latin typeface="+mn-lt"/>
                <a:ea typeface="+mn-ea"/>
                <a:cs typeface="+mn-cs"/>
              </a:rPr>
              <a:t>We compare this non-FIFO scheduler to Linux’s </a:t>
            </a:r>
            <a:r>
              <a:rPr lang="en-US" sz="1200" b="0" i="0" u="none" strike="noStrike" kern="1200" baseline="0" dirty="0" err="1" smtClean="0">
                <a:solidFill>
                  <a:schemeClr val="tx1"/>
                </a:solidFill>
                <a:latin typeface="+mn-lt"/>
                <a:ea typeface="+mn-ea"/>
                <a:cs typeface="+mn-cs"/>
              </a:rPr>
              <a:t>realtime</a:t>
            </a:r>
            <a:r>
              <a:rPr lang="en-US" sz="1200" b="0" i="0" u="none" strike="noStrike" kern="1200" baseline="0" dirty="0" smtClean="0">
                <a:solidFill>
                  <a:schemeClr val="tx1"/>
                </a:solidFill>
                <a:latin typeface="+mn-lt"/>
                <a:ea typeface="+mn-ea"/>
                <a:cs typeface="+mn-cs"/>
              </a:rPr>
              <a:t> scheduler, which has both strictly higher priority and FIFO</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21</a:t>
            </a:fld>
            <a:endParaRPr lang="en-US"/>
          </a:p>
        </p:txBody>
      </p:sp>
    </p:spTree>
    <p:extLst>
      <p:ext uri="{BB962C8B-B14F-4D97-AF65-F5344CB8AC3E}">
        <p14:creationId xmlns:p14="http://schemas.microsoft.com/office/powerpoint/2010/main" val="352913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Latency is the total time recorded by the client after he sends the request and receives</a:t>
            </a:r>
            <a:r>
              <a:rPr lang="en-US" baseline="0" dirty="0" smtClean="0"/>
              <a:t> the response for it.</a:t>
            </a:r>
          </a:p>
          <a:p>
            <a:r>
              <a:rPr lang="en-US" dirty="0" smtClean="0"/>
              <a:t>A small fraction of requests exceeds the the median latency by orders of magnitude. </a:t>
            </a:r>
          </a:p>
          <a:p>
            <a:r>
              <a:rPr lang="en-US" dirty="0" smtClean="0"/>
              <a:t>It is the</a:t>
            </a:r>
            <a:r>
              <a:rPr lang="en-US" baseline="0" dirty="0" smtClean="0"/>
              <a:t> upper bound of latency experienced by 99% of the requests.</a:t>
            </a:r>
            <a:endParaRPr lang="en-US" dirty="0" smtClean="0"/>
          </a:p>
          <a:p>
            <a:r>
              <a:rPr lang="en-US" dirty="0" smtClean="0"/>
              <a:t>A single users request does not complete until</a:t>
            </a:r>
            <a:r>
              <a:rPr lang="en-US" baseline="0" dirty="0" smtClean="0"/>
              <a:t> all of its sub tasks complete</a:t>
            </a:r>
          </a:p>
          <a:p>
            <a:endParaRPr lang="en-US" baseline="0" dirty="0" smtClean="0"/>
          </a:p>
        </p:txBody>
      </p:sp>
      <p:sp>
        <p:nvSpPr>
          <p:cNvPr id="4" name="Slide Number Placeholder 3"/>
          <p:cNvSpPr>
            <a:spLocks noGrp="1"/>
          </p:cNvSpPr>
          <p:nvPr>
            <p:ph type="sldNum" sz="quarter" idx="10"/>
          </p:nvPr>
        </p:nvSpPr>
        <p:spPr/>
        <p:txBody>
          <a:bodyPr/>
          <a:lstStyle/>
          <a:p>
            <a:fld id="{022EB529-272F-EB47-9F92-A85EE5C4590E}" type="slidenum">
              <a:rPr lang="en-US" smtClean="0"/>
              <a:t>4</a:t>
            </a:fld>
            <a:endParaRPr lang="en-US"/>
          </a:p>
        </p:txBody>
      </p:sp>
    </p:spTree>
    <p:extLst>
      <p:ext uri="{BB962C8B-B14F-4D97-AF65-F5344CB8AC3E}">
        <p14:creationId xmlns:p14="http://schemas.microsoft.com/office/powerpoint/2010/main" val="5747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baseline="0" dirty="0" smtClean="0"/>
              <a:t>presentation by the authors of the papers</a:t>
            </a:r>
          </a:p>
          <a:p>
            <a:endParaRPr lang="en-US" baseline="0" dirty="0" smtClean="0"/>
          </a:p>
          <a:p>
            <a:r>
              <a:rPr lang="en-US" baseline="0" dirty="0" smtClean="0"/>
              <a:t>Strict latency budgets required to ensure responsiveness</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5</a:t>
            </a:fld>
            <a:endParaRPr lang="en-US"/>
          </a:p>
        </p:txBody>
      </p:sp>
    </p:spTree>
    <p:extLst>
      <p:ext uri="{BB962C8B-B14F-4D97-AF65-F5344CB8AC3E}">
        <p14:creationId xmlns:p14="http://schemas.microsoft.com/office/powerpoint/2010/main" val="297705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Ideal baseline for comparing measured performance.</a:t>
            </a:r>
          </a:p>
          <a:p>
            <a:r>
              <a:rPr lang="en-US" sz="1200" b="0" i="0" u="none" strike="noStrike" kern="1200" baseline="0" dirty="0" smtClean="0">
                <a:solidFill>
                  <a:schemeClr val="tx1"/>
                </a:solidFill>
                <a:latin typeface="+mn-lt"/>
                <a:ea typeface="+mn-ea"/>
                <a:cs typeface="+mn-cs"/>
              </a:rPr>
              <a:t>2.This tail is caused by the queuing delays that are introduced when a burst of requests temporarily exceeds the system’s underlying request processing capacity.</a:t>
            </a:r>
          </a:p>
          <a:p>
            <a:r>
              <a:rPr lang="en-US" sz="1200" b="0" i="0" u="none" strike="noStrike" kern="1200" baseline="0" dirty="0" smtClean="0">
                <a:solidFill>
                  <a:schemeClr val="tx1"/>
                </a:solidFill>
                <a:latin typeface="+mn-lt"/>
                <a:ea typeface="+mn-ea"/>
                <a:cs typeface="+mn-cs"/>
              </a:rPr>
              <a:t>3. clients’ requests are independent and arrive according to an arrival distribution. One or more workers (processors, threads, or processes) at the server retrieve and process requests from the queue according to a predetermined queuing discipline, such as FIFO</a:t>
            </a:r>
          </a:p>
          <a:p>
            <a:r>
              <a:rPr lang="en-US" sz="1200" b="0" i="0" u="none" strike="noStrike" kern="1200" baseline="0" dirty="0" smtClean="0">
                <a:solidFill>
                  <a:schemeClr val="tx1"/>
                </a:solidFill>
                <a:latin typeface="+mn-lt"/>
                <a:ea typeface="+mn-ea"/>
                <a:cs typeface="+mn-cs"/>
              </a:rPr>
              <a:t>4. where A  describes the arrival distribution, S  is the service time distribution, and c  is the number of independent workers.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2EB529-272F-EB47-9F92-A85EE5C4590E}" type="slidenum">
              <a:rPr lang="en-US" smtClean="0"/>
              <a:t>7</a:t>
            </a:fld>
            <a:endParaRPr lang="en-US"/>
          </a:p>
        </p:txBody>
      </p:sp>
    </p:spTree>
    <p:extLst>
      <p:ext uri="{BB962C8B-B14F-4D97-AF65-F5344CB8AC3E}">
        <p14:creationId xmlns:p14="http://schemas.microsoft.com/office/powerpoint/2010/main" val="245441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CDF - </a:t>
            </a:r>
            <a:r>
              <a:rPr lang="en-US" sz="1200" kern="1200" dirty="0" smtClean="0">
                <a:solidFill>
                  <a:schemeClr val="tx1"/>
                </a:solidFill>
                <a:effectLst/>
                <a:latin typeface="+mn-lt"/>
                <a:ea typeface="+mn-ea"/>
                <a:cs typeface="+mn-cs"/>
              </a:rPr>
              <a:t>the probability that a real-valued </a:t>
            </a:r>
            <a:r>
              <a:rPr lang="en-US" sz="1200" u="none" strike="noStrike" kern="1200" dirty="0" smtClean="0">
                <a:solidFill>
                  <a:schemeClr val="tx1"/>
                </a:solidFill>
                <a:effectLst/>
                <a:latin typeface="+mn-lt"/>
                <a:ea typeface="+mn-ea"/>
                <a:cs typeface="+mn-cs"/>
                <a:hlinkClick r:id="rId3" tooltip="Random variable"/>
              </a:rPr>
              <a:t>random variable</a:t>
            </a:r>
            <a:r>
              <a:rPr lang="en-US" sz="1200" u="none" kern="1200" dirty="0" smtClean="0">
                <a:solidFill>
                  <a:schemeClr val="tx1"/>
                </a:solidFill>
                <a:effectLst/>
                <a:latin typeface="+mn-lt"/>
                <a:ea typeface="+mn-ea"/>
                <a:cs typeface="+mn-cs"/>
              </a:rPr>
              <a:t> </a:t>
            </a:r>
            <a:r>
              <a:rPr lang="en-US" sz="1200" i="1" u="none" kern="1200" dirty="0" smtClean="0">
                <a:solidFill>
                  <a:schemeClr val="tx1"/>
                </a:solidFill>
                <a:effectLst/>
                <a:latin typeface="+mn-lt"/>
                <a:ea typeface="+mn-ea"/>
                <a:cs typeface="+mn-cs"/>
              </a:rPr>
              <a:t>X</a:t>
            </a:r>
            <a:r>
              <a:rPr lang="en-US" sz="1200" u="none" kern="1200" dirty="0" smtClean="0">
                <a:solidFill>
                  <a:schemeClr val="tx1"/>
                </a:solidFill>
                <a:effectLst/>
                <a:latin typeface="+mn-lt"/>
                <a:ea typeface="+mn-ea"/>
                <a:cs typeface="+mn-cs"/>
              </a:rPr>
              <a:t> with a given </a:t>
            </a:r>
            <a:r>
              <a:rPr lang="en-US" sz="1200" u="none" strike="noStrike" kern="1200" dirty="0" smtClean="0">
                <a:solidFill>
                  <a:schemeClr val="tx1"/>
                </a:solidFill>
                <a:effectLst/>
                <a:latin typeface="+mn-lt"/>
                <a:ea typeface="+mn-ea"/>
                <a:cs typeface="+mn-cs"/>
                <a:hlinkClick r:id="rId4" tooltip="Probability distribution"/>
              </a:rPr>
              <a:t>probability distribution</a:t>
            </a:r>
            <a:r>
              <a:rPr lang="en-US" sz="1200" u="none" kern="1200" dirty="0" smtClean="0">
                <a:solidFill>
                  <a:schemeClr val="tx1"/>
                </a:solidFill>
                <a:effectLst/>
                <a:latin typeface="+mn-lt"/>
                <a:ea typeface="+mn-ea"/>
                <a:cs typeface="+mn-cs"/>
              </a:rPr>
              <a:t> will be found to have a value less than or equal to </a:t>
            </a:r>
            <a:r>
              <a:rPr lang="en-US" sz="1200" i="1" u="none" kern="1200" dirty="0" smtClean="0">
                <a:solidFill>
                  <a:schemeClr val="tx1"/>
                </a:solidFill>
                <a:effectLst/>
                <a:latin typeface="+mn-lt"/>
                <a:ea typeface="+mn-ea"/>
                <a:cs typeface="+mn-cs"/>
              </a:rPr>
              <a:t>x</a:t>
            </a:r>
            <a:endParaRPr lang="en-US" sz="1200"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solidFill>
                  <a:schemeClr val="tx1"/>
                </a:solidFill>
              </a:rPr>
              <a:t>CCDF - </a:t>
            </a:r>
            <a:r>
              <a:rPr lang="en-US" sz="1200" u="none" kern="1200" dirty="0" smtClean="0">
                <a:solidFill>
                  <a:schemeClr val="tx1"/>
                </a:solidFill>
                <a:effectLst/>
                <a:latin typeface="+mn-lt"/>
                <a:ea typeface="+mn-ea"/>
                <a:cs typeface="+mn-cs"/>
              </a:rPr>
              <a:t>it is useful to study the opposite question and ask how often the random variable is </a:t>
            </a:r>
            <a:r>
              <a:rPr lang="en-US" sz="1200" i="1" u="none" kern="1200" dirty="0" smtClean="0">
                <a:solidFill>
                  <a:schemeClr val="tx1"/>
                </a:solidFill>
                <a:effectLst/>
                <a:latin typeface="+mn-lt"/>
                <a:ea typeface="+mn-ea"/>
                <a:cs typeface="+mn-cs"/>
              </a:rPr>
              <a:t>above</a:t>
            </a:r>
            <a:r>
              <a:rPr lang="en-US" sz="1200" u="none" kern="1200" dirty="0" smtClean="0">
                <a:solidFill>
                  <a:schemeClr val="tx1"/>
                </a:solidFill>
                <a:effectLst/>
                <a:latin typeface="+mn-lt"/>
                <a:ea typeface="+mn-ea"/>
                <a:cs typeface="+mn-cs"/>
              </a:rPr>
              <a:t> a particular level. </a:t>
            </a:r>
          </a:p>
          <a:p>
            <a:endParaRPr lang="en-US" dirty="0" smtClean="0"/>
          </a:p>
          <a:p>
            <a:r>
              <a:rPr lang="en-US" sz="1200" b="0" i="0" u="none" strike="noStrike" kern="1200" baseline="0" dirty="0" smtClean="0">
                <a:solidFill>
                  <a:schemeClr val="tx1"/>
                </a:solidFill>
                <a:latin typeface="+mn-lt"/>
                <a:ea typeface="+mn-ea"/>
                <a:cs typeface="+mn-cs"/>
              </a:rPr>
              <a:t> point (</a:t>
            </a:r>
            <a:r>
              <a:rPr lang="en-US" sz="1200" b="0" i="0" u="none" strike="noStrike" kern="1200" baseline="0" dirty="0" err="1" smtClean="0">
                <a:solidFill>
                  <a:schemeClr val="tx1"/>
                </a:solidFill>
                <a:latin typeface="+mn-lt"/>
                <a:ea typeface="+mn-ea"/>
                <a:cs typeface="+mn-cs"/>
              </a:rPr>
              <a:t>x;y</a:t>
            </a:r>
            <a:r>
              <a:rPr lang="en-US" sz="1200" b="0" i="0" u="none" strike="noStrike" kern="1200" baseline="0" dirty="0" smtClean="0">
                <a:solidFill>
                  <a:schemeClr val="tx1"/>
                </a:solidFill>
                <a:latin typeface="+mn-lt"/>
                <a:ea typeface="+mn-ea"/>
                <a:cs typeface="+mn-cs"/>
              </a:rPr>
              <a:t>)  on the graph implies that y  is the fraction of  requests that experience a latency of at least x  </a:t>
            </a:r>
            <a:r>
              <a:rPr lang="en-US" sz="1200" b="0" i="0" u="none" strike="noStrike" kern="1200" baseline="0" dirty="0" err="1" smtClean="0">
                <a:solidFill>
                  <a:schemeClr val="tx1"/>
                </a:solidFill>
                <a:latin typeface="+mn-lt"/>
                <a:ea typeface="+mn-ea"/>
                <a:cs typeface="+mn-cs"/>
              </a:rPr>
              <a:t>μs</a:t>
            </a:r>
            <a:r>
              <a:rPr lang="en-US" sz="1200" b="0" i="0" u="none" strike="noStrike" kern="1200" baseline="0" dirty="0" smtClean="0">
                <a:solidFill>
                  <a:schemeClr val="tx1"/>
                </a:solidFill>
                <a:latin typeface="+mn-lt"/>
                <a:ea typeface="+mn-ea"/>
                <a:cs typeface="+mn-cs"/>
              </a:rPr>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Arrival distribution:</a:t>
            </a:r>
            <a:endParaRPr lang="en-US" dirty="0" smtClean="0"/>
          </a:p>
          <a:p>
            <a:r>
              <a:rPr lang="en-US" dirty="0" smtClean="0"/>
              <a:t>-   Shows the</a:t>
            </a:r>
            <a:r>
              <a:rPr lang="en-US" baseline="0" dirty="0" smtClean="0"/>
              <a:t> response latency of a single worker FIFO server with a uniform request processing time of 50(mew)</a:t>
            </a:r>
            <a:r>
              <a:rPr lang="en-US" baseline="0" dirty="0" err="1" smtClean="0"/>
              <a:t>secs</a:t>
            </a:r>
            <a:r>
              <a:rPr lang="en-US" baseline="0" dirty="0" smtClean="0"/>
              <a:t> when operated at an average utilization of 70%</a:t>
            </a:r>
          </a:p>
          <a:p>
            <a:r>
              <a:rPr lang="en-US" baseline="0" dirty="0" smtClean="0"/>
              <a:t>-   Each line corresponds to a different request inter-arrival time distribution</a:t>
            </a:r>
          </a:p>
          <a:p>
            <a:pPr marL="171450" indent="-171450">
              <a:buFontTx/>
              <a:buChar char="-"/>
            </a:pPr>
            <a:r>
              <a:rPr lang="en-US" sz="1200" b="0" i="0" u="none" strike="noStrike" kern="1200" baseline="0" dirty="0" smtClean="0">
                <a:solidFill>
                  <a:schemeClr val="tx1"/>
                </a:solidFill>
                <a:latin typeface="+mn-lt"/>
                <a:ea typeface="+mn-ea"/>
                <a:cs typeface="+mn-cs"/>
              </a:rPr>
              <a:t>the latency is high -&gt; random arrival bursts. If two requests arrive within 50 </a:t>
            </a:r>
            <a:r>
              <a:rPr lang="en-US" sz="1200" b="0" i="0" u="none" strike="noStrike" kern="1200" baseline="0" dirty="0" err="1" smtClean="0">
                <a:solidFill>
                  <a:schemeClr val="tx1"/>
                </a:solidFill>
                <a:latin typeface="+mn-lt"/>
                <a:ea typeface="+mn-ea"/>
                <a:cs typeface="+mn-cs"/>
              </a:rPr>
              <a:t>μs</a:t>
            </a:r>
            <a:r>
              <a:rPr lang="en-US" sz="1200" b="0" i="0" u="none" strike="noStrike" kern="1200" baseline="0" dirty="0" smtClean="0">
                <a:solidFill>
                  <a:schemeClr val="tx1"/>
                </a:solidFill>
                <a:latin typeface="+mn-lt"/>
                <a:ea typeface="+mn-ea"/>
                <a:cs typeface="+mn-cs"/>
              </a:rPr>
              <a:t> of each other, the second request must be delayed until the first completes and the server becomes available.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Utilization:</a:t>
            </a:r>
          </a:p>
          <a:p>
            <a:pPr marL="171450" indent="-171450">
              <a:buFontTx/>
              <a:buChar char="-"/>
            </a:pPr>
            <a:r>
              <a:rPr lang="en-US" sz="1200" b="0" i="0" u="none" strike="noStrike" kern="1200" baseline="0" dirty="0" smtClean="0">
                <a:solidFill>
                  <a:schemeClr val="tx1"/>
                </a:solidFill>
                <a:latin typeface="+mn-lt"/>
                <a:ea typeface="+mn-ea"/>
                <a:cs typeface="+mn-cs"/>
              </a:rPr>
              <a:t>Increasing utilization reduces the leeway to handle bursts, </a:t>
            </a:r>
          </a:p>
          <a:p>
            <a:pPr marL="171450" indent="-171450">
              <a:buFontTx/>
              <a:buChar char="-"/>
            </a:pPr>
            <a:r>
              <a:rPr lang="en-US" sz="1200" b="0" i="0" u="none" strike="noStrike" kern="1200" baseline="0" dirty="0" smtClean="0">
                <a:solidFill>
                  <a:schemeClr val="tx1"/>
                </a:solidFill>
                <a:latin typeface="+mn-lt"/>
                <a:ea typeface="+mn-ea"/>
                <a:cs typeface="+mn-cs"/>
              </a:rPr>
              <a:t>which means that commonly occurring small bursts will build up large queues with long delays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8</a:t>
            </a:fld>
            <a:endParaRPr lang="en-US"/>
          </a:p>
        </p:txBody>
      </p:sp>
    </p:spTree>
    <p:extLst>
      <p:ext uri="{BB962C8B-B14F-4D97-AF65-F5344CB8AC3E}">
        <p14:creationId xmlns:p14="http://schemas.microsoft.com/office/powerpoint/2010/main" val="66017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mn-lt"/>
                <a:ea typeface="+mn-ea"/>
                <a:cs typeface="+mn-cs"/>
              </a:rPr>
              <a:t>Parallel Servers:</a:t>
            </a:r>
          </a:p>
          <a:p>
            <a:r>
              <a:rPr lang="en-US" sz="1200" b="0" i="0" u="none" strike="noStrike" kern="1200" baseline="0" dirty="0" smtClean="0">
                <a:solidFill>
                  <a:schemeClr val="tx1"/>
                </a:solidFill>
                <a:latin typeface="+mn-lt"/>
                <a:ea typeface="+mn-ea"/>
                <a:cs typeface="+mn-cs"/>
              </a:rPr>
              <a:t>-   The ideal distribution improves as we change the number of workers (CPUs) at the server, even as we scale up the average request throughput to keep the server utilization constant</a:t>
            </a:r>
          </a:p>
          <a:p>
            <a:r>
              <a:rPr lang="en-US" sz="1200" b="0" i="0" u="none" strike="noStrike" kern="1200" baseline="0" dirty="0" smtClean="0">
                <a:solidFill>
                  <a:schemeClr val="tx1"/>
                </a:solidFill>
                <a:latin typeface="+mn-lt"/>
                <a:ea typeface="+mn-ea"/>
                <a:cs typeface="+mn-cs"/>
              </a:rPr>
              <a:t>-  For example, the 99th percentile drops by 4x when running 8 workers instead of 1.</a:t>
            </a:r>
          </a:p>
          <a:p>
            <a:pPr marL="0" indent="0">
              <a:buFontTx/>
              <a:buNone/>
            </a:pPr>
            <a:endParaRPr lang="en-US" dirty="0" smtClean="0"/>
          </a:p>
          <a:p>
            <a:pPr marL="0" indent="0">
              <a:buFontTx/>
              <a:buNone/>
            </a:pPr>
            <a:r>
              <a:rPr lang="en-US" dirty="0" smtClean="0"/>
              <a:t>Queuing</a:t>
            </a:r>
            <a:r>
              <a:rPr lang="en-US" baseline="0" dirty="0" smtClean="0"/>
              <a:t> discipline:</a:t>
            </a:r>
          </a:p>
          <a:p>
            <a:r>
              <a:rPr lang="en-US" baseline="0" dirty="0" smtClean="0"/>
              <a:t>FIFO:  </a:t>
            </a:r>
            <a:r>
              <a:rPr lang="en-US" sz="1200" b="0" i="0" u="none" strike="noStrike" kern="1200" baseline="0" dirty="0" smtClean="0">
                <a:solidFill>
                  <a:schemeClr val="tx1"/>
                </a:solidFill>
                <a:latin typeface="+mn-lt"/>
                <a:ea typeface="+mn-ea"/>
                <a:cs typeface="+mn-cs"/>
              </a:rPr>
              <a:t> Requests are put in a single global FIFO queue at the server and workers pull requests from it.</a:t>
            </a:r>
            <a:endParaRPr lang="en-US" baseline="0" dirty="0" smtClean="0"/>
          </a:p>
          <a:p>
            <a:r>
              <a:rPr lang="en-US" baseline="0" dirty="0" smtClean="0"/>
              <a:t>LIFO:   </a:t>
            </a:r>
            <a:r>
              <a:rPr lang="en-US" sz="1200" b="0" i="0" u="none" strike="noStrike" kern="1200" baseline="0" dirty="0" smtClean="0">
                <a:solidFill>
                  <a:schemeClr val="tx1"/>
                </a:solidFill>
                <a:latin typeface="+mn-lt"/>
                <a:ea typeface="+mn-ea"/>
                <a:cs typeface="+mn-cs"/>
              </a:rPr>
              <a:t> LIFO has worse tail latency than FIFO, but better median  latency</a:t>
            </a:r>
            <a:endParaRPr lang="en-US" baseline="0" dirty="0" smtClean="0"/>
          </a:p>
          <a:p>
            <a:r>
              <a:rPr lang="en-US" baseline="0" dirty="0" smtClean="0"/>
              <a:t>Random worker: </a:t>
            </a:r>
            <a:r>
              <a:rPr lang="en-US" sz="1200" b="0" i="0" u="none" strike="noStrike" kern="1200" baseline="0" dirty="0" smtClean="0">
                <a:solidFill>
                  <a:schemeClr val="tx1"/>
                </a:solidFill>
                <a:latin typeface="+mn-lt"/>
                <a:ea typeface="+mn-ea"/>
                <a:cs typeface="+mn-cs"/>
              </a:rPr>
              <a:t> When requests arrive, they are assigned to a random worker. Each worker has its own FIFO queue.</a:t>
            </a:r>
            <a:endParaRPr lang="en-US" baseline="0" dirty="0" smtClean="0"/>
          </a:p>
          <a:p>
            <a:r>
              <a:rPr lang="en-US" baseline="0" dirty="0" smtClean="0"/>
              <a:t>Random Request:  </a:t>
            </a:r>
            <a:r>
              <a:rPr lang="en-US" sz="1200" b="0" i="0" u="none" strike="noStrike" kern="1200" baseline="0" dirty="0" smtClean="0">
                <a:solidFill>
                  <a:schemeClr val="tx1"/>
                </a:solidFill>
                <a:latin typeface="+mn-lt"/>
                <a:ea typeface="+mn-ea"/>
                <a:cs typeface="+mn-cs"/>
              </a:rPr>
              <a:t> All requests arriving at the server are put in a single queue, and workers pull requests from the queue in random order. Each queued request is equally likely to be processed next, regardless of its arrival time.</a:t>
            </a:r>
            <a:endParaRPr lang="en-US" dirty="0" smtClean="0"/>
          </a:p>
          <a:p>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9</a:t>
            </a:fld>
            <a:endParaRPr lang="en-US"/>
          </a:p>
        </p:txBody>
      </p:sp>
    </p:spTree>
    <p:extLst>
      <p:ext uri="{BB962C8B-B14F-4D97-AF65-F5344CB8AC3E}">
        <p14:creationId xmlns:p14="http://schemas.microsoft.com/office/powerpoint/2010/main" val="100494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measuring the actual request arrival time series experienced by a server while engaged in an open-loop workload with clients,</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10</a:t>
            </a:fld>
            <a:endParaRPr lang="en-US"/>
          </a:p>
        </p:txBody>
      </p:sp>
    </p:spTree>
    <p:extLst>
      <p:ext uri="{BB962C8B-B14F-4D97-AF65-F5344CB8AC3E}">
        <p14:creationId xmlns:p14="http://schemas.microsoft.com/office/powerpoint/2010/main" val="281910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clients generate requests as an open-loop Poisson process .</a:t>
            </a:r>
          </a:p>
          <a:p>
            <a:r>
              <a:rPr lang="en-US" sz="1200" b="0" i="0" u="none" strike="noStrike" kern="1200" baseline="0" dirty="0" smtClean="0">
                <a:solidFill>
                  <a:schemeClr val="tx1"/>
                </a:solidFill>
                <a:latin typeface="+mn-lt"/>
                <a:ea typeface="+mn-ea"/>
                <a:cs typeface="+mn-cs"/>
              </a:rPr>
              <a:t> open-loop workloads better represent large scale Internet-driven arrival processes, </a:t>
            </a:r>
          </a:p>
          <a:p>
            <a:r>
              <a:rPr lang="en-US" sz="1200" b="0" i="0" u="none" strike="noStrike" kern="1200" baseline="0" dirty="0" smtClean="0">
                <a:solidFill>
                  <a:schemeClr val="tx1"/>
                </a:solidFill>
                <a:latin typeface="+mn-lt"/>
                <a:ea typeface="+mn-ea"/>
                <a:cs typeface="+mn-cs"/>
              </a:rPr>
              <a:t>and they are known to induce higher degrees of </a:t>
            </a:r>
            <a:r>
              <a:rPr lang="en-US" sz="1200" b="0" i="0" u="none" strike="noStrike" kern="1200" baseline="0" dirty="0" err="1" smtClean="0">
                <a:solidFill>
                  <a:schemeClr val="tx1"/>
                </a:solidFill>
                <a:latin typeface="+mn-lt"/>
                <a:ea typeface="+mn-ea"/>
                <a:cs typeface="+mn-cs"/>
              </a:rPr>
              <a:t>burstiness</a:t>
            </a:r>
            <a:r>
              <a:rPr lang="en-US" sz="1200" b="0" i="0" u="none" strike="noStrike" kern="1200" baseline="0" dirty="0" smtClean="0">
                <a:solidFill>
                  <a:schemeClr val="tx1"/>
                </a:solidFill>
                <a:latin typeface="+mn-lt"/>
                <a:ea typeface="+mn-ea"/>
                <a:cs typeface="+mn-cs"/>
              </a:rPr>
              <a:t> and therefore can more significantly affect tail latency.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loop control systems are those that do not provide feedback of the actual state of the system in order to adjust the system</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2EB529-272F-EB47-9F92-A85EE5C4590E}" type="slidenum">
              <a:rPr lang="en-US" smtClean="0"/>
              <a:t>11</a:t>
            </a:fld>
            <a:endParaRPr lang="en-US"/>
          </a:p>
        </p:txBody>
      </p:sp>
    </p:spTree>
    <p:extLst>
      <p:ext uri="{BB962C8B-B14F-4D97-AF65-F5344CB8AC3E}">
        <p14:creationId xmlns:p14="http://schemas.microsoft.com/office/powerpoint/2010/main" val="40353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To implement this, we modified the Linux kernel source, network drivers, and application protocols to write timestamps into the appended buffer at the right offset.</a:t>
            </a:r>
            <a:endParaRPr lang="en-US" dirty="0"/>
          </a:p>
        </p:txBody>
      </p:sp>
      <p:sp>
        <p:nvSpPr>
          <p:cNvPr id="4" name="Slide Number Placeholder 3"/>
          <p:cNvSpPr>
            <a:spLocks noGrp="1"/>
          </p:cNvSpPr>
          <p:nvPr>
            <p:ph type="sldNum" sz="quarter" idx="10"/>
          </p:nvPr>
        </p:nvSpPr>
        <p:spPr/>
        <p:txBody>
          <a:bodyPr/>
          <a:lstStyle/>
          <a:p>
            <a:fld id="{022EB529-272F-EB47-9F92-A85EE5C4590E}" type="slidenum">
              <a:rPr lang="en-US" smtClean="0"/>
              <a:t>12</a:t>
            </a:fld>
            <a:endParaRPr lang="en-US"/>
          </a:p>
        </p:txBody>
      </p:sp>
    </p:spTree>
    <p:extLst>
      <p:ext uri="{BB962C8B-B14F-4D97-AF65-F5344CB8AC3E}">
        <p14:creationId xmlns:p14="http://schemas.microsoft.com/office/powerpoint/2010/main" val="129803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02965-4BDA-2343-A503-35F439F3FB0B}" type="datetimeFigureOut">
              <a:rPr lang="en-US" smtClean="0"/>
              <a:t>3/19/15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9CA03CCA-AC11-F646-B17E-6BEDD83CB54C}"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C02965-4BDA-2343-A503-35F439F3FB0B}" type="datetimeFigureOut">
              <a:rPr lang="en-US" smtClean="0"/>
              <a:t>3/19/15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02965-4BDA-2343-A503-35F439F3FB0B}" type="datetimeFigureOut">
              <a:rPr lang="en-US" smtClean="0"/>
              <a:t>3/19/15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D1C02965-4BDA-2343-A503-35F439F3FB0B}" type="datetimeFigureOut">
              <a:rPr lang="en-US" smtClean="0"/>
              <a:t>3/19/15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03CCA-AC11-F646-B17E-6BEDD83CB5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1C02965-4BDA-2343-A503-35F439F3FB0B}" type="datetimeFigureOut">
              <a:rPr lang="en-US" smtClean="0"/>
              <a:t>3/19/15</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9CA03CCA-AC11-F646-B17E-6BEDD83CB54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perspectives.mvdirona.com/2009/10/the-cost-of-latency/"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OriginalPresentation"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0090"/>
            <a:ext cx="8915400" cy="1635053"/>
          </a:xfrm>
        </p:spPr>
        <p:txBody>
          <a:bodyPr>
            <a:normAutofit fontScale="90000"/>
          </a:bodyPr>
          <a:lstStyle/>
          <a:p>
            <a:r>
              <a:rPr lang="en-US" dirty="0" smtClean="0"/>
              <a:t>Tales of the Tail: </a:t>
            </a:r>
            <a:br>
              <a:rPr lang="en-US" dirty="0" smtClean="0"/>
            </a:br>
            <a:r>
              <a:rPr lang="en-US" dirty="0" smtClean="0"/>
              <a:t>Hardware, OS and Application-level Sources of Tail Latency</a:t>
            </a:r>
            <a:endParaRPr lang="en-US" dirty="0"/>
          </a:p>
        </p:txBody>
      </p:sp>
      <p:sp>
        <p:nvSpPr>
          <p:cNvPr id="3" name="Subtitle 2"/>
          <p:cNvSpPr>
            <a:spLocks noGrp="1"/>
          </p:cNvSpPr>
          <p:nvPr>
            <p:ph type="subTitle" idx="1"/>
          </p:nvPr>
        </p:nvSpPr>
        <p:spPr>
          <a:xfrm>
            <a:off x="4168020" y="3353705"/>
            <a:ext cx="4747379" cy="2214096"/>
          </a:xfrm>
        </p:spPr>
        <p:txBody>
          <a:bodyPr/>
          <a:lstStyle/>
          <a:p>
            <a:r>
              <a:rPr lang="en-US" dirty="0" err="1" smtClean="0"/>
              <a:t>Jialin</a:t>
            </a:r>
            <a:r>
              <a:rPr lang="en-US" dirty="0" smtClean="0"/>
              <a:t> </a:t>
            </a:r>
            <a:r>
              <a:rPr lang="en-US" dirty="0"/>
              <a:t>Li, Naveen Kr. Sharma</a:t>
            </a:r>
            <a:r>
              <a:rPr lang="en-US" dirty="0" smtClean="0"/>
              <a:t>, Dan </a:t>
            </a:r>
            <a:r>
              <a:rPr lang="en-US" dirty="0"/>
              <a:t>R. K. Ports and Steven D. </a:t>
            </a:r>
            <a:r>
              <a:rPr lang="en-US" dirty="0" smtClean="0"/>
              <a:t>Gribble </a:t>
            </a:r>
            <a:endParaRPr lang="en-US" dirty="0"/>
          </a:p>
          <a:p>
            <a:r>
              <a:rPr lang="en-US" dirty="0" smtClean="0"/>
              <a:t>Presented By: Tejala </a:t>
            </a:r>
            <a:r>
              <a:rPr lang="en-US" dirty="0" err="1" smtClean="0"/>
              <a:t>Thippeswamy</a:t>
            </a:r>
            <a:endParaRPr lang="en-US" dirty="0"/>
          </a:p>
        </p:txBody>
      </p:sp>
    </p:spTree>
    <p:extLst>
      <p:ext uri="{BB962C8B-B14F-4D97-AF65-F5344CB8AC3E}">
        <p14:creationId xmlns:p14="http://schemas.microsoft.com/office/powerpoint/2010/main" val="3635065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38" y="1566333"/>
            <a:ext cx="8916061" cy="4945714"/>
          </a:xfrm>
        </p:spPr>
        <p:txBody>
          <a:bodyPr>
            <a:normAutofit/>
          </a:bodyPr>
          <a:lstStyle/>
          <a:p>
            <a:r>
              <a:rPr lang="en-US" dirty="0"/>
              <a:t>Given </a:t>
            </a:r>
            <a:r>
              <a:rPr lang="en-US" dirty="0" smtClean="0"/>
              <a:t>the application and </a:t>
            </a:r>
            <a:r>
              <a:rPr lang="en-US" dirty="0"/>
              <a:t>arrival distribution </a:t>
            </a:r>
            <a:r>
              <a:rPr lang="en-US" dirty="0" smtClean="0"/>
              <a:t>of the workload,</a:t>
            </a:r>
          </a:p>
          <a:p>
            <a:pPr lvl="1"/>
            <a:r>
              <a:rPr lang="en-US" dirty="0" smtClean="0"/>
              <a:t>We </a:t>
            </a:r>
            <a:r>
              <a:rPr lang="en-US" dirty="0"/>
              <a:t>can predict the time spent by a request in the server</a:t>
            </a:r>
            <a:r>
              <a:rPr lang="en-US" dirty="0" smtClean="0"/>
              <a:t>.</a:t>
            </a:r>
          </a:p>
          <a:p>
            <a:r>
              <a:rPr lang="en-US" dirty="0" smtClean="0"/>
              <a:t>Request Processing time estimation</a:t>
            </a:r>
          </a:p>
          <a:p>
            <a:pPr lvl="1"/>
            <a:r>
              <a:rPr lang="en-US" dirty="0" smtClean="0"/>
              <a:t>Running </a:t>
            </a:r>
            <a:r>
              <a:rPr lang="en-US" dirty="0"/>
              <a:t>server on a single core at 100% utilization</a:t>
            </a:r>
          </a:p>
          <a:p>
            <a:pPr lvl="1"/>
            <a:r>
              <a:rPr lang="en-US" dirty="0"/>
              <a:t>Measure the throughput achieved</a:t>
            </a:r>
          </a:p>
          <a:p>
            <a:pPr lvl="1"/>
            <a:r>
              <a:rPr lang="en-US" dirty="0"/>
              <a:t>Estimate of amortized latency for single request (t)= inverted throughput </a:t>
            </a:r>
            <a:endParaRPr lang="en-US" dirty="0" smtClean="0"/>
          </a:p>
          <a:p>
            <a:r>
              <a:rPr lang="en-US" dirty="0" smtClean="0"/>
              <a:t>Simulating a queuing model </a:t>
            </a:r>
            <a:r>
              <a:rPr lang="en-US" dirty="0"/>
              <a:t>(A/S/c</a:t>
            </a:r>
            <a:r>
              <a:rPr lang="en-US" dirty="0" smtClean="0"/>
              <a:t>) using the measured</a:t>
            </a:r>
            <a:endParaRPr lang="en-US" dirty="0"/>
          </a:p>
          <a:p>
            <a:pPr lvl="1"/>
            <a:r>
              <a:rPr lang="en-US" dirty="0" smtClean="0"/>
              <a:t>Arrival times</a:t>
            </a:r>
          </a:p>
          <a:p>
            <a:pPr lvl="1"/>
            <a:r>
              <a:rPr lang="en-US" dirty="0" smtClean="0"/>
              <a:t>Request processing time (t)</a:t>
            </a:r>
          </a:p>
          <a:p>
            <a:pPr marL="0" indent="0">
              <a:buNone/>
            </a:pPr>
            <a:r>
              <a:rPr lang="en-US" dirty="0" smtClean="0"/>
              <a:t>In case of </a:t>
            </a:r>
            <a:r>
              <a:rPr lang="en-US" dirty="0" err="1" smtClean="0"/>
              <a:t>Memcached</a:t>
            </a:r>
            <a:r>
              <a:rPr lang="en-US" dirty="0" smtClean="0"/>
              <a:t>, for a peak throughput at 125,000 requests per second per core the amortized processing time was 8 </a:t>
            </a:r>
            <a:r>
              <a:rPr lang="en-US" dirty="0" err="1" smtClean="0"/>
              <a:t>μs</a:t>
            </a:r>
            <a:r>
              <a:rPr lang="en-US" dirty="0" smtClean="0"/>
              <a:t> per request.</a:t>
            </a:r>
          </a:p>
          <a:p>
            <a:pPr lvl="1"/>
            <a:endParaRPr lang="en-US" dirty="0" smtClean="0"/>
          </a:p>
          <a:p>
            <a:pPr lvl="1"/>
            <a:endParaRPr lang="en-US" dirty="0" smtClean="0"/>
          </a:p>
        </p:txBody>
      </p:sp>
      <p:sp>
        <p:nvSpPr>
          <p:cNvPr id="4" name="Title 1"/>
          <p:cNvSpPr>
            <a:spLocks noGrp="1"/>
          </p:cNvSpPr>
          <p:nvPr>
            <p:ph type="title"/>
          </p:nvPr>
        </p:nvSpPr>
        <p:spPr>
          <a:xfrm>
            <a:off x="0" y="325438"/>
            <a:ext cx="8913813" cy="846137"/>
          </a:xfrm>
        </p:spPr>
        <p:txBody>
          <a:bodyPr/>
          <a:lstStyle/>
          <a:p>
            <a:r>
              <a:rPr lang="en-US" dirty="0" smtClean="0"/>
              <a:t>	Ideal Latency Distribution</a:t>
            </a:r>
            <a:endParaRPr lang="en-US" dirty="0"/>
          </a:p>
        </p:txBody>
      </p:sp>
    </p:spTree>
    <p:extLst>
      <p:ext uri="{BB962C8B-B14F-4D97-AF65-F5344CB8AC3E}">
        <p14:creationId xmlns:p14="http://schemas.microsoft.com/office/powerpoint/2010/main" val="106856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err="1" smtClean="0"/>
              <a:t>Testbed</a:t>
            </a:r>
            <a:endParaRPr lang="en-US" dirty="0"/>
          </a:p>
        </p:txBody>
      </p:sp>
      <p:sp>
        <p:nvSpPr>
          <p:cNvPr id="3" name="Content Placeholder 2"/>
          <p:cNvSpPr>
            <a:spLocks noGrp="1"/>
          </p:cNvSpPr>
          <p:nvPr>
            <p:ph idx="1"/>
          </p:nvPr>
        </p:nvSpPr>
        <p:spPr>
          <a:xfrm>
            <a:off x="227939" y="1172170"/>
            <a:ext cx="8685874" cy="5549112"/>
          </a:xfrm>
        </p:spPr>
        <p:txBody>
          <a:bodyPr>
            <a:normAutofit/>
          </a:bodyPr>
          <a:lstStyle/>
          <a:p>
            <a:r>
              <a:rPr lang="en-US" dirty="0" smtClean="0"/>
              <a:t>Applications </a:t>
            </a:r>
          </a:p>
          <a:p>
            <a:pPr lvl="1"/>
            <a:r>
              <a:rPr lang="en-US" dirty="0" smtClean="0"/>
              <a:t>RPC Server</a:t>
            </a:r>
          </a:p>
          <a:p>
            <a:pPr lvl="1"/>
            <a:r>
              <a:rPr lang="en-US" dirty="0" err="1" smtClean="0"/>
              <a:t>Memcached</a:t>
            </a:r>
            <a:endParaRPr lang="en-US" dirty="0" smtClean="0"/>
          </a:p>
          <a:p>
            <a:pPr lvl="1"/>
            <a:r>
              <a:rPr lang="en-US" dirty="0" err="1" smtClean="0"/>
              <a:t>Nginx</a:t>
            </a:r>
            <a:endParaRPr lang="en-US" dirty="0" smtClean="0"/>
          </a:p>
          <a:p>
            <a:r>
              <a:rPr lang="en-US" dirty="0" smtClean="0"/>
              <a:t>Cluster </a:t>
            </a:r>
            <a:r>
              <a:rPr lang="en-US" dirty="0"/>
              <a:t>of standard datacenter machines.</a:t>
            </a:r>
          </a:p>
          <a:p>
            <a:pPr lvl="1"/>
            <a:r>
              <a:rPr lang="fr-FR" dirty="0"/>
              <a:t> 2 x Intel L5640 6 </a:t>
            </a:r>
            <a:r>
              <a:rPr lang="fr-FR" dirty="0" err="1"/>
              <a:t>core</a:t>
            </a:r>
            <a:r>
              <a:rPr lang="fr-FR" dirty="0"/>
              <a:t> CPU</a:t>
            </a:r>
          </a:p>
          <a:p>
            <a:pPr lvl="1"/>
            <a:r>
              <a:rPr lang="fr-FR" dirty="0"/>
              <a:t>24 GB of DRAM</a:t>
            </a:r>
          </a:p>
          <a:p>
            <a:pPr lvl="1"/>
            <a:r>
              <a:rPr lang="fr-FR" dirty="0" err="1"/>
              <a:t>Mellanox</a:t>
            </a:r>
            <a:r>
              <a:rPr lang="fr-FR" dirty="0"/>
              <a:t> 10Gbps NIC</a:t>
            </a:r>
          </a:p>
          <a:p>
            <a:pPr lvl="1"/>
            <a:r>
              <a:rPr lang="fr-FR" dirty="0" err="1"/>
              <a:t>Ubuntu</a:t>
            </a:r>
            <a:r>
              <a:rPr lang="fr-FR" dirty="0"/>
              <a:t> 12.04, Linux </a:t>
            </a:r>
            <a:r>
              <a:rPr lang="fr-FR" dirty="0" err="1"/>
              <a:t>Kernel</a:t>
            </a:r>
            <a:r>
              <a:rPr lang="fr-FR" dirty="0"/>
              <a:t> 3.2.0</a:t>
            </a:r>
          </a:p>
          <a:p>
            <a:r>
              <a:rPr lang="fr-FR" dirty="0"/>
              <a:t>All servers </a:t>
            </a:r>
            <a:r>
              <a:rPr lang="fr-FR" dirty="0" err="1"/>
              <a:t>connected</a:t>
            </a:r>
            <a:r>
              <a:rPr lang="fr-FR" dirty="0"/>
              <a:t> to a single 10 </a:t>
            </a:r>
            <a:r>
              <a:rPr lang="fr-FR" dirty="0" err="1"/>
              <a:t>Gbps</a:t>
            </a:r>
            <a:r>
              <a:rPr lang="fr-FR" dirty="0"/>
              <a:t> </a:t>
            </a:r>
            <a:r>
              <a:rPr lang="fr-FR" dirty="0" err="1"/>
              <a:t>ToR</a:t>
            </a:r>
            <a:r>
              <a:rPr lang="fr-FR" dirty="0"/>
              <a:t> </a:t>
            </a:r>
            <a:r>
              <a:rPr lang="fr-FR" dirty="0" err="1"/>
              <a:t>switch</a:t>
            </a:r>
            <a:r>
              <a:rPr lang="fr-FR" dirty="0"/>
              <a:t>.</a:t>
            </a:r>
          </a:p>
          <a:p>
            <a:r>
              <a:rPr lang="fr-FR" dirty="0"/>
              <a:t>One server </a:t>
            </a:r>
            <a:r>
              <a:rPr lang="fr-FR" dirty="0" err="1"/>
              <a:t>runs</a:t>
            </a:r>
            <a:r>
              <a:rPr lang="fr-FR" dirty="0"/>
              <a:t> </a:t>
            </a:r>
            <a:r>
              <a:rPr lang="fr-FR" dirty="0" smtClean="0"/>
              <a:t>application, and five machines to </a:t>
            </a:r>
            <a:r>
              <a:rPr lang="fr-FR" dirty="0" err="1" smtClean="0"/>
              <a:t>run</a:t>
            </a:r>
            <a:r>
              <a:rPr lang="fr-FR" dirty="0" smtClean="0"/>
              <a:t> </a:t>
            </a:r>
            <a:r>
              <a:rPr lang="fr-FR" dirty="0" err="1"/>
              <a:t>workload</a:t>
            </a:r>
            <a:r>
              <a:rPr lang="fr-FR" dirty="0"/>
              <a:t> </a:t>
            </a:r>
            <a:r>
              <a:rPr lang="fr-FR" dirty="0" err="1"/>
              <a:t>generating</a:t>
            </a:r>
            <a:r>
              <a:rPr lang="fr-FR" dirty="0"/>
              <a:t> clients</a:t>
            </a:r>
            <a:r>
              <a:rPr lang="fr-FR" dirty="0" smtClean="0"/>
              <a:t>.</a:t>
            </a:r>
          </a:p>
          <a:p>
            <a:r>
              <a:rPr lang="fr-FR" dirty="0" err="1" smtClean="0"/>
              <a:t>Workload</a:t>
            </a:r>
            <a:r>
              <a:rPr lang="fr-FR" dirty="0" smtClean="0"/>
              <a:t>: Open-</a:t>
            </a:r>
            <a:r>
              <a:rPr lang="fr-FR" dirty="0" err="1" smtClean="0"/>
              <a:t>loop</a:t>
            </a:r>
            <a:r>
              <a:rPr lang="fr-FR" dirty="0" smtClean="0"/>
              <a:t> </a:t>
            </a:r>
            <a:r>
              <a:rPr lang="fr-FR" dirty="0" err="1" smtClean="0"/>
              <a:t>workloads</a:t>
            </a:r>
            <a:r>
              <a:rPr lang="fr-FR" dirty="0" smtClean="0"/>
              <a:t>(Poisson distribution)</a:t>
            </a:r>
            <a:endParaRPr lang="fr-FR" dirty="0"/>
          </a:p>
        </p:txBody>
      </p:sp>
      <p:pic>
        <p:nvPicPr>
          <p:cNvPr id="5" name="Picture 4" descr="Screen Shot 2015-03-16 at 3.1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429" y="1172170"/>
            <a:ext cx="3271384" cy="1746512"/>
          </a:xfrm>
          <a:prstGeom prst="rect">
            <a:avLst/>
          </a:prstGeom>
        </p:spPr>
      </p:pic>
    </p:spTree>
    <p:extLst>
      <p:ext uri="{BB962C8B-B14F-4D97-AF65-F5344CB8AC3E}">
        <p14:creationId xmlns:p14="http://schemas.microsoft.com/office/powerpoint/2010/main" val="1187164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normAutofit/>
          </a:bodyPr>
          <a:lstStyle/>
          <a:p>
            <a:r>
              <a:rPr lang="en-US" sz="3200" dirty="0" err="1" smtClean="0"/>
              <a:t>Timestamping</a:t>
            </a:r>
            <a:endParaRPr lang="en-US" sz="3200" dirty="0"/>
          </a:p>
        </p:txBody>
      </p:sp>
      <p:sp>
        <p:nvSpPr>
          <p:cNvPr id="3" name="Content Placeholder 2"/>
          <p:cNvSpPr>
            <a:spLocks noGrp="1"/>
          </p:cNvSpPr>
          <p:nvPr>
            <p:ph idx="1"/>
          </p:nvPr>
        </p:nvSpPr>
        <p:spPr>
          <a:xfrm>
            <a:off x="227939" y="1367530"/>
            <a:ext cx="8685874" cy="5144517"/>
          </a:xfrm>
        </p:spPr>
        <p:txBody>
          <a:bodyPr>
            <a:normAutofit/>
          </a:bodyPr>
          <a:lstStyle/>
          <a:p>
            <a:r>
              <a:rPr lang="en-US" sz="1800" dirty="0" smtClean="0"/>
              <a:t>Start when </a:t>
            </a:r>
            <a:r>
              <a:rPr lang="en-US" sz="1800" dirty="0"/>
              <a:t>a request packet first arrives on the host from </a:t>
            </a:r>
            <a:r>
              <a:rPr lang="en-US" sz="1800" dirty="0" smtClean="0"/>
              <a:t>the server’s </a:t>
            </a:r>
            <a:r>
              <a:rPr lang="en-US" sz="1800" dirty="0"/>
              <a:t>NIC, and </a:t>
            </a:r>
            <a:r>
              <a:rPr lang="en-US" sz="1800" dirty="0" smtClean="0"/>
              <a:t>end immediately before the </a:t>
            </a:r>
            <a:r>
              <a:rPr lang="en-US" sz="1800" dirty="0"/>
              <a:t>OS transfers the response packet back to the </a:t>
            </a:r>
            <a:r>
              <a:rPr lang="en-US" sz="1800" dirty="0" smtClean="0"/>
              <a:t>NIC</a:t>
            </a:r>
          </a:p>
          <a:p>
            <a:r>
              <a:rPr lang="en-US" sz="1800" dirty="0" smtClean="0"/>
              <a:t>Append a 30-byte buffer to request packet</a:t>
            </a:r>
          </a:p>
          <a:p>
            <a:r>
              <a:rPr lang="en-US" sz="1800" dirty="0" smtClean="0"/>
              <a:t>Write the timestamps to the buffer as it goes through the server.</a:t>
            </a:r>
          </a:p>
          <a:p>
            <a:endParaRPr lang="en-US" sz="1800" dirty="0"/>
          </a:p>
          <a:p>
            <a:endParaRPr lang="en-US" sz="1800" dirty="0" smtClean="0"/>
          </a:p>
          <a:p>
            <a:endParaRPr lang="en-US" sz="1800" dirty="0"/>
          </a:p>
          <a:p>
            <a:pPr marL="0" indent="0">
              <a:buNone/>
            </a:pPr>
            <a:endParaRPr lang="en-US" sz="1800" dirty="0" smtClean="0"/>
          </a:p>
          <a:p>
            <a:pPr marL="0" indent="0">
              <a:buNone/>
            </a:pPr>
            <a:endParaRPr lang="en-US" sz="1800" dirty="0" smtClean="0"/>
          </a:p>
          <a:p>
            <a:r>
              <a:rPr lang="en-US" sz="1800" dirty="0" smtClean="0"/>
              <a:t>Circumvent the need for server to log requests.</a:t>
            </a:r>
            <a:endParaRPr lang="en-US" sz="1800" dirty="0"/>
          </a:p>
        </p:txBody>
      </p:sp>
      <p:pic>
        <p:nvPicPr>
          <p:cNvPr id="24" name="Picture 23" descr="Screen Shot 2015-03-13 at 11.1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063" y="4093203"/>
            <a:ext cx="6464300" cy="1562100"/>
          </a:xfrm>
          <a:prstGeom prst="rect">
            <a:avLst/>
          </a:prstGeom>
        </p:spPr>
      </p:pic>
      <p:sp>
        <p:nvSpPr>
          <p:cNvPr id="25" name="TextBox 24"/>
          <p:cNvSpPr txBox="1"/>
          <p:nvPr/>
        </p:nvSpPr>
        <p:spPr>
          <a:xfrm>
            <a:off x="676265" y="5476503"/>
            <a:ext cx="1599942" cy="584776"/>
          </a:xfrm>
          <a:prstGeom prst="rect">
            <a:avLst/>
          </a:prstGeom>
          <a:noFill/>
        </p:spPr>
        <p:txBody>
          <a:bodyPr wrap="square" rtlCol="0">
            <a:spAutoFit/>
          </a:bodyPr>
          <a:lstStyle/>
          <a:p>
            <a:r>
              <a:rPr lang="en-US" sz="1600" dirty="0" smtClean="0"/>
              <a:t>Outgoing Server NIC</a:t>
            </a:r>
            <a:endParaRPr lang="en-US" sz="1600" dirty="0"/>
          </a:p>
        </p:txBody>
      </p:sp>
      <p:sp>
        <p:nvSpPr>
          <p:cNvPr id="26" name="TextBox 25"/>
          <p:cNvSpPr txBox="1"/>
          <p:nvPr/>
        </p:nvSpPr>
        <p:spPr>
          <a:xfrm>
            <a:off x="5422628" y="3538385"/>
            <a:ext cx="2193735" cy="584776"/>
          </a:xfrm>
          <a:prstGeom prst="rect">
            <a:avLst/>
          </a:prstGeom>
          <a:noFill/>
        </p:spPr>
        <p:txBody>
          <a:bodyPr wrap="square" rtlCol="0">
            <a:spAutoFit/>
          </a:bodyPr>
          <a:lstStyle/>
          <a:p>
            <a:r>
              <a:rPr lang="en-US" sz="1600" dirty="0" smtClean="0"/>
              <a:t>Thread scheduled on CPU</a:t>
            </a:r>
            <a:endParaRPr lang="en-US" sz="1600" dirty="0"/>
          </a:p>
        </p:txBody>
      </p:sp>
      <p:sp>
        <p:nvSpPr>
          <p:cNvPr id="27" name="TextBox 26"/>
          <p:cNvSpPr txBox="1"/>
          <p:nvPr/>
        </p:nvSpPr>
        <p:spPr>
          <a:xfrm>
            <a:off x="2927386" y="3517492"/>
            <a:ext cx="1773476" cy="584776"/>
          </a:xfrm>
          <a:prstGeom prst="rect">
            <a:avLst/>
          </a:prstGeom>
          <a:noFill/>
        </p:spPr>
        <p:txBody>
          <a:bodyPr wrap="square" rtlCol="0">
            <a:spAutoFit/>
          </a:bodyPr>
          <a:lstStyle/>
          <a:p>
            <a:r>
              <a:rPr lang="en-US" sz="1600" dirty="0" smtClean="0"/>
              <a:t>After TCP/UDP processing</a:t>
            </a:r>
            <a:endParaRPr lang="en-US" sz="1600" dirty="0"/>
          </a:p>
        </p:txBody>
      </p:sp>
      <p:sp>
        <p:nvSpPr>
          <p:cNvPr id="28" name="TextBox 27"/>
          <p:cNvSpPr txBox="1"/>
          <p:nvPr/>
        </p:nvSpPr>
        <p:spPr>
          <a:xfrm>
            <a:off x="5562513" y="5637212"/>
            <a:ext cx="1678461" cy="338554"/>
          </a:xfrm>
          <a:prstGeom prst="rect">
            <a:avLst/>
          </a:prstGeom>
          <a:noFill/>
        </p:spPr>
        <p:txBody>
          <a:bodyPr wrap="square" rtlCol="0">
            <a:spAutoFit/>
          </a:bodyPr>
          <a:lstStyle/>
          <a:p>
            <a:r>
              <a:rPr lang="en-US" sz="1600" dirty="0" smtClean="0"/>
              <a:t>Read() return</a:t>
            </a:r>
            <a:endParaRPr lang="en-US" sz="1600" dirty="0"/>
          </a:p>
        </p:txBody>
      </p:sp>
      <p:sp>
        <p:nvSpPr>
          <p:cNvPr id="29" name="TextBox 28"/>
          <p:cNvSpPr txBox="1"/>
          <p:nvPr/>
        </p:nvSpPr>
        <p:spPr>
          <a:xfrm>
            <a:off x="824714" y="3732378"/>
            <a:ext cx="1269713" cy="584776"/>
          </a:xfrm>
          <a:prstGeom prst="rect">
            <a:avLst/>
          </a:prstGeom>
          <a:noFill/>
        </p:spPr>
        <p:txBody>
          <a:bodyPr wrap="square" rtlCol="0">
            <a:spAutoFit/>
          </a:bodyPr>
          <a:lstStyle/>
          <a:p>
            <a:r>
              <a:rPr lang="en-US" sz="1600" dirty="0" smtClean="0"/>
              <a:t>Incoming Server NIC</a:t>
            </a:r>
            <a:endParaRPr lang="en-US" sz="1600" dirty="0"/>
          </a:p>
        </p:txBody>
      </p:sp>
      <p:sp>
        <p:nvSpPr>
          <p:cNvPr id="33" name="TextBox 32"/>
          <p:cNvSpPr txBox="1"/>
          <p:nvPr/>
        </p:nvSpPr>
        <p:spPr>
          <a:xfrm>
            <a:off x="3360532" y="5655303"/>
            <a:ext cx="866292" cy="338554"/>
          </a:xfrm>
          <a:prstGeom prst="rect">
            <a:avLst/>
          </a:prstGeom>
          <a:noFill/>
        </p:spPr>
        <p:txBody>
          <a:bodyPr wrap="square" rtlCol="0">
            <a:spAutoFit/>
          </a:bodyPr>
          <a:lstStyle/>
          <a:p>
            <a:r>
              <a:rPr lang="en-US" sz="1600" dirty="0" smtClean="0"/>
              <a:t>Write()</a:t>
            </a:r>
            <a:endParaRPr lang="en-US" sz="1600" dirty="0"/>
          </a:p>
        </p:txBody>
      </p:sp>
    </p:spTree>
    <p:extLst>
      <p:ext uri="{BB962C8B-B14F-4D97-AF65-F5344CB8AC3E}">
        <p14:creationId xmlns:p14="http://schemas.microsoft.com/office/powerpoint/2010/main" val="3679116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Sources of Tail Latency</a:t>
            </a:r>
            <a:endParaRPr lang="en-US" dirty="0"/>
          </a:p>
        </p:txBody>
      </p:sp>
      <p:sp>
        <p:nvSpPr>
          <p:cNvPr id="3" name="Content Placeholder 2"/>
          <p:cNvSpPr>
            <a:spLocks noGrp="1"/>
          </p:cNvSpPr>
          <p:nvPr>
            <p:ph idx="1"/>
          </p:nvPr>
        </p:nvSpPr>
        <p:spPr>
          <a:xfrm>
            <a:off x="227939" y="1367530"/>
            <a:ext cx="8685874" cy="5144517"/>
          </a:xfrm>
        </p:spPr>
        <p:txBody>
          <a:bodyPr/>
          <a:lstStyle/>
          <a:p>
            <a:r>
              <a:rPr lang="en-US" dirty="0" smtClean="0"/>
              <a:t>Background Processes</a:t>
            </a:r>
          </a:p>
          <a:p>
            <a:r>
              <a:rPr lang="en-US" dirty="0" smtClean="0"/>
              <a:t>Non-FIFO Scheduling</a:t>
            </a:r>
          </a:p>
          <a:p>
            <a:r>
              <a:rPr lang="en-US" dirty="0" smtClean="0"/>
              <a:t>Multicore</a:t>
            </a:r>
          </a:p>
          <a:p>
            <a:r>
              <a:rPr lang="en-US" dirty="0" smtClean="0"/>
              <a:t>Interrupt Processing</a:t>
            </a:r>
          </a:p>
          <a:p>
            <a:r>
              <a:rPr lang="en-US" dirty="0" smtClean="0"/>
              <a:t>NUMA Effects</a:t>
            </a:r>
          </a:p>
          <a:p>
            <a:r>
              <a:rPr lang="en-US" dirty="0" smtClean="0"/>
              <a:t>Power Saving Optimizations</a:t>
            </a:r>
          </a:p>
          <a:p>
            <a:pPr marL="0" indent="0">
              <a:buNone/>
            </a:pPr>
            <a:endParaRPr lang="en-US" dirty="0"/>
          </a:p>
          <a:p>
            <a:pPr marL="0" indent="0">
              <a:buNone/>
            </a:pPr>
            <a:r>
              <a:rPr lang="en-US" dirty="0" smtClean="0"/>
              <a:t>Discussion focus: </a:t>
            </a:r>
            <a:r>
              <a:rPr lang="en-US" dirty="0" err="1" smtClean="0"/>
              <a:t>Memcached</a:t>
            </a:r>
            <a:r>
              <a:rPr lang="en-US" dirty="0" smtClean="0"/>
              <a:t> application</a:t>
            </a:r>
            <a:endParaRPr lang="en-US" dirty="0"/>
          </a:p>
        </p:txBody>
      </p:sp>
      <p:pic>
        <p:nvPicPr>
          <p:cNvPr id="7" name="Picture 6" descr="Screen Shot 2015-03-16 at 3.2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034" y="1367531"/>
            <a:ext cx="3649425" cy="3899220"/>
          </a:xfrm>
          <a:prstGeom prst="rect">
            <a:avLst/>
          </a:prstGeom>
        </p:spPr>
      </p:pic>
    </p:spTree>
    <p:extLst>
      <p:ext uri="{BB962C8B-B14F-4D97-AF65-F5344CB8AC3E}">
        <p14:creationId xmlns:p14="http://schemas.microsoft.com/office/powerpoint/2010/main" val="41037857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Background Process</a:t>
            </a:r>
            <a:endParaRPr lang="en-US" dirty="0"/>
          </a:p>
        </p:txBody>
      </p:sp>
      <p:sp>
        <p:nvSpPr>
          <p:cNvPr id="3" name="Content Placeholder 2"/>
          <p:cNvSpPr>
            <a:spLocks noGrp="1"/>
          </p:cNvSpPr>
          <p:nvPr>
            <p:ph idx="1"/>
          </p:nvPr>
        </p:nvSpPr>
        <p:spPr>
          <a:xfrm>
            <a:off x="227939" y="1367530"/>
            <a:ext cx="8685874" cy="2231265"/>
          </a:xfrm>
        </p:spPr>
        <p:txBody>
          <a:bodyPr>
            <a:normAutofit fontScale="92500" lnSpcReduction="20000"/>
          </a:bodyPr>
          <a:lstStyle/>
          <a:p>
            <a:pPr marL="0" indent="0">
              <a:buNone/>
            </a:pPr>
            <a:r>
              <a:rPr lang="en-US" sz="2400" b="1" dirty="0" smtClean="0"/>
              <a:t>Impact?</a:t>
            </a:r>
          </a:p>
          <a:p>
            <a:r>
              <a:rPr lang="en-US" dirty="0" smtClean="0"/>
              <a:t>Timesharing of server application with background processes(BP)</a:t>
            </a:r>
          </a:p>
          <a:p>
            <a:r>
              <a:rPr lang="en-US" dirty="0" smtClean="0"/>
              <a:t>Wait for the CPU to be available, when blocked by a BPs</a:t>
            </a:r>
          </a:p>
          <a:p>
            <a:r>
              <a:rPr lang="en-US" dirty="0" smtClean="0"/>
              <a:t>The kernel allocates time slices that are a couple of milliseconds</a:t>
            </a:r>
          </a:p>
          <a:p>
            <a:pPr lvl="1"/>
            <a:r>
              <a:rPr lang="en-US" dirty="0" smtClean="0"/>
              <a:t>Tail amplification</a:t>
            </a:r>
          </a:p>
          <a:p>
            <a:pPr marL="0" indent="0">
              <a:buNone/>
            </a:pPr>
            <a:endParaRPr lang="en-US" dirty="0" smtClean="0"/>
          </a:p>
        </p:txBody>
      </p:sp>
      <p:sp>
        <p:nvSpPr>
          <p:cNvPr id="6" name="Content Placeholder 2"/>
          <p:cNvSpPr txBox="1">
            <a:spLocks/>
          </p:cNvSpPr>
          <p:nvPr/>
        </p:nvSpPr>
        <p:spPr>
          <a:xfrm>
            <a:off x="386697" y="3799572"/>
            <a:ext cx="3549244" cy="2573396"/>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smtClean="0"/>
              <a:t>Fix?</a:t>
            </a:r>
            <a:endParaRPr lang="en-US" b="1" dirty="0"/>
          </a:p>
          <a:p>
            <a:r>
              <a:rPr lang="en-US" dirty="0"/>
              <a:t>Niceness -</a:t>
            </a:r>
            <a:r>
              <a:rPr lang="en-US" dirty="0" smtClean="0"/>
              <a:t>20 (Max. </a:t>
            </a:r>
            <a:r>
              <a:rPr lang="en-US" dirty="0" err="1" smtClean="0"/>
              <a:t>Pri</a:t>
            </a:r>
            <a:r>
              <a:rPr lang="en-US" dirty="0" smtClean="0"/>
              <a:t>.)</a:t>
            </a:r>
            <a:endParaRPr lang="en-US" dirty="0"/>
          </a:p>
          <a:p>
            <a:r>
              <a:rPr lang="en-US" dirty="0" err="1"/>
              <a:t>Realtime</a:t>
            </a:r>
            <a:r>
              <a:rPr lang="en-US" dirty="0"/>
              <a:t> </a:t>
            </a:r>
            <a:r>
              <a:rPr lang="en-US" dirty="0" smtClean="0"/>
              <a:t>Scheduling</a:t>
            </a:r>
          </a:p>
          <a:p>
            <a:pPr lvl="1"/>
            <a:r>
              <a:rPr lang="en-US" dirty="0" smtClean="0"/>
              <a:t>Preemption</a:t>
            </a:r>
            <a:endParaRPr lang="en-US" dirty="0"/>
          </a:p>
          <a:p>
            <a:r>
              <a:rPr lang="en-US" dirty="0"/>
              <a:t>Dedicated Core</a:t>
            </a:r>
          </a:p>
          <a:p>
            <a:pPr marL="0" indent="0">
              <a:buFont typeface="Wingdings 2" pitchFamily="18" charset="2"/>
              <a:buNone/>
            </a:pPr>
            <a:endParaRPr lang="en-US" dirty="0" smtClean="0"/>
          </a:p>
        </p:txBody>
      </p:sp>
      <p:grpSp>
        <p:nvGrpSpPr>
          <p:cNvPr id="10" name="Group 9"/>
          <p:cNvGrpSpPr/>
          <p:nvPr/>
        </p:nvGrpSpPr>
        <p:grpSpPr>
          <a:xfrm>
            <a:off x="4245207" y="3338455"/>
            <a:ext cx="4668606" cy="3231974"/>
            <a:chOff x="3579252" y="3178020"/>
            <a:chExt cx="4898793" cy="3486258"/>
          </a:xfrm>
        </p:grpSpPr>
        <p:pic>
          <p:nvPicPr>
            <p:cNvPr id="7" name="Picture 6" descr="Screen Shot 2015-03-14 at 1.48.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252" y="3178020"/>
              <a:ext cx="4898793" cy="3486258"/>
            </a:xfrm>
            <a:prstGeom prst="rect">
              <a:avLst/>
            </a:prstGeom>
          </p:spPr>
        </p:pic>
        <p:pic>
          <p:nvPicPr>
            <p:cNvPr id="8" name="Picture 7" descr="Screen Shot 2015-03-14 at 1.55.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275" y="3563025"/>
              <a:ext cx="1781379" cy="1055711"/>
            </a:xfrm>
            <a:prstGeom prst="rect">
              <a:avLst/>
            </a:prstGeom>
          </p:spPr>
        </p:pic>
      </p:grpSp>
    </p:spTree>
    <p:extLst>
      <p:ext uri="{BB962C8B-B14F-4D97-AF65-F5344CB8AC3E}">
        <p14:creationId xmlns:p14="http://schemas.microsoft.com/office/powerpoint/2010/main" val="31999928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Multicore-Concurrency</a:t>
            </a:r>
            <a:endParaRPr lang="en-US" dirty="0"/>
          </a:p>
        </p:txBody>
      </p:sp>
      <p:sp>
        <p:nvSpPr>
          <p:cNvPr id="9" name="Content Placeholder 2"/>
          <p:cNvSpPr>
            <a:spLocks noGrp="1"/>
          </p:cNvSpPr>
          <p:nvPr>
            <p:ph idx="1"/>
          </p:nvPr>
        </p:nvSpPr>
        <p:spPr>
          <a:xfrm>
            <a:off x="227939" y="1367531"/>
            <a:ext cx="8685874" cy="5197674"/>
          </a:xfrm>
        </p:spPr>
        <p:txBody>
          <a:bodyPr>
            <a:normAutofit/>
          </a:bodyPr>
          <a:lstStyle/>
          <a:p>
            <a:pPr marL="0" indent="0">
              <a:buNone/>
            </a:pPr>
            <a:r>
              <a:rPr lang="en-US" b="1" dirty="0" smtClean="0"/>
              <a:t>Impact?</a:t>
            </a:r>
          </a:p>
          <a:p>
            <a:r>
              <a:rPr lang="en-US" sz="1800" dirty="0"/>
              <a:t>By default, </a:t>
            </a:r>
            <a:r>
              <a:rPr lang="en-US" sz="1800" dirty="0" err="1"/>
              <a:t>Memcached</a:t>
            </a:r>
            <a:r>
              <a:rPr lang="en-US" sz="1800" dirty="0"/>
              <a:t> statically assigns incoming TCP connections to specific workers</a:t>
            </a:r>
          </a:p>
          <a:p>
            <a:pPr lvl="1"/>
            <a:r>
              <a:rPr lang="en-US" dirty="0"/>
              <a:t>resembles a multi-queue system where each worker has its own request queue</a:t>
            </a:r>
            <a:r>
              <a:rPr lang="en-US" dirty="0" smtClean="0"/>
              <a:t>.</a:t>
            </a:r>
          </a:p>
          <a:p>
            <a:pPr marL="0" indent="0">
              <a:buNone/>
            </a:pPr>
            <a:r>
              <a:rPr lang="en-US" b="1" dirty="0" smtClean="0"/>
              <a:t>Fix?</a:t>
            </a:r>
          </a:p>
          <a:p>
            <a:pPr marL="342900" lvl="1" indent="-342900">
              <a:spcBef>
                <a:spcPts val="2000"/>
              </a:spcBef>
              <a:buClr>
                <a:schemeClr val="accent1"/>
              </a:buClr>
            </a:pPr>
            <a:r>
              <a:rPr lang="en-US" dirty="0" smtClean="0"/>
              <a:t>Modify </a:t>
            </a:r>
            <a:r>
              <a:rPr lang="en-US" dirty="0" err="1"/>
              <a:t>Memcached</a:t>
            </a:r>
            <a:r>
              <a:rPr lang="en-US" dirty="0"/>
              <a:t> </a:t>
            </a:r>
            <a:r>
              <a:rPr lang="en-US" dirty="0" smtClean="0"/>
              <a:t>concurrency </a:t>
            </a:r>
            <a:r>
              <a:rPr lang="en-US" dirty="0"/>
              <a:t>model to use a single </a:t>
            </a:r>
            <a:r>
              <a:rPr lang="en-US" dirty="0" smtClean="0"/>
              <a:t>queue</a:t>
            </a:r>
          </a:p>
          <a:p>
            <a:pPr marL="342900" lvl="1" indent="-342900">
              <a:spcBef>
                <a:spcPts val="2000"/>
              </a:spcBef>
              <a:buClr>
                <a:schemeClr val="accent1"/>
              </a:buClr>
            </a:pPr>
            <a:r>
              <a:rPr lang="en-US" dirty="0" smtClean="0"/>
              <a:t>Switch from TCP to UDP</a:t>
            </a:r>
          </a:p>
          <a:p>
            <a:pPr marL="342900" lvl="1" indent="-342900">
              <a:spcBef>
                <a:spcPts val="2000"/>
              </a:spcBef>
              <a:buClr>
                <a:schemeClr val="accent1"/>
              </a:buClr>
            </a:pPr>
            <a:r>
              <a:rPr lang="en-US" dirty="0" smtClean="0"/>
              <a:t>All threads pull requests from a single UDP socket</a:t>
            </a:r>
            <a:endParaRPr lang="en-US" dirty="0"/>
          </a:p>
          <a:p>
            <a:pPr marL="0" indent="0">
              <a:buNone/>
            </a:pPr>
            <a:endParaRPr lang="en-US" sz="1800" dirty="0" smtClean="0"/>
          </a:p>
        </p:txBody>
      </p:sp>
    </p:spTree>
    <p:extLst>
      <p:ext uri="{BB962C8B-B14F-4D97-AF65-F5344CB8AC3E}">
        <p14:creationId xmlns:p14="http://schemas.microsoft.com/office/powerpoint/2010/main" val="3905006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Multicore-Concurrency</a:t>
            </a:r>
            <a:endParaRPr lang="en-US" dirty="0"/>
          </a:p>
        </p:txBody>
      </p:sp>
      <p:pic>
        <p:nvPicPr>
          <p:cNvPr id="6" name="Picture 5" descr="Screen Shot 2015-03-14 at 1.53.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42" y="3310498"/>
            <a:ext cx="4674058" cy="3144943"/>
          </a:xfrm>
          <a:prstGeom prst="rect">
            <a:avLst/>
          </a:prstGeom>
        </p:spPr>
      </p:pic>
      <p:pic>
        <p:nvPicPr>
          <p:cNvPr id="7" name="Picture 6" descr="Screen Shot 2015-03-14 at 1.59.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3" y="1787341"/>
            <a:ext cx="4443139" cy="3095629"/>
          </a:xfrm>
          <a:prstGeom prst="rect">
            <a:avLst/>
          </a:prstGeom>
        </p:spPr>
      </p:pic>
      <p:pic>
        <p:nvPicPr>
          <p:cNvPr id="8" name="Picture 7" descr="Screen Shot 2015-03-14 at 1.5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50" y="1353980"/>
            <a:ext cx="7791471" cy="433361"/>
          </a:xfrm>
          <a:prstGeom prst="rect">
            <a:avLst/>
          </a:prstGeom>
        </p:spPr>
      </p:pic>
    </p:spTree>
    <p:extLst>
      <p:ext uri="{BB962C8B-B14F-4D97-AF65-F5344CB8AC3E}">
        <p14:creationId xmlns:p14="http://schemas.microsoft.com/office/powerpoint/2010/main" val="25077645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Interrupt Processing</a:t>
            </a:r>
            <a:endParaRPr lang="en-US" dirty="0"/>
          </a:p>
        </p:txBody>
      </p:sp>
      <p:sp>
        <p:nvSpPr>
          <p:cNvPr id="3" name="Content Placeholder 2"/>
          <p:cNvSpPr>
            <a:spLocks noGrp="1"/>
          </p:cNvSpPr>
          <p:nvPr>
            <p:ph idx="1"/>
          </p:nvPr>
        </p:nvSpPr>
        <p:spPr>
          <a:xfrm>
            <a:off x="227939" y="1367530"/>
            <a:ext cx="8685874" cy="5095412"/>
          </a:xfrm>
        </p:spPr>
        <p:txBody>
          <a:bodyPr>
            <a:normAutofit/>
          </a:bodyPr>
          <a:lstStyle/>
          <a:p>
            <a:pPr marL="0" indent="0">
              <a:buNone/>
            </a:pPr>
            <a:r>
              <a:rPr lang="en-US" b="1" dirty="0" smtClean="0"/>
              <a:t>Impact?</a:t>
            </a:r>
          </a:p>
          <a:p>
            <a:r>
              <a:rPr lang="en-US" sz="1800" dirty="0" smtClean="0"/>
              <a:t>Linux runs the </a:t>
            </a:r>
            <a:r>
              <a:rPr lang="en-US" sz="1800" dirty="0" err="1" smtClean="0"/>
              <a:t>irqbalance</a:t>
            </a:r>
            <a:r>
              <a:rPr lang="en-US" sz="1800" dirty="0" smtClean="0"/>
              <a:t> daemon which spreads interrupts to the core</a:t>
            </a:r>
          </a:p>
          <a:p>
            <a:r>
              <a:rPr lang="en-US" sz="1800" dirty="0" smtClean="0"/>
              <a:t>Application threads are preempted by incoming interrupts</a:t>
            </a:r>
          </a:p>
          <a:p>
            <a:r>
              <a:rPr lang="en-US" sz="1800" dirty="0" smtClean="0"/>
              <a:t>Introduces context-switching and cache pollution – higher latency</a:t>
            </a:r>
          </a:p>
          <a:p>
            <a:r>
              <a:rPr lang="en-US" sz="1800" dirty="0" smtClean="0"/>
              <a:t>Non - FIFO</a:t>
            </a:r>
            <a:endParaRPr lang="en-US" sz="1200" dirty="0" smtClean="0"/>
          </a:p>
          <a:p>
            <a:pPr marL="0" indent="0">
              <a:buNone/>
            </a:pPr>
            <a:r>
              <a:rPr lang="en-US" b="1" dirty="0" smtClean="0"/>
              <a:t>Fix?</a:t>
            </a:r>
          </a:p>
          <a:p>
            <a:r>
              <a:rPr lang="en-US" sz="1800" dirty="0" smtClean="0"/>
              <a:t>Dedicated core for interrupt</a:t>
            </a:r>
            <a:br>
              <a:rPr lang="en-US" sz="1800" dirty="0" smtClean="0"/>
            </a:br>
            <a:r>
              <a:rPr lang="en-US" sz="1800" dirty="0" smtClean="0"/>
              <a:t>processing – 1 core</a:t>
            </a:r>
          </a:p>
          <a:p>
            <a:r>
              <a:rPr lang="en-US" sz="1800" dirty="0" smtClean="0"/>
              <a:t>Avoid preemption</a:t>
            </a:r>
          </a:p>
          <a:p>
            <a:r>
              <a:rPr lang="en-US" sz="1800" dirty="0" smtClean="0"/>
              <a:t>Ensure FIFO-ness</a:t>
            </a:r>
          </a:p>
          <a:p>
            <a:endParaRPr lang="en-US" sz="1800" dirty="0"/>
          </a:p>
        </p:txBody>
      </p:sp>
      <p:grpSp>
        <p:nvGrpSpPr>
          <p:cNvPr id="6" name="Group 5"/>
          <p:cNvGrpSpPr/>
          <p:nvPr/>
        </p:nvGrpSpPr>
        <p:grpSpPr>
          <a:xfrm>
            <a:off x="4022907" y="3497863"/>
            <a:ext cx="4791738" cy="2965079"/>
            <a:chOff x="838988" y="2094927"/>
            <a:chExt cx="5816600" cy="3987800"/>
          </a:xfrm>
        </p:grpSpPr>
        <p:pic>
          <p:nvPicPr>
            <p:cNvPr id="4" name="Picture 3" descr="Screen Shot 2015-03-14 at 2.04.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88" y="2094927"/>
              <a:ext cx="5816600" cy="3987800"/>
            </a:xfrm>
            <a:prstGeom prst="rect">
              <a:avLst/>
            </a:prstGeom>
          </p:spPr>
        </p:pic>
        <p:pic>
          <p:nvPicPr>
            <p:cNvPr id="5" name="Picture 4" descr="Screen Shot 2015-03-14 at 2.04.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343" y="2606288"/>
              <a:ext cx="2709783" cy="932484"/>
            </a:xfrm>
            <a:prstGeom prst="rect">
              <a:avLst/>
            </a:prstGeom>
          </p:spPr>
        </p:pic>
      </p:grpSp>
    </p:spTree>
    <p:extLst>
      <p:ext uri="{BB962C8B-B14F-4D97-AF65-F5344CB8AC3E}">
        <p14:creationId xmlns:p14="http://schemas.microsoft.com/office/powerpoint/2010/main" val="30769739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normAutofit/>
          </a:bodyPr>
          <a:lstStyle/>
          <a:p>
            <a:r>
              <a:rPr lang="en-US" sz="3000" dirty="0" smtClean="0"/>
              <a:t>Impact of Power Saving Optimizations</a:t>
            </a:r>
            <a:endParaRPr lang="en-US" sz="3000" dirty="0"/>
          </a:p>
        </p:txBody>
      </p:sp>
      <p:sp>
        <p:nvSpPr>
          <p:cNvPr id="3" name="Content Placeholder 2"/>
          <p:cNvSpPr>
            <a:spLocks noGrp="1"/>
          </p:cNvSpPr>
          <p:nvPr>
            <p:ph idx="1"/>
          </p:nvPr>
        </p:nvSpPr>
        <p:spPr>
          <a:xfrm>
            <a:off x="164943" y="1367530"/>
            <a:ext cx="8748870" cy="4900756"/>
          </a:xfrm>
        </p:spPr>
        <p:txBody>
          <a:bodyPr>
            <a:normAutofit/>
          </a:bodyPr>
          <a:lstStyle/>
          <a:p>
            <a:pPr marL="0" indent="0">
              <a:buNone/>
            </a:pPr>
            <a:r>
              <a:rPr lang="en-US" sz="1800" b="1" dirty="0" smtClean="0"/>
              <a:t>Impact?</a:t>
            </a:r>
          </a:p>
          <a:p>
            <a:r>
              <a:rPr lang="en-US" sz="1800" dirty="0"/>
              <a:t> CPUs become idle, </a:t>
            </a:r>
            <a:endParaRPr lang="en-US" sz="1800" dirty="0" smtClean="0"/>
          </a:p>
          <a:p>
            <a:pPr lvl="1"/>
            <a:r>
              <a:rPr lang="en-US" sz="1600" dirty="0" smtClean="0"/>
              <a:t>they </a:t>
            </a:r>
            <a:r>
              <a:rPr lang="en-US" sz="1600" dirty="0"/>
              <a:t>can be placed in an </a:t>
            </a:r>
            <a:r>
              <a:rPr lang="en-US" sz="1600" dirty="0" smtClean="0"/>
              <a:t>energy saving</a:t>
            </a:r>
            <a:r>
              <a:rPr lang="en-US" sz="1600" dirty="0"/>
              <a:t> </a:t>
            </a:r>
            <a:r>
              <a:rPr lang="en-US" sz="1600" dirty="0" smtClean="0"/>
              <a:t>state -“</a:t>
            </a:r>
            <a:r>
              <a:rPr lang="en-US" sz="1600" dirty="0"/>
              <a:t>C-state</a:t>
            </a:r>
            <a:r>
              <a:rPr lang="en-US" sz="1600" dirty="0" smtClean="0"/>
              <a:t>”. </a:t>
            </a:r>
            <a:r>
              <a:rPr lang="en-US" dirty="0" smtClean="0"/>
              <a:t>Higher </a:t>
            </a:r>
            <a:r>
              <a:rPr lang="en-US" dirty="0"/>
              <a:t>C-state requires a longer wake up </a:t>
            </a:r>
            <a:r>
              <a:rPr lang="en-US" dirty="0" smtClean="0"/>
              <a:t>time</a:t>
            </a:r>
          </a:p>
          <a:p>
            <a:pPr lvl="1"/>
            <a:r>
              <a:rPr lang="en-US" dirty="0" smtClean="0"/>
              <a:t>the clock frequency is reduced to </a:t>
            </a:r>
            <a:r>
              <a:rPr lang="en-US" dirty="0"/>
              <a:t>save </a:t>
            </a:r>
            <a:r>
              <a:rPr lang="en-US" dirty="0" smtClean="0"/>
              <a:t>power</a:t>
            </a:r>
          </a:p>
          <a:p>
            <a:pPr marL="0" indent="0">
              <a:buNone/>
            </a:pPr>
            <a:r>
              <a:rPr lang="en-US" sz="1800" b="1" dirty="0" smtClean="0"/>
              <a:t>Fix?</a:t>
            </a:r>
            <a:endParaRPr lang="en-US" sz="1600" b="1" dirty="0"/>
          </a:p>
          <a:p>
            <a:r>
              <a:rPr lang="en-US" sz="1800" dirty="0" smtClean="0"/>
              <a:t>Turn off Idle states and CPU </a:t>
            </a:r>
            <a:br>
              <a:rPr lang="en-US" sz="1800" dirty="0" smtClean="0"/>
            </a:br>
            <a:r>
              <a:rPr lang="en-US" sz="1800" dirty="0" smtClean="0"/>
              <a:t>frequency</a:t>
            </a:r>
            <a:r>
              <a:rPr lang="en-US" sz="1800" dirty="0"/>
              <a:t> </a:t>
            </a:r>
            <a:r>
              <a:rPr lang="en-US" sz="1800" dirty="0" smtClean="0"/>
              <a:t>scaling</a:t>
            </a:r>
          </a:p>
          <a:p>
            <a:r>
              <a:rPr lang="en-US" sz="1800" dirty="0" smtClean="0"/>
              <a:t>But, comes at the cost of high </a:t>
            </a:r>
            <a:br>
              <a:rPr lang="en-US" sz="1800" dirty="0" smtClean="0"/>
            </a:br>
            <a:r>
              <a:rPr lang="en-US" sz="1800" dirty="0" smtClean="0"/>
              <a:t>energy </a:t>
            </a:r>
            <a:r>
              <a:rPr lang="en-US" sz="1800" dirty="0" smtClean="0"/>
              <a:t>use</a:t>
            </a:r>
          </a:p>
          <a:p>
            <a:r>
              <a:rPr lang="en-US" sz="1800" dirty="0" err="1" smtClean="0"/>
              <a:t>Memcached</a:t>
            </a:r>
            <a:endParaRPr lang="en-US" sz="1800" dirty="0" smtClean="0"/>
          </a:p>
          <a:p>
            <a:pPr lvl="1"/>
            <a:r>
              <a:rPr lang="en-US" dirty="0" smtClean="0"/>
              <a:t>10% utilization</a:t>
            </a:r>
            <a:endParaRPr lang="en-US" dirty="0" smtClean="0"/>
          </a:p>
        </p:txBody>
      </p:sp>
      <p:grpSp>
        <p:nvGrpSpPr>
          <p:cNvPr id="17" name="Group 16"/>
          <p:cNvGrpSpPr/>
          <p:nvPr/>
        </p:nvGrpSpPr>
        <p:grpSpPr>
          <a:xfrm>
            <a:off x="4010571" y="3490819"/>
            <a:ext cx="4934479" cy="3181573"/>
            <a:chOff x="4010571" y="3490819"/>
            <a:chExt cx="4934479" cy="3181573"/>
          </a:xfrm>
        </p:grpSpPr>
        <p:pic>
          <p:nvPicPr>
            <p:cNvPr id="11" name="Picture 10" descr="Screen Shot 2015-03-19 at 2.08.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71" y="3490819"/>
              <a:ext cx="4934479" cy="3181573"/>
            </a:xfrm>
            <a:prstGeom prst="rect">
              <a:avLst/>
            </a:prstGeom>
          </p:spPr>
        </p:pic>
        <p:pic>
          <p:nvPicPr>
            <p:cNvPr id="13" name="Picture 12" descr="Screen Shot 2015-03-14 at 2.10.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3" y="4437420"/>
              <a:ext cx="1542594" cy="185408"/>
            </a:xfrm>
            <a:prstGeom prst="rect">
              <a:avLst/>
            </a:prstGeom>
          </p:spPr>
        </p:pic>
        <p:pic>
          <p:nvPicPr>
            <p:cNvPr id="14" name="Picture 13" descr="Screen Shot 2015-03-14 at 2.10.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266" y="4267719"/>
              <a:ext cx="1490680" cy="155743"/>
            </a:xfrm>
            <a:prstGeom prst="rect">
              <a:avLst/>
            </a:prstGeom>
          </p:spPr>
        </p:pic>
        <p:pic>
          <p:nvPicPr>
            <p:cNvPr id="15" name="Picture 14" descr="Screen Shot 2015-03-14 at 2.10.1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3550" y="4081244"/>
              <a:ext cx="2180397" cy="185408"/>
            </a:xfrm>
            <a:prstGeom prst="rect">
              <a:avLst/>
            </a:prstGeom>
          </p:spPr>
        </p:pic>
        <p:pic>
          <p:nvPicPr>
            <p:cNvPr id="16" name="Picture 15" descr="Screen Shot 2015-03-14 at 2.09.5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8675" y="3885804"/>
              <a:ext cx="1305272" cy="170575"/>
            </a:xfrm>
            <a:prstGeom prst="rect">
              <a:avLst/>
            </a:prstGeom>
          </p:spPr>
        </p:pic>
      </p:grpSp>
    </p:spTree>
    <p:extLst>
      <p:ext uri="{BB962C8B-B14F-4D97-AF65-F5344CB8AC3E}">
        <p14:creationId xmlns:p14="http://schemas.microsoft.com/office/powerpoint/2010/main" val="3160861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809" y="760178"/>
            <a:ext cx="7610476" cy="3670767"/>
          </a:xfrm>
        </p:spPr>
        <p:txBody>
          <a:bodyPr/>
          <a:lstStyle/>
          <a:p>
            <a:r>
              <a:rPr lang="en-US" dirty="0" err="1" smtClean="0"/>
              <a:t>Ngnix</a:t>
            </a:r>
            <a:endParaRPr lang="en-US" dirty="0"/>
          </a:p>
        </p:txBody>
      </p:sp>
      <p:pic>
        <p:nvPicPr>
          <p:cNvPr id="5" name="Picture 4" descr="Screen Shot 2015-03-19 at 3.01.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682" y="1865300"/>
            <a:ext cx="5447381" cy="3786199"/>
          </a:xfrm>
          <a:prstGeom prst="rect">
            <a:avLst/>
          </a:prstGeom>
        </p:spPr>
      </p:pic>
      <p:pic>
        <p:nvPicPr>
          <p:cNvPr id="6" name="Picture 5" descr="Screen Shot 2015-03-14 at 2.10.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559" y="1703691"/>
            <a:ext cx="1542594" cy="185408"/>
          </a:xfrm>
          <a:prstGeom prst="rect">
            <a:avLst/>
          </a:prstGeom>
        </p:spPr>
      </p:pic>
      <p:pic>
        <p:nvPicPr>
          <p:cNvPr id="7" name="Picture 6" descr="Screen Shot 2015-03-14 at 2.10.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472" y="1533990"/>
            <a:ext cx="1490680" cy="155743"/>
          </a:xfrm>
          <a:prstGeom prst="rect">
            <a:avLst/>
          </a:prstGeom>
        </p:spPr>
      </p:pic>
      <p:pic>
        <p:nvPicPr>
          <p:cNvPr id="8" name="Picture 7" descr="Screen Shot 2015-03-14 at 2.10.1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756" y="1347515"/>
            <a:ext cx="2180397" cy="185408"/>
          </a:xfrm>
          <a:prstGeom prst="rect">
            <a:avLst/>
          </a:prstGeom>
        </p:spPr>
      </p:pic>
      <p:pic>
        <p:nvPicPr>
          <p:cNvPr id="9" name="Picture 8" descr="Screen Shot 2015-03-14 at 2.09.5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4881" y="1152075"/>
            <a:ext cx="1305272" cy="170575"/>
          </a:xfrm>
          <a:prstGeom prst="rect">
            <a:avLst/>
          </a:prstGeom>
        </p:spPr>
      </p:pic>
    </p:spTree>
    <p:extLst>
      <p:ext uri="{BB962C8B-B14F-4D97-AF65-F5344CB8AC3E}">
        <p14:creationId xmlns:p14="http://schemas.microsoft.com/office/powerpoint/2010/main" val="161917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Agenda</a:t>
            </a:r>
            <a:endParaRPr lang="en-US" dirty="0"/>
          </a:p>
        </p:txBody>
      </p:sp>
      <p:sp>
        <p:nvSpPr>
          <p:cNvPr id="3" name="Content Placeholder 2"/>
          <p:cNvSpPr>
            <a:spLocks noGrp="1"/>
          </p:cNvSpPr>
          <p:nvPr>
            <p:ph idx="1"/>
          </p:nvPr>
        </p:nvSpPr>
        <p:spPr>
          <a:xfrm>
            <a:off x="227939" y="1367530"/>
            <a:ext cx="8685874" cy="5144517"/>
          </a:xfrm>
        </p:spPr>
        <p:txBody>
          <a:bodyPr/>
          <a:lstStyle/>
          <a:p>
            <a:r>
              <a:rPr lang="en-US" dirty="0" smtClean="0"/>
              <a:t>Introduction and Background</a:t>
            </a:r>
          </a:p>
          <a:p>
            <a:r>
              <a:rPr lang="en-US" dirty="0" smtClean="0"/>
              <a:t>The Approach</a:t>
            </a:r>
          </a:p>
          <a:p>
            <a:r>
              <a:rPr lang="en-US" dirty="0" smtClean="0"/>
              <a:t>Ideal Latency Distribution</a:t>
            </a:r>
          </a:p>
          <a:p>
            <a:r>
              <a:rPr lang="en-US" dirty="0" err="1" smtClean="0"/>
              <a:t>Testbed</a:t>
            </a:r>
            <a:endParaRPr lang="en-US" dirty="0" smtClean="0"/>
          </a:p>
          <a:p>
            <a:r>
              <a:rPr lang="en-US" dirty="0" err="1" smtClean="0"/>
              <a:t>Timestamping</a:t>
            </a:r>
            <a:endParaRPr lang="en-US" dirty="0" smtClean="0"/>
          </a:p>
          <a:p>
            <a:r>
              <a:rPr lang="en-US" dirty="0" smtClean="0"/>
              <a:t>Sources of Latencies</a:t>
            </a:r>
          </a:p>
          <a:p>
            <a:r>
              <a:rPr lang="en-US" dirty="0" smtClean="0"/>
              <a:t>Analysis, Mitigation and Measurement</a:t>
            </a:r>
          </a:p>
          <a:p>
            <a:r>
              <a:rPr lang="en-US" dirty="0" smtClean="0"/>
              <a:t>Putting it All Together</a:t>
            </a:r>
          </a:p>
          <a:p>
            <a:r>
              <a:rPr lang="en-US" dirty="0" smtClean="0"/>
              <a:t>Pros Cons and Discussion</a:t>
            </a:r>
          </a:p>
          <a:p>
            <a:endParaRPr lang="en-US" dirty="0" smtClean="0"/>
          </a:p>
          <a:p>
            <a:endParaRPr lang="en-US" dirty="0" smtClean="0"/>
          </a:p>
        </p:txBody>
      </p:sp>
    </p:spTree>
    <p:extLst>
      <p:ext uri="{BB962C8B-B14F-4D97-AF65-F5344CB8AC3E}">
        <p14:creationId xmlns:p14="http://schemas.microsoft.com/office/powerpoint/2010/main" val="24934168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NUMA Effects</a:t>
            </a:r>
            <a:endParaRPr lang="en-US" dirty="0"/>
          </a:p>
        </p:txBody>
      </p:sp>
      <p:sp>
        <p:nvSpPr>
          <p:cNvPr id="3" name="Content Placeholder 2"/>
          <p:cNvSpPr>
            <a:spLocks noGrp="1"/>
          </p:cNvSpPr>
          <p:nvPr>
            <p:ph idx="1"/>
          </p:nvPr>
        </p:nvSpPr>
        <p:spPr>
          <a:xfrm>
            <a:off x="227939" y="1367530"/>
            <a:ext cx="8685874" cy="5247129"/>
          </a:xfrm>
        </p:spPr>
        <p:txBody>
          <a:bodyPr>
            <a:normAutofit/>
          </a:bodyPr>
          <a:lstStyle/>
          <a:p>
            <a:pPr marL="0" indent="0">
              <a:buNone/>
            </a:pPr>
            <a:r>
              <a:rPr lang="en-US" b="1" dirty="0" smtClean="0"/>
              <a:t>Impact?</a:t>
            </a:r>
          </a:p>
          <a:p>
            <a:r>
              <a:rPr lang="en-US" sz="1800" dirty="0" smtClean="0"/>
              <a:t>On scaling from multiple cores to multiple CPUs – </a:t>
            </a:r>
            <a:r>
              <a:rPr lang="en-US" sz="1800" dirty="0" smtClean="0"/>
              <a:t>NUMA latency</a:t>
            </a:r>
            <a:endParaRPr lang="en-US" sz="1800" dirty="0" smtClean="0"/>
          </a:p>
          <a:p>
            <a:r>
              <a:rPr lang="en-US" sz="1800" dirty="0" smtClean="0"/>
              <a:t>Increased processing time due to memory accesses across NUMA nodes</a:t>
            </a:r>
          </a:p>
          <a:p>
            <a:pPr marL="0" indent="0">
              <a:buNone/>
            </a:pPr>
            <a:endParaRPr lang="en-US" sz="1800" dirty="0" smtClean="0"/>
          </a:p>
          <a:p>
            <a:pPr marL="0" indent="0">
              <a:buNone/>
            </a:pPr>
            <a:r>
              <a:rPr lang="en-US" b="1" dirty="0" smtClean="0"/>
              <a:t>Fix?</a:t>
            </a:r>
          </a:p>
          <a:p>
            <a:r>
              <a:rPr lang="en-US" sz="1800" dirty="0" smtClean="0"/>
              <a:t>Run an instance of </a:t>
            </a:r>
            <a:r>
              <a:rPr lang="en-US" sz="1800" dirty="0" err="1" smtClean="0"/>
              <a:t>Mem</a:t>
            </a:r>
            <a:r>
              <a:rPr lang="en-US" sz="1800" dirty="0" smtClean="0"/>
              <a:t>-</a:t>
            </a:r>
            <a:br>
              <a:rPr lang="en-US" sz="1800" dirty="0" smtClean="0"/>
            </a:br>
            <a:r>
              <a:rPr lang="en-US" sz="1800" dirty="0" smtClean="0"/>
              <a:t>cached per NUMA node.</a:t>
            </a:r>
          </a:p>
          <a:p>
            <a:r>
              <a:rPr lang="en-US" sz="1800" dirty="0" smtClean="0"/>
              <a:t>Force each instance to</a:t>
            </a:r>
            <a:br>
              <a:rPr lang="en-US" sz="1800" dirty="0" smtClean="0"/>
            </a:br>
            <a:r>
              <a:rPr lang="en-US" sz="1800" dirty="0" smtClean="0"/>
              <a:t>allocate only memory from</a:t>
            </a:r>
            <a:br>
              <a:rPr lang="en-US" sz="1800" dirty="0" smtClean="0"/>
            </a:br>
            <a:r>
              <a:rPr lang="en-US" sz="1800" dirty="0" smtClean="0"/>
              <a:t>the same NUMA node</a:t>
            </a:r>
            <a:endParaRPr lang="en-US" sz="1800" dirty="0"/>
          </a:p>
        </p:txBody>
      </p:sp>
      <p:pic>
        <p:nvPicPr>
          <p:cNvPr id="4" name="Picture 3" descr="Screen Shot 2015-03-14 at 2.06.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713" y="3480548"/>
            <a:ext cx="4813099" cy="3134111"/>
          </a:xfrm>
          <a:prstGeom prst="rect">
            <a:avLst/>
          </a:prstGeom>
        </p:spPr>
      </p:pic>
    </p:spTree>
    <p:extLst>
      <p:ext uri="{BB962C8B-B14F-4D97-AF65-F5344CB8AC3E}">
        <p14:creationId xmlns:p14="http://schemas.microsoft.com/office/powerpoint/2010/main" val="2587785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Impact of Queuing Policy</a:t>
            </a:r>
            <a:endParaRPr lang="en-US" dirty="0"/>
          </a:p>
        </p:txBody>
      </p:sp>
      <p:sp>
        <p:nvSpPr>
          <p:cNvPr id="3" name="Content Placeholder 2"/>
          <p:cNvSpPr>
            <a:spLocks noGrp="1"/>
          </p:cNvSpPr>
          <p:nvPr>
            <p:ph idx="1"/>
          </p:nvPr>
        </p:nvSpPr>
        <p:spPr>
          <a:xfrm>
            <a:off x="227939" y="1367530"/>
            <a:ext cx="8685874" cy="5131693"/>
          </a:xfrm>
        </p:spPr>
        <p:txBody>
          <a:bodyPr/>
          <a:lstStyle/>
          <a:p>
            <a:pPr marL="0" indent="0">
              <a:buNone/>
            </a:pPr>
            <a:r>
              <a:rPr lang="en-US" b="1" dirty="0" smtClean="0"/>
              <a:t>Impact?  </a:t>
            </a:r>
            <a:r>
              <a:rPr lang="en-US" sz="1800" dirty="0" smtClean="0"/>
              <a:t>Threads are scheduled out-of-order by Linux Scheduler, CFS</a:t>
            </a:r>
          </a:p>
          <a:p>
            <a:pPr marL="0" indent="0">
              <a:buNone/>
            </a:pPr>
            <a:r>
              <a:rPr lang="en-US" b="1" dirty="0" smtClean="0"/>
              <a:t>Fix?  </a:t>
            </a:r>
            <a:r>
              <a:rPr lang="en-US" sz="1800" dirty="0" smtClean="0"/>
              <a:t>Use FIFO scheduler like </a:t>
            </a:r>
            <a:r>
              <a:rPr lang="en-US" sz="1800" dirty="0" err="1" smtClean="0"/>
              <a:t>realtime</a:t>
            </a:r>
            <a:r>
              <a:rPr lang="en-US" sz="1800" dirty="0" smtClean="0"/>
              <a:t> scheduler</a:t>
            </a:r>
          </a:p>
          <a:p>
            <a:pPr marL="0" indent="0">
              <a:buNone/>
            </a:pPr>
            <a:endParaRPr lang="en-US" dirty="0"/>
          </a:p>
        </p:txBody>
      </p:sp>
      <p:grpSp>
        <p:nvGrpSpPr>
          <p:cNvPr id="7" name="Group 6"/>
          <p:cNvGrpSpPr/>
          <p:nvPr/>
        </p:nvGrpSpPr>
        <p:grpSpPr>
          <a:xfrm>
            <a:off x="2006387" y="2960942"/>
            <a:ext cx="4878633" cy="3290849"/>
            <a:chOff x="1764883" y="2024462"/>
            <a:chExt cx="4878633" cy="3290849"/>
          </a:xfrm>
        </p:grpSpPr>
        <p:pic>
          <p:nvPicPr>
            <p:cNvPr id="5" name="Picture 4" descr="Screen Shot 2015-03-14 at 1.49.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883" y="2167245"/>
              <a:ext cx="4878633" cy="3148066"/>
            </a:xfrm>
            <a:prstGeom prst="rect">
              <a:avLst/>
            </a:prstGeom>
          </p:spPr>
        </p:pic>
        <p:pic>
          <p:nvPicPr>
            <p:cNvPr id="6" name="Picture 5" descr="Screen Shot 2015-03-14 at 1.50.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860" y="2024462"/>
              <a:ext cx="1675312" cy="285565"/>
            </a:xfrm>
            <a:prstGeom prst="rect">
              <a:avLst/>
            </a:prstGeom>
          </p:spPr>
        </p:pic>
      </p:grpSp>
    </p:spTree>
    <p:extLst>
      <p:ext uri="{BB962C8B-B14F-4D97-AF65-F5344CB8AC3E}">
        <p14:creationId xmlns:p14="http://schemas.microsoft.com/office/powerpoint/2010/main" val="25465625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Putting it all Together</a:t>
            </a:r>
            <a:endParaRPr lang="en-US" dirty="0"/>
          </a:p>
        </p:txBody>
      </p:sp>
      <p:sp>
        <p:nvSpPr>
          <p:cNvPr id="3" name="Content Placeholder 2"/>
          <p:cNvSpPr>
            <a:spLocks noGrp="1"/>
          </p:cNvSpPr>
          <p:nvPr>
            <p:ph idx="1"/>
          </p:nvPr>
        </p:nvSpPr>
        <p:spPr>
          <a:xfrm>
            <a:off x="227939" y="1367530"/>
            <a:ext cx="8685874" cy="5144517"/>
          </a:xfrm>
        </p:spPr>
        <p:txBody>
          <a:bodyPr>
            <a:normAutofit/>
          </a:bodyPr>
          <a:lstStyle/>
          <a:p>
            <a:r>
              <a:rPr lang="en-US" sz="1800" dirty="0"/>
              <a:t>E</a:t>
            </a:r>
            <a:r>
              <a:rPr lang="en-US" sz="1800" dirty="0" smtClean="0"/>
              <a:t>xplored </a:t>
            </a:r>
            <a:r>
              <a:rPr lang="en-US" sz="1800" dirty="0"/>
              <a:t>hardware, OS and application-level sources of tail </a:t>
            </a:r>
            <a:r>
              <a:rPr lang="en-US" sz="1800" dirty="0" smtClean="0"/>
              <a:t>latency</a:t>
            </a:r>
            <a:endParaRPr lang="en-US" sz="1800" dirty="0"/>
          </a:p>
          <a:p>
            <a:r>
              <a:rPr lang="en-US" sz="1800" dirty="0"/>
              <a:t>Pin-point sources using </a:t>
            </a:r>
            <a:r>
              <a:rPr lang="en-US" sz="1800" dirty="0" err="1" smtClean="0"/>
              <a:t>finegrained</a:t>
            </a:r>
            <a:r>
              <a:rPr lang="en-US" sz="1800" dirty="0" smtClean="0"/>
              <a:t> </a:t>
            </a:r>
            <a:r>
              <a:rPr lang="en-US" sz="1800" dirty="0" err="1"/>
              <a:t>timestaming</a:t>
            </a:r>
            <a:r>
              <a:rPr lang="en-US" sz="1800" dirty="0"/>
              <a:t>, and an ideal </a:t>
            </a:r>
            <a:r>
              <a:rPr lang="en-US" sz="1800" dirty="0" smtClean="0"/>
              <a:t>model</a:t>
            </a:r>
            <a:endParaRPr lang="en-US" sz="1800" dirty="0"/>
          </a:p>
          <a:p>
            <a:r>
              <a:rPr lang="en-US" sz="1800" dirty="0"/>
              <a:t>S</a:t>
            </a:r>
            <a:r>
              <a:rPr lang="en-US" sz="1800" dirty="0" smtClean="0"/>
              <a:t>ubstantial </a:t>
            </a:r>
            <a:r>
              <a:rPr lang="en-US" sz="1800" dirty="0"/>
              <a:t>improvements, close to ideal distributions</a:t>
            </a:r>
            <a:r>
              <a:rPr lang="en-US" sz="1800" dirty="0" smtClean="0"/>
              <a:t>.</a:t>
            </a:r>
          </a:p>
          <a:p>
            <a:pPr lvl="1"/>
            <a:r>
              <a:rPr lang="en-US" sz="1600" dirty="0" smtClean="0"/>
              <a:t>Median latency </a:t>
            </a:r>
            <a:r>
              <a:rPr lang="en-US" sz="1600" dirty="0"/>
              <a:t>of </a:t>
            </a:r>
            <a:r>
              <a:rPr lang="en-US" sz="1600" dirty="0" err="1"/>
              <a:t>Memcached</a:t>
            </a:r>
            <a:r>
              <a:rPr lang="en-US" sz="1600" dirty="0"/>
              <a:t> </a:t>
            </a:r>
            <a:r>
              <a:rPr lang="en-US" sz="1600" dirty="0" smtClean="0"/>
              <a:t> from 100μs to 11</a:t>
            </a:r>
            <a:r>
              <a:rPr lang="en-US" sz="1600" dirty="0"/>
              <a:t>μs</a:t>
            </a:r>
            <a:endParaRPr lang="en-US" sz="1600" dirty="0" smtClean="0"/>
          </a:p>
          <a:p>
            <a:pPr lvl="1"/>
            <a:r>
              <a:rPr lang="en-US" sz="1600" dirty="0" smtClean="0"/>
              <a:t>99.9th </a:t>
            </a:r>
            <a:r>
              <a:rPr lang="en-US" sz="1600" dirty="0"/>
              <a:t>percentile latency of </a:t>
            </a:r>
            <a:r>
              <a:rPr lang="en-US" sz="1600" dirty="0" err="1"/>
              <a:t>Memcached</a:t>
            </a:r>
            <a:r>
              <a:rPr lang="en-US" sz="1600" dirty="0"/>
              <a:t> from 5</a:t>
            </a:r>
            <a:r>
              <a:rPr lang="en-US" sz="1600" dirty="0" smtClean="0"/>
              <a:t> </a:t>
            </a:r>
            <a:r>
              <a:rPr lang="en-US" sz="1600" dirty="0" err="1" smtClean="0"/>
              <a:t>ms</a:t>
            </a:r>
            <a:r>
              <a:rPr lang="en-US" sz="1600" dirty="0" smtClean="0"/>
              <a:t> </a:t>
            </a:r>
            <a:r>
              <a:rPr lang="en-US" sz="1600" dirty="0"/>
              <a:t>to </a:t>
            </a:r>
            <a:r>
              <a:rPr lang="en-US" sz="1600" dirty="0" smtClean="0"/>
              <a:t>32μs</a:t>
            </a:r>
            <a:r>
              <a:rPr lang="en-US" sz="1600" dirty="0"/>
              <a:t>.</a:t>
            </a:r>
          </a:p>
        </p:txBody>
      </p:sp>
      <p:graphicFrame>
        <p:nvGraphicFramePr>
          <p:cNvPr id="4" name="Table 3"/>
          <p:cNvGraphicFramePr>
            <a:graphicFrameLocks noGrp="1"/>
          </p:cNvGraphicFramePr>
          <p:nvPr>
            <p:extLst>
              <p:ext uri="{D42A27DB-BD31-4B8C-83A1-F6EECF244321}">
                <p14:modId xmlns:p14="http://schemas.microsoft.com/office/powerpoint/2010/main" val="871672355"/>
              </p:ext>
            </p:extLst>
          </p:nvPr>
        </p:nvGraphicFramePr>
        <p:xfrm>
          <a:off x="1618777" y="3532562"/>
          <a:ext cx="6182056" cy="3108959"/>
        </p:xfrm>
        <a:graphic>
          <a:graphicData uri="http://schemas.openxmlformats.org/drawingml/2006/table">
            <a:tbl>
              <a:tblPr firstRow="1" bandRow="1">
                <a:tableStyleId>{5C22544A-7EE6-4342-B048-85BDC9FD1C3A}</a:tableStyleId>
              </a:tblPr>
              <a:tblGrid>
                <a:gridCol w="3091028"/>
                <a:gridCol w="3091028"/>
              </a:tblGrid>
              <a:tr h="274172">
                <a:tc>
                  <a:txBody>
                    <a:bodyPr/>
                    <a:lstStyle/>
                    <a:p>
                      <a:r>
                        <a:rPr lang="en-US" sz="1400" dirty="0" smtClean="0"/>
                        <a:t>Source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Potential way to fix</a:t>
                      </a:r>
                    </a:p>
                  </a:txBody>
                  <a:tcPr/>
                </a:tc>
              </a:tr>
              <a:tr h="473570">
                <a:tc>
                  <a:txBody>
                    <a:bodyPr/>
                    <a:lstStyle/>
                    <a:p>
                      <a:r>
                        <a:rPr lang="en-US" sz="1400" dirty="0" smtClean="0"/>
                        <a:t>Background Processes </a:t>
                      </a:r>
                      <a:endParaRPr lang="en-US" sz="1400" dirty="0"/>
                    </a:p>
                  </a:txBody>
                  <a:tcPr/>
                </a:tc>
                <a:tc>
                  <a:txBody>
                    <a:bodyPr/>
                    <a:lstStyle/>
                    <a:p>
                      <a:r>
                        <a:rPr lang="en-US" sz="1400" dirty="0" smtClean="0"/>
                        <a:t>Use </a:t>
                      </a:r>
                      <a:r>
                        <a:rPr lang="en-US" sz="1400" dirty="0" err="1" smtClean="0"/>
                        <a:t>realtime</a:t>
                      </a:r>
                      <a:r>
                        <a:rPr lang="en-US" sz="1400" dirty="0" smtClean="0"/>
                        <a:t> scheduling, or run on dedicate core</a:t>
                      </a:r>
                      <a:endParaRPr lang="en-US" sz="1400" dirty="0"/>
                    </a:p>
                  </a:txBody>
                  <a:tcPr/>
                </a:tc>
              </a:tr>
              <a:tr h="473570">
                <a:tc>
                  <a:txBody>
                    <a:bodyPr/>
                    <a:lstStyle/>
                    <a:p>
                      <a:r>
                        <a:rPr lang="en-US" sz="1400" dirty="0" smtClean="0"/>
                        <a:t>Concurrency Architecture</a:t>
                      </a:r>
                      <a:endParaRPr lang="en-US" sz="1400" dirty="0"/>
                    </a:p>
                  </a:txBody>
                  <a:tcPr/>
                </a:tc>
                <a:tc>
                  <a:txBody>
                    <a:bodyPr/>
                    <a:lstStyle/>
                    <a:p>
                      <a:r>
                        <a:rPr lang="en-US" sz="1400" dirty="0" smtClean="0"/>
                        <a:t>Ensure a global scheduling queue</a:t>
                      </a:r>
                      <a:endParaRPr lang="en-US" sz="1400" dirty="0"/>
                    </a:p>
                  </a:txBody>
                  <a:tcPr/>
                </a:tc>
              </a:tr>
              <a:tr h="473570">
                <a:tc>
                  <a:txBody>
                    <a:bodyPr/>
                    <a:lstStyle/>
                    <a:p>
                      <a:r>
                        <a:rPr lang="en-US" sz="1400" dirty="0" smtClean="0"/>
                        <a:t>Interrupt Processing</a:t>
                      </a:r>
                      <a:endParaRPr lang="en-US" sz="1400" dirty="0"/>
                    </a:p>
                  </a:txBody>
                  <a:tcPr/>
                </a:tc>
                <a:tc>
                  <a:txBody>
                    <a:bodyPr/>
                    <a:lstStyle/>
                    <a:p>
                      <a:r>
                        <a:rPr lang="en-US" sz="1400" dirty="0" smtClean="0"/>
                        <a:t>Use separate interrupt and application cores.</a:t>
                      </a:r>
                      <a:endParaRPr lang="en-US" sz="1400" dirty="0"/>
                    </a:p>
                  </a:txBody>
                  <a:tcPr/>
                </a:tc>
              </a:tr>
              <a:tr h="672968">
                <a:tc>
                  <a:txBody>
                    <a:bodyPr/>
                    <a:lstStyle/>
                    <a:p>
                      <a:r>
                        <a:rPr lang="en-US" sz="1400" dirty="0" smtClean="0"/>
                        <a:t>Power Saving Features </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Turn off idle states and CPU frequency</a:t>
                      </a:r>
                    </a:p>
                    <a:p>
                      <a:r>
                        <a:rPr lang="en-US" sz="1400" b="0" i="0" u="none" strike="noStrike" kern="1200" baseline="0" dirty="0" smtClean="0">
                          <a:solidFill>
                            <a:schemeClr val="dk1"/>
                          </a:solidFill>
                          <a:latin typeface="+mn-lt"/>
                          <a:ea typeface="+mn-ea"/>
                          <a:cs typeface="+mn-cs"/>
                        </a:rPr>
                        <a:t>scaling.</a:t>
                      </a:r>
                      <a:endParaRPr lang="en-US" sz="1400" dirty="0"/>
                    </a:p>
                  </a:txBody>
                  <a:tcPr/>
                </a:tc>
              </a:tr>
              <a:tr h="473570">
                <a:tc>
                  <a:txBody>
                    <a:bodyPr/>
                    <a:lstStyle/>
                    <a:p>
                      <a:r>
                        <a:rPr lang="en-US" sz="1400" dirty="0" smtClean="0"/>
                        <a:t>Request </a:t>
                      </a:r>
                      <a:r>
                        <a:rPr lang="en-US" sz="1400" dirty="0" err="1" smtClean="0"/>
                        <a:t>Burstiness</a:t>
                      </a:r>
                      <a:r>
                        <a:rPr lang="en-US" sz="1400" dirty="0" smtClean="0"/>
                        <a:t> </a:t>
                      </a:r>
                      <a:endParaRPr lang="en-US" sz="1400" dirty="0"/>
                    </a:p>
                  </a:txBody>
                  <a:tcPr/>
                </a:tc>
                <a:tc>
                  <a:txBody>
                    <a:bodyPr/>
                    <a:lstStyle/>
                    <a:p>
                      <a:r>
                        <a:rPr lang="en-US" sz="1400" dirty="0" smtClean="0"/>
                        <a:t>Lower average utilization; add parallel workers.</a:t>
                      </a:r>
                      <a:endParaRPr lang="en-US" sz="1400" dirty="0"/>
                    </a:p>
                  </a:txBody>
                  <a:tcPr/>
                </a:tc>
              </a:tr>
            </a:tbl>
          </a:graphicData>
        </a:graphic>
      </p:graphicFrame>
      <p:sp>
        <p:nvSpPr>
          <p:cNvPr id="5" name="TextBox 4"/>
          <p:cNvSpPr txBox="1"/>
          <p:nvPr/>
        </p:nvSpPr>
        <p:spPr>
          <a:xfrm>
            <a:off x="11265573" y="471771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06596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Pros Cons and Discussion</a:t>
            </a:r>
            <a:endParaRPr lang="en-US" dirty="0"/>
          </a:p>
        </p:txBody>
      </p:sp>
      <p:pic>
        <p:nvPicPr>
          <p:cNvPr id="8" name="Picture 7"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048" y="1172169"/>
            <a:ext cx="1522952" cy="1522952"/>
          </a:xfrm>
          <a:prstGeom prst="rect">
            <a:avLst/>
          </a:prstGeom>
        </p:spPr>
      </p:pic>
      <p:sp>
        <p:nvSpPr>
          <p:cNvPr id="4" name="Content Placeholder 2"/>
          <p:cNvSpPr>
            <a:spLocks noGrp="1"/>
          </p:cNvSpPr>
          <p:nvPr>
            <p:ph idx="1"/>
          </p:nvPr>
        </p:nvSpPr>
        <p:spPr>
          <a:xfrm>
            <a:off x="227939" y="1367530"/>
            <a:ext cx="8685874" cy="5144517"/>
          </a:xfrm>
        </p:spPr>
        <p:txBody>
          <a:bodyPr>
            <a:normAutofit lnSpcReduction="10000"/>
          </a:bodyPr>
          <a:lstStyle/>
          <a:p>
            <a:r>
              <a:rPr lang="en-US" sz="1800" dirty="0" smtClean="0"/>
              <a:t>Pro</a:t>
            </a:r>
          </a:p>
          <a:p>
            <a:pPr lvl="1"/>
            <a:r>
              <a:rPr lang="en-US" sz="1600" dirty="0" err="1" smtClean="0"/>
              <a:t>Timestamping</a:t>
            </a:r>
            <a:endParaRPr lang="en-US" sz="1600" dirty="0" smtClean="0"/>
          </a:p>
          <a:p>
            <a:pPr lvl="1"/>
            <a:r>
              <a:rPr lang="en-US" sz="1600" dirty="0" smtClean="0"/>
              <a:t>Identification </a:t>
            </a:r>
            <a:r>
              <a:rPr lang="en-US" sz="1600" dirty="0"/>
              <a:t>and the </a:t>
            </a:r>
            <a:r>
              <a:rPr lang="en-US" sz="1600" dirty="0" smtClean="0"/>
              <a:t>mitigation of the issues</a:t>
            </a:r>
            <a:endParaRPr lang="en-US" sz="1600" dirty="0"/>
          </a:p>
          <a:p>
            <a:r>
              <a:rPr lang="en-US" sz="1800" dirty="0" smtClean="0"/>
              <a:t>Con</a:t>
            </a:r>
          </a:p>
          <a:p>
            <a:pPr lvl="1"/>
            <a:r>
              <a:rPr lang="en-US" sz="1600" dirty="0" smtClean="0"/>
              <a:t>Trade offs mentioned	</a:t>
            </a:r>
          </a:p>
          <a:p>
            <a:pPr lvl="1"/>
            <a:r>
              <a:rPr lang="en-US" sz="1600" dirty="0" smtClean="0"/>
              <a:t>OS level changes</a:t>
            </a:r>
          </a:p>
          <a:p>
            <a:pPr lvl="1"/>
            <a:r>
              <a:rPr lang="en-US" sz="1600" dirty="0" smtClean="0"/>
              <a:t>Evaluation not complete</a:t>
            </a:r>
          </a:p>
          <a:p>
            <a:pPr lvl="1"/>
            <a:r>
              <a:rPr lang="en-US" sz="1600" dirty="0" smtClean="0"/>
              <a:t>Workload (CPU bound only?)</a:t>
            </a:r>
          </a:p>
          <a:p>
            <a:pPr lvl="1"/>
            <a:r>
              <a:rPr lang="en-US" sz="1600" dirty="0" smtClean="0"/>
              <a:t>Is Preemption a good idea?</a:t>
            </a:r>
          </a:p>
          <a:p>
            <a:pPr lvl="1"/>
            <a:r>
              <a:rPr lang="en-US" sz="1600" dirty="0" smtClean="0"/>
              <a:t>What the sweet spot for utilization?</a:t>
            </a:r>
          </a:p>
          <a:p>
            <a:pPr lvl="1"/>
            <a:r>
              <a:rPr lang="en-US" sz="1600" dirty="0" smtClean="0"/>
              <a:t>NIC induced delays?</a:t>
            </a:r>
          </a:p>
          <a:p>
            <a:r>
              <a:rPr lang="en-US" sz="1800" dirty="0" smtClean="0"/>
              <a:t>What we should take away from this paper?</a:t>
            </a:r>
            <a:endParaRPr lang="en-US" sz="1200" dirty="0"/>
          </a:p>
          <a:p>
            <a:pPr lvl="1"/>
            <a:r>
              <a:rPr lang="en-US" sz="1600" dirty="0" smtClean="0"/>
              <a:t>Realize that these are possible causes for increased tail latency</a:t>
            </a:r>
          </a:p>
          <a:p>
            <a:pPr lvl="1"/>
            <a:r>
              <a:rPr lang="en-US" sz="1600" dirty="0" smtClean="0"/>
              <a:t>Depending upon application requirements and specs choose which cause can be mitigated</a:t>
            </a:r>
          </a:p>
        </p:txBody>
      </p:sp>
    </p:spTree>
    <p:extLst>
      <p:ext uri="{BB962C8B-B14F-4D97-AF65-F5344CB8AC3E}">
        <p14:creationId xmlns:p14="http://schemas.microsoft.com/office/powerpoint/2010/main" val="39306596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414" y="313563"/>
            <a:ext cx="7610476" cy="1458946"/>
          </a:xfrm>
        </p:spPr>
        <p:txBody>
          <a:bodyPr>
            <a:normAutofit/>
          </a:bodyPr>
          <a:lstStyle/>
          <a:p>
            <a:r>
              <a:rPr lang="en-US" sz="1600" dirty="0" smtClean="0"/>
              <a:t>Open loop</a:t>
            </a:r>
          </a:p>
          <a:p>
            <a:pPr marL="0" indent="0">
              <a:buNone/>
            </a:pPr>
            <a:r>
              <a:rPr lang="en-US" sz="1600" dirty="0"/>
              <a:t>Source: http://download3.vmware.com/</a:t>
            </a:r>
            <a:r>
              <a:rPr lang="en-US" sz="1600" dirty="0" err="1"/>
              <a:t>vcat</a:t>
            </a:r>
            <a:r>
              <a:rPr lang="en-US" sz="1600" dirty="0"/>
              <a:t>/</a:t>
            </a:r>
            <a:r>
              <a:rPr lang="en-US" sz="1600" dirty="0" smtClean="0"/>
              <a:t>vcat31_documentation_center</a:t>
            </a:r>
            <a:r>
              <a:rPr lang="en-US" sz="1600" dirty="0"/>
              <a:t>/</a:t>
            </a:r>
            <a:r>
              <a:rPr lang="en-US" sz="1600" dirty="0" err="1"/>
              <a:t>index.html#page</a:t>
            </a:r>
            <a:r>
              <a:rPr lang="en-US" sz="1600" dirty="0"/>
              <a:t>/Cloud%2520Bursting/7%2520Cloud%2520Bursting.2.05.html#wwpID0E0IF0HA </a:t>
            </a:r>
          </a:p>
        </p:txBody>
      </p:sp>
      <p:pic>
        <p:nvPicPr>
          <p:cNvPr id="4" name="Picture 3" descr="Screen Shot 2015-03-19 at 3.08.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59" y="1727990"/>
            <a:ext cx="7517056" cy="2037703"/>
          </a:xfrm>
          <a:prstGeom prst="rect">
            <a:avLst/>
          </a:prstGeom>
        </p:spPr>
      </p:pic>
      <p:sp>
        <p:nvSpPr>
          <p:cNvPr id="5" name="Content Placeholder 2"/>
          <p:cNvSpPr txBox="1">
            <a:spLocks/>
          </p:cNvSpPr>
          <p:nvPr/>
        </p:nvSpPr>
        <p:spPr>
          <a:xfrm>
            <a:off x="918315" y="3352381"/>
            <a:ext cx="7610476" cy="41331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1600" dirty="0" smtClean="0"/>
              <a:t>Closed loop</a:t>
            </a:r>
          </a:p>
        </p:txBody>
      </p:sp>
      <p:pic>
        <p:nvPicPr>
          <p:cNvPr id="6" name="Picture 5" descr="Screen Shot 2015-03-19 at 3.0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9" y="3905262"/>
            <a:ext cx="7440856" cy="2839097"/>
          </a:xfrm>
          <a:prstGeom prst="rect">
            <a:avLst/>
          </a:prstGeom>
        </p:spPr>
      </p:pic>
    </p:spTree>
    <p:extLst>
      <p:ext uri="{BB962C8B-B14F-4D97-AF65-F5344CB8AC3E}">
        <p14:creationId xmlns:p14="http://schemas.microsoft.com/office/powerpoint/2010/main" val="155044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993088"/>
          </a:xfrm>
        </p:spPr>
        <p:txBody>
          <a:bodyPr/>
          <a:lstStyle/>
          <a:p>
            <a:r>
              <a:rPr lang="en-US" dirty="0" smtClean="0"/>
              <a:t>Introduction and Background</a:t>
            </a:r>
            <a:endParaRPr lang="en-US" dirty="0"/>
          </a:p>
        </p:txBody>
      </p:sp>
      <p:sp>
        <p:nvSpPr>
          <p:cNvPr id="3" name="Content Placeholder 2"/>
          <p:cNvSpPr>
            <a:spLocks noGrp="1"/>
          </p:cNvSpPr>
          <p:nvPr>
            <p:ph idx="1"/>
          </p:nvPr>
        </p:nvSpPr>
        <p:spPr>
          <a:xfrm>
            <a:off x="227939" y="1530331"/>
            <a:ext cx="8685874" cy="2572259"/>
          </a:xfrm>
        </p:spPr>
        <p:txBody>
          <a:bodyPr>
            <a:normAutofit/>
          </a:bodyPr>
          <a:lstStyle/>
          <a:p>
            <a:pPr marL="0" indent="0">
              <a:buNone/>
            </a:pPr>
            <a:r>
              <a:rPr lang="en-US" sz="2800" dirty="0" smtClean="0"/>
              <a:t>Latency and its effects:</a:t>
            </a:r>
          </a:p>
          <a:p>
            <a:pPr marL="0" indent="0">
              <a:buNone/>
            </a:pPr>
            <a:r>
              <a:rPr lang="en-US" dirty="0"/>
              <a:t> </a:t>
            </a:r>
            <a:r>
              <a:rPr lang="en-US" dirty="0" smtClean="0"/>
              <a:t>   Latency translates directly to revenue</a:t>
            </a:r>
            <a:endParaRPr lang="en-US" dirty="0"/>
          </a:p>
          <a:p>
            <a:pPr lvl="1"/>
            <a:r>
              <a:rPr lang="en-US" dirty="0"/>
              <a:t>Amazon found every 100ms of latency cost them 1% in </a:t>
            </a:r>
            <a:r>
              <a:rPr lang="en-US" dirty="0" smtClean="0"/>
              <a:t>sales</a:t>
            </a:r>
            <a:endParaRPr lang="en-US" dirty="0"/>
          </a:p>
          <a:p>
            <a:pPr lvl="1" algn="just"/>
            <a:r>
              <a:rPr lang="en-US" dirty="0"/>
              <a:t>A year-long performance redesign at </a:t>
            </a:r>
            <a:r>
              <a:rPr lang="en-US" dirty="0" err="1"/>
              <a:t>ShipZilla</a:t>
            </a:r>
            <a:r>
              <a:rPr lang="en-US" dirty="0"/>
              <a:t> resulted in a 5 second speed up resulting in a 25% increase in page views, a 7-12% increase in revenue.</a:t>
            </a:r>
          </a:p>
        </p:txBody>
      </p:sp>
      <p:sp>
        <p:nvSpPr>
          <p:cNvPr id="6" name="TextBox 5"/>
          <p:cNvSpPr txBox="1"/>
          <p:nvPr/>
        </p:nvSpPr>
        <p:spPr>
          <a:xfrm>
            <a:off x="227939" y="4102590"/>
            <a:ext cx="5772811" cy="1569660"/>
          </a:xfrm>
          <a:prstGeom prst="rect">
            <a:avLst/>
          </a:prstGeom>
          <a:noFill/>
        </p:spPr>
        <p:txBody>
          <a:bodyPr wrap="square" rtlCol="0">
            <a:spAutoFit/>
          </a:bodyPr>
          <a:lstStyle/>
          <a:p>
            <a:pPr marL="349250" lvl="1" indent="0" algn="just">
              <a:buNone/>
            </a:pPr>
            <a:r>
              <a:rPr lang="en-US" sz="1600" dirty="0" smtClean="0"/>
              <a:t>“Marissa Mayer shared the results of an experiment conducted at Google where they increased the number of search results per page from 10 to 30, with a corresponding increase in page load times from 400ms to 900ms. The delay caused a 20% drop in traffic.”</a:t>
            </a:r>
            <a:endParaRPr lang="en-US" sz="1600" u="sng" dirty="0"/>
          </a:p>
        </p:txBody>
      </p:sp>
      <p:pic>
        <p:nvPicPr>
          <p:cNvPr id="7" name="Picture 6" descr="money-lo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583" y="3679308"/>
            <a:ext cx="2390239" cy="2963984"/>
          </a:xfrm>
          <a:prstGeom prst="rect">
            <a:avLst/>
          </a:prstGeom>
        </p:spPr>
      </p:pic>
      <p:sp>
        <p:nvSpPr>
          <p:cNvPr id="8" name="TextBox 7"/>
          <p:cNvSpPr txBox="1"/>
          <p:nvPr/>
        </p:nvSpPr>
        <p:spPr>
          <a:xfrm>
            <a:off x="2847694" y="5918721"/>
            <a:ext cx="786393" cy="615553"/>
          </a:xfrm>
          <a:prstGeom prst="rect">
            <a:avLst/>
          </a:prstGeom>
          <a:noFill/>
        </p:spPr>
        <p:txBody>
          <a:bodyPr wrap="none" rtlCol="0">
            <a:spAutoFit/>
          </a:bodyPr>
          <a:lstStyle/>
          <a:p>
            <a:pPr marL="0" lvl="1"/>
            <a:r>
              <a:rPr lang="en-US" sz="1400" dirty="0" smtClean="0">
                <a:hlinkClick r:id="rId4"/>
              </a:rPr>
              <a:t>Source</a:t>
            </a:r>
            <a:endParaRPr lang="en-US" sz="1400" dirty="0" smtClean="0"/>
          </a:p>
          <a:p>
            <a:endParaRPr lang="en-US" sz="2000" dirty="0"/>
          </a:p>
        </p:txBody>
      </p:sp>
    </p:spTree>
    <p:extLst>
      <p:ext uri="{BB962C8B-B14F-4D97-AF65-F5344CB8AC3E}">
        <p14:creationId xmlns:p14="http://schemas.microsoft.com/office/powerpoint/2010/main" val="2106689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993088"/>
          </a:xfrm>
        </p:spPr>
        <p:txBody>
          <a:bodyPr/>
          <a:lstStyle/>
          <a:p>
            <a:r>
              <a:rPr lang="en-US" dirty="0" smtClean="0"/>
              <a:t>Introduction and Background</a:t>
            </a:r>
            <a:endParaRPr lang="en-US" dirty="0"/>
          </a:p>
        </p:txBody>
      </p:sp>
      <p:sp>
        <p:nvSpPr>
          <p:cNvPr id="3" name="Content Placeholder 2"/>
          <p:cNvSpPr>
            <a:spLocks noGrp="1"/>
          </p:cNvSpPr>
          <p:nvPr>
            <p:ph idx="1"/>
          </p:nvPr>
        </p:nvSpPr>
        <p:spPr>
          <a:xfrm>
            <a:off x="227939" y="1481491"/>
            <a:ext cx="8685874" cy="1217259"/>
          </a:xfrm>
        </p:spPr>
        <p:txBody>
          <a:bodyPr>
            <a:normAutofit/>
          </a:bodyPr>
          <a:lstStyle/>
          <a:p>
            <a:r>
              <a:rPr lang="en-US" dirty="0"/>
              <a:t>System Type: Large scale, parallel and Interactive applications </a:t>
            </a:r>
          </a:p>
          <a:p>
            <a:r>
              <a:rPr lang="en-US" dirty="0"/>
              <a:t>Objective: Achieve fast response times with low </a:t>
            </a:r>
            <a:r>
              <a:rPr lang="en-US" dirty="0" smtClean="0"/>
              <a:t>latencies</a:t>
            </a:r>
            <a:endParaRPr lang="en-US" dirty="0"/>
          </a:p>
        </p:txBody>
      </p:sp>
      <p:pic>
        <p:nvPicPr>
          <p:cNvPr id="5" name="Picture 4" descr="tail-lat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816" y="2698750"/>
            <a:ext cx="4172480" cy="2014935"/>
          </a:xfrm>
          <a:prstGeom prst="rect">
            <a:avLst/>
          </a:prstGeom>
        </p:spPr>
      </p:pic>
      <p:sp>
        <p:nvSpPr>
          <p:cNvPr id="7" name="Content Placeholder 2"/>
          <p:cNvSpPr txBox="1">
            <a:spLocks/>
          </p:cNvSpPr>
          <p:nvPr/>
        </p:nvSpPr>
        <p:spPr>
          <a:xfrm>
            <a:off x="227939" y="2698750"/>
            <a:ext cx="4513394" cy="201493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Tail Latency</a:t>
            </a:r>
          </a:p>
          <a:p>
            <a:pPr lvl="1"/>
            <a:r>
              <a:rPr lang="en-US" dirty="0"/>
              <a:t>In Facebook’s </a:t>
            </a:r>
            <a:r>
              <a:rPr lang="en-US" dirty="0" err="1"/>
              <a:t>Memcached</a:t>
            </a:r>
            <a:r>
              <a:rPr lang="en-US" dirty="0"/>
              <a:t> deployment, median latency is 100μs and the 95</a:t>
            </a:r>
            <a:r>
              <a:rPr lang="en-US" baseline="30000" dirty="0"/>
              <a:t>th</a:t>
            </a:r>
            <a:r>
              <a:rPr lang="en-US" dirty="0"/>
              <a:t> percentile with latency &gt; </a:t>
            </a:r>
            <a:r>
              <a:rPr lang="en-US" dirty="0" smtClean="0"/>
              <a:t>1ms</a:t>
            </a:r>
          </a:p>
          <a:p>
            <a:pPr lvl="1"/>
            <a:endParaRPr lang="en-US" dirty="0"/>
          </a:p>
          <a:p>
            <a:pPr marL="349250" lvl="1" indent="0" algn="ctr">
              <a:buNone/>
            </a:pPr>
            <a:r>
              <a:rPr lang="en-US" dirty="0" smtClean="0">
                <a:solidFill>
                  <a:schemeClr val="tx1"/>
                </a:solidFill>
                <a:hlinkClick r:id="rId4" action="ppaction://hlinkfile"/>
              </a:rPr>
              <a:t>Source</a:t>
            </a:r>
            <a:endParaRPr lang="en-US" dirty="0">
              <a:solidFill>
                <a:schemeClr val="tx1"/>
              </a:solidFill>
            </a:endParaRPr>
          </a:p>
        </p:txBody>
      </p:sp>
      <p:sp>
        <p:nvSpPr>
          <p:cNvPr id="8" name="Content Placeholder 2"/>
          <p:cNvSpPr txBox="1">
            <a:spLocks/>
          </p:cNvSpPr>
          <p:nvPr/>
        </p:nvSpPr>
        <p:spPr>
          <a:xfrm>
            <a:off x="235422" y="4833179"/>
            <a:ext cx="8685874" cy="147199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A single user request spawns many more sub-tasks</a:t>
            </a:r>
          </a:p>
          <a:p>
            <a:r>
              <a:rPr lang="en-US" dirty="0"/>
              <a:t>Overall latency and user request completion depends on the completion of the slowest subtask</a:t>
            </a:r>
          </a:p>
        </p:txBody>
      </p:sp>
    </p:spTree>
    <p:extLst>
      <p:ext uri="{BB962C8B-B14F-4D97-AF65-F5344CB8AC3E}">
        <p14:creationId xmlns:p14="http://schemas.microsoft.com/office/powerpoint/2010/main" val="31221693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16 at 1.50.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690"/>
            <a:ext cx="9144000" cy="5222875"/>
          </a:xfrm>
          <a:prstGeom prst="rect">
            <a:avLst/>
          </a:prstGeom>
        </p:spPr>
      </p:pic>
      <p:sp>
        <p:nvSpPr>
          <p:cNvPr id="5" name="Title 1"/>
          <p:cNvSpPr>
            <a:spLocks noGrp="1"/>
          </p:cNvSpPr>
          <p:nvPr>
            <p:ph type="title"/>
          </p:nvPr>
        </p:nvSpPr>
        <p:spPr>
          <a:xfrm>
            <a:off x="0" y="325602"/>
            <a:ext cx="8913813" cy="993088"/>
          </a:xfrm>
        </p:spPr>
        <p:txBody>
          <a:bodyPr/>
          <a:lstStyle/>
          <a:p>
            <a:r>
              <a:rPr lang="en-US" dirty="0" smtClean="0"/>
              <a:t>An example</a:t>
            </a:r>
            <a:endParaRPr lang="en-US" dirty="0"/>
          </a:p>
        </p:txBody>
      </p:sp>
    </p:spTree>
    <p:extLst>
      <p:ext uri="{BB962C8B-B14F-4D97-AF65-F5344CB8AC3E}">
        <p14:creationId xmlns:p14="http://schemas.microsoft.com/office/powerpoint/2010/main" val="34630145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1204"/>
            <a:ext cx="8913813" cy="1041927"/>
          </a:xfrm>
        </p:spPr>
        <p:txBody>
          <a:bodyPr/>
          <a:lstStyle/>
          <a:p>
            <a:r>
              <a:rPr lang="en-US" dirty="0" smtClean="0"/>
              <a:t>The Approach used</a:t>
            </a:r>
            <a:endParaRPr lang="en-US" dirty="0"/>
          </a:p>
        </p:txBody>
      </p:sp>
      <p:sp>
        <p:nvSpPr>
          <p:cNvPr id="3" name="Content Placeholder 2"/>
          <p:cNvSpPr>
            <a:spLocks noGrp="1"/>
          </p:cNvSpPr>
          <p:nvPr>
            <p:ph idx="1"/>
          </p:nvPr>
        </p:nvSpPr>
        <p:spPr>
          <a:xfrm>
            <a:off x="0" y="2181535"/>
            <a:ext cx="8913813" cy="4330511"/>
          </a:xfrm>
        </p:spPr>
        <p:txBody>
          <a:bodyPr/>
          <a:lstStyle/>
          <a:p>
            <a:r>
              <a:rPr lang="en-US" dirty="0" smtClean="0"/>
              <a:t>Study the behavior of three servers: RPC-server, </a:t>
            </a:r>
            <a:r>
              <a:rPr lang="en-US" dirty="0" err="1" smtClean="0"/>
              <a:t>Memcached</a:t>
            </a:r>
            <a:r>
              <a:rPr lang="en-US" dirty="0" smtClean="0"/>
              <a:t>, </a:t>
            </a:r>
            <a:r>
              <a:rPr lang="en-US" dirty="0" err="1" smtClean="0"/>
              <a:t>Nginx</a:t>
            </a:r>
            <a:endParaRPr lang="en-US" dirty="0" smtClean="0"/>
          </a:p>
          <a:p>
            <a:r>
              <a:rPr lang="en-US" dirty="0" smtClean="0"/>
              <a:t>Establish the baseline for ideal latency distribution</a:t>
            </a:r>
          </a:p>
          <a:p>
            <a:r>
              <a:rPr lang="en-US" dirty="0" smtClean="0"/>
              <a:t>Measure the latency distributions observed on the three servers</a:t>
            </a:r>
          </a:p>
          <a:p>
            <a:r>
              <a:rPr lang="en-US" dirty="0" smtClean="0"/>
              <a:t>Identify the major sources contributing to tail-latency</a:t>
            </a:r>
          </a:p>
          <a:p>
            <a:r>
              <a:rPr lang="en-US" dirty="0" smtClean="0"/>
              <a:t>Analyze, quantify and mitigate these factors</a:t>
            </a:r>
          </a:p>
          <a:p>
            <a:r>
              <a:rPr lang="en-US" dirty="0" smtClean="0"/>
              <a:t>Iterate till the measured latency distribution </a:t>
            </a:r>
            <a:r>
              <a:rPr lang="en-US" dirty="0"/>
              <a:t/>
            </a:r>
            <a:br>
              <a:rPr lang="en-US" dirty="0"/>
            </a:br>
            <a:r>
              <a:rPr lang="en-US" dirty="0" smtClean="0"/>
              <a:t>comes as close to the ideal latency distribution</a:t>
            </a:r>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250" y="4263087"/>
            <a:ext cx="2698750" cy="2248958"/>
          </a:xfrm>
          <a:prstGeom prst="rect">
            <a:avLst/>
          </a:prstGeom>
        </p:spPr>
      </p:pic>
    </p:spTree>
    <p:extLst>
      <p:ext uri="{BB962C8B-B14F-4D97-AF65-F5344CB8AC3E}">
        <p14:creationId xmlns:p14="http://schemas.microsoft.com/office/powerpoint/2010/main" val="39306596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602"/>
            <a:ext cx="8913813" cy="846567"/>
          </a:xfrm>
        </p:spPr>
        <p:txBody>
          <a:bodyPr/>
          <a:lstStyle/>
          <a:p>
            <a:r>
              <a:rPr lang="en-US" dirty="0" smtClean="0"/>
              <a:t>	Ideal Latency Distribution</a:t>
            </a:r>
            <a:endParaRPr lang="en-US" dirty="0"/>
          </a:p>
        </p:txBody>
      </p:sp>
      <p:sp>
        <p:nvSpPr>
          <p:cNvPr id="3" name="Content Placeholder 2"/>
          <p:cNvSpPr>
            <a:spLocks noGrp="1"/>
          </p:cNvSpPr>
          <p:nvPr>
            <p:ph idx="1"/>
          </p:nvPr>
        </p:nvSpPr>
        <p:spPr>
          <a:xfrm>
            <a:off x="227939" y="1367530"/>
            <a:ext cx="8685874" cy="5144517"/>
          </a:xfrm>
        </p:spPr>
        <p:txBody>
          <a:bodyPr>
            <a:normAutofit fontScale="92500" lnSpcReduction="20000"/>
          </a:bodyPr>
          <a:lstStyle/>
          <a:p>
            <a:r>
              <a:rPr lang="en-US" dirty="0" smtClean="0"/>
              <a:t>Presumption: uniform with same response time for all requests</a:t>
            </a:r>
          </a:p>
          <a:p>
            <a:r>
              <a:rPr lang="en-US" dirty="0" smtClean="0"/>
              <a:t>Not so in realistic workloads!!</a:t>
            </a:r>
            <a:r>
              <a:rPr lang="en-US" dirty="0"/>
              <a:t> </a:t>
            </a:r>
            <a:r>
              <a:rPr lang="en-US" dirty="0" smtClean="0"/>
              <a:t>– why??</a:t>
            </a:r>
          </a:p>
          <a:p>
            <a:r>
              <a:rPr lang="en-US" dirty="0" smtClean="0"/>
              <a:t>Model the service as a single-queue system - </a:t>
            </a:r>
            <a:r>
              <a:rPr lang="en-US" dirty="0"/>
              <a:t> </a:t>
            </a:r>
            <a:r>
              <a:rPr lang="en-US" dirty="0" smtClean="0"/>
              <a:t>A</a:t>
            </a:r>
            <a:r>
              <a:rPr lang="en-US" dirty="0"/>
              <a:t>/</a:t>
            </a:r>
            <a:r>
              <a:rPr lang="en-US" dirty="0" smtClean="0"/>
              <a:t>S/c </a:t>
            </a:r>
            <a:r>
              <a:rPr lang="en-US" dirty="0"/>
              <a:t>queue</a:t>
            </a:r>
            <a:endParaRPr lang="en-US" dirty="0" smtClean="0"/>
          </a:p>
          <a:p>
            <a:endParaRPr lang="en-US" dirty="0" smtClean="0"/>
          </a:p>
          <a:p>
            <a:endParaRPr lang="en-US" dirty="0"/>
          </a:p>
          <a:p>
            <a:endParaRPr lang="en-US" dirty="0" smtClean="0"/>
          </a:p>
          <a:p>
            <a:endParaRPr lang="en-US" dirty="0" smtClean="0"/>
          </a:p>
          <a:p>
            <a:r>
              <a:rPr lang="en-US" dirty="0" smtClean="0"/>
              <a:t>Latency Characteristics </a:t>
            </a:r>
          </a:p>
          <a:p>
            <a:pPr lvl="1"/>
            <a:r>
              <a:rPr lang="en-US" dirty="0" smtClean="0"/>
              <a:t>Arrival Distributions</a:t>
            </a:r>
          </a:p>
          <a:p>
            <a:pPr lvl="1"/>
            <a:r>
              <a:rPr lang="en-US" dirty="0" smtClean="0"/>
              <a:t>Utilizations</a:t>
            </a:r>
          </a:p>
          <a:p>
            <a:pPr lvl="1"/>
            <a:r>
              <a:rPr lang="en-US" dirty="0" smtClean="0"/>
              <a:t>Parallel Servers feeding from one queue</a:t>
            </a:r>
          </a:p>
          <a:p>
            <a:pPr lvl="1"/>
            <a:r>
              <a:rPr lang="en-US" dirty="0" smtClean="0"/>
              <a:t>Queuing discipline</a:t>
            </a:r>
          </a:p>
          <a:p>
            <a:pPr lvl="1"/>
            <a:endParaRPr lang="en-US" dirty="0"/>
          </a:p>
        </p:txBody>
      </p:sp>
      <p:pic>
        <p:nvPicPr>
          <p:cNvPr id="4" name="Picture 3" descr="Screen Shot 2015-03-13 at 9.13.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19" y="2909035"/>
            <a:ext cx="4053377" cy="1628670"/>
          </a:xfrm>
          <a:prstGeom prst="rect">
            <a:avLst/>
          </a:prstGeom>
        </p:spPr>
      </p:pic>
      <p:pic>
        <p:nvPicPr>
          <p:cNvPr id="6" name="Picture 5"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496" y="4150522"/>
            <a:ext cx="2966504" cy="2224878"/>
          </a:xfrm>
          <a:prstGeom prst="rect">
            <a:avLst/>
          </a:prstGeom>
        </p:spPr>
      </p:pic>
    </p:spTree>
    <p:extLst>
      <p:ext uri="{BB962C8B-B14F-4D97-AF65-F5344CB8AC3E}">
        <p14:creationId xmlns:p14="http://schemas.microsoft.com/office/powerpoint/2010/main" val="4103719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42056" y="684961"/>
            <a:ext cx="7142010" cy="369332"/>
          </a:xfrm>
          <a:prstGeom prst="rect">
            <a:avLst/>
          </a:prstGeom>
          <a:noFill/>
        </p:spPr>
        <p:txBody>
          <a:bodyPr wrap="square" rtlCol="0">
            <a:spAutoFit/>
          </a:bodyPr>
          <a:lstStyle/>
          <a:p>
            <a:r>
              <a:rPr lang="en-US" dirty="0" smtClean="0"/>
              <a:t>	Arrival Distribution		</a:t>
            </a:r>
            <a:r>
              <a:rPr lang="en-US" dirty="0"/>
              <a:t>	</a:t>
            </a:r>
            <a:r>
              <a:rPr lang="en-US" dirty="0" smtClean="0"/>
              <a:t>			</a:t>
            </a:r>
            <a:r>
              <a:rPr lang="en-US" dirty="0" smtClean="0"/>
              <a:t>Utilization</a:t>
            </a:r>
            <a:endParaRPr lang="en-US" dirty="0"/>
          </a:p>
        </p:txBody>
      </p:sp>
      <p:grpSp>
        <p:nvGrpSpPr>
          <p:cNvPr id="2" name="Group 1"/>
          <p:cNvGrpSpPr/>
          <p:nvPr/>
        </p:nvGrpSpPr>
        <p:grpSpPr>
          <a:xfrm>
            <a:off x="4581751" y="1271732"/>
            <a:ext cx="4282754" cy="2814444"/>
            <a:chOff x="4581751" y="527856"/>
            <a:chExt cx="4282754" cy="2814444"/>
          </a:xfrm>
        </p:grpSpPr>
        <p:pic>
          <p:nvPicPr>
            <p:cNvPr id="10" name="Picture 9" descr="Screen Shot 2015-03-13 at 9.49.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751" y="527856"/>
              <a:ext cx="4282754" cy="2814444"/>
            </a:xfrm>
            <a:prstGeom prst="rect">
              <a:avLst/>
            </a:prstGeom>
          </p:spPr>
        </p:pic>
        <p:grpSp>
          <p:nvGrpSpPr>
            <p:cNvPr id="7" name="Group 6"/>
            <p:cNvGrpSpPr/>
            <p:nvPr/>
          </p:nvGrpSpPr>
          <p:grpSpPr>
            <a:xfrm>
              <a:off x="5144460" y="1362070"/>
              <a:ext cx="2979061" cy="461665"/>
              <a:chOff x="5144460" y="1362070"/>
              <a:chExt cx="2979061" cy="461665"/>
            </a:xfrm>
          </p:grpSpPr>
          <p:cxnSp>
            <p:nvCxnSpPr>
              <p:cNvPr id="3" name="Straight Arrow Connector 2"/>
              <p:cNvCxnSpPr/>
              <p:nvPr/>
            </p:nvCxnSpPr>
            <p:spPr>
              <a:xfrm>
                <a:off x="6752803" y="1669847"/>
                <a:ext cx="1370718" cy="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094097" y="1362070"/>
                <a:ext cx="492443" cy="307777"/>
              </a:xfrm>
              <a:prstGeom prst="rect">
                <a:avLst/>
              </a:prstGeom>
              <a:noFill/>
            </p:spPr>
            <p:txBody>
              <a:bodyPr wrap="none" rtlCol="0">
                <a:spAutoFit/>
              </a:bodyPr>
              <a:lstStyle/>
              <a:p>
                <a:r>
                  <a:rPr lang="en-US" sz="1400" b="1" dirty="0" smtClean="0"/>
                  <a:t>10x</a:t>
                </a:r>
                <a:endParaRPr lang="en-US" b="1" dirty="0"/>
              </a:p>
            </p:txBody>
          </p:sp>
          <p:sp>
            <p:nvSpPr>
              <p:cNvPr id="6" name="TextBox 5"/>
              <p:cNvSpPr txBox="1"/>
              <p:nvPr/>
            </p:nvSpPr>
            <p:spPr>
              <a:xfrm>
                <a:off x="5144460" y="1515958"/>
                <a:ext cx="540144" cy="307777"/>
              </a:xfrm>
              <a:prstGeom prst="rect">
                <a:avLst/>
              </a:prstGeom>
              <a:noFill/>
            </p:spPr>
            <p:txBody>
              <a:bodyPr wrap="none" rtlCol="0">
                <a:spAutoFit/>
              </a:bodyPr>
              <a:lstStyle/>
              <a:p>
                <a:r>
                  <a:rPr lang="en-US" sz="1400" b="1" dirty="0" smtClean="0">
                    <a:solidFill>
                      <a:srgbClr val="660066"/>
                    </a:solidFill>
                  </a:rPr>
                  <a:t>99%</a:t>
                </a:r>
                <a:endParaRPr lang="en-US" sz="1400" b="1" dirty="0">
                  <a:solidFill>
                    <a:srgbClr val="660066"/>
                  </a:solidFill>
                </a:endParaRPr>
              </a:p>
            </p:txBody>
          </p:sp>
        </p:grpSp>
      </p:grpSp>
      <p:grpSp>
        <p:nvGrpSpPr>
          <p:cNvPr id="8" name="Group 7"/>
          <p:cNvGrpSpPr/>
          <p:nvPr/>
        </p:nvGrpSpPr>
        <p:grpSpPr>
          <a:xfrm>
            <a:off x="212206" y="1271732"/>
            <a:ext cx="4369545" cy="2814445"/>
            <a:chOff x="212206" y="1271732"/>
            <a:chExt cx="4369545" cy="2814445"/>
          </a:xfrm>
        </p:grpSpPr>
        <p:pic>
          <p:nvPicPr>
            <p:cNvPr id="9" name="Picture 8" descr="Screen Shot 2015-03-13 at 9.48.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06" y="1271732"/>
              <a:ext cx="4369545" cy="2814445"/>
            </a:xfrm>
            <a:prstGeom prst="rect">
              <a:avLst/>
            </a:prstGeom>
          </p:spPr>
        </p:pic>
        <p:sp>
          <p:nvSpPr>
            <p:cNvPr id="23" name="TextBox 22"/>
            <p:cNvSpPr txBox="1"/>
            <p:nvPr/>
          </p:nvSpPr>
          <p:spPr>
            <a:xfrm>
              <a:off x="944039" y="1798169"/>
              <a:ext cx="540144" cy="307777"/>
            </a:xfrm>
            <a:prstGeom prst="rect">
              <a:avLst/>
            </a:prstGeom>
            <a:noFill/>
          </p:spPr>
          <p:txBody>
            <a:bodyPr wrap="none" rtlCol="0">
              <a:spAutoFit/>
            </a:bodyPr>
            <a:lstStyle/>
            <a:p>
              <a:r>
                <a:rPr lang="en-US" sz="1400" b="1" dirty="0" smtClean="0">
                  <a:solidFill>
                    <a:srgbClr val="660066"/>
                  </a:solidFill>
                </a:rPr>
                <a:t>90%</a:t>
              </a:r>
              <a:endParaRPr lang="en-US" sz="1400" b="1" dirty="0">
                <a:solidFill>
                  <a:srgbClr val="660066"/>
                </a:solidFill>
              </a:endParaRPr>
            </a:p>
          </p:txBody>
        </p:sp>
        <p:sp>
          <p:nvSpPr>
            <p:cNvPr id="24" name="TextBox 23"/>
            <p:cNvSpPr txBox="1"/>
            <p:nvPr/>
          </p:nvSpPr>
          <p:spPr>
            <a:xfrm>
              <a:off x="944039" y="2259834"/>
              <a:ext cx="540144" cy="307777"/>
            </a:xfrm>
            <a:prstGeom prst="rect">
              <a:avLst/>
            </a:prstGeom>
            <a:noFill/>
          </p:spPr>
          <p:txBody>
            <a:bodyPr wrap="none" rtlCol="0">
              <a:spAutoFit/>
            </a:bodyPr>
            <a:lstStyle/>
            <a:p>
              <a:r>
                <a:rPr lang="en-US" sz="1400" b="1" dirty="0" smtClean="0">
                  <a:solidFill>
                    <a:srgbClr val="660066"/>
                  </a:solidFill>
                </a:rPr>
                <a:t>99%</a:t>
              </a:r>
              <a:endParaRPr lang="en-US" sz="1400" b="1" dirty="0">
                <a:solidFill>
                  <a:srgbClr val="660066"/>
                </a:solidFill>
              </a:endParaRPr>
            </a:p>
          </p:txBody>
        </p:sp>
        <p:sp>
          <p:nvSpPr>
            <p:cNvPr id="25" name="TextBox 24"/>
            <p:cNvSpPr txBox="1"/>
            <p:nvPr/>
          </p:nvSpPr>
          <p:spPr>
            <a:xfrm>
              <a:off x="944039" y="3202919"/>
              <a:ext cx="791478" cy="307777"/>
            </a:xfrm>
            <a:prstGeom prst="rect">
              <a:avLst/>
            </a:prstGeom>
            <a:noFill/>
          </p:spPr>
          <p:txBody>
            <a:bodyPr wrap="none" rtlCol="0">
              <a:spAutoFit/>
            </a:bodyPr>
            <a:lstStyle/>
            <a:p>
              <a:r>
                <a:rPr lang="en-US" sz="1400" b="1" dirty="0" smtClean="0">
                  <a:solidFill>
                    <a:srgbClr val="660066"/>
                  </a:solidFill>
                </a:rPr>
                <a:t>99.99%</a:t>
              </a:r>
              <a:endParaRPr lang="en-US" sz="1400" b="1" dirty="0">
                <a:solidFill>
                  <a:srgbClr val="660066"/>
                </a:solidFill>
              </a:endParaRPr>
            </a:p>
          </p:txBody>
        </p:sp>
        <p:sp>
          <p:nvSpPr>
            <p:cNvPr id="26" name="TextBox 25"/>
            <p:cNvSpPr txBox="1"/>
            <p:nvPr/>
          </p:nvSpPr>
          <p:spPr>
            <a:xfrm>
              <a:off x="976105" y="2741223"/>
              <a:ext cx="690927" cy="307777"/>
            </a:xfrm>
            <a:prstGeom prst="rect">
              <a:avLst/>
            </a:prstGeom>
            <a:noFill/>
          </p:spPr>
          <p:txBody>
            <a:bodyPr wrap="none" rtlCol="0">
              <a:spAutoFit/>
            </a:bodyPr>
            <a:lstStyle/>
            <a:p>
              <a:r>
                <a:rPr lang="en-US" sz="1400" b="1" dirty="0" smtClean="0">
                  <a:solidFill>
                    <a:srgbClr val="660066"/>
                  </a:solidFill>
                </a:rPr>
                <a:t>99.9%</a:t>
              </a:r>
              <a:endParaRPr lang="en-US" sz="1400" b="1" dirty="0">
                <a:solidFill>
                  <a:srgbClr val="660066"/>
                </a:solidFill>
              </a:endParaRPr>
            </a:p>
          </p:txBody>
        </p:sp>
      </p:grpSp>
      <p:sp>
        <p:nvSpPr>
          <p:cNvPr id="22" name="Content Placeholder 2"/>
          <p:cNvSpPr>
            <a:spLocks noGrp="1"/>
          </p:cNvSpPr>
          <p:nvPr>
            <p:ph idx="1"/>
          </p:nvPr>
        </p:nvSpPr>
        <p:spPr>
          <a:xfrm>
            <a:off x="238814" y="4417095"/>
            <a:ext cx="8685874" cy="1822051"/>
          </a:xfrm>
        </p:spPr>
        <p:txBody>
          <a:bodyPr>
            <a:normAutofit/>
          </a:bodyPr>
          <a:lstStyle/>
          <a:p>
            <a:pPr marL="349250" lvl="1" indent="0">
              <a:buNone/>
            </a:pPr>
            <a:r>
              <a:rPr lang="en-US" dirty="0" smtClean="0"/>
              <a:t> </a:t>
            </a:r>
          </a:p>
          <a:p>
            <a:pPr lvl="1"/>
            <a:r>
              <a:rPr lang="en-US" dirty="0" smtClean="0"/>
              <a:t>a </a:t>
            </a:r>
            <a:r>
              <a:rPr lang="en-US" dirty="0"/>
              <a:t>single worker FIFO server </a:t>
            </a:r>
          </a:p>
          <a:p>
            <a:pPr lvl="1"/>
            <a:r>
              <a:rPr lang="en-US" dirty="0" smtClean="0"/>
              <a:t>a </a:t>
            </a:r>
            <a:r>
              <a:rPr lang="en-US" dirty="0"/>
              <a:t>uniform request processing time of </a:t>
            </a:r>
            <a:r>
              <a:rPr lang="en-US" dirty="0" smtClean="0"/>
              <a:t>50μsecs </a:t>
            </a:r>
          </a:p>
          <a:p>
            <a:pPr lvl="1"/>
            <a:r>
              <a:rPr lang="en-US" dirty="0" smtClean="0"/>
              <a:t>operated </a:t>
            </a:r>
            <a:r>
              <a:rPr lang="en-US" dirty="0"/>
              <a:t>at an average utilization of 70</a:t>
            </a:r>
            <a:r>
              <a:rPr lang="en-US" dirty="0" smtClean="0"/>
              <a:t>%</a:t>
            </a:r>
          </a:p>
          <a:p>
            <a:pPr lvl="1"/>
            <a:r>
              <a:rPr lang="en-US" dirty="0" smtClean="0"/>
              <a:t>CCDF</a:t>
            </a:r>
            <a:endParaRPr lang="en-US" dirty="0"/>
          </a:p>
        </p:txBody>
      </p:sp>
    </p:spTree>
    <p:extLst>
      <p:ext uri="{BB962C8B-B14F-4D97-AF65-F5344CB8AC3E}">
        <p14:creationId xmlns:p14="http://schemas.microsoft.com/office/powerpoint/2010/main" val="18323091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2206" y="1557184"/>
            <a:ext cx="4369545" cy="2935679"/>
            <a:chOff x="212206" y="3922321"/>
            <a:chExt cx="4369545" cy="2935679"/>
          </a:xfrm>
        </p:grpSpPr>
        <p:pic>
          <p:nvPicPr>
            <p:cNvPr id="5" name="Picture 4" descr="Screen Shot 2015-03-13 at 9.49.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06" y="3922321"/>
              <a:ext cx="4369545" cy="2935679"/>
            </a:xfrm>
            <a:prstGeom prst="rect">
              <a:avLst/>
            </a:prstGeom>
          </p:spPr>
        </p:pic>
        <p:grpSp>
          <p:nvGrpSpPr>
            <p:cNvPr id="6" name="Group 5"/>
            <p:cNvGrpSpPr/>
            <p:nvPr/>
          </p:nvGrpSpPr>
          <p:grpSpPr>
            <a:xfrm>
              <a:off x="909311" y="4976819"/>
              <a:ext cx="2336286" cy="307777"/>
              <a:chOff x="5144460" y="1515958"/>
              <a:chExt cx="2336286" cy="307777"/>
            </a:xfrm>
          </p:grpSpPr>
          <p:cxnSp>
            <p:nvCxnSpPr>
              <p:cNvPr id="7" name="Straight Arrow Connector 6"/>
              <p:cNvCxnSpPr/>
              <p:nvPr/>
            </p:nvCxnSpPr>
            <p:spPr>
              <a:xfrm>
                <a:off x="6314441" y="1692383"/>
                <a:ext cx="779656" cy="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090896" y="1515958"/>
                <a:ext cx="389850" cy="307777"/>
              </a:xfrm>
              <a:prstGeom prst="rect">
                <a:avLst/>
              </a:prstGeom>
              <a:noFill/>
            </p:spPr>
            <p:txBody>
              <a:bodyPr wrap="none" rtlCol="0">
                <a:spAutoFit/>
              </a:bodyPr>
              <a:lstStyle/>
              <a:p>
                <a:r>
                  <a:rPr lang="en-US" sz="1400" b="1" dirty="0"/>
                  <a:t>4</a:t>
                </a:r>
                <a:r>
                  <a:rPr lang="en-US" sz="1400" b="1" dirty="0" smtClean="0"/>
                  <a:t>x</a:t>
                </a:r>
                <a:endParaRPr lang="en-US" b="1" dirty="0"/>
              </a:p>
            </p:txBody>
          </p:sp>
          <p:sp>
            <p:nvSpPr>
              <p:cNvPr id="9" name="TextBox 8"/>
              <p:cNvSpPr txBox="1"/>
              <p:nvPr/>
            </p:nvSpPr>
            <p:spPr>
              <a:xfrm>
                <a:off x="5144460" y="1515958"/>
                <a:ext cx="540144" cy="307777"/>
              </a:xfrm>
              <a:prstGeom prst="rect">
                <a:avLst/>
              </a:prstGeom>
              <a:noFill/>
            </p:spPr>
            <p:txBody>
              <a:bodyPr wrap="none" rtlCol="0">
                <a:spAutoFit/>
              </a:bodyPr>
              <a:lstStyle/>
              <a:p>
                <a:r>
                  <a:rPr lang="en-US" sz="1400" b="1" dirty="0" smtClean="0">
                    <a:solidFill>
                      <a:srgbClr val="660066"/>
                    </a:solidFill>
                  </a:rPr>
                  <a:t>99%</a:t>
                </a:r>
                <a:endParaRPr lang="en-US" sz="1400" b="1" dirty="0">
                  <a:solidFill>
                    <a:srgbClr val="660066"/>
                  </a:solidFill>
                </a:endParaRPr>
              </a:p>
            </p:txBody>
          </p:sp>
        </p:grpSp>
      </p:grpSp>
      <p:pic>
        <p:nvPicPr>
          <p:cNvPr id="10" name="Picture 9" descr="Screen Shot 2015-03-13 at 9.50.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751" y="1557184"/>
            <a:ext cx="4293067" cy="2935679"/>
          </a:xfrm>
          <a:prstGeom prst="rect">
            <a:avLst/>
          </a:prstGeom>
        </p:spPr>
      </p:pic>
      <p:sp>
        <p:nvSpPr>
          <p:cNvPr id="11" name="TextBox 10"/>
          <p:cNvSpPr txBox="1"/>
          <p:nvPr/>
        </p:nvSpPr>
        <p:spPr>
          <a:xfrm>
            <a:off x="1010746" y="950993"/>
            <a:ext cx="7142010" cy="369332"/>
          </a:xfrm>
          <a:prstGeom prst="rect">
            <a:avLst/>
          </a:prstGeom>
          <a:noFill/>
        </p:spPr>
        <p:txBody>
          <a:bodyPr wrap="square" rtlCol="0">
            <a:spAutoFit/>
          </a:bodyPr>
          <a:lstStyle/>
          <a:p>
            <a:r>
              <a:rPr lang="en-US" dirty="0" smtClean="0"/>
              <a:t>	Parallel Servers			</a:t>
            </a:r>
            <a:r>
              <a:rPr lang="en-US" dirty="0"/>
              <a:t>	</a:t>
            </a:r>
            <a:r>
              <a:rPr lang="en-US" dirty="0" smtClean="0"/>
              <a:t>		</a:t>
            </a:r>
            <a:r>
              <a:rPr lang="en-US" dirty="0"/>
              <a:t> </a:t>
            </a:r>
            <a:r>
              <a:rPr lang="en-US" dirty="0" smtClean="0"/>
              <a:t>  Queuing </a:t>
            </a:r>
            <a:r>
              <a:rPr lang="en-US" dirty="0"/>
              <a:t>discipline</a:t>
            </a:r>
          </a:p>
        </p:txBody>
      </p:sp>
    </p:spTree>
    <p:extLst>
      <p:ext uri="{BB962C8B-B14F-4D97-AF65-F5344CB8AC3E}">
        <p14:creationId xmlns:p14="http://schemas.microsoft.com/office/powerpoint/2010/main" val="2250328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1669</TotalTime>
  <Words>2199</Words>
  <Application>Microsoft Macintosh PowerPoint</Application>
  <PresentationFormat>On-screen Show (4:3)</PresentationFormat>
  <Paragraphs>301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Perception</vt:lpstr>
      <vt:lpstr>Tales of the Tail:  Hardware, OS and Application-level Sources of Tail Latency</vt:lpstr>
      <vt:lpstr>Agenda</vt:lpstr>
      <vt:lpstr>Introduction and Background</vt:lpstr>
      <vt:lpstr>Introduction and Background</vt:lpstr>
      <vt:lpstr>An example</vt:lpstr>
      <vt:lpstr>The Approach used</vt:lpstr>
      <vt:lpstr> Ideal Latency Distribution</vt:lpstr>
      <vt:lpstr>PowerPoint Presentation</vt:lpstr>
      <vt:lpstr>PowerPoint Presentation</vt:lpstr>
      <vt:lpstr> Ideal Latency Distribution</vt:lpstr>
      <vt:lpstr>Testbed</vt:lpstr>
      <vt:lpstr>Timestamping</vt:lpstr>
      <vt:lpstr>Sources of Tail Latency</vt:lpstr>
      <vt:lpstr>Impact of Background Process</vt:lpstr>
      <vt:lpstr>Impact of Multicore-Concurrency</vt:lpstr>
      <vt:lpstr>Impact of Multicore-Concurrency</vt:lpstr>
      <vt:lpstr>Impact of Interrupt Processing</vt:lpstr>
      <vt:lpstr>Impact of Power Saving Optimizations</vt:lpstr>
      <vt:lpstr>PowerPoint Presentation</vt:lpstr>
      <vt:lpstr>Impact of NUMA Effects</vt:lpstr>
      <vt:lpstr>Impact of Queuing Policy</vt:lpstr>
      <vt:lpstr>Putting it all Together</vt:lpstr>
      <vt:lpstr>Pros Cons and Discussion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of the Tail:  Hardware, OS and Application-level Sources of Tail Latency</dc:title>
  <dc:creator>Tejala</dc:creator>
  <cp:lastModifiedBy>Tejala</cp:lastModifiedBy>
  <cp:revision>152</cp:revision>
  <dcterms:created xsi:type="dcterms:W3CDTF">2015-03-13T18:35:32Z</dcterms:created>
  <dcterms:modified xsi:type="dcterms:W3CDTF">2015-03-19T20:11:32Z</dcterms:modified>
</cp:coreProperties>
</file>