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7" r:id="rId2"/>
    <p:sldId id="281" r:id="rId3"/>
    <p:sldId id="283" r:id="rId4"/>
    <p:sldId id="285" r:id="rId5"/>
    <p:sldId id="272" r:id="rId6"/>
    <p:sldId id="278" r:id="rId7"/>
    <p:sldId id="279" r:id="rId8"/>
    <p:sldId id="271" r:id="rId9"/>
    <p:sldId id="257" r:id="rId10"/>
    <p:sldId id="274" r:id="rId11"/>
    <p:sldId id="289" r:id="rId12"/>
    <p:sldId id="258" r:id="rId13"/>
    <p:sldId id="277" r:id="rId14"/>
    <p:sldId id="259" r:id="rId15"/>
    <p:sldId id="291" r:id="rId16"/>
    <p:sldId id="261" r:id="rId17"/>
    <p:sldId id="263" r:id="rId18"/>
    <p:sldId id="262" r:id="rId19"/>
    <p:sldId id="260" r:id="rId20"/>
    <p:sldId id="264" r:id="rId21"/>
    <p:sldId id="280" r:id="rId22"/>
    <p:sldId id="290" r:id="rId23"/>
    <p:sldId id="265" r:id="rId24"/>
    <p:sldId id="284" r:id="rId25"/>
    <p:sldId id="287" r:id="rId26"/>
    <p:sldId id="28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9" autoAdjust="0"/>
    <p:restoredTop sz="90329" autoAdjust="0"/>
  </p:normalViewPr>
  <p:slideViewPr>
    <p:cSldViewPr snapToGrid="0" snapToObjects="1">
      <p:cViewPr varScale="1">
        <p:scale>
          <a:sx n="73" d="100"/>
          <a:sy n="73" d="100"/>
        </p:scale>
        <p:origin x="-18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81AC-C41F-D342-8D8F-F4B8D5BD2E9C}" type="datetimeFigureOut">
              <a:rPr lang="en-US" smtClean="0"/>
              <a:t>3/3/15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8028E-BE57-F848-A8E7-F3AA83A81323}" type="slidenum">
              <a:rPr lang="en-US" smtClean="0"/>
              <a:t>‹#›</a:t>
            </a:fld>
            <a:endParaRPr lang="en-US"/>
          </a:p>
        </p:txBody>
      </p:sp>
    </p:spTree>
    <p:extLst>
      <p:ext uri="{BB962C8B-B14F-4D97-AF65-F5344CB8AC3E}">
        <p14:creationId xmlns:p14="http://schemas.microsoft.com/office/powerpoint/2010/main" val="637758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huge per year growth in the</a:t>
            </a:r>
            <a:r>
              <a:rPr lang="en-US" baseline="0" dirty="0" smtClean="0"/>
              <a:t> </a:t>
            </a:r>
            <a:r>
              <a:rPr lang="en-US" baseline="0" dirty="0" err="1" smtClean="0"/>
              <a:t>gobal</a:t>
            </a:r>
            <a:r>
              <a:rPr lang="en-US" baseline="0" dirty="0" smtClean="0"/>
              <a:t> data size, now we are entering to the era of </a:t>
            </a:r>
            <a:r>
              <a:rPr lang="en-US" baseline="0" dirty="0" err="1" smtClean="0"/>
              <a:t>yottabytes</a:t>
            </a:r>
            <a:r>
              <a:rPr lang="en-US" baseline="0" dirty="0" smtClean="0"/>
              <a:t>. Therefore it is important to have a big-data analytics systems that can process information from such a formidable amount of data in an optimal way.</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2</a:t>
            </a:fld>
            <a:endParaRPr lang="en-US"/>
          </a:p>
        </p:txBody>
      </p:sp>
    </p:spTree>
    <p:extLst>
      <p:ext uri="{BB962C8B-B14F-4D97-AF65-F5344CB8AC3E}">
        <p14:creationId xmlns:p14="http://schemas.microsoft.com/office/powerpoint/2010/main" val="20965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Workflow aware scheduler takes the decision considering the producer consumer relation of the jobs in the workflow</a:t>
            </a:r>
            <a:r>
              <a:rPr lang="en-US" baseline="0" dirty="0" smtClean="0"/>
              <a:t>. And in this sample example we can see that there is no consumer for file 3. Therefore a simple rule can stop the producer from creating  file3. However, there are scenarios where decisions are not so straight forward.</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16</a:t>
            </a:fld>
            <a:endParaRPr lang="en-US"/>
          </a:p>
        </p:txBody>
      </p:sp>
    </p:spTree>
    <p:extLst>
      <p:ext uri="{BB962C8B-B14F-4D97-AF65-F5344CB8AC3E}">
        <p14:creationId xmlns:p14="http://schemas.microsoft.com/office/powerpoint/2010/main" val="4784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here </a:t>
            </a:r>
            <a:r>
              <a:rPr lang="en-US" dirty="0" smtClean="0"/>
              <a:t>two</a:t>
            </a:r>
            <a:r>
              <a:rPr lang="en-US" baseline="0" dirty="0" smtClean="0"/>
              <a:t> jobs have conflicting interests over file 2. To facilitate block level parallelism for C1 all blocks of file should be spread out across nodes, however file level parallelism for C1 needs all blocks to be placed on the same node. It is hard to analytically figure out the optimal distribution strategy. Starfish uses simulation for the decision.</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17</a:t>
            </a:fld>
            <a:endParaRPr lang="en-US"/>
          </a:p>
        </p:txBody>
      </p:sp>
    </p:spTree>
    <p:extLst>
      <p:ext uri="{BB962C8B-B14F-4D97-AF65-F5344CB8AC3E}">
        <p14:creationId xmlns:p14="http://schemas.microsoft.com/office/powerpoint/2010/main" val="2816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Starfish workflow level optimizer works in conjunction</a:t>
            </a:r>
            <a:r>
              <a:rPr lang="en-US" baseline="0" dirty="0" smtClean="0"/>
              <a:t> with the job level optimization to come up with a good layout of the data for the overall workflow. It iterates over all jobs in the workflow and compares the simulated cost for a particular set of parameters. The search space consists of the –Block placement policy, (local write/</a:t>
            </a:r>
            <a:r>
              <a:rPr lang="en-US" baseline="0" dirty="0" err="1" smtClean="0"/>
              <a:t>roundrobin</a:t>
            </a:r>
            <a:r>
              <a:rPr lang="en-US" baseline="0" dirty="0" smtClean="0"/>
              <a:t>), number of replicas, size of blocks, and output compression level. One it have all the predictions, it can choose the most suitable one.</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18</a:t>
            </a:fld>
            <a:endParaRPr lang="en-US"/>
          </a:p>
        </p:txBody>
      </p:sp>
    </p:spTree>
    <p:extLst>
      <p:ext uri="{BB962C8B-B14F-4D97-AF65-F5344CB8AC3E}">
        <p14:creationId xmlns:p14="http://schemas.microsoft.com/office/powerpoint/2010/main" val="235512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 jumbo operator</a:t>
            </a:r>
            <a:r>
              <a:rPr lang="en-US" baseline="0" dirty="0" smtClean="0"/>
              <a:t> to aggregate multiple SPA(select project aggregate) workflows on table in a single map-reduce job, which reduces the load and runtime.</a:t>
            </a:r>
            <a:endParaRPr lang="en-US" dirty="0" smtClean="0"/>
          </a:p>
          <a:p>
            <a:r>
              <a:rPr lang="en-US" dirty="0" smtClean="0"/>
              <a:t>For the pay-as-you-go scenarios, </a:t>
            </a:r>
            <a:r>
              <a:rPr lang="en-US" dirty="0" err="1" smtClean="0"/>
              <a:t>Elastisizer</a:t>
            </a:r>
            <a:r>
              <a:rPr lang="en-US" dirty="0" smtClean="0"/>
              <a:t> uses the prediction engine to find out the best cluster and configuration for the given workload and user-specified goals.</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20</a:t>
            </a:fld>
            <a:endParaRPr lang="en-US"/>
          </a:p>
        </p:txBody>
      </p:sp>
    </p:spTree>
    <p:extLst>
      <p:ext uri="{BB962C8B-B14F-4D97-AF65-F5344CB8AC3E}">
        <p14:creationId xmlns:p14="http://schemas.microsoft.com/office/powerpoint/2010/main" val="119562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there are scope</a:t>
            </a:r>
            <a:r>
              <a:rPr lang="en-US" baseline="0" dirty="0" smtClean="0"/>
              <a:t> for improvements in terms of optimized search over the parameter space and the efficiency of the what-if engine, Starfish can be considered as a stepping stone towards the self-tuning analytics system.</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21</a:t>
            </a:fld>
            <a:endParaRPr lang="en-US"/>
          </a:p>
        </p:txBody>
      </p:sp>
    </p:spTree>
    <p:extLst>
      <p:ext uri="{BB962C8B-B14F-4D97-AF65-F5344CB8AC3E}">
        <p14:creationId xmlns:p14="http://schemas.microsoft.com/office/powerpoint/2010/main" val="47913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mostly</a:t>
            </a:r>
            <a:r>
              <a:rPr lang="en-US" baseline="0" dirty="0" smtClean="0"/>
              <a:t> evaluated on a single rack </a:t>
            </a:r>
            <a:r>
              <a:rPr lang="en-US" baseline="0" dirty="0" err="1" smtClean="0"/>
              <a:t>Hadoop</a:t>
            </a:r>
            <a:r>
              <a:rPr lang="en-US" baseline="0" dirty="0" smtClean="0"/>
              <a:t> cluster</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22</a:t>
            </a:fld>
            <a:endParaRPr lang="en-US"/>
          </a:p>
        </p:txBody>
      </p:sp>
    </p:spTree>
    <p:extLst>
      <p:ext uri="{BB962C8B-B14F-4D97-AF65-F5344CB8AC3E}">
        <p14:creationId xmlns:p14="http://schemas.microsoft.com/office/powerpoint/2010/main" val="295717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25</a:t>
            </a:fld>
            <a:endParaRPr lang="en-US"/>
          </a:p>
        </p:txBody>
      </p:sp>
    </p:spTree>
    <p:extLst>
      <p:ext uri="{BB962C8B-B14F-4D97-AF65-F5344CB8AC3E}">
        <p14:creationId xmlns:p14="http://schemas.microsoft.com/office/powerpoint/2010/main" val="113665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26</a:t>
            </a:fld>
            <a:endParaRPr lang="en-US"/>
          </a:p>
        </p:txBody>
      </p:sp>
    </p:spTree>
    <p:extLst>
      <p:ext uri="{BB962C8B-B14F-4D97-AF65-F5344CB8AC3E}">
        <p14:creationId xmlns:p14="http://schemas.microsoft.com/office/powerpoint/2010/main" val="113665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achieve the data analysis goal, </a:t>
            </a:r>
            <a:r>
              <a:rPr lang="en-US" dirty="0" smtClean="0"/>
              <a:t>Researchers</a:t>
            </a:r>
            <a:r>
              <a:rPr lang="en-US" baseline="0" dirty="0" smtClean="0"/>
              <a:t> have identified three basic features of a successful analytics system. These are magnetism i.e. the ability collect various types of data including unformatted or incomplete ones. The next one is Agility to adapt according to the data evolution and the Depth or ability to perform deep statistical and machine learning based analytics. Collectively called as MAD.</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3</a:t>
            </a:fld>
            <a:endParaRPr lang="en-US"/>
          </a:p>
        </p:txBody>
      </p:sp>
    </p:spTree>
    <p:extLst>
      <p:ext uri="{BB962C8B-B14F-4D97-AF65-F5344CB8AC3E}">
        <p14:creationId xmlns:p14="http://schemas.microsoft.com/office/powerpoint/2010/main" val="312224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Hadoop</a:t>
            </a:r>
            <a:r>
              <a:rPr lang="en-US" dirty="0" smtClean="0"/>
              <a:t> is equipped with all the features to</a:t>
            </a:r>
            <a:r>
              <a:rPr lang="en-US" baseline="0" dirty="0" smtClean="0"/>
              <a:t> needed for an ideal data analytics system.</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4</a:t>
            </a:fld>
            <a:endParaRPr lang="en-US"/>
          </a:p>
        </p:txBody>
      </p:sp>
    </p:spTree>
    <p:extLst>
      <p:ext uri="{BB962C8B-B14F-4D97-AF65-F5344CB8AC3E}">
        <p14:creationId xmlns:p14="http://schemas.microsoft.com/office/powerpoint/2010/main" val="312224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setting</a:t>
            </a:r>
            <a:r>
              <a:rPr lang="en-US" baseline="0" dirty="0" smtClean="0"/>
              <a:t> the correct parameters manually to get optimal performance is not straight forward. Mainly because of the performance can be defined in terms of time, cost or scalability. It requires tuning of the parameters at various abstraction levels like jobs or workflows. And above all there is huge set of controllable parameters which is near impossible to set accurately for each task.</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5</a:t>
            </a:fld>
            <a:endParaRPr lang="en-US"/>
          </a:p>
        </p:txBody>
      </p:sp>
    </p:spTree>
    <p:extLst>
      <p:ext uri="{BB962C8B-B14F-4D97-AF65-F5344CB8AC3E}">
        <p14:creationId xmlns:p14="http://schemas.microsoft.com/office/powerpoint/2010/main" val="8579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researches have</a:t>
            </a:r>
            <a:r>
              <a:rPr lang="en-US" baseline="0" dirty="0" smtClean="0"/>
              <a:t> found that this thumb rule can lead to a performance pretty close the worst case. </a:t>
            </a:r>
            <a:r>
              <a:rPr lang="en-US" dirty="0" smtClean="0"/>
              <a:t>This experiment reveals the</a:t>
            </a:r>
            <a:r>
              <a:rPr lang="en-US" baseline="0" dirty="0" smtClean="0"/>
              <a:t> fact that the default rules or the thumb rules may not give optimal result for all scenarios.</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7</a:t>
            </a:fld>
            <a:endParaRPr lang="en-US"/>
          </a:p>
        </p:txBody>
      </p:sp>
    </p:spTree>
    <p:extLst>
      <p:ext uri="{BB962C8B-B14F-4D97-AF65-F5344CB8AC3E}">
        <p14:creationId xmlns:p14="http://schemas.microsoft.com/office/powerpoint/2010/main" val="347260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motivates the authors to come up with a system that build on the top of </a:t>
            </a:r>
            <a:r>
              <a:rPr lang="en-US" dirty="0" err="1" smtClean="0"/>
              <a:t>Hadoop</a:t>
            </a:r>
            <a:r>
              <a:rPr lang="en-US" dirty="0" smtClean="0"/>
              <a:t> and automatically tunes its parameters</a:t>
            </a:r>
            <a:r>
              <a:rPr lang="en-US" baseline="0" dirty="0" smtClean="0"/>
              <a:t> for a good overall result for a given task. However, </a:t>
            </a:r>
            <a:r>
              <a:rPr lang="en-US" baseline="0" dirty="0" err="1" smtClean="0"/>
              <a:t>Startfish</a:t>
            </a:r>
            <a:r>
              <a:rPr lang="en-US" baseline="0" dirty="0" smtClean="0"/>
              <a:t> does not attempt to achieve the peak performance, rather to achieve a reasonable performance without the direct intervention of the user.</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8</a:t>
            </a:fld>
            <a:endParaRPr lang="en-US"/>
          </a:p>
        </p:txBody>
      </p:sp>
    </p:spTree>
    <p:extLst>
      <p:ext uri="{BB962C8B-B14F-4D97-AF65-F5344CB8AC3E}">
        <p14:creationId xmlns:p14="http://schemas.microsoft.com/office/powerpoint/2010/main" val="405913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Starfish</a:t>
            </a:r>
            <a:r>
              <a:rPr lang="en-US" baseline="0" dirty="0" smtClean="0"/>
              <a:t> works with all three abstraction of this optimization problem. </a:t>
            </a:r>
            <a:r>
              <a:rPr lang="en-US" dirty="0" smtClean="0"/>
              <a:t>The workflow</a:t>
            </a:r>
            <a:r>
              <a:rPr lang="en-US" baseline="0" dirty="0" smtClean="0"/>
              <a:t> level optimizer works with the scheduling policies.</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9</a:t>
            </a:fld>
            <a:endParaRPr lang="en-US"/>
          </a:p>
        </p:txBody>
      </p:sp>
    </p:spTree>
    <p:extLst>
      <p:ext uri="{BB962C8B-B14F-4D97-AF65-F5344CB8AC3E}">
        <p14:creationId xmlns:p14="http://schemas.microsoft.com/office/powerpoint/2010/main" val="77427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takes in account input data </a:t>
            </a:r>
            <a:r>
              <a:rPr lang="en-US" sz="1200" i="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1 and cluster resources </a:t>
            </a:r>
            <a:r>
              <a:rPr lang="en-US" sz="1200" i="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1 using configuration </a:t>
            </a:r>
            <a:r>
              <a:rPr lang="en-US" sz="1200" i="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1.</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What-if Engine uses a </a:t>
            </a:r>
            <a:r>
              <a:rPr lang="en-US" sz="1200" i="1" kern="1200" dirty="0" smtClean="0">
                <a:solidFill>
                  <a:schemeClr val="tx1"/>
                </a:solidFill>
                <a:effectLst/>
                <a:latin typeface="+mn-lt"/>
                <a:ea typeface="+mn-ea"/>
                <a:cs typeface="+mn-cs"/>
              </a:rPr>
              <a:t>Task Scheduler Simulator</a:t>
            </a:r>
            <a:r>
              <a:rPr lang="en-US" sz="1200" kern="1200" dirty="0" smtClean="0">
                <a:solidFill>
                  <a:schemeClr val="tx1"/>
                </a:solidFill>
                <a:effectLst/>
                <a:latin typeface="+mn-lt"/>
                <a:ea typeface="+mn-ea"/>
                <a:cs typeface="+mn-cs"/>
              </a:rPr>
              <a:t>, along with the job profiles and information on the cluster resources, to simulate the scheduling and execution of map and reduce tasks in hypothetical job</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J’</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10</a:t>
            </a:fld>
            <a:endParaRPr lang="en-US"/>
          </a:p>
        </p:txBody>
      </p:sp>
    </p:spTree>
    <p:extLst>
      <p:ext uri="{BB962C8B-B14F-4D97-AF65-F5344CB8AC3E}">
        <p14:creationId xmlns:p14="http://schemas.microsoft.com/office/powerpoint/2010/main" val="3849194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a:t>
            </a:r>
            <a:r>
              <a:rPr lang="en-US" baseline="0" dirty="0" smtClean="0"/>
              <a:t> concern of the workflow scheduler is to balance the data across the nodes and select appropriate block placement policy. </a:t>
            </a:r>
            <a:r>
              <a:rPr lang="en-US" baseline="0" dirty="0" err="1" smtClean="0"/>
              <a:t>Hadoop</a:t>
            </a:r>
            <a:r>
              <a:rPr lang="en-US" baseline="0" dirty="0" smtClean="0"/>
              <a:t> does not consider this data balancing by default, therefore as a result of </a:t>
            </a:r>
            <a:r>
              <a:rPr lang="en-US" baseline="0" dirty="0" err="1" smtClean="0"/>
              <a:t>skewness</a:t>
            </a:r>
            <a:r>
              <a:rPr lang="en-US" baseline="0" dirty="0" smtClean="0"/>
              <a:t> in the data or add/drop of nodes the data can be hugely unbalanced and can create performance issues.</a:t>
            </a:r>
            <a:endParaRPr lang="en-US" dirty="0"/>
          </a:p>
        </p:txBody>
      </p:sp>
      <p:sp>
        <p:nvSpPr>
          <p:cNvPr id="4" name="Slide Number Placeholder 3"/>
          <p:cNvSpPr>
            <a:spLocks noGrp="1"/>
          </p:cNvSpPr>
          <p:nvPr>
            <p:ph type="sldNum" sz="quarter" idx="10"/>
          </p:nvPr>
        </p:nvSpPr>
        <p:spPr/>
        <p:txBody>
          <a:bodyPr/>
          <a:lstStyle/>
          <a:p>
            <a:fld id="{A598028E-BE57-F848-A8E7-F3AA83A81323}" type="slidenum">
              <a:rPr lang="en-US" smtClean="0"/>
              <a:t>15</a:t>
            </a:fld>
            <a:endParaRPr lang="en-US"/>
          </a:p>
        </p:txBody>
      </p:sp>
    </p:spTree>
    <p:extLst>
      <p:ext uri="{BB962C8B-B14F-4D97-AF65-F5344CB8AC3E}">
        <p14:creationId xmlns:p14="http://schemas.microsoft.com/office/powerpoint/2010/main" val="241811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7E714-EA72-314B-B1B4-DE79E2AACE8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141998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7E714-EA72-314B-B1B4-DE79E2AACE8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422565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7E714-EA72-314B-B1B4-DE79E2AACE8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46877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7E714-EA72-314B-B1B4-DE79E2AACE8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424536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7E714-EA72-314B-B1B4-DE79E2AACE8E}"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1981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7E714-EA72-314B-B1B4-DE79E2AACE8E}" type="datetimeFigureOut">
              <a:rPr lang="en-US" smtClean="0"/>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348537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7E714-EA72-314B-B1B4-DE79E2AACE8E}" type="datetimeFigureOut">
              <a:rPr lang="en-US" smtClean="0"/>
              <a:t>3/3/15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218468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7E714-EA72-314B-B1B4-DE79E2AACE8E}" type="datetimeFigureOut">
              <a:rPr lang="en-US" smtClean="0"/>
              <a:t>3/3/15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218056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7E714-EA72-314B-B1B4-DE79E2AACE8E}" type="datetimeFigureOut">
              <a:rPr lang="en-US" smtClean="0"/>
              <a:t>3/3/15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338979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7E714-EA72-314B-B1B4-DE79E2AACE8E}" type="datetimeFigureOut">
              <a:rPr lang="en-US" smtClean="0"/>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334266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7E714-EA72-314B-B1B4-DE79E2AACE8E}" type="datetimeFigureOut">
              <a:rPr lang="en-US" smtClean="0"/>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BD6C3-29B7-D245-B7C7-FE36904DCAA1}" type="slidenum">
              <a:rPr lang="en-US" smtClean="0"/>
              <a:t>‹#›</a:t>
            </a:fld>
            <a:endParaRPr lang="en-US"/>
          </a:p>
        </p:txBody>
      </p:sp>
    </p:spTree>
    <p:extLst>
      <p:ext uri="{BB962C8B-B14F-4D97-AF65-F5344CB8AC3E}">
        <p14:creationId xmlns:p14="http://schemas.microsoft.com/office/powerpoint/2010/main" val="18467697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7E714-EA72-314B-B1B4-DE79E2AACE8E}" type="datetimeFigureOut">
              <a:rPr lang="en-US" smtClean="0"/>
              <a:t>3/3/15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BD6C3-29B7-D245-B7C7-FE36904DCAA1}" type="slidenum">
              <a:rPr lang="en-US" smtClean="0"/>
              <a:t>‹#›</a:t>
            </a:fld>
            <a:endParaRPr lang="en-US"/>
          </a:p>
        </p:txBody>
      </p:sp>
    </p:spTree>
    <p:extLst>
      <p:ext uri="{BB962C8B-B14F-4D97-AF65-F5344CB8AC3E}">
        <p14:creationId xmlns:p14="http://schemas.microsoft.com/office/powerpoint/2010/main" val="4091352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1880" y="5722898"/>
            <a:ext cx="7357535" cy="400110"/>
          </a:xfrm>
          <a:prstGeom prst="rect">
            <a:avLst/>
          </a:prstGeom>
          <a:noFill/>
        </p:spPr>
        <p:txBody>
          <a:bodyPr wrap="square" rtlCol="0">
            <a:spAutoFit/>
          </a:bodyPr>
          <a:lstStyle/>
          <a:p>
            <a:pPr algn="ctr"/>
            <a:r>
              <a:rPr lang="en-US" sz="2000" dirty="0" smtClean="0">
                <a:solidFill>
                  <a:srgbClr val="17375E"/>
                </a:solidFill>
                <a:latin typeface="Arial Narrow"/>
                <a:cs typeface="Arial Narrow"/>
              </a:rPr>
              <a:t>Presented by Nirupam Roy</a:t>
            </a:r>
            <a:endParaRPr lang="en-US" sz="2000" dirty="0">
              <a:solidFill>
                <a:srgbClr val="17375E"/>
              </a:solidFill>
              <a:latin typeface="Arial Narrow"/>
              <a:cs typeface="Arial Narrow"/>
            </a:endParaRPr>
          </a:p>
        </p:txBody>
      </p:sp>
      <p:sp>
        <p:nvSpPr>
          <p:cNvPr id="4" name="TextBox 3"/>
          <p:cNvSpPr txBox="1"/>
          <p:nvPr/>
        </p:nvSpPr>
        <p:spPr>
          <a:xfrm>
            <a:off x="248171" y="911552"/>
            <a:ext cx="8729773" cy="1569660"/>
          </a:xfrm>
          <a:prstGeom prst="rect">
            <a:avLst/>
          </a:prstGeom>
          <a:noFill/>
        </p:spPr>
        <p:txBody>
          <a:bodyPr wrap="square" rtlCol="0">
            <a:spAutoFit/>
          </a:bodyPr>
          <a:lstStyle/>
          <a:p>
            <a:pPr algn="ctr"/>
            <a:r>
              <a:rPr lang="en-US" sz="4800" dirty="0" smtClean="0">
                <a:solidFill>
                  <a:schemeClr val="accent1">
                    <a:lumMod val="75000"/>
                  </a:schemeClr>
                </a:solidFill>
                <a:latin typeface="Arial Narrow"/>
                <a:cs typeface="Arial Narrow"/>
              </a:rPr>
              <a:t>Starfish: A Self-tuning System for Big Data Analytics</a:t>
            </a:r>
            <a:endParaRPr lang="en-US" sz="4800" dirty="0">
              <a:solidFill>
                <a:schemeClr val="accent1">
                  <a:lumMod val="75000"/>
                </a:schemeClr>
              </a:solidFill>
              <a:latin typeface="Arial Narrow"/>
              <a:cs typeface="Arial Narrow"/>
            </a:endParaRPr>
          </a:p>
        </p:txBody>
      </p:sp>
      <p:sp>
        <p:nvSpPr>
          <p:cNvPr id="5" name="TextBox 4"/>
          <p:cNvSpPr txBox="1"/>
          <p:nvPr/>
        </p:nvSpPr>
        <p:spPr>
          <a:xfrm>
            <a:off x="510940" y="2619721"/>
            <a:ext cx="8467004" cy="954107"/>
          </a:xfrm>
          <a:prstGeom prst="rect">
            <a:avLst/>
          </a:prstGeom>
          <a:noFill/>
        </p:spPr>
        <p:txBody>
          <a:bodyPr wrap="square" rtlCol="0">
            <a:spAutoFit/>
          </a:bodyPr>
          <a:lstStyle/>
          <a:p>
            <a:pPr algn="ctr"/>
            <a:r>
              <a:rPr lang="en-US" sz="2800" dirty="0" err="1">
                <a:solidFill>
                  <a:srgbClr val="17375E"/>
                </a:solidFill>
                <a:latin typeface="Arial Narrow"/>
                <a:cs typeface="Arial Narrow"/>
              </a:rPr>
              <a:t>Herodotos</a:t>
            </a:r>
            <a:r>
              <a:rPr lang="en-US" sz="2800" dirty="0">
                <a:solidFill>
                  <a:srgbClr val="17375E"/>
                </a:solidFill>
                <a:latin typeface="Arial Narrow"/>
                <a:cs typeface="Arial Narrow"/>
              </a:rPr>
              <a:t> </a:t>
            </a:r>
            <a:r>
              <a:rPr lang="en-US" sz="2800" dirty="0" err="1">
                <a:solidFill>
                  <a:srgbClr val="17375E"/>
                </a:solidFill>
                <a:latin typeface="Arial Narrow"/>
                <a:cs typeface="Arial Narrow"/>
              </a:rPr>
              <a:t>Herodotou</a:t>
            </a:r>
            <a:r>
              <a:rPr lang="en-US" sz="2800" dirty="0">
                <a:solidFill>
                  <a:srgbClr val="17375E"/>
                </a:solidFill>
                <a:latin typeface="Arial Narrow"/>
                <a:cs typeface="Arial Narrow"/>
              </a:rPr>
              <a:t>, Harold Lim, Gang </a:t>
            </a:r>
            <a:r>
              <a:rPr lang="en-US" sz="2800" dirty="0" err="1">
                <a:solidFill>
                  <a:srgbClr val="17375E"/>
                </a:solidFill>
                <a:latin typeface="Arial Narrow"/>
                <a:cs typeface="Arial Narrow"/>
              </a:rPr>
              <a:t>Luo</a:t>
            </a:r>
            <a:r>
              <a:rPr lang="en-US" sz="2800" dirty="0">
                <a:solidFill>
                  <a:srgbClr val="17375E"/>
                </a:solidFill>
                <a:latin typeface="Arial Narrow"/>
                <a:cs typeface="Arial Narrow"/>
              </a:rPr>
              <a:t>, </a:t>
            </a:r>
            <a:r>
              <a:rPr lang="en-US" sz="2800" dirty="0" err="1">
                <a:solidFill>
                  <a:srgbClr val="17375E"/>
                </a:solidFill>
                <a:latin typeface="Arial Narrow"/>
                <a:cs typeface="Arial Narrow"/>
              </a:rPr>
              <a:t>Nedyalko</a:t>
            </a:r>
            <a:r>
              <a:rPr lang="en-US" sz="2800" dirty="0">
                <a:solidFill>
                  <a:srgbClr val="17375E"/>
                </a:solidFill>
                <a:latin typeface="Arial Narrow"/>
                <a:cs typeface="Arial Narrow"/>
              </a:rPr>
              <a:t> </a:t>
            </a:r>
            <a:r>
              <a:rPr lang="en-US" sz="2800" dirty="0" err="1">
                <a:solidFill>
                  <a:srgbClr val="17375E"/>
                </a:solidFill>
                <a:latin typeface="Arial Narrow"/>
                <a:cs typeface="Arial Narrow"/>
              </a:rPr>
              <a:t>Borisov</a:t>
            </a:r>
            <a:r>
              <a:rPr lang="en-US" sz="2800" dirty="0">
                <a:solidFill>
                  <a:srgbClr val="17375E"/>
                </a:solidFill>
                <a:latin typeface="Arial Narrow"/>
                <a:cs typeface="Arial Narrow"/>
              </a:rPr>
              <a:t>, Liang Dong, </a:t>
            </a:r>
            <a:r>
              <a:rPr lang="en-US" sz="2800" dirty="0" err="1">
                <a:solidFill>
                  <a:srgbClr val="17375E"/>
                </a:solidFill>
                <a:latin typeface="Arial Narrow"/>
                <a:cs typeface="Arial Narrow"/>
              </a:rPr>
              <a:t>Fatma</a:t>
            </a:r>
            <a:r>
              <a:rPr lang="en-US" sz="2800" dirty="0">
                <a:solidFill>
                  <a:srgbClr val="17375E"/>
                </a:solidFill>
                <a:latin typeface="Arial Narrow"/>
                <a:cs typeface="Arial Narrow"/>
              </a:rPr>
              <a:t> </a:t>
            </a:r>
            <a:r>
              <a:rPr lang="en-US" sz="2800" dirty="0" err="1">
                <a:solidFill>
                  <a:srgbClr val="17375E"/>
                </a:solidFill>
                <a:latin typeface="Arial Narrow"/>
                <a:cs typeface="Arial Narrow"/>
              </a:rPr>
              <a:t>Bilgen</a:t>
            </a:r>
            <a:r>
              <a:rPr lang="en-US" sz="2800" dirty="0">
                <a:solidFill>
                  <a:srgbClr val="17375E"/>
                </a:solidFill>
                <a:latin typeface="Arial Narrow"/>
                <a:cs typeface="Arial Narrow"/>
              </a:rPr>
              <a:t> Cetin, </a:t>
            </a:r>
            <a:r>
              <a:rPr lang="en-US" sz="2800" dirty="0" err="1">
                <a:solidFill>
                  <a:srgbClr val="17375E"/>
                </a:solidFill>
                <a:latin typeface="Arial Narrow"/>
                <a:cs typeface="Arial Narrow"/>
              </a:rPr>
              <a:t>Shivnath</a:t>
            </a:r>
            <a:r>
              <a:rPr lang="en-US" sz="2800" dirty="0">
                <a:solidFill>
                  <a:srgbClr val="17375E"/>
                </a:solidFill>
                <a:latin typeface="Arial Narrow"/>
                <a:cs typeface="Arial Narrow"/>
              </a:rPr>
              <a:t> </a:t>
            </a:r>
            <a:r>
              <a:rPr lang="en-US" sz="2800" dirty="0" err="1">
                <a:solidFill>
                  <a:srgbClr val="17375E"/>
                </a:solidFill>
                <a:latin typeface="Arial Narrow"/>
                <a:cs typeface="Arial Narrow"/>
              </a:rPr>
              <a:t>Babu</a:t>
            </a:r>
            <a:r>
              <a:rPr lang="en-US" sz="2800" dirty="0">
                <a:solidFill>
                  <a:srgbClr val="17375E"/>
                </a:solidFill>
                <a:latin typeface="Arial Narrow"/>
                <a:cs typeface="Arial Narrow"/>
              </a:rPr>
              <a:t> </a:t>
            </a:r>
          </a:p>
        </p:txBody>
      </p:sp>
      <p:sp>
        <p:nvSpPr>
          <p:cNvPr id="6" name="TextBox 5"/>
          <p:cNvSpPr txBox="1"/>
          <p:nvPr/>
        </p:nvSpPr>
        <p:spPr>
          <a:xfrm>
            <a:off x="1049318" y="3910843"/>
            <a:ext cx="7357535" cy="954107"/>
          </a:xfrm>
          <a:prstGeom prst="rect">
            <a:avLst/>
          </a:prstGeom>
          <a:noFill/>
        </p:spPr>
        <p:txBody>
          <a:bodyPr wrap="square" rtlCol="0">
            <a:spAutoFit/>
          </a:bodyPr>
          <a:lstStyle/>
          <a:p>
            <a:pPr algn="ctr"/>
            <a:r>
              <a:rPr lang="en-US" sz="2800" dirty="0" smtClean="0">
                <a:solidFill>
                  <a:srgbClr val="17375E"/>
                </a:solidFill>
                <a:latin typeface="Arial Narrow"/>
                <a:cs typeface="Arial Narrow"/>
              </a:rPr>
              <a:t>Department of Computer Science</a:t>
            </a:r>
          </a:p>
          <a:p>
            <a:pPr algn="ctr"/>
            <a:r>
              <a:rPr lang="en-US" sz="2800" dirty="0" smtClean="0">
                <a:solidFill>
                  <a:srgbClr val="17375E"/>
                </a:solidFill>
                <a:latin typeface="Arial Narrow"/>
                <a:cs typeface="Arial Narrow"/>
              </a:rPr>
              <a:t>Duke University</a:t>
            </a:r>
            <a:endParaRPr lang="en-US" sz="2800" dirty="0">
              <a:solidFill>
                <a:srgbClr val="17375E"/>
              </a:solidFill>
              <a:latin typeface="Arial Narrow"/>
              <a:cs typeface="Arial Narrow"/>
            </a:endParaRPr>
          </a:p>
        </p:txBody>
      </p:sp>
    </p:spTree>
    <p:extLst>
      <p:ext uri="{BB962C8B-B14F-4D97-AF65-F5344CB8AC3E}">
        <p14:creationId xmlns:p14="http://schemas.microsoft.com/office/powerpoint/2010/main" val="36048254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The “What-if” Engine</a:t>
            </a:r>
            <a:endParaRPr lang="en-US" sz="4000" dirty="0">
              <a:solidFill>
                <a:schemeClr val="accent1">
                  <a:lumMod val="75000"/>
                </a:schemeClr>
              </a:solidFill>
              <a:latin typeface="Arial Narrow"/>
              <a:cs typeface="Arial Narrow"/>
            </a:endParaRPr>
          </a:p>
        </p:txBody>
      </p:sp>
      <p:sp>
        <p:nvSpPr>
          <p:cNvPr id="8" name="TextBox 7"/>
          <p:cNvSpPr txBox="1"/>
          <p:nvPr/>
        </p:nvSpPr>
        <p:spPr>
          <a:xfrm>
            <a:off x="2268742" y="2828582"/>
            <a:ext cx="4790798" cy="1323439"/>
          </a:xfrm>
          <a:prstGeom prst="rect">
            <a:avLst/>
          </a:prstGeom>
          <a:noFill/>
          <a:ln w="38100" cmpd="sng">
            <a:solidFill>
              <a:schemeClr val="tx2">
                <a:lumMod val="75000"/>
              </a:schemeClr>
            </a:solidFill>
          </a:ln>
        </p:spPr>
        <p:txBody>
          <a:bodyPr wrap="square" rtlCol="0">
            <a:spAutoFit/>
          </a:bodyPr>
          <a:lstStyle/>
          <a:p>
            <a:pPr algn="ctr"/>
            <a:r>
              <a:rPr lang="en-US" sz="4000" dirty="0" smtClean="0">
                <a:solidFill>
                  <a:schemeClr val="tx2">
                    <a:lumMod val="75000"/>
                  </a:schemeClr>
                </a:solidFill>
                <a:latin typeface="Arial Narrow"/>
                <a:cs typeface="Arial Narrow"/>
              </a:rPr>
              <a:t>Model + simulation based prediction </a:t>
            </a:r>
            <a:r>
              <a:rPr lang="en-US" sz="4000" dirty="0" err="1" smtClean="0">
                <a:solidFill>
                  <a:schemeClr val="tx2">
                    <a:lumMod val="75000"/>
                  </a:schemeClr>
                </a:solidFill>
                <a:latin typeface="Arial Narrow"/>
                <a:cs typeface="Arial Narrow"/>
              </a:rPr>
              <a:t>algo</a:t>
            </a:r>
            <a:r>
              <a:rPr lang="en-US" sz="4000" dirty="0" smtClean="0">
                <a:solidFill>
                  <a:schemeClr val="tx2">
                    <a:lumMod val="75000"/>
                  </a:schemeClr>
                </a:solidFill>
                <a:latin typeface="Arial Narrow"/>
                <a:cs typeface="Arial Narrow"/>
              </a:rPr>
              <a:t>.</a:t>
            </a:r>
            <a:endParaRPr lang="en-US" sz="4000" dirty="0">
              <a:solidFill>
                <a:schemeClr val="tx2">
                  <a:lumMod val="75000"/>
                </a:schemeClr>
              </a:solidFill>
              <a:latin typeface="Arial Narrow"/>
              <a:cs typeface="Arial Narrow"/>
            </a:endParaRPr>
          </a:p>
        </p:txBody>
      </p:sp>
      <p:cxnSp>
        <p:nvCxnSpPr>
          <p:cNvPr id="9" name="Straight Arrow Connector 8"/>
          <p:cNvCxnSpPr/>
          <p:nvPr/>
        </p:nvCxnSpPr>
        <p:spPr>
          <a:xfrm>
            <a:off x="7080116" y="3503248"/>
            <a:ext cx="395375" cy="0"/>
          </a:xfrm>
          <a:prstGeom prst="straightConnector1">
            <a:avLst/>
          </a:prstGeom>
          <a:ln w="38100" cmpd="sng">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89874" y="3529890"/>
            <a:ext cx="578868" cy="0"/>
          </a:xfrm>
          <a:prstGeom prst="straightConnector1">
            <a:avLst/>
          </a:prstGeom>
          <a:ln w="38100" cmpd="sng">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V="1">
            <a:off x="2786398" y="2539148"/>
            <a:ext cx="578868" cy="0"/>
          </a:xfrm>
          <a:prstGeom prst="straightConnector1">
            <a:avLst/>
          </a:prstGeom>
          <a:ln w="38100" cmpd="sng">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356436" y="3084622"/>
            <a:ext cx="1787564" cy="830997"/>
          </a:xfrm>
          <a:prstGeom prst="rect">
            <a:avLst/>
          </a:prstGeom>
          <a:noFill/>
        </p:spPr>
        <p:txBody>
          <a:bodyPr wrap="square" rtlCol="0">
            <a:spAutoFit/>
          </a:bodyPr>
          <a:lstStyle/>
          <a:p>
            <a:pPr algn="ctr"/>
            <a:r>
              <a:rPr lang="en-US" sz="2400" dirty="0" smtClean="0">
                <a:solidFill>
                  <a:schemeClr val="tx2">
                    <a:lumMod val="75000"/>
                  </a:schemeClr>
                </a:solidFill>
                <a:latin typeface="Arial Narrow"/>
                <a:cs typeface="Arial Narrow"/>
              </a:rPr>
              <a:t>Predicted performance</a:t>
            </a:r>
            <a:endParaRPr lang="en-US" sz="2400" dirty="0">
              <a:solidFill>
                <a:schemeClr val="tx2">
                  <a:lumMod val="75000"/>
                </a:schemeClr>
              </a:solidFill>
              <a:latin typeface="Arial Narrow"/>
              <a:cs typeface="Arial Narrow"/>
            </a:endParaRPr>
          </a:p>
        </p:txBody>
      </p:sp>
      <p:sp>
        <p:nvSpPr>
          <p:cNvPr id="14" name="TextBox 13"/>
          <p:cNvSpPr txBox="1"/>
          <p:nvPr/>
        </p:nvSpPr>
        <p:spPr>
          <a:xfrm>
            <a:off x="2007377" y="1065988"/>
            <a:ext cx="2136909" cy="1200328"/>
          </a:xfrm>
          <a:prstGeom prst="rect">
            <a:avLst/>
          </a:prstGeom>
          <a:noFill/>
          <a:ln>
            <a:solidFill>
              <a:schemeClr val="accent1">
                <a:lumMod val="50000"/>
              </a:schemeClr>
            </a:solidFill>
          </a:ln>
        </p:spPr>
        <p:txBody>
          <a:bodyPr wrap="square" rtlCol="0">
            <a:spAutoFit/>
          </a:bodyPr>
          <a:lstStyle/>
          <a:p>
            <a:pPr algn="ctr"/>
            <a:r>
              <a:rPr lang="en-US" sz="2400" dirty="0" smtClean="0">
                <a:solidFill>
                  <a:schemeClr val="tx2">
                    <a:lumMod val="75000"/>
                  </a:schemeClr>
                </a:solidFill>
                <a:latin typeface="Arial Narrow"/>
                <a:cs typeface="Arial Narrow"/>
              </a:rPr>
              <a:t>Learning from previous job profiles</a:t>
            </a:r>
            <a:endParaRPr lang="en-US" sz="2400" dirty="0">
              <a:solidFill>
                <a:schemeClr val="tx2">
                  <a:lumMod val="75000"/>
                </a:schemeClr>
              </a:solidFill>
              <a:latin typeface="Arial Narrow"/>
              <a:cs typeface="Arial Narrow"/>
            </a:endParaRPr>
          </a:p>
        </p:txBody>
      </p:sp>
      <p:sp>
        <p:nvSpPr>
          <p:cNvPr id="15" name="TextBox 14"/>
          <p:cNvSpPr txBox="1"/>
          <p:nvPr/>
        </p:nvSpPr>
        <p:spPr>
          <a:xfrm>
            <a:off x="4452478" y="1080101"/>
            <a:ext cx="2136909" cy="1200328"/>
          </a:xfrm>
          <a:prstGeom prst="rect">
            <a:avLst/>
          </a:prstGeom>
          <a:noFill/>
          <a:ln>
            <a:solidFill>
              <a:schemeClr val="accent1">
                <a:lumMod val="50000"/>
              </a:schemeClr>
            </a:solidFill>
          </a:ln>
        </p:spPr>
        <p:txBody>
          <a:bodyPr wrap="square" rtlCol="0">
            <a:spAutoFit/>
          </a:bodyPr>
          <a:lstStyle/>
          <a:p>
            <a:pPr algn="ctr"/>
            <a:r>
              <a:rPr lang="en-US" sz="2400" dirty="0" smtClean="0">
                <a:solidFill>
                  <a:schemeClr val="tx2">
                    <a:lumMod val="75000"/>
                  </a:schemeClr>
                </a:solidFill>
                <a:latin typeface="Arial Narrow"/>
                <a:cs typeface="Arial Narrow"/>
              </a:rPr>
              <a:t>Analytical models to estimate dataflow</a:t>
            </a:r>
            <a:endParaRPr lang="en-US" sz="2400" dirty="0">
              <a:solidFill>
                <a:schemeClr val="tx2">
                  <a:lumMod val="75000"/>
                </a:schemeClr>
              </a:solidFill>
              <a:latin typeface="Arial Narrow"/>
              <a:cs typeface="Arial Narrow"/>
            </a:endParaRPr>
          </a:p>
        </p:txBody>
      </p:sp>
      <p:sp>
        <p:nvSpPr>
          <p:cNvPr id="16" name="TextBox 15"/>
          <p:cNvSpPr txBox="1"/>
          <p:nvPr/>
        </p:nvSpPr>
        <p:spPr>
          <a:xfrm>
            <a:off x="3545294" y="4814402"/>
            <a:ext cx="2136909" cy="1200328"/>
          </a:xfrm>
          <a:prstGeom prst="rect">
            <a:avLst/>
          </a:prstGeom>
          <a:noFill/>
          <a:ln>
            <a:solidFill>
              <a:schemeClr val="accent1">
                <a:lumMod val="50000"/>
              </a:schemeClr>
            </a:solidFill>
          </a:ln>
        </p:spPr>
        <p:txBody>
          <a:bodyPr wrap="square" rtlCol="0">
            <a:spAutoFit/>
          </a:bodyPr>
          <a:lstStyle/>
          <a:p>
            <a:pPr algn="ctr"/>
            <a:r>
              <a:rPr lang="en-US" sz="2400" dirty="0" smtClean="0">
                <a:solidFill>
                  <a:schemeClr val="tx2">
                    <a:lumMod val="75000"/>
                  </a:schemeClr>
                </a:solidFill>
                <a:latin typeface="Arial Narrow"/>
                <a:cs typeface="Arial Narrow"/>
              </a:rPr>
              <a:t>Simulating the execution of MR workload</a:t>
            </a:r>
            <a:endParaRPr lang="en-US" sz="2400" dirty="0">
              <a:solidFill>
                <a:schemeClr val="tx2">
                  <a:lumMod val="75000"/>
                </a:schemeClr>
              </a:solidFill>
              <a:latin typeface="Arial Narrow"/>
              <a:cs typeface="Arial Narrow"/>
            </a:endParaRPr>
          </a:p>
        </p:txBody>
      </p:sp>
      <p:cxnSp>
        <p:nvCxnSpPr>
          <p:cNvPr id="17" name="Straight Arrow Connector 16"/>
          <p:cNvCxnSpPr/>
          <p:nvPr/>
        </p:nvCxnSpPr>
        <p:spPr>
          <a:xfrm flipV="1">
            <a:off x="4612777" y="4191592"/>
            <a:ext cx="0" cy="611041"/>
          </a:xfrm>
          <a:prstGeom prst="straightConnector1">
            <a:avLst/>
          </a:prstGeom>
          <a:ln w="38100" cmpd="sng">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flipV="1">
            <a:off x="5231499" y="2555750"/>
            <a:ext cx="578868" cy="0"/>
          </a:xfrm>
          <a:prstGeom prst="straightConnector1">
            <a:avLst/>
          </a:prstGeom>
          <a:ln w="38100" cmpd="sng">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1955" y="2453212"/>
            <a:ext cx="1557920" cy="2308324"/>
          </a:xfrm>
          <a:prstGeom prst="rect">
            <a:avLst/>
          </a:prstGeom>
          <a:noFill/>
        </p:spPr>
        <p:txBody>
          <a:bodyPr wrap="square" rtlCol="0">
            <a:spAutoFit/>
          </a:bodyPr>
          <a:lstStyle/>
          <a:p>
            <a:pPr algn="ctr"/>
            <a:r>
              <a:rPr lang="en-US" sz="2400" dirty="0" smtClean="0">
                <a:solidFill>
                  <a:schemeClr val="tx2">
                    <a:lumMod val="75000"/>
                  </a:schemeClr>
                </a:solidFill>
                <a:latin typeface="Arial Narrow"/>
                <a:cs typeface="Arial Narrow"/>
              </a:rPr>
              <a:t>Profile of a job (P)</a:t>
            </a:r>
          </a:p>
          <a:p>
            <a:pPr algn="ctr"/>
            <a:r>
              <a:rPr lang="en-US" sz="2400" dirty="0">
                <a:solidFill>
                  <a:schemeClr val="tx2">
                    <a:lumMod val="75000"/>
                  </a:schemeClr>
                </a:solidFill>
                <a:latin typeface="Arial Narrow"/>
                <a:cs typeface="Arial Narrow"/>
              </a:rPr>
              <a:t>+</a:t>
            </a:r>
            <a:endParaRPr lang="en-US" sz="2400" dirty="0" smtClean="0">
              <a:solidFill>
                <a:schemeClr val="tx2">
                  <a:lumMod val="75000"/>
                </a:schemeClr>
              </a:solidFill>
              <a:latin typeface="Arial Narrow"/>
              <a:cs typeface="Arial Narrow"/>
            </a:endParaRPr>
          </a:p>
          <a:p>
            <a:pPr algn="ctr"/>
            <a:r>
              <a:rPr lang="en-US" sz="2400" dirty="0" smtClean="0">
                <a:solidFill>
                  <a:schemeClr val="tx2">
                    <a:lumMod val="75000"/>
                  </a:schemeClr>
                </a:solidFill>
                <a:latin typeface="Arial Narrow"/>
                <a:cs typeface="Arial Narrow"/>
              </a:rPr>
              <a:t>New parameter set (S)</a:t>
            </a:r>
            <a:endParaRPr lang="en-US" sz="2400" dirty="0">
              <a:solidFill>
                <a:schemeClr val="tx2">
                  <a:lumMod val="75000"/>
                </a:schemeClr>
              </a:solidFill>
              <a:latin typeface="Arial Narrow"/>
              <a:cs typeface="Arial Narrow"/>
            </a:endParaRPr>
          </a:p>
        </p:txBody>
      </p:sp>
      <p:sp>
        <p:nvSpPr>
          <p:cNvPr id="21" name="TextBox 20"/>
          <p:cNvSpPr txBox="1"/>
          <p:nvPr/>
        </p:nvSpPr>
        <p:spPr>
          <a:xfrm>
            <a:off x="131955" y="6328135"/>
            <a:ext cx="8904383" cy="830997"/>
          </a:xfrm>
          <a:prstGeom prst="rect">
            <a:avLst/>
          </a:prstGeom>
          <a:noFill/>
        </p:spPr>
        <p:txBody>
          <a:bodyPr wrap="square" rtlCol="0">
            <a:spAutoFit/>
          </a:bodyPr>
          <a:lstStyle/>
          <a:p>
            <a:r>
              <a:rPr lang="en-US" sz="2400" dirty="0" smtClean="0">
                <a:solidFill>
                  <a:schemeClr val="tx1">
                    <a:lumMod val="50000"/>
                    <a:lumOff val="50000"/>
                  </a:schemeClr>
                </a:solidFill>
                <a:latin typeface="Arial Narrow"/>
                <a:cs typeface="Arial Narrow"/>
              </a:rPr>
              <a:t>[Ref:] </a:t>
            </a:r>
            <a:r>
              <a:rPr lang="en-US" sz="2000" dirty="0">
                <a:solidFill>
                  <a:schemeClr val="tx1">
                    <a:lumMod val="50000"/>
                    <a:lumOff val="50000"/>
                  </a:schemeClr>
                </a:solidFill>
                <a:latin typeface="Arial Narrow"/>
                <a:cs typeface="Arial Narrow"/>
              </a:rPr>
              <a:t>A What-if Engine for Cost-based </a:t>
            </a:r>
            <a:r>
              <a:rPr lang="en-US" sz="2000" dirty="0" err="1">
                <a:solidFill>
                  <a:schemeClr val="tx1">
                    <a:lumMod val="50000"/>
                    <a:lumOff val="50000"/>
                  </a:schemeClr>
                </a:solidFill>
                <a:latin typeface="Arial Narrow"/>
                <a:cs typeface="Arial Narrow"/>
              </a:rPr>
              <a:t>MapReduce</a:t>
            </a:r>
            <a:r>
              <a:rPr lang="en-US" sz="2000" dirty="0">
                <a:solidFill>
                  <a:schemeClr val="tx1">
                    <a:lumMod val="50000"/>
                    <a:lumOff val="50000"/>
                  </a:schemeClr>
                </a:solidFill>
                <a:latin typeface="Arial Narrow"/>
                <a:cs typeface="Arial Narrow"/>
              </a:rPr>
              <a:t> Optimization. H. </a:t>
            </a:r>
            <a:r>
              <a:rPr lang="en-US" sz="2000" dirty="0" err="1">
                <a:solidFill>
                  <a:schemeClr val="tx1">
                    <a:lumMod val="50000"/>
                    <a:lumOff val="50000"/>
                  </a:schemeClr>
                </a:solidFill>
                <a:latin typeface="Arial Narrow"/>
                <a:cs typeface="Arial Narrow"/>
              </a:rPr>
              <a:t>Herodotou</a:t>
            </a:r>
            <a:r>
              <a:rPr lang="en-US" sz="2000" dirty="0">
                <a:solidFill>
                  <a:schemeClr val="tx1">
                    <a:lumMod val="50000"/>
                    <a:lumOff val="50000"/>
                  </a:schemeClr>
                </a:solidFill>
                <a:latin typeface="Arial Narrow"/>
                <a:cs typeface="Arial Narrow"/>
              </a:rPr>
              <a:t> </a:t>
            </a:r>
            <a:r>
              <a:rPr lang="en-US" sz="2000" dirty="0" err="1">
                <a:solidFill>
                  <a:schemeClr val="tx1">
                    <a:lumMod val="50000"/>
                    <a:lumOff val="50000"/>
                  </a:schemeClr>
                </a:solidFill>
                <a:latin typeface="Arial Narrow"/>
                <a:cs typeface="Arial Narrow"/>
              </a:rPr>
              <a:t>et.al</a:t>
            </a:r>
            <a:r>
              <a:rPr lang="en-US" sz="2000" dirty="0">
                <a:solidFill>
                  <a:schemeClr val="tx1">
                    <a:lumMod val="50000"/>
                    <a:lumOff val="50000"/>
                  </a:schemeClr>
                </a:solidFill>
                <a:latin typeface="Arial Narrow"/>
                <a:cs typeface="Arial Narrow"/>
              </a:rPr>
              <a:t>. </a:t>
            </a:r>
          </a:p>
          <a:p>
            <a:endParaRPr lang="en-US" sz="2400" dirty="0">
              <a:solidFill>
                <a:schemeClr val="tx1">
                  <a:lumMod val="50000"/>
                  <a:lumOff val="50000"/>
                </a:schemeClr>
              </a:solidFill>
              <a:latin typeface="Arial Narrow"/>
              <a:cs typeface="Arial Narrow"/>
            </a:endParaRPr>
          </a:p>
        </p:txBody>
      </p:sp>
    </p:spTree>
    <p:extLst>
      <p:ext uri="{BB962C8B-B14F-4D97-AF65-F5344CB8AC3E}">
        <p14:creationId xmlns:p14="http://schemas.microsoft.com/office/powerpoint/2010/main" val="25294441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The “What-if” Engine</a:t>
            </a:r>
            <a:endParaRPr lang="en-US" sz="4000" dirty="0">
              <a:solidFill>
                <a:schemeClr val="accent1">
                  <a:lumMod val="75000"/>
                </a:schemeClr>
              </a:solidFill>
              <a:latin typeface="Arial Narrow"/>
              <a:cs typeface="Arial Narrow"/>
            </a:endParaRPr>
          </a:p>
        </p:txBody>
      </p:sp>
      <p:pic>
        <p:nvPicPr>
          <p:cNvPr id="3" name="Picture 2" descr="whatif_tr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49" y="2022187"/>
            <a:ext cx="4021561" cy="3394137"/>
          </a:xfrm>
          <a:prstGeom prst="rect">
            <a:avLst/>
          </a:prstGeom>
        </p:spPr>
      </p:pic>
      <p:pic>
        <p:nvPicPr>
          <p:cNvPr id="4" name="Picture 3" descr="whatif_predic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590" y="2146090"/>
            <a:ext cx="3874754" cy="3157744"/>
          </a:xfrm>
          <a:prstGeom prst="rect">
            <a:avLst/>
          </a:prstGeom>
        </p:spPr>
      </p:pic>
      <p:sp>
        <p:nvSpPr>
          <p:cNvPr id="5" name="TextBox 4"/>
          <p:cNvSpPr txBox="1"/>
          <p:nvPr/>
        </p:nvSpPr>
        <p:spPr>
          <a:xfrm>
            <a:off x="1473537" y="5632216"/>
            <a:ext cx="2350340" cy="461665"/>
          </a:xfrm>
          <a:prstGeom prst="rect">
            <a:avLst/>
          </a:prstGeom>
          <a:noFill/>
        </p:spPr>
        <p:txBody>
          <a:bodyPr wrap="square" rtlCol="0">
            <a:spAutoFit/>
          </a:bodyPr>
          <a:lstStyle/>
          <a:p>
            <a:pPr algn="ctr"/>
            <a:r>
              <a:rPr lang="en-US" sz="2400" dirty="0" smtClean="0">
                <a:solidFill>
                  <a:schemeClr val="tx2">
                    <a:lumMod val="75000"/>
                  </a:schemeClr>
                </a:solidFill>
                <a:latin typeface="Arial Narrow"/>
                <a:cs typeface="Arial Narrow"/>
              </a:rPr>
              <a:t>Ground truth</a:t>
            </a:r>
            <a:endParaRPr lang="en-US" sz="2400" dirty="0">
              <a:solidFill>
                <a:schemeClr val="tx2">
                  <a:lumMod val="75000"/>
                </a:schemeClr>
              </a:solidFill>
              <a:latin typeface="Arial Narrow"/>
              <a:cs typeface="Arial Narrow"/>
            </a:endParaRPr>
          </a:p>
        </p:txBody>
      </p:sp>
      <p:sp>
        <p:nvSpPr>
          <p:cNvPr id="6" name="TextBox 5"/>
          <p:cNvSpPr txBox="1"/>
          <p:nvPr/>
        </p:nvSpPr>
        <p:spPr>
          <a:xfrm>
            <a:off x="5698858" y="5632216"/>
            <a:ext cx="2350340" cy="830997"/>
          </a:xfrm>
          <a:prstGeom prst="rect">
            <a:avLst/>
          </a:prstGeom>
          <a:noFill/>
        </p:spPr>
        <p:txBody>
          <a:bodyPr wrap="square" rtlCol="0">
            <a:spAutoFit/>
          </a:bodyPr>
          <a:lstStyle/>
          <a:p>
            <a:pPr algn="ctr"/>
            <a:r>
              <a:rPr lang="en-US" sz="2400" dirty="0" smtClean="0">
                <a:solidFill>
                  <a:schemeClr val="tx2">
                    <a:lumMod val="75000"/>
                  </a:schemeClr>
                </a:solidFill>
                <a:latin typeface="Arial Narrow"/>
                <a:cs typeface="Arial Narrow"/>
              </a:rPr>
              <a:t>Estimated by the What-if engine</a:t>
            </a:r>
            <a:endParaRPr lang="en-US" sz="2400" dirty="0">
              <a:solidFill>
                <a:schemeClr val="tx2">
                  <a:lumMod val="75000"/>
                </a:schemeClr>
              </a:solidFill>
              <a:latin typeface="Arial Narrow"/>
              <a:cs typeface="Arial Narrow"/>
            </a:endParaRPr>
          </a:p>
        </p:txBody>
      </p:sp>
    </p:spTree>
    <p:extLst>
      <p:ext uri="{BB962C8B-B14F-4D97-AF65-F5344CB8AC3E}">
        <p14:creationId xmlns:p14="http://schemas.microsoft.com/office/powerpoint/2010/main" val="41355357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 Job Level</a:t>
            </a:r>
            <a:endParaRPr lang="en-US" sz="4000" dirty="0">
              <a:solidFill>
                <a:schemeClr val="accent1">
                  <a:lumMod val="75000"/>
                </a:schemeClr>
              </a:solidFill>
              <a:latin typeface="Arial Narrow"/>
              <a:cs typeface="Arial Narrow"/>
            </a:endParaRPr>
          </a:p>
        </p:txBody>
      </p:sp>
      <p:pic>
        <p:nvPicPr>
          <p:cNvPr id="5" name="Picture 4" descr="joblev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215"/>
            <a:ext cx="9144000" cy="5746785"/>
          </a:xfrm>
          <a:prstGeom prst="rect">
            <a:avLst/>
          </a:prstGeom>
        </p:spPr>
      </p:pic>
    </p:spTree>
    <p:extLst>
      <p:ext uri="{BB962C8B-B14F-4D97-AF65-F5344CB8AC3E}">
        <p14:creationId xmlns:p14="http://schemas.microsoft.com/office/powerpoint/2010/main" val="41103985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 Job Level</a:t>
            </a:r>
            <a:endParaRPr lang="en-US" sz="4000" dirty="0">
              <a:solidFill>
                <a:schemeClr val="accent1">
                  <a:lumMod val="75000"/>
                </a:schemeClr>
              </a:solidFill>
              <a:latin typeface="Arial Narrow"/>
              <a:cs typeface="Arial Narrow"/>
            </a:endParaRPr>
          </a:p>
        </p:txBody>
      </p:sp>
      <p:sp>
        <p:nvSpPr>
          <p:cNvPr id="4" name="TextBox 3"/>
          <p:cNvSpPr txBox="1"/>
          <p:nvPr/>
        </p:nvSpPr>
        <p:spPr>
          <a:xfrm>
            <a:off x="152399" y="1597736"/>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Just-in-time optimizer</a:t>
            </a:r>
            <a:endParaRPr lang="en-US" sz="3600" dirty="0">
              <a:solidFill>
                <a:srgbClr val="254061"/>
              </a:solidFill>
              <a:latin typeface="Arial Narrow"/>
              <a:cs typeface="Arial Narrow"/>
            </a:endParaRPr>
          </a:p>
        </p:txBody>
      </p:sp>
      <p:sp>
        <p:nvSpPr>
          <p:cNvPr id="6" name="TextBox 5"/>
          <p:cNvSpPr txBox="1"/>
          <p:nvPr/>
        </p:nvSpPr>
        <p:spPr>
          <a:xfrm>
            <a:off x="1122287" y="2115111"/>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smtClean="0">
                <a:solidFill>
                  <a:srgbClr val="254061"/>
                </a:solidFill>
                <a:latin typeface="Arial Narrow"/>
                <a:cs typeface="Arial Narrow"/>
              </a:rPr>
              <a:t>Searches the parameter space</a:t>
            </a:r>
            <a:endParaRPr lang="en-US" sz="3600" dirty="0">
              <a:solidFill>
                <a:srgbClr val="254061"/>
              </a:solidFill>
              <a:latin typeface="Arial Narrow"/>
              <a:cs typeface="Arial Narrow"/>
            </a:endParaRPr>
          </a:p>
        </p:txBody>
      </p:sp>
      <p:sp>
        <p:nvSpPr>
          <p:cNvPr id="7" name="TextBox 6"/>
          <p:cNvSpPr txBox="1"/>
          <p:nvPr/>
        </p:nvSpPr>
        <p:spPr>
          <a:xfrm>
            <a:off x="158819" y="3005650"/>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Profiler</a:t>
            </a:r>
            <a:endParaRPr lang="en-US" sz="3600" dirty="0">
              <a:solidFill>
                <a:srgbClr val="254061"/>
              </a:solidFill>
              <a:latin typeface="Arial Narrow"/>
              <a:cs typeface="Arial Narrow"/>
            </a:endParaRPr>
          </a:p>
        </p:txBody>
      </p:sp>
      <p:sp>
        <p:nvSpPr>
          <p:cNvPr id="8" name="TextBox 7"/>
          <p:cNvSpPr txBox="1"/>
          <p:nvPr/>
        </p:nvSpPr>
        <p:spPr>
          <a:xfrm>
            <a:off x="1128707" y="3523025"/>
            <a:ext cx="7205136" cy="1631216"/>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smtClean="0">
                <a:solidFill>
                  <a:srgbClr val="254061"/>
                </a:solidFill>
                <a:latin typeface="Arial Narrow"/>
                <a:cs typeface="Arial Narrow"/>
              </a:rPr>
              <a:t>Collects info. on </a:t>
            </a:r>
            <a:r>
              <a:rPr lang="en-US" sz="2800" dirty="0" err="1" smtClean="0">
                <a:solidFill>
                  <a:srgbClr val="254061"/>
                </a:solidFill>
                <a:latin typeface="Arial Narrow"/>
                <a:cs typeface="Arial Narrow"/>
              </a:rPr>
              <a:t>MapReduce</a:t>
            </a:r>
            <a:r>
              <a:rPr lang="en-US" sz="2800" dirty="0" smtClean="0">
                <a:solidFill>
                  <a:srgbClr val="254061"/>
                </a:solidFill>
                <a:latin typeface="Arial Narrow"/>
                <a:cs typeface="Arial Narrow"/>
              </a:rPr>
              <a:t> job execution through     </a:t>
            </a:r>
          </a:p>
          <a:p>
            <a:r>
              <a:rPr lang="en-US" sz="2800" dirty="0">
                <a:solidFill>
                  <a:srgbClr val="254061"/>
                </a:solidFill>
                <a:latin typeface="Arial Narrow"/>
                <a:cs typeface="Arial Narrow"/>
              </a:rPr>
              <a:t> </a:t>
            </a:r>
            <a:r>
              <a:rPr lang="en-US" sz="2800" dirty="0" smtClean="0">
                <a:solidFill>
                  <a:srgbClr val="254061"/>
                </a:solidFill>
                <a:latin typeface="Arial Narrow"/>
                <a:cs typeface="Arial Narrow"/>
              </a:rPr>
              <a:t>   dynamic instrumentation</a:t>
            </a:r>
          </a:p>
          <a:p>
            <a:r>
              <a:rPr lang="en-US" sz="3600" dirty="0">
                <a:solidFill>
                  <a:srgbClr val="254061"/>
                </a:solidFill>
                <a:latin typeface="Arial Narrow"/>
                <a:cs typeface="Arial Narrow"/>
              </a:rPr>
              <a:t>-- </a:t>
            </a:r>
            <a:r>
              <a:rPr lang="en-US" sz="2800" dirty="0" smtClean="0">
                <a:solidFill>
                  <a:srgbClr val="254061"/>
                </a:solidFill>
                <a:latin typeface="Arial Narrow"/>
                <a:cs typeface="Arial Narrow"/>
              </a:rPr>
              <a:t>Reports timings, data size, and resource utilization</a:t>
            </a:r>
            <a:endParaRPr lang="en-US" sz="3600" dirty="0">
              <a:solidFill>
                <a:srgbClr val="254061"/>
              </a:solidFill>
              <a:latin typeface="Arial Narrow"/>
              <a:cs typeface="Arial Narrow"/>
            </a:endParaRPr>
          </a:p>
        </p:txBody>
      </p:sp>
      <p:sp>
        <p:nvSpPr>
          <p:cNvPr id="9" name="TextBox 8"/>
          <p:cNvSpPr txBox="1"/>
          <p:nvPr/>
        </p:nvSpPr>
        <p:spPr>
          <a:xfrm>
            <a:off x="165239" y="5155839"/>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Sampler</a:t>
            </a:r>
            <a:endParaRPr lang="en-US" sz="3600" dirty="0">
              <a:solidFill>
                <a:srgbClr val="254061"/>
              </a:solidFill>
              <a:latin typeface="Arial Narrow"/>
              <a:cs typeface="Arial Narrow"/>
            </a:endParaRPr>
          </a:p>
        </p:txBody>
      </p:sp>
      <p:sp>
        <p:nvSpPr>
          <p:cNvPr id="10" name="TextBox 9"/>
          <p:cNvSpPr txBox="1"/>
          <p:nvPr/>
        </p:nvSpPr>
        <p:spPr>
          <a:xfrm>
            <a:off x="1135127" y="5673214"/>
            <a:ext cx="7205136" cy="1077218"/>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smtClean="0">
                <a:solidFill>
                  <a:srgbClr val="254061"/>
                </a:solidFill>
                <a:latin typeface="Arial Narrow"/>
                <a:cs typeface="Arial Narrow"/>
              </a:rPr>
              <a:t>Generates profile statistics from training benchmark </a:t>
            </a:r>
          </a:p>
          <a:p>
            <a:r>
              <a:rPr lang="en-US" sz="2800" dirty="0">
                <a:solidFill>
                  <a:srgbClr val="254061"/>
                </a:solidFill>
                <a:latin typeface="Arial Narrow"/>
                <a:cs typeface="Arial Narrow"/>
              </a:rPr>
              <a:t> </a:t>
            </a:r>
            <a:r>
              <a:rPr lang="en-US" sz="2800" dirty="0" smtClean="0">
                <a:solidFill>
                  <a:srgbClr val="254061"/>
                </a:solidFill>
                <a:latin typeface="Arial Narrow"/>
                <a:cs typeface="Arial Narrow"/>
              </a:rPr>
              <a:t>   jobs</a:t>
            </a:r>
            <a:endParaRPr lang="en-US" sz="3600" dirty="0">
              <a:solidFill>
                <a:srgbClr val="254061"/>
              </a:solidFill>
              <a:latin typeface="Arial Narrow"/>
              <a:cs typeface="Arial Narrow"/>
            </a:endParaRPr>
          </a:p>
        </p:txBody>
      </p:sp>
    </p:spTree>
    <p:extLst>
      <p:ext uri="{BB962C8B-B14F-4D97-AF65-F5344CB8AC3E}">
        <p14:creationId xmlns:p14="http://schemas.microsoft.com/office/powerpoint/2010/main" val="37435234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 Workflow Level</a:t>
            </a:r>
            <a:endParaRPr lang="en-US" sz="4000" dirty="0">
              <a:solidFill>
                <a:schemeClr val="accent1">
                  <a:lumMod val="75000"/>
                </a:schemeClr>
              </a:solidFill>
              <a:latin typeface="Arial Narrow"/>
              <a:cs typeface="Arial Narrow"/>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8744"/>
            <a:ext cx="9144000" cy="5731726"/>
          </a:xfrm>
          <a:prstGeom prst="rect">
            <a:avLst/>
          </a:prstGeom>
        </p:spPr>
      </p:pic>
    </p:spTree>
    <p:extLst>
      <p:ext uri="{BB962C8B-B14F-4D97-AF65-F5344CB8AC3E}">
        <p14:creationId xmlns:p14="http://schemas.microsoft.com/office/powerpoint/2010/main" val="7080949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 Workflow Level</a:t>
            </a:r>
            <a:endParaRPr lang="en-US" sz="4000" dirty="0">
              <a:solidFill>
                <a:schemeClr val="accent1">
                  <a:lumMod val="75000"/>
                </a:schemeClr>
              </a:solidFill>
              <a:latin typeface="Arial Narrow"/>
              <a:cs typeface="Arial Narrow"/>
            </a:endParaRPr>
          </a:p>
        </p:txBody>
      </p:sp>
      <p:sp>
        <p:nvSpPr>
          <p:cNvPr id="3" name="TextBox 2"/>
          <p:cNvSpPr txBox="1"/>
          <p:nvPr/>
        </p:nvSpPr>
        <p:spPr>
          <a:xfrm>
            <a:off x="152399" y="1977121"/>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Scheduler to balanced distribution of data</a:t>
            </a:r>
            <a:endParaRPr lang="en-US" sz="3600" dirty="0">
              <a:solidFill>
                <a:srgbClr val="254061"/>
              </a:solidFill>
              <a:latin typeface="Arial Narrow"/>
              <a:cs typeface="Arial Narrow"/>
            </a:endParaRPr>
          </a:p>
        </p:txBody>
      </p:sp>
      <p:sp>
        <p:nvSpPr>
          <p:cNvPr id="5" name="TextBox 4"/>
          <p:cNvSpPr txBox="1"/>
          <p:nvPr/>
        </p:nvSpPr>
        <p:spPr>
          <a:xfrm>
            <a:off x="156352" y="3663556"/>
            <a:ext cx="8879985" cy="646331"/>
          </a:xfrm>
          <a:prstGeom prst="rect">
            <a:avLst/>
          </a:prstGeom>
          <a:noFill/>
        </p:spPr>
        <p:txBody>
          <a:bodyPr wrap="square" rtlCol="0">
            <a:spAutoFit/>
          </a:bodyPr>
          <a:lstStyle/>
          <a:p>
            <a:r>
              <a:rPr lang="en-US" sz="3600" dirty="0" smtClean="0">
                <a:solidFill>
                  <a:srgbClr val="254061"/>
                </a:solidFill>
                <a:latin typeface="Arial Narrow"/>
                <a:cs typeface="Arial Narrow"/>
              </a:rPr>
              <a:t>Block placement policy for data collocation</a:t>
            </a:r>
            <a:endParaRPr lang="en-US" sz="3600" dirty="0">
              <a:solidFill>
                <a:srgbClr val="254061"/>
              </a:solidFill>
              <a:latin typeface="Arial Narrow"/>
              <a:cs typeface="Arial Narrow"/>
            </a:endParaRPr>
          </a:p>
        </p:txBody>
      </p:sp>
      <p:sp>
        <p:nvSpPr>
          <p:cNvPr id="6" name="TextBox 5"/>
          <p:cNvSpPr txBox="1"/>
          <p:nvPr/>
        </p:nvSpPr>
        <p:spPr>
          <a:xfrm>
            <a:off x="1122287" y="2412021"/>
            <a:ext cx="7205136" cy="1077218"/>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smtClean="0">
                <a:solidFill>
                  <a:srgbClr val="254061"/>
                </a:solidFill>
                <a:latin typeface="Arial Narrow"/>
                <a:cs typeface="Arial Narrow"/>
              </a:rPr>
              <a:t>deals with skewed data, add/drop of nodes, </a:t>
            </a:r>
          </a:p>
          <a:p>
            <a:r>
              <a:rPr lang="en-US" sz="2800" dirty="0">
                <a:solidFill>
                  <a:srgbClr val="254061"/>
                </a:solidFill>
                <a:latin typeface="Arial Narrow"/>
                <a:cs typeface="Arial Narrow"/>
              </a:rPr>
              <a:t> </a:t>
            </a:r>
            <a:r>
              <a:rPr lang="en-US" sz="2800" dirty="0" smtClean="0">
                <a:solidFill>
                  <a:srgbClr val="254061"/>
                </a:solidFill>
                <a:latin typeface="Arial Narrow"/>
                <a:cs typeface="Arial Narrow"/>
              </a:rPr>
              <a:t>   tradeoff between balanced data v/s data-locality</a:t>
            </a:r>
            <a:endParaRPr lang="en-US" sz="3600" dirty="0">
              <a:solidFill>
                <a:srgbClr val="254061"/>
              </a:solidFill>
              <a:latin typeface="Arial Narrow"/>
              <a:cs typeface="Arial Narrow"/>
            </a:endParaRPr>
          </a:p>
        </p:txBody>
      </p:sp>
      <p:sp>
        <p:nvSpPr>
          <p:cNvPr id="7" name="TextBox 6"/>
          <p:cNvSpPr txBox="1"/>
          <p:nvPr/>
        </p:nvSpPr>
        <p:spPr>
          <a:xfrm>
            <a:off x="1122287" y="4111006"/>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smtClean="0">
                <a:solidFill>
                  <a:srgbClr val="254061"/>
                </a:solidFill>
                <a:latin typeface="Arial Narrow"/>
                <a:cs typeface="Arial Narrow"/>
              </a:rPr>
              <a:t>Local-write v/s round-robin</a:t>
            </a:r>
            <a:endParaRPr lang="en-US" sz="3600" dirty="0">
              <a:solidFill>
                <a:srgbClr val="254061"/>
              </a:solidFill>
              <a:latin typeface="Arial Narrow"/>
              <a:cs typeface="Arial Narrow"/>
            </a:endParaRPr>
          </a:p>
        </p:txBody>
      </p:sp>
    </p:spTree>
    <p:extLst>
      <p:ext uri="{BB962C8B-B14F-4D97-AF65-F5344CB8AC3E}">
        <p14:creationId xmlns:p14="http://schemas.microsoft.com/office/powerpoint/2010/main" val="40237258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 Workflow Level</a:t>
            </a:r>
            <a:endParaRPr lang="en-US" sz="4000" dirty="0">
              <a:solidFill>
                <a:schemeClr val="accent1">
                  <a:lumMod val="75000"/>
                </a:schemeClr>
              </a:solidFill>
              <a:latin typeface="Arial Narrow"/>
              <a:cs typeface="Arial Narrow"/>
            </a:endParaRPr>
          </a:p>
        </p:txBody>
      </p:sp>
      <p:pic>
        <p:nvPicPr>
          <p:cNvPr id="3" name="Picture 2" descr="MR_job_work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020" y="1106097"/>
            <a:ext cx="4567823" cy="5562112"/>
          </a:xfrm>
          <a:prstGeom prst="rect">
            <a:avLst/>
          </a:prstGeom>
        </p:spPr>
      </p:pic>
      <p:sp>
        <p:nvSpPr>
          <p:cNvPr id="4" name="TextBox 3"/>
          <p:cNvSpPr txBox="1"/>
          <p:nvPr/>
        </p:nvSpPr>
        <p:spPr>
          <a:xfrm>
            <a:off x="277370" y="1445328"/>
            <a:ext cx="1445230" cy="523220"/>
          </a:xfrm>
          <a:prstGeom prst="rect">
            <a:avLst/>
          </a:prstGeom>
          <a:noFill/>
        </p:spPr>
        <p:txBody>
          <a:bodyPr wrap="square" rtlCol="0">
            <a:spAutoFit/>
          </a:bodyPr>
          <a:lstStyle/>
          <a:p>
            <a:r>
              <a:rPr lang="en-US" sz="2800" dirty="0" smtClean="0">
                <a:solidFill>
                  <a:schemeClr val="accent2">
                    <a:lumMod val="75000"/>
                  </a:schemeClr>
                </a:solidFill>
                <a:latin typeface="Arial Narrow"/>
                <a:cs typeface="Arial Narrow"/>
              </a:rPr>
              <a:t>Producer</a:t>
            </a:r>
            <a:endParaRPr lang="en-US" sz="2800" dirty="0">
              <a:solidFill>
                <a:schemeClr val="accent2">
                  <a:lumMod val="75000"/>
                </a:schemeClr>
              </a:solidFill>
              <a:latin typeface="Arial Narrow"/>
              <a:cs typeface="Arial Narrow"/>
            </a:endParaRPr>
          </a:p>
        </p:txBody>
      </p:sp>
      <p:sp>
        <p:nvSpPr>
          <p:cNvPr id="6" name="TextBox 5"/>
          <p:cNvSpPr txBox="1"/>
          <p:nvPr/>
        </p:nvSpPr>
        <p:spPr>
          <a:xfrm>
            <a:off x="123212" y="5816839"/>
            <a:ext cx="1584790" cy="523220"/>
          </a:xfrm>
          <a:prstGeom prst="rect">
            <a:avLst/>
          </a:prstGeom>
          <a:noFill/>
        </p:spPr>
        <p:txBody>
          <a:bodyPr wrap="square" rtlCol="0">
            <a:spAutoFit/>
          </a:bodyPr>
          <a:lstStyle/>
          <a:p>
            <a:r>
              <a:rPr lang="en-US" sz="2800" dirty="0" smtClean="0">
                <a:solidFill>
                  <a:schemeClr val="accent2">
                    <a:lumMod val="75000"/>
                  </a:schemeClr>
                </a:solidFill>
                <a:latin typeface="Arial Narrow"/>
                <a:cs typeface="Arial Narrow"/>
              </a:rPr>
              <a:t>Consumer</a:t>
            </a:r>
            <a:endParaRPr lang="en-US" sz="2800" dirty="0">
              <a:solidFill>
                <a:schemeClr val="accent2">
                  <a:lumMod val="75000"/>
                </a:schemeClr>
              </a:solidFill>
              <a:latin typeface="Arial Narrow"/>
              <a:cs typeface="Arial Narrow"/>
            </a:endParaRPr>
          </a:p>
        </p:txBody>
      </p:sp>
      <p:cxnSp>
        <p:nvCxnSpPr>
          <p:cNvPr id="8" name="Straight Arrow Connector 7"/>
          <p:cNvCxnSpPr/>
          <p:nvPr/>
        </p:nvCxnSpPr>
        <p:spPr>
          <a:xfrm>
            <a:off x="1766395" y="1751910"/>
            <a:ext cx="1240854" cy="14599"/>
          </a:xfrm>
          <a:prstGeom prst="straightConnector1">
            <a:avLst/>
          </a:prstGeom>
          <a:ln w="28575"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635020" y="6123495"/>
            <a:ext cx="744500" cy="14599"/>
          </a:xfrm>
          <a:prstGeom prst="straightConnector1">
            <a:avLst/>
          </a:prstGeom>
          <a:ln w="28575"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02842" y="2874197"/>
            <a:ext cx="2614521" cy="523220"/>
          </a:xfrm>
          <a:prstGeom prst="rect">
            <a:avLst/>
          </a:prstGeom>
          <a:noFill/>
        </p:spPr>
        <p:txBody>
          <a:bodyPr wrap="square" rtlCol="0">
            <a:spAutoFit/>
          </a:bodyPr>
          <a:lstStyle/>
          <a:p>
            <a:r>
              <a:rPr lang="en-US" sz="2800" dirty="0" smtClean="0">
                <a:solidFill>
                  <a:schemeClr val="accent2">
                    <a:lumMod val="75000"/>
                  </a:schemeClr>
                </a:solidFill>
                <a:latin typeface="Arial Narrow"/>
                <a:cs typeface="Arial Narrow"/>
              </a:rPr>
              <a:t>Wasted production</a:t>
            </a:r>
            <a:endParaRPr lang="en-US" sz="2800" dirty="0">
              <a:solidFill>
                <a:schemeClr val="accent2">
                  <a:lumMod val="75000"/>
                </a:schemeClr>
              </a:solidFill>
              <a:latin typeface="Arial Narrow"/>
              <a:cs typeface="Arial Narrow"/>
            </a:endParaRPr>
          </a:p>
        </p:txBody>
      </p:sp>
      <p:cxnSp>
        <p:nvCxnSpPr>
          <p:cNvPr id="12" name="Straight Arrow Connector 11"/>
          <p:cNvCxnSpPr/>
          <p:nvPr/>
        </p:nvCxnSpPr>
        <p:spPr>
          <a:xfrm flipH="1">
            <a:off x="5517418" y="3174446"/>
            <a:ext cx="700430" cy="14599"/>
          </a:xfrm>
          <a:prstGeom prst="straightConnector1">
            <a:avLst/>
          </a:prstGeom>
          <a:ln w="28575"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9054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 Workflow Level</a:t>
            </a:r>
            <a:endParaRPr lang="en-US" sz="4000" dirty="0">
              <a:solidFill>
                <a:schemeClr val="accent1">
                  <a:lumMod val="75000"/>
                </a:schemeClr>
              </a:solidFill>
              <a:latin typeface="Arial Narrow"/>
              <a:cs typeface="Arial Narrow"/>
            </a:endParaRPr>
          </a:p>
        </p:txBody>
      </p:sp>
      <p:pic>
        <p:nvPicPr>
          <p:cNvPr id="3" name="Picture 2" descr="MR_job_work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020" y="1106097"/>
            <a:ext cx="4567823" cy="5562112"/>
          </a:xfrm>
          <a:prstGeom prst="rect">
            <a:avLst/>
          </a:prstGeom>
        </p:spPr>
      </p:pic>
      <p:sp>
        <p:nvSpPr>
          <p:cNvPr id="13" name="TextBox 12"/>
          <p:cNvSpPr txBox="1"/>
          <p:nvPr/>
        </p:nvSpPr>
        <p:spPr>
          <a:xfrm>
            <a:off x="6602469" y="5493880"/>
            <a:ext cx="2614521" cy="954107"/>
          </a:xfrm>
          <a:prstGeom prst="rect">
            <a:avLst/>
          </a:prstGeom>
          <a:noFill/>
        </p:spPr>
        <p:txBody>
          <a:bodyPr wrap="square" rtlCol="0">
            <a:spAutoFit/>
          </a:bodyPr>
          <a:lstStyle/>
          <a:p>
            <a:pPr algn="ctr"/>
            <a:r>
              <a:rPr lang="en-US" sz="2800" dirty="0" smtClean="0">
                <a:solidFill>
                  <a:schemeClr val="accent2">
                    <a:lumMod val="75000"/>
                  </a:schemeClr>
                </a:solidFill>
                <a:latin typeface="Arial Narrow"/>
                <a:cs typeface="Arial Narrow"/>
              </a:rPr>
              <a:t>File level parallelism</a:t>
            </a:r>
            <a:endParaRPr lang="en-US" sz="2800" dirty="0">
              <a:solidFill>
                <a:schemeClr val="accent2">
                  <a:lumMod val="75000"/>
                </a:schemeClr>
              </a:solidFill>
              <a:latin typeface="Arial Narrow"/>
              <a:cs typeface="Arial Narrow"/>
            </a:endParaRPr>
          </a:p>
        </p:txBody>
      </p:sp>
      <p:sp>
        <p:nvSpPr>
          <p:cNvPr id="14" name="TextBox 13"/>
          <p:cNvSpPr txBox="1"/>
          <p:nvPr/>
        </p:nvSpPr>
        <p:spPr>
          <a:xfrm>
            <a:off x="-452546" y="5537677"/>
            <a:ext cx="2614521" cy="954107"/>
          </a:xfrm>
          <a:prstGeom prst="rect">
            <a:avLst/>
          </a:prstGeom>
          <a:noFill/>
        </p:spPr>
        <p:txBody>
          <a:bodyPr wrap="square" rtlCol="0">
            <a:spAutoFit/>
          </a:bodyPr>
          <a:lstStyle/>
          <a:p>
            <a:pPr algn="ctr"/>
            <a:r>
              <a:rPr lang="en-US" sz="2800" dirty="0" smtClean="0">
                <a:solidFill>
                  <a:schemeClr val="accent2">
                    <a:lumMod val="75000"/>
                  </a:schemeClr>
                </a:solidFill>
                <a:latin typeface="Arial Narrow"/>
                <a:cs typeface="Arial Narrow"/>
              </a:rPr>
              <a:t>Block level parallelism</a:t>
            </a:r>
            <a:endParaRPr lang="en-US" sz="2800" dirty="0">
              <a:solidFill>
                <a:schemeClr val="accent2">
                  <a:lumMod val="75000"/>
                </a:schemeClr>
              </a:solidFill>
              <a:latin typeface="Arial Narrow"/>
              <a:cs typeface="Arial Narrow"/>
            </a:endParaRPr>
          </a:p>
        </p:txBody>
      </p:sp>
      <p:cxnSp>
        <p:nvCxnSpPr>
          <p:cNvPr id="15" name="Straight Arrow Connector 14"/>
          <p:cNvCxnSpPr/>
          <p:nvPr/>
        </p:nvCxnSpPr>
        <p:spPr>
          <a:xfrm flipH="1">
            <a:off x="5850364" y="6040109"/>
            <a:ext cx="1129531" cy="0"/>
          </a:xfrm>
          <a:prstGeom prst="straightConnector1">
            <a:avLst/>
          </a:prstGeom>
          <a:ln w="28575"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01562" y="6040109"/>
            <a:ext cx="637591" cy="0"/>
          </a:xfrm>
          <a:prstGeom prst="straightConnector1">
            <a:avLst/>
          </a:prstGeom>
          <a:ln w="28575"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0929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 Workflow Level</a:t>
            </a:r>
            <a:endParaRPr lang="en-US" sz="4000" dirty="0">
              <a:solidFill>
                <a:schemeClr val="accent1">
                  <a:lumMod val="75000"/>
                </a:schemeClr>
              </a:solidFill>
              <a:latin typeface="Arial Narrow"/>
              <a:cs typeface="Arial Narrow"/>
            </a:endParaRPr>
          </a:p>
        </p:txBody>
      </p:sp>
      <p:sp>
        <p:nvSpPr>
          <p:cNvPr id="4" name="TextBox 3"/>
          <p:cNvSpPr txBox="1"/>
          <p:nvPr/>
        </p:nvSpPr>
        <p:spPr>
          <a:xfrm>
            <a:off x="3180655" y="2945953"/>
            <a:ext cx="2694265" cy="1323439"/>
          </a:xfrm>
          <a:prstGeom prst="rect">
            <a:avLst/>
          </a:prstGeom>
          <a:noFill/>
          <a:ln w="38100" cmpd="sng">
            <a:solidFill>
              <a:schemeClr val="tx2">
                <a:lumMod val="75000"/>
              </a:schemeClr>
            </a:solidFill>
          </a:ln>
        </p:spPr>
        <p:txBody>
          <a:bodyPr wrap="square" rtlCol="0">
            <a:spAutoFit/>
          </a:bodyPr>
          <a:lstStyle/>
          <a:p>
            <a:pPr algn="ctr"/>
            <a:r>
              <a:rPr lang="en-US" sz="4000" dirty="0" smtClean="0">
                <a:solidFill>
                  <a:schemeClr val="tx2">
                    <a:lumMod val="75000"/>
                  </a:schemeClr>
                </a:solidFill>
                <a:latin typeface="Arial Narrow"/>
                <a:cs typeface="Arial Narrow"/>
              </a:rPr>
              <a:t>What-if simulation</a:t>
            </a:r>
            <a:endParaRPr lang="en-US" sz="4000" dirty="0">
              <a:solidFill>
                <a:schemeClr val="tx2">
                  <a:lumMod val="75000"/>
                </a:schemeClr>
              </a:solidFill>
              <a:latin typeface="Arial Narrow"/>
              <a:cs typeface="Arial Narrow"/>
            </a:endParaRPr>
          </a:p>
        </p:txBody>
      </p:sp>
      <p:sp>
        <p:nvSpPr>
          <p:cNvPr id="6" name="TextBox 5"/>
          <p:cNvSpPr txBox="1"/>
          <p:nvPr/>
        </p:nvSpPr>
        <p:spPr>
          <a:xfrm>
            <a:off x="875897" y="1070670"/>
            <a:ext cx="7284544" cy="1015663"/>
          </a:xfrm>
          <a:prstGeom prst="rect">
            <a:avLst/>
          </a:prstGeom>
          <a:noFill/>
          <a:ln w="38100" cmpd="sng">
            <a:noFill/>
          </a:ln>
        </p:spPr>
        <p:txBody>
          <a:bodyPr wrap="square" rtlCol="0">
            <a:spAutoFit/>
          </a:bodyPr>
          <a:lstStyle/>
          <a:p>
            <a:pPr algn="ctr"/>
            <a:r>
              <a:rPr lang="en-US" sz="3200" u="sng" dirty="0" smtClean="0">
                <a:solidFill>
                  <a:schemeClr val="tx2">
                    <a:lumMod val="75000"/>
                  </a:schemeClr>
                </a:solidFill>
                <a:latin typeface="Arial Narrow"/>
                <a:cs typeface="Arial Narrow"/>
              </a:rPr>
              <a:t>Workflow Aware Optimizer</a:t>
            </a:r>
          </a:p>
          <a:p>
            <a:pPr algn="ctr"/>
            <a:r>
              <a:rPr lang="en-US" sz="2800" dirty="0" smtClean="0">
                <a:solidFill>
                  <a:schemeClr val="tx2">
                    <a:lumMod val="75000"/>
                  </a:schemeClr>
                </a:solidFill>
                <a:latin typeface="Arial Narrow"/>
                <a:cs typeface="Arial Narrow"/>
              </a:rPr>
              <a:t>Select best data layout and job parameters</a:t>
            </a:r>
            <a:endParaRPr lang="en-US" sz="2800" dirty="0">
              <a:solidFill>
                <a:schemeClr val="tx2">
                  <a:lumMod val="75000"/>
                </a:schemeClr>
              </a:solidFill>
              <a:latin typeface="Arial Narrow"/>
              <a:cs typeface="Arial Narrow"/>
            </a:endParaRPr>
          </a:p>
        </p:txBody>
      </p:sp>
      <p:sp>
        <p:nvSpPr>
          <p:cNvPr id="3" name="TextBox 2"/>
          <p:cNvSpPr txBox="1"/>
          <p:nvPr/>
        </p:nvSpPr>
        <p:spPr>
          <a:xfrm>
            <a:off x="3357589" y="4248386"/>
            <a:ext cx="2802870" cy="400110"/>
          </a:xfrm>
          <a:prstGeom prst="rect">
            <a:avLst/>
          </a:prstGeom>
          <a:noFill/>
        </p:spPr>
        <p:txBody>
          <a:bodyPr wrap="square" rtlCol="0">
            <a:spAutoFit/>
          </a:bodyPr>
          <a:lstStyle/>
          <a:p>
            <a:pPr marL="342900" indent="-342900">
              <a:buFont typeface="Arial"/>
              <a:buChar char="•"/>
            </a:pPr>
            <a:r>
              <a:rPr lang="en-US" sz="2000" dirty="0" smtClean="0">
                <a:solidFill>
                  <a:schemeClr val="tx2">
                    <a:lumMod val="75000"/>
                  </a:schemeClr>
                </a:solidFill>
                <a:latin typeface="Arial Narrow"/>
                <a:cs typeface="Arial Narrow"/>
              </a:rPr>
              <a:t>MR job execution</a:t>
            </a:r>
            <a:endParaRPr lang="en-US" sz="2000" dirty="0">
              <a:solidFill>
                <a:schemeClr val="tx2">
                  <a:lumMod val="75000"/>
                </a:schemeClr>
              </a:solidFill>
              <a:latin typeface="Arial Narrow"/>
              <a:cs typeface="Arial Narrow"/>
            </a:endParaRPr>
          </a:p>
        </p:txBody>
      </p:sp>
      <p:sp>
        <p:nvSpPr>
          <p:cNvPr id="7" name="TextBox 6"/>
          <p:cNvSpPr txBox="1"/>
          <p:nvPr/>
        </p:nvSpPr>
        <p:spPr>
          <a:xfrm>
            <a:off x="3349411" y="4575974"/>
            <a:ext cx="2802870" cy="400110"/>
          </a:xfrm>
          <a:prstGeom prst="rect">
            <a:avLst/>
          </a:prstGeom>
          <a:noFill/>
        </p:spPr>
        <p:txBody>
          <a:bodyPr wrap="square" rtlCol="0">
            <a:spAutoFit/>
          </a:bodyPr>
          <a:lstStyle/>
          <a:p>
            <a:pPr marL="342900" indent="-342900">
              <a:buFont typeface="Arial"/>
              <a:buChar char="•"/>
            </a:pPr>
            <a:r>
              <a:rPr lang="en-US" sz="2000" dirty="0" smtClean="0">
                <a:solidFill>
                  <a:schemeClr val="tx2">
                    <a:lumMod val="75000"/>
                  </a:schemeClr>
                </a:solidFill>
                <a:latin typeface="Arial Narrow"/>
                <a:cs typeface="Arial Narrow"/>
              </a:rPr>
              <a:t>Task scheduling</a:t>
            </a:r>
            <a:endParaRPr lang="en-US" sz="2000" dirty="0">
              <a:solidFill>
                <a:schemeClr val="tx2">
                  <a:lumMod val="75000"/>
                </a:schemeClr>
              </a:solidFill>
              <a:latin typeface="Arial Narrow"/>
              <a:cs typeface="Arial Narrow"/>
            </a:endParaRPr>
          </a:p>
        </p:txBody>
      </p:sp>
      <p:sp>
        <p:nvSpPr>
          <p:cNvPr id="8" name="TextBox 7"/>
          <p:cNvSpPr txBox="1"/>
          <p:nvPr/>
        </p:nvSpPr>
        <p:spPr>
          <a:xfrm>
            <a:off x="3341233" y="4874364"/>
            <a:ext cx="2802870" cy="400110"/>
          </a:xfrm>
          <a:prstGeom prst="rect">
            <a:avLst/>
          </a:prstGeom>
          <a:noFill/>
        </p:spPr>
        <p:txBody>
          <a:bodyPr wrap="square" rtlCol="0">
            <a:spAutoFit/>
          </a:bodyPr>
          <a:lstStyle/>
          <a:p>
            <a:pPr marL="342900" indent="-342900">
              <a:buFont typeface="Arial"/>
              <a:buChar char="•"/>
            </a:pPr>
            <a:r>
              <a:rPr lang="en-US" sz="2000" dirty="0" smtClean="0">
                <a:solidFill>
                  <a:schemeClr val="tx2">
                    <a:lumMod val="75000"/>
                  </a:schemeClr>
                </a:solidFill>
                <a:latin typeface="Arial Narrow"/>
                <a:cs typeface="Arial Narrow"/>
              </a:rPr>
              <a:t>Block placement</a:t>
            </a:r>
            <a:endParaRPr lang="en-US" sz="2000" dirty="0">
              <a:solidFill>
                <a:schemeClr val="tx2">
                  <a:lumMod val="75000"/>
                </a:schemeClr>
              </a:solidFill>
              <a:latin typeface="Arial Narrow"/>
              <a:cs typeface="Arial Narrow"/>
            </a:endParaRPr>
          </a:p>
        </p:txBody>
      </p:sp>
      <p:sp>
        <p:nvSpPr>
          <p:cNvPr id="9" name="TextBox 8"/>
          <p:cNvSpPr txBox="1"/>
          <p:nvPr/>
        </p:nvSpPr>
        <p:spPr>
          <a:xfrm>
            <a:off x="6685998" y="3151660"/>
            <a:ext cx="2350340" cy="830997"/>
          </a:xfrm>
          <a:prstGeom prst="rect">
            <a:avLst/>
          </a:prstGeom>
          <a:noFill/>
        </p:spPr>
        <p:txBody>
          <a:bodyPr wrap="square" rtlCol="0">
            <a:spAutoFit/>
          </a:bodyPr>
          <a:lstStyle/>
          <a:p>
            <a:pPr algn="ctr"/>
            <a:r>
              <a:rPr lang="en-US" sz="2400" dirty="0" smtClean="0">
                <a:solidFill>
                  <a:schemeClr val="tx2">
                    <a:lumMod val="75000"/>
                  </a:schemeClr>
                </a:solidFill>
                <a:latin typeface="Arial Narrow"/>
                <a:cs typeface="Arial Narrow"/>
              </a:rPr>
              <a:t>Compare cost &amp; benefits</a:t>
            </a:r>
            <a:endParaRPr lang="en-US" sz="2400" dirty="0">
              <a:solidFill>
                <a:schemeClr val="tx2">
                  <a:lumMod val="75000"/>
                </a:schemeClr>
              </a:solidFill>
              <a:latin typeface="Arial Narrow"/>
              <a:cs typeface="Arial Narrow"/>
            </a:endParaRPr>
          </a:p>
        </p:txBody>
      </p:sp>
      <p:cxnSp>
        <p:nvCxnSpPr>
          <p:cNvPr id="10" name="Straight Arrow Connector 9"/>
          <p:cNvCxnSpPr/>
          <p:nvPr/>
        </p:nvCxnSpPr>
        <p:spPr>
          <a:xfrm>
            <a:off x="6028348" y="3635214"/>
            <a:ext cx="700430" cy="0"/>
          </a:xfrm>
          <a:prstGeom prst="straightConnector1">
            <a:avLst/>
          </a:prstGeom>
          <a:ln w="38100" cmpd="sng">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98367" y="2945953"/>
            <a:ext cx="2350340" cy="461665"/>
          </a:xfrm>
          <a:prstGeom prst="rect">
            <a:avLst/>
          </a:prstGeom>
          <a:noFill/>
        </p:spPr>
        <p:txBody>
          <a:bodyPr wrap="square" rtlCol="0">
            <a:spAutoFit/>
          </a:bodyPr>
          <a:lstStyle/>
          <a:p>
            <a:pPr algn="ctr"/>
            <a:r>
              <a:rPr lang="en-US" sz="2400" dirty="0" smtClean="0">
                <a:solidFill>
                  <a:schemeClr val="tx2">
                    <a:lumMod val="75000"/>
                  </a:schemeClr>
                </a:solidFill>
                <a:latin typeface="Arial Narrow"/>
                <a:cs typeface="Arial Narrow"/>
              </a:rPr>
              <a:t>Running time?</a:t>
            </a:r>
            <a:endParaRPr lang="en-US" sz="2400" dirty="0">
              <a:solidFill>
                <a:schemeClr val="tx2">
                  <a:lumMod val="75000"/>
                </a:schemeClr>
              </a:solidFill>
              <a:latin typeface="Arial Narrow"/>
              <a:cs typeface="Arial Narrow"/>
            </a:endParaRPr>
          </a:p>
        </p:txBody>
      </p:sp>
      <p:sp>
        <p:nvSpPr>
          <p:cNvPr id="14" name="TextBox 13"/>
          <p:cNvSpPr txBox="1"/>
          <p:nvPr/>
        </p:nvSpPr>
        <p:spPr>
          <a:xfrm>
            <a:off x="372602" y="3975149"/>
            <a:ext cx="2350340" cy="461665"/>
          </a:xfrm>
          <a:prstGeom prst="rect">
            <a:avLst/>
          </a:prstGeom>
          <a:noFill/>
        </p:spPr>
        <p:txBody>
          <a:bodyPr wrap="square" rtlCol="0">
            <a:spAutoFit/>
          </a:bodyPr>
          <a:lstStyle/>
          <a:p>
            <a:pPr algn="ctr"/>
            <a:r>
              <a:rPr lang="en-US" sz="2400" dirty="0" smtClean="0">
                <a:solidFill>
                  <a:schemeClr val="tx2">
                    <a:lumMod val="75000"/>
                  </a:schemeClr>
                </a:solidFill>
                <a:latin typeface="Arial Narrow"/>
                <a:cs typeface="Arial Narrow"/>
              </a:rPr>
              <a:t>Data layout?</a:t>
            </a:r>
            <a:endParaRPr lang="en-US" sz="2400" dirty="0">
              <a:solidFill>
                <a:schemeClr val="tx2">
                  <a:lumMod val="75000"/>
                </a:schemeClr>
              </a:solidFill>
              <a:latin typeface="Arial Narrow"/>
              <a:cs typeface="Arial Narrow"/>
            </a:endParaRPr>
          </a:p>
        </p:txBody>
      </p:sp>
      <p:cxnSp>
        <p:nvCxnSpPr>
          <p:cNvPr id="15" name="Straight Arrow Connector 14"/>
          <p:cNvCxnSpPr/>
          <p:nvPr/>
        </p:nvCxnSpPr>
        <p:spPr>
          <a:xfrm>
            <a:off x="2335725" y="3151660"/>
            <a:ext cx="827943" cy="483554"/>
          </a:xfrm>
          <a:prstGeom prst="straightConnector1">
            <a:avLst/>
          </a:prstGeom>
          <a:ln w="38100" cmpd="sng">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335725" y="3826694"/>
            <a:ext cx="827943" cy="421692"/>
          </a:xfrm>
          <a:prstGeom prst="straightConnector1">
            <a:avLst/>
          </a:prstGeom>
          <a:ln w="38100" cmpd="sng">
            <a:solidFill>
              <a:schemeClr val="tx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5576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 Workload Level</a:t>
            </a:r>
            <a:endParaRPr lang="en-US" sz="4000" dirty="0">
              <a:solidFill>
                <a:schemeClr val="accent1">
                  <a:lumMod val="75000"/>
                </a:schemeClr>
              </a:solidFill>
              <a:latin typeface="Arial Narrow"/>
              <a:cs typeface="Arial Narrow"/>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7" y="1111215"/>
            <a:ext cx="9105585" cy="5746785"/>
          </a:xfrm>
          <a:prstGeom prst="rect">
            <a:avLst/>
          </a:prstGeom>
        </p:spPr>
      </p:pic>
    </p:spTree>
    <p:extLst>
      <p:ext uri="{BB962C8B-B14F-4D97-AF65-F5344CB8AC3E}">
        <p14:creationId xmlns:p14="http://schemas.microsoft.com/office/powerpoint/2010/main" val="40954049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The Growth of Data</a:t>
            </a:r>
            <a:endParaRPr lang="en-US" sz="4000" dirty="0">
              <a:solidFill>
                <a:schemeClr val="accent1">
                  <a:lumMod val="75000"/>
                </a:schemeClr>
              </a:solidFill>
              <a:latin typeface="Arial Narrow"/>
              <a:cs typeface="Arial Narrow"/>
            </a:endParaRPr>
          </a:p>
        </p:txBody>
      </p:sp>
      <p:pic>
        <p:nvPicPr>
          <p:cNvPr id="3" name="Picture 2" descr="bigda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7" y="1311964"/>
            <a:ext cx="9128614" cy="4477176"/>
          </a:xfrm>
          <a:prstGeom prst="rect">
            <a:avLst/>
          </a:prstGeom>
        </p:spPr>
      </p:pic>
    </p:spTree>
    <p:extLst>
      <p:ext uri="{BB962C8B-B14F-4D97-AF65-F5344CB8AC3E}">
        <p14:creationId xmlns:p14="http://schemas.microsoft.com/office/powerpoint/2010/main" val="34684515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 Workload Level</a:t>
            </a:r>
            <a:endParaRPr lang="en-US" sz="4000" dirty="0">
              <a:solidFill>
                <a:schemeClr val="accent1">
                  <a:lumMod val="75000"/>
                </a:schemeClr>
              </a:solidFill>
              <a:latin typeface="Arial Narrow"/>
              <a:cs typeface="Arial Narrow"/>
            </a:endParaRPr>
          </a:p>
        </p:txBody>
      </p:sp>
      <p:sp>
        <p:nvSpPr>
          <p:cNvPr id="4" name="TextBox 3"/>
          <p:cNvSpPr txBox="1"/>
          <p:nvPr/>
        </p:nvSpPr>
        <p:spPr>
          <a:xfrm>
            <a:off x="1312075" y="2284233"/>
            <a:ext cx="3563752" cy="1323439"/>
          </a:xfrm>
          <a:prstGeom prst="rect">
            <a:avLst/>
          </a:prstGeom>
          <a:noFill/>
          <a:ln w="38100" cmpd="sng">
            <a:solidFill>
              <a:schemeClr val="tx2">
                <a:lumMod val="75000"/>
              </a:schemeClr>
            </a:solidFill>
          </a:ln>
        </p:spPr>
        <p:txBody>
          <a:bodyPr wrap="square" rtlCol="0">
            <a:spAutoFit/>
          </a:bodyPr>
          <a:lstStyle/>
          <a:p>
            <a:pPr algn="ctr"/>
            <a:r>
              <a:rPr lang="en-US" sz="4000" dirty="0" smtClean="0">
                <a:solidFill>
                  <a:schemeClr val="tx2">
                    <a:lumMod val="75000"/>
                  </a:schemeClr>
                </a:solidFill>
                <a:latin typeface="Arial Narrow"/>
                <a:cs typeface="Arial Narrow"/>
              </a:rPr>
              <a:t>Workload Optimizer</a:t>
            </a:r>
            <a:endParaRPr lang="en-US" sz="4000" dirty="0">
              <a:solidFill>
                <a:schemeClr val="tx2">
                  <a:lumMod val="75000"/>
                </a:schemeClr>
              </a:solidFill>
              <a:latin typeface="Arial Narrow"/>
              <a:cs typeface="Arial Narrow"/>
            </a:endParaRPr>
          </a:p>
        </p:txBody>
      </p:sp>
      <p:sp>
        <p:nvSpPr>
          <p:cNvPr id="6" name="TextBox 5"/>
          <p:cNvSpPr txBox="1"/>
          <p:nvPr/>
        </p:nvSpPr>
        <p:spPr>
          <a:xfrm>
            <a:off x="1312076" y="4499881"/>
            <a:ext cx="3563752" cy="707886"/>
          </a:xfrm>
          <a:prstGeom prst="rect">
            <a:avLst/>
          </a:prstGeom>
          <a:noFill/>
          <a:ln w="38100" cmpd="sng">
            <a:solidFill>
              <a:schemeClr val="tx2">
                <a:lumMod val="75000"/>
              </a:schemeClr>
            </a:solidFill>
          </a:ln>
        </p:spPr>
        <p:txBody>
          <a:bodyPr wrap="square" rtlCol="0">
            <a:spAutoFit/>
          </a:bodyPr>
          <a:lstStyle/>
          <a:p>
            <a:pPr algn="ctr"/>
            <a:r>
              <a:rPr lang="en-US" sz="4000" dirty="0" err="1" smtClean="0">
                <a:solidFill>
                  <a:schemeClr val="tx2">
                    <a:lumMod val="75000"/>
                  </a:schemeClr>
                </a:solidFill>
                <a:latin typeface="Arial Narrow"/>
                <a:cs typeface="Arial Narrow"/>
              </a:rPr>
              <a:t>Elastisizer</a:t>
            </a:r>
            <a:endParaRPr lang="en-US" sz="4000" dirty="0">
              <a:solidFill>
                <a:schemeClr val="tx2">
                  <a:lumMod val="75000"/>
                </a:schemeClr>
              </a:solidFill>
              <a:latin typeface="Arial Narrow"/>
              <a:cs typeface="Arial Narrow"/>
            </a:endParaRPr>
          </a:p>
        </p:txBody>
      </p:sp>
      <p:sp>
        <p:nvSpPr>
          <p:cNvPr id="7" name="TextBox 6"/>
          <p:cNvSpPr txBox="1"/>
          <p:nvPr/>
        </p:nvSpPr>
        <p:spPr>
          <a:xfrm>
            <a:off x="5269980" y="4458713"/>
            <a:ext cx="3518187" cy="830997"/>
          </a:xfrm>
          <a:prstGeom prst="rect">
            <a:avLst/>
          </a:prstGeom>
          <a:noFill/>
        </p:spPr>
        <p:txBody>
          <a:bodyPr wrap="square" rtlCol="0">
            <a:spAutoFit/>
          </a:bodyPr>
          <a:lstStyle/>
          <a:p>
            <a:pPr marL="342900" indent="-342900">
              <a:buFont typeface="Arial"/>
              <a:buChar char="•"/>
            </a:pPr>
            <a:r>
              <a:rPr lang="en-US" sz="2400" dirty="0" smtClean="0">
                <a:solidFill>
                  <a:schemeClr val="tx2">
                    <a:lumMod val="75000"/>
                  </a:schemeClr>
                </a:solidFill>
                <a:latin typeface="Arial Narrow"/>
                <a:cs typeface="Arial Narrow"/>
              </a:rPr>
              <a:t>Determine best cluster and </a:t>
            </a:r>
            <a:r>
              <a:rPr lang="en-US" sz="2400" dirty="0" err="1" smtClean="0">
                <a:solidFill>
                  <a:schemeClr val="tx2">
                    <a:lumMod val="75000"/>
                  </a:schemeClr>
                </a:solidFill>
                <a:latin typeface="Arial Narrow"/>
                <a:cs typeface="Arial Narrow"/>
              </a:rPr>
              <a:t>Hadoop</a:t>
            </a:r>
            <a:r>
              <a:rPr lang="en-US" sz="2400" dirty="0" smtClean="0">
                <a:solidFill>
                  <a:schemeClr val="tx2">
                    <a:lumMod val="75000"/>
                  </a:schemeClr>
                </a:solidFill>
                <a:latin typeface="Arial Narrow"/>
                <a:cs typeface="Arial Narrow"/>
              </a:rPr>
              <a:t> configurations</a:t>
            </a:r>
            <a:endParaRPr lang="en-US" sz="2400" dirty="0">
              <a:solidFill>
                <a:schemeClr val="tx2">
                  <a:lumMod val="75000"/>
                </a:schemeClr>
              </a:solidFill>
              <a:latin typeface="Arial Narrow"/>
              <a:cs typeface="Arial Narrow"/>
            </a:endParaRPr>
          </a:p>
        </p:txBody>
      </p:sp>
      <p:sp>
        <p:nvSpPr>
          <p:cNvPr id="8" name="TextBox 7"/>
          <p:cNvSpPr txBox="1"/>
          <p:nvPr/>
        </p:nvSpPr>
        <p:spPr>
          <a:xfrm>
            <a:off x="5261802" y="2465060"/>
            <a:ext cx="3518187" cy="461665"/>
          </a:xfrm>
          <a:prstGeom prst="rect">
            <a:avLst/>
          </a:prstGeom>
          <a:noFill/>
        </p:spPr>
        <p:txBody>
          <a:bodyPr wrap="square" rtlCol="0">
            <a:spAutoFit/>
          </a:bodyPr>
          <a:lstStyle/>
          <a:p>
            <a:pPr marL="342900" indent="-342900">
              <a:buFont typeface="Arial"/>
              <a:buChar char="•"/>
            </a:pPr>
            <a:r>
              <a:rPr lang="en-US" sz="2400" dirty="0" smtClean="0">
                <a:solidFill>
                  <a:schemeClr val="tx2">
                    <a:lumMod val="75000"/>
                  </a:schemeClr>
                </a:solidFill>
                <a:latin typeface="Arial Narrow"/>
                <a:cs typeface="Arial Narrow"/>
              </a:rPr>
              <a:t>Jumbo operator</a:t>
            </a:r>
            <a:endParaRPr lang="en-US" sz="2400" dirty="0">
              <a:solidFill>
                <a:schemeClr val="tx2">
                  <a:lumMod val="75000"/>
                </a:schemeClr>
              </a:solidFill>
              <a:latin typeface="Arial Narrow"/>
              <a:cs typeface="Arial Narrow"/>
            </a:endParaRPr>
          </a:p>
        </p:txBody>
      </p:sp>
      <p:sp>
        <p:nvSpPr>
          <p:cNvPr id="9" name="TextBox 8"/>
          <p:cNvSpPr txBox="1"/>
          <p:nvPr/>
        </p:nvSpPr>
        <p:spPr>
          <a:xfrm>
            <a:off x="5265756" y="2897875"/>
            <a:ext cx="3518187" cy="830997"/>
          </a:xfrm>
          <a:prstGeom prst="rect">
            <a:avLst/>
          </a:prstGeom>
          <a:noFill/>
        </p:spPr>
        <p:txBody>
          <a:bodyPr wrap="square" rtlCol="0">
            <a:spAutoFit/>
          </a:bodyPr>
          <a:lstStyle/>
          <a:p>
            <a:pPr marL="342900" indent="-342900">
              <a:buFont typeface="Arial"/>
              <a:buChar char="•"/>
            </a:pPr>
            <a:r>
              <a:rPr lang="en-US" sz="2400" dirty="0" smtClean="0">
                <a:solidFill>
                  <a:schemeClr val="tx2">
                    <a:lumMod val="75000"/>
                  </a:schemeClr>
                </a:solidFill>
                <a:latin typeface="Arial Narrow"/>
                <a:cs typeface="Arial Narrow"/>
              </a:rPr>
              <a:t>Cost based estimation for best optimization </a:t>
            </a:r>
            <a:endParaRPr lang="en-US" sz="2400" dirty="0">
              <a:solidFill>
                <a:schemeClr val="tx2">
                  <a:lumMod val="75000"/>
                </a:schemeClr>
              </a:solidFill>
              <a:latin typeface="Arial Narrow"/>
              <a:cs typeface="Arial Narrow"/>
            </a:endParaRPr>
          </a:p>
        </p:txBody>
      </p:sp>
    </p:spTree>
    <p:extLst>
      <p:ext uri="{BB962C8B-B14F-4D97-AF65-F5344CB8AC3E}">
        <p14:creationId xmlns:p14="http://schemas.microsoft.com/office/powerpoint/2010/main" val="41427579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Summary</a:t>
            </a:r>
            <a:endParaRPr lang="en-US" sz="4000" dirty="0">
              <a:solidFill>
                <a:schemeClr val="accent1">
                  <a:lumMod val="75000"/>
                </a:schemeClr>
              </a:solidFill>
              <a:latin typeface="Arial Narrow"/>
              <a:cs typeface="Arial Narrow"/>
            </a:endParaRPr>
          </a:p>
        </p:txBody>
      </p:sp>
      <p:sp>
        <p:nvSpPr>
          <p:cNvPr id="9" name="TextBox 8"/>
          <p:cNvSpPr txBox="1"/>
          <p:nvPr/>
        </p:nvSpPr>
        <p:spPr>
          <a:xfrm>
            <a:off x="152399" y="1597736"/>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Optimizes on different granularities</a:t>
            </a:r>
            <a:endParaRPr lang="en-US" sz="3600" dirty="0">
              <a:solidFill>
                <a:srgbClr val="254061"/>
              </a:solidFill>
              <a:latin typeface="Arial Narrow"/>
              <a:cs typeface="Arial Narrow"/>
            </a:endParaRPr>
          </a:p>
        </p:txBody>
      </p:sp>
      <p:sp>
        <p:nvSpPr>
          <p:cNvPr id="10" name="TextBox 9"/>
          <p:cNvSpPr txBox="1"/>
          <p:nvPr/>
        </p:nvSpPr>
        <p:spPr>
          <a:xfrm>
            <a:off x="1122287" y="2115111"/>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smtClean="0">
                <a:solidFill>
                  <a:srgbClr val="254061"/>
                </a:solidFill>
                <a:latin typeface="Arial Narrow"/>
                <a:cs typeface="Arial Narrow"/>
              </a:rPr>
              <a:t>Workload, workflow, job (procedural &amp; declarative)</a:t>
            </a:r>
            <a:endParaRPr lang="en-US" sz="3600" dirty="0">
              <a:solidFill>
                <a:srgbClr val="254061"/>
              </a:solidFill>
              <a:latin typeface="Arial Narrow"/>
              <a:cs typeface="Arial Narrow"/>
            </a:endParaRPr>
          </a:p>
        </p:txBody>
      </p:sp>
      <p:sp>
        <p:nvSpPr>
          <p:cNvPr id="11" name="TextBox 10"/>
          <p:cNvSpPr txBox="1"/>
          <p:nvPr/>
        </p:nvSpPr>
        <p:spPr>
          <a:xfrm>
            <a:off x="158819" y="3385224"/>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Considers different decision points</a:t>
            </a:r>
            <a:endParaRPr lang="en-US" sz="3600" dirty="0">
              <a:solidFill>
                <a:srgbClr val="254061"/>
              </a:solidFill>
              <a:latin typeface="Arial Narrow"/>
              <a:cs typeface="Arial Narrow"/>
            </a:endParaRPr>
          </a:p>
        </p:txBody>
      </p:sp>
      <p:sp>
        <p:nvSpPr>
          <p:cNvPr id="12" name="TextBox 11"/>
          <p:cNvSpPr txBox="1"/>
          <p:nvPr/>
        </p:nvSpPr>
        <p:spPr>
          <a:xfrm>
            <a:off x="1128707" y="3902599"/>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smtClean="0">
                <a:solidFill>
                  <a:srgbClr val="254061"/>
                </a:solidFill>
                <a:latin typeface="Arial Narrow"/>
                <a:cs typeface="Arial Narrow"/>
              </a:rPr>
              <a:t>Provisioning, optimization, Scheduling, Data layout</a:t>
            </a:r>
            <a:endParaRPr lang="en-US" sz="3600" dirty="0">
              <a:solidFill>
                <a:srgbClr val="254061"/>
              </a:solidFill>
              <a:latin typeface="Arial Narrow"/>
              <a:cs typeface="Arial Narrow"/>
            </a:endParaRPr>
          </a:p>
        </p:txBody>
      </p:sp>
    </p:spTree>
    <p:extLst>
      <p:ext uri="{BB962C8B-B14F-4D97-AF65-F5344CB8AC3E}">
        <p14:creationId xmlns:p14="http://schemas.microsoft.com/office/powerpoint/2010/main" val="1107573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Piazza Discussion</a:t>
            </a:r>
            <a:endParaRPr lang="en-US" sz="4000" dirty="0">
              <a:solidFill>
                <a:schemeClr val="accent1">
                  <a:lumMod val="75000"/>
                </a:schemeClr>
              </a:solidFill>
              <a:latin typeface="Arial Narrow"/>
              <a:cs typeface="Arial Narrow"/>
            </a:endParaRPr>
          </a:p>
        </p:txBody>
      </p:sp>
      <p:sp>
        <p:nvSpPr>
          <p:cNvPr id="6" name="TextBox 5"/>
          <p:cNvSpPr txBox="1"/>
          <p:nvPr/>
        </p:nvSpPr>
        <p:spPr>
          <a:xfrm>
            <a:off x="602484" y="1920049"/>
            <a:ext cx="8433854" cy="584776"/>
          </a:xfrm>
          <a:prstGeom prst="rect">
            <a:avLst/>
          </a:prstGeom>
          <a:noFill/>
        </p:spPr>
        <p:txBody>
          <a:bodyPr wrap="square" rtlCol="0">
            <a:spAutoFit/>
          </a:bodyPr>
          <a:lstStyle/>
          <a:p>
            <a:r>
              <a:rPr lang="en-US" sz="3200" dirty="0" smtClean="0">
                <a:solidFill>
                  <a:schemeClr val="accent1">
                    <a:lumMod val="50000"/>
                  </a:schemeClr>
                </a:solidFill>
                <a:latin typeface="Arial Narrow"/>
                <a:cs typeface="Arial Narrow"/>
              </a:rPr>
              <a:t>1) Limited evaluation:   10  </a:t>
            </a:r>
            <a:endParaRPr lang="en-US" sz="3200" dirty="0" smtClean="0">
              <a:solidFill>
                <a:schemeClr val="accent1">
                  <a:lumMod val="50000"/>
                </a:schemeClr>
              </a:solidFill>
              <a:effectLst/>
              <a:latin typeface="Arial Narrow"/>
              <a:cs typeface="Arial Narrow"/>
            </a:endParaRPr>
          </a:p>
        </p:txBody>
      </p:sp>
      <p:sp>
        <p:nvSpPr>
          <p:cNvPr id="7" name="TextBox 6"/>
          <p:cNvSpPr txBox="1"/>
          <p:nvPr/>
        </p:nvSpPr>
        <p:spPr>
          <a:xfrm>
            <a:off x="602484" y="1148777"/>
            <a:ext cx="8433854" cy="584776"/>
          </a:xfrm>
          <a:prstGeom prst="rect">
            <a:avLst/>
          </a:prstGeom>
          <a:noFill/>
        </p:spPr>
        <p:txBody>
          <a:bodyPr wrap="square" rtlCol="0">
            <a:spAutoFit/>
          </a:bodyPr>
          <a:lstStyle/>
          <a:p>
            <a:r>
              <a:rPr lang="en-US" sz="3200" u="sng" dirty="0" smtClean="0">
                <a:solidFill>
                  <a:schemeClr val="accent1">
                    <a:lumMod val="50000"/>
                  </a:schemeClr>
                </a:solidFill>
                <a:latin typeface="Arial Narrow"/>
                <a:cs typeface="Arial Narrow"/>
              </a:rPr>
              <a:t>Top criticisms </a:t>
            </a:r>
            <a:r>
              <a:rPr lang="en-US" sz="3200" u="sng" dirty="0" smtClean="0">
                <a:solidFill>
                  <a:schemeClr val="accent1">
                    <a:lumMod val="50000"/>
                  </a:schemeClr>
                </a:solidFill>
                <a:latin typeface="Arial Narrow"/>
                <a:cs typeface="Arial Narrow"/>
              </a:rPr>
              <a:t>(</a:t>
            </a:r>
            <a:r>
              <a:rPr lang="en-US" sz="3200" u="sng" dirty="0" smtClean="0">
                <a:solidFill>
                  <a:schemeClr val="accent1">
                    <a:lumMod val="50000"/>
                  </a:schemeClr>
                </a:solidFill>
                <a:latin typeface="Arial Narrow"/>
                <a:cs typeface="Arial Narrow"/>
              </a:rPr>
              <a:t>till</a:t>
            </a:r>
            <a:r>
              <a:rPr lang="en-US" sz="3200" u="sng" dirty="0" smtClean="0">
                <a:solidFill>
                  <a:schemeClr val="accent1">
                    <a:lumMod val="50000"/>
                  </a:schemeClr>
                </a:solidFill>
                <a:latin typeface="Arial Narrow"/>
                <a:cs typeface="Arial Narrow"/>
              </a:rPr>
              <a:t> </a:t>
            </a:r>
            <a:r>
              <a:rPr lang="en-US" sz="3200" u="sng" dirty="0" smtClean="0">
                <a:solidFill>
                  <a:schemeClr val="accent1">
                    <a:lumMod val="50000"/>
                  </a:schemeClr>
                </a:solidFill>
                <a:latin typeface="Arial Narrow"/>
                <a:cs typeface="Arial Narrow"/>
              </a:rPr>
              <a:t>1:</a:t>
            </a:r>
            <a:r>
              <a:rPr lang="en-US" sz="3200" u="sng" dirty="0" smtClean="0">
                <a:solidFill>
                  <a:schemeClr val="accent1">
                    <a:lumMod val="50000"/>
                  </a:schemeClr>
                </a:solidFill>
                <a:latin typeface="Arial Narrow"/>
                <a:cs typeface="Arial Narrow"/>
              </a:rPr>
              <a:t>30pm, 17 reviews)</a:t>
            </a:r>
            <a:r>
              <a:rPr lang="en-US" sz="3200" u="sng" dirty="0" smtClean="0">
                <a:solidFill>
                  <a:schemeClr val="accent1">
                    <a:lumMod val="50000"/>
                  </a:schemeClr>
                </a:solidFill>
                <a:latin typeface="Arial Narrow"/>
                <a:cs typeface="Arial Narrow"/>
              </a:rPr>
              <a:t>:</a:t>
            </a:r>
            <a:endParaRPr lang="en-US" sz="3200" u="sng" dirty="0" smtClean="0">
              <a:solidFill>
                <a:schemeClr val="accent1">
                  <a:lumMod val="50000"/>
                </a:schemeClr>
              </a:solidFill>
              <a:effectLst/>
              <a:latin typeface="Arial Narrow"/>
              <a:cs typeface="Arial Narrow"/>
            </a:endParaRPr>
          </a:p>
        </p:txBody>
      </p:sp>
      <p:sp>
        <p:nvSpPr>
          <p:cNvPr id="8" name="TextBox 7"/>
          <p:cNvSpPr txBox="1"/>
          <p:nvPr/>
        </p:nvSpPr>
        <p:spPr>
          <a:xfrm>
            <a:off x="606438" y="2484824"/>
            <a:ext cx="8433854" cy="584776"/>
          </a:xfrm>
          <a:prstGeom prst="rect">
            <a:avLst/>
          </a:prstGeom>
          <a:noFill/>
        </p:spPr>
        <p:txBody>
          <a:bodyPr wrap="square" rtlCol="0">
            <a:spAutoFit/>
          </a:bodyPr>
          <a:lstStyle/>
          <a:p>
            <a:r>
              <a:rPr lang="en-US" sz="3200" dirty="0" smtClean="0">
                <a:solidFill>
                  <a:schemeClr val="accent1">
                    <a:lumMod val="50000"/>
                  </a:schemeClr>
                </a:solidFill>
                <a:latin typeface="Arial Narrow"/>
                <a:cs typeface="Arial Narrow"/>
              </a:rPr>
              <a:t>2) Not explained well:   7  </a:t>
            </a:r>
            <a:endParaRPr lang="en-US" sz="3200" dirty="0" smtClean="0">
              <a:solidFill>
                <a:schemeClr val="accent1">
                  <a:lumMod val="50000"/>
                </a:schemeClr>
              </a:solidFill>
              <a:effectLst/>
              <a:latin typeface="Arial Narrow"/>
              <a:cs typeface="Arial Narrow"/>
            </a:endParaRPr>
          </a:p>
        </p:txBody>
      </p:sp>
      <p:sp>
        <p:nvSpPr>
          <p:cNvPr id="9" name="TextBox 8"/>
          <p:cNvSpPr txBox="1"/>
          <p:nvPr/>
        </p:nvSpPr>
        <p:spPr>
          <a:xfrm>
            <a:off x="610392" y="3049599"/>
            <a:ext cx="8433854" cy="584776"/>
          </a:xfrm>
          <a:prstGeom prst="rect">
            <a:avLst/>
          </a:prstGeom>
          <a:noFill/>
        </p:spPr>
        <p:txBody>
          <a:bodyPr wrap="square" rtlCol="0">
            <a:spAutoFit/>
          </a:bodyPr>
          <a:lstStyle/>
          <a:p>
            <a:r>
              <a:rPr lang="en-US" sz="3200" dirty="0">
                <a:solidFill>
                  <a:schemeClr val="accent1">
                    <a:lumMod val="50000"/>
                  </a:schemeClr>
                </a:solidFill>
                <a:latin typeface="Arial Narrow"/>
                <a:cs typeface="Arial Narrow"/>
              </a:rPr>
              <a:t>3</a:t>
            </a:r>
            <a:r>
              <a:rPr lang="en-US" sz="3200" dirty="0" smtClean="0">
                <a:solidFill>
                  <a:schemeClr val="accent1">
                    <a:lumMod val="50000"/>
                  </a:schemeClr>
                </a:solidFill>
                <a:latin typeface="Arial Narrow"/>
                <a:cs typeface="Arial Narrow"/>
              </a:rPr>
              <a:t>) Profiler overhead/better search </a:t>
            </a:r>
            <a:r>
              <a:rPr lang="en-US" sz="3200" dirty="0" err="1" smtClean="0">
                <a:solidFill>
                  <a:schemeClr val="accent1">
                    <a:lumMod val="50000"/>
                  </a:schemeClr>
                </a:solidFill>
                <a:latin typeface="Arial Narrow"/>
                <a:cs typeface="Arial Narrow"/>
              </a:rPr>
              <a:t>algo</a:t>
            </a:r>
            <a:r>
              <a:rPr lang="en-US" sz="3200" dirty="0" smtClean="0">
                <a:solidFill>
                  <a:schemeClr val="accent1">
                    <a:lumMod val="50000"/>
                  </a:schemeClr>
                </a:solidFill>
                <a:latin typeface="Arial Narrow"/>
                <a:cs typeface="Arial Narrow"/>
              </a:rPr>
              <a:t>: 5   </a:t>
            </a:r>
            <a:endParaRPr lang="en-US" sz="3200" dirty="0" smtClean="0">
              <a:solidFill>
                <a:schemeClr val="accent1">
                  <a:lumMod val="50000"/>
                </a:schemeClr>
              </a:solidFill>
              <a:effectLst/>
              <a:latin typeface="Arial Narrow"/>
              <a:cs typeface="Arial Narrow"/>
            </a:endParaRPr>
          </a:p>
        </p:txBody>
      </p:sp>
      <p:sp>
        <p:nvSpPr>
          <p:cNvPr id="13" name="TextBox 12"/>
          <p:cNvSpPr txBox="1"/>
          <p:nvPr/>
        </p:nvSpPr>
        <p:spPr>
          <a:xfrm>
            <a:off x="565542" y="4377858"/>
            <a:ext cx="7941539" cy="584776"/>
          </a:xfrm>
          <a:prstGeom prst="rect">
            <a:avLst/>
          </a:prstGeom>
          <a:noFill/>
        </p:spPr>
        <p:txBody>
          <a:bodyPr wrap="square" rtlCol="0">
            <a:spAutoFit/>
          </a:bodyPr>
          <a:lstStyle/>
          <a:p>
            <a:r>
              <a:rPr lang="en-US" sz="3200" dirty="0" smtClean="0">
                <a:solidFill>
                  <a:schemeClr val="accent1">
                    <a:lumMod val="50000"/>
                  </a:schemeClr>
                </a:solidFill>
                <a:latin typeface="Arial Narrow"/>
                <a:cs typeface="Arial Narrow"/>
              </a:rPr>
              <a:t>* What is the effect of wrong prediction?</a:t>
            </a:r>
            <a:endParaRPr lang="en-US" sz="3200" dirty="0" smtClean="0">
              <a:solidFill>
                <a:schemeClr val="accent1">
                  <a:lumMod val="50000"/>
                </a:schemeClr>
              </a:solidFill>
              <a:effectLst/>
              <a:latin typeface="Arial Narrow"/>
              <a:cs typeface="Arial Narrow"/>
            </a:endParaRPr>
          </a:p>
        </p:txBody>
      </p:sp>
      <p:sp>
        <p:nvSpPr>
          <p:cNvPr id="14" name="TextBox 13"/>
          <p:cNvSpPr txBox="1"/>
          <p:nvPr/>
        </p:nvSpPr>
        <p:spPr>
          <a:xfrm>
            <a:off x="569496" y="5085935"/>
            <a:ext cx="7941539" cy="584776"/>
          </a:xfrm>
          <a:prstGeom prst="rect">
            <a:avLst/>
          </a:prstGeom>
          <a:noFill/>
        </p:spPr>
        <p:txBody>
          <a:bodyPr wrap="square" rtlCol="0">
            <a:spAutoFit/>
          </a:bodyPr>
          <a:lstStyle/>
          <a:p>
            <a:r>
              <a:rPr lang="en-US" sz="3200" dirty="0" smtClean="0">
                <a:solidFill>
                  <a:schemeClr val="accent1">
                    <a:lumMod val="50000"/>
                  </a:schemeClr>
                </a:solidFill>
                <a:latin typeface="Arial Narrow"/>
                <a:cs typeface="Arial Narrow"/>
              </a:rPr>
              <a:t>* What-if engine requires prior knowledge.</a:t>
            </a:r>
            <a:endParaRPr lang="en-US" sz="3200" dirty="0" smtClean="0">
              <a:solidFill>
                <a:schemeClr val="accent1">
                  <a:lumMod val="50000"/>
                </a:schemeClr>
              </a:solidFill>
              <a:effectLst/>
              <a:latin typeface="Arial Narrow"/>
              <a:cs typeface="Arial Narrow"/>
            </a:endParaRPr>
          </a:p>
        </p:txBody>
      </p:sp>
    </p:spTree>
    <p:extLst>
      <p:ext uri="{BB962C8B-B14F-4D97-AF65-F5344CB8AC3E}">
        <p14:creationId xmlns:p14="http://schemas.microsoft.com/office/powerpoint/2010/main" val="42855709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662" y="4306784"/>
            <a:ext cx="9036338" cy="707886"/>
          </a:xfrm>
          <a:prstGeom prst="rect">
            <a:avLst/>
          </a:prstGeom>
          <a:noFill/>
        </p:spPr>
        <p:txBody>
          <a:bodyPr wrap="square" rtlCol="0">
            <a:spAutoFit/>
          </a:bodyPr>
          <a:lstStyle/>
          <a:p>
            <a:pPr algn="ctr"/>
            <a:r>
              <a:rPr lang="en-US" sz="4000" dirty="0" smtClean="0">
                <a:solidFill>
                  <a:schemeClr val="accent1">
                    <a:lumMod val="75000"/>
                  </a:schemeClr>
                </a:solidFill>
                <a:latin typeface="Arial Narrow"/>
                <a:cs typeface="Arial Narrow"/>
              </a:rPr>
              <a:t>http://</a:t>
            </a:r>
            <a:r>
              <a:rPr lang="en-US" sz="4000" dirty="0" err="1" smtClean="0">
                <a:solidFill>
                  <a:schemeClr val="accent1">
                    <a:lumMod val="75000"/>
                  </a:schemeClr>
                </a:solidFill>
                <a:latin typeface="Arial Narrow"/>
                <a:cs typeface="Arial Narrow"/>
              </a:rPr>
              <a:t>www.cs.duke.edu</a:t>
            </a:r>
            <a:r>
              <a:rPr lang="en-US" sz="4000" dirty="0" smtClean="0">
                <a:solidFill>
                  <a:schemeClr val="accent1">
                    <a:lumMod val="75000"/>
                  </a:schemeClr>
                </a:solidFill>
                <a:latin typeface="Arial Narrow"/>
                <a:cs typeface="Arial Narrow"/>
              </a:rPr>
              <a:t>/starfish/</a:t>
            </a:r>
            <a:endParaRPr lang="en-US" sz="4000" dirty="0">
              <a:solidFill>
                <a:schemeClr val="accent1">
                  <a:lumMod val="75000"/>
                </a:schemeClr>
              </a:solidFill>
              <a:latin typeface="Arial Narrow"/>
              <a:cs typeface="Arial Narrow"/>
            </a:endParaRPr>
          </a:p>
        </p:txBody>
      </p:sp>
      <p:sp>
        <p:nvSpPr>
          <p:cNvPr id="9" name="TextBox 8"/>
          <p:cNvSpPr txBox="1"/>
          <p:nvPr/>
        </p:nvSpPr>
        <p:spPr>
          <a:xfrm>
            <a:off x="6424" y="1626942"/>
            <a:ext cx="9137576" cy="1015663"/>
          </a:xfrm>
          <a:prstGeom prst="rect">
            <a:avLst/>
          </a:prstGeom>
          <a:noFill/>
        </p:spPr>
        <p:txBody>
          <a:bodyPr wrap="square" rtlCol="0">
            <a:spAutoFit/>
          </a:bodyPr>
          <a:lstStyle/>
          <a:p>
            <a:pPr algn="ctr"/>
            <a:r>
              <a:rPr lang="en-US" sz="6000" dirty="0" smtClean="0">
                <a:solidFill>
                  <a:schemeClr val="accent1">
                    <a:lumMod val="75000"/>
                  </a:schemeClr>
                </a:solidFill>
                <a:latin typeface="Arial Narrow"/>
                <a:cs typeface="Arial Narrow"/>
              </a:rPr>
              <a:t>Thank you.</a:t>
            </a:r>
            <a:endParaRPr lang="en-US" sz="6000" dirty="0">
              <a:solidFill>
                <a:schemeClr val="accent1">
                  <a:lumMod val="75000"/>
                </a:schemeClr>
              </a:solidFill>
              <a:latin typeface="Arial Narrow"/>
              <a:cs typeface="Arial Narrow"/>
            </a:endParaRPr>
          </a:p>
        </p:txBody>
      </p:sp>
      <p:pic>
        <p:nvPicPr>
          <p:cNvPr id="3" name="Picture 2"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315" y="3292848"/>
            <a:ext cx="4198528" cy="984738"/>
          </a:xfrm>
          <a:prstGeom prst="rect">
            <a:avLst/>
          </a:prstGeom>
        </p:spPr>
      </p:pic>
      <p:sp>
        <p:nvSpPr>
          <p:cNvPr id="10" name="TextBox 9"/>
          <p:cNvSpPr txBox="1"/>
          <p:nvPr/>
        </p:nvSpPr>
        <p:spPr>
          <a:xfrm>
            <a:off x="128680" y="6386252"/>
            <a:ext cx="9036338" cy="400110"/>
          </a:xfrm>
          <a:prstGeom prst="rect">
            <a:avLst/>
          </a:prstGeom>
          <a:noFill/>
        </p:spPr>
        <p:txBody>
          <a:bodyPr wrap="square" rtlCol="0">
            <a:spAutoFit/>
          </a:bodyPr>
          <a:lstStyle/>
          <a:p>
            <a:r>
              <a:rPr lang="en-US" sz="2000" dirty="0" smtClean="0">
                <a:solidFill>
                  <a:schemeClr val="accent1">
                    <a:lumMod val="75000"/>
                  </a:schemeClr>
                </a:solidFill>
                <a:latin typeface="Arial Narrow"/>
                <a:cs typeface="Arial Narrow"/>
              </a:rPr>
              <a:t>Photo courtesy: Starfish group, Duke University</a:t>
            </a:r>
            <a:endParaRPr lang="en-US" sz="2000" dirty="0">
              <a:solidFill>
                <a:schemeClr val="accent1">
                  <a:lumMod val="75000"/>
                </a:schemeClr>
              </a:solidFill>
              <a:latin typeface="Arial Narrow"/>
              <a:cs typeface="Arial Narrow"/>
            </a:endParaRPr>
          </a:p>
        </p:txBody>
      </p:sp>
    </p:spTree>
    <p:extLst>
      <p:ext uri="{BB962C8B-B14F-4D97-AF65-F5344CB8AC3E}">
        <p14:creationId xmlns:p14="http://schemas.microsoft.com/office/powerpoint/2010/main" val="3941344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Going MAD with Big Data</a:t>
            </a:r>
            <a:endParaRPr lang="en-US" sz="4000" dirty="0">
              <a:solidFill>
                <a:schemeClr val="accent1">
                  <a:lumMod val="75000"/>
                </a:schemeClr>
              </a:solidFill>
              <a:latin typeface="Arial Narrow"/>
              <a:cs typeface="Arial Narrow"/>
            </a:endParaRPr>
          </a:p>
        </p:txBody>
      </p:sp>
      <p:sp>
        <p:nvSpPr>
          <p:cNvPr id="5" name="TextBox 4"/>
          <p:cNvSpPr txBox="1"/>
          <p:nvPr/>
        </p:nvSpPr>
        <p:spPr>
          <a:xfrm>
            <a:off x="598530" y="1153341"/>
            <a:ext cx="5678732" cy="830997"/>
          </a:xfrm>
          <a:prstGeom prst="rect">
            <a:avLst/>
          </a:prstGeom>
          <a:noFill/>
        </p:spPr>
        <p:txBody>
          <a:bodyPr wrap="square" rtlCol="0">
            <a:spAutoFit/>
          </a:bodyPr>
          <a:lstStyle/>
          <a:p>
            <a:r>
              <a:rPr lang="en-US" sz="4800" dirty="0">
                <a:solidFill>
                  <a:schemeClr val="accent1">
                    <a:lumMod val="50000"/>
                  </a:schemeClr>
                </a:solidFill>
                <a:latin typeface="Arial Narrow"/>
                <a:cs typeface="Arial Narrow"/>
              </a:rPr>
              <a:t>M</a:t>
            </a:r>
            <a:r>
              <a:rPr lang="en-US" sz="3200" dirty="0">
                <a:solidFill>
                  <a:schemeClr val="accent1">
                    <a:lumMod val="50000"/>
                  </a:schemeClr>
                </a:solidFill>
                <a:latin typeface="Arial Narrow"/>
                <a:cs typeface="Arial Narrow"/>
              </a:rPr>
              <a:t>agnetic </a:t>
            </a:r>
            <a:r>
              <a:rPr lang="en-US" sz="3200" dirty="0" smtClean="0">
                <a:solidFill>
                  <a:schemeClr val="accent1">
                    <a:lumMod val="50000"/>
                  </a:schemeClr>
                </a:solidFill>
                <a:latin typeface="Arial Narrow"/>
                <a:cs typeface="Arial Narrow"/>
              </a:rPr>
              <a:t>system</a:t>
            </a:r>
            <a:endParaRPr lang="en-US" sz="3200" dirty="0" smtClean="0">
              <a:solidFill>
                <a:schemeClr val="accent1">
                  <a:lumMod val="50000"/>
                </a:schemeClr>
              </a:solidFill>
              <a:effectLst/>
              <a:latin typeface="Arial Narrow"/>
              <a:cs typeface="Arial Narrow"/>
            </a:endParaRPr>
          </a:p>
        </p:txBody>
      </p:sp>
      <p:sp>
        <p:nvSpPr>
          <p:cNvPr id="6" name="TextBox 5"/>
          <p:cNvSpPr txBox="1"/>
          <p:nvPr/>
        </p:nvSpPr>
        <p:spPr>
          <a:xfrm>
            <a:off x="598530" y="2021110"/>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A</a:t>
            </a:r>
            <a:r>
              <a:rPr lang="en-US" sz="3200" dirty="0" smtClean="0">
                <a:solidFill>
                  <a:schemeClr val="accent1">
                    <a:lumMod val="50000"/>
                  </a:schemeClr>
                </a:solidFill>
                <a:latin typeface="Arial Narrow"/>
                <a:cs typeface="Arial Narrow"/>
              </a:rPr>
              <a:t>gile system and Analytics</a:t>
            </a:r>
            <a:endParaRPr lang="en-US" sz="3200" dirty="0" smtClean="0">
              <a:solidFill>
                <a:schemeClr val="accent1">
                  <a:lumMod val="50000"/>
                </a:schemeClr>
              </a:solidFill>
              <a:effectLst/>
              <a:latin typeface="Arial Narrow"/>
              <a:cs typeface="Arial Narrow"/>
            </a:endParaRPr>
          </a:p>
        </p:txBody>
      </p:sp>
      <p:sp>
        <p:nvSpPr>
          <p:cNvPr id="8" name="TextBox 7"/>
          <p:cNvSpPr txBox="1"/>
          <p:nvPr/>
        </p:nvSpPr>
        <p:spPr>
          <a:xfrm>
            <a:off x="604950" y="2887682"/>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D</a:t>
            </a:r>
            <a:r>
              <a:rPr lang="en-US" sz="3200" dirty="0" smtClean="0">
                <a:solidFill>
                  <a:schemeClr val="accent1">
                    <a:lumMod val="50000"/>
                  </a:schemeClr>
                </a:solidFill>
                <a:latin typeface="Arial Narrow"/>
                <a:cs typeface="Arial Narrow"/>
              </a:rPr>
              <a:t>eep Analytics</a:t>
            </a:r>
            <a:endParaRPr lang="en-US" sz="3200" dirty="0" smtClean="0">
              <a:solidFill>
                <a:schemeClr val="accent1">
                  <a:lumMod val="50000"/>
                </a:schemeClr>
              </a:solidFill>
              <a:effectLst/>
              <a:latin typeface="Arial Narrow"/>
              <a:cs typeface="Arial Narrow"/>
            </a:endParaRPr>
          </a:p>
        </p:txBody>
      </p:sp>
      <p:sp>
        <p:nvSpPr>
          <p:cNvPr id="7" name="TextBox 6"/>
          <p:cNvSpPr txBox="1"/>
          <p:nvPr/>
        </p:nvSpPr>
        <p:spPr>
          <a:xfrm>
            <a:off x="611370" y="3779382"/>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D</a:t>
            </a:r>
            <a:r>
              <a:rPr lang="en-US" sz="3200" dirty="0" smtClean="0">
                <a:solidFill>
                  <a:schemeClr val="accent1">
                    <a:lumMod val="50000"/>
                  </a:schemeClr>
                </a:solidFill>
                <a:latin typeface="Arial Narrow"/>
                <a:cs typeface="Arial Narrow"/>
              </a:rPr>
              <a:t>ata Life Cycle Awareness</a:t>
            </a:r>
            <a:endParaRPr lang="en-US" sz="3200" dirty="0" smtClean="0">
              <a:solidFill>
                <a:schemeClr val="accent1">
                  <a:lumMod val="50000"/>
                </a:schemeClr>
              </a:solidFill>
              <a:effectLst/>
              <a:latin typeface="Arial Narrow"/>
              <a:cs typeface="Arial Narrow"/>
            </a:endParaRPr>
          </a:p>
        </p:txBody>
      </p:sp>
      <p:sp>
        <p:nvSpPr>
          <p:cNvPr id="9" name="TextBox 8"/>
          <p:cNvSpPr txBox="1"/>
          <p:nvPr/>
        </p:nvSpPr>
        <p:spPr>
          <a:xfrm>
            <a:off x="617790" y="4778524"/>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E</a:t>
            </a:r>
            <a:r>
              <a:rPr lang="en-US" sz="3200" dirty="0" smtClean="0">
                <a:solidFill>
                  <a:schemeClr val="accent1">
                    <a:lumMod val="50000"/>
                  </a:schemeClr>
                </a:solidFill>
                <a:latin typeface="Arial Narrow"/>
                <a:cs typeface="Arial Narrow"/>
              </a:rPr>
              <a:t>lasticity</a:t>
            </a:r>
            <a:endParaRPr lang="en-US" sz="3200" dirty="0" smtClean="0">
              <a:solidFill>
                <a:schemeClr val="accent1">
                  <a:lumMod val="50000"/>
                </a:schemeClr>
              </a:solidFill>
              <a:effectLst/>
              <a:latin typeface="Arial Narrow"/>
              <a:cs typeface="Arial Narrow"/>
            </a:endParaRPr>
          </a:p>
        </p:txBody>
      </p:sp>
      <p:sp>
        <p:nvSpPr>
          <p:cNvPr id="10" name="TextBox 9"/>
          <p:cNvSpPr txBox="1"/>
          <p:nvPr/>
        </p:nvSpPr>
        <p:spPr>
          <a:xfrm>
            <a:off x="624210" y="5733869"/>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R</a:t>
            </a:r>
            <a:r>
              <a:rPr lang="en-US" sz="3200" dirty="0" smtClean="0">
                <a:solidFill>
                  <a:schemeClr val="accent1">
                    <a:lumMod val="50000"/>
                  </a:schemeClr>
                </a:solidFill>
                <a:latin typeface="Arial Narrow"/>
                <a:cs typeface="Arial Narrow"/>
              </a:rPr>
              <a:t>obustness</a:t>
            </a:r>
            <a:endParaRPr lang="en-US" sz="3200" dirty="0" smtClean="0">
              <a:solidFill>
                <a:schemeClr val="accent1">
                  <a:lumMod val="50000"/>
                </a:schemeClr>
              </a:solidFill>
              <a:effectLst/>
              <a:latin typeface="Arial Narrow"/>
              <a:cs typeface="Arial Narrow"/>
            </a:endParaRPr>
          </a:p>
        </p:txBody>
      </p:sp>
    </p:spTree>
    <p:extLst>
      <p:ext uri="{BB962C8B-B14F-4D97-AF65-F5344CB8AC3E}">
        <p14:creationId xmlns:p14="http://schemas.microsoft.com/office/powerpoint/2010/main" val="33928050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Backup: What-if Engine 1</a:t>
            </a:r>
            <a:endParaRPr lang="en-US" sz="4000" dirty="0">
              <a:solidFill>
                <a:schemeClr val="accent1">
                  <a:lumMod val="75000"/>
                </a:schemeClr>
              </a:solidFill>
              <a:latin typeface="Arial Narrow"/>
              <a:cs typeface="Arial Narrow"/>
            </a:endParaRPr>
          </a:p>
        </p:txBody>
      </p:sp>
      <p:pic>
        <p:nvPicPr>
          <p:cNvPr id="7" name="Picture 6" descr="what-if_backu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1053"/>
            <a:ext cx="9144000" cy="2761702"/>
          </a:xfrm>
          <a:prstGeom prst="rect">
            <a:avLst/>
          </a:prstGeom>
        </p:spPr>
      </p:pic>
    </p:spTree>
    <p:extLst>
      <p:ext uri="{BB962C8B-B14F-4D97-AF65-F5344CB8AC3E}">
        <p14:creationId xmlns:p14="http://schemas.microsoft.com/office/powerpoint/2010/main" val="27841514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Backup: What-if Engine 2</a:t>
            </a:r>
            <a:endParaRPr lang="en-US" sz="4000" dirty="0">
              <a:solidFill>
                <a:schemeClr val="accent1">
                  <a:lumMod val="75000"/>
                </a:schemeClr>
              </a:solidFill>
              <a:latin typeface="Arial Narrow"/>
              <a:cs typeface="Arial Narrow"/>
            </a:endParaRPr>
          </a:p>
        </p:txBody>
      </p:sp>
      <p:pic>
        <p:nvPicPr>
          <p:cNvPr id="3" name="Picture 2" descr="what-if_backup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9639"/>
            <a:ext cx="9144000" cy="4651728"/>
          </a:xfrm>
          <a:prstGeom prst="rect">
            <a:avLst/>
          </a:prstGeom>
        </p:spPr>
      </p:pic>
    </p:spTree>
    <p:extLst>
      <p:ext uri="{BB962C8B-B14F-4D97-AF65-F5344CB8AC3E}">
        <p14:creationId xmlns:p14="http://schemas.microsoft.com/office/powerpoint/2010/main" val="5397835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MAD: Features of Ideal Analytics System</a:t>
            </a:r>
            <a:endParaRPr lang="en-US" sz="4000" dirty="0">
              <a:solidFill>
                <a:schemeClr val="accent1">
                  <a:lumMod val="75000"/>
                </a:schemeClr>
              </a:solidFill>
              <a:latin typeface="Arial Narrow"/>
              <a:cs typeface="Arial Narrow"/>
            </a:endParaRPr>
          </a:p>
        </p:txBody>
      </p:sp>
      <p:sp>
        <p:nvSpPr>
          <p:cNvPr id="5" name="TextBox 4"/>
          <p:cNvSpPr txBox="1"/>
          <p:nvPr/>
        </p:nvSpPr>
        <p:spPr>
          <a:xfrm>
            <a:off x="598530" y="1153341"/>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M</a:t>
            </a:r>
            <a:r>
              <a:rPr lang="en-US" sz="3200" dirty="0" smtClean="0">
                <a:solidFill>
                  <a:schemeClr val="accent1">
                    <a:lumMod val="50000"/>
                  </a:schemeClr>
                </a:solidFill>
                <a:latin typeface="Arial Narrow"/>
                <a:cs typeface="Arial Narrow"/>
              </a:rPr>
              <a:t>agnetism</a:t>
            </a:r>
            <a:endParaRPr lang="en-US" sz="3200" dirty="0" smtClean="0">
              <a:solidFill>
                <a:schemeClr val="accent1">
                  <a:lumMod val="50000"/>
                </a:schemeClr>
              </a:solidFill>
              <a:effectLst/>
              <a:latin typeface="Arial Narrow"/>
              <a:cs typeface="Arial Narrow"/>
            </a:endParaRPr>
          </a:p>
        </p:txBody>
      </p:sp>
      <p:sp>
        <p:nvSpPr>
          <p:cNvPr id="6" name="TextBox 5"/>
          <p:cNvSpPr txBox="1"/>
          <p:nvPr/>
        </p:nvSpPr>
        <p:spPr>
          <a:xfrm>
            <a:off x="598530" y="2812870"/>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A</a:t>
            </a:r>
            <a:r>
              <a:rPr lang="en-US" sz="3200" dirty="0" smtClean="0">
                <a:solidFill>
                  <a:schemeClr val="accent1">
                    <a:lumMod val="50000"/>
                  </a:schemeClr>
                </a:solidFill>
                <a:latin typeface="Arial Narrow"/>
                <a:cs typeface="Arial Narrow"/>
              </a:rPr>
              <a:t>gility</a:t>
            </a:r>
            <a:endParaRPr lang="en-US" sz="3200" dirty="0" smtClean="0">
              <a:solidFill>
                <a:schemeClr val="accent1">
                  <a:lumMod val="50000"/>
                </a:schemeClr>
              </a:solidFill>
              <a:effectLst/>
              <a:latin typeface="Arial Narrow"/>
              <a:cs typeface="Arial Narrow"/>
            </a:endParaRPr>
          </a:p>
        </p:txBody>
      </p:sp>
      <p:sp>
        <p:nvSpPr>
          <p:cNvPr id="8" name="TextBox 7"/>
          <p:cNvSpPr txBox="1"/>
          <p:nvPr/>
        </p:nvSpPr>
        <p:spPr>
          <a:xfrm>
            <a:off x="604950" y="4669142"/>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D</a:t>
            </a:r>
            <a:r>
              <a:rPr lang="en-US" sz="3200" dirty="0" smtClean="0">
                <a:solidFill>
                  <a:schemeClr val="accent1">
                    <a:lumMod val="50000"/>
                  </a:schemeClr>
                </a:solidFill>
                <a:latin typeface="Arial Narrow"/>
                <a:cs typeface="Arial Narrow"/>
              </a:rPr>
              <a:t>epth</a:t>
            </a:r>
            <a:endParaRPr lang="en-US" sz="3200" dirty="0" smtClean="0">
              <a:solidFill>
                <a:schemeClr val="accent1">
                  <a:lumMod val="50000"/>
                </a:schemeClr>
              </a:solidFill>
              <a:effectLst/>
              <a:latin typeface="Arial Narrow"/>
              <a:cs typeface="Arial Narrow"/>
            </a:endParaRPr>
          </a:p>
        </p:txBody>
      </p:sp>
      <p:sp>
        <p:nvSpPr>
          <p:cNvPr id="7" name="TextBox 6"/>
          <p:cNvSpPr txBox="1"/>
          <p:nvPr/>
        </p:nvSpPr>
        <p:spPr>
          <a:xfrm>
            <a:off x="602484" y="1751106"/>
            <a:ext cx="5678732" cy="523220"/>
          </a:xfrm>
          <a:prstGeom prst="rect">
            <a:avLst/>
          </a:prstGeom>
          <a:noFill/>
        </p:spPr>
        <p:txBody>
          <a:bodyPr wrap="square" rtlCol="0">
            <a:spAutoFit/>
          </a:bodyPr>
          <a:lstStyle/>
          <a:p>
            <a:r>
              <a:rPr lang="en-US" sz="2800" dirty="0" smtClean="0">
                <a:solidFill>
                  <a:schemeClr val="accent1">
                    <a:lumMod val="50000"/>
                  </a:schemeClr>
                </a:solidFill>
                <a:latin typeface="Arial Narrow"/>
                <a:cs typeface="Arial Narrow"/>
              </a:rPr>
              <a:t>    -- accept all data</a:t>
            </a:r>
            <a:endParaRPr lang="en-US" sz="2800" dirty="0" smtClean="0">
              <a:solidFill>
                <a:schemeClr val="accent1">
                  <a:lumMod val="50000"/>
                </a:schemeClr>
              </a:solidFill>
              <a:effectLst/>
              <a:latin typeface="Arial Narrow"/>
              <a:cs typeface="Arial Narrow"/>
            </a:endParaRPr>
          </a:p>
        </p:txBody>
      </p:sp>
      <p:sp>
        <p:nvSpPr>
          <p:cNvPr id="10" name="TextBox 9"/>
          <p:cNvSpPr txBox="1"/>
          <p:nvPr/>
        </p:nvSpPr>
        <p:spPr>
          <a:xfrm>
            <a:off x="610392" y="5239441"/>
            <a:ext cx="5678732" cy="523220"/>
          </a:xfrm>
          <a:prstGeom prst="rect">
            <a:avLst/>
          </a:prstGeom>
          <a:noFill/>
        </p:spPr>
        <p:txBody>
          <a:bodyPr wrap="square" rtlCol="0">
            <a:spAutoFit/>
          </a:bodyPr>
          <a:lstStyle/>
          <a:p>
            <a:r>
              <a:rPr lang="en-US" sz="2800" dirty="0" smtClean="0">
                <a:solidFill>
                  <a:schemeClr val="accent1">
                    <a:lumMod val="50000"/>
                  </a:schemeClr>
                </a:solidFill>
                <a:latin typeface="Arial Narrow"/>
                <a:cs typeface="Arial Narrow"/>
              </a:rPr>
              <a:t>    -- allow complex analysis</a:t>
            </a:r>
            <a:endParaRPr lang="en-US" sz="2800" dirty="0" smtClean="0">
              <a:solidFill>
                <a:schemeClr val="accent1">
                  <a:lumMod val="50000"/>
                </a:schemeClr>
              </a:solidFill>
              <a:effectLst/>
              <a:latin typeface="Arial Narrow"/>
              <a:cs typeface="Arial Narrow"/>
            </a:endParaRPr>
          </a:p>
        </p:txBody>
      </p:sp>
      <p:sp>
        <p:nvSpPr>
          <p:cNvPr id="11" name="TextBox 10"/>
          <p:cNvSpPr txBox="1"/>
          <p:nvPr/>
        </p:nvSpPr>
        <p:spPr>
          <a:xfrm>
            <a:off x="606438" y="3437541"/>
            <a:ext cx="5678732" cy="954107"/>
          </a:xfrm>
          <a:prstGeom prst="rect">
            <a:avLst/>
          </a:prstGeom>
          <a:noFill/>
        </p:spPr>
        <p:txBody>
          <a:bodyPr wrap="square" rtlCol="0">
            <a:spAutoFit/>
          </a:bodyPr>
          <a:lstStyle/>
          <a:p>
            <a:r>
              <a:rPr lang="en-US" sz="2800" dirty="0" smtClean="0">
                <a:solidFill>
                  <a:schemeClr val="accent1">
                    <a:lumMod val="50000"/>
                  </a:schemeClr>
                </a:solidFill>
                <a:latin typeface="Arial Narrow"/>
                <a:cs typeface="Arial Narrow"/>
              </a:rPr>
              <a:t>    -- adapt with data, </a:t>
            </a:r>
          </a:p>
          <a:p>
            <a:r>
              <a:rPr lang="en-US" sz="2800" dirty="0">
                <a:solidFill>
                  <a:schemeClr val="accent1">
                    <a:lumMod val="50000"/>
                  </a:schemeClr>
                </a:solidFill>
                <a:latin typeface="Arial Narrow"/>
                <a:cs typeface="Arial Narrow"/>
              </a:rPr>
              <a:t> </a:t>
            </a:r>
            <a:r>
              <a:rPr lang="en-US" sz="2800" dirty="0" smtClean="0">
                <a:solidFill>
                  <a:schemeClr val="accent1">
                    <a:lumMod val="50000"/>
                  </a:schemeClr>
                </a:solidFill>
                <a:latin typeface="Arial Narrow"/>
                <a:cs typeface="Arial Narrow"/>
              </a:rPr>
              <a:t>       real-time processing</a:t>
            </a:r>
            <a:endParaRPr lang="en-US" sz="2800" dirty="0" smtClean="0">
              <a:solidFill>
                <a:schemeClr val="accent1">
                  <a:lumMod val="50000"/>
                </a:schemeClr>
              </a:solidFill>
              <a:effectLst/>
              <a:latin typeface="Arial Narrow"/>
              <a:cs typeface="Arial Narrow"/>
            </a:endParaRPr>
          </a:p>
        </p:txBody>
      </p:sp>
    </p:spTree>
    <p:extLst>
      <p:ext uri="{BB962C8B-B14F-4D97-AF65-F5344CB8AC3E}">
        <p14:creationId xmlns:p14="http://schemas.microsoft.com/office/powerpoint/2010/main" val="14745498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8530" y="1153341"/>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M</a:t>
            </a:r>
            <a:r>
              <a:rPr lang="en-US" sz="3200" dirty="0" smtClean="0">
                <a:solidFill>
                  <a:schemeClr val="accent1">
                    <a:lumMod val="50000"/>
                  </a:schemeClr>
                </a:solidFill>
                <a:latin typeface="Arial Narrow"/>
                <a:cs typeface="Arial Narrow"/>
              </a:rPr>
              <a:t>agnetism</a:t>
            </a:r>
            <a:endParaRPr lang="en-US" sz="3200" dirty="0" smtClean="0">
              <a:solidFill>
                <a:schemeClr val="accent1">
                  <a:lumMod val="50000"/>
                </a:schemeClr>
              </a:solidFill>
              <a:effectLst/>
              <a:latin typeface="Arial Narrow"/>
              <a:cs typeface="Arial Narrow"/>
            </a:endParaRPr>
          </a:p>
        </p:txBody>
      </p:sp>
      <p:sp>
        <p:nvSpPr>
          <p:cNvPr id="6" name="TextBox 5"/>
          <p:cNvSpPr txBox="1"/>
          <p:nvPr/>
        </p:nvSpPr>
        <p:spPr>
          <a:xfrm>
            <a:off x="598530" y="2812870"/>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A</a:t>
            </a:r>
            <a:r>
              <a:rPr lang="en-US" sz="3200" dirty="0" smtClean="0">
                <a:solidFill>
                  <a:schemeClr val="accent1">
                    <a:lumMod val="50000"/>
                  </a:schemeClr>
                </a:solidFill>
                <a:latin typeface="Arial Narrow"/>
                <a:cs typeface="Arial Narrow"/>
              </a:rPr>
              <a:t>gility</a:t>
            </a:r>
            <a:endParaRPr lang="en-US" sz="3200" dirty="0" smtClean="0">
              <a:solidFill>
                <a:schemeClr val="accent1">
                  <a:lumMod val="50000"/>
                </a:schemeClr>
              </a:solidFill>
              <a:effectLst/>
              <a:latin typeface="Arial Narrow"/>
              <a:cs typeface="Arial Narrow"/>
            </a:endParaRPr>
          </a:p>
        </p:txBody>
      </p:sp>
      <p:sp>
        <p:nvSpPr>
          <p:cNvPr id="8" name="TextBox 7"/>
          <p:cNvSpPr txBox="1"/>
          <p:nvPr/>
        </p:nvSpPr>
        <p:spPr>
          <a:xfrm>
            <a:off x="604950" y="4669142"/>
            <a:ext cx="5678732" cy="830997"/>
          </a:xfrm>
          <a:prstGeom prst="rect">
            <a:avLst/>
          </a:prstGeom>
          <a:noFill/>
        </p:spPr>
        <p:txBody>
          <a:bodyPr wrap="square" rtlCol="0">
            <a:spAutoFit/>
          </a:bodyPr>
          <a:lstStyle/>
          <a:p>
            <a:r>
              <a:rPr lang="en-US" sz="4800" dirty="0" smtClean="0">
                <a:solidFill>
                  <a:schemeClr val="accent1">
                    <a:lumMod val="50000"/>
                  </a:schemeClr>
                </a:solidFill>
                <a:latin typeface="Arial Narrow"/>
                <a:cs typeface="Arial Narrow"/>
              </a:rPr>
              <a:t>D</a:t>
            </a:r>
            <a:r>
              <a:rPr lang="en-US" sz="3200" dirty="0" smtClean="0">
                <a:solidFill>
                  <a:schemeClr val="accent1">
                    <a:lumMod val="50000"/>
                  </a:schemeClr>
                </a:solidFill>
                <a:latin typeface="Arial Narrow"/>
                <a:cs typeface="Arial Narrow"/>
              </a:rPr>
              <a:t>epth</a:t>
            </a:r>
            <a:endParaRPr lang="en-US" sz="3200" dirty="0" smtClean="0">
              <a:solidFill>
                <a:schemeClr val="accent1">
                  <a:lumMod val="50000"/>
                </a:schemeClr>
              </a:solidFill>
              <a:effectLst/>
              <a:latin typeface="Arial Narrow"/>
              <a:cs typeface="Arial Narrow"/>
            </a:endParaRPr>
          </a:p>
        </p:txBody>
      </p:sp>
      <p:sp>
        <p:nvSpPr>
          <p:cNvPr id="7" name="TextBox 6"/>
          <p:cNvSpPr txBox="1"/>
          <p:nvPr/>
        </p:nvSpPr>
        <p:spPr>
          <a:xfrm>
            <a:off x="602484" y="1751106"/>
            <a:ext cx="5678732" cy="523220"/>
          </a:xfrm>
          <a:prstGeom prst="rect">
            <a:avLst/>
          </a:prstGeom>
          <a:noFill/>
        </p:spPr>
        <p:txBody>
          <a:bodyPr wrap="square" rtlCol="0">
            <a:spAutoFit/>
          </a:bodyPr>
          <a:lstStyle/>
          <a:p>
            <a:r>
              <a:rPr lang="en-US" sz="2800" dirty="0" smtClean="0">
                <a:solidFill>
                  <a:schemeClr val="accent1">
                    <a:lumMod val="50000"/>
                  </a:schemeClr>
                </a:solidFill>
                <a:latin typeface="Arial Narrow"/>
                <a:cs typeface="Arial Narrow"/>
              </a:rPr>
              <a:t>    -- accept all data</a:t>
            </a:r>
            <a:endParaRPr lang="en-US" sz="2800" dirty="0" smtClean="0">
              <a:solidFill>
                <a:schemeClr val="accent1">
                  <a:lumMod val="50000"/>
                </a:schemeClr>
              </a:solidFill>
              <a:effectLst/>
              <a:latin typeface="Arial Narrow"/>
              <a:cs typeface="Arial Narrow"/>
            </a:endParaRPr>
          </a:p>
        </p:txBody>
      </p:sp>
      <p:sp>
        <p:nvSpPr>
          <p:cNvPr id="9" name="TextBox 8"/>
          <p:cNvSpPr txBox="1"/>
          <p:nvPr/>
        </p:nvSpPr>
        <p:spPr>
          <a:xfrm>
            <a:off x="606438" y="3437541"/>
            <a:ext cx="5678732" cy="954107"/>
          </a:xfrm>
          <a:prstGeom prst="rect">
            <a:avLst/>
          </a:prstGeom>
          <a:noFill/>
        </p:spPr>
        <p:txBody>
          <a:bodyPr wrap="square" rtlCol="0">
            <a:spAutoFit/>
          </a:bodyPr>
          <a:lstStyle/>
          <a:p>
            <a:r>
              <a:rPr lang="en-US" sz="2800" dirty="0" smtClean="0">
                <a:solidFill>
                  <a:schemeClr val="accent1">
                    <a:lumMod val="50000"/>
                  </a:schemeClr>
                </a:solidFill>
                <a:latin typeface="Arial Narrow"/>
                <a:cs typeface="Arial Narrow"/>
              </a:rPr>
              <a:t>    -- adapt with data, </a:t>
            </a:r>
          </a:p>
          <a:p>
            <a:r>
              <a:rPr lang="en-US" sz="2800" dirty="0">
                <a:solidFill>
                  <a:schemeClr val="accent1">
                    <a:lumMod val="50000"/>
                  </a:schemeClr>
                </a:solidFill>
                <a:latin typeface="Arial Narrow"/>
                <a:cs typeface="Arial Narrow"/>
              </a:rPr>
              <a:t> </a:t>
            </a:r>
            <a:r>
              <a:rPr lang="en-US" sz="2800" dirty="0" smtClean="0">
                <a:solidFill>
                  <a:schemeClr val="accent1">
                    <a:lumMod val="50000"/>
                  </a:schemeClr>
                </a:solidFill>
                <a:latin typeface="Arial Narrow"/>
                <a:cs typeface="Arial Narrow"/>
              </a:rPr>
              <a:t>       real-time processing</a:t>
            </a:r>
            <a:endParaRPr lang="en-US" sz="2800" dirty="0" smtClean="0">
              <a:solidFill>
                <a:schemeClr val="accent1">
                  <a:lumMod val="50000"/>
                </a:schemeClr>
              </a:solidFill>
              <a:effectLst/>
              <a:latin typeface="Arial Narrow"/>
              <a:cs typeface="Arial Narrow"/>
            </a:endParaRPr>
          </a:p>
        </p:txBody>
      </p:sp>
      <p:sp>
        <p:nvSpPr>
          <p:cNvPr id="10" name="TextBox 9"/>
          <p:cNvSpPr txBox="1"/>
          <p:nvPr/>
        </p:nvSpPr>
        <p:spPr>
          <a:xfrm>
            <a:off x="610392" y="5239441"/>
            <a:ext cx="5678732" cy="523220"/>
          </a:xfrm>
          <a:prstGeom prst="rect">
            <a:avLst/>
          </a:prstGeom>
          <a:noFill/>
        </p:spPr>
        <p:txBody>
          <a:bodyPr wrap="square" rtlCol="0">
            <a:spAutoFit/>
          </a:bodyPr>
          <a:lstStyle/>
          <a:p>
            <a:r>
              <a:rPr lang="en-US" sz="2800" dirty="0" smtClean="0">
                <a:solidFill>
                  <a:schemeClr val="accent1">
                    <a:lumMod val="50000"/>
                  </a:schemeClr>
                </a:solidFill>
                <a:latin typeface="Arial Narrow"/>
                <a:cs typeface="Arial Narrow"/>
              </a:rPr>
              <a:t>    -- allow complex analysis</a:t>
            </a:r>
            <a:endParaRPr lang="en-US" sz="2800" dirty="0" smtClean="0">
              <a:solidFill>
                <a:schemeClr val="accent1">
                  <a:lumMod val="50000"/>
                </a:schemeClr>
              </a:solidFill>
              <a:effectLst/>
              <a:latin typeface="Arial Narrow"/>
              <a:cs typeface="Arial Narrow"/>
            </a:endParaRPr>
          </a:p>
        </p:txBody>
      </p:sp>
      <p:sp>
        <p:nvSpPr>
          <p:cNvPr id="11" name="TextBox 10"/>
          <p:cNvSpPr txBox="1"/>
          <p:nvPr/>
        </p:nvSpPr>
        <p:spPr>
          <a:xfrm>
            <a:off x="0" y="131393"/>
            <a:ext cx="9036338" cy="707886"/>
          </a:xfrm>
          <a:prstGeom prst="rect">
            <a:avLst/>
          </a:prstGeom>
          <a:noFill/>
        </p:spPr>
        <p:txBody>
          <a:bodyPr wrap="square" rtlCol="0">
            <a:spAutoFit/>
          </a:bodyPr>
          <a:lstStyle/>
          <a:p>
            <a:r>
              <a:rPr lang="en-US" sz="4000" dirty="0" err="1" smtClean="0">
                <a:solidFill>
                  <a:schemeClr val="accent1">
                    <a:lumMod val="75000"/>
                  </a:schemeClr>
                </a:solidFill>
                <a:latin typeface="Arial Narrow"/>
                <a:cs typeface="Arial Narrow"/>
              </a:rPr>
              <a:t>Hadoop</a:t>
            </a:r>
            <a:r>
              <a:rPr lang="en-US" sz="4000" dirty="0" smtClean="0">
                <a:solidFill>
                  <a:schemeClr val="accent1">
                    <a:lumMod val="75000"/>
                  </a:schemeClr>
                </a:solidFill>
                <a:latin typeface="Arial Narrow"/>
                <a:cs typeface="Arial Narrow"/>
              </a:rPr>
              <a:t> is MAD</a:t>
            </a:r>
            <a:endParaRPr lang="en-US" sz="4000" dirty="0">
              <a:solidFill>
                <a:schemeClr val="accent1">
                  <a:lumMod val="75000"/>
                </a:schemeClr>
              </a:solidFill>
              <a:latin typeface="Arial Narrow"/>
              <a:cs typeface="Arial Narrow"/>
            </a:endParaRPr>
          </a:p>
        </p:txBody>
      </p:sp>
      <p:sp>
        <p:nvSpPr>
          <p:cNvPr id="12" name="TextBox 11"/>
          <p:cNvSpPr txBox="1"/>
          <p:nvPr/>
        </p:nvSpPr>
        <p:spPr>
          <a:xfrm>
            <a:off x="4365245" y="1282976"/>
            <a:ext cx="5069457" cy="646331"/>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3200" dirty="0" smtClean="0">
                <a:solidFill>
                  <a:srgbClr val="254061"/>
                </a:solidFill>
                <a:latin typeface="Arial Narrow"/>
                <a:cs typeface="Arial Narrow"/>
              </a:rPr>
              <a:t>Blindly loads data into HDFS.</a:t>
            </a:r>
            <a:endParaRPr lang="en-US" sz="3200" dirty="0">
              <a:solidFill>
                <a:srgbClr val="254061"/>
              </a:solidFill>
              <a:latin typeface="Arial Narrow"/>
              <a:cs typeface="Arial Narrow"/>
            </a:endParaRPr>
          </a:p>
        </p:txBody>
      </p:sp>
      <p:sp>
        <p:nvSpPr>
          <p:cNvPr id="13" name="TextBox 12"/>
          <p:cNvSpPr txBox="1"/>
          <p:nvPr/>
        </p:nvSpPr>
        <p:spPr>
          <a:xfrm>
            <a:off x="4369199" y="2573531"/>
            <a:ext cx="5296432" cy="2062103"/>
          </a:xfrm>
          <a:prstGeom prst="rect">
            <a:avLst/>
          </a:prstGeom>
          <a:noFill/>
        </p:spPr>
        <p:txBody>
          <a:bodyPr wrap="square" rtlCol="0">
            <a:spAutoFit/>
          </a:bodyPr>
          <a:lstStyle/>
          <a:p>
            <a:r>
              <a:rPr lang="en-US" sz="3200" dirty="0" smtClean="0">
                <a:solidFill>
                  <a:srgbClr val="254061"/>
                </a:solidFill>
                <a:latin typeface="Arial Narrow"/>
                <a:cs typeface="Arial Narrow"/>
              </a:rPr>
              <a:t>- Fine</a:t>
            </a:r>
            <a:r>
              <a:rPr lang="en-US" sz="3200" dirty="0">
                <a:solidFill>
                  <a:srgbClr val="254061"/>
                </a:solidFill>
                <a:latin typeface="Arial Narrow"/>
                <a:cs typeface="Arial Narrow"/>
              </a:rPr>
              <a:t>-</a:t>
            </a:r>
            <a:r>
              <a:rPr lang="en-US" sz="3200" dirty="0" smtClean="0">
                <a:solidFill>
                  <a:srgbClr val="254061"/>
                </a:solidFill>
                <a:latin typeface="Arial Narrow"/>
                <a:cs typeface="Arial Narrow"/>
              </a:rPr>
              <a:t>grained scheduler</a:t>
            </a:r>
          </a:p>
          <a:p>
            <a:r>
              <a:rPr lang="en-US" sz="3200" dirty="0" smtClean="0">
                <a:solidFill>
                  <a:srgbClr val="254061"/>
                </a:solidFill>
                <a:latin typeface="Arial Narrow"/>
                <a:cs typeface="Arial Narrow"/>
              </a:rPr>
              <a:t>- End-to-end data pipeline</a:t>
            </a:r>
            <a:endParaRPr lang="en-US" sz="3200" dirty="0">
              <a:solidFill>
                <a:srgbClr val="254061"/>
              </a:solidFill>
              <a:latin typeface="Arial Narrow"/>
              <a:cs typeface="Arial Narrow"/>
            </a:endParaRPr>
          </a:p>
          <a:p>
            <a:r>
              <a:rPr lang="en-US" sz="3200" dirty="0" smtClean="0">
                <a:solidFill>
                  <a:srgbClr val="254061"/>
                </a:solidFill>
                <a:latin typeface="Arial Narrow"/>
                <a:cs typeface="Arial Narrow"/>
              </a:rPr>
              <a:t>- Dynamic node addition/</a:t>
            </a:r>
          </a:p>
          <a:p>
            <a:r>
              <a:rPr lang="en-US" sz="3200" dirty="0" smtClean="0">
                <a:solidFill>
                  <a:srgbClr val="254061"/>
                </a:solidFill>
                <a:latin typeface="Arial Narrow"/>
                <a:cs typeface="Arial Narrow"/>
              </a:rPr>
              <a:t>  dropping</a:t>
            </a:r>
            <a:endParaRPr lang="en-US" sz="3200" dirty="0">
              <a:solidFill>
                <a:srgbClr val="254061"/>
              </a:solidFill>
              <a:latin typeface="Arial Narrow"/>
              <a:cs typeface="Arial Narrow"/>
            </a:endParaRPr>
          </a:p>
        </p:txBody>
      </p:sp>
      <p:sp>
        <p:nvSpPr>
          <p:cNvPr id="14" name="TextBox 13"/>
          <p:cNvSpPr txBox="1"/>
          <p:nvPr/>
        </p:nvSpPr>
        <p:spPr>
          <a:xfrm>
            <a:off x="4373153" y="4754816"/>
            <a:ext cx="4663185" cy="1631216"/>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3200" dirty="0" smtClean="0">
                <a:solidFill>
                  <a:srgbClr val="254061"/>
                </a:solidFill>
                <a:latin typeface="Arial Narrow"/>
                <a:cs typeface="Arial Narrow"/>
              </a:rPr>
              <a:t>Well integrated with  </a:t>
            </a:r>
          </a:p>
          <a:p>
            <a:r>
              <a:rPr lang="en-US" sz="3200" dirty="0">
                <a:solidFill>
                  <a:srgbClr val="254061"/>
                </a:solidFill>
                <a:latin typeface="Arial Narrow"/>
                <a:cs typeface="Arial Narrow"/>
              </a:rPr>
              <a:t> </a:t>
            </a:r>
            <a:r>
              <a:rPr lang="en-US" sz="3200" dirty="0" smtClean="0">
                <a:solidFill>
                  <a:srgbClr val="254061"/>
                </a:solidFill>
                <a:latin typeface="Arial Narrow"/>
                <a:cs typeface="Arial Narrow"/>
              </a:rPr>
              <a:t>  programming languages </a:t>
            </a:r>
            <a:endParaRPr lang="en-US" sz="3200" dirty="0">
              <a:solidFill>
                <a:srgbClr val="254061"/>
              </a:solidFill>
              <a:latin typeface="Arial Narrow"/>
              <a:cs typeface="Arial Narrow"/>
            </a:endParaRPr>
          </a:p>
          <a:p>
            <a:endParaRPr lang="en-US" sz="3200" dirty="0">
              <a:solidFill>
                <a:srgbClr val="254061"/>
              </a:solidFill>
              <a:latin typeface="Arial Narrow"/>
              <a:cs typeface="Arial Narrow"/>
            </a:endParaRPr>
          </a:p>
        </p:txBody>
      </p:sp>
    </p:spTree>
    <p:extLst>
      <p:ext uri="{BB962C8B-B14F-4D97-AF65-F5344CB8AC3E}">
        <p14:creationId xmlns:p14="http://schemas.microsoft.com/office/powerpoint/2010/main" val="37172835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Tuning for Good </a:t>
            </a:r>
            <a:r>
              <a:rPr lang="en-US" sz="4000" dirty="0">
                <a:solidFill>
                  <a:schemeClr val="accent1">
                    <a:lumMod val="75000"/>
                  </a:schemeClr>
                </a:solidFill>
                <a:latin typeface="Arial Narrow"/>
                <a:cs typeface="Arial Narrow"/>
              </a:rPr>
              <a:t>P</a:t>
            </a:r>
            <a:r>
              <a:rPr lang="en-US" sz="4000" dirty="0" smtClean="0">
                <a:solidFill>
                  <a:schemeClr val="accent1">
                    <a:lumMod val="75000"/>
                  </a:schemeClr>
                </a:solidFill>
                <a:latin typeface="Arial Narrow"/>
                <a:cs typeface="Arial Narrow"/>
              </a:rPr>
              <a:t>erformance: Challenges</a:t>
            </a:r>
            <a:endParaRPr lang="en-US" sz="4000" dirty="0">
              <a:solidFill>
                <a:schemeClr val="accent1">
                  <a:lumMod val="75000"/>
                </a:schemeClr>
              </a:solidFill>
              <a:latin typeface="Arial Narrow"/>
              <a:cs typeface="Arial Narrow"/>
            </a:endParaRPr>
          </a:p>
        </p:txBody>
      </p:sp>
      <p:sp>
        <p:nvSpPr>
          <p:cNvPr id="3" name="TextBox 2"/>
          <p:cNvSpPr txBox="1"/>
          <p:nvPr/>
        </p:nvSpPr>
        <p:spPr>
          <a:xfrm>
            <a:off x="152399" y="1597736"/>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Multiple dimensions of performance</a:t>
            </a:r>
            <a:endParaRPr lang="en-US" sz="3600" dirty="0">
              <a:solidFill>
                <a:srgbClr val="254061"/>
              </a:solidFill>
              <a:latin typeface="Arial Narrow"/>
              <a:cs typeface="Arial Narrow"/>
            </a:endParaRPr>
          </a:p>
        </p:txBody>
      </p:sp>
      <p:sp>
        <p:nvSpPr>
          <p:cNvPr id="4" name="TextBox 3"/>
          <p:cNvSpPr txBox="1"/>
          <p:nvPr/>
        </p:nvSpPr>
        <p:spPr>
          <a:xfrm>
            <a:off x="1122287" y="2115111"/>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a:solidFill>
                  <a:srgbClr val="254061"/>
                </a:solidFill>
                <a:latin typeface="Arial Narrow"/>
                <a:cs typeface="Arial Narrow"/>
              </a:rPr>
              <a:t>t</a:t>
            </a:r>
            <a:r>
              <a:rPr lang="en-US" sz="2800" dirty="0" smtClean="0">
                <a:solidFill>
                  <a:srgbClr val="254061"/>
                </a:solidFill>
                <a:latin typeface="Arial Narrow"/>
                <a:cs typeface="Arial Narrow"/>
              </a:rPr>
              <a:t>ime, cost, </a:t>
            </a:r>
            <a:r>
              <a:rPr lang="en-US" sz="2800" dirty="0">
                <a:solidFill>
                  <a:srgbClr val="254061"/>
                </a:solidFill>
                <a:latin typeface="Arial Narrow"/>
                <a:cs typeface="Arial Narrow"/>
              </a:rPr>
              <a:t>s</a:t>
            </a:r>
            <a:r>
              <a:rPr lang="en-US" sz="2800" dirty="0" smtClean="0">
                <a:solidFill>
                  <a:srgbClr val="254061"/>
                </a:solidFill>
                <a:latin typeface="Arial Narrow"/>
                <a:cs typeface="Arial Narrow"/>
              </a:rPr>
              <a:t>calability</a:t>
            </a:r>
            <a:r>
              <a:rPr lang="en-US" sz="3600" dirty="0" smtClean="0">
                <a:solidFill>
                  <a:srgbClr val="254061"/>
                </a:solidFill>
                <a:latin typeface="Arial Narrow"/>
                <a:cs typeface="Arial Narrow"/>
              </a:rPr>
              <a:t> …</a:t>
            </a:r>
            <a:endParaRPr lang="en-US" sz="3600" dirty="0">
              <a:solidFill>
                <a:srgbClr val="254061"/>
              </a:solidFill>
              <a:latin typeface="Arial Narrow"/>
              <a:cs typeface="Arial Narrow"/>
            </a:endParaRPr>
          </a:p>
        </p:txBody>
      </p:sp>
      <p:sp>
        <p:nvSpPr>
          <p:cNvPr id="5" name="TextBox 4"/>
          <p:cNvSpPr txBox="1"/>
          <p:nvPr/>
        </p:nvSpPr>
        <p:spPr>
          <a:xfrm>
            <a:off x="158819" y="4596941"/>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Tons of Parameters</a:t>
            </a:r>
            <a:endParaRPr lang="en-US" sz="3600" dirty="0">
              <a:solidFill>
                <a:srgbClr val="254061"/>
              </a:solidFill>
              <a:latin typeface="Arial Narrow"/>
              <a:cs typeface="Arial Narrow"/>
            </a:endParaRPr>
          </a:p>
        </p:txBody>
      </p:sp>
      <p:sp>
        <p:nvSpPr>
          <p:cNvPr id="6" name="TextBox 5"/>
          <p:cNvSpPr txBox="1"/>
          <p:nvPr/>
        </p:nvSpPr>
        <p:spPr>
          <a:xfrm>
            <a:off x="1128707" y="5128915"/>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smtClean="0">
                <a:solidFill>
                  <a:srgbClr val="254061"/>
                </a:solidFill>
                <a:latin typeface="Arial Narrow"/>
                <a:cs typeface="Arial Narrow"/>
              </a:rPr>
              <a:t>more than 190 parameters in </a:t>
            </a:r>
            <a:r>
              <a:rPr lang="en-US" sz="2800" dirty="0" err="1" smtClean="0">
                <a:solidFill>
                  <a:srgbClr val="254061"/>
                </a:solidFill>
                <a:latin typeface="Arial Narrow"/>
                <a:cs typeface="Arial Narrow"/>
              </a:rPr>
              <a:t>Hadoop</a:t>
            </a:r>
            <a:r>
              <a:rPr lang="en-US" sz="2800" dirty="0" smtClean="0">
                <a:solidFill>
                  <a:srgbClr val="254061"/>
                </a:solidFill>
                <a:latin typeface="Arial Narrow"/>
                <a:cs typeface="Arial Narrow"/>
              </a:rPr>
              <a:t>.</a:t>
            </a:r>
            <a:endParaRPr lang="en-US" sz="3600" dirty="0">
              <a:solidFill>
                <a:srgbClr val="254061"/>
              </a:solidFill>
              <a:latin typeface="Arial Narrow"/>
              <a:cs typeface="Arial Narrow"/>
            </a:endParaRPr>
          </a:p>
        </p:txBody>
      </p:sp>
      <p:sp>
        <p:nvSpPr>
          <p:cNvPr id="7" name="TextBox 6"/>
          <p:cNvSpPr txBox="1"/>
          <p:nvPr/>
        </p:nvSpPr>
        <p:spPr>
          <a:xfrm>
            <a:off x="158819" y="3137041"/>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Multiple levels of abstraction</a:t>
            </a:r>
            <a:endParaRPr lang="en-US" sz="3600" dirty="0">
              <a:solidFill>
                <a:srgbClr val="254061"/>
              </a:solidFill>
              <a:latin typeface="Arial Narrow"/>
              <a:cs typeface="Arial Narrow"/>
            </a:endParaRPr>
          </a:p>
        </p:txBody>
      </p:sp>
      <p:sp>
        <p:nvSpPr>
          <p:cNvPr id="8" name="TextBox 7"/>
          <p:cNvSpPr txBox="1"/>
          <p:nvPr/>
        </p:nvSpPr>
        <p:spPr>
          <a:xfrm>
            <a:off x="1128707" y="3654416"/>
            <a:ext cx="7205136" cy="646331"/>
          </a:xfrm>
          <a:prstGeom prst="rect">
            <a:avLst/>
          </a:prstGeom>
          <a:noFill/>
        </p:spPr>
        <p:txBody>
          <a:bodyPr wrap="square" rtlCol="0">
            <a:spAutoFit/>
          </a:bodyPr>
          <a:lstStyle/>
          <a:p>
            <a:r>
              <a:rPr lang="en-US" sz="3600" dirty="0" smtClean="0">
                <a:solidFill>
                  <a:srgbClr val="254061"/>
                </a:solidFill>
                <a:latin typeface="Arial Narrow"/>
                <a:cs typeface="Arial Narrow"/>
              </a:rPr>
              <a:t>-- </a:t>
            </a:r>
            <a:r>
              <a:rPr lang="en-US" sz="2800" dirty="0" smtClean="0">
                <a:solidFill>
                  <a:srgbClr val="254061"/>
                </a:solidFill>
                <a:latin typeface="Arial Narrow"/>
                <a:cs typeface="Arial Narrow"/>
              </a:rPr>
              <a:t>job-level, workflow-level, workload-level</a:t>
            </a:r>
            <a:r>
              <a:rPr lang="en-US" sz="3600" dirty="0" smtClean="0">
                <a:solidFill>
                  <a:srgbClr val="254061"/>
                </a:solidFill>
                <a:latin typeface="Arial Narrow"/>
                <a:cs typeface="Arial Narrow"/>
              </a:rPr>
              <a:t> …</a:t>
            </a:r>
            <a:endParaRPr lang="en-US" sz="3600" dirty="0">
              <a:solidFill>
                <a:srgbClr val="254061"/>
              </a:solidFill>
              <a:latin typeface="Arial Narrow"/>
              <a:cs typeface="Arial Narrow"/>
            </a:endParaRPr>
          </a:p>
        </p:txBody>
      </p:sp>
    </p:spTree>
    <p:extLst>
      <p:ext uri="{BB962C8B-B14F-4D97-AF65-F5344CB8AC3E}">
        <p14:creationId xmlns:p14="http://schemas.microsoft.com/office/powerpoint/2010/main" val="126934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ob_parameter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777" y="2935925"/>
            <a:ext cx="5051865" cy="3911122"/>
          </a:xfrm>
          <a:prstGeom prst="rect">
            <a:avLst/>
          </a:prstGeom>
        </p:spPr>
      </p:pic>
      <p:pic>
        <p:nvPicPr>
          <p:cNvPr id="4" name="Picture 3" descr="thumbru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69" y="1683895"/>
            <a:ext cx="8618462" cy="1142720"/>
          </a:xfrm>
          <a:prstGeom prst="rect">
            <a:avLst/>
          </a:prstGeom>
          <a:effectLst>
            <a:outerShdw blurRad="50800" dist="38100" dir="10800000" algn="r" rotWithShape="0">
              <a:prstClr val="black">
                <a:alpha val="40000"/>
              </a:prstClr>
            </a:outerShdw>
          </a:effectLst>
        </p:spPr>
      </p:pic>
      <p:sp>
        <p:nvSpPr>
          <p:cNvPr id="6" name="TextBox 5"/>
          <p:cNvSpPr txBox="1"/>
          <p:nvPr/>
        </p:nvSpPr>
        <p:spPr>
          <a:xfrm>
            <a:off x="190314" y="1037564"/>
            <a:ext cx="3570162" cy="646331"/>
          </a:xfrm>
          <a:prstGeom prst="rect">
            <a:avLst/>
          </a:prstGeom>
          <a:noFill/>
        </p:spPr>
        <p:txBody>
          <a:bodyPr wrap="square" rtlCol="0">
            <a:spAutoFit/>
          </a:bodyPr>
          <a:lstStyle/>
          <a:p>
            <a:r>
              <a:rPr lang="en-US" sz="3600" dirty="0" smtClean="0">
                <a:solidFill>
                  <a:srgbClr val="254061"/>
                </a:solidFill>
                <a:latin typeface="Arial Narrow"/>
                <a:cs typeface="Arial Narrow"/>
              </a:rPr>
              <a:t>Thumb rule</a:t>
            </a:r>
            <a:endParaRPr lang="en-US" sz="3600" dirty="0">
              <a:solidFill>
                <a:srgbClr val="254061"/>
              </a:solidFill>
              <a:latin typeface="Arial Narrow"/>
              <a:cs typeface="Arial Narrow"/>
            </a:endParaRPr>
          </a:p>
        </p:txBody>
      </p:sp>
      <p:sp>
        <p:nvSpPr>
          <p:cNvPr id="8" name="TextBox 7"/>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Tuning for Good </a:t>
            </a:r>
            <a:r>
              <a:rPr lang="en-US" sz="4000" dirty="0">
                <a:solidFill>
                  <a:schemeClr val="accent1">
                    <a:lumMod val="75000"/>
                  </a:schemeClr>
                </a:solidFill>
                <a:latin typeface="Arial Narrow"/>
                <a:cs typeface="Arial Narrow"/>
              </a:rPr>
              <a:t>P</a:t>
            </a:r>
            <a:r>
              <a:rPr lang="en-US" sz="4000" dirty="0" smtClean="0">
                <a:solidFill>
                  <a:schemeClr val="accent1">
                    <a:lumMod val="75000"/>
                  </a:schemeClr>
                </a:solidFill>
                <a:latin typeface="Arial Narrow"/>
                <a:cs typeface="Arial Narrow"/>
              </a:rPr>
              <a:t>erformance: Challenges</a:t>
            </a:r>
            <a:endParaRPr lang="en-US" sz="4000" dirty="0">
              <a:solidFill>
                <a:schemeClr val="accent1">
                  <a:lumMod val="75000"/>
                </a:schemeClr>
              </a:solidFill>
              <a:latin typeface="Arial Narrow"/>
              <a:cs typeface="Arial Narrow"/>
            </a:endParaRPr>
          </a:p>
        </p:txBody>
      </p:sp>
    </p:spTree>
    <p:extLst>
      <p:ext uri="{BB962C8B-B14F-4D97-AF65-F5344CB8AC3E}">
        <p14:creationId xmlns:p14="http://schemas.microsoft.com/office/powerpoint/2010/main" val="35706375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ob_parameters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777" y="2935925"/>
            <a:ext cx="5051865" cy="3911122"/>
          </a:xfrm>
          <a:prstGeom prst="rect">
            <a:avLst/>
          </a:prstGeom>
        </p:spPr>
      </p:pic>
      <p:pic>
        <p:nvPicPr>
          <p:cNvPr id="4" name="Picture 3" descr="thumbru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69" y="1683895"/>
            <a:ext cx="8618462" cy="1142720"/>
          </a:xfrm>
          <a:prstGeom prst="rect">
            <a:avLst/>
          </a:prstGeom>
          <a:effectLst>
            <a:outerShdw blurRad="50800" dist="38100" dir="10800000" algn="r" rotWithShape="0">
              <a:prstClr val="black">
                <a:alpha val="40000"/>
              </a:prstClr>
            </a:outerShdw>
          </a:effectLst>
        </p:spPr>
      </p:pic>
      <p:sp>
        <p:nvSpPr>
          <p:cNvPr id="6" name="TextBox 5"/>
          <p:cNvSpPr txBox="1"/>
          <p:nvPr/>
        </p:nvSpPr>
        <p:spPr>
          <a:xfrm>
            <a:off x="190314" y="1037564"/>
            <a:ext cx="3570162" cy="646331"/>
          </a:xfrm>
          <a:prstGeom prst="rect">
            <a:avLst/>
          </a:prstGeom>
          <a:noFill/>
        </p:spPr>
        <p:txBody>
          <a:bodyPr wrap="square" rtlCol="0">
            <a:spAutoFit/>
          </a:bodyPr>
          <a:lstStyle/>
          <a:p>
            <a:r>
              <a:rPr lang="en-US" sz="3600" dirty="0" smtClean="0">
                <a:solidFill>
                  <a:srgbClr val="254061"/>
                </a:solidFill>
                <a:latin typeface="Arial Narrow"/>
                <a:cs typeface="Arial Narrow"/>
              </a:rPr>
              <a:t>Thumb rule</a:t>
            </a:r>
            <a:endParaRPr lang="en-US" sz="3600" dirty="0">
              <a:solidFill>
                <a:srgbClr val="254061"/>
              </a:solidFill>
              <a:latin typeface="Arial Narrow"/>
              <a:cs typeface="Arial Narrow"/>
            </a:endParaRPr>
          </a:p>
        </p:txBody>
      </p:sp>
      <p:cxnSp>
        <p:nvCxnSpPr>
          <p:cNvPr id="7" name="Straight Arrow Connector 6"/>
          <p:cNvCxnSpPr/>
          <p:nvPr/>
        </p:nvCxnSpPr>
        <p:spPr>
          <a:xfrm>
            <a:off x="3211622" y="2826615"/>
            <a:ext cx="394154" cy="1669956"/>
          </a:xfrm>
          <a:prstGeom prst="straightConnector1">
            <a:avLst/>
          </a:prstGeom>
          <a:ln w="5715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Tuning for Good </a:t>
            </a:r>
            <a:r>
              <a:rPr lang="en-US" sz="4000" dirty="0">
                <a:solidFill>
                  <a:schemeClr val="accent1">
                    <a:lumMod val="75000"/>
                  </a:schemeClr>
                </a:solidFill>
                <a:latin typeface="Arial Narrow"/>
                <a:cs typeface="Arial Narrow"/>
              </a:rPr>
              <a:t>P</a:t>
            </a:r>
            <a:r>
              <a:rPr lang="en-US" sz="4000" dirty="0" smtClean="0">
                <a:solidFill>
                  <a:schemeClr val="accent1">
                    <a:lumMod val="75000"/>
                  </a:schemeClr>
                </a:solidFill>
                <a:latin typeface="Arial Narrow"/>
                <a:cs typeface="Arial Narrow"/>
              </a:rPr>
              <a:t>erformance: Challenges</a:t>
            </a:r>
            <a:endParaRPr lang="en-US" sz="4000" dirty="0">
              <a:solidFill>
                <a:schemeClr val="accent1">
                  <a:lumMod val="75000"/>
                </a:schemeClr>
              </a:solidFill>
              <a:latin typeface="Arial Narrow"/>
              <a:cs typeface="Arial Narrow"/>
            </a:endParaRPr>
          </a:p>
        </p:txBody>
      </p:sp>
    </p:spTree>
    <p:extLst>
      <p:ext uri="{BB962C8B-B14F-4D97-AF65-F5344CB8AC3E}">
        <p14:creationId xmlns:p14="http://schemas.microsoft.com/office/powerpoint/2010/main" val="19232690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 Self-tuning System</a:t>
            </a:r>
            <a:endParaRPr lang="en-US" sz="4000" dirty="0">
              <a:solidFill>
                <a:schemeClr val="accent1">
                  <a:lumMod val="75000"/>
                </a:schemeClr>
              </a:solidFill>
              <a:latin typeface="Arial Narrow"/>
              <a:cs typeface="Arial Narrow"/>
            </a:endParaRPr>
          </a:p>
        </p:txBody>
      </p:sp>
      <p:sp>
        <p:nvSpPr>
          <p:cNvPr id="3" name="TextBox 2"/>
          <p:cNvSpPr txBox="1"/>
          <p:nvPr/>
        </p:nvSpPr>
        <p:spPr>
          <a:xfrm>
            <a:off x="152400" y="1232761"/>
            <a:ext cx="3570162" cy="646331"/>
          </a:xfrm>
          <a:prstGeom prst="rect">
            <a:avLst/>
          </a:prstGeom>
          <a:noFill/>
        </p:spPr>
        <p:txBody>
          <a:bodyPr wrap="square" rtlCol="0">
            <a:spAutoFit/>
          </a:bodyPr>
          <a:lstStyle/>
          <a:p>
            <a:r>
              <a:rPr lang="en-US" sz="3600" dirty="0" smtClean="0">
                <a:solidFill>
                  <a:srgbClr val="254061"/>
                </a:solidFill>
                <a:latin typeface="Arial Narrow"/>
                <a:cs typeface="Arial Narrow"/>
              </a:rPr>
              <a:t>- Builds on </a:t>
            </a:r>
            <a:r>
              <a:rPr lang="en-US" sz="3600" dirty="0" err="1" smtClean="0">
                <a:solidFill>
                  <a:srgbClr val="254061"/>
                </a:solidFill>
                <a:latin typeface="Arial Narrow"/>
                <a:cs typeface="Arial Narrow"/>
              </a:rPr>
              <a:t>Hadoop</a:t>
            </a:r>
            <a:endParaRPr lang="en-US" sz="3600" dirty="0">
              <a:solidFill>
                <a:srgbClr val="254061"/>
              </a:solidFill>
              <a:latin typeface="Arial Narrow"/>
              <a:cs typeface="Arial Narrow"/>
            </a:endParaRPr>
          </a:p>
        </p:txBody>
      </p:sp>
      <p:sp>
        <p:nvSpPr>
          <p:cNvPr id="4" name="TextBox 3"/>
          <p:cNvSpPr txBox="1"/>
          <p:nvPr/>
        </p:nvSpPr>
        <p:spPr>
          <a:xfrm>
            <a:off x="144221" y="1837730"/>
            <a:ext cx="7841039" cy="646331"/>
          </a:xfrm>
          <a:prstGeom prst="rect">
            <a:avLst/>
          </a:prstGeom>
          <a:noFill/>
        </p:spPr>
        <p:txBody>
          <a:bodyPr wrap="square" rtlCol="0">
            <a:spAutoFit/>
          </a:bodyPr>
          <a:lstStyle/>
          <a:p>
            <a:r>
              <a:rPr lang="en-US" sz="3600" dirty="0" smtClean="0">
                <a:solidFill>
                  <a:srgbClr val="254061"/>
                </a:solidFill>
                <a:latin typeface="Arial Narrow"/>
                <a:cs typeface="Arial Narrow"/>
              </a:rPr>
              <a:t>- Tunes to ‘good’ performance automatically</a:t>
            </a:r>
            <a:endParaRPr lang="en-US" sz="3600" dirty="0">
              <a:solidFill>
                <a:srgbClr val="254061"/>
              </a:solidFill>
              <a:latin typeface="Arial Narrow"/>
              <a:cs typeface="Arial Narrow"/>
            </a:endParaRPr>
          </a:p>
        </p:txBody>
      </p:sp>
      <p:pic>
        <p:nvPicPr>
          <p:cNvPr id="5" name="Picture 4" descr="over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99" y="2918036"/>
            <a:ext cx="7465197" cy="3753824"/>
          </a:xfrm>
          <a:prstGeom prst="rect">
            <a:avLst/>
          </a:prstGeom>
        </p:spPr>
      </p:pic>
    </p:spTree>
    <p:extLst>
      <p:ext uri="{BB962C8B-B14F-4D97-AF65-F5344CB8AC3E}">
        <p14:creationId xmlns:p14="http://schemas.microsoft.com/office/powerpoint/2010/main" val="16041160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1393"/>
            <a:ext cx="9036338" cy="707886"/>
          </a:xfrm>
          <a:prstGeom prst="rect">
            <a:avLst/>
          </a:prstGeom>
          <a:noFill/>
        </p:spPr>
        <p:txBody>
          <a:bodyPr wrap="square" rtlCol="0">
            <a:spAutoFit/>
          </a:bodyPr>
          <a:lstStyle/>
          <a:p>
            <a:r>
              <a:rPr lang="en-US" sz="4000" dirty="0" smtClean="0">
                <a:solidFill>
                  <a:schemeClr val="accent1">
                    <a:lumMod val="75000"/>
                  </a:schemeClr>
                </a:solidFill>
                <a:latin typeface="Arial Narrow"/>
                <a:cs typeface="Arial Narrow"/>
              </a:rPr>
              <a:t>Starfish Architecture</a:t>
            </a:r>
            <a:endParaRPr lang="en-US" sz="4000" dirty="0">
              <a:solidFill>
                <a:schemeClr val="accent1">
                  <a:lumMod val="75000"/>
                </a:schemeClr>
              </a:solidFill>
              <a:latin typeface="Arial Narrow"/>
              <a:cs typeface="Arial Narrow"/>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 y="1111215"/>
            <a:ext cx="9134582" cy="5746785"/>
          </a:xfrm>
          <a:prstGeom prst="rect">
            <a:avLst/>
          </a:prstGeom>
        </p:spPr>
      </p:pic>
    </p:spTree>
    <p:extLst>
      <p:ext uri="{BB962C8B-B14F-4D97-AF65-F5344CB8AC3E}">
        <p14:creationId xmlns:p14="http://schemas.microsoft.com/office/powerpoint/2010/main" val="12046534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1418</TotalTime>
  <Words>1448</Words>
  <Application>Microsoft Macintosh PowerPoint</Application>
  <PresentationFormat>On-screen Show (4:3)</PresentationFormat>
  <Paragraphs>157</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Nirupam Roy</dc:creator>
  <cp:lastModifiedBy>Nirupam Roy</cp:lastModifiedBy>
  <cp:revision>161</cp:revision>
  <dcterms:created xsi:type="dcterms:W3CDTF">2015-03-02T15:40:28Z</dcterms:created>
  <dcterms:modified xsi:type="dcterms:W3CDTF">2015-03-04T02:35:23Z</dcterms:modified>
</cp:coreProperties>
</file>