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0"/>
  </p:notesMasterIdLst>
  <p:sldIdLst>
    <p:sldId id="256" r:id="rId2"/>
    <p:sldId id="257" r:id="rId3"/>
    <p:sldId id="294" r:id="rId4"/>
    <p:sldId id="258" r:id="rId5"/>
    <p:sldId id="259" r:id="rId6"/>
    <p:sldId id="261" r:id="rId7"/>
    <p:sldId id="263" r:id="rId8"/>
    <p:sldId id="267" r:id="rId9"/>
    <p:sldId id="268" r:id="rId10"/>
    <p:sldId id="269" r:id="rId11"/>
    <p:sldId id="295" r:id="rId12"/>
    <p:sldId id="296" r:id="rId13"/>
    <p:sldId id="297" r:id="rId14"/>
    <p:sldId id="273" r:id="rId15"/>
    <p:sldId id="274" r:id="rId16"/>
    <p:sldId id="275" r:id="rId17"/>
    <p:sldId id="298" r:id="rId18"/>
    <p:sldId id="280" r:id="rId19"/>
    <p:sldId id="281" r:id="rId20"/>
    <p:sldId id="283" r:id="rId21"/>
    <p:sldId id="284" r:id="rId22"/>
    <p:sldId id="285" r:id="rId23"/>
    <p:sldId id="286" r:id="rId24"/>
    <p:sldId id="288" r:id="rId25"/>
    <p:sldId id="289" r:id="rId26"/>
    <p:sldId id="290" r:id="rId27"/>
    <p:sldId id="292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may" initials="C" lastIdx="1" clrIdx="0">
    <p:extLst>
      <p:ext uri="{19B8F6BF-5375-455C-9EA6-DF929625EA0E}">
        <p15:presenceInfo xmlns:p15="http://schemas.microsoft.com/office/powerpoint/2012/main" userId="Chinm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49B"/>
    <a:srgbClr val="579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6357" autoAdjust="0"/>
  </p:normalViewPr>
  <p:slideViewPr>
    <p:cSldViewPr snapToGrid="0">
      <p:cViewPr varScale="1">
        <p:scale>
          <a:sx n="79" d="100"/>
          <a:sy n="79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No</a:t>
            </a:r>
            <a:r>
              <a:rPr lang="en-US" baseline="0" dirty="0" smtClean="0"/>
              <a:t> </a:t>
            </a:r>
            <a:r>
              <a:rPr lang="en-US" dirty="0" smtClean="0"/>
              <a:t>Reconfiguration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No-Reconfiguration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Eventual</c:v>
                </c:pt>
                <c:pt idx="1">
                  <c:v>Strong</c:v>
                </c:pt>
                <c:pt idx="2">
                  <c:v>RMW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0.34</c:v>
                </c:pt>
                <c:pt idx="1">
                  <c:v>0.33</c:v>
                </c:pt>
                <c:pt idx="2">
                  <c:v>0.33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083949210296077"/>
          <c:y val="0.41929460309998562"/>
          <c:w val="0.31261080029470001"/>
          <c:h val="0.522676969483292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Every 6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Sheet1!$A$2:$A$4</c:f>
              <c:strCache>
                <c:ptCount val="3"/>
                <c:pt idx="0">
                  <c:v>Eventual</c:v>
                </c:pt>
                <c:pt idx="1">
                  <c:v>Strong</c:v>
                </c:pt>
                <c:pt idx="2">
                  <c:v>RMW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  <c:f>Sheet1!$B$2:$B$4</c:f>
              <c:numCache>
                <c:formatCode>General</c:formatCode>
                <c:ptCount val="3"/>
                <c:pt idx="0">
                  <c:v>0.21</c:v>
                </c:pt>
                <c:pt idx="1">
                  <c:v>0.33</c:v>
                </c:pt>
                <c:pt idx="2">
                  <c:v>0.46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Every 4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Eventual</c:v>
                </c:pt>
                <c:pt idx="1">
                  <c:v>Strong</c:v>
                </c:pt>
                <c:pt idx="2">
                  <c:v>RMW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0.17</c:v>
                </c:pt>
                <c:pt idx="1">
                  <c:v>0.49</c:v>
                </c:pt>
                <c:pt idx="2">
                  <c:v>0.34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Every 2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Eventual</c:v>
                </c:pt>
                <c:pt idx="1">
                  <c:v>Strong</c:v>
                </c:pt>
                <c:pt idx="2">
                  <c:v>RMW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0.11</c:v>
                </c:pt>
                <c:pt idx="1">
                  <c:v>0.54</c:v>
                </c:pt>
                <c:pt idx="2">
                  <c:v>0.35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0D1C6-FE90-440B-B51E-22C387CBB2D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E737C-32F3-42B8-B8FD-759A21B63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-Replication</a:t>
            </a:r>
            <a:r>
              <a:rPr lang="en-US" baseline="0" dirty="0" smtClean="0"/>
              <a:t> – Improve data reliability, data availability, fault-tolerance, provide backup in case of failures.</a:t>
            </a:r>
          </a:p>
          <a:p>
            <a:r>
              <a:rPr lang="en-US" baseline="0" dirty="0" smtClean="0"/>
              <a:t>-Must ensure Consistency!!</a:t>
            </a:r>
          </a:p>
          <a:p>
            <a:r>
              <a:rPr lang="en-US" baseline="0" dirty="0" smtClean="0"/>
              <a:t>-Primary Replicas </a:t>
            </a:r>
            <a:r>
              <a:rPr lang="en-US" baseline="0" dirty="0" smtClean="0">
                <a:sym typeface="Wingdings" panose="05000000000000000000" pitchFamily="2" charset="2"/>
              </a:rPr>
              <a:t> All writes &amp; Strongly consistent Reads.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-Secondary Replicas  Intermediary Consistency 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6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</a:t>
            </a:r>
            <a:r>
              <a:rPr lang="en-US" baseline="0" dirty="0" smtClean="0"/>
              <a:t> Mode: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Wingdings" panose="05000000000000000000" pitchFamily="2" charset="2"/>
              </a:rPr>
              <a:t>Client obtains a non-exclusive lock on the configuration (lease-id),  stores lease-id in configuration blob and performs write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Wingdings" panose="05000000000000000000" pitchFamily="2" charset="2"/>
              </a:rPr>
              <a:t>If CS obtains exclusive lock on the configuration, no more writes allowed   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6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0" dirty="0" err="1" smtClean="0"/>
              <a:t>Etags</a:t>
            </a:r>
            <a:r>
              <a:rPr lang="en-US" b="0" baseline="0" dirty="0" smtClean="0"/>
              <a:t> are used for conditional writes.</a:t>
            </a:r>
            <a:r>
              <a:rPr lang="en-US" b="0" baseline="0" dirty="0" smtClean="0">
                <a:sym typeface="Wingdings" panose="05000000000000000000" pitchFamily="2" charset="2"/>
              </a:rPr>
              <a:t> So, if the </a:t>
            </a:r>
            <a:r>
              <a:rPr lang="en-US" b="0" baseline="0" dirty="0" err="1" smtClean="0">
                <a:sym typeface="Wingdings" panose="05000000000000000000" pitchFamily="2" charset="2"/>
              </a:rPr>
              <a:t>Etag</a:t>
            </a:r>
            <a:r>
              <a:rPr lang="en-US" b="0" baseline="0" dirty="0" smtClean="0">
                <a:sym typeface="Wingdings" panose="05000000000000000000" pitchFamily="2" charset="2"/>
              </a:rPr>
              <a:t> value at the place to write is the same as it was when the client expressed his intention to write, the client can write to that blob.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>
                <a:sym typeface="Wingdings" panose="05000000000000000000" pitchFamily="2" charset="2"/>
              </a:rPr>
              <a:t>Multi-primary write may take longer than </a:t>
            </a:r>
            <a:r>
              <a:rPr lang="el-GR" b="0" baseline="0" dirty="0" smtClean="0">
                <a:sym typeface="Wingdings" panose="05000000000000000000" pitchFamily="2" charset="2"/>
              </a:rPr>
              <a:t>Δ</a:t>
            </a:r>
            <a:r>
              <a:rPr lang="en-US" b="0" baseline="0" dirty="0" smtClean="0">
                <a:sym typeface="Wingdings" panose="05000000000000000000" pitchFamily="2" charset="2"/>
              </a:rPr>
              <a:t> sec. to complete, so we acquire lock even If in fast mode.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1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-Does</a:t>
            </a:r>
            <a:r>
              <a:rPr lang="en-US" baseline="0" dirty="0" smtClean="0"/>
              <a:t> not affect latency of read operations with strong or eventual consistency since those are directed towards </a:t>
            </a:r>
            <a:r>
              <a:rPr lang="en-US" b="1" baseline="0" dirty="0" smtClean="0"/>
              <a:t>primary replicas.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9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-Does</a:t>
            </a:r>
            <a:r>
              <a:rPr lang="en-US" baseline="0" dirty="0" smtClean="0"/>
              <a:t> not affect latency of read operations with strong or eventual consistency since those are directed towards </a:t>
            </a:r>
            <a:r>
              <a:rPr lang="en-US" b="1" baseline="0" dirty="0" smtClean="0"/>
              <a:t>primary replicas.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9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 </a:t>
            </a:r>
            <a:r>
              <a:rPr lang="en-US" b="0" dirty="0" smtClean="0"/>
              <a:t>We</a:t>
            </a:r>
            <a:r>
              <a:rPr lang="en-US" b="0" baseline="0" dirty="0" smtClean="0"/>
              <a:t> make the new replica WRITE_ONLY to avoid the case wherein it can never finish synchronizing with the primary replica (that case is when there are concurrent writes going on). </a:t>
            </a:r>
          </a:p>
          <a:p>
            <a:r>
              <a:rPr lang="en-US" b="0" baseline="0" dirty="0" smtClean="0"/>
              <a:t>- Write operations can occur concurrently since writes can occur in slow mode too.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8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49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81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-Explain experiment</a:t>
            </a:r>
            <a:r>
              <a:rPr lang="en-US" baseline="0" dirty="0" smtClean="0"/>
              <a:t>. Explain each reconfig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01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67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7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-Replication</a:t>
            </a:r>
            <a:r>
              <a:rPr lang="en-US" baseline="0" dirty="0" smtClean="0"/>
              <a:t> – Improve data reliability, data availability, fault-tolerance, provide backup in case of failures.</a:t>
            </a:r>
          </a:p>
          <a:p>
            <a:r>
              <a:rPr lang="en-US" baseline="0" dirty="0" smtClean="0"/>
              <a:t>-Must ensure Consistency!!</a:t>
            </a:r>
          </a:p>
          <a:p>
            <a:r>
              <a:rPr lang="en-US" baseline="0" dirty="0" smtClean="0"/>
              <a:t>-Primary Replicas </a:t>
            </a:r>
            <a:r>
              <a:rPr lang="en-US" baseline="0" dirty="0" smtClean="0">
                <a:sym typeface="Wingdings" panose="05000000000000000000" pitchFamily="2" charset="2"/>
              </a:rPr>
              <a:t> All writes &amp; Strongly consistent Reads.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-Secondary Replicas  Intermediary Consistency 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00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26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65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3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-Each entry is a SubSLA.</a:t>
            </a:r>
          </a:p>
          <a:p>
            <a:r>
              <a:rPr lang="en-US" dirty="0" smtClean="0"/>
              <a:t>-SLAs</a:t>
            </a:r>
            <a:r>
              <a:rPr lang="en-US" baseline="0" dirty="0" smtClean="0"/>
              <a:t> are ranked by utility which depends on the application.</a:t>
            </a:r>
          </a:p>
          <a:p>
            <a:r>
              <a:rPr lang="en-US" baseline="0" dirty="0" smtClean="0"/>
              <a:t>-Sometimes lower consistency with low latency is </a:t>
            </a:r>
            <a:r>
              <a:rPr lang="en-US" b="1" baseline="0" dirty="0" smtClean="0"/>
              <a:t>preferred</a:t>
            </a:r>
            <a:r>
              <a:rPr lang="en-US" b="0" baseline="0" dirty="0" smtClean="0"/>
              <a:t> over strong consistency with high latency.</a:t>
            </a:r>
          </a:p>
          <a:p>
            <a:r>
              <a:rPr lang="en-US" b="0" baseline="0" dirty="0" smtClean="0"/>
              <a:t>-Ex. FB friends.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1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-Tablet is the granularity of replication</a:t>
            </a:r>
            <a:r>
              <a:rPr lang="en-US" baseline="0" dirty="0" smtClean="0"/>
              <a:t> (key ranges for key-value stores).</a:t>
            </a:r>
            <a:endParaRPr lang="en-US" dirty="0" smtClean="0"/>
          </a:p>
          <a:p>
            <a:r>
              <a:rPr lang="en-US" dirty="0" smtClean="0"/>
              <a:t>-Config</a:t>
            </a:r>
            <a:r>
              <a:rPr lang="en-US" baseline="0" dirty="0" smtClean="0"/>
              <a:t> Generator generates all possible configurations </a:t>
            </a:r>
            <a:r>
              <a:rPr lang="en-US" baseline="0" dirty="0" smtClean="0">
                <a:sym typeface="Wingdings" panose="05000000000000000000" pitchFamily="2" charset="2"/>
              </a:rPr>
              <a:t> Find util/cost for each and select the highest after pruning acc. To constraints.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-Ex. Of constraint  Set max geo-replication factor of  unpopular songs to 1 &amp; that of chartbusters to 3.  Limit sync. Communication betwn. 2</a:t>
            </a:r>
            <a:r>
              <a:rPr lang="en-US" baseline="30000" dirty="0" smtClean="0">
                <a:sym typeface="Wingdings" panose="05000000000000000000" pitchFamily="2" charset="2"/>
              </a:rPr>
              <a:t>nd</a:t>
            </a:r>
            <a:r>
              <a:rPr lang="en-US" baseline="0" dirty="0" smtClean="0">
                <a:sym typeface="Wingdings" panose="05000000000000000000" pitchFamily="2" charset="2"/>
              </a:rPr>
              <a:t>ary and 1ry replicas.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4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8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3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Select replica</a:t>
            </a:r>
            <a:r>
              <a:rPr lang="en-US" baseline="0" dirty="0" smtClean="0"/>
              <a:t> based on latency, </a:t>
            </a:r>
            <a:r>
              <a:rPr lang="en-US" baseline="0" dirty="0" err="1" smtClean="0"/>
              <a:t>cview</a:t>
            </a:r>
            <a:r>
              <a:rPr lang="en-US" baseline="0" dirty="0" smtClean="0"/>
              <a:t> and SLA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737C-32F3-42B8-B8FD-759A21B639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6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0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08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0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1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6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2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6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0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1C0F12-6BFA-4E37-A8A8-04D641B4965F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AC959B-658E-4C77-AB36-97C6537A99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90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656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 Self-Configurable Geo-Replicated Cloud Storage System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9366"/>
            <a:ext cx="9144000" cy="3255962"/>
          </a:xfrm>
        </p:spPr>
        <p:txBody>
          <a:bodyPr/>
          <a:lstStyle/>
          <a:p>
            <a:r>
              <a:rPr lang="en-US" dirty="0" smtClean="0"/>
              <a:t>By: Masoud Saeida Ardekani and </a:t>
            </a:r>
          </a:p>
          <a:p>
            <a:r>
              <a:rPr lang="en-US" dirty="0" smtClean="0"/>
              <a:t>Douglas B. Terry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Presentation By: Chinmay Kulkarni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329184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Client-CS Communication:</a:t>
            </a:r>
            <a:endParaRPr lang="en-US" sz="3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353568" y="1032129"/>
            <a:ext cx="63956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Clients use a designated MAS shared container to communicate with the 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Clients periodically write their observed latencies, Hit-Miss Ratios, SLAs and Read-Write Ratios which the CS reads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CS stores latest configuration and the RiP (Reconfiguration-in-Progress) flag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Tuba allows </a:t>
            </a:r>
            <a:r>
              <a:rPr lang="en-US" sz="2800" dirty="0" smtClean="0"/>
              <a:t>clients </a:t>
            </a:r>
            <a:r>
              <a:rPr lang="en-US" sz="2800" dirty="0"/>
              <a:t>to cache </a:t>
            </a:r>
            <a:r>
              <a:rPr lang="en-US" sz="2800" dirty="0" smtClean="0"/>
              <a:t>the current </a:t>
            </a:r>
            <a:r>
              <a:rPr lang="en-US" sz="2800" dirty="0"/>
              <a:t>configuration of a tablet called </a:t>
            </a:r>
            <a:r>
              <a:rPr lang="en-US" sz="2800" dirty="0" smtClean="0"/>
              <a:t>a </a:t>
            </a:r>
            <a:r>
              <a:rPr lang="en-US" sz="2800" i="1" dirty="0" smtClean="0"/>
              <a:t>cview</a:t>
            </a: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7245927" y="2182926"/>
            <a:ext cx="4821381" cy="2458498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722681" y="4273314"/>
            <a:ext cx="250887" cy="515776"/>
          </a:xfrm>
          <a:prstGeom prst="straightConnector1">
            <a:avLst/>
          </a:prstGeom>
          <a:ln w="50800">
            <a:solidFill>
              <a:schemeClr val="bg2">
                <a:lumMod val="9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35732" y="2035260"/>
            <a:ext cx="137836" cy="758433"/>
          </a:xfrm>
          <a:prstGeom prst="straightConnector1">
            <a:avLst/>
          </a:prstGeom>
          <a:ln w="50800">
            <a:solidFill>
              <a:schemeClr val="bg2">
                <a:lumMod val="9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219688" y="1537778"/>
            <a:ext cx="0" cy="1224966"/>
          </a:xfrm>
          <a:prstGeom prst="straightConnector1">
            <a:avLst/>
          </a:prstGeom>
          <a:ln w="508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0747248" y="759624"/>
            <a:ext cx="944880" cy="754737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Smiley Face 23"/>
          <p:cNvSpPr/>
          <p:nvPr/>
        </p:nvSpPr>
        <p:spPr>
          <a:xfrm>
            <a:off x="7450074" y="1353596"/>
            <a:ext cx="589788" cy="633813"/>
          </a:xfrm>
          <a:prstGeom prst="smileyFac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miley Face 24"/>
          <p:cNvSpPr/>
          <p:nvPr/>
        </p:nvSpPr>
        <p:spPr>
          <a:xfrm>
            <a:off x="7460465" y="4867055"/>
            <a:ext cx="589788" cy="633813"/>
          </a:xfrm>
          <a:prstGeom prst="smileyFac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miley Face 25"/>
          <p:cNvSpPr/>
          <p:nvPr/>
        </p:nvSpPr>
        <p:spPr>
          <a:xfrm>
            <a:off x="8276082" y="1313000"/>
            <a:ext cx="589788" cy="633813"/>
          </a:xfrm>
          <a:prstGeom prst="smileyFac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39834" y="884059"/>
            <a:ext cx="1236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Clients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998976" y="4845125"/>
            <a:ext cx="1236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Clients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9659129" y="2783328"/>
            <a:ext cx="2268528" cy="3514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Configuration</a:t>
            </a:r>
            <a:endParaRPr lang="en-US" b="1" dirty="0"/>
          </a:p>
        </p:txBody>
      </p:sp>
      <p:sp>
        <p:nvSpPr>
          <p:cNvPr id="41" name="Double Wave 40"/>
          <p:cNvSpPr/>
          <p:nvPr/>
        </p:nvSpPr>
        <p:spPr>
          <a:xfrm>
            <a:off x="10778838" y="3566101"/>
            <a:ext cx="1148819" cy="55621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RiP</a:t>
            </a:r>
            <a:endParaRPr lang="en-US" sz="2800" b="1" dirty="0"/>
          </a:p>
        </p:txBody>
      </p:sp>
      <p:cxnSp>
        <p:nvCxnSpPr>
          <p:cNvPr id="42" name="Straight Arrow Connector 41"/>
          <p:cNvCxnSpPr>
            <a:stCxn id="22" idx="2"/>
          </p:cNvCxnSpPr>
          <p:nvPr/>
        </p:nvCxnSpPr>
        <p:spPr>
          <a:xfrm>
            <a:off x="11219688" y="1514361"/>
            <a:ext cx="483801" cy="2176637"/>
          </a:xfrm>
          <a:prstGeom prst="straightConnector1">
            <a:avLst/>
          </a:prstGeom>
          <a:ln w="50800">
            <a:solidFill>
              <a:srgbClr val="00B050">
                <a:alpha val="4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620560" y="2863909"/>
            <a:ext cx="1593273" cy="3429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Latencies</a:t>
            </a:r>
            <a:endParaRPr lang="en-US" b="1" dirty="0"/>
          </a:p>
        </p:txBody>
      </p:sp>
      <p:sp>
        <p:nvSpPr>
          <p:cNvPr id="45" name="Rectangle 44"/>
          <p:cNvSpPr/>
          <p:nvPr/>
        </p:nvSpPr>
        <p:spPr>
          <a:xfrm>
            <a:off x="7636972" y="3515019"/>
            <a:ext cx="2365418" cy="7224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Hit-Miss, R/W Ratios + SLAs</a:t>
            </a:r>
            <a:endParaRPr lang="en-US" b="1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470289" y="1992220"/>
            <a:ext cx="42013" cy="863405"/>
          </a:xfrm>
          <a:prstGeom prst="straightConnector1">
            <a:avLst/>
          </a:prstGeom>
          <a:ln w="50800">
            <a:solidFill>
              <a:schemeClr val="bg2">
                <a:lumMod val="9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611564" y="2020945"/>
            <a:ext cx="111117" cy="1544571"/>
          </a:xfrm>
          <a:prstGeom prst="straightConnector1">
            <a:avLst/>
          </a:prstGeom>
          <a:ln w="50800">
            <a:solidFill>
              <a:schemeClr val="bg2">
                <a:lumMod val="9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865870" y="1987409"/>
            <a:ext cx="394040" cy="1547620"/>
          </a:xfrm>
          <a:prstGeom prst="straightConnector1">
            <a:avLst/>
          </a:prstGeom>
          <a:ln w="50800">
            <a:solidFill>
              <a:schemeClr val="bg2">
                <a:lumMod val="9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998976" y="3215118"/>
            <a:ext cx="941003" cy="1617012"/>
          </a:xfrm>
          <a:prstGeom prst="straightConnector1">
            <a:avLst/>
          </a:prstGeom>
          <a:ln w="50800">
            <a:solidFill>
              <a:schemeClr val="bg2">
                <a:lumMod val="9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050577" y="5543905"/>
            <a:ext cx="52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Fig.3 Writes to Shared Container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57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999745" y="950129"/>
            <a:ext cx="8866155" cy="5096088"/>
            <a:chOff x="256033" y="669713"/>
            <a:chExt cx="8866155" cy="5096088"/>
          </a:xfrm>
        </p:grpSpPr>
        <p:sp>
          <p:nvSpPr>
            <p:cNvPr id="38" name="Flowchart: Terminator 37"/>
            <p:cNvSpPr/>
            <p:nvPr/>
          </p:nvSpPr>
          <p:spPr>
            <a:xfrm>
              <a:off x="7414452" y="1702205"/>
              <a:ext cx="1707736" cy="889089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Return read data to application</a:t>
              </a:r>
              <a:endParaRPr lang="en-US" sz="2000" dirty="0"/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256033" y="920527"/>
              <a:ext cx="902208" cy="72588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Select replica</a:t>
              </a:r>
              <a:endParaRPr lang="en-US" sz="2000" dirty="0"/>
            </a:p>
          </p:txBody>
        </p:sp>
        <p:cxnSp>
          <p:nvCxnSpPr>
            <p:cNvPr id="40" name="Straight Arrow Connector 39"/>
            <p:cNvCxnSpPr>
              <a:stCxn id="39" idx="3"/>
              <a:endCxn id="43" idx="1"/>
            </p:cNvCxnSpPr>
            <p:nvPr/>
          </p:nvCxnSpPr>
          <p:spPr>
            <a:xfrm flipV="1">
              <a:off x="1158241" y="1283427"/>
              <a:ext cx="976094" cy="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Process 42"/>
            <p:cNvSpPr/>
            <p:nvPr/>
          </p:nvSpPr>
          <p:spPr>
            <a:xfrm>
              <a:off x="2134335" y="694974"/>
              <a:ext cx="1540359" cy="117690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Send request to replica. Get reply</a:t>
              </a:r>
              <a:endParaRPr lang="en-US" sz="2000" dirty="0"/>
            </a:p>
          </p:txBody>
        </p:sp>
        <p:sp>
          <p:nvSpPr>
            <p:cNvPr id="110" name="Flowchart: Decision 109"/>
            <p:cNvSpPr/>
            <p:nvPr/>
          </p:nvSpPr>
          <p:spPr>
            <a:xfrm>
              <a:off x="4101414" y="669713"/>
              <a:ext cx="2736713" cy="123745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Is client in fast mode?</a:t>
              </a:r>
              <a:endParaRPr lang="en-US" sz="2000" dirty="0"/>
            </a:p>
          </p:txBody>
        </p:sp>
        <p:cxnSp>
          <p:nvCxnSpPr>
            <p:cNvPr id="112" name="Straight Arrow Connector 111"/>
            <p:cNvCxnSpPr>
              <a:stCxn id="43" idx="3"/>
              <a:endCxn id="110" idx="1"/>
            </p:cNvCxnSpPr>
            <p:nvPr/>
          </p:nvCxnSpPr>
          <p:spPr>
            <a:xfrm>
              <a:off x="3674694" y="1283427"/>
              <a:ext cx="426720" cy="50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>
              <a:stCxn id="110" idx="3"/>
            </p:cNvCxnSpPr>
            <p:nvPr/>
          </p:nvCxnSpPr>
          <p:spPr>
            <a:xfrm>
              <a:off x="6838127" y="1288442"/>
              <a:ext cx="645960" cy="61872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6937248" y="932719"/>
              <a:ext cx="853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Yes</a:t>
              </a:r>
              <a:endParaRPr lang="en-US" sz="2000" dirty="0"/>
            </a:p>
          </p:txBody>
        </p:sp>
        <p:sp>
          <p:nvSpPr>
            <p:cNvPr id="123" name="Flowchart: Decision 122"/>
            <p:cNvSpPr/>
            <p:nvPr/>
          </p:nvSpPr>
          <p:spPr>
            <a:xfrm>
              <a:off x="4184306" y="2444990"/>
              <a:ext cx="2570927" cy="146864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Strongly consistent read?</a:t>
              </a:r>
              <a:endParaRPr lang="en-US" dirty="0"/>
            </a:p>
          </p:txBody>
        </p:sp>
        <p:cxnSp>
          <p:nvCxnSpPr>
            <p:cNvPr id="125" name="Straight Arrow Connector 124"/>
            <p:cNvCxnSpPr>
              <a:stCxn id="110" idx="2"/>
              <a:endCxn id="123" idx="0"/>
            </p:cNvCxnSpPr>
            <p:nvPr/>
          </p:nvCxnSpPr>
          <p:spPr>
            <a:xfrm flipH="1">
              <a:off x="5469770" y="1907170"/>
              <a:ext cx="1" cy="537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860728" y="1969415"/>
              <a:ext cx="853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</a:t>
              </a:r>
              <a:endParaRPr lang="en-US" sz="2000" dirty="0"/>
            </a:p>
          </p:txBody>
        </p:sp>
        <p:cxnSp>
          <p:nvCxnSpPr>
            <p:cNvPr id="129" name="Elbow Connector 128"/>
            <p:cNvCxnSpPr>
              <a:stCxn id="123" idx="3"/>
              <a:endCxn id="38" idx="1"/>
            </p:cNvCxnSpPr>
            <p:nvPr/>
          </p:nvCxnSpPr>
          <p:spPr>
            <a:xfrm flipV="1">
              <a:off x="6755233" y="2146750"/>
              <a:ext cx="659219" cy="103256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6605475" y="2701039"/>
              <a:ext cx="853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</a:t>
              </a:r>
              <a:endParaRPr lang="en-US" sz="2000" dirty="0"/>
            </a:p>
          </p:txBody>
        </p:sp>
        <p:cxnSp>
          <p:nvCxnSpPr>
            <p:cNvPr id="135" name="Straight Arrow Connector 134"/>
            <p:cNvCxnSpPr>
              <a:stCxn id="123" idx="2"/>
              <a:endCxn id="138" idx="0"/>
            </p:cNvCxnSpPr>
            <p:nvPr/>
          </p:nvCxnSpPr>
          <p:spPr>
            <a:xfrm flipH="1">
              <a:off x="5465111" y="3913632"/>
              <a:ext cx="4659" cy="5392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lowchart: Decision 137"/>
            <p:cNvSpPr/>
            <p:nvPr/>
          </p:nvSpPr>
          <p:spPr>
            <a:xfrm>
              <a:off x="4172114" y="4452880"/>
              <a:ext cx="2585994" cy="1312921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Check: Is replica still primary?</a:t>
              </a:r>
              <a:endParaRPr lang="en-US" sz="2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860728" y="3905341"/>
              <a:ext cx="853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Yes</a:t>
              </a:r>
              <a:endParaRPr lang="en-US" sz="20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193659" y="4686755"/>
              <a:ext cx="853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Yes</a:t>
              </a:r>
              <a:endParaRPr lang="en-US" sz="2000" dirty="0"/>
            </a:p>
          </p:txBody>
        </p:sp>
        <p:cxnSp>
          <p:nvCxnSpPr>
            <p:cNvPr id="144" name="Elbow Connector 143"/>
            <p:cNvCxnSpPr>
              <a:stCxn id="138" idx="3"/>
              <a:endCxn id="38" idx="2"/>
            </p:cNvCxnSpPr>
            <p:nvPr/>
          </p:nvCxnSpPr>
          <p:spPr>
            <a:xfrm flipV="1">
              <a:off x="6758108" y="2591294"/>
              <a:ext cx="1510212" cy="25180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3674694" y="4703299"/>
              <a:ext cx="853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</a:t>
              </a:r>
              <a:endParaRPr lang="en-US" sz="2000" dirty="0"/>
            </a:p>
          </p:txBody>
        </p:sp>
        <p:cxnSp>
          <p:nvCxnSpPr>
            <p:cNvPr id="147" name="Straight Arrow Connector 146"/>
            <p:cNvCxnSpPr>
              <a:stCxn id="138" idx="1"/>
              <a:endCxn id="148" idx="3"/>
            </p:cNvCxnSpPr>
            <p:nvPr/>
          </p:nvCxnSpPr>
          <p:spPr>
            <a:xfrm flipH="1" flipV="1">
              <a:off x="3300808" y="5109092"/>
              <a:ext cx="871306" cy="2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lowchart: Terminator 147"/>
            <p:cNvSpPr/>
            <p:nvPr/>
          </p:nvSpPr>
          <p:spPr>
            <a:xfrm>
              <a:off x="2154577" y="4842394"/>
              <a:ext cx="1146231" cy="533395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Abort &amp; retry</a:t>
              </a:r>
              <a:endParaRPr lang="en-US" sz="2000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353568" y="329184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Client Read Operations:</a:t>
            </a:r>
            <a:endParaRPr lang="en-US" sz="3200" b="1" i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6906768" y="5840878"/>
            <a:ext cx="52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Fig.4 Client Read Operation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5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719072" y="1078992"/>
            <a:ext cx="10399776" cy="5058832"/>
            <a:chOff x="1085088" y="457200"/>
            <a:chExt cx="10399776" cy="5058832"/>
          </a:xfrm>
        </p:grpSpPr>
        <p:sp>
          <p:nvSpPr>
            <p:cNvPr id="2" name="Flowchart: Data 1"/>
            <p:cNvSpPr/>
            <p:nvPr/>
          </p:nvSpPr>
          <p:spPr>
            <a:xfrm>
              <a:off x="1085088" y="707136"/>
              <a:ext cx="1219200" cy="829056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Data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" name="Flowchart: Decision 2"/>
            <p:cNvSpPr/>
            <p:nvPr/>
          </p:nvSpPr>
          <p:spPr>
            <a:xfrm>
              <a:off x="2633472" y="457200"/>
              <a:ext cx="3730752" cy="132892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Fast mode interval &gt; Write operation time</a:t>
              </a:r>
              <a:endParaRPr lang="en-US" sz="2000" dirty="0"/>
            </a:p>
          </p:txBody>
        </p:sp>
        <p:cxnSp>
          <p:nvCxnSpPr>
            <p:cNvPr id="5" name="Straight Arrow Connector 4"/>
            <p:cNvCxnSpPr>
              <a:stCxn id="2" idx="5"/>
              <a:endCxn id="3" idx="1"/>
            </p:cNvCxnSpPr>
            <p:nvPr/>
          </p:nvCxnSpPr>
          <p:spPr>
            <a:xfrm>
              <a:off x="2182368" y="1121664"/>
              <a:ext cx="4511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Process 5"/>
            <p:cNvSpPr/>
            <p:nvPr/>
          </p:nvSpPr>
          <p:spPr>
            <a:xfrm>
              <a:off x="3992880" y="2194560"/>
              <a:ext cx="1005840" cy="62179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Refresh </a:t>
              </a:r>
              <a:r>
                <a:rPr lang="en-US" sz="2000" dirty="0" err="1" smtClean="0"/>
                <a:t>cview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3" idx="2"/>
              <a:endCxn id="6" idx="0"/>
            </p:cNvCxnSpPr>
            <p:nvPr/>
          </p:nvCxnSpPr>
          <p:spPr>
            <a:xfrm flipH="1">
              <a:off x="4495800" y="1786128"/>
              <a:ext cx="3048" cy="408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59936" y="1792224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</a:t>
              </a:r>
              <a:endParaRPr lang="en-US" sz="2000" dirty="0"/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6839712" y="768096"/>
              <a:ext cx="1353312" cy="70713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RiP</a:t>
              </a:r>
              <a:r>
                <a:rPr lang="en-US" sz="2000" dirty="0" smtClean="0"/>
                <a:t> set?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>
              <a:stCxn id="3" idx="3"/>
              <a:endCxn id="11" idx="1"/>
            </p:cNvCxnSpPr>
            <p:nvPr/>
          </p:nvCxnSpPr>
          <p:spPr>
            <a:xfrm>
              <a:off x="6364224" y="1121664"/>
              <a:ext cx="4754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45936" y="762000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Yes</a:t>
              </a:r>
              <a:endParaRPr lang="en-US" sz="2000" dirty="0"/>
            </a:p>
          </p:txBody>
        </p:sp>
        <p:cxnSp>
          <p:nvCxnSpPr>
            <p:cNvPr id="19" name="Curved Connector 18"/>
            <p:cNvCxnSpPr>
              <a:stCxn id="6" idx="3"/>
              <a:endCxn id="11" idx="2"/>
            </p:cNvCxnSpPr>
            <p:nvPr/>
          </p:nvCxnSpPr>
          <p:spPr>
            <a:xfrm flipV="1">
              <a:off x="4998720" y="1475232"/>
              <a:ext cx="2517648" cy="1030224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48" idx="2"/>
            </p:cNvCxnSpPr>
            <p:nvPr/>
          </p:nvCxnSpPr>
          <p:spPr>
            <a:xfrm>
              <a:off x="8193024" y="1121664"/>
              <a:ext cx="1627632" cy="35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400288" y="780288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Yes</a:t>
              </a:r>
              <a:endParaRPr lang="en-US" sz="2000" dirty="0"/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9552432" y="1840992"/>
              <a:ext cx="1572768" cy="117043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Write to primary replica. Get response</a:t>
              </a:r>
              <a:endParaRPr lang="en-US" sz="2000" dirty="0"/>
            </a:p>
          </p:txBody>
        </p:sp>
        <p:cxnSp>
          <p:nvCxnSpPr>
            <p:cNvPr id="27" name="Straight Arrow Connector 26"/>
            <p:cNvCxnSpPr>
              <a:stCxn id="11" idx="2"/>
              <a:endCxn id="25" idx="0"/>
            </p:cNvCxnSpPr>
            <p:nvPr/>
          </p:nvCxnSpPr>
          <p:spPr>
            <a:xfrm>
              <a:off x="7516368" y="1475232"/>
              <a:ext cx="2822448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647176" y="1687479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</a:t>
              </a:r>
              <a:endParaRPr lang="en-US" sz="2000" dirty="0"/>
            </a:p>
          </p:txBody>
        </p:sp>
        <p:sp>
          <p:nvSpPr>
            <p:cNvPr id="29" name="Flowchart: Decision 28"/>
            <p:cNvSpPr/>
            <p:nvPr/>
          </p:nvSpPr>
          <p:spPr>
            <a:xfrm>
              <a:off x="9198864" y="3412647"/>
              <a:ext cx="2286000" cy="151180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Client still in fast mode?</a:t>
              </a:r>
              <a:endParaRPr lang="en-US" sz="2000" dirty="0"/>
            </a:p>
          </p:txBody>
        </p:sp>
        <p:cxnSp>
          <p:nvCxnSpPr>
            <p:cNvPr id="31" name="Straight Arrow Connector 30"/>
            <p:cNvCxnSpPr>
              <a:stCxn id="25" idx="2"/>
              <a:endCxn id="29" idx="0"/>
            </p:cNvCxnSpPr>
            <p:nvPr/>
          </p:nvCxnSpPr>
          <p:spPr>
            <a:xfrm>
              <a:off x="10338816" y="3011424"/>
              <a:ext cx="3048" cy="4012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Decision 31"/>
            <p:cNvSpPr/>
            <p:nvPr/>
          </p:nvSpPr>
          <p:spPr>
            <a:xfrm>
              <a:off x="6473952" y="3413349"/>
              <a:ext cx="2353056" cy="151180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Primary replica changed?</a:t>
              </a:r>
              <a:endParaRPr lang="en-US" sz="2000" dirty="0"/>
            </a:p>
          </p:txBody>
        </p:sp>
        <p:cxnSp>
          <p:nvCxnSpPr>
            <p:cNvPr id="34" name="Straight Arrow Connector 33"/>
            <p:cNvCxnSpPr>
              <a:stCxn id="29" idx="1"/>
              <a:endCxn id="32" idx="3"/>
            </p:cNvCxnSpPr>
            <p:nvPr/>
          </p:nvCxnSpPr>
          <p:spPr>
            <a:xfrm flipH="1">
              <a:off x="8827008" y="4168551"/>
              <a:ext cx="371856" cy="7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863584" y="4133088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</a:t>
              </a:r>
              <a:endParaRPr lang="en-US" sz="2000" dirty="0"/>
            </a:p>
          </p:txBody>
        </p:sp>
        <p:sp>
          <p:nvSpPr>
            <p:cNvPr id="36" name="Flowchart: Terminator 35"/>
            <p:cNvSpPr/>
            <p:nvPr/>
          </p:nvSpPr>
          <p:spPr>
            <a:xfrm>
              <a:off x="6839712" y="2298457"/>
              <a:ext cx="1621536" cy="745408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Undo Write &amp; Abort</a:t>
              </a:r>
              <a:endParaRPr lang="en-US" sz="2000" dirty="0"/>
            </a:p>
          </p:txBody>
        </p:sp>
        <p:cxnSp>
          <p:nvCxnSpPr>
            <p:cNvPr id="38" name="Straight Arrow Connector 37"/>
            <p:cNvCxnSpPr>
              <a:stCxn id="32" idx="0"/>
              <a:endCxn id="36" idx="2"/>
            </p:cNvCxnSpPr>
            <p:nvPr/>
          </p:nvCxnSpPr>
          <p:spPr>
            <a:xfrm flipV="1">
              <a:off x="7650480" y="3043865"/>
              <a:ext cx="0" cy="369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174992" y="2982322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Yes</a:t>
              </a:r>
              <a:endParaRPr lang="en-US" sz="2000" dirty="0"/>
            </a:p>
          </p:txBody>
        </p:sp>
        <p:sp>
          <p:nvSpPr>
            <p:cNvPr id="40" name="Flowchart: Terminator 39"/>
            <p:cNvSpPr/>
            <p:nvPr/>
          </p:nvSpPr>
          <p:spPr>
            <a:xfrm>
              <a:off x="8439912" y="5073250"/>
              <a:ext cx="975360" cy="442782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Done</a:t>
              </a:r>
              <a:endParaRPr lang="en-US" sz="2000" dirty="0"/>
            </a:p>
          </p:txBody>
        </p:sp>
        <p:cxnSp>
          <p:nvCxnSpPr>
            <p:cNvPr id="42" name="Elbow Connector 41"/>
            <p:cNvCxnSpPr>
              <a:stCxn id="29" idx="2"/>
              <a:endCxn id="40" idx="3"/>
            </p:cNvCxnSpPr>
            <p:nvPr/>
          </p:nvCxnSpPr>
          <p:spPr>
            <a:xfrm rot="5400000">
              <a:off x="9693475" y="4646252"/>
              <a:ext cx="370186" cy="9265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0303764" y="4941364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Yes</a:t>
              </a:r>
              <a:endParaRPr lang="en-US" sz="2000" dirty="0"/>
            </a:p>
          </p:txBody>
        </p:sp>
        <p:cxnSp>
          <p:nvCxnSpPr>
            <p:cNvPr id="46" name="Elbow Connector 45"/>
            <p:cNvCxnSpPr>
              <a:stCxn id="32" idx="2"/>
              <a:endCxn id="40" idx="1"/>
            </p:cNvCxnSpPr>
            <p:nvPr/>
          </p:nvCxnSpPr>
          <p:spPr>
            <a:xfrm rot="16200000" flipH="1">
              <a:off x="7860454" y="4715183"/>
              <a:ext cx="369484" cy="78943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147560" y="4954789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</a:t>
              </a:r>
              <a:endParaRPr lang="en-US" sz="2000" dirty="0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9820656" y="703737"/>
              <a:ext cx="1036320" cy="90678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Slow mode</a:t>
              </a:r>
              <a:endParaRPr lang="en-US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04800" y="329184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Client Write Operations (Single-Primary Write):</a:t>
            </a:r>
            <a:endParaRPr lang="en-US" sz="3200" b="1" i="1" dirty="0"/>
          </a:p>
        </p:txBody>
      </p:sp>
      <p:sp>
        <p:nvSpPr>
          <p:cNvPr id="59" name="Flowchart: Connector 58"/>
          <p:cNvSpPr/>
          <p:nvPr/>
        </p:nvSpPr>
        <p:spPr>
          <a:xfrm>
            <a:off x="262128" y="1288953"/>
            <a:ext cx="1036320" cy="90678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mode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9" idx="6"/>
            <a:endCxn id="2" idx="2"/>
          </p:cNvCxnSpPr>
          <p:nvPr/>
        </p:nvCxnSpPr>
        <p:spPr>
          <a:xfrm>
            <a:off x="1298448" y="1742343"/>
            <a:ext cx="542544" cy="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8120" y="5799192"/>
            <a:ext cx="65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Fig.5 Client Single-Primary Write Operation</a:t>
            </a:r>
            <a:endParaRPr lang="en-US" sz="28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-15240" y="4013363"/>
            <a:ext cx="5952744" cy="1466644"/>
            <a:chOff x="0" y="4199587"/>
            <a:chExt cx="5952744" cy="1374999"/>
          </a:xfrm>
        </p:grpSpPr>
        <p:grpSp>
          <p:nvGrpSpPr>
            <p:cNvPr id="75" name="Group 74"/>
            <p:cNvGrpSpPr/>
            <p:nvPr/>
          </p:nvGrpSpPr>
          <p:grpSpPr>
            <a:xfrm>
              <a:off x="262128" y="4325874"/>
              <a:ext cx="5358384" cy="906780"/>
              <a:chOff x="262128" y="4094226"/>
              <a:chExt cx="5358384" cy="906780"/>
            </a:xfrm>
          </p:grpSpPr>
          <p:sp>
            <p:nvSpPr>
              <p:cNvPr id="58" name="Flowchart: Connector 57"/>
              <p:cNvSpPr/>
              <p:nvPr/>
            </p:nvSpPr>
            <p:spPr>
              <a:xfrm>
                <a:off x="262128" y="4094226"/>
                <a:ext cx="1036320" cy="906780"/>
              </a:xfrm>
              <a:prstGeom prst="flowChartConnector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Slow mode</a:t>
                </a:r>
                <a:endParaRPr lang="en-US" dirty="0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1648968" y="4119969"/>
                <a:ext cx="1213104" cy="854288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Get lease on </a:t>
                </a:r>
                <a:r>
                  <a:rPr lang="en-US" sz="2000" dirty="0" err="1" smtClean="0"/>
                  <a:t>config</a:t>
                </a:r>
                <a:r>
                  <a:rPr lang="en-US" sz="2000" dirty="0" smtClean="0"/>
                  <a:t>. blob</a:t>
                </a:r>
                <a:endParaRPr lang="en-US" sz="2000" dirty="0"/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3198875" y="4134811"/>
                <a:ext cx="1127760" cy="82725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Write to primary replica</a:t>
                </a:r>
                <a:endParaRPr lang="en-US" sz="2000" dirty="0"/>
              </a:p>
            </p:txBody>
          </p:sp>
          <p:sp>
            <p:nvSpPr>
              <p:cNvPr id="65" name="Flowchart: Terminator 64"/>
              <p:cNvSpPr/>
              <p:nvPr/>
            </p:nvSpPr>
            <p:spPr>
              <a:xfrm>
                <a:off x="4645152" y="4327047"/>
                <a:ext cx="975360" cy="442782"/>
              </a:xfrm>
              <a:prstGeom prst="flowChartTerminator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Done</a:t>
                </a:r>
                <a:endParaRPr lang="en-US" sz="2000" dirty="0"/>
              </a:p>
            </p:txBody>
          </p:sp>
          <p:cxnSp>
            <p:nvCxnSpPr>
              <p:cNvPr id="66" name="Straight Arrow Connector 65"/>
              <p:cNvCxnSpPr>
                <a:stCxn id="58" idx="6"/>
                <a:endCxn id="63" idx="1"/>
              </p:cNvCxnSpPr>
              <p:nvPr/>
            </p:nvCxnSpPr>
            <p:spPr>
              <a:xfrm flipV="1">
                <a:off x="1298448" y="4547113"/>
                <a:ext cx="350520" cy="5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63" idx="3"/>
                <a:endCxn id="64" idx="1"/>
              </p:cNvCxnSpPr>
              <p:nvPr/>
            </p:nvCxnSpPr>
            <p:spPr>
              <a:xfrm>
                <a:off x="2862072" y="4547113"/>
                <a:ext cx="336803" cy="13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64" idx="3"/>
                <a:endCxn id="65" idx="1"/>
              </p:cNvCxnSpPr>
              <p:nvPr/>
            </p:nvCxnSpPr>
            <p:spPr>
              <a:xfrm>
                <a:off x="4326635" y="4548438"/>
                <a:ext cx="3185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>
              <a:off x="0" y="4199587"/>
              <a:ext cx="5952744" cy="19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5937504" y="4211017"/>
              <a:ext cx="0" cy="136356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0" y="5533498"/>
              <a:ext cx="5952744" cy="2965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63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783336" y="1202020"/>
            <a:ext cx="11280648" cy="4252018"/>
            <a:chOff x="490728" y="726532"/>
            <a:chExt cx="11280648" cy="4252018"/>
          </a:xfrm>
        </p:grpSpPr>
        <p:sp>
          <p:nvSpPr>
            <p:cNvPr id="3" name="Flowchart: Process 2"/>
            <p:cNvSpPr/>
            <p:nvPr/>
          </p:nvSpPr>
          <p:spPr>
            <a:xfrm>
              <a:off x="1621536" y="932453"/>
              <a:ext cx="1213104" cy="91122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Get lease on </a:t>
              </a:r>
              <a:r>
                <a:rPr lang="en-US" sz="2000" dirty="0" err="1" smtClean="0"/>
                <a:t>config</a:t>
              </a:r>
              <a:r>
                <a:rPr lang="en-US" sz="2000" dirty="0" smtClean="0"/>
                <a:t>. blob</a:t>
              </a:r>
              <a:endParaRPr lang="en-US" sz="2000" dirty="0"/>
            </a:p>
          </p:txBody>
        </p:sp>
        <p:sp>
          <p:nvSpPr>
            <p:cNvPr id="4" name="Flowchart: Process 3"/>
            <p:cNvSpPr/>
            <p:nvPr/>
          </p:nvSpPr>
          <p:spPr>
            <a:xfrm>
              <a:off x="3334512" y="726532"/>
              <a:ext cx="1847088" cy="132306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Add </a:t>
              </a:r>
              <a:r>
                <a:rPr lang="en-US" sz="2000" dirty="0" err="1" smtClean="0"/>
                <a:t>WiP</a:t>
              </a:r>
              <a:r>
                <a:rPr lang="en-US" sz="2000" dirty="0" smtClean="0"/>
                <a:t> flag to blob’s metadata at main primary replica</a:t>
              </a:r>
              <a:endParaRPr lang="en-US" sz="2000" dirty="0"/>
            </a:p>
          </p:txBody>
        </p:sp>
        <p:sp>
          <p:nvSpPr>
            <p:cNvPr id="5" name="Flowchart: Data 4"/>
            <p:cNvSpPr/>
            <p:nvPr/>
          </p:nvSpPr>
          <p:spPr>
            <a:xfrm>
              <a:off x="3581400" y="2328672"/>
              <a:ext cx="1350264" cy="438912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ETag1</a:t>
              </a:r>
              <a:endParaRPr lang="en-US" sz="2000" dirty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5693664" y="726532"/>
              <a:ext cx="1847088" cy="132306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Add </a:t>
              </a:r>
              <a:r>
                <a:rPr lang="en-US" sz="2000" dirty="0" err="1" smtClean="0"/>
                <a:t>WiP</a:t>
              </a:r>
              <a:r>
                <a:rPr lang="en-US" sz="2000" dirty="0" smtClean="0"/>
                <a:t> flag to blob’s metadata at non-main primary replicas</a:t>
              </a:r>
              <a:endParaRPr lang="en-US" sz="2000" dirty="0"/>
            </a:p>
          </p:txBody>
        </p:sp>
        <p:sp>
          <p:nvSpPr>
            <p:cNvPr id="7" name="Flowchart: Data 6"/>
            <p:cNvSpPr/>
            <p:nvPr/>
          </p:nvSpPr>
          <p:spPr>
            <a:xfrm>
              <a:off x="5964936" y="2328672"/>
              <a:ext cx="1274064" cy="438912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ETags</a:t>
              </a:r>
              <a:endParaRPr lang="en-US" sz="2000" dirty="0"/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7985760" y="781632"/>
              <a:ext cx="2401824" cy="120700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Etag1 Changed?</a:t>
              </a:r>
              <a:endParaRPr lang="en-US" sz="2000" dirty="0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8409432" y="2328672"/>
              <a:ext cx="1554480" cy="110337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Write to blob on main primary site</a:t>
              </a:r>
              <a:endParaRPr lang="en-US" sz="2000" dirty="0"/>
            </a:p>
          </p:txBody>
        </p:sp>
        <p:cxnSp>
          <p:nvCxnSpPr>
            <p:cNvPr id="11" name="Straight Arrow Connector 10"/>
            <p:cNvCxnSpPr>
              <a:stCxn id="8" idx="2"/>
              <a:endCxn id="9" idx="0"/>
            </p:cNvCxnSpPr>
            <p:nvPr/>
          </p:nvCxnSpPr>
          <p:spPr>
            <a:xfrm>
              <a:off x="9186672" y="1988640"/>
              <a:ext cx="0" cy="340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174480" y="1941276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>
              <a:stCxn id="3" idx="3"/>
              <a:endCxn id="4" idx="1"/>
            </p:cNvCxnSpPr>
            <p:nvPr/>
          </p:nvCxnSpPr>
          <p:spPr>
            <a:xfrm flipV="1">
              <a:off x="2834640" y="1388066"/>
              <a:ext cx="49987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3"/>
              <a:endCxn id="6" idx="1"/>
            </p:cNvCxnSpPr>
            <p:nvPr/>
          </p:nvCxnSpPr>
          <p:spPr>
            <a:xfrm>
              <a:off x="5181600" y="1388066"/>
              <a:ext cx="512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8" idx="1"/>
            </p:cNvCxnSpPr>
            <p:nvPr/>
          </p:nvCxnSpPr>
          <p:spPr>
            <a:xfrm flipV="1">
              <a:off x="7540752" y="1385136"/>
              <a:ext cx="445008" cy="2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290048" y="997830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Yes</a:t>
              </a:r>
              <a:endParaRPr lang="en-US" sz="2000" dirty="0"/>
            </a:p>
          </p:txBody>
        </p:sp>
        <p:cxnSp>
          <p:nvCxnSpPr>
            <p:cNvPr id="23" name="Straight Arrow Connector 22"/>
            <p:cNvCxnSpPr>
              <a:stCxn id="8" idx="3"/>
              <a:endCxn id="25" idx="1"/>
            </p:cNvCxnSpPr>
            <p:nvPr/>
          </p:nvCxnSpPr>
          <p:spPr>
            <a:xfrm>
              <a:off x="10387584" y="1385136"/>
              <a:ext cx="4084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lowchart: Terminator 24"/>
            <p:cNvSpPr/>
            <p:nvPr/>
          </p:nvSpPr>
          <p:spPr>
            <a:xfrm>
              <a:off x="10796016" y="1163745"/>
              <a:ext cx="975360" cy="442782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Abort</a:t>
              </a:r>
              <a:endParaRPr lang="en-US" sz="2000" dirty="0"/>
            </a:p>
          </p:txBody>
        </p:sp>
        <p:cxnSp>
          <p:nvCxnSpPr>
            <p:cNvPr id="27" name="Straight Arrow Connector 26"/>
            <p:cNvCxnSpPr>
              <a:stCxn id="5" idx="1"/>
              <a:endCxn id="4" idx="2"/>
            </p:cNvCxnSpPr>
            <p:nvPr/>
          </p:nvCxnSpPr>
          <p:spPr>
            <a:xfrm flipV="1">
              <a:off x="4256532" y="2049600"/>
              <a:ext cx="1524" cy="279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7" idx="1"/>
              <a:endCxn id="6" idx="2"/>
            </p:cNvCxnSpPr>
            <p:nvPr/>
          </p:nvCxnSpPr>
          <p:spPr>
            <a:xfrm flipV="1">
              <a:off x="6601968" y="2049600"/>
              <a:ext cx="15240" cy="279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ecision 32"/>
            <p:cNvSpPr/>
            <p:nvPr/>
          </p:nvSpPr>
          <p:spPr>
            <a:xfrm>
              <a:off x="7985760" y="3759006"/>
              <a:ext cx="2401824" cy="120700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Etags</a:t>
              </a:r>
              <a:r>
                <a:rPr lang="en-US" sz="2000" dirty="0" smtClean="0"/>
                <a:t> Changed?</a:t>
              </a:r>
              <a:endParaRPr lang="en-US" sz="2000" dirty="0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6007608" y="3805624"/>
              <a:ext cx="1554480" cy="110337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Write to blob on other primary sites</a:t>
              </a:r>
              <a:endParaRPr lang="en-US" sz="2000" dirty="0"/>
            </a:p>
          </p:txBody>
        </p:sp>
        <p:cxnSp>
          <p:nvCxnSpPr>
            <p:cNvPr id="36" name="Elbow Connector 35"/>
            <p:cNvCxnSpPr>
              <a:stCxn id="33" idx="3"/>
              <a:endCxn id="25" idx="2"/>
            </p:cNvCxnSpPr>
            <p:nvPr/>
          </p:nvCxnSpPr>
          <p:spPr>
            <a:xfrm flipV="1">
              <a:off x="10387584" y="1606527"/>
              <a:ext cx="896112" cy="27559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387584" y="4322586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Yes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23632" y="4322586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</a:t>
              </a:r>
              <a:endParaRPr lang="en-US" sz="2000" dirty="0"/>
            </a:p>
          </p:txBody>
        </p:sp>
        <p:cxnSp>
          <p:nvCxnSpPr>
            <p:cNvPr id="39" name="Straight Arrow Connector 38"/>
            <p:cNvCxnSpPr>
              <a:stCxn id="9" idx="2"/>
              <a:endCxn id="33" idx="0"/>
            </p:cNvCxnSpPr>
            <p:nvPr/>
          </p:nvCxnSpPr>
          <p:spPr>
            <a:xfrm>
              <a:off x="9186672" y="3432048"/>
              <a:ext cx="0" cy="3269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3" idx="1"/>
              <a:endCxn id="34" idx="3"/>
            </p:cNvCxnSpPr>
            <p:nvPr/>
          </p:nvCxnSpPr>
          <p:spPr>
            <a:xfrm flipH="1" flipV="1">
              <a:off x="7562088" y="4357312"/>
              <a:ext cx="423672" cy="5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lowchart: Process 44"/>
            <p:cNvSpPr/>
            <p:nvPr/>
          </p:nvSpPr>
          <p:spPr>
            <a:xfrm>
              <a:off x="3913632" y="3729225"/>
              <a:ext cx="1700784" cy="124932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Clear </a:t>
              </a:r>
              <a:r>
                <a:rPr lang="en-US" sz="2000" dirty="0" err="1" smtClean="0"/>
                <a:t>WiP</a:t>
              </a:r>
              <a:r>
                <a:rPr lang="en-US" sz="2000" dirty="0" smtClean="0"/>
                <a:t> flag at non-main primary replicas</a:t>
              </a:r>
              <a:endParaRPr lang="en-US" sz="2000" dirty="0"/>
            </a:p>
          </p:txBody>
        </p:sp>
        <p:cxnSp>
          <p:nvCxnSpPr>
            <p:cNvPr id="46" name="Straight Arrow Connector 45"/>
            <p:cNvCxnSpPr>
              <a:stCxn id="34" idx="1"/>
              <a:endCxn id="45" idx="3"/>
            </p:cNvCxnSpPr>
            <p:nvPr/>
          </p:nvCxnSpPr>
          <p:spPr>
            <a:xfrm flipH="1" flipV="1">
              <a:off x="5614416" y="4353888"/>
              <a:ext cx="393192" cy="34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lowchart: Process 48"/>
            <p:cNvSpPr/>
            <p:nvPr/>
          </p:nvSpPr>
          <p:spPr>
            <a:xfrm>
              <a:off x="1822704" y="3729224"/>
              <a:ext cx="1700784" cy="124932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Clear </a:t>
              </a:r>
              <a:r>
                <a:rPr lang="en-US" sz="2000" dirty="0" err="1" smtClean="0"/>
                <a:t>WiP</a:t>
              </a:r>
              <a:r>
                <a:rPr lang="en-US" sz="2000" dirty="0" smtClean="0"/>
                <a:t> flag at main primary replica</a:t>
              </a:r>
              <a:endParaRPr lang="en-US" sz="2000" dirty="0"/>
            </a:p>
          </p:txBody>
        </p:sp>
        <p:cxnSp>
          <p:nvCxnSpPr>
            <p:cNvPr id="50" name="Straight Arrow Connector 49"/>
            <p:cNvCxnSpPr>
              <a:stCxn id="45" idx="1"/>
              <a:endCxn id="49" idx="3"/>
            </p:cNvCxnSpPr>
            <p:nvPr/>
          </p:nvCxnSpPr>
          <p:spPr>
            <a:xfrm flipH="1" flipV="1">
              <a:off x="3523488" y="4353887"/>
              <a:ext cx="3901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lowchart: Terminator 52"/>
            <p:cNvSpPr/>
            <p:nvPr/>
          </p:nvSpPr>
          <p:spPr>
            <a:xfrm>
              <a:off x="490728" y="4119714"/>
              <a:ext cx="975360" cy="472294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Done</a:t>
              </a:r>
              <a:endParaRPr lang="en-US" sz="2000" dirty="0"/>
            </a:p>
          </p:txBody>
        </p:sp>
        <p:cxnSp>
          <p:nvCxnSpPr>
            <p:cNvPr id="54" name="Straight Arrow Connector 53"/>
            <p:cNvCxnSpPr>
              <a:stCxn id="49" idx="1"/>
              <a:endCxn id="53" idx="3"/>
            </p:cNvCxnSpPr>
            <p:nvPr/>
          </p:nvCxnSpPr>
          <p:spPr>
            <a:xfrm flipH="1">
              <a:off x="1466088" y="4353887"/>
              <a:ext cx="356616" cy="1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353568" y="329184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Client Write Operations (Multi-Primary Write):</a:t>
            </a:r>
            <a:endParaRPr lang="en-US" sz="3200" b="1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198120" y="5799192"/>
            <a:ext cx="65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Fig.6 Client Multi-Primary Write Operation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185928" y="2633472"/>
            <a:ext cx="3459480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/>
              <a:t>Main primary replica always holds the </a:t>
            </a:r>
            <a:r>
              <a:rPr lang="en-US" sz="2800" i="1" dirty="0" smtClean="0">
                <a:solidFill>
                  <a:srgbClr val="FF0000"/>
                </a:solidFill>
              </a:rPr>
              <a:t>truth</a:t>
            </a:r>
            <a:r>
              <a:rPr lang="en-US" sz="2800" dirty="0" smtClean="0"/>
              <a:t>!</a:t>
            </a:r>
            <a:r>
              <a:rPr lang="en-US" sz="2800" i="1" dirty="0" smtClean="0"/>
              <a:t> </a:t>
            </a:r>
            <a:r>
              <a:rPr lang="en-US" sz="2800" dirty="0"/>
              <a:t>i.e. the latest data</a:t>
            </a:r>
            <a:r>
              <a:rPr lang="en-US" sz="2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329184"/>
            <a:ext cx="818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CS Reconfiguration Operations: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53568" y="1073694"/>
            <a:ext cx="9473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Adjust synchronization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Add Secondary Replica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Remove Secondary Replica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 Primary Replica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Add Primary Replica</a:t>
            </a:r>
          </a:p>
        </p:txBody>
      </p:sp>
    </p:spTree>
    <p:extLst>
      <p:ext uri="{BB962C8B-B14F-4D97-AF65-F5344CB8AC3E}">
        <p14:creationId xmlns:p14="http://schemas.microsoft.com/office/powerpoint/2010/main" val="23333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329184"/>
            <a:ext cx="97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Adjust Synchronization Period </a:t>
            </a:r>
            <a:r>
              <a:rPr lang="en-US" sz="3200" b="1" i="1" dirty="0" smtClean="0"/>
              <a:t>(adjust_sync_period)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53568" y="1073694"/>
            <a:ext cx="9985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Defines how often secondary replicas sync with primary replicas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↓ sync period, ↑ </a:t>
            </a:r>
            <a:r>
              <a:rPr lang="en-US" sz="2800" dirty="0" err="1" smtClean="0"/>
              <a:t>freq</a:t>
            </a:r>
            <a:r>
              <a:rPr lang="en-US" sz="2800" dirty="0" smtClean="0"/>
              <a:t> of sync, ↑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up-to-date </a:t>
            </a:r>
            <a:r>
              <a:rPr lang="en-US" sz="2800" dirty="0">
                <a:sym typeface="Wingdings" panose="05000000000000000000" pitchFamily="2" charset="2"/>
              </a:rPr>
              <a:t>secondary </a:t>
            </a:r>
            <a:r>
              <a:rPr lang="en-US" sz="2800" dirty="0" smtClean="0">
                <a:sym typeface="Wingdings" panose="05000000000000000000" pitchFamily="2" charset="2"/>
              </a:rPr>
              <a:t>replicas, </a:t>
            </a:r>
            <a:r>
              <a:rPr lang="en-US" sz="2800" dirty="0" smtClean="0"/>
              <a:t>↑ </a:t>
            </a:r>
            <a:r>
              <a:rPr lang="en-US" sz="2800" dirty="0" smtClean="0">
                <a:sym typeface="Wingdings" panose="05000000000000000000" pitchFamily="2" charset="2"/>
              </a:rPr>
              <a:t>chance </a:t>
            </a:r>
            <a:r>
              <a:rPr lang="en-US" sz="2800" dirty="0">
                <a:sym typeface="Wingdings" panose="05000000000000000000" pitchFamily="2" charset="2"/>
              </a:rPr>
              <a:t>of hitting </a:t>
            </a:r>
            <a:r>
              <a:rPr lang="en-US" sz="2800" dirty="0" smtClean="0">
                <a:sym typeface="Wingdings" panose="05000000000000000000" pitchFamily="2" charset="2"/>
              </a:rPr>
              <a:t>intermediary </a:t>
            </a:r>
            <a:r>
              <a:rPr lang="en-US" sz="2800" dirty="0">
                <a:sym typeface="Wingdings" panose="05000000000000000000" pitchFamily="2" charset="2"/>
              </a:rPr>
              <a:t>consistency read </a:t>
            </a:r>
            <a:r>
              <a:rPr lang="en-US" sz="2800" dirty="0" err="1" smtClean="0">
                <a:sym typeface="Wingdings" panose="05000000000000000000" pitchFamily="2" charset="2"/>
              </a:rPr>
              <a:t>subSLAs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Less costly as compared to adding/moving replicas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 directly observable change for clients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86" y="3225165"/>
            <a:ext cx="3238500" cy="21145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716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3568" y="329184"/>
                <a:ext cx="113385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Add/Remove Secondary Replica </a:t>
                </a:r>
                <a:r>
                  <a:rPr lang="en-US" sz="3200" b="1" i="1" dirty="0" smtClean="0"/>
                  <a:t>(add/remove_secondary(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𝒔𝒊𝒕𝒆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b="1" i="1" dirty="0" smtClean="0"/>
                  <a:t>))</a:t>
                </a:r>
                <a:r>
                  <a:rPr lang="en-US" sz="3200" b="1" dirty="0" smtClean="0"/>
                  <a:t>: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" y="329184"/>
                <a:ext cx="1133856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34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3568" y="1073694"/>
                <a:ext cx="7046976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E.g.: Consider an online multiplayer game</a:t>
                </a:r>
              </a:p>
              <a:p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secondary replica near users                   (at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𝑠𝑖𝑡𝑒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) during peak times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Will provide better utility in case of this SLA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Can remove the secondary replica once user</a:t>
                </a:r>
              </a:p>
              <a:p>
                <a:r>
                  <a:rPr lang="en-US" sz="2800" dirty="0" smtClean="0"/>
                  <a:t>      traffic goes down to reduce cost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" y="1073694"/>
                <a:ext cx="7046976" cy="4401205"/>
              </a:xfrm>
              <a:prstGeom prst="rect">
                <a:avLst/>
              </a:prstGeom>
              <a:blipFill rotWithShape="0">
                <a:blip r:embed="rId4"/>
                <a:stretch>
                  <a:fillRect l="-1557" t="-1247" r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534656" y="1130808"/>
          <a:ext cx="448642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897"/>
                <a:gridCol w="1350709"/>
                <a:gridCol w="1450848"/>
                <a:gridCol w="10119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Rank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Consistency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Latency(ms)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Utility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RMW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Monotonic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Eventual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75419" y="2731008"/>
            <a:ext cx="42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2: SLA of an online multiplayer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877824" y="1267968"/>
            <a:ext cx="11265408" cy="4925568"/>
            <a:chOff x="877824" y="1207008"/>
            <a:chExt cx="11265408" cy="49255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Flowchart: Decision 1"/>
                <p:cNvSpPr/>
                <p:nvPr/>
              </p:nvSpPr>
              <p:spPr>
                <a:xfrm>
                  <a:off x="877824" y="1207008"/>
                  <a:ext cx="2645664" cy="1767840"/>
                </a:xfrm>
                <a:prstGeom prst="flowChartDecis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Secondary replica exists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?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" name="Flowchart: Decision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824" y="1207008"/>
                  <a:ext cx="2645664" cy="1767840"/>
                </a:xfrm>
                <a:prstGeom prst="flowChartDecision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2" idx="3"/>
              <a:endCxn id="13" idx="1"/>
            </p:cNvCxnSpPr>
            <p:nvPr/>
          </p:nvCxnSpPr>
          <p:spPr>
            <a:xfrm>
              <a:off x="3523488" y="2090928"/>
              <a:ext cx="780288" cy="6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75888" y="1763970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Yes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5648" y="2875398"/>
              <a:ext cx="633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</a:t>
              </a:r>
              <a:endParaRPr lang="en-US" sz="2000" dirty="0"/>
            </a:p>
          </p:txBody>
        </p:sp>
        <p:cxnSp>
          <p:nvCxnSpPr>
            <p:cNvPr id="9" name="Straight Arrow Connector 8"/>
            <p:cNvCxnSpPr>
              <a:stCxn id="2" idx="2"/>
              <a:endCxn id="11" idx="0"/>
            </p:cNvCxnSpPr>
            <p:nvPr/>
          </p:nvCxnSpPr>
          <p:spPr>
            <a:xfrm>
              <a:off x="2200656" y="2974848"/>
              <a:ext cx="0" cy="2640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Flowchart: Process 10"/>
                <p:cNvSpPr/>
                <p:nvPr/>
              </p:nvSpPr>
              <p:spPr>
                <a:xfrm>
                  <a:off x="1109472" y="3238932"/>
                  <a:ext cx="2182368" cy="1085088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Create replica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 and sync with primary replica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1" name="Flowchart: Proces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472" y="3238932"/>
                  <a:ext cx="2182368" cy="1085088"/>
                </a:xfrm>
                <a:prstGeom prst="flowChartProcess">
                  <a:avLst/>
                </a:prstGeom>
                <a:blipFill rotWithShape="0">
                  <a:blip r:embed="rId4"/>
                  <a:stretch>
                    <a:fillRect r="-4432" b="-55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lowchart: Process 12"/>
            <p:cNvSpPr/>
            <p:nvPr/>
          </p:nvSpPr>
          <p:spPr>
            <a:xfrm>
              <a:off x="4303776" y="1682496"/>
              <a:ext cx="1560576" cy="8290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Make replica WRITE_ONLY</a:t>
              </a:r>
              <a:endParaRPr lang="en-US" sz="2000" dirty="0"/>
            </a:p>
          </p:txBody>
        </p:sp>
        <p:cxnSp>
          <p:nvCxnSpPr>
            <p:cNvPr id="17" name="Elbow Connector 16"/>
            <p:cNvCxnSpPr>
              <a:stCxn id="11" idx="3"/>
              <a:endCxn id="13" idx="2"/>
            </p:cNvCxnSpPr>
            <p:nvPr/>
          </p:nvCxnSpPr>
          <p:spPr>
            <a:xfrm flipV="1">
              <a:off x="3291840" y="2511552"/>
              <a:ext cx="1792224" cy="126992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Process 17"/>
            <p:cNvSpPr/>
            <p:nvPr/>
          </p:nvSpPr>
          <p:spPr>
            <a:xfrm>
              <a:off x="6169152" y="1682496"/>
              <a:ext cx="1706880" cy="8290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Set </a:t>
              </a:r>
              <a:r>
                <a:rPr lang="en-US" sz="2000" dirty="0" err="1" smtClean="0"/>
                <a:t>RiP</a:t>
              </a:r>
              <a:r>
                <a:rPr lang="en-US" sz="2000" dirty="0"/>
                <a:t> </a:t>
              </a:r>
              <a:r>
                <a:rPr lang="en-US" sz="2000" dirty="0" smtClean="0"/>
                <a:t>flag in </a:t>
              </a:r>
              <a:r>
                <a:rPr lang="en-US" sz="2000" dirty="0" err="1" smtClean="0"/>
                <a:t>config</a:t>
              </a:r>
              <a:r>
                <a:rPr lang="en-US" sz="2000" dirty="0" smtClean="0"/>
                <a:t>. blob metadata</a:t>
              </a:r>
              <a:endParaRPr lang="en-US" sz="2000" dirty="0"/>
            </a:p>
          </p:txBody>
        </p:sp>
        <p:cxnSp>
          <p:nvCxnSpPr>
            <p:cNvPr id="19" name="Straight Arrow Connector 18"/>
            <p:cNvCxnSpPr>
              <a:stCxn id="13" idx="3"/>
              <a:endCxn id="18" idx="1"/>
            </p:cNvCxnSpPr>
            <p:nvPr/>
          </p:nvCxnSpPr>
          <p:spPr>
            <a:xfrm>
              <a:off x="5864352" y="2097024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Process 21"/>
            <p:cNvSpPr/>
            <p:nvPr/>
          </p:nvSpPr>
          <p:spPr>
            <a:xfrm>
              <a:off x="8180832" y="1424940"/>
              <a:ext cx="1871472" cy="133197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Wait </a:t>
              </a:r>
              <a:r>
                <a:rPr lang="el-GR" sz="2000" dirty="0"/>
                <a:t>Δ</a:t>
              </a:r>
              <a:r>
                <a:rPr lang="en-US" sz="2000" dirty="0"/>
                <a:t> seconds so that all clients go to slow mode</a:t>
              </a: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10418064" y="1473708"/>
              <a:ext cx="1725168" cy="12359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Break all client leases and get lease on </a:t>
              </a:r>
              <a:r>
                <a:rPr lang="en-US" sz="2000" dirty="0" err="1" smtClean="0"/>
                <a:t>config</a:t>
              </a:r>
              <a:r>
                <a:rPr lang="en-US" sz="2000" dirty="0" smtClean="0"/>
                <a:t>. blob</a:t>
              </a:r>
              <a:endParaRPr lang="en-US" sz="2000" dirty="0"/>
            </a:p>
          </p:txBody>
        </p:sp>
        <p:cxnSp>
          <p:nvCxnSpPr>
            <p:cNvPr id="25" name="Straight Arrow Connector 24"/>
            <p:cNvCxnSpPr>
              <a:stCxn id="18" idx="3"/>
              <a:endCxn id="22" idx="1"/>
            </p:cNvCxnSpPr>
            <p:nvPr/>
          </p:nvCxnSpPr>
          <p:spPr>
            <a:xfrm flipV="1">
              <a:off x="7876032" y="2090928"/>
              <a:ext cx="304800" cy="6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3"/>
              <a:endCxn id="24" idx="1"/>
            </p:cNvCxnSpPr>
            <p:nvPr/>
          </p:nvCxnSpPr>
          <p:spPr>
            <a:xfrm>
              <a:off x="10052304" y="2090928"/>
              <a:ext cx="365760" cy="7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Process 32"/>
            <p:cNvSpPr/>
            <p:nvPr/>
          </p:nvSpPr>
          <p:spPr>
            <a:xfrm>
              <a:off x="10472928" y="3070860"/>
              <a:ext cx="1633728" cy="126644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Wait for safe threshold = max allowed lease time</a:t>
              </a:r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10558272" y="4706112"/>
              <a:ext cx="1475232" cy="9875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Install temporary </a:t>
              </a:r>
              <a:r>
                <a:rPr lang="en-US" sz="2000" dirty="0" err="1" smtClean="0"/>
                <a:t>config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8625840" y="4898136"/>
              <a:ext cx="1426464" cy="60350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Remove </a:t>
              </a:r>
              <a:r>
                <a:rPr lang="en-US" sz="2000" dirty="0" err="1" smtClean="0"/>
                <a:t>RiP</a:t>
              </a:r>
              <a:r>
                <a:rPr lang="en-US" sz="2000" dirty="0" smtClean="0"/>
                <a:t> flag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Flowchart: Process 36"/>
                <p:cNvSpPr/>
                <p:nvPr/>
              </p:nvSpPr>
              <p:spPr>
                <a:xfrm>
                  <a:off x="5559552" y="4264152"/>
                  <a:ext cx="2621280" cy="1868424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Make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 smtClean="0"/>
                    <a:t>the solo primary replica </a:t>
                  </a:r>
                </a:p>
                <a:p>
                  <a:pPr algn="ctr"/>
                  <a:r>
                    <a:rPr lang="en-US" sz="2000" dirty="0" smtClean="0"/>
                    <a:t>(if change operation), or add to list of primary replicas (if add)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7" name="Flowchart: Process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552" y="4264152"/>
                  <a:ext cx="2621280" cy="1868424"/>
                </a:xfrm>
                <a:prstGeom prst="flowChartProcess">
                  <a:avLst/>
                </a:prstGeom>
                <a:blipFill rotWithShape="0">
                  <a:blip r:embed="rId5"/>
                  <a:stretch>
                    <a:fillRect l="-2079" r="-3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24" idx="2"/>
              <a:endCxn id="33" idx="0"/>
            </p:cNvCxnSpPr>
            <p:nvPr/>
          </p:nvCxnSpPr>
          <p:spPr>
            <a:xfrm>
              <a:off x="11280648" y="2709672"/>
              <a:ext cx="9144" cy="361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3" idx="2"/>
              <a:endCxn id="34" idx="0"/>
            </p:cNvCxnSpPr>
            <p:nvPr/>
          </p:nvCxnSpPr>
          <p:spPr>
            <a:xfrm>
              <a:off x="11289792" y="4337304"/>
              <a:ext cx="6096" cy="368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4" idx="1"/>
              <a:endCxn id="35" idx="3"/>
            </p:cNvCxnSpPr>
            <p:nvPr/>
          </p:nvCxnSpPr>
          <p:spPr>
            <a:xfrm flipH="1">
              <a:off x="10052304" y="5199888"/>
              <a:ext cx="505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5" idx="1"/>
              <a:endCxn id="37" idx="3"/>
            </p:cNvCxnSpPr>
            <p:nvPr/>
          </p:nvCxnSpPr>
          <p:spPr>
            <a:xfrm flipH="1" flipV="1">
              <a:off x="8180832" y="5198364"/>
              <a:ext cx="445008" cy="1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lowchart: Terminator 58"/>
            <p:cNvSpPr/>
            <p:nvPr/>
          </p:nvSpPr>
          <p:spPr>
            <a:xfrm>
              <a:off x="3992880" y="4962217"/>
              <a:ext cx="975360" cy="472294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Done</a:t>
              </a:r>
              <a:endParaRPr lang="en-US" sz="2000" dirty="0"/>
            </a:p>
          </p:txBody>
        </p:sp>
        <p:cxnSp>
          <p:nvCxnSpPr>
            <p:cNvPr id="60" name="Straight Arrow Connector 59"/>
            <p:cNvCxnSpPr>
              <a:stCxn id="37" idx="1"/>
              <a:endCxn id="59" idx="3"/>
            </p:cNvCxnSpPr>
            <p:nvPr/>
          </p:nvCxnSpPr>
          <p:spPr>
            <a:xfrm flipH="1">
              <a:off x="4968240" y="5198364"/>
              <a:ext cx="5913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-472440" y="5799192"/>
            <a:ext cx="65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Fig.7 Change/Add Primary Replica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53568" y="329184"/>
                <a:ext cx="113385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Change/Add Primary Replica </a:t>
                </a:r>
                <a:r>
                  <a:rPr lang="en-US" sz="3200" b="1" i="1" dirty="0" smtClean="0"/>
                  <a:t>(change/add_primary(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𝒔𝒊𝒕𝒆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b="1" i="1" dirty="0" smtClean="0"/>
                  <a:t>))</a:t>
                </a:r>
                <a:r>
                  <a:rPr lang="en-US" sz="3200" b="1" dirty="0" smtClean="0"/>
                  <a:t>: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" y="329184"/>
                <a:ext cx="11338560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34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157216" y="2870715"/>
            <a:ext cx="5260847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Increase hits on </a:t>
            </a:r>
            <a:r>
              <a:rPr lang="en-US" sz="2800" dirty="0" smtClean="0">
                <a:solidFill>
                  <a:srgbClr val="FF0000"/>
                </a:solidFill>
              </a:rPr>
              <a:t>strongly consistent reads</a:t>
            </a:r>
            <a:r>
              <a:rPr lang="en-US" sz="2800" dirty="0" smtClean="0"/>
              <a:t> based on geographical variation of user traffic.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329184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Fault-Tolerance in Tuba: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3568" y="1073694"/>
                <a:ext cx="10272868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Replica Failure:</a:t>
                </a:r>
              </a:p>
              <a:p>
                <a:r>
                  <a:rPr lang="en-US" sz="2800" dirty="0" smtClean="0">
                    <a:sym typeface="Wingdings" panose="05000000000000000000" pitchFamily="2" charset="2"/>
                  </a:rPr>
                  <a:t>       Rare. Each site is a collection on 3 Azure servers</a:t>
                </a: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      Failed replicas can be removed via reconfiguration operations</a:t>
                </a: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      </a:t>
                </a:r>
                <a:r>
                  <a:rPr lang="en-US" sz="2800" i="1" dirty="0" smtClean="0">
                    <a:sym typeface="Wingdings" panose="05000000000000000000" pitchFamily="2" charset="2"/>
                  </a:rPr>
                  <a:t>add_primary(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𝑠𝑖𝑡𝑒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 smtClean="0">
                    <a:sym typeface="Wingdings" panose="05000000000000000000" pitchFamily="2" charset="2"/>
                  </a:rPr>
                  <a:t>), 	</a:t>
                </a:r>
              </a:p>
              <a:p>
                <a:r>
                  <a:rPr lang="en-US" sz="2800" i="1" dirty="0">
                    <a:sym typeface="Wingdings" panose="05000000000000000000" pitchFamily="2" charset="2"/>
                  </a:rPr>
                  <a:t>	</a:t>
                </a:r>
                <a:r>
                  <a:rPr lang="en-US" sz="2800" i="1" dirty="0" smtClean="0">
                    <a:sym typeface="Wingdings" panose="05000000000000000000" pitchFamily="2" charset="2"/>
                  </a:rPr>
                  <a:t>change_primary(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𝑠𝑖𝑡𝑒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 smtClean="0">
                    <a:sym typeface="Wingdings" panose="05000000000000000000" pitchFamily="2" charset="2"/>
                  </a:rPr>
                  <a:t>),	</a:t>
                </a:r>
              </a:p>
              <a:p>
                <a:r>
                  <a:rPr lang="en-US" sz="2800" i="1" dirty="0" smtClean="0">
                    <a:sym typeface="Wingdings" panose="05000000000000000000" pitchFamily="2" charset="2"/>
                  </a:rPr>
                  <a:t>	remove_secondary(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𝑠𝑖𝑡𝑒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 smtClean="0">
                    <a:sym typeface="Wingdings" panose="05000000000000000000" pitchFamily="2" charset="2"/>
                  </a:rPr>
                  <a:t>), </a:t>
                </a:r>
              </a:p>
              <a:p>
                <a:r>
                  <a:rPr lang="en-US" sz="2800" i="1" dirty="0">
                    <a:sym typeface="Wingdings" panose="05000000000000000000" pitchFamily="2" charset="2"/>
                  </a:rPr>
                  <a:t>	</a:t>
                </a:r>
                <a:r>
                  <a:rPr lang="en-US" sz="2800" i="1" dirty="0" smtClean="0">
                    <a:sym typeface="Wingdings" panose="05000000000000000000" pitchFamily="2" charset="2"/>
                  </a:rPr>
                  <a:t>add_secondary(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𝑠𝑖𝑡𝑒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 smtClean="0">
                    <a:sym typeface="Wingdings" panose="05000000000000000000" pitchFamily="2" charset="2"/>
                  </a:rPr>
                  <a:t>)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ym typeface="Wingdings" panose="05000000000000000000" pitchFamily="2" charset="2"/>
                  </a:rPr>
                  <a:t>Client Failure:</a:t>
                </a: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      What if client fails mid-way through a multi-primary write?</a:t>
                </a: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      Recovery process used to complete the writes. Reads from the 	main primary replica (the </a:t>
                </a:r>
                <a:r>
                  <a:rPr lang="en-US" sz="2800" i="1" dirty="0" smtClean="0">
                    <a:sym typeface="Wingdings" panose="05000000000000000000" pitchFamily="2" charset="2"/>
                  </a:rPr>
                  <a:t>truth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)</a:t>
                </a:r>
                <a:r>
                  <a:rPr lang="en-US" sz="2800" i="1" dirty="0" smtClean="0"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" y="1073694"/>
                <a:ext cx="10272868" cy="5262979"/>
              </a:xfrm>
              <a:prstGeom prst="rect">
                <a:avLst/>
              </a:prstGeom>
              <a:blipFill rotWithShape="0">
                <a:blip r:embed="rId3"/>
                <a:stretch>
                  <a:fillRect l="-1068" t="-1043" r="-237" b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9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27012"/>
            <a:ext cx="93146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i="1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CS Failure:</a:t>
            </a:r>
          </a:p>
          <a:p>
            <a:r>
              <a:rPr lang="en-US" sz="2800" dirty="0">
                <a:sym typeface="Wingdings" panose="05000000000000000000" pitchFamily="2" charset="2"/>
              </a:rPr>
              <a:t>       No direct communication between clients and CS</a:t>
            </a:r>
          </a:p>
          <a:p>
            <a:r>
              <a:rPr lang="en-US" sz="2800" dirty="0">
                <a:sym typeface="Wingdings" panose="05000000000000000000" pitchFamily="2" charset="2"/>
              </a:rPr>
              <a:t>       If CS fails, clients can still remain in fast </a:t>
            </a:r>
            <a:r>
              <a:rPr lang="en-US" sz="2800" dirty="0" smtClean="0">
                <a:sym typeface="Wingdings" panose="05000000000000000000" pitchFamily="2" charset="2"/>
              </a:rPr>
              <a:t>mode (provided 	RiP flag is not set)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    Even if RiP flag is on, clients can do R/W in slow mode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If the RiP flag is on for too long, impatient clients waiting 	too long in slow mode can clear it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RiP off, so CS aborts reconfigurations (incase it was alive 	and just slow)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Changes made to RiP flag are conditional on ETags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5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15" y="223197"/>
            <a:ext cx="2715491" cy="2036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944" y="223197"/>
            <a:ext cx="882867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Background: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Geo-Replication: Replicas on servers at multiple locations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Consistency: Strong, Eventual, RMW, Monotonic,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Latency-Consistency Tradeoff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Primary Replicas: Writes and Strongly Consistent Reads. Secondary Replicas: Intermediary Consistency Reads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Pileus is a replicated key-value store that allows users to define their CAP requirements in terms of SLAs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6" y="2978154"/>
            <a:ext cx="2943010" cy="16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329184"/>
            <a:ext cx="240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Experiments: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53568" y="1073694"/>
            <a:ext cx="59094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Setup: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    3 storage accounts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	(SUS, WEU and SEA)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Active clients are normally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      </a:t>
            </a:r>
            <a:endParaRPr lang="en-US" sz="2800" i="1" dirty="0" smtClean="0">
              <a:sym typeface="Wingdings" panose="05000000000000000000" pitchFamily="2" charset="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50280" y="294456"/>
            <a:ext cx="5743901" cy="2498849"/>
            <a:chOff x="4242816" y="482346"/>
            <a:chExt cx="7764100" cy="33739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816" y="482346"/>
              <a:ext cx="7764100" cy="3373928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9685436" y="2248364"/>
              <a:ext cx="121920" cy="1057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99811" y="1818207"/>
              <a:ext cx="1041187" cy="60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SEA</a:t>
              </a:r>
              <a:endParaRPr lang="en-US" sz="28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773496" y="1830943"/>
              <a:ext cx="121920" cy="1057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51319" y="1242170"/>
              <a:ext cx="1307277" cy="70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WEU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4958" y="2008316"/>
              <a:ext cx="1201617" cy="70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SUS</a:t>
              </a:r>
              <a:endParaRPr lang="en-US" sz="2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063820" y="1974901"/>
              <a:ext cx="121920" cy="1057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41042" y="2741267"/>
            <a:ext cx="114584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</a:t>
            </a:r>
            <a:r>
              <a:rPr lang="en-US" sz="2800" dirty="0">
                <a:sym typeface="Wingdings" panose="05000000000000000000" pitchFamily="2" charset="2"/>
              </a:rPr>
              <a:t>	distributed along US </a:t>
            </a:r>
            <a:r>
              <a:rPr lang="en-US" sz="2800" dirty="0" smtClean="0">
                <a:sym typeface="Wingdings" panose="05000000000000000000" pitchFamily="2" charset="2"/>
              </a:rPr>
              <a:t>West Coast</a:t>
            </a:r>
            <a:r>
              <a:rPr lang="en-US" sz="2800" dirty="0">
                <a:sym typeface="Wingdings" panose="05000000000000000000" pitchFamily="2" charset="2"/>
              </a:rPr>
              <a:t>, WEU and Hong Kong</a:t>
            </a: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Simulate the workload of users in different areas at different times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150 clients at each site (over a 24-hour period)</a:t>
            </a:r>
          </a:p>
          <a:p>
            <a:r>
              <a:rPr lang="en-US" sz="2800" dirty="0">
                <a:sym typeface="Wingdings" panose="05000000000000000000" pitchFamily="2" charset="2"/>
              </a:rPr>
              <a:t>  </a:t>
            </a:r>
            <a:r>
              <a:rPr lang="en-US" sz="2800" dirty="0" smtClean="0">
                <a:sym typeface="Wingdings" panose="05000000000000000000" pitchFamily="2" charset="2"/>
              </a:rPr>
              <a:t>     Each tablet accessed by 450 distinct clients everyday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Primary replica in SEA and secondary replica in WEU 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       Global replication factor = 2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No multi-primary schemes allowed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YCSB Workload B (95% Reads and 5% Writes)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   </a:t>
            </a:r>
            <a:endParaRPr lang="en-US" sz="2800" i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26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40576"/>
              </p:ext>
            </p:extLst>
          </p:nvPr>
        </p:nvGraphicFramePr>
        <p:xfrm>
          <a:off x="7363968" y="353568"/>
          <a:ext cx="44866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897"/>
                <a:gridCol w="1350975"/>
                <a:gridCol w="1450848"/>
                <a:gridCol w="10119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Rank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Consistency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Latency(ms)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Utility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Strong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RMW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Eventual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66305" y="1926336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</a:t>
            </a:r>
            <a:r>
              <a:rPr lang="en-US" dirty="0"/>
              <a:t>3</a:t>
            </a:r>
            <a:r>
              <a:rPr lang="en-US" dirty="0" smtClean="0"/>
              <a:t>: SLA Used for Experimentation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4528" y="-109436"/>
            <a:ext cx="66690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i="1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Average Overall Utility (AOU):</a:t>
            </a: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       </a:t>
            </a:r>
            <a:r>
              <a:rPr lang="en-US" sz="2800" dirty="0" smtClean="0">
                <a:sym typeface="Wingdings" panose="05000000000000000000" pitchFamily="2" charset="2"/>
              </a:rPr>
              <a:t>Average utility delivered for all read 	operations from all clients 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Experiments done with no reconfiguration, reconfigurations every 2 hours, every 4 hours and every 6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Tuba with no reconfigurations = Pileus and AOU for 24-hour period is 0.72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With constraints max AOU = 0.92</a:t>
            </a:r>
            <a:endParaRPr lang="en-US" sz="2800" dirty="0"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40422"/>
              </p:ext>
            </p:extLst>
          </p:nvPr>
        </p:nvGraphicFramePr>
        <p:xfrm>
          <a:off x="7394448" y="3139440"/>
          <a:ext cx="4522134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76"/>
                <a:gridCol w="658368"/>
                <a:gridCol w="597408"/>
                <a:gridCol w="638982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AOU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0.76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0.81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AOU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Improvement % over No reconfiguration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AOU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Improvement % over Max Achievable AOU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3968" y="5260848"/>
            <a:ext cx="4687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 4: AOU Observations for Different Reconfiguration Periods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146304"/>
            <a:ext cx="6303264" cy="4547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048" y="4909921"/>
            <a:ext cx="521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Fig.8 Tuba With a 4-Hour Reconfiguration Period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93176"/>
              </p:ext>
            </p:extLst>
          </p:nvPr>
        </p:nvGraphicFramePr>
        <p:xfrm>
          <a:off x="6675120" y="908304"/>
          <a:ext cx="5431536" cy="365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68"/>
                <a:gridCol w="731520"/>
                <a:gridCol w="780288"/>
                <a:gridCol w="3108960"/>
              </a:tblGrid>
              <a:tr h="89611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Configuration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Pri.        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Sec.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CS Reconfiguration Operation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WEU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change_primary(WEU)</a:t>
                      </a:r>
                      <a:endParaRPr lang="en-US" sz="1800" b="0" i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WEU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add_secondary(SUS)</a:t>
                      </a:r>
                    </a:p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remove_secondary(SEA)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WEU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change_primary(SUS)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WEU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add_secondary(SEA)</a:t>
                      </a:r>
                    </a:p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remove_secondary(WEU)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change_primary(SEA)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………………………………….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8896" y="4693920"/>
            <a:ext cx="468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 5: Tuba Reconfigurations done</a:t>
            </a:r>
          </a:p>
          <a:p>
            <a:pPr algn="ctr"/>
            <a:endParaRPr lang="en-US" dirty="0"/>
          </a:p>
        </p:txBody>
      </p:sp>
      <p:sp>
        <p:nvSpPr>
          <p:cNvPr id="2" name="Left-Right Arrow 1"/>
          <p:cNvSpPr/>
          <p:nvPr/>
        </p:nvSpPr>
        <p:spPr>
          <a:xfrm>
            <a:off x="950976" y="2499360"/>
            <a:ext cx="3364992" cy="2164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5232" y="2584704"/>
            <a:ext cx="229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Improvement</a:t>
            </a:r>
            <a:endParaRPr lang="en-US" sz="2000" b="1" dirty="0"/>
          </a:p>
        </p:txBody>
      </p:sp>
      <p:sp>
        <p:nvSpPr>
          <p:cNvPr id="8" name="Left-Right Arrow 7"/>
          <p:cNvSpPr/>
          <p:nvPr/>
        </p:nvSpPr>
        <p:spPr>
          <a:xfrm>
            <a:off x="4315968" y="2499360"/>
            <a:ext cx="2194560" cy="2164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4864" y="2715767"/>
            <a:ext cx="316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Couldn’t predict client behavior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60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88" y="329184"/>
            <a:ext cx="240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Results: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70688" y="1073694"/>
            <a:ext cx="6205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Improvements in hit percentages for strongly consistent reads due to reconfiguration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Reconfiguration done automatically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    No manual intervention – Faster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No need to stop the system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Client R/W operations occur in 	parallel to the reconfiguration 	operations</a:t>
            </a:r>
            <a:endParaRPr lang="en-US" sz="2800" i="1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295841746"/>
              </p:ext>
            </p:extLst>
          </p:nvPr>
        </p:nvGraphicFramePr>
        <p:xfrm>
          <a:off x="6096000" y="426721"/>
          <a:ext cx="2779776" cy="245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226547515"/>
              </p:ext>
            </p:extLst>
          </p:nvPr>
        </p:nvGraphicFramePr>
        <p:xfrm>
          <a:off x="9204960" y="438471"/>
          <a:ext cx="2808224" cy="247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392980325"/>
              </p:ext>
            </p:extLst>
          </p:nvPr>
        </p:nvGraphicFramePr>
        <p:xfrm>
          <a:off x="6096000" y="3133345"/>
          <a:ext cx="2791968" cy="24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3653869740"/>
              </p:ext>
            </p:extLst>
          </p:nvPr>
        </p:nvGraphicFramePr>
        <p:xfrm>
          <a:off x="9217152" y="3145537"/>
          <a:ext cx="2767584" cy="249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483096" y="5738977"/>
            <a:ext cx="52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Fig.9 Hit Percentage of SubSLAs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 rot="353297">
            <a:off x="5181646" y="1536192"/>
            <a:ext cx="1292352" cy="24384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427082">
            <a:off x="8711229" y="1025223"/>
            <a:ext cx="1292352" cy="24384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003070">
            <a:off x="11049000" y="2428360"/>
            <a:ext cx="1292352" cy="24384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362782">
            <a:off x="6105145" y="4515458"/>
            <a:ext cx="1292352" cy="24384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82071">
            <a:off x="9351696" y="4416574"/>
            <a:ext cx="1292352" cy="24384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243840"/>
            <a:ext cx="619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Pros/Advantages of Using Tuba: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53568" y="707934"/>
            <a:ext cx="118384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Dynamically change configurations to handle change in client requests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Change configurations on a per-tablet basis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Client R/W operations can be executed in parallel with reconfiguration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Easily extensible to existing systems that are already using MAS/Pileus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Provides default constraints to avoid aggressive replication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Reduced computation using hit-miss ratio aggregation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Good fault-tolerance (recovery processes, client RiP flag over rides, etc.)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   </a:t>
            </a:r>
            <a:endParaRPr lang="en-US" sz="2800" i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21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243840"/>
            <a:ext cx="619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Cons/Future Work: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53568" y="707934"/>
            <a:ext cx="118384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Scalability Issues since configuration </a:t>
            </a:r>
            <a:r>
              <a:rPr lang="en-US" sz="2800" dirty="0"/>
              <a:t>g</a:t>
            </a:r>
            <a:r>
              <a:rPr lang="en-US" sz="2800" dirty="0" smtClean="0"/>
              <a:t>enerator generates all possible configurations. At </a:t>
            </a:r>
            <a:r>
              <a:rPr lang="en-US" sz="2800" dirty="0"/>
              <a:t>10,000 clients and 7 storage </a:t>
            </a:r>
            <a:r>
              <a:rPr lang="en-US" sz="2800" dirty="0" smtClean="0"/>
              <a:t>sites </a:t>
            </a:r>
            <a:r>
              <a:rPr lang="en-US" sz="2800" dirty="0" smtClean="0">
                <a:sym typeface="Wingdings" panose="05000000000000000000" pitchFamily="2" charset="2"/>
              </a:rPr>
              <a:t> 170 seconds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Pre-pruning instead of post-pruning based on constraint </a:t>
            </a:r>
            <a:r>
              <a:rPr lang="en-US" sz="2800" dirty="0" smtClean="0"/>
              <a:t>satisfaction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Make CS proactive instead of reactive. Make reconfigurations by predicting future poor utility </a:t>
            </a:r>
            <a:r>
              <a:rPr lang="en-US" sz="2800" dirty="0">
                <a:sym typeface="Wingdings" panose="05000000000000000000" pitchFamily="2" charset="2"/>
              </a:rPr>
              <a:t> Machine learning methods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multi-primary operations, </a:t>
            </a:r>
            <a:r>
              <a:rPr lang="en-US" sz="2800" dirty="0"/>
              <a:t>t</a:t>
            </a:r>
            <a:r>
              <a:rPr lang="en-US" sz="2800" dirty="0" smtClean="0"/>
              <a:t>he first primary node is the main primary. Choose one so as to reduce overall latency?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Clients keep polling for new configuration. Use </a:t>
            </a:r>
            <a:r>
              <a:rPr lang="en-US" sz="2800" dirty="0" err="1" smtClean="0"/>
              <a:t>Async</a:t>
            </a:r>
            <a:r>
              <a:rPr lang="en-US" sz="2800" dirty="0" smtClean="0"/>
              <a:t>. messages instead?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224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243840"/>
            <a:ext cx="619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Conclusion: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53568" y="707934"/>
            <a:ext cx="11838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Tuba is a geo-replicated key-value store that can dynamically select optimal configurations of replicas based on consistency-based SLAs, constraints, costs and changing client demands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Successfully uses </a:t>
            </a:r>
            <a:r>
              <a:rPr lang="en-US" sz="2800" dirty="0"/>
              <a:t>utility/cost to decide the optimal configuration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Carries out automatic reconfiguration in parallel with client R/W operations</a:t>
            </a: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Tuba is extensible: built on top of Microsoft Azure Storage and extends Pileus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Provides increase in consistency. E.g.: With 2-hour reconfigurations, reads that returned strongly consistent data increased by </a:t>
            </a:r>
            <a:r>
              <a:rPr lang="en-US" sz="2800" b="1" dirty="0" smtClean="0"/>
              <a:t>63%</a:t>
            </a:r>
            <a:r>
              <a:rPr lang="en-US" sz="2800" dirty="0" smtClean="0"/>
              <a:t>. Overall utility went up by </a:t>
            </a:r>
            <a:r>
              <a:rPr lang="en-US" sz="2800" b="1" dirty="0" smtClean="0"/>
              <a:t>18%</a:t>
            </a:r>
            <a:r>
              <a:rPr lang="en-US" sz="2800" dirty="0" smtClean="0"/>
              <a:t>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868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243840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Piazza Questions/Discussion Points: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53568" y="707934"/>
            <a:ext cx="11838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Are there times when system blocks? 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While adding/changing primary replica, no writes from when CS takes 	lease on configuration till new configuration is set up </a:t>
            </a:r>
          </a:p>
          <a:p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 But this duration is short (1 RTT from CS to </a:t>
            </a:r>
            <a:r>
              <a:rPr lang="en-US" sz="2800" dirty="0" err="1" smtClean="0">
                <a:sym typeface="Wingdings" panose="05000000000000000000" pitchFamily="2" charset="2"/>
              </a:rPr>
              <a:t>config</a:t>
            </a:r>
            <a:r>
              <a:rPr lang="en-US" sz="2800" dirty="0" smtClean="0">
                <a:sym typeface="Wingdings" panose="05000000000000000000" pitchFamily="2" charset="2"/>
              </a:rPr>
              <a:t> blob + safe threshold)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sym typeface="Wingdings" panose="05000000000000000000" pitchFamily="2" charset="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No experiments to measure reconfiguration load &amp; failure cases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sym typeface="Wingdings" panose="05000000000000000000" pitchFamily="2" charset="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No SLA validation mechanisms. No constraints  default constraints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sym typeface="Wingdings" panose="05000000000000000000" pitchFamily="2" charset="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Security issues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Client failure  Multiple recovery processes are wasteful</a:t>
            </a:r>
            <a:endParaRPr lang="en-US" sz="2800" dirty="0">
              <a:sym typeface="Wingdings" panose="05000000000000000000" pitchFamily="2" charset="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507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173" y="2601883"/>
            <a:ext cx="8071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Thanks for listening!</a:t>
            </a:r>
          </a:p>
          <a:p>
            <a:endParaRPr lang="en-US" sz="6000" b="1" dirty="0"/>
          </a:p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358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4" y="223197"/>
            <a:ext cx="806057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Brief Overview of Pileus (A “CAP” Cloud):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SLA: Interface between client and cloud service. Wish list. </a:t>
            </a:r>
            <a:r>
              <a:rPr lang="en-US" sz="2800" dirty="0" smtClean="0">
                <a:solidFill>
                  <a:srgbClr val="FF0000"/>
                </a:solidFill>
              </a:rPr>
              <a:t>“I want the strongest consistency possible, as long as read operations return in under x </a:t>
            </a:r>
            <a:r>
              <a:rPr lang="en-US" sz="2800" dirty="0" err="1" smtClean="0">
                <a:solidFill>
                  <a:srgbClr val="FF0000"/>
                </a:solidFill>
              </a:rPr>
              <a:t>ms.</a:t>
            </a:r>
            <a:r>
              <a:rPr lang="en-US" sz="2800" dirty="0" smtClean="0">
                <a:solidFill>
                  <a:srgbClr val="FF0000"/>
                </a:solidFill>
              </a:rPr>
              <a:t>”   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Clients specify consistency-based SLAs which contain acceptable latencies and a utility (preference/weight)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Monitor replicas of the underlying storage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Route read operations to servers that can best meet a given consistency-based 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459" y="223197"/>
            <a:ext cx="2831020" cy="218015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8594"/>
              </p:ext>
            </p:extLst>
          </p:nvPr>
        </p:nvGraphicFramePr>
        <p:xfrm>
          <a:off x="7812583" y="2791968"/>
          <a:ext cx="41330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897"/>
                <a:gridCol w="1326591"/>
                <a:gridCol w="1365504"/>
                <a:gridCol w="768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Rank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Consistency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Latency(ms)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Utility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Strong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RMW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Eventual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49184" y="4279392"/>
            <a:ext cx="375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 1: Example of an SLA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" y="256032"/>
            <a:ext cx="80711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Pileus – Shortcomings:</a:t>
            </a:r>
          </a:p>
          <a:p>
            <a:r>
              <a:rPr lang="en-US" sz="2800" dirty="0" smtClean="0"/>
              <a:t>   </a:t>
            </a:r>
            <a:r>
              <a:rPr lang="en-US" sz="2800" dirty="0" smtClean="0">
                <a:sym typeface="Wingdings" panose="05000000000000000000" pitchFamily="2" charset="2"/>
              </a:rPr>
              <a:t> Pre-defined configuration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 Static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Key issues: 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 Where to place primary </a:t>
            </a:r>
            <a:r>
              <a:rPr lang="en-US" sz="2800" smtClean="0">
                <a:sym typeface="Wingdings" panose="05000000000000000000" pitchFamily="2" charset="2"/>
              </a:rPr>
              <a:t>and </a:t>
            </a:r>
            <a:r>
              <a:rPr lang="en-US" sz="2800" smtClean="0">
                <a:sym typeface="Wingdings" panose="05000000000000000000" pitchFamily="2" charset="2"/>
              </a:rPr>
              <a:t>secondary </a:t>
            </a:r>
            <a:r>
              <a:rPr lang="en-US" sz="2800" dirty="0" smtClean="0">
                <a:sym typeface="Wingdings" panose="05000000000000000000" pitchFamily="2" charset="2"/>
              </a:rPr>
              <a:t>replicas?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 How many to deploy?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 Synchronization Period?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Why not dynamically reconfigure replicas?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 Tuba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49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"/>
            <a:ext cx="963168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Main Contributions of Tuba:</a:t>
            </a:r>
          </a:p>
          <a:p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Dynamically, automatically and periodically reconfigure replicas to deliver maximum overall utility to clients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Does this while respecting SLAs, costs and replication constraints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Client can continue to read and write data while reconfiguration is carried out in parallel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Leverage geo-replication for increased locality and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78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Configuration Selection: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6" y="2238340"/>
            <a:ext cx="932350" cy="9696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55674" y="2072640"/>
            <a:ext cx="3405445" cy="15168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Configuration Service (CS)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90897" y="160155"/>
            <a:ext cx="3069613" cy="14270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Configuration Generator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29856" y="1587177"/>
            <a:ext cx="4157" cy="48546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71915" y="2250532"/>
            <a:ext cx="1299274" cy="0"/>
          </a:xfrm>
          <a:prstGeom prst="straightConnector1">
            <a:avLst/>
          </a:prstGeom>
          <a:ln w="88900"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95893" y="1952649"/>
            <a:ext cx="93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SLAs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59723" y="2584186"/>
            <a:ext cx="1299274" cy="0"/>
          </a:xfrm>
          <a:prstGeom prst="straightConnector1">
            <a:avLst/>
          </a:prstGeom>
          <a:ln w="88900"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46358" y="2322576"/>
            <a:ext cx="301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Observed Latencies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65820" y="2956042"/>
            <a:ext cx="1299274" cy="0"/>
          </a:xfrm>
          <a:prstGeom prst="straightConnector1">
            <a:avLst/>
          </a:prstGeom>
          <a:ln w="88900"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52915" y="2694432"/>
            <a:ext cx="238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Hit/Miss Ratios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65820" y="3329006"/>
            <a:ext cx="1299274" cy="0"/>
          </a:xfrm>
          <a:prstGeom prst="straightConnector1">
            <a:avLst/>
          </a:prstGeom>
          <a:ln w="88900"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13344" y="3066288"/>
            <a:ext cx="225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R/W Ratios</a:t>
            </a:r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986272" y="3571220"/>
            <a:ext cx="0" cy="37898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7253" y="3962954"/>
            <a:ext cx="32444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Constraints: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Replication Factor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Sync.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Cost in $</a:t>
            </a:r>
            <a:endParaRPr lang="en-US" sz="28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8199120" y="3589508"/>
            <a:ext cx="0" cy="37898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57971" y="4005625"/>
            <a:ext cx="40186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Costs: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Data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R/W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Syncing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Cost of reconfiguration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971931" y="2817460"/>
            <a:ext cx="696325" cy="16144"/>
          </a:xfrm>
          <a:prstGeom prst="straightConnector1">
            <a:avLst/>
          </a:prstGeom>
          <a:ln w="88900"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619488" y="2449556"/>
                <a:ext cx="2218944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Configuration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𝑈𝑡𝑖𝑙𝑖𝑡𝑦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𝐶𝑜𝑠𝑡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488" y="2449556"/>
                <a:ext cx="2218944" cy="1164934"/>
              </a:xfrm>
              <a:prstGeom prst="rect">
                <a:avLst/>
              </a:prstGeom>
              <a:blipFill rotWithShape="0">
                <a:blip r:embed="rId4"/>
                <a:stretch>
                  <a:fillRect l="-5495" t="-5236"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357253" y="6334780"/>
            <a:ext cx="867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Fig.1 Configuration Selection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8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"/>
            <a:ext cx="101193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Greedy Choice: Replicate data in ALL datacenters. BUT,            there are constraints and cost considerations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Ratios Aggregation for clients in the same locations with the same SLAs </a:t>
            </a:r>
            <a:r>
              <a:rPr lang="en-US" sz="2800" dirty="0" smtClean="0">
                <a:sym typeface="Wingdings" panose="05000000000000000000" pitchFamily="2" charset="2"/>
              </a:rPr>
              <a:t> Reduced computation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New configuration is computed based on missed subSLAs and consistency requirements</a:t>
            </a:r>
            <a:endParaRPr lang="en-US" sz="2800" dirty="0"/>
          </a:p>
          <a:p>
            <a:r>
              <a:rPr lang="en-US" sz="2800" dirty="0" smtClean="0">
                <a:sym typeface="Wingdings" panose="05000000000000000000" pitchFamily="2" charset="2"/>
              </a:rPr>
              <a:t>       E.g.: missed subSLA for strong consistency –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           Add Primary replica near client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Constraint satisfaction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Execute reconfiguration operations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0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304800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Client Execution in Tuba – 2 Modes:</a:t>
            </a:r>
            <a:endParaRPr lang="en-US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3567" y="927390"/>
                <a:ext cx="1103376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 smtClean="0"/>
                  <a:t>Fast Mode</a:t>
                </a:r>
                <a:r>
                  <a:rPr lang="en-US" sz="2800" dirty="0" smtClean="0"/>
                  <a:t>: Client has the latest configuration and holds a lease on the configuration for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seconds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 smtClean="0"/>
                  <a:t>Slow Mode</a:t>
                </a:r>
                <a:r>
                  <a:rPr lang="en-US" sz="2800" dirty="0" smtClean="0"/>
                  <a:t>: Client suspects that the configuration has changed </a:t>
                </a:r>
                <a:endParaRPr lang="en-US" sz="2800" b="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7" y="927390"/>
                <a:ext cx="11033761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160" t="-3691" r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52749"/>
            <a:ext cx="12192000" cy="357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4302" y="5803391"/>
            <a:ext cx="506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Fig.2 Client Execution Modes</a:t>
            </a:r>
            <a:endParaRPr lang="en-US" sz="2800" dirty="0"/>
          </a:p>
        </p:txBody>
      </p:sp>
      <p:sp>
        <p:nvSpPr>
          <p:cNvPr id="4" name="Left Arrow 3"/>
          <p:cNvSpPr/>
          <p:nvPr/>
        </p:nvSpPr>
        <p:spPr>
          <a:xfrm rot="16200000">
            <a:off x="8371080" y="1556070"/>
            <a:ext cx="1573561" cy="402336"/>
          </a:xfrm>
          <a:prstGeom prst="leftArrow">
            <a:avLst/>
          </a:prstGeom>
          <a:solidFill>
            <a:srgbClr val="40749B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8792" y="16350"/>
            <a:ext cx="4593336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/>
              <a:t>Client can’t read </a:t>
            </a:r>
            <a:r>
              <a:rPr lang="en-US" sz="2800" dirty="0" err="1"/>
              <a:t>config</a:t>
            </a:r>
            <a:r>
              <a:rPr lang="en-US" sz="2800" dirty="0"/>
              <a:t>. Because CS has </a:t>
            </a:r>
            <a:r>
              <a:rPr lang="en-US" sz="2800" dirty="0">
                <a:solidFill>
                  <a:srgbClr val="FF0000"/>
                </a:solidFill>
              </a:rPr>
              <a:t>exclusive lock</a:t>
            </a:r>
          </a:p>
        </p:txBody>
      </p:sp>
    </p:spTree>
    <p:extLst>
      <p:ext uri="{BB962C8B-B14F-4D97-AF65-F5344CB8AC3E}">
        <p14:creationId xmlns:p14="http://schemas.microsoft.com/office/powerpoint/2010/main" val="37215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" y="329184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Tuba Implementation Details:</a:t>
            </a:r>
            <a:endParaRPr lang="en-US" sz="3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353568" y="1000542"/>
            <a:ext cx="10155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Implemented on top of Microsoft Azure Storage (MAS)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Extension of Pileus (Consistency–based SLAs taken from Pileus)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Tuba = MAS + multi-site geo-replication + automatic reconfiguration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 clients and the CS communicate?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are client operations (Read/ Write Operations) carried out?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are CS </a:t>
            </a:r>
            <a:r>
              <a:rPr lang="en-US" sz="2800" dirty="0"/>
              <a:t>r</a:t>
            </a:r>
            <a:r>
              <a:rPr lang="en-US" sz="2800" dirty="0" smtClean="0"/>
              <a:t>econfiguration operations carried out?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5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2367</TotalTime>
  <Words>1948</Words>
  <Application>Microsoft Office PowerPoint</Application>
  <PresentationFormat>Widescreen</PresentationFormat>
  <Paragraphs>475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Retrospect</vt:lpstr>
      <vt:lpstr>A Self-Configurable Geo-Replicated Cloud Storage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Self-Configurable Geo-Replicated Cloud Storage System</dc:title>
  <dc:creator>Chinmay</dc:creator>
  <cp:lastModifiedBy>Chinmay</cp:lastModifiedBy>
  <cp:revision>434</cp:revision>
  <dcterms:created xsi:type="dcterms:W3CDTF">2015-02-22T23:34:28Z</dcterms:created>
  <dcterms:modified xsi:type="dcterms:W3CDTF">2015-02-24T20:47:00Z</dcterms:modified>
</cp:coreProperties>
</file>