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77" r:id="rId4"/>
    <p:sldId id="266" r:id="rId5"/>
    <p:sldId id="267" r:id="rId6"/>
    <p:sldId id="269" r:id="rId7"/>
    <p:sldId id="270" r:id="rId8"/>
    <p:sldId id="278" r:id="rId9"/>
    <p:sldId id="283" r:id="rId10"/>
    <p:sldId id="279" r:id="rId11"/>
    <p:sldId id="282" r:id="rId12"/>
    <p:sldId id="274" r:id="rId13"/>
    <p:sldId id="264" r:id="rId14"/>
    <p:sldId id="281" r:id="rId15"/>
    <p:sldId id="280" r:id="rId16"/>
    <p:sldId id="275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1E64A-5E41-5A4A-8322-AEEB86B5A58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6ED3C-3DA5-2E42-A383-7A316028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ED3C-3DA5-2E42-A383-7A316028DD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Reservation-based Scheduling: If You’re Late Don’t Blame Us!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Carlo </a:t>
            </a:r>
            <a:r>
              <a:rPr lang="en-US" sz="1600" dirty="0" err="1"/>
              <a:t>Curinom</a:t>
            </a:r>
            <a:r>
              <a:rPr lang="en-US" sz="1600" dirty="0"/>
              <a:t>, </a:t>
            </a:r>
            <a:r>
              <a:rPr lang="en-US" sz="1600" dirty="0" err="1"/>
              <a:t>Djellel</a:t>
            </a:r>
            <a:r>
              <a:rPr lang="en-US" sz="1600" dirty="0"/>
              <a:t> E. </a:t>
            </a:r>
            <a:r>
              <a:rPr lang="en-US" sz="1600" dirty="0" err="1"/>
              <a:t>Difallahu</a:t>
            </a:r>
            <a:r>
              <a:rPr lang="en-US" sz="1600" dirty="0"/>
              <a:t> , Chris </a:t>
            </a:r>
            <a:r>
              <a:rPr lang="en-US" sz="1600" dirty="0" err="1"/>
              <a:t>Douglasm</a:t>
            </a:r>
            <a:r>
              <a:rPr lang="en-US" sz="1600" dirty="0"/>
              <a:t>, </a:t>
            </a:r>
            <a:r>
              <a:rPr lang="en-US" sz="1600" dirty="0" err="1"/>
              <a:t>Subru</a:t>
            </a:r>
            <a:r>
              <a:rPr lang="en-US" sz="1600" dirty="0"/>
              <a:t> </a:t>
            </a:r>
            <a:r>
              <a:rPr lang="en-US" sz="1600" dirty="0" err="1"/>
              <a:t>Krishnanm</a:t>
            </a:r>
            <a:r>
              <a:rPr lang="en-US" sz="1600" dirty="0"/>
              <a:t>, Raghu Ramakrishnanm, </a:t>
            </a:r>
            <a:r>
              <a:rPr lang="en-US" sz="1600" dirty="0" err="1"/>
              <a:t>Sriram</a:t>
            </a:r>
            <a:r>
              <a:rPr lang="en-US" sz="1600" dirty="0"/>
              <a:t> </a:t>
            </a:r>
            <a:r>
              <a:rPr lang="en-US" sz="1600" dirty="0" err="1"/>
              <a:t>Rao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444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sz="3600" dirty="0" smtClean="0"/>
              <a:t>Optimization – Greedy Heuristics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44" y="1851402"/>
            <a:ext cx="3909271" cy="44275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Maximizing objective in two dimensions</a:t>
            </a:r>
          </a:p>
          <a:p>
            <a:r>
              <a:rPr lang="en-US" sz="2000" dirty="0" smtClean="0"/>
              <a:t>Placing single job at a time &amp; no backtracking for previous allocated job(RDL sub-expression)</a:t>
            </a:r>
          </a:p>
          <a:p>
            <a:r>
              <a:rPr lang="en-US" sz="2000" dirty="0" smtClean="0"/>
              <a:t>Place a job close to its deadline</a:t>
            </a:r>
          </a:p>
          <a:p>
            <a:r>
              <a:rPr lang="en-US" sz="2000" dirty="0" smtClean="0"/>
              <a:t>Impacts the job acceptance rate</a:t>
            </a:r>
          </a:p>
          <a:p>
            <a:r>
              <a:rPr lang="en-US" sz="2000" dirty="0" smtClean="0"/>
              <a:t>Scalable &amp; Fast placement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574" y="1918831"/>
            <a:ext cx="3187700" cy="146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134" y="3688512"/>
            <a:ext cx="4231254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3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sz="3600" dirty="0" smtClean="0"/>
              <a:t>Optimization – Greedy Heuristics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508" y="1701343"/>
            <a:ext cx="4432300" cy="4789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61" y="1918831"/>
            <a:ext cx="3187700" cy="146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21" y="3688512"/>
            <a:ext cx="4231254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1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 v/s GREE-L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66" y="3915497"/>
            <a:ext cx="5233395" cy="2363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580" y="1869560"/>
            <a:ext cx="4445000" cy="191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2" y="2187026"/>
            <a:ext cx="3187700" cy="1460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724371" y="5573411"/>
            <a:ext cx="8606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24371" y="4902733"/>
            <a:ext cx="8606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61457" y="4429478"/>
            <a:ext cx="216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Packed closely, leads to higher pre-emption. </a:t>
            </a:r>
          </a:p>
          <a:p>
            <a:r>
              <a:rPr lang="en-US" sz="1100" dirty="0" smtClean="0"/>
              <a:t>More space for accommodating best effort jobs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1457" y="5198919"/>
            <a:ext cx="2161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Flatly placed. Less pre-emption.</a:t>
            </a:r>
          </a:p>
          <a:p>
            <a:r>
              <a:rPr lang="en-US" sz="1100" dirty="0" smtClean="0"/>
              <a:t>Less space for accommodating best effort jobs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3121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Rayon System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143" y="1820970"/>
            <a:ext cx="5754684" cy="4070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8934" y="16247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2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86" y="1722062"/>
            <a:ext cx="8471716" cy="45686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Cluster Setup</a:t>
            </a:r>
          </a:p>
          <a:p>
            <a:pPr lvl="1"/>
            <a:r>
              <a:rPr lang="en-US" dirty="0" smtClean="0"/>
              <a:t>256 node cluster – 7 racks, 40 nodes/rack</a:t>
            </a:r>
          </a:p>
          <a:p>
            <a:pPr lvl="1"/>
            <a:r>
              <a:rPr lang="en-US" dirty="0" smtClean="0"/>
              <a:t>32 virtual cores, 128GB RAM, 10Gbps NIC, 10 x 3TB - JBOD</a:t>
            </a:r>
          </a:p>
          <a:p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YARN – version 2.x, HDFS – 3x Replication</a:t>
            </a:r>
          </a:p>
          <a:p>
            <a:r>
              <a:rPr lang="en-US" dirty="0" smtClean="0"/>
              <a:t>Workloads: Synthetically generated</a:t>
            </a:r>
          </a:p>
          <a:p>
            <a:pPr lvl="1"/>
            <a:r>
              <a:rPr lang="en-US" dirty="0" smtClean="0"/>
              <a:t>Malleable </a:t>
            </a:r>
            <a:r>
              <a:rPr lang="en-US" dirty="0" smtClean="0">
                <a:sym typeface="Wingdings"/>
              </a:rPr>
              <a:t> Map Reduce using SWIM</a:t>
            </a:r>
          </a:p>
          <a:p>
            <a:pPr lvl="1"/>
            <a:r>
              <a:rPr lang="en-US" dirty="0" smtClean="0"/>
              <a:t>Gang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Giraph</a:t>
            </a:r>
            <a:r>
              <a:rPr lang="en-US" dirty="0" smtClean="0">
                <a:sym typeface="Wingdings"/>
              </a:rPr>
              <a:t> graph computations</a:t>
            </a:r>
          </a:p>
          <a:p>
            <a:pPr lvl="1"/>
            <a:r>
              <a:rPr lang="en-US" dirty="0" smtClean="0">
                <a:sym typeface="Wingdings"/>
              </a:rPr>
              <a:t>Time varying  Pig, Hive, </a:t>
            </a:r>
            <a:r>
              <a:rPr lang="en-US" dirty="0" err="1" smtClean="0">
                <a:sym typeface="Wingdings"/>
              </a:rPr>
              <a:t>etc</a:t>
            </a:r>
            <a:endParaRPr lang="en-US" dirty="0" smtClean="0">
              <a:sym typeface="Wingdings"/>
            </a:endParaRPr>
          </a:p>
          <a:p>
            <a:r>
              <a:rPr lang="en-US" dirty="0" smtClean="0"/>
              <a:t>SLAs</a:t>
            </a:r>
          </a:p>
          <a:p>
            <a:pPr lvl="1"/>
            <a:r>
              <a:rPr lang="en-US" dirty="0" smtClean="0"/>
              <a:t>Based on inputs from cluster operators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55" y="1675543"/>
            <a:ext cx="8108956" cy="47000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363534" y="2269342"/>
            <a:ext cx="23518" cy="8583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61286" y="2328134"/>
            <a:ext cx="0" cy="693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51407" y="4478517"/>
            <a:ext cx="0" cy="6363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9159" y="4174179"/>
            <a:ext cx="0" cy="9985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2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70" y="1740800"/>
            <a:ext cx="8603232" cy="2561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302161"/>
            <a:ext cx="4343400" cy="19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9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&amp;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62" y="1787254"/>
            <a:ext cx="8372322" cy="4526927"/>
          </a:xfrm>
        </p:spPr>
        <p:txBody>
          <a:bodyPr/>
          <a:lstStyle/>
          <a:p>
            <a:r>
              <a:rPr lang="en-US" dirty="0" smtClean="0"/>
              <a:t>Reservation based approach, helps to plan the cluster utilization in a better way</a:t>
            </a:r>
          </a:p>
          <a:p>
            <a:r>
              <a:rPr lang="en-US" dirty="0" smtClean="0"/>
              <a:t>It also opens up possibility to estimate additional resource acquisition requirements based on the job rejection rate</a:t>
            </a:r>
          </a:p>
          <a:p>
            <a:r>
              <a:rPr lang="en-US" dirty="0" smtClean="0"/>
              <a:t>RDL is simple &amp; easy to learn &amp; use with minimalistic elements</a:t>
            </a:r>
          </a:p>
          <a:p>
            <a:r>
              <a:rPr lang="en-US" dirty="0" smtClean="0"/>
              <a:t>How can we extend the expression language to support cross data-center scheduling?</a:t>
            </a:r>
          </a:p>
        </p:txBody>
      </p:sp>
    </p:spTree>
    <p:extLst>
      <p:ext uri="{BB962C8B-B14F-4D97-AF65-F5344CB8AC3E}">
        <p14:creationId xmlns:p14="http://schemas.microsoft.com/office/powerpoint/2010/main" val="358319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dist">
              <a:buNone/>
            </a:pPr>
            <a:r>
              <a:rPr lang="en-US" sz="8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980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0802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&amp; Motivation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103" y="1724567"/>
            <a:ext cx="8558888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Challenges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Continuously evolving focus on data</a:t>
            </a:r>
            <a:r>
              <a:rPr lang="en-US" dirty="0"/>
              <a:t>-driven approaches to </a:t>
            </a:r>
            <a:r>
              <a:rPr lang="en-US" dirty="0" smtClean="0"/>
              <a:t>conduct businesses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Old characteristic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Single Dimensional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 Batch oriented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New characteristic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Multi Dimensional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Batch, ad-hoc, MPI, Gang, graph, stream,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Same underlying system, but need to handle a mix of computations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Stringent </a:t>
            </a:r>
            <a:r>
              <a:rPr lang="en-US" dirty="0"/>
              <a:t>SLOs for production jobs and minimize latency for best-effort jobs</a:t>
            </a:r>
          </a:p>
          <a:p>
            <a:r>
              <a:rPr lang="en-US" dirty="0" smtClean="0"/>
              <a:t>				</a:t>
            </a:r>
            <a:r>
              <a:rPr lang="en-US" sz="4800" dirty="0" smtClean="0"/>
              <a:t>+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“Improve </a:t>
            </a:r>
            <a:r>
              <a:rPr lang="en-US" dirty="0"/>
              <a:t>return on investments (ROI) for cluster </a:t>
            </a:r>
            <a:r>
              <a:rPr lang="en-US" dirty="0" smtClean="0"/>
              <a:t>infrastructures”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6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 &amp; Best Effort Jobs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56" y="2334394"/>
            <a:ext cx="4099439" cy="318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490" y="1828800"/>
            <a:ext cx="45977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Production jobs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Periodic workflows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Large and long-running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heavy data lifting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Fewer in number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Business critical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SLA compliance </a:t>
            </a:r>
          </a:p>
          <a:p>
            <a:pPr lvl="1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Best Effort jobs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Ad-hoc job requests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Short lived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Consume less data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Larger in number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Latency is king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4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150" y="1783898"/>
            <a:ext cx="41529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007" y="1787256"/>
            <a:ext cx="4267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Reservation-Based Scheduling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Goal: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Delivers time-predictable resources: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Meet production job SLAs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Minimize best effort job latency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Achieve high-cluster utilization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558" y="4397590"/>
            <a:ext cx="8373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Contributions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Reservation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Determine job resource needs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Planning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Online admission control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Adaptive Scheduling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Assign cluster resources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Implementation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Realize the proposed concepts in a working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7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Reservation</a:t>
            </a:r>
            <a:br>
              <a:rPr lang="en-US" sz="4000" dirty="0" smtClean="0"/>
            </a:br>
            <a:r>
              <a:rPr lang="en-US" sz="3200" dirty="0" smtClean="0"/>
              <a:t>Reservation Definition Language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22" y="1716288"/>
            <a:ext cx="8443255" cy="4576767"/>
          </a:xfrm>
        </p:spPr>
        <p:txBody>
          <a:bodyPr/>
          <a:lstStyle/>
          <a:p>
            <a:r>
              <a:rPr lang="en-US" dirty="0" smtClean="0"/>
              <a:t>Objective: </a:t>
            </a:r>
          </a:p>
          <a:p>
            <a:pPr lvl="1"/>
            <a:r>
              <a:rPr lang="en-US" dirty="0" smtClean="0"/>
              <a:t>Allow users to declaratively reserve access to cluster resources</a:t>
            </a:r>
          </a:p>
          <a:p>
            <a:pPr lvl="1"/>
            <a:r>
              <a:rPr lang="en-US" dirty="0" smtClean="0"/>
              <a:t>Not available for Best-effort jobs, applies only to </a:t>
            </a:r>
            <a:endParaRPr lang="en-US" dirty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R1 – malleability for batch jobs (e.g., </a:t>
            </a:r>
            <a:r>
              <a:rPr lang="en-US" dirty="0" err="1" smtClean="0"/>
              <a:t>MapReduce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R2 – strict </a:t>
            </a:r>
            <a:r>
              <a:rPr lang="en-US" dirty="0"/>
              <a:t>parallelism and continuity for gang jobs </a:t>
            </a:r>
            <a:r>
              <a:rPr lang="en-US" dirty="0" smtClean="0"/>
              <a:t>(e.g. MPI)</a:t>
            </a:r>
          </a:p>
          <a:p>
            <a:pPr lvl="1"/>
            <a:r>
              <a:rPr lang="en-US" dirty="0" smtClean="0"/>
              <a:t>R3 – explicit </a:t>
            </a:r>
            <a:r>
              <a:rPr lang="en-US" dirty="0"/>
              <a:t>temporal requirements </a:t>
            </a:r>
            <a:r>
              <a:rPr lang="en-US" dirty="0" smtClean="0"/>
              <a:t>(e.g., SLAs) </a:t>
            </a:r>
          </a:p>
          <a:p>
            <a:pPr lvl="1"/>
            <a:r>
              <a:rPr lang="en-US" dirty="0" smtClean="0"/>
              <a:t>R4 – precedence </a:t>
            </a:r>
            <a:r>
              <a:rPr lang="en-US" dirty="0"/>
              <a:t>constraints </a:t>
            </a:r>
            <a:r>
              <a:rPr lang="en-US" dirty="0" smtClean="0"/>
              <a:t>(dependencies, e.g., Hive, </a:t>
            </a:r>
            <a:r>
              <a:rPr lang="en-US" dirty="0" err="1" smtClean="0"/>
              <a:t>Oozie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R5 – expose </a:t>
            </a:r>
            <a:r>
              <a:rPr lang="en-US" dirty="0"/>
              <a:t>all of the placement flexibility.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57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RDL Expressions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44468"/>
              </p:ext>
            </p:extLst>
          </p:nvPr>
        </p:nvGraphicFramePr>
        <p:xfrm>
          <a:off x="254079" y="2151080"/>
          <a:ext cx="8498076" cy="4151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948"/>
                <a:gridCol w="2230941"/>
                <a:gridCol w="4210187"/>
              </a:tblGrid>
              <a:tr h="4706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Expression</a:t>
                      </a:r>
                      <a:r>
                        <a:rPr lang="en-US" sz="1800" b="1" baseline="0" dirty="0" smtClean="0"/>
                        <a:t> Type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Expression syntax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Expression semantics</a:t>
                      </a:r>
                      <a:endParaRPr lang="en-US" sz="1800" b="1" dirty="0"/>
                    </a:p>
                  </a:txBody>
                  <a:tcPr/>
                </a:tc>
              </a:tr>
              <a:tr h="823615">
                <a:tc>
                  <a:txBody>
                    <a:bodyPr/>
                    <a:lstStyle/>
                    <a:p>
                      <a:r>
                        <a:rPr lang="en-US" dirty="0" smtClean="0"/>
                        <a:t>Atomic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atom(b, g, h, l, 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b =</a:t>
                      </a:r>
                      <a:r>
                        <a:rPr lang="en-US" baseline="0" dirty="0" smtClean="0"/>
                        <a:t> resource info, g = min, h= max parallel degree, l = lease time, w=work time</a:t>
                      </a:r>
                      <a:endParaRPr lang="en-US" dirty="0"/>
                    </a:p>
                  </a:txBody>
                  <a:tcPr/>
                </a:tc>
              </a:tr>
              <a:tr h="691736">
                <a:tc>
                  <a:txBody>
                    <a:bodyPr/>
                    <a:lstStyle/>
                    <a:p>
                      <a:r>
                        <a:rPr lang="en-US" dirty="0" smtClean="0"/>
                        <a:t>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any(e1, . . . , 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one expression </a:t>
                      </a:r>
                      <a:r>
                        <a:rPr lang="en-US" baseline="0" dirty="0" smtClean="0"/>
                        <a:t>should be satisfied</a:t>
                      </a:r>
                      <a:endParaRPr lang="en-US" dirty="0"/>
                    </a:p>
                  </a:txBody>
                  <a:tcPr/>
                </a:tc>
              </a:tr>
              <a:tr h="691736">
                <a:tc>
                  <a:txBody>
                    <a:bodyPr/>
                    <a:lstStyle/>
                    <a:p>
                      <a:r>
                        <a:rPr lang="en-US" dirty="0" smtClean="0"/>
                        <a:t>Union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all(e1, . . . , 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expressions </a:t>
                      </a:r>
                      <a:r>
                        <a:rPr lang="en-US" baseline="0" dirty="0" smtClean="0"/>
                        <a:t>should be satisfied</a:t>
                      </a:r>
                      <a:endParaRPr lang="en-US" dirty="0"/>
                    </a:p>
                  </a:txBody>
                  <a:tcPr/>
                </a:tc>
              </a:tr>
              <a:tr h="691736">
                <a:tc>
                  <a:txBody>
                    <a:bodyPr/>
                    <a:lstStyle/>
                    <a:p>
                      <a:r>
                        <a:rPr lang="en-US" dirty="0" smtClean="0"/>
                        <a:t>Dependency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order(e1, . . . , 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For expression </a:t>
                      </a:r>
                      <a:r>
                        <a:rPr lang="en-US" baseline="0" dirty="0" err="1" smtClean="0"/>
                        <a:t>ei</a:t>
                      </a:r>
                      <a:r>
                        <a:rPr lang="en-US" baseline="0" dirty="0" smtClean="0"/>
                        <a:t> all preceding ei+1 should be satisfied</a:t>
                      </a:r>
                      <a:endParaRPr lang="en-US" dirty="0"/>
                    </a:p>
                  </a:txBody>
                  <a:tcPr/>
                </a:tc>
              </a:tr>
              <a:tr h="691736">
                <a:tc>
                  <a:txBody>
                    <a:bodyPr/>
                    <a:lstStyle/>
                    <a:p>
                      <a:r>
                        <a:rPr lang="en-US" dirty="0" smtClean="0"/>
                        <a:t>Window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window(e, s, 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[s, f) is a time interval, s=start,</a:t>
                      </a:r>
                      <a:r>
                        <a:rPr lang="en-US" baseline="0" dirty="0" smtClean="0"/>
                        <a:t> f=finish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33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RDL sample definition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03" y="4425178"/>
            <a:ext cx="8386051" cy="19565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Compiling RDL </a:t>
            </a:r>
          </a:p>
          <a:p>
            <a:pPr lvl="1"/>
            <a:r>
              <a:rPr lang="en-US" dirty="0" smtClean="0"/>
              <a:t>Parsed and validated, internally represented as an Abstract Syntax Tree - AST</a:t>
            </a:r>
          </a:p>
          <a:p>
            <a:r>
              <a:rPr lang="en-US" dirty="0" smtClean="0"/>
              <a:t>RDL Optimizations</a:t>
            </a:r>
          </a:p>
          <a:p>
            <a:pPr lvl="1"/>
            <a:r>
              <a:rPr lang="en-US" dirty="0" smtClean="0"/>
              <a:t>Redundant operator removal</a:t>
            </a:r>
          </a:p>
          <a:p>
            <a:pPr lvl="1"/>
            <a:r>
              <a:rPr lang="en-US" dirty="0" smtClean="0"/>
              <a:t>Unification of compatible atomic expressions</a:t>
            </a:r>
          </a:p>
          <a:p>
            <a:pPr lvl="1"/>
            <a:r>
              <a:rPr lang="en-US" dirty="0" smtClean="0"/>
              <a:t>Operator re-ordering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0" y="1686037"/>
            <a:ext cx="8377471" cy="25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sz="3600" dirty="0" smtClean="0"/>
              <a:t>Mixed Integer Linear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72" y="1698554"/>
            <a:ext cx="8395841" cy="48743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Decide if the given RDL expression can be accepted</a:t>
            </a:r>
          </a:p>
          <a:p>
            <a:pPr lvl="1"/>
            <a:r>
              <a:rPr lang="en-US" dirty="0" smtClean="0"/>
              <a:t>Inputs: Cluster resources, RDL expression</a:t>
            </a:r>
          </a:p>
          <a:p>
            <a:pPr lvl="1"/>
            <a:r>
              <a:rPr lang="en-US" dirty="0" smtClean="0"/>
              <a:t>Allocates Plan if possible else reject</a:t>
            </a:r>
          </a:p>
          <a:p>
            <a:r>
              <a:rPr lang="en-US" dirty="0" smtClean="0"/>
              <a:t>Formalizing Planning as an Optimization Problem</a:t>
            </a:r>
          </a:p>
          <a:p>
            <a:r>
              <a:rPr lang="en-US" dirty="0" smtClean="0"/>
              <a:t>Basic Formulation:</a:t>
            </a:r>
          </a:p>
          <a:p>
            <a:pPr lvl="1"/>
            <a:r>
              <a:rPr lang="en-US" dirty="0" smtClean="0"/>
              <a:t>Resolves around an objective function </a:t>
            </a:r>
          </a:p>
          <a:p>
            <a:pPr lvl="1"/>
            <a:r>
              <a:rPr lang="en-US" dirty="0" smtClean="0"/>
              <a:t>Expressed as a relation with resources</a:t>
            </a:r>
          </a:p>
          <a:p>
            <a:pPr lvl="1"/>
            <a:r>
              <a:rPr lang="en-US" dirty="0" smtClean="0"/>
              <a:t>Satisfying different constraints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marL="579438" lvl="2" indent="0">
              <a:buNone/>
            </a:pPr>
            <a:r>
              <a:rPr lang="en-US" sz="1400" dirty="0" smtClean="0"/>
              <a:t>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581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334" y="3914880"/>
            <a:ext cx="3459598" cy="1915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RDL Expressions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72" y="1698555"/>
            <a:ext cx="8395841" cy="3931920"/>
          </a:xfrm>
        </p:spPr>
        <p:txBody>
          <a:bodyPr/>
          <a:lstStyle/>
          <a:p>
            <a:r>
              <a:rPr lang="en-US" dirty="0" smtClean="0"/>
              <a:t>Modeling resource &amp; constraints  for RDL expressions</a:t>
            </a:r>
          </a:p>
          <a:p>
            <a:pPr lvl="2"/>
            <a:r>
              <a:rPr lang="en-US" dirty="0"/>
              <a:t>Objective Function : 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579438" lvl="2" indent="0">
              <a:buNone/>
            </a:pPr>
            <a:r>
              <a:rPr lang="en-US" sz="1600" dirty="0"/>
              <a:t>			       where </a:t>
            </a:r>
            <a:r>
              <a:rPr lang="en-US" sz="1600" dirty="0" err="1"/>
              <a:t>Xjt</a:t>
            </a:r>
            <a:r>
              <a:rPr lang="en-US" sz="1600" dirty="0"/>
              <a:t> = Resource allocated to job j at time t,</a:t>
            </a:r>
          </a:p>
          <a:p>
            <a:pPr marL="579438" lvl="2" indent="0">
              <a:buNone/>
            </a:pPr>
            <a:r>
              <a:rPr lang="en-US" sz="1600" dirty="0"/>
              <a:t>			         </a:t>
            </a:r>
            <a:r>
              <a:rPr lang="en-US" sz="1600" dirty="0" err="1"/>
              <a:t>Cjt</a:t>
            </a:r>
            <a:r>
              <a:rPr lang="en-US" sz="1600" dirty="0"/>
              <a:t> = Cost of assigning capacity to job j at time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0009" y="4255505"/>
            <a:ext cx="22669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1400" dirty="0" smtClean="0"/>
              <a:t>Capacity constraint</a:t>
            </a:r>
          </a:p>
          <a:p>
            <a:pPr marL="285750" indent="-285750">
              <a:buFont typeface="Wingdings" charset="0"/>
              <a:buChar char="à"/>
            </a:pPr>
            <a:endParaRPr lang="en-US" sz="1400" dirty="0"/>
          </a:p>
          <a:p>
            <a:pPr marL="285750" indent="-285750">
              <a:buFont typeface="Wingdings" charset="0"/>
              <a:buChar char="à"/>
            </a:pPr>
            <a:r>
              <a:rPr lang="en-US" sz="1400" dirty="0" smtClean="0"/>
              <a:t>Parallelism constraint</a:t>
            </a:r>
          </a:p>
          <a:p>
            <a:pPr marL="285750" indent="-285750">
              <a:buFont typeface="Wingdings" charset="0"/>
              <a:buChar char="à"/>
            </a:pPr>
            <a:endParaRPr lang="en-US" sz="1400" dirty="0" smtClean="0"/>
          </a:p>
          <a:p>
            <a:pPr marL="285750" indent="-285750">
              <a:buFont typeface="Wingdings" charset="0"/>
              <a:buChar char="à"/>
            </a:pPr>
            <a:r>
              <a:rPr lang="en-US" sz="1400" dirty="0" smtClean="0"/>
              <a:t>Demand constraint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74997" y="22693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601" y="2554153"/>
            <a:ext cx="2768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9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1654</TotalTime>
  <Words>669</Words>
  <Application>Microsoft Macintosh PowerPoint</Application>
  <PresentationFormat>On-screen Show (4:3)</PresentationFormat>
  <Paragraphs>141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Capital</vt:lpstr>
      <vt:lpstr>Reservation-based Scheduling: If You’re Late Don’t Blame Us!</vt:lpstr>
      <vt:lpstr>Background &amp; Motivation</vt:lpstr>
      <vt:lpstr>Production &amp; Best Effort Jobs</vt:lpstr>
      <vt:lpstr>Approach</vt:lpstr>
      <vt:lpstr>Reservation Reservation Definition Language</vt:lpstr>
      <vt:lpstr>RDL Expressions</vt:lpstr>
      <vt:lpstr>RDL sample definition</vt:lpstr>
      <vt:lpstr>Planning Mixed Integer Linear Program</vt:lpstr>
      <vt:lpstr>RDL Expressions </vt:lpstr>
      <vt:lpstr>Planning Optimization – Greedy Heuristics</vt:lpstr>
      <vt:lpstr>Planning Optimization – Greedy Heuristics</vt:lpstr>
      <vt:lpstr>GREE v/s GREE-L</vt:lpstr>
      <vt:lpstr>Rayon System Architecture</vt:lpstr>
      <vt:lpstr>Experimental Setup</vt:lpstr>
      <vt:lpstr>Evaluating Planning</vt:lpstr>
      <vt:lpstr>End-to-End Evaluation</vt:lpstr>
      <vt:lpstr>Thoughts &amp; Summary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Dhruve</dc:creator>
  <cp:lastModifiedBy>Dhruve</cp:lastModifiedBy>
  <cp:revision>40</cp:revision>
  <dcterms:created xsi:type="dcterms:W3CDTF">2015-04-13T14:06:59Z</dcterms:created>
  <dcterms:modified xsi:type="dcterms:W3CDTF">2015-04-14T17:41:17Z</dcterms:modified>
</cp:coreProperties>
</file>