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9" r:id="rId1"/>
  </p:sldMasterIdLst>
  <p:notesMasterIdLst>
    <p:notesMasterId r:id="rId32"/>
  </p:notesMasterIdLst>
  <p:sldIdLst>
    <p:sldId id="256" r:id="rId2"/>
    <p:sldId id="257" r:id="rId3"/>
    <p:sldId id="260" r:id="rId4"/>
    <p:sldId id="283" r:id="rId5"/>
    <p:sldId id="258" r:id="rId6"/>
    <p:sldId id="261" r:id="rId7"/>
    <p:sldId id="262" r:id="rId8"/>
    <p:sldId id="265" r:id="rId9"/>
    <p:sldId id="263" r:id="rId10"/>
    <p:sldId id="266" r:id="rId11"/>
    <p:sldId id="288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85" r:id="rId24"/>
    <p:sldId id="276" r:id="rId25"/>
    <p:sldId id="277" r:id="rId26"/>
    <p:sldId id="286" r:id="rId27"/>
    <p:sldId id="279" r:id="rId28"/>
    <p:sldId id="287" r:id="rId29"/>
    <p:sldId id="282" r:id="rId30"/>
    <p:sldId id="284" r:id="rId3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22" autoAdjust="0"/>
  </p:normalViewPr>
  <p:slideViewPr>
    <p:cSldViewPr>
      <p:cViewPr>
        <p:scale>
          <a:sx n="90" d="100"/>
          <a:sy n="90" d="100"/>
        </p:scale>
        <p:origin x="-80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507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6 8U chassis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each has 12 trays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each tray has 16 disks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additional fragments contain redundancy information using Cauchy Reed Solomon erasure code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systematic code to allow the input to be regenerated by simple concatenating these fragments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Advantages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• Total cost of ownership comparable to tape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• Lower latency than tape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challenges of resource limitations managed in software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domain disjoint disks can move between disk states independently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whereas domain conflicting ones cannot do so as it could lead to over commitment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r>
              <a:rPr lang="en" i="1" dirty="0">
                <a:solidFill>
                  <a:schemeClr val="dk1"/>
                </a:solidFill>
              </a:rPr>
              <a:t>Resource Domains</a:t>
            </a:r>
            <a:r>
              <a:rPr lang="en" dirty="0">
                <a:solidFill>
                  <a:schemeClr val="dk1"/>
                </a:solidFill>
              </a:rPr>
              <a:t> to be: the categories of things that are being managed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4AF466F-BDA4-4F18-9C7B-FF0A9A1B0E80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AAB955F9-81EA-47C5-8059-9E5C2B437C70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EE300C-6FC5-4FC3-AF1A-075E4F50620D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0D295D-4A77-4DEB-B04C-9F4282A8BC04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327B613C-1AD7-49D3-885D-F654C5CDBAA6}" type="datetime1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457200" y="470650"/>
            <a:ext cx="8229600" cy="301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dirty="0"/>
              <a:t>Pelican: A Building Block for</a:t>
            </a:r>
          </a:p>
          <a:p>
            <a:pPr algn="ctr">
              <a:spcBef>
                <a:spcPts val="0"/>
              </a:spcBef>
              <a:buNone/>
            </a:pPr>
            <a:r>
              <a:rPr lang="en" sz="4800" dirty="0"/>
              <a:t>Exascale Cold Data Storage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362200" y="4467003"/>
            <a:ext cx="6705600" cy="68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b="1" dirty="0"/>
              <a:t>Shobana Balakrishnan, Richard Black, Austin Donnelly, Paul England, Adam Glass,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 b="1" dirty="0"/>
              <a:t>Dave Harper, and Sergey Legtchenko, Aaron Ogus, Eric Peterson and Antony </a:t>
            </a:r>
            <a:r>
              <a:rPr lang="en" sz="1400" b="1" dirty="0" smtClean="0"/>
              <a:t>Rowstron</a:t>
            </a:r>
            <a:endParaRPr lang="en" sz="1400" b="1" dirty="0"/>
          </a:p>
          <a:p>
            <a:pPr algn="ctr" rtl="0">
              <a:spcBef>
                <a:spcPts val="0"/>
              </a:spcBef>
              <a:buNone/>
            </a:pPr>
            <a:endParaRPr sz="1400" b="1" dirty="0"/>
          </a:p>
        </p:txBody>
      </p:sp>
      <p:sp>
        <p:nvSpPr>
          <p:cNvPr id="2" name="Rectangle 1"/>
          <p:cNvSpPr/>
          <p:nvPr/>
        </p:nvSpPr>
        <p:spPr>
          <a:xfrm>
            <a:off x="245489" y="4629150"/>
            <a:ext cx="18453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b="1" dirty="0"/>
              <a:t>Microsoft Research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Resource Domain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 smtClean="0"/>
              <a:t>Each </a:t>
            </a:r>
            <a:r>
              <a:rPr lang="en" sz="1800" dirty="0"/>
              <a:t>domain is only provisioned to supply its resource to a subset of disks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 smtClean="0"/>
              <a:t>Each disk </a:t>
            </a:r>
            <a:r>
              <a:rPr lang="en" sz="1800" dirty="0"/>
              <a:t>uses resources from a set of resource domains</a:t>
            </a:r>
          </a:p>
          <a:p>
            <a:pPr lvl="0" rtl="0">
              <a:spcBef>
                <a:spcPts val="0"/>
              </a:spcBef>
              <a:buNone/>
            </a:pPr>
            <a:endParaRPr lang="en-US" sz="1800" dirty="0" smtClean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b="1" i="1" dirty="0"/>
              <a:t>Domain-conflicting</a:t>
            </a:r>
            <a:r>
              <a:rPr lang="en" sz="1800" dirty="0"/>
              <a:t> - Disks that are in the same resource domain. 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b="1" i="1" dirty="0"/>
              <a:t>Domain-disjoint</a:t>
            </a:r>
            <a:r>
              <a:rPr lang="en" sz="1800" dirty="0"/>
              <a:t> - Disks that share no common resource domains.</a:t>
            </a:r>
          </a:p>
          <a:p>
            <a:pPr lvl="0" rtl="0">
              <a:spcBef>
                <a:spcPts val="0"/>
              </a:spcBef>
              <a:buNone/>
            </a:pPr>
            <a:endParaRPr lang="en-US" sz="1800" dirty="0" smtClean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 smtClean="0"/>
              <a:t>Pelican domains</a:t>
            </a:r>
          </a:p>
          <a:p>
            <a:pPr marL="777240" lvl="1" indent="-3429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 smtClean="0"/>
              <a:t>Cooling, Power, Vibration Bandwidth</a:t>
            </a:r>
          </a:p>
          <a:p>
            <a:pPr marL="434340" lvl="1" indent="0">
              <a:buClr>
                <a:schemeClr val="dk1"/>
              </a:buClr>
              <a:buSzPct val="100000"/>
              <a:buNone/>
            </a:pPr>
            <a:endParaRPr lang="en" sz="1800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Right-Provisioning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Constraints over sets of active disks:</a:t>
            </a:r>
          </a:p>
          <a:p>
            <a:pPr lvl="1"/>
            <a:r>
              <a:rPr lang="en-US" dirty="0"/>
              <a:t>Hard: </a:t>
            </a:r>
            <a:r>
              <a:rPr lang="en-US" i="1" dirty="0"/>
              <a:t>power, cooling, failure domains</a:t>
            </a:r>
            <a:endParaRPr lang="en-US" dirty="0"/>
          </a:p>
          <a:p>
            <a:pPr lvl="1"/>
            <a:r>
              <a:rPr lang="en-US" dirty="0"/>
              <a:t>Soft: bandwidth, vibration</a:t>
            </a:r>
          </a:p>
          <a:p>
            <a:pPr marL="320040" lvl="1" indent="-320040">
              <a:buClr>
                <a:schemeClr val="accent2"/>
              </a:buClr>
              <a:buSzPct val="60000"/>
              <a:buFont typeface="Wingdings"/>
              <a:buChar char=""/>
            </a:pPr>
            <a:endParaRPr lang="en" sz="2900" dirty="0" smtClean="0"/>
          </a:p>
          <a:p>
            <a:pPr marL="320040" lvl="1" indent="-320040"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" sz="2900" dirty="0" smtClean="0"/>
              <a:t>Constraints </a:t>
            </a:r>
            <a:r>
              <a:rPr lang="en" sz="2900" dirty="0"/>
              <a:t>in </a:t>
            </a:r>
            <a:r>
              <a:rPr lang="en" sz="2900" dirty="0" smtClean="0"/>
              <a:t>Pelican</a:t>
            </a:r>
          </a:p>
          <a:p>
            <a:pPr lvl="1"/>
            <a:r>
              <a:rPr lang="en" dirty="0"/>
              <a:t>2 </a:t>
            </a:r>
            <a:r>
              <a:rPr lang="en" dirty="0"/>
              <a:t>active out of 16 per power </a:t>
            </a:r>
            <a:r>
              <a:rPr lang="en" dirty="0"/>
              <a:t>domain</a:t>
            </a:r>
          </a:p>
          <a:p>
            <a:pPr lvl="1"/>
            <a:r>
              <a:rPr lang="en" dirty="0"/>
              <a:t>1 </a:t>
            </a:r>
            <a:r>
              <a:rPr lang="en" dirty="0"/>
              <a:t>active out of 12 per cooling </a:t>
            </a:r>
            <a:r>
              <a:rPr lang="en" dirty="0"/>
              <a:t>domain</a:t>
            </a:r>
          </a:p>
          <a:p>
            <a:pPr lvl="1"/>
            <a:r>
              <a:rPr lang="en" dirty="0"/>
              <a:t>1 </a:t>
            </a:r>
            <a:r>
              <a:rPr lang="en" dirty="0"/>
              <a:t>active out of 2 per vibration domain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6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Schematic representation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224" y="1184300"/>
            <a:ext cx="4864625" cy="3793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Shape 97"/>
          <p:cNvCxnSpPr/>
          <p:nvPr/>
        </p:nvCxnSpPr>
        <p:spPr>
          <a:xfrm>
            <a:off x="7631450" y="2217250"/>
            <a:ext cx="0" cy="23721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98" name="Shape 98"/>
          <p:cNvSpPr txBox="1"/>
          <p:nvPr/>
        </p:nvSpPr>
        <p:spPr>
          <a:xfrm>
            <a:off x="8080800" y="2874675"/>
            <a:ext cx="606000" cy="5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12</a:t>
            </a:r>
          </a:p>
        </p:txBody>
      </p:sp>
      <p:cxnSp>
        <p:nvCxnSpPr>
          <p:cNvPr id="99" name="Shape 99"/>
          <p:cNvCxnSpPr/>
          <p:nvPr/>
        </p:nvCxnSpPr>
        <p:spPr>
          <a:xfrm>
            <a:off x="2101225" y="3931750"/>
            <a:ext cx="528600" cy="8121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100" name="Shape 100"/>
          <p:cNvCxnSpPr/>
          <p:nvPr/>
        </p:nvCxnSpPr>
        <p:spPr>
          <a:xfrm rot="10800000" flipH="1">
            <a:off x="3338775" y="4937224"/>
            <a:ext cx="3235500" cy="1290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01" name="Shape 101"/>
          <p:cNvSpPr txBox="1"/>
          <p:nvPr/>
        </p:nvSpPr>
        <p:spPr>
          <a:xfrm>
            <a:off x="1774906" y="4183150"/>
            <a:ext cx="373800" cy="30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6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6574275" y="4720625"/>
            <a:ext cx="425400" cy="44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16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Data Layout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Objective - maximize number of requests that can be concurrently serviced while operating within constraints.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Each blob is </a:t>
            </a:r>
            <a:r>
              <a:rPr lang="en" sz="1800" dirty="0" smtClean="0"/>
              <a:t>stored over a set of disks.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 smtClean="0"/>
              <a:t>It is split </a:t>
            </a:r>
            <a:r>
              <a:rPr lang="en" sz="1800" dirty="0"/>
              <a:t>into a sequence of 128kB fragments. For each “k” fragments, additional “r” fragments are generated.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The k+r fragments form a stripe</a:t>
            </a:r>
          </a:p>
          <a:p>
            <a:pPr marL="457200" lvl="0" indent="-228600" rtl="0">
              <a:spcBef>
                <a:spcPts val="0"/>
              </a:spcBef>
              <a:buSzPct val="100000"/>
              <a:buNone/>
            </a:pPr>
            <a:r>
              <a:rPr lang="en" sz="1800" dirty="0"/>
              <a:t> 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 dirty="0" smtClean="0"/>
              <a:t>I</a:t>
            </a:r>
            <a:r>
              <a:rPr lang="en" sz="1800" dirty="0" smtClean="0"/>
              <a:t>n Pelican they </a:t>
            </a:r>
            <a:r>
              <a:rPr lang="en" sz="1800" dirty="0"/>
              <a:t>statically partition disks into groups and disks within a group can be concurrently active. Thus they concentrate all conflicts over a few sets of disks.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Data Placement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100" y="960250"/>
            <a:ext cx="4148550" cy="396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7624" y="328599"/>
            <a:ext cx="3497899" cy="23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5514" y="2681325"/>
            <a:ext cx="3254260" cy="224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Group Property: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 dirty="0"/>
              <a:t>Either fully conflicting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 dirty="0"/>
              <a:t>Or fully independent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 dirty="0" smtClean="0"/>
              <a:t>I</a:t>
            </a:r>
            <a:r>
              <a:rPr lang="en" sz="1800" dirty="0" smtClean="0"/>
              <a:t>n Pelican - 48 </a:t>
            </a:r>
            <a:r>
              <a:rPr lang="en" sz="1800" dirty="0"/>
              <a:t>groups of 24 disks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 dirty="0"/>
              <a:t>4 classes of 12 fully-conflicting groups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Blob is stored in one group - Blob is stored over 18 disks (15+3)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Off-Rack metadata called “catalog” holds information about the blob placement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Advantages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Groups encapsulate the constraints and also reduce time to recover from a failed disk.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Since blob is within a group, rebuild operation use disks spinning concurrently.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Simplifies the IO schedulers task.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Probability of conflict is O(n) which is an improvement from random placement O(n</a:t>
            </a:r>
            <a:r>
              <a:rPr lang="en" sz="1800" baseline="30000" dirty="0"/>
              <a:t>2</a:t>
            </a:r>
            <a:r>
              <a:rPr lang="en" sz="1800" dirty="0"/>
              <a:t>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IO Scheduler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Traditional disks are optimized to reorder IOs to minimize seek latency.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Pelican - reorder requests in order to minimize the impact of spin up latency.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Four independent schedulers. Each scheduler services requests for its class and reordering happens at a class level</a:t>
            </a:r>
            <a:r>
              <a:rPr lang="en" sz="1800" dirty="0" smtClean="0"/>
              <a:t>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 smtClean="0"/>
              <a:t>Each Scheduler uses two queues – one for rebuild operations and one for other operations.</a:t>
            </a:r>
            <a:endParaRPr lang="en" sz="18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Reordering is done to amortize the group spin up latency over the set of operations.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Rate limiting is done to manage the interference between rebuild and other operations.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0" name="Shape 150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/>
              <a:t>Implementation Considerations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 dirty="0" smtClean="0"/>
              <a:t>Power Up in Standby is used to ensure disks do not spin without the Pelican storage stack managing the constraints.</a:t>
            </a:r>
          </a:p>
          <a:p>
            <a:pPr marL="457200" lvl="0" indent="-342900">
              <a:buClr>
                <a:schemeClr val="dk1"/>
              </a:buClr>
              <a:buSzPct val="100000"/>
              <a:buFont typeface="Arial"/>
              <a:buChar char="●"/>
            </a:pPr>
            <a:endParaRPr lang="en-US" sz="1800" dirty="0"/>
          </a:p>
          <a:p>
            <a:pPr marL="457200" lvl="0" indent="-3429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 dirty="0" smtClean="0"/>
              <a:t>Group abstraction is exploited to parallelize the boot process. </a:t>
            </a:r>
          </a:p>
          <a:p>
            <a:pPr marL="777240" lvl="1" indent="-3429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500" dirty="0" smtClean="0"/>
              <a:t>Initialization is done on the group level.  </a:t>
            </a:r>
          </a:p>
          <a:p>
            <a:pPr marL="777240" lvl="1" indent="-3429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500" dirty="0" smtClean="0"/>
              <a:t>If there are no user requests then all 4 groups are concurrently initialized</a:t>
            </a:r>
          </a:p>
          <a:p>
            <a:pPr marL="777240" lvl="1" indent="-3429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500" dirty="0" smtClean="0"/>
              <a:t>Takes around 3 minutes to initialize the entire rack.</a:t>
            </a:r>
          </a:p>
          <a:p>
            <a:pPr marL="434340" lvl="1" indent="0">
              <a:buClr>
                <a:schemeClr val="dk1"/>
              </a:buClr>
              <a:buSzPct val="100000"/>
              <a:buNone/>
            </a:pPr>
            <a:endParaRPr lang="en-US" sz="1200" dirty="0" smtClean="0"/>
          </a:p>
          <a:p>
            <a:pPr marL="457200" lvl="0" indent="-3429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 dirty="0" smtClean="0"/>
              <a:t>Unexpected spin up disks is prevented by adding a special No Access flag to the Windows Server driver stack.</a:t>
            </a:r>
          </a:p>
          <a:p>
            <a:pPr marL="457200" lvl="0" indent="-342900">
              <a:buClr>
                <a:schemeClr val="dk1"/>
              </a:buClr>
              <a:buSzPct val="100000"/>
              <a:buFont typeface="Arial"/>
              <a:buChar char="●"/>
            </a:pPr>
            <a:endParaRPr lang="en-US" sz="1800" dirty="0"/>
          </a:p>
          <a:p>
            <a:pPr marL="457200" lvl="0" indent="-3429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 dirty="0" smtClean="0"/>
              <a:t>The BIOS on the server is modified to ensure it can handle all 72 HBA’s.</a:t>
            </a:r>
            <a:endParaRPr lang="en-US" sz="1800" dirty="0"/>
          </a:p>
          <a:p>
            <a:pPr marL="457200" lvl="0" indent="-342900">
              <a:buClr>
                <a:schemeClr val="dk1"/>
              </a:buClr>
              <a:buSzPct val="100000"/>
              <a:buFont typeface="Arial"/>
              <a:buChar char="●"/>
            </a:pPr>
            <a:endParaRPr lang="en-US" sz="1800" dirty="0"/>
          </a:p>
          <a:p>
            <a:pPr marL="777240" lvl="1" indent="-342900">
              <a:buClr>
                <a:schemeClr val="dk1"/>
              </a:buClr>
              <a:buSzPct val="100000"/>
              <a:buFont typeface="Arial"/>
              <a:buChar char="●"/>
            </a:pPr>
            <a:endParaRPr lang="en-US" sz="1500" dirty="0"/>
          </a:p>
          <a:p>
            <a:pPr marL="777240" lvl="1" indent="-342900">
              <a:buClr>
                <a:schemeClr val="dk1"/>
              </a:buClr>
              <a:buSzPct val="100000"/>
              <a:buFont typeface="Arial"/>
              <a:buChar char="●"/>
            </a:pPr>
            <a:endParaRPr lang="en-US" sz="1500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Data in the cloud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275" y="1200150"/>
            <a:ext cx="6613667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226695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Comparison against a system </a:t>
            </a:r>
            <a:r>
              <a:rPr lang="en-US" dirty="0"/>
              <a:t>organized like Pelican but with full </a:t>
            </a:r>
            <a:r>
              <a:rPr lang="en-US" dirty="0" smtClean="0"/>
              <a:t>provisioning for </a:t>
            </a:r>
            <a:r>
              <a:rPr lang="en-US" dirty="0"/>
              <a:t>power and </a:t>
            </a:r>
            <a:r>
              <a:rPr lang="en-US" dirty="0" smtClean="0"/>
              <a:t>cooling.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FP uses the same physical </a:t>
            </a:r>
            <a:r>
              <a:rPr lang="en-US" dirty="0"/>
              <a:t>internal topology </a:t>
            </a:r>
            <a:r>
              <a:rPr lang="en-US" dirty="0" smtClean="0"/>
              <a:t>but disks </a:t>
            </a:r>
            <a:r>
              <a:rPr lang="en-US" dirty="0"/>
              <a:t>are </a:t>
            </a:r>
            <a:r>
              <a:rPr lang="en-US" i="1" dirty="0"/>
              <a:t>never spun </a:t>
            </a:r>
            <a:r>
              <a:rPr lang="en-US" i="1" dirty="0" smtClean="0"/>
              <a:t>down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Evaluation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Simulator Cross-Validation</a:t>
            </a:r>
            <a:endParaRPr lang="en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62515" y="1096383"/>
            <a:ext cx="8229600" cy="404711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• Burst </a:t>
            </a:r>
            <a:r>
              <a:rPr lang="en-US" sz="2000" dirty="0"/>
              <a:t>workload, varying burst </a:t>
            </a:r>
            <a:r>
              <a:rPr lang="en-US" sz="2000" dirty="0" smtClean="0"/>
              <a:t>intensity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i="1" dirty="0" smtClean="0"/>
              <a:t>	Simulator </a:t>
            </a:r>
            <a:r>
              <a:rPr lang="en-US" sz="2000" b="1" i="1" dirty="0"/>
              <a:t>accurately predicts real system </a:t>
            </a:r>
            <a:r>
              <a:rPr lang="en-US" sz="2000" b="1" i="1" dirty="0" smtClean="0"/>
              <a:t>behavior </a:t>
            </a:r>
            <a:r>
              <a:rPr lang="en-US" sz="2000" b="1" i="1" dirty="0"/>
              <a:t>for all metrics.</a:t>
            </a:r>
            <a:endParaRPr lang="en-US" sz="2000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0" y="1657350"/>
            <a:ext cx="7811591" cy="313416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Performance – Rack Throughput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62297"/>
            <a:ext cx="7280166" cy="39484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62740"/>
            <a:ext cx="6820485" cy="3743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46" y="1272281"/>
            <a:ext cx="6589039" cy="352455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2469"/>
            <a:ext cx="7587275" cy="393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Time to first byte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00150"/>
            <a:ext cx="6248400" cy="37614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Power Consumption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63" y="1276350"/>
            <a:ext cx="6658532" cy="3726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13" y="1234870"/>
            <a:ext cx="6415632" cy="373657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DA0002"/>
                </a:solidFill>
              </a:rPr>
              <a:t>Scheduler Performance</a:t>
            </a:r>
            <a:endParaRPr lang="en-US" dirty="0">
              <a:solidFill>
                <a:srgbClr val="DA0002"/>
              </a:solidFill>
            </a:endParaRP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78013"/>
            <a:ext cx="3886200" cy="2057399"/>
          </a:xfrm>
        </p:spPr>
      </p:pic>
      <p:pic>
        <p:nvPicPr>
          <p:cNvPr id="18" name="Content Placeholder 1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1977911"/>
            <a:ext cx="3886200" cy="1857603"/>
          </a:xfrm>
        </p:spPr>
      </p:pic>
      <p:sp>
        <p:nvSpPr>
          <p:cNvPr id="20" name="TextBox 19"/>
          <p:cNvSpPr txBox="1"/>
          <p:nvPr/>
        </p:nvSpPr>
        <p:spPr>
          <a:xfrm>
            <a:off x="1752600" y="1427419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Rebuild Time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0" y="1427419"/>
            <a:ext cx="3260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Impact on Client Request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9495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DA0002"/>
                </a:solidFill>
              </a:rPr>
              <a:t>Cost of </a:t>
            </a:r>
            <a:r>
              <a:rPr lang="en-US" dirty="0" err="1" smtClean="0">
                <a:solidFill>
                  <a:srgbClr val="DA0002"/>
                </a:solidFill>
              </a:rPr>
              <a:t>Fariness</a:t>
            </a:r>
            <a:endParaRPr lang="e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48398"/>
            <a:ext cx="3886200" cy="2116629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1830764"/>
            <a:ext cx="3886200" cy="2151898"/>
          </a:xfrm>
        </p:spPr>
      </p:pic>
      <p:sp>
        <p:nvSpPr>
          <p:cNvPr id="6" name="Rectangle 5"/>
          <p:cNvSpPr/>
          <p:nvPr/>
        </p:nvSpPr>
        <p:spPr>
          <a:xfrm>
            <a:off x="6096000" y="1428749"/>
            <a:ext cx="1935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Impact on reject rate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1428747"/>
            <a:ext cx="3063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Impact on throughput and latency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A0002"/>
                </a:solidFill>
              </a:rPr>
              <a:t>Disk Lifetime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56" y="1200150"/>
            <a:ext cx="6031237" cy="3371850"/>
          </a:xfrm>
        </p:spPr>
      </p:pic>
      <p:sp>
        <p:nvSpPr>
          <p:cNvPr id="7" name="Rectangle 6"/>
          <p:cNvSpPr/>
          <p:nvPr/>
        </p:nvSpPr>
        <p:spPr>
          <a:xfrm>
            <a:off x="2971800" y="4555165"/>
            <a:ext cx="3908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Disk statistics as a function of the workload</a:t>
            </a:r>
          </a:p>
        </p:txBody>
      </p:sp>
    </p:spTree>
    <p:extLst>
      <p:ext uri="{BB962C8B-B14F-4D97-AF65-F5344CB8AC3E}">
        <p14:creationId xmlns:p14="http://schemas.microsoft.com/office/powerpoint/2010/main" val="15381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 smtClean="0">
                <a:solidFill>
                  <a:srgbClr val="DA0002"/>
                </a:solidFill>
              </a:rPr>
              <a:t>Pros                Cons</a:t>
            </a:r>
            <a:endParaRPr lang="en" dirty="0">
              <a:solidFill>
                <a:srgbClr val="DA000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200150"/>
            <a:ext cx="38862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Reduced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Power Consumption</a:t>
            </a:r>
          </a:p>
          <a:p>
            <a:r>
              <a:rPr lang="en-US" dirty="0" smtClean="0"/>
              <a:t>Erasure codes for fault tolerance</a:t>
            </a:r>
          </a:p>
          <a:p>
            <a:r>
              <a:rPr lang="en-US" dirty="0" smtClean="0"/>
              <a:t>Hardware abstraction simplifies IO schedulers work.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967718" y="1200150"/>
            <a:ext cx="5149701" cy="373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Tight constraints – less flexible to changes</a:t>
            </a:r>
          </a:p>
          <a:p>
            <a:r>
              <a:rPr lang="en-US" dirty="0" smtClean="0"/>
              <a:t>Sensitive to hardware changes</a:t>
            </a:r>
          </a:p>
          <a:p>
            <a:r>
              <a:rPr lang="en-US" dirty="0" smtClean="0"/>
              <a:t>No Justification to some of the configuration decisions made.</a:t>
            </a:r>
          </a:p>
          <a:p>
            <a:r>
              <a:rPr lang="en-US" dirty="0" smtClean="0"/>
              <a:t>Not sure if it is an optimal design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Problem	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A significant portion of the data in the cloud is rarely accessed and known as cold data.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Pelican tries to address the need for cost-effective storage of cold data and serves as a basic building block for exabyte scale storage for cold data. 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They claim the values they chose to being a sweet spot in the hardware. How is the performance affected by any changes to this??</a:t>
            </a:r>
          </a:p>
          <a:p>
            <a:endParaRPr lang="en-US" sz="2000" dirty="0" smtClean="0"/>
          </a:p>
          <a:p>
            <a:r>
              <a:rPr lang="en-US" sz="2000" dirty="0" smtClean="0"/>
              <a:t>More importantly how do we handle for systems of different configurations and hardware.</a:t>
            </a:r>
          </a:p>
          <a:p>
            <a:endParaRPr lang="en-US" sz="2000" dirty="0"/>
          </a:p>
          <a:p>
            <a:r>
              <a:rPr lang="en-US" sz="2000" dirty="0" smtClean="0"/>
              <a:t>Automate synthesizing of the Data layout – thoughts?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95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400"/>
          </a:xfrm>
        </p:spPr>
        <p:txBody>
          <a:bodyPr/>
          <a:lstStyle/>
          <a:p>
            <a:r>
              <a:rPr lang="en" dirty="0"/>
              <a:t>Price versus Latency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6349"/>
            <a:ext cx="8106907" cy="35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18164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Price versus Latency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62" y="1428750"/>
            <a:ext cx="8059275" cy="353426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Right Provisioning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Provision resources </a:t>
            </a:r>
            <a:r>
              <a:rPr lang="en" sz="1800" b="1" dirty="0">
                <a:solidFill>
                  <a:srgbClr val="FF0000"/>
                </a:solidFill>
              </a:rPr>
              <a:t>just</a:t>
            </a:r>
            <a:r>
              <a:rPr lang="en" sz="1800" dirty="0"/>
              <a:t> for the cold data workload: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Disks: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 dirty="0"/>
              <a:t>Archival and SMR instead of </a:t>
            </a:r>
            <a:r>
              <a:rPr lang="en" sz="1800" dirty="0" smtClean="0"/>
              <a:t>commodity drives</a:t>
            </a:r>
            <a:endParaRPr lang="en"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Power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Cooling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Bandwidth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 dirty="0"/>
              <a:t>Servers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 dirty="0"/>
              <a:t>Enough for data management instead of 1 server/ 40 disks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4011800" y="2686500"/>
            <a:ext cx="4874399" cy="7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Enough for the required workload </a:t>
            </a:r>
          </a:p>
          <a:p>
            <a:pPr>
              <a:spcBef>
                <a:spcPts val="0"/>
              </a:spcBef>
              <a:buNone/>
            </a:pPr>
            <a:r>
              <a:rPr lang="en" sz="1800" dirty="0">
                <a:solidFill>
                  <a:srgbClr val="FF0000"/>
                </a:solidFill>
              </a:rPr>
              <a:t>Not to </a:t>
            </a:r>
            <a:r>
              <a:rPr lang="en" sz="1800" dirty="0" smtClean="0">
                <a:solidFill>
                  <a:srgbClr val="FF0000"/>
                </a:solidFill>
              </a:rPr>
              <a:t>keep all </a:t>
            </a:r>
            <a:r>
              <a:rPr lang="en" sz="1800" dirty="0">
                <a:solidFill>
                  <a:srgbClr val="FF0000"/>
                </a:solidFill>
              </a:rPr>
              <a:t>disks spinning</a:t>
            </a:r>
          </a:p>
        </p:txBody>
      </p:sp>
      <p:sp>
        <p:nvSpPr>
          <p:cNvPr id="77" name="Shape 77"/>
          <p:cNvSpPr/>
          <p:nvPr/>
        </p:nvSpPr>
        <p:spPr>
          <a:xfrm>
            <a:off x="2342025" y="2922900"/>
            <a:ext cx="1322400" cy="28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Advantages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Benefits of removing unnecessary resources: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High density of storage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Low hardware cost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Low operating cost (capped performance)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DA0002"/>
                </a:solidFill>
              </a:rPr>
              <a:t>Pelican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1836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The Pelican Rack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041075"/>
            <a:ext cx="5491800" cy="380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 dirty="0" smtClean="0"/>
              <a:t>Mechanical, hardware and storage software stack co-designed.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" sz="1600" dirty="0"/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600" dirty="0" smtClean="0"/>
              <a:t>Right-provisioned for cold data workload: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" sz="1600" dirty="0"/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 dirty="0" smtClean="0"/>
              <a:t>52U </a:t>
            </a:r>
            <a:r>
              <a:rPr lang="en" sz="1600" dirty="0"/>
              <a:t>rack with 1152 archival class 3.5” SATA disks.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 dirty="0"/>
              <a:t>Average size of 4.55 TB to provide a total of 5 PB of </a:t>
            </a:r>
            <a:r>
              <a:rPr lang="en" sz="1600" dirty="0" smtClean="0"/>
              <a:t>storage</a:t>
            </a:r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" sz="1600" dirty="0"/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 dirty="0" smtClean="0"/>
              <a:t>It </a:t>
            </a:r>
            <a:r>
              <a:rPr lang="en" sz="1600" dirty="0"/>
              <a:t>uses 2 </a:t>
            </a:r>
            <a:r>
              <a:rPr lang="en" sz="1600" dirty="0" smtClean="0"/>
              <a:t>servers and no top of the rack switch</a:t>
            </a:r>
            <a:endParaRPr lang="en" sz="1600" dirty="0"/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 dirty="0"/>
              <a:t>Only 8% of the disks are spinning concurrently.</a:t>
            </a: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marL="457200" lvl="0" indent="-330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600" dirty="0"/>
              <a:t>Designed to store blobs which are infrequently accessed.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8875" y="14275"/>
            <a:ext cx="3048000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1119</TotalTime>
  <Words>1014</Words>
  <Application>Microsoft Office PowerPoint</Application>
  <PresentationFormat>On-screen Show (16:9)</PresentationFormat>
  <Paragraphs>176</Paragraphs>
  <Slides>30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Pelican: A Building Block for Exascale Cold Data Storage</vt:lpstr>
      <vt:lpstr>Data in the cloud</vt:lpstr>
      <vt:lpstr>The Problem </vt:lpstr>
      <vt:lpstr>Price versus Latency</vt:lpstr>
      <vt:lpstr>Price versus Latency</vt:lpstr>
      <vt:lpstr>Right Provisioning</vt:lpstr>
      <vt:lpstr>Advantages</vt:lpstr>
      <vt:lpstr>Pelican </vt:lpstr>
      <vt:lpstr>The Pelican Rack</vt:lpstr>
      <vt:lpstr>Resource Domain</vt:lpstr>
      <vt:lpstr>Handling Right-Provisioning</vt:lpstr>
      <vt:lpstr>Schematic representation</vt:lpstr>
      <vt:lpstr>Data Layout</vt:lpstr>
      <vt:lpstr>Data Placement</vt:lpstr>
      <vt:lpstr>PowerPoint Presentation</vt:lpstr>
      <vt:lpstr>Advantages</vt:lpstr>
      <vt:lpstr>IO Scheduler</vt:lpstr>
      <vt:lpstr>Implementation Considerations</vt:lpstr>
      <vt:lpstr>PowerPoint Presentation</vt:lpstr>
      <vt:lpstr>Evaluation</vt:lpstr>
      <vt:lpstr>Simulator Cross-Validation</vt:lpstr>
      <vt:lpstr>Performance – Rack Throughput</vt:lpstr>
      <vt:lpstr>Service Time</vt:lpstr>
      <vt:lpstr>Time to first byte</vt:lpstr>
      <vt:lpstr>Power Consumption</vt:lpstr>
      <vt:lpstr>Scheduler Performance</vt:lpstr>
      <vt:lpstr>Cost of Fariness</vt:lpstr>
      <vt:lpstr>Disk Lifetime</vt:lpstr>
      <vt:lpstr>Pros                Cons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Pelican: A Building Block for Exascale Cold Data Storage</dc:title>
  <dc:creator>Moontails</dc:creator>
  <cp:lastModifiedBy>Balachander Ramachandran</cp:lastModifiedBy>
  <cp:revision>45</cp:revision>
  <dcterms:modified xsi:type="dcterms:W3CDTF">2015-03-05T18:58:31Z</dcterms:modified>
</cp:coreProperties>
</file>