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61" r:id="rId4"/>
    <p:sldId id="290" r:id="rId5"/>
    <p:sldId id="257" r:id="rId6"/>
    <p:sldId id="291" r:id="rId7"/>
    <p:sldId id="295" r:id="rId8"/>
    <p:sldId id="259" r:id="rId9"/>
    <p:sldId id="273" r:id="rId10"/>
    <p:sldId id="276" r:id="rId11"/>
    <p:sldId id="262" r:id="rId12"/>
    <p:sldId id="264" r:id="rId13"/>
    <p:sldId id="288" r:id="rId14"/>
    <p:sldId id="284" r:id="rId15"/>
    <p:sldId id="285" r:id="rId16"/>
    <p:sldId id="292" r:id="rId17"/>
    <p:sldId id="294" r:id="rId18"/>
    <p:sldId id="287" r:id="rId19"/>
    <p:sldId id="274" r:id="rId20"/>
    <p:sldId id="280" r:id="rId21"/>
    <p:sldId id="266" r:id="rId22"/>
    <p:sldId id="281" r:id="rId23"/>
    <p:sldId id="268" r:id="rId24"/>
    <p:sldId id="269" r:id="rId25"/>
    <p:sldId id="267" r:id="rId26"/>
    <p:sldId id="282" r:id="rId27"/>
    <p:sldId id="270" r:id="rId28"/>
    <p:sldId id="283" r:id="rId29"/>
    <p:sldId id="271" r:id="rId30"/>
    <p:sldId id="275" r:id="rId31"/>
    <p:sldId id="278" r:id="rId32"/>
    <p:sldId id="289" r:id="rId33"/>
    <p:sldId id="27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624" y="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519A-8207-0745-A521-95446E1BD78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A0F9-015B-9B4A-8DEF-DE5F8DDE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6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519A-8207-0745-A521-95446E1BD78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A0F9-015B-9B4A-8DEF-DE5F8DDE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5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519A-8207-0745-A521-95446E1BD78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A0F9-015B-9B4A-8DEF-DE5F8DDE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2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519A-8207-0745-A521-95446E1BD78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A0F9-015B-9B4A-8DEF-DE5F8DDE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9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519A-8207-0745-A521-95446E1BD78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A0F9-015B-9B4A-8DEF-DE5F8DDE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8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519A-8207-0745-A521-95446E1BD78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A0F9-015B-9B4A-8DEF-DE5F8DDE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0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519A-8207-0745-A521-95446E1BD78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A0F9-015B-9B4A-8DEF-DE5F8DDE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6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519A-8207-0745-A521-95446E1BD78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A0F9-015B-9B4A-8DEF-DE5F8DDE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0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519A-8207-0745-A521-95446E1BD78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A0F9-015B-9B4A-8DEF-DE5F8DDE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5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519A-8207-0745-A521-95446E1BD78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A0F9-015B-9B4A-8DEF-DE5F8DDE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4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519A-8207-0745-A521-95446E1BD78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A0F9-015B-9B4A-8DEF-DE5F8DDE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6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4519A-8207-0745-A521-95446E1BD78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DA0F9-015B-9B4A-8DEF-DE5F8DDE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0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Paxos Quorum Leases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Sayed Hadi Hashemi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2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idea is to have multiple leases for different sets of objects </a:t>
            </a:r>
          </a:p>
          <a:p>
            <a:r>
              <a:rPr lang="en-US" dirty="0" smtClean="0"/>
              <a:t>Each lease is granted to lease holders by a majority of grantors</a:t>
            </a:r>
          </a:p>
          <a:p>
            <a:r>
              <a:rPr lang="en-US" dirty="0" smtClean="0"/>
              <a:t>Read:</a:t>
            </a:r>
          </a:p>
          <a:p>
            <a:pPr lvl="1"/>
            <a:r>
              <a:rPr lang="en-US" dirty="0" smtClean="0"/>
              <a:t>Lease holders can read locally while the lease is active</a:t>
            </a:r>
          </a:p>
          <a:p>
            <a:pPr lvl="1"/>
            <a:r>
              <a:rPr lang="en-US" dirty="0" smtClean="0"/>
              <a:t>Any one else, use Multi-</a:t>
            </a:r>
            <a:r>
              <a:rPr lang="en-US" dirty="0" err="1" smtClean="0"/>
              <a:t>Paxos</a:t>
            </a:r>
            <a:endParaRPr lang="en-US" dirty="0" smtClean="0"/>
          </a:p>
          <a:p>
            <a:r>
              <a:rPr lang="en-US" dirty="0" smtClean="0"/>
              <a:t>Write:</a:t>
            </a:r>
          </a:p>
          <a:p>
            <a:pPr lvl="1"/>
            <a:r>
              <a:rPr lang="en-US" dirty="0" smtClean="0"/>
              <a:t>Notify Lease holders </a:t>
            </a:r>
            <a:r>
              <a:rPr lang="en-US" dirty="0"/>
              <a:t>synchronously through </a:t>
            </a:r>
            <a:r>
              <a:rPr lang="en-US" dirty="0" smtClean="0"/>
              <a:t>Lease Grantors (</a:t>
            </a:r>
            <a:r>
              <a:rPr lang="en-US" dirty="0"/>
              <a:t>Majority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597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" r="-929"/>
          <a:stretch/>
        </p:blipFill>
        <p:spPr>
          <a:xfrm>
            <a:off x="1625600" y="534609"/>
            <a:ext cx="5567680" cy="590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6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9144000" cy="670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2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3760"/>
            <a:ext cx="8229600" cy="525240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Lease Configuration</a:t>
            </a:r>
          </a:p>
          <a:p>
            <a:pPr lvl="1"/>
            <a:r>
              <a:rPr lang="en-US" dirty="0"/>
              <a:t>Describes the set of granted objects to quorum leases</a:t>
            </a:r>
          </a:p>
          <a:p>
            <a:pPr lvl="2"/>
            <a:r>
              <a:rPr lang="en-US" dirty="0"/>
              <a:t>Replica is added to a lease if it reads an object frequently</a:t>
            </a:r>
          </a:p>
          <a:p>
            <a:pPr lvl="2"/>
            <a:r>
              <a:rPr lang="en-US" dirty="0"/>
              <a:t>Replica is removed from a lease if it fails, or it stop reading an object </a:t>
            </a:r>
            <a:r>
              <a:rPr lang="en-US" dirty="0" smtClean="0"/>
              <a:t>frequently</a:t>
            </a:r>
            <a:endParaRPr lang="en-US" dirty="0"/>
          </a:p>
          <a:p>
            <a:r>
              <a:rPr lang="en-US" dirty="0"/>
              <a:t>Granting and Refreshing </a:t>
            </a:r>
            <a:r>
              <a:rPr lang="en-US" dirty="0" smtClean="0"/>
              <a:t>leases</a:t>
            </a:r>
          </a:p>
          <a:p>
            <a:pPr lvl="1"/>
            <a:r>
              <a:rPr lang="en-US" dirty="0" smtClean="0"/>
              <a:t>|N+1|/2 grantors will activate a lease for a set of holders</a:t>
            </a:r>
          </a:p>
          <a:p>
            <a:pPr lvl="1"/>
            <a:r>
              <a:rPr lang="en-US" dirty="0" smtClean="0"/>
              <a:t>Grantor </a:t>
            </a:r>
            <a:r>
              <a:rPr lang="en-US" dirty="0"/>
              <a:t>Promise Holder that:</a:t>
            </a:r>
          </a:p>
          <a:p>
            <a:pPr lvl="2"/>
            <a:r>
              <a:rPr lang="en-US" dirty="0"/>
              <a:t>Notify r synchronously before committing any update</a:t>
            </a:r>
          </a:p>
          <a:p>
            <a:pPr lvl="2"/>
            <a:r>
              <a:rPr lang="en-US" dirty="0"/>
              <a:t>Acknowledge “Accept” and “Prepare” for writing with the condition that the proposer must notify r synchronously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6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Lease </a:t>
            </a:r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Describes the set of granted objects to quorum leases</a:t>
            </a:r>
          </a:p>
          <a:p>
            <a:pPr lvl="1"/>
            <a:r>
              <a:rPr lang="en-US" dirty="0" smtClean="0"/>
              <a:t>Replica is added to a lease if it reads an object frequently</a:t>
            </a:r>
          </a:p>
          <a:p>
            <a:pPr lvl="1"/>
            <a:r>
              <a:rPr lang="en-US" dirty="0"/>
              <a:t>Replica is </a:t>
            </a:r>
            <a:r>
              <a:rPr lang="en-US" dirty="0" smtClean="0"/>
              <a:t>removed from </a:t>
            </a:r>
            <a:r>
              <a:rPr lang="en-US" dirty="0"/>
              <a:t>a lease if </a:t>
            </a:r>
            <a:r>
              <a:rPr lang="en-US" dirty="0" smtClean="0"/>
              <a:t>it fails, or it stop reading an </a:t>
            </a:r>
            <a:r>
              <a:rPr lang="en-US" dirty="0"/>
              <a:t>object </a:t>
            </a:r>
            <a:r>
              <a:rPr lang="en-US" dirty="0" smtClean="0"/>
              <a:t>frequently</a:t>
            </a:r>
          </a:p>
          <a:p>
            <a:r>
              <a:rPr lang="en-US" dirty="0" smtClean="0"/>
              <a:t>Steps:</a:t>
            </a:r>
          </a:p>
          <a:p>
            <a:pPr lvl="1"/>
            <a:r>
              <a:rPr lang="en-US" dirty="0" smtClean="0"/>
              <a:t>Replicas track the frequency of reads and sends this information to the leader</a:t>
            </a:r>
          </a:p>
          <a:p>
            <a:pPr lvl="1"/>
            <a:r>
              <a:rPr lang="en-US" dirty="0" smtClean="0"/>
              <a:t>Leader periodically uses this tracking information to update the lease configuration</a:t>
            </a:r>
          </a:p>
          <a:p>
            <a:pPr lvl="1"/>
            <a:r>
              <a:rPr lang="en-US" dirty="0" smtClean="0"/>
              <a:t>Lease Configuration Changes are distributed using another instance of </a:t>
            </a:r>
            <a:r>
              <a:rPr lang="en-US" dirty="0" err="1" smtClean="0"/>
              <a:t>Paxos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276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Granting and Refreshing </a:t>
            </a:r>
            <a:r>
              <a:rPr lang="en-US" dirty="0" smtClean="0"/>
              <a:t>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Grantor Promise Holder that:</a:t>
            </a:r>
          </a:p>
          <a:p>
            <a:pPr lvl="1"/>
            <a:r>
              <a:rPr lang="en-US" dirty="0"/>
              <a:t>Notify r synchronously before committing any update</a:t>
            </a:r>
          </a:p>
          <a:p>
            <a:pPr lvl="1"/>
            <a:r>
              <a:rPr lang="en-US" dirty="0"/>
              <a:t>Acknowledge “Accept” and “Prepare” for writing with the condition that the proposer must notify r </a:t>
            </a:r>
            <a:r>
              <a:rPr lang="en-US" dirty="0" smtClean="0"/>
              <a:t>synchronously</a:t>
            </a:r>
          </a:p>
          <a:p>
            <a:r>
              <a:rPr lang="en-US" dirty="0" smtClean="0"/>
              <a:t>Establish:</a:t>
            </a:r>
          </a:p>
          <a:p>
            <a:pPr lvl="1"/>
            <a:r>
              <a:rPr lang="en-US" dirty="0" smtClean="0"/>
              <a:t>Guard</a:t>
            </a:r>
          </a:p>
          <a:p>
            <a:pPr lvl="1"/>
            <a:r>
              <a:rPr lang="en-US" dirty="0" smtClean="0"/>
              <a:t>send </a:t>
            </a:r>
            <a:r>
              <a:rPr lang="en-US" dirty="0"/>
              <a:t>Promise to every other </a:t>
            </a:r>
            <a:r>
              <a:rPr lang="en-US" dirty="0" smtClean="0"/>
              <a:t>replica</a:t>
            </a:r>
          </a:p>
          <a:p>
            <a:pPr lvl="1"/>
            <a:r>
              <a:rPr lang="en-US" dirty="0" smtClean="0"/>
              <a:t>Optional ACK</a:t>
            </a:r>
          </a:p>
          <a:p>
            <a:r>
              <a:rPr lang="en-US" dirty="0" smtClean="0"/>
              <a:t>Renew:</a:t>
            </a:r>
          </a:p>
          <a:p>
            <a:pPr lvl="1"/>
            <a:r>
              <a:rPr lang="en-US" dirty="0" smtClean="0"/>
              <a:t>Promise, ACK</a:t>
            </a:r>
          </a:p>
          <a:p>
            <a:r>
              <a:rPr lang="en-US" dirty="0" smtClean="0"/>
              <a:t>Failed Holders</a:t>
            </a:r>
          </a:p>
          <a:p>
            <a:pPr lvl="1"/>
            <a:r>
              <a:rPr lang="en-US" dirty="0" smtClean="0"/>
              <a:t>Grace</a:t>
            </a:r>
          </a:p>
          <a:p>
            <a:pPr lvl="1"/>
            <a:r>
              <a:rPr lang="en-US" dirty="0" smtClean="0"/>
              <a:t>Lease Configuration</a:t>
            </a:r>
          </a:p>
          <a:p>
            <a:pPr lvl="1"/>
            <a:r>
              <a:rPr lang="en-US" dirty="0" smtClean="0"/>
              <a:t>Wait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9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4"/>
          <p:cNvCxnSpPr>
            <a:cxnSpLocks noChangeShapeType="1"/>
          </p:cNvCxnSpPr>
          <p:nvPr/>
        </p:nvCxnSpPr>
        <p:spPr bwMode="auto">
          <a:xfrm>
            <a:off x="1351676" y="4005189"/>
            <a:ext cx="7202589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4"/>
          <p:cNvCxnSpPr>
            <a:cxnSpLocks noChangeShapeType="1"/>
          </p:cNvCxnSpPr>
          <p:nvPr/>
        </p:nvCxnSpPr>
        <p:spPr bwMode="auto">
          <a:xfrm>
            <a:off x="1351676" y="2691224"/>
            <a:ext cx="7202589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313411" y="2506558"/>
            <a:ext cx="92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Grantor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5753" y="3817514"/>
            <a:ext cx="81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Holder</a:t>
            </a:r>
            <a:endParaRPr lang="en-US" dirty="0"/>
          </a:p>
        </p:txBody>
      </p:sp>
      <p:cxnSp>
        <p:nvCxnSpPr>
          <p:cNvPr id="40" name="Straight Arrow Connector 9"/>
          <p:cNvCxnSpPr>
            <a:cxnSpLocks noChangeShapeType="1"/>
          </p:cNvCxnSpPr>
          <p:nvPr/>
        </p:nvCxnSpPr>
        <p:spPr bwMode="auto">
          <a:xfrm>
            <a:off x="1470334" y="2691224"/>
            <a:ext cx="380050" cy="1313965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1200156" y="3349631"/>
            <a:ext cx="76388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Guard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08401" y="395010"/>
            <a:ext cx="131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Grant Lease</a:t>
            </a:r>
            <a:endParaRPr lang="en-US" b="1" dirty="0"/>
          </a:p>
        </p:txBody>
      </p:sp>
      <p:cxnSp>
        <p:nvCxnSpPr>
          <p:cNvPr id="24" name="Straight Arrow Connector 9"/>
          <p:cNvCxnSpPr>
            <a:cxnSpLocks noChangeShapeType="1"/>
          </p:cNvCxnSpPr>
          <p:nvPr/>
        </p:nvCxnSpPr>
        <p:spPr bwMode="auto">
          <a:xfrm flipV="1">
            <a:off x="1964045" y="2691224"/>
            <a:ext cx="380050" cy="1313965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1764100" y="2874507"/>
            <a:ext cx="119264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Guard ACK</a:t>
            </a:r>
            <a:endParaRPr lang="en-US" dirty="0"/>
          </a:p>
        </p:txBody>
      </p:sp>
      <p:cxnSp>
        <p:nvCxnSpPr>
          <p:cNvPr id="32" name="Straight Arrow Connector 9"/>
          <p:cNvCxnSpPr>
            <a:cxnSpLocks noChangeShapeType="1"/>
          </p:cNvCxnSpPr>
          <p:nvPr/>
        </p:nvCxnSpPr>
        <p:spPr bwMode="auto">
          <a:xfrm>
            <a:off x="3156894" y="2691224"/>
            <a:ext cx="380050" cy="1313965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2632689" y="3349631"/>
            <a:ext cx="9486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Promise</a:t>
            </a:r>
            <a:endParaRPr lang="en-US" dirty="0"/>
          </a:p>
        </p:txBody>
      </p:sp>
      <p:cxnSp>
        <p:nvCxnSpPr>
          <p:cNvPr id="39" name="Straight Arrow Connector 9"/>
          <p:cNvCxnSpPr>
            <a:cxnSpLocks noChangeShapeType="1"/>
          </p:cNvCxnSpPr>
          <p:nvPr/>
        </p:nvCxnSpPr>
        <p:spPr bwMode="auto">
          <a:xfrm flipV="1">
            <a:off x="3650605" y="2691224"/>
            <a:ext cx="380050" cy="1313965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prstDash val="sys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3434334" y="2852804"/>
            <a:ext cx="1377375" cy="369332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Promise ACK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80494" y="1971040"/>
            <a:ext cx="0" cy="72018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9007" y="1847334"/>
            <a:ext cx="41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2344095" y="1971040"/>
            <a:ext cx="0" cy="72018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312608" y="1847334"/>
            <a:ext cx="41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T3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030655" y="1971040"/>
            <a:ext cx="0" cy="72018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999168" y="1847334"/>
            <a:ext cx="41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T5</a:t>
            </a: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1863153" y="4005189"/>
            <a:ext cx="0" cy="72018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863153" y="4437321"/>
            <a:ext cx="41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3536944" y="4005189"/>
            <a:ext cx="0" cy="72018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536944" y="443732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T4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63153" y="4376361"/>
            <a:ext cx="2089289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536944" y="4143607"/>
            <a:ext cx="2660656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442717" y="4191695"/>
            <a:ext cx="919204" cy="369332"/>
          </a:xfrm>
          <a:prstGeom prst="rect">
            <a:avLst/>
          </a:prstGeom>
          <a:ln>
            <a:solidFill>
              <a:srgbClr val="4F622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t_guard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352107" y="4067989"/>
            <a:ext cx="860482" cy="369332"/>
          </a:xfrm>
          <a:prstGeom prst="rect">
            <a:avLst/>
          </a:prstGeom>
          <a:ln>
            <a:solidFill>
              <a:srgbClr val="4F622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t_lease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2322755" y="2420839"/>
            <a:ext cx="2089289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902319" y="2236173"/>
            <a:ext cx="919204" cy="369332"/>
          </a:xfrm>
          <a:prstGeom prst="rect">
            <a:avLst/>
          </a:prstGeom>
          <a:ln>
            <a:solidFill>
              <a:srgbClr val="4F622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t_guard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4030655" y="2176026"/>
            <a:ext cx="2660656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845818" y="1826201"/>
            <a:ext cx="941283" cy="369332"/>
          </a:xfrm>
          <a:prstGeom prst="rect">
            <a:avLst/>
          </a:prstGeom>
          <a:ln>
            <a:solidFill>
              <a:srgbClr val="4F622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t_lease</a:t>
            </a:r>
            <a:r>
              <a:rPr lang="en-US" baseline="30000" dirty="0"/>
              <a:t>1</a:t>
            </a:r>
            <a:endParaRPr lang="en-US" dirty="0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4412044" y="1971040"/>
            <a:ext cx="0" cy="72018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426716" y="2420839"/>
            <a:ext cx="2660656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238080" y="2255680"/>
            <a:ext cx="941283" cy="369332"/>
          </a:xfrm>
          <a:prstGeom prst="rect">
            <a:avLst/>
          </a:prstGeom>
          <a:ln>
            <a:solidFill>
              <a:srgbClr val="4F622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t_lease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351676" y="5606534"/>
            <a:ext cx="348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Promise ACK </a:t>
            </a:r>
            <a:r>
              <a:rPr lang="en-US" dirty="0" smtClean="0"/>
              <a:t>has received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Promise ACK </a:t>
            </a:r>
            <a:r>
              <a:rPr lang="en-US" dirty="0" smtClean="0"/>
              <a:t>has </a:t>
            </a:r>
            <a:r>
              <a:rPr lang="en-US" b="1" u="sng" dirty="0" smtClean="0"/>
              <a:t>not </a:t>
            </a:r>
            <a:r>
              <a:rPr lang="en-US" dirty="0" smtClean="0"/>
              <a:t>received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0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8" grpId="0" animBg="1"/>
      <p:bldP spid="33" grpId="0" animBg="1"/>
      <p:bldP spid="44" grpId="0" animBg="1"/>
      <p:bldP spid="8" grpId="0"/>
      <p:bldP spid="53" grpId="0"/>
      <p:bldP spid="57" grpId="0"/>
      <p:bldP spid="59" grpId="0"/>
      <p:bldP spid="61" grpId="0"/>
      <p:bldP spid="63" grpId="0" animBg="1"/>
      <p:bldP spid="64" grpId="0" animBg="1"/>
      <p:bldP spid="66" grpId="0" animBg="1"/>
      <p:bldP spid="69" grpId="0" animBg="1"/>
      <p:bldP spid="72" grpId="0" animBg="1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4"/>
          <p:cNvCxnSpPr>
            <a:cxnSpLocks noChangeShapeType="1"/>
          </p:cNvCxnSpPr>
          <p:nvPr/>
        </p:nvCxnSpPr>
        <p:spPr bwMode="auto">
          <a:xfrm>
            <a:off x="1351676" y="4005189"/>
            <a:ext cx="7202589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4"/>
          <p:cNvCxnSpPr>
            <a:cxnSpLocks noChangeShapeType="1"/>
          </p:cNvCxnSpPr>
          <p:nvPr/>
        </p:nvCxnSpPr>
        <p:spPr bwMode="auto">
          <a:xfrm>
            <a:off x="1351676" y="2691224"/>
            <a:ext cx="7202589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313411" y="2506558"/>
            <a:ext cx="92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Grantor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5753" y="3817514"/>
            <a:ext cx="81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Holder</a:t>
            </a:r>
            <a:endParaRPr lang="en-US" dirty="0"/>
          </a:p>
        </p:txBody>
      </p:sp>
      <p:cxnSp>
        <p:nvCxnSpPr>
          <p:cNvPr id="40" name="Straight Arrow Connector 9"/>
          <p:cNvCxnSpPr>
            <a:cxnSpLocks noChangeShapeType="1"/>
          </p:cNvCxnSpPr>
          <p:nvPr/>
        </p:nvCxnSpPr>
        <p:spPr bwMode="auto">
          <a:xfrm>
            <a:off x="1470334" y="2691224"/>
            <a:ext cx="380050" cy="1313965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1200156" y="3349631"/>
            <a:ext cx="76388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Guard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08401" y="395010"/>
            <a:ext cx="144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Grant Renew</a:t>
            </a:r>
            <a:endParaRPr lang="en-US" b="1" dirty="0"/>
          </a:p>
        </p:txBody>
      </p:sp>
      <p:cxnSp>
        <p:nvCxnSpPr>
          <p:cNvPr id="24" name="Straight Arrow Connector 9"/>
          <p:cNvCxnSpPr>
            <a:cxnSpLocks noChangeShapeType="1"/>
          </p:cNvCxnSpPr>
          <p:nvPr/>
        </p:nvCxnSpPr>
        <p:spPr bwMode="auto">
          <a:xfrm flipV="1">
            <a:off x="1964045" y="2691224"/>
            <a:ext cx="380050" cy="1313965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1764100" y="2874507"/>
            <a:ext cx="119264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Guard ACK</a:t>
            </a:r>
            <a:endParaRPr lang="en-US" dirty="0"/>
          </a:p>
        </p:txBody>
      </p:sp>
      <p:cxnSp>
        <p:nvCxnSpPr>
          <p:cNvPr id="32" name="Straight Arrow Connector 9"/>
          <p:cNvCxnSpPr>
            <a:cxnSpLocks noChangeShapeType="1"/>
          </p:cNvCxnSpPr>
          <p:nvPr/>
        </p:nvCxnSpPr>
        <p:spPr bwMode="auto">
          <a:xfrm>
            <a:off x="3156894" y="2691224"/>
            <a:ext cx="380050" cy="1313965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2632689" y="3349631"/>
            <a:ext cx="9486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Promise</a:t>
            </a:r>
            <a:endParaRPr lang="en-US" dirty="0"/>
          </a:p>
        </p:txBody>
      </p:sp>
      <p:cxnSp>
        <p:nvCxnSpPr>
          <p:cNvPr id="39" name="Straight Arrow Connector 9"/>
          <p:cNvCxnSpPr>
            <a:cxnSpLocks noChangeShapeType="1"/>
          </p:cNvCxnSpPr>
          <p:nvPr/>
        </p:nvCxnSpPr>
        <p:spPr bwMode="auto">
          <a:xfrm flipV="1">
            <a:off x="3650605" y="2691224"/>
            <a:ext cx="380050" cy="1313965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prstDash val="sys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3434334" y="2852804"/>
            <a:ext cx="1377375" cy="369332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Promise ACK</a:t>
            </a:r>
            <a:endParaRPr lang="en-US" dirty="0"/>
          </a:p>
        </p:txBody>
      </p:sp>
      <p:cxnSp>
        <p:nvCxnSpPr>
          <p:cNvPr id="45" name="Straight Arrow Connector 9"/>
          <p:cNvCxnSpPr>
            <a:cxnSpLocks noChangeShapeType="1"/>
          </p:cNvCxnSpPr>
          <p:nvPr/>
        </p:nvCxnSpPr>
        <p:spPr bwMode="auto">
          <a:xfrm>
            <a:off x="5631009" y="2691224"/>
            <a:ext cx="380050" cy="1313965"/>
          </a:xfrm>
          <a:prstGeom prst="straightConnector1">
            <a:avLst/>
          </a:prstGeom>
          <a:noFill/>
          <a:ln w="28575" cmpd="sng">
            <a:solidFill>
              <a:srgbClr val="4F81BD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5106804" y="3349631"/>
            <a:ext cx="948622" cy="369332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Promise</a:t>
            </a:r>
            <a:endParaRPr lang="en-US" dirty="0"/>
          </a:p>
        </p:txBody>
      </p:sp>
      <p:cxnSp>
        <p:nvCxnSpPr>
          <p:cNvPr id="48" name="Straight Arrow Connector 9"/>
          <p:cNvCxnSpPr>
            <a:cxnSpLocks noChangeShapeType="1"/>
          </p:cNvCxnSpPr>
          <p:nvPr/>
        </p:nvCxnSpPr>
        <p:spPr bwMode="auto">
          <a:xfrm flipV="1">
            <a:off x="6124720" y="2691224"/>
            <a:ext cx="380050" cy="1313965"/>
          </a:xfrm>
          <a:prstGeom prst="straightConnector1">
            <a:avLst/>
          </a:prstGeom>
          <a:noFill/>
          <a:ln w="28575" cmpd="sng">
            <a:solidFill>
              <a:schemeClr val="accent1"/>
            </a:solidFill>
            <a:prstDash val="sys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5908449" y="2852804"/>
            <a:ext cx="1377375" cy="369332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Promise ACK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80494" y="1971040"/>
            <a:ext cx="0" cy="72018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9007" y="1847334"/>
            <a:ext cx="41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2344095" y="1971040"/>
            <a:ext cx="0" cy="72018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312608" y="1847334"/>
            <a:ext cx="41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T3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030655" y="1971040"/>
            <a:ext cx="0" cy="72018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999168" y="1847334"/>
            <a:ext cx="41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T5</a:t>
            </a: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1863153" y="4005189"/>
            <a:ext cx="0" cy="72018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863153" y="4437321"/>
            <a:ext cx="41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3536944" y="4005189"/>
            <a:ext cx="0" cy="72018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536944" y="443732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T4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63153" y="4376361"/>
            <a:ext cx="2089289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536944" y="4143607"/>
            <a:ext cx="2660656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442717" y="4191695"/>
            <a:ext cx="919204" cy="369332"/>
          </a:xfrm>
          <a:prstGeom prst="rect">
            <a:avLst/>
          </a:prstGeom>
          <a:ln>
            <a:solidFill>
              <a:srgbClr val="4F622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t_guard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352107" y="4067989"/>
            <a:ext cx="860482" cy="369332"/>
          </a:xfrm>
          <a:prstGeom prst="rect">
            <a:avLst/>
          </a:prstGeom>
          <a:ln>
            <a:solidFill>
              <a:srgbClr val="4F622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t_lease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2322755" y="2420839"/>
            <a:ext cx="2089289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902319" y="2236173"/>
            <a:ext cx="919204" cy="369332"/>
          </a:xfrm>
          <a:prstGeom prst="rect">
            <a:avLst/>
          </a:prstGeom>
          <a:ln>
            <a:solidFill>
              <a:srgbClr val="4F622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t_guard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4030655" y="2176026"/>
            <a:ext cx="2660656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845818" y="1826201"/>
            <a:ext cx="941283" cy="369332"/>
          </a:xfrm>
          <a:prstGeom prst="rect">
            <a:avLst/>
          </a:prstGeom>
          <a:ln>
            <a:solidFill>
              <a:srgbClr val="4F622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t_lease</a:t>
            </a:r>
            <a:r>
              <a:rPr lang="en-US" baseline="30000" dirty="0"/>
              <a:t>1</a:t>
            </a:r>
            <a:endParaRPr lang="en-US" dirty="0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4412044" y="1971040"/>
            <a:ext cx="0" cy="72018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426716" y="2420839"/>
            <a:ext cx="2660656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238080" y="2255680"/>
            <a:ext cx="941283" cy="369332"/>
          </a:xfrm>
          <a:prstGeom prst="rect">
            <a:avLst/>
          </a:prstGeom>
          <a:ln>
            <a:solidFill>
              <a:srgbClr val="4F622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t_lease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351676" y="5606534"/>
            <a:ext cx="348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Promise ACK </a:t>
            </a:r>
            <a:r>
              <a:rPr lang="en-US" dirty="0" smtClean="0"/>
              <a:t>has received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Promise ACK </a:t>
            </a:r>
            <a:r>
              <a:rPr lang="en-US" dirty="0" smtClean="0"/>
              <a:t>has </a:t>
            </a:r>
            <a:r>
              <a:rPr lang="en-US" b="1" u="sng" dirty="0" smtClean="0"/>
              <a:t>not </a:t>
            </a:r>
            <a:r>
              <a:rPr lang="en-US" dirty="0" smtClean="0"/>
              <a:t>received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6011059" y="4007029"/>
            <a:ext cx="0" cy="72018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11059" y="4439161"/>
            <a:ext cx="41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T6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026431" y="4420740"/>
            <a:ext cx="2660656" cy="0"/>
          </a:xfrm>
          <a:prstGeom prst="straightConnector1">
            <a:avLst/>
          </a:prstGeom>
          <a:ln>
            <a:solidFill>
              <a:schemeClr val="accent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41594" y="4243522"/>
            <a:ext cx="860482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t_lease</a:t>
            </a:r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5631009" y="1519358"/>
            <a:ext cx="2660656" cy="0"/>
          </a:xfrm>
          <a:prstGeom prst="straightConnector1">
            <a:avLst/>
          </a:prstGeom>
          <a:ln>
            <a:solidFill>
              <a:schemeClr val="accent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442373" y="1354199"/>
            <a:ext cx="860482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t_lease</a:t>
            </a:r>
            <a:endParaRPr lang="en-US" dirty="0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5631009" y="1117600"/>
            <a:ext cx="0" cy="157362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63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 animBg="1"/>
      <p:bldP spid="43" grpId="0"/>
      <p:bldP spid="49" grpId="0" animBg="1"/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600"/>
            <a:ext cx="9144000" cy="537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1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0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9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Run implementations </a:t>
            </a:r>
            <a:r>
              <a:rPr lang="en-US" dirty="0"/>
              <a:t>of quorum leases, classic leader leases and Megastore-type </a:t>
            </a:r>
            <a:r>
              <a:rPr lang="en-US" dirty="0" smtClean="0"/>
              <a:t>leases</a:t>
            </a:r>
          </a:p>
          <a:p>
            <a:r>
              <a:rPr lang="en-US" dirty="0" smtClean="0"/>
              <a:t>Geo</a:t>
            </a:r>
            <a:r>
              <a:rPr lang="en-US" dirty="0"/>
              <a:t>-</a:t>
            </a:r>
            <a:r>
              <a:rPr lang="en-US" dirty="0" smtClean="0"/>
              <a:t>distributed </a:t>
            </a:r>
            <a:r>
              <a:rPr lang="en-US" dirty="0"/>
              <a:t>Amazon EC2 </a:t>
            </a:r>
            <a:r>
              <a:rPr lang="en-US" dirty="0" smtClean="0"/>
              <a:t>cluster.</a:t>
            </a:r>
          </a:p>
          <a:p>
            <a:r>
              <a:rPr lang="en-US" dirty="0" smtClean="0"/>
              <a:t>5 Multi-</a:t>
            </a:r>
            <a:r>
              <a:rPr lang="en-US" dirty="0" err="1" smtClean="0"/>
              <a:t>Paxos</a:t>
            </a:r>
            <a:r>
              <a:rPr lang="en-US" dirty="0" smtClean="0"/>
              <a:t> replicas in Virginia</a:t>
            </a:r>
            <a:r>
              <a:rPr lang="en-US" dirty="0"/>
              <a:t>, Northern California, </a:t>
            </a:r>
            <a:r>
              <a:rPr lang="en-US" dirty="0" smtClean="0"/>
              <a:t>Oregon</a:t>
            </a:r>
            <a:r>
              <a:rPr lang="en-US" dirty="0"/>
              <a:t>, Ireland and </a:t>
            </a:r>
            <a:r>
              <a:rPr lang="en-US" dirty="0" smtClean="0"/>
              <a:t>Japan.</a:t>
            </a:r>
          </a:p>
          <a:p>
            <a:r>
              <a:rPr lang="en-US" dirty="0" smtClean="0"/>
              <a:t>10 Client co-located in each replica</a:t>
            </a:r>
          </a:p>
          <a:p>
            <a:r>
              <a:rPr lang="en-US" dirty="0" smtClean="0"/>
              <a:t>Workload</a:t>
            </a:r>
          </a:p>
          <a:p>
            <a:pPr lvl="1"/>
            <a:r>
              <a:rPr lang="en-US" dirty="0" smtClean="0"/>
              <a:t>YCSB </a:t>
            </a:r>
            <a:r>
              <a:rPr lang="en-US" dirty="0"/>
              <a:t>key-value workload </a:t>
            </a:r>
            <a:r>
              <a:rPr lang="en-US" dirty="0" smtClean="0"/>
              <a:t>(</a:t>
            </a:r>
            <a:r>
              <a:rPr lang="en-US" dirty="0" err="1" smtClean="0"/>
              <a:t>Zipf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Uniform key-value workload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6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" y="1415170"/>
            <a:ext cx="7965440" cy="402232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635760" y="2458720"/>
            <a:ext cx="1757680" cy="508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66720" y="560832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Selects as leader because of Low RTT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Test1: Latency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Multi-</a:t>
            </a:r>
            <a:r>
              <a:rPr lang="en-US" dirty="0" err="1" smtClean="0"/>
              <a:t>Paxos</a:t>
            </a:r>
            <a:r>
              <a:rPr lang="en-US" dirty="0" smtClean="0"/>
              <a:t> Leader: Northern California</a:t>
            </a:r>
          </a:p>
          <a:p>
            <a:r>
              <a:rPr lang="en-US" dirty="0" smtClean="0"/>
              <a:t>Each client sends 10000 request to its co-located replica</a:t>
            </a:r>
          </a:p>
          <a:p>
            <a:r>
              <a:rPr lang="en-US" dirty="0" smtClean="0"/>
              <a:t>Request:</a:t>
            </a:r>
          </a:p>
          <a:p>
            <a:pPr lvl="1"/>
            <a:r>
              <a:rPr lang="en-US" dirty="0" smtClean="0"/>
              <a:t>1:1 Read-Write</a:t>
            </a:r>
          </a:p>
          <a:p>
            <a:pPr lvl="1"/>
            <a:r>
              <a:rPr lang="en-US" dirty="0" smtClean="0"/>
              <a:t>9:1 Read-Write</a:t>
            </a:r>
          </a:p>
          <a:p>
            <a:r>
              <a:rPr lang="en-US" dirty="0" smtClean="0"/>
              <a:t>Parameters:</a:t>
            </a:r>
          </a:p>
          <a:p>
            <a:pPr lvl="1"/>
            <a:r>
              <a:rPr lang="en-US" dirty="0" smtClean="0"/>
              <a:t>lease duration: 2s, renew duration: 500ms, lease </a:t>
            </a:r>
            <a:r>
              <a:rPr lang="en-US" dirty="0"/>
              <a:t>configuration </a:t>
            </a:r>
            <a:r>
              <a:rPr lang="en-US" dirty="0" smtClean="0"/>
              <a:t>update: </a:t>
            </a:r>
            <a:r>
              <a:rPr lang="en-US" dirty="0"/>
              <a:t>every </a:t>
            </a:r>
            <a:r>
              <a:rPr lang="en-US" dirty="0" smtClean="0"/>
              <a:t>10s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0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500"/>
            <a:ext cx="9144000" cy="54471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4160" y="6145641"/>
            <a:ext cx="372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LL is the best in writing, ML in reading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9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0"/>
            <a:ext cx="8476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9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" y="1370809"/>
            <a:ext cx="7965440" cy="410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2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Test2: Recovering from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Replica Failure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Shutdown a (non leader) replica, 10s after starting the test (Lease Configuration Update)</a:t>
            </a:r>
          </a:p>
          <a:p>
            <a:r>
              <a:rPr lang="en-US" dirty="0"/>
              <a:t>Parameters:</a:t>
            </a:r>
          </a:p>
          <a:p>
            <a:pPr lvl="1"/>
            <a:r>
              <a:rPr lang="en-US" dirty="0" smtClean="0"/>
              <a:t>Guard duration: 2s, Grace delay: 5s, lease </a:t>
            </a:r>
            <a:r>
              <a:rPr lang="en-US" dirty="0"/>
              <a:t>duration: 2s, renew duration: 500ms, lease configuration update: every </a:t>
            </a:r>
            <a:r>
              <a:rPr lang="en-US" dirty="0" smtClean="0"/>
              <a:t>10s</a:t>
            </a:r>
          </a:p>
          <a:p>
            <a:r>
              <a:rPr lang="en-US" dirty="0" smtClean="0"/>
              <a:t>Recover time:</a:t>
            </a:r>
          </a:p>
          <a:p>
            <a:pPr lvl="1"/>
            <a:r>
              <a:rPr lang="en-US" dirty="0" smtClean="0"/>
              <a:t>Update + Grace + Guard + Lease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4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" y="821488"/>
            <a:ext cx="7852792" cy="520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5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Test3: Throughput </a:t>
            </a:r>
            <a:r>
              <a:rPr lang="en-US" dirty="0"/>
              <a:t>in a Cluster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Run in one local cluster (no geo-distributed)</a:t>
            </a:r>
          </a:p>
          <a:p>
            <a:r>
              <a:rPr lang="en-US" dirty="0" smtClean="0"/>
              <a:t>Requests are generated </a:t>
            </a:r>
            <a:r>
              <a:rPr lang="en-US" dirty="0"/>
              <a:t>open-loop by one client for each replica </a:t>
            </a:r>
            <a:endParaRPr lang="en-US" dirty="0" smtClean="0"/>
          </a:p>
          <a:p>
            <a:r>
              <a:rPr lang="en-US" dirty="0" smtClean="0"/>
              <a:t>2 Situations: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1) different objects are popular at different </a:t>
            </a:r>
            <a:r>
              <a:rPr lang="en-US" dirty="0" smtClean="0"/>
              <a:t>replicas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2) clients </a:t>
            </a:r>
            <a:r>
              <a:rPr lang="en-US" dirty="0" smtClean="0"/>
              <a:t>direct </a:t>
            </a:r>
            <a:r>
              <a:rPr lang="en-US" dirty="0"/>
              <a:t>their reads uniformly at random across all replicas. 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batching to commit writes (the leader batches up to 5000 updates at a time)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8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72" y="426720"/>
            <a:ext cx="7785324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6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4560"/>
            <a:ext cx="8229600" cy="5252719"/>
          </a:xfrm>
        </p:spPr>
        <p:txBody>
          <a:bodyPr>
            <a:normAutofit/>
          </a:bodyPr>
          <a:lstStyle/>
          <a:p>
            <a:r>
              <a:rPr lang="en-US" dirty="0" smtClean="0"/>
              <a:t>Setting</a:t>
            </a:r>
          </a:p>
          <a:p>
            <a:pPr lvl="1"/>
            <a:r>
              <a:rPr lang="en-US" dirty="0" smtClean="0"/>
              <a:t>Status: Key-Value Storage</a:t>
            </a:r>
          </a:p>
          <a:p>
            <a:pPr lvl="1"/>
            <a:r>
              <a:rPr lang="en-US" dirty="0" smtClean="0"/>
              <a:t>Commands: Read / Write / Batch (Read, Write)</a:t>
            </a:r>
          </a:p>
          <a:p>
            <a:pPr lvl="1"/>
            <a:r>
              <a:rPr lang="en-US" dirty="0" smtClean="0"/>
              <a:t>Goal: Minimized WAN Delay</a:t>
            </a:r>
          </a:p>
          <a:p>
            <a:r>
              <a:rPr lang="en-US" dirty="0" smtClean="0"/>
              <a:t>Original Paxos</a:t>
            </a:r>
          </a:p>
          <a:p>
            <a:pPr lvl="1"/>
            <a:r>
              <a:rPr lang="en-US" dirty="0" smtClean="0"/>
              <a:t>Read: At least 2 RT (more in case of dueling leaders)</a:t>
            </a:r>
          </a:p>
          <a:p>
            <a:pPr lvl="1"/>
            <a:r>
              <a:rPr lang="en-US" dirty="0" smtClean="0"/>
              <a:t>Write:  At least 2 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1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3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Consistency</a:t>
            </a:r>
          </a:p>
          <a:p>
            <a:r>
              <a:rPr lang="en-US" dirty="0" smtClean="0"/>
              <a:t>Acceptable Availability</a:t>
            </a:r>
          </a:p>
          <a:p>
            <a:r>
              <a:rPr lang="en-US" dirty="0" smtClean="0"/>
              <a:t>Combine the best of two approaches</a:t>
            </a:r>
          </a:p>
          <a:p>
            <a:r>
              <a:rPr lang="en-US" dirty="0" smtClean="0"/>
              <a:t>Using objects, instead of Replica</a:t>
            </a:r>
          </a:p>
          <a:p>
            <a:r>
              <a:rPr lang="en-US" dirty="0" smtClean="0"/>
              <a:t>Separating “Lease Configuration Updates” than the other operations</a:t>
            </a:r>
          </a:p>
          <a:p>
            <a:r>
              <a:rPr lang="en-US" dirty="0" smtClean="0"/>
              <a:t>Compatibility with Multi-</a:t>
            </a:r>
            <a:r>
              <a:rPr lang="en-US" dirty="0" err="1" smtClean="0"/>
              <a:t>Paxos</a:t>
            </a:r>
            <a:r>
              <a:rPr lang="en-US" dirty="0" smtClean="0"/>
              <a:t> (or other implementations)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messaging overhead?</a:t>
            </a:r>
          </a:p>
          <a:p>
            <a:pPr lvl="1"/>
            <a:r>
              <a:rPr lang="en-US" dirty="0" smtClean="0"/>
              <a:t>Lease Renewal</a:t>
            </a:r>
          </a:p>
          <a:p>
            <a:pPr lvl="1"/>
            <a:r>
              <a:rPr lang="en-US" dirty="0" smtClean="0"/>
              <a:t>Lease Configuration</a:t>
            </a:r>
          </a:p>
          <a:p>
            <a:r>
              <a:rPr lang="en-US" dirty="0" smtClean="0"/>
              <a:t>Experiment</a:t>
            </a:r>
          </a:p>
          <a:p>
            <a:pPr lvl="1"/>
            <a:r>
              <a:rPr lang="en-US" dirty="0" smtClean="0"/>
              <a:t>1:1 Read-Write Ratio vs. 9:1</a:t>
            </a:r>
          </a:p>
          <a:p>
            <a:r>
              <a:rPr lang="en-US" dirty="0" smtClean="0"/>
              <a:t>Recovery Time in Practice:</a:t>
            </a:r>
          </a:p>
          <a:p>
            <a:pPr lvl="1"/>
            <a:r>
              <a:rPr lang="en-US" dirty="0"/>
              <a:t>Update + Grace + Guard + </a:t>
            </a:r>
            <a:r>
              <a:rPr lang="en-US" dirty="0" smtClean="0"/>
              <a:t>Lease </a:t>
            </a:r>
          </a:p>
          <a:p>
            <a:pPr lvl="1"/>
            <a:r>
              <a:rPr lang="en-US" dirty="0" smtClean="0"/>
              <a:t>Worse case +20s</a:t>
            </a:r>
          </a:p>
          <a:p>
            <a:pPr lvl="1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1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5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4"/>
          <p:cNvCxnSpPr>
            <a:cxnSpLocks noChangeShapeType="1"/>
          </p:cNvCxnSpPr>
          <p:nvPr/>
        </p:nvCxnSpPr>
        <p:spPr bwMode="auto">
          <a:xfrm>
            <a:off x="1351676" y="2972085"/>
            <a:ext cx="7202589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5"/>
          <p:cNvCxnSpPr>
            <a:cxnSpLocks noChangeShapeType="1"/>
          </p:cNvCxnSpPr>
          <p:nvPr/>
        </p:nvCxnSpPr>
        <p:spPr bwMode="auto">
          <a:xfrm>
            <a:off x="1351676" y="4286050"/>
            <a:ext cx="7202589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6"/>
          <p:cNvCxnSpPr>
            <a:cxnSpLocks noChangeShapeType="1"/>
          </p:cNvCxnSpPr>
          <p:nvPr/>
        </p:nvCxnSpPr>
        <p:spPr bwMode="auto">
          <a:xfrm>
            <a:off x="1351676" y="5600014"/>
            <a:ext cx="7202589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9"/>
          <p:cNvCxnSpPr>
            <a:cxnSpLocks noChangeShapeType="1"/>
          </p:cNvCxnSpPr>
          <p:nvPr/>
        </p:nvCxnSpPr>
        <p:spPr bwMode="auto">
          <a:xfrm>
            <a:off x="1641790" y="1658120"/>
            <a:ext cx="380050" cy="1313965"/>
          </a:xfrm>
          <a:prstGeom prst="straightConnector1">
            <a:avLst/>
          </a:prstGeom>
          <a:noFill/>
          <a:ln w="28575" cmpd="sng">
            <a:solidFill>
              <a:srgbClr val="4F81BD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Left Bracket 25"/>
          <p:cNvSpPr/>
          <p:nvPr/>
        </p:nvSpPr>
        <p:spPr>
          <a:xfrm rot="16200000">
            <a:off x="2723853" y="5548300"/>
            <a:ext cx="268990" cy="1205965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42341" y="628282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RT</a:t>
            </a:r>
            <a:endParaRPr lang="en-US" dirty="0"/>
          </a:p>
        </p:txBody>
      </p:sp>
      <p:cxnSp>
        <p:nvCxnSpPr>
          <p:cNvPr id="30" name="Straight Arrow Connector 4"/>
          <p:cNvCxnSpPr>
            <a:cxnSpLocks noChangeShapeType="1"/>
          </p:cNvCxnSpPr>
          <p:nvPr/>
        </p:nvCxnSpPr>
        <p:spPr bwMode="auto">
          <a:xfrm>
            <a:off x="1351676" y="1658120"/>
            <a:ext cx="7202589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08401" y="1473454"/>
            <a:ext cx="72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06110" y="2780631"/>
            <a:ext cx="102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Replica 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5970" y="4101384"/>
            <a:ext cx="102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Replica 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6110" y="5415348"/>
            <a:ext cx="102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Replica 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30926" y="2164127"/>
            <a:ext cx="16044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Request (CMD)</a:t>
            </a:r>
            <a:endParaRPr lang="en-US" dirty="0"/>
          </a:p>
        </p:txBody>
      </p:sp>
      <p:cxnSp>
        <p:nvCxnSpPr>
          <p:cNvPr id="40" name="Straight Arrow Connector 9"/>
          <p:cNvCxnSpPr>
            <a:cxnSpLocks noChangeShapeType="1"/>
          </p:cNvCxnSpPr>
          <p:nvPr/>
        </p:nvCxnSpPr>
        <p:spPr bwMode="auto">
          <a:xfrm>
            <a:off x="4072191" y="2972085"/>
            <a:ext cx="380050" cy="1313965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3461327" y="3478092"/>
            <a:ext cx="14815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Accept (CMD)</a:t>
            </a:r>
            <a:endParaRPr lang="en-US" dirty="0"/>
          </a:p>
        </p:txBody>
      </p:sp>
      <p:cxnSp>
        <p:nvCxnSpPr>
          <p:cNvPr id="42" name="Straight Arrow Connector 9"/>
          <p:cNvCxnSpPr>
            <a:cxnSpLocks noChangeShapeType="1"/>
          </p:cNvCxnSpPr>
          <p:nvPr/>
        </p:nvCxnSpPr>
        <p:spPr bwMode="auto">
          <a:xfrm flipV="1">
            <a:off x="5548257" y="2972085"/>
            <a:ext cx="447040" cy="1313965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5095247" y="3478092"/>
            <a:ext cx="129182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Accept (OK)</a:t>
            </a:r>
            <a:endParaRPr lang="en-US" dirty="0"/>
          </a:p>
        </p:txBody>
      </p:sp>
      <p:cxnSp>
        <p:nvCxnSpPr>
          <p:cNvPr id="46" name="Straight Arrow Connector 9"/>
          <p:cNvCxnSpPr>
            <a:cxnSpLocks noChangeShapeType="1"/>
          </p:cNvCxnSpPr>
          <p:nvPr/>
        </p:nvCxnSpPr>
        <p:spPr bwMode="auto">
          <a:xfrm>
            <a:off x="6665857" y="2972085"/>
            <a:ext cx="1076960" cy="2627929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prstDash val="sys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9"/>
          <p:cNvCxnSpPr>
            <a:cxnSpLocks noChangeShapeType="1"/>
          </p:cNvCxnSpPr>
          <p:nvPr/>
        </p:nvCxnSpPr>
        <p:spPr bwMode="auto">
          <a:xfrm>
            <a:off x="6665857" y="2972085"/>
            <a:ext cx="1076960" cy="1313965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prstDash val="sys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Arrow Connector 9"/>
          <p:cNvCxnSpPr>
            <a:cxnSpLocks noChangeShapeType="1"/>
          </p:cNvCxnSpPr>
          <p:nvPr/>
        </p:nvCxnSpPr>
        <p:spPr bwMode="auto">
          <a:xfrm flipV="1">
            <a:off x="6665857" y="1658120"/>
            <a:ext cx="873760" cy="1313965"/>
          </a:xfrm>
          <a:prstGeom prst="straightConnector1">
            <a:avLst/>
          </a:prstGeom>
          <a:noFill/>
          <a:ln w="28575" cmpd="sng">
            <a:solidFill>
              <a:srgbClr val="4F81BD"/>
            </a:solidFill>
            <a:prstDash val="sys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6665857" y="3478092"/>
            <a:ext cx="18884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Committed (CMD)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08401" y="395010"/>
            <a:ext cx="2333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Paxos</a:t>
            </a:r>
          </a:p>
          <a:p>
            <a:r>
              <a:rPr lang="en-US" b="1" dirty="0" smtClean="0"/>
              <a:t>Can we do any better?</a:t>
            </a:r>
            <a:endParaRPr lang="en-US" b="1" dirty="0"/>
          </a:p>
        </p:txBody>
      </p:sp>
      <p:cxnSp>
        <p:nvCxnSpPr>
          <p:cNvPr id="57" name="Straight Arrow Connector 9"/>
          <p:cNvCxnSpPr>
            <a:cxnSpLocks noChangeShapeType="1"/>
          </p:cNvCxnSpPr>
          <p:nvPr/>
        </p:nvCxnSpPr>
        <p:spPr bwMode="auto">
          <a:xfrm>
            <a:off x="2255364" y="2965297"/>
            <a:ext cx="380050" cy="1313965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9"/>
          <p:cNvCxnSpPr>
            <a:cxnSpLocks noChangeShapeType="1"/>
          </p:cNvCxnSpPr>
          <p:nvPr/>
        </p:nvCxnSpPr>
        <p:spPr bwMode="auto">
          <a:xfrm>
            <a:off x="2262291" y="2995778"/>
            <a:ext cx="380050" cy="2604237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TextBox 59"/>
          <p:cNvSpPr txBox="1"/>
          <p:nvPr/>
        </p:nvSpPr>
        <p:spPr>
          <a:xfrm>
            <a:off x="1864687" y="3464716"/>
            <a:ext cx="92641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Prepare</a:t>
            </a:r>
            <a:endParaRPr lang="en-US" dirty="0"/>
          </a:p>
        </p:txBody>
      </p:sp>
      <p:cxnSp>
        <p:nvCxnSpPr>
          <p:cNvPr id="61" name="Straight Arrow Connector 9"/>
          <p:cNvCxnSpPr>
            <a:cxnSpLocks noChangeShapeType="1"/>
          </p:cNvCxnSpPr>
          <p:nvPr/>
        </p:nvCxnSpPr>
        <p:spPr bwMode="auto">
          <a:xfrm flipV="1">
            <a:off x="2905760" y="2972085"/>
            <a:ext cx="375920" cy="1307177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9"/>
          <p:cNvCxnSpPr>
            <a:cxnSpLocks noChangeShapeType="1"/>
          </p:cNvCxnSpPr>
          <p:nvPr/>
        </p:nvCxnSpPr>
        <p:spPr bwMode="auto">
          <a:xfrm flipV="1">
            <a:off x="2777069" y="2965297"/>
            <a:ext cx="684258" cy="2634718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Left Bracket 66"/>
          <p:cNvSpPr/>
          <p:nvPr/>
        </p:nvSpPr>
        <p:spPr>
          <a:xfrm rot="16200000">
            <a:off x="4899253" y="5173892"/>
            <a:ext cx="268990" cy="1923107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776838" y="628282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RT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905760" y="3478092"/>
            <a:ext cx="45742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665857" y="2131861"/>
            <a:ext cx="13367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Result / 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38" grpId="0" animBg="1"/>
      <p:bldP spid="41" grpId="0" animBg="1"/>
      <p:bldP spid="43" grpId="0" animBg="1"/>
      <p:bldP spid="55" grpId="0" animBg="1"/>
      <p:bldP spid="60" grpId="0" animBg="1"/>
      <p:bldP spid="67" grpId="0" animBg="1"/>
      <p:bldP spid="68" grpId="0"/>
      <p:bldP spid="69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6560"/>
            <a:ext cx="8229600" cy="5943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Multi Paxos</a:t>
            </a:r>
          </a:p>
          <a:p>
            <a:pPr lvl="1"/>
            <a:r>
              <a:rPr lang="en-US" dirty="0" smtClean="0"/>
              <a:t>Temporary Stable Leader Replica to ignore Prepare (election) phase</a:t>
            </a:r>
          </a:p>
          <a:p>
            <a:pPr lvl="1"/>
            <a:r>
              <a:rPr lang="en-US" dirty="0" smtClean="0"/>
              <a:t>Read: 1 RT from the leader</a:t>
            </a:r>
          </a:p>
          <a:p>
            <a:pPr lvl="1"/>
            <a:r>
              <a:rPr lang="en-US" dirty="0" smtClean="0"/>
              <a:t>Write is the same as the read</a:t>
            </a:r>
          </a:p>
          <a:p>
            <a:pPr lvl="1"/>
            <a:r>
              <a:rPr lang="en-US" dirty="0" smtClean="0"/>
              <a:t>A replica becomes the stable leader by running the prepare phase for a large number of instances at the same time, taking ownership of all of them.</a:t>
            </a:r>
          </a:p>
          <a:p>
            <a:r>
              <a:rPr lang="en-US" dirty="0" smtClean="0"/>
              <a:t>Google’s Megastore</a:t>
            </a:r>
          </a:p>
          <a:p>
            <a:pPr lvl="1"/>
            <a:r>
              <a:rPr lang="en-US" dirty="0" smtClean="0"/>
              <a:t>All Replica are leader!</a:t>
            </a:r>
          </a:p>
          <a:p>
            <a:pPr lvl="1"/>
            <a:r>
              <a:rPr lang="en-US" dirty="0" smtClean="0"/>
              <a:t>Read: 0 RT from any Replica! (Reading Locally)</a:t>
            </a:r>
          </a:p>
          <a:p>
            <a:pPr lvl="1"/>
            <a:r>
              <a:rPr lang="en-US" dirty="0" smtClean="0"/>
              <a:t>Write: At least 1 RT to </a:t>
            </a:r>
            <a:r>
              <a:rPr lang="en-US" u="sng" dirty="0" smtClean="0"/>
              <a:t>All</a:t>
            </a:r>
            <a:r>
              <a:rPr lang="en-US" dirty="0" smtClean="0"/>
              <a:t> Replica</a:t>
            </a:r>
          </a:p>
        </p:txBody>
      </p:sp>
    </p:spTree>
    <p:extLst>
      <p:ext uri="{BB962C8B-B14F-4D97-AF65-F5344CB8AC3E}">
        <p14:creationId xmlns:p14="http://schemas.microsoft.com/office/powerpoint/2010/main" val="34197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4"/>
          <p:cNvCxnSpPr>
            <a:cxnSpLocks noChangeShapeType="1"/>
          </p:cNvCxnSpPr>
          <p:nvPr/>
        </p:nvCxnSpPr>
        <p:spPr bwMode="auto">
          <a:xfrm>
            <a:off x="1351676" y="2972085"/>
            <a:ext cx="7202589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5"/>
          <p:cNvCxnSpPr>
            <a:cxnSpLocks noChangeShapeType="1"/>
          </p:cNvCxnSpPr>
          <p:nvPr/>
        </p:nvCxnSpPr>
        <p:spPr bwMode="auto">
          <a:xfrm>
            <a:off x="1351676" y="4286050"/>
            <a:ext cx="7202589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6"/>
          <p:cNvCxnSpPr>
            <a:cxnSpLocks noChangeShapeType="1"/>
          </p:cNvCxnSpPr>
          <p:nvPr/>
        </p:nvCxnSpPr>
        <p:spPr bwMode="auto">
          <a:xfrm>
            <a:off x="1351676" y="5600014"/>
            <a:ext cx="7202589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9"/>
          <p:cNvCxnSpPr>
            <a:cxnSpLocks noChangeShapeType="1"/>
          </p:cNvCxnSpPr>
          <p:nvPr/>
        </p:nvCxnSpPr>
        <p:spPr bwMode="auto">
          <a:xfrm>
            <a:off x="1641790" y="1658120"/>
            <a:ext cx="380050" cy="1313965"/>
          </a:xfrm>
          <a:prstGeom prst="straightConnector1">
            <a:avLst/>
          </a:prstGeom>
          <a:noFill/>
          <a:ln w="28575" cmpd="sng">
            <a:solidFill>
              <a:srgbClr val="4F81BD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Left Bracket 25"/>
          <p:cNvSpPr/>
          <p:nvPr/>
        </p:nvSpPr>
        <p:spPr>
          <a:xfrm rot="16200000">
            <a:off x="3171153" y="5189730"/>
            <a:ext cx="268990" cy="192310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152989" y="629267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RT</a:t>
            </a:r>
            <a:endParaRPr lang="en-US" dirty="0"/>
          </a:p>
        </p:txBody>
      </p:sp>
      <p:cxnSp>
        <p:nvCxnSpPr>
          <p:cNvPr id="30" name="Straight Arrow Connector 4"/>
          <p:cNvCxnSpPr>
            <a:cxnSpLocks noChangeShapeType="1"/>
          </p:cNvCxnSpPr>
          <p:nvPr/>
        </p:nvCxnSpPr>
        <p:spPr bwMode="auto">
          <a:xfrm>
            <a:off x="1351676" y="1658120"/>
            <a:ext cx="7202589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08401" y="1473454"/>
            <a:ext cx="72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06110" y="2548131"/>
            <a:ext cx="102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Leader</a:t>
            </a:r>
          </a:p>
          <a:p>
            <a:pPr algn="r"/>
            <a:r>
              <a:rPr lang="en-US" dirty="0" smtClean="0"/>
              <a:t>Replica 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5970" y="4101384"/>
            <a:ext cx="102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Replica 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6110" y="5415348"/>
            <a:ext cx="102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Replica 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30926" y="2164127"/>
            <a:ext cx="16044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Request (CMD)</a:t>
            </a:r>
            <a:endParaRPr lang="en-US" dirty="0"/>
          </a:p>
        </p:txBody>
      </p:sp>
      <p:cxnSp>
        <p:nvCxnSpPr>
          <p:cNvPr id="40" name="Straight Arrow Connector 9"/>
          <p:cNvCxnSpPr>
            <a:cxnSpLocks noChangeShapeType="1"/>
          </p:cNvCxnSpPr>
          <p:nvPr/>
        </p:nvCxnSpPr>
        <p:spPr bwMode="auto">
          <a:xfrm>
            <a:off x="2344094" y="2972085"/>
            <a:ext cx="380050" cy="1313965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1733230" y="3478092"/>
            <a:ext cx="14815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Accept (CMD)</a:t>
            </a:r>
            <a:endParaRPr lang="en-US" dirty="0"/>
          </a:p>
        </p:txBody>
      </p:sp>
      <p:cxnSp>
        <p:nvCxnSpPr>
          <p:cNvPr id="42" name="Straight Arrow Connector 9"/>
          <p:cNvCxnSpPr>
            <a:cxnSpLocks noChangeShapeType="1"/>
          </p:cNvCxnSpPr>
          <p:nvPr/>
        </p:nvCxnSpPr>
        <p:spPr bwMode="auto">
          <a:xfrm flipV="1">
            <a:off x="3820160" y="2972085"/>
            <a:ext cx="447040" cy="1313965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3367150" y="3478092"/>
            <a:ext cx="129182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Accept (OK)</a:t>
            </a:r>
            <a:endParaRPr lang="en-US" dirty="0"/>
          </a:p>
        </p:txBody>
      </p:sp>
      <p:cxnSp>
        <p:nvCxnSpPr>
          <p:cNvPr id="46" name="Straight Arrow Connector 9"/>
          <p:cNvCxnSpPr>
            <a:cxnSpLocks noChangeShapeType="1"/>
          </p:cNvCxnSpPr>
          <p:nvPr/>
        </p:nvCxnSpPr>
        <p:spPr bwMode="auto">
          <a:xfrm>
            <a:off x="4937760" y="2972085"/>
            <a:ext cx="1076960" cy="2627929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prstDash val="sys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9"/>
          <p:cNvCxnSpPr>
            <a:cxnSpLocks noChangeShapeType="1"/>
          </p:cNvCxnSpPr>
          <p:nvPr/>
        </p:nvCxnSpPr>
        <p:spPr bwMode="auto">
          <a:xfrm>
            <a:off x="4937760" y="2972085"/>
            <a:ext cx="1076960" cy="1313965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prstDash val="sys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Arrow Connector 9"/>
          <p:cNvCxnSpPr>
            <a:cxnSpLocks noChangeShapeType="1"/>
          </p:cNvCxnSpPr>
          <p:nvPr/>
        </p:nvCxnSpPr>
        <p:spPr bwMode="auto">
          <a:xfrm flipV="1">
            <a:off x="4937760" y="1658120"/>
            <a:ext cx="873760" cy="1313965"/>
          </a:xfrm>
          <a:prstGeom prst="straightConnector1">
            <a:avLst/>
          </a:prstGeom>
          <a:noFill/>
          <a:ln w="28575" cmpd="sng">
            <a:solidFill>
              <a:srgbClr val="4F81BD"/>
            </a:solidFill>
            <a:prstDash val="sys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4937760" y="3478092"/>
            <a:ext cx="18884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Committed (CMD)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08401" y="395010"/>
            <a:ext cx="6266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Steady </a:t>
            </a:r>
            <a:r>
              <a:rPr lang="en-US" b="1" dirty="0"/>
              <a:t>state interaction in Multi-Paxos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The asynchronous </a:t>
            </a:r>
            <a:r>
              <a:rPr lang="en-US" b="1" dirty="0"/>
              <a:t>messages are represented as dashed arrows.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7760" y="2131861"/>
            <a:ext cx="12324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Result/ACK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38" grpId="0" animBg="1"/>
      <p:bldP spid="41" grpId="0" animBg="1"/>
      <p:bldP spid="43" grpId="0" animBg="1"/>
      <p:bldP spid="55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4"/>
          <p:cNvCxnSpPr>
            <a:cxnSpLocks noChangeShapeType="1"/>
          </p:cNvCxnSpPr>
          <p:nvPr/>
        </p:nvCxnSpPr>
        <p:spPr bwMode="auto">
          <a:xfrm>
            <a:off x="1351676" y="2972085"/>
            <a:ext cx="7202589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5"/>
          <p:cNvCxnSpPr>
            <a:cxnSpLocks noChangeShapeType="1"/>
          </p:cNvCxnSpPr>
          <p:nvPr/>
        </p:nvCxnSpPr>
        <p:spPr bwMode="auto">
          <a:xfrm>
            <a:off x="1351676" y="4286050"/>
            <a:ext cx="7202589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6"/>
          <p:cNvCxnSpPr>
            <a:cxnSpLocks noChangeShapeType="1"/>
          </p:cNvCxnSpPr>
          <p:nvPr/>
        </p:nvCxnSpPr>
        <p:spPr bwMode="auto">
          <a:xfrm>
            <a:off x="1351676" y="5600014"/>
            <a:ext cx="7202589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9"/>
          <p:cNvCxnSpPr>
            <a:cxnSpLocks noChangeShapeType="1"/>
          </p:cNvCxnSpPr>
          <p:nvPr/>
        </p:nvCxnSpPr>
        <p:spPr bwMode="auto">
          <a:xfrm>
            <a:off x="1641790" y="1658120"/>
            <a:ext cx="380050" cy="1313965"/>
          </a:xfrm>
          <a:prstGeom prst="straightConnector1">
            <a:avLst/>
          </a:prstGeom>
          <a:noFill/>
          <a:ln w="28575" cmpd="sng">
            <a:solidFill>
              <a:srgbClr val="4F81BD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Left Bracket 25"/>
          <p:cNvSpPr/>
          <p:nvPr/>
        </p:nvSpPr>
        <p:spPr>
          <a:xfrm rot="16200000">
            <a:off x="5863552" y="5223845"/>
            <a:ext cx="268990" cy="176054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850558" y="629267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RT</a:t>
            </a:r>
            <a:endParaRPr lang="en-US" dirty="0"/>
          </a:p>
        </p:txBody>
      </p:sp>
      <p:cxnSp>
        <p:nvCxnSpPr>
          <p:cNvPr id="30" name="Straight Arrow Connector 4"/>
          <p:cNvCxnSpPr>
            <a:cxnSpLocks noChangeShapeType="1"/>
          </p:cNvCxnSpPr>
          <p:nvPr/>
        </p:nvCxnSpPr>
        <p:spPr bwMode="auto">
          <a:xfrm>
            <a:off x="1351676" y="1658120"/>
            <a:ext cx="7202589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08401" y="1473454"/>
            <a:ext cx="72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06110" y="2732797"/>
            <a:ext cx="102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Replica 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5970" y="4101384"/>
            <a:ext cx="102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Replica 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6110" y="5415348"/>
            <a:ext cx="102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Replica 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30025" y="2164127"/>
            <a:ext cx="161406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Request (Read)</a:t>
            </a:r>
            <a:endParaRPr lang="en-US" dirty="0"/>
          </a:p>
        </p:txBody>
      </p:sp>
      <p:cxnSp>
        <p:nvCxnSpPr>
          <p:cNvPr id="40" name="Straight Arrow Connector 9"/>
          <p:cNvCxnSpPr>
            <a:cxnSpLocks noChangeShapeType="1"/>
          </p:cNvCxnSpPr>
          <p:nvPr/>
        </p:nvCxnSpPr>
        <p:spPr bwMode="auto">
          <a:xfrm>
            <a:off x="5117774" y="2972085"/>
            <a:ext cx="380050" cy="1313965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9"/>
          <p:cNvCxnSpPr>
            <a:cxnSpLocks noChangeShapeType="1"/>
          </p:cNvCxnSpPr>
          <p:nvPr/>
        </p:nvCxnSpPr>
        <p:spPr bwMode="auto">
          <a:xfrm flipV="1">
            <a:off x="6278880" y="2972085"/>
            <a:ext cx="447040" cy="1313965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9"/>
          <p:cNvCxnSpPr>
            <a:cxnSpLocks noChangeShapeType="1"/>
          </p:cNvCxnSpPr>
          <p:nvPr/>
        </p:nvCxnSpPr>
        <p:spPr bwMode="auto">
          <a:xfrm>
            <a:off x="7335520" y="2979530"/>
            <a:ext cx="1076960" cy="2627929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prstDash val="sys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9"/>
          <p:cNvCxnSpPr>
            <a:cxnSpLocks noChangeShapeType="1"/>
          </p:cNvCxnSpPr>
          <p:nvPr/>
        </p:nvCxnSpPr>
        <p:spPr bwMode="auto">
          <a:xfrm>
            <a:off x="7335520" y="2979530"/>
            <a:ext cx="1076960" cy="1313965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prstDash val="sys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Arrow Connector 9"/>
          <p:cNvCxnSpPr>
            <a:cxnSpLocks noChangeShapeType="1"/>
          </p:cNvCxnSpPr>
          <p:nvPr/>
        </p:nvCxnSpPr>
        <p:spPr bwMode="auto">
          <a:xfrm flipV="1">
            <a:off x="2348882" y="1658120"/>
            <a:ext cx="873760" cy="1313965"/>
          </a:xfrm>
          <a:prstGeom prst="straightConnector1">
            <a:avLst/>
          </a:prstGeom>
          <a:noFill/>
          <a:ln w="28575" cmpd="sng">
            <a:solidFill>
              <a:srgbClr val="4F81BD"/>
            </a:solidFill>
            <a:prstDash val="sys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7081520" y="3670203"/>
            <a:ext cx="18884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Committed (CMD)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08401" y="39501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Megastore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44995" y="2171572"/>
            <a:ext cx="7667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cxnSp>
        <p:nvCxnSpPr>
          <p:cNvPr id="24" name="Straight Arrow Connector 9"/>
          <p:cNvCxnSpPr>
            <a:cxnSpLocks noChangeShapeType="1"/>
          </p:cNvCxnSpPr>
          <p:nvPr/>
        </p:nvCxnSpPr>
        <p:spPr bwMode="auto">
          <a:xfrm>
            <a:off x="4618670" y="1665565"/>
            <a:ext cx="380050" cy="1313965"/>
          </a:xfrm>
          <a:prstGeom prst="straightConnector1">
            <a:avLst/>
          </a:prstGeom>
          <a:noFill/>
          <a:ln w="28575" cmpd="sng">
            <a:solidFill>
              <a:srgbClr val="4F81BD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3706905" y="2171572"/>
            <a:ext cx="16730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Request (Write)</a:t>
            </a:r>
            <a:endParaRPr lang="en-US" dirty="0"/>
          </a:p>
        </p:txBody>
      </p:sp>
      <p:cxnSp>
        <p:nvCxnSpPr>
          <p:cNvPr id="28" name="Straight Arrow Connector 9"/>
          <p:cNvCxnSpPr>
            <a:cxnSpLocks noChangeShapeType="1"/>
          </p:cNvCxnSpPr>
          <p:nvPr/>
        </p:nvCxnSpPr>
        <p:spPr bwMode="auto">
          <a:xfrm>
            <a:off x="5117774" y="2979530"/>
            <a:ext cx="1120466" cy="2627929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9"/>
          <p:cNvCxnSpPr>
            <a:cxnSpLocks noChangeShapeType="1"/>
          </p:cNvCxnSpPr>
          <p:nvPr/>
        </p:nvCxnSpPr>
        <p:spPr bwMode="auto">
          <a:xfrm flipV="1">
            <a:off x="6431280" y="2979531"/>
            <a:ext cx="447040" cy="2627928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5947926" y="3193569"/>
            <a:ext cx="129182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Accept (OK)</a:t>
            </a:r>
            <a:endParaRPr lang="en-US" dirty="0"/>
          </a:p>
        </p:txBody>
      </p:sp>
      <p:cxnSp>
        <p:nvCxnSpPr>
          <p:cNvPr id="33" name="Straight Arrow Connector 9"/>
          <p:cNvCxnSpPr>
            <a:cxnSpLocks noChangeShapeType="1"/>
          </p:cNvCxnSpPr>
          <p:nvPr/>
        </p:nvCxnSpPr>
        <p:spPr bwMode="auto">
          <a:xfrm flipV="1">
            <a:off x="7335520" y="1658120"/>
            <a:ext cx="873760" cy="1313965"/>
          </a:xfrm>
          <a:prstGeom prst="straightConnector1">
            <a:avLst/>
          </a:prstGeom>
          <a:noFill/>
          <a:ln w="28575" cmpd="sng">
            <a:solidFill>
              <a:srgbClr val="4F81BD"/>
            </a:solidFill>
            <a:prstDash val="sys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7631633" y="2171572"/>
            <a:ext cx="5612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ACK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639162" y="3662758"/>
            <a:ext cx="14815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Accept (CMD)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3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38" grpId="0" animBg="1"/>
      <p:bldP spid="55" grpId="0" animBg="1"/>
      <p:bldP spid="23" grpId="0" animBg="1"/>
      <p:bldP spid="25" grpId="0" animBg="1"/>
      <p:bldP spid="43" grpId="0" animBg="1"/>
      <p:bldP spid="39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have benefits of the both?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Quorum Leases</a:t>
            </a:r>
          </a:p>
          <a:p>
            <a:pPr lvl="1"/>
            <a:r>
              <a:rPr lang="en-US" dirty="0" smtClean="0"/>
              <a:t>Middle ground</a:t>
            </a:r>
          </a:p>
          <a:p>
            <a:pPr lvl="1"/>
            <a:r>
              <a:rPr lang="en-US" dirty="0" smtClean="0"/>
              <a:t>Read: Most of the time 0 RT (80% in the experiment), 1 RT otherwise</a:t>
            </a:r>
          </a:p>
          <a:p>
            <a:pPr lvl="1"/>
            <a:r>
              <a:rPr lang="en-US" dirty="0" smtClean="0"/>
              <a:t> Write is almost the same as the Multi </a:t>
            </a:r>
            <a:r>
              <a:rPr lang="en-US" dirty="0" err="1" smtClean="0"/>
              <a:t>Paxos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73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 Leases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1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995</Words>
  <Application>Microsoft Macintosh PowerPoint</Application>
  <PresentationFormat>On-screen Show (4:3)</PresentationFormat>
  <Paragraphs>200</Paragraphs>
  <Slides>33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Paxos Quorum Leases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we have benefits of the both?</vt:lpstr>
      <vt:lpstr>Quorum Leases</vt:lpstr>
      <vt:lpstr>Overview</vt:lpstr>
      <vt:lpstr>PowerPoint Presentation</vt:lpstr>
      <vt:lpstr>PowerPoint Presentation</vt:lpstr>
      <vt:lpstr>PowerPoint Presentation</vt:lpstr>
      <vt:lpstr>Lease Configuration</vt:lpstr>
      <vt:lpstr>Granting and Refreshing leases</vt:lpstr>
      <vt:lpstr>PowerPoint Presentation</vt:lpstr>
      <vt:lpstr>PowerPoint Presentation</vt:lpstr>
      <vt:lpstr>PowerPoint Presentation</vt:lpstr>
      <vt:lpstr>Evaluation</vt:lpstr>
      <vt:lpstr>Evaluation</vt:lpstr>
      <vt:lpstr>PowerPoint Presentation</vt:lpstr>
      <vt:lpstr>Test1: Latency Evaluation</vt:lpstr>
      <vt:lpstr>PowerPoint Presentation</vt:lpstr>
      <vt:lpstr>PowerPoint Presentation</vt:lpstr>
      <vt:lpstr>PowerPoint Presentation</vt:lpstr>
      <vt:lpstr>Test2: Recovering from a Replica Failure </vt:lpstr>
      <vt:lpstr>PowerPoint Presentation</vt:lpstr>
      <vt:lpstr>Test3: Throughput in a Cluster </vt:lpstr>
      <vt:lpstr>PowerPoint Presentation</vt:lpstr>
      <vt:lpstr>Review</vt:lpstr>
      <vt:lpstr>Pro</vt:lpstr>
      <vt:lpstr>Cons</vt:lpstr>
      <vt:lpstr>Questions?</vt:lpstr>
    </vt:vector>
  </TitlesOfParts>
  <Company>Isfahan Mathematics 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Paxos Quorum Leases</dc:title>
  <dc:creator>Sayed Hadi Hashemi</dc:creator>
  <cp:lastModifiedBy>Sayed Hadi Hashemi</cp:lastModifiedBy>
  <cp:revision>36</cp:revision>
  <dcterms:created xsi:type="dcterms:W3CDTF">2015-02-12T00:17:24Z</dcterms:created>
  <dcterms:modified xsi:type="dcterms:W3CDTF">2015-02-12T22:53:49Z</dcterms:modified>
</cp:coreProperties>
</file>