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68" r:id="rId23"/>
    <p:sldId id="258" r:id="rId24"/>
    <p:sldId id="259" r:id="rId25"/>
    <p:sldId id="262" r:id="rId26"/>
    <p:sldId id="260" r:id="rId27"/>
    <p:sldId id="288" r:id="rId28"/>
    <p:sldId id="263" r:id="rId29"/>
    <p:sldId id="264" r:id="rId30"/>
    <p:sldId id="269" r:id="rId31"/>
    <p:sldId id="289" r:id="rId32"/>
    <p:sldId id="270" r:id="rId33"/>
    <p:sldId id="287" r:id="rId34"/>
    <p:sldId id="26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2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732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97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3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3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2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2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84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06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47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975DA-77AF-4DA5-8330-3DCA124E6AE6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6C698-B6D4-4892-9CB2-D4C9B2A77C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Low-Latency Multi-Datacenter Databases using Replicated Commit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898775"/>
          </a:xfrm>
        </p:spPr>
        <p:txBody>
          <a:bodyPr>
            <a:normAutofit/>
          </a:bodyPr>
          <a:lstStyle/>
          <a:p>
            <a:r>
              <a:rPr lang="en-US" dirty="0" smtClean="0"/>
              <a:t>Hatem Mahmoud, Faisal </a:t>
            </a:r>
            <a:r>
              <a:rPr lang="en-US" dirty="0" err="1" smtClean="0"/>
              <a:t>Nawab</a:t>
            </a:r>
            <a:r>
              <a:rPr lang="en-US" dirty="0" smtClean="0"/>
              <a:t>, Alexander </a:t>
            </a:r>
            <a:r>
              <a:rPr lang="en-US" dirty="0" err="1" smtClean="0"/>
              <a:t>Pucher</a:t>
            </a:r>
            <a:r>
              <a:rPr lang="en-US" dirty="0" smtClean="0"/>
              <a:t>, </a:t>
            </a:r>
            <a:r>
              <a:rPr lang="en-US" dirty="0" err="1" smtClean="0"/>
              <a:t>Divyakant</a:t>
            </a:r>
            <a:r>
              <a:rPr lang="en-US" dirty="0" smtClean="0"/>
              <a:t> Agrawal, Amr El </a:t>
            </a:r>
            <a:r>
              <a:rPr lang="en-US" dirty="0" err="1" smtClean="0"/>
              <a:t>Abbadi</a:t>
            </a:r>
            <a:endParaRPr lang="en-US" dirty="0" smtClean="0"/>
          </a:p>
          <a:p>
            <a:r>
              <a:rPr lang="en-US" dirty="0" smtClean="0"/>
              <a:t>UCSB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Presented by Ashutosh Dhekne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08014" y="2400301"/>
            <a:ext cx="1155937" cy="44053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7432421" cy="54411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31503" y="4648259"/>
            <a:ext cx="2536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of those messages together </a:t>
            </a:r>
            <a:endParaRPr lang="en-US" sz="2400" b="1" dirty="0"/>
          </a:p>
        </p:txBody>
      </p:sp>
      <p:sp>
        <p:nvSpPr>
          <p:cNvPr id="3" name="Diamond 2"/>
          <p:cNvSpPr/>
          <p:nvPr/>
        </p:nvSpPr>
        <p:spPr>
          <a:xfrm>
            <a:off x="2374770" y="3908663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5547888" y="3908663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8699070" y="3908662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46575" y="4559220"/>
            <a:ext cx="2603223" cy="58241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14958" y="4555905"/>
            <a:ext cx="5206804" cy="47311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563951" y="5386388"/>
            <a:ext cx="2561904" cy="18573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72085" y="5398353"/>
            <a:ext cx="5149677" cy="45144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126468" y="4676971"/>
            <a:ext cx="2562772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684528" y="4672805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274601" y="4645767"/>
            <a:ext cx="2589786" cy="67426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682116" y="4641601"/>
            <a:ext cx="5177560" cy="5546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7337" y="5624076"/>
            <a:ext cx="2609750" cy="1569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74337" y="5572125"/>
            <a:ext cx="5175408" cy="497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142708" y="5257701"/>
            <a:ext cx="2527301" cy="4383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717895" y="5116403"/>
            <a:ext cx="2566894" cy="34044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miley Face 60"/>
          <p:cNvSpPr/>
          <p:nvPr/>
        </p:nvSpPr>
        <p:spPr>
          <a:xfrm>
            <a:off x="741582" y="3756468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3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iamond 2"/>
          <p:cNvSpPr/>
          <p:nvPr/>
        </p:nvSpPr>
        <p:spPr>
          <a:xfrm>
            <a:off x="2374770" y="2137003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5547888" y="2137003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8699070" y="2137002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46575" y="2787560"/>
            <a:ext cx="2603223" cy="58241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14958" y="2784245"/>
            <a:ext cx="5206804" cy="47311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563951" y="3614728"/>
            <a:ext cx="2561904" cy="18573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72085" y="3626693"/>
            <a:ext cx="5149677" cy="45144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3126468" y="2905311"/>
            <a:ext cx="2562772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684528" y="2901145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6274601" y="2874107"/>
            <a:ext cx="2589786" cy="67426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3682116" y="2869941"/>
            <a:ext cx="5177560" cy="5546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257337" y="3852416"/>
            <a:ext cx="2609750" cy="1569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674337" y="3800465"/>
            <a:ext cx="5175408" cy="497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142708" y="3486041"/>
            <a:ext cx="2527301" cy="4383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5717895" y="3344743"/>
            <a:ext cx="2566894" cy="34044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9331503" y="2513746"/>
            <a:ext cx="266999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Paxos</a:t>
            </a:r>
            <a:r>
              <a:rPr lang="en-US" sz="2400" dirty="0" smtClean="0"/>
              <a:t> leaders know status of their shards in other data centers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err="1" smtClean="0"/>
              <a:t>Paxos</a:t>
            </a:r>
            <a:r>
              <a:rPr lang="en-US" sz="2400" dirty="0" smtClean="0"/>
              <a:t> leaders </a:t>
            </a:r>
            <a:r>
              <a:rPr lang="en-US" sz="2400" dirty="0" err="1" smtClean="0"/>
              <a:t>ack</a:t>
            </a:r>
            <a:r>
              <a:rPr lang="en-US" sz="2400" dirty="0" smtClean="0"/>
              <a:t> the coordinator that they are </a:t>
            </a:r>
            <a:r>
              <a:rPr lang="en-US" sz="2400" b="1" dirty="0" smtClean="0"/>
              <a:t>ready</a:t>
            </a:r>
            <a:endParaRPr lang="en-US" sz="2400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525801" y="4922418"/>
            <a:ext cx="3144208" cy="37824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93952" y="5189879"/>
            <a:ext cx="3180968" cy="35009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79151" y="5057277"/>
            <a:ext cx="329764" cy="346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89058" y="4780867"/>
            <a:ext cx="329764" cy="3464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Smiley Face 56"/>
          <p:cNvSpPr/>
          <p:nvPr/>
        </p:nvSpPr>
        <p:spPr>
          <a:xfrm>
            <a:off x="741582" y="3756468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88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272227" y="3173289"/>
            <a:ext cx="266999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Coordinator can now </a:t>
            </a:r>
            <a:r>
              <a:rPr lang="en-US" sz="2400" b="1" dirty="0" smtClean="0"/>
              <a:t>log commit</a:t>
            </a:r>
          </a:p>
          <a:p>
            <a:endParaRPr lang="en-US" sz="2400" dirty="0" smtClean="0"/>
          </a:p>
          <a:p>
            <a:r>
              <a:rPr lang="en-US" sz="2400" dirty="0" smtClean="0"/>
              <a:t>Then asks it’s peer shards to commit and </a:t>
            </a:r>
            <a:r>
              <a:rPr lang="en-US" sz="2400" b="1" dirty="0" smtClean="0"/>
              <a:t>receives </a:t>
            </a:r>
            <a:r>
              <a:rPr lang="en-US" sz="2400" b="1" dirty="0" err="1" smtClean="0"/>
              <a:t>acks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525801" y="2450667"/>
            <a:ext cx="3144208" cy="378245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5693952" y="2718128"/>
            <a:ext cx="3180968" cy="350098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8679151" y="2585526"/>
            <a:ext cx="329764" cy="34642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389058" y="2309116"/>
            <a:ext cx="329764" cy="34642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1" name="Diamond 50"/>
          <p:cNvSpPr/>
          <p:nvPr/>
        </p:nvSpPr>
        <p:spPr>
          <a:xfrm>
            <a:off x="5546435" y="3374476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126468" y="4176903"/>
            <a:ext cx="2562772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84528" y="4172737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713219" y="4794724"/>
            <a:ext cx="2583061" cy="59166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113745" y="4936535"/>
            <a:ext cx="2585129" cy="29535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miley Face 61"/>
          <p:cNvSpPr/>
          <p:nvPr/>
        </p:nvSpPr>
        <p:spPr>
          <a:xfrm>
            <a:off x="741582" y="3756468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0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272227" y="3173289"/>
            <a:ext cx="266999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Coordinator </a:t>
            </a:r>
            <a:r>
              <a:rPr lang="en-US" sz="2400" b="1" dirty="0" smtClean="0"/>
              <a:t>releases lock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Informs other leaders that </a:t>
            </a:r>
            <a:r>
              <a:rPr lang="en-US" sz="2400" b="1" dirty="0" smtClean="0"/>
              <a:t>commit is made</a:t>
            </a:r>
            <a:endParaRPr lang="en-US" sz="2400" b="1" dirty="0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126468" y="2348085"/>
            <a:ext cx="2562772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684528" y="2343919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5713219" y="2965906"/>
            <a:ext cx="2583061" cy="59166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3113745" y="3107717"/>
            <a:ext cx="2585129" cy="295358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iamond 38"/>
          <p:cNvSpPr/>
          <p:nvPr/>
        </p:nvSpPr>
        <p:spPr>
          <a:xfrm>
            <a:off x="5557567" y="3841178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546207" y="4592072"/>
            <a:ext cx="3171724" cy="40054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13219" y="4587906"/>
            <a:ext cx="3146456" cy="30336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417438" y="4605267"/>
            <a:ext cx="4286357" cy="85353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miley Face 35"/>
          <p:cNvSpPr/>
          <p:nvPr/>
        </p:nvSpPr>
        <p:spPr>
          <a:xfrm>
            <a:off x="573428" y="5190162"/>
            <a:ext cx="537276" cy="537276"/>
          </a:xfrm>
          <a:prstGeom prst="smileyFac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2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9272227" y="3173289"/>
            <a:ext cx="26699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Other leaders go in another frenzy to intimate their shards on other data centers</a:t>
            </a:r>
          </a:p>
          <a:p>
            <a:endParaRPr lang="en-US" sz="2400" b="1" dirty="0" smtClean="0"/>
          </a:p>
          <a:p>
            <a:r>
              <a:rPr lang="en-US" sz="2400" dirty="0" smtClean="0"/>
              <a:t>Finally, </a:t>
            </a:r>
            <a:r>
              <a:rPr lang="en-US" sz="2400" b="1" dirty="0" smtClean="0"/>
              <a:t>locks are released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2546207" y="2277486"/>
            <a:ext cx="3171724" cy="40054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13219" y="2273320"/>
            <a:ext cx="3146456" cy="303362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417438" y="2290681"/>
            <a:ext cx="4286357" cy="85353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miley Face 35"/>
          <p:cNvSpPr/>
          <p:nvPr/>
        </p:nvSpPr>
        <p:spPr>
          <a:xfrm>
            <a:off x="573428" y="2875576"/>
            <a:ext cx="537276" cy="537276"/>
          </a:xfrm>
          <a:prstGeom prst="smileyFac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539163" y="3573562"/>
            <a:ext cx="2603223" cy="58241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507546" y="3570247"/>
            <a:ext cx="5206804" cy="47311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56539" y="4400730"/>
            <a:ext cx="2561904" cy="18573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564673" y="4412695"/>
            <a:ext cx="5149677" cy="45144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6267189" y="3660109"/>
            <a:ext cx="2589786" cy="67426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674704" y="3655943"/>
            <a:ext cx="5177560" cy="5546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6249925" y="4638418"/>
            <a:ext cx="2609750" cy="156947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3666925" y="4586467"/>
            <a:ext cx="5175408" cy="4976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mond 51"/>
          <p:cNvSpPr/>
          <p:nvPr/>
        </p:nvSpPr>
        <p:spPr>
          <a:xfrm>
            <a:off x="2389058" y="5682696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8713358" y="5682695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smtClean="0"/>
              <a:t>Commit – </a:t>
            </a:r>
            <a:r>
              <a:rPr lang="en-US" dirty="0" smtClean="0"/>
              <a:t>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1690688"/>
              <a:ext cx="3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5" y="2060020"/>
              <a:ext cx="8826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16883" y="2400299"/>
            <a:ext cx="1678184" cy="5298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6886559" cy="5715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31503" y="2194501"/>
            <a:ext cx="235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Paxos</a:t>
            </a:r>
            <a:r>
              <a:rPr lang="en-US" sz="2400" dirty="0" smtClean="0"/>
              <a:t> accept request to coordinators</a:t>
            </a:r>
            <a:endParaRPr lang="en-US" sz="2400" dirty="0"/>
          </a:p>
        </p:txBody>
      </p:sp>
      <p:sp>
        <p:nvSpPr>
          <p:cNvPr id="52" name="Smiley Face 51"/>
          <p:cNvSpPr/>
          <p:nvPr/>
        </p:nvSpPr>
        <p:spPr>
          <a:xfrm>
            <a:off x="646883" y="2135082"/>
            <a:ext cx="537276" cy="537276"/>
          </a:xfrm>
          <a:prstGeom prst="smileyFac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0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smtClean="0"/>
              <a:t>Commit </a:t>
            </a:r>
            <a:r>
              <a:rPr lang="en-US" dirty="0" smtClean="0"/>
              <a:t>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1690688"/>
              <a:ext cx="3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5" y="2060020"/>
              <a:ext cx="8826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16883" y="2400299"/>
            <a:ext cx="1678184" cy="5298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6886559" cy="5715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31503" y="2609998"/>
            <a:ext cx="23574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2PC </a:t>
            </a:r>
            <a:r>
              <a:rPr lang="en-US" sz="2400" b="1" dirty="0" smtClean="0"/>
              <a:t>prepare</a:t>
            </a:r>
            <a:r>
              <a:rPr lang="en-US" sz="2400" dirty="0" smtClean="0"/>
              <a:t> message is sent to other shards locally</a:t>
            </a:r>
            <a:endParaRPr lang="en-US" sz="2400" dirty="0"/>
          </a:p>
        </p:txBody>
      </p:sp>
      <p:sp>
        <p:nvSpPr>
          <p:cNvPr id="52" name="Smiley Face 51"/>
          <p:cNvSpPr/>
          <p:nvPr/>
        </p:nvSpPr>
        <p:spPr>
          <a:xfrm>
            <a:off x="675117" y="3280956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099099" y="3085299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541505" y="3240064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708453" y="3118636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23934" y="3118636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19084" y="3085299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96382" y="3240063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7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smtClean="0"/>
              <a:t>Commit – </a:t>
            </a:r>
            <a:r>
              <a:rPr lang="en-US" dirty="0" smtClean="0"/>
              <a:t>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1690688"/>
              <a:ext cx="3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5" y="2060020"/>
              <a:ext cx="8826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16883" y="2400299"/>
            <a:ext cx="1678184" cy="5298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6886559" cy="5715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49584" y="3993625"/>
            <a:ext cx="235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acquire lock and </a:t>
            </a:r>
            <a:r>
              <a:rPr lang="en-US" sz="2400" b="1" dirty="0" smtClean="0"/>
              <a:t>log 2PC prepare</a:t>
            </a:r>
            <a:r>
              <a:rPr lang="en-US" sz="2400" dirty="0" smtClean="0"/>
              <a:t> message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099099" y="3085299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541505" y="3240064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708453" y="3118636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23934" y="3118636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19084" y="3085299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96382" y="3240063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amond 39"/>
          <p:cNvSpPr/>
          <p:nvPr/>
        </p:nvSpPr>
        <p:spPr>
          <a:xfrm>
            <a:off x="2400300" y="4382281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>
            <a:off x="8710312" y="4382280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6117827" y="4382279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/>
        </p:nvSpPr>
        <p:spPr>
          <a:xfrm>
            <a:off x="3502738" y="4382278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/>
          <p:cNvSpPr/>
          <p:nvPr/>
        </p:nvSpPr>
        <p:spPr>
          <a:xfrm>
            <a:off x="4953456" y="4382277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/>
        </p:nvSpPr>
        <p:spPr>
          <a:xfrm>
            <a:off x="7562359" y="4382277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/>
        </p:nvSpPr>
        <p:spPr>
          <a:xfrm>
            <a:off x="5541854" y="4382277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/>
        </p:nvSpPr>
        <p:spPr>
          <a:xfrm>
            <a:off x="8137422" y="4379479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2947380" y="4379478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iley Face 53"/>
          <p:cNvSpPr/>
          <p:nvPr/>
        </p:nvSpPr>
        <p:spPr>
          <a:xfrm>
            <a:off x="675117" y="3280956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smtClean="0"/>
              <a:t>Commit </a:t>
            </a:r>
            <a:r>
              <a:rPr lang="en-US" dirty="0" smtClean="0"/>
              <a:t>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1690688"/>
              <a:ext cx="3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5" y="2060020"/>
              <a:ext cx="8826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16883" y="2400299"/>
            <a:ext cx="1678184" cy="529829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6886559" cy="57150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31503" y="5138726"/>
            <a:ext cx="235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reply </a:t>
            </a:r>
            <a:r>
              <a:rPr lang="en-US" sz="2400" b="1" dirty="0" smtClean="0"/>
              <a:t>ready</a:t>
            </a:r>
            <a:r>
              <a:rPr lang="en-US" sz="2400" dirty="0" smtClean="0"/>
              <a:t> to the coordinator</a:t>
            </a:r>
            <a:endParaRPr lang="en-US" sz="2400" dirty="0"/>
          </a:p>
        </p:txBody>
      </p:sp>
      <p:cxnSp>
        <p:nvCxnSpPr>
          <p:cNvPr id="34" name="Straight Arrow Connector 33"/>
          <p:cNvCxnSpPr/>
          <p:nvPr/>
        </p:nvCxnSpPr>
        <p:spPr>
          <a:xfrm flipH="1">
            <a:off x="5099099" y="3085299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541505" y="3240064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7708453" y="3118636"/>
            <a:ext cx="604142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323934" y="3118636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719084" y="3085299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3096382" y="3240063"/>
            <a:ext cx="502100" cy="30953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iamond 39"/>
          <p:cNvSpPr/>
          <p:nvPr/>
        </p:nvSpPr>
        <p:spPr>
          <a:xfrm>
            <a:off x="2400300" y="4382281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Diamond 43"/>
          <p:cNvSpPr/>
          <p:nvPr/>
        </p:nvSpPr>
        <p:spPr>
          <a:xfrm>
            <a:off x="8710312" y="4382280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Diamond 44"/>
          <p:cNvSpPr/>
          <p:nvPr/>
        </p:nvSpPr>
        <p:spPr>
          <a:xfrm>
            <a:off x="6117827" y="4382279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Diamond 45"/>
          <p:cNvSpPr/>
          <p:nvPr/>
        </p:nvSpPr>
        <p:spPr>
          <a:xfrm>
            <a:off x="3502738" y="4382278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Diamond 46"/>
          <p:cNvSpPr/>
          <p:nvPr/>
        </p:nvSpPr>
        <p:spPr>
          <a:xfrm>
            <a:off x="4953456" y="4382277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Diamond 47"/>
          <p:cNvSpPr/>
          <p:nvPr/>
        </p:nvSpPr>
        <p:spPr>
          <a:xfrm>
            <a:off x="7562359" y="4382277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Diamond 48"/>
          <p:cNvSpPr/>
          <p:nvPr/>
        </p:nvSpPr>
        <p:spPr>
          <a:xfrm>
            <a:off x="5541854" y="4382277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/>
          <p:cNvSpPr/>
          <p:nvPr/>
        </p:nvSpPr>
        <p:spPr>
          <a:xfrm>
            <a:off x="8137422" y="4379479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2947380" y="4379478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544128" y="5434762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128654" y="5441141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09426" y="5434762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693952" y="5441141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744843" y="5434762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8329369" y="5441141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miley Face 63"/>
          <p:cNvSpPr/>
          <p:nvPr/>
        </p:nvSpPr>
        <p:spPr>
          <a:xfrm>
            <a:off x="675117" y="3280956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smtClean="0"/>
              <a:t>Commit </a:t>
            </a:r>
            <a:r>
              <a:rPr lang="en-US" dirty="0" smtClean="0"/>
              <a:t>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1690688"/>
              <a:ext cx="3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5" y="2060020"/>
              <a:ext cx="8826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9424673" y="3371226"/>
            <a:ext cx="23574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All coordinators inform each other and the client.</a:t>
            </a:r>
          </a:p>
          <a:p>
            <a:endParaRPr lang="en-US" sz="2400" dirty="0"/>
          </a:p>
          <a:p>
            <a:r>
              <a:rPr lang="en-US" sz="2400" dirty="0" smtClean="0"/>
              <a:t>Client keeps quorum info</a:t>
            </a:r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544128" y="2448670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128654" y="2455049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09426" y="2448670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693952" y="2455049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744843" y="2448670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8329369" y="2455049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miley Face 55"/>
          <p:cNvSpPr/>
          <p:nvPr/>
        </p:nvSpPr>
        <p:spPr>
          <a:xfrm>
            <a:off x="602681" y="4380870"/>
            <a:ext cx="537276" cy="537276"/>
          </a:xfrm>
          <a:prstGeom prst="smileyFace">
            <a:avLst>
              <a:gd name="adj" fmla="val 465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166822" y="3449744"/>
            <a:ext cx="2562772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724882" y="3445578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408013" y="4068995"/>
            <a:ext cx="1818820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079386" y="4074299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141526" y="4084549"/>
            <a:ext cx="5162221" cy="81023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414584" y="3445578"/>
            <a:ext cx="4296642" cy="77935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724882" y="4156056"/>
            <a:ext cx="2582374" cy="55721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099036" y="4156056"/>
            <a:ext cx="5184970" cy="71472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427664" y="4184179"/>
            <a:ext cx="6856342" cy="63646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6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cross data center communication trips </a:t>
            </a:r>
          </a:p>
          <a:p>
            <a:r>
              <a:rPr lang="en-US" dirty="0" smtClean="0"/>
              <a:t>Compare Replicated Commit with Replicated Log</a:t>
            </a:r>
          </a:p>
          <a:p>
            <a:r>
              <a:rPr lang="en-US" dirty="0" smtClean="0"/>
              <a:t>Extensive experimental study for evaluation of the approach</a:t>
            </a:r>
          </a:p>
          <a:p>
            <a:pPr lvl="1"/>
            <a:r>
              <a:rPr lang="en-US" dirty="0" smtClean="0"/>
              <a:t>Number of data centers involved</a:t>
            </a:r>
          </a:p>
          <a:p>
            <a:pPr lvl="1"/>
            <a:r>
              <a:rPr lang="en-US" dirty="0" smtClean="0"/>
              <a:t>Read vs Write operations</a:t>
            </a:r>
          </a:p>
          <a:p>
            <a:pPr lvl="1"/>
            <a:r>
              <a:rPr lang="en-US" dirty="0" smtClean="0"/>
              <a:t>Number of operations per transaction</a:t>
            </a:r>
          </a:p>
          <a:p>
            <a:pPr lvl="1"/>
            <a:r>
              <a:rPr lang="en-US" dirty="0" smtClean="0"/>
              <a:t>Data objects in the database</a:t>
            </a:r>
          </a:p>
          <a:p>
            <a:pPr lvl="1"/>
            <a:r>
              <a:rPr lang="en-US" dirty="0" smtClean="0"/>
              <a:t>Effect of used shards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57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smtClean="0"/>
              <a:t>Commit – </a:t>
            </a:r>
            <a:r>
              <a:rPr lang="en-US" dirty="0" smtClean="0"/>
              <a:t>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1690688"/>
              <a:ext cx="3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5" y="2060020"/>
              <a:ext cx="8826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9272227" y="5088830"/>
            <a:ext cx="235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Commit is sent to all shards locally</a:t>
            </a:r>
            <a:endParaRPr lang="en-US" sz="2400" dirty="0"/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544128" y="2448670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3128654" y="2455049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109426" y="2448670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693952" y="2455049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744843" y="2448670"/>
            <a:ext cx="558904" cy="38182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8329369" y="2455049"/>
            <a:ext cx="542475" cy="22616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Smiley Face 55"/>
          <p:cNvSpPr/>
          <p:nvPr/>
        </p:nvSpPr>
        <p:spPr>
          <a:xfrm>
            <a:off x="602681" y="4380870"/>
            <a:ext cx="537276" cy="537276"/>
          </a:xfrm>
          <a:prstGeom prst="smileyFace">
            <a:avLst>
              <a:gd name="adj" fmla="val 465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166822" y="3449744"/>
            <a:ext cx="2562772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724882" y="3445578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408013" y="4068995"/>
            <a:ext cx="1818820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079386" y="4074299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141526" y="4084549"/>
            <a:ext cx="5162221" cy="81023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414584" y="3445578"/>
            <a:ext cx="4296642" cy="77935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724882" y="4156056"/>
            <a:ext cx="2582374" cy="55721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099036" y="4156056"/>
            <a:ext cx="5184970" cy="71472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427664" y="4184179"/>
            <a:ext cx="6856342" cy="63646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560350" y="5604579"/>
            <a:ext cx="552221" cy="37524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117880" y="5550495"/>
            <a:ext cx="522893" cy="429327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138587" y="5338642"/>
            <a:ext cx="565208" cy="372426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68330" y="5338642"/>
            <a:ext cx="555964" cy="33960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744843" y="5412667"/>
            <a:ext cx="570227" cy="29840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03747" y="5412667"/>
            <a:ext cx="542263" cy="340037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6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</a:t>
            </a:r>
            <a:r>
              <a:rPr lang="en-US" dirty="0" smtClean="0"/>
              <a:t>Commit </a:t>
            </a:r>
            <a:r>
              <a:rPr lang="en-US" dirty="0" smtClean="0"/>
              <a:t>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00300" y="1690688"/>
              <a:ext cx="3000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5" y="2060020"/>
              <a:ext cx="8826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9272227" y="5088830"/>
            <a:ext cx="2357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Finally, locks are released</a:t>
            </a:r>
            <a:endParaRPr lang="en-US" sz="2400" dirty="0"/>
          </a:p>
        </p:txBody>
      </p:sp>
      <p:sp>
        <p:nvSpPr>
          <p:cNvPr id="56" name="Smiley Face 55"/>
          <p:cNvSpPr/>
          <p:nvPr/>
        </p:nvSpPr>
        <p:spPr>
          <a:xfrm>
            <a:off x="602681" y="3166426"/>
            <a:ext cx="537276" cy="537276"/>
          </a:xfrm>
          <a:prstGeom prst="smileyFace">
            <a:avLst>
              <a:gd name="adj" fmla="val 4653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/>
          <p:cNvCxnSpPr/>
          <p:nvPr/>
        </p:nvCxnSpPr>
        <p:spPr>
          <a:xfrm flipH="1">
            <a:off x="3166822" y="2235300"/>
            <a:ext cx="2562772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5724882" y="2231134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1408013" y="2854551"/>
            <a:ext cx="1818820" cy="31187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079386" y="2859855"/>
            <a:ext cx="2605331" cy="216411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141526" y="2870105"/>
            <a:ext cx="5162221" cy="81023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1414584" y="2231134"/>
            <a:ext cx="4296642" cy="77935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>
            <a:off x="5724882" y="2941612"/>
            <a:ext cx="2582374" cy="55721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099036" y="2941612"/>
            <a:ext cx="5184970" cy="71472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1427664" y="2969735"/>
            <a:ext cx="6856342" cy="636466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2560350" y="4418711"/>
            <a:ext cx="552221" cy="375243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117880" y="4364627"/>
            <a:ext cx="522893" cy="429327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5138587" y="4124198"/>
            <a:ext cx="565208" cy="372426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68330" y="4124198"/>
            <a:ext cx="555964" cy="339608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7744843" y="4198223"/>
            <a:ext cx="570227" cy="298401"/>
          </a:xfrm>
          <a:prstGeom prst="straightConnector1">
            <a:avLst/>
          </a:prstGeom>
          <a:ln w="25400">
            <a:solidFill>
              <a:srgbClr val="FF0000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303747" y="4198223"/>
            <a:ext cx="542263" cy="340037"/>
          </a:xfrm>
          <a:prstGeom prst="straightConnector1">
            <a:avLst/>
          </a:prstGeom>
          <a:ln w="25400">
            <a:solidFill>
              <a:schemeClr val="accent6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iamond 51"/>
          <p:cNvSpPr/>
          <p:nvPr/>
        </p:nvSpPr>
        <p:spPr>
          <a:xfrm>
            <a:off x="2400300" y="5253812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Diamond 52"/>
          <p:cNvSpPr/>
          <p:nvPr/>
        </p:nvSpPr>
        <p:spPr>
          <a:xfrm>
            <a:off x="8710312" y="5253811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/>
          <p:cNvSpPr/>
          <p:nvPr/>
        </p:nvSpPr>
        <p:spPr>
          <a:xfrm>
            <a:off x="6117827" y="5253810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/>
          <p:cNvSpPr/>
          <p:nvPr/>
        </p:nvSpPr>
        <p:spPr>
          <a:xfrm>
            <a:off x="3502738" y="5253809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Diamond 71"/>
          <p:cNvSpPr/>
          <p:nvPr/>
        </p:nvSpPr>
        <p:spPr>
          <a:xfrm>
            <a:off x="4953456" y="5253808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Diamond 72"/>
          <p:cNvSpPr/>
          <p:nvPr/>
        </p:nvSpPr>
        <p:spPr>
          <a:xfrm>
            <a:off x="7562359" y="5253808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Diamond 73"/>
          <p:cNvSpPr/>
          <p:nvPr/>
        </p:nvSpPr>
        <p:spPr>
          <a:xfrm>
            <a:off x="5541854" y="5253808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Diamond 74"/>
          <p:cNvSpPr/>
          <p:nvPr/>
        </p:nvSpPr>
        <p:spPr>
          <a:xfrm>
            <a:off x="8137422" y="5251010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Diamond 75"/>
          <p:cNvSpPr/>
          <p:nvPr/>
        </p:nvSpPr>
        <p:spPr>
          <a:xfrm>
            <a:off x="2947380" y="5251009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Vs Replicated Commit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messages – Replicated Log requires a lot of inter-datacenter message transfers</a:t>
            </a:r>
          </a:p>
          <a:p>
            <a:r>
              <a:rPr lang="en-US" dirty="0" smtClean="0"/>
              <a:t>Latency – Network links across the continents are not at speed of light</a:t>
            </a:r>
          </a:p>
          <a:p>
            <a:r>
              <a:rPr lang="en-US" dirty="0" smtClean="0"/>
              <a:t>Access Locality – Messages exchanged locally are very fast</a:t>
            </a:r>
          </a:p>
          <a:p>
            <a:endParaRPr lang="en-US" dirty="0" smtClean="0"/>
          </a:p>
          <a:p>
            <a:r>
              <a:rPr lang="en-US" dirty="0" smtClean="0"/>
              <a:t>A solution to higher latency – reduce the number of cross datacenter messages </a:t>
            </a:r>
          </a:p>
          <a:p>
            <a:r>
              <a:rPr lang="en-US" dirty="0" smtClean="0"/>
              <a:t>Replicated Commit achieves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2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78881"/>
            <a:ext cx="10306182" cy="5032375"/>
          </a:xfrm>
        </p:spPr>
      </p:pic>
    </p:spTree>
    <p:extLst>
      <p:ext uri="{BB962C8B-B14F-4D97-AF65-F5344CB8AC3E}">
        <p14:creationId xmlns:p14="http://schemas.microsoft.com/office/powerpoint/2010/main" val="8895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Data centers</a:t>
            </a:r>
          </a:p>
          <a:p>
            <a:r>
              <a:rPr lang="en-US" dirty="0" smtClean="0"/>
              <a:t>2500 transactions</a:t>
            </a:r>
          </a:p>
          <a:p>
            <a:r>
              <a:rPr lang="en-US" dirty="0" smtClean="0"/>
              <a:t>3000 items in the database, 1000 in each shard</a:t>
            </a:r>
          </a:p>
          <a:p>
            <a:r>
              <a:rPr lang="en-US" dirty="0" smtClean="0"/>
              <a:t>3 shards per data center</a:t>
            </a:r>
          </a:p>
          <a:p>
            <a:r>
              <a:rPr lang="en-US" dirty="0" smtClean="0"/>
              <a:t>50 operations per second in each datacenter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0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Commit Latency – various datacenters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45988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Replicated Commit provides much faster responses than Replicated Logs</a:t>
            </a:r>
          </a:p>
          <a:p>
            <a:endParaRPr lang="en-US" dirty="0"/>
          </a:p>
          <a:p>
            <a:r>
              <a:rPr lang="en-US" dirty="0" smtClean="0"/>
              <a:t>Combination of servers from different </a:t>
            </a:r>
            <a:r>
              <a:rPr lang="en-US" dirty="0" smtClean="0"/>
              <a:t>regions versus combination of servers from same region has large impact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5139" y="1825943"/>
            <a:ext cx="5913120" cy="43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7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of Replicated Commit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859"/>
            <a:ext cx="10515600" cy="3518870"/>
          </a:xfrm>
        </p:spPr>
      </p:pic>
    </p:spTree>
    <p:extLst>
      <p:ext uri="{BB962C8B-B14F-4D97-AF65-F5344CB8AC3E}">
        <p14:creationId xmlns:p14="http://schemas.microsoft.com/office/powerpoint/2010/main" val="1487810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 of Replicated Commit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41859"/>
            <a:ext cx="10515600" cy="3518870"/>
          </a:xfrm>
        </p:spPr>
      </p:pic>
      <p:cxnSp>
        <p:nvCxnSpPr>
          <p:cNvPr id="5" name="Straight Arrow Connector 4"/>
          <p:cNvCxnSpPr/>
          <p:nvPr/>
        </p:nvCxnSpPr>
        <p:spPr>
          <a:xfrm>
            <a:off x="2185060" y="3396343"/>
            <a:ext cx="11875" cy="123503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9786938" y="2986088"/>
            <a:ext cx="57150" cy="181451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586663" y="3857625"/>
            <a:ext cx="771525" cy="77375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1088" y="5886450"/>
            <a:ext cx="50149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Replicated Commit has a very low read latency and comparable other latencies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6338888" y="5886450"/>
            <a:ext cx="50149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Replicated Commit supports many more clients than Replicated Log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983110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Database Properties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36146"/>
            <a:ext cx="10515600" cy="3530296"/>
          </a:xfrm>
        </p:spPr>
      </p:pic>
      <p:sp>
        <p:nvSpPr>
          <p:cNvPr id="4" name="TextBox 3"/>
          <p:cNvSpPr txBox="1"/>
          <p:nvPr/>
        </p:nvSpPr>
        <p:spPr>
          <a:xfrm>
            <a:off x="1081088" y="5886450"/>
            <a:ext cx="50149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Increasing number of data objects does not affect Replicated Commit latency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38888" y="5886450"/>
            <a:ext cx="5014912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Replicated Commit latency is agnostic of number of shards used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129463" y="4271961"/>
            <a:ext cx="3357562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609725" y="4552949"/>
            <a:ext cx="4105275" cy="0"/>
          </a:xfrm>
          <a:prstGeom prst="line">
            <a:avLst/>
          </a:prstGeom>
          <a:ln w="508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53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r>
              <a:rPr lang="en-US" dirty="0" smtClean="0"/>
              <a:t>Sudden fault at one of the datacenters</a:t>
            </a:r>
          </a:p>
          <a:p>
            <a:r>
              <a:rPr lang="en-US" dirty="0" smtClean="0"/>
              <a:t>All clients are immediately served by another data center</a:t>
            </a:r>
          </a:p>
          <a:p>
            <a:r>
              <a:rPr lang="en-US" dirty="0" smtClean="0"/>
              <a:t>Latency increases in proportion</a:t>
            </a:r>
          </a:p>
          <a:p>
            <a:r>
              <a:rPr lang="en-US" dirty="0" smtClean="0"/>
              <a:t>Total latency for all clients gets affected possibly because of load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413" y="1825625"/>
            <a:ext cx="5639587" cy="3924848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486900" y="2800350"/>
            <a:ext cx="0" cy="97155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486900" y="3101459"/>
            <a:ext cx="1815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Served by Ireland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58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Arrow Connector 38"/>
          <p:cNvCxnSpPr>
            <a:stCxn id="38" idx="1"/>
          </p:cNvCxnSpPr>
          <p:nvPr/>
        </p:nvCxnSpPr>
        <p:spPr>
          <a:xfrm flipH="1">
            <a:off x="2522666" y="4160855"/>
            <a:ext cx="707932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7" idx="1"/>
          </p:cNvCxnSpPr>
          <p:nvPr/>
        </p:nvCxnSpPr>
        <p:spPr>
          <a:xfrm flipH="1">
            <a:off x="2522666" y="4475187"/>
            <a:ext cx="4719552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Phase Commit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81185" y="1690688"/>
            <a:ext cx="1682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Coordinator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62485" y="1690688"/>
            <a:ext cx="126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Worker1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822260" y="1690687"/>
            <a:ext cx="126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Worker2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82035" y="1690686"/>
            <a:ext cx="1261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Worker3</a:t>
            </a:r>
            <a:endParaRPr lang="en-US" sz="2400" dirty="0"/>
          </a:p>
        </p:txBody>
      </p:sp>
      <p:cxnSp>
        <p:nvCxnSpPr>
          <p:cNvPr id="10" name="Straight Connector 9"/>
          <p:cNvCxnSpPr>
            <a:stCxn id="5" idx="2"/>
          </p:cNvCxnSpPr>
          <p:nvPr/>
        </p:nvCxnSpPr>
        <p:spPr>
          <a:xfrm>
            <a:off x="5093203" y="2152353"/>
            <a:ext cx="0" cy="45341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" idx="2"/>
          </p:cNvCxnSpPr>
          <p:nvPr/>
        </p:nvCxnSpPr>
        <p:spPr>
          <a:xfrm>
            <a:off x="2522666" y="2152353"/>
            <a:ext cx="0" cy="453419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</p:cNvCxnSpPr>
          <p:nvPr/>
        </p:nvCxnSpPr>
        <p:spPr>
          <a:xfrm>
            <a:off x="7452978" y="2152352"/>
            <a:ext cx="0" cy="453419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2"/>
          </p:cNvCxnSpPr>
          <p:nvPr/>
        </p:nvCxnSpPr>
        <p:spPr>
          <a:xfrm>
            <a:off x="9812753" y="2152351"/>
            <a:ext cx="3498" cy="453419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29721" y="2375743"/>
            <a:ext cx="1385887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Work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8" idx="3"/>
            <a:endCxn id="23" idx="1"/>
          </p:cNvCxnSpPr>
          <p:nvPr/>
        </p:nvCxnSpPr>
        <p:spPr>
          <a:xfrm>
            <a:off x="3215608" y="2614018"/>
            <a:ext cx="1772213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5" idx="1"/>
          </p:cNvCxnSpPr>
          <p:nvPr/>
        </p:nvCxnSpPr>
        <p:spPr>
          <a:xfrm flipV="1">
            <a:off x="5093203" y="2614016"/>
            <a:ext cx="2254393" cy="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27" idx="1"/>
          </p:cNvCxnSpPr>
          <p:nvPr/>
        </p:nvCxnSpPr>
        <p:spPr>
          <a:xfrm flipV="1">
            <a:off x="7452978" y="2614016"/>
            <a:ext cx="2254392" cy="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987821" y="2375743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7347596" y="2375741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9707370" y="2375741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829721" y="3313957"/>
            <a:ext cx="1385887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Prepare</a:t>
            </a:r>
            <a:endParaRPr lang="en-US" dirty="0"/>
          </a:p>
        </p:txBody>
      </p:sp>
      <p:cxnSp>
        <p:nvCxnSpPr>
          <p:cNvPr id="30" name="Straight Arrow Connector 29"/>
          <p:cNvCxnSpPr>
            <a:endCxn id="33" idx="1"/>
          </p:cNvCxnSpPr>
          <p:nvPr/>
        </p:nvCxnSpPr>
        <p:spPr>
          <a:xfrm>
            <a:off x="3215608" y="3537347"/>
            <a:ext cx="1772213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4" idx="1"/>
          </p:cNvCxnSpPr>
          <p:nvPr/>
        </p:nvCxnSpPr>
        <p:spPr>
          <a:xfrm flipV="1">
            <a:off x="5093203" y="3537345"/>
            <a:ext cx="2254393" cy="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35" idx="1"/>
          </p:cNvCxnSpPr>
          <p:nvPr/>
        </p:nvCxnSpPr>
        <p:spPr>
          <a:xfrm flipV="1">
            <a:off x="7452978" y="3537345"/>
            <a:ext cx="2254392" cy="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987821" y="3299072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347596" y="3299070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9707370" y="3299070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4882442" y="4122615"/>
            <a:ext cx="421520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242218" y="4236912"/>
            <a:ext cx="421518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9601993" y="3922580"/>
            <a:ext cx="421516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42" name="Straight Arrow Connector 41"/>
          <p:cNvCxnSpPr>
            <a:stCxn id="36" idx="1"/>
          </p:cNvCxnSpPr>
          <p:nvPr/>
        </p:nvCxnSpPr>
        <p:spPr>
          <a:xfrm flipH="1">
            <a:off x="2522666" y="4360890"/>
            <a:ext cx="23597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829720" y="4785378"/>
            <a:ext cx="1385887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 Commit</a:t>
            </a:r>
            <a:endParaRPr lang="en-US" dirty="0"/>
          </a:p>
        </p:txBody>
      </p:sp>
      <p:cxnSp>
        <p:nvCxnSpPr>
          <p:cNvPr id="49" name="Straight Arrow Connector 48"/>
          <p:cNvCxnSpPr>
            <a:endCxn id="52" idx="1"/>
          </p:cNvCxnSpPr>
          <p:nvPr/>
        </p:nvCxnSpPr>
        <p:spPr>
          <a:xfrm>
            <a:off x="3215608" y="5027264"/>
            <a:ext cx="1772213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53" idx="1"/>
          </p:cNvCxnSpPr>
          <p:nvPr/>
        </p:nvCxnSpPr>
        <p:spPr>
          <a:xfrm flipV="1">
            <a:off x="5093203" y="5027262"/>
            <a:ext cx="2254393" cy="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54" idx="1"/>
          </p:cNvCxnSpPr>
          <p:nvPr/>
        </p:nvCxnSpPr>
        <p:spPr>
          <a:xfrm flipV="1">
            <a:off x="7452978" y="5027262"/>
            <a:ext cx="2254392" cy="1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987821" y="4788989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7347596" y="4788987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9707370" y="4788987"/>
            <a:ext cx="210761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5" name="Straight Arrow Connector 54"/>
          <p:cNvCxnSpPr>
            <a:stCxn id="59" idx="1"/>
          </p:cNvCxnSpPr>
          <p:nvPr/>
        </p:nvCxnSpPr>
        <p:spPr>
          <a:xfrm flipH="1">
            <a:off x="2526168" y="6112205"/>
            <a:ext cx="7079327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8" idx="1"/>
          </p:cNvCxnSpPr>
          <p:nvPr/>
        </p:nvCxnSpPr>
        <p:spPr>
          <a:xfrm flipH="1">
            <a:off x="2526168" y="5597852"/>
            <a:ext cx="4719552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885944" y="5559602"/>
            <a:ext cx="421520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245720" y="5359577"/>
            <a:ext cx="421518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9605495" y="5873930"/>
            <a:ext cx="421516" cy="476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</a:t>
            </a:r>
            <a:endParaRPr lang="en-US" dirty="0"/>
          </a:p>
        </p:txBody>
      </p:sp>
      <p:cxnSp>
        <p:nvCxnSpPr>
          <p:cNvPr id="60" name="Straight Arrow Connector 59"/>
          <p:cNvCxnSpPr>
            <a:stCxn id="57" idx="1"/>
          </p:cNvCxnSpPr>
          <p:nvPr/>
        </p:nvCxnSpPr>
        <p:spPr>
          <a:xfrm flipH="1">
            <a:off x="2526168" y="5797877"/>
            <a:ext cx="235977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1829719" y="6256800"/>
            <a:ext cx="1385887" cy="425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Complete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3384" y="4063418"/>
            <a:ext cx="772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Ready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99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Comparison between SQL and NoSQL is missing</a:t>
            </a:r>
          </a:p>
          <a:p>
            <a:r>
              <a:rPr lang="en-US" dirty="0" smtClean="0"/>
              <a:t>Effect of individual shards failing</a:t>
            </a:r>
          </a:p>
          <a:p>
            <a:r>
              <a:rPr lang="en-US" dirty="0" smtClean="0"/>
              <a:t>What is the tradeoff between Replicated Logs and Replicated Commit?</a:t>
            </a:r>
          </a:p>
          <a:p>
            <a:pPr lvl="1"/>
            <a:r>
              <a:rPr lang="en-US" dirty="0" smtClean="0"/>
              <a:t>What are we losing if we adopt Replicated Commit?</a:t>
            </a:r>
          </a:p>
          <a:p>
            <a:pPr lvl="1"/>
            <a:r>
              <a:rPr lang="en-US" dirty="0" smtClean="0"/>
              <a:t>Why does everyone not use Replicated Commit?</a:t>
            </a:r>
          </a:p>
          <a:p>
            <a:r>
              <a:rPr lang="en-US" dirty="0" smtClean="0"/>
              <a:t>Comparisons with other techniques discussed in the related work could have bolstered the paper even further.</a:t>
            </a:r>
          </a:p>
          <a:p>
            <a:r>
              <a:rPr lang="en-US" dirty="0" smtClean="0"/>
              <a:t>Intra-datacenter and inter-datacenter protocols are different (physical location knowledge helps the protocol – loss of abstraction)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85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08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modified approach to achieving ACID properties in multi-datacenter settings is discussed</a:t>
            </a:r>
          </a:p>
          <a:p>
            <a:r>
              <a:rPr lang="en-US" dirty="0" smtClean="0"/>
              <a:t>Gains with respect to Replicated Logs are proportional to the latency between the servers</a:t>
            </a:r>
          </a:p>
          <a:p>
            <a:r>
              <a:rPr lang="en-US" dirty="0" smtClean="0"/>
              <a:t>More processing is done locally inside a data-center and then consensus is reached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52987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Material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424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Tolerant Logs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775200" y="2032000"/>
            <a:ext cx="0" cy="38462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916057" y="2032000"/>
            <a:ext cx="0" cy="3846286"/>
          </a:xfrm>
          <a:prstGeom prst="line">
            <a:avLst/>
          </a:prstGeom>
          <a:ln w="254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32114" y="3759200"/>
            <a:ext cx="939074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552783" y="2023208"/>
            <a:ext cx="102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 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3084" y="2032000"/>
            <a:ext cx="102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 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73942" y="2032000"/>
            <a:ext cx="102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Replica 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62385" y="2540278"/>
            <a:ext cx="115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 App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2385" y="3963616"/>
            <a:ext cx="1244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Paxos</a:t>
            </a:r>
            <a:r>
              <a:rPr lang="en-US" dirty="0" smtClean="0"/>
              <a:t> </a:t>
            </a:r>
          </a:p>
          <a:p>
            <a:r>
              <a:rPr lang="en-US" dirty="0" smtClean="0"/>
              <a:t>Framework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37048" y="3849247"/>
            <a:ext cx="84830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Submit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71786" y="3297535"/>
            <a:ext cx="9589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Callback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501412" y="3297535"/>
            <a:ext cx="9589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Callback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5871" y="3299822"/>
            <a:ext cx="95891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Callback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22222" y="4533636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</a:p>
        </p:txBody>
      </p:sp>
      <p:cxnSp>
        <p:nvCxnSpPr>
          <p:cNvPr id="20" name="Elbow Connector 19"/>
          <p:cNvCxnSpPr>
            <a:stCxn id="14" idx="2"/>
            <a:endCxn id="18" idx="1"/>
          </p:cNvCxnSpPr>
          <p:nvPr/>
        </p:nvCxnSpPr>
        <p:spPr>
          <a:xfrm rot="16200000" flipH="1">
            <a:off x="3091851" y="4087930"/>
            <a:ext cx="499723" cy="76101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19971" y="4533635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37763" y="4533635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</a:p>
        </p:txBody>
      </p:sp>
      <p:cxnSp>
        <p:nvCxnSpPr>
          <p:cNvPr id="25" name="Straight Arrow Connector 24"/>
          <p:cNvCxnSpPr>
            <a:stCxn id="18" idx="3"/>
            <a:endCxn id="22" idx="1"/>
          </p:cNvCxnSpPr>
          <p:nvPr/>
        </p:nvCxnSpPr>
        <p:spPr>
          <a:xfrm flipV="1">
            <a:off x="4408435" y="4718301"/>
            <a:ext cx="1111536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2" idx="3"/>
            <a:endCxn id="23" idx="1"/>
          </p:cNvCxnSpPr>
          <p:nvPr/>
        </p:nvCxnSpPr>
        <p:spPr>
          <a:xfrm>
            <a:off x="6206184" y="4718301"/>
            <a:ext cx="143157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2" idx="0"/>
            <a:endCxn id="15" idx="2"/>
          </p:cNvCxnSpPr>
          <p:nvPr/>
        </p:nvCxnSpPr>
        <p:spPr>
          <a:xfrm flipH="1" flipV="1">
            <a:off x="5851245" y="3666867"/>
            <a:ext cx="11833" cy="866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0"/>
            <a:endCxn id="16" idx="2"/>
          </p:cNvCxnSpPr>
          <p:nvPr/>
        </p:nvCxnSpPr>
        <p:spPr>
          <a:xfrm flipV="1">
            <a:off x="7980870" y="3666867"/>
            <a:ext cx="1" cy="866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618095" y="2540278"/>
            <a:ext cx="686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value</a:t>
            </a:r>
          </a:p>
        </p:txBody>
      </p:sp>
      <p:cxnSp>
        <p:nvCxnSpPr>
          <p:cNvPr id="41" name="Straight Arrow Connector 40"/>
          <p:cNvCxnSpPr>
            <a:stCxn id="39" idx="2"/>
            <a:endCxn id="14" idx="0"/>
          </p:cNvCxnSpPr>
          <p:nvPr/>
        </p:nvCxnSpPr>
        <p:spPr>
          <a:xfrm>
            <a:off x="2961202" y="2909610"/>
            <a:ext cx="1" cy="939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4047578" y="3666867"/>
            <a:ext cx="11833" cy="8667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12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merge 2PC and </a:t>
            </a:r>
            <a:r>
              <a:rPr lang="en-US" dirty="0" err="1" smtClean="0"/>
              <a:t>Paxos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phase commit is very good for reaching consensus </a:t>
            </a:r>
          </a:p>
          <a:p>
            <a:r>
              <a:rPr lang="en-US" dirty="0" smtClean="0"/>
              <a:t>Agreement is guaranteed – only coordinator decides</a:t>
            </a:r>
          </a:p>
          <a:p>
            <a:r>
              <a:rPr lang="en-US" dirty="0" smtClean="0"/>
              <a:t>Validity is guaranteed – commit happens only if everyone is ready.</a:t>
            </a:r>
          </a:p>
          <a:p>
            <a:r>
              <a:rPr lang="en-US" dirty="0" smtClean="0"/>
              <a:t>Termination is guaranteed – no loops possible</a:t>
            </a:r>
          </a:p>
          <a:p>
            <a:endParaRPr lang="en-US" dirty="0" smtClean="0"/>
          </a:p>
          <a:p>
            <a:r>
              <a:rPr lang="en-US" dirty="0" smtClean="0"/>
              <a:t>But Failures can wreak havoc </a:t>
            </a:r>
          </a:p>
          <a:p>
            <a:r>
              <a:rPr lang="en-US" dirty="0" err="1" smtClean="0"/>
              <a:t>Paxos</a:t>
            </a:r>
            <a:r>
              <a:rPr lang="en-US" dirty="0" smtClean="0"/>
              <a:t> is good even if failures occur – quorum based, majority wins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0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2766219" y="2766218"/>
            <a:ext cx="6858002" cy="1325563"/>
          </a:xfrm>
        </p:spPr>
        <p:txBody>
          <a:bodyPr/>
          <a:lstStyle/>
          <a:p>
            <a:r>
              <a:rPr lang="en-US" dirty="0" smtClean="0"/>
              <a:t>Replicated Log vs Commits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51" y="1"/>
            <a:ext cx="55721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644" y="1"/>
            <a:ext cx="4194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95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2541504" y="2528888"/>
            <a:ext cx="259248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133989" y="2524126"/>
            <a:ext cx="259248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109602" y="2909888"/>
            <a:ext cx="259248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02087" y="2905126"/>
            <a:ext cx="259248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685300" y="3319463"/>
            <a:ext cx="259248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277785" y="3314701"/>
            <a:ext cx="259248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728158" y="2528889"/>
            <a:ext cx="2592485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8294572" y="2905126"/>
            <a:ext cx="1920991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904172" y="3314701"/>
            <a:ext cx="1311391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ight Brace 45"/>
          <p:cNvSpPr/>
          <p:nvPr/>
        </p:nvSpPr>
        <p:spPr>
          <a:xfrm>
            <a:off x="10320642" y="2386013"/>
            <a:ext cx="410949" cy="1057275"/>
          </a:xfrm>
          <a:prstGeom prst="rightBrace">
            <a:avLst>
              <a:gd name="adj1" fmla="val 50053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10836670" y="2653040"/>
            <a:ext cx="1007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Paxos</a:t>
            </a:r>
            <a:endParaRPr lang="en-US" sz="2800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541504" y="4710113"/>
            <a:ext cx="3160583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693952" y="4710113"/>
            <a:ext cx="3165723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diamond" w="lg" len="lg"/>
            <a:tailEnd type="diamond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919320" y="4710113"/>
            <a:ext cx="1296243" cy="0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0320642" y="4405640"/>
            <a:ext cx="1860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Data</a:t>
            </a:r>
          </a:p>
          <a:p>
            <a:r>
              <a:rPr lang="en-US" sz="2800" dirty="0" smtClean="0"/>
              <a:t>Transaction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076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08014" y="2400301"/>
            <a:ext cx="1155937" cy="44053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7432421" cy="54411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31503" y="2194501"/>
            <a:ext cx="235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2PC </a:t>
            </a:r>
            <a:r>
              <a:rPr lang="en-US" sz="2400" b="1" dirty="0" smtClean="0"/>
              <a:t>Prepare</a:t>
            </a:r>
            <a:r>
              <a:rPr lang="en-US" sz="2400" dirty="0" smtClean="0"/>
              <a:t> message to </a:t>
            </a:r>
            <a:r>
              <a:rPr lang="en-US" sz="2400" dirty="0" err="1" smtClean="0"/>
              <a:t>Paxos</a:t>
            </a:r>
            <a:r>
              <a:rPr lang="en-US" sz="2400" dirty="0" smtClean="0"/>
              <a:t> Leaders</a:t>
            </a:r>
            <a:endParaRPr lang="en-US" sz="2400" dirty="0"/>
          </a:p>
        </p:txBody>
      </p:sp>
      <p:sp>
        <p:nvSpPr>
          <p:cNvPr id="52" name="Smiley Face 51"/>
          <p:cNvSpPr/>
          <p:nvPr/>
        </p:nvSpPr>
        <p:spPr>
          <a:xfrm>
            <a:off x="646883" y="2135082"/>
            <a:ext cx="537276" cy="537276"/>
          </a:xfrm>
          <a:prstGeom prst="smileyFac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1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08014" y="2400301"/>
            <a:ext cx="1155937" cy="44053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7432421" cy="54411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50863" y="3522809"/>
            <a:ext cx="2357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Acquire exclusive locks and </a:t>
            </a:r>
            <a:r>
              <a:rPr lang="en-US" sz="2400" b="1" dirty="0" smtClean="0"/>
              <a:t>log</a:t>
            </a:r>
            <a:r>
              <a:rPr lang="en-US" sz="2400" dirty="0" smtClean="0"/>
              <a:t> 2PC Prepare locally</a:t>
            </a:r>
            <a:endParaRPr lang="en-US" sz="2400" dirty="0"/>
          </a:p>
        </p:txBody>
      </p:sp>
      <p:sp>
        <p:nvSpPr>
          <p:cNvPr id="3" name="Diamond 2"/>
          <p:cNvSpPr/>
          <p:nvPr/>
        </p:nvSpPr>
        <p:spPr>
          <a:xfrm>
            <a:off x="2374770" y="3908663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5547888" y="3908663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8699070" y="3908662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Smiley Face 37"/>
          <p:cNvSpPr/>
          <p:nvPr/>
        </p:nvSpPr>
        <p:spPr>
          <a:xfrm>
            <a:off x="741582" y="3756468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Replicated Log – Step by Step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45029" y="1690688"/>
            <a:ext cx="725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Client</a:t>
            </a:r>
            <a:endParaRPr lang="en-US" dirty="0"/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1408013" y="2060020"/>
            <a:ext cx="0" cy="45545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2218706" y="1690688"/>
            <a:ext cx="1781793" cy="5053012"/>
            <a:chOff x="2218706" y="1690688"/>
            <a:chExt cx="1781793" cy="5053012"/>
          </a:xfrm>
        </p:grpSpPr>
        <p:sp>
          <p:nvSpPr>
            <p:cNvPr id="16" name="Rectangle 15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389058" y="1690688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5" idx="2"/>
            </p:cNvCxnSpPr>
            <p:nvPr/>
          </p:nvCxnSpPr>
          <p:spPr>
            <a:xfrm flipH="1">
              <a:off x="2541504" y="2060020"/>
              <a:ext cx="3206" cy="4326493"/>
            </a:xfrm>
            <a:prstGeom prst="line">
              <a:avLst/>
            </a:prstGeom>
            <a:ln w="508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6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7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811191" y="1690688"/>
            <a:ext cx="1781793" cy="5053012"/>
            <a:chOff x="2218706" y="1690688"/>
            <a:chExt cx="1781793" cy="5053012"/>
          </a:xfrm>
        </p:grpSpPr>
        <p:sp>
          <p:nvSpPr>
            <p:cNvPr id="19" name="Rectangle 18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2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28671" y="1690688"/>
              <a:ext cx="2920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Z</a:t>
              </a:r>
              <a:endParaRPr lang="en-US" dirty="0"/>
            </a:p>
          </p:txBody>
        </p:sp>
        <p:cxnSp>
          <p:nvCxnSpPr>
            <p:cNvPr id="23" name="Straight Connector 22"/>
            <p:cNvCxnSpPr>
              <a:stCxn id="20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21" idx="2"/>
            </p:cNvCxnSpPr>
            <p:nvPr/>
          </p:nvCxnSpPr>
          <p:spPr>
            <a:xfrm flipH="1">
              <a:off x="3101467" y="2060020"/>
              <a:ext cx="9843" cy="4326493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22" idx="2"/>
            </p:cNvCxnSpPr>
            <p:nvPr/>
          </p:nvCxnSpPr>
          <p:spPr>
            <a:xfrm>
              <a:off x="3674705" y="2060020"/>
              <a:ext cx="0" cy="4326493"/>
            </a:xfrm>
            <a:prstGeom prst="line">
              <a:avLst/>
            </a:prstGeom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7403676" y="1690688"/>
            <a:ext cx="1781793" cy="5053012"/>
            <a:chOff x="2218706" y="1690688"/>
            <a:chExt cx="1781793" cy="5053012"/>
          </a:xfrm>
        </p:grpSpPr>
        <p:sp>
          <p:nvSpPr>
            <p:cNvPr id="27" name="Rectangle 26"/>
            <p:cNvSpPr/>
            <p:nvPr/>
          </p:nvSpPr>
          <p:spPr>
            <a:xfrm>
              <a:off x="2218706" y="1690688"/>
              <a:ext cx="1781793" cy="505301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Datacenter 3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89058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958864" y="1690688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528671" y="1690688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Z</a:t>
              </a:r>
              <a:endParaRPr lang="en-US" b="1" dirty="0"/>
            </a:p>
          </p:txBody>
        </p:sp>
        <p:cxnSp>
          <p:nvCxnSpPr>
            <p:cNvPr id="31" name="Straight Connector 30"/>
            <p:cNvCxnSpPr>
              <a:stCxn id="28" idx="2"/>
            </p:cNvCxnSpPr>
            <p:nvPr/>
          </p:nvCxnSpPr>
          <p:spPr>
            <a:xfrm>
              <a:off x="2541504" y="2060020"/>
              <a:ext cx="0" cy="4326493"/>
            </a:xfrm>
            <a:prstGeom prst="line">
              <a:avLst/>
            </a:prstGeom>
            <a:ln w="254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9" idx="2"/>
            </p:cNvCxnSpPr>
            <p:nvPr/>
          </p:nvCxnSpPr>
          <p:spPr>
            <a:xfrm flipH="1">
              <a:off x="3109602" y="2060020"/>
              <a:ext cx="1708" cy="4326493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30" idx="2"/>
            </p:cNvCxnSpPr>
            <p:nvPr/>
          </p:nvCxnSpPr>
          <p:spPr>
            <a:xfrm flipH="1">
              <a:off x="3674705" y="2060020"/>
              <a:ext cx="1603" cy="4326493"/>
            </a:xfrm>
            <a:prstGeom prst="line">
              <a:avLst/>
            </a:prstGeom>
            <a:ln w="508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Straight Arrow Connector 34"/>
          <p:cNvCxnSpPr/>
          <p:nvPr/>
        </p:nvCxnSpPr>
        <p:spPr>
          <a:xfrm>
            <a:off x="1408014" y="2400301"/>
            <a:ext cx="1155937" cy="44053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408013" y="2400301"/>
            <a:ext cx="4285939" cy="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1408013" y="2400300"/>
            <a:ext cx="7432421" cy="54411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350863" y="3522809"/>
            <a:ext cx="25363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Leader </a:t>
            </a:r>
            <a:r>
              <a:rPr lang="en-US" sz="2400" b="1" dirty="0" smtClean="0"/>
              <a:t>informs</a:t>
            </a:r>
            <a:r>
              <a:rPr lang="en-US" sz="2400" dirty="0" smtClean="0"/>
              <a:t> same shard in other datacenters</a:t>
            </a:r>
          </a:p>
          <a:p>
            <a:endParaRPr lang="en-US" sz="2400" dirty="0"/>
          </a:p>
          <a:p>
            <a:r>
              <a:rPr lang="en-US" sz="2400" dirty="0" smtClean="0"/>
              <a:t>Those shards reply </a:t>
            </a:r>
            <a:r>
              <a:rPr lang="en-US" sz="2400" b="1" dirty="0" smtClean="0"/>
              <a:t>accept</a:t>
            </a:r>
            <a:endParaRPr lang="en-US" sz="2400" b="1" dirty="0"/>
          </a:p>
        </p:txBody>
      </p:sp>
      <p:sp>
        <p:nvSpPr>
          <p:cNvPr id="3" name="Diamond 2"/>
          <p:cNvSpPr/>
          <p:nvPr/>
        </p:nvSpPr>
        <p:spPr>
          <a:xfrm>
            <a:off x="2374770" y="3908663"/>
            <a:ext cx="311304" cy="428625"/>
          </a:xfrm>
          <a:prstGeom prst="diamond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5547888" y="3908663"/>
            <a:ext cx="311304" cy="428625"/>
          </a:xfrm>
          <a:prstGeom prst="diamond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/>
          <p:cNvSpPr/>
          <p:nvPr/>
        </p:nvSpPr>
        <p:spPr>
          <a:xfrm>
            <a:off x="8699070" y="3908662"/>
            <a:ext cx="311304" cy="428625"/>
          </a:xfrm>
          <a:prstGeom prst="diamond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46575" y="4559220"/>
            <a:ext cx="2603223" cy="582415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514958" y="4555905"/>
            <a:ext cx="5206804" cy="47311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2563951" y="5386388"/>
            <a:ext cx="2561904" cy="185737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2572085" y="5398353"/>
            <a:ext cx="5149677" cy="45144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headEnd type="none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miley Face 44"/>
          <p:cNvSpPr/>
          <p:nvPr/>
        </p:nvSpPr>
        <p:spPr>
          <a:xfrm>
            <a:off x="741582" y="3756468"/>
            <a:ext cx="537276" cy="537276"/>
          </a:xfrm>
          <a:prstGeom prst="smileyFace">
            <a:avLst>
              <a:gd name="adj" fmla="val -665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1008</Words>
  <Application>Microsoft Office PowerPoint</Application>
  <PresentationFormat>Widescreen</PresentationFormat>
  <Paragraphs>360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Low-Latency Multi-Datacenter Databases using Replicated Commit</vt:lpstr>
      <vt:lpstr>Main Contributions</vt:lpstr>
      <vt:lpstr>2 Phase Commit</vt:lpstr>
      <vt:lpstr>Why merge 2PC and Paxos?</vt:lpstr>
      <vt:lpstr>Replicated Log vs Commits</vt:lpstr>
      <vt:lpstr>Replicated Log – Step by Step</vt:lpstr>
      <vt:lpstr>Replicated Log – Step by Step</vt:lpstr>
      <vt:lpstr>Replicated Log – Step by Step</vt:lpstr>
      <vt:lpstr>Replicated Log – Step by Step</vt:lpstr>
      <vt:lpstr>Replicated Log – Step by Step</vt:lpstr>
      <vt:lpstr>Replicated Log – Step by Step</vt:lpstr>
      <vt:lpstr>Replicated Log – Step by Step</vt:lpstr>
      <vt:lpstr>Replicated Log – Step by Step</vt:lpstr>
      <vt:lpstr>Replicated Log – Step by Step</vt:lpstr>
      <vt:lpstr>Replicated Commit – Step by Step</vt:lpstr>
      <vt:lpstr>Replicated Commit – Step by Step</vt:lpstr>
      <vt:lpstr>Replicated Commit – Step by Step</vt:lpstr>
      <vt:lpstr>Replicated Commit – Step by Step</vt:lpstr>
      <vt:lpstr>Replicated Commit – Step by Step</vt:lpstr>
      <vt:lpstr>Replicated Commit – Step by Step</vt:lpstr>
      <vt:lpstr>Replicated Commit – Step by Step</vt:lpstr>
      <vt:lpstr>Replicated Log Vs Replicated Commit</vt:lpstr>
      <vt:lpstr>Experiments</vt:lpstr>
      <vt:lpstr>Experimental Setup</vt:lpstr>
      <vt:lpstr>Average Commit Latency – various datacenters</vt:lpstr>
      <vt:lpstr>Scalability of Replicated Commit</vt:lpstr>
      <vt:lpstr>Scalability of Replicated Commit</vt:lpstr>
      <vt:lpstr>Changing Database Properties</vt:lpstr>
      <vt:lpstr>Fault Tolerance</vt:lpstr>
      <vt:lpstr>Comments</vt:lpstr>
      <vt:lpstr>Discussion</vt:lpstr>
      <vt:lpstr>Conclusion</vt:lpstr>
      <vt:lpstr>Additional Material</vt:lpstr>
      <vt:lpstr>Fault Tolerant Logs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Low-Latency Multi-Datacenter Databases using Replicated Commit</dc:title>
  <dc:creator>Ashutosh Dhekne</dc:creator>
  <cp:lastModifiedBy>Ashutosh Dhekne</cp:lastModifiedBy>
  <cp:revision>54</cp:revision>
  <dcterms:created xsi:type="dcterms:W3CDTF">2015-02-11T04:53:33Z</dcterms:created>
  <dcterms:modified xsi:type="dcterms:W3CDTF">2015-02-12T06:27:06Z</dcterms:modified>
</cp:coreProperties>
</file>