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notesSlides/notesSlide8.xml" ContentType="application/vnd.openxmlformats-officedocument.presentationml.notesSlide+xml"/>
  <Override PartName="/ppt/embeddings/oleObject2.bin" ContentType="application/vnd.openxmlformats-officedocument.oleObject"/>
  <Override PartName="/ppt/notesSlides/notesSlide9.xml" ContentType="application/vnd.openxmlformats-officedocument.presentationml.notesSlide+xml"/>
  <Override PartName="/ppt/embeddings/oleObject3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8" r:id="rId1"/>
  </p:sldMasterIdLst>
  <p:notesMasterIdLst>
    <p:notesMasterId r:id="rId28"/>
  </p:notesMasterIdLst>
  <p:sldIdLst>
    <p:sldId id="256" r:id="rId2"/>
    <p:sldId id="257" r:id="rId3"/>
    <p:sldId id="258" r:id="rId4"/>
    <p:sldId id="293" r:id="rId5"/>
    <p:sldId id="260" r:id="rId6"/>
    <p:sldId id="291" r:id="rId7"/>
    <p:sldId id="261" r:id="rId8"/>
    <p:sldId id="275" r:id="rId9"/>
    <p:sldId id="300" r:id="rId10"/>
    <p:sldId id="302" r:id="rId11"/>
    <p:sldId id="301" r:id="rId12"/>
    <p:sldId id="268" r:id="rId13"/>
    <p:sldId id="298" r:id="rId14"/>
    <p:sldId id="271" r:id="rId15"/>
    <p:sldId id="312" r:id="rId16"/>
    <p:sldId id="280" r:id="rId17"/>
    <p:sldId id="282" r:id="rId18"/>
    <p:sldId id="283" r:id="rId19"/>
    <p:sldId id="286" r:id="rId20"/>
    <p:sldId id="307" r:id="rId21"/>
    <p:sldId id="311" r:id="rId22"/>
    <p:sldId id="263" r:id="rId23"/>
    <p:sldId id="279" r:id="rId24"/>
    <p:sldId id="313" r:id="rId25"/>
    <p:sldId id="306" r:id="rId26"/>
    <p:sldId id="314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1" autoAdjust="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98C271-7993-0847-8274-DCF30E31B881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627D5-DBC8-B54A-8D60-BAC47934E7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1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paper was written in 2000 keeping in mind that sensor nodes will be evolving rapidly in the future and will have significant computation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676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Cambria"/>
                <a:cs typeface="Cambria"/>
              </a:rPr>
              <a:t>Sensors match signature waveforms from codebook against observations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mbria"/>
                <a:cs typeface="Cambria"/>
              </a:rPr>
              <a:t>Sensors match data against interest cache, compute highest event rate request from all gradients, and (re) sample events at this rate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mbria"/>
                <a:cs typeface="Cambria"/>
              </a:rPr>
              <a:t>Receiving node: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Find matching entry in interest cache</a:t>
            </a:r>
            <a:endParaRPr lang="en-US" altLang="ko-KR" sz="2400" dirty="0" smtClean="0">
              <a:latin typeface="Cambria"/>
              <a:cs typeface="Cambria"/>
            </a:endParaRPr>
          </a:p>
          <a:p>
            <a:pPr lvl="2">
              <a:lnSpc>
                <a:spcPct val="80000"/>
              </a:lnSpc>
            </a:pPr>
            <a:r>
              <a:rPr lang="en-US" altLang="ko-KR" sz="2400" dirty="0" smtClean="0">
                <a:latin typeface="Cambria"/>
                <a:ea typeface="Gulim" charset="0"/>
                <a:cs typeface="Cambria"/>
              </a:rPr>
              <a:t>I</a:t>
            </a:r>
            <a:r>
              <a:rPr lang="en-US" altLang="ko-KR" sz="2400" dirty="0" smtClean="0">
                <a:latin typeface="Cambria"/>
                <a:cs typeface="Cambria"/>
              </a:rPr>
              <a:t>f </a:t>
            </a:r>
            <a:r>
              <a:rPr lang="en-US" sz="2400" dirty="0" smtClean="0">
                <a:latin typeface="Cambria"/>
                <a:cs typeface="Cambria"/>
              </a:rPr>
              <a:t>no match</a:t>
            </a:r>
            <a:r>
              <a:rPr lang="en-US" altLang="ko-KR" sz="2400" dirty="0" smtClean="0">
                <a:latin typeface="Cambria"/>
                <a:cs typeface="Cambria"/>
              </a:rPr>
              <a:t>,</a:t>
            </a:r>
            <a:r>
              <a:rPr lang="en-US" sz="2400" dirty="0" smtClean="0">
                <a:latin typeface="Cambria"/>
                <a:cs typeface="Cambria"/>
              </a:rPr>
              <a:t> silent</a:t>
            </a:r>
            <a:r>
              <a:rPr lang="en-US" altLang="ko-KR" sz="2400" dirty="0" smtClean="0">
                <a:latin typeface="Cambria"/>
                <a:cs typeface="Cambria"/>
              </a:rPr>
              <a:t>ly</a:t>
            </a:r>
            <a:r>
              <a:rPr lang="en-US" sz="2400" dirty="0" smtClean="0">
                <a:latin typeface="Cambria"/>
                <a:cs typeface="Cambria"/>
              </a:rPr>
              <a:t> drop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Check and update data cache (loop prevention, aggregation)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Resend message</a:t>
            </a:r>
            <a:r>
              <a:rPr lang="en-US" altLang="ko-KR" sz="2400" dirty="0" smtClean="0">
                <a:latin typeface="Cambria"/>
                <a:cs typeface="Cambria"/>
              </a:rPr>
              <a:t> along all the active gradients</a:t>
            </a:r>
            <a:r>
              <a:rPr lang="en-US" sz="2400" dirty="0" smtClean="0">
                <a:latin typeface="Cambria"/>
                <a:cs typeface="Cambria"/>
              </a:rPr>
              <a:t>, </a:t>
            </a:r>
            <a:r>
              <a:rPr lang="en-US" altLang="ko-KR" sz="2400" dirty="0" smtClean="0">
                <a:latin typeface="Cambria"/>
                <a:cs typeface="Cambria"/>
              </a:rPr>
              <a:t>adjusting the</a:t>
            </a:r>
            <a:r>
              <a:rPr lang="en-US" sz="2400" dirty="0" smtClean="0">
                <a:latin typeface="Cambria"/>
                <a:cs typeface="Cambria"/>
              </a:rPr>
              <a:t> frequency if necessary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44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Emperically</a:t>
            </a:r>
            <a:r>
              <a:rPr lang="en-US" dirty="0" smtClean="0"/>
              <a:t> select the low delay path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26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Used in this</a:t>
            </a:r>
            <a:r>
              <a:rPr lang="en-US" baseline="0" dirty="0" smtClean="0"/>
              <a:t>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184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mbria"/>
                <a:cs typeface="Cambria"/>
              </a:rPr>
              <a:t>5 sources and 5 sinks.</a:t>
            </a:r>
            <a:r>
              <a:rPr lang="en-US" sz="1200" baseline="0" dirty="0" smtClean="0">
                <a:latin typeface="Cambria"/>
                <a:cs typeface="Cambria"/>
              </a:rPr>
              <a:t> Uniformly spread.</a:t>
            </a:r>
            <a:endParaRPr lang="en-US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err="1" smtClean="0">
                <a:latin typeface="Cambria"/>
                <a:cs typeface="Cambria"/>
              </a:rPr>
              <a:t>AVg</a:t>
            </a:r>
            <a:r>
              <a:rPr lang="en-US" altLang="ko-KR" sz="1200" dirty="0" smtClean="0">
                <a:latin typeface="Cambria"/>
                <a:cs typeface="Cambria"/>
              </a:rPr>
              <a:t>-dissipated energy : total energy dissipated per node/ total distinct events seen by</a:t>
            </a:r>
            <a:r>
              <a:rPr lang="en-US" altLang="ko-KR" sz="1200" baseline="0" dirty="0" smtClean="0">
                <a:latin typeface="Cambria"/>
                <a:cs typeface="Cambria"/>
              </a:rPr>
              <a:t> sinks.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aseline="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baseline="0" dirty="0" smtClean="0">
                <a:latin typeface="Cambria"/>
                <a:cs typeface="Cambria"/>
              </a:rPr>
              <a:t>Omniscient Multicast : each source transmits it </a:t>
            </a:r>
            <a:r>
              <a:rPr lang="en-US" altLang="ko-KR" sz="1200" baseline="0" dirty="0" err="1" smtClean="0">
                <a:latin typeface="Cambria"/>
                <a:cs typeface="Cambria"/>
              </a:rPr>
              <a:t>sevts</a:t>
            </a:r>
            <a:r>
              <a:rPr lang="en-US" altLang="ko-KR" sz="1200" baseline="0" dirty="0" smtClean="0">
                <a:latin typeface="Cambria"/>
                <a:cs typeface="Cambria"/>
              </a:rPr>
              <a:t> along the shortest path </a:t>
            </a:r>
            <a:r>
              <a:rPr lang="en-US" altLang="ko-KR" sz="1200" baseline="0" dirty="0" err="1" smtClean="0">
                <a:latin typeface="Cambria"/>
                <a:cs typeface="Cambria"/>
              </a:rPr>
              <a:t>multucast</a:t>
            </a:r>
            <a:r>
              <a:rPr lang="en-US" altLang="ko-KR" sz="1200" baseline="0" dirty="0" smtClean="0">
                <a:latin typeface="Cambria"/>
                <a:cs typeface="Cambria"/>
              </a:rPr>
              <a:t> tree.  To all sinks.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baseline="0" dirty="0" smtClean="0">
              <a:latin typeface="Cambria"/>
              <a:cs typeface="Cambria"/>
            </a:endParaRP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altLang="ko-KR" sz="1200" baseline="0" dirty="0" smtClean="0">
                <a:latin typeface="Cambria"/>
                <a:cs typeface="Cambria"/>
              </a:rPr>
              <a:t>No tree formation</a:t>
            </a:r>
          </a:p>
          <a:p>
            <a:pPr marL="228600" marR="0" indent="-2286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lang="en-US" altLang="ko-KR" sz="1200" baseline="0" dirty="0" smtClean="0">
                <a:latin typeface="Cambria"/>
                <a:cs typeface="Cambria"/>
              </a:rPr>
              <a:t>in network </a:t>
            </a:r>
            <a:r>
              <a:rPr lang="en-US" altLang="ko-KR" sz="1200" baseline="0" dirty="0" err="1" smtClean="0">
                <a:latin typeface="Cambria"/>
                <a:cs typeface="Cambria"/>
              </a:rPr>
              <a:t>aggregtion</a:t>
            </a:r>
            <a:endParaRPr lang="en-US" altLang="ko-KR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200" dirty="0" smtClean="0">
                <a:latin typeface="Cambria"/>
                <a:cs typeface="Cambria"/>
              </a:rPr>
              <a:t>They claim d</a:t>
            </a:r>
            <a:r>
              <a:rPr lang="en-US" sz="1200" dirty="0" smtClean="0">
                <a:latin typeface="Cambria"/>
                <a:cs typeface="Cambria"/>
              </a:rPr>
              <a:t>iffusion </a:t>
            </a:r>
            <a:r>
              <a:rPr lang="en-US" altLang="ko-KR" sz="1200" dirty="0" smtClean="0">
                <a:latin typeface="Cambria"/>
                <a:cs typeface="Cambria"/>
              </a:rPr>
              <a:t>can </a:t>
            </a:r>
            <a:r>
              <a:rPr lang="en-US" sz="1200" dirty="0" smtClean="0">
                <a:latin typeface="Cambria"/>
                <a:cs typeface="Cambria"/>
              </a:rPr>
              <a:t>outperform omniscient multicast</a:t>
            </a:r>
            <a:r>
              <a:rPr lang="en-US" altLang="ko-KR" sz="1200" dirty="0" smtClean="0">
                <a:latin typeface="Cambria"/>
                <a:cs typeface="Cambria"/>
              </a:rPr>
              <a:t> due to </a:t>
            </a:r>
            <a:r>
              <a:rPr lang="en-US" altLang="ko-KR" sz="1200" dirty="0" smtClean="0">
                <a:latin typeface="Cambria"/>
                <a:ea typeface="Gulim" charset="0"/>
                <a:cs typeface="Cambria"/>
              </a:rPr>
              <a:t>i</a:t>
            </a:r>
            <a:r>
              <a:rPr lang="en-US" altLang="ko-KR" sz="1200" dirty="0" smtClean="0">
                <a:latin typeface="Cambria"/>
                <a:cs typeface="Cambria"/>
              </a:rPr>
              <a:t>n-network processing &amp; suppression. For example, multiple sources can detect a four-legged animal in one area.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478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Aggregation strategy : Node suppresses identical</a:t>
            </a:r>
            <a:r>
              <a:rPr lang="en-US" baseline="0" dirty="0" smtClean="0"/>
              <a:t> interest </a:t>
            </a:r>
            <a:r>
              <a:rPr lang="en-US" baseline="0" dirty="0" err="1" smtClean="0"/>
              <a:t>recv</a:t>
            </a:r>
            <a:r>
              <a:rPr lang="en-US" baseline="0" dirty="0" smtClean="0"/>
              <a:t> from various 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590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latin typeface="Cambria"/>
                <a:cs typeface="Cambria"/>
              </a:rPr>
              <a:t>Sensors match signature waveforms from codebook against observations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mbria"/>
                <a:cs typeface="Cambria"/>
              </a:rPr>
              <a:t>Sensors match data against interest cache, compute highest event rate request from all gradients, and (re) sample events at this rate</a:t>
            </a:r>
          </a:p>
          <a:p>
            <a:pPr>
              <a:lnSpc>
                <a:spcPct val="80000"/>
              </a:lnSpc>
            </a:pPr>
            <a:r>
              <a:rPr lang="en-US" dirty="0" smtClean="0">
                <a:latin typeface="Cambria"/>
                <a:cs typeface="Cambria"/>
              </a:rPr>
              <a:t>Receiving node: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Find matching entry in interest cache</a:t>
            </a:r>
            <a:endParaRPr lang="en-US" altLang="ko-KR" sz="2400" dirty="0" smtClean="0">
              <a:latin typeface="Cambria"/>
              <a:cs typeface="Cambria"/>
            </a:endParaRPr>
          </a:p>
          <a:p>
            <a:pPr lvl="2">
              <a:lnSpc>
                <a:spcPct val="80000"/>
              </a:lnSpc>
            </a:pPr>
            <a:r>
              <a:rPr lang="en-US" altLang="ko-KR" sz="2400" dirty="0" smtClean="0">
                <a:latin typeface="Cambria"/>
                <a:ea typeface="Gulim" charset="0"/>
                <a:cs typeface="Cambria"/>
              </a:rPr>
              <a:t>I</a:t>
            </a:r>
            <a:r>
              <a:rPr lang="en-US" altLang="ko-KR" sz="2400" dirty="0" smtClean="0">
                <a:latin typeface="Cambria"/>
                <a:cs typeface="Cambria"/>
              </a:rPr>
              <a:t>f </a:t>
            </a:r>
            <a:r>
              <a:rPr lang="en-US" sz="2400" dirty="0" smtClean="0">
                <a:latin typeface="Cambria"/>
                <a:cs typeface="Cambria"/>
              </a:rPr>
              <a:t>no match</a:t>
            </a:r>
            <a:r>
              <a:rPr lang="en-US" altLang="ko-KR" sz="2400" dirty="0" smtClean="0">
                <a:latin typeface="Cambria"/>
                <a:cs typeface="Cambria"/>
              </a:rPr>
              <a:t>,</a:t>
            </a:r>
            <a:r>
              <a:rPr lang="en-US" sz="2400" dirty="0" smtClean="0">
                <a:latin typeface="Cambria"/>
                <a:cs typeface="Cambria"/>
              </a:rPr>
              <a:t> silent</a:t>
            </a:r>
            <a:r>
              <a:rPr lang="en-US" altLang="ko-KR" sz="2400" dirty="0" smtClean="0">
                <a:latin typeface="Cambria"/>
                <a:cs typeface="Cambria"/>
              </a:rPr>
              <a:t>ly</a:t>
            </a:r>
            <a:r>
              <a:rPr lang="en-US" sz="2400" dirty="0" smtClean="0">
                <a:latin typeface="Cambria"/>
                <a:cs typeface="Cambria"/>
              </a:rPr>
              <a:t> drop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Check and update data cache (loop prevention, aggregation)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Resend message</a:t>
            </a:r>
            <a:r>
              <a:rPr lang="en-US" altLang="ko-KR" sz="2400" dirty="0" smtClean="0">
                <a:latin typeface="Cambria"/>
                <a:cs typeface="Cambria"/>
              </a:rPr>
              <a:t> along all the active gradients</a:t>
            </a:r>
            <a:r>
              <a:rPr lang="en-US" sz="2400" dirty="0" smtClean="0">
                <a:latin typeface="Cambria"/>
                <a:cs typeface="Cambria"/>
              </a:rPr>
              <a:t>, </a:t>
            </a:r>
            <a:r>
              <a:rPr lang="en-US" altLang="ko-KR" sz="2400" dirty="0" smtClean="0">
                <a:latin typeface="Cambria"/>
                <a:cs typeface="Cambria"/>
              </a:rPr>
              <a:t>adjusting the</a:t>
            </a:r>
            <a:r>
              <a:rPr lang="en-US" sz="2400" dirty="0" smtClean="0">
                <a:latin typeface="Cambria"/>
                <a:cs typeface="Cambria"/>
              </a:rPr>
              <a:t> frequency if necessary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44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Sensor networks are task specific – tasks are known prior to deployment of the sensor nodes.</a:t>
            </a:r>
          </a:p>
          <a:p>
            <a:r>
              <a:rPr lang="en-US" dirty="0" smtClean="0"/>
              <a:t>Extent choice or granularity of the naming scheme can affect performance.</a:t>
            </a:r>
          </a:p>
          <a:p>
            <a:r>
              <a:rPr lang="en-US" dirty="0" smtClean="0"/>
              <a:t>Tasks like “ Count the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131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Y</a:t>
            </a:r>
            <a:r>
              <a:rPr lang="en-US" baseline="0" dirty="0" smtClean="0"/>
              <a:t> will reinforce both YD and YC. Loss of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471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Source Y</a:t>
            </a:r>
            <a:r>
              <a:rPr lang="en-US" baseline="0" dirty="0" smtClean="0"/>
              <a:t> will reinforce both YD and YC. Loss of energy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471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mbria"/>
                <a:cs typeface="Cambria"/>
              </a:rPr>
              <a:t>3) </a:t>
            </a:r>
            <a:r>
              <a:rPr lang="en-US" sz="1200" dirty="0" smtClean="0"/>
              <a:t>Tests were performed in simulation., so hard to say how wireless performance would really be in real world</a:t>
            </a:r>
            <a:endParaRPr lang="en-US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mbria"/>
                <a:cs typeface="Cambria"/>
              </a:rPr>
              <a:t>4) Use of acknowledgements.  can be a huge plus here.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96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User sends</a:t>
            </a:r>
            <a:r>
              <a:rPr lang="en-US" baseline="0" dirty="0" smtClean="0"/>
              <a:t> a query to the network of  sensor nodes and get back the result.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391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mbria"/>
                <a:cs typeface="Cambria"/>
              </a:rPr>
              <a:t>3) </a:t>
            </a:r>
            <a:r>
              <a:rPr lang="en-US" sz="1200" dirty="0" smtClean="0"/>
              <a:t>Tests were performed in simulation., so hard to say how wireless performance would really be in real world</a:t>
            </a:r>
            <a:endParaRPr lang="en-US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Cambria"/>
              <a:cs typeface="Cambria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Cambria"/>
                <a:cs typeface="Cambria"/>
              </a:rPr>
              <a:t>4) Use of acknowledgements.  can be a huge plus here.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6963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</a:t>
            </a:r>
            <a:r>
              <a:rPr lang="en-US" baseline="0" dirty="0" smtClean="0"/>
              <a:t> paper was written in 2000 keeping in mind that sensor nodes will be evolving rapidly in the future and will have significant computation power.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67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 we can see from the marked red communication</a:t>
            </a:r>
            <a:r>
              <a:rPr lang="en-US" baseline="0" dirty="0" smtClean="0"/>
              <a:t> line, in this approach we have long distance of communication as the nodes because far away nodes have to send data directly to the central server.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4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 range hop to</a:t>
            </a:r>
            <a:r>
              <a:rPr lang="en-US" baseline="0" dirty="0" smtClean="0"/>
              <a:t> hop communication is better than long range </a:t>
            </a:r>
            <a:r>
              <a:rPr lang="en-US" baseline="0" dirty="0" err="1" smtClean="0"/>
              <a:t>comm</a:t>
            </a:r>
            <a:r>
              <a:rPr lang="en-US" baseline="0" dirty="0" smtClean="0"/>
              <a:t>, Saves battery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34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Task known at the time of deployment.</a:t>
            </a:r>
          </a:p>
          <a:p>
            <a:r>
              <a:rPr lang="en-US" dirty="0" smtClean="0"/>
              <a:t>Sensors collects events and</a:t>
            </a:r>
            <a:r>
              <a:rPr lang="en-US" baseline="0" dirty="0" smtClean="0"/>
              <a:t> check with the locally stores library. If the signals a 4 legged animal it generates events description once is every 20ms. .</a:t>
            </a:r>
            <a:endParaRPr lang="en-US" dirty="0" smtClean="0"/>
          </a:p>
          <a:p>
            <a:r>
              <a:rPr lang="en-US" dirty="0" smtClean="0"/>
              <a:t>When a node in region X receives</a:t>
            </a:r>
            <a:r>
              <a:rPr lang="en-US" baseline="0" dirty="0" smtClean="0"/>
              <a:t> the interest it activates the sensors</a:t>
            </a:r>
          </a:p>
          <a:p>
            <a:r>
              <a:rPr lang="en-US" baseline="0" dirty="0" smtClean="0"/>
              <a:t>Attribute value based interest and data naming scheme.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182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One who initiates the query –Sink</a:t>
            </a:r>
          </a:p>
          <a:p>
            <a:r>
              <a:rPr lang="en-US" dirty="0" smtClean="0"/>
              <a:t>The source / origin</a:t>
            </a:r>
            <a:r>
              <a:rPr lang="en-US" baseline="0" dirty="0" smtClean="0"/>
              <a:t> of data</a:t>
            </a:r>
          </a:p>
          <a:p>
            <a:endParaRPr lang="en-US" baseline="0" dirty="0" smtClean="0"/>
          </a:p>
          <a:p>
            <a:r>
              <a:rPr lang="en-US" dirty="0" smtClean="0"/>
              <a:t>Flood the</a:t>
            </a:r>
            <a:r>
              <a:rPr lang="en-US" baseline="0" dirty="0" smtClean="0"/>
              <a:t> query across the network.</a:t>
            </a:r>
          </a:p>
          <a:p>
            <a:r>
              <a:rPr lang="en-US" baseline="0" dirty="0" smtClean="0"/>
              <a:t>Get the data.</a:t>
            </a:r>
          </a:p>
          <a:p>
            <a:r>
              <a:rPr lang="en-US" baseline="0" dirty="0" smtClean="0"/>
              <a:t>Aim : 1) the location of the source of interest</a:t>
            </a:r>
          </a:p>
          <a:p>
            <a:r>
              <a:rPr lang="en-US" baseline="0" dirty="0" smtClean="0"/>
              <a:t>2) Part 2 : Select the best path from the sink to source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Interest are </a:t>
            </a:r>
            <a:r>
              <a:rPr lang="en-US" baseline="0" dirty="0" err="1" smtClean="0"/>
              <a:t>monotically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refershed</a:t>
            </a:r>
            <a:r>
              <a:rPr lang="en-US" baseline="0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86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  <a:r>
              <a:rPr lang="en-US" baseline="0" dirty="0" smtClean="0"/>
              <a:t> matching the interest is drawn towards the node/</a:t>
            </a:r>
          </a:p>
          <a:p>
            <a:r>
              <a:rPr lang="en-US" baseline="0" dirty="0" smtClean="0"/>
              <a:t>It reinforces a small number of paths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5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with marker that there is a</a:t>
            </a:r>
            <a:r>
              <a:rPr lang="en-US" baseline="0" dirty="0" smtClean="0"/>
              <a:t> path where the data reaches fastest. The we will increase the gradient of that path.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627D5-DBC8-B54A-8D60-BAC47934E72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5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C888B-D9F9-4E54-B722-F151A9F45E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68BAE70-569A-884A-B1A0-6DD50EF725C7}" type="datetimeFigureOut">
              <a:rPr lang="en-US" smtClean="0"/>
              <a:t>3/17/15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57288EA9-0D53-A243-9C94-7A13B04E062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5.wmf"/><Relationship Id="rId5" Type="http://schemas.openxmlformats.org/officeDocument/2006/relationships/image" Target="../media/image6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wmf"/><Relationship Id="rId6" Type="http://schemas.openxmlformats.org/officeDocument/2006/relationships/image" Target="../media/image6.png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5.wmf"/><Relationship Id="rId6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95198" y="430119"/>
            <a:ext cx="6575638" cy="2399081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Cambria"/>
                <a:cs typeface="Cambria"/>
              </a:rPr>
              <a:t>Directed Diffusion:</a:t>
            </a:r>
            <a:br>
              <a:rPr lang="en-US" sz="3600" b="1" dirty="0" smtClean="0">
                <a:solidFill>
                  <a:schemeClr val="tx2"/>
                </a:solidFill>
                <a:latin typeface="Cambria"/>
                <a:cs typeface="Cambria"/>
              </a:rPr>
            </a:br>
            <a:r>
              <a:rPr lang="en-US" sz="3600" b="1" dirty="0" smtClean="0">
                <a:solidFill>
                  <a:schemeClr val="tx2"/>
                </a:solidFill>
                <a:latin typeface="Cambria"/>
                <a:cs typeface="Cambria"/>
              </a:rPr>
              <a:t>A Scalable and Robust Communication Paradigm for Sensor Networks</a:t>
            </a:r>
            <a:endParaRPr lang="en-US" sz="3600" b="1" dirty="0">
              <a:latin typeface="Cambria"/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542" y="4097475"/>
            <a:ext cx="6858000" cy="990600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     </a:t>
            </a:r>
            <a:r>
              <a:rPr lang="en-US" sz="2400" dirty="0" err="1" smtClean="0">
                <a:latin typeface="Cambria"/>
                <a:cs typeface="Cambria"/>
              </a:rPr>
              <a:t>Chalermek</a:t>
            </a:r>
            <a:r>
              <a:rPr lang="en-US" sz="2400" dirty="0" smtClean="0">
                <a:latin typeface="Cambria"/>
                <a:cs typeface="Cambria"/>
              </a:rPr>
              <a:t>		Ramesh		Deborah</a:t>
            </a:r>
            <a:endParaRPr lang="en-US" sz="2400" dirty="0">
              <a:latin typeface="Cambria"/>
              <a:cs typeface="Cambria"/>
            </a:endParaRPr>
          </a:p>
          <a:p>
            <a:r>
              <a:rPr lang="en-US" sz="2400" dirty="0" err="1" smtClean="0">
                <a:latin typeface="Cambria"/>
                <a:cs typeface="Cambria"/>
              </a:rPr>
              <a:t>Intanagonwiwat</a:t>
            </a:r>
            <a:r>
              <a:rPr lang="en-US" sz="2400" dirty="0" smtClean="0">
                <a:latin typeface="Cambria"/>
                <a:cs typeface="Cambria"/>
              </a:rPr>
              <a:t>        </a:t>
            </a:r>
            <a:r>
              <a:rPr lang="en-US" sz="2400" dirty="0" err="1" smtClean="0">
                <a:latin typeface="Cambria"/>
                <a:cs typeface="Cambria"/>
              </a:rPr>
              <a:t>Govindan</a:t>
            </a:r>
            <a:r>
              <a:rPr lang="en-US" sz="2400" dirty="0" smtClean="0">
                <a:latin typeface="Cambria"/>
                <a:cs typeface="Cambria"/>
              </a:rPr>
              <a:t>                           </a:t>
            </a:r>
            <a:r>
              <a:rPr lang="en-US" sz="2400" dirty="0" err="1" smtClean="0">
                <a:latin typeface="Cambria"/>
                <a:cs typeface="Cambria"/>
              </a:rPr>
              <a:t>Estrin</a:t>
            </a:r>
            <a:endParaRPr lang="en-US" sz="2400" dirty="0" smtClean="0">
              <a:latin typeface="Cambria"/>
              <a:cs typeface="Cambria"/>
            </a:endParaRPr>
          </a:p>
          <a:p>
            <a:endParaRPr lang="en-US" sz="2400" dirty="0" smtClean="0">
              <a:latin typeface="Cambria"/>
              <a:cs typeface="Cambria"/>
            </a:endParaRPr>
          </a:p>
          <a:p>
            <a:pPr algn="ctr"/>
            <a:r>
              <a:rPr lang="en-US" sz="2400" b="1" dirty="0" err="1" smtClean="0">
                <a:latin typeface="Cambria"/>
                <a:cs typeface="Cambria"/>
              </a:rPr>
              <a:t>Mobicom</a:t>
            </a:r>
            <a:r>
              <a:rPr lang="en-US" sz="2400" b="1" dirty="0" smtClean="0">
                <a:latin typeface="Cambria"/>
                <a:cs typeface="Cambria"/>
              </a:rPr>
              <a:t> 2000</a:t>
            </a:r>
            <a:endParaRPr lang="en-US" sz="2400" b="1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906699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5249863" y="4724400"/>
            <a:ext cx="176213" cy="525463"/>
          </a:xfrm>
          <a:prstGeom prst="line">
            <a:avLst/>
          </a:prstGeom>
          <a:noFill/>
          <a:ln w="762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 flipV="1">
            <a:off x="4724400" y="5399088"/>
            <a:ext cx="666750" cy="1127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 flipH="1">
            <a:off x="5110163" y="5473700"/>
            <a:ext cx="350838" cy="525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1547453"/>
              </p:ext>
            </p:extLst>
          </p:nvPr>
        </p:nvGraphicFramePr>
        <p:xfrm>
          <a:off x="5594922" y="4706655"/>
          <a:ext cx="1047178" cy="138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5" name="Clip" r:id="rId3" imgW="1857600" imgH="3995640" progId="MS_ClipArt_Gallery.5">
                  <p:embed/>
                </p:oleObj>
              </mc:Choice>
              <mc:Fallback>
                <p:oleObj name="Clip" r:id="rId3" imgW="1857600" imgH="399564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922" y="4706655"/>
                        <a:ext cx="1047178" cy="1384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46"/>
          <p:cNvSpPr>
            <a:spLocks noChangeShapeType="1"/>
          </p:cNvSpPr>
          <p:nvPr/>
        </p:nvSpPr>
        <p:spPr bwMode="auto">
          <a:xfrm flipH="1" flipV="1">
            <a:off x="4689204" y="3919717"/>
            <a:ext cx="420959" cy="337405"/>
          </a:xfrm>
          <a:prstGeom prst="line">
            <a:avLst/>
          </a:prstGeom>
          <a:noFill/>
          <a:ln w="28575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57"/>
          <p:cNvSpPr>
            <a:spLocks noChangeShapeType="1"/>
          </p:cNvSpPr>
          <p:nvPr/>
        </p:nvSpPr>
        <p:spPr bwMode="auto">
          <a:xfrm>
            <a:off x="3151352" y="4551751"/>
            <a:ext cx="990600" cy="228600"/>
          </a:xfrm>
          <a:prstGeom prst="line">
            <a:avLst/>
          </a:prstGeom>
          <a:noFill/>
          <a:ln w="762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58"/>
          <p:cNvSpPr>
            <a:spLocks noChangeShapeType="1"/>
          </p:cNvSpPr>
          <p:nvPr/>
        </p:nvSpPr>
        <p:spPr bwMode="auto">
          <a:xfrm>
            <a:off x="3041650" y="4724400"/>
            <a:ext cx="387350" cy="6096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59"/>
          <p:cNvSpPr>
            <a:spLocks noChangeShapeType="1"/>
          </p:cNvSpPr>
          <p:nvPr/>
        </p:nvSpPr>
        <p:spPr bwMode="auto">
          <a:xfrm flipV="1">
            <a:off x="3200400" y="4114801"/>
            <a:ext cx="1219200" cy="3810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60"/>
          <p:cNvSpPr>
            <a:spLocks noChangeShapeType="1"/>
          </p:cNvSpPr>
          <p:nvPr/>
        </p:nvSpPr>
        <p:spPr bwMode="auto">
          <a:xfrm>
            <a:off x="3581400" y="3962400"/>
            <a:ext cx="771525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294980" y="3838181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121310" y="4757917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042283" y="4330135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377061" y="5425128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4773449" y="5857881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2867980" y="4354518"/>
            <a:ext cx="347339" cy="28256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407730" y="5315117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255330" y="3775672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 flipH="1">
            <a:off x="3025419" y="4017568"/>
            <a:ext cx="30480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 flipV="1">
            <a:off x="3152169" y="4098725"/>
            <a:ext cx="283530" cy="239718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1177939" y="4857917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charset="0"/>
              </a:rPr>
              <a:t>Source</a:t>
            </a:r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5715000" y="6308547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charset="0"/>
              </a:rPr>
              <a:t>Sink</a:t>
            </a:r>
          </a:p>
        </p:txBody>
      </p:sp>
      <p:sp>
        <p:nvSpPr>
          <p:cNvPr id="48" name="Line 17"/>
          <p:cNvSpPr>
            <a:spLocks noChangeShapeType="1"/>
          </p:cNvSpPr>
          <p:nvPr/>
        </p:nvSpPr>
        <p:spPr bwMode="auto">
          <a:xfrm flipH="1" flipV="1">
            <a:off x="4388264" y="5039278"/>
            <a:ext cx="173669" cy="35981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49" name="Line 17"/>
          <p:cNvSpPr>
            <a:spLocks noChangeShapeType="1"/>
          </p:cNvSpPr>
          <p:nvPr/>
        </p:nvSpPr>
        <p:spPr bwMode="auto">
          <a:xfrm flipH="1" flipV="1">
            <a:off x="5389622" y="4612698"/>
            <a:ext cx="205301" cy="58811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 flipH="1" flipV="1">
            <a:off x="3602669" y="3871202"/>
            <a:ext cx="651289" cy="1520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1" name="Line 17"/>
          <p:cNvSpPr>
            <a:spLocks noChangeShapeType="1"/>
          </p:cNvSpPr>
          <p:nvPr/>
        </p:nvSpPr>
        <p:spPr bwMode="auto">
          <a:xfrm flipH="1">
            <a:off x="5185553" y="5548679"/>
            <a:ext cx="345059" cy="54284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2" name="Line 17"/>
          <p:cNvSpPr>
            <a:spLocks noChangeShapeType="1"/>
          </p:cNvSpPr>
          <p:nvPr/>
        </p:nvSpPr>
        <p:spPr bwMode="auto">
          <a:xfrm flipH="1">
            <a:off x="4748301" y="5479651"/>
            <a:ext cx="609164" cy="10552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5371367" y="5192718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4695554" y="4038599"/>
            <a:ext cx="353080" cy="239719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 flipV="1">
            <a:off x="3152928" y="4652872"/>
            <a:ext cx="899481" cy="2208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6" name="Line 17"/>
          <p:cNvSpPr>
            <a:spLocks noChangeShapeType="1"/>
          </p:cNvSpPr>
          <p:nvPr/>
        </p:nvSpPr>
        <p:spPr bwMode="auto">
          <a:xfrm flipH="1">
            <a:off x="4516566" y="4669231"/>
            <a:ext cx="556448" cy="2208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8" name="Line 57"/>
          <p:cNvSpPr>
            <a:spLocks noChangeShapeType="1"/>
          </p:cNvSpPr>
          <p:nvPr/>
        </p:nvSpPr>
        <p:spPr bwMode="auto">
          <a:xfrm>
            <a:off x="4294979" y="5072631"/>
            <a:ext cx="173669" cy="358608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 flipV="1">
            <a:off x="4495800" y="4572000"/>
            <a:ext cx="593283" cy="212526"/>
          </a:xfrm>
          <a:prstGeom prst="line">
            <a:avLst/>
          </a:prstGeom>
          <a:noFill/>
          <a:ln w="762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 flipH="1" flipV="1">
            <a:off x="4697729" y="5617322"/>
            <a:ext cx="162466" cy="291472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7"/>
          <p:cNvSpPr>
            <a:spLocks noChangeShapeType="1"/>
          </p:cNvSpPr>
          <p:nvPr/>
        </p:nvSpPr>
        <p:spPr bwMode="auto">
          <a:xfrm>
            <a:off x="3803299" y="5511801"/>
            <a:ext cx="553691" cy="54756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7"/>
          <p:cNvSpPr>
            <a:spLocks noChangeShapeType="1"/>
          </p:cNvSpPr>
          <p:nvPr/>
        </p:nvSpPr>
        <p:spPr bwMode="auto">
          <a:xfrm>
            <a:off x="4642318" y="5707691"/>
            <a:ext cx="131130" cy="246512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57"/>
          <p:cNvSpPr>
            <a:spLocks noChangeShapeType="1"/>
          </p:cNvSpPr>
          <p:nvPr/>
        </p:nvSpPr>
        <p:spPr bwMode="auto">
          <a:xfrm flipH="1" flipV="1">
            <a:off x="3750991" y="5586463"/>
            <a:ext cx="540100" cy="67301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57"/>
          <p:cNvSpPr>
            <a:spLocks noChangeShapeType="1"/>
          </p:cNvSpPr>
          <p:nvPr/>
        </p:nvSpPr>
        <p:spPr bwMode="auto">
          <a:xfrm flipH="1" flipV="1">
            <a:off x="2877693" y="4719086"/>
            <a:ext cx="377483" cy="576083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57"/>
          <p:cNvSpPr>
            <a:spLocks noChangeShapeType="1"/>
          </p:cNvSpPr>
          <p:nvPr/>
        </p:nvSpPr>
        <p:spPr bwMode="auto">
          <a:xfrm>
            <a:off x="6926299" y="4293483"/>
            <a:ext cx="549673" cy="0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57"/>
          <p:cNvSpPr>
            <a:spLocks noChangeShapeType="1"/>
          </p:cNvSpPr>
          <p:nvPr/>
        </p:nvSpPr>
        <p:spPr bwMode="auto">
          <a:xfrm>
            <a:off x="6926299" y="4804775"/>
            <a:ext cx="553691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475972" y="4040902"/>
            <a:ext cx="1224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Interest</a:t>
            </a:r>
          </a:p>
        </p:txBody>
      </p:sp>
      <p:sp>
        <p:nvSpPr>
          <p:cNvPr id="69" name="Line 57"/>
          <p:cNvSpPr>
            <a:spLocks noChangeShapeType="1"/>
          </p:cNvSpPr>
          <p:nvPr/>
        </p:nvSpPr>
        <p:spPr bwMode="auto">
          <a:xfrm flipH="1">
            <a:off x="3244782" y="4251920"/>
            <a:ext cx="1009176" cy="320080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57"/>
          <p:cNvSpPr>
            <a:spLocks noChangeShapeType="1"/>
          </p:cNvSpPr>
          <p:nvPr/>
        </p:nvSpPr>
        <p:spPr bwMode="auto">
          <a:xfrm flipV="1">
            <a:off x="4388265" y="4208665"/>
            <a:ext cx="173668" cy="549252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57"/>
          <p:cNvSpPr>
            <a:spLocks noChangeShapeType="1"/>
          </p:cNvSpPr>
          <p:nvPr/>
        </p:nvSpPr>
        <p:spPr bwMode="auto">
          <a:xfrm flipH="1">
            <a:off x="4263650" y="4249274"/>
            <a:ext cx="214689" cy="515735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7533159" y="450828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Data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43800" y="4495800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65" name="Title 1"/>
          <p:cNvSpPr txBox="1">
            <a:spLocks/>
          </p:cNvSpPr>
          <p:nvPr/>
        </p:nvSpPr>
        <p:spPr>
          <a:xfrm>
            <a:off x="1028700" y="467448"/>
            <a:ext cx="6781800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smtClean="0">
                <a:solidFill>
                  <a:srgbClr val="800000"/>
                </a:solidFill>
                <a:latin typeface="Cambria"/>
                <a:cs typeface="Cambria"/>
              </a:rPr>
              <a:t/>
            </a:r>
            <a:br>
              <a:rPr lang="en-US" sz="3200" b="1" smtClean="0">
                <a:solidFill>
                  <a:srgbClr val="800000"/>
                </a:solidFill>
                <a:latin typeface="Cambria"/>
                <a:cs typeface="Cambria"/>
              </a:rPr>
            </a:br>
            <a:r>
              <a:rPr lang="en-US" sz="3200" b="1" smtClean="0">
                <a:solidFill>
                  <a:srgbClr val="800000"/>
                </a:solidFill>
                <a:latin typeface="Cambria"/>
                <a:cs typeface="Cambria"/>
              </a:rPr>
              <a:t>Reinforcement</a:t>
            </a:r>
            <a:endParaRPr lang="en-US" sz="32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pic>
        <p:nvPicPr>
          <p:cNvPr id="74" name="Content Placeholder 3" descr="mistreatment-clipart-Baby-Elephant-Clipart_8.pn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" b="-40"/>
          <a:stretch/>
        </p:blipFill>
        <p:spPr>
          <a:xfrm>
            <a:off x="1364868" y="3683928"/>
            <a:ext cx="1323966" cy="15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67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467448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/>
            </a:r>
            <a:b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</a:br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Reinforcement</a:t>
            </a:r>
            <a:endParaRPr lang="en-US" sz="32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5249863" y="4724400"/>
            <a:ext cx="176213" cy="525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 flipV="1">
            <a:off x="4724400" y="5399088"/>
            <a:ext cx="666750" cy="1127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 flipH="1">
            <a:off x="5110163" y="5473700"/>
            <a:ext cx="350838" cy="525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1535531"/>
              </p:ext>
            </p:extLst>
          </p:nvPr>
        </p:nvGraphicFramePr>
        <p:xfrm>
          <a:off x="5594922" y="4706655"/>
          <a:ext cx="1047178" cy="138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4" name="Clip" r:id="rId4" imgW="1857600" imgH="3995640" progId="MS_ClipArt_Gallery.5">
                  <p:embed/>
                </p:oleObj>
              </mc:Choice>
              <mc:Fallback>
                <p:oleObj name="Clip" r:id="rId4" imgW="1857600" imgH="399564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922" y="4706655"/>
                        <a:ext cx="1047178" cy="1384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Line 46"/>
          <p:cNvSpPr>
            <a:spLocks noChangeShapeType="1"/>
          </p:cNvSpPr>
          <p:nvPr/>
        </p:nvSpPr>
        <p:spPr bwMode="auto">
          <a:xfrm flipH="1" flipV="1">
            <a:off x="4689204" y="3919717"/>
            <a:ext cx="420959" cy="337405"/>
          </a:xfrm>
          <a:prstGeom prst="line">
            <a:avLst/>
          </a:prstGeom>
          <a:noFill/>
          <a:ln w="28575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Line 57"/>
          <p:cNvSpPr>
            <a:spLocks noChangeShapeType="1"/>
          </p:cNvSpPr>
          <p:nvPr/>
        </p:nvSpPr>
        <p:spPr bwMode="auto">
          <a:xfrm>
            <a:off x="3124200" y="4572000"/>
            <a:ext cx="990600" cy="2286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58"/>
          <p:cNvSpPr>
            <a:spLocks noChangeShapeType="1"/>
          </p:cNvSpPr>
          <p:nvPr/>
        </p:nvSpPr>
        <p:spPr bwMode="auto">
          <a:xfrm>
            <a:off x="3041650" y="4724400"/>
            <a:ext cx="387350" cy="6096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59"/>
          <p:cNvSpPr>
            <a:spLocks noChangeShapeType="1"/>
          </p:cNvSpPr>
          <p:nvPr/>
        </p:nvSpPr>
        <p:spPr bwMode="auto">
          <a:xfrm flipV="1">
            <a:off x="3200400" y="4114801"/>
            <a:ext cx="1219200" cy="3810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60"/>
          <p:cNvSpPr>
            <a:spLocks noChangeShapeType="1"/>
          </p:cNvSpPr>
          <p:nvPr/>
        </p:nvSpPr>
        <p:spPr bwMode="auto">
          <a:xfrm>
            <a:off x="3581400" y="3962400"/>
            <a:ext cx="771525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294980" y="3838181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121310" y="4757917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042283" y="4330135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377061" y="5425128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4773449" y="5857881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2867980" y="4354518"/>
            <a:ext cx="347339" cy="28256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407730" y="5315117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255330" y="3775672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 flipH="1">
            <a:off x="3025419" y="4017568"/>
            <a:ext cx="30480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 flipV="1">
            <a:off x="3152169" y="4098725"/>
            <a:ext cx="283530" cy="239718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1177939" y="4857917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charset="0"/>
              </a:rPr>
              <a:t>Source</a:t>
            </a:r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5715000" y="6308547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charset="0"/>
              </a:rPr>
              <a:t>Sink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68649" y="1655454"/>
            <a:ext cx="5091643" cy="246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Initial Interest</a:t>
            </a:r>
          </a:p>
          <a:p>
            <a:pPr lvl="1">
              <a:lnSpc>
                <a:spcPct val="80000"/>
              </a:lnSpc>
            </a:pPr>
            <a:endParaRPr lang="en-US" sz="2400" dirty="0" smtClean="0">
              <a:latin typeface="Cambria"/>
              <a:cs typeface="Cambria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Type=four-legged animal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Interval= </a:t>
            </a:r>
            <a:r>
              <a:rPr lang="en-US" sz="2400" b="1" dirty="0" smtClean="0">
                <a:solidFill>
                  <a:srgbClr val="FF0000"/>
                </a:solidFill>
                <a:latin typeface="Cambria"/>
                <a:cs typeface="Cambria"/>
              </a:rPr>
              <a:t>10ms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latin typeface="Cambria"/>
                <a:cs typeface="Cambria"/>
              </a:rPr>
              <a:t>Rect</a:t>
            </a:r>
            <a:r>
              <a:rPr lang="en-US" sz="2400" dirty="0" smtClean="0">
                <a:latin typeface="Cambria"/>
                <a:cs typeface="Cambria"/>
              </a:rPr>
              <a:t>=[-100, 100, 200, 400]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Timestamp =01:20:40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latin typeface="Cambria"/>
                <a:cs typeface="Cambria"/>
              </a:rPr>
              <a:t>ExpiresAt</a:t>
            </a:r>
            <a:r>
              <a:rPr lang="en-US" sz="2400" dirty="0" smtClean="0">
                <a:latin typeface="Cambria"/>
                <a:cs typeface="Cambria"/>
              </a:rPr>
              <a:t>   =01:30:40</a:t>
            </a:r>
          </a:p>
          <a:p>
            <a:pPr lvl="1">
              <a:lnSpc>
                <a:spcPct val="80000"/>
              </a:lnSpc>
            </a:pP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45800" y="1968239"/>
            <a:ext cx="2784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Increase gradient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45" name="Straight Arrow Connector 44"/>
          <p:cNvCxnSpPr>
            <a:stCxn id="43" idx="3"/>
          </p:cNvCxnSpPr>
          <p:nvPr/>
        </p:nvCxnSpPr>
        <p:spPr>
          <a:xfrm>
            <a:off x="3330219" y="2199072"/>
            <a:ext cx="1660416" cy="5917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Line 17"/>
          <p:cNvSpPr>
            <a:spLocks noChangeShapeType="1"/>
          </p:cNvSpPr>
          <p:nvPr/>
        </p:nvSpPr>
        <p:spPr bwMode="auto">
          <a:xfrm flipH="1" flipV="1">
            <a:off x="4388264" y="5039278"/>
            <a:ext cx="173669" cy="35981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49" name="Line 17"/>
          <p:cNvSpPr>
            <a:spLocks noChangeShapeType="1"/>
          </p:cNvSpPr>
          <p:nvPr/>
        </p:nvSpPr>
        <p:spPr bwMode="auto">
          <a:xfrm flipH="1" flipV="1">
            <a:off x="5309234" y="4661751"/>
            <a:ext cx="205301" cy="588112"/>
          </a:xfrm>
          <a:prstGeom prst="line">
            <a:avLst/>
          </a:prstGeom>
          <a:ln w="76200" cmpd="sng"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 flipH="1" flipV="1">
            <a:off x="3602669" y="3871202"/>
            <a:ext cx="651289" cy="1520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1" name="Line 17"/>
          <p:cNvSpPr>
            <a:spLocks noChangeShapeType="1"/>
          </p:cNvSpPr>
          <p:nvPr/>
        </p:nvSpPr>
        <p:spPr bwMode="auto">
          <a:xfrm flipH="1">
            <a:off x="5185553" y="5548679"/>
            <a:ext cx="345059" cy="54284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2" name="Line 17"/>
          <p:cNvSpPr>
            <a:spLocks noChangeShapeType="1"/>
          </p:cNvSpPr>
          <p:nvPr/>
        </p:nvSpPr>
        <p:spPr bwMode="auto">
          <a:xfrm flipH="1">
            <a:off x="4748301" y="5479651"/>
            <a:ext cx="609164" cy="10552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5371367" y="5192718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4695554" y="4038599"/>
            <a:ext cx="353080" cy="239719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 flipV="1">
            <a:off x="3109462" y="4705084"/>
            <a:ext cx="899481" cy="220836"/>
          </a:xfrm>
          <a:prstGeom prst="line">
            <a:avLst/>
          </a:prstGeom>
          <a:ln w="76200" cmpd="sng"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6" name="Line 17"/>
          <p:cNvSpPr>
            <a:spLocks noChangeShapeType="1"/>
          </p:cNvSpPr>
          <p:nvPr/>
        </p:nvSpPr>
        <p:spPr bwMode="auto">
          <a:xfrm flipH="1">
            <a:off x="4470077" y="4731098"/>
            <a:ext cx="556448" cy="220837"/>
          </a:xfrm>
          <a:prstGeom prst="line">
            <a:avLst/>
          </a:prstGeom>
          <a:ln w="76200" cmpd="sng"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7" name="Line 17"/>
          <p:cNvSpPr>
            <a:spLocks noChangeShapeType="1"/>
          </p:cNvSpPr>
          <p:nvPr/>
        </p:nvSpPr>
        <p:spPr bwMode="auto">
          <a:xfrm flipH="1">
            <a:off x="8700286" y="-822580"/>
            <a:ext cx="846227" cy="23867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8" name="Line 57"/>
          <p:cNvSpPr>
            <a:spLocks noChangeShapeType="1"/>
          </p:cNvSpPr>
          <p:nvPr/>
        </p:nvSpPr>
        <p:spPr bwMode="auto">
          <a:xfrm>
            <a:off x="4294979" y="5072631"/>
            <a:ext cx="173669" cy="358608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 flipV="1">
            <a:off x="4468648" y="4592249"/>
            <a:ext cx="593283" cy="212526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Line 57"/>
          <p:cNvSpPr>
            <a:spLocks noChangeShapeType="1"/>
          </p:cNvSpPr>
          <p:nvPr/>
        </p:nvSpPr>
        <p:spPr bwMode="auto">
          <a:xfrm flipH="1" flipV="1">
            <a:off x="4697729" y="5617322"/>
            <a:ext cx="162466" cy="291472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7"/>
          <p:cNvSpPr>
            <a:spLocks noChangeShapeType="1"/>
          </p:cNvSpPr>
          <p:nvPr/>
        </p:nvSpPr>
        <p:spPr bwMode="auto">
          <a:xfrm>
            <a:off x="3803299" y="5511801"/>
            <a:ext cx="553691" cy="54756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7"/>
          <p:cNvSpPr>
            <a:spLocks noChangeShapeType="1"/>
          </p:cNvSpPr>
          <p:nvPr/>
        </p:nvSpPr>
        <p:spPr bwMode="auto">
          <a:xfrm>
            <a:off x="4642318" y="5707691"/>
            <a:ext cx="131130" cy="246512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Line 57"/>
          <p:cNvSpPr>
            <a:spLocks noChangeShapeType="1"/>
          </p:cNvSpPr>
          <p:nvPr/>
        </p:nvSpPr>
        <p:spPr bwMode="auto">
          <a:xfrm flipH="1" flipV="1">
            <a:off x="3750991" y="5586463"/>
            <a:ext cx="540100" cy="67301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4" name="Line 57"/>
          <p:cNvSpPr>
            <a:spLocks noChangeShapeType="1"/>
          </p:cNvSpPr>
          <p:nvPr/>
        </p:nvSpPr>
        <p:spPr bwMode="auto">
          <a:xfrm flipH="1" flipV="1">
            <a:off x="2922227" y="4714352"/>
            <a:ext cx="377483" cy="576083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Line 57"/>
          <p:cNvSpPr>
            <a:spLocks noChangeShapeType="1"/>
          </p:cNvSpPr>
          <p:nvPr/>
        </p:nvSpPr>
        <p:spPr bwMode="auto">
          <a:xfrm flipH="1">
            <a:off x="3244782" y="4251920"/>
            <a:ext cx="1009176" cy="320080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Line 57"/>
          <p:cNvSpPr>
            <a:spLocks noChangeShapeType="1"/>
          </p:cNvSpPr>
          <p:nvPr/>
        </p:nvSpPr>
        <p:spPr bwMode="auto">
          <a:xfrm flipV="1">
            <a:off x="4388265" y="4208665"/>
            <a:ext cx="173668" cy="549252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Line 57"/>
          <p:cNvSpPr>
            <a:spLocks noChangeShapeType="1"/>
          </p:cNvSpPr>
          <p:nvPr/>
        </p:nvSpPr>
        <p:spPr bwMode="auto">
          <a:xfrm flipH="1">
            <a:off x="4263650" y="4249274"/>
            <a:ext cx="214689" cy="515735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7543800" y="4495800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pic>
        <p:nvPicPr>
          <p:cNvPr id="65" name="Content Placeholder 3" descr="mistreatment-clipart-Baby-Elephant-Clipart_8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" b="-40"/>
          <a:stretch/>
        </p:blipFill>
        <p:spPr>
          <a:xfrm>
            <a:off x="1344706" y="3679819"/>
            <a:ext cx="1323966" cy="150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231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5" grpId="0" animBg="1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467448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Gradient Types</a:t>
            </a:r>
            <a:endParaRPr lang="en-US" sz="32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79273"/>
            <a:ext cx="7543800" cy="3886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Binary Value</a:t>
            </a:r>
          </a:p>
          <a:p>
            <a:pPr>
              <a:buFont typeface="Wingdings" charset="2"/>
              <a:buChar char="ü"/>
            </a:pPr>
            <a:r>
              <a:rPr lang="en-US" sz="2800" dirty="0" smtClean="0">
                <a:latin typeface="Cambria"/>
                <a:cs typeface="Cambria"/>
              </a:rPr>
              <a:t> Probabilistic forwarding –load balancing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4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467448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Interest Cache/Data Propagation</a:t>
            </a:r>
            <a:endParaRPr lang="en-US" sz="32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92500"/>
              </p:ext>
            </p:extLst>
          </p:nvPr>
        </p:nvGraphicFramePr>
        <p:xfrm>
          <a:off x="448436" y="2077940"/>
          <a:ext cx="6523952" cy="3861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988"/>
                <a:gridCol w="1630988"/>
                <a:gridCol w="1630988"/>
                <a:gridCol w="1630988"/>
              </a:tblGrid>
              <a:tr h="69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mbria"/>
                          <a:cs typeface="Cambria"/>
                        </a:rPr>
                        <a:t>Type</a:t>
                      </a:r>
                    </a:p>
                    <a:p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mbria"/>
                          <a:cs typeface="Cambria"/>
                        </a:rPr>
                        <a:t>Rect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Timestamp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Gradient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16006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Four-legged animal</a:t>
                      </a: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Instance-elephant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[-100, 100, 200, 400]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01:20:40</a:t>
                      </a:r>
                    </a:p>
                    <a:p>
                      <a:endParaRPr lang="en-US" sz="2000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Last received matching interest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Neighbor 1-</a:t>
                      </a: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Data rate, duration</a:t>
                      </a:r>
                    </a:p>
                    <a:p>
                      <a:endParaRPr lang="en-US" sz="2000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Neighbor 2-</a:t>
                      </a: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Data rate, duration</a:t>
                      </a:r>
                    </a:p>
                    <a:p>
                      <a:endParaRPr lang="en-US" sz="2000" dirty="0" smtClean="0">
                        <a:latin typeface="Cambria"/>
                        <a:cs typeface="Cambria"/>
                      </a:endParaRPr>
                    </a:p>
                    <a:p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292315" y="4071241"/>
            <a:ext cx="16485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Cambria"/>
                <a:cs typeface="Cambria"/>
              </a:rPr>
              <a:t>Local </a:t>
            </a:r>
          </a:p>
          <a:p>
            <a:pPr algn="ctr"/>
            <a:r>
              <a:rPr lang="en-US" sz="2400" dirty="0" smtClean="0">
                <a:latin typeface="Cambria"/>
                <a:cs typeface="Cambria"/>
              </a:rPr>
              <a:t>Interaction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12" name="Curved Connector 11"/>
          <p:cNvCxnSpPr/>
          <p:nvPr/>
        </p:nvCxnSpPr>
        <p:spPr>
          <a:xfrm rot="10800000">
            <a:off x="6729607" y="3504353"/>
            <a:ext cx="1260843" cy="566889"/>
          </a:xfrm>
          <a:prstGeom prst="curvedConnector3">
            <a:avLst>
              <a:gd name="adj1" fmla="val 5382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8479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08773"/>
            <a:ext cx="7543800" cy="3886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91540" y="467448"/>
            <a:ext cx="6781800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/>
            </a:r>
            <a:b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</a:br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Negative Reinforcement Option 1</a:t>
            </a:r>
            <a:endParaRPr lang="en-US" sz="32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sp>
        <p:nvSpPr>
          <p:cNvPr id="9" name="Oval 8"/>
          <p:cNvSpPr/>
          <p:nvPr/>
        </p:nvSpPr>
        <p:spPr>
          <a:xfrm>
            <a:off x="3906380" y="2308773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906380" y="4068674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891540" y="3594461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A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1791622" y="2851461"/>
            <a:ext cx="2114758" cy="81147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1775545" y="4356327"/>
            <a:ext cx="2114758" cy="18656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791622" y="4542887"/>
            <a:ext cx="2098681" cy="1831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791622" y="2817224"/>
            <a:ext cx="2114758" cy="879950"/>
          </a:xfrm>
          <a:prstGeom prst="straightConnector1">
            <a:avLst/>
          </a:prstGeom>
          <a:ln w="57150" cmpd="sng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81460" y="5732896"/>
            <a:ext cx="32834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ambria"/>
                <a:cs typeface="Cambria"/>
              </a:rPr>
              <a:t>Wait for it to time out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0260184">
            <a:off x="1638374" y="2660229"/>
            <a:ext cx="194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Gradient = 1s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4" name="TextBox 13"/>
          <p:cNvSpPr txBox="1"/>
          <p:nvPr/>
        </p:nvSpPr>
        <p:spPr>
          <a:xfrm rot="216170">
            <a:off x="1804209" y="4786587"/>
            <a:ext cx="194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Gradient = 1s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6" name="TextBox 15"/>
          <p:cNvSpPr txBox="1"/>
          <p:nvPr/>
        </p:nvSpPr>
        <p:spPr>
          <a:xfrm rot="20260184">
            <a:off x="1596806" y="2589988"/>
            <a:ext cx="2367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Gradient = 10ms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1890156" y="3118546"/>
            <a:ext cx="2016224" cy="74644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324242" y="5172678"/>
            <a:ext cx="270208" cy="4108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9545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08773"/>
            <a:ext cx="7543800" cy="3886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91540" y="467448"/>
            <a:ext cx="6781800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/>
            </a:r>
            <a:b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</a:br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Negative Reinforcement Option </a:t>
            </a:r>
            <a:r>
              <a:rPr lang="en-US" sz="3200" b="1" dirty="0">
                <a:solidFill>
                  <a:srgbClr val="800000"/>
                </a:solidFill>
                <a:latin typeface="Cambria"/>
                <a:cs typeface="Cambria"/>
              </a:rPr>
              <a:t>2</a:t>
            </a:r>
          </a:p>
        </p:txBody>
      </p:sp>
      <p:sp>
        <p:nvSpPr>
          <p:cNvPr id="9" name="Oval 8"/>
          <p:cNvSpPr/>
          <p:nvPr/>
        </p:nvSpPr>
        <p:spPr>
          <a:xfrm>
            <a:off x="3906380" y="2308773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B</a:t>
            </a:r>
          </a:p>
        </p:txBody>
      </p:sp>
      <p:sp>
        <p:nvSpPr>
          <p:cNvPr id="10" name="Oval 9"/>
          <p:cNvSpPr/>
          <p:nvPr/>
        </p:nvSpPr>
        <p:spPr>
          <a:xfrm>
            <a:off x="3906380" y="4068674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C</a:t>
            </a:r>
          </a:p>
        </p:txBody>
      </p:sp>
      <p:sp>
        <p:nvSpPr>
          <p:cNvPr id="11" name="Oval 10"/>
          <p:cNvSpPr/>
          <p:nvPr/>
        </p:nvSpPr>
        <p:spPr>
          <a:xfrm>
            <a:off x="891540" y="3594461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A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791622" y="4361270"/>
            <a:ext cx="2098681" cy="183166"/>
          </a:xfrm>
          <a:prstGeom prst="straightConnector1">
            <a:avLst/>
          </a:prstGeom>
          <a:ln w="12700" cmpd="sng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1791622" y="2817224"/>
            <a:ext cx="2114758" cy="879950"/>
          </a:xfrm>
          <a:prstGeom prst="straightConnector1">
            <a:avLst/>
          </a:prstGeom>
          <a:ln w="57150" cmpd="sng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081460" y="5732896"/>
            <a:ext cx="33453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ambria"/>
                <a:cs typeface="Cambria"/>
              </a:rPr>
              <a:t>Decrease the gradient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 rot="20260184">
            <a:off x="1523721" y="2586392"/>
            <a:ext cx="2367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Gradient = 10ms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324242" y="5172678"/>
            <a:ext cx="270208" cy="4108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281782">
            <a:off x="1752968" y="4450855"/>
            <a:ext cx="1941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Gradient = </a:t>
            </a:r>
            <a:r>
              <a:rPr lang="en-US" sz="2400" dirty="0">
                <a:latin typeface="Cambria"/>
                <a:cs typeface="Cambria"/>
              </a:rPr>
              <a:t>2</a:t>
            </a:r>
            <a:r>
              <a:rPr lang="en-US" sz="2400" dirty="0" smtClean="0">
                <a:latin typeface="Cambria"/>
                <a:cs typeface="Cambria"/>
              </a:rPr>
              <a:t>s</a:t>
            </a:r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9360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6870700" cy="609600"/>
          </a:xfrm>
        </p:spPr>
        <p:txBody>
          <a:bodyPr>
            <a:normAutofit fontScale="90000"/>
          </a:bodyPr>
          <a:lstStyle/>
          <a:p>
            <a:r>
              <a:rPr lang="th-TH" sz="3600" b="1" dirty="0">
                <a:solidFill>
                  <a:srgbClr val="800000"/>
                </a:solidFill>
                <a:latin typeface="Cambria"/>
                <a:cs typeface="Cambria"/>
              </a:rPr>
              <a:t>Average Dissipated Energy </a:t>
            </a:r>
            <a:endParaRPr lang="en-US" sz="36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sp>
        <p:nvSpPr>
          <p:cNvPr id="41987" name="Line 3"/>
          <p:cNvSpPr>
            <a:spLocks noChangeShapeType="1"/>
          </p:cNvSpPr>
          <p:nvPr/>
        </p:nvSpPr>
        <p:spPr bwMode="auto">
          <a:xfrm>
            <a:off x="2832100" y="530701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 flipH="1">
            <a:off x="6811963" y="530701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2667000" y="520382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</a:t>
            </a:r>
            <a:endParaRPr lang="en-US" sz="2400">
              <a:latin typeface="Times New Roman" charset="0"/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>
            <a:off x="2832100" y="495300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flipH="1">
            <a:off x="6811963" y="495300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2320925" y="4849813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0.002</a:t>
            </a:r>
            <a:endParaRPr lang="en-US" sz="2400">
              <a:latin typeface="Times New Roman" charset="0"/>
            </a:endParaRP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2832100" y="459898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H="1">
            <a:off x="6811963" y="459898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>
            <a:off x="2320925" y="4495800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0.004</a:t>
            </a:r>
            <a:endParaRPr lang="en-US" sz="2400">
              <a:latin typeface="Times New Roman" charset="0"/>
            </a:endParaRP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2832100" y="42449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H="1">
            <a:off x="6811963" y="42449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>
            <a:off x="2320925" y="4140200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0.006</a:t>
            </a:r>
            <a:endParaRPr lang="en-US" sz="2400">
              <a:latin typeface="Times New Roman" charset="0"/>
            </a:endParaRPr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832100" y="38893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 flipH="1">
            <a:off x="6811963" y="38893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>
            <a:off x="2320925" y="37861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0.008</a:t>
            </a:r>
            <a:endParaRPr lang="en-US" sz="2400">
              <a:latin typeface="Times New Roman" charset="0"/>
            </a:endParaRP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>
            <a:off x="2832100" y="353536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6811963" y="353536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Rectangle 20"/>
          <p:cNvSpPr>
            <a:spLocks noChangeArrowheads="1"/>
          </p:cNvSpPr>
          <p:nvPr/>
        </p:nvSpPr>
        <p:spPr bwMode="auto">
          <a:xfrm>
            <a:off x="2420938" y="343217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</a:t>
            </a:r>
            <a:endParaRPr lang="en-US" sz="2400">
              <a:latin typeface="Times New Roman" charset="0"/>
            </a:endParaRPr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2832100" y="31813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H="1">
            <a:off x="6811963" y="31813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7" name="Rectangle 23"/>
          <p:cNvSpPr>
            <a:spLocks noChangeArrowheads="1"/>
          </p:cNvSpPr>
          <p:nvPr/>
        </p:nvSpPr>
        <p:spPr bwMode="auto">
          <a:xfrm>
            <a:off x="2320925" y="3078163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0.012</a:t>
            </a:r>
            <a:endParaRPr lang="en-US" sz="2400">
              <a:latin typeface="Times New Roman" charset="0"/>
            </a:endParaRPr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>
            <a:off x="2832100" y="28257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 flipH="1">
            <a:off x="6811963" y="28257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Rectangle 26"/>
          <p:cNvSpPr>
            <a:spLocks noChangeArrowheads="1"/>
          </p:cNvSpPr>
          <p:nvPr/>
        </p:nvSpPr>
        <p:spPr bwMode="auto">
          <a:xfrm>
            <a:off x="2320925" y="2722563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0.014</a:t>
            </a:r>
            <a:endParaRPr lang="en-US" sz="2400">
              <a:latin typeface="Times New Roman" charset="0"/>
            </a:endParaRPr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>
            <a:off x="2832100" y="247173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 flipH="1">
            <a:off x="6811963" y="247173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2320925" y="2368550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0.016</a:t>
            </a:r>
            <a:endParaRPr lang="en-US" sz="2400">
              <a:latin typeface="Times New Roman" charset="0"/>
            </a:endParaRPr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>
            <a:off x="2832100" y="211772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5" name="Line 31"/>
          <p:cNvSpPr>
            <a:spLocks noChangeShapeType="1"/>
          </p:cNvSpPr>
          <p:nvPr/>
        </p:nvSpPr>
        <p:spPr bwMode="auto">
          <a:xfrm flipH="1">
            <a:off x="6811963" y="211772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6" name="Rectangle 32"/>
          <p:cNvSpPr>
            <a:spLocks noChangeArrowheads="1"/>
          </p:cNvSpPr>
          <p:nvPr/>
        </p:nvSpPr>
        <p:spPr bwMode="auto">
          <a:xfrm>
            <a:off x="2320925" y="201453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0.018</a:t>
            </a:r>
            <a:endParaRPr lang="en-US" sz="2400">
              <a:latin typeface="Times New Roman" charset="0"/>
            </a:endParaRPr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 flipV="1">
            <a:off x="2832100" y="524351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2832100" y="211772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9" name="Rectangle 35"/>
          <p:cNvSpPr>
            <a:spLocks noChangeArrowheads="1"/>
          </p:cNvSpPr>
          <p:nvPr/>
        </p:nvSpPr>
        <p:spPr bwMode="auto">
          <a:xfrm>
            <a:off x="2782888" y="532130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</a:t>
            </a:r>
            <a:endParaRPr lang="en-US" sz="2400">
              <a:latin typeface="Times New Roman" charset="0"/>
            </a:endParaRPr>
          </a:p>
        </p:txBody>
      </p:sp>
      <p:sp>
        <p:nvSpPr>
          <p:cNvPr id="42020" name="Line 36"/>
          <p:cNvSpPr>
            <a:spLocks noChangeShapeType="1"/>
          </p:cNvSpPr>
          <p:nvPr/>
        </p:nvSpPr>
        <p:spPr bwMode="auto">
          <a:xfrm flipV="1">
            <a:off x="3505200" y="524351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>
            <a:off x="3505200" y="211772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2" name="Rectangle 38"/>
          <p:cNvSpPr>
            <a:spLocks noChangeArrowheads="1"/>
          </p:cNvSpPr>
          <p:nvPr/>
        </p:nvSpPr>
        <p:spPr bwMode="auto">
          <a:xfrm>
            <a:off x="3406775" y="532130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50</a:t>
            </a:r>
            <a:endParaRPr lang="en-US" sz="2400">
              <a:latin typeface="Times New Roman" charset="0"/>
            </a:endParaRPr>
          </a:p>
        </p:txBody>
      </p:sp>
      <p:sp>
        <p:nvSpPr>
          <p:cNvPr id="42023" name="Line 39"/>
          <p:cNvSpPr>
            <a:spLocks noChangeShapeType="1"/>
          </p:cNvSpPr>
          <p:nvPr/>
        </p:nvSpPr>
        <p:spPr bwMode="auto">
          <a:xfrm flipV="1">
            <a:off x="4179888" y="5243513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4" name="Line 40"/>
          <p:cNvSpPr>
            <a:spLocks noChangeShapeType="1"/>
          </p:cNvSpPr>
          <p:nvPr/>
        </p:nvSpPr>
        <p:spPr bwMode="auto">
          <a:xfrm>
            <a:off x="4179888" y="2117725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5" name="Rectangle 41"/>
          <p:cNvSpPr>
            <a:spLocks noChangeArrowheads="1"/>
          </p:cNvSpPr>
          <p:nvPr/>
        </p:nvSpPr>
        <p:spPr bwMode="auto">
          <a:xfrm>
            <a:off x="4032250" y="53213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100</a:t>
            </a:r>
            <a:endParaRPr lang="en-US" sz="2400">
              <a:latin typeface="Times New Roman" charset="0"/>
            </a:endParaRPr>
          </a:p>
        </p:txBody>
      </p:sp>
      <p:sp>
        <p:nvSpPr>
          <p:cNvPr id="42026" name="Line 42"/>
          <p:cNvSpPr>
            <a:spLocks noChangeShapeType="1"/>
          </p:cNvSpPr>
          <p:nvPr/>
        </p:nvSpPr>
        <p:spPr bwMode="auto">
          <a:xfrm flipV="1">
            <a:off x="4854575" y="524351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7" name="Line 43"/>
          <p:cNvSpPr>
            <a:spLocks noChangeShapeType="1"/>
          </p:cNvSpPr>
          <p:nvPr/>
        </p:nvSpPr>
        <p:spPr bwMode="auto">
          <a:xfrm>
            <a:off x="4854575" y="211772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28" name="Rectangle 44"/>
          <p:cNvSpPr>
            <a:spLocks noChangeArrowheads="1"/>
          </p:cNvSpPr>
          <p:nvPr/>
        </p:nvSpPr>
        <p:spPr bwMode="auto">
          <a:xfrm>
            <a:off x="4705350" y="53213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150</a:t>
            </a:r>
            <a:endParaRPr lang="en-US" sz="2400">
              <a:latin typeface="Times New Roman" charset="0"/>
            </a:endParaRPr>
          </a:p>
        </p:txBody>
      </p:sp>
      <p:sp>
        <p:nvSpPr>
          <p:cNvPr id="42029" name="Line 45"/>
          <p:cNvSpPr>
            <a:spLocks noChangeShapeType="1"/>
          </p:cNvSpPr>
          <p:nvPr/>
        </p:nvSpPr>
        <p:spPr bwMode="auto">
          <a:xfrm flipV="1">
            <a:off x="5527675" y="524351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0" name="Line 46"/>
          <p:cNvSpPr>
            <a:spLocks noChangeShapeType="1"/>
          </p:cNvSpPr>
          <p:nvPr/>
        </p:nvSpPr>
        <p:spPr bwMode="auto">
          <a:xfrm>
            <a:off x="5527675" y="211772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1" name="Rectangle 47"/>
          <p:cNvSpPr>
            <a:spLocks noChangeArrowheads="1"/>
          </p:cNvSpPr>
          <p:nvPr/>
        </p:nvSpPr>
        <p:spPr bwMode="auto">
          <a:xfrm>
            <a:off x="5380038" y="5321300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200</a:t>
            </a:r>
            <a:endParaRPr lang="en-US" sz="2400">
              <a:latin typeface="Times New Roman" charset="0"/>
            </a:endParaRPr>
          </a:p>
        </p:txBody>
      </p:sp>
      <p:sp>
        <p:nvSpPr>
          <p:cNvPr id="42032" name="Line 48"/>
          <p:cNvSpPr>
            <a:spLocks noChangeShapeType="1"/>
          </p:cNvSpPr>
          <p:nvPr/>
        </p:nvSpPr>
        <p:spPr bwMode="auto">
          <a:xfrm flipV="1">
            <a:off x="6202363" y="5243513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3" name="Line 49"/>
          <p:cNvSpPr>
            <a:spLocks noChangeShapeType="1"/>
          </p:cNvSpPr>
          <p:nvPr/>
        </p:nvSpPr>
        <p:spPr bwMode="auto">
          <a:xfrm>
            <a:off x="6202363" y="2117725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4" name="Rectangle 50"/>
          <p:cNvSpPr>
            <a:spLocks noChangeArrowheads="1"/>
          </p:cNvSpPr>
          <p:nvPr/>
        </p:nvSpPr>
        <p:spPr bwMode="auto">
          <a:xfrm>
            <a:off x="6053138" y="5321300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250</a:t>
            </a:r>
            <a:endParaRPr lang="en-US" sz="2400">
              <a:latin typeface="Times New Roman" charset="0"/>
            </a:endParaRPr>
          </a:p>
        </p:txBody>
      </p:sp>
      <p:sp>
        <p:nvSpPr>
          <p:cNvPr id="42035" name="Line 51"/>
          <p:cNvSpPr>
            <a:spLocks noChangeShapeType="1"/>
          </p:cNvSpPr>
          <p:nvPr/>
        </p:nvSpPr>
        <p:spPr bwMode="auto">
          <a:xfrm flipV="1">
            <a:off x="6875463" y="5243513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6" name="Line 52"/>
          <p:cNvSpPr>
            <a:spLocks noChangeShapeType="1"/>
          </p:cNvSpPr>
          <p:nvPr/>
        </p:nvSpPr>
        <p:spPr bwMode="auto">
          <a:xfrm>
            <a:off x="6875463" y="2117725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7" name="Rectangle 53"/>
          <p:cNvSpPr>
            <a:spLocks noChangeArrowheads="1"/>
          </p:cNvSpPr>
          <p:nvPr/>
        </p:nvSpPr>
        <p:spPr bwMode="auto">
          <a:xfrm>
            <a:off x="6727825" y="532130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300</a:t>
            </a:r>
            <a:endParaRPr lang="en-US" sz="2400">
              <a:latin typeface="Times New Roman" charset="0"/>
            </a:endParaRPr>
          </a:p>
        </p:txBody>
      </p:sp>
      <p:sp>
        <p:nvSpPr>
          <p:cNvPr id="42038" name="Rectangle 54"/>
          <p:cNvSpPr>
            <a:spLocks noChangeArrowheads="1"/>
          </p:cNvSpPr>
          <p:nvPr/>
        </p:nvSpPr>
        <p:spPr bwMode="auto">
          <a:xfrm>
            <a:off x="2832100" y="2117725"/>
            <a:ext cx="4043363" cy="318928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39" name="Rectangle 55"/>
          <p:cNvSpPr>
            <a:spLocks noChangeArrowheads="1"/>
          </p:cNvSpPr>
          <p:nvPr/>
        </p:nvSpPr>
        <p:spPr bwMode="auto">
          <a:xfrm rot="16200000">
            <a:off x="212725" y="3840163"/>
            <a:ext cx="26765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Helvetica" charset="0"/>
              </a:rPr>
              <a:t>Average Dissipated Energy </a:t>
            </a:r>
            <a:endParaRPr lang="en-US" sz="1600" b="1">
              <a:latin typeface="Helvetica" charset="0"/>
            </a:endParaRPr>
          </a:p>
        </p:txBody>
      </p:sp>
      <p:sp>
        <p:nvSpPr>
          <p:cNvPr id="42040" name="Rectangle 56"/>
          <p:cNvSpPr>
            <a:spLocks noChangeArrowheads="1"/>
          </p:cNvSpPr>
          <p:nvPr/>
        </p:nvSpPr>
        <p:spPr bwMode="auto">
          <a:xfrm rot="16200000">
            <a:off x="332581" y="3823494"/>
            <a:ext cx="28940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Helvetica" charset="0"/>
              </a:rPr>
              <a:t>(Joules/Node/Received Event)</a:t>
            </a:r>
            <a:endParaRPr lang="en-US" sz="1600" b="1">
              <a:latin typeface="Helvetica" charset="0"/>
            </a:endParaRPr>
          </a:p>
        </p:txBody>
      </p:sp>
      <p:sp>
        <p:nvSpPr>
          <p:cNvPr id="42041" name="Rectangle 57"/>
          <p:cNvSpPr>
            <a:spLocks noChangeArrowheads="1"/>
          </p:cNvSpPr>
          <p:nvPr/>
        </p:nvSpPr>
        <p:spPr bwMode="auto">
          <a:xfrm>
            <a:off x="4327525" y="5645150"/>
            <a:ext cx="12715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Helvetica" charset="0"/>
              </a:rPr>
              <a:t>Network Size</a:t>
            </a:r>
            <a:endParaRPr lang="en-US" sz="1600" b="1">
              <a:latin typeface="Helvetica" charset="0"/>
            </a:endParaRPr>
          </a:p>
        </p:txBody>
      </p:sp>
      <p:sp>
        <p:nvSpPr>
          <p:cNvPr id="42042" name="Rectangle 58"/>
          <p:cNvSpPr>
            <a:spLocks noChangeArrowheads="1"/>
          </p:cNvSpPr>
          <p:nvPr/>
        </p:nvSpPr>
        <p:spPr bwMode="auto">
          <a:xfrm>
            <a:off x="3413125" y="4425950"/>
            <a:ext cx="82391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Diffusion</a:t>
            </a:r>
            <a:endParaRPr lang="en-US" sz="2400">
              <a:solidFill>
                <a:schemeClr val="accent2"/>
              </a:solidFill>
              <a:latin typeface="Times New Roman" charset="0"/>
            </a:endParaRPr>
          </a:p>
        </p:txBody>
      </p:sp>
      <p:sp>
        <p:nvSpPr>
          <p:cNvPr id="42043" name="Freeform 59"/>
          <p:cNvSpPr>
            <a:spLocks/>
          </p:cNvSpPr>
          <p:nvPr/>
        </p:nvSpPr>
        <p:spPr bwMode="auto">
          <a:xfrm>
            <a:off x="3505200" y="4341813"/>
            <a:ext cx="2697163" cy="87312"/>
          </a:xfrm>
          <a:custGeom>
            <a:avLst/>
            <a:gdLst>
              <a:gd name="T0" fmla="*/ 0 w 10189"/>
              <a:gd name="T1" fmla="*/ 0 h 332"/>
              <a:gd name="T2" fmla="*/ 2547 w 10189"/>
              <a:gd name="T3" fmla="*/ 272 h 332"/>
              <a:gd name="T4" fmla="*/ 5095 w 10189"/>
              <a:gd name="T5" fmla="*/ 202 h 332"/>
              <a:gd name="T6" fmla="*/ 7642 w 10189"/>
              <a:gd name="T7" fmla="*/ 332 h 332"/>
              <a:gd name="T8" fmla="*/ 10189 w 10189"/>
              <a:gd name="T9" fmla="*/ 246 h 3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9" h="332">
                <a:moveTo>
                  <a:pt x="0" y="0"/>
                </a:moveTo>
                <a:lnTo>
                  <a:pt x="2547" y="272"/>
                </a:lnTo>
                <a:lnTo>
                  <a:pt x="5095" y="202"/>
                </a:lnTo>
                <a:lnTo>
                  <a:pt x="7642" y="332"/>
                </a:lnTo>
                <a:lnTo>
                  <a:pt x="10189" y="246"/>
                </a:lnTo>
              </a:path>
            </a:pathLst>
          </a:custGeom>
          <a:noFill/>
          <a:ln w="28575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4" name="Freeform 60"/>
          <p:cNvSpPr>
            <a:spLocks/>
          </p:cNvSpPr>
          <p:nvPr/>
        </p:nvSpPr>
        <p:spPr bwMode="auto">
          <a:xfrm>
            <a:off x="3454400" y="4281488"/>
            <a:ext cx="103188" cy="88900"/>
          </a:xfrm>
          <a:custGeom>
            <a:avLst/>
            <a:gdLst>
              <a:gd name="T0" fmla="*/ 195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5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5" y="0"/>
                </a:moveTo>
                <a:lnTo>
                  <a:pt x="0" y="336"/>
                </a:lnTo>
                <a:lnTo>
                  <a:pt x="389" y="336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5" name="Freeform 61"/>
          <p:cNvSpPr>
            <a:spLocks/>
          </p:cNvSpPr>
          <p:nvPr/>
        </p:nvSpPr>
        <p:spPr bwMode="auto">
          <a:xfrm>
            <a:off x="4129088" y="4354513"/>
            <a:ext cx="101600" cy="88900"/>
          </a:xfrm>
          <a:custGeom>
            <a:avLst/>
            <a:gdLst>
              <a:gd name="T0" fmla="*/ 194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4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4" y="0"/>
                </a:moveTo>
                <a:lnTo>
                  <a:pt x="0" y="336"/>
                </a:lnTo>
                <a:lnTo>
                  <a:pt x="389" y="336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6" name="Freeform 62"/>
          <p:cNvSpPr>
            <a:spLocks/>
          </p:cNvSpPr>
          <p:nvPr/>
        </p:nvSpPr>
        <p:spPr bwMode="auto">
          <a:xfrm>
            <a:off x="4802188" y="4335463"/>
            <a:ext cx="103187" cy="88900"/>
          </a:xfrm>
          <a:custGeom>
            <a:avLst/>
            <a:gdLst>
              <a:gd name="T0" fmla="*/ 195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5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5" y="0"/>
                </a:moveTo>
                <a:lnTo>
                  <a:pt x="0" y="336"/>
                </a:lnTo>
                <a:lnTo>
                  <a:pt x="389" y="336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7" name="Freeform 63"/>
          <p:cNvSpPr>
            <a:spLocks/>
          </p:cNvSpPr>
          <p:nvPr/>
        </p:nvSpPr>
        <p:spPr bwMode="auto">
          <a:xfrm>
            <a:off x="5476875" y="4370388"/>
            <a:ext cx="101600" cy="88900"/>
          </a:xfrm>
          <a:custGeom>
            <a:avLst/>
            <a:gdLst>
              <a:gd name="T0" fmla="*/ 195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5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5" y="0"/>
                </a:moveTo>
                <a:lnTo>
                  <a:pt x="0" y="336"/>
                </a:lnTo>
                <a:lnTo>
                  <a:pt x="389" y="336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8" name="Freeform 64"/>
          <p:cNvSpPr>
            <a:spLocks/>
          </p:cNvSpPr>
          <p:nvPr/>
        </p:nvSpPr>
        <p:spPr bwMode="auto">
          <a:xfrm>
            <a:off x="6149975" y="4346575"/>
            <a:ext cx="103188" cy="88900"/>
          </a:xfrm>
          <a:custGeom>
            <a:avLst/>
            <a:gdLst>
              <a:gd name="T0" fmla="*/ 194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4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4" y="0"/>
                </a:moveTo>
                <a:lnTo>
                  <a:pt x="0" y="336"/>
                </a:lnTo>
                <a:lnTo>
                  <a:pt x="389" y="336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49" name="Rectangle 65"/>
          <p:cNvSpPr>
            <a:spLocks noChangeArrowheads="1"/>
          </p:cNvSpPr>
          <p:nvPr/>
        </p:nvSpPr>
        <p:spPr bwMode="auto">
          <a:xfrm>
            <a:off x="4632325" y="3816350"/>
            <a:ext cx="19145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Omniscient Multicast</a:t>
            </a:r>
            <a:endParaRPr lang="en-US" sz="2400">
              <a:latin typeface="Times New Roman" charset="0"/>
            </a:endParaRPr>
          </a:p>
        </p:txBody>
      </p:sp>
      <p:sp>
        <p:nvSpPr>
          <p:cNvPr id="42050" name="Freeform 66"/>
          <p:cNvSpPr>
            <a:spLocks/>
          </p:cNvSpPr>
          <p:nvPr/>
        </p:nvSpPr>
        <p:spPr bwMode="auto">
          <a:xfrm>
            <a:off x="3505200" y="3902075"/>
            <a:ext cx="2697163" cy="300038"/>
          </a:xfrm>
          <a:custGeom>
            <a:avLst/>
            <a:gdLst>
              <a:gd name="T0" fmla="*/ 0 w 10189"/>
              <a:gd name="T1" fmla="*/ 0 h 1134"/>
              <a:gd name="T2" fmla="*/ 2547 w 10189"/>
              <a:gd name="T3" fmla="*/ 345 h 1134"/>
              <a:gd name="T4" fmla="*/ 5095 w 10189"/>
              <a:gd name="T5" fmla="*/ 753 h 1134"/>
              <a:gd name="T6" fmla="*/ 7642 w 10189"/>
              <a:gd name="T7" fmla="*/ 1009 h 1134"/>
              <a:gd name="T8" fmla="*/ 10189 w 10189"/>
              <a:gd name="T9" fmla="*/ 1134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9" h="1134">
                <a:moveTo>
                  <a:pt x="0" y="0"/>
                </a:moveTo>
                <a:lnTo>
                  <a:pt x="2547" y="345"/>
                </a:lnTo>
                <a:lnTo>
                  <a:pt x="5095" y="753"/>
                </a:lnTo>
                <a:lnTo>
                  <a:pt x="7642" y="1009"/>
                </a:lnTo>
                <a:lnTo>
                  <a:pt x="10189" y="1134"/>
                </a:lnTo>
              </a:path>
            </a:pathLst>
          </a:custGeom>
          <a:noFill/>
          <a:ln w="28575" cmpd="sng">
            <a:solidFill>
              <a:srgbClr val="FF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1" name="Line 67"/>
          <p:cNvSpPr>
            <a:spLocks noChangeShapeType="1"/>
          </p:cNvSpPr>
          <p:nvPr/>
        </p:nvSpPr>
        <p:spPr bwMode="auto">
          <a:xfrm flipV="1">
            <a:off x="3471863" y="3868738"/>
            <a:ext cx="68262" cy="68262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2" name="Line 68"/>
          <p:cNvSpPr>
            <a:spLocks noChangeShapeType="1"/>
          </p:cNvSpPr>
          <p:nvPr/>
        </p:nvSpPr>
        <p:spPr bwMode="auto">
          <a:xfrm>
            <a:off x="3471863" y="3868738"/>
            <a:ext cx="68262" cy="68262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3" name="Line 69"/>
          <p:cNvSpPr>
            <a:spLocks noChangeShapeType="1"/>
          </p:cNvSpPr>
          <p:nvPr/>
        </p:nvSpPr>
        <p:spPr bwMode="auto">
          <a:xfrm flipV="1">
            <a:off x="4146550" y="3960813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4" name="Line 70"/>
          <p:cNvSpPr>
            <a:spLocks noChangeShapeType="1"/>
          </p:cNvSpPr>
          <p:nvPr/>
        </p:nvSpPr>
        <p:spPr bwMode="auto">
          <a:xfrm>
            <a:off x="4146550" y="3960813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5" name="Line 71"/>
          <p:cNvSpPr>
            <a:spLocks noChangeShapeType="1"/>
          </p:cNvSpPr>
          <p:nvPr/>
        </p:nvSpPr>
        <p:spPr bwMode="auto">
          <a:xfrm flipV="1">
            <a:off x="4819650" y="4068763"/>
            <a:ext cx="68263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6" name="Line 72"/>
          <p:cNvSpPr>
            <a:spLocks noChangeShapeType="1"/>
          </p:cNvSpPr>
          <p:nvPr/>
        </p:nvSpPr>
        <p:spPr bwMode="auto">
          <a:xfrm>
            <a:off x="4819650" y="4068763"/>
            <a:ext cx="68263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7" name="Line 73"/>
          <p:cNvSpPr>
            <a:spLocks noChangeShapeType="1"/>
          </p:cNvSpPr>
          <p:nvPr/>
        </p:nvSpPr>
        <p:spPr bwMode="auto">
          <a:xfrm flipV="1">
            <a:off x="5494338" y="4135438"/>
            <a:ext cx="66675" cy="68262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8" name="Line 74"/>
          <p:cNvSpPr>
            <a:spLocks noChangeShapeType="1"/>
          </p:cNvSpPr>
          <p:nvPr/>
        </p:nvSpPr>
        <p:spPr bwMode="auto">
          <a:xfrm>
            <a:off x="5494338" y="4135438"/>
            <a:ext cx="66675" cy="68262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59" name="Line 75"/>
          <p:cNvSpPr>
            <a:spLocks noChangeShapeType="1"/>
          </p:cNvSpPr>
          <p:nvPr/>
        </p:nvSpPr>
        <p:spPr bwMode="auto">
          <a:xfrm flipV="1">
            <a:off x="6167438" y="4168775"/>
            <a:ext cx="68262" cy="68263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0" name="Line 76"/>
          <p:cNvSpPr>
            <a:spLocks noChangeShapeType="1"/>
          </p:cNvSpPr>
          <p:nvPr/>
        </p:nvSpPr>
        <p:spPr bwMode="auto">
          <a:xfrm>
            <a:off x="6167438" y="4168775"/>
            <a:ext cx="68262" cy="68263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1" name="Rectangle 77"/>
          <p:cNvSpPr>
            <a:spLocks noChangeArrowheads="1"/>
          </p:cNvSpPr>
          <p:nvPr/>
        </p:nvSpPr>
        <p:spPr bwMode="auto">
          <a:xfrm>
            <a:off x="4784725" y="2444750"/>
            <a:ext cx="800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FF00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Flooding</a:t>
            </a:r>
            <a:endParaRPr lang="en-US" sz="2400">
              <a:latin typeface="Times New Roman" charset="0"/>
            </a:endParaRPr>
          </a:p>
        </p:txBody>
      </p:sp>
      <p:sp>
        <p:nvSpPr>
          <p:cNvPr id="42062" name="Freeform 78"/>
          <p:cNvSpPr>
            <a:spLocks/>
          </p:cNvSpPr>
          <p:nvPr/>
        </p:nvSpPr>
        <p:spPr bwMode="auto">
          <a:xfrm>
            <a:off x="3505200" y="2316163"/>
            <a:ext cx="2697163" cy="850900"/>
          </a:xfrm>
          <a:custGeom>
            <a:avLst/>
            <a:gdLst>
              <a:gd name="T0" fmla="*/ 0 w 10189"/>
              <a:gd name="T1" fmla="*/ 3214 h 3214"/>
              <a:gd name="T2" fmla="*/ 2547 w 10189"/>
              <a:gd name="T3" fmla="*/ 1653 h 3214"/>
              <a:gd name="T4" fmla="*/ 5095 w 10189"/>
              <a:gd name="T5" fmla="*/ 591 h 3214"/>
              <a:gd name="T6" fmla="*/ 7642 w 10189"/>
              <a:gd name="T7" fmla="*/ 0 h 3214"/>
              <a:gd name="T8" fmla="*/ 10189 w 10189"/>
              <a:gd name="T9" fmla="*/ 257 h 3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9" h="3214">
                <a:moveTo>
                  <a:pt x="0" y="3214"/>
                </a:moveTo>
                <a:lnTo>
                  <a:pt x="2547" y="1653"/>
                </a:lnTo>
                <a:lnTo>
                  <a:pt x="5095" y="591"/>
                </a:lnTo>
                <a:lnTo>
                  <a:pt x="7642" y="0"/>
                </a:lnTo>
                <a:lnTo>
                  <a:pt x="10189" y="257"/>
                </a:lnTo>
              </a:path>
            </a:pathLst>
          </a:custGeom>
          <a:noFill/>
          <a:ln w="28575" cmpd="sng">
            <a:solidFill>
              <a:srgbClr val="FF00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3" name="Line 79"/>
          <p:cNvSpPr>
            <a:spLocks noChangeShapeType="1"/>
          </p:cNvSpPr>
          <p:nvPr/>
        </p:nvSpPr>
        <p:spPr bwMode="auto">
          <a:xfrm flipV="1">
            <a:off x="3505200" y="3119438"/>
            <a:ext cx="1588" cy="952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4" name="Line 80"/>
          <p:cNvSpPr>
            <a:spLocks noChangeShapeType="1"/>
          </p:cNvSpPr>
          <p:nvPr/>
        </p:nvSpPr>
        <p:spPr bwMode="auto">
          <a:xfrm flipH="1" flipV="1">
            <a:off x="3463925" y="3143250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5" name="Line 81"/>
          <p:cNvSpPr>
            <a:spLocks noChangeShapeType="1"/>
          </p:cNvSpPr>
          <p:nvPr/>
        </p:nvSpPr>
        <p:spPr bwMode="auto">
          <a:xfrm flipH="1">
            <a:off x="3463925" y="3143250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6" name="Line 82"/>
          <p:cNvSpPr>
            <a:spLocks noChangeShapeType="1"/>
          </p:cNvSpPr>
          <p:nvPr/>
        </p:nvSpPr>
        <p:spPr bwMode="auto">
          <a:xfrm flipV="1">
            <a:off x="4179888" y="2706688"/>
            <a:ext cx="1587" cy="952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7" name="Line 83"/>
          <p:cNvSpPr>
            <a:spLocks noChangeShapeType="1"/>
          </p:cNvSpPr>
          <p:nvPr/>
        </p:nvSpPr>
        <p:spPr bwMode="auto">
          <a:xfrm flipH="1" flipV="1">
            <a:off x="4138613" y="2730500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8" name="Line 84"/>
          <p:cNvSpPr>
            <a:spLocks noChangeShapeType="1"/>
          </p:cNvSpPr>
          <p:nvPr/>
        </p:nvSpPr>
        <p:spPr bwMode="auto">
          <a:xfrm flipH="1">
            <a:off x="4138613" y="2730500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69" name="Line 85"/>
          <p:cNvSpPr>
            <a:spLocks noChangeShapeType="1"/>
          </p:cNvSpPr>
          <p:nvPr/>
        </p:nvSpPr>
        <p:spPr bwMode="auto">
          <a:xfrm flipV="1">
            <a:off x="4854575" y="2425700"/>
            <a:ext cx="1588" cy="952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0" name="Line 86"/>
          <p:cNvSpPr>
            <a:spLocks noChangeShapeType="1"/>
          </p:cNvSpPr>
          <p:nvPr/>
        </p:nvSpPr>
        <p:spPr bwMode="auto">
          <a:xfrm flipH="1" flipV="1">
            <a:off x="4811713" y="2449513"/>
            <a:ext cx="84137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1" name="Line 87"/>
          <p:cNvSpPr>
            <a:spLocks noChangeShapeType="1"/>
          </p:cNvSpPr>
          <p:nvPr/>
        </p:nvSpPr>
        <p:spPr bwMode="auto">
          <a:xfrm flipH="1">
            <a:off x="4811713" y="2449513"/>
            <a:ext cx="84137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2" name="Line 88"/>
          <p:cNvSpPr>
            <a:spLocks noChangeShapeType="1"/>
          </p:cNvSpPr>
          <p:nvPr/>
        </p:nvSpPr>
        <p:spPr bwMode="auto">
          <a:xfrm flipV="1">
            <a:off x="5527675" y="2268538"/>
            <a:ext cx="1588" cy="952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3" name="Line 89"/>
          <p:cNvSpPr>
            <a:spLocks noChangeShapeType="1"/>
          </p:cNvSpPr>
          <p:nvPr/>
        </p:nvSpPr>
        <p:spPr bwMode="auto">
          <a:xfrm flipH="1" flipV="1">
            <a:off x="5486400" y="2292350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4" name="Line 90"/>
          <p:cNvSpPr>
            <a:spLocks noChangeShapeType="1"/>
          </p:cNvSpPr>
          <p:nvPr/>
        </p:nvSpPr>
        <p:spPr bwMode="auto">
          <a:xfrm flipH="1">
            <a:off x="5486400" y="2292350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5" name="Line 91"/>
          <p:cNvSpPr>
            <a:spLocks noChangeShapeType="1"/>
          </p:cNvSpPr>
          <p:nvPr/>
        </p:nvSpPr>
        <p:spPr bwMode="auto">
          <a:xfrm flipV="1">
            <a:off x="6202363" y="2336800"/>
            <a:ext cx="1587" cy="9525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6" name="Line 92"/>
          <p:cNvSpPr>
            <a:spLocks noChangeShapeType="1"/>
          </p:cNvSpPr>
          <p:nvPr/>
        </p:nvSpPr>
        <p:spPr bwMode="auto">
          <a:xfrm flipH="1" flipV="1">
            <a:off x="6161088" y="2360613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77" name="Line 93"/>
          <p:cNvSpPr>
            <a:spLocks noChangeShapeType="1"/>
          </p:cNvSpPr>
          <p:nvPr/>
        </p:nvSpPr>
        <p:spPr bwMode="auto">
          <a:xfrm flipH="1">
            <a:off x="6161088" y="2360613"/>
            <a:ext cx="82550" cy="47625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348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2" y="498475"/>
            <a:ext cx="7989433" cy="827374"/>
          </a:xfrm>
        </p:spPr>
        <p:txBody>
          <a:bodyPr/>
          <a:lstStyle/>
          <a:p>
            <a:r>
              <a:rPr lang="en-US" sz="4000" b="1" dirty="0">
                <a:solidFill>
                  <a:srgbClr val="800000"/>
                </a:solidFill>
                <a:latin typeface="Cambria"/>
                <a:cs typeface="Cambria"/>
              </a:rPr>
              <a:t>Impact of</a:t>
            </a:r>
            <a:r>
              <a:rPr lang="th-TH" sz="4000" b="1" dirty="0">
                <a:solidFill>
                  <a:srgbClr val="800000"/>
                </a:solidFill>
                <a:latin typeface="Cambria"/>
                <a:cs typeface="Cambria"/>
              </a:rPr>
              <a:t> </a:t>
            </a:r>
            <a:r>
              <a:rPr lang="en-US" sz="4000" b="1" dirty="0">
                <a:solidFill>
                  <a:srgbClr val="800000"/>
                </a:solidFill>
                <a:latin typeface="Cambria"/>
                <a:cs typeface="Cambria"/>
              </a:rPr>
              <a:t>In-network Processing</a:t>
            </a: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2771775" y="522446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 flipH="1">
            <a:off x="6751638" y="522446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606675" y="5121275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</a:t>
            </a:r>
            <a:endParaRPr lang="en-US" sz="2400">
              <a:latin typeface="Times New Roman" charset="0"/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2771775" y="45878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H="1">
            <a:off x="6751638" y="45878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2260600" y="4483100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0.005</a:t>
            </a:r>
            <a:endParaRPr lang="en-US" sz="2400">
              <a:latin typeface="Times New Roman" charset="0"/>
            </a:endParaRPr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>
            <a:off x="2771775" y="394970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H="1">
            <a:off x="6751638" y="394970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9" name="Rectangle 11"/>
          <p:cNvSpPr>
            <a:spLocks noChangeArrowheads="1"/>
          </p:cNvSpPr>
          <p:nvPr/>
        </p:nvSpPr>
        <p:spPr bwMode="auto">
          <a:xfrm>
            <a:off x="2360613" y="384651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</a:t>
            </a:r>
            <a:endParaRPr lang="en-US" sz="2400">
              <a:latin typeface="Times New Roman" charset="0"/>
            </a:endParaRPr>
          </a:p>
        </p:txBody>
      </p:sp>
      <p:sp>
        <p:nvSpPr>
          <p:cNvPr id="43020" name="Line 12"/>
          <p:cNvSpPr>
            <a:spLocks noChangeShapeType="1"/>
          </p:cNvSpPr>
          <p:nvPr/>
        </p:nvSpPr>
        <p:spPr bwMode="auto">
          <a:xfrm>
            <a:off x="2771775" y="331152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Line 13"/>
          <p:cNvSpPr>
            <a:spLocks noChangeShapeType="1"/>
          </p:cNvSpPr>
          <p:nvPr/>
        </p:nvSpPr>
        <p:spPr bwMode="auto">
          <a:xfrm flipH="1">
            <a:off x="6751638" y="331152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2" name="Rectangle 14"/>
          <p:cNvSpPr>
            <a:spLocks noChangeArrowheads="1"/>
          </p:cNvSpPr>
          <p:nvPr/>
        </p:nvSpPr>
        <p:spPr bwMode="auto">
          <a:xfrm>
            <a:off x="2260600" y="320833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0.015</a:t>
            </a:r>
            <a:endParaRPr lang="en-US" sz="2400">
              <a:latin typeface="Times New Roman" charset="0"/>
            </a:endParaRPr>
          </a:p>
        </p:txBody>
      </p:sp>
      <p:sp>
        <p:nvSpPr>
          <p:cNvPr id="43023" name="Line 15"/>
          <p:cNvSpPr>
            <a:spLocks noChangeShapeType="1"/>
          </p:cNvSpPr>
          <p:nvPr/>
        </p:nvSpPr>
        <p:spPr bwMode="auto">
          <a:xfrm>
            <a:off x="2771775" y="26733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4" name="Line 16"/>
          <p:cNvSpPr>
            <a:spLocks noChangeShapeType="1"/>
          </p:cNvSpPr>
          <p:nvPr/>
        </p:nvSpPr>
        <p:spPr bwMode="auto">
          <a:xfrm flipH="1">
            <a:off x="6751638" y="26733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5" name="Rectangle 17"/>
          <p:cNvSpPr>
            <a:spLocks noChangeArrowheads="1"/>
          </p:cNvSpPr>
          <p:nvPr/>
        </p:nvSpPr>
        <p:spPr bwMode="auto">
          <a:xfrm>
            <a:off x="2360613" y="2570163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0.02</a:t>
            </a:r>
            <a:endParaRPr lang="en-US" sz="2400">
              <a:latin typeface="Times New Roman" charset="0"/>
            </a:endParaRPr>
          </a:p>
        </p:txBody>
      </p:sp>
      <p:sp>
        <p:nvSpPr>
          <p:cNvPr id="43026" name="Line 18"/>
          <p:cNvSpPr>
            <a:spLocks noChangeShapeType="1"/>
          </p:cNvSpPr>
          <p:nvPr/>
        </p:nvSpPr>
        <p:spPr bwMode="auto">
          <a:xfrm>
            <a:off x="2771775" y="20351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7" name="Line 19"/>
          <p:cNvSpPr>
            <a:spLocks noChangeShapeType="1"/>
          </p:cNvSpPr>
          <p:nvPr/>
        </p:nvSpPr>
        <p:spPr bwMode="auto">
          <a:xfrm flipH="1">
            <a:off x="6751638" y="203517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2260600" y="19319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0.025</a:t>
            </a:r>
            <a:endParaRPr lang="en-US" sz="2400">
              <a:latin typeface="Times New Roman" charset="0"/>
            </a:endParaRPr>
          </a:p>
        </p:txBody>
      </p:sp>
      <p:sp>
        <p:nvSpPr>
          <p:cNvPr id="43029" name="Line 21"/>
          <p:cNvSpPr>
            <a:spLocks noChangeShapeType="1"/>
          </p:cNvSpPr>
          <p:nvPr/>
        </p:nvSpPr>
        <p:spPr bwMode="auto">
          <a:xfrm flipV="1">
            <a:off x="2771775" y="516096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0" name="Line 22"/>
          <p:cNvSpPr>
            <a:spLocks noChangeShapeType="1"/>
          </p:cNvSpPr>
          <p:nvPr/>
        </p:nvSpPr>
        <p:spPr bwMode="auto">
          <a:xfrm>
            <a:off x="2771775" y="203517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1" name="Rectangle 23"/>
          <p:cNvSpPr>
            <a:spLocks noChangeArrowheads="1"/>
          </p:cNvSpPr>
          <p:nvPr/>
        </p:nvSpPr>
        <p:spPr bwMode="auto">
          <a:xfrm>
            <a:off x="2722563" y="5238750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</a:t>
            </a:r>
            <a:endParaRPr lang="en-US" sz="2400">
              <a:latin typeface="Times New Roman" charset="0"/>
            </a:endParaRPr>
          </a:p>
        </p:txBody>
      </p:sp>
      <p:sp>
        <p:nvSpPr>
          <p:cNvPr id="43032" name="Line 24"/>
          <p:cNvSpPr>
            <a:spLocks noChangeShapeType="1"/>
          </p:cNvSpPr>
          <p:nvPr/>
        </p:nvSpPr>
        <p:spPr bwMode="auto">
          <a:xfrm flipV="1">
            <a:off x="3444875" y="516096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3" name="Line 25"/>
          <p:cNvSpPr>
            <a:spLocks noChangeShapeType="1"/>
          </p:cNvSpPr>
          <p:nvPr/>
        </p:nvSpPr>
        <p:spPr bwMode="auto">
          <a:xfrm>
            <a:off x="3444875" y="203517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4" name="Rectangle 26"/>
          <p:cNvSpPr>
            <a:spLocks noChangeArrowheads="1"/>
          </p:cNvSpPr>
          <p:nvPr/>
        </p:nvSpPr>
        <p:spPr bwMode="auto">
          <a:xfrm>
            <a:off x="3346450" y="5238750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50</a:t>
            </a:r>
            <a:endParaRPr lang="en-US" sz="2400">
              <a:latin typeface="Times New Roman" charset="0"/>
            </a:endParaRPr>
          </a:p>
        </p:txBody>
      </p:sp>
      <p:sp>
        <p:nvSpPr>
          <p:cNvPr id="43035" name="Line 27"/>
          <p:cNvSpPr>
            <a:spLocks noChangeShapeType="1"/>
          </p:cNvSpPr>
          <p:nvPr/>
        </p:nvSpPr>
        <p:spPr bwMode="auto">
          <a:xfrm flipV="1">
            <a:off x="4119563" y="5160963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6" name="Line 28"/>
          <p:cNvSpPr>
            <a:spLocks noChangeShapeType="1"/>
          </p:cNvSpPr>
          <p:nvPr/>
        </p:nvSpPr>
        <p:spPr bwMode="auto">
          <a:xfrm>
            <a:off x="4119563" y="2035175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7" name="Rectangle 29"/>
          <p:cNvSpPr>
            <a:spLocks noChangeArrowheads="1"/>
          </p:cNvSpPr>
          <p:nvPr/>
        </p:nvSpPr>
        <p:spPr bwMode="auto">
          <a:xfrm>
            <a:off x="3971925" y="52387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100</a:t>
            </a:r>
            <a:endParaRPr lang="en-US" sz="2400">
              <a:latin typeface="Times New Roman" charset="0"/>
            </a:endParaRPr>
          </a:p>
        </p:txBody>
      </p:sp>
      <p:sp>
        <p:nvSpPr>
          <p:cNvPr id="43038" name="Line 30"/>
          <p:cNvSpPr>
            <a:spLocks noChangeShapeType="1"/>
          </p:cNvSpPr>
          <p:nvPr/>
        </p:nvSpPr>
        <p:spPr bwMode="auto">
          <a:xfrm flipV="1">
            <a:off x="4794250" y="516096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39" name="Line 31"/>
          <p:cNvSpPr>
            <a:spLocks noChangeShapeType="1"/>
          </p:cNvSpPr>
          <p:nvPr/>
        </p:nvSpPr>
        <p:spPr bwMode="auto">
          <a:xfrm>
            <a:off x="4794250" y="203517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4645025" y="52387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150</a:t>
            </a:r>
            <a:endParaRPr lang="en-US" sz="2400">
              <a:latin typeface="Times New Roman" charset="0"/>
            </a:endParaRPr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 flipV="1">
            <a:off x="5467350" y="5160963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5467350" y="2035175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3" name="Rectangle 35"/>
          <p:cNvSpPr>
            <a:spLocks noChangeArrowheads="1"/>
          </p:cNvSpPr>
          <p:nvPr/>
        </p:nvSpPr>
        <p:spPr bwMode="auto">
          <a:xfrm>
            <a:off x="5319713" y="5238750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200</a:t>
            </a:r>
            <a:endParaRPr lang="en-US" sz="2400">
              <a:latin typeface="Times New Roman" charset="0"/>
            </a:endParaRPr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 flipV="1">
            <a:off x="6142038" y="5160963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>
            <a:off x="6142038" y="2035175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6" name="Rectangle 38"/>
          <p:cNvSpPr>
            <a:spLocks noChangeArrowheads="1"/>
          </p:cNvSpPr>
          <p:nvPr/>
        </p:nvSpPr>
        <p:spPr bwMode="auto">
          <a:xfrm>
            <a:off x="5992813" y="5238750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250</a:t>
            </a:r>
            <a:endParaRPr lang="en-US" sz="2400">
              <a:latin typeface="Times New Roman" charset="0"/>
            </a:endParaRPr>
          </a:p>
        </p:txBody>
      </p:sp>
      <p:sp>
        <p:nvSpPr>
          <p:cNvPr id="43047" name="Line 39"/>
          <p:cNvSpPr>
            <a:spLocks noChangeShapeType="1"/>
          </p:cNvSpPr>
          <p:nvPr/>
        </p:nvSpPr>
        <p:spPr bwMode="auto">
          <a:xfrm flipV="1">
            <a:off x="6815138" y="5160963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8" name="Line 40"/>
          <p:cNvSpPr>
            <a:spLocks noChangeShapeType="1"/>
          </p:cNvSpPr>
          <p:nvPr/>
        </p:nvSpPr>
        <p:spPr bwMode="auto">
          <a:xfrm>
            <a:off x="6815138" y="2035175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49" name="Rectangle 41"/>
          <p:cNvSpPr>
            <a:spLocks noChangeArrowheads="1"/>
          </p:cNvSpPr>
          <p:nvPr/>
        </p:nvSpPr>
        <p:spPr bwMode="auto">
          <a:xfrm>
            <a:off x="6667500" y="5238750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300</a:t>
            </a:r>
            <a:endParaRPr lang="en-US" sz="2400">
              <a:latin typeface="Times New Roman" charset="0"/>
            </a:endParaRPr>
          </a:p>
        </p:txBody>
      </p:sp>
      <p:sp>
        <p:nvSpPr>
          <p:cNvPr id="43050" name="Rectangle 42"/>
          <p:cNvSpPr>
            <a:spLocks noChangeArrowheads="1"/>
          </p:cNvSpPr>
          <p:nvPr/>
        </p:nvSpPr>
        <p:spPr bwMode="auto">
          <a:xfrm>
            <a:off x="2771775" y="2035175"/>
            <a:ext cx="4043363" cy="318928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1" name="Rectangle 43"/>
          <p:cNvSpPr>
            <a:spLocks noChangeArrowheads="1"/>
          </p:cNvSpPr>
          <p:nvPr/>
        </p:nvSpPr>
        <p:spPr bwMode="auto">
          <a:xfrm rot="16200000">
            <a:off x="5556" y="3648869"/>
            <a:ext cx="3006725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Helvetica" charset="0"/>
              </a:rPr>
              <a:t>Average Dissipated Energy</a:t>
            </a:r>
            <a:r>
              <a:rPr lang="en-US" b="1" i="1">
                <a:solidFill>
                  <a:srgbClr val="000000"/>
                </a:solidFill>
                <a:latin typeface="Times New Roman" charset="0"/>
              </a:rPr>
              <a:t> </a:t>
            </a:r>
            <a:endParaRPr lang="en-US">
              <a:latin typeface="Times New Roman" charset="0"/>
            </a:endParaRPr>
          </a:p>
        </p:txBody>
      </p:sp>
      <p:sp>
        <p:nvSpPr>
          <p:cNvPr id="43052" name="Rectangle 44"/>
          <p:cNvSpPr>
            <a:spLocks noChangeArrowheads="1"/>
          </p:cNvSpPr>
          <p:nvPr/>
        </p:nvSpPr>
        <p:spPr bwMode="auto">
          <a:xfrm rot="16200000">
            <a:off x="184944" y="3493294"/>
            <a:ext cx="325755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Helvetica" charset="0"/>
              </a:rPr>
              <a:t>(Joules/Node/Received Event)</a:t>
            </a:r>
            <a:endParaRPr lang="en-US">
              <a:latin typeface="Helvetica" charset="0"/>
            </a:endParaRPr>
          </a:p>
        </p:txBody>
      </p:sp>
      <p:sp>
        <p:nvSpPr>
          <p:cNvPr id="43053" name="Rectangle 45"/>
          <p:cNvSpPr>
            <a:spLocks noChangeArrowheads="1"/>
          </p:cNvSpPr>
          <p:nvPr/>
        </p:nvSpPr>
        <p:spPr bwMode="auto">
          <a:xfrm>
            <a:off x="4343400" y="5715000"/>
            <a:ext cx="1427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Helvetica" charset="0"/>
              </a:rPr>
              <a:t>Network Size</a:t>
            </a:r>
            <a:endParaRPr lang="en-US" b="1">
              <a:latin typeface="Helvetica" charset="0"/>
            </a:endParaRPr>
          </a:p>
        </p:txBody>
      </p:sp>
      <p:sp>
        <p:nvSpPr>
          <p:cNvPr id="43054" name="Rectangle 46"/>
          <p:cNvSpPr>
            <a:spLocks noChangeArrowheads="1"/>
          </p:cNvSpPr>
          <p:nvPr/>
        </p:nvSpPr>
        <p:spPr bwMode="auto">
          <a:xfrm>
            <a:off x="4343400" y="3886200"/>
            <a:ext cx="19589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5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Diffusion With Suppression</a:t>
            </a:r>
            <a:endParaRPr lang="en-US" sz="2400">
              <a:solidFill>
                <a:schemeClr val="accent2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</p:txBody>
      </p:sp>
      <p:sp>
        <p:nvSpPr>
          <p:cNvPr id="43055" name="Freeform 47"/>
          <p:cNvSpPr>
            <a:spLocks/>
          </p:cNvSpPr>
          <p:nvPr/>
        </p:nvSpPr>
        <p:spPr bwMode="auto">
          <a:xfrm>
            <a:off x="3444875" y="4529138"/>
            <a:ext cx="2697163" cy="63500"/>
          </a:xfrm>
          <a:custGeom>
            <a:avLst/>
            <a:gdLst>
              <a:gd name="T0" fmla="*/ 0 w 10189"/>
              <a:gd name="T1" fmla="*/ 0 h 239"/>
              <a:gd name="T2" fmla="*/ 2547 w 10189"/>
              <a:gd name="T3" fmla="*/ 197 h 239"/>
              <a:gd name="T4" fmla="*/ 5095 w 10189"/>
              <a:gd name="T5" fmla="*/ 146 h 239"/>
              <a:gd name="T6" fmla="*/ 7642 w 10189"/>
              <a:gd name="T7" fmla="*/ 239 h 239"/>
              <a:gd name="T8" fmla="*/ 10189 w 10189"/>
              <a:gd name="T9" fmla="*/ 176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9" h="239">
                <a:moveTo>
                  <a:pt x="0" y="0"/>
                </a:moveTo>
                <a:lnTo>
                  <a:pt x="2547" y="197"/>
                </a:lnTo>
                <a:lnTo>
                  <a:pt x="5095" y="146"/>
                </a:lnTo>
                <a:lnTo>
                  <a:pt x="7642" y="239"/>
                </a:lnTo>
                <a:lnTo>
                  <a:pt x="10189" y="176"/>
                </a:lnTo>
              </a:path>
            </a:pathLst>
          </a:custGeom>
          <a:noFill/>
          <a:ln w="28575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6" name="Freeform 48"/>
          <p:cNvSpPr>
            <a:spLocks/>
          </p:cNvSpPr>
          <p:nvPr/>
        </p:nvSpPr>
        <p:spPr bwMode="auto">
          <a:xfrm>
            <a:off x="3394075" y="4470400"/>
            <a:ext cx="103188" cy="88900"/>
          </a:xfrm>
          <a:custGeom>
            <a:avLst/>
            <a:gdLst>
              <a:gd name="T0" fmla="*/ 195 w 389"/>
              <a:gd name="T1" fmla="*/ 0 h 335"/>
              <a:gd name="T2" fmla="*/ 0 w 389"/>
              <a:gd name="T3" fmla="*/ 335 h 335"/>
              <a:gd name="T4" fmla="*/ 389 w 389"/>
              <a:gd name="T5" fmla="*/ 335 h 335"/>
              <a:gd name="T6" fmla="*/ 195 w 389"/>
              <a:gd name="T7" fmla="*/ 0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5">
                <a:moveTo>
                  <a:pt x="195" y="0"/>
                </a:moveTo>
                <a:lnTo>
                  <a:pt x="0" y="335"/>
                </a:lnTo>
                <a:lnTo>
                  <a:pt x="389" y="335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7" name="Freeform 49"/>
          <p:cNvSpPr>
            <a:spLocks/>
          </p:cNvSpPr>
          <p:nvPr/>
        </p:nvSpPr>
        <p:spPr bwMode="auto">
          <a:xfrm>
            <a:off x="4068763" y="4522788"/>
            <a:ext cx="101600" cy="88900"/>
          </a:xfrm>
          <a:custGeom>
            <a:avLst/>
            <a:gdLst>
              <a:gd name="T0" fmla="*/ 194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4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4" y="0"/>
                </a:moveTo>
                <a:lnTo>
                  <a:pt x="0" y="336"/>
                </a:lnTo>
                <a:lnTo>
                  <a:pt x="389" y="336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8" name="Freeform 50"/>
          <p:cNvSpPr>
            <a:spLocks/>
          </p:cNvSpPr>
          <p:nvPr/>
        </p:nvSpPr>
        <p:spPr bwMode="auto">
          <a:xfrm>
            <a:off x="4741863" y="4508500"/>
            <a:ext cx="103187" cy="88900"/>
          </a:xfrm>
          <a:custGeom>
            <a:avLst/>
            <a:gdLst>
              <a:gd name="T0" fmla="*/ 195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5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5" y="0"/>
                </a:moveTo>
                <a:lnTo>
                  <a:pt x="0" y="336"/>
                </a:lnTo>
                <a:lnTo>
                  <a:pt x="389" y="336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59" name="Freeform 51"/>
          <p:cNvSpPr>
            <a:spLocks/>
          </p:cNvSpPr>
          <p:nvPr/>
        </p:nvSpPr>
        <p:spPr bwMode="auto">
          <a:xfrm>
            <a:off x="5416550" y="4533900"/>
            <a:ext cx="101600" cy="88900"/>
          </a:xfrm>
          <a:custGeom>
            <a:avLst/>
            <a:gdLst>
              <a:gd name="T0" fmla="*/ 195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5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5" y="0"/>
                </a:moveTo>
                <a:lnTo>
                  <a:pt x="0" y="336"/>
                </a:lnTo>
                <a:lnTo>
                  <a:pt x="389" y="336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0" name="Freeform 52"/>
          <p:cNvSpPr>
            <a:spLocks/>
          </p:cNvSpPr>
          <p:nvPr/>
        </p:nvSpPr>
        <p:spPr bwMode="auto">
          <a:xfrm>
            <a:off x="6089650" y="4516438"/>
            <a:ext cx="103188" cy="88900"/>
          </a:xfrm>
          <a:custGeom>
            <a:avLst/>
            <a:gdLst>
              <a:gd name="T0" fmla="*/ 194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4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4" y="0"/>
                </a:moveTo>
                <a:lnTo>
                  <a:pt x="0" y="336"/>
                </a:lnTo>
                <a:lnTo>
                  <a:pt x="389" y="336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1" name="Rectangle 53"/>
          <p:cNvSpPr>
            <a:spLocks noChangeArrowheads="1"/>
          </p:cNvSpPr>
          <p:nvPr/>
        </p:nvSpPr>
        <p:spPr bwMode="auto">
          <a:xfrm>
            <a:off x="4267200" y="2286000"/>
            <a:ext cx="1828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500" b="1">
                <a:solidFill>
                  <a:srgbClr val="6699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" charset="0"/>
              </a:rPr>
              <a:t>Diffusion Without Suppression</a:t>
            </a:r>
            <a:endParaRPr lang="en-US" sz="2400">
              <a:solidFill>
                <a:srgbClr val="6699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Times New Roman" charset="0"/>
            </a:endParaRPr>
          </a:p>
        </p:txBody>
      </p:sp>
      <p:sp>
        <p:nvSpPr>
          <p:cNvPr id="43062" name="Freeform 54"/>
          <p:cNvSpPr>
            <a:spLocks/>
          </p:cNvSpPr>
          <p:nvPr/>
        </p:nvSpPr>
        <p:spPr bwMode="auto">
          <a:xfrm>
            <a:off x="3444875" y="2235200"/>
            <a:ext cx="2697163" cy="1084263"/>
          </a:xfrm>
          <a:custGeom>
            <a:avLst/>
            <a:gdLst>
              <a:gd name="T0" fmla="*/ 0 w 10189"/>
              <a:gd name="T1" fmla="*/ 0 h 4099"/>
              <a:gd name="T2" fmla="*/ 2547 w 10189"/>
              <a:gd name="T3" fmla="*/ 2520 h 4099"/>
              <a:gd name="T4" fmla="*/ 5095 w 10189"/>
              <a:gd name="T5" fmla="*/ 3347 h 4099"/>
              <a:gd name="T6" fmla="*/ 7642 w 10189"/>
              <a:gd name="T7" fmla="*/ 4099 h 4099"/>
              <a:gd name="T8" fmla="*/ 10189 w 10189"/>
              <a:gd name="T9" fmla="*/ 3293 h 40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9" h="4099">
                <a:moveTo>
                  <a:pt x="0" y="0"/>
                </a:moveTo>
                <a:lnTo>
                  <a:pt x="2547" y="2520"/>
                </a:lnTo>
                <a:lnTo>
                  <a:pt x="5095" y="3347"/>
                </a:lnTo>
                <a:lnTo>
                  <a:pt x="7642" y="4099"/>
                </a:lnTo>
                <a:lnTo>
                  <a:pt x="10189" y="3293"/>
                </a:lnTo>
              </a:path>
            </a:pathLst>
          </a:custGeom>
          <a:noFill/>
          <a:ln w="28575" cmpd="sng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3" name="Line 55"/>
          <p:cNvSpPr>
            <a:spLocks noChangeShapeType="1"/>
          </p:cNvSpPr>
          <p:nvPr/>
        </p:nvSpPr>
        <p:spPr bwMode="auto">
          <a:xfrm flipV="1">
            <a:off x="3411538" y="2201863"/>
            <a:ext cx="68262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4" name="Line 56"/>
          <p:cNvSpPr>
            <a:spLocks noChangeShapeType="1"/>
          </p:cNvSpPr>
          <p:nvPr/>
        </p:nvSpPr>
        <p:spPr bwMode="auto">
          <a:xfrm>
            <a:off x="3411538" y="2201863"/>
            <a:ext cx="68262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5" name="Line 57"/>
          <p:cNvSpPr>
            <a:spLocks noChangeShapeType="1"/>
          </p:cNvSpPr>
          <p:nvPr/>
        </p:nvSpPr>
        <p:spPr bwMode="auto">
          <a:xfrm flipV="1">
            <a:off x="4086225" y="2868613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6" name="Line 58"/>
          <p:cNvSpPr>
            <a:spLocks noChangeShapeType="1"/>
          </p:cNvSpPr>
          <p:nvPr/>
        </p:nvSpPr>
        <p:spPr bwMode="auto">
          <a:xfrm>
            <a:off x="4086225" y="2868613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7" name="Line 59"/>
          <p:cNvSpPr>
            <a:spLocks noChangeShapeType="1"/>
          </p:cNvSpPr>
          <p:nvPr/>
        </p:nvSpPr>
        <p:spPr bwMode="auto">
          <a:xfrm flipV="1">
            <a:off x="4759325" y="3087688"/>
            <a:ext cx="68263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8" name="Line 60"/>
          <p:cNvSpPr>
            <a:spLocks noChangeShapeType="1"/>
          </p:cNvSpPr>
          <p:nvPr/>
        </p:nvSpPr>
        <p:spPr bwMode="auto">
          <a:xfrm>
            <a:off x="4759325" y="3087688"/>
            <a:ext cx="68263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69" name="Line 61"/>
          <p:cNvSpPr>
            <a:spLocks noChangeShapeType="1"/>
          </p:cNvSpPr>
          <p:nvPr/>
        </p:nvSpPr>
        <p:spPr bwMode="auto">
          <a:xfrm flipV="1">
            <a:off x="5434013" y="3286125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0" name="Line 62"/>
          <p:cNvSpPr>
            <a:spLocks noChangeShapeType="1"/>
          </p:cNvSpPr>
          <p:nvPr/>
        </p:nvSpPr>
        <p:spPr bwMode="auto">
          <a:xfrm>
            <a:off x="5434013" y="3286125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1" name="Line 63"/>
          <p:cNvSpPr>
            <a:spLocks noChangeShapeType="1"/>
          </p:cNvSpPr>
          <p:nvPr/>
        </p:nvSpPr>
        <p:spPr bwMode="auto">
          <a:xfrm flipV="1">
            <a:off x="6107113" y="3073400"/>
            <a:ext cx="68262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72" name="Line 64"/>
          <p:cNvSpPr>
            <a:spLocks noChangeShapeType="1"/>
          </p:cNvSpPr>
          <p:nvPr/>
        </p:nvSpPr>
        <p:spPr bwMode="auto">
          <a:xfrm>
            <a:off x="6107113" y="3073400"/>
            <a:ext cx="68262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627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4963" y="507751"/>
            <a:ext cx="8316923" cy="967489"/>
          </a:xfrm>
        </p:spPr>
        <p:txBody>
          <a:bodyPr>
            <a:normAutofit/>
          </a:bodyPr>
          <a:lstStyle/>
          <a:p>
            <a:r>
              <a:rPr lang="th-TH" sz="3600" b="1" dirty="0">
                <a:solidFill>
                  <a:srgbClr val="800000"/>
                </a:solidFill>
                <a:latin typeface="Cambria"/>
                <a:cs typeface="Cambria"/>
              </a:rPr>
              <a:t>Impact of Negative Reinforcement</a:t>
            </a:r>
            <a:endParaRPr lang="en-US" sz="36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sp>
        <p:nvSpPr>
          <p:cNvPr id="44035" name="Line 3"/>
          <p:cNvSpPr>
            <a:spLocks noChangeShapeType="1"/>
          </p:cNvSpPr>
          <p:nvPr/>
        </p:nvSpPr>
        <p:spPr bwMode="auto">
          <a:xfrm>
            <a:off x="2819400" y="532288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 flipH="1">
            <a:off x="6799263" y="532288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2654300" y="5219700"/>
            <a:ext cx="1063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</a:t>
            </a:r>
            <a:endParaRPr lang="en-US" sz="2400">
              <a:latin typeface="Times New Roman" charset="0"/>
            </a:endParaRP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819400" y="479266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Line 7"/>
          <p:cNvSpPr>
            <a:spLocks noChangeShapeType="1"/>
          </p:cNvSpPr>
          <p:nvPr/>
        </p:nvSpPr>
        <p:spPr bwMode="auto">
          <a:xfrm flipH="1">
            <a:off x="6799263" y="479266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2308225" y="468788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0.002</a:t>
            </a:r>
            <a:endParaRPr lang="en-US" sz="2400">
              <a:latin typeface="Times New Roman" charset="0"/>
            </a:endParaRPr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>
            <a:off x="2819400" y="42608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H="1">
            <a:off x="6799263" y="426085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2308225" y="4157663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0.004</a:t>
            </a:r>
            <a:endParaRPr lang="en-US" sz="2400">
              <a:latin typeface="Times New Roman" charset="0"/>
            </a:endParaRPr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>
            <a:off x="2819400" y="372903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6799263" y="3729038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2308225" y="3625850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0.006</a:t>
            </a:r>
            <a:endParaRPr lang="en-US" sz="2400">
              <a:latin typeface="Times New Roman" charset="0"/>
            </a:endParaRP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2819400" y="319722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8" name="Line 16"/>
          <p:cNvSpPr>
            <a:spLocks noChangeShapeType="1"/>
          </p:cNvSpPr>
          <p:nvPr/>
        </p:nvSpPr>
        <p:spPr bwMode="auto">
          <a:xfrm flipH="1">
            <a:off x="6799263" y="3197225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2308225" y="3094038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0.008</a:t>
            </a:r>
            <a:endParaRPr lang="en-US" sz="2400">
              <a:latin typeface="Times New Roman" charset="0"/>
            </a:endParaRPr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2819400" y="266541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 flipH="1">
            <a:off x="6799263" y="2665413"/>
            <a:ext cx="63500" cy="158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2408238" y="2562225"/>
            <a:ext cx="371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</a:t>
            </a:r>
            <a:endParaRPr lang="en-US" sz="2400">
              <a:latin typeface="Times New Roman" charset="0"/>
            </a:endParaRPr>
          </a:p>
        </p:txBody>
      </p:sp>
      <p:sp>
        <p:nvSpPr>
          <p:cNvPr id="44053" name="Line 21"/>
          <p:cNvSpPr>
            <a:spLocks noChangeShapeType="1"/>
          </p:cNvSpPr>
          <p:nvPr/>
        </p:nvSpPr>
        <p:spPr bwMode="auto">
          <a:xfrm>
            <a:off x="2819400" y="213360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4" name="Line 22"/>
          <p:cNvSpPr>
            <a:spLocks noChangeShapeType="1"/>
          </p:cNvSpPr>
          <p:nvPr/>
        </p:nvSpPr>
        <p:spPr bwMode="auto">
          <a:xfrm flipH="1">
            <a:off x="6799263" y="2133600"/>
            <a:ext cx="63500" cy="1588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2308225" y="2030413"/>
            <a:ext cx="47783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0.012</a:t>
            </a:r>
            <a:endParaRPr lang="en-US" sz="2400">
              <a:latin typeface="Times New Roman" charset="0"/>
            </a:endParaRP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 flipV="1">
            <a:off x="2819400" y="5259388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7" name="Line 25"/>
          <p:cNvSpPr>
            <a:spLocks noChangeShapeType="1"/>
          </p:cNvSpPr>
          <p:nvPr/>
        </p:nvSpPr>
        <p:spPr bwMode="auto">
          <a:xfrm>
            <a:off x="2819400" y="2133600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2770188" y="5337175"/>
            <a:ext cx="1063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0</a:t>
            </a:r>
            <a:endParaRPr lang="en-US" sz="2400">
              <a:latin typeface="Times New Roman" charset="0"/>
            </a:endParaRPr>
          </a:p>
        </p:txBody>
      </p:sp>
      <p:sp>
        <p:nvSpPr>
          <p:cNvPr id="44059" name="Line 27"/>
          <p:cNvSpPr>
            <a:spLocks noChangeShapeType="1"/>
          </p:cNvSpPr>
          <p:nvPr/>
        </p:nvSpPr>
        <p:spPr bwMode="auto">
          <a:xfrm flipV="1">
            <a:off x="3492500" y="5259388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0" name="Line 28"/>
          <p:cNvSpPr>
            <a:spLocks noChangeShapeType="1"/>
          </p:cNvSpPr>
          <p:nvPr/>
        </p:nvSpPr>
        <p:spPr bwMode="auto">
          <a:xfrm>
            <a:off x="3492500" y="2133600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1" name="Rectangle 29"/>
          <p:cNvSpPr>
            <a:spLocks noChangeArrowheads="1"/>
          </p:cNvSpPr>
          <p:nvPr/>
        </p:nvSpPr>
        <p:spPr bwMode="auto">
          <a:xfrm>
            <a:off x="3394075" y="5337175"/>
            <a:ext cx="212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50</a:t>
            </a:r>
            <a:endParaRPr lang="en-US" sz="2400">
              <a:latin typeface="Times New Roman" charset="0"/>
            </a:endParaRPr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 flipV="1">
            <a:off x="4167188" y="5259388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>
            <a:off x="4167188" y="2133600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4019550" y="53371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100</a:t>
            </a:r>
            <a:endParaRPr lang="en-US" sz="2400">
              <a:latin typeface="Times New Roman" charset="0"/>
            </a:endParaRPr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 flipV="1">
            <a:off x="4841875" y="5259388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4841875" y="2133600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7" name="Rectangle 35"/>
          <p:cNvSpPr>
            <a:spLocks noChangeArrowheads="1"/>
          </p:cNvSpPr>
          <p:nvPr/>
        </p:nvSpPr>
        <p:spPr bwMode="auto">
          <a:xfrm>
            <a:off x="4692650" y="53371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150</a:t>
            </a:r>
            <a:endParaRPr lang="en-US" sz="2400">
              <a:latin typeface="Times New Roman" charset="0"/>
            </a:endParaRPr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 flipV="1">
            <a:off x="5514975" y="5259388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69" name="Line 37"/>
          <p:cNvSpPr>
            <a:spLocks noChangeShapeType="1"/>
          </p:cNvSpPr>
          <p:nvPr/>
        </p:nvSpPr>
        <p:spPr bwMode="auto">
          <a:xfrm>
            <a:off x="5514975" y="2133600"/>
            <a:ext cx="1588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0" name="Rectangle 38"/>
          <p:cNvSpPr>
            <a:spLocks noChangeArrowheads="1"/>
          </p:cNvSpPr>
          <p:nvPr/>
        </p:nvSpPr>
        <p:spPr bwMode="auto">
          <a:xfrm>
            <a:off x="5367338" y="533717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200</a:t>
            </a:r>
            <a:endParaRPr lang="en-US" sz="2400">
              <a:latin typeface="Times New Roman" charset="0"/>
            </a:endParaRPr>
          </a:p>
        </p:txBody>
      </p:sp>
      <p:sp>
        <p:nvSpPr>
          <p:cNvPr id="44071" name="Line 39"/>
          <p:cNvSpPr>
            <a:spLocks noChangeShapeType="1"/>
          </p:cNvSpPr>
          <p:nvPr/>
        </p:nvSpPr>
        <p:spPr bwMode="auto">
          <a:xfrm flipV="1">
            <a:off x="6189663" y="5259388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2" name="Line 40"/>
          <p:cNvSpPr>
            <a:spLocks noChangeShapeType="1"/>
          </p:cNvSpPr>
          <p:nvPr/>
        </p:nvSpPr>
        <p:spPr bwMode="auto">
          <a:xfrm>
            <a:off x="6189663" y="2133600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3" name="Rectangle 41"/>
          <p:cNvSpPr>
            <a:spLocks noChangeArrowheads="1"/>
          </p:cNvSpPr>
          <p:nvPr/>
        </p:nvSpPr>
        <p:spPr bwMode="auto">
          <a:xfrm>
            <a:off x="6040438" y="5337175"/>
            <a:ext cx="31908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250</a:t>
            </a:r>
            <a:endParaRPr lang="en-US" sz="2400">
              <a:latin typeface="Times New Roman" charset="0"/>
            </a:endParaRPr>
          </a:p>
        </p:txBody>
      </p:sp>
      <p:sp>
        <p:nvSpPr>
          <p:cNvPr id="44074" name="Line 42"/>
          <p:cNvSpPr>
            <a:spLocks noChangeShapeType="1"/>
          </p:cNvSpPr>
          <p:nvPr/>
        </p:nvSpPr>
        <p:spPr bwMode="auto">
          <a:xfrm flipV="1">
            <a:off x="6862763" y="5259388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5" name="Line 43"/>
          <p:cNvSpPr>
            <a:spLocks noChangeShapeType="1"/>
          </p:cNvSpPr>
          <p:nvPr/>
        </p:nvSpPr>
        <p:spPr bwMode="auto">
          <a:xfrm>
            <a:off x="6862763" y="2133600"/>
            <a:ext cx="1587" cy="63500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6" name="Rectangle 44"/>
          <p:cNvSpPr>
            <a:spLocks noChangeArrowheads="1"/>
          </p:cNvSpPr>
          <p:nvPr/>
        </p:nvSpPr>
        <p:spPr bwMode="auto">
          <a:xfrm>
            <a:off x="6715125" y="5337175"/>
            <a:ext cx="3190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500" b="1">
                <a:solidFill>
                  <a:srgbClr val="000000"/>
                </a:solidFill>
                <a:latin typeface="Arial" charset="0"/>
              </a:rPr>
              <a:t>300</a:t>
            </a:r>
            <a:endParaRPr lang="en-US" sz="2400">
              <a:latin typeface="Times New Roman" charset="0"/>
            </a:endParaRPr>
          </a:p>
        </p:txBody>
      </p:sp>
      <p:sp>
        <p:nvSpPr>
          <p:cNvPr id="44077" name="Rectangle 45"/>
          <p:cNvSpPr>
            <a:spLocks noChangeArrowheads="1"/>
          </p:cNvSpPr>
          <p:nvPr/>
        </p:nvSpPr>
        <p:spPr bwMode="auto">
          <a:xfrm>
            <a:off x="2819400" y="2133600"/>
            <a:ext cx="4043363" cy="3189288"/>
          </a:xfrm>
          <a:prstGeom prst="rect">
            <a:avLst/>
          </a:prstGeom>
          <a:noFill/>
          <a:ln w="11113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78" name="Rectangle 46"/>
          <p:cNvSpPr>
            <a:spLocks noChangeArrowheads="1"/>
          </p:cNvSpPr>
          <p:nvPr/>
        </p:nvSpPr>
        <p:spPr bwMode="auto">
          <a:xfrm rot="16200000">
            <a:off x="350838" y="3470275"/>
            <a:ext cx="26765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Helvetica" charset="0"/>
              </a:rPr>
              <a:t>Average Dissipated Energy </a:t>
            </a:r>
            <a:endParaRPr lang="en-US" sz="1600">
              <a:latin typeface="Helvetica" charset="0"/>
            </a:endParaRPr>
          </a:p>
        </p:txBody>
      </p:sp>
      <p:sp>
        <p:nvSpPr>
          <p:cNvPr id="44079" name="Rectangle 47"/>
          <p:cNvSpPr>
            <a:spLocks noChangeArrowheads="1"/>
          </p:cNvSpPr>
          <p:nvPr/>
        </p:nvSpPr>
        <p:spPr bwMode="auto">
          <a:xfrm rot="16200000">
            <a:off x="472281" y="3559969"/>
            <a:ext cx="28940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600" b="1">
                <a:solidFill>
                  <a:srgbClr val="000000"/>
                </a:solidFill>
                <a:latin typeface="Helvetica" charset="0"/>
              </a:rPr>
              <a:t>(Joules/Node/Received Event)</a:t>
            </a:r>
            <a:endParaRPr lang="en-US" sz="1600" b="1">
              <a:latin typeface="Helvetica" charset="0"/>
            </a:endParaRPr>
          </a:p>
        </p:txBody>
      </p:sp>
      <p:sp>
        <p:nvSpPr>
          <p:cNvPr id="44080" name="Rectangle 48"/>
          <p:cNvSpPr>
            <a:spLocks noChangeArrowheads="1"/>
          </p:cNvSpPr>
          <p:nvPr/>
        </p:nvSpPr>
        <p:spPr bwMode="auto">
          <a:xfrm>
            <a:off x="4162425" y="5584825"/>
            <a:ext cx="142716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Helvetica" charset="0"/>
              </a:rPr>
              <a:t>Network Size</a:t>
            </a:r>
            <a:endParaRPr lang="en-US" b="1">
              <a:latin typeface="Helvetica" charset="0"/>
            </a:endParaRPr>
          </a:p>
        </p:txBody>
      </p:sp>
      <p:sp>
        <p:nvSpPr>
          <p:cNvPr id="44081" name="Rectangle 49"/>
          <p:cNvSpPr>
            <a:spLocks noChangeArrowheads="1"/>
          </p:cNvSpPr>
          <p:nvPr/>
        </p:nvSpPr>
        <p:spPr bwMode="auto">
          <a:xfrm>
            <a:off x="4543425" y="4213225"/>
            <a:ext cx="20574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Diffusion With Negative Reinforcement</a:t>
            </a:r>
          </a:p>
        </p:txBody>
      </p:sp>
      <p:sp>
        <p:nvSpPr>
          <p:cNvPr id="44082" name="Freeform 50"/>
          <p:cNvSpPr>
            <a:spLocks/>
          </p:cNvSpPr>
          <p:nvPr/>
        </p:nvSpPr>
        <p:spPr bwMode="auto">
          <a:xfrm>
            <a:off x="3492500" y="3892550"/>
            <a:ext cx="2697163" cy="150813"/>
          </a:xfrm>
          <a:custGeom>
            <a:avLst/>
            <a:gdLst>
              <a:gd name="T0" fmla="*/ 0 w 10189"/>
              <a:gd name="T1" fmla="*/ 0 h 570"/>
              <a:gd name="T2" fmla="*/ 2547 w 10189"/>
              <a:gd name="T3" fmla="*/ 570 h 570"/>
              <a:gd name="T4" fmla="*/ 5095 w 10189"/>
              <a:gd name="T5" fmla="*/ 283 h 570"/>
              <a:gd name="T6" fmla="*/ 7642 w 10189"/>
              <a:gd name="T7" fmla="*/ 331 h 570"/>
              <a:gd name="T8" fmla="*/ 10189 w 10189"/>
              <a:gd name="T9" fmla="*/ 260 h 5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9" h="570">
                <a:moveTo>
                  <a:pt x="0" y="0"/>
                </a:moveTo>
                <a:lnTo>
                  <a:pt x="2547" y="570"/>
                </a:lnTo>
                <a:lnTo>
                  <a:pt x="5095" y="283"/>
                </a:lnTo>
                <a:lnTo>
                  <a:pt x="7642" y="331"/>
                </a:lnTo>
                <a:lnTo>
                  <a:pt x="10189" y="260"/>
                </a:lnTo>
              </a:path>
            </a:pathLst>
          </a:custGeom>
          <a:noFill/>
          <a:ln w="28575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3" name="Freeform 51"/>
          <p:cNvSpPr>
            <a:spLocks/>
          </p:cNvSpPr>
          <p:nvPr/>
        </p:nvSpPr>
        <p:spPr bwMode="auto">
          <a:xfrm>
            <a:off x="3441700" y="3833813"/>
            <a:ext cx="103188" cy="88900"/>
          </a:xfrm>
          <a:custGeom>
            <a:avLst/>
            <a:gdLst>
              <a:gd name="T0" fmla="*/ 195 w 389"/>
              <a:gd name="T1" fmla="*/ 0 h 335"/>
              <a:gd name="T2" fmla="*/ 0 w 389"/>
              <a:gd name="T3" fmla="*/ 335 h 335"/>
              <a:gd name="T4" fmla="*/ 389 w 389"/>
              <a:gd name="T5" fmla="*/ 335 h 335"/>
              <a:gd name="T6" fmla="*/ 195 w 389"/>
              <a:gd name="T7" fmla="*/ 0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5">
                <a:moveTo>
                  <a:pt x="195" y="0"/>
                </a:moveTo>
                <a:lnTo>
                  <a:pt x="0" y="335"/>
                </a:lnTo>
                <a:lnTo>
                  <a:pt x="389" y="335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4" name="Freeform 52"/>
          <p:cNvSpPr>
            <a:spLocks/>
          </p:cNvSpPr>
          <p:nvPr/>
        </p:nvSpPr>
        <p:spPr bwMode="auto">
          <a:xfrm>
            <a:off x="4116388" y="3984625"/>
            <a:ext cx="101600" cy="88900"/>
          </a:xfrm>
          <a:custGeom>
            <a:avLst/>
            <a:gdLst>
              <a:gd name="T0" fmla="*/ 194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4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4" y="0"/>
                </a:moveTo>
                <a:lnTo>
                  <a:pt x="0" y="336"/>
                </a:lnTo>
                <a:lnTo>
                  <a:pt x="389" y="336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5" name="Freeform 53"/>
          <p:cNvSpPr>
            <a:spLocks/>
          </p:cNvSpPr>
          <p:nvPr/>
        </p:nvSpPr>
        <p:spPr bwMode="auto">
          <a:xfrm>
            <a:off x="4789488" y="3908425"/>
            <a:ext cx="103187" cy="88900"/>
          </a:xfrm>
          <a:custGeom>
            <a:avLst/>
            <a:gdLst>
              <a:gd name="T0" fmla="*/ 195 w 389"/>
              <a:gd name="T1" fmla="*/ 0 h 336"/>
              <a:gd name="T2" fmla="*/ 0 w 389"/>
              <a:gd name="T3" fmla="*/ 336 h 336"/>
              <a:gd name="T4" fmla="*/ 389 w 389"/>
              <a:gd name="T5" fmla="*/ 336 h 336"/>
              <a:gd name="T6" fmla="*/ 195 w 389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6">
                <a:moveTo>
                  <a:pt x="195" y="0"/>
                </a:moveTo>
                <a:lnTo>
                  <a:pt x="0" y="336"/>
                </a:lnTo>
                <a:lnTo>
                  <a:pt x="389" y="336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6" name="Freeform 54"/>
          <p:cNvSpPr>
            <a:spLocks/>
          </p:cNvSpPr>
          <p:nvPr/>
        </p:nvSpPr>
        <p:spPr bwMode="auto">
          <a:xfrm>
            <a:off x="5464175" y="3921125"/>
            <a:ext cx="101600" cy="88900"/>
          </a:xfrm>
          <a:custGeom>
            <a:avLst/>
            <a:gdLst>
              <a:gd name="T0" fmla="*/ 195 w 389"/>
              <a:gd name="T1" fmla="*/ 0 h 335"/>
              <a:gd name="T2" fmla="*/ 0 w 389"/>
              <a:gd name="T3" fmla="*/ 335 h 335"/>
              <a:gd name="T4" fmla="*/ 389 w 389"/>
              <a:gd name="T5" fmla="*/ 335 h 335"/>
              <a:gd name="T6" fmla="*/ 195 w 389"/>
              <a:gd name="T7" fmla="*/ 0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5">
                <a:moveTo>
                  <a:pt x="195" y="0"/>
                </a:moveTo>
                <a:lnTo>
                  <a:pt x="0" y="335"/>
                </a:lnTo>
                <a:lnTo>
                  <a:pt x="389" y="335"/>
                </a:lnTo>
                <a:lnTo>
                  <a:pt x="195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7" name="Freeform 55"/>
          <p:cNvSpPr>
            <a:spLocks/>
          </p:cNvSpPr>
          <p:nvPr/>
        </p:nvSpPr>
        <p:spPr bwMode="auto">
          <a:xfrm>
            <a:off x="6137275" y="3902075"/>
            <a:ext cx="103188" cy="88900"/>
          </a:xfrm>
          <a:custGeom>
            <a:avLst/>
            <a:gdLst>
              <a:gd name="T0" fmla="*/ 194 w 389"/>
              <a:gd name="T1" fmla="*/ 0 h 335"/>
              <a:gd name="T2" fmla="*/ 0 w 389"/>
              <a:gd name="T3" fmla="*/ 335 h 335"/>
              <a:gd name="T4" fmla="*/ 389 w 389"/>
              <a:gd name="T5" fmla="*/ 335 h 335"/>
              <a:gd name="T6" fmla="*/ 194 w 389"/>
              <a:gd name="T7" fmla="*/ 0 h 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89" h="335">
                <a:moveTo>
                  <a:pt x="194" y="0"/>
                </a:moveTo>
                <a:lnTo>
                  <a:pt x="0" y="335"/>
                </a:lnTo>
                <a:lnTo>
                  <a:pt x="389" y="335"/>
                </a:lnTo>
                <a:lnTo>
                  <a:pt x="19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88" name="Rectangle 56"/>
          <p:cNvSpPr>
            <a:spLocks noChangeArrowheads="1"/>
          </p:cNvSpPr>
          <p:nvPr/>
        </p:nvSpPr>
        <p:spPr bwMode="auto">
          <a:xfrm>
            <a:off x="4695825" y="2841625"/>
            <a:ext cx="217805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sz="1400" b="1">
                <a:solidFill>
                  <a:srgbClr val="6699FF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Helvetica" charset="0"/>
              </a:rPr>
              <a:t>Diffusion Without Negative Reinforcement</a:t>
            </a:r>
            <a:endParaRPr lang="en-US" sz="1400">
              <a:latin typeface="Helvetica" charset="0"/>
            </a:endParaRPr>
          </a:p>
        </p:txBody>
      </p:sp>
      <p:sp>
        <p:nvSpPr>
          <p:cNvPr id="44089" name="Freeform 57"/>
          <p:cNvSpPr>
            <a:spLocks/>
          </p:cNvSpPr>
          <p:nvPr/>
        </p:nvSpPr>
        <p:spPr bwMode="auto">
          <a:xfrm>
            <a:off x="3492500" y="2332038"/>
            <a:ext cx="2697163" cy="795337"/>
          </a:xfrm>
          <a:custGeom>
            <a:avLst/>
            <a:gdLst>
              <a:gd name="T0" fmla="*/ 0 w 10189"/>
              <a:gd name="T1" fmla="*/ 2326 h 3004"/>
              <a:gd name="T2" fmla="*/ 2547 w 10189"/>
              <a:gd name="T3" fmla="*/ 3004 h 3004"/>
              <a:gd name="T4" fmla="*/ 5095 w 10189"/>
              <a:gd name="T5" fmla="*/ 684 h 3004"/>
              <a:gd name="T6" fmla="*/ 7642 w 10189"/>
              <a:gd name="T7" fmla="*/ 1237 h 3004"/>
              <a:gd name="T8" fmla="*/ 10189 w 10189"/>
              <a:gd name="T9" fmla="*/ 0 h 30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189" h="3004">
                <a:moveTo>
                  <a:pt x="0" y="2326"/>
                </a:moveTo>
                <a:lnTo>
                  <a:pt x="2547" y="3004"/>
                </a:lnTo>
                <a:lnTo>
                  <a:pt x="5095" y="684"/>
                </a:lnTo>
                <a:lnTo>
                  <a:pt x="7642" y="1237"/>
                </a:lnTo>
                <a:lnTo>
                  <a:pt x="10189" y="0"/>
                </a:lnTo>
              </a:path>
            </a:pathLst>
          </a:custGeom>
          <a:noFill/>
          <a:ln w="28575" cmpd="sng">
            <a:solidFill>
              <a:srgbClr val="6699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0" name="Line 58"/>
          <p:cNvSpPr>
            <a:spLocks noChangeShapeType="1"/>
          </p:cNvSpPr>
          <p:nvPr/>
        </p:nvSpPr>
        <p:spPr bwMode="auto">
          <a:xfrm flipV="1">
            <a:off x="3459163" y="2913063"/>
            <a:ext cx="68262" cy="68262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1" name="Line 59"/>
          <p:cNvSpPr>
            <a:spLocks noChangeShapeType="1"/>
          </p:cNvSpPr>
          <p:nvPr/>
        </p:nvSpPr>
        <p:spPr bwMode="auto">
          <a:xfrm>
            <a:off x="3459163" y="2913063"/>
            <a:ext cx="68262" cy="68262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2" name="Line 60"/>
          <p:cNvSpPr>
            <a:spLocks noChangeShapeType="1"/>
          </p:cNvSpPr>
          <p:nvPr/>
        </p:nvSpPr>
        <p:spPr bwMode="auto">
          <a:xfrm flipV="1">
            <a:off x="4133850" y="3092450"/>
            <a:ext cx="66675" cy="68263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3" name="Line 61"/>
          <p:cNvSpPr>
            <a:spLocks noChangeShapeType="1"/>
          </p:cNvSpPr>
          <p:nvPr/>
        </p:nvSpPr>
        <p:spPr bwMode="auto">
          <a:xfrm>
            <a:off x="4133850" y="3092450"/>
            <a:ext cx="66675" cy="68263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4" name="Line 62"/>
          <p:cNvSpPr>
            <a:spLocks noChangeShapeType="1"/>
          </p:cNvSpPr>
          <p:nvPr/>
        </p:nvSpPr>
        <p:spPr bwMode="auto">
          <a:xfrm flipV="1">
            <a:off x="4806950" y="2479675"/>
            <a:ext cx="68263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5" name="Line 63"/>
          <p:cNvSpPr>
            <a:spLocks noChangeShapeType="1"/>
          </p:cNvSpPr>
          <p:nvPr/>
        </p:nvSpPr>
        <p:spPr bwMode="auto">
          <a:xfrm>
            <a:off x="4806950" y="2479675"/>
            <a:ext cx="68263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6" name="Line 64"/>
          <p:cNvSpPr>
            <a:spLocks noChangeShapeType="1"/>
          </p:cNvSpPr>
          <p:nvPr/>
        </p:nvSpPr>
        <p:spPr bwMode="auto">
          <a:xfrm flipV="1">
            <a:off x="5481638" y="2625725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7" name="Line 65"/>
          <p:cNvSpPr>
            <a:spLocks noChangeShapeType="1"/>
          </p:cNvSpPr>
          <p:nvPr/>
        </p:nvSpPr>
        <p:spPr bwMode="auto">
          <a:xfrm>
            <a:off x="5481638" y="2625725"/>
            <a:ext cx="66675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8" name="Line 66"/>
          <p:cNvSpPr>
            <a:spLocks noChangeShapeType="1"/>
          </p:cNvSpPr>
          <p:nvPr/>
        </p:nvSpPr>
        <p:spPr bwMode="auto">
          <a:xfrm flipV="1">
            <a:off x="6154738" y="2298700"/>
            <a:ext cx="68262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99" name="Line 67"/>
          <p:cNvSpPr>
            <a:spLocks noChangeShapeType="1"/>
          </p:cNvSpPr>
          <p:nvPr/>
        </p:nvSpPr>
        <p:spPr bwMode="auto">
          <a:xfrm>
            <a:off x="6154738" y="2298700"/>
            <a:ext cx="68262" cy="66675"/>
          </a:xfrm>
          <a:prstGeom prst="line">
            <a:avLst/>
          </a:prstGeom>
          <a:noFill/>
          <a:ln w="11113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100" name="Text Box 68"/>
          <p:cNvSpPr txBox="1">
            <a:spLocks noChangeArrowheads="1"/>
          </p:cNvSpPr>
          <p:nvPr/>
        </p:nvSpPr>
        <p:spPr bwMode="auto">
          <a:xfrm>
            <a:off x="2422525" y="61372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endParaRPr lang="th-TH" sz="24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311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43845"/>
            <a:ext cx="6781800" cy="75006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800000"/>
                </a:solidFill>
                <a:latin typeface="Cambria"/>
                <a:cs typeface="Cambria"/>
              </a:rPr>
              <a:t>Pros :</a:t>
            </a:r>
            <a:endParaRPr lang="en-US" sz="3600" dirty="0">
              <a:latin typeface="Cambria"/>
              <a:cs typeface="Cambria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68888"/>
            <a:ext cx="7543800" cy="3886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Cambria"/>
                <a:cs typeface="Cambria"/>
              </a:rPr>
              <a:t>Reinforcement </a:t>
            </a:r>
            <a:r>
              <a:rPr lang="en-US" sz="2800" dirty="0">
                <a:latin typeface="Cambria"/>
                <a:cs typeface="Cambria"/>
              </a:rPr>
              <a:t>maintains adequate number of high quality </a:t>
            </a:r>
            <a:r>
              <a:rPr lang="en-US" sz="2800" dirty="0" smtClean="0">
                <a:latin typeface="Cambria"/>
                <a:cs typeface="Cambria"/>
              </a:rPr>
              <a:t>paths.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It favors the best </a:t>
            </a:r>
            <a:r>
              <a:rPr lang="en-US" sz="2800" dirty="0" smtClean="0"/>
              <a:t>path.</a:t>
            </a:r>
            <a:endParaRPr lang="en-US" sz="2800" dirty="0" smtClean="0">
              <a:latin typeface="Cambria"/>
              <a:cs typeface="Cambria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ambria"/>
                <a:cs typeface="Cambria"/>
              </a:rPr>
              <a:t>Energy </a:t>
            </a:r>
            <a:r>
              <a:rPr lang="en-US" sz="2800" dirty="0">
                <a:latin typeface="Cambria"/>
                <a:cs typeface="Cambria"/>
              </a:rPr>
              <a:t>efficiency </a:t>
            </a:r>
            <a:r>
              <a:rPr lang="en-US" sz="2800" dirty="0" smtClean="0">
                <a:latin typeface="Cambria"/>
                <a:cs typeface="Cambria"/>
              </a:rPr>
              <a:t>improves.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Cambria"/>
                <a:cs typeface="Cambria"/>
              </a:rPr>
              <a:t>Resilient to Failures.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Not a centralized approach.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Caching </a:t>
            </a:r>
            <a:r>
              <a:rPr lang="en-US" sz="2800" dirty="0"/>
              <a:t>helps improve response </a:t>
            </a:r>
            <a:r>
              <a:rPr lang="en-US" sz="2800" dirty="0" smtClean="0"/>
              <a:t>times.</a:t>
            </a:r>
            <a:endParaRPr lang="en-US" sz="28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49470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243331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/>
                <a:cs typeface="Cambria"/>
              </a:rPr>
              <a:t>Capability of Sensor Nodes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65126"/>
            <a:ext cx="7543800" cy="3886200"/>
          </a:xfrm>
        </p:spPr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Small cheap nodes. 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Wireless communication .</a:t>
            </a:r>
            <a:endParaRPr lang="en-US" dirty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Significant computation.</a:t>
            </a:r>
          </a:p>
          <a:p>
            <a:r>
              <a:rPr lang="en-US" dirty="0" smtClean="0">
                <a:latin typeface="Cambria"/>
                <a:cs typeface="Cambria"/>
              </a:rPr>
              <a:t>Caching</a:t>
            </a:r>
          </a:p>
          <a:p>
            <a:endParaRPr lang="en-US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ndex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2641">
            <a:off x="5138280" y="2959472"/>
            <a:ext cx="37465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69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467448"/>
            <a:ext cx="7588066" cy="110790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Pros :</a:t>
            </a:r>
            <a:r>
              <a:rPr lang="en-US" sz="3200" dirty="0" smtClean="0">
                <a:solidFill>
                  <a:schemeClr val="tx1"/>
                </a:solidFill>
                <a:latin typeface="Cambria"/>
                <a:cs typeface="Cambria"/>
              </a:rPr>
              <a:t>Interest Cache/Data Propagation</a:t>
            </a:r>
            <a:endParaRPr lang="en-US" sz="3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505294"/>
              </p:ext>
            </p:extLst>
          </p:nvPr>
        </p:nvGraphicFramePr>
        <p:xfrm>
          <a:off x="448436" y="2077940"/>
          <a:ext cx="6523952" cy="3861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0988"/>
                <a:gridCol w="1630988"/>
                <a:gridCol w="1630988"/>
                <a:gridCol w="1630988"/>
              </a:tblGrid>
              <a:tr h="6936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ambria"/>
                          <a:cs typeface="Cambria"/>
                        </a:rPr>
                        <a:t>Type</a:t>
                      </a:r>
                    </a:p>
                    <a:p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Cambria"/>
                          <a:cs typeface="Cambria"/>
                        </a:rPr>
                        <a:t>Rect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Timestamp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Gradient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160065">
                <a:tc>
                  <a:txBody>
                    <a:bodyPr/>
                    <a:lstStyle/>
                    <a:p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Last received matching interest</a:t>
                      </a:r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Neighbor 1-</a:t>
                      </a: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Data rate, duration</a:t>
                      </a:r>
                    </a:p>
                    <a:p>
                      <a:endParaRPr lang="en-US" sz="2000" dirty="0" smtClean="0">
                        <a:latin typeface="Cambria"/>
                        <a:cs typeface="Cambria"/>
                      </a:endParaRP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Neighbor 2-</a:t>
                      </a:r>
                    </a:p>
                    <a:p>
                      <a:r>
                        <a:rPr lang="en-US" sz="2000" dirty="0" smtClean="0">
                          <a:latin typeface="Cambria"/>
                          <a:cs typeface="Cambria"/>
                        </a:rPr>
                        <a:t>Data rate, duration</a:t>
                      </a:r>
                    </a:p>
                    <a:p>
                      <a:endParaRPr lang="en-US" sz="2000" dirty="0" smtClean="0">
                        <a:latin typeface="Cambria"/>
                        <a:cs typeface="Cambria"/>
                      </a:endParaRPr>
                    </a:p>
                    <a:p>
                      <a:endParaRPr lang="en-US" sz="20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94520" y="4071241"/>
            <a:ext cx="2044149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800000"/>
                </a:solidFill>
                <a:latin typeface="Cambria"/>
                <a:cs typeface="Cambria"/>
              </a:rPr>
              <a:t>Local </a:t>
            </a:r>
          </a:p>
          <a:p>
            <a:pPr algn="ctr"/>
            <a:r>
              <a:rPr lang="en-US" sz="2800" b="1" dirty="0" smtClean="0">
                <a:solidFill>
                  <a:srgbClr val="800000"/>
                </a:solidFill>
                <a:latin typeface="Cambria"/>
                <a:cs typeface="Cambria"/>
              </a:rPr>
              <a:t>Interaction</a:t>
            </a:r>
          </a:p>
          <a:p>
            <a:pPr algn="ctr"/>
            <a:endParaRPr lang="en-US" sz="28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cxnSp>
        <p:nvCxnSpPr>
          <p:cNvPr id="12" name="Curved Connector 11"/>
          <p:cNvCxnSpPr/>
          <p:nvPr/>
        </p:nvCxnSpPr>
        <p:spPr>
          <a:xfrm rot="10800000">
            <a:off x="6729607" y="3504353"/>
            <a:ext cx="1260843" cy="566889"/>
          </a:xfrm>
          <a:prstGeom prst="curvedConnector3">
            <a:avLst>
              <a:gd name="adj1" fmla="val 53825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448436" y="6249017"/>
            <a:ext cx="82599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All interactions are localized. Thus it is more robust and scalable.</a:t>
            </a:r>
            <a:endParaRPr lang="en-US" sz="2400" dirty="0">
              <a:latin typeface="Cambria"/>
              <a:cs typeface="Cambria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06939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647" y="332977"/>
            <a:ext cx="7074772" cy="1107903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800000"/>
                </a:solidFill>
                <a:latin typeface="Cambria"/>
                <a:cs typeface="Cambria"/>
              </a:rPr>
              <a:t>Cons 1</a:t>
            </a:r>
            <a:r>
              <a:rPr lang="en-US" sz="3600" dirty="0">
                <a:latin typeface="Cambria"/>
                <a:cs typeface="Cambria"/>
              </a:rPr>
              <a:t>- </a:t>
            </a:r>
            <a:r>
              <a:rPr lang="en-US" sz="3200" dirty="0">
                <a:latin typeface="Cambria"/>
                <a:cs typeface="Cambria"/>
              </a:rPr>
              <a:t>Interest and Event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411" y="1793994"/>
            <a:ext cx="8382001" cy="4855355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Query/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interest/Task Description:</a:t>
            </a:r>
            <a:endParaRPr lang="en-US" b="1" dirty="0">
              <a:solidFill>
                <a:schemeClr val="bg1">
                  <a:lumMod val="50000"/>
                </a:schemeClr>
              </a:solidFill>
              <a:latin typeface="Cambria"/>
              <a:cs typeface="Cambria"/>
            </a:endParaRP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Type=four-legged animal</a:t>
            </a: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Interval=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20ms  //send back events every 20ms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mbria"/>
              <a:cs typeface="Cambria"/>
            </a:endParaRP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Duration=10 seconds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  //for  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t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he rest 10s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mbria"/>
              <a:cs typeface="Cambria"/>
            </a:endParaRP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 err="1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Rect</a:t>
            </a: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=[-100, 100, 200, 400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] // location</a:t>
            </a:r>
          </a:p>
          <a:p>
            <a:pPr marL="320040" lvl="1" indent="0">
              <a:lnSpc>
                <a:spcPct val="80000"/>
              </a:lnSpc>
              <a:buNone/>
            </a:pPr>
            <a:endParaRPr lang="en-US" sz="2400" dirty="0">
              <a:solidFill>
                <a:schemeClr val="bg1">
                  <a:lumMod val="50000"/>
                </a:schemeClr>
              </a:solidFill>
              <a:latin typeface="Cambria"/>
              <a:cs typeface="Cambria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Reply:</a:t>
            </a: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Type=four-legged animal</a:t>
            </a: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Instance = elephant</a:t>
            </a: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Location = [125, 220]</a:t>
            </a: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Intensity = 0.6</a:t>
            </a: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Confidence = 0.85</a:t>
            </a:r>
          </a:p>
          <a:p>
            <a:pPr marL="320040" lvl="1" indent="0">
              <a:lnSpc>
                <a:spcPct val="80000"/>
              </a:lnSpc>
              <a:buNone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Timestamp = 01:20: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/>
                <a:cs typeface="Cambria"/>
              </a:rPr>
              <a:t>40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24941" y="3554766"/>
            <a:ext cx="554317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800000"/>
                </a:solidFill>
                <a:latin typeface="Cambria"/>
                <a:cs typeface="Cambria"/>
              </a:rPr>
              <a:t>Cons :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800000"/>
                </a:solidFill>
                <a:latin typeface="Cambria"/>
                <a:cs typeface="Cambria"/>
              </a:rPr>
              <a:t>The sensor nodes should be application aware </a:t>
            </a:r>
            <a:r>
              <a:rPr lang="en-US" sz="2800" b="1" dirty="0">
                <a:solidFill>
                  <a:srgbClr val="800000"/>
                </a:solidFill>
                <a:latin typeface="Cambria"/>
                <a:cs typeface="Cambria"/>
              </a:rPr>
              <a:t>b</a:t>
            </a:r>
            <a:r>
              <a:rPr lang="en-US" sz="2800" b="1" dirty="0" smtClean="0">
                <a:solidFill>
                  <a:srgbClr val="800000"/>
                </a:solidFill>
                <a:latin typeface="Cambria"/>
                <a:cs typeface="Cambria"/>
              </a:rPr>
              <a:t>efore deployment.</a:t>
            </a:r>
          </a:p>
          <a:p>
            <a:pPr marL="514350" indent="-514350">
              <a:buFont typeface="+mj-lt"/>
              <a:buAutoNum type="arabicParenR"/>
            </a:pPr>
            <a:r>
              <a:rPr lang="en-US" sz="2800" b="1" dirty="0" smtClean="0">
                <a:solidFill>
                  <a:srgbClr val="800000"/>
                </a:solidFill>
                <a:latin typeface="Cambria"/>
                <a:cs typeface="Cambria"/>
              </a:rPr>
              <a:t>The algorithm is limited by the size of the dataset </a:t>
            </a:r>
            <a:r>
              <a:rPr lang="en-US" sz="2800" b="1" i="1" dirty="0" smtClean="0">
                <a:solidFill>
                  <a:srgbClr val="3366FF"/>
                </a:solidFill>
                <a:latin typeface="Cambria"/>
                <a:cs typeface="Cambria"/>
              </a:rPr>
              <a:t>Type</a:t>
            </a:r>
            <a:endParaRPr lang="en-US" sz="2800" b="1" dirty="0" smtClean="0">
              <a:latin typeface="Cambria"/>
              <a:cs typeface="Cambr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269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03359"/>
            <a:ext cx="7543800" cy="3886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mbria"/>
                <a:cs typeface="Cambria"/>
              </a:rPr>
              <a:t>Query like “</a:t>
            </a:r>
            <a:r>
              <a:rPr lang="en-US" sz="2800" dirty="0" smtClean="0">
                <a:solidFill>
                  <a:srgbClr val="0000FF"/>
                </a:solidFill>
                <a:latin typeface="Cambria"/>
                <a:cs typeface="Cambria"/>
              </a:rPr>
              <a:t>count the number of animals</a:t>
            </a:r>
            <a:r>
              <a:rPr lang="en-US" sz="2800" dirty="0" smtClean="0">
                <a:latin typeface="Cambria"/>
                <a:cs typeface="Cambria"/>
              </a:rPr>
              <a:t>” cannot take leverage of the event data rate.</a:t>
            </a:r>
          </a:p>
          <a:p>
            <a:r>
              <a:rPr lang="en-US" sz="2800" dirty="0" smtClean="0">
                <a:latin typeface="Cambria"/>
                <a:cs typeface="Cambria"/>
              </a:rPr>
              <a:t>Reinforcement rule can lead to waste of resources</a:t>
            </a:r>
          </a:p>
          <a:p>
            <a:pPr marL="0" indent="0">
              <a:buNone/>
            </a:pPr>
            <a:r>
              <a:rPr lang="en-US" sz="2800" dirty="0" smtClean="0">
                <a:latin typeface="Cambria"/>
                <a:cs typeface="Cambria"/>
              </a:rPr>
              <a:t> 	ex: if a node send data better then more   	load on that node.</a:t>
            </a:r>
          </a:p>
          <a:p>
            <a:pPr marL="0" indent="0">
              <a:buNone/>
            </a:pPr>
            <a:r>
              <a:rPr lang="en-US" sz="2800" dirty="0" smtClean="0">
                <a:latin typeface="Cambria"/>
                <a:cs typeface="Cambria"/>
              </a:rPr>
              <a:t> 	Capacity of other nodes are wasted</a:t>
            </a:r>
            <a:endParaRPr lang="en-US" sz="2800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97647" y="332977"/>
            <a:ext cx="7074772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rgbClr val="800000"/>
                </a:solidFill>
                <a:latin typeface="Cambria"/>
                <a:cs typeface="Cambria"/>
              </a:rPr>
              <a:t>Cons 2</a:t>
            </a:r>
            <a:endParaRPr lang="en-US" sz="3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56704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08773"/>
            <a:ext cx="7543800" cy="3886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41663" y="2106547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B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984361" y="3614779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Y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56049" y="1934429"/>
            <a:ext cx="132199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Source 1</a:t>
            </a:r>
          </a:p>
          <a:p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97647" y="579973"/>
            <a:ext cx="7074772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rgbClr val="800000"/>
                </a:solidFill>
                <a:latin typeface="Cambria"/>
                <a:cs typeface="Cambria"/>
              </a:rPr>
              <a:t>Cons 3 - </a:t>
            </a:r>
            <a:r>
              <a:rPr lang="en-US" sz="3200" dirty="0">
                <a:latin typeface="Cambria"/>
                <a:cs typeface="Cambria"/>
              </a:rPr>
              <a:t>Multiple </a:t>
            </a:r>
            <a:r>
              <a:rPr lang="en-US" sz="3200" dirty="0" smtClean="0">
                <a:latin typeface="Cambria"/>
                <a:cs typeface="Cambria"/>
              </a:rPr>
              <a:t>Sources</a:t>
            </a:r>
            <a:endParaRPr lang="en-US" sz="3200" dirty="0">
              <a:latin typeface="Cambria"/>
              <a:cs typeface="Cambria"/>
            </a:endParaRPr>
          </a:p>
          <a:p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104" y="4088992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C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956049" y="5066990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A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839118" y="2106547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D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8932" y="4088992"/>
            <a:ext cx="138977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mbria"/>
                <a:cs typeface="Cambria"/>
              </a:rPr>
              <a:t>Source  </a:t>
            </a:r>
            <a:r>
              <a:rPr lang="en-US" sz="2400" dirty="0" smtClean="0">
                <a:latin typeface="Cambria"/>
                <a:cs typeface="Cambria"/>
              </a:rPr>
              <a:t>2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>
            <a:stCxn id="9" idx="6"/>
            <a:endCxn id="20" idx="2"/>
          </p:cNvCxnSpPr>
          <p:nvPr/>
        </p:nvCxnSpPr>
        <p:spPr>
          <a:xfrm>
            <a:off x="3141745" y="2580760"/>
            <a:ext cx="16973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" idx="5"/>
            <a:endCxn id="10" idx="0"/>
          </p:cNvCxnSpPr>
          <p:nvPr/>
        </p:nvCxnSpPr>
        <p:spPr>
          <a:xfrm>
            <a:off x="5607386" y="2916079"/>
            <a:ext cx="827016" cy="698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9" idx="4"/>
            <a:endCxn id="17" idx="0"/>
          </p:cNvCxnSpPr>
          <p:nvPr/>
        </p:nvCxnSpPr>
        <p:spPr>
          <a:xfrm>
            <a:off x="2691704" y="3054973"/>
            <a:ext cx="602441" cy="1034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744186" y="4088992"/>
            <a:ext cx="2250655" cy="654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189241" y="2859782"/>
            <a:ext cx="92613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65794" y="2628949"/>
            <a:ext cx="1458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B’s events</a:t>
            </a:r>
            <a:endParaRPr lang="en-US" sz="2400" dirty="0"/>
          </a:p>
        </p:txBody>
      </p:sp>
      <p:cxnSp>
        <p:nvCxnSpPr>
          <p:cNvPr id="37" name="Straight Arrow Connector 36"/>
          <p:cNvCxnSpPr>
            <a:stCxn id="18" idx="6"/>
            <a:endCxn id="17" idx="3"/>
          </p:cNvCxnSpPr>
          <p:nvPr/>
        </p:nvCxnSpPr>
        <p:spPr>
          <a:xfrm flipV="1">
            <a:off x="1856131" y="4898524"/>
            <a:ext cx="1119787" cy="6426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3612372" y="4351026"/>
            <a:ext cx="2371989" cy="68639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H="1" flipV="1">
            <a:off x="2975918" y="3090614"/>
            <a:ext cx="603184" cy="9983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294145" y="2859782"/>
            <a:ext cx="15449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0" idx="4"/>
            <a:endCxn id="10" idx="1"/>
          </p:cNvCxnSpPr>
          <p:nvPr/>
        </p:nvCxnSpPr>
        <p:spPr>
          <a:xfrm>
            <a:off x="5289159" y="3054973"/>
            <a:ext cx="827016" cy="698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202922" y="3091255"/>
            <a:ext cx="1458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A’s events</a:t>
            </a:r>
            <a:endParaRPr lang="en-US" sz="2400" dirty="0"/>
          </a:p>
        </p:txBody>
      </p:sp>
      <p:cxnSp>
        <p:nvCxnSpPr>
          <p:cNvPr id="60" name="Straight Arrow Connector 59"/>
          <p:cNvCxnSpPr>
            <a:endCxn id="59" idx="1"/>
          </p:cNvCxnSpPr>
          <p:nvPr/>
        </p:nvCxnSpPr>
        <p:spPr>
          <a:xfrm>
            <a:off x="6434402" y="3322088"/>
            <a:ext cx="7685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4932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308773"/>
            <a:ext cx="7543800" cy="3886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41663" y="2106547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B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202341" y="5037418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Y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97647" y="579973"/>
            <a:ext cx="7074772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b="1" dirty="0" smtClean="0">
                <a:solidFill>
                  <a:srgbClr val="800000"/>
                </a:solidFill>
                <a:latin typeface="Cambria"/>
                <a:cs typeface="Cambria"/>
              </a:rPr>
              <a:t>Cons 4 - </a:t>
            </a:r>
            <a:r>
              <a:rPr lang="en-US" sz="3200" dirty="0">
                <a:latin typeface="Cambria"/>
                <a:cs typeface="Cambria"/>
              </a:rPr>
              <a:t>Multiple </a:t>
            </a:r>
            <a:r>
              <a:rPr lang="en-US" sz="3200" dirty="0" smtClean="0">
                <a:latin typeface="Cambria"/>
                <a:cs typeface="Cambria"/>
              </a:rPr>
              <a:t>Sinks</a:t>
            </a:r>
            <a:endParaRPr lang="en-US" sz="3200" dirty="0">
              <a:latin typeface="Cambria"/>
              <a:cs typeface="Cambria"/>
            </a:endParaRPr>
          </a:p>
          <a:p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2844104" y="4088992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C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762000" y="4088992"/>
            <a:ext cx="900082" cy="1054917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A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20" name="Oval 19"/>
          <p:cNvSpPr/>
          <p:nvPr/>
        </p:nvSpPr>
        <p:spPr>
          <a:xfrm>
            <a:off x="4839118" y="2106547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X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08367" y="1882499"/>
            <a:ext cx="7617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Sink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>
            <a:stCxn id="9" idx="6"/>
            <a:endCxn id="20" idx="2"/>
          </p:cNvCxnSpPr>
          <p:nvPr/>
        </p:nvCxnSpPr>
        <p:spPr>
          <a:xfrm>
            <a:off x="3141745" y="2580760"/>
            <a:ext cx="169737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0" idx="5"/>
            <a:endCxn id="10" idx="0"/>
          </p:cNvCxnSpPr>
          <p:nvPr/>
        </p:nvCxnSpPr>
        <p:spPr>
          <a:xfrm>
            <a:off x="5607386" y="2916079"/>
            <a:ext cx="44996" cy="21213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1650652" y="4616451"/>
            <a:ext cx="1182022" cy="532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7" idx="7"/>
            <a:endCxn id="20" idx="3"/>
          </p:cNvCxnSpPr>
          <p:nvPr/>
        </p:nvCxnSpPr>
        <p:spPr>
          <a:xfrm flipV="1">
            <a:off x="3612372" y="2916079"/>
            <a:ext cx="1358560" cy="13118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189241" y="2859782"/>
            <a:ext cx="92613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65794" y="2628949"/>
            <a:ext cx="1458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B’s events</a:t>
            </a:r>
            <a:endParaRPr lang="en-US" sz="2400" dirty="0"/>
          </a:p>
        </p:txBody>
      </p:sp>
      <p:cxnSp>
        <p:nvCxnSpPr>
          <p:cNvPr id="46" name="Straight Arrow Connector 45"/>
          <p:cNvCxnSpPr/>
          <p:nvPr/>
        </p:nvCxnSpPr>
        <p:spPr>
          <a:xfrm flipH="1" flipV="1">
            <a:off x="3744187" y="4773689"/>
            <a:ext cx="1458154" cy="52745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7202922" y="3091255"/>
            <a:ext cx="14584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A’s events</a:t>
            </a:r>
            <a:endParaRPr lang="en-US" sz="2400" dirty="0"/>
          </a:p>
        </p:txBody>
      </p:sp>
      <p:cxnSp>
        <p:nvCxnSpPr>
          <p:cNvPr id="60" name="Straight Arrow Connector 59"/>
          <p:cNvCxnSpPr>
            <a:endCxn id="59" idx="1"/>
          </p:cNvCxnSpPr>
          <p:nvPr/>
        </p:nvCxnSpPr>
        <p:spPr>
          <a:xfrm>
            <a:off x="6434402" y="3322088"/>
            <a:ext cx="7685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9" idx="2"/>
          </p:cNvCxnSpPr>
          <p:nvPr/>
        </p:nvCxnSpPr>
        <p:spPr>
          <a:xfrm flipV="1">
            <a:off x="1307286" y="2580760"/>
            <a:ext cx="934377" cy="15082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0"/>
            <a:endCxn id="9" idx="4"/>
          </p:cNvCxnSpPr>
          <p:nvPr/>
        </p:nvCxnSpPr>
        <p:spPr>
          <a:xfrm flipH="1" flipV="1">
            <a:off x="2691704" y="3054973"/>
            <a:ext cx="602441" cy="10340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7" idx="5"/>
            <a:endCxn id="10" idx="2"/>
          </p:cNvCxnSpPr>
          <p:nvPr/>
        </p:nvCxnSpPr>
        <p:spPr>
          <a:xfrm>
            <a:off x="3612372" y="4898524"/>
            <a:ext cx="1589969" cy="61310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>
            <a:off x="3141745" y="2308773"/>
            <a:ext cx="1697373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1139207" y="2580760"/>
            <a:ext cx="933775" cy="13594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03780" y="5143909"/>
            <a:ext cx="10838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Source</a:t>
            </a:r>
          </a:p>
          <a:p>
            <a:endParaRPr lang="en-US" dirty="0"/>
          </a:p>
        </p:txBody>
      </p:sp>
      <p:cxnSp>
        <p:nvCxnSpPr>
          <p:cNvPr id="56" name="Straight Arrow Connector 55"/>
          <p:cNvCxnSpPr/>
          <p:nvPr/>
        </p:nvCxnSpPr>
        <p:spPr>
          <a:xfrm flipH="1">
            <a:off x="1683591" y="4444395"/>
            <a:ext cx="1008114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189241" y="5047240"/>
            <a:ext cx="7617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Sink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96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467448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mbria"/>
                <a:cs typeface="Cambria"/>
              </a:rPr>
              <a:t>Discussions –Piazza 1:30pm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49405" y="2016784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n-US" sz="2400" dirty="0" smtClean="0">
                <a:latin typeface="Cambria"/>
                <a:cs typeface="Cambria"/>
              </a:rPr>
              <a:t>In </a:t>
            </a:r>
            <a:r>
              <a:rPr lang="en-US" sz="2400" dirty="0">
                <a:latin typeface="Cambria"/>
                <a:cs typeface="Cambria"/>
              </a:rPr>
              <a:t>case of emergencies, there might be a lot of broadcasting that will take place</a:t>
            </a:r>
            <a:r>
              <a:rPr lang="en-US" sz="2400" dirty="0" smtClean="0">
                <a:latin typeface="Cambria"/>
                <a:cs typeface="Cambria"/>
              </a:rPr>
              <a:t>. </a:t>
            </a:r>
            <a:r>
              <a:rPr lang="en-US" sz="2400" dirty="0">
                <a:latin typeface="Cambria"/>
                <a:cs typeface="Cambria"/>
              </a:rPr>
              <a:t>Congestion ? </a:t>
            </a:r>
            <a:r>
              <a:rPr lang="en-US" sz="2400" dirty="0" smtClean="0">
                <a:latin typeface="Cambria"/>
                <a:cs typeface="Cambria"/>
              </a:rPr>
              <a:t> Effect on energy</a:t>
            </a:r>
            <a:r>
              <a:rPr lang="en-US" sz="2400" dirty="0">
                <a:latin typeface="Cambria"/>
                <a:cs typeface="Cambria"/>
              </a:rPr>
              <a:t>-efficiency </a:t>
            </a:r>
            <a:r>
              <a:rPr lang="en-US" sz="2400" dirty="0" smtClean="0">
                <a:latin typeface="Cambria"/>
                <a:cs typeface="Cambria"/>
              </a:rPr>
              <a:t>?</a:t>
            </a:r>
          </a:p>
          <a:p>
            <a:endParaRPr lang="en-US" sz="2400" dirty="0">
              <a:latin typeface="Cambria"/>
              <a:cs typeface="Cambria"/>
            </a:endParaRPr>
          </a:p>
          <a:p>
            <a:endParaRPr lang="en-US" sz="2400" dirty="0">
              <a:latin typeface="Cambria"/>
              <a:cs typeface="Cambria"/>
            </a:endParaRPr>
          </a:p>
          <a:p>
            <a:r>
              <a:rPr lang="en-US" sz="2400" dirty="0" smtClean="0">
                <a:latin typeface="Cambria"/>
                <a:cs typeface="Cambria"/>
              </a:rPr>
              <a:t>2) What </a:t>
            </a:r>
            <a:r>
              <a:rPr lang="en-US" sz="2400" dirty="0">
                <a:latin typeface="Cambria"/>
                <a:cs typeface="Cambria"/>
              </a:rPr>
              <a:t>happens if there is a malicious node in the network? </a:t>
            </a:r>
            <a:endParaRPr lang="en-US" sz="2400" dirty="0" smtClean="0">
              <a:latin typeface="Cambria"/>
              <a:cs typeface="Cambria"/>
            </a:endParaRPr>
          </a:p>
          <a:p>
            <a:endParaRPr lang="en-US" sz="2400" dirty="0">
              <a:latin typeface="Cambria"/>
              <a:cs typeface="Cambria"/>
            </a:endParaRPr>
          </a:p>
          <a:p>
            <a:r>
              <a:rPr lang="en-US" sz="2400" dirty="0" smtClean="0">
                <a:latin typeface="Cambria"/>
                <a:cs typeface="Cambria"/>
              </a:rPr>
              <a:t>3)</a:t>
            </a:r>
            <a:r>
              <a:rPr lang="en-US" sz="2400" dirty="0"/>
              <a:t> Tests were performed in </a:t>
            </a:r>
            <a:r>
              <a:rPr lang="en-US" sz="2400" dirty="0" smtClean="0"/>
              <a:t>simulation.</a:t>
            </a:r>
          </a:p>
          <a:p>
            <a:endParaRPr lang="en-US" sz="2400" dirty="0">
              <a:latin typeface="Cambria"/>
              <a:cs typeface="Cambria"/>
            </a:endParaRPr>
          </a:p>
          <a:p>
            <a:r>
              <a:rPr lang="en-US" sz="2400" dirty="0">
                <a:latin typeface="Cambria"/>
                <a:cs typeface="Cambria"/>
              </a:rPr>
              <a:t>4</a:t>
            </a:r>
            <a:r>
              <a:rPr lang="en-US" sz="2400" dirty="0" smtClean="0">
                <a:latin typeface="Cambria"/>
                <a:cs typeface="Cambria"/>
              </a:rPr>
              <a:t>) Unreliable transmission ? Use </a:t>
            </a:r>
            <a:r>
              <a:rPr lang="en-US" sz="2400" dirty="0">
                <a:latin typeface="Cambria"/>
                <a:cs typeface="Cambria"/>
              </a:rPr>
              <a:t>of </a:t>
            </a:r>
            <a:r>
              <a:rPr lang="en-US" sz="2400" dirty="0" smtClean="0">
                <a:latin typeface="Cambria"/>
                <a:cs typeface="Cambria"/>
              </a:rPr>
              <a:t>acknowledgements.  </a:t>
            </a:r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980743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467448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Cambria"/>
                <a:cs typeface="Cambria"/>
              </a:rPr>
              <a:t>Discussions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98817" y="2494901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5) What </a:t>
            </a:r>
            <a:r>
              <a:rPr lang="en-US" sz="2400" dirty="0" smtClean="0"/>
              <a:t>is the location is not rectangular </a:t>
            </a:r>
            <a:r>
              <a:rPr lang="en-US" sz="2400" dirty="0" smtClean="0"/>
              <a:t>?</a:t>
            </a:r>
          </a:p>
          <a:p>
            <a:endParaRPr lang="en-US" sz="2400" dirty="0" smtClean="0"/>
          </a:p>
          <a:p>
            <a:r>
              <a:rPr lang="en-US" sz="2400" dirty="0" smtClean="0">
                <a:latin typeface="Cambria"/>
                <a:cs typeface="Cambria"/>
              </a:rPr>
              <a:t>6) Global </a:t>
            </a:r>
            <a:r>
              <a:rPr lang="en-US" sz="2400" dirty="0" smtClean="0">
                <a:latin typeface="Cambria"/>
                <a:cs typeface="Cambria"/>
              </a:rPr>
              <a:t>Optima ?</a:t>
            </a:r>
          </a:p>
          <a:p>
            <a:pPr marL="457200" indent="-457200">
              <a:buAutoNum type="arabicParenR"/>
            </a:pPr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5742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467448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/>
                <a:cs typeface="Cambria"/>
              </a:rPr>
              <a:t>General Background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10" descr="vector-clip-art-of-an-orange-business-person-seated-at-a-desk-during-a-meeting-by-leo-blanchette-492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36" b="24736"/>
          <a:stretch>
            <a:fillRect/>
          </a:stretch>
        </p:blipFill>
        <p:spPr>
          <a:xfrm>
            <a:off x="199537" y="3022101"/>
            <a:ext cx="2115613" cy="1736101"/>
          </a:xfrm>
        </p:spPr>
      </p:pic>
      <p:sp>
        <p:nvSpPr>
          <p:cNvPr id="12" name="Oval 11"/>
          <p:cNvSpPr/>
          <p:nvPr/>
        </p:nvSpPr>
        <p:spPr>
          <a:xfrm>
            <a:off x="6253759" y="2137976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3013" y="3464163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15150" y="2550537"/>
            <a:ext cx="362100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How many pedestrians do</a:t>
            </a:r>
          </a:p>
          <a:p>
            <a:r>
              <a:rPr lang="en-US" sz="2400" dirty="0" smtClean="0">
                <a:latin typeface="Cambria"/>
                <a:cs typeface="Cambria"/>
              </a:rPr>
              <a:t> u observe in geographical</a:t>
            </a:r>
          </a:p>
          <a:p>
            <a:r>
              <a:rPr lang="en-US" sz="2400" dirty="0" smtClean="0">
                <a:latin typeface="Cambria"/>
                <a:cs typeface="Cambria"/>
              </a:rPr>
              <a:t> region x ?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7672419" y="4251526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672419" y="2580038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530927" y="5054650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315150" y="3890153"/>
            <a:ext cx="326369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17" idx="2"/>
          </p:cNvCxnSpPr>
          <p:nvPr/>
        </p:nvCxnSpPr>
        <p:spPr>
          <a:xfrm rot="10800000">
            <a:off x="2315153" y="4533155"/>
            <a:ext cx="4215775" cy="96355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842097" y="4758202"/>
            <a:ext cx="10182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Result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45" name="Straight Connector 44"/>
          <p:cNvCxnSpPr>
            <a:stCxn id="13" idx="0"/>
          </p:cNvCxnSpPr>
          <p:nvPr/>
        </p:nvCxnSpPr>
        <p:spPr>
          <a:xfrm flipV="1">
            <a:off x="6253759" y="3022101"/>
            <a:ext cx="277169" cy="442062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13" idx="6"/>
            <a:endCxn id="16" idx="3"/>
          </p:cNvCxnSpPr>
          <p:nvPr/>
        </p:nvCxnSpPr>
        <p:spPr>
          <a:xfrm flipV="1">
            <a:off x="6824505" y="3334686"/>
            <a:ext cx="1015082" cy="57154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7" idx="0"/>
          </p:cNvCxnSpPr>
          <p:nvPr/>
        </p:nvCxnSpPr>
        <p:spPr>
          <a:xfrm flipV="1">
            <a:off x="7101673" y="3022101"/>
            <a:ext cx="0" cy="2032549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2" idx="6"/>
            <a:endCxn id="16" idx="1"/>
          </p:cNvCxnSpPr>
          <p:nvPr/>
        </p:nvCxnSpPr>
        <p:spPr>
          <a:xfrm>
            <a:off x="7395251" y="2580039"/>
            <a:ext cx="444336" cy="129476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15" idx="0"/>
          </p:cNvCxnSpPr>
          <p:nvPr/>
        </p:nvCxnSpPr>
        <p:spPr>
          <a:xfrm flipH="1" flipV="1">
            <a:off x="8185556" y="3495377"/>
            <a:ext cx="57609" cy="756149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endCxn id="15" idx="2"/>
          </p:cNvCxnSpPr>
          <p:nvPr/>
        </p:nvCxnSpPr>
        <p:spPr>
          <a:xfrm flipV="1">
            <a:off x="7218736" y="4693589"/>
            <a:ext cx="453683" cy="361061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704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243331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/>
                <a:cs typeface="Cambria"/>
              </a:rPr>
              <a:t>Motivation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34067"/>
            <a:ext cx="8157882" cy="3886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dirty="0" smtClean="0"/>
              <a:t>   </a:t>
            </a:r>
            <a:r>
              <a:rPr lang="en-US" sz="2800" b="1" dirty="0" smtClean="0">
                <a:solidFill>
                  <a:srgbClr val="800000"/>
                </a:solidFill>
              </a:rPr>
              <a:t>Sending data over long distances requires more energy.</a:t>
            </a:r>
          </a:p>
          <a:p>
            <a:pPr marL="0" indent="0" algn="ctr">
              <a:buNone/>
            </a:pPr>
            <a:endParaRPr lang="en-US" sz="2800" b="1" dirty="0">
              <a:solidFill>
                <a:srgbClr val="80000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tx1"/>
                </a:solidFill>
              </a:rPr>
              <a:t>Aim :</a:t>
            </a:r>
          </a:p>
          <a:p>
            <a:pPr marL="0" indent="0" algn="ctr">
              <a:buNone/>
            </a:pPr>
            <a:r>
              <a:rPr lang="en-US" sz="2800" b="1" dirty="0" smtClean="0">
                <a:solidFill>
                  <a:srgbClr val="800000"/>
                </a:solidFill>
              </a:rPr>
              <a:t>Scalability</a:t>
            </a:r>
            <a:endParaRPr lang="en-US" sz="2800" b="1" dirty="0">
              <a:solidFill>
                <a:srgbClr val="800000"/>
              </a:solidFill>
            </a:endParaRPr>
          </a:p>
          <a:p>
            <a:pPr marL="0" indent="0" algn="ctr">
              <a:buNone/>
            </a:pPr>
            <a:r>
              <a:rPr lang="en-US" sz="2800" b="1" dirty="0">
                <a:solidFill>
                  <a:srgbClr val="800000"/>
                </a:solidFill>
              </a:rPr>
              <a:t>Fault tolerance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800000"/>
                </a:solidFill>
              </a:rPr>
              <a:t>Minimize energy usage</a:t>
            </a:r>
          </a:p>
          <a:p>
            <a:pPr marL="0" indent="0" algn="ctr">
              <a:buNone/>
            </a:pPr>
            <a:r>
              <a:rPr lang="en-US" sz="2800" b="1" dirty="0">
                <a:solidFill>
                  <a:srgbClr val="800000"/>
                </a:solidFill>
              </a:rPr>
              <a:t>Suitable for dynamic </a:t>
            </a:r>
            <a:r>
              <a:rPr lang="en-US" sz="2800" b="1" dirty="0" smtClean="0">
                <a:solidFill>
                  <a:srgbClr val="800000"/>
                </a:solidFill>
              </a:rPr>
              <a:t>network</a:t>
            </a:r>
          </a:p>
          <a:p>
            <a:endParaRPr lang="en-US" dirty="0"/>
          </a:p>
          <a:p>
            <a:endParaRPr lang="en-US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23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0619" y="467448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ambria"/>
                <a:cs typeface="Cambria"/>
              </a:rPr>
              <a:t>Traditional Approach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04" y="4412275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181412" y="4282798"/>
            <a:ext cx="549730" cy="233652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2583599" y="3632325"/>
            <a:ext cx="1355355" cy="88412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Central</a:t>
            </a:r>
          </a:p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563961" y="2320710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830318" y="1866710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53626" y="2450187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3686070" y="3140221"/>
            <a:ext cx="1015082" cy="571540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295859" y="2716677"/>
            <a:ext cx="128619" cy="915648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5"/>
            <a:endCxn id="8" idx="1"/>
          </p:cNvCxnSpPr>
          <p:nvPr/>
        </p:nvCxnSpPr>
        <p:spPr>
          <a:xfrm>
            <a:off x="1727950" y="3204835"/>
            <a:ext cx="1054136" cy="556967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000381" y="4827773"/>
            <a:ext cx="3874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Long Range Communication</a:t>
            </a:r>
          </a:p>
          <a:p>
            <a:r>
              <a:rPr lang="en-US" sz="2400" dirty="0" smtClean="0">
                <a:latin typeface="Cambria"/>
                <a:cs typeface="Cambria"/>
              </a:rPr>
              <a:t>Looses Battery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712" y="5296400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cxnSp>
        <p:nvCxnSpPr>
          <p:cNvPr id="20" name="Elbow Connector 19"/>
          <p:cNvCxnSpPr/>
          <p:nvPr/>
        </p:nvCxnSpPr>
        <p:spPr>
          <a:xfrm flipV="1">
            <a:off x="1157204" y="4516450"/>
            <a:ext cx="2104073" cy="1265785"/>
          </a:xfrm>
          <a:prstGeom prst="bentConnector2">
            <a:avLst/>
          </a:prstGeom>
          <a:ln w="28575" cmpd="sng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/>
          <p:nvPr/>
        </p:nvCxnSpPr>
        <p:spPr>
          <a:xfrm flipV="1">
            <a:off x="1144717" y="4516450"/>
            <a:ext cx="2104073" cy="1265785"/>
          </a:xfrm>
          <a:prstGeom prst="bentConnector2">
            <a:avLst/>
          </a:prstGeom>
          <a:ln w="381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4" name="Content Placeholder 23" descr="td.jpg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" b="7"/>
          <a:stretch/>
        </p:blipFill>
        <p:spPr>
          <a:xfrm>
            <a:off x="4243246" y="4887538"/>
            <a:ext cx="766401" cy="658640"/>
          </a:xfrm>
        </p:spPr>
      </p:pic>
    </p:spTree>
    <p:extLst>
      <p:ext uri="{BB962C8B-B14F-4D97-AF65-F5344CB8AC3E}">
        <p14:creationId xmlns:p14="http://schemas.microsoft.com/office/powerpoint/2010/main" val="56704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57204" y="4412275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563961" y="2320710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2830318" y="1866710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753626" y="2450187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5712" y="5296400"/>
            <a:ext cx="1141492" cy="88412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b="1" dirty="0" smtClean="0">
                <a:solidFill>
                  <a:schemeClr val="tx1"/>
                </a:solidFill>
              </a:rPr>
              <a:t>Sensor node</a:t>
            </a:r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>
          <a:xfrm>
            <a:off x="890619" y="467448"/>
            <a:ext cx="6781800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smtClean="0">
                <a:latin typeface="Cambria"/>
                <a:cs typeface="Cambria"/>
              </a:rPr>
              <a:t> Proposed Approach</a:t>
            </a:r>
            <a:endParaRPr lang="en-US" sz="3200" dirty="0">
              <a:latin typeface="Cambria"/>
              <a:cs typeface="Cambria"/>
            </a:endParaRPr>
          </a:p>
        </p:txBody>
      </p:sp>
      <p:cxnSp>
        <p:nvCxnSpPr>
          <p:cNvPr id="25" name="Straight Connector 24"/>
          <p:cNvCxnSpPr>
            <a:stCxn id="11" idx="7"/>
            <a:endCxn id="10" idx="2"/>
          </p:cNvCxnSpPr>
          <p:nvPr/>
        </p:nvCxnSpPr>
        <p:spPr>
          <a:xfrm flipV="1">
            <a:off x="1727950" y="2308773"/>
            <a:ext cx="1102368" cy="270891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5" idx="0"/>
            <a:endCxn id="11" idx="4"/>
          </p:cNvCxnSpPr>
          <p:nvPr/>
        </p:nvCxnSpPr>
        <p:spPr>
          <a:xfrm flipH="1" flipV="1">
            <a:off x="1324372" y="3334312"/>
            <a:ext cx="403578" cy="1077963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6" idx="7"/>
            <a:endCxn id="5" idx="3"/>
          </p:cNvCxnSpPr>
          <p:nvPr/>
        </p:nvCxnSpPr>
        <p:spPr>
          <a:xfrm flipV="1">
            <a:off x="990036" y="5166923"/>
            <a:ext cx="334336" cy="258954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6"/>
            <a:endCxn id="9" idx="1"/>
          </p:cNvCxnSpPr>
          <p:nvPr/>
        </p:nvCxnSpPr>
        <p:spPr>
          <a:xfrm>
            <a:off x="3971810" y="2308773"/>
            <a:ext cx="759319" cy="141414"/>
          </a:xfrm>
          <a:prstGeom prst="line">
            <a:avLst/>
          </a:prstGeom>
          <a:ln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3098754" y="3504256"/>
            <a:ext cx="57355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Intermediate node can :-</a:t>
            </a:r>
          </a:p>
          <a:p>
            <a:pPr marL="800100" lvl="1" indent="-342900">
              <a:buClr>
                <a:srgbClr val="008000"/>
              </a:buClr>
              <a:buFont typeface="Wingdings" charset="2"/>
              <a:buChar char="ü"/>
            </a:pPr>
            <a:r>
              <a:rPr lang="en-US" sz="2400" dirty="0" smtClean="0">
                <a:latin typeface="Cambria"/>
                <a:cs typeface="Cambria"/>
              </a:rPr>
              <a:t>Cache data</a:t>
            </a:r>
          </a:p>
          <a:p>
            <a:pPr marL="800100" lvl="1" indent="-342900">
              <a:buClr>
                <a:srgbClr val="008000"/>
              </a:buClr>
              <a:buFont typeface="Wingdings" charset="2"/>
              <a:buChar char="ü"/>
            </a:pPr>
            <a:r>
              <a:rPr lang="en-US" sz="2400" dirty="0" smtClean="0">
                <a:latin typeface="Cambria"/>
                <a:cs typeface="Cambria"/>
              </a:rPr>
              <a:t>Transform Data</a:t>
            </a:r>
          </a:p>
          <a:p>
            <a:pPr marL="800100" lvl="1" indent="-342900">
              <a:buClr>
                <a:srgbClr val="008000"/>
              </a:buClr>
              <a:buFont typeface="Wingdings" charset="2"/>
              <a:buChar char="ü"/>
            </a:pPr>
            <a:r>
              <a:rPr lang="en-US" sz="2400" dirty="0" smtClean="0">
                <a:latin typeface="Cambria"/>
                <a:cs typeface="Cambria"/>
              </a:rPr>
              <a:t>Direct interest towards previously cached data</a:t>
            </a:r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3468573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647" y="332977"/>
            <a:ext cx="7074772" cy="110790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800000"/>
                </a:solidFill>
                <a:latin typeface="Cambria"/>
                <a:cs typeface="Cambria"/>
              </a:rPr>
              <a:t>Interest and Event Naming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1999" y="1823350"/>
            <a:ext cx="8382001" cy="4855355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Font typeface="Arial"/>
              <a:buChar char="•"/>
            </a:pPr>
            <a:r>
              <a:rPr lang="en-US" b="1" dirty="0">
                <a:latin typeface="Cambria"/>
                <a:cs typeface="Cambria"/>
              </a:rPr>
              <a:t>Query/</a:t>
            </a:r>
            <a:r>
              <a:rPr lang="en-US" b="1" dirty="0" smtClean="0">
                <a:latin typeface="Cambria"/>
                <a:cs typeface="Cambria"/>
              </a:rPr>
              <a:t>interest/Task Description:</a:t>
            </a:r>
            <a:endParaRPr lang="en-US" b="1" dirty="0">
              <a:latin typeface="Cambria"/>
              <a:cs typeface="Cambria"/>
            </a:endParaRP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Type=four-legged animal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Interval=</a:t>
            </a:r>
            <a:r>
              <a:rPr lang="en-US" sz="2400" dirty="0" smtClean="0">
                <a:latin typeface="Cambria"/>
                <a:cs typeface="Cambria"/>
              </a:rPr>
              <a:t>20ms  </a:t>
            </a:r>
            <a:r>
              <a:rPr lang="en-US" sz="2400" dirty="0" smtClean="0">
                <a:solidFill>
                  <a:srgbClr val="3366FF"/>
                </a:solidFill>
                <a:latin typeface="Cambria"/>
                <a:cs typeface="Cambria"/>
              </a:rPr>
              <a:t>//send back events every 20ms</a:t>
            </a:r>
            <a:endParaRPr lang="en-US" sz="2400" dirty="0">
              <a:solidFill>
                <a:srgbClr val="3366FF"/>
              </a:solidFill>
              <a:latin typeface="Cambria"/>
              <a:cs typeface="Cambria"/>
            </a:endParaRP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Duration=10 seconds </a:t>
            </a:r>
            <a:r>
              <a:rPr lang="en-US" sz="2400" dirty="0" smtClean="0">
                <a:latin typeface="Cambria"/>
                <a:cs typeface="Cambria"/>
              </a:rPr>
              <a:t>  </a:t>
            </a:r>
            <a:r>
              <a:rPr lang="en-US" sz="2400" dirty="0" smtClean="0">
                <a:solidFill>
                  <a:srgbClr val="3366FF"/>
                </a:solidFill>
                <a:latin typeface="Cambria"/>
                <a:cs typeface="Cambria"/>
              </a:rPr>
              <a:t>//for  </a:t>
            </a:r>
            <a:r>
              <a:rPr lang="en-US" sz="2400" dirty="0">
                <a:solidFill>
                  <a:srgbClr val="3366FF"/>
                </a:solidFill>
                <a:latin typeface="Cambria"/>
                <a:cs typeface="Cambria"/>
              </a:rPr>
              <a:t>t</a:t>
            </a:r>
            <a:r>
              <a:rPr lang="en-US" sz="2400" dirty="0" smtClean="0">
                <a:solidFill>
                  <a:srgbClr val="3366FF"/>
                </a:solidFill>
                <a:latin typeface="Cambria"/>
                <a:cs typeface="Cambria"/>
              </a:rPr>
              <a:t>he rest 10s</a:t>
            </a:r>
            <a:endParaRPr lang="en-US" sz="2400" dirty="0">
              <a:solidFill>
                <a:srgbClr val="3366FF"/>
              </a:solidFill>
              <a:latin typeface="Cambria"/>
              <a:cs typeface="Cambria"/>
            </a:endParaRP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 err="1">
                <a:latin typeface="Cambria"/>
                <a:cs typeface="Cambria"/>
              </a:rPr>
              <a:t>Rect</a:t>
            </a:r>
            <a:r>
              <a:rPr lang="en-US" sz="2400" dirty="0">
                <a:latin typeface="Cambria"/>
                <a:cs typeface="Cambria"/>
              </a:rPr>
              <a:t>=[-100, 100, 200, 400</a:t>
            </a:r>
            <a:r>
              <a:rPr lang="en-US" sz="2400" dirty="0" smtClean="0">
                <a:latin typeface="Cambria"/>
                <a:cs typeface="Cambria"/>
              </a:rPr>
              <a:t>] </a:t>
            </a:r>
            <a:r>
              <a:rPr lang="en-US" sz="2400" dirty="0" smtClean="0">
                <a:solidFill>
                  <a:srgbClr val="3366FF"/>
                </a:solidFill>
                <a:latin typeface="Cambria"/>
                <a:cs typeface="Cambria"/>
              </a:rPr>
              <a:t>// location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endParaRPr lang="en-US" sz="2400" dirty="0">
              <a:latin typeface="Cambria"/>
              <a:cs typeface="Cambria"/>
            </a:endParaRPr>
          </a:p>
          <a:p>
            <a:pPr>
              <a:lnSpc>
                <a:spcPct val="80000"/>
              </a:lnSpc>
            </a:pPr>
            <a:r>
              <a:rPr lang="en-US" b="1" dirty="0">
                <a:latin typeface="Cambria"/>
                <a:cs typeface="Cambria"/>
              </a:rPr>
              <a:t>Reply: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Type=four-legged animal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Instance = elephant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Location = [125, 220]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Intensity = 0.6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Confidence = 0.85</a:t>
            </a:r>
          </a:p>
          <a:p>
            <a:pPr lvl="1">
              <a:lnSpc>
                <a:spcPct val="80000"/>
              </a:lnSpc>
              <a:buFont typeface="Wingdings" charset="0"/>
              <a:buAutoNum type="arabicPeriod"/>
            </a:pPr>
            <a:r>
              <a:rPr lang="en-US" sz="2400" dirty="0">
                <a:latin typeface="Cambria"/>
                <a:cs typeface="Cambria"/>
              </a:rPr>
              <a:t>Timestamp = 01:20:</a:t>
            </a:r>
            <a:r>
              <a:rPr lang="en-US" sz="2400" dirty="0" smtClean="0">
                <a:latin typeface="Cambria"/>
                <a:cs typeface="Cambria"/>
              </a:rPr>
              <a:t>40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040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58" y="330402"/>
            <a:ext cx="6781800" cy="110790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Interest Propagation </a:t>
            </a:r>
            <a:endParaRPr lang="en-US" sz="32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19"/>
          <p:cNvSpPr>
            <a:spLocks noChangeShapeType="1"/>
          </p:cNvSpPr>
          <p:nvPr/>
        </p:nvSpPr>
        <p:spPr bwMode="auto">
          <a:xfrm>
            <a:off x="5249863" y="4724400"/>
            <a:ext cx="176213" cy="525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 flipV="1">
            <a:off x="4724400" y="5399088"/>
            <a:ext cx="666750" cy="11271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21"/>
          <p:cNvSpPr>
            <a:spLocks noChangeShapeType="1"/>
          </p:cNvSpPr>
          <p:nvPr/>
        </p:nvSpPr>
        <p:spPr bwMode="auto">
          <a:xfrm flipH="1">
            <a:off x="5110163" y="5473700"/>
            <a:ext cx="350838" cy="525463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0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589558"/>
              </p:ext>
            </p:extLst>
          </p:nvPr>
        </p:nvGraphicFramePr>
        <p:xfrm>
          <a:off x="5594922" y="4706655"/>
          <a:ext cx="1047178" cy="13848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3" name="Clip" r:id="rId4" imgW="1857600" imgH="3995640" progId="MS_ClipArt_Gallery.5">
                  <p:embed/>
                </p:oleObj>
              </mc:Choice>
              <mc:Fallback>
                <p:oleObj name="Clip" r:id="rId4" imgW="1857600" imgH="399564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922" y="4706655"/>
                        <a:ext cx="1047178" cy="13848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Line 57"/>
          <p:cNvSpPr>
            <a:spLocks noChangeShapeType="1"/>
          </p:cNvSpPr>
          <p:nvPr/>
        </p:nvSpPr>
        <p:spPr bwMode="auto">
          <a:xfrm>
            <a:off x="3124200" y="4572000"/>
            <a:ext cx="990600" cy="2286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58"/>
          <p:cNvSpPr>
            <a:spLocks noChangeShapeType="1"/>
          </p:cNvSpPr>
          <p:nvPr/>
        </p:nvSpPr>
        <p:spPr bwMode="auto">
          <a:xfrm>
            <a:off x="3041650" y="4724400"/>
            <a:ext cx="387350" cy="6096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Line 59"/>
          <p:cNvSpPr>
            <a:spLocks noChangeShapeType="1"/>
          </p:cNvSpPr>
          <p:nvPr/>
        </p:nvSpPr>
        <p:spPr bwMode="auto">
          <a:xfrm flipV="1">
            <a:off x="3200400" y="4114801"/>
            <a:ext cx="1219200" cy="38100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Line 60"/>
          <p:cNvSpPr>
            <a:spLocks noChangeShapeType="1"/>
          </p:cNvSpPr>
          <p:nvPr/>
        </p:nvSpPr>
        <p:spPr bwMode="auto">
          <a:xfrm>
            <a:off x="3581400" y="3962400"/>
            <a:ext cx="771525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294980" y="3838181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4121310" y="4757917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5042283" y="4330135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377061" y="5425128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4773449" y="5857881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2867980" y="4354518"/>
            <a:ext cx="347339" cy="282563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3407730" y="5315117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7" name="Oval 36"/>
          <p:cNvSpPr/>
          <p:nvPr/>
        </p:nvSpPr>
        <p:spPr>
          <a:xfrm>
            <a:off x="3255330" y="3775672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 flipH="1">
            <a:off x="3025419" y="4017568"/>
            <a:ext cx="304800" cy="3048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39" name="Line 30"/>
          <p:cNvSpPr>
            <a:spLocks noChangeShapeType="1"/>
          </p:cNvSpPr>
          <p:nvPr/>
        </p:nvSpPr>
        <p:spPr bwMode="auto">
          <a:xfrm flipV="1">
            <a:off x="3152169" y="4098725"/>
            <a:ext cx="283530" cy="239718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1"/>
          <p:cNvSpPr txBox="1">
            <a:spLocks noChangeArrowheads="1"/>
          </p:cNvSpPr>
          <p:nvPr/>
        </p:nvSpPr>
        <p:spPr bwMode="auto">
          <a:xfrm>
            <a:off x="1177939" y="4857917"/>
            <a:ext cx="10810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 sz="2400" b="1" dirty="0">
                <a:solidFill>
                  <a:srgbClr val="000000"/>
                </a:solidFill>
                <a:latin typeface="Times New Roman" charset="0"/>
              </a:rPr>
              <a:t>Source</a:t>
            </a:r>
          </a:p>
        </p:txBody>
      </p: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5715000" y="6308547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 dirty="0">
                <a:solidFill>
                  <a:srgbClr val="000000"/>
                </a:solidFill>
                <a:latin typeface="Times New Roman" charset="0"/>
              </a:rPr>
              <a:t>Sink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468649" y="1655454"/>
            <a:ext cx="5091643" cy="246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Initial Interest</a:t>
            </a:r>
          </a:p>
          <a:p>
            <a:pPr lvl="1">
              <a:lnSpc>
                <a:spcPct val="80000"/>
              </a:lnSpc>
            </a:pPr>
            <a:endParaRPr lang="en-US" sz="2400" dirty="0" smtClean="0">
              <a:latin typeface="Cambria"/>
              <a:cs typeface="Cambria"/>
            </a:endParaRP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Type=four-legged animal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Interval= </a:t>
            </a:r>
            <a:r>
              <a:rPr lang="en-US" sz="2400" b="1" dirty="0" smtClean="0">
                <a:solidFill>
                  <a:srgbClr val="FF0000"/>
                </a:solidFill>
                <a:latin typeface="Cambria"/>
                <a:cs typeface="Cambria"/>
              </a:rPr>
              <a:t>1s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latin typeface="Cambria"/>
                <a:cs typeface="Cambria"/>
              </a:rPr>
              <a:t>Rect</a:t>
            </a:r>
            <a:r>
              <a:rPr lang="en-US" sz="2400" dirty="0" smtClean="0">
                <a:latin typeface="Cambria"/>
                <a:cs typeface="Cambria"/>
              </a:rPr>
              <a:t>=[-100, 100, 200, 400]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Cambria"/>
                <a:cs typeface="Cambria"/>
              </a:rPr>
              <a:t>Timestamp =01:20:40</a:t>
            </a:r>
          </a:p>
          <a:p>
            <a:pPr lvl="1">
              <a:lnSpc>
                <a:spcPct val="80000"/>
              </a:lnSpc>
            </a:pPr>
            <a:r>
              <a:rPr lang="en-US" sz="2400" dirty="0" err="1" smtClean="0">
                <a:latin typeface="Cambria"/>
                <a:cs typeface="Cambria"/>
              </a:rPr>
              <a:t>ExpiresAt</a:t>
            </a:r>
            <a:r>
              <a:rPr lang="en-US" sz="2400" dirty="0" smtClean="0">
                <a:latin typeface="Cambria"/>
                <a:cs typeface="Cambria"/>
              </a:rPr>
              <a:t>   =01:30:40</a:t>
            </a:r>
          </a:p>
          <a:p>
            <a:pPr lvl="1">
              <a:lnSpc>
                <a:spcPct val="80000"/>
              </a:lnSpc>
            </a:pP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545800" y="1968239"/>
            <a:ext cx="278441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Tries to determine which sensor data has the source</a:t>
            </a:r>
            <a:endParaRPr lang="en-US" sz="2400" dirty="0">
              <a:latin typeface="Cambria"/>
              <a:cs typeface="Cambria"/>
            </a:endParaRPr>
          </a:p>
        </p:txBody>
      </p:sp>
      <p:cxnSp>
        <p:nvCxnSpPr>
          <p:cNvPr id="45" name="Straight Arrow Connector 44"/>
          <p:cNvCxnSpPr>
            <a:stCxn id="43" idx="3"/>
          </p:cNvCxnSpPr>
          <p:nvPr/>
        </p:nvCxnSpPr>
        <p:spPr>
          <a:xfrm>
            <a:off x="3330219" y="2568403"/>
            <a:ext cx="1660416" cy="2224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8" name="Line 17"/>
          <p:cNvSpPr>
            <a:spLocks noChangeShapeType="1"/>
          </p:cNvSpPr>
          <p:nvPr/>
        </p:nvSpPr>
        <p:spPr bwMode="auto">
          <a:xfrm flipH="1" flipV="1">
            <a:off x="4388264" y="5039278"/>
            <a:ext cx="173669" cy="35981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49" name="Line 17"/>
          <p:cNvSpPr>
            <a:spLocks noChangeShapeType="1"/>
          </p:cNvSpPr>
          <p:nvPr/>
        </p:nvSpPr>
        <p:spPr bwMode="auto">
          <a:xfrm flipH="1" flipV="1">
            <a:off x="5309234" y="4661751"/>
            <a:ext cx="205301" cy="58811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0" name="Line 17"/>
          <p:cNvSpPr>
            <a:spLocks noChangeShapeType="1"/>
          </p:cNvSpPr>
          <p:nvPr/>
        </p:nvSpPr>
        <p:spPr bwMode="auto">
          <a:xfrm flipH="1" flipV="1">
            <a:off x="3602669" y="3871202"/>
            <a:ext cx="651289" cy="1520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1" name="Line 17"/>
          <p:cNvSpPr>
            <a:spLocks noChangeShapeType="1"/>
          </p:cNvSpPr>
          <p:nvPr/>
        </p:nvSpPr>
        <p:spPr bwMode="auto">
          <a:xfrm flipH="1">
            <a:off x="5185553" y="5548679"/>
            <a:ext cx="345059" cy="542841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2" name="Line 17"/>
          <p:cNvSpPr>
            <a:spLocks noChangeShapeType="1"/>
          </p:cNvSpPr>
          <p:nvPr/>
        </p:nvSpPr>
        <p:spPr bwMode="auto">
          <a:xfrm flipH="1">
            <a:off x="4748301" y="5479651"/>
            <a:ext cx="609164" cy="10552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5371367" y="5192718"/>
            <a:ext cx="347339" cy="28256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700" b="1" dirty="0">
              <a:solidFill>
                <a:schemeClr val="tx1"/>
              </a:solidFill>
            </a:endParaRPr>
          </a:p>
        </p:txBody>
      </p:sp>
      <p:sp>
        <p:nvSpPr>
          <p:cNvPr id="54" name="Line 59"/>
          <p:cNvSpPr>
            <a:spLocks noChangeShapeType="1"/>
          </p:cNvSpPr>
          <p:nvPr/>
        </p:nvSpPr>
        <p:spPr bwMode="auto">
          <a:xfrm>
            <a:off x="4695554" y="4038599"/>
            <a:ext cx="353080" cy="239719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17"/>
          <p:cNvSpPr>
            <a:spLocks noChangeShapeType="1"/>
          </p:cNvSpPr>
          <p:nvPr/>
        </p:nvSpPr>
        <p:spPr bwMode="auto">
          <a:xfrm flipH="1" flipV="1">
            <a:off x="3152928" y="4652872"/>
            <a:ext cx="899481" cy="220836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6" name="Line 17"/>
          <p:cNvSpPr>
            <a:spLocks noChangeShapeType="1"/>
          </p:cNvSpPr>
          <p:nvPr/>
        </p:nvSpPr>
        <p:spPr bwMode="auto">
          <a:xfrm flipH="1">
            <a:off x="4516566" y="4669231"/>
            <a:ext cx="556448" cy="22083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7" name="Line 17"/>
          <p:cNvSpPr>
            <a:spLocks noChangeShapeType="1"/>
          </p:cNvSpPr>
          <p:nvPr/>
        </p:nvSpPr>
        <p:spPr bwMode="auto">
          <a:xfrm flipH="1">
            <a:off x="8700286" y="-822580"/>
            <a:ext cx="846227" cy="23867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58" name="Line 57"/>
          <p:cNvSpPr>
            <a:spLocks noChangeShapeType="1"/>
          </p:cNvSpPr>
          <p:nvPr/>
        </p:nvSpPr>
        <p:spPr bwMode="auto">
          <a:xfrm>
            <a:off x="4294979" y="5072631"/>
            <a:ext cx="173669" cy="358608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 flipV="1">
            <a:off x="4468648" y="4592249"/>
            <a:ext cx="593283" cy="212526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Line 57"/>
          <p:cNvSpPr>
            <a:spLocks noChangeShapeType="1"/>
          </p:cNvSpPr>
          <p:nvPr/>
        </p:nvSpPr>
        <p:spPr bwMode="auto">
          <a:xfrm>
            <a:off x="3803299" y="5511801"/>
            <a:ext cx="553691" cy="54756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Line 57"/>
          <p:cNvSpPr>
            <a:spLocks noChangeShapeType="1"/>
          </p:cNvSpPr>
          <p:nvPr/>
        </p:nvSpPr>
        <p:spPr bwMode="auto">
          <a:xfrm>
            <a:off x="4642318" y="5707691"/>
            <a:ext cx="131130" cy="246512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6" name="Line 57"/>
          <p:cNvSpPr>
            <a:spLocks noChangeShapeType="1"/>
          </p:cNvSpPr>
          <p:nvPr/>
        </p:nvSpPr>
        <p:spPr bwMode="auto">
          <a:xfrm>
            <a:off x="6926299" y="4293483"/>
            <a:ext cx="549673" cy="0"/>
          </a:xfrm>
          <a:prstGeom prst="line">
            <a:avLst/>
          </a:prstGeom>
          <a:noFill/>
          <a:ln w="38100" cmpd="sng">
            <a:solidFill>
              <a:schemeClr val="accent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Line 57"/>
          <p:cNvSpPr>
            <a:spLocks noChangeShapeType="1"/>
          </p:cNvSpPr>
          <p:nvPr/>
        </p:nvSpPr>
        <p:spPr bwMode="auto">
          <a:xfrm>
            <a:off x="6926299" y="4804775"/>
            <a:ext cx="553691" cy="0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" name="TextBox 67"/>
          <p:cNvSpPr txBox="1"/>
          <p:nvPr/>
        </p:nvSpPr>
        <p:spPr>
          <a:xfrm>
            <a:off x="7475972" y="4040902"/>
            <a:ext cx="1224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Interest</a:t>
            </a:r>
          </a:p>
        </p:txBody>
      </p:sp>
      <p:sp>
        <p:nvSpPr>
          <p:cNvPr id="71" name="Line 57"/>
          <p:cNvSpPr>
            <a:spLocks noChangeShapeType="1"/>
          </p:cNvSpPr>
          <p:nvPr/>
        </p:nvSpPr>
        <p:spPr bwMode="auto">
          <a:xfrm flipH="1">
            <a:off x="4263650" y="4249274"/>
            <a:ext cx="214689" cy="515735"/>
          </a:xfrm>
          <a:prstGeom prst="line">
            <a:avLst/>
          </a:prstGeom>
          <a:noFill/>
          <a:ln w="38100" cmpd="sng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7533159" y="4508283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mbria"/>
                <a:cs typeface="Cambria"/>
              </a:rPr>
              <a:t>Data</a:t>
            </a:r>
            <a:endParaRPr lang="en-US" sz="2400" dirty="0">
              <a:latin typeface="Cambria"/>
              <a:cs typeface="Cambria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7543800" y="4495800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sp>
        <p:nvSpPr>
          <p:cNvPr id="65" name="Line 17"/>
          <p:cNvSpPr>
            <a:spLocks noChangeShapeType="1"/>
          </p:cNvSpPr>
          <p:nvPr/>
        </p:nvSpPr>
        <p:spPr bwMode="auto">
          <a:xfrm flipH="1" flipV="1">
            <a:off x="4711507" y="5653764"/>
            <a:ext cx="123881" cy="204117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74" name="Line 17"/>
          <p:cNvSpPr>
            <a:spLocks noChangeShapeType="1"/>
          </p:cNvSpPr>
          <p:nvPr/>
        </p:nvSpPr>
        <p:spPr bwMode="auto">
          <a:xfrm flipH="1" flipV="1">
            <a:off x="3755067" y="5585178"/>
            <a:ext cx="621993" cy="68585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75" name="Line 17"/>
          <p:cNvSpPr>
            <a:spLocks noChangeShapeType="1"/>
          </p:cNvSpPr>
          <p:nvPr/>
        </p:nvSpPr>
        <p:spPr bwMode="auto">
          <a:xfrm flipH="1" flipV="1">
            <a:off x="2877848" y="4669232"/>
            <a:ext cx="452371" cy="66476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76" name="Line 17"/>
          <p:cNvSpPr>
            <a:spLocks noChangeShapeType="1"/>
          </p:cNvSpPr>
          <p:nvPr/>
        </p:nvSpPr>
        <p:spPr bwMode="auto">
          <a:xfrm flipH="1">
            <a:off x="3255329" y="4098724"/>
            <a:ext cx="998628" cy="31471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77" name="Line 17"/>
          <p:cNvSpPr>
            <a:spLocks noChangeShapeType="1"/>
          </p:cNvSpPr>
          <p:nvPr/>
        </p:nvSpPr>
        <p:spPr bwMode="auto">
          <a:xfrm flipH="1" flipV="1">
            <a:off x="4695553" y="3933356"/>
            <a:ext cx="444407" cy="315918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sp>
        <p:nvSpPr>
          <p:cNvPr id="78" name="Line 17"/>
          <p:cNvSpPr>
            <a:spLocks noChangeShapeType="1"/>
          </p:cNvSpPr>
          <p:nvPr/>
        </p:nvSpPr>
        <p:spPr bwMode="auto">
          <a:xfrm flipH="1">
            <a:off x="4188771" y="4251124"/>
            <a:ext cx="217585" cy="506793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 dirty="0"/>
          </a:p>
        </p:txBody>
      </p:sp>
      <p:pic>
        <p:nvPicPr>
          <p:cNvPr id="79" name="Content Placeholder 3" descr="mistreatment-clipart-Baby-Elephant-Clipart_8.png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0" b="-40"/>
          <a:stretch/>
        </p:blipFill>
        <p:spPr>
          <a:xfrm>
            <a:off x="1344706" y="3679819"/>
            <a:ext cx="1323966" cy="150474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rot="424433">
            <a:off x="3458868" y="2176231"/>
            <a:ext cx="1381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Gradient</a:t>
            </a:r>
            <a:endParaRPr lang="en-US" sz="2400" b="1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0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26" grpId="0" animBg="1"/>
      <p:bldP spid="27" grpId="0" animBg="1"/>
      <p:bldP spid="28" grpId="0" animBg="1"/>
      <p:bldP spid="29" grpId="0" animBg="1"/>
      <p:bldP spid="38" grpId="0" animBg="1"/>
      <p:bldP spid="39" grpId="0" animBg="1"/>
      <p:bldP spid="43" grpId="0"/>
      <p:bldP spid="48" grpId="0" animBg="1"/>
      <p:bldP spid="49" grpId="0" animBg="1"/>
      <p:bldP spid="50" grpId="0" animBg="1"/>
      <p:bldP spid="51" grpId="0" animBg="1"/>
      <p:bldP spid="51" grpId="1" animBg="1"/>
      <p:bldP spid="52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1" grpId="0" animBg="1"/>
      <p:bldP spid="62" grpId="0" animBg="1"/>
      <p:bldP spid="66" grpId="0" animBg="1"/>
      <p:bldP spid="67" grpId="0" animBg="1"/>
      <p:bldP spid="68" grpId="0"/>
      <p:bldP spid="71" grpId="0" animBg="1"/>
      <p:bldP spid="72" grpId="0"/>
      <p:bldP spid="65" grpId="0" animBg="1"/>
      <p:bldP spid="65" grpId="1" animBg="1"/>
      <p:bldP spid="74" grpId="0" animBg="1"/>
      <p:bldP spid="74" grpId="1" animBg="1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0052" y="2308773"/>
            <a:ext cx="7543800" cy="38862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0" y="1575351"/>
            <a:ext cx="9144000" cy="11252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42627" y="439718"/>
            <a:ext cx="6781800" cy="110790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altLang="ko-KR" sz="3200" dirty="0">
                <a:solidFill>
                  <a:srgbClr val="800000"/>
                </a:solidFill>
                <a:latin typeface="Cambria"/>
                <a:cs typeface="Cambria"/>
              </a:rPr>
              <a:t>Summary of the protocol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9" name="Oval 8"/>
          <p:cNvSpPr/>
          <p:nvPr/>
        </p:nvSpPr>
        <p:spPr>
          <a:xfrm>
            <a:off x="2329592" y="3594461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A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344432" y="4068674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Cambria"/>
                <a:cs typeface="Cambria"/>
              </a:rPr>
              <a:t>B</a:t>
            </a:r>
            <a:endParaRPr lang="en-US" sz="3200" b="1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3229674" y="2851461"/>
            <a:ext cx="2114758" cy="811475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3213597" y="4356327"/>
            <a:ext cx="2114758" cy="18656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229674" y="4542887"/>
            <a:ext cx="2098681" cy="183166"/>
          </a:xfrm>
          <a:prstGeom prst="straightConnector1">
            <a:avLst/>
          </a:prstGeom>
          <a:ln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3229674" y="2817224"/>
            <a:ext cx="2114758" cy="879950"/>
          </a:xfrm>
          <a:prstGeom prst="straightConnector1">
            <a:avLst/>
          </a:prstGeom>
          <a:ln w="57150" cmpd="sng">
            <a:solidFill>
              <a:schemeClr val="accent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365998" y="3118305"/>
            <a:ext cx="1978434" cy="78454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5502854" y="2343011"/>
            <a:ext cx="900082" cy="948426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Cambria"/>
                <a:cs typeface="Cambria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 rot="19845811">
            <a:off x="4631681" y="4537972"/>
            <a:ext cx="455585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ambria"/>
                <a:cs typeface="Cambria"/>
              </a:rPr>
              <a:t>Carried out by each node </a:t>
            </a:r>
            <a:endParaRPr lang="en-US" sz="3200" dirty="0">
              <a:latin typeface="Cambria"/>
              <a:cs typeface="Cambr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8894" y="2016385"/>
            <a:ext cx="300595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800000"/>
                </a:solidFill>
                <a:latin typeface="Cambria"/>
                <a:cs typeface="Cambria"/>
              </a:rPr>
              <a:t>Reinforcement</a:t>
            </a:r>
            <a:endParaRPr lang="en-US" sz="3200" b="1" dirty="0">
              <a:solidFill>
                <a:srgbClr val="8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223194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Newsprint.thmx</Template>
  <TotalTime>1669</TotalTime>
  <Words>1517</Words>
  <Application>Microsoft Macintosh PowerPoint</Application>
  <PresentationFormat>On-screen Show (4:3)</PresentationFormat>
  <Paragraphs>366</Paragraphs>
  <Slides>26</Slides>
  <Notes>20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NewsPrint</vt:lpstr>
      <vt:lpstr>Clip</vt:lpstr>
      <vt:lpstr>Directed Diffusion: A Scalable and Robust Communication Paradigm for Sensor Networks</vt:lpstr>
      <vt:lpstr>Capability of Sensor Nodes</vt:lpstr>
      <vt:lpstr>General Background</vt:lpstr>
      <vt:lpstr>Motivation</vt:lpstr>
      <vt:lpstr>Traditional Approach</vt:lpstr>
      <vt:lpstr>PowerPoint Presentation</vt:lpstr>
      <vt:lpstr>Interest and Event Naming</vt:lpstr>
      <vt:lpstr>Interest Propagation </vt:lpstr>
      <vt:lpstr>PowerPoint Presentation</vt:lpstr>
      <vt:lpstr>PowerPoint Presentation</vt:lpstr>
      <vt:lpstr> Reinforcement</vt:lpstr>
      <vt:lpstr>Gradient Types</vt:lpstr>
      <vt:lpstr>Interest Cache/Data Propagation</vt:lpstr>
      <vt:lpstr>PowerPoint Presentation</vt:lpstr>
      <vt:lpstr>PowerPoint Presentation</vt:lpstr>
      <vt:lpstr>Average Dissipated Energy </vt:lpstr>
      <vt:lpstr>Impact of In-network Processing</vt:lpstr>
      <vt:lpstr>Impact of Negative Reinforcement</vt:lpstr>
      <vt:lpstr>Pros :</vt:lpstr>
      <vt:lpstr>Pros :Interest Cache/Data Propagation</vt:lpstr>
      <vt:lpstr>Cons 1- Interest and Event Naming</vt:lpstr>
      <vt:lpstr>PowerPoint Presentation</vt:lpstr>
      <vt:lpstr>PowerPoint Presentation</vt:lpstr>
      <vt:lpstr>PowerPoint Presentation</vt:lpstr>
      <vt:lpstr>Discussions –Piazza 1:30pm</vt:lpstr>
      <vt:lpstr>Discussions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Directed Diffusion: A Scalable and Robust Communication Paradigm for Sensor Networks</dc:title>
  <dc:creator>Kajori Banerjee</dc:creator>
  <cp:lastModifiedBy>Kajori Banerjee</cp:lastModifiedBy>
  <cp:revision>98</cp:revision>
  <dcterms:created xsi:type="dcterms:W3CDTF">2015-01-24T16:26:19Z</dcterms:created>
  <dcterms:modified xsi:type="dcterms:W3CDTF">2015-03-17T05:41:51Z</dcterms:modified>
</cp:coreProperties>
</file>