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  <a:endParaRPr sz="2800"/>
          </a:p>
          <a:p>
            <a:pPr lvl="1">
              <a:defRPr sz="1800"/>
            </a:pPr>
            <a:r>
              <a:rPr sz="2800"/>
              <a:t>Body Level Two</a:t>
            </a:r>
            <a:endParaRPr sz="2800"/>
          </a:p>
          <a:p>
            <a:pPr lvl="2">
              <a:defRPr sz="1800"/>
            </a:pPr>
            <a:r>
              <a:rPr sz="2800"/>
              <a:t>Body Level Three</a:t>
            </a:r>
            <a:endParaRPr sz="2800"/>
          </a:p>
          <a:p>
            <a:pPr lvl="3">
              <a:defRPr sz="1800"/>
            </a:pPr>
            <a:r>
              <a:rPr sz="2800"/>
              <a:t>Body Level Four</a:t>
            </a:r>
            <a:endParaRPr sz="2800"/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300"/>
            </a:lvl1pPr>
          </a:lstStyle>
          <a:p>
            <a:pPr lvl="0">
              <a:defRPr sz="1800"/>
            </a:pPr>
            <a:r>
              <a:rPr sz="4300"/>
              <a:t>Ivy: A Read/Write Peer-to-Peer File System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xfrm>
            <a:off x="2831281" y="5937250"/>
            <a:ext cx="7342238" cy="1130300"/>
          </a:xfrm>
          <a:prstGeom prst="rect">
            <a:avLst/>
          </a:prstGeom>
        </p:spPr>
        <p:txBody>
          <a:bodyPr/>
          <a:lstStyle/>
          <a:p>
            <a:pPr lvl="0" defTabSz="321310">
              <a:defRPr sz="1800"/>
            </a:pPr>
            <a:r>
              <a:rPr sz="1760"/>
              <a:t>Athicha Muthitacharoen, Robert Morris, Thomer M. Gil, and Benjie Chen</a:t>
            </a:r>
            <a:endParaRPr sz="1760"/>
          </a:p>
          <a:p>
            <a:pPr lvl="0" defTabSz="321310">
              <a:defRPr sz="1800"/>
            </a:pPr>
            <a:endParaRPr sz="1760"/>
          </a:p>
          <a:p>
            <a:pPr lvl="0" defTabSz="321310">
              <a:defRPr sz="1800"/>
            </a:pPr>
            <a:r>
              <a:rPr sz="2475"/>
              <a:t>OSDI 2002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body" idx="1"/>
          </p:nvPr>
        </p:nvSpPr>
        <p:spPr>
          <a:xfrm>
            <a:off x="499119" y="2373362"/>
            <a:ext cx="11099801" cy="300136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Logs are stored in DHT</a:t>
            </a:r>
            <a:endParaRPr sz="2800"/>
          </a:p>
          <a:p>
            <a:pPr lvl="1">
              <a:defRPr sz="1800"/>
            </a:pPr>
            <a:r>
              <a:rPr sz="2800"/>
              <a:t>Per-record replication and authentication</a:t>
            </a:r>
            <a:endParaRPr sz="2800"/>
          </a:p>
          <a:p>
            <a:pPr lvl="1">
              <a:defRPr sz="1800"/>
            </a:pPr>
            <a:r>
              <a:rPr sz="2800"/>
              <a:t>Cryptographically signed for verification</a:t>
            </a:r>
          </a:p>
        </p:txBody>
      </p:sp>
      <p:sp>
        <p:nvSpPr>
          <p:cNvPr id="62" name="Shape 6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Design</a:t>
            </a:r>
          </a:p>
        </p:txBody>
      </p:sp>
      <p:pic>
        <p:nvPicPr>
          <p:cNvPr id="63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41282" y="3421489"/>
            <a:ext cx="3842853" cy="1391831"/>
          </a:xfrm>
          <a:prstGeom prst="rect">
            <a:avLst/>
          </a:prstGeom>
          <a:ln w="12700">
            <a:miter lim="400000"/>
          </a:ln>
        </p:spPr>
      </p:pic>
      <p:pic>
        <p:nvPicPr>
          <p:cNvPr id="64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77063" y="4869320"/>
            <a:ext cx="2971380" cy="245197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Shape 65"/>
          <p:cNvSpPr/>
          <p:nvPr/>
        </p:nvSpPr>
        <p:spPr>
          <a:xfrm>
            <a:off x="479846" y="5484862"/>
            <a:ext cx="10757347" cy="3001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1" marL="685800" indent="-342900" algn="l">
              <a:spcBef>
                <a:spcPts val="3200"/>
              </a:spcBef>
              <a:buSzPct val="75000"/>
              <a:buChar char="•"/>
              <a:defRPr sz="1800"/>
            </a:pPr>
            <a:r>
              <a:rPr sz="2800"/>
              <a:t>Each participant stores</a:t>
            </a:r>
            <a:endParaRPr sz="2800"/>
          </a:p>
          <a:p>
            <a:pPr lvl="2" marL="1028700" indent="-342900" algn="l">
              <a:spcBef>
                <a:spcPts val="3200"/>
              </a:spcBef>
              <a:buSzPct val="75000"/>
              <a:buChar char="•"/>
              <a:defRPr sz="1800"/>
            </a:pPr>
            <a:r>
              <a:rPr sz="2800"/>
              <a:t>DHash key of log-head and prev record.</a:t>
            </a:r>
            <a:endParaRPr sz="2800"/>
          </a:p>
          <a:p>
            <a:pPr lvl="0" marL="342900" indent="-342900" algn="l">
              <a:spcBef>
                <a:spcPts val="3200"/>
              </a:spcBef>
              <a:buSzPct val="75000"/>
              <a:buChar char="•"/>
              <a:defRPr sz="1800"/>
            </a:pPr>
            <a:r>
              <a:rPr sz="2800"/>
              <a:t>Ivy uses version vectors for ordering of logs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Design</a:t>
            </a:r>
          </a:p>
        </p:txBody>
      </p:sp>
      <p:sp>
        <p:nvSpPr>
          <p:cNvPr id="68" name="Shape 68"/>
          <p:cNvSpPr/>
          <p:nvPr>
            <p:ph type="body" idx="1"/>
          </p:nvPr>
        </p:nvSpPr>
        <p:spPr>
          <a:xfrm>
            <a:off x="901625" y="2510581"/>
            <a:ext cx="10447388" cy="684326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Each log record represents updates from a single file system operation</a:t>
            </a:r>
            <a:endParaRPr sz="2800"/>
          </a:p>
          <a:p>
            <a:pPr lvl="0">
              <a:defRPr sz="1800"/>
            </a:pPr>
            <a:r>
              <a:rPr sz="2800"/>
              <a:t>Stores 160-bit i-numbers for identifying files and dirs</a:t>
            </a:r>
            <a:endParaRPr sz="2800"/>
          </a:p>
          <a:p>
            <a:pPr lvl="0">
              <a:defRPr sz="1800"/>
            </a:pPr>
            <a:r>
              <a:rPr sz="2800"/>
              <a:t>Stores attributes and permissions in log record.</a:t>
            </a:r>
            <a:endParaRPr sz="2800"/>
          </a:p>
          <a:p>
            <a:pPr lvl="1">
              <a:defRPr sz="1800"/>
            </a:pPr>
            <a:r>
              <a:rPr sz="2800"/>
              <a:t>However, not used to enforce permissions. Relies on encryption.</a:t>
            </a:r>
            <a:endParaRPr sz="2800"/>
          </a:p>
          <a:p>
            <a:pPr lvl="0">
              <a:defRPr sz="1800"/>
            </a:pPr>
            <a:r>
              <a:rPr sz="2800"/>
              <a:t>Logs are stored indefinitely for security reasons.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Design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xfrm>
            <a:off x="901625" y="5726261"/>
            <a:ext cx="4493172" cy="3589487"/>
          </a:xfrm>
          <a:prstGeom prst="rect">
            <a:avLst/>
          </a:prstGeom>
        </p:spPr>
        <p:txBody>
          <a:bodyPr/>
          <a:lstStyle/>
          <a:p>
            <a:pPr lvl="0" marL="240029" indent="-240029" defTabSz="408940">
              <a:spcBef>
                <a:spcPts val="2200"/>
              </a:spcBef>
              <a:defRPr sz="1800"/>
            </a:pPr>
            <a:r>
              <a:rPr sz="1960"/>
              <a:t>File system creation (mounts as NFS)</a:t>
            </a:r>
            <a:endParaRPr sz="1960"/>
          </a:p>
          <a:p>
            <a:pPr lvl="1" marL="480059" indent="-240029" defTabSz="408940">
              <a:spcBef>
                <a:spcPts val="2200"/>
              </a:spcBef>
              <a:defRPr sz="1800"/>
            </a:pPr>
            <a:r>
              <a:rPr sz="1960"/>
              <a:t>Creates </a:t>
            </a:r>
            <a:r>
              <a:rPr sz="1960" u="sng"/>
              <a:t>Inode</a:t>
            </a:r>
            <a:r>
              <a:rPr sz="1960"/>
              <a:t> record for root dir</a:t>
            </a:r>
            <a:endParaRPr sz="1960"/>
          </a:p>
          <a:p>
            <a:pPr lvl="0" marL="240029" indent="-240029" defTabSz="408940">
              <a:spcBef>
                <a:spcPts val="2200"/>
              </a:spcBef>
              <a:defRPr sz="1800"/>
            </a:pPr>
            <a:r>
              <a:rPr sz="1960"/>
              <a:t>File creation</a:t>
            </a:r>
            <a:endParaRPr sz="1960"/>
          </a:p>
          <a:p>
            <a:pPr lvl="1" marL="480059" indent="-240029" defTabSz="408940">
              <a:spcBef>
                <a:spcPts val="2200"/>
              </a:spcBef>
              <a:defRPr sz="1800"/>
            </a:pPr>
            <a:r>
              <a:rPr sz="1960"/>
              <a:t>Creates </a:t>
            </a:r>
            <a:r>
              <a:rPr sz="1960" u="sng"/>
              <a:t>Inode</a:t>
            </a:r>
            <a:r>
              <a:rPr sz="1960"/>
              <a:t> and </a:t>
            </a:r>
            <a:r>
              <a:rPr sz="1960" u="sng"/>
              <a:t>Link</a:t>
            </a:r>
            <a:r>
              <a:rPr sz="1960"/>
              <a:t> records</a:t>
            </a:r>
            <a:endParaRPr sz="1960"/>
          </a:p>
          <a:p>
            <a:pPr lvl="0" marL="240029" indent="-240029" defTabSz="408940">
              <a:spcBef>
                <a:spcPts val="2200"/>
              </a:spcBef>
              <a:defRPr sz="1800"/>
            </a:pPr>
            <a:r>
              <a:rPr sz="1960"/>
              <a:t>Lookup operation</a:t>
            </a:r>
            <a:endParaRPr sz="1960"/>
          </a:p>
          <a:p>
            <a:pPr lvl="1" marL="480059" indent="-240029" defTabSz="408940">
              <a:spcBef>
                <a:spcPts val="2200"/>
              </a:spcBef>
              <a:defRPr sz="1800"/>
            </a:pPr>
            <a:r>
              <a:rPr sz="1960"/>
              <a:t>Checks for </a:t>
            </a:r>
            <a:r>
              <a:rPr sz="1960" u="sng"/>
              <a:t>Unlink</a:t>
            </a:r>
            <a:r>
              <a:rPr sz="1960"/>
              <a:t> record.</a:t>
            </a:r>
          </a:p>
        </p:txBody>
      </p:sp>
      <p:pic>
        <p:nvPicPr>
          <p:cNvPr id="72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20366" y="2648530"/>
            <a:ext cx="8564068" cy="2417738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30551" y="5111298"/>
            <a:ext cx="2743698" cy="250480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Shape 74"/>
          <p:cNvSpPr/>
          <p:nvPr/>
        </p:nvSpPr>
        <p:spPr>
          <a:xfrm>
            <a:off x="5760119" y="5751661"/>
            <a:ext cx="5622430" cy="35386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marL="233172" indent="-233172" algn="l" defTabSz="397256">
              <a:spcBef>
                <a:spcPts val="2100"/>
              </a:spcBef>
              <a:buSzPct val="75000"/>
              <a:buChar char="•"/>
              <a:defRPr sz="1800"/>
            </a:pPr>
            <a:r>
              <a:rPr sz="1904"/>
              <a:t>File read operation</a:t>
            </a:r>
            <a:endParaRPr sz="1904"/>
          </a:p>
          <a:p>
            <a:pPr lvl="1" marL="466344" indent="-233172" algn="l" defTabSz="397256">
              <a:spcBef>
                <a:spcPts val="2100"/>
              </a:spcBef>
              <a:buSzPct val="75000"/>
              <a:buChar char="•"/>
              <a:defRPr sz="1800"/>
            </a:pPr>
            <a:r>
              <a:rPr sz="1904"/>
              <a:t>Checks for </a:t>
            </a:r>
            <a:r>
              <a:rPr sz="1904" u="sng"/>
              <a:t>Write</a:t>
            </a:r>
            <a:r>
              <a:rPr sz="1904"/>
              <a:t> records. Ignores </a:t>
            </a:r>
            <a:r>
              <a:rPr sz="1904" u="sng"/>
              <a:t>SetAttrs</a:t>
            </a:r>
            <a:r>
              <a:rPr sz="1904"/>
              <a:t> records.</a:t>
            </a:r>
            <a:endParaRPr sz="1904"/>
          </a:p>
          <a:p>
            <a:pPr lvl="0" marL="233172" indent="-233172" algn="l" defTabSz="397256">
              <a:spcBef>
                <a:spcPts val="2100"/>
              </a:spcBef>
              <a:buSzPct val="75000"/>
              <a:buChar char="•"/>
              <a:defRPr sz="1800"/>
            </a:pPr>
            <a:r>
              <a:rPr sz="1904"/>
              <a:t>File attributes</a:t>
            </a:r>
            <a:endParaRPr sz="1904"/>
          </a:p>
          <a:p>
            <a:pPr lvl="1" marL="466344" indent="-233172" algn="l" defTabSz="397256">
              <a:spcBef>
                <a:spcPts val="2100"/>
              </a:spcBef>
              <a:buSzPct val="75000"/>
              <a:buChar char="•"/>
              <a:defRPr sz="1800"/>
            </a:pPr>
            <a:r>
              <a:rPr sz="1904"/>
              <a:t>Maintains: mtime, size, ctime, link count</a:t>
            </a:r>
            <a:endParaRPr sz="1904"/>
          </a:p>
          <a:p>
            <a:pPr lvl="0" marL="233172" indent="-233172" algn="l" defTabSz="397256">
              <a:spcBef>
                <a:spcPts val="2100"/>
              </a:spcBef>
              <a:buSzPct val="75000"/>
              <a:buChar char="•"/>
              <a:defRPr sz="1800"/>
            </a:pPr>
            <a:r>
              <a:rPr sz="1904"/>
              <a:t>Dir listing</a:t>
            </a:r>
            <a:endParaRPr sz="1904"/>
          </a:p>
          <a:p>
            <a:pPr lvl="1" marL="466344" indent="-233172" algn="l" defTabSz="397256">
              <a:spcBef>
                <a:spcPts val="2100"/>
              </a:spcBef>
              <a:buSzPct val="75000"/>
              <a:buChar char="•"/>
              <a:defRPr sz="1800"/>
            </a:pPr>
            <a:r>
              <a:rPr sz="1904"/>
              <a:t>Checks </a:t>
            </a:r>
            <a:r>
              <a:rPr sz="1904" u="sng"/>
              <a:t>Link</a:t>
            </a:r>
            <a:r>
              <a:rPr sz="1904"/>
              <a:t> records. Ignores Unlink/Rename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Design</a:t>
            </a:r>
          </a:p>
        </p:txBody>
      </p:sp>
      <p:sp>
        <p:nvSpPr>
          <p:cNvPr id="77" name="Shape 77"/>
          <p:cNvSpPr/>
          <p:nvPr>
            <p:ph type="body" idx="1"/>
          </p:nvPr>
        </p:nvSpPr>
        <p:spPr>
          <a:xfrm>
            <a:off x="444500" y="2716361"/>
            <a:ext cx="5168497" cy="6358512"/>
          </a:xfrm>
          <a:prstGeom prst="rect">
            <a:avLst/>
          </a:prstGeom>
        </p:spPr>
        <p:txBody>
          <a:bodyPr/>
          <a:lstStyle/>
          <a:p>
            <a:pPr lvl="0" marL="339470" indent="-339470" defTabSz="578358">
              <a:spcBef>
                <a:spcPts val="3100"/>
              </a:spcBef>
              <a:defRPr sz="1800"/>
            </a:pPr>
            <a:r>
              <a:rPr sz="2772"/>
              <a:t>Users create periodical snapshots of the system</a:t>
            </a:r>
            <a:endParaRPr sz="2772"/>
          </a:p>
          <a:p>
            <a:pPr lvl="1" marL="678941" indent="-339470" defTabSz="578358">
              <a:spcBef>
                <a:spcPts val="3100"/>
              </a:spcBef>
              <a:defRPr sz="1800"/>
            </a:pPr>
            <a:r>
              <a:rPr sz="2772"/>
              <a:t>Incremental and persistent. Stored in DHT</a:t>
            </a:r>
            <a:endParaRPr sz="2772"/>
          </a:p>
          <a:p>
            <a:pPr lvl="1" marL="678941" indent="-339470" defTabSz="578358">
              <a:spcBef>
                <a:spcPts val="3100"/>
              </a:spcBef>
              <a:defRPr sz="1800"/>
            </a:pPr>
            <a:r>
              <a:rPr sz="2772"/>
              <a:t>Obviates the need for reading entire log.</a:t>
            </a:r>
            <a:endParaRPr sz="2772"/>
          </a:p>
          <a:p>
            <a:pPr lvl="0" marL="339470" indent="-339470" defTabSz="578358">
              <a:spcBef>
                <a:spcPts val="3100"/>
              </a:spcBef>
              <a:defRPr sz="1800"/>
            </a:pPr>
            <a:r>
              <a:rPr sz="2772"/>
              <a:t>Only the participants in the view are trusted.</a:t>
            </a:r>
            <a:endParaRPr sz="2772"/>
          </a:p>
          <a:p>
            <a:pPr lvl="1" marL="678941" indent="-339470" defTabSz="578358">
              <a:spcBef>
                <a:spcPts val="3100"/>
              </a:spcBef>
              <a:defRPr sz="1800"/>
            </a:pPr>
            <a:r>
              <a:rPr sz="2772"/>
              <a:t>System can recover from malicious modifications using logs.</a:t>
            </a:r>
          </a:p>
        </p:txBody>
      </p:sp>
      <p:pic>
        <p:nvPicPr>
          <p:cNvPr id="78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45646" y="2675247"/>
            <a:ext cx="5730686" cy="471511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Design</a:t>
            </a:r>
          </a:p>
        </p:txBody>
      </p:sp>
      <p:sp>
        <p:nvSpPr>
          <p:cNvPr id="81" name="Shape 81"/>
          <p:cNvSpPr/>
          <p:nvPr>
            <p:ph type="body" idx="1"/>
          </p:nvPr>
        </p:nvSpPr>
        <p:spPr>
          <a:xfrm>
            <a:off x="1655787" y="2777981"/>
            <a:ext cx="9693226" cy="6248088"/>
          </a:xfrm>
          <a:prstGeom prst="rect">
            <a:avLst/>
          </a:prstGeom>
        </p:spPr>
        <p:txBody>
          <a:bodyPr/>
          <a:lstStyle/>
          <a:p>
            <a:pPr lvl="0" marL="291465" indent="-291465" defTabSz="496570">
              <a:spcBef>
                <a:spcPts val="2700"/>
              </a:spcBef>
              <a:defRPr sz="1800"/>
            </a:pPr>
            <a:r>
              <a:rPr sz="2380"/>
              <a:t>Provides NFS-like semantics</a:t>
            </a:r>
            <a:endParaRPr sz="2380"/>
          </a:p>
          <a:p>
            <a:pPr lvl="1" marL="582930" indent="-291465" defTabSz="496570">
              <a:spcBef>
                <a:spcPts val="2700"/>
              </a:spcBef>
              <a:defRPr sz="1800"/>
            </a:pPr>
            <a:r>
              <a:rPr sz="2380"/>
              <a:t>close-to-open </a:t>
            </a:r>
            <a:r>
              <a:rPr sz="2380" u="sng"/>
              <a:t>consistency</a:t>
            </a:r>
            <a:endParaRPr sz="2380" u="sng"/>
          </a:p>
          <a:p>
            <a:pPr lvl="1" marL="582930" indent="-291465" defTabSz="496570">
              <a:spcBef>
                <a:spcPts val="2700"/>
              </a:spcBef>
              <a:defRPr sz="1800"/>
            </a:pPr>
            <a:r>
              <a:rPr sz="2380"/>
              <a:t>writes are deferred until close()</a:t>
            </a:r>
            <a:endParaRPr sz="2380"/>
          </a:p>
          <a:p>
            <a:pPr lvl="0" marL="291465" indent="-291465" defTabSz="496570">
              <a:spcBef>
                <a:spcPts val="2700"/>
              </a:spcBef>
              <a:defRPr sz="1800"/>
            </a:pPr>
            <a:r>
              <a:rPr sz="2380"/>
              <a:t>DHT allows replication</a:t>
            </a:r>
            <a:endParaRPr sz="2380"/>
          </a:p>
          <a:p>
            <a:pPr lvl="1" marL="582930" indent="-291465" defTabSz="496570">
              <a:spcBef>
                <a:spcPts val="2700"/>
              </a:spcBef>
              <a:defRPr sz="1800"/>
            </a:pPr>
            <a:r>
              <a:rPr sz="2380"/>
              <a:t>In partitioned state, participants can independently modify files. Allows concurrent updates.</a:t>
            </a:r>
            <a:endParaRPr sz="2380"/>
          </a:p>
          <a:p>
            <a:pPr lvl="2" marL="874394" indent="-291465" defTabSz="496570">
              <a:spcBef>
                <a:spcPts val="2700"/>
              </a:spcBef>
              <a:defRPr sz="1800"/>
            </a:pPr>
            <a:r>
              <a:rPr sz="2380"/>
              <a:t>Exclusive updates done similar to two-phase commit (Prepare record)</a:t>
            </a:r>
            <a:endParaRPr sz="2380"/>
          </a:p>
          <a:p>
            <a:pPr lvl="1" marL="582930" indent="-291465" defTabSz="496570">
              <a:spcBef>
                <a:spcPts val="2700"/>
              </a:spcBef>
              <a:defRPr sz="1800"/>
            </a:pPr>
            <a:r>
              <a:rPr sz="2380"/>
              <a:t>Uses versioned logs to handle </a:t>
            </a:r>
            <a:r>
              <a:rPr sz="2380" u="sng"/>
              <a:t>conflicts automatically</a:t>
            </a:r>
            <a:r>
              <a:rPr sz="2380"/>
              <a:t>.</a:t>
            </a:r>
            <a:endParaRPr sz="2380"/>
          </a:p>
          <a:p>
            <a:pPr lvl="2" marL="874394" indent="-291465" defTabSz="496570">
              <a:spcBef>
                <a:spcPts val="2700"/>
              </a:spcBef>
              <a:defRPr sz="1800"/>
            </a:pPr>
            <a:r>
              <a:rPr sz="2380"/>
              <a:t>Looks for </a:t>
            </a:r>
            <a:r>
              <a:rPr sz="2380" u="sng"/>
              <a:t>concurrent</a:t>
            </a:r>
            <a:r>
              <a:rPr sz="2380"/>
              <a:t> version vectors.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Architecture</a:t>
            </a:r>
          </a:p>
        </p:txBody>
      </p:sp>
      <p:sp>
        <p:nvSpPr>
          <p:cNvPr id="84" name="Shape 84"/>
          <p:cNvSpPr/>
          <p:nvPr>
            <p:ph type="body" idx="1"/>
          </p:nvPr>
        </p:nvSpPr>
        <p:spPr>
          <a:xfrm>
            <a:off x="800100" y="3162300"/>
            <a:ext cx="4611787" cy="4546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Ivy appears as a file system (similar to NFS)</a:t>
            </a:r>
            <a:endParaRPr sz="2800"/>
          </a:p>
          <a:p>
            <a:pPr lvl="1">
              <a:defRPr sz="1800"/>
            </a:pPr>
            <a:r>
              <a:rPr sz="2800"/>
              <a:t>Acts as loop-back NFS server with in-kernel client.</a:t>
            </a:r>
            <a:endParaRPr sz="2800"/>
          </a:p>
          <a:p>
            <a:pPr lvl="0">
              <a:defRPr sz="1800"/>
            </a:pPr>
            <a:r>
              <a:rPr sz="2800"/>
              <a:t>Built as a distributed application on top of DHT + Chord.</a:t>
            </a:r>
          </a:p>
        </p:txBody>
      </p:sp>
      <p:pic>
        <p:nvPicPr>
          <p:cNvPr id="8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38329" y="3323854"/>
            <a:ext cx="5830793" cy="34261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Chord</a:t>
            </a:r>
          </a:p>
        </p:txBody>
      </p:sp>
      <p:pic>
        <p:nvPicPr>
          <p:cNvPr id="88" name="image9.png" descr="Untitled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7340" y="3283389"/>
            <a:ext cx="6611282" cy="3576363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hape 89"/>
          <p:cNvSpPr/>
          <p:nvPr>
            <p:ph type="body" idx="1"/>
          </p:nvPr>
        </p:nvSpPr>
        <p:spPr>
          <a:xfrm>
            <a:off x="8015300" y="2620589"/>
            <a:ext cx="3727535" cy="4512422"/>
          </a:xfrm>
          <a:prstGeom prst="rect">
            <a:avLst/>
          </a:prstGeom>
        </p:spPr>
        <p:txBody>
          <a:bodyPr lIns="45719" tIns="45719" rIns="45719" bIns="45719" anchor="t"/>
          <a:lstStyle/>
          <a:p>
            <a:pPr lvl="0" marL="342900" indent="-342900" defTabSz="914400">
              <a:spcBef>
                <a:spcPts val="700"/>
              </a:spcBef>
              <a:buSzPct val="100000"/>
              <a:defRPr sz="1800"/>
            </a:pPr>
            <a:endParaRPr sz="3200">
              <a:latin typeface="Helvetica"/>
              <a:ea typeface="Helvetica"/>
              <a:cs typeface="Helvetica"/>
              <a:sym typeface="Helvetica"/>
            </a:endParaRPr>
          </a:p>
          <a:p>
            <a:pPr lvl="0" marL="342900" indent="-342900" defTabSz="914400">
              <a:spcBef>
                <a:spcPts val="700"/>
              </a:spcBef>
              <a:buSzPct val="100000"/>
              <a:defRPr sz="1800"/>
            </a:pPr>
            <a:r>
              <a:rPr sz="3200">
                <a:latin typeface="Helvetica"/>
                <a:ea typeface="Helvetica"/>
                <a:cs typeface="Helvetica"/>
                <a:sym typeface="Helvetica"/>
              </a:rPr>
              <a:t>Interface: lookup(key) → IP</a:t>
            </a:r>
            <a:endParaRPr sz="3200">
              <a:latin typeface="Helvetica"/>
              <a:ea typeface="Helvetica"/>
              <a:cs typeface="Helvetica"/>
              <a:sym typeface="Helvetica"/>
            </a:endParaRPr>
          </a:p>
          <a:p>
            <a:pPr lvl="0" marL="342900" indent="-342900" defTabSz="914400">
              <a:spcBef>
                <a:spcPts val="700"/>
              </a:spcBef>
              <a:buSzPct val="100000"/>
              <a:defRPr sz="1800"/>
            </a:pPr>
            <a:endParaRPr sz="3200">
              <a:latin typeface="Helvetica"/>
              <a:ea typeface="Helvetica"/>
              <a:cs typeface="Helvetica"/>
              <a:sym typeface="Helvetica"/>
            </a:endParaRPr>
          </a:p>
          <a:p>
            <a:pPr lvl="0" marL="342900" indent="-342900" defTabSz="914400">
              <a:spcBef>
                <a:spcPts val="700"/>
              </a:spcBef>
              <a:buSzPct val="100000"/>
              <a:defRPr sz="1800"/>
            </a:pPr>
            <a:r>
              <a:rPr sz="3200">
                <a:latin typeface="Helvetica"/>
                <a:ea typeface="Helvetica"/>
                <a:cs typeface="Helvetica"/>
                <a:sym typeface="Helvetica"/>
              </a:rPr>
              <a:t>O(log N) messages per lookup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Evaluation</a:t>
            </a:r>
          </a:p>
        </p:txBody>
      </p:sp>
      <p:sp>
        <p:nvSpPr>
          <p:cNvPr id="92" name="Shape 92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Workload</a:t>
            </a:r>
            <a:endParaRPr sz="3168"/>
          </a:p>
          <a:p>
            <a:pPr lvl="1" marL="782319" indent="-391159" defTabSz="514095">
              <a:spcBef>
                <a:spcPts val="3600"/>
              </a:spcBef>
              <a:defRPr sz="1800"/>
            </a:pPr>
            <a:r>
              <a:rPr sz="3168"/>
              <a:t>Modified Andrew Benchmark (MAB)</a:t>
            </a:r>
            <a:endParaRPr sz="3168"/>
          </a:p>
          <a:p>
            <a:pPr lvl="2" marL="1173480" indent="-391159" defTabSz="514095">
              <a:spcBef>
                <a:spcPts val="3600"/>
              </a:spcBef>
              <a:defRPr sz="1800"/>
            </a:pPr>
            <a:r>
              <a:rPr sz="3168"/>
              <a:t>create dir tree, </a:t>
            </a:r>
            <a:endParaRPr sz="3168"/>
          </a:p>
          <a:p>
            <a:pPr lvl="2" marL="1173480" indent="-391159" defTabSz="514095">
              <a:spcBef>
                <a:spcPts val="3600"/>
              </a:spcBef>
              <a:defRPr sz="1800"/>
            </a:pPr>
            <a:r>
              <a:rPr sz="3168"/>
              <a:t>copy files into dir tree, </a:t>
            </a:r>
            <a:endParaRPr sz="3168"/>
          </a:p>
          <a:p>
            <a:pPr lvl="2" marL="1173480" indent="-391159" defTabSz="514095">
              <a:spcBef>
                <a:spcPts val="3600"/>
              </a:spcBef>
              <a:defRPr sz="1800"/>
            </a:pPr>
            <a:r>
              <a:rPr sz="3168"/>
              <a:t>walk dir tree and stat each file, </a:t>
            </a:r>
            <a:endParaRPr sz="3168"/>
          </a:p>
          <a:p>
            <a:pPr lvl="2" marL="1173480" indent="-391159" defTabSz="514095">
              <a:spcBef>
                <a:spcPts val="3600"/>
              </a:spcBef>
              <a:defRPr sz="1800"/>
            </a:pPr>
            <a:r>
              <a:rPr sz="3168"/>
              <a:t>read files, </a:t>
            </a:r>
            <a:endParaRPr sz="3168"/>
          </a:p>
          <a:p>
            <a:pPr lvl="2" marL="1173480" indent="-391159" defTabSz="514095">
              <a:spcBef>
                <a:spcPts val="3600"/>
              </a:spcBef>
              <a:defRPr sz="1800"/>
            </a:pPr>
            <a:r>
              <a:rPr sz="3168"/>
              <a:t>compile files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Evaluation</a:t>
            </a:r>
          </a:p>
        </p:txBody>
      </p:sp>
      <p:sp>
        <p:nvSpPr>
          <p:cNvPr id="95" name="Shape 95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 marL="444500" indent="-444500">
              <a:spcBef>
                <a:spcPts val="4200"/>
              </a:spcBef>
              <a:defRPr sz="1800"/>
            </a:pPr>
            <a:r>
              <a:rPr sz="3600"/>
              <a:t>Setup</a:t>
            </a:r>
            <a:endParaRPr sz="3600"/>
          </a:p>
          <a:p>
            <a:pPr lvl="1" marL="889000" indent="-444500">
              <a:spcBef>
                <a:spcPts val="4200"/>
              </a:spcBef>
              <a:defRPr sz="1800"/>
            </a:pPr>
            <a:r>
              <a:rPr sz="3600"/>
              <a:t>Block cache size: 512 blocks</a:t>
            </a:r>
            <a:endParaRPr sz="3600"/>
          </a:p>
          <a:p>
            <a:pPr lvl="1" marL="889000" indent="-444500">
              <a:spcBef>
                <a:spcPts val="4200"/>
              </a:spcBef>
              <a:defRPr sz="1800"/>
            </a:pPr>
            <a:r>
              <a:rPr sz="3600"/>
              <a:t>MAB and Ivy server run on GHz AMD Athlon running FreeBSD 4.5</a:t>
            </a:r>
            <a:endParaRPr sz="3600"/>
          </a:p>
          <a:p>
            <a:pPr lvl="1" marL="889000" indent="-444500">
              <a:spcBef>
                <a:spcPts val="4200"/>
              </a:spcBef>
              <a:defRPr sz="1800"/>
            </a:pPr>
            <a:r>
              <a:rPr sz="3600"/>
              <a:t>DHash nodes are PlanetLab/RON nodes running FreeBSD 4.5 on 733MHz PIII.</a:t>
            </a:r>
            <a:endParaRPr sz="3600"/>
          </a:p>
          <a:p>
            <a:pPr lvl="1" marL="889000" indent="-444500">
              <a:spcBef>
                <a:spcPts val="4200"/>
              </a:spcBef>
              <a:defRPr sz="1800"/>
            </a:pPr>
            <a:r>
              <a:rPr sz="3600"/>
              <a:t>No replication (incomplete)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Evaluation</a:t>
            </a:r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/>
          <a:lstStyle/>
          <a:p>
            <a:pPr lvl="0" marL="444500" indent="-444500">
              <a:spcBef>
                <a:spcPts val="4200"/>
              </a:spcBef>
              <a:defRPr sz="1800"/>
            </a:pPr>
            <a:r>
              <a:rPr sz="3600"/>
              <a:t>Configurations</a:t>
            </a:r>
            <a:endParaRPr sz="3600"/>
          </a:p>
          <a:p>
            <a:pPr lvl="1" marL="889000" indent="-444500">
              <a:spcBef>
                <a:spcPts val="4200"/>
              </a:spcBef>
              <a:defRPr sz="1800"/>
            </a:pPr>
            <a:r>
              <a:rPr sz="3600"/>
              <a:t>Local vs WAN</a:t>
            </a:r>
            <a:endParaRPr sz="3600"/>
          </a:p>
          <a:p>
            <a:pPr lvl="1" marL="889000" indent="-444500">
              <a:spcBef>
                <a:spcPts val="4200"/>
              </a:spcBef>
              <a:defRPr sz="1800"/>
            </a:pPr>
            <a:r>
              <a:rPr sz="3600"/>
              <a:t>Function of number of:</a:t>
            </a:r>
            <a:endParaRPr sz="3600"/>
          </a:p>
          <a:p>
            <a:pPr lvl="2" marL="1333500" indent="-444500">
              <a:spcBef>
                <a:spcPts val="4200"/>
              </a:spcBef>
              <a:defRPr sz="1800"/>
            </a:pPr>
            <a:r>
              <a:rPr sz="3600"/>
              <a:t>Users, </a:t>
            </a:r>
            <a:endParaRPr sz="3600"/>
          </a:p>
          <a:p>
            <a:pPr lvl="2" marL="1333500" indent="-444500">
              <a:spcBef>
                <a:spcPts val="4200"/>
              </a:spcBef>
              <a:defRPr sz="1800"/>
            </a:pPr>
            <a:r>
              <a:rPr sz="3600"/>
              <a:t>DHash nodes, </a:t>
            </a:r>
            <a:endParaRPr sz="3600"/>
          </a:p>
          <a:p>
            <a:pPr lvl="2" marL="1333500" indent="-444500">
              <a:spcBef>
                <a:spcPts val="4200"/>
              </a:spcBef>
              <a:defRPr sz="1800"/>
            </a:pPr>
            <a:r>
              <a:rPr sz="3600"/>
              <a:t>Concurrent writers, 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Overview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Motivation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Introduction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Challenges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Design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Implementation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Performance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Discussion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39707" y="2789170"/>
            <a:ext cx="4320299" cy="2620159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87933" y="5472363"/>
            <a:ext cx="4747076" cy="694973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Shape 10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anchor="ctr"/>
          <a:lstStyle/>
          <a:p>
            <a:pPr lvl="0">
              <a:defRPr sz="1800"/>
            </a:pPr>
            <a:r>
              <a:rPr sz="8000"/>
              <a:t>Evaluation</a:t>
            </a:r>
          </a:p>
        </p:txBody>
      </p:sp>
      <p:pic>
        <p:nvPicPr>
          <p:cNvPr id="103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78419" y="2773451"/>
            <a:ext cx="4268596" cy="26201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pasted-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542023" y="5584695"/>
            <a:ext cx="4741388" cy="470309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hape 105"/>
          <p:cNvSpPr/>
          <p:nvPr/>
        </p:nvSpPr>
        <p:spPr>
          <a:xfrm>
            <a:off x="1156692" y="6350000"/>
            <a:ext cx="4851782" cy="2991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239522">
              <a:defRPr sz="1800"/>
            </a:pPr>
            <a:r>
              <a:rPr sz="3280"/>
              <a:t>Single User MAB on LAN</a:t>
            </a:r>
            <a:endParaRPr sz="3280"/>
          </a:p>
          <a:p>
            <a:pPr lvl="0" defTabSz="239522">
              <a:defRPr sz="1800"/>
            </a:pPr>
            <a:endParaRPr sz="2296"/>
          </a:p>
          <a:p>
            <a:pPr lvl="1" indent="93726" defTabSz="239522">
              <a:defRPr sz="1800"/>
            </a:pPr>
            <a:r>
              <a:rPr sz="2296"/>
              <a:t>386 NFS RPCs</a:t>
            </a:r>
            <a:endParaRPr sz="2296"/>
          </a:p>
          <a:p>
            <a:pPr lvl="1" indent="93726" defTabSz="239522">
              <a:defRPr sz="1800"/>
            </a:pPr>
            <a:r>
              <a:rPr sz="2296"/>
              <a:t>508 log updates</a:t>
            </a:r>
            <a:endParaRPr sz="2296"/>
          </a:p>
          <a:p>
            <a:pPr lvl="1" indent="93726" defTabSz="239522">
              <a:defRPr sz="1800"/>
            </a:pPr>
            <a:endParaRPr sz="2296"/>
          </a:p>
          <a:p>
            <a:pPr lvl="1" indent="93726" defTabSz="239522">
              <a:defRPr sz="1800"/>
            </a:pPr>
            <a:r>
              <a:rPr sz="2296"/>
              <a:t>Ivy inserts 8.8MB for 1.6MB data</a:t>
            </a:r>
            <a:endParaRPr sz="2296"/>
          </a:p>
          <a:p>
            <a:pPr lvl="0" defTabSz="239522">
              <a:defRPr sz="1800"/>
            </a:pPr>
            <a:r>
              <a:rPr sz="2296"/>
              <a:t>SHA1 expensive</a:t>
            </a:r>
          </a:p>
        </p:txBody>
      </p:sp>
      <p:sp>
        <p:nvSpPr>
          <p:cNvPr id="106" name="Shape 106"/>
          <p:cNvSpPr/>
          <p:nvPr/>
        </p:nvSpPr>
        <p:spPr>
          <a:xfrm>
            <a:off x="6370509" y="6350000"/>
            <a:ext cx="4975772" cy="2905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239522">
              <a:defRPr sz="1800"/>
            </a:pPr>
            <a:r>
              <a:rPr sz="3280"/>
              <a:t>Single User MAB on WAN </a:t>
            </a:r>
            <a:endParaRPr sz="3280"/>
          </a:p>
          <a:p>
            <a:pPr lvl="0" defTabSz="239522">
              <a:defRPr sz="1800"/>
            </a:pPr>
            <a:r>
              <a:rPr sz="2296"/>
              <a:t>(DHT RTT 9, 16, 82 ms)</a:t>
            </a:r>
            <a:endParaRPr sz="2296"/>
          </a:p>
          <a:p>
            <a:pPr lvl="0" defTabSz="239522">
              <a:defRPr sz="1800"/>
            </a:pPr>
            <a:endParaRPr sz="2296"/>
          </a:p>
          <a:p>
            <a:pPr lvl="0" defTabSz="239522">
              <a:defRPr sz="1800"/>
            </a:pPr>
            <a:r>
              <a:rPr sz="2296"/>
              <a:t>1 NFS req causes 3 log-head fetches</a:t>
            </a:r>
            <a:endParaRPr sz="2296"/>
          </a:p>
          <a:p>
            <a:pPr lvl="0" defTabSz="239522">
              <a:defRPr sz="1800"/>
            </a:pPr>
            <a:r>
              <a:rPr sz="2296"/>
              <a:t>(total fetches: 3346, bounded: 82ms)</a:t>
            </a:r>
            <a:endParaRPr sz="2296"/>
          </a:p>
          <a:p>
            <a:pPr lvl="0" defTabSz="239522">
              <a:defRPr sz="1800"/>
            </a:pPr>
            <a:endParaRPr sz="2296"/>
          </a:p>
          <a:p>
            <a:pPr lvl="0" defTabSz="239522">
              <a:defRPr sz="1800"/>
            </a:pPr>
            <a:r>
              <a:rPr sz="2296"/>
              <a:t>Ivy slower due to more n/w trips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anchor="ctr"/>
          <a:lstStyle/>
          <a:p>
            <a:pPr lvl="0">
              <a:defRPr sz="1800"/>
            </a:pPr>
            <a:r>
              <a:rPr sz="8000"/>
              <a:t>Evaluation</a:t>
            </a:r>
          </a:p>
        </p:txBody>
      </p:sp>
      <p:pic>
        <p:nvPicPr>
          <p:cNvPr id="109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3860" y="2516219"/>
            <a:ext cx="3618119" cy="30321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67050" y="2731123"/>
            <a:ext cx="3372299" cy="30321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59397" y="2568365"/>
            <a:ext cx="3730908" cy="3155605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Shape 112"/>
          <p:cNvSpPr/>
          <p:nvPr/>
        </p:nvSpPr>
        <p:spPr>
          <a:xfrm>
            <a:off x="8755459" y="5967086"/>
            <a:ext cx="2957960" cy="2620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274574">
              <a:defRPr sz="1800"/>
            </a:pPr>
            <a:r>
              <a:rPr sz="2350"/>
              <a:t>Many Writers</a:t>
            </a:r>
            <a:endParaRPr sz="2350"/>
          </a:p>
          <a:p>
            <a:pPr lvl="0" defTabSz="274574">
              <a:defRPr sz="1800"/>
            </a:pPr>
            <a:endParaRPr sz="2350"/>
          </a:p>
          <a:p>
            <a:pPr lvl="0" defTabSz="274574">
              <a:defRPr sz="1800"/>
            </a:pPr>
            <a:r>
              <a:rPr sz="2350"/>
              <a:t>Runtime grows because participants fetch each other’s log heads</a:t>
            </a:r>
          </a:p>
        </p:txBody>
      </p:sp>
      <p:sp>
        <p:nvSpPr>
          <p:cNvPr id="113" name="Shape 113"/>
          <p:cNvSpPr/>
          <p:nvPr/>
        </p:nvSpPr>
        <p:spPr>
          <a:xfrm>
            <a:off x="5023420" y="6068686"/>
            <a:ext cx="3030519" cy="272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356362">
              <a:defRPr sz="1800"/>
            </a:pPr>
            <a:r>
              <a:rPr sz="2440"/>
              <a:t>Many DHash Servers </a:t>
            </a:r>
            <a:endParaRPr sz="2440"/>
          </a:p>
          <a:p>
            <a:pPr lvl="0" defTabSz="356362">
              <a:defRPr sz="1800"/>
            </a:pPr>
            <a:r>
              <a:rPr sz="2440"/>
              <a:t>(host to servers avg rtt: 32ms)</a:t>
            </a:r>
            <a:endParaRPr sz="2440"/>
          </a:p>
          <a:p>
            <a:pPr lvl="0" defTabSz="356362">
              <a:defRPr sz="1800"/>
            </a:pPr>
            <a:endParaRPr sz="2440"/>
          </a:p>
          <a:p>
            <a:pPr lvl="0" defTabSz="356362">
              <a:defRPr sz="1800"/>
            </a:pPr>
            <a:r>
              <a:rPr sz="2440"/>
              <a:t>Runtime grows due to rtf to servers </a:t>
            </a:r>
          </a:p>
        </p:txBody>
      </p:sp>
      <p:sp>
        <p:nvSpPr>
          <p:cNvPr id="114" name="Shape 114"/>
          <p:cNvSpPr/>
          <p:nvPr/>
        </p:nvSpPr>
        <p:spPr>
          <a:xfrm>
            <a:off x="1363940" y="5916286"/>
            <a:ext cx="2957960" cy="2721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 defTabSz="327152">
              <a:defRPr sz="1800"/>
            </a:pPr>
            <a:r>
              <a:rPr sz="2800"/>
              <a:t>Many logs, one writer</a:t>
            </a:r>
            <a:endParaRPr sz="2800"/>
          </a:p>
          <a:p>
            <a:pPr lvl="0" defTabSz="327152">
              <a:defRPr sz="1800"/>
            </a:pPr>
            <a:endParaRPr sz="2800"/>
          </a:p>
          <a:p>
            <a:pPr lvl="0" defTabSz="327152">
              <a:defRPr sz="1800"/>
            </a:pPr>
            <a:r>
              <a:rPr sz="2800"/>
              <a:t>Little impact: logs are fetched in parallel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Discussion</a:t>
            </a:r>
          </a:p>
        </p:txBody>
      </p:sp>
      <p:sp>
        <p:nvSpPr>
          <p:cNvPr id="117" name="Shape 11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Ivy </a:t>
            </a:r>
            <a:r>
              <a:rPr sz="3600" u="sng"/>
              <a:t>does not</a:t>
            </a:r>
            <a:r>
              <a:rPr sz="3600"/>
              <a:t> </a:t>
            </a:r>
            <a:r>
              <a:rPr b="1" sz="3600">
                <a:latin typeface="Helvetica"/>
                <a:ea typeface="Helvetica"/>
                <a:cs typeface="Helvetica"/>
                <a:sym typeface="Helvetica"/>
              </a:rPr>
              <a:t>reclaim log storage space</a:t>
            </a:r>
            <a:endParaRPr sz="3600"/>
          </a:p>
          <a:p>
            <a:pPr lvl="1">
              <a:defRPr sz="1800"/>
            </a:pPr>
            <a:r>
              <a:rPr sz="3600"/>
              <a:t>Ivy relies on logs to make updates. Discarding logs to reclaim space can hurt data security.</a:t>
            </a:r>
            <a:endParaRPr sz="3600"/>
          </a:p>
          <a:p>
            <a:pPr lvl="1">
              <a:defRPr sz="1800"/>
            </a:pPr>
            <a:r>
              <a:rPr sz="3600"/>
              <a:t>With storage getting cheaper now, this design decision may not turn out to be too expensive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Discussion</a:t>
            </a:r>
          </a:p>
        </p:txBody>
      </p:sp>
      <p:sp>
        <p:nvSpPr>
          <p:cNvPr id="120" name="Shape 1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Ivy provides </a:t>
            </a:r>
            <a:r>
              <a:rPr sz="3600" u="sng"/>
              <a:t>automatic</a:t>
            </a:r>
            <a:r>
              <a:rPr sz="3600"/>
              <a:t>, application-specific conflict resolution when partition heals.</a:t>
            </a:r>
            <a:endParaRPr sz="3600"/>
          </a:p>
          <a:p>
            <a:pPr lvl="1">
              <a:defRPr sz="1800"/>
            </a:pPr>
            <a:r>
              <a:rPr sz="3600"/>
              <a:t>Uses application tools for resolution</a:t>
            </a:r>
            <a:endParaRPr sz="3600"/>
          </a:p>
          <a:p>
            <a:pPr lvl="1">
              <a:defRPr sz="1800"/>
            </a:pPr>
            <a:r>
              <a:rPr sz="3600"/>
              <a:t>This may not work for all applications.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Discussion</a:t>
            </a:r>
          </a:p>
        </p:txBody>
      </p:sp>
      <p:sp>
        <p:nvSpPr>
          <p:cNvPr id="123" name="Shape 1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160-bit i-numbers are generated randomly for files independently at each participant to minimize the probability of collision.</a:t>
            </a:r>
            <a:endParaRPr sz="3600"/>
          </a:p>
          <a:p>
            <a:pPr lvl="1">
              <a:defRPr sz="1800"/>
            </a:pPr>
            <a:r>
              <a:rPr sz="3600"/>
              <a:t>What if the same i-numbers are allocated for different files.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Motivation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422275" indent="-422275" defTabSz="554990">
              <a:spcBef>
                <a:spcPts val="3900"/>
              </a:spcBef>
              <a:defRPr sz="1800"/>
            </a:pPr>
            <a:r>
              <a:rPr sz="3420"/>
              <a:t>Existing file systems (e.g. NFS, xFS, Harp) exist</a:t>
            </a:r>
            <a:endParaRPr sz="3420"/>
          </a:p>
          <a:p>
            <a:pPr lvl="1" marL="844550" indent="-422275" defTabSz="554990">
              <a:spcBef>
                <a:spcPts val="3900"/>
              </a:spcBef>
              <a:defRPr sz="1800"/>
            </a:pPr>
            <a:r>
              <a:rPr b="1" sz="3420">
                <a:latin typeface="Helvetica"/>
                <a:ea typeface="Helvetica"/>
                <a:cs typeface="Helvetica"/>
                <a:sym typeface="Helvetica"/>
              </a:rPr>
              <a:t>Limitation</a:t>
            </a:r>
            <a:r>
              <a:rPr sz="3420"/>
              <a:t>: Centralization of data or metadata.</a:t>
            </a:r>
            <a:endParaRPr sz="3420"/>
          </a:p>
          <a:p>
            <a:pPr lvl="1" marL="844550" indent="-422275" defTabSz="554990">
              <a:spcBef>
                <a:spcPts val="3900"/>
              </a:spcBef>
              <a:defRPr sz="1800"/>
            </a:pPr>
            <a:r>
              <a:rPr sz="3420" u="sng"/>
              <a:t>Their solution</a:t>
            </a:r>
            <a:r>
              <a:rPr sz="3420"/>
              <a:t>: A P2P storage system</a:t>
            </a:r>
            <a:endParaRPr sz="3420"/>
          </a:p>
          <a:p>
            <a:pPr lvl="0" marL="422275" indent="-422275" defTabSz="554990">
              <a:spcBef>
                <a:spcPts val="3900"/>
              </a:spcBef>
              <a:defRPr sz="1800"/>
            </a:pPr>
            <a:r>
              <a:rPr sz="3420"/>
              <a:t>Previous P2P systems (e.g. CFS, PAST)</a:t>
            </a:r>
            <a:endParaRPr sz="3420"/>
          </a:p>
          <a:p>
            <a:pPr lvl="1" marL="844550" indent="-422275" defTabSz="554990">
              <a:spcBef>
                <a:spcPts val="3900"/>
              </a:spcBef>
              <a:defRPr sz="1800"/>
            </a:pPr>
            <a:r>
              <a:rPr b="1" sz="3420">
                <a:latin typeface="Helvetica"/>
                <a:ea typeface="Helvetica"/>
                <a:cs typeface="Helvetica"/>
                <a:sym typeface="Helvetica"/>
              </a:rPr>
              <a:t>Limitation</a:t>
            </a:r>
            <a:r>
              <a:rPr sz="3420"/>
              <a:t>: Mostly read-only or allow only the publisher to modify</a:t>
            </a:r>
            <a:endParaRPr sz="3420"/>
          </a:p>
          <a:p>
            <a:pPr lvl="1" marL="844550" indent="-422275" defTabSz="554990">
              <a:spcBef>
                <a:spcPts val="3900"/>
              </a:spcBef>
              <a:defRPr sz="1800"/>
            </a:pPr>
            <a:r>
              <a:rPr sz="3420" u="sng"/>
              <a:t>Their solution</a:t>
            </a:r>
            <a:r>
              <a:rPr sz="3420"/>
              <a:t>: Support multiple writers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Introduction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Ivy is a </a:t>
            </a:r>
            <a:r>
              <a:rPr sz="3600" u="sng"/>
              <a:t>multi-user</a:t>
            </a:r>
            <a:r>
              <a:rPr sz="3600"/>
              <a:t> read/write peer-to-peer file system.</a:t>
            </a:r>
            <a:endParaRPr sz="3600"/>
          </a:p>
          <a:p>
            <a:pPr lvl="1">
              <a:defRPr sz="1800"/>
            </a:pPr>
            <a:r>
              <a:rPr sz="3600"/>
              <a:t>Uses </a:t>
            </a:r>
            <a:r>
              <a:rPr b="1" sz="3600">
                <a:latin typeface="Helvetica"/>
                <a:ea typeface="Helvetica"/>
                <a:cs typeface="Helvetica"/>
                <a:sym typeface="Helvetica"/>
              </a:rPr>
              <a:t>DHash </a:t>
            </a:r>
            <a:r>
              <a:rPr sz="3600"/>
              <a:t>for storage.</a:t>
            </a:r>
            <a:endParaRPr sz="3600"/>
          </a:p>
          <a:p>
            <a:pPr lvl="1">
              <a:defRPr sz="1800"/>
            </a:pPr>
            <a:r>
              <a:rPr sz="3600"/>
              <a:t>Does </a:t>
            </a:r>
            <a:r>
              <a:rPr b="1" sz="3600">
                <a:latin typeface="Helvetica"/>
                <a:ea typeface="Helvetica"/>
                <a:cs typeface="Helvetica"/>
                <a:sym typeface="Helvetica"/>
              </a:rPr>
              <a:t>NOT</a:t>
            </a:r>
            <a:r>
              <a:rPr sz="3600"/>
              <a:t> rely on peer storage. </a:t>
            </a:r>
            <a:endParaRPr sz="3600"/>
          </a:p>
          <a:p>
            <a:pPr lvl="1">
              <a:defRPr sz="1800"/>
            </a:pPr>
            <a:r>
              <a:rPr sz="3600"/>
              <a:t>Does </a:t>
            </a:r>
            <a:r>
              <a:rPr b="1" sz="3600">
                <a:latin typeface="Helvetica"/>
                <a:ea typeface="Helvetica"/>
                <a:cs typeface="Helvetica"/>
                <a:sym typeface="Helvetica"/>
              </a:rPr>
              <a:t>NOT</a:t>
            </a:r>
            <a:r>
              <a:rPr sz="3600"/>
              <a:t> trust the users.</a:t>
            </a:r>
            <a:endParaRPr sz="3600"/>
          </a:p>
          <a:p>
            <a:pPr lvl="1">
              <a:defRPr sz="1800"/>
            </a:pPr>
            <a:r>
              <a:rPr sz="3600"/>
              <a:t>Has </a:t>
            </a:r>
            <a:r>
              <a:rPr b="1" sz="3600">
                <a:latin typeface="Helvetica"/>
                <a:ea typeface="Helvetica"/>
                <a:cs typeface="Helvetica"/>
                <a:sym typeface="Helvetica"/>
              </a:rPr>
              <a:t>NO</a:t>
            </a:r>
            <a:r>
              <a:rPr sz="3600"/>
              <a:t> centralized component.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Distributed Hashing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DHash is a distributed peer-to-peer hash table mapping keys to arbitrary values.</a:t>
            </a:r>
            <a:endParaRPr sz="3600"/>
          </a:p>
          <a:p>
            <a:pPr lvl="0">
              <a:defRPr sz="1800"/>
            </a:pPr>
            <a:r>
              <a:rPr sz="3600"/>
              <a:t>DHash stores each key/value pair on a set of Internet hosts determined by hashing the key.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Challenges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417830" indent="-417830" defTabSz="549148">
              <a:spcBef>
                <a:spcPts val="3900"/>
              </a:spcBef>
              <a:defRPr sz="1800"/>
            </a:pPr>
            <a:r>
              <a:rPr sz="3384" u="sng"/>
              <a:t>Consistency</a:t>
            </a:r>
            <a:r>
              <a:rPr sz="3384"/>
              <a:t> when there are multiple writers</a:t>
            </a:r>
            <a:endParaRPr sz="3384"/>
          </a:p>
          <a:p>
            <a:pPr lvl="0" marL="417830" indent="-417830" defTabSz="549148">
              <a:spcBef>
                <a:spcPts val="3900"/>
              </a:spcBef>
              <a:defRPr sz="1800"/>
            </a:pPr>
            <a:r>
              <a:rPr sz="3384"/>
              <a:t>P2P participants are </a:t>
            </a:r>
            <a:r>
              <a:rPr sz="3384" u="sng"/>
              <a:t>unreliable</a:t>
            </a:r>
            <a:r>
              <a:rPr sz="3384"/>
              <a:t>. Cannot rely on locking.</a:t>
            </a:r>
            <a:endParaRPr sz="3384"/>
          </a:p>
          <a:p>
            <a:pPr lvl="0" marL="417830" indent="-417830" defTabSz="549148">
              <a:spcBef>
                <a:spcPts val="3900"/>
              </a:spcBef>
              <a:defRPr sz="1800"/>
            </a:pPr>
            <a:r>
              <a:rPr sz="3384" u="sng"/>
              <a:t>Untrusted</a:t>
            </a:r>
            <a:r>
              <a:rPr sz="3384"/>
              <a:t> participants impose data integrity challenges.</a:t>
            </a:r>
            <a:endParaRPr sz="3384"/>
          </a:p>
          <a:p>
            <a:pPr lvl="1" marL="835660" indent="-417830" defTabSz="549148">
              <a:spcBef>
                <a:spcPts val="3900"/>
              </a:spcBef>
              <a:defRPr sz="1800"/>
            </a:pPr>
            <a:r>
              <a:rPr sz="3384"/>
              <a:t>Can you </a:t>
            </a:r>
            <a:r>
              <a:rPr i="1" sz="3384"/>
              <a:t>UNDO or IGNORE</a:t>
            </a:r>
            <a:r>
              <a:rPr sz="3384"/>
              <a:t> undesired modifications?</a:t>
            </a:r>
            <a:endParaRPr sz="3384"/>
          </a:p>
          <a:p>
            <a:pPr lvl="0" marL="417830" indent="-417830" defTabSz="549148">
              <a:spcBef>
                <a:spcPts val="3900"/>
              </a:spcBef>
              <a:defRPr sz="1800"/>
            </a:pPr>
            <a:r>
              <a:rPr sz="3384"/>
              <a:t>It has to deal with network partitions and </a:t>
            </a:r>
            <a:r>
              <a:rPr sz="3384" u="sng"/>
              <a:t>conflicting updates</a:t>
            </a:r>
            <a:r>
              <a:rPr sz="3384"/>
              <a:t>.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Design</a:t>
            </a:r>
          </a:p>
        </p:txBody>
      </p:sp>
      <p:sp>
        <p:nvSpPr>
          <p:cNvPr id="51" name="Shape 5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Ivy uses a set of </a:t>
            </a:r>
            <a:r>
              <a:rPr b="1" sz="3168">
                <a:latin typeface="Helvetica"/>
                <a:ea typeface="Helvetica"/>
                <a:cs typeface="Helvetica"/>
                <a:sym typeface="Helvetica"/>
              </a:rPr>
              <a:t>logs</a:t>
            </a:r>
            <a:r>
              <a:rPr sz="3168"/>
              <a:t>.</a:t>
            </a:r>
            <a:endParaRPr sz="3168"/>
          </a:p>
          <a:p>
            <a:pPr lvl="1" marL="782319" indent="-391159" defTabSz="514095">
              <a:spcBef>
                <a:spcPts val="3600"/>
              </a:spcBef>
              <a:defRPr sz="1800"/>
            </a:pPr>
            <a:r>
              <a:rPr sz="3168"/>
              <a:t>Linked list of </a:t>
            </a:r>
            <a:r>
              <a:rPr sz="3168" u="sng"/>
              <a:t>immutable</a:t>
            </a:r>
            <a:r>
              <a:rPr sz="3168"/>
              <a:t> records.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Contains changes to the file system</a:t>
            </a:r>
            <a:endParaRPr sz="3168"/>
          </a:p>
          <a:p>
            <a:pPr lvl="1" marL="782319" indent="-391159" defTabSz="514095">
              <a:spcBef>
                <a:spcPts val="3600"/>
              </a:spcBef>
              <a:defRPr sz="1800"/>
            </a:pPr>
            <a:r>
              <a:rPr sz="3168" u="sng"/>
              <a:t>Both</a:t>
            </a:r>
            <a:r>
              <a:rPr sz="3168"/>
              <a:t> metadata and data</a:t>
            </a:r>
            <a:endParaRPr sz="3168"/>
          </a:p>
          <a:p>
            <a:pPr lvl="0" marL="391159" indent="-391159" defTabSz="514095">
              <a:spcBef>
                <a:spcPts val="3600"/>
              </a:spcBef>
              <a:defRPr sz="1800"/>
            </a:pPr>
            <a:r>
              <a:rPr sz="3168"/>
              <a:t>One per participant</a:t>
            </a:r>
            <a:endParaRPr sz="3168"/>
          </a:p>
          <a:p>
            <a:pPr lvl="1" marL="782319" indent="-391159" defTabSz="514095">
              <a:spcBef>
                <a:spcPts val="3600"/>
              </a:spcBef>
              <a:defRPr sz="1800"/>
            </a:pPr>
            <a:r>
              <a:rPr sz="3168"/>
              <a:t>Records are </a:t>
            </a:r>
            <a:r>
              <a:rPr sz="3168" u="sng"/>
              <a:t>appended to local</a:t>
            </a:r>
            <a:r>
              <a:rPr sz="3168"/>
              <a:t> log.</a:t>
            </a:r>
            <a:endParaRPr sz="3168"/>
          </a:p>
          <a:p>
            <a:pPr lvl="1" marL="782319" indent="-391159" defTabSz="514095">
              <a:spcBef>
                <a:spcPts val="3600"/>
              </a:spcBef>
              <a:defRPr sz="1800"/>
            </a:pPr>
            <a:r>
              <a:rPr sz="3168"/>
              <a:t>Records are </a:t>
            </a:r>
            <a:r>
              <a:rPr sz="3168" u="sng"/>
              <a:t>read from all</a:t>
            </a:r>
            <a:r>
              <a:rPr sz="3168"/>
              <a:t> logs.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body" idx="1"/>
          </p:nvPr>
        </p:nvSpPr>
        <p:spPr>
          <a:xfrm>
            <a:off x="870098" y="2533203"/>
            <a:ext cx="6388796" cy="622272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Logs are arranged in </a:t>
            </a:r>
            <a:r>
              <a:rPr b="1" sz="2800">
                <a:latin typeface="Helvetica"/>
                <a:ea typeface="Helvetica"/>
                <a:cs typeface="Helvetica"/>
                <a:sym typeface="Helvetica"/>
              </a:rPr>
              <a:t>views</a:t>
            </a:r>
            <a:endParaRPr b="1" sz="2800">
              <a:latin typeface="Helvetica"/>
              <a:ea typeface="Helvetica"/>
              <a:cs typeface="Helvetica"/>
              <a:sym typeface="Helvetica"/>
            </a:endParaRPr>
          </a:p>
          <a:p>
            <a:pPr lvl="1">
              <a:defRPr sz="1800"/>
            </a:pPr>
            <a:r>
              <a:rPr sz="2800"/>
              <a:t>A view </a:t>
            </a:r>
            <a:r>
              <a:rPr sz="2800" u="sng"/>
              <a:t>represents</a:t>
            </a:r>
            <a:r>
              <a:rPr sz="2800"/>
              <a:t> file system state</a:t>
            </a:r>
            <a:endParaRPr sz="2800"/>
          </a:p>
          <a:p>
            <a:pPr lvl="0">
              <a:defRPr sz="1800"/>
            </a:pPr>
            <a:r>
              <a:rPr sz="2800"/>
              <a:t>Logs are stored in </a:t>
            </a:r>
            <a:r>
              <a:rPr b="1" sz="2800">
                <a:latin typeface="Helvetica"/>
                <a:ea typeface="Helvetica"/>
                <a:cs typeface="Helvetica"/>
                <a:sym typeface="Helvetica"/>
              </a:rPr>
              <a:t>blocks</a:t>
            </a:r>
            <a:endParaRPr sz="2800"/>
          </a:p>
          <a:p>
            <a:pPr lvl="1">
              <a:defRPr sz="1800"/>
            </a:pPr>
            <a:r>
              <a:rPr sz="2800"/>
              <a:t>Each record is a block.</a:t>
            </a:r>
            <a:endParaRPr sz="2800"/>
          </a:p>
          <a:p>
            <a:pPr lvl="1">
              <a:defRPr sz="1800"/>
            </a:pPr>
            <a:r>
              <a:rPr b="1" sz="2800">
                <a:latin typeface="Helvetica"/>
                <a:ea typeface="Helvetica"/>
                <a:cs typeface="Helvetica"/>
                <a:sym typeface="Helvetica"/>
              </a:rPr>
              <a:t>Log-head</a:t>
            </a:r>
            <a:r>
              <a:rPr sz="2800"/>
              <a:t> block contains the </a:t>
            </a:r>
            <a:r>
              <a:rPr sz="2800" u="sng"/>
              <a:t>most recent</a:t>
            </a:r>
            <a:r>
              <a:rPr sz="2800"/>
              <a:t> record</a:t>
            </a:r>
            <a:endParaRPr sz="2800"/>
          </a:p>
          <a:p>
            <a:pPr lvl="1">
              <a:defRPr sz="1800"/>
            </a:pPr>
            <a:r>
              <a:rPr sz="2800"/>
              <a:t>View block points to log-heads from each participant</a:t>
            </a:r>
          </a:p>
        </p:txBody>
      </p:sp>
      <p:sp>
        <p:nvSpPr>
          <p:cNvPr id="54" name="Shape 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Design</a:t>
            </a:r>
          </a:p>
        </p:txBody>
      </p:sp>
      <p:pic>
        <p:nvPicPr>
          <p:cNvPr id="55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99305" y="4021942"/>
            <a:ext cx="5061111" cy="324531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body" idx="1"/>
          </p:nvPr>
        </p:nvSpPr>
        <p:spPr>
          <a:xfrm>
            <a:off x="743098" y="2533203"/>
            <a:ext cx="6604894" cy="6414394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800"/>
              <a:t>Logs blocks are stored in </a:t>
            </a:r>
            <a:r>
              <a:rPr b="1" sz="2800">
                <a:latin typeface="Helvetica"/>
                <a:ea typeface="Helvetica"/>
                <a:cs typeface="Helvetica"/>
                <a:sym typeface="Helvetica"/>
              </a:rPr>
              <a:t>DHT</a:t>
            </a:r>
            <a:endParaRPr sz="2800"/>
          </a:p>
          <a:p>
            <a:pPr lvl="1">
              <a:defRPr sz="1800"/>
            </a:pPr>
            <a:r>
              <a:rPr sz="2800"/>
              <a:t>Interface: </a:t>
            </a:r>
            <a:r>
              <a:rPr i="1" sz="2400"/>
              <a:t>put(key, value), get(key)</a:t>
            </a:r>
            <a:endParaRPr sz="2800"/>
          </a:p>
          <a:p>
            <a:pPr lvl="1">
              <a:defRPr sz="1800"/>
            </a:pPr>
            <a:r>
              <a:rPr b="1" sz="2800">
                <a:latin typeface="Helvetica"/>
                <a:ea typeface="Helvetica"/>
                <a:cs typeface="Helvetica"/>
                <a:sym typeface="Helvetica"/>
              </a:rPr>
              <a:t>Log-head</a:t>
            </a:r>
            <a:r>
              <a:rPr sz="2800"/>
              <a:t> is a </a:t>
            </a:r>
            <a:r>
              <a:rPr sz="2800" u="sng"/>
              <a:t>mutable </a:t>
            </a:r>
            <a:r>
              <a:rPr sz="2800"/>
              <a:t>block</a:t>
            </a:r>
            <a:endParaRPr sz="2800" u="sng"/>
          </a:p>
          <a:p>
            <a:pPr lvl="2">
              <a:defRPr sz="1800"/>
            </a:pPr>
            <a:r>
              <a:rPr sz="2800"/>
              <a:t>Identified by the </a:t>
            </a:r>
            <a:r>
              <a:rPr sz="2800" u="sng"/>
              <a:t>public key</a:t>
            </a:r>
            <a:r>
              <a:rPr sz="2800"/>
              <a:t> of a participant</a:t>
            </a:r>
            <a:endParaRPr sz="2800"/>
          </a:p>
          <a:p>
            <a:pPr lvl="1">
              <a:defRPr sz="1800"/>
            </a:pPr>
            <a:r>
              <a:rPr sz="2800"/>
              <a:t>Immutable blocks are content-hashed and cached by participants</a:t>
            </a:r>
          </a:p>
        </p:txBody>
      </p:sp>
      <p:sp>
        <p:nvSpPr>
          <p:cNvPr id="58" name="Shape 5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Design</a:t>
            </a:r>
          </a:p>
        </p:txBody>
      </p:sp>
      <p:pic>
        <p:nvPicPr>
          <p:cNvPr id="59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99305" y="4021942"/>
            <a:ext cx="5061111" cy="324531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