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5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7" r:id="rId10"/>
    <p:sldId id="268" r:id="rId11"/>
    <p:sldId id="269" r:id="rId12"/>
    <p:sldId id="270" r:id="rId13"/>
    <p:sldId id="271" r:id="rId14"/>
    <p:sldId id="274" r:id="rId15"/>
    <p:sldId id="286" r:id="rId16"/>
    <p:sldId id="272" r:id="rId17"/>
    <p:sldId id="275" r:id="rId18"/>
    <p:sldId id="276" r:id="rId19"/>
    <p:sldId id="277" r:id="rId20"/>
    <p:sldId id="285" r:id="rId21"/>
    <p:sldId id="284" r:id="rId22"/>
    <p:sldId id="280" r:id="rId23"/>
    <p:sldId id="283" r:id="rId24"/>
    <p:sldId id="278" r:id="rId25"/>
    <p:sldId id="282" r:id="rId26"/>
    <p:sldId id="28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itya Rastogi" initials="AR" lastIdx="7" clrIdx="0">
    <p:extLst>
      <p:ext uri="{19B8F6BF-5375-455C-9EA6-DF929625EA0E}">
        <p15:presenceInfo xmlns:p15="http://schemas.microsoft.com/office/powerpoint/2012/main" userId="de783e6c091df98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2583" autoAdjust="0"/>
  </p:normalViewPr>
  <p:slideViewPr>
    <p:cSldViewPr snapToGrid="0">
      <p:cViewPr varScale="1">
        <p:scale>
          <a:sx n="76" d="100"/>
          <a:sy n="76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1T21:14:57.699" idx="1">
    <p:pos x="2578" y="454"/>
    <p:text/>
    <p:extLst>
      <p:ext uri="{C676402C-5697-4E1C-873F-D02D1690AC5C}">
        <p15:threadingInfo xmlns:p15="http://schemas.microsoft.com/office/powerpoint/2012/main" timeZoneBias="360"/>
      </p:ext>
    </p:extLst>
  </p:cm>
  <p:cm authorId="1" dt="2015-02-21T21:15:06.089" idx="2">
    <p:pos x="5239" y="2944"/>
    <p:text>If X&amp; Y belong to same causally consistent snapshot then there is no version of X, X' created after x st X'-&gt;Y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1T21:59:07.925" idx="3">
    <p:pos x="3008" y="3145"/>
    <p:text>This quantity can vary across paritions(keys) but is always less than minim LST across all keys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2T12:36:46.648" idx="4">
    <p:pos x="10" y="10"/>
    <p:text>ut of key is only compared with DTc and GSTs. The local entry for the vector clock is set to the update time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2T14:04:56.338" idx="5">
    <p:pos x="10" y="10"/>
    <p:text>In a read only transaction , it must guarantee that it prints values previously seen by the client(for causal consistency)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2T14:32:46.550" idx="6">
    <p:pos x="10" y="10"/>
    <p:text>Note that eache server carries this information(source id, update time) for each key</p:text>
    <p:extLst>
      <p:ext uri="{C676402C-5697-4E1C-873F-D02D1690AC5C}">
        <p15:threadingInfo xmlns:p15="http://schemas.microsoft.com/office/powerpoint/2012/main" timeZoneBias="360"/>
      </p:ext>
    </p:extLst>
  </p:cm>
  <p:cm authorId="1" dt="2015-02-22T14:33:25.649" idx="7">
    <p:pos x="106" y="106"/>
    <p:text>Source id is the replica where last update was mad</p:text>
    <p:extLst>
      <p:ext uri="{C676402C-5697-4E1C-873F-D02D1690AC5C}">
        <p15:threadingInfo xmlns:p15="http://schemas.microsoft.com/office/powerpoint/2012/main" timeZoneBias="3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EA51FD-CEB8-44D1-8A07-FE30CE17D45D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25BB3-D0C3-447C-9599-CB95BFA7A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Client(assume it</a:t>
            </a:r>
            <a:r>
              <a:rPr lang="en-US" baseline="0" dirty="0" smtClean="0"/>
              <a:t> is the coordinator)</a:t>
            </a:r>
            <a:r>
              <a:rPr lang="en-US" dirty="0" smtClean="0"/>
              <a:t> sends get request with key and </a:t>
            </a:r>
            <a:r>
              <a:rPr lang="en-US" dirty="0" err="1" smtClean="0"/>
              <a:t>GSTc</a:t>
            </a:r>
            <a:r>
              <a:rPr lang="en-US" dirty="0" smtClean="0"/>
              <a:t> to replica</a:t>
            </a:r>
          </a:p>
          <a:p>
            <a:r>
              <a:rPr lang="en-US" dirty="0" smtClean="0"/>
              <a:t>Server then updates its GST if its &lt; </a:t>
            </a:r>
            <a:r>
              <a:rPr lang="en-US" dirty="0" err="1" smtClean="0"/>
              <a:t>GSTc</a:t>
            </a:r>
            <a:endParaRPr lang="en-US" dirty="0" smtClean="0"/>
          </a:p>
          <a:p>
            <a:r>
              <a:rPr lang="en-US" dirty="0" smtClean="0"/>
              <a:t>If the server</a:t>
            </a:r>
            <a:r>
              <a:rPr lang="en-US" baseline="0" dirty="0" smtClean="0"/>
              <a:t> is source replica ( i.e. the key was last updated here) then return the key and the server </a:t>
            </a:r>
            <a:r>
              <a:rPr lang="en-US" baseline="0" dirty="0" smtClean="0"/>
              <a:t>GST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25BB3-D0C3-447C-9599-CB95BFA7A6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04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Client(assume it</a:t>
            </a:r>
            <a:r>
              <a:rPr lang="en-US" baseline="0" dirty="0" smtClean="0"/>
              <a:t> is the coordinator)</a:t>
            </a:r>
            <a:r>
              <a:rPr lang="en-US" dirty="0" smtClean="0"/>
              <a:t> sends get request with key and </a:t>
            </a:r>
            <a:r>
              <a:rPr lang="en-US" dirty="0" err="1" smtClean="0"/>
              <a:t>GSTc</a:t>
            </a:r>
            <a:r>
              <a:rPr lang="en-US" dirty="0" smtClean="0"/>
              <a:t> to replica</a:t>
            </a:r>
          </a:p>
          <a:p>
            <a:r>
              <a:rPr lang="en-US" dirty="0" smtClean="0"/>
              <a:t>Server then updates its GST if its &lt; </a:t>
            </a:r>
            <a:r>
              <a:rPr lang="en-US" dirty="0" err="1" smtClean="0"/>
              <a:t>GSTc</a:t>
            </a:r>
            <a:endParaRPr lang="en-US" dirty="0" smtClean="0"/>
          </a:p>
          <a:p>
            <a:r>
              <a:rPr lang="en-US" dirty="0" smtClean="0"/>
              <a:t>If the server</a:t>
            </a:r>
            <a:r>
              <a:rPr lang="en-US" baseline="0" dirty="0" smtClean="0"/>
              <a:t> is not source replica, then it gives the latest version &lt; GSTs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25BB3-D0C3-447C-9599-CB95BFA7A6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5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Client(assume it</a:t>
            </a:r>
            <a:r>
              <a:rPr lang="en-US" baseline="0" dirty="0" smtClean="0"/>
              <a:t> is the coordinator)</a:t>
            </a:r>
            <a:r>
              <a:rPr lang="en-US" dirty="0" smtClean="0"/>
              <a:t> sends get request with key and </a:t>
            </a:r>
            <a:r>
              <a:rPr lang="en-US" dirty="0" err="1" smtClean="0"/>
              <a:t>DTc</a:t>
            </a:r>
            <a:r>
              <a:rPr lang="en-US" dirty="0" smtClean="0"/>
              <a:t> to replica</a:t>
            </a:r>
          </a:p>
          <a:p>
            <a:r>
              <a:rPr lang="en-US" dirty="0" smtClean="0"/>
              <a:t>Server checks</a:t>
            </a:r>
            <a:r>
              <a:rPr lang="en-US" baseline="0" dirty="0" smtClean="0"/>
              <a:t> if </a:t>
            </a:r>
            <a:r>
              <a:rPr lang="en-US" baseline="0" dirty="0" err="1" smtClean="0"/>
              <a:t>DTc</a:t>
            </a:r>
            <a:r>
              <a:rPr lang="en-US" baseline="0" dirty="0" smtClean="0"/>
              <a:t> &lt; Physical clock time, wait until it is so</a:t>
            </a:r>
            <a:endParaRPr lang="en-US" dirty="0" smtClean="0"/>
          </a:p>
          <a:p>
            <a:r>
              <a:rPr lang="en-US" dirty="0" smtClean="0"/>
              <a:t>Server updates its local copy and </a:t>
            </a:r>
            <a:r>
              <a:rPr lang="en-US" dirty="0" smtClean="0"/>
              <a:t>the </a:t>
            </a:r>
            <a:r>
              <a:rPr lang="en-US" dirty="0" smtClean="0"/>
              <a:t>version vector</a:t>
            </a:r>
            <a:r>
              <a:rPr lang="en-US" baseline="0" dirty="0" smtClean="0"/>
              <a:t> with the physical clock time. </a:t>
            </a:r>
          </a:p>
          <a:p>
            <a:r>
              <a:rPr lang="en-US" baseline="0" dirty="0" smtClean="0"/>
              <a:t>Server sends a reply with the update time of the newly created item</a:t>
            </a:r>
          </a:p>
          <a:p>
            <a:r>
              <a:rPr lang="en-US" baseline="0" dirty="0" smtClean="0"/>
              <a:t>Client sets its DT to be larger of the update time and the current </a:t>
            </a:r>
            <a:r>
              <a:rPr lang="en-US" baseline="0" dirty="0" smtClean="0"/>
              <a:t>DT</a:t>
            </a:r>
          </a:p>
          <a:p>
            <a:r>
              <a:rPr lang="en-US" baseline="0" dirty="0" smtClean="0"/>
              <a:t>Server asynchronously replicates update to other servers</a:t>
            </a:r>
            <a:endParaRPr lang="en-US" dirty="0" smtClean="0"/>
          </a:p>
          <a:p>
            <a:r>
              <a:rPr lang="en-US" dirty="0" smtClean="0"/>
              <a:t>However reads from remote servers</a:t>
            </a:r>
            <a:r>
              <a:rPr lang="en-US" baseline="0" dirty="0" smtClean="0"/>
              <a:t> only become visible when GSTs &gt; update timestamp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25BB3-D0C3-447C-9599-CB95BFA7A6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27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Client(assume it</a:t>
            </a:r>
            <a:r>
              <a:rPr lang="en-US" baseline="0" dirty="0" smtClean="0"/>
              <a:t> is the coordinator)</a:t>
            </a:r>
            <a:r>
              <a:rPr lang="en-US" dirty="0" smtClean="0"/>
              <a:t> sends get request with keys and </a:t>
            </a:r>
            <a:r>
              <a:rPr lang="en-US" dirty="0" err="1" smtClean="0"/>
              <a:t>GSTc</a:t>
            </a:r>
            <a:r>
              <a:rPr lang="en-US" dirty="0" smtClean="0"/>
              <a:t> to coordinating</a:t>
            </a:r>
            <a:r>
              <a:rPr lang="en-US" baseline="0" dirty="0" smtClean="0"/>
              <a:t> partition (replica for one of the requested keys)</a:t>
            </a:r>
            <a:endParaRPr lang="en-US" dirty="0" smtClean="0"/>
          </a:p>
          <a:p>
            <a:r>
              <a:rPr lang="en-US" dirty="0" smtClean="0"/>
              <a:t>Server then updates its GST if its &lt; </a:t>
            </a:r>
            <a:r>
              <a:rPr lang="en-US" dirty="0" err="1" smtClean="0"/>
              <a:t>GSTc</a:t>
            </a:r>
            <a:endParaRPr lang="en-US" dirty="0" smtClean="0"/>
          </a:p>
          <a:p>
            <a:r>
              <a:rPr lang="en-US" dirty="0" smtClean="0"/>
              <a:t>Server </a:t>
            </a:r>
            <a:r>
              <a:rPr lang="en-US" dirty="0" smtClean="0"/>
              <a:t>initializes</a:t>
            </a:r>
            <a:r>
              <a:rPr lang="en-US" baseline="0" dirty="0" smtClean="0"/>
              <a:t> </a:t>
            </a:r>
            <a:r>
              <a:rPr lang="en-US" baseline="0" dirty="0" smtClean="0"/>
              <a:t>the snapshot time with latest GST at the server</a:t>
            </a:r>
          </a:p>
          <a:p>
            <a:r>
              <a:rPr lang="en-US" baseline="0" dirty="0" smtClean="0"/>
              <a:t>Server then contacts other partitions to get other keys (like j)</a:t>
            </a:r>
          </a:p>
          <a:p>
            <a:r>
              <a:rPr lang="en-US" baseline="0" dirty="0" smtClean="0"/>
              <a:t>At each partition , Latest item version with an </a:t>
            </a:r>
            <a:r>
              <a:rPr lang="en-US" baseline="0" dirty="0" smtClean="0"/>
              <a:t>update </a:t>
            </a:r>
            <a:r>
              <a:rPr lang="en-US" baseline="0" dirty="0" smtClean="0"/>
              <a:t>time &lt; </a:t>
            </a:r>
            <a:r>
              <a:rPr lang="en-US" baseline="0" dirty="0" err="1" smtClean="0"/>
              <a:t>st</a:t>
            </a:r>
            <a:r>
              <a:rPr lang="en-US" baseline="0" dirty="0" smtClean="0"/>
              <a:t> is returned</a:t>
            </a:r>
            <a:endParaRPr lang="en-US" dirty="0" smtClean="0"/>
          </a:p>
          <a:p>
            <a:r>
              <a:rPr lang="en-US" dirty="0" smtClean="0"/>
              <a:t>The values , the update</a:t>
            </a:r>
            <a:r>
              <a:rPr lang="en-US" baseline="0" dirty="0" smtClean="0"/>
              <a:t> timestamp and the GST are sent back to coordinating partition</a:t>
            </a:r>
          </a:p>
          <a:p>
            <a:r>
              <a:rPr lang="en-US" baseline="0" dirty="0" smtClean="0"/>
              <a:t>The coordinating partition, in its response, sets the update time to max of </a:t>
            </a:r>
            <a:r>
              <a:rPr lang="en-US" baseline="0" dirty="0" err="1" smtClean="0"/>
              <a:t>ut</a:t>
            </a:r>
            <a:r>
              <a:rPr lang="en-US" baseline="0" dirty="0" smtClean="0"/>
              <a:t> of all keys and the GST to be sent to the client</a:t>
            </a:r>
          </a:p>
          <a:p>
            <a:r>
              <a:rPr lang="en-US" baseline="0" dirty="0" smtClean="0"/>
              <a:t>And return </a:t>
            </a:r>
            <a:r>
              <a:rPr lang="en-US" baseline="0" dirty="0" err="1" smtClean="0"/>
              <a:t>gst</a:t>
            </a:r>
            <a:r>
              <a:rPr lang="en-US" baseline="0" dirty="0" smtClean="0"/>
              <a:t> To </a:t>
            </a:r>
            <a:r>
              <a:rPr lang="en-US" baseline="0" dirty="0" smtClean="0"/>
              <a:t>the max of GSTs of all </a:t>
            </a:r>
            <a:r>
              <a:rPr lang="en-US" baseline="0" dirty="0" err="1" smtClean="0"/>
              <a:t>paritions</a:t>
            </a:r>
            <a:r>
              <a:rPr lang="en-US" baseline="0" dirty="0" smtClean="0"/>
              <a:t>(keys)</a:t>
            </a:r>
          </a:p>
          <a:p>
            <a:r>
              <a:rPr lang="en-US" baseline="0" dirty="0" smtClean="0"/>
              <a:t>Note that GST can be different for different partitions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25BB3-D0C3-447C-9599-CB95BFA7A6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29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Client(assume it</a:t>
            </a:r>
            <a:r>
              <a:rPr lang="en-US" baseline="0" dirty="0" smtClean="0"/>
              <a:t> is the coordinator)</a:t>
            </a:r>
            <a:r>
              <a:rPr lang="en-US" dirty="0" smtClean="0"/>
              <a:t> sends get request with keys ,</a:t>
            </a:r>
            <a:r>
              <a:rPr lang="en-US" dirty="0" err="1" smtClean="0"/>
              <a:t>GSTc</a:t>
            </a:r>
            <a:r>
              <a:rPr lang="en-US" dirty="0" smtClean="0"/>
              <a:t> and </a:t>
            </a:r>
            <a:r>
              <a:rPr lang="en-US" dirty="0" err="1" smtClean="0"/>
              <a:t>DTc</a:t>
            </a:r>
            <a:r>
              <a:rPr lang="en-US" dirty="0" smtClean="0"/>
              <a:t> to coordinating</a:t>
            </a:r>
            <a:r>
              <a:rPr lang="en-US" baseline="0" dirty="0" smtClean="0"/>
              <a:t> partition (replica for one of the requested keys)</a:t>
            </a:r>
          </a:p>
          <a:p>
            <a:r>
              <a:rPr lang="en-US" baseline="0" dirty="0" smtClean="0"/>
              <a:t>If the </a:t>
            </a:r>
            <a:r>
              <a:rPr lang="en-US" baseline="0" dirty="0" err="1" smtClean="0"/>
              <a:t>DTc</a:t>
            </a:r>
            <a:r>
              <a:rPr lang="en-US" baseline="0" dirty="0" smtClean="0"/>
              <a:t> is </a:t>
            </a:r>
            <a:r>
              <a:rPr lang="en-US" baseline="0" dirty="0" err="1" smtClean="0"/>
              <a:t>upto</a:t>
            </a:r>
            <a:r>
              <a:rPr lang="en-US" baseline="0" dirty="0" smtClean="0"/>
              <a:t> alpha ahead of GSTs, the server waits till GSTs &gt; </a:t>
            </a:r>
            <a:r>
              <a:rPr lang="en-US" baseline="0" dirty="0" err="1" smtClean="0"/>
              <a:t>DTc</a:t>
            </a:r>
            <a:r>
              <a:rPr lang="en-US" baseline="0" dirty="0" smtClean="0"/>
              <a:t> and then initiates a snapshot protocol</a:t>
            </a:r>
          </a:p>
          <a:p>
            <a:r>
              <a:rPr lang="en-US" baseline="0" dirty="0" smtClean="0"/>
              <a:t>Otherwise the server runs </a:t>
            </a:r>
            <a:r>
              <a:rPr lang="en-US" baseline="0" dirty="0" err="1" smtClean="0"/>
              <a:t>ro</a:t>
            </a:r>
            <a:r>
              <a:rPr lang="en-US" baseline="0" dirty="0" smtClean="0"/>
              <a:t>- protocol for causally consistent </a:t>
            </a:r>
            <a:r>
              <a:rPr lang="en-US" baseline="0" dirty="0" err="1" smtClean="0"/>
              <a:t>ro</a:t>
            </a:r>
            <a:r>
              <a:rPr lang="en-US" baseline="0" dirty="0" smtClean="0"/>
              <a:t> snapshots in </a:t>
            </a:r>
            <a:r>
              <a:rPr lang="en-US" baseline="0" dirty="0" err="1" smtClean="0"/>
              <a:t>Eiger</a:t>
            </a:r>
            <a:r>
              <a:rPr lang="en-US" baseline="0" dirty="0" smtClean="0"/>
              <a:t>[24]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25BB3-D0C3-447C-9599-CB95BFA7A6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96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spanning</a:t>
            </a:r>
            <a:r>
              <a:rPr lang="en-US" baseline="0" dirty="0" smtClean="0"/>
              <a:t> tree is built at startup for the datacenter. </a:t>
            </a:r>
          </a:p>
          <a:p>
            <a:r>
              <a:rPr lang="en-US" baseline="0" dirty="0" smtClean="0"/>
              <a:t>Leaf nodes periodically send their GST to parent nodes , who aggregate the min and push it up the tree</a:t>
            </a:r>
          </a:p>
          <a:p>
            <a:r>
              <a:rPr lang="en-US" baseline="0" dirty="0" smtClean="0"/>
              <a:t>The root then disseminates the GST to all the nodes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25BB3-D0C3-447C-9599-CB95BFA7A6A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2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25BB3-D0C3-447C-9599-CB95BFA7A6A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6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8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88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9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5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49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3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9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8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41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1296E-BE17-435F-9872-F7CBD1CA863E}" type="datetimeFigureOut">
              <a:rPr lang="en-US" smtClean="0"/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A25CB-13FA-43D9-8727-4B04191E2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8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12.png"/><Relationship Id="rId3" Type="http://schemas.openxmlformats.org/officeDocument/2006/relationships/image" Target="../media/image14.png"/><Relationship Id="rId21" Type="http://schemas.openxmlformats.org/officeDocument/2006/relationships/image" Target="../media/image25.png"/><Relationship Id="rId7" Type="http://schemas.openxmlformats.org/officeDocument/2006/relationships/image" Target="../media/image10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20" Type="http://schemas.openxmlformats.org/officeDocument/2006/relationships/image" Target="../media/image30.png"/><Relationship Id="rId16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23" Type="http://schemas.openxmlformats.org/officeDocument/2006/relationships/comments" Target="../comments/comment3.xml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9.png"/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6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7.png"/><Relationship Id="rId5" Type="http://schemas.openxmlformats.org/officeDocument/2006/relationships/image" Target="../media/image33.png"/><Relationship Id="rId15" Type="http://schemas.openxmlformats.org/officeDocument/2006/relationships/image" Target="../media/image28.png"/><Relationship Id="rId10" Type="http://schemas.openxmlformats.org/officeDocument/2006/relationships/image" Target="../media/image10.png"/><Relationship Id="rId9" Type="http://schemas.openxmlformats.org/officeDocument/2006/relationships/image" Target="../media/image36.png"/><Relationship Id="rId4" Type="http://schemas.openxmlformats.org/officeDocument/2006/relationships/image" Target="../media/image32.png"/><Relationship Id="rId1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48.png"/><Relationship Id="rId3" Type="http://schemas.openxmlformats.org/officeDocument/2006/relationships/image" Target="../media/image44.png"/><Relationship Id="rId7" Type="http://schemas.openxmlformats.org/officeDocument/2006/relationships/image" Target="../media/image47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0.png"/><Relationship Id="rId15" Type="http://schemas.openxmlformats.org/officeDocument/2006/relationships/comments" Target="../comments/comment4.xml"/><Relationship Id="rId10" Type="http://schemas.openxmlformats.org/officeDocument/2006/relationships/image" Target="../media/image49.png"/><Relationship Id="rId4" Type="http://schemas.openxmlformats.org/officeDocument/2006/relationships/image" Target="../media/image45.png"/><Relationship Id="rId9" Type="http://schemas.openxmlformats.org/officeDocument/2006/relationships/image" Target="../media/image41.png"/><Relationship Id="rId1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0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11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GentleRain</a:t>
            </a:r>
            <a:r>
              <a:rPr lang="en-US" dirty="0" smtClean="0"/>
              <a:t>: Cheap and Scalable Causal Consistency with Physical Clocks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Jiaqing</a:t>
            </a:r>
            <a:r>
              <a:rPr lang="en-US" dirty="0" smtClean="0"/>
              <a:t> Du | </a:t>
            </a:r>
            <a:r>
              <a:rPr lang="en-US" dirty="0" err="1" smtClean="0"/>
              <a:t>Calin</a:t>
            </a:r>
            <a:r>
              <a:rPr lang="en-US" dirty="0" smtClean="0"/>
              <a:t> </a:t>
            </a:r>
            <a:r>
              <a:rPr lang="en-US" dirty="0" err="1" smtClean="0"/>
              <a:t>Iorgulescu</a:t>
            </a:r>
            <a:r>
              <a:rPr lang="en-US" dirty="0" smtClean="0"/>
              <a:t> | </a:t>
            </a:r>
            <a:r>
              <a:rPr lang="en-US" dirty="0" err="1" smtClean="0"/>
              <a:t>Amitabha</a:t>
            </a:r>
            <a:r>
              <a:rPr lang="en-US" dirty="0" smtClean="0"/>
              <a:t> Roy | Willy </a:t>
            </a:r>
            <a:r>
              <a:rPr lang="en-US" dirty="0" err="1" smtClean="0"/>
              <a:t>Zwaenepoel</a:t>
            </a:r>
            <a:endParaRPr lang="en-US" dirty="0" smtClean="0"/>
          </a:p>
          <a:p>
            <a:r>
              <a:rPr lang="fr-FR" dirty="0" smtClean="0"/>
              <a:t>École polytechnique fédérale de Lausanne (EPFL)</a:t>
            </a:r>
            <a:endParaRPr lang="en-US" dirty="0" smtClean="0"/>
          </a:p>
          <a:p>
            <a:r>
              <a:rPr lang="en-US" dirty="0" smtClean="0"/>
              <a:t>Published in the Proceedings of the 5th ACM Symposium on Cloud Computing, 2014</a:t>
            </a:r>
          </a:p>
          <a:p>
            <a:r>
              <a:rPr lang="en-US" dirty="0" smtClean="0"/>
              <a:t>Presented By: Aditya Rastogi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12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Operation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35405" y="236887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35405" y="3518298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35405" y="590931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8046" y="2195634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85191" y="4429219"/>
            <a:ext cx="912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R2</a:t>
            </a:r>
          </a:p>
          <a:p>
            <a:pPr algn="ctr"/>
            <a:r>
              <a:rPr lang="en-US" dirty="0" smtClean="0"/>
              <a:t>(#1,a,3)</a:t>
            </a:r>
          </a:p>
          <a:p>
            <a:pPr algn="ctr"/>
            <a:r>
              <a:rPr lang="en-US" dirty="0" smtClean="0"/>
              <a:t>(#2,b,7)</a:t>
            </a:r>
          </a:p>
          <a:p>
            <a:pPr algn="ctr"/>
            <a:r>
              <a:rPr lang="en-US" dirty="0" smtClean="0"/>
              <a:t>[4,7,6]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6152" y="3199834"/>
            <a:ext cx="11558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R1/Source</a:t>
            </a:r>
            <a:endParaRPr lang="en-US" i="1" dirty="0" smtClean="0"/>
          </a:p>
          <a:p>
            <a:pPr algn="ctr"/>
            <a:r>
              <a:rPr lang="en-US" dirty="0" smtClean="0"/>
              <a:t>(#1,a,2)</a:t>
            </a:r>
          </a:p>
          <a:p>
            <a:pPr algn="ctr"/>
            <a:r>
              <a:rPr lang="en-US" dirty="0" smtClean="0"/>
              <a:t>(#2,b,4)</a:t>
            </a:r>
          </a:p>
          <a:p>
            <a:pPr algn="ctr"/>
            <a:r>
              <a:rPr lang="en-US" dirty="0" smtClean="0"/>
              <a:t>[4,7,6]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5191" y="5658604"/>
            <a:ext cx="91242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R3</a:t>
            </a:r>
          </a:p>
          <a:p>
            <a:pPr algn="ctr"/>
            <a:r>
              <a:rPr lang="en-US" dirty="0" smtClean="0"/>
              <a:t>(#1,a,3)</a:t>
            </a:r>
          </a:p>
          <a:p>
            <a:pPr algn="ctr"/>
            <a:r>
              <a:rPr lang="en-US" dirty="0" smtClean="0"/>
              <a:t>(#2,b,6)</a:t>
            </a:r>
          </a:p>
          <a:p>
            <a:pPr algn="ctr"/>
            <a:r>
              <a:rPr lang="en-US" dirty="0" smtClean="0"/>
              <a:t>[4,7,6]</a:t>
            </a:r>
          </a:p>
          <a:p>
            <a:pPr algn="ctr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72343" y="2380300"/>
            <a:ext cx="2240130" cy="1137998"/>
            <a:chOff x="1872343" y="2380300"/>
            <a:chExt cx="2240130" cy="113799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872343" y="2380300"/>
              <a:ext cx="420914" cy="1137998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293257" y="2810799"/>
                  <a:ext cx="181921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𝑝𝑢𝑡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=3)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3257" y="2810799"/>
                  <a:ext cx="1819216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3344" t="-2174" r="-4013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5651266" y="2378476"/>
            <a:ext cx="1323401" cy="1141644"/>
            <a:chOff x="5651266" y="2378476"/>
            <a:chExt cx="1323401" cy="1141644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5651266" y="2378476"/>
              <a:ext cx="435429" cy="1141644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069739" y="2812043"/>
                  <a:ext cx="90492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39" y="2812043"/>
                  <a:ext cx="904928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8784" t="-2174" r="-9459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69739" y="2009290"/>
                <a:ext cx="24281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≔5 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9739" y="2009290"/>
                <a:ext cx="2428101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010" t="-4444" r="-3266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1815081" y="1605002"/>
            <a:ext cx="956352" cy="675647"/>
            <a:chOff x="1815081" y="1605002"/>
            <a:chExt cx="956352" cy="6756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5732" r="-5096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6475" r="-5755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293257" y="3616346"/>
                <a:ext cx="15833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𝑙𝑜𝑐𝑎𝑙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𝑐𝑙𝑜𝑐𝑘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257" y="3616346"/>
                <a:ext cx="1583382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077" r="-3077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579671" y="3892694"/>
            <a:ext cx="2237394" cy="536525"/>
            <a:chOff x="4579671" y="3892694"/>
            <a:chExt cx="2237394" cy="5365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4579671" y="3892694"/>
                  <a:ext cx="197688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≔[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),7,6]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9671" y="3892694"/>
                  <a:ext cx="1976888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154" t="-4444" r="-4000" b="-3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4586390" y="4152220"/>
                  <a:ext cx="223067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𝑎𝑑𝑑𝑘𝑒𝑦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(#3,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6390" y="4152220"/>
                  <a:ext cx="2230675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3279" t="-2174" r="-3279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/>
          <p:cNvGrpSpPr/>
          <p:nvPr/>
        </p:nvGrpSpPr>
        <p:grpSpPr>
          <a:xfrm>
            <a:off x="1335405" y="3529728"/>
            <a:ext cx="9521190" cy="1922095"/>
            <a:chOff x="1335405" y="3529728"/>
            <a:chExt cx="9521190" cy="1922095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335405" y="4713804"/>
              <a:ext cx="9521190" cy="1143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Arrow Connector 3"/>
            <p:cNvCxnSpPr/>
            <p:nvPr/>
          </p:nvCxnSpPr>
          <p:spPr>
            <a:xfrm>
              <a:off x="6763657" y="3529728"/>
              <a:ext cx="290286" cy="119550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567890" y="4821088"/>
                  <a:ext cx="20922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≔[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=5,7,6]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67890" y="4821088"/>
                  <a:ext cx="2092239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2035" t="-4444" r="-3779" b="-3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5569350" y="5174824"/>
                  <a:ext cx="223067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𝑎𝑑𝑑𝑘𝑒𝑦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(#3,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69350" y="5174824"/>
                  <a:ext cx="2230675" cy="27699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3279" t="-2222" r="-3279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86390" y="3608109"/>
                <a:ext cx="17629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𝑙𝑜𝑐𝑎𝑙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𝑐𝑙𝑜𝑐𝑘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 smtClean="0"/>
                  <a:t>&gt;3</a:t>
                </a:r>
                <a:endParaRPr lang="en-US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390" y="3608109"/>
                <a:ext cx="1762919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4828" t="-28889" r="-7241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6763657" y="3529728"/>
            <a:ext cx="2634685" cy="3025135"/>
            <a:chOff x="6763657" y="3529728"/>
            <a:chExt cx="2634685" cy="302513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6763657" y="3529728"/>
              <a:ext cx="1872343" cy="2379582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7236885" y="6000865"/>
                  <a:ext cx="209223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≔[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=5,7,6]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6885" y="6000865"/>
                  <a:ext cx="2092239" cy="27699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2041" t="-2174" r="-4082" b="-369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7167667" y="6277864"/>
                  <a:ext cx="223067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𝑎𝑑𝑑𝑘𝑒𝑦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(#3,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7667" y="6277864"/>
                  <a:ext cx="2230675" cy="276999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l="-3279" t="-2222" r="-3279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/>
          <p:cNvGrpSpPr/>
          <p:nvPr/>
        </p:nvGrpSpPr>
        <p:grpSpPr>
          <a:xfrm>
            <a:off x="9733223" y="2346565"/>
            <a:ext cx="2388308" cy="2359263"/>
            <a:chOff x="9733223" y="2346565"/>
            <a:chExt cx="2388308" cy="2359263"/>
          </a:xfrm>
        </p:grpSpPr>
        <p:cxnSp>
          <p:nvCxnSpPr>
            <p:cNvPr id="45" name="Straight Arrow Connector 44"/>
            <p:cNvCxnSpPr/>
            <p:nvPr/>
          </p:nvCxnSpPr>
          <p:spPr>
            <a:xfrm flipV="1">
              <a:off x="9733223" y="2346565"/>
              <a:ext cx="348433" cy="2359263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9892523" y="3629708"/>
                  <a:ext cx="222900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=3, 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92523" y="3629708"/>
                  <a:ext cx="2229008" cy="276999"/>
                </a:xfrm>
                <a:prstGeom prst="rect">
                  <a:avLst/>
                </a:prstGeom>
                <a:blipFill rotWithShape="0">
                  <a:blip r:embed="rId18"/>
                  <a:stretch>
                    <a:fillRect l="-3288" t="-2174" r="-3562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/>
          <p:cNvGrpSpPr/>
          <p:nvPr/>
        </p:nvGrpSpPr>
        <p:grpSpPr>
          <a:xfrm>
            <a:off x="2374911" y="3885108"/>
            <a:ext cx="2204760" cy="276999"/>
            <a:chOff x="2374911" y="3885108"/>
            <a:chExt cx="2204760" cy="276999"/>
          </a:xfrm>
        </p:grpSpPr>
        <p:cxnSp>
          <p:nvCxnSpPr>
            <p:cNvPr id="49" name="Straight Arrow Connector 48"/>
            <p:cNvCxnSpPr/>
            <p:nvPr/>
          </p:nvCxnSpPr>
          <p:spPr>
            <a:xfrm>
              <a:off x="2374911" y="3892694"/>
              <a:ext cx="220476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3247924" y="3885108"/>
                  <a:ext cx="52181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𝑤𝑎𝑖𝑡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7924" y="3885108"/>
                  <a:ext cx="521810" cy="276999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 l="-10588" r="-11765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0" name="Group 49"/>
          <p:cNvGrpSpPr/>
          <p:nvPr/>
        </p:nvGrpSpPr>
        <p:grpSpPr>
          <a:xfrm>
            <a:off x="7445492" y="2005654"/>
            <a:ext cx="2606139" cy="3092433"/>
            <a:chOff x="7445492" y="2005654"/>
            <a:chExt cx="2606139" cy="3092433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8981658" y="4821088"/>
                  <a:ext cx="106997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81658" y="4821088"/>
                  <a:ext cx="1069973" cy="276999"/>
                </a:xfrm>
                <a:prstGeom prst="rect">
                  <a:avLst/>
                </a:prstGeom>
                <a:blipFill rotWithShape="0">
                  <a:blip r:embed="rId21"/>
                  <a:stretch>
                    <a:fillRect l="-4545" r="-4545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7445492" y="2810798"/>
                  <a:ext cx="172053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𝑔𝑒𝑡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=3)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5492" y="2810798"/>
                  <a:ext cx="1720536" cy="276999"/>
                </a:xfrm>
                <a:prstGeom prst="rect">
                  <a:avLst/>
                </a:prstGeom>
                <a:blipFill rotWithShape="0">
                  <a:blip r:embed="rId22"/>
                  <a:stretch>
                    <a:fillRect l="-3534" t="-2174" r="-4240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7" name="Group 26"/>
            <p:cNvGrpSpPr/>
            <p:nvPr/>
          </p:nvGrpSpPr>
          <p:grpSpPr>
            <a:xfrm>
              <a:off x="8770708" y="2005654"/>
              <a:ext cx="956352" cy="2708150"/>
              <a:chOff x="8770708" y="2005654"/>
              <a:chExt cx="956352" cy="2708150"/>
            </a:xfrm>
          </p:grpSpPr>
          <p:cxnSp>
            <p:nvCxnSpPr>
              <p:cNvPr id="41" name="Straight Arrow Connector 40"/>
              <p:cNvCxnSpPr/>
              <p:nvPr/>
            </p:nvCxnSpPr>
            <p:spPr>
              <a:xfrm>
                <a:off x="9098591" y="2378476"/>
                <a:ext cx="520474" cy="2335328"/>
              </a:xfrm>
              <a:prstGeom prst="straightConnector1">
                <a:avLst/>
              </a:prstGeom>
              <a:ln w="508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8770708" y="2005654"/>
                    <a:ext cx="956352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𝐺𝑆𝑇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=3</m:t>
                          </m:r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3" name="TextBox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770708" y="2005654"/>
                    <a:ext cx="956352" cy="276999"/>
                  </a:xfrm>
                  <a:prstGeom prst="rect">
                    <a:avLst/>
                  </a:prstGeom>
                  <a:blipFill rotWithShape="0">
                    <a:blip r:embed="rId16"/>
                    <a:stretch>
                      <a:fillRect l="-5732" r="-5096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49699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/>
      <p:bldP spid="3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 Read (Across Partitions)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35405" y="236887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35405" y="3518298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35405" y="4713804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35405" y="590931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8046" y="2195634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1243" y="3333632"/>
            <a:ext cx="912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1</a:t>
            </a:r>
          </a:p>
          <a:p>
            <a:pPr algn="ctr"/>
            <a:r>
              <a:rPr lang="en-US" i="1" dirty="0" smtClean="0"/>
              <a:t>k</a:t>
            </a:r>
          </a:p>
          <a:p>
            <a:pPr algn="ctr"/>
            <a:r>
              <a:rPr lang="en-US" dirty="0" smtClean="0"/>
              <a:t>(#1,a,3)</a:t>
            </a:r>
          </a:p>
          <a:p>
            <a:pPr algn="ctr"/>
            <a:r>
              <a:rPr lang="en-US" dirty="0" smtClean="0"/>
              <a:t>(#2,b,6)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0199" y="5698594"/>
            <a:ext cx="12745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P3 </a:t>
            </a:r>
          </a:p>
          <a:p>
            <a:pPr algn="ctr"/>
            <a:r>
              <a:rPr lang="en-US" dirty="0" smtClean="0"/>
              <a:t>replicas for </a:t>
            </a:r>
          </a:p>
          <a:p>
            <a:pPr algn="ctr"/>
            <a:r>
              <a:rPr lang="en-US" dirty="0"/>
              <a:t>b</a:t>
            </a:r>
            <a:r>
              <a:rPr lang="en-US" dirty="0" smtClean="0"/>
              <a:t>oth </a:t>
            </a:r>
            <a:r>
              <a:rPr lang="en-US" dirty="0" err="1" smtClean="0"/>
              <a:t>k,j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72343" y="2380300"/>
            <a:ext cx="3422730" cy="1137998"/>
            <a:chOff x="1872343" y="2380300"/>
            <a:chExt cx="3422730" cy="113799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872343" y="2380300"/>
              <a:ext cx="1295127" cy="1137998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771433" y="2796192"/>
                  <a:ext cx="252364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𝑠𝑛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𝑟𝑒𝑎𝑑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([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433" y="2796192"/>
                  <a:ext cx="2523640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966" t="-4444" r="-2899" b="-3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/>
          <p:cNvGrpSpPr/>
          <p:nvPr/>
        </p:nvGrpSpPr>
        <p:grpSpPr>
          <a:xfrm>
            <a:off x="7808416" y="2382370"/>
            <a:ext cx="2805638" cy="1164221"/>
            <a:chOff x="7808416" y="2382370"/>
            <a:chExt cx="2805638" cy="1164221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10247086" y="2382370"/>
              <a:ext cx="366968" cy="1164221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7808416" y="2820568"/>
                  <a:ext cx="254492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([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=3,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𝑔𝑠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8416" y="2820568"/>
                  <a:ext cx="2544927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2878" t="-4444" r="-3118" b="-3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8943473" y="1605002"/>
            <a:ext cx="2794738" cy="667372"/>
            <a:chOff x="8943473" y="1605002"/>
            <a:chExt cx="2794738" cy="66737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8943473" y="1605002"/>
                  <a:ext cx="27879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:=6(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𝑔𝑠𝑡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′))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43473" y="1605002"/>
                  <a:ext cx="2787943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532" t="-6522" r="-2845" b="-3478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9280487" y="1995375"/>
                  <a:ext cx="245772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:=3(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′))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0487" y="1995375"/>
                  <a:ext cx="2457724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733" t="-2174" r="-2970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/>
          <p:cNvGrpSpPr/>
          <p:nvPr/>
        </p:nvGrpSpPr>
        <p:grpSpPr>
          <a:xfrm>
            <a:off x="2602070" y="3617417"/>
            <a:ext cx="3089884" cy="548193"/>
            <a:chOff x="2602070" y="3617417"/>
            <a:chExt cx="3089884" cy="5481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2602070" y="3617417"/>
                  <a:ext cx="3089884" cy="28411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:=5(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2070" y="3617417"/>
                  <a:ext cx="3089884" cy="28411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381" t="-2128" r="-2367" b="-297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2651826" y="3888611"/>
                  <a:ext cx="16623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:= 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1826" y="3888611"/>
                  <a:ext cx="1662315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2198" r="-2930" b="-2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TextBox 22"/>
          <p:cNvSpPr txBox="1"/>
          <p:nvPr/>
        </p:nvSpPr>
        <p:spPr>
          <a:xfrm>
            <a:off x="293837" y="4567598"/>
            <a:ext cx="927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</a:t>
            </a:r>
            <a:r>
              <a:rPr lang="en-US" dirty="0"/>
              <a:t>2</a:t>
            </a:r>
            <a:endParaRPr lang="en-US" dirty="0" smtClean="0"/>
          </a:p>
          <a:p>
            <a:pPr algn="ctr"/>
            <a:r>
              <a:rPr lang="en-US" i="1" dirty="0"/>
              <a:t>j</a:t>
            </a:r>
            <a:endParaRPr lang="en-US" i="1" dirty="0" smtClean="0"/>
          </a:p>
          <a:p>
            <a:pPr algn="ctr"/>
            <a:r>
              <a:rPr lang="en-US" dirty="0" smtClean="0"/>
              <a:t>(#1,A,2)</a:t>
            </a:r>
          </a:p>
          <a:p>
            <a:pPr algn="ctr"/>
            <a:r>
              <a:rPr lang="en-US" dirty="0" smtClean="0"/>
              <a:t>(#2,B,6)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842597" y="4825395"/>
                <a:ext cx="2211311" cy="3093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:=6(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⁡(6,5))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597" y="4825395"/>
                <a:ext cx="2211311" cy="309315"/>
              </a:xfrm>
              <a:prstGeom prst="rect">
                <a:avLst/>
              </a:prstGeom>
              <a:blipFill rotWithShape="0">
                <a:blip r:embed="rId13"/>
                <a:stretch>
                  <a:fillRect l="-1928" t="-2000" r="-3581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1335405" y="1605002"/>
            <a:ext cx="2686042" cy="3529708"/>
            <a:chOff x="1335405" y="1605002"/>
            <a:chExt cx="2686042" cy="35297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335405" y="3611145"/>
                  <a:ext cx="1069972" cy="28411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5405" y="3611145"/>
                  <a:ext cx="1069972" cy="28411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4545" r="-4545" b="-148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" name="Group 3"/>
            <p:cNvGrpSpPr/>
            <p:nvPr/>
          </p:nvGrpSpPr>
          <p:grpSpPr>
            <a:xfrm>
              <a:off x="1815081" y="1605002"/>
              <a:ext cx="956352" cy="675647"/>
              <a:chOff x="1815081" y="1605002"/>
              <a:chExt cx="956352" cy="67564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815081" y="1605002"/>
                    <a:ext cx="956352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𝐺𝑆𝑇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=5</m:t>
                          </m:r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15081" y="1605002"/>
                    <a:ext cx="956352" cy="276999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 l="-5732" r="-5732" b="-1087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1815081" y="2003650"/>
                    <a:ext cx="84895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𝐷𝑇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=3</m:t>
                          </m:r>
                        </m:oMath>
                      </m:oMathPara>
                    </a14:m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815081" y="2003650"/>
                    <a:ext cx="848950" cy="276999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6475" r="-5755" b="-1111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951475" y="4825395"/>
                  <a:ext cx="1069972" cy="30931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=6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51475" y="4825395"/>
                  <a:ext cx="1069972" cy="309315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4545" r="-4545" b="-28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7" name="Straight Connector 36"/>
          <p:cNvCxnSpPr/>
          <p:nvPr/>
        </p:nvCxnSpPr>
        <p:spPr>
          <a:xfrm flipV="1">
            <a:off x="3575850" y="4713804"/>
            <a:ext cx="0" cy="120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7266772" y="3518298"/>
            <a:ext cx="2499075" cy="1224721"/>
            <a:chOff x="7266772" y="3518298"/>
            <a:chExt cx="2499075" cy="1224721"/>
          </a:xfrm>
        </p:grpSpPr>
        <p:cxnSp>
          <p:nvCxnSpPr>
            <p:cNvPr id="39" name="Straight Arrow Connector 38"/>
            <p:cNvCxnSpPr/>
            <p:nvPr/>
          </p:nvCxnSpPr>
          <p:spPr>
            <a:xfrm flipV="1">
              <a:off x="7266772" y="3518298"/>
              <a:ext cx="647901" cy="1224721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7522604" y="4232889"/>
                  <a:ext cx="2243243" cy="30931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=2, 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=6)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2604" y="4232889"/>
                  <a:ext cx="2243243" cy="309315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3261" r="-3261" b="-254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oup 15"/>
          <p:cNvGrpSpPr/>
          <p:nvPr/>
        </p:nvGrpSpPr>
        <p:grpSpPr>
          <a:xfrm>
            <a:off x="5751845" y="3529728"/>
            <a:ext cx="1650022" cy="1184076"/>
            <a:chOff x="5751845" y="3529728"/>
            <a:chExt cx="1650022" cy="1184076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5751845" y="3529728"/>
              <a:ext cx="261061" cy="1184076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996802" y="3963192"/>
                  <a:ext cx="140506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𝑔𝑒𝑡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6802" y="3963192"/>
                  <a:ext cx="1405065" cy="276999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l="-5217" t="-2174" r="-6087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4" name="Straight Connector 43"/>
          <p:cNvCxnSpPr/>
          <p:nvPr/>
        </p:nvCxnSpPr>
        <p:spPr>
          <a:xfrm flipV="1">
            <a:off x="1667222" y="3489083"/>
            <a:ext cx="0" cy="120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996802" y="4719720"/>
            <a:ext cx="0" cy="120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7914673" y="3611145"/>
            <a:ext cx="3249031" cy="573612"/>
            <a:chOff x="7914673" y="3611145"/>
            <a:chExt cx="3249031" cy="5736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7914673" y="3611145"/>
                  <a:ext cx="324903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:=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𝑢𝑡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=3,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𝑢𝑡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=2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oMath>
                    </m:oMathPara>
                  </a14:m>
                  <a:endParaRPr lang="en-US" b="0" dirty="0" smtClean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4673" y="3611145"/>
                  <a:ext cx="3249031" cy="27699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563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7914673" y="3907758"/>
                  <a:ext cx="20487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:=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6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5,6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oMath>
                    </m:oMathPara>
                  </a14:m>
                  <a:endParaRPr lang="en-US" b="0" dirty="0" smtClean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4673" y="3907758"/>
                  <a:ext cx="2048702" cy="276999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l="-2381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990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Transactions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35405" y="236887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35405" y="3518298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35405" y="4713804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35405" y="590931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8046" y="2195634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01243" y="3333632"/>
            <a:ext cx="9124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</a:t>
            </a:r>
            <a:r>
              <a:rPr lang="en-US" dirty="0" smtClean="0"/>
              <a:t>1</a:t>
            </a:r>
          </a:p>
          <a:p>
            <a:pPr algn="ctr"/>
            <a:r>
              <a:rPr lang="en-US" i="1" dirty="0" smtClean="0"/>
              <a:t>k</a:t>
            </a:r>
          </a:p>
          <a:p>
            <a:pPr algn="ctr"/>
            <a:r>
              <a:rPr lang="en-US" dirty="0" smtClean="0"/>
              <a:t>(#1,a,3)</a:t>
            </a:r>
          </a:p>
          <a:p>
            <a:pPr algn="ctr"/>
            <a:r>
              <a:rPr lang="en-US" dirty="0" smtClean="0"/>
              <a:t>(#2,b,6)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20199" y="5698594"/>
            <a:ext cx="12745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P3 </a:t>
            </a:r>
          </a:p>
          <a:p>
            <a:pPr algn="ctr"/>
            <a:r>
              <a:rPr lang="en-US" dirty="0" smtClean="0"/>
              <a:t>replicas for </a:t>
            </a:r>
          </a:p>
          <a:p>
            <a:pPr algn="ctr"/>
            <a:r>
              <a:rPr lang="en-US" dirty="0"/>
              <a:t>b</a:t>
            </a:r>
            <a:r>
              <a:rPr lang="en-US" dirty="0" smtClean="0"/>
              <a:t>oth </a:t>
            </a:r>
            <a:r>
              <a:rPr lang="en-US" dirty="0" err="1" smtClean="0"/>
              <a:t>k,j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72343" y="2380300"/>
            <a:ext cx="4137797" cy="1137998"/>
            <a:chOff x="1872343" y="2380300"/>
            <a:chExt cx="4137797" cy="113799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872343" y="2380300"/>
              <a:ext cx="1295127" cy="1137998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771433" y="2796192"/>
                  <a:ext cx="323870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𝑟𝑜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𝑡𝑟𝑥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([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],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=5,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=3)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433" y="2796192"/>
                  <a:ext cx="3238707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565" t="-4444" r="-2260" b="-37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943473" y="1605002"/>
                <a:ext cx="24673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𝑔𝑠𝑡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3473" y="1605002"/>
                <a:ext cx="246734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728" t="-6522" r="-2963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280487" y="1995375"/>
                <a:ext cx="21371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487" y="1995375"/>
                <a:ext cx="213712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1994" t="-2174" r="-3704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335405" y="1605002"/>
            <a:ext cx="1436028" cy="2283142"/>
            <a:chOff x="1335405" y="1605002"/>
            <a:chExt cx="1436028" cy="22831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335405" y="3611145"/>
                  <a:ext cx="106997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=2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35405" y="3611145"/>
                  <a:ext cx="1069973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4545" r="-4545" b="-1739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5732" r="-5732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6475" r="-5755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TextBox 22"/>
          <p:cNvSpPr txBox="1"/>
          <p:nvPr/>
        </p:nvSpPr>
        <p:spPr>
          <a:xfrm>
            <a:off x="293837" y="4567598"/>
            <a:ext cx="927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</a:t>
            </a:r>
            <a:r>
              <a:rPr lang="en-US" dirty="0"/>
              <a:t>2</a:t>
            </a:r>
            <a:endParaRPr lang="en-US" dirty="0" smtClean="0"/>
          </a:p>
          <a:p>
            <a:pPr algn="ctr"/>
            <a:r>
              <a:rPr lang="en-US" i="1" dirty="0"/>
              <a:t>j</a:t>
            </a:r>
            <a:endParaRPr lang="en-US" i="1" dirty="0" smtClean="0"/>
          </a:p>
          <a:p>
            <a:pPr algn="ctr"/>
            <a:r>
              <a:rPr lang="en-US" dirty="0" smtClean="0"/>
              <a:t>(#1,A,2)</a:t>
            </a:r>
          </a:p>
          <a:p>
            <a:pPr algn="ctr"/>
            <a:r>
              <a:rPr lang="en-US" dirty="0" smtClean="0"/>
              <a:t>(#2,B,6)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3575850" y="4713804"/>
            <a:ext cx="0" cy="120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667222" y="3489083"/>
            <a:ext cx="0" cy="120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5996802" y="4719720"/>
            <a:ext cx="0" cy="120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37194" y="3613558"/>
                <a:ext cx="22865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(=1)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94" y="3613558"/>
                <a:ext cx="2286588" cy="276999"/>
              </a:xfrm>
              <a:prstGeom prst="rect">
                <a:avLst/>
              </a:prstGeom>
              <a:blipFill rotWithShape="0">
                <a:blip r:embed="rId10"/>
                <a:stretch>
                  <a:fillRect t="-2222" r="-3200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635939" y="3604027"/>
                <a:ext cx="10699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939" y="3604027"/>
                <a:ext cx="1069973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5143" r="-4571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V="1">
            <a:off x="6170925" y="3483916"/>
            <a:ext cx="0" cy="12011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705912" y="2934691"/>
            <a:ext cx="0" cy="1270904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6705912" y="2396324"/>
            <a:ext cx="2135588" cy="1092759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705912" y="3543971"/>
            <a:ext cx="2043569" cy="1181263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405301" y="3587700"/>
                <a:ext cx="3433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𝐸𝑥𝑒𝑐𝑢𝑡𝑒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𝑆𝑛𝑎𝑝h𝑠𝑜𝑡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𝑅𝑒𝑎𝑑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𝑃𝑟𝑜𝑡𝑜𝑐𝑜𝑙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301" y="3587700"/>
                <a:ext cx="3433311" cy="276999"/>
              </a:xfrm>
              <a:prstGeom prst="rect">
                <a:avLst/>
              </a:prstGeom>
              <a:blipFill rotWithShape="0">
                <a:blip r:embed="rId12"/>
                <a:stretch>
                  <a:fillRect l="-1243" t="-4444" r="-1243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2771433" y="4003989"/>
            <a:ext cx="3557512" cy="340106"/>
            <a:chOff x="2771433" y="4003989"/>
            <a:chExt cx="3557512" cy="340106"/>
          </a:xfrm>
        </p:grpSpPr>
        <p:grpSp>
          <p:nvGrpSpPr>
            <p:cNvPr id="10" name="Group 9"/>
            <p:cNvGrpSpPr/>
            <p:nvPr/>
          </p:nvGrpSpPr>
          <p:grpSpPr>
            <a:xfrm>
              <a:off x="3145266" y="4003989"/>
              <a:ext cx="3183679" cy="340106"/>
              <a:chOff x="3145266" y="4003989"/>
              <a:chExt cx="3183679" cy="34010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4258955" y="4067096"/>
                    <a:ext cx="2069990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𝑤𝑎𝑖𝑡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𝑓𝑜𝑟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𝐺𝑆𝑇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↑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3" name="TextBox 4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58955" y="4067096"/>
                    <a:ext cx="2069990" cy="276999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 l="-2360" t="-2174" r="-2655" b="-3260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8" name="Straight Arrow Connector 37"/>
              <p:cNvCxnSpPr/>
              <p:nvPr/>
            </p:nvCxnSpPr>
            <p:spPr>
              <a:xfrm>
                <a:off x="3145266" y="4003989"/>
                <a:ext cx="3003455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Elbow Connector 61"/>
            <p:cNvCxnSpPr/>
            <p:nvPr/>
          </p:nvCxnSpPr>
          <p:spPr>
            <a:xfrm>
              <a:off x="2771433" y="4003989"/>
              <a:ext cx="1263905" cy="201606"/>
            </a:xfrm>
            <a:prstGeom prst="bentConnector3">
              <a:avLst>
                <a:gd name="adj1" fmla="val -52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737194" y="4205595"/>
            <a:ext cx="5617790" cy="1041982"/>
            <a:chOff x="2737194" y="4205595"/>
            <a:chExt cx="5617790" cy="1041982"/>
          </a:xfrm>
        </p:grpSpPr>
        <p:cxnSp>
          <p:nvCxnSpPr>
            <p:cNvPr id="74" name="Elbow Connector 73"/>
            <p:cNvCxnSpPr/>
            <p:nvPr/>
          </p:nvCxnSpPr>
          <p:spPr>
            <a:xfrm>
              <a:off x="2737194" y="4205595"/>
              <a:ext cx="914400" cy="914400"/>
            </a:xfrm>
            <a:prstGeom prst="bentConnector3">
              <a:avLst>
                <a:gd name="adj1" fmla="val 238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3653441" y="4970578"/>
                  <a:ext cx="470154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𝐸𝑥𝑒𝑐𝑢𝑡𝑒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𝑡𝑟𝑎𝑛𝑠𝑎𝑐𝑡𝑖𝑜𝑛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𝑝𝑟𝑜𝑡𝑜𝑐𝑜𝑙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𝐸𝑖𝑔𝑒𝑟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53441" y="4970578"/>
                  <a:ext cx="4701543" cy="27699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648" t="-2174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10155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8" grpId="0"/>
      <p:bldP spid="4" grpId="0"/>
      <p:bldP spid="34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GST </a:t>
            </a:r>
            <a:r>
              <a:rPr lang="en-US" dirty="0" smtClean="0"/>
              <a:t>Derivation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at a server is the lower bound on the minimum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of all partitions(keys) within the </a:t>
                </a:r>
                <a:r>
                  <a:rPr lang="en-US" i="1" dirty="0" smtClean="0"/>
                  <a:t>same datacenter</a:t>
                </a:r>
                <a:r>
                  <a:rPr lang="en-US" dirty="0" smtClean="0"/>
                  <a:t>. i.e.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𝐿𝑆𝑇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r>
                  <a:rPr lang="en-US" dirty="0" smtClean="0"/>
                  <a:t>Periodically computed for partitions(keys) within </a:t>
                </a:r>
                <a:r>
                  <a:rPr lang="en-US" i="1" dirty="0" smtClean="0"/>
                  <a:t>same datacenter.</a:t>
                </a:r>
              </a:p>
              <a:p>
                <a:r>
                  <a:rPr lang="en-US" dirty="0" smtClean="0"/>
                  <a:t>For efficient derivation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at a </a:t>
                </a:r>
                <a:r>
                  <a:rPr lang="en-US" dirty="0" smtClean="0"/>
                  <a:t>datacenter, </a:t>
                </a:r>
                <a:r>
                  <a:rPr lang="en-US" dirty="0" smtClean="0"/>
                  <a:t>spanning tree built over all partitions in the datacenter.</a:t>
                </a:r>
              </a:p>
              <a:p>
                <a:r>
                  <a:rPr lang="en-US" dirty="0" smtClean="0"/>
                  <a:t>Leaf nodes push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up the tree, root communicates the min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back.</a:t>
                </a:r>
              </a:p>
              <a:p>
                <a:r>
                  <a:rPr lang="en-US" dirty="0" smtClean="0"/>
                  <a:t> Message complexity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, time taken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𝑅𝑇𝑇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𝑙𝑜𝑔𝑁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.</a:t>
                </a:r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017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Heartbeats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If a partition (key) does not receive frequent updates its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will not advance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𝐿𝑆𝑇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will not advance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will not advance !</a:t>
                </a:r>
              </a:p>
              <a:p>
                <a:r>
                  <a:rPr lang="en-US" dirty="0" smtClean="0"/>
                  <a:t>To </a:t>
                </a:r>
                <a:r>
                  <a:rPr lang="en-US" dirty="0" smtClean="0"/>
                  <a:t>solve </a:t>
                </a:r>
                <a:r>
                  <a:rPr lang="en-US" dirty="0" smtClean="0"/>
                  <a:t>this :</a:t>
                </a:r>
              </a:p>
              <a:p>
                <a:r>
                  <a:rPr lang="en-US" dirty="0"/>
                  <a:t>P</a:t>
                </a:r>
                <a:r>
                  <a:rPr lang="en-US" dirty="0" smtClean="0"/>
                  <a:t>eriodically </a:t>
                </a:r>
                <a:r>
                  <a:rPr lang="en-US" dirty="0" smtClean="0"/>
                  <a:t>update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at each partition(key) </a:t>
                </a:r>
              </a:p>
              <a:p>
                <a:r>
                  <a:rPr lang="en-US" dirty="0"/>
                  <a:t>S</a:t>
                </a:r>
                <a:r>
                  <a:rPr lang="en-US" dirty="0" smtClean="0"/>
                  <a:t>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𝑙𝑜𝑐𝑎𝑙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𝑐𝑙𝑜𝑐𝑘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at replica m</a:t>
                </a:r>
                <a:endParaRPr lang="en-US" dirty="0"/>
              </a:p>
              <a:p>
                <a:r>
                  <a:rPr lang="en-US" dirty="0"/>
                  <a:t>B</a:t>
                </a:r>
                <a:r>
                  <a:rPr lang="en-US" dirty="0" smtClean="0"/>
                  <a:t>roadcast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local clock</a:t>
                </a:r>
                <a:r>
                  <a:rPr lang="en-US" dirty="0" smtClean="0"/>
                  <a:t> to </a:t>
                </a:r>
                <a:r>
                  <a:rPr lang="en-US" dirty="0" smtClean="0"/>
                  <a:t>all replicas, using piggybacking on failure detector heartbeats.</a:t>
                </a:r>
              </a:p>
              <a:p>
                <a:r>
                  <a:rPr lang="en-US" dirty="0" smtClean="0"/>
                  <a:t>At replica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 smtClean="0"/>
                  <a:t> set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clock from heartbeat of replica k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295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Partitions within the same datacenter periodically exchange snapshot timestamp of oldest active snapshot read.</a:t>
            </a:r>
          </a:p>
          <a:p>
            <a:r>
              <a:rPr lang="en-US" dirty="0" smtClean="0"/>
              <a:t>If a partition does not have any active snapshot read, it sends out GST.</a:t>
            </a:r>
          </a:p>
          <a:p>
            <a:r>
              <a:rPr lang="en-US" dirty="0" smtClean="0"/>
              <a:t>Partitions choose minimum timestamp of all such snapshot timestamps for garbage collection.</a:t>
            </a:r>
          </a:p>
          <a:p>
            <a:r>
              <a:rPr lang="en-US" dirty="0" smtClean="0"/>
              <a:t>Keep only the latest item versions just before this timestamp , discard earlier versions.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Remember, even in causal ordering, you can have concurrent events !</a:t>
            </a:r>
          </a:p>
          <a:p>
            <a:r>
              <a:rPr lang="en-US" dirty="0" smtClean="0"/>
              <a:t>Conflict happens when causally unrelated </a:t>
            </a:r>
            <a:r>
              <a:rPr lang="en-US" dirty="0" smtClean="0"/>
              <a:t>updates to same key are </a:t>
            </a:r>
            <a:r>
              <a:rPr lang="en-US" dirty="0" smtClean="0"/>
              <a:t>done at two different replicas. </a:t>
            </a:r>
          </a:p>
          <a:p>
            <a:r>
              <a:rPr lang="en-US" dirty="0" smtClean="0"/>
              <a:t>Updates that need to be replicated carry </a:t>
            </a:r>
            <a:r>
              <a:rPr lang="en-US" i="1" dirty="0" smtClean="0">
                <a:solidFill>
                  <a:srgbClr val="FF0000"/>
                </a:solidFill>
              </a:rPr>
              <a:t>update time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>
                <a:solidFill>
                  <a:srgbClr val="FF0000"/>
                </a:solidFill>
              </a:rPr>
              <a:t>source replica id</a:t>
            </a:r>
            <a:r>
              <a:rPr lang="en-US" i="1" dirty="0" smtClean="0"/>
              <a:t> </a:t>
            </a:r>
            <a:r>
              <a:rPr lang="en-US" dirty="0" smtClean="0"/>
              <a:t> of previous version. </a:t>
            </a:r>
          </a:p>
          <a:p>
            <a:r>
              <a:rPr lang="en-US" dirty="0"/>
              <a:t>R</a:t>
            </a:r>
            <a:r>
              <a:rPr lang="en-US" dirty="0" smtClean="0"/>
              <a:t>eplicate operation at a server applied only if the previous version at server = previous version in replicate message.</a:t>
            </a:r>
          </a:p>
          <a:p>
            <a:r>
              <a:rPr lang="en-US" dirty="0" smtClean="0"/>
              <a:t>Otherwise conflict reported to client which dictates the order of conflicting updates in a </a:t>
            </a:r>
            <a:r>
              <a:rPr lang="en-US" i="1" dirty="0" smtClean="0"/>
              <a:t>consistent manner across servers.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44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Physical Clocks?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System can be causally consistent even if we use logical </a:t>
                </a:r>
                <a:r>
                  <a:rPr lang="en-US" dirty="0" smtClean="0"/>
                  <a:t>clocks.</a:t>
                </a:r>
                <a:endParaRPr lang="en-US" dirty="0" smtClean="0"/>
              </a:p>
              <a:p>
                <a:r>
                  <a:rPr lang="en-US" dirty="0" smtClean="0"/>
                  <a:t>However, logical </a:t>
                </a:r>
                <a:r>
                  <a:rPr lang="en-US" dirty="0" smtClean="0"/>
                  <a:t>clocks </a:t>
                </a:r>
                <a:r>
                  <a:rPr lang="en-US" dirty="0" smtClean="0"/>
                  <a:t>only updated when update is </a:t>
                </a:r>
                <a:r>
                  <a:rPr lang="en-US" dirty="0" smtClean="0"/>
                  <a:t>made.</a:t>
                </a:r>
                <a:endParaRPr lang="en-US" dirty="0" smtClean="0"/>
              </a:p>
              <a:p>
                <a:r>
                  <a:rPr lang="en-US" dirty="0" smtClean="0"/>
                  <a:t>But Partitions(keys</a:t>
                </a:r>
                <a:r>
                  <a:rPr lang="en-US" dirty="0" smtClean="0"/>
                  <a:t>) can receive updates at different frequencies.</a:t>
                </a:r>
              </a:p>
              <a:p>
                <a:r>
                  <a:rPr lang="en-US" dirty="0" smtClean="0"/>
                  <a:t>If a partition (key) does not receive frequent updates its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will not advance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𝐿𝑆𝑇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will not advance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will not advance !</a:t>
                </a:r>
              </a:p>
              <a:p>
                <a:r>
                  <a:rPr lang="en-US" dirty="0" smtClean="0"/>
                  <a:t>Hence, </a:t>
                </a:r>
                <a:r>
                  <a:rPr lang="en-US" dirty="0" smtClean="0"/>
                  <a:t>loosely synced (using NTP) physical clocks used as timestamps for </a:t>
                </a:r>
                <a:r>
                  <a:rPr lang="en-US" dirty="0" smtClean="0"/>
                  <a:t>updates.</a:t>
                </a:r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852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 Evaluated in terms of </a:t>
            </a:r>
            <a:r>
              <a:rPr lang="en-US" dirty="0" smtClean="0"/>
              <a:t>throughput </a:t>
            </a:r>
            <a:r>
              <a:rPr lang="en-US" dirty="0" smtClean="0"/>
              <a:t>and remote update visibility</a:t>
            </a:r>
          </a:p>
          <a:p>
            <a:r>
              <a:rPr lang="en-US" dirty="0" smtClean="0"/>
              <a:t>Compared to data stores providing Eventual Consistency and Causal </a:t>
            </a:r>
            <a:r>
              <a:rPr lang="en-US" dirty="0" smtClean="0"/>
              <a:t>Consistency</a:t>
            </a:r>
          </a:p>
          <a:p>
            <a:r>
              <a:rPr lang="en-US" dirty="0" smtClean="0"/>
              <a:t>Each partition replicated at three Amazon EC2 datacenters – Oregon (O), Ireland (I) and Virginia(V)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7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Throughput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575" y="1495424"/>
            <a:ext cx="3419475" cy="2393633"/>
          </a:xfrm>
        </p:spPr>
      </p:pic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1263651" y="4191474"/>
            <a:ext cx="9144000" cy="1968025"/>
          </a:xfrm>
        </p:spPr>
        <p:txBody>
          <a:bodyPr>
            <a:normAutofit fontScale="62500" lnSpcReduction="20000"/>
          </a:bodyPr>
          <a:lstStyle/>
          <a:p>
            <a:r>
              <a:rPr lang="en-US" sz="3500" dirty="0" smtClean="0"/>
              <a:t>Left: Read </a:t>
            </a:r>
            <a:r>
              <a:rPr lang="en-US" sz="3500" dirty="0" smtClean="0"/>
              <a:t>a randomly selected item from every partition and update a randomly selected item at one partition. </a:t>
            </a:r>
            <a:endParaRPr lang="en-US" sz="3500" dirty="0" smtClean="0"/>
          </a:p>
          <a:p>
            <a:pPr lvl="1"/>
            <a:r>
              <a:rPr lang="en-US" sz="3000" dirty="0" smtClean="0"/>
              <a:t>Much better throughput than COPS which needs to send </a:t>
            </a:r>
            <a:r>
              <a:rPr lang="en-US" sz="3000" dirty="0" err="1" smtClean="0"/>
              <a:t>dep</a:t>
            </a:r>
            <a:r>
              <a:rPr lang="en-US" sz="3000" dirty="0" smtClean="0"/>
              <a:t>-check messages to all partitions</a:t>
            </a:r>
          </a:p>
          <a:p>
            <a:r>
              <a:rPr lang="en-US" sz="3500" dirty="0" smtClean="0"/>
              <a:t>Right: Update a randomly selected item in each partition in round-robin fashion</a:t>
            </a:r>
          </a:p>
          <a:p>
            <a:pPr lvl="1"/>
            <a:r>
              <a:rPr lang="en-US" sz="3000" dirty="0" smtClean="0"/>
              <a:t>GAP in throughput smaller due to lesser no of </a:t>
            </a:r>
            <a:r>
              <a:rPr lang="en-US" sz="3000" dirty="0" err="1" smtClean="0"/>
              <a:t>dep</a:t>
            </a:r>
            <a:r>
              <a:rPr lang="en-US" sz="3000" dirty="0" smtClean="0"/>
              <a:t>-check messages in COPS</a:t>
            </a:r>
            <a:endParaRPr lang="en-US" sz="30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350" y="1495424"/>
            <a:ext cx="3419476" cy="239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58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GentleRain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Geo-Replicated data store</a:t>
            </a:r>
          </a:p>
          <a:p>
            <a:r>
              <a:rPr lang="en-US" dirty="0" smtClean="0"/>
              <a:t>Provides Causal Consistency </a:t>
            </a:r>
          </a:p>
          <a:p>
            <a:r>
              <a:rPr lang="en-US" dirty="0" smtClean="0"/>
              <a:t>Motivation: No need for dependency check messages, use a single physical timestamp instead</a:t>
            </a:r>
          </a:p>
          <a:p>
            <a:r>
              <a:rPr lang="en-US" dirty="0" smtClean="0"/>
              <a:t>Benefit: Achieve greater throughput</a:t>
            </a:r>
          </a:p>
          <a:p>
            <a:r>
              <a:rPr lang="en-US" dirty="0" smtClean="0"/>
              <a:t>Tradeoff: Delayed visibility of updates at remote replicas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1263651" y="4191475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Left: Read </a:t>
            </a:r>
            <a:r>
              <a:rPr lang="en-US" dirty="0"/>
              <a:t>N randomly selected items from randomly selected partitions and write one random item to each of M randomly selected </a:t>
            </a:r>
            <a:r>
              <a:rPr lang="en-US" dirty="0" smtClean="0"/>
              <a:t>partitions.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GAP in throughput narrows as COPS does not need to track a lot of dependencies.</a:t>
            </a:r>
          </a:p>
          <a:p>
            <a:r>
              <a:rPr lang="en-US" dirty="0" smtClean="0"/>
              <a:t>Right: Causally Consistent snapshot reads in </a:t>
            </a:r>
            <a:r>
              <a:rPr lang="en-US" dirty="0" err="1" smtClean="0"/>
              <a:t>GentleRain</a:t>
            </a:r>
            <a:r>
              <a:rPr lang="en-US" dirty="0" smtClean="0"/>
              <a:t> and reads in Eventually Consistent systems. Nearly identical throughput.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401" y="1495424"/>
            <a:ext cx="3307549" cy="23018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750" y="1495424"/>
            <a:ext cx="3635250" cy="237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96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Impact of GST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Increasing the time between GST updates leads to marginal increase in Throughput.</a:t>
            </a:r>
          </a:p>
          <a:p>
            <a:r>
              <a:rPr lang="en-US" dirty="0" smtClean="0"/>
              <a:t>Increase of 256x in GST causes increase of only 1.15x in throughput.</a:t>
            </a:r>
          </a:p>
          <a:p>
            <a:r>
              <a:rPr lang="en-US" dirty="0" smtClean="0"/>
              <a:t>GST message exchange traffic contained within datacenter. 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825625"/>
            <a:ext cx="5181600" cy="3627120"/>
          </a:xfrm>
        </p:spPr>
      </p:pic>
    </p:spTree>
    <p:extLst>
      <p:ext uri="{BB962C8B-B14F-4D97-AF65-F5344CB8AC3E}">
        <p14:creationId xmlns:p14="http://schemas.microsoft.com/office/powerpoint/2010/main" val="34460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</a:t>
            </a:r>
            <a:r>
              <a:rPr lang="en-US" dirty="0" smtClean="0"/>
              <a:t>– Update </a:t>
            </a:r>
            <a:r>
              <a:rPr lang="en-US" dirty="0" smtClean="0"/>
              <a:t>Visibility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Measured as the time difference between physical update time at the origin replica and the time when update becomes visible at remote replica.</a:t>
            </a:r>
          </a:p>
          <a:p>
            <a:r>
              <a:rPr lang="en-US" dirty="0" smtClean="0"/>
              <a:t>Updates replicated from I &amp; V to O</a:t>
            </a:r>
          </a:p>
          <a:p>
            <a:r>
              <a:rPr lang="en-US" dirty="0" smtClean="0"/>
              <a:t>Update Visibility equal to longest network travel time ( between O &amp; I)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422125"/>
            <a:ext cx="5181600" cy="2345537"/>
          </a:xfrm>
        </p:spPr>
      </p:pic>
    </p:spTree>
    <p:extLst>
      <p:ext uri="{BB962C8B-B14F-4D97-AF65-F5344CB8AC3E}">
        <p14:creationId xmlns:p14="http://schemas.microsoft.com/office/powerpoint/2010/main" val="5999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Throughput comparable to Eventually consistent </a:t>
            </a:r>
            <a:r>
              <a:rPr lang="en-US" dirty="0" smtClean="0"/>
              <a:t>data stores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Idea </a:t>
            </a:r>
            <a:r>
              <a:rPr lang="en-US" dirty="0" smtClean="0"/>
              <a:t>of</a:t>
            </a:r>
            <a:r>
              <a:rPr lang="en-US" dirty="0" smtClean="0"/>
              <a:t> </a:t>
            </a:r>
            <a:r>
              <a:rPr lang="en-US" dirty="0" smtClean="0"/>
              <a:t>using physical clocks instead of logical – system built on top of existing clock sync protocols like NTP</a:t>
            </a:r>
          </a:p>
          <a:p>
            <a:r>
              <a:rPr lang="en-US" dirty="0" smtClean="0"/>
              <a:t>Message size and bandwidth savings through elimination of dependency check messages.</a:t>
            </a:r>
          </a:p>
          <a:p>
            <a:r>
              <a:rPr lang="en-US" dirty="0" smtClean="0"/>
              <a:t>Conflict detection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8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Biggest Drawback : Getting GST to make adequate progress across datacenters</a:t>
                </a:r>
              </a:p>
              <a:p>
                <a:pPr lvl="1"/>
                <a:r>
                  <a:rPr lang="en-US" dirty="0" smtClean="0"/>
                  <a:t>Network Partitions across datacenters</a:t>
                </a:r>
              </a:p>
              <a:p>
                <a:pPr lvl="1"/>
                <a:r>
                  <a:rPr lang="en-US" dirty="0" smtClean="0"/>
                  <a:t>Machine Failures / Machine </a:t>
                </a:r>
                <a:r>
                  <a:rPr lang="en-US" dirty="0" smtClean="0"/>
                  <a:t>Slowdowns</a:t>
                </a:r>
              </a:p>
              <a:p>
                <a:pPr lvl="1"/>
                <a:r>
                  <a:rPr lang="en-US" dirty="0" smtClean="0"/>
                  <a:t>Heartbeat piggybacking more of a workaround , not reliable</a:t>
                </a:r>
                <a:endParaRPr lang="en-US" dirty="0" smtClean="0"/>
              </a:p>
              <a:p>
                <a:r>
                  <a:rPr lang="en-US" dirty="0" smtClean="0"/>
                  <a:t>Without GST </a:t>
                </a:r>
                <a:r>
                  <a:rPr lang="en-US" dirty="0" smtClean="0"/>
                  <a:t>updates remote </a:t>
                </a:r>
                <a:r>
                  <a:rPr lang="en-US" dirty="0" smtClean="0"/>
                  <a:t>update visibility </a:t>
                </a:r>
                <a:r>
                  <a:rPr lang="en-US" dirty="0" smtClean="0"/>
                  <a:t>impacted.</a:t>
                </a:r>
                <a:endParaRPr lang="en-US" dirty="0" smtClean="0"/>
              </a:p>
              <a:p>
                <a:r>
                  <a:rPr lang="en-US" dirty="0" smtClean="0"/>
                  <a:t>Parameters</a:t>
                </a:r>
              </a:p>
              <a:p>
                <a:pPr lvl="1"/>
                <a:r>
                  <a:rPr lang="en-US" dirty="0" smtClean="0"/>
                  <a:t>How frequently should heartbeats be sent out ?</a:t>
                </a:r>
              </a:p>
              <a:p>
                <a:pPr lvl="1"/>
                <a:r>
                  <a:rPr lang="en-US" dirty="0" smtClean="0"/>
                  <a:t>How recent writes supported for serving read only transactions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 smtClean="0"/>
                  <a:t>) </a:t>
                </a:r>
                <a:r>
                  <a:rPr lang="en-US" dirty="0" smtClean="0"/>
                  <a:t>?</a:t>
                </a:r>
              </a:p>
              <a:p>
                <a:r>
                  <a:rPr lang="en-US" dirty="0" smtClean="0"/>
                  <a:t>Lack of negative experiments. What is the impact when GST update does not happen at all ?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 b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</a:t>
            </a:r>
            <a:r>
              <a:rPr lang="en-US" dirty="0" smtClean="0"/>
              <a:t>Work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Spanner </a:t>
            </a:r>
          </a:p>
          <a:p>
            <a:pPr lvl="1"/>
            <a:r>
              <a:rPr lang="en-US" dirty="0" smtClean="0"/>
              <a:t>Serializable transactions with external consistency (</a:t>
            </a:r>
            <a:r>
              <a:rPr lang="en-US" dirty="0" err="1" smtClean="0"/>
              <a:t>defn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Relies on synchronized GPS and atomic clocks to bound time uncertainty</a:t>
            </a:r>
          </a:p>
          <a:p>
            <a:pPr lvl="1"/>
            <a:r>
              <a:rPr lang="en-US" dirty="0" smtClean="0"/>
              <a:t>Relies on the</a:t>
            </a:r>
          </a:p>
          <a:p>
            <a:r>
              <a:rPr lang="en-US" dirty="0" smtClean="0"/>
              <a:t>COPS</a:t>
            </a:r>
          </a:p>
          <a:p>
            <a:pPr lvl="1"/>
            <a:r>
              <a:rPr lang="en-US" dirty="0" smtClean="0"/>
              <a:t>Used as baseline for comparison </a:t>
            </a:r>
          </a:p>
          <a:p>
            <a:pPr lvl="1"/>
            <a:r>
              <a:rPr lang="en-US" dirty="0" smtClean="0"/>
              <a:t>Implements causal consistency in partitioned replicated </a:t>
            </a:r>
            <a:r>
              <a:rPr lang="en-US" dirty="0" err="1" smtClean="0"/>
              <a:t>datastore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35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Thoughts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from Piazza -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3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Causal Consistency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842" y="3599874"/>
            <a:ext cx="10515600" cy="2670431"/>
          </a:xfrm>
        </p:spPr>
        <p:txBody>
          <a:bodyPr>
            <a:normAutofit/>
          </a:bodyPr>
          <a:lstStyle/>
          <a:p>
            <a:r>
              <a:rPr lang="en-US" dirty="0" smtClean="0"/>
              <a:t>Causal Consistency: Operations that are causally related ( </a:t>
            </a:r>
            <a:r>
              <a:rPr lang="en-US" i="1" dirty="0" smtClean="0"/>
              <a:t>happens before relationship </a:t>
            </a:r>
            <a:r>
              <a:rPr lang="en-US" dirty="0" smtClean="0"/>
              <a:t>) are seen by every node in the same order.</a:t>
            </a:r>
          </a:p>
          <a:p>
            <a:r>
              <a:rPr lang="en-US" dirty="0" smtClean="0"/>
              <a:t>From the point of view of a client : If a certain version of a data item </a:t>
            </a:r>
            <a:r>
              <a:rPr lang="en-US" dirty="0" smtClean="0"/>
              <a:t>is visible</a:t>
            </a:r>
            <a:r>
              <a:rPr lang="en-US" dirty="0" smtClean="0"/>
              <a:t>, then all of its causal dependencies ( all versions that </a:t>
            </a:r>
            <a:r>
              <a:rPr lang="en-US" i="1" dirty="0" smtClean="0"/>
              <a:t>happen before </a:t>
            </a:r>
            <a:r>
              <a:rPr lang="en-US" dirty="0" smtClean="0"/>
              <a:t>this version) are also visible.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1623060" y="1985703"/>
            <a:ext cx="9250680" cy="996158"/>
            <a:chOff x="1577340" y="2614353"/>
            <a:chExt cx="9250680" cy="996158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2265218" y="2763982"/>
              <a:ext cx="7533409" cy="10391"/>
            </a:xfrm>
            <a:prstGeom prst="line">
              <a:avLst/>
            </a:prstGeom>
            <a:ln w="50800" cmpd="sng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265218" y="2628900"/>
              <a:ext cx="0" cy="32004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9798627" y="2644140"/>
              <a:ext cx="0" cy="32004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1577340" y="2964180"/>
              <a:ext cx="17716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Strict Consistency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309610" y="2952591"/>
              <a:ext cx="25184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Eventual Consistency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74448" y="2948940"/>
              <a:ext cx="17716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Causal Consistency</a:t>
              </a:r>
              <a:endParaRPr lang="en-US" dirty="0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3777788" y="2614353"/>
              <a:ext cx="0" cy="320040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4440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Network Updates</a:t>
            </a:r>
          </a:p>
          <a:p>
            <a:r>
              <a:rPr lang="en-US" dirty="0" smtClean="0"/>
              <a:t>Order of display of unrelated status updates does not matter. (concurrent events)</a:t>
            </a:r>
          </a:p>
          <a:p>
            <a:r>
              <a:rPr lang="en-US" dirty="0" smtClean="0"/>
              <a:t>But Comments in response to a post must not be shown before the post! (causally related events)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5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GentleRain</a:t>
            </a:r>
            <a:r>
              <a:rPr lang="en-US" dirty="0" smtClean="0"/>
              <a:t>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Timestamp all updates with physical clock value at originating server</a:t>
            </a:r>
          </a:p>
          <a:p>
            <a:r>
              <a:rPr lang="en-US" dirty="0" smtClean="0"/>
              <a:t>Local updates are immediately visible</a:t>
            </a:r>
          </a:p>
          <a:p>
            <a:r>
              <a:rPr lang="en-US" dirty="0" smtClean="0"/>
              <a:t>Remote updates are visible only when older than a global timestamp determined by Global Stable Timestamp (GST)</a:t>
            </a:r>
          </a:p>
          <a:p>
            <a:r>
              <a:rPr lang="en-US" dirty="0" smtClean="0"/>
              <a:t>All updates across different partitions and replicas totally ordered by update timestamp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44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 partitions containing keys assigned by hash value</a:t>
            </a:r>
          </a:p>
          <a:p>
            <a:r>
              <a:rPr lang="en-US" dirty="0" smtClean="0"/>
              <a:t>Each partition replicated by M replicas (datacenters)</a:t>
            </a:r>
          </a:p>
          <a:p>
            <a:r>
              <a:rPr lang="en-US" dirty="0" smtClean="0"/>
              <a:t>Servers with physical clocks with monotonically increasing timestamps</a:t>
            </a:r>
          </a:p>
          <a:p>
            <a:r>
              <a:rPr lang="en-US" i="1" dirty="0"/>
              <a:t>P</a:t>
            </a:r>
            <a:r>
              <a:rPr lang="en-US" i="1" dirty="0" smtClean="0"/>
              <a:t>ut(</a:t>
            </a:r>
            <a:r>
              <a:rPr lang="en-US" i="1" dirty="0" err="1" smtClean="0"/>
              <a:t>key,val</a:t>
            </a:r>
            <a:r>
              <a:rPr lang="en-US" i="1" dirty="0" smtClean="0"/>
              <a:t>)</a:t>
            </a:r>
            <a:r>
              <a:rPr lang="en-US" dirty="0" smtClean="0"/>
              <a:t> : Create / modify key</a:t>
            </a:r>
          </a:p>
          <a:p>
            <a:r>
              <a:rPr lang="en-US" i="1" dirty="0"/>
              <a:t>G</a:t>
            </a:r>
            <a:r>
              <a:rPr lang="en-US" i="1" dirty="0" smtClean="0"/>
              <a:t>et(key) </a:t>
            </a:r>
            <a:r>
              <a:rPr lang="en-US" dirty="0" smtClean="0"/>
              <a:t>: Get value for the key</a:t>
            </a:r>
          </a:p>
          <a:p>
            <a:r>
              <a:rPr lang="en-US" i="1" dirty="0" err="1" smtClean="0"/>
              <a:t>Sn_read</a:t>
            </a:r>
            <a:r>
              <a:rPr lang="en-US" i="1" dirty="0" smtClean="0"/>
              <a:t>(keys</a:t>
            </a:r>
            <a:r>
              <a:rPr lang="en-US" i="1" dirty="0" smtClean="0"/>
              <a:t>)</a:t>
            </a:r>
            <a:r>
              <a:rPr lang="en-US" dirty="0" smtClean="0"/>
              <a:t> : </a:t>
            </a:r>
            <a:r>
              <a:rPr lang="en-US" dirty="0" smtClean="0"/>
              <a:t>Returns </a:t>
            </a:r>
            <a:r>
              <a:rPr lang="en-US" dirty="0" smtClean="0"/>
              <a:t>a causally consistent snapshot containing values for all the </a:t>
            </a:r>
            <a:r>
              <a:rPr lang="en-US" i="1" dirty="0" smtClean="0"/>
              <a:t>keys. </a:t>
            </a:r>
          </a:p>
          <a:p>
            <a:r>
              <a:rPr lang="en-US" i="1" dirty="0" err="1" smtClean="0"/>
              <a:t>Ro_</a:t>
            </a:r>
            <a:r>
              <a:rPr lang="en-US" i="1" dirty="0" err="1" smtClean="0"/>
              <a:t>trx</a:t>
            </a:r>
            <a:r>
              <a:rPr lang="en-US" i="1" dirty="0" smtClean="0"/>
              <a:t>(keys</a:t>
            </a:r>
            <a:r>
              <a:rPr lang="en-US" i="1" dirty="0" smtClean="0"/>
              <a:t>)</a:t>
            </a:r>
            <a:r>
              <a:rPr lang="en-US" dirty="0" smtClean="0"/>
              <a:t> : </a:t>
            </a:r>
            <a:r>
              <a:rPr lang="en-US" dirty="0"/>
              <a:t>R</a:t>
            </a:r>
            <a:r>
              <a:rPr lang="en-US" dirty="0" smtClean="0"/>
              <a:t>eturns values for a causally </a:t>
            </a:r>
            <a:r>
              <a:rPr lang="en-US" dirty="0" smtClean="0"/>
              <a:t>consistent read only transaction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34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and Server States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Client </a:t>
                </a:r>
              </a:p>
              <a:p>
                <a:pPr lvl="1"/>
                <a:r>
                  <a:rPr lang="en-US" dirty="0" smtClean="0"/>
                  <a:t>Dependency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5B9BD5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5B9BD5"/>
                            </a:solidFill>
                            <a:latin typeface="Cambria Math" panose="02040503050406030204" pitchFamily="18" charset="0"/>
                          </a:rPr>
                          <m:t>𝐷𝑇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5B9BD5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dirty="0" smtClean="0"/>
                  <a:t>latest update timestamp across all items accessed by client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 smtClean="0"/>
                  <a:t> : Client’s knowledge of Global Stable Time.</a:t>
                </a:r>
              </a:p>
              <a:p>
                <a:r>
                  <a:rPr lang="en-US" dirty="0" smtClean="0"/>
                  <a:t>Server</a:t>
                </a:r>
              </a:p>
              <a:p>
                <a:pPr lvl="1"/>
                <a:r>
                  <a:rPr lang="en-US" dirty="0" smtClean="0"/>
                  <a:t>Version Vector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[1..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 smtClean="0"/>
                  <a:t> : Physical timestamp vector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dirty="0" smtClean="0"/>
                  <a:t> replica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partition(key).</a:t>
                </a:r>
                <a:endParaRPr lang="en-US" dirty="0" smtClean="0"/>
              </a:p>
              <a:p>
                <a:pPr lvl="1"/>
                <a:r>
                  <a:rPr lang="en-US" b="0" dirty="0" smtClean="0"/>
                  <a:t>Local Stable Time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: Minimum element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𝑉𝑉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. </a:t>
                </a:r>
              </a:p>
              <a:p>
                <a:pPr lvl="1"/>
                <a:r>
                  <a:rPr lang="en-US" dirty="0" smtClean="0"/>
                  <a:t>Global Stable Time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𝐺𝑆𝑇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 smtClean="0"/>
                  <a:t> : Lower bound of minimum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𝐿𝑆𝑇</m:t>
                    </m:r>
                  </m:oMath>
                </a14:m>
                <a:r>
                  <a:rPr lang="en-US" dirty="0" smtClean="0"/>
                  <a:t> of </a:t>
                </a:r>
                <a:r>
                  <a:rPr lang="en-US" i="1" dirty="0" smtClean="0"/>
                  <a:t>all</a:t>
                </a:r>
                <a:r>
                  <a:rPr lang="en-US" dirty="0" smtClean="0"/>
                  <a:t> partitions(keys) </a:t>
                </a:r>
                <a:r>
                  <a:rPr lang="en-US" i="1" dirty="0" smtClean="0"/>
                  <a:t>within the datacenter</a:t>
                </a:r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Each item maintained as a tuple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&lt;key, value,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update_timestamp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,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source_id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&gt;</a:t>
                </a:r>
                <a:r>
                  <a:rPr lang="en-US" dirty="0" smtClean="0"/>
                  <a:t>, </a:t>
                </a:r>
                <a:r>
                  <a:rPr lang="en-US" dirty="0" smtClean="0"/>
                  <a:t>list</a:t>
                </a:r>
                <a:r>
                  <a:rPr lang="en-US" dirty="0" smtClean="0"/>
                  <a:t> of versions maintained.</a:t>
                </a:r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 smtClean="0"/>
                  <a:t>Messages sent out in update timestamp and clock </a:t>
                </a:r>
                <a:r>
                  <a:rPr lang="en-US" dirty="0" smtClean="0"/>
                  <a:t>order.</a:t>
                </a:r>
                <a:endParaRPr lang="en-US" dirty="0" smtClean="0"/>
              </a:p>
              <a:p>
                <a:endParaRPr lang="en-US" i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0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Operation (Local Reads)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35405" y="236887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35405" y="3518298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35405" y="4713804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35405" y="590931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8046" y="2195634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6270" y="454056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1" y="3333632"/>
            <a:ext cx="11558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R1/Source</a:t>
            </a:r>
          </a:p>
          <a:p>
            <a:pPr algn="ctr"/>
            <a:r>
              <a:rPr lang="en-US" i="1" dirty="0"/>
              <a:t>k</a:t>
            </a:r>
            <a:endParaRPr lang="en-US" i="1" dirty="0" smtClean="0"/>
          </a:p>
          <a:p>
            <a:pPr algn="ctr"/>
            <a:r>
              <a:rPr lang="en-US" dirty="0" smtClean="0"/>
              <a:t>(#1,a,2)</a:t>
            </a:r>
          </a:p>
          <a:p>
            <a:pPr algn="ctr"/>
            <a:r>
              <a:rPr lang="en-US" dirty="0" smtClean="0"/>
              <a:t>(#2,b,4)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8046" y="5767927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72343" y="2380300"/>
            <a:ext cx="2141450" cy="1137998"/>
            <a:chOff x="1872343" y="2380300"/>
            <a:chExt cx="2141450" cy="113799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872343" y="2380300"/>
              <a:ext cx="420914" cy="1137998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293257" y="2810799"/>
                  <a:ext cx="172053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𝑔𝑒𝑡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3257" y="2810799"/>
                  <a:ext cx="1720536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3546" t="-2174" r="-4610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93257" y="3948797"/>
                <a:ext cx="30706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:=5(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257" y="3948797"/>
                <a:ext cx="307064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587" t="-2222" r="-277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5651266" y="2378476"/>
            <a:ext cx="2643698" cy="1141644"/>
            <a:chOff x="5651266" y="2378476"/>
            <a:chExt cx="2643698" cy="1141644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5651266" y="2378476"/>
              <a:ext cx="435429" cy="1141644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069739" y="2812043"/>
                  <a:ext cx="22252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=4, 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39" y="2812043"/>
                  <a:ext cx="2225225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288" t="-2174" r="-3288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93257" y="3625582"/>
                <a:ext cx="10699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257" y="3625582"/>
                <a:ext cx="106997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4545" r="-454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069739" y="1605003"/>
            <a:ext cx="2949012" cy="681286"/>
            <a:chOff x="6069739" y="1605003"/>
            <a:chExt cx="2949012" cy="68128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6069739" y="1605003"/>
                  <a:ext cx="294901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≔5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39" y="1605003"/>
                  <a:ext cx="2949012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449" t="-2174" r="-2692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6069739" y="2009290"/>
                  <a:ext cx="236878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:=4(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39" y="2009290"/>
                  <a:ext cx="2368789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062" t="-4444" r="-3351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1815081" y="1605002"/>
            <a:ext cx="956352" cy="675647"/>
            <a:chOff x="1815081" y="1605002"/>
            <a:chExt cx="956352" cy="6756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5732" r="-5732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6475" r="-5755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2899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Operation (Non-Local Reads)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35405" y="236887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335405" y="3518298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35405" y="4713804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35405" y="5909310"/>
            <a:ext cx="9521190" cy="1143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28046" y="2195634"/>
            <a:ext cx="7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36270" y="454056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9511" y="3333632"/>
            <a:ext cx="11558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R1/Source</a:t>
            </a:r>
          </a:p>
          <a:p>
            <a:pPr algn="ctr"/>
            <a:r>
              <a:rPr lang="en-US" i="1" dirty="0"/>
              <a:t>k</a:t>
            </a:r>
            <a:endParaRPr lang="en-US" i="1" dirty="0" smtClean="0"/>
          </a:p>
          <a:p>
            <a:pPr algn="ctr"/>
            <a:r>
              <a:rPr lang="en-US" dirty="0" smtClean="0"/>
              <a:t>(#1,a,2)</a:t>
            </a:r>
          </a:p>
          <a:p>
            <a:pPr algn="ctr"/>
            <a:r>
              <a:rPr lang="en-US" dirty="0" smtClean="0"/>
              <a:t>(#2,b,6)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8046" y="5767927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872343" y="2380300"/>
            <a:ext cx="2141450" cy="1137998"/>
            <a:chOff x="1872343" y="2380300"/>
            <a:chExt cx="2141450" cy="1137998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872343" y="2380300"/>
              <a:ext cx="420914" cy="1137998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293257" y="2810799"/>
                  <a:ext cx="172053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𝑔𝑒𝑡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93257" y="2810799"/>
                  <a:ext cx="1720536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3546" t="-2174" r="-4610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93257" y="3948797"/>
                <a:ext cx="30898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:=5(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Sup>
                        <m:sSub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257" y="3948797"/>
                <a:ext cx="3089885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183" t="-2222" r="-2367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5651266" y="2378476"/>
            <a:ext cx="2643698" cy="1141644"/>
            <a:chOff x="5651266" y="2378476"/>
            <a:chExt cx="2643698" cy="1141644"/>
          </a:xfrm>
        </p:grpSpPr>
        <p:cxnSp>
          <p:nvCxnSpPr>
            <p:cNvPr id="21" name="Straight Arrow Connector 20"/>
            <p:cNvCxnSpPr/>
            <p:nvPr/>
          </p:nvCxnSpPr>
          <p:spPr>
            <a:xfrm flipV="1">
              <a:off x="5651266" y="2378476"/>
              <a:ext cx="435429" cy="1141644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6069739" y="2812043"/>
                  <a:ext cx="222522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=2, 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39" y="2812043"/>
                  <a:ext cx="2225225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3288" t="-2174" r="-3288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293257" y="3625582"/>
                <a:ext cx="10699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𝐺𝑆𝑇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257" y="3625582"/>
                <a:ext cx="106997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4545" r="-454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6069739" y="1605003"/>
            <a:ext cx="2949012" cy="681286"/>
            <a:chOff x="6069739" y="1605003"/>
            <a:chExt cx="2949012" cy="68128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6069739" y="1605003"/>
                  <a:ext cx="294901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≔5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Sup>
                          <m:sSub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b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39" y="1605003"/>
                  <a:ext cx="2949012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449" t="-2174" r="-2692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6069739" y="2009290"/>
                  <a:ext cx="23687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:=2(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𝑢𝑡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))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39" y="2009290"/>
                  <a:ext cx="2368790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062" t="-4444" r="-3351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1815081" y="1605002"/>
            <a:ext cx="956352" cy="675647"/>
            <a:chOff x="1815081" y="1605002"/>
            <a:chExt cx="956352" cy="6756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𝐺𝑆𝑇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1605002"/>
                  <a:ext cx="956352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5732" r="-5732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𝐷𝑇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=3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081" y="2003650"/>
                  <a:ext cx="848950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6475" r="-5755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6871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1649</Words>
  <Application>Microsoft Office PowerPoint</Application>
  <PresentationFormat>Widescreen</PresentationFormat>
  <Paragraphs>274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GentleRain: Cheap and Scalable Causal Consistency with Physical Clocks</vt:lpstr>
      <vt:lpstr>GentleRain</vt:lpstr>
      <vt:lpstr>What is Causal Consistency ?</vt:lpstr>
      <vt:lpstr>Application ?</vt:lpstr>
      <vt:lpstr>GentleRain Protocol</vt:lpstr>
      <vt:lpstr>System Model</vt:lpstr>
      <vt:lpstr>Client and Server States</vt:lpstr>
      <vt:lpstr>Get Operation (Local Reads)</vt:lpstr>
      <vt:lpstr>Get Operation (Non-Local Reads)</vt:lpstr>
      <vt:lpstr>Put Operation </vt:lpstr>
      <vt:lpstr>Snapshot Read (Across Partitions)</vt:lpstr>
      <vt:lpstr>Read-Only Transactions</vt:lpstr>
      <vt:lpstr>GST Derivation</vt:lpstr>
      <vt:lpstr>Heartbeats</vt:lpstr>
      <vt:lpstr>Garbage Collection</vt:lpstr>
      <vt:lpstr>Conflict Detection</vt:lpstr>
      <vt:lpstr>Why Physical Clocks?</vt:lpstr>
      <vt:lpstr>Results</vt:lpstr>
      <vt:lpstr>Results - Throughput</vt:lpstr>
      <vt:lpstr>Results - Throughput</vt:lpstr>
      <vt:lpstr>Results – Impact of GST update</vt:lpstr>
      <vt:lpstr>Results – Update Visibility Latency</vt:lpstr>
      <vt:lpstr>Pros</vt:lpstr>
      <vt:lpstr>Improvements</vt:lpstr>
      <vt:lpstr>Related Work </vt:lpstr>
      <vt:lpstr>Your Thoughts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GentleRain: Cheap and Scalable Causal Consistency with Physical Clocks</dc:title>
  <dc:creator>Aditya Rastogi</dc:creator>
  <cp:lastModifiedBy>Aditya Rastogi</cp:lastModifiedBy>
  <cp:revision>69</cp:revision>
  <dcterms:created xsi:type="dcterms:W3CDTF">2015-02-22T02:24:32Z</dcterms:created>
  <dcterms:modified xsi:type="dcterms:W3CDTF">2015-02-23T07:56:39Z</dcterms:modified>
</cp:coreProperties>
</file>