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3" r:id="rId7"/>
    <p:sldId id="264" r:id="rId8"/>
    <p:sldId id="265" r:id="rId9"/>
    <p:sldId id="295" r:id="rId10"/>
    <p:sldId id="268" r:id="rId11"/>
    <p:sldId id="269" r:id="rId12"/>
    <p:sldId id="297" r:id="rId13"/>
    <p:sldId id="272" r:id="rId14"/>
    <p:sldId id="273" r:id="rId15"/>
    <p:sldId id="274" r:id="rId16"/>
    <p:sldId id="275" r:id="rId17"/>
    <p:sldId id="299" r:id="rId18"/>
    <p:sldId id="298" r:id="rId19"/>
    <p:sldId id="279" r:id="rId20"/>
    <p:sldId id="280" r:id="rId21"/>
    <p:sldId id="283" r:id="rId22"/>
    <p:sldId id="287" r:id="rId23"/>
    <p:sldId id="284" r:id="rId24"/>
    <p:sldId id="294" r:id="rId25"/>
    <p:sldId id="293" r:id="rId26"/>
    <p:sldId id="288" r:id="rId27"/>
    <p:sldId id="285" r:id="rId28"/>
    <p:sldId id="292" r:id="rId29"/>
    <p:sldId id="286" r:id="rId30"/>
    <p:sldId id="289" r:id="rId31"/>
    <p:sldId id="290" r:id="rId32"/>
    <p:sldId id="291" r:id="rId33"/>
    <p:sldId id="296" r:id="rId34"/>
    <p:sldId id="270" r:id="rId35"/>
    <p:sldId id="27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B557"/>
    <a:srgbClr val="8D0000"/>
    <a:srgbClr val="0000FF"/>
    <a:srgbClr val="006300"/>
    <a:srgbClr val="000000"/>
    <a:srgbClr val="3C9562"/>
    <a:srgbClr val="4F81BD"/>
    <a:srgbClr val="F79646"/>
    <a:srgbClr val="4BACC6"/>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45" autoAdjust="0"/>
  </p:normalViewPr>
  <p:slideViewPr>
    <p:cSldViewPr>
      <p:cViewPr>
        <p:scale>
          <a:sx n="75" d="100"/>
          <a:sy n="75" d="100"/>
        </p:scale>
        <p:origin x="-924"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6F546-0F00-4CA4-8296-7C83C1195D21}" type="datetimeFigureOut">
              <a:rPr lang="en-US" smtClean="0"/>
              <a:t>3/10/2015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6486C3-D72F-4E95-B885-F50B69F76C9D}" type="slidenum">
              <a:rPr lang="en-US" smtClean="0"/>
              <a:t>‹#›</a:t>
            </a:fld>
            <a:endParaRPr lang="en-US"/>
          </a:p>
        </p:txBody>
      </p:sp>
    </p:spTree>
    <p:extLst>
      <p:ext uri="{BB962C8B-B14F-4D97-AF65-F5344CB8AC3E}">
        <p14:creationId xmlns:p14="http://schemas.microsoft.com/office/powerpoint/2010/main" val="349257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486C3-D72F-4E95-B885-F50B69F76C9D}" type="slidenum">
              <a:rPr lang="en-US" smtClean="0"/>
              <a:t>1</a:t>
            </a:fld>
            <a:endParaRPr lang="en-US"/>
          </a:p>
        </p:txBody>
      </p:sp>
    </p:spTree>
    <p:extLst>
      <p:ext uri="{BB962C8B-B14F-4D97-AF65-F5344CB8AC3E}">
        <p14:creationId xmlns:p14="http://schemas.microsoft.com/office/powerpoint/2010/main" val="28399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the case studies is to examine the practicality</a:t>
            </a:r>
            <a:r>
              <a:rPr lang="en-US" baseline="0" dirty="0" smtClean="0"/>
              <a:t> of </a:t>
            </a:r>
            <a:r>
              <a:rPr lang="en-US" baseline="0" dirty="0" err="1" smtClean="0"/>
              <a:t>INDaaS</a:t>
            </a:r>
            <a:r>
              <a:rPr lang="en-US" baseline="0" dirty="0" smtClean="0"/>
              <a:t>.</a:t>
            </a:r>
          </a:p>
        </p:txBody>
      </p:sp>
      <p:sp>
        <p:nvSpPr>
          <p:cNvPr id="4" name="Slide Number Placeholder 3"/>
          <p:cNvSpPr>
            <a:spLocks noGrp="1"/>
          </p:cNvSpPr>
          <p:nvPr>
            <p:ph type="sldNum" sz="quarter" idx="10"/>
          </p:nvPr>
        </p:nvSpPr>
        <p:spPr/>
        <p:txBody>
          <a:bodyPr/>
          <a:lstStyle/>
          <a:p>
            <a:fld id="{006486C3-D72F-4E95-B885-F50B69F76C9D}" type="slidenum">
              <a:rPr lang="en-US" smtClean="0"/>
              <a:t>23</a:t>
            </a:fld>
            <a:endParaRPr lang="en-US"/>
          </a:p>
        </p:txBody>
      </p:sp>
    </p:spTree>
    <p:extLst>
      <p:ext uri="{BB962C8B-B14F-4D97-AF65-F5344CB8AC3E}">
        <p14:creationId xmlns:p14="http://schemas.microsoft.com/office/powerpoint/2010/main" val="2436506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06486C3-D72F-4E95-B885-F50B69F76C9D}" type="slidenum">
              <a:rPr lang="en-US" smtClean="0"/>
              <a:t>24</a:t>
            </a:fld>
            <a:endParaRPr lang="en-US"/>
          </a:p>
        </p:txBody>
      </p:sp>
    </p:spTree>
    <p:extLst>
      <p:ext uri="{BB962C8B-B14F-4D97-AF65-F5344CB8AC3E}">
        <p14:creationId xmlns:p14="http://schemas.microsoft.com/office/powerpoint/2010/main" val="41267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2-way redundancy deployment, Clouds 2 and 4 rank lowest (with greatest independence), and Clouds</a:t>
            </a:r>
            <a:r>
              <a:rPr lang="en-US" baseline="0" dirty="0" smtClean="0"/>
              <a:t> 1 and 2 </a:t>
            </a:r>
            <a:r>
              <a:rPr lang="en-US" dirty="0" smtClean="0"/>
              <a:t>rank highest (with smallest independence).</a:t>
            </a:r>
          </a:p>
          <a:p>
            <a:r>
              <a:rPr lang="en-US" dirty="0" smtClean="0"/>
              <a:t>For 3-way redundancy deployment, Cloud</a:t>
            </a:r>
            <a:r>
              <a:rPr lang="en-US" baseline="0" dirty="0" smtClean="0"/>
              <a:t>s 2, 3, and 4 rank lowest, and Clouds 1, 2, and 3 rank highest, although, as seen by the </a:t>
            </a:r>
            <a:r>
              <a:rPr lang="en-US" baseline="0" dirty="0" err="1" smtClean="0"/>
              <a:t>Jaccard</a:t>
            </a:r>
            <a:r>
              <a:rPr lang="en-US" baseline="0" dirty="0" smtClean="0"/>
              <a:t> similarities, 3-way redundancy is less likely to contain correlated failures than 2-way redundancy.</a:t>
            </a:r>
            <a:endParaRPr lang="en-US" dirty="0"/>
          </a:p>
        </p:txBody>
      </p:sp>
      <p:sp>
        <p:nvSpPr>
          <p:cNvPr id="4" name="Slide Number Placeholder 3"/>
          <p:cNvSpPr>
            <a:spLocks noGrp="1"/>
          </p:cNvSpPr>
          <p:nvPr>
            <p:ph type="sldNum" sz="quarter" idx="10"/>
          </p:nvPr>
        </p:nvSpPr>
        <p:spPr/>
        <p:txBody>
          <a:bodyPr/>
          <a:lstStyle/>
          <a:p>
            <a:fld id="{006486C3-D72F-4E95-B885-F50B69F76C9D}" type="slidenum">
              <a:rPr lang="en-US" smtClean="0"/>
              <a:t>25</a:t>
            </a:fld>
            <a:endParaRPr lang="en-US"/>
          </a:p>
        </p:txBody>
      </p:sp>
    </p:spTree>
    <p:extLst>
      <p:ext uri="{BB962C8B-B14F-4D97-AF65-F5344CB8AC3E}">
        <p14:creationId xmlns:p14="http://schemas.microsoft.com/office/powerpoint/2010/main" val="355581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y-axis for all plots:  percentage of minimal RGs detected</a:t>
            </a:r>
          </a:p>
          <a:p>
            <a:r>
              <a:rPr lang="en-US" dirty="0" smtClean="0"/>
              <a:t>On x-axis for all plots:  computational</a:t>
            </a:r>
            <a:r>
              <a:rPr lang="en-US" baseline="0" dirty="0" smtClean="0"/>
              <a:t> time in minutes</a:t>
            </a:r>
          </a:p>
          <a:p>
            <a:endParaRPr lang="en-US" baseline="0" dirty="0" smtClean="0"/>
          </a:p>
          <a:p>
            <a:r>
              <a:rPr lang="en-US" baseline="0" dirty="0" smtClean="0"/>
              <a:t>In topologies A and B, we can easily see roughly linear computation performance for failure sampling algorithms with respect to the number of rounds.  But at the same time, we can easily see a tradeoff between this and the logarithmic percentage of minimal RGs detected.</a:t>
            </a:r>
            <a:endParaRPr lang="en-US" dirty="0"/>
          </a:p>
        </p:txBody>
      </p:sp>
      <p:sp>
        <p:nvSpPr>
          <p:cNvPr id="4" name="Slide Number Placeholder 3"/>
          <p:cNvSpPr>
            <a:spLocks noGrp="1"/>
          </p:cNvSpPr>
          <p:nvPr>
            <p:ph type="sldNum" sz="quarter" idx="10"/>
          </p:nvPr>
        </p:nvSpPr>
        <p:spPr/>
        <p:txBody>
          <a:bodyPr/>
          <a:lstStyle/>
          <a:p>
            <a:fld id="{006486C3-D72F-4E95-B885-F50B69F76C9D}" type="slidenum">
              <a:rPr lang="en-US" smtClean="0"/>
              <a:t>27</a:t>
            </a:fld>
            <a:endParaRPr lang="en-US"/>
          </a:p>
        </p:txBody>
      </p:sp>
    </p:spTree>
    <p:extLst>
      <p:ext uri="{BB962C8B-B14F-4D97-AF65-F5344CB8AC3E}">
        <p14:creationId xmlns:p14="http://schemas.microsoft.com/office/powerpoint/2010/main" val="480292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y-axis of plot for bandwidth overhead:  Total traffic sent</a:t>
            </a:r>
            <a:r>
              <a:rPr lang="en-US" baseline="0" dirty="0" smtClean="0"/>
              <a:t> in megabytes</a:t>
            </a:r>
          </a:p>
          <a:p>
            <a:r>
              <a:rPr lang="en-US" baseline="0" dirty="0" smtClean="0"/>
              <a:t>On y-axis of plot for computation overhead:  Computation time in seconds for computation overhead</a:t>
            </a:r>
          </a:p>
          <a:p>
            <a:r>
              <a:rPr lang="en-US" baseline="0" dirty="0" smtClean="0"/>
              <a:t>On x-axis of both plots:  Number of elements in each provider’s dataset</a:t>
            </a:r>
            <a:endParaRPr lang="en-US" dirty="0" smtClean="0"/>
          </a:p>
          <a:p>
            <a:endParaRPr lang="en-US" dirty="0" smtClean="0"/>
          </a:p>
          <a:p>
            <a:r>
              <a:rPr lang="en-US" dirty="0" smtClean="0"/>
              <a:t>KS = </a:t>
            </a:r>
            <a:r>
              <a:rPr lang="en-US" dirty="0" err="1" smtClean="0"/>
              <a:t>Kissner</a:t>
            </a:r>
            <a:r>
              <a:rPr lang="en-US" dirty="0" smtClean="0"/>
              <a:t> and Song</a:t>
            </a:r>
          </a:p>
          <a:p>
            <a:r>
              <a:rPr lang="en-US" dirty="0" smtClean="0"/>
              <a:t>Cryptographic operations main source of bottleneck</a:t>
            </a:r>
          </a:p>
        </p:txBody>
      </p:sp>
      <p:sp>
        <p:nvSpPr>
          <p:cNvPr id="4" name="Slide Number Placeholder 3"/>
          <p:cNvSpPr>
            <a:spLocks noGrp="1"/>
          </p:cNvSpPr>
          <p:nvPr>
            <p:ph type="sldNum" sz="quarter" idx="10"/>
          </p:nvPr>
        </p:nvSpPr>
        <p:spPr/>
        <p:txBody>
          <a:bodyPr/>
          <a:lstStyle/>
          <a:p>
            <a:fld id="{006486C3-D72F-4E95-B885-F50B69F76C9D}" type="slidenum">
              <a:rPr lang="en-US" smtClean="0"/>
              <a:t>28</a:t>
            </a:fld>
            <a:endParaRPr lang="en-US"/>
          </a:p>
        </p:txBody>
      </p:sp>
    </p:spTree>
    <p:extLst>
      <p:ext uri="{BB962C8B-B14F-4D97-AF65-F5344CB8AC3E}">
        <p14:creationId xmlns:p14="http://schemas.microsoft.com/office/powerpoint/2010/main" val="2088658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Performance of</a:t>
            </a:r>
            <a:r>
              <a:rPr lang="en-US" baseline="0" dirty="0" smtClean="0"/>
              <a:t> SIA and PIA was studied for two-way redundancy and three-way redundancy.</a:t>
            </a:r>
            <a:endParaRPr lang="en-US" dirty="0" smtClean="0"/>
          </a:p>
          <a:p>
            <a:endParaRPr lang="en-US" dirty="0" smtClean="0"/>
          </a:p>
          <a:p>
            <a:r>
              <a:rPr lang="en-US" dirty="0" smtClean="0"/>
              <a:t>On y-axis for both plots:  Computation time in seconds</a:t>
            </a:r>
          </a:p>
          <a:p>
            <a:r>
              <a:rPr lang="en-US" dirty="0" smtClean="0"/>
              <a:t>On x-axis for both plots:  Number of cloud providers</a:t>
            </a:r>
            <a:endParaRPr lang="en-US" dirty="0"/>
          </a:p>
        </p:txBody>
      </p:sp>
      <p:sp>
        <p:nvSpPr>
          <p:cNvPr id="4" name="Slide Number Placeholder 3"/>
          <p:cNvSpPr>
            <a:spLocks noGrp="1"/>
          </p:cNvSpPr>
          <p:nvPr>
            <p:ph type="sldNum" sz="quarter" idx="10"/>
          </p:nvPr>
        </p:nvSpPr>
        <p:spPr/>
        <p:txBody>
          <a:bodyPr/>
          <a:lstStyle/>
          <a:p>
            <a:fld id="{006486C3-D72F-4E95-B885-F50B69F76C9D}" type="slidenum">
              <a:rPr lang="en-US" smtClean="0"/>
              <a:t>29</a:t>
            </a:fld>
            <a:endParaRPr lang="en-US"/>
          </a:p>
        </p:txBody>
      </p:sp>
    </p:spTree>
    <p:extLst>
      <p:ext uri="{BB962C8B-B14F-4D97-AF65-F5344CB8AC3E}">
        <p14:creationId xmlns:p14="http://schemas.microsoft.com/office/powerpoint/2010/main" val="261804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examples of cloud services that utilize redundancy in their system include Amazon S3 and iCloud.  Amazon S3 uses multiple racks to replicate each data object, whereas iCloud rents infrastructure from multiple third-party providers, such as Amazon EC2 and Microsoft Azure, for redundancy purposes.</a:t>
            </a:r>
            <a:endParaRPr lang="en-US" dirty="0"/>
          </a:p>
        </p:txBody>
      </p:sp>
      <p:sp>
        <p:nvSpPr>
          <p:cNvPr id="4" name="Slide Number Placeholder 3"/>
          <p:cNvSpPr>
            <a:spLocks noGrp="1"/>
          </p:cNvSpPr>
          <p:nvPr>
            <p:ph type="sldNum" sz="quarter" idx="10"/>
          </p:nvPr>
        </p:nvSpPr>
        <p:spPr/>
        <p:txBody>
          <a:bodyPr/>
          <a:lstStyle/>
          <a:p>
            <a:fld id="{006486C3-D72F-4E95-B885-F50B69F76C9D}" type="slidenum">
              <a:rPr lang="en-US" smtClean="0"/>
              <a:t>2</a:t>
            </a:fld>
            <a:endParaRPr lang="en-US"/>
          </a:p>
        </p:txBody>
      </p:sp>
    </p:spTree>
    <p:extLst>
      <p:ext uri="{BB962C8B-B14F-4D97-AF65-F5344CB8AC3E}">
        <p14:creationId xmlns:p14="http://schemas.microsoft.com/office/powerpoint/2010/main" val="1660636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 you have a service and three racks A, B, and C.  The</a:t>
            </a:r>
            <a:r>
              <a:rPr lang="en-US" baseline="0" dirty="0" smtClean="0"/>
              <a:t> service is replicated among the three racks, but often overlooked among service providers is a shared infrastructure component such as an aggregation switch.  If the switch fails, then the service is considered to have failed.  The availabilities of racks A, B, and C all depend on the availability of the aggregation switch, and </a:t>
            </a:r>
            <a:r>
              <a:rPr lang="en-US" baseline="0" smtClean="0"/>
              <a:t>the switch is </a:t>
            </a:r>
            <a:r>
              <a:rPr lang="en-US" baseline="0" dirty="0" smtClean="0"/>
              <a:t>nevertheless a single point of failure.  This common dependency introduced an unexpected RG, which is a smaller than expected RG.  Despite redundancy efforts, unexpected RGs can disable the entire service.</a:t>
            </a:r>
            <a:endParaRPr lang="en-US" dirty="0"/>
          </a:p>
        </p:txBody>
      </p:sp>
      <p:sp>
        <p:nvSpPr>
          <p:cNvPr id="4" name="Slide Number Placeholder 3"/>
          <p:cNvSpPr>
            <a:spLocks noGrp="1"/>
          </p:cNvSpPr>
          <p:nvPr>
            <p:ph type="sldNum" sz="quarter" idx="10"/>
          </p:nvPr>
        </p:nvSpPr>
        <p:spPr/>
        <p:txBody>
          <a:bodyPr/>
          <a:lstStyle/>
          <a:p>
            <a:fld id="{006486C3-D72F-4E95-B885-F50B69F76C9D}" type="slidenum">
              <a:rPr lang="en-US" smtClean="0"/>
              <a:t>3</a:t>
            </a:fld>
            <a:endParaRPr lang="en-US"/>
          </a:p>
        </p:txBody>
      </p:sp>
    </p:spTree>
    <p:extLst>
      <p:ext uri="{BB962C8B-B14F-4D97-AF65-F5344CB8AC3E}">
        <p14:creationId xmlns:p14="http://schemas.microsoft.com/office/powerpoint/2010/main" val="226378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PIA = Private Independence Auditing</a:t>
            </a:r>
            <a:endParaRPr lang="en-US" dirty="0"/>
          </a:p>
        </p:txBody>
      </p:sp>
      <p:sp>
        <p:nvSpPr>
          <p:cNvPr id="4" name="Slide Number Placeholder 3"/>
          <p:cNvSpPr>
            <a:spLocks noGrp="1"/>
          </p:cNvSpPr>
          <p:nvPr>
            <p:ph type="sldNum" sz="quarter" idx="10"/>
          </p:nvPr>
        </p:nvSpPr>
        <p:spPr/>
        <p:txBody>
          <a:bodyPr/>
          <a:lstStyle/>
          <a:p>
            <a:fld id="{006486C3-D72F-4E95-B885-F50B69F76C9D}" type="slidenum">
              <a:rPr lang="en-US" smtClean="0"/>
              <a:t>6</a:t>
            </a:fld>
            <a:endParaRPr lang="en-US"/>
          </a:p>
        </p:txBody>
      </p:sp>
    </p:spTree>
    <p:extLst>
      <p:ext uri="{BB962C8B-B14F-4D97-AF65-F5344CB8AC3E}">
        <p14:creationId xmlns:p14="http://schemas.microsoft.com/office/powerpoint/2010/main" val="2163146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Auditing client</a:t>
            </a:r>
          </a:p>
          <a:p>
            <a:pPr marL="171450" indent="-171450">
              <a:buFont typeface="Arial" panose="020B0604020202020204" pitchFamily="34" charset="0"/>
              <a:buChar char="•"/>
            </a:pPr>
            <a:r>
              <a:rPr lang="en-US" dirty="0" smtClean="0"/>
              <a:t>Auditing agent for independence auditing</a:t>
            </a:r>
          </a:p>
          <a:p>
            <a:pPr marL="171450" indent="-171450">
              <a:buFont typeface="Arial" panose="020B0604020202020204" pitchFamily="34" charset="0"/>
              <a:buChar char="•"/>
            </a:pPr>
            <a:r>
              <a:rPr lang="en-US" dirty="0" smtClean="0"/>
              <a:t>Independence auditing</a:t>
            </a:r>
            <a:endParaRPr lang="en-US" dirty="0"/>
          </a:p>
        </p:txBody>
      </p:sp>
      <p:sp>
        <p:nvSpPr>
          <p:cNvPr id="4" name="Slide Number Placeholder 3"/>
          <p:cNvSpPr>
            <a:spLocks noGrp="1"/>
          </p:cNvSpPr>
          <p:nvPr>
            <p:ph type="sldNum" sz="quarter" idx="10"/>
          </p:nvPr>
        </p:nvSpPr>
        <p:spPr/>
        <p:txBody>
          <a:bodyPr/>
          <a:lstStyle/>
          <a:p>
            <a:fld id="{006486C3-D72F-4E95-B885-F50B69F76C9D}" type="slidenum">
              <a:rPr lang="en-US" smtClean="0"/>
              <a:t>7</a:t>
            </a:fld>
            <a:endParaRPr lang="en-US"/>
          </a:p>
        </p:txBody>
      </p:sp>
    </p:spTree>
    <p:extLst>
      <p:ext uri="{BB962C8B-B14F-4D97-AF65-F5344CB8AC3E}">
        <p14:creationId xmlns:p14="http://schemas.microsoft.com/office/powerpoint/2010/main" val="2324116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for Amazon</a:t>
            </a:r>
            <a:r>
              <a:rPr lang="en-US" baseline="0" dirty="0" smtClean="0"/>
              <a:t> because they use multiple racks that they own and don’t rely on multiple cloud providers</a:t>
            </a:r>
            <a:endParaRPr lang="en-US" dirty="0"/>
          </a:p>
        </p:txBody>
      </p:sp>
      <p:sp>
        <p:nvSpPr>
          <p:cNvPr id="4" name="Slide Number Placeholder 3"/>
          <p:cNvSpPr>
            <a:spLocks noGrp="1"/>
          </p:cNvSpPr>
          <p:nvPr>
            <p:ph type="sldNum" sz="quarter" idx="10"/>
          </p:nvPr>
        </p:nvSpPr>
        <p:spPr/>
        <p:txBody>
          <a:bodyPr/>
          <a:lstStyle/>
          <a:p>
            <a:fld id="{006486C3-D72F-4E95-B885-F50B69F76C9D}" type="slidenum">
              <a:rPr lang="en-US" smtClean="0"/>
              <a:t>9</a:t>
            </a:fld>
            <a:endParaRPr lang="en-US"/>
          </a:p>
        </p:txBody>
      </p:sp>
    </p:spTree>
    <p:extLst>
      <p:ext uri="{BB962C8B-B14F-4D97-AF65-F5344CB8AC3E}">
        <p14:creationId xmlns:p14="http://schemas.microsoft.com/office/powerpoint/2010/main" val="143661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Component set:  Most fundamental</a:t>
            </a:r>
            <a:r>
              <a:rPr lang="en-US" baseline="0" dirty="0" smtClean="0"/>
              <a:t> concepts are components</a:t>
            </a:r>
          </a:p>
          <a:p>
            <a:pPr marL="0" indent="0">
              <a:buFont typeface="+mj-lt"/>
              <a:buNone/>
            </a:pPr>
            <a:r>
              <a:rPr lang="en-US" baseline="0" dirty="0" smtClean="0"/>
              <a:t>Fault set:  Add weights to each component</a:t>
            </a:r>
          </a:p>
          <a:p>
            <a:pPr marL="0" indent="0">
              <a:buFont typeface="+mj-lt"/>
              <a:buNone/>
            </a:pPr>
            <a:r>
              <a:rPr lang="en-US" baseline="0" dirty="0" smtClean="0"/>
              <a:t>Fault graph:  Introduces more level of detail</a:t>
            </a:r>
            <a:endParaRPr lang="en-US" dirty="0" smtClean="0"/>
          </a:p>
          <a:p>
            <a:pPr marL="0" indent="0">
              <a:buFont typeface="+mj-lt"/>
              <a:buNone/>
            </a:pPr>
            <a:endParaRPr lang="en-US" dirty="0" smtClean="0"/>
          </a:p>
          <a:p>
            <a:pPr marL="0" indent="0">
              <a:buFont typeface="+mj-lt"/>
              <a:buNone/>
            </a:pPr>
            <a:r>
              <a:rPr lang="en-US" dirty="0" smtClean="0"/>
              <a:t>To construct the dependency graph:</a:t>
            </a:r>
          </a:p>
          <a:p>
            <a:pPr marL="514350" indent="-514350">
              <a:buFont typeface="+mj-lt"/>
              <a:buAutoNum type="arabicPeriod"/>
            </a:pPr>
            <a:r>
              <a:rPr lang="en-US" dirty="0" smtClean="0"/>
              <a:t>Find failure of entire deployment and make it the top of the graph</a:t>
            </a:r>
          </a:p>
          <a:p>
            <a:pPr marL="514350" indent="-514350">
              <a:buFont typeface="+mj-lt"/>
              <a:buAutoNum type="arabicPeriod"/>
            </a:pPr>
            <a:r>
              <a:rPr lang="en-US" dirty="0" smtClean="0"/>
              <a:t>Obtain dependency information from </a:t>
            </a:r>
            <a:r>
              <a:rPr lang="en-US" dirty="0" err="1" smtClean="0"/>
              <a:t>DepDB</a:t>
            </a:r>
            <a:endParaRPr lang="en-US" dirty="0" smtClean="0"/>
          </a:p>
          <a:p>
            <a:pPr marL="914400" lvl="1" indent="-514350">
              <a:buFont typeface="+mj-lt"/>
              <a:buAutoNum type="arabicPeriod"/>
            </a:pPr>
            <a:r>
              <a:rPr lang="en-US" dirty="0" smtClean="0"/>
              <a:t>Each server failure event represented as child node of top event</a:t>
            </a:r>
          </a:p>
          <a:p>
            <a:pPr marL="914400" lvl="1" indent="-514350">
              <a:buFont typeface="+mj-lt"/>
              <a:buAutoNum type="arabicPeriod"/>
            </a:pPr>
            <a:r>
              <a:rPr lang="en-US" dirty="0" smtClean="0"/>
              <a:t>AND gate connects top event with child nodes representing redundant servers</a:t>
            </a:r>
          </a:p>
          <a:p>
            <a:pPr marL="514350" indent="-514350">
              <a:buFont typeface="+mj-lt"/>
              <a:buAutoNum type="arabicPeriod"/>
            </a:pPr>
            <a:r>
              <a:rPr lang="en-US" dirty="0" smtClean="0"/>
              <a:t>Obtain network, hardware, and software dependencies from </a:t>
            </a:r>
            <a:r>
              <a:rPr lang="en-US" dirty="0" err="1" smtClean="0"/>
              <a:t>DepDB</a:t>
            </a:r>
            <a:r>
              <a:rPr lang="en-US" dirty="0" smtClean="0"/>
              <a:t>, connect with OR gate</a:t>
            </a:r>
          </a:p>
          <a:p>
            <a:pPr marL="514350" indent="-514350">
              <a:buFont typeface="+mj-lt"/>
              <a:buAutoNum type="arabicPeriod"/>
            </a:pPr>
            <a:r>
              <a:rPr lang="en-US" dirty="0" smtClean="0"/>
              <a:t>Connect hardware event with </a:t>
            </a:r>
            <a:r>
              <a:rPr lang="en-US" dirty="0" err="1" smtClean="0"/>
              <a:t>deps</a:t>
            </a:r>
            <a:r>
              <a:rPr lang="en-US" dirty="0" smtClean="0"/>
              <a:t>’ failure events using OR gate</a:t>
            </a:r>
          </a:p>
          <a:p>
            <a:pPr marL="514350" indent="-514350">
              <a:buFont typeface="+mj-lt"/>
              <a:buAutoNum type="arabicPeriod"/>
            </a:pPr>
            <a:r>
              <a:rPr lang="en-US" dirty="0" smtClean="0"/>
              <a:t>Connect network event with </a:t>
            </a:r>
            <a:r>
              <a:rPr lang="en-US" dirty="0" err="1" smtClean="0"/>
              <a:t>deps</a:t>
            </a:r>
            <a:r>
              <a:rPr lang="en-US" dirty="0" smtClean="0"/>
              <a:t>’ failure events</a:t>
            </a:r>
          </a:p>
          <a:p>
            <a:pPr marL="514350" indent="-514350">
              <a:buFont typeface="+mj-lt"/>
              <a:buAutoNum type="arabicPeriod"/>
            </a:pPr>
            <a:r>
              <a:rPr lang="en-US" dirty="0" smtClean="0"/>
              <a:t>Connect software event with </a:t>
            </a:r>
            <a:r>
              <a:rPr lang="en-US" dirty="0" err="1" smtClean="0"/>
              <a:t>deps</a:t>
            </a:r>
            <a:r>
              <a:rPr lang="en-US" dirty="0" smtClean="0"/>
              <a:t>’ failure events</a:t>
            </a:r>
            <a:endParaRPr lang="en-US" dirty="0"/>
          </a:p>
        </p:txBody>
      </p:sp>
      <p:sp>
        <p:nvSpPr>
          <p:cNvPr id="4" name="Slide Number Placeholder 3"/>
          <p:cNvSpPr>
            <a:spLocks noGrp="1"/>
          </p:cNvSpPr>
          <p:nvPr>
            <p:ph type="sldNum" sz="quarter" idx="10"/>
          </p:nvPr>
        </p:nvSpPr>
        <p:spPr/>
        <p:txBody>
          <a:bodyPr/>
          <a:lstStyle/>
          <a:p>
            <a:fld id="{006486C3-D72F-4E95-B885-F50B69F76C9D}" type="slidenum">
              <a:rPr lang="en-US" smtClean="0"/>
              <a:t>10</a:t>
            </a:fld>
            <a:endParaRPr lang="en-US"/>
          </a:p>
        </p:txBody>
      </p:sp>
    </p:spTree>
    <p:extLst>
      <p:ext uri="{BB962C8B-B14F-4D97-AF65-F5344CB8AC3E}">
        <p14:creationId xmlns:p14="http://schemas.microsoft.com/office/powerpoint/2010/main" val="413487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Useful for iCloud </a:t>
            </a:r>
            <a:r>
              <a:rPr lang="en-US" baseline="0" dirty="0" smtClean="0"/>
              <a:t>because they rely on multiple cloud providers</a:t>
            </a:r>
            <a:endParaRPr lang="en-US" dirty="0" smtClean="0"/>
          </a:p>
          <a:p>
            <a:endParaRPr lang="en-US" dirty="0" smtClean="0"/>
          </a:p>
          <a:p>
            <a:r>
              <a:rPr lang="en-US" dirty="0" smtClean="0"/>
              <a:t>Two approaches</a:t>
            </a:r>
          </a:p>
          <a:p>
            <a:pPr marL="971550" lvl="1" indent="-514350">
              <a:buFont typeface="+mj-lt"/>
              <a:buAutoNum type="arabicPeriod"/>
            </a:pPr>
            <a:r>
              <a:rPr lang="en-US" dirty="0" smtClean="0"/>
              <a:t>Secure multi-party computation (SMPC)</a:t>
            </a:r>
          </a:p>
          <a:p>
            <a:pPr lvl="2"/>
            <a:r>
              <a:rPr lang="en-US" dirty="0" smtClean="0"/>
              <a:t>Compute &amp; reveal overlap of multiple cloud providers without revealing any data</a:t>
            </a:r>
          </a:p>
          <a:p>
            <a:pPr lvl="2"/>
            <a:r>
              <a:rPr lang="en-US" dirty="0" smtClean="0"/>
              <a:t>Poor scalability in practice</a:t>
            </a:r>
          </a:p>
          <a:p>
            <a:pPr marL="971550" lvl="1" indent="-514350">
              <a:buFont typeface="+mj-lt"/>
              <a:buAutoNum type="arabicPeriod"/>
            </a:pPr>
            <a:r>
              <a:rPr lang="en-US" dirty="0" smtClean="0"/>
              <a:t>Private set intersection cardinality</a:t>
            </a:r>
          </a:p>
          <a:p>
            <a:pPr lvl="2"/>
            <a:r>
              <a:rPr lang="en-US" dirty="0" smtClean="0"/>
              <a:t>Operates only at component-set level of detail</a:t>
            </a:r>
          </a:p>
          <a:p>
            <a:pPr lvl="2"/>
            <a:r>
              <a:rPr lang="en-US" dirty="0" err="1" smtClean="0"/>
              <a:t>Jaccard</a:t>
            </a:r>
            <a:r>
              <a:rPr lang="en-US" dirty="0" smtClean="0"/>
              <a:t> similarity used to quantify independence of configurations</a:t>
            </a:r>
          </a:p>
        </p:txBody>
      </p:sp>
      <p:sp>
        <p:nvSpPr>
          <p:cNvPr id="4" name="Slide Number Placeholder 3"/>
          <p:cNvSpPr>
            <a:spLocks noGrp="1"/>
          </p:cNvSpPr>
          <p:nvPr>
            <p:ph type="sldNum" sz="quarter" idx="10"/>
          </p:nvPr>
        </p:nvSpPr>
        <p:spPr/>
        <p:txBody>
          <a:bodyPr/>
          <a:lstStyle/>
          <a:p>
            <a:fld id="{006486C3-D72F-4E95-B885-F50B69F76C9D}" type="slidenum">
              <a:rPr lang="en-US" smtClean="0"/>
              <a:t>16</a:t>
            </a:fld>
            <a:endParaRPr lang="en-US"/>
          </a:p>
        </p:txBody>
      </p:sp>
    </p:spTree>
    <p:extLst>
      <p:ext uri="{BB962C8B-B14F-4D97-AF65-F5344CB8AC3E}">
        <p14:creationId xmlns:p14="http://schemas.microsoft.com/office/powerpoint/2010/main" val="160121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All parties form a logical ring.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Each party has its own public/private key pair for commutative encryption.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Let </a:t>
                </a:r>
                <a:r>
                  <a:rPr lang="en-US" dirty="0"/>
                  <a:t>E</a:t>
                </a:r>
                <a:r>
                  <a:rPr lang="en-US" baseline="-25000" dirty="0"/>
                  <a:t>X</a:t>
                </a:r>
                <a:r>
                  <a:rPr lang="en-US" dirty="0"/>
                  <a:t>(M) be X’s public key to encrypt message </a:t>
                </a:r>
                <a:r>
                  <a:rPr lang="en-US" dirty="0" smtClean="0"/>
                  <a:t>M.  Commutative </a:t>
                </a:r>
                <a:r>
                  <a:rPr lang="en-US" dirty="0"/>
                  <a:t>encryption satisfies </a:t>
                </a:r>
                <a14:m>
                  <m:oMath xmlns:m="http://schemas.openxmlformats.org/officeDocument/2006/math">
                    <m:sSub>
                      <m:sSubPr>
                        <m:ctrlPr>
                          <a:rPr lang="en-US" i="1">
                            <a:latin typeface="Cambria Math"/>
                          </a:rPr>
                        </m:ctrlPr>
                      </m:sSubPr>
                      <m:e>
                        <m:r>
                          <a:rPr lang="en-US" i="1">
                            <a:latin typeface="Cambria Math"/>
                          </a:rPr>
                          <m:t>𝐸</m:t>
                        </m:r>
                      </m:e>
                      <m:sub>
                        <m:r>
                          <a:rPr lang="en-US" i="1">
                            <a:latin typeface="Cambria Math"/>
                          </a:rPr>
                          <m:t>𝐾</m:t>
                        </m:r>
                      </m:sub>
                    </m:sSub>
                    <m:d>
                      <m:dPr>
                        <m:ctrlPr>
                          <a:rPr lang="en-US" i="1">
                            <a:latin typeface="Cambria Math"/>
                          </a:rPr>
                        </m:ctrlPr>
                      </m:dPr>
                      <m:e>
                        <m:sSub>
                          <m:sSubPr>
                            <m:ctrlPr>
                              <a:rPr lang="en-US" i="1">
                                <a:latin typeface="Cambria Math"/>
                              </a:rPr>
                            </m:ctrlPr>
                          </m:sSubPr>
                          <m:e>
                            <m:r>
                              <a:rPr lang="en-US" i="1">
                                <a:latin typeface="Cambria Math"/>
                              </a:rPr>
                              <m:t>𝐸</m:t>
                            </m:r>
                          </m:e>
                          <m:sub>
                            <m:r>
                              <a:rPr lang="en-US" i="1">
                                <a:latin typeface="Cambria Math"/>
                              </a:rPr>
                              <m:t>𝐽</m:t>
                            </m:r>
                          </m:sub>
                        </m:sSub>
                        <m:d>
                          <m:dPr>
                            <m:ctrlPr>
                              <a:rPr lang="en-US" i="1">
                                <a:latin typeface="Cambria Math"/>
                              </a:rPr>
                            </m:ctrlPr>
                          </m:dPr>
                          <m:e>
                            <m:r>
                              <a:rPr lang="en-US" i="1">
                                <a:latin typeface="Cambria Math"/>
                              </a:rPr>
                              <m:t>𝑀</m:t>
                            </m:r>
                          </m:e>
                        </m:d>
                      </m:e>
                    </m:d>
                    <m:r>
                      <a:rPr lang="en-US" i="1">
                        <a:latin typeface="Cambria Math"/>
                      </a:rPr>
                      <m:t>=</m:t>
                    </m:r>
                    <m:sSub>
                      <m:sSubPr>
                        <m:ctrlPr>
                          <a:rPr lang="en-US" i="1">
                            <a:latin typeface="Cambria Math"/>
                          </a:rPr>
                        </m:ctrlPr>
                      </m:sSubPr>
                      <m:e>
                        <m:r>
                          <a:rPr lang="en-US" i="1">
                            <a:latin typeface="Cambria Math"/>
                          </a:rPr>
                          <m:t>𝐸</m:t>
                        </m:r>
                      </m:e>
                      <m:sub>
                        <m:r>
                          <a:rPr lang="en-US" i="1">
                            <a:latin typeface="Cambria Math"/>
                          </a:rPr>
                          <m:t>𝐽</m:t>
                        </m:r>
                      </m:sub>
                    </m:sSub>
                    <m:d>
                      <m:dPr>
                        <m:ctrlPr>
                          <a:rPr lang="en-US" i="1">
                            <a:latin typeface="Cambria Math"/>
                          </a:rPr>
                        </m:ctrlPr>
                      </m:dPr>
                      <m:e>
                        <m:sSub>
                          <m:sSubPr>
                            <m:ctrlPr>
                              <a:rPr lang="en-US" i="1">
                                <a:latin typeface="Cambria Math"/>
                              </a:rPr>
                            </m:ctrlPr>
                          </m:sSubPr>
                          <m:e>
                            <m:r>
                              <a:rPr lang="en-US" i="1">
                                <a:latin typeface="Cambria Math"/>
                              </a:rPr>
                              <m:t>𝐸</m:t>
                            </m:r>
                          </m:e>
                          <m:sub>
                            <m:r>
                              <a:rPr lang="en-US" b="0" i="1" smtClean="0">
                                <a:latin typeface="Cambria Math"/>
                              </a:rPr>
                              <m:t>𝐾</m:t>
                            </m:r>
                          </m:sub>
                        </m:sSub>
                        <m:d>
                          <m:dPr>
                            <m:ctrlPr>
                              <a:rPr lang="en-US" i="1">
                                <a:latin typeface="Cambria Math"/>
                              </a:rPr>
                            </m:ctrlPr>
                          </m:dPr>
                          <m:e>
                            <m:r>
                              <a:rPr lang="en-US" i="1">
                                <a:latin typeface="Cambria Math"/>
                              </a:rPr>
                              <m:t>𝑀</m:t>
                            </m:r>
                          </m:e>
                        </m:d>
                      </m:e>
                    </m:d>
                  </m:oMath>
                </a14:m>
                <a:endParaRPr lang="en-US" dirty="0"/>
              </a:p>
            </p:txBody>
          </p:sp>
        </mc:Choice>
        <mc:Fallback xmlns="">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All parties form a logical ring.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Each party has its own public/private key pair for commutative encryption.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Let </a:t>
                </a:r>
                <a:r>
                  <a:rPr lang="en-US" dirty="0"/>
                  <a:t>E</a:t>
                </a:r>
                <a:r>
                  <a:rPr lang="en-US" baseline="-25000" dirty="0"/>
                  <a:t>X</a:t>
                </a:r>
                <a:r>
                  <a:rPr lang="en-US" dirty="0"/>
                  <a:t>(M) be X’s public key to encrypt message </a:t>
                </a:r>
                <a:r>
                  <a:rPr lang="en-US" dirty="0" smtClean="0"/>
                  <a:t>M.  Commutative </a:t>
                </a:r>
                <a:r>
                  <a:rPr lang="en-US" dirty="0"/>
                  <a:t>encryption satisfies </a:t>
                </a:r>
                <a:r>
                  <a:rPr lang="en-US" i="0">
                    <a:latin typeface="Cambria Math"/>
                  </a:rPr>
                  <a:t>𝐸_𝐾 (𝐸_𝐽 (𝑀))=𝐸_𝐽 (𝐸_</a:t>
                </a:r>
                <a:r>
                  <a:rPr lang="en-US" b="0" i="0" smtClean="0">
                    <a:latin typeface="Cambria Math"/>
                  </a:rPr>
                  <a:t>𝐾</a:t>
                </a:r>
                <a:r>
                  <a:rPr lang="en-US" b="0" i="0">
                    <a:latin typeface="Cambria Math"/>
                  </a:rPr>
                  <a:t> (</a:t>
                </a:r>
                <a:r>
                  <a:rPr lang="en-US" i="0">
                    <a:latin typeface="Cambria Math"/>
                  </a:rPr>
                  <a:t>𝑀))</a:t>
                </a:r>
                <a:endParaRPr lang="en-US" dirty="0"/>
              </a:p>
            </p:txBody>
          </p:sp>
        </mc:Fallback>
      </mc:AlternateContent>
      <p:sp>
        <p:nvSpPr>
          <p:cNvPr id="4" name="Slide Number Placeholder 3"/>
          <p:cNvSpPr>
            <a:spLocks noGrp="1"/>
          </p:cNvSpPr>
          <p:nvPr>
            <p:ph type="sldNum" sz="quarter" idx="10"/>
          </p:nvPr>
        </p:nvSpPr>
        <p:spPr/>
        <p:txBody>
          <a:bodyPr/>
          <a:lstStyle/>
          <a:p>
            <a:fld id="{006486C3-D72F-4E95-B885-F50B69F76C9D}" type="slidenum">
              <a:rPr lang="en-US" smtClean="0"/>
              <a:t>19</a:t>
            </a:fld>
            <a:endParaRPr lang="en-US"/>
          </a:p>
        </p:txBody>
      </p:sp>
    </p:spTree>
    <p:extLst>
      <p:ext uri="{BB962C8B-B14F-4D97-AF65-F5344CB8AC3E}">
        <p14:creationId xmlns:p14="http://schemas.microsoft.com/office/powerpoint/2010/main" val="212788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sz="1500"/>
            </a:lvl1pPr>
          </a:lstStyle>
          <a:p>
            <a:fld id="{5B6D813C-8684-4616-B271-09518771B58E}" type="datetime1">
              <a:rPr lang="en-US" smtClean="0"/>
              <a:pPr/>
              <a:t>3/10/2015</a:t>
            </a:fld>
            <a:endParaRPr lang="en-US" dirty="0"/>
          </a:p>
        </p:txBody>
      </p:sp>
      <p:sp>
        <p:nvSpPr>
          <p:cNvPr id="5" name="Footer Placeholder 4"/>
          <p:cNvSpPr>
            <a:spLocks noGrp="1"/>
          </p:cNvSpPr>
          <p:nvPr>
            <p:ph type="ftr" sz="quarter" idx="11"/>
          </p:nvPr>
        </p:nvSpPr>
        <p:spPr/>
        <p:txBody>
          <a:bodyPr/>
          <a:lstStyle/>
          <a:p>
            <a:r>
              <a:rPr lang="en-US" dirty="0" smtClean="0"/>
              <a:t>Heading off Correlated Failures through Independence-as-a-Service</a:t>
            </a:r>
            <a:endParaRPr lang="en-US" dirty="0"/>
          </a:p>
        </p:txBody>
      </p:sp>
      <p:sp>
        <p:nvSpPr>
          <p:cNvPr id="6" name="Slide Number Placeholder 5"/>
          <p:cNvSpPr>
            <a:spLocks noGrp="1"/>
          </p:cNvSpPr>
          <p:nvPr>
            <p:ph type="sldNum" sz="quarter" idx="12"/>
          </p:nvPr>
        </p:nvSpPr>
        <p:spPr/>
        <p:txBody>
          <a:bodyPr/>
          <a:lstStyle>
            <a:lvl1pPr>
              <a:defRPr sz="1500"/>
            </a:lvl1pPr>
          </a:lstStyle>
          <a:p>
            <a:fld id="{F5182BAB-084B-4677-8737-0FEB36B5F53E}" type="slidenum">
              <a:rPr lang="en-US" smtClean="0"/>
              <a:pPr/>
              <a:t>‹#›</a:t>
            </a:fld>
            <a:endParaRPr lang="en-US" dirty="0"/>
          </a:p>
        </p:txBody>
      </p:sp>
    </p:spTree>
    <p:extLst>
      <p:ext uri="{BB962C8B-B14F-4D97-AF65-F5344CB8AC3E}">
        <p14:creationId xmlns:p14="http://schemas.microsoft.com/office/powerpoint/2010/main" val="606878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D37D7-EC11-4FB9-80AC-522AB2AD4FEB}"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a:t>
            </a:fld>
            <a:endParaRPr lang="en-US"/>
          </a:p>
        </p:txBody>
      </p:sp>
    </p:spTree>
    <p:extLst>
      <p:ext uri="{BB962C8B-B14F-4D97-AF65-F5344CB8AC3E}">
        <p14:creationId xmlns:p14="http://schemas.microsoft.com/office/powerpoint/2010/main" val="32499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F23C9-8D45-449D-A9FB-6E0268F5A2BF}"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a:t>
            </a:fld>
            <a:endParaRPr lang="en-US"/>
          </a:p>
        </p:txBody>
      </p:sp>
    </p:spTree>
    <p:extLst>
      <p:ext uri="{BB962C8B-B14F-4D97-AF65-F5344CB8AC3E}">
        <p14:creationId xmlns:p14="http://schemas.microsoft.com/office/powerpoint/2010/main" val="166517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a:t>
            </a:fld>
            <a:endParaRPr lang="en-US"/>
          </a:p>
        </p:txBody>
      </p:sp>
    </p:spTree>
    <p:extLst>
      <p:ext uri="{BB962C8B-B14F-4D97-AF65-F5344CB8AC3E}">
        <p14:creationId xmlns:p14="http://schemas.microsoft.com/office/powerpoint/2010/main" val="10744550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719462-329D-4712-B63C-AF2541D014FF}"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a:t>
            </a:fld>
            <a:endParaRPr lang="en-US"/>
          </a:p>
        </p:txBody>
      </p:sp>
    </p:spTree>
    <p:extLst>
      <p:ext uri="{BB962C8B-B14F-4D97-AF65-F5344CB8AC3E}">
        <p14:creationId xmlns:p14="http://schemas.microsoft.com/office/powerpoint/2010/main" val="33288162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1E93F3-5075-4F4E-A9FF-C89396638327}" type="datetime1">
              <a:rPr lang="en-US" smtClean="0"/>
              <a:t>3/10/2015</a:t>
            </a:fld>
            <a:endParaRPr lang="en-US"/>
          </a:p>
        </p:txBody>
      </p:sp>
      <p:sp>
        <p:nvSpPr>
          <p:cNvPr id="6" name="Footer Placeholder 5"/>
          <p:cNvSpPr>
            <a:spLocks noGrp="1"/>
          </p:cNvSpPr>
          <p:nvPr>
            <p:ph type="ftr" sz="quarter" idx="11"/>
          </p:nvPr>
        </p:nvSpPr>
        <p:spPr/>
        <p:txBody>
          <a:bodyPr/>
          <a:lstStyle/>
          <a:p>
            <a:r>
              <a:rPr lang="en-US" smtClean="0"/>
              <a:t>Heading off Correlated Failures through Independence-as-a-Service</a:t>
            </a:r>
            <a:endParaRPr lang="en-US"/>
          </a:p>
        </p:txBody>
      </p:sp>
      <p:sp>
        <p:nvSpPr>
          <p:cNvPr id="7" name="Slide Number Placeholder 6"/>
          <p:cNvSpPr>
            <a:spLocks noGrp="1"/>
          </p:cNvSpPr>
          <p:nvPr>
            <p:ph type="sldNum" sz="quarter" idx="12"/>
          </p:nvPr>
        </p:nvSpPr>
        <p:spPr/>
        <p:txBody>
          <a:bodyPr/>
          <a:lstStyle/>
          <a:p>
            <a:fld id="{F5182BAB-084B-4677-8737-0FEB36B5F53E}" type="slidenum">
              <a:rPr lang="en-US" smtClean="0"/>
              <a:t>‹#›</a:t>
            </a:fld>
            <a:endParaRPr lang="en-US"/>
          </a:p>
        </p:txBody>
      </p:sp>
    </p:spTree>
    <p:extLst>
      <p:ext uri="{BB962C8B-B14F-4D97-AF65-F5344CB8AC3E}">
        <p14:creationId xmlns:p14="http://schemas.microsoft.com/office/powerpoint/2010/main" val="393472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B4F860-DA00-44C3-9AC1-995EC7C2A169}" type="datetime1">
              <a:rPr lang="en-US" smtClean="0"/>
              <a:t>3/10/2015</a:t>
            </a:fld>
            <a:endParaRPr lang="en-US"/>
          </a:p>
        </p:txBody>
      </p:sp>
      <p:sp>
        <p:nvSpPr>
          <p:cNvPr id="8" name="Footer Placeholder 7"/>
          <p:cNvSpPr>
            <a:spLocks noGrp="1"/>
          </p:cNvSpPr>
          <p:nvPr>
            <p:ph type="ftr" sz="quarter" idx="11"/>
          </p:nvPr>
        </p:nvSpPr>
        <p:spPr/>
        <p:txBody>
          <a:bodyPr/>
          <a:lstStyle/>
          <a:p>
            <a:r>
              <a:rPr lang="en-US" smtClean="0"/>
              <a:t>Heading off Correlated Failures through Independence-as-a-Service</a:t>
            </a:r>
            <a:endParaRPr lang="en-US"/>
          </a:p>
        </p:txBody>
      </p:sp>
      <p:sp>
        <p:nvSpPr>
          <p:cNvPr id="9" name="Slide Number Placeholder 8"/>
          <p:cNvSpPr>
            <a:spLocks noGrp="1"/>
          </p:cNvSpPr>
          <p:nvPr>
            <p:ph type="sldNum" sz="quarter" idx="12"/>
          </p:nvPr>
        </p:nvSpPr>
        <p:spPr/>
        <p:txBody>
          <a:bodyPr/>
          <a:lstStyle/>
          <a:p>
            <a:fld id="{F5182BAB-084B-4677-8737-0FEB36B5F53E}" type="slidenum">
              <a:rPr lang="en-US" smtClean="0"/>
              <a:t>‹#›</a:t>
            </a:fld>
            <a:endParaRPr lang="en-US"/>
          </a:p>
        </p:txBody>
      </p:sp>
    </p:spTree>
    <p:extLst>
      <p:ext uri="{BB962C8B-B14F-4D97-AF65-F5344CB8AC3E}">
        <p14:creationId xmlns:p14="http://schemas.microsoft.com/office/powerpoint/2010/main" val="29571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D14837-7CAD-40D5-BAC6-76E9C820830B}" type="datetime1">
              <a:rPr lang="en-US" smtClean="0"/>
              <a:t>3/10/2015</a:t>
            </a:fld>
            <a:endParaRPr lang="en-US"/>
          </a:p>
        </p:txBody>
      </p:sp>
      <p:sp>
        <p:nvSpPr>
          <p:cNvPr id="4" name="Footer Placeholder 3"/>
          <p:cNvSpPr>
            <a:spLocks noGrp="1"/>
          </p:cNvSpPr>
          <p:nvPr>
            <p:ph type="ftr" sz="quarter" idx="11"/>
          </p:nvPr>
        </p:nvSpPr>
        <p:spPr/>
        <p:txBody>
          <a:bodyPr/>
          <a:lstStyle/>
          <a:p>
            <a:r>
              <a:rPr lang="en-US" smtClean="0"/>
              <a:t>Heading off Correlated Failures through Independence-as-a-Service</a:t>
            </a:r>
            <a:endParaRPr lang="en-US"/>
          </a:p>
        </p:txBody>
      </p:sp>
      <p:sp>
        <p:nvSpPr>
          <p:cNvPr id="5" name="Slide Number Placeholder 4"/>
          <p:cNvSpPr>
            <a:spLocks noGrp="1"/>
          </p:cNvSpPr>
          <p:nvPr>
            <p:ph type="sldNum" sz="quarter" idx="12"/>
          </p:nvPr>
        </p:nvSpPr>
        <p:spPr/>
        <p:txBody>
          <a:bodyPr/>
          <a:lstStyle/>
          <a:p>
            <a:fld id="{F5182BAB-084B-4677-8737-0FEB36B5F53E}" type="slidenum">
              <a:rPr lang="en-US" smtClean="0"/>
              <a:t>‹#›</a:t>
            </a:fld>
            <a:endParaRPr lang="en-US"/>
          </a:p>
        </p:txBody>
      </p:sp>
    </p:spTree>
    <p:extLst>
      <p:ext uri="{BB962C8B-B14F-4D97-AF65-F5344CB8AC3E}">
        <p14:creationId xmlns:p14="http://schemas.microsoft.com/office/powerpoint/2010/main" val="135243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E5988-65C5-485E-87B4-483BCF4A3666}" type="datetime1">
              <a:rPr lang="en-US" smtClean="0"/>
              <a:t>3/10/2015</a:t>
            </a:fld>
            <a:endParaRPr lang="en-US"/>
          </a:p>
        </p:txBody>
      </p:sp>
      <p:sp>
        <p:nvSpPr>
          <p:cNvPr id="3" name="Footer Placeholder 2"/>
          <p:cNvSpPr>
            <a:spLocks noGrp="1"/>
          </p:cNvSpPr>
          <p:nvPr>
            <p:ph type="ftr" sz="quarter" idx="11"/>
          </p:nvPr>
        </p:nvSpPr>
        <p:spPr/>
        <p:txBody>
          <a:bodyPr/>
          <a:lstStyle/>
          <a:p>
            <a:r>
              <a:rPr lang="en-US" smtClean="0"/>
              <a:t>Heading off Correlated Failures through Independence-as-a-Service</a:t>
            </a:r>
            <a:endParaRPr lang="en-US"/>
          </a:p>
        </p:txBody>
      </p:sp>
      <p:sp>
        <p:nvSpPr>
          <p:cNvPr id="4" name="Slide Number Placeholder 3"/>
          <p:cNvSpPr>
            <a:spLocks noGrp="1"/>
          </p:cNvSpPr>
          <p:nvPr>
            <p:ph type="sldNum" sz="quarter" idx="12"/>
          </p:nvPr>
        </p:nvSpPr>
        <p:spPr/>
        <p:txBody>
          <a:bodyPr/>
          <a:lstStyle/>
          <a:p>
            <a:fld id="{F5182BAB-084B-4677-8737-0FEB36B5F53E}" type="slidenum">
              <a:rPr lang="en-US" smtClean="0"/>
              <a:t>‹#›</a:t>
            </a:fld>
            <a:endParaRPr lang="en-US"/>
          </a:p>
        </p:txBody>
      </p:sp>
    </p:spTree>
    <p:extLst>
      <p:ext uri="{BB962C8B-B14F-4D97-AF65-F5344CB8AC3E}">
        <p14:creationId xmlns:p14="http://schemas.microsoft.com/office/powerpoint/2010/main" val="159684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3BBFE-9207-41EC-B10A-AF9C54F70E75}" type="datetime1">
              <a:rPr lang="en-US" smtClean="0"/>
              <a:t>3/10/2015</a:t>
            </a:fld>
            <a:endParaRPr lang="en-US"/>
          </a:p>
        </p:txBody>
      </p:sp>
      <p:sp>
        <p:nvSpPr>
          <p:cNvPr id="6" name="Footer Placeholder 5"/>
          <p:cNvSpPr>
            <a:spLocks noGrp="1"/>
          </p:cNvSpPr>
          <p:nvPr>
            <p:ph type="ftr" sz="quarter" idx="11"/>
          </p:nvPr>
        </p:nvSpPr>
        <p:spPr/>
        <p:txBody>
          <a:bodyPr/>
          <a:lstStyle/>
          <a:p>
            <a:r>
              <a:rPr lang="en-US" smtClean="0"/>
              <a:t>Heading off Correlated Failures through Independence-as-a-Service</a:t>
            </a:r>
            <a:endParaRPr lang="en-US"/>
          </a:p>
        </p:txBody>
      </p:sp>
      <p:sp>
        <p:nvSpPr>
          <p:cNvPr id="7" name="Slide Number Placeholder 6"/>
          <p:cNvSpPr>
            <a:spLocks noGrp="1"/>
          </p:cNvSpPr>
          <p:nvPr>
            <p:ph type="sldNum" sz="quarter" idx="12"/>
          </p:nvPr>
        </p:nvSpPr>
        <p:spPr/>
        <p:txBody>
          <a:bodyPr/>
          <a:lstStyle/>
          <a:p>
            <a:fld id="{F5182BAB-084B-4677-8737-0FEB36B5F53E}" type="slidenum">
              <a:rPr lang="en-US" smtClean="0"/>
              <a:t>‹#›</a:t>
            </a:fld>
            <a:endParaRPr lang="en-US"/>
          </a:p>
        </p:txBody>
      </p:sp>
    </p:spTree>
    <p:extLst>
      <p:ext uri="{BB962C8B-B14F-4D97-AF65-F5344CB8AC3E}">
        <p14:creationId xmlns:p14="http://schemas.microsoft.com/office/powerpoint/2010/main" val="192442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3D94C-E22E-432B-BF5A-AA363DAE419D}" type="datetime1">
              <a:rPr lang="en-US" smtClean="0"/>
              <a:t>3/10/2015</a:t>
            </a:fld>
            <a:endParaRPr lang="en-US"/>
          </a:p>
        </p:txBody>
      </p:sp>
      <p:sp>
        <p:nvSpPr>
          <p:cNvPr id="6" name="Footer Placeholder 5"/>
          <p:cNvSpPr>
            <a:spLocks noGrp="1"/>
          </p:cNvSpPr>
          <p:nvPr>
            <p:ph type="ftr" sz="quarter" idx="11"/>
          </p:nvPr>
        </p:nvSpPr>
        <p:spPr/>
        <p:txBody>
          <a:bodyPr/>
          <a:lstStyle/>
          <a:p>
            <a:r>
              <a:rPr lang="en-US" smtClean="0"/>
              <a:t>Heading off Correlated Failures through Independence-as-a-Service</a:t>
            </a:r>
            <a:endParaRPr lang="en-US"/>
          </a:p>
        </p:txBody>
      </p:sp>
      <p:sp>
        <p:nvSpPr>
          <p:cNvPr id="7" name="Slide Number Placeholder 6"/>
          <p:cNvSpPr>
            <a:spLocks noGrp="1"/>
          </p:cNvSpPr>
          <p:nvPr>
            <p:ph type="sldNum" sz="quarter" idx="12"/>
          </p:nvPr>
        </p:nvSpPr>
        <p:spPr/>
        <p:txBody>
          <a:bodyPr/>
          <a:lstStyle/>
          <a:p>
            <a:fld id="{F5182BAB-084B-4677-8737-0FEB36B5F53E}" type="slidenum">
              <a:rPr lang="en-US" smtClean="0"/>
              <a:t>‹#›</a:t>
            </a:fld>
            <a:endParaRPr lang="en-US"/>
          </a:p>
        </p:txBody>
      </p:sp>
    </p:spTree>
    <p:extLst>
      <p:ext uri="{BB962C8B-B14F-4D97-AF65-F5344CB8AC3E}">
        <p14:creationId xmlns:p14="http://schemas.microsoft.com/office/powerpoint/2010/main" val="73389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tx2">
                <a:lumMod val="20000"/>
                <a:lumOff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Rectangle 11"/>
          <p:cNvSpPr/>
          <p:nvPr userDrawn="1"/>
        </p:nvSpPr>
        <p:spPr>
          <a:xfrm>
            <a:off x="0" y="6324600"/>
            <a:ext cx="9144000" cy="533400"/>
          </a:xfrm>
          <a:prstGeom prst="rect">
            <a:avLst/>
          </a:prstGeom>
          <a:solidFill>
            <a:schemeClr val="bg1"/>
          </a:solidFill>
          <a:ln>
            <a:no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 y="6356350"/>
            <a:ext cx="1216152" cy="365125"/>
          </a:xfrm>
          <a:prstGeom prst="rect">
            <a:avLst/>
          </a:prstGeom>
        </p:spPr>
        <p:txBody>
          <a:bodyPr vert="horz" lIns="91440" tIns="45720" rIns="91440" bIns="45720" rtlCol="0" anchor="ctr"/>
          <a:lstStyle>
            <a:lvl1pPr algn="l">
              <a:defRPr sz="1500">
                <a:solidFill>
                  <a:schemeClr val="tx1">
                    <a:tint val="75000"/>
                  </a:schemeClr>
                </a:solidFill>
              </a:defRPr>
            </a:lvl1pPr>
          </a:lstStyle>
          <a:p>
            <a:fld id="{76D8F3C3-9850-49E0-B166-DEF0C20DBDE7}" type="datetime1">
              <a:rPr lang="en-US" smtClean="0"/>
              <a:pPr/>
              <a:t>3/10/2015</a:t>
            </a:fld>
            <a:endParaRPr lang="en-US" dirty="0"/>
          </a:p>
        </p:txBody>
      </p:sp>
      <p:sp>
        <p:nvSpPr>
          <p:cNvPr id="5" name="Footer Placeholder 4"/>
          <p:cNvSpPr>
            <a:spLocks noGrp="1"/>
          </p:cNvSpPr>
          <p:nvPr>
            <p:ph type="ftr" sz="quarter" idx="3"/>
          </p:nvPr>
        </p:nvSpPr>
        <p:spPr>
          <a:xfrm>
            <a:off x="1792224" y="6356350"/>
            <a:ext cx="5562600" cy="365125"/>
          </a:xfrm>
          <a:prstGeom prst="rect">
            <a:avLst/>
          </a:prstGeom>
        </p:spPr>
        <p:txBody>
          <a:bodyPr vert="horz" lIns="91440" tIns="45720" rIns="91440" bIns="45720" rtlCol="0" anchor="ctr"/>
          <a:lstStyle>
            <a:lvl1pPr algn="ctr">
              <a:defRPr sz="1500">
                <a:solidFill>
                  <a:schemeClr val="tx1">
                    <a:tint val="75000"/>
                  </a:schemeClr>
                </a:solidFill>
              </a:defRPr>
            </a:lvl1pPr>
          </a:lstStyle>
          <a:p>
            <a:r>
              <a:rPr lang="en-US" dirty="0" smtClean="0"/>
              <a:t>Heading off Correlated Failures through Independence-as-a-Service</a:t>
            </a:r>
            <a:endParaRPr lang="en-US" dirty="0"/>
          </a:p>
        </p:txBody>
      </p:sp>
      <p:sp>
        <p:nvSpPr>
          <p:cNvPr id="6" name="Slide Number Placeholder 5"/>
          <p:cNvSpPr>
            <a:spLocks noGrp="1"/>
          </p:cNvSpPr>
          <p:nvPr>
            <p:ph type="sldNum" sz="quarter" idx="4"/>
          </p:nvPr>
        </p:nvSpPr>
        <p:spPr>
          <a:xfrm>
            <a:off x="7772400" y="6356350"/>
            <a:ext cx="1219200" cy="365125"/>
          </a:xfrm>
          <a:prstGeom prst="rect">
            <a:avLst/>
          </a:prstGeom>
        </p:spPr>
        <p:txBody>
          <a:bodyPr vert="horz" lIns="91440" tIns="45720" rIns="91440" bIns="45720" rtlCol="0" anchor="ctr"/>
          <a:lstStyle>
            <a:lvl1pPr algn="r">
              <a:defRPr sz="1500">
                <a:solidFill>
                  <a:schemeClr val="tx1">
                    <a:tint val="75000"/>
                  </a:schemeClr>
                </a:solidFill>
              </a:defRPr>
            </a:lvl1pPr>
          </a:lstStyle>
          <a:p>
            <a:fld id="{F5182BAB-084B-4677-8737-0FEB36B5F53E}" type="slidenum">
              <a:rPr lang="en-US" smtClean="0"/>
              <a:pPr/>
              <a:t>‹#›</a:t>
            </a:fld>
            <a:endParaRPr lang="en-US" dirty="0"/>
          </a:p>
        </p:txBody>
      </p:sp>
      <p:sp>
        <p:nvSpPr>
          <p:cNvPr id="7" name="Rectangle 6"/>
          <p:cNvSpPr/>
          <p:nvPr userDrawn="1"/>
        </p:nvSpPr>
        <p:spPr>
          <a:xfrm>
            <a:off x="91440" y="91440"/>
            <a:ext cx="8961120" cy="6675120"/>
          </a:xfrm>
          <a:prstGeom prst="rect">
            <a:avLst/>
          </a:prstGeom>
          <a:noFill/>
          <a:ln w="12700">
            <a:solidFill>
              <a:schemeClr val="accent1">
                <a:lumMod val="20000"/>
                <a:lumOff val="8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57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notesSlide" Target="../notesSlides/notesSlide9.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Heading off Correlated Failures through Independence-as-a-Service</a:t>
            </a:r>
            <a:endParaRPr lang="en-US" dirty="0"/>
          </a:p>
        </p:txBody>
      </p:sp>
      <p:sp>
        <p:nvSpPr>
          <p:cNvPr id="3" name="Subtitle 2"/>
          <p:cNvSpPr>
            <a:spLocks noGrp="1"/>
          </p:cNvSpPr>
          <p:nvPr>
            <p:ph type="subTitle" idx="1"/>
          </p:nvPr>
        </p:nvSpPr>
        <p:spPr/>
        <p:txBody>
          <a:bodyPr>
            <a:normAutofit fontScale="92500" lnSpcReduction="20000"/>
          </a:bodyPr>
          <a:lstStyle/>
          <a:p>
            <a:r>
              <a:rPr lang="en-US" dirty="0" err="1" smtClean="0"/>
              <a:t>Ennan</a:t>
            </a:r>
            <a:r>
              <a:rPr lang="en-US" dirty="0" smtClean="0"/>
              <a:t> </a:t>
            </a:r>
            <a:r>
              <a:rPr lang="en-US" dirty="0" err="1" smtClean="0"/>
              <a:t>Zhai</a:t>
            </a:r>
            <a:r>
              <a:rPr lang="en-US" dirty="0" smtClean="0"/>
              <a:t>, </a:t>
            </a:r>
            <a:r>
              <a:rPr lang="en-US" dirty="0" err="1" smtClean="0"/>
              <a:t>Ruichuan</a:t>
            </a:r>
            <a:r>
              <a:rPr lang="en-US" dirty="0" smtClean="0"/>
              <a:t> Chen, David Isaac </a:t>
            </a:r>
            <a:r>
              <a:rPr lang="en-US" dirty="0" err="1" smtClean="0"/>
              <a:t>Wolinsky</a:t>
            </a:r>
            <a:r>
              <a:rPr lang="en-US" dirty="0" smtClean="0"/>
              <a:t>, and Bryan Ford</a:t>
            </a:r>
          </a:p>
          <a:p>
            <a:endParaRPr lang="en-US" dirty="0"/>
          </a:p>
          <a:p>
            <a:r>
              <a:rPr lang="en-US" dirty="0" smtClean="0"/>
              <a:t>Presenter: Ron Wright</a:t>
            </a:r>
            <a:endParaRPr lang="en-US" dirty="0"/>
          </a:p>
        </p:txBody>
      </p:sp>
      <p:sp>
        <p:nvSpPr>
          <p:cNvPr id="7" name="Date Placeholder 6"/>
          <p:cNvSpPr>
            <a:spLocks noGrp="1"/>
          </p:cNvSpPr>
          <p:nvPr>
            <p:ph type="dt" sz="half" idx="10"/>
          </p:nvPr>
        </p:nvSpPr>
        <p:spPr/>
        <p:txBody>
          <a:bodyPr/>
          <a:lstStyle/>
          <a:p>
            <a:fld id="{5B6D813C-8684-4616-B271-09518771B58E}" type="datetime1">
              <a:rPr lang="en-US" smtClean="0"/>
              <a:t>3/10/2015</a:t>
            </a:fld>
            <a:endParaRPr lang="en-US"/>
          </a:p>
        </p:txBody>
      </p:sp>
    </p:spTree>
    <p:extLst>
      <p:ext uri="{BB962C8B-B14F-4D97-AF65-F5344CB8AC3E}">
        <p14:creationId xmlns:p14="http://schemas.microsoft.com/office/powerpoint/2010/main" val="283735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267451" y="4222750"/>
            <a:ext cx="2628900" cy="1492250"/>
            <a:chOff x="6267451" y="4375150"/>
            <a:chExt cx="2628900" cy="1492250"/>
          </a:xfrm>
        </p:grpSpPr>
        <p:sp>
          <p:nvSpPr>
            <p:cNvPr id="19" name="Rectangle 18"/>
            <p:cNvSpPr/>
            <p:nvPr/>
          </p:nvSpPr>
          <p:spPr>
            <a:xfrm>
              <a:off x="6267451" y="4375150"/>
              <a:ext cx="2628900" cy="1492250"/>
            </a:xfrm>
            <a:prstGeom prst="rect">
              <a:avLst/>
            </a:prstGeom>
            <a:solidFill>
              <a:srgbClr val="E46D0A">
                <a:alpha val="50196"/>
              </a:srgbClr>
            </a:solidFill>
            <a:ln>
              <a:solidFill>
                <a:srgbClr val="DDAA7F">
                  <a:alpha val="49804"/>
                </a:srgb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TextBox 26"/>
            <p:cNvSpPr txBox="1"/>
            <p:nvPr/>
          </p:nvSpPr>
          <p:spPr>
            <a:xfrm>
              <a:off x="6553200" y="4431268"/>
              <a:ext cx="301686" cy="369332"/>
            </a:xfrm>
            <a:prstGeom prst="rect">
              <a:avLst/>
            </a:prstGeom>
            <a:noFill/>
          </p:spPr>
          <p:txBody>
            <a:bodyPr wrap="none" rtlCol="0">
              <a:spAutoFit/>
            </a:bodyPr>
            <a:lstStyle/>
            <a:p>
              <a:r>
                <a:rPr lang="en-US" b="1" dirty="0" smtClean="0">
                  <a:solidFill>
                    <a:schemeClr val="bg1"/>
                  </a:solidFill>
                </a:rPr>
                <a:t>6</a:t>
              </a:r>
              <a:endParaRPr lang="en-US" b="1" dirty="0">
                <a:solidFill>
                  <a:schemeClr val="bg1"/>
                </a:solidFill>
              </a:endParaRPr>
            </a:p>
          </p:txBody>
        </p:sp>
      </p:grpSp>
      <p:grpSp>
        <p:nvGrpSpPr>
          <p:cNvPr id="34" name="Group 33"/>
          <p:cNvGrpSpPr/>
          <p:nvPr/>
        </p:nvGrpSpPr>
        <p:grpSpPr>
          <a:xfrm>
            <a:off x="3619500" y="4222750"/>
            <a:ext cx="2628900" cy="1492250"/>
            <a:chOff x="3619500" y="4375150"/>
            <a:chExt cx="2628900" cy="1492250"/>
          </a:xfrm>
        </p:grpSpPr>
        <p:sp>
          <p:nvSpPr>
            <p:cNvPr id="14" name="Rectangle 13"/>
            <p:cNvSpPr/>
            <p:nvPr/>
          </p:nvSpPr>
          <p:spPr>
            <a:xfrm>
              <a:off x="3619500" y="4375150"/>
              <a:ext cx="2628900" cy="1492250"/>
            </a:xfrm>
            <a:prstGeom prst="rect">
              <a:avLst/>
            </a:prstGeom>
            <a:solidFill>
              <a:srgbClr val="32859C">
                <a:alpha val="50196"/>
              </a:srgbClr>
            </a:solidFill>
            <a:ln>
              <a:solidFill>
                <a:srgbClr val="64B1C6">
                  <a:alpha val="49804"/>
                </a:srgb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TextBox 25"/>
            <p:cNvSpPr txBox="1"/>
            <p:nvPr/>
          </p:nvSpPr>
          <p:spPr>
            <a:xfrm>
              <a:off x="5562600" y="4431268"/>
              <a:ext cx="301686" cy="369332"/>
            </a:xfrm>
            <a:prstGeom prst="rect">
              <a:avLst/>
            </a:prstGeom>
            <a:noFill/>
          </p:spPr>
          <p:txBody>
            <a:bodyPr wrap="none" rtlCol="0">
              <a:spAutoFit/>
            </a:bodyPr>
            <a:lstStyle/>
            <a:p>
              <a:r>
                <a:rPr lang="en-US" b="1" dirty="0" smtClean="0">
                  <a:solidFill>
                    <a:schemeClr val="bg1"/>
                  </a:solidFill>
                </a:rPr>
                <a:t>5</a:t>
              </a:r>
              <a:endParaRPr lang="en-US" b="1" dirty="0">
                <a:solidFill>
                  <a:schemeClr val="bg1"/>
                </a:solidFill>
              </a:endParaRPr>
            </a:p>
          </p:txBody>
        </p:sp>
      </p:grpSp>
      <p:grpSp>
        <p:nvGrpSpPr>
          <p:cNvPr id="33" name="Group 32"/>
          <p:cNvGrpSpPr/>
          <p:nvPr/>
        </p:nvGrpSpPr>
        <p:grpSpPr>
          <a:xfrm>
            <a:off x="7696200" y="3803650"/>
            <a:ext cx="1295400" cy="838200"/>
            <a:chOff x="7696200" y="3956050"/>
            <a:chExt cx="1295400" cy="838200"/>
          </a:xfrm>
        </p:grpSpPr>
        <p:sp>
          <p:nvSpPr>
            <p:cNvPr id="13" name="Rectangle 12"/>
            <p:cNvSpPr/>
            <p:nvPr/>
          </p:nvSpPr>
          <p:spPr>
            <a:xfrm>
              <a:off x="7696200" y="3956050"/>
              <a:ext cx="1295400" cy="838200"/>
            </a:xfrm>
            <a:prstGeom prst="rect">
              <a:avLst/>
            </a:prstGeom>
            <a:solidFill>
              <a:srgbClr val="60497B">
                <a:alpha val="50196"/>
              </a:srgbClr>
            </a:solidFill>
            <a:ln>
              <a:solidFill>
                <a:srgbClr val="8C73AB">
                  <a:alpha val="49804"/>
                </a:srgb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TextBox 24"/>
            <p:cNvSpPr txBox="1"/>
            <p:nvPr/>
          </p:nvSpPr>
          <p:spPr>
            <a:xfrm>
              <a:off x="7697757" y="4038600"/>
              <a:ext cx="301686" cy="369332"/>
            </a:xfrm>
            <a:prstGeom prst="rect">
              <a:avLst/>
            </a:prstGeom>
            <a:noFill/>
          </p:spPr>
          <p:txBody>
            <a:bodyPr wrap="none" rtlCol="0">
              <a:spAutoFit/>
            </a:bodyPr>
            <a:lstStyle/>
            <a:p>
              <a:r>
                <a:rPr lang="en-US" b="1" dirty="0" smtClean="0">
                  <a:solidFill>
                    <a:schemeClr val="bg1"/>
                  </a:solidFill>
                </a:rPr>
                <a:t>4</a:t>
              </a:r>
              <a:endParaRPr lang="en-US" b="1" dirty="0">
                <a:solidFill>
                  <a:schemeClr val="bg1"/>
                </a:solidFill>
              </a:endParaRPr>
            </a:p>
          </p:txBody>
        </p:sp>
      </p:grpSp>
      <p:grpSp>
        <p:nvGrpSpPr>
          <p:cNvPr id="32" name="Group 31"/>
          <p:cNvGrpSpPr/>
          <p:nvPr/>
        </p:nvGrpSpPr>
        <p:grpSpPr>
          <a:xfrm>
            <a:off x="2971800" y="3810000"/>
            <a:ext cx="1295400" cy="838200"/>
            <a:chOff x="2971800" y="3962400"/>
            <a:chExt cx="1295400" cy="838200"/>
          </a:xfrm>
        </p:grpSpPr>
        <p:sp>
          <p:nvSpPr>
            <p:cNvPr id="12" name="Rectangle 11"/>
            <p:cNvSpPr/>
            <p:nvPr/>
          </p:nvSpPr>
          <p:spPr>
            <a:xfrm>
              <a:off x="2971800" y="3962400"/>
              <a:ext cx="1295400" cy="838200"/>
            </a:xfrm>
            <a:prstGeom prst="rect">
              <a:avLst/>
            </a:prstGeom>
            <a:solidFill>
              <a:srgbClr val="60497B">
                <a:alpha val="50196"/>
              </a:srgbClr>
            </a:solidFill>
            <a:ln>
              <a:solidFill>
                <a:srgbClr val="8C73AB">
                  <a:alpha val="49804"/>
                </a:srgb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TextBox 23"/>
            <p:cNvSpPr txBox="1"/>
            <p:nvPr/>
          </p:nvSpPr>
          <p:spPr>
            <a:xfrm>
              <a:off x="2973357" y="4005818"/>
              <a:ext cx="301686" cy="369332"/>
            </a:xfrm>
            <a:prstGeom prst="rect">
              <a:avLst/>
            </a:prstGeom>
            <a:noFill/>
          </p:spPr>
          <p:txBody>
            <a:bodyPr wrap="none" rtlCol="0">
              <a:spAutoFit/>
            </a:bodyPr>
            <a:lstStyle/>
            <a:p>
              <a:r>
                <a:rPr lang="en-US" b="1" dirty="0" smtClean="0">
                  <a:solidFill>
                    <a:schemeClr val="bg1"/>
                  </a:solidFill>
                </a:rPr>
                <a:t>4</a:t>
              </a:r>
              <a:endParaRPr lang="en-US" b="1" dirty="0">
                <a:solidFill>
                  <a:schemeClr val="bg1"/>
                </a:solidFill>
              </a:endParaRPr>
            </a:p>
          </p:txBody>
        </p:sp>
      </p:grpSp>
      <p:grpSp>
        <p:nvGrpSpPr>
          <p:cNvPr id="31" name="Group 30"/>
          <p:cNvGrpSpPr/>
          <p:nvPr/>
        </p:nvGrpSpPr>
        <p:grpSpPr>
          <a:xfrm>
            <a:off x="6146801" y="3124200"/>
            <a:ext cx="2743200" cy="685800"/>
            <a:chOff x="6146801" y="3276600"/>
            <a:chExt cx="2743200" cy="685800"/>
          </a:xfrm>
        </p:grpSpPr>
        <p:sp>
          <p:nvSpPr>
            <p:cNvPr id="11" name="Rectangle 10"/>
            <p:cNvSpPr/>
            <p:nvPr/>
          </p:nvSpPr>
          <p:spPr>
            <a:xfrm>
              <a:off x="6146801" y="3276600"/>
              <a:ext cx="2743200" cy="685800"/>
            </a:xfrm>
            <a:prstGeom prst="rect">
              <a:avLst/>
            </a:prstGeom>
            <a:solidFill>
              <a:srgbClr val="77943C">
                <a:alpha val="50196"/>
              </a:srgbClr>
            </a:solidFill>
            <a:ln>
              <a:solidFill>
                <a:srgbClr val="A3BD6F">
                  <a:alpha val="49804"/>
                </a:srgb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TextBox 22"/>
            <p:cNvSpPr txBox="1"/>
            <p:nvPr/>
          </p:nvSpPr>
          <p:spPr>
            <a:xfrm>
              <a:off x="6146801" y="3276600"/>
              <a:ext cx="301686" cy="369332"/>
            </a:xfrm>
            <a:prstGeom prst="rect">
              <a:avLst/>
            </a:prstGeom>
            <a:noFill/>
          </p:spPr>
          <p:txBody>
            <a:bodyPr wrap="none" rtlCol="0">
              <a:spAutoFit/>
            </a:bodyPr>
            <a:lstStyle/>
            <a:p>
              <a:r>
                <a:rPr lang="en-US" b="1" dirty="0" smtClean="0">
                  <a:solidFill>
                    <a:schemeClr val="bg1"/>
                  </a:solidFill>
                </a:rPr>
                <a:t>3</a:t>
              </a:r>
              <a:endParaRPr lang="en-US" b="1" dirty="0">
                <a:solidFill>
                  <a:schemeClr val="bg1"/>
                </a:solidFill>
              </a:endParaRPr>
            </a:p>
          </p:txBody>
        </p:sp>
      </p:grpSp>
      <p:grpSp>
        <p:nvGrpSpPr>
          <p:cNvPr id="30" name="Group 29"/>
          <p:cNvGrpSpPr/>
          <p:nvPr/>
        </p:nvGrpSpPr>
        <p:grpSpPr>
          <a:xfrm>
            <a:off x="3124200" y="3124200"/>
            <a:ext cx="2992005" cy="685800"/>
            <a:chOff x="3124200" y="3276600"/>
            <a:chExt cx="2992005" cy="685800"/>
          </a:xfrm>
        </p:grpSpPr>
        <p:sp>
          <p:nvSpPr>
            <p:cNvPr id="10" name="Rectangle 9"/>
            <p:cNvSpPr/>
            <p:nvPr/>
          </p:nvSpPr>
          <p:spPr>
            <a:xfrm>
              <a:off x="3124200" y="3276600"/>
              <a:ext cx="2992005" cy="685800"/>
            </a:xfrm>
            <a:prstGeom prst="rect">
              <a:avLst/>
            </a:prstGeom>
            <a:solidFill>
              <a:srgbClr val="77943C">
                <a:alpha val="50196"/>
              </a:srgbClr>
            </a:solidFill>
            <a:ln>
              <a:solidFill>
                <a:srgbClr val="A3BD6F">
                  <a:alpha val="49804"/>
                </a:srgb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TextBox 21"/>
            <p:cNvSpPr txBox="1"/>
            <p:nvPr/>
          </p:nvSpPr>
          <p:spPr>
            <a:xfrm>
              <a:off x="3200400" y="3276600"/>
              <a:ext cx="301686" cy="369332"/>
            </a:xfrm>
            <a:prstGeom prst="rect">
              <a:avLst/>
            </a:prstGeom>
            <a:noFill/>
          </p:spPr>
          <p:txBody>
            <a:bodyPr wrap="none" rtlCol="0">
              <a:spAutoFit/>
            </a:bodyPr>
            <a:lstStyle/>
            <a:p>
              <a:r>
                <a:rPr lang="en-US" b="1" dirty="0" smtClean="0">
                  <a:solidFill>
                    <a:schemeClr val="bg1"/>
                  </a:solidFill>
                </a:rPr>
                <a:t>3</a:t>
              </a:r>
              <a:endParaRPr lang="en-US" b="1" dirty="0">
                <a:solidFill>
                  <a:schemeClr val="bg1"/>
                </a:solidFill>
              </a:endParaRPr>
            </a:p>
          </p:txBody>
        </p:sp>
      </p:grpSp>
      <p:grpSp>
        <p:nvGrpSpPr>
          <p:cNvPr id="29" name="Group 28"/>
          <p:cNvGrpSpPr/>
          <p:nvPr/>
        </p:nvGrpSpPr>
        <p:grpSpPr>
          <a:xfrm>
            <a:off x="3810000" y="2444750"/>
            <a:ext cx="4419600" cy="679450"/>
            <a:chOff x="3810000" y="2597150"/>
            <a:chExt cx="4419600" cy="679450"/>
          </a:xfrm>
        </p:grpSpPr>
        <p:sp>
          <p:nvSpPr>
            <p:cNvPr id="9" name="Rectangle 8"/>
            <p:cNvSpPr/>
            <p:nvPr/>
          </p:nvSpPr>
          <p:spPr>
            <a:xfrm>
              <a:off x="3810000" y="2597150"/>
              <a:ext cx="4419600" cy="679450"/>
            </a:xfrm>
            <a:prstGeom prst="rect">
              <a:avLst/>
            </a:prstGeom>
            <a:solidFill>
              <a:srgbClr val="953735">
                <a:alpha val="50196"/>
              </a:srgbClr>
            </a:solidFill>
            <a:ln>
              <a:solidFill>
                <a:srgbClr val="C26462">
                  <a:alpha val="49804"/>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TextBox 20"/>
            <p:cNvSpPr txBox="1"/>
            <p:nvPr/>
          </p:nvSpPr>
          <p:spPr>
            <a:xfrm>
              <a:off x="3886200" y="2655332"/>
              <a:ext cx="301686" cy="369332"/>
            </a:xfrm>
            <a:prstGeom prst="rect">
              <a:avLst/>
            </a:prstGeom>
            <a:noFill/>
          </p:spPr>
          <p:txBody>
            <a:bodyPr wrap="none" rtlCol="0">
              <a:spAutoFit/>
            </a:bodyPr>
            <a:lstStyle/>
            <a:p>
              <a:r>
                <a:rPr lang="en-US" b="1" dirty="0" smtClean="0">
                  <a:solidFill>
                    <a:schemeClr val="bg1"/>
                  </a:solidFill>
                </a:rPr>
                <a:t>2</a:t>
              </a:r>
              <a:endParaRPr lang="en-US" b="1" dirty="0">
                <a:solidFill>
                  <a:schemeClr val="bg1"/>
                </a:solidFill>
              </a:endParaRPr>
            </a:p>
          </p:txBody>
        </p:sp>
      </p:grpSp>
      <p:grpSp>
        <p:nvGrpSpPr>
          <p:cNvPr id="28" name="Group 27"/>
          <p:cNvGrpSpPr/>
          <p:nvPr/>
        </p:nvGrpSpPr>
        <p:grpSpPr>
          <a:xfrm>
            <a:off x="4343400" y="1981200"/>
            <a:ext cx="3505200" cy="457200"/>
            <a:chOff x="4343400" y="2133600"/>
            <a:chExt cx="3505200" cy="457200"/>
          </a:xfrm>
        </p:grpSpPr>
        <p:sp>
          <p:nvSpPr>
            <p:cNvPr id="8" name="Rectangle 7"/>
            <p:cNvSpPr/>
            <p:nvPr/>
          </p:nvSpPr>
          <p:spPr>
            <a:xfrm>
              <a:off x="4343400" y="2133600"/>
              <a:ext cx="3505200" cy="457200"/>
            </a:xfrm>
            <a:prstGeom prst="rect">
              <a:avLst/>
            </a:prstGeom>
            <a:solidFill>
              <a:srgbClr val="376193">
                <a:alpha val="50196"/>
              </a:srgbClr>
            </a:solidFill>
            <a:ln>
              <a:solidFill>
                <a:srgbClr val="648EC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343400" y="2133600"/>
              <a:ext cx="301686" cy="369332"/>
            </a:xfrm>
            <a:prstGeom prst="rect">
              <a:avLst/>
            </a:prstGeom>
            <a:noFill/>
          </p:spPr>
          <p:txBody>
            <a:bodyPr wrap="none" rtlCol="0">
              <a:spAutoFit/>
            </a:bodyPr>
            <a:lstStyle/>
            <a:p>
              <a:r>
                <a:rPr lang="en-US" b="1" dirty="0" smtClean="0">
                  <a:solidFill>
                    <a:schemeClr val="bg1"/>
                  </a:solidFill>
                </a:rPr>
                <a:t>1</a:t>
              </a:r>
              <a:endParaRPr lang="en-US" b="1" dirty="0">
                <a:solidFill>
                  <a:schemeClr val="bg1"/>
                </a:solidFill>
              </a:endParaRPr>
            </a:p>
          </p:txBody>
        </p:sp>
      </p:grpSp>
      <p:sp>
        <p:nvSpPr>
          <p:cNvPr id="2" name="Title 1"/>
          <p:cNvSpPr>
            <a:spLocks noGrp="1"/>
          </p:cNvSpPr>
          <p:nvPr>
            <p:ph type="title"/>
          </p:nvPr>
        </p:nvSpPr>
        <p:spPr/>
        <p:txBody>
          <a:bodyPr/>
          <a:lstStyle/>
          <a:p>
            <a:r>
              <a:rPr lang="en-US" dirty="0" smtClean="0"/>
              <a:t>Dependency Graph</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4444" y="1219200"/>
            <a:ext cx="8735113" cy="4724399"/>
          </a:xfrm>
        </p:spPr>
      </p:pic>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10</a:t>
            </a:fld>
            <a:endParaRPr lang="en-US"/>
          </a:p>
        </p:txBody>
      </p:sp>
      <p:grpSp>
        <p:nvGrpSpPr>
          <p:cNvPr id="64" name="Group 63"/>
          <p:cNvGrpSpPr/>
          <p:nvPr/>
        </p:nvGrpSpPr>
        <p:grpSpPr>
          <a:xfrm>
            <a:off x="2973357" y="1905000"/>
            <a:ext cx="4722843" cy="419100"/>
            <a:chOff x="2973357" y="1905000"/>
            <a:chExt cx="4722843" cy="419100"/>
          </a:xfrm>
        </p:grpSpPr>
        <p:sp>
          <p:nvSpPr>
            <p:cNvPr id="36" name="Rectangle 35"/>
            <p:cNvSpPr/>
            <p:nvPr/>
          </p:nvSpPr>
          <p:spPr>
            <a:xfrm>
              <a:off x="4876800" y="2057400"/>
              <a:ext cx="2819400" cy="266700"/>
            </a:xfrm>
            <a:prstGeom prst="rect">
              <a:avLst/>
            </a:prstGeom>
            <a:noFill/>
            <a:ln w="38100">
              <a:solidFill>
                <a:srgbClr val="0066FF"/>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973357" y="1905000"/>
              <a:ext cx="896849" cy="307777"/>
            </a:xfrm>
            <a:prstGeom prst="rect">
              <a:avLst/>
            </a:prstGeom>
            <a:noFill/>
          </p:spPr>
          <p:txBody>
            <a:bodyPr wrap="none" rtlCol="0">
              <a:spAutoFit/>
            </a:bodyPr>
            <a:lstStyle/>
            <a:p>
              <a:r>
                <a:rPr lang="en-US" sz="1400" b="1" dirty="0" smtClean="0">
                  <a:solidFill>
                    <a:srgbClr val="0066FF"/>
                  </a:solidFill>
                </a:rPr>
                <a:t>top event</a:t>
              </a:r>
              <a:endParaRPr lang="en-US" sz="1400" b="1" dirty="0">
                <a:solidFill>
                  <a:srgbClr val="0066FF"/>
                </a:solidFill>
              </a:endParaRPr>
            </a:p>
          </p:txBody>
        </p:sp>
      </p:grpSp>
      <p:grpSp>
        <p:nvGrpSpPr>
          <p:cNvPr id="65" name="Group 64"/>
          <p:cNvGrpSpPr/>
          <p:nvPr/>
        </p:nvGrpSpPr>
        <p:grpSpPr>
          <a:xfrm>
            <a:off x="2974777" y="2219980"/>
            <a:ext cx="5864423" cy="2748895"/>
            <a:chOff x="2974777" y="2219980"/>
            <a:chExt cx="5864423" cy="2748895"/>
          </a:xfrm>
        </p:grpSpPr>
        <p:sp>
          <p:nvSpPr>
            <p:cNvPr id="38" name="Rectangle 37"/>
            <p:cNvSpPr/>
            <p:nvPr/>
          </p:nvSpPr>
          <p:spPr>
            <a:xfrm>
              <a:off x="3962400" y="2838450"/>
              <a:ext cx="990600" cy="19685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086601" y="2838450"/>
              <a:ext cx="990600" cy="19685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238500" y="3473450"/>
              <a:ext cx="914400" cy="29210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06936" y="3473450"/>
              <a:ext cx="879414" cy="29210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181600" y="3467100"/>
              <a:ext cx="882650" cy="29210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72200" y="3467100"/>
              <a:ext cx="844550" cy="30480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086600" y="3473450"/>
              <a:ext cx="806450" cy="30480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956550" y="3479800"/>
              <a:ext cx="882650" cy="30480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098986" y="4787900"/>
              <a:ext cx="701614" cy="180975"/>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280086" y="4781550"/>
              <a:ext cx="701614" cy="180975"/>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372286" y="4775200"/>
              <a:ext cx="1019114" cy="180975"/>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543800" y="4775200"/>
              <a:ext cx="1111250" cy="180975"/>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2974777" y="2219980"/>
              <a:ext cx="1151597" cy="523220"/>
            </a:xfrm>
            <a:prstGeom prst="rect">
              <a:avLst/>
            </a:prstGeom>
            <a:noFill/>
          </p:spPr>
          <p:txBody>
            <a:bodyPr wrap="none" rtlCol="0">
              <a:spAutoFit/>
            </a:bodyPr>
            <a:lstStyle/>
            <a:p>
              <a:r>
                <a:rPr lang="en-US" sz="1400" b="1" dirty="0" smtClean="0">
                  <a:solidFill>
                    <a:srgbClr val="FF0066"/>
                  </a:solidFill>
                </a:rPr>
                <a:t>intermediate</a:t>
              </a:r>
            </a:p>
            <a:p>
              <a:r>
                <a:rPr lang="en-US" sz="1400" b="1" dirty="0" smtClean="0">
                  <a:solidFill>
                    <a:srgbClr val="FF0066"/>
                  </a:solidFill>
                </a:rPr>
                <a:t>events</a:t>
              </a:r>
              <a:endParaRPr lang="en-US" sz="1400" b="1" dirty="0">
                <a:solidFill>
                  <a:srgbClr val="FF0066"/>
                </a:solidFill>
              </a:endParaRPr>
            </a:p>
          </p:txBody>
        </p:sp>
      </p:grpSp>
      <p:grpSp>
        <p:nvGrpSpPr>
          <p:cNvPr id="66" name="Group 65"/>
          <p:cNvGrpSpPr/>
          <p:nvPr/>
        </p:nvGrpSpPr>
        <p:grpSpPr>
          <a:xfrm>
            <a:off x="2895600" y="4255532"/>
            <a:ext cx="5946714" cy="1346200"/>
            <a:chOff x="2895600" y="4255532"/>
            <a:chExt cx="5946714" cy="1346200"/>
          </a:xfrm>
        </p:grpSpPr>
        <p:sp>
          <p:nvSpPr>
            <p:cNvPr id="50" name="Rectangle 49"/>
            <p:cNvSpPr/>
            <p:nvPr/>
          </p:nvSpPr>
          <p:spPr>
            <a:xfrm>
              <a:off x="3076636" y="4255532"/>
              <a:ext cx="504764" cy="316468"/>
            </a:xfrm>
            <a:prstGeom prst="rect">
              <a:avLst/>
            </a:prstGeom>
            <a:noFill/>
            <a:ln w="38100">
              <a:solidFill>
                <a:srgbClr val="00B05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648136" y="4255532"/>
              <a:ext cx="504764" cy="316468"/>
            </a:xfrm>
            <a:prstGeom prst="rect">
              <a:avLst/>
            </a:prstGeom>
            <a:noFill/>
            <a:ln w="38100">
              <a:solidFill>
                <a:srgbClr val="00B05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762436" y="5398532"/>
              <a:ext cx="765114" cy="195818"/>
            </a:xfrm>
            <a:prstGeom prst="rect">
              <a:avLst/>
            </a:prstGeom>
            <a:noFill/>
            <a:ln w="38100">
              <a:solidFill>
                <a:srgbClr val="00B05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646643" y="5398532"/>
              <a:ext cx="765114" cy="195818"/>
            </a:xfrm>
            <a:prstGeom prst="rect">
              <a:avLst/>
            </a:prstGeom>
            <a:noFill/>
            <a:ln w="38100">
              <a:solidFill>
                <a:srgbClr val="00B05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451536" y="5398532"/>
              <a:ext cx="765114" cy="195818"/>
            </a:xfrm>
            <a:prstGeom prst="rect">
              <a:avLst/>
            </a:prstGeom>
            <a:noFill/>
            <a:ln w="38100">
              <a:solidFill>
                <a:srgbClr val="00B05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280150" y="5405914"/>
              <a:ext cx="750858" cy="195818"/>
            </a:xfrm>
            <a:prstGeom prst="rect">
              <a:avLst/>
            </a:prstGeom>
            <a:noFill/>
            <a:ln w="38100">
              <a:solidFill>
                <a:srgbClr val="00B05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161243" y="5398532"/>
              <a:ext cx="687357" cy="195818"/>
            </a:xfrm>
            <a:prstGeom prst="rect">
              <a:avLst/>
            </a:prstGeom>
            <a:noFill/>
            <a:ln w="38100">
              <a:solidFill>
                <a:srgbClr val="00B05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8074086" y="5405914"/>
              <a:ext cx="739714" cy="195818"/>
            </a:xfrm>
            <a:prstGeom prst="rect">
              <a:avLst/>
            </a:prstGeom>
            <a:noFill/>
            <a:ln w="38100">
              <a:solidFill>
                <a:srgbClr val="00B05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762936" y="4255532"/>
              <a:ext cx="504764" cy="316468"/>
            </a:xfrm>
            <a:prstGeom prst="rect">
              <a:avLst/>
            </a:prstGeom>
            <a:noFill/>
            <a:ln w="38100">
              <a:solidFill>
                <a:srgbClr val="00B05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337550" y="4256048"/>
              <a:ext cx="504764" cy="316468"/>
            </a:xfrm>
            <a:prstGeom prst="rect">
              <a:avLst/>
            </a:prstGeom>
            <a:noFill/>
            <a:ln w="38100">
              <a:solidFill>
                <a:srgbClr val="00B05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895600" y="4707265"/>
              <a:ext cx="675762" cy="523220"/>
            </a:xfrm>
            <a:prstGeom prst="rect">
              <a:avLst/>
            </a:prstGeom>
            <a:noFill/>
          </p:spPr>
          <p:txBody>
            <a:bodyPr wrap="none" rtlCol="0">
              <a:spAutoFit/>
            </a:bodyPr>
            <a:lstStyle/>
            <a:p>
              <a:r>
                <a:rPr lang="en-US" sz="1400" b="1" dirty="0" smtClean="0">
                  <a:solidFill>
                    <a:srgbClr val="00B050"/>
                  </a:solidFill>
                </a:rPr>
                <a:t>basic</a:t>
              </a:r>
            </a:p>
            <a:p>
              <a:r>
                <a:rPr lang="en-US" sz="1400" b="1" dirty="0" smtClean="0">
                  <a:solidFill>
                    <a:srgbClr val="00B050"/>
                  </a:solidFill>
                </a:rPr>
                <a:t>events</a:t>
              </a:r>
              <a:endParaRPr lang="en-US" sz="1400" b="1" dirty="0">
                <a:solidFill>
                  <a:srgbClr val="00B050"/>
                </a:solidFill>
              </a:endParaRPr>
            </a:p>
          </p:txBody>
        </p:sp>
      </p:grpSp>
      <p:sp>
        <p:nvSpPr>
          <p:cNvPr id="63" name="TextBox 62"/>
          <p:cNvSpPr txBox="1"/>
          <p:nvPr/>
        </p:nvSpPr>
        <p:spPr>
          <a:xfrm>
            <a:off x="1280160" y="5867400"/>
            <a:ext cx="6583680" cy="369332"/>
          </a:xfrm>
          <a:prstGeom prst="rect">
            <a:avLst/>
          </a:prstGeom>
          <a:noFill/>
        </p:spPr>
        <p:txBody>
          <a:bodyPr wrap="none" rtlCol="0">
            <a:spAutoFit/>
          </a:bodyPr>
          <a:lstStyle/>
          <a:p>
            <a:pPr>
              <a:tabLst>
                <a:tab pos="3200400" algn="ctr"/>
                <a:tab pos="6400800" algn="r"/>
              </a:tabLst>
            </a:pPr>
            <a:r>
              <a:rPr lang="en-US" b="1" dirty="0" smtClean="0"/>
              <a:t>(a) Component-set	(b) Fault-set	(c) Fault graph</a:t>
            </a:r>
            <a:endParaRPr lang="en-US" b="1" dirty="0"/>
          </a:p>
        </p:txBody>
      </p:sp>
    </p:spTree>
    <p:extLst>
      <p:ext uri="{BB962C8B-B14F-4D97-AF65-F5344CB8AC3E}">
        <p14:creationId xmlns:p14="http://schemas.microsoft.com/office/powerpoint/2010/main" val="92177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ppt_x"/>
                                          </p:val>
                                        </p:tav>
                                        <p:tav tm="100000">
                                          <p:val>
                                            <p:strVal val="#ppt_x"/>
                                          </p:val>
                                        </p:tav>
                                      </p:tavLst>
                                    </p:anim>
                                    <p:anim calcmode="lin" valueType="num">
                                      <p:cBhvr additive="base">
                                        <p:cTn id="8" dur="25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250" fill="hold"/>
                                        <p:tgtEl>
                                          <p:spTgt spid="65"/>
                                        </p:tgtEl>
                                        <p:attrNameLst>
                                          <p:attrName>ppt_x</p:attrName>
                                        </p:attrNameLst>
                                      </p:cBhvr>
                                      <p:tavLst>
                                        <p:tav tm="0">
                                          <p:val>
                                            <p:strVal val="#ppt_x"/>
                                          </p:val>
                                        </p:tav>
                                        <p:tav tm="100000">
                                          <p:val>
                                            <p:strVal val="#ppt_x"/>
                                          </p:val>
                                        </p:tav>
                                      </p:tavLst>
                                    </p:anim>
                                    <p:anim calcmode="lin" valueType="num">
                                      <p:cBhvr additive="base">
                                        <p:cTn id="14" dur="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250" fill="hold"/>
                                        <p:tgtEl>
                                          <p:spTgt spid="66"/>
                                        </p:tgtEl>
                                        <p:attrNameLst>
                                          <p:attrName>ppt_x</p:attrName>
                                        </p:attrNameLst>
                                      </p:cBhvr>
                                      <p:tavLst>
                                        <p:tav tm="0">
                                          <p:val>
                                            <p:strVal val="#ppt_x"/>
                                          </p:val>
                                        </p:tav>
                                        <p:tav tm="100000">
                                          <p:val>
                                            <p:strVal val="#ppt_x"/>
                                          </p:val>
                                        </p:tav>
                                      </p:tavLst>
                                    </p:anim>
                                    <p:anim calcmode="lin" valueType="num">
                                      <p:cBhvr additive="base">
                                        <p:cTn id="20" dur="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5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5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50"/>
                                        <p:tgtEl>
                                          <p:spTgt spid="30"/>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5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5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5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5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Groups in Dependency Graphs</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dirty="0" smtClean="0"/>
              <a:t>Heading off Correlated Failures through Independence-as-a-Service</a:t>
            </a:r>
            <a:endParaRPr lang="en-US" dirty="0"/>
          </a:p>
        </p:txBody>
      </p:sp>
      <p:sp>
        <p:nvSpPr>
          <p:cNvPr id="6" name="Slide Number Placeholder 5"/>
          <p:cNvSpPr>
            <a:spLocks noGrp="1"/>
          </p:cNvSpPr>
          <p:nvPr>
            <p:ph type="sldNum" sz="quarter" idx="12"/>
          </p:nvPr>
        </p:nvSpPr>
        <p:spPr/>
        <p:txBody>
          <a:bodyPr/>
          <a:lstStyle/>
          <a:p>
            <a:fld id="{F5182BAB-084B-4677-8737-0FEB36B5F53E}" type="slidenum">
              <a:rPr lang="en-US" smtClean="0"/>
              <a:t>11</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444" y="1219200"/>
            <a:ext cx="8735113" cy="4724399"/>
          </a:xfrm>
        </p:spPr>
      </p:pic>
      <p:sp>
        <p:nvSpPr>
          <p:cNvPr id="8" name="TextBox 7"/>
          <p:cNvSpPr txBox="1"/>
          <p:nvPr/>
        </p:nvSpPr>
        <p:spPr>
          <a:xfrm>
            <a:off x="1280160" y="5867400"/>
            <a:ext cx="6583680" cy="369332"/>
          </a:xfrm>
          <a:prstGeom prst="rect">
            <a:avLst/>
          </a:prstGeom>
          <a:noFill/>
        </p:spPr>
        <p:txBody>
          <a:bodyPr wrap="none" rtlCol="0">
            <a:spAutoFit/>
          </a:bodyPr>
          <a:lstStyle/>
          <a:p>
            <a:pPr>
              <a:tabLst>
                <a:tab pos="3200400" algn="ctr"/>
                <a:tab pos="6400800" algn="r"/>
              </a:tabLst>
            </a:pPr>
            <a:r>
              <a:rPr lang="en-US" b="1" dirty="0" smtClean="0"/>
              <a:t>(a) Component-set	(b) Fault-set	(c) Fault graph</a:t>
            </a:r>
            <a:endParaRPr lang="en-US" b="1" dirty="0"/>
          </a:p>
        </p:txBody>
      </p:sp>
      <p:sp>
        <p:nvSpPr>
          <p:cNvPr id="9" name="Rectangle 8"/>
          <p:cNvSpPr/>
          <p:nvPr/>
        </p:nvSpPr>
        <p:spPr>
          <a:xfrm>
            <a:off x="330200" y="2740025"/>
            <a:ext cx="615950" cy="19685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9500" y="2740025"/>
            <a:ext cx="615950" cy="19685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68500" y="2743200"/>
            <a:ext cx="615950" cy="196850"/>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71513" y="1590675"/>
            <a:ext cx="757237" cy="1147763"/>
          </a:xfrm>
          <a:custGeom>
            <a:avLst/>
            <a:gdLst>
              <a:gd name="connsiteX0" fmla="*/ 0 w 757237"/>
              <a:gd name="connsiteY0" fmla="*/ 1147763 h 1147763"/>
              <a:gd name="connsiteX1" fmla="*/ 0 w 757237"/>
              <a:gd name="connsiteY1" fmla="*/ 1066800 h 1147763"/>
              <a:gd name="connsiteX2" fmla="*/ 271462 w 757237"/>
              <a:gd name="connsiteY2" fmla="*/ 1066800 h 1147763"/>
              <a:gd name="connsiteX3" fmla="*/ 271462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7237" h="1147763">
                <a:moveTo>
                  <a:pt x="0" y="1147763"/>
                </a:moveTo>
                <a:lnTo>
                  <a:pt x="0" y="1066800"/>
                </a:lnTo>
                <a:lnTo>
                  <a:pt x="271462" y="1066800"/>
                </a:lnTo>
                <a:lnTo>
                  <a:pt x="271462" y="1009650"/>
                </a:lnTo>
                <a:lnTo>
                  <a:pt x="295275" y="819150"/>
                </a:lnTo>
                <a:lnTo>
                  <a:pt x="295275" y="395288"/>
                </a:lnTo>
                <a:lnTo>
                  <a:pt x="704850" y="395288"/>
                </a:lnTo>
                <a:lnTo>
                  <a:pt x="704850" y="333375"/>
                </a:lnTo>
                <a:lnTo>
                  <a:pt x="757237" y="114300"/>
                </a:lnTo>
                <a:lnTo>
                  <a:pt x="757237" y="0"/>
                </a:lnTo>
              </a:path>
            </a:pathLst>
          </a:custGeom>
          <a:noFill/>
          <a:ln>
            <a:solidFill>
              <a:srgbClr val="FF0066"/>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flipH="1">
            <a:off x="1428751" y="1590674"/>
            <a:ext cx="778668" cy="1147763"/>
          </a:xfrm>
          <a:custGeom>
            <a:avLst/>
            <a:gdLst>
              <a:gd name="connsiteX0" fmla="*/ 0 w 757237"/>
              <a:gd name="connsiteY0" fmla="*/ 1147763 h 1147763"/>
              <a:gd name="connsiteX1" fmla="*/ 0 w 757237"/>
              <a:gd name="connsiteY1" fmla="*/ 1066800 h 1147763"/>
              <a:gd name="connsiteX2" fmla="*/ 271462 w 757237"/>
              <a:gd name="connsiteY2" fmla="*/ 1066800 h 1147763"/>
              <a:gd name="connsiteX3" fmla="*/ 271462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0 w 757237"/>
              <a:gd name="connsiteY0" fmla="*/ 1147763 h 1147763"/>
              <a:gd name="connsiteX1" fmla="*/ 0 w 757237"/>
              <a:gd name="connsiteY1" fmla="*/ 1066800 h 1147763"/>
              <a:gd name="connsiteX2" fmla="*/ 223837 w 757237"/>
              <a:gd name="connsiteY2" fmla="*/ 1066800 h 1147763"/>
              <a:gd name="connsiteX3" fmla="*/ 271462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0 w 757237"/>
              <a:gd name="connsiteY0" fmla="*/ 1147763 h 1147763"/>
              <a:gd name="connsiteX1" fmla="*/ 0 w 757237"/>
              <a:gd name="connsiteY1" fmla="*/ 1066800 h 1147763"/>
              <a:gd name="connsiteX2" fmla="*/ 223837 w 757237"/>
              <a:gd name="connsiteY2" fmla="*/ 1066800 h 1147763"/>
              <a:gd name="connsiteX3" fmla="*/ 228599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0 w 757237"/>
              <a:gd name="connsiteY0" fmla="*/ 1147763 h 1147763"/>
              <a:gd name="connsiteX1" fmla="*/ 0 w 757237"/>
              <a:gd name="connsiteY1" fmla="*/ 1066800 h 1147763"/>
              <a:gd name="connsiteX2" fmla="*/ 223837 w 757237"/>
              <a:gd name="connsiteY2" fmla="*/ 1066800 h 1147763"/>
              <a:gd name="connsiteX3" fmla="*/ 223837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0 w 778668"/>
              <a:gd name="connsiteY0" fmla="*/ 1147763 h 1147763"/>
              <a:gd name="connsiteX1" fmla="*/ 21431 w 778668"/>
              <a:gd name="connsiteY1" fmla="*/ 1066800 h 1147763"/>
              <a:gd name="connsiteX2" fmla="*/ 245268 w 778668"/>
              <a:gd name="connsiteY2" fmla="*/ 1066800 h 1147763"/>
              <a:gd name="connsiteX3" fmla="*/ 245268 w 778668"/>
              <a:gd name="connsiteY3" fmla="*/ 1009650 h 1147763"/>
              <a:gd name="connsiteX4" fmla="*/ 316706 w 778668"/>
              <a:gd name="connsiteY4" fmla="*/ 819150 h 1147763"/>
              <a:gd name="connsiteX5" fmla="*/ 316706 w 778668"/>
              <a:gd name="connsiteY5" fmla="*/ 395288 h 1147763"/>
              <a:gd name="connsiteX6" fmla="*/ 726281 w 778668"/>
              <a:gd name="connsiteY6" fmla="*/ 395288 h 1147763"/>
              <a:gd name="connsiteX7" fmla="*/ 726281 w 778668"/>
              <a:gd name="connsiteY7" fmla="*/ 333375 h 1147763"/>
              <a:gd name="connsiteX8" fmla="*/ 778668 w 778668"/>
              <a:gd name="connsiteY8" fmla="*/ 114300 h 1147763"/>
              <a:gd name="connsiteX9" fmla="*/ 778668 w 778668"/>
              <a:gd name="connsiteY9" fmla="*/ 0 h 1147763"/>
              <a:gd name="connsiteX0" fmla="*/ 0 w 778668"/>
              <a:gd name="connsiteY0" fmla="*/ 1147763 h 1147763"/>
              <a:gd name="connsiteX1" fmla="*/ 0 w 778668"/>
              <a:gd name="connsiteY1" fmla="*/ 1066800 h 1147763"/>
              <a:gd name="connsiteX2" fmla="*/ 245268 w 778668"/>
              <a:gd name="connsiteY2" fmla="*/ 1066800 h 1147763"/>
              <a:gd name="connsiteX3" fmla="*/ 245268 w 778668"/>
              <a:gd name="connsiteY3" fmla="*/ 1009650 h 1147763"/>
              <a:gd name="connsiteX4" fmla="*/ 316706 w 778668"/>
              <a:gd name="connsiteY4" fmla="*/ 819150 h 1147763"/>
              <a:gd name="connsiteX5" fmla="*/ 316706 w 778668"/>
              <a:gd name="connsiteY5" fmla="*/ 395288 h 1147763"/>
              <a:gd name="connsiteX6" fmla="*/ 726281 w 778668"/>
              <a:gd name="connsiteY6" fmla="*/ 395288 h 1147763"/>
              <a:gd name="connsiteX7" fmla="*/ 726281 w 778668"/>
              <a:gd name="connsiteY7" fmla="*/ 333375 h 1147763"/>
              <a:gd name="connsiteX8" fmla="*/ 778668 w 778668"/>
              <a:gd name="connsiteY8" fmla="*/ 114300 h 1147763"/>
              <a:gd name="connsiteX9" fmla="*/ 778668 w 778668"/>
              <a:gd name="connsiteY9" fmla="*/ 0 h 114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668" h="1147763">
                <a:moveTo>
                  <a:pt x="0" y="1147763"/>
                </a:moveTo>
                <a:lnTo>
                  <a:pt x="0" y="1066800"/>
                </a:lnTo>
                <a:lnTo>
                  <a:pt x="245268" y="1066800"/>
                </a:lnTo>
                <a:lnTo>
                  <a:pt x="245268" y="1009650"/>
                </a:lnTo>
                <a:lnTo>
                  <a:pt x="316706" y="819150"/>
                </a:lnTo>
                <a:lnTo>
                  <a:pt x="316706" y="395288"/>
                </a:lnTo>
                <a:lnTo>
                  <a:pt x="726281" y="395288"/>
                </a:lnTo>
                <a:lnTo>
                  <a:pt x="726281" y="333375"/>
                </a:lnTo>
                <a:lnTo>
                  <a:pt x="778668" y="114300"/>
                </a:lnTo>
                <a:lnTo>
                  <a:pt x="778668" y="0"/>
                </a:lnTo>
              </a:path>
            </a:pathLst>
          </a:custGeom>
          <a:noFill/>
          <a:ln>
            <a:solidFill>
              <a:srgbClr val="FF0066"/>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966790" y="1600200"/>
            <a:ext cx="461962" cy="1135857"/>
          </a:xfrm>
          <a:custGeom>
            <a:avLst/>
            <a:gdLst>
              <a:gd name="connsiteX0" fmla="*/ 0 w 757237"/>
              <a:gd name="connsiteY0" fmla="*/ 1147763 h 1147763"/>
              <a:gd name="connsiteX1" fmla="*/ 0 w 757237"/>
              <a:gd name="connsiteY1" fmla="*/ 1066800 h 1147763"/>
              <a:gd name="connsiteX2" fmla="*/ 271462 w 757237"/>
              <a:gd name="connsiteY2" fmla="*/ 1066800 h 1147763"/>
              <a:gd name="connsiteX3" fmla="*/ 271462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0 w 757237"/>
              <a:gd name="connsiteY0" fmla="*/ 1147763 h 1147763"/>
              <a:gd name="connsiteX1" fmla="*/ 603250 w 757237"/>
              <a:gd name="connsiteY1" fmla="*/ 1066800 h 1147763"/>
              <a:gd name="connsiteX2" fmla="*/ 271462 w 757237"/>
              <a:gd name="connsiteY2" fmla="*/ 1066800 h 1147763"/>
              <a:gd name="connsiteX3" fmla="*/ 271462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0 w 757237"/>
              <a:gd name="connsiteY0" fmla="*/ 1147763 h 1147763"/>
              <a:gd name="connsiteX1" fmla="*/ 596106 w 757237"/>
              <a:gd name="connsiteY1" fmla="*/ 1064419 h 1147763"/>
              <a:gd name="connsiteX2" fmla="*/ 271462 w 757237"/>
              <a:gd name="connsiteY2" fmla="*/ 1066800 h 1147763"/>
              <a:gd name="connsiteX3" fmla="*/ 271462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328613 w 485775"/>
              <a:gd name="connsiteY0" fmla="*/ 1135857 h 1135857"/>
              <a:gd name="connsiteX1" fmla="*/ 324644 w 485775"/>
              <a:gd name="connsiteY1" fmla="*/ 1064419 h 1135857"/>
              <a:gd name="connsiteX2" fmla="*/ 0 w 485775"/>
              <a:gd name="connsiteY2" fmla="*/ 1066800 h 1135857"/>
              <a:gd name="connsiteX3" fmla="*/ 0 w 485775"/>
              <a:gd name="connsiteY3" fmla="*/ 1009650 h 1135857"/>
              <a:gd name="connsiteX4" fmla="*/ 23813 w 485775"/>
              <a:gd name="connsiteY4" fmla="*/ 819150 h 1135857"/>
              <a:gd name="connsiteX5" fmla="*/ 23813 w 485775"/>
              <a:gd name="connsiteY5" fmla="*/ 395288 h 1135857"/>
              <a:gd name="connsiteX6" fmla="*/ 433388 w 485775"/>
              <a:gd name="connsiteY6" fmla="*/ 395288 h 1135857"/>
              <a:gd name="connsiteX7" fmla="*/ 433388 w 485775"/>
              <a:gd name="connsiteY7" fmla="*/ 333375 h 1135857"/>
              <a:gd name="connsiteX8" fmla="*/ 485775 w 485775"/>
              <a:gd name="connsiteY8" fmla="*/ 114300 h 1135857"/>
              <a:gd name="connsiteX9" fmla="*/ 485775 w 485775"/>
              <a:gd name="connsiteY9" fmla="*/ 0 h 1135857"/>
              <a:gd name="connsiteX0" fmla="*/ 326232 w 485775"/>
              <a:gd name="connsiteY0" fmla="*/ 1135857 h 1135857"/>
              <a:gd name="connsiteX1" fmla="*/ 324644 w 485775"/>
              <a:gd name="connsiteY1" fmla="*/ 1064419 h 1135857"/>
              <a:gd name="connsiteX2" fmla="*/ 0 w 485775"/>
              <a:gd name="connsiteY2" fmla="*/ 1066800 h 1135857"/>
              <a:gd name="connsiteX3" fmla="*/ 0 w 485775"/>
              <a:gd name="connsiteY3" fmla="*/ 1009650 h 1135857"/>
              <a:gd name="connsiteX4" fmla="*/ 23813 w 485775"/>
              <a:gd name="connsiteY4" fmla="*/ 819150 h 1135857"/>
              <a:gd name="connsiteX5" fmla="*/ 23813 w 485775"/>
              <a:gd name="connsiteY5" fmla="*/ 395288 h 1135857"/>
              <a:gd name="connsiteX6" fmla="*/ 433388 w 485775"/>
              <a:gd name="connsiteY6" fmla="*/ 395288 h 1135857"/>
              <a:gd name="connsiteX7" fmla="*/ 433388 w 485775"/>
              <a:gd name="connsiteY7" fmla="*/ 333375 h 1135857"/>
              <a:gd name="connsiteX8" fmla="*/ 485775 w 485775"/>
              <a:gd name="connsiteY8" fmla="*/ 114300 h 1135857"/>
              <a:gd name="connsiteX9" fmla="*/ 485775 w 485775"/>
              <a:gd name="connsiteY9" fmla="*/ 0 h 1135857"/>
              <a:gd name="connsiteX0" fmla="*/ 326232 w 485775"/>
              <a:gd name="connsiteY0" fmla="*/ 1135857 h 1135857"/>
              <a:gd name="connsiteX1" fmla="*/ 324644 w 485775"/>
              <a:gd name="connsiteY1" fmla="*/ 1064419 h 1135857"/>
              <a:gd name="connsiteX2" fmla="*/ 76200 w 485775"/>
              <a:gd name="connsiteY2" fmla="*/ 1064419 h 1135857"/>
              <a:gd name="connsiteX3" fmla="*/ 0 w 485775"/>
              <a:gd name="connsiteY3" fmla="*/ 1009650 h 1135857"/>
              <a:gd name="connsiteX4" fmla="*/ 23813 w 485775"/>
              <a:gd name="connsiteY4" fmla="*/ 819150 h 1135857"/>
              <a:gd name="connsiteX5" fmla="*/ 23813 w 485775"/>
              <a:gd name="connsiteY5" fmla="*/ 395288 h 1135857"/>
              <a:gd name="connsiteX6" fmla="*/ 433388 w 485775"/>
              <a:gd name="connsiteY6" fmla="*/ 395288 h 1135857"/>
              <a:gd name="connsiteX7" fmla="*/ 433388 w 485775"/>
              <a:gd name="connsiteY7" fmla="*/ 333375 h 1135857"/>
              <a:gd name="connsiteX8" fmla="*/ 485775 w 485775"/>
              <a:gd name="connsiteY8" fmla="*/ 114300 h 1135857"/>
              <a:gd name="connsiteX9" fmla="*/ 485775 w 485775"/>
              <a:gd name="connsiteY9" fmla="*/ 0 h 1135857"/>
              <a:gd name="connsiteX0" fmla="*/ 302419 w 461962"/>
              <a:gd name="connsiteY0" fmla="*/ 1135857 h 1135857"/>
              <a:gd name="connsiteX1" fmla="*/ 300831 w 461962"/>
              <a:gd name="connsiteY1" fmla="*/ 1064419 h 1135857"/>
              <a:gd name="connsiteX2" fmla="*/ 52387 w 461962"/>
              <a:gd name="connsiteY2" fmla="*/ 1064419 h 1135857"/>
              <a:gd name="connsiteX3" fmla="*/ 42862 w 461962"/>
              <a:gd name="connsiteY3" fmla="*/ 995362 h 1135857"/>
              <a:gd name="connsiteX4" fmla="*/ 0 w 461962"/>
              <a:gd name="connsiteY4" fmla="*/ 819150 h 1135857"/>
              <a:gd name="connsiteX5" fmla="*/ 0 w 461962"/>
              <a:gd name="connsiteY5" fmla="*/ 395288 h 1135857"/>
              <a:gd name="connsiteX6" fmla="*/ 409575 w 461962"/>
              <a:gd name="connsiteY6" fmla="*/ 395288 h 1135857"/>
              <a:gd name="connsiteX7" fmla="*/ 409575 w 461962"/>
              <a:gd name="connsiteY7" fmla="*/ 333375 h 1135857"/>
              <a:gd name="connsiteX8" fmla="*/ 461962 w 461962"/>
              <a:gd name="connsiteY8" fmla="*/ 114300 h 1135857"/>
              <a:gd name="connsiteX9" fmla="*/ 461962 w 461962"/>
              <a:gd name="connsiteY9" fmla="*/ 0 h 1135857"/>
              <a:gd name="connsiteX0" fmla="*/ 302419 w 461962"/>
              <a:gd name="connsiteY0" fmla="*/ 1135857 h 1135857"/>
              <a:gd name="connsiteX1" fmla="*/ 300831 w 461962"/>
              <a:gd name="connsiteY1" fmla="*/ 1064419 h 1135857"/>
              <a:gd name="connsiteX2" fmla="*/ 52387 w 461962"/>
              <a:gd name="connsiteY2" fmla="*/ 1064419 h 1135857"/>
              <a:gd name="connsiteX3" fmla="*/ 52387 w 461962"/>
              <a:gd name="connsiteY3" fmla="*/ 1000125 h 1135857"/>
              <a:gd name="connsiteX4" fmla="*/ 0 w 461962"/>
              <a:gd name="connsiteY4" fmla="*/ 819150 h 1135857"/>
              <a:gd name="connsiteX5" fmla="*/ 0 w 461962"/>
              <a:gd name="connsiteY5" fmla="*/ 395288 h 1135857"/>
              <a:gd name="connsiteX6" fmla="*/ 409575 w 461962"/>
              <a:gd name="connsiteY6" fmla="*/ 395288 h 1135857"/>
              <a:gd name="connsiteX7" fmla="*/ 409575 w 461962"/>
              <a:gd name="connsiteY7" fmla="*/ 333375 h 1135857"/>
              <a:gd name="connsiteX8" fmla="*/ 461962 w 461962"/>
              <a:gd name="connsiteY8" fmla="*/ 114300 h 1135857"/>
              <a:gd name="connsiteX9" fmla="*/ 461962 w 461962"/>
              <a:gd name="connsiteY9" fmla="*/ 0 h 113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962" h="1135857">
                <a:moveTo>
                  <a:pt x="302419" y="1135857"/>
                </a:moveTo>
                <a:cubicBezTo>
                  <a:pt x="301890" y="1112044"/>
                  <a:pt x="301360" y="1088232"/>
                  <a:pt x="300831" y="1064419"/>
                </a:cubicBezTo>
                <a:lnTo>
                  <a:pt x="52387" y="1064419"/>
                </a:lnTo>
                <a:lnTo>
                  <a:pt x="52387" y="1000125"/>
                </a:lnTo>
                <a:lnTo>
                  <a:pt x="0" y="819150"/>
                </a:lnTo>
                <a:lnTo>
                  <a:pt x="0" y="395288"/>
                </a:lnTo>
                <a:lnTo>
                  <a:pt x="409575" y="395288"/>
                </a:lnTo>
                <a:lnTo>
                  <a:pt x="409575" y="333375"/>
                </a:lnTo>
                <a:lnTo>
                  <a:pt x="461962" y="114300"/>
                </a:lnTo>
                <a:lnTo>
                  <a:pt x="461962" y="0"/>
                </a:lnTo>
              </a:path>
            </a:pathLst>
          </a:custGeom>
          <a:noFill/>
          <a:ln>
            <a:solidFill>
              <a:srgbClr val="FF0066"/>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flipH="1">
            <a:off x="1428750" y="1600200"/>
            <a:ext cx="461962" cy="1126332"/>
          </a:xfrm>
          <a:custGeom>
            <a:avLst/>
            <a:gdLst>
              <a:gd name="connsiteX0" fmla="*/ 0 w 757237"/>
              <a:gd name="connsiteY0" fmla="*/ 1147763 h 1147763"/>
              <a:gd name="connsiteX1" fmla="*/ 0 w 757237"/>
              <a:gd name="connsiteY1" fmla="*/ 1066800 h 1147763"/>
              <a:gd name="connsiteX2" fmla="*/ 271462 w 757237"/>
              <a:gd name="connsiteY2" fmla="*/ 1066800 h 1147763"/>
              <a:gd name="connsiteX3" fmla="*/ 271462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0 w 757237"/>
              <a:gd name="connsiteY0" fmla="*/ 1147763 h 1147763"/>
              <a:gd name="connsiteX1" fmla="*/ 0 w 757237"/>
              <a:gd name="connsiteY1" fmla="*/ 1066800 h 1147763"/>
              <a:gd name="connsiteX2" fmla="*/ 223837 w 757237"/>
              <a:gd name="connsiteY2" fmla="*/ 1066800 h 1147763"/>
              <a:gd name="connsiteX3" fmla="*/ 271462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0 w 757237"/>
              <a:gd name="connsiteY0" fmla="*/ 1147763 h 1147763"/>
              <a:gd name="connsiteX1" fmla="*/ 0 w 757237"/>
              <a:gd name="connsiteY1" fmla="*/ 1066800 h 1147763"/>
              <a:gd name="connsiteX2" fmla="*/ 223837 w 757237"/>
              <a:gd name="connsiteY2" fmla="*/ 1066800 h 1147763"/>
              <a:gd name="connsiteX3" fmla="*/ 228599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0 w 757237"/>
              <a:gd name="connsiteY0" fmla="*/ 1147763 h 1147763"/>
              <a:gd name="connsiteX1" fmla="*/ 0 w 757237"/>
              <a:gd name="connsiteY1" fmla="*/ 1066800 h 1147763"/>
              <a:gd name="connsiteX2" fmla="*/ 223837 w 757237"/>
              <a:gd name="connsiteY2" fmla="*/ 1066800 h 1147763"/>
              <a:gd name="connsiteX3" fmla="*/ 223837 w 757237"/>
              <a:gd name="connsiteY3" fmla="*/ 1009650 h 1147763"/>
              <a:gd name="connsiteX4" fmla="*/ 295275 w 757237"/>
              <a:gd name="connsiteY4" fmla="*/ 819150 h 1147763"/>
              <a:gd name="connsiteX5" fmla="*/ 295275 w 757237"/>
              <a:gd name="connsiteY5" fmla="*/ 395288 h 1147763"/>
              <a:gd name="connsiteX6" fmla="*/ 704850 w 757237"/>
              <a:gd name="connsiteY6" fmla="*/ 395288 h 1147763"/>
              <a:gd name="connsiteX7" fmla="*/ 704850 w 757237"/>
              <a:gd name="connsiteY7" fmla="*/ 333375 h 1147763"/>
              <a:gd name="connsiteX8" fmla="*/ 757237 w 757237"/>
              <a:gd name="connsiteY8" fmla="*/ 114300 h 1147763"/>
              <a:gd name="connsiteX9" fmla="*/ 757237 w 757237"/>
              <a:gd name="connsiteY9" fmla="*/ 0 h 1147763"/>
              <a:gd name="connsiteX0" fmla="*/ 0 w 778668"/>
              <a:gd name="connsiteY0" fmla="*/ 1147763 h 1147763"/>
              <a:gd name="connsiteX1" fmla="*/ 21431 w 778668"/>
              <a:gd name="connsiteY1" fmla="*/ 1066800 h 1147763"/>
              <a:gd name="connsiteX2" fmla="*/ 245268 w 778668"/>
              <a:gd name="connsiteY2" fmla="*/ 1066800 h 1147763"/>
              <a:gd name="connsiteX3" fmla="*/ 245268 w 778668"/>
              <a:gd name="connsiteY3" fmla="*/ 1009650 h 1147763"/>
              <a:gd name="connsiteX4" fmla="*/ 316706 w 778668"/>
              <a:gd name="connsiteY4" fmla="*/ 819150 h 1147763"/>
              <a:gd name="connsiteX5" fmla="*/ 316706 w 778668"/>
              <a:gd name="connsiteY5" fmla="*/ 395288 h 1147763"/>
              <a:gd name="connsiteX6" fmla="*/ 726281 w 778668"/>
              <a:gd name="connsiteY6" fmla="*/ 395288 h 1147763"/>
              <a:gd name="connsiteX7" fmla="*/ 726281 w 778668"/>
              <a:gd name="connsiteY7" fmla="*/ 333375 h 1147763"/>
              <a:gd name="connsiteX8" fmla="*/ 778668 w 778668"/>
              <a:gd name="connsiteY8" fmla="*/ 114300 h 1147763"/>
              <a:gd name="connsiteX9" fmla="*/ 778668 w 778668"/>
              <a:gd name="connsiteY9" fmla="*/ 0 h 1147763"/>
              <a:gd name="connsiteX0" fmla="*/ 0 w 778668"/>
              <a:gd name="connsiteY0" fmla="*/ 1147763 h 1147763"/>
              <a:gd name="connsiteX1" fmla="*/ 0 w 778668"/>
              <a:gd name="connsiteY1" fmla="*/ 1066800 h 1147763"/>
              <a:gd name="connsiteX2" fmla="*/ 245268 w 778668"/>
              <a:gd name="connsiteY2" fmla="*/ 1066800 h 1147763"/>
              <a:gd name="connsiteX3" fmla="*/ 245268 w 778668"/>
              <a:gd name="connsiteY3" fmla="*/ 1009650 h 1147763"/>
              <a:gd name="connsiteX4" fmla="*/ 316706 w 778668"/>
              <a:gd name="connsiteY4" fmla="*/ 819150 h 1147763"/>
              <a:gd name="connsiteX5" fmla="*/ 316706 w 778668"/>
              <a:gd name="connsiteY5" fmla="*/ 395288 h 1147763"/>
              <a:gd name="connsiteX6" fmla="*/ 726281 w 778668"/>
              <a:gd name="connsiteY6" fmla="*/ 395288 h 1147763"/>
              <a:gd name="connsiteX7" fmla="*/ 726281 w 778668"/>
              <a:gd name="connsiteY7" fmla="*/ 333375 h 1147763"/>
              <a:gd name="connsiteX8" fmla="*/ 778668 w 778668"/>
              <a:gd name="connsiteY8" fmla="*/ 114300 h 1147763"/>
              <a:gd name="connsiteX9" fmla="*/ 778668 w 778668"/>
              <a:gd name="connsiteY9" fmla="*/ 0 h 1147763"/>
              <a:gd name="connsiteX0" fmla="*/ 0 w 778668"/>
              <a:gd name="connsiteY0" fmla="*/ 1147763 h 1147763"/>
              <a:gd name="connsiteX1" fmla="*/ 0 w 778668"/>
              <a:gd name="connsiteY1" fmla="*/ 1066800 h 1147763"/>
              <a:gd name="connsiteX2" fmla="*/ 245268 w 778668"/>
              <a:gd name="connsiteY2" fmla="*/ 1066800 h 1147763"/>
              <a:gd name="connsiteX3" fmla="*/ 328612 w 778668"/>
              <a:gd name="connsiteY3" fmla="*/ 1009650 h 1147763"/>
              <a:gd name="connsiteX4" fmla="*/ 316706 w 778668"/>
              <a:gd name="connsiteY4" fmla="*/ 819150 h 1147763"/>
              <a:gd name="connsiteX5" fmla="*/ 316706 w 778668"/>
              <a:gd name="connsiteY5" fmla="*/ 395288 h 1147763"/>
              <a:gd name="connsiteX6" fmla="*/ 726281 w 778668"/>
              <a:gd name="connsiteY6" fmla="*/ 395288 h 1147763"/>
              <a:gd name="connsiteX7" fmla="*/ 726281 w 778668"/>
              <a:gd name="connsiteY7" fmla="*/ 333375 h 1147763"/>
              <a:gd name="connsiteX8" fmla="*/ 778668 w 778668"/>
              <a:gd name="connsiteY8" fmla="*/ 114300 h 1147763"/>
              <a:gd name="connsiteX9" fmla="*/ 778668 w 778668"/>
              <a:gd name="connsiteY9" fmla="*/ 0 h 1147763"/>
              <a:gd name="connsiteX0" fmla="*/ 0 w 778668"/>
              <a:gd name="connsiteY0" fmla="*/ 1147763 h 1147763"/>
              <a:gd name="connsiteX1" fmla="*/ 0 w 778668"/>
              <a:gd name="connsiteY1" fmla="*/ 1066800 h 1147763"/>
              <a:gd name="connsiteX2" fmla="*/ 330993 w 778668"/>
              <a:gd name="connsiteY2" fmla="*/ 1066800 h 1147763"/>
              <a:gd name="connsiteX3" fmla="*/ 328612 w 778668"/>
              <a:gd name="connsiteY3" fmla="*/ 1009650 h 1147763"/>
              <a:gd name="connsiteX4" fmla="*/ 316706 w 778668"/>
              <a:gd name="connsiteY4" fmla="*/ 819150 h 1147763"/>
              <a:gd name="connsiteX5" fmla="*/ 316706 w 778668"/>
              <a:gd name="connsiteY5" fmla="*/ 395288 h 1147763"/>
              <a:gd name="connsiteX6" fmla="*/ 726281 w 778668"/>
              <a:gd name="connsiteY6" fmla="*/ 395288 h 1147763"/>
              <a:gd name="connsiteX7" fmla="*/ 726281 w 778668"/>
              <a:gd name="connsiteY7" fmla="*/ 333375 h 1147763"/>
              <a:gd name="connsiteX8" fmla="*/ 778668 w 778668"/>
              <a:gd name="connsiteY8" fmla="*/ 114300 h 1147763"/>
              <a:gd name="connsiteX9" fmla="*/ 778668 w 778668"/>
              <a:gd name="connsiteY9" fmla="*/ 0 h 1147763"/>
              <a:gd name="connsiteX0" fmla="*/ 0 w 778668"/>
              <a:gd name="connsiteY0" fmla="*/ 1147763 h 1147763"/>
              <a:gd name="connsiteX1" fmla="*/ 459581 w 778668"/>
              <a:gd name="connsiteY1" fmla="*/ 1031082 h 1147763"/>
              <a:gd name="connsiteX2" fmla="*/ 330993 w 778668"/>
              <a:gd name="connsiteY2" fmla="*/ 1066800 h 1147763"/>
              <a:gd name="connsiteX3" fmla="*/ 328612 w 778668"/>
              <a:gd name="connsiteY3" fmla="*/ 1009650 h 1147763"/>
              <a:gd name="connsiteX4" fmla="*/ 316706 w 778668"/>
              <a:gd name="connsiteY4" fmla="*/ 819150 h 1147763"/>
              <a:gd name="connsiteX5" fmla="*/ 316706 w 778668"/>
              <a:gd name="connsiteY5" fmla="*/ 395288 h 1147763"/>
              <a:gd name="connsiteX6" fmla="*/ 726281 w 778668"/>
              <a:gd name="connsiteY6" fmla="*/ 395288 h 1147763"/>
              <a:gd name="connsiteX7" fmla="*/ 726281 w 778668"/>
              <a:gd name="connsiteY7" fmla="*/ 333375 h 1147763"/>
              <a:gd name="connsiteX8" fmla="*/ 778668 w 778668"/>
              <a:gd name="connsiteY8" fmla="*/ 114300 h 1147763"/>
              <a:gd name="connsiteX9" fmla="*/ 778668 w 778668"/>
              <a:gd name="connsiteY9" fmla="*/ 0 h 1147763"/>
              <a:gd name="connsiteX0" fmla="*/ 0 w 778668"/>
              <a:gd name="connsiteY0" fmla="*/ 1147763 h 1147763"/>
              <a:gd name="connsiteX1" fmla="*/ 597693 w 778668"/>
              <a:gd name="connsiteY1" fmla="*/ 1064420 h 1147763"/>
              <a:gd name="connsiteX2" fmla="*/ 330993 w 778668"/>
              <a:gd name="connsiteY2" fmla="*/ 1066800 h 1147763"/>
              <a:gd name="connsiteX3" fmla="*/ 328612 w 778668"/>
              <a:gd name="connsiteY3" fmla="*/ 1009650 h 1147763"/>
              <a:gd name="connsiteX4" fmla="*/ 316706 w 778668"/>
              <a:gd name="connsiteY4" fmla="*/ 819150 h 1147763"/>
              <a:gd name="connsiteX5" fmla="*/ 316706 w 778668"/>
              <a:gd name="connsiteY5" fmla="*/ 395288 h 1147763"/>
              <a:gd name="connsiteX6" fmla="*/ 726281 w 778668"/>
              <a:gd name="connsiteY6" fmla="*/ 395288 h 1147763"/>
              <a:gd name="connsiteX7" fmla="*/ 726281 w 778668"/>
              <a:gd name="connsiteY7" fmla="*/ 333375 h 1147763"/>
              <a:gd name="connsiteX8" fmla="*/ 778668 w 778668"/>
              <a:gd name="connsiteY8" fmla="*/ 114300 h 1147763"/>
              <a:gd name="connsiteX9" fmla="*/ 778668 w 778668"/>
              <a:gd name="connsiteY9" fmla="*/ 0 h 1147763"/>
              <a:gd name="connsiteX0" fmla="*/ 278607 w 461962"/>
              <a:gd name="connsiteY0" fmla="*/ 1126332 h 1126332"/>
              <a:gd name="connsiteX1" fmla="*/ 280987 w 461962"/>
              <a:gd name="connsiteY1" fmla="*/ 1064420 h 1126332"/>
              <a:gd name="connsiteX2" fmla="*/ 14287 w 461962"/>
              <a:gd name="connsiteY2" fmla="*/ 1066800 h 1126332"/>
              <a:gd name="connsiteX3" fmla="*/ 11906 w 461962"/>
              <a:gd name="connsiteY3" fmla="*/ 1009650 h 1126332"/>
              <a:gd name="connsiteX4" fmla="*/ 0 w 461962"/>
              <a:gd name="connsiteY4" fmla="*/ 819150 h 1126332"/>
              <a:gd name="connsiteX5" fmla="*/ 0 w 461962"/>
              <a:gd name="connsiteY5" fmla="*/ 395288 h 1126332"/>
              <a:gd name="connsiteX6" fmla="*/ 409575 w 461962"/>
              <a:gd name="connsiteY6" fmla="*/ 395288 h 1126332"/>
              <a:gd name="connsiteX7" fmla="*/ 409575 w 461962"/>
              <a:gd name="connsiteY7" fmla="*/ 333375 h 1126332"/>
              <a:gd name="connsiteX8" fmla="*/ 461962 w 461962"/>
              <a:gd name="connsiteY8" fmla="*/ 114300 h 1126332"/>
              <a:gd name="connsiteX9" fmla="*/ 461962 w 461962"/>
              <a:gd name="connsiteY9" fmla="*/ 0 h 1126332"/>
              <a:gd name="connsiteX0" fmla="*/ 278607 w 461962"/>
              <a:gd name="connsiteY0" fmla="*/ 1126332 h 1126332"/>
              <a:gd name="connsiteX1" fmla="*/ 280987 w 461962"/>
              <a:gd name="connsiteY1" fmla="*/ 1064420 h 1126332"/>
              <a:gd name="connsiteX2" fmla="*/ 9524 w 461962"/>
              <a:gd name="connsiteY2" fmla="*/ 1059656 h 1126332"/>
              <a:gd name="connsiteX3" fmla="*/ 11906 w 461962"/>
              <a:gd name="connsiteY3" fmla="*/ 1009650 h 1126332"/>
              <a:gd name="connsiteX4" fmla="*/ 0 w 461962"/>
              <a:gd name="connsiteY4" fmla="*/ 819150 h 1126332"/>
              <a:gd name="connsiteX5" fmla="*/ 0 w 461962"/>
              <a:gd name="connsiteY5" fmla="*/ 395288 h 1126332"/>
              <a:gd name="connsiteX6" fmla="*/ 409575 w 461962"/>
              <a:gd name="connsiteY6" fmla="*/ 395288 h 1126332"/>
              <a:gd name="connsiteX7" fmla="*/ 409575 w 461962"/>
              <a:gd name="connsiteY7" fmla="*/ 333375 h 1126332"/>
              <a:gd name="connsiteX8" fmla="*/ 461962 w 461962"/>
              <a:gd name="connsiteY8" fmla="*/ 114300 h 1126332"/>
              <a:gd name="connsiteX9" fmla="*/ 461962 w 461962"/>
              <a:gd name="connsiteY9" fmla="*/ 0 h 1126332"/>
              <a:gd name="connsiteX0" fmla="*/ 278607 w 461962"/>
              <a:gd name="connsiteY0" fmla="*/ 1126332 h 1126332"/>
              <a:gd name="connsiteX1" fmla="*/ 280987 w 461962"/>
              <a:gd name="connsiteY1" fmla="*/ 1064420 h 1126332"/>
              <a:gd name="connsiteX2" fmla="*/ 16668 w 461962"/>
              <a:gd name="connsiteY2" fmla="*/ 1064418 h 1126332"/>
              <a:gd name="connsiteX3" fmla="*/ 11906 w 461962"/>
              <a:gd name="connsiteY3" fmla="*/ 1009650 h 1126332"/>
              <a:gd name="connsiteX4" fmla="*/ 0 w 461962"/>
              <a:gd name="connsiteY4" fmla="*/ 819150 h 1126332"/>
              <a:gd name="connsiteX5" fmla="*/ 0 w 461962"/>
              <a:gd name="connsiteY5" fmla="*/ 395288 h 1126332"/>
              <a:gd name="connsiteX6" fmla="*/ 409575 w 461962"/>
              <a:gd name="connsiteY6" fmla="*/ 395288 h 1126332"/>
              <a:gd name="connsiteX7" fmla="*/ 409575 w 461962"/>
              <a:gd name="connsiteY7" fmla="*/ 333375 h 1126332"/>
              <a:gd name="connsiteX8" fmla="*/ 461962 w 461962"/>
              <a:gd name="connsiteY8" fmla="*/ 114300 h 1126332"/>
              <a:gd name="connsiteX9" fmla="*/ 461962 w 461962"/>
              <a:gd name="connsiteY9" fmla="*/ 0 h 1126332"/>
              <a:gd name="connsiteX0" fmla="*/ 278607 w 461962"/>
              <a:gd name="connsiteY0" fmla="*/ 1126332 h 1126332"/>
              <a:gd name="connsiteX1" fmla="*/ 280987 w 461962"/>
              <a:gd name="connsiteY1" fmla="*/ 1064420 h 1126332"/>
              <a:gd name="connsiteX2" fmla="*/ 11906 w 461962"/>
              <a:gd name="connsiteY2" fmla="*/ 1062037 h 1126332"/>
              <a:gd name="connsiteX3" fmla="*/ 11906 w 461962"/>
              <a:gd name="connsiteY3" fmla="*/ 1009650 h 1126332"/>
              <a:gd name="connsiteX4" fmla="*/ 0 w 461962"/>
              <a:gd name="connsiteY4" fmla="*/ 819150 h 1126332"/>
              <a:gd name="connsiteX5" fmla="*/ 0 w 461962"/>
              <a:gd name="connsiteY5" fmla="*/ 395288 h 1126332"/>
              <a:gd name="connsiteX6" fmla="*/ 409575 w 461962"/>
              <a:gd name="connsiteY6" fmla="*/ 395288 h 1126332"/>
              <a:gd name="connsiteX7" fmla="*/ 409575 w 461962"/>
              <a:gd name="connsiteY7" fmla="*/ 333375 h 1126332"/>
              <a:gd name="connsiteX8" fmla="*/ 461962 w 461962"/>
              <a:gd name="connsiteY8" fmla="*/ 114300 h 1126332"/>
              <a:gd name="connsiteX9" fmla="*/ 461962 w 461962"/>
              <a:gd name="connsiteY9" fmla="*/ 0 h 11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962" h="1126332">
                <a:moveTo>
                  <a:pt x="278607" y="1126332"/>
                </a:moveTo>
                <a:cubicBezTo>
                  <a:pt x="279400" y="1105695"/>
                  <a:pt x="280194" y="1085057"/>
                  <a:pt x="280987" y="1064420"/>
                </a:cubicBezTo>
                <a:lnTo>
                  <a:pt x="11906" y="1062037"/>
                </a:lnTo>
                <a:cubicBezTo>
                  <a:pt x="11112" y="1042987"/>
                  <a:pt x="12700" y="1028700"/>
                  <a:pt x="11906" y="1009650"/>
                </a:cubicBezTo>
                <a:lnTo>
                  <a:pt x="0" y="819150"/>
                </a:lnTo>
                <a:lnTo>
                  <a:pt x="0" y="395288"/>
                </a:lnTo>
                <a:lnTo>
                  <a:pt x="409575" y="395288"/>
                </a:lnTo>
                <a:lnTo>
                  <a:pt x="409575" y="333375"/>
                </a:lnTo>
                <a:lnTo>
                  <a:pt x="461962" y="114300"/>
                </a:lnTo>
                <a:lnTo>
                  <a:pt x="461962" y="0"/>
                </a:lnTo>
              </a:path>
            </a:pathLst>
          </a:custGeom>
          <a:noFill/>
          <a:ln>
            <a:solidFill>
              <a:srgbClr val="FF0066"/>
            </a:solidFill>
          </a:ln>
          <a:effectLst>
            <a:glow rad="101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19400" y="1824812"/>
            <a:ext cx="1371600" cy="338554"/>
          </a:xfrm>
          <a:prstGeom prst="rect">
            <a:avLst/>
          </a:prstGeom>
          <a:noFill/>
        </p:spPr>
        <p:txBody>
          <a:bodyPr wrap="square" rtlCol="0">
            <a:spAutoFit/>
          </a:bodyPr>
          <a:lstStyle/>
          <a:p>
            <a:r>
              <a:rPr lang="en-US" sz="1600" b="1" dirty="0" smtClean="0"/>
              <a:t>{A1, A3}</a:t>
            </a:r>
            <a:endParaRPr lang="en-US" sz="1600" b="1" dirty="0"/>
          </a:p>
        </p:txBody>
      </p:sp>
      <p:sp>
        <p:nvSpPr>
          <p:cNvPr id="17" name="TextBox 16"/>
          <p:cNvSpPr txBox="1"/>
          <p:nvPr/>
        </p:nvSpPr>
        <p:spPr>
          <a:xfrm>
            <a:off x="2825750" y="2053412"/>
            <a:ext cx="1371600" cy="338554"/>
          </a:xfrm>
          <a:prstGeom prst="rect">
            <a:avLst/>
          </a:prstGeom>
          <a:noFill/>
        </p:spPr>
        <p:txBody>
          <a:bodyPr wrap="square" rtlCol="0">
            <a:spAutoFit/>
          </a:bodyPr>
          <a:lstStyle/>
          <a:p>
            <a:r>
              <a:rPr lang="en-US" sz="1600" b="1" dirty="0" smtClean="0"/>
              <a:t>{A1, A2}</a:t>
            </a:r>
            <a:endParaRPr lang="en-US" sz="1600" b="1" dirty="0"/>
          </a:p>
        </p:txBody>
      </p:sp>
      <p:sp>
        <p:nvSpPr>
          <p:cNvPr id="18" name="TextBox 17"/>
          <p:cNvSpPr txBox="1"/>
          <p:nvPr/>
        </p:nvSpPr>
        <p:spPr>
          <a:xfrm>
            <a:off x="2819400" y="2275662"/>
            <a:ext cx="1371600" cy="338554"/>
          </a:xfrm>
          <a:prstGeom prst="rect">
            <a:avLst/>
          </a:prstGeom>
          <a:noFill/>
        </p:spPr>
        <p:txBody>
          <a:bodyPr wrap="square" rtlCol="0">
            <a:spAutoFit/>
          </a:bodyPr>
          <a:lstStyle/>
          <a:p>
            <a:r>
              <a:rPr lang="en-US" sz="1600" b="1" dirty="0" smtClean="0"/>
              <a:t>{A1, A2, A3}</a:t>
            </a:r>
            <a:endParaRPr lang="en-US" sz="1600" b="1" dirty="0"/>
          </a:p>
        </p:txBody>
      </p:sp>
      <p:sp>
        <p:nvSpPr>
          <p:cNvPr id="19" name="TextBox 18"/>
          <p:cNvSpPr txBox="1"/>
          <p:nvPr/>
        </p:nvSpPr>
        <p:spPr>
          <a:xfrm>
            <a:off x="2825750" y="2478862"/>
            <a:ext cx="1371600" cy="338554"/>
          </a:xfrm>
          <a:prstGeom prst="rect">
            <a:avLst/>
          </a:prstGeom>
          <a:noFill/>
        </p:spPr>
        <p:txBody>
          <a:bodyPr wrap="square" rtlCol="0">
            <a:spAutoFit/>
          </a:bodyPr>
          <a:lstStyle/>
          <a:p>
            <a:r>
              <a:rPr lang="en-US" sz="1600" b="1" dirty="0" smtClean="0"/>
              <a:t>{A2}</a:t>
            </a:r>
            <a:endParaRPr lang="en-US" sz="1600" b="1" dirty="0"/>
          </a:p>
        </p:txBody>
      </p:sp>
      <p:sp>
        <p:nvSpPr>
          <p:cNvPr id="20" name="TextBox 19"/>
          <p:cNvSpPr txBox="1"/>
          <p:nvPr/>
        </p:nvSpPr>
        <p:spPr>
          <a:xfrm>
            <a:off x="2825750" y="2685237"/>
            <a:ext cx="1371600" cy="338554"/>
          </a:xfrm>
          <a:prstGeom prst="rect">
            <a:avLst/>
          </a:prstGeom>
          <a:noFill/>
        </p:spPr>
        <p:txBody>
          <a:bodyPr wrap="square" rtlCol="0">
            <a:spAutoFit/>
          </a:bodyPr>
          <a:lstStyle/>
          <a:p>
            <a:r>
              <a:rPr lang="en-US" sz="1600" b="1" dirty="0" smtClean="0"/>
              <a:t>{A2, A3}</a:t>
            </a:r>
            <a:endParaRPr lang="en-US" sz="1600" b="1" dirty="0"/>
          </a:p>
        </p:txBody>
      </p:sp>
      <p:cxnSp>
        <p:nvCxnSpPr>
          <p:cNvPr id="22" name="Straight Arrow Connector 21"/>
          <p:cNvCxnSpPr>
            <a:endCxn id="16" idx="1"/>
          </p:cNvCxnSpPr>
          <p:nvPr/>
        </p:nvCxnSpPr>
        <p:spPr>
          <a:xfrm>
            <a:off x="2584450" y="1994089"/>
            <a:ext cx="234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7" idx="1"/>
          </p:cNvCxnSpPr>
          <p:nvPr/>
        </p:nvCxnSpPr>
        <p:spPr>
          <a:xfrm>
            <a:off x="2593975" y="2000628"/>
            <a:ext cx="231775" cy="2220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8" idx="1"/>
          </p:cNvCxnSpPr>
          <p:nvPr/>
        </p:nvCxnSpPr>
        <p:spPr>
          <a:xfrm>
            <a:off x="2590800" y="1994089"/>
            <a:ext cx="228600" cy="4508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9" idx="1"/>
          </p:cNvCxnSpPr>
          <p:nvPr/>
        </p:nvCxnSpPr>
        <p:spPr>
          <a:xfrm>
            <a:off x="2584450" y="1994089"/>
            <a:ext cx="241300" cy="654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590800" y="1994089"/>
            <a:ext cx="228600" cy="860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752850" y="5400675"/>
            <a:ext cx="781050" cy="196850"/>
          </a:xfrm>
          <a:prstGeom prst="rect">
            <a:avLst/>
          </a:prstGeom>
          <a:noFill/>
          <a:ln w="38100">
            <a:solidFill>
              <a:srgbClr val="00FF0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80050" y="5400675"/>
            <a:ext cx="730250" cy="196850"/>
          </a:xfrm>
          <a:prstGeom prst="rect">
            <a:avLst/>
          </a:prstGeom>
          <a:noFill/>
          <a:ln w="38100">
            <a:solidFill>
              <a:srgbClr val="00FF00"/>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648200" y="5400675"/>
            <a:ext cx="755650" cy="196850"/>
          </a:xfrm>
          <a:prstGeom prst="rect">
            <a:avLst/>
          </a:prstGeom>
          <a:noFill/>
          <a:ln w="38100">
            <a:solidFill>
              <a:srgbClr val="0066FF"/>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53840" y="2316480"/>
            <a:ext cx="3528060" cy="3093720"/>
            <a:chOff x="4053840" y="2316480"/>
            <a:chExt cx="3528060" cy="3093720"/>
          </a:xfrm>
          <a:effectLst>
            <a:glow rad="101600">
              <a:schemeClr val="bg1">
                <a:alpha val="40000"/>
              </a:schemeClr>
            </a:glow>
          </a:effectLst>
        </p:grpSpPr>
        <p:sp>
          <p:nvSpPr>
            <p:cNvPr id="35" name="Freeform 34"/>
            <p:cNvSpPr/>
            <p:nvPr/>
          </p:nvSpPr>
          <p:spPr>
            <a:xfrm>
              <a:off x="4053840" y="2316480"/>
              <a:ext cx="2232660" cy="3093720"/>
            </a:xfrm>
            <a:custGeom>
              <a:avLst/>
              <a:gdLst>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350520 w 2232660"/>
                <a:gd name="connsiteY4" fmla="*/ 2727960 h 3093720"/>
                <a:gd name="connsiteX5" fmla="*/ 350520 w 2232660"/>
                <a:gd name="connsiteY5" fmla="*/ 2362200 h 3093720"/>
                <a:gd name="connsiteX6" fmla="*/ 914400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32660" h="3093720">
                  <a:moveTo>
                    <a:pt x="0" y="3093720"/>
                  </a:moveTo>
                  <a:lnTo>
                    <a:pt x="0" y="2987040"/>
                  </a:lnTo>
                  <a:lnTo>
                    <a:pt x="320040" y="2987040"/>
                  </a:lnTo>
                  <a:lnTo>
                    <a:pt x="320040" y="2926080"/>
                  </a:lnTo>
                  <a:lnTo>
                    <a:pt x="350520" y="2727960"/>
                  </a:lnTo>
                  <a:lnTo>
                    <a:pt x="350520" y="2362200"/>
                  </a:lnTo>
                  <a:lnTo>
                    <a:pt x="914400" y="2362200"/>
                  </a:lnTo>
                  <a:lnTo>
                    <a:pt x="914400" y="2301240"/>
                  </a:lnTo>
                  <a:lnTo>
                    <a:pt x="937260" y="2080260"/>
                  </a:lnTo>
                  <a:lnTo>
                    <a:pt x="937260" y="1531620"/>
                  </a:lnTo>
                  <a:lnTo>
                    <a:pt x="411480" y="1531620"/>
                  </a:lnTo>
                  <a:lnTo>
                    <a:pt x="411480" y="411480"/>
                  </a:lnTo>
                  <a:lnTo>
                    <a:pt x="2202180" y="411480"/>
                  </a:lnTo>
                  <a:lnTo>
                    <a:pt x="2202180" y="373380"/>
                  </a:lnTo>
                  <a:lnTo>
                    <a:pt x="2232660" y="152400"/>
                  </a:lnTo>
                  <a:lnTo>
                    <a:pt x="2232660" y="0"/>
                  </a:ln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998720" y="2491740"/>
              <a:ext cx="2583180" cy="1356360"/>
            </a:xfrm>
            <a:custGeom>
              <a:avLst/>
              <a:gdLst>
                <a:gd name="connsiteX0" fmla="*/ 0 w 2583180"/>
                <a:gd name="connsiteY0" fmla="*/ 1356360 h 1356360"/>
                <a:gd name="connsiteX1" fmla="*/ 2583180 w 2583180"/>
                <a:gd name="connsiteY1" fmla="*/ 1356360 h 1356360"/>
                <a:gd name="connsiteX2" fmla="*/ 2583180 w 2583180"/>
                <a:gd name="connsiteY2" fmla="*/ 243840 h 1356360"/>
                <a:gd name="connsiteX3" fmla="*/ 1325880 w 2583180"/>
                <a:gd name="connsiteY3" fmla="*/ 243840 h 1356360"/>
                <a:gd name="connsiteX4" fmla="*/ 1295400 w 2583180"/>
                <a:gd name="connsiteY4" fmla="*/ 0 h 135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80" h="1356360">
                  <a:moveTo>
                    <a:pt x="0" y="1356360"/>
                  </a:moveTo>
                  <a:lnTo>
                    <a:pt x="2583180" y="1356360"/>
                  </a:lnTo>
                  <a:lnTo>
                    <a:pt x="2583180" y="243840"/>
                  </a:lnTo>
                  <a:lnTo>
                    <a:pt x="1325880" y="243840"/>
                  </a:lnTo>
                  <a:lnTo>
                    <a:pt x="1295400" y="0"/>
                  </a:ln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465320" y="2316479"/>
            <a:ext cx="3116580" cy="3065145"/>
            <a:chOff x="4465320" y="2316479"/>
            <a:chExt cx="3116580" cy="3065145"/>
          </a:xfrm>
          <a:effectLst>
            <a:glow rad="101600">
              <a:schemeClr val="bg1">
                <a:alpha val="40000"/>
              </a:schemeClr>
            </a:glow>
          </a:effectLst>
        </p:grpSpPr>
        <p:sp>
          <p:nvSpPr>
            <p:cNvPr id="39" name="Freeform 38"/>
            <p:cNvSpPr/>
            <p:nvPr/>
          </p:nvSpPr>
          <p:spPr>
            <a:xfrm>
              <a:off x="4465320" y="2316479"/>
              <a:ext cx="1821180" cy="3065145"/>
            </a:xfrm>
            <a:custGeom>
              <a:avLst/>
              <a:gdLst>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350520 w 2232660"/>
                <a:gd name="connsiteY4" fmla="*/ 2727960 h 3093720"/>
                <a:gd name="connsiteX5" fmla="*/ 350520 w 2232660"/>
                <a:gd name="connsiteY5" fmla="*/ 2362200 h 3093720"/>
                <a:gd name="connsiteX6" fmla="*/ 914400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350520 w 2232660"/>
                <a:gd name="connsiteY4" fmla="*/ 2727960 h 3093720"/>
                <a:gd name="connsiteX5" fmla="*/ 1569720 w 2232660"/>
                <a:gd name="connsiteY5" fmla="*/ 2362200 h 3093720"/>
                <a:gd name="connsiteX6" fmla="*/ 914400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350520 w 2232660"/>
                <a:gd name="connsiteY4" fmla="*/ 2727960 h 3093720"/>
                <a:gd name="connsiteX5" fmla="*/ 1569720 w 2232660"/>
                <a:gd name="connsiteY5" fmla="*/ 2362200 h 3093720"/>
                <a:gd name="connsiteX6" fmla="*/ 981075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350520 w 2232660"/>
                <a:gd name="connsiteY4" fmla="*/ 2727960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1562577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1594009 w 2232660"/>
                <a:gd name="connsiteY2" fmla="*/ 2982278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1586866 w 2232660"/>
                <a:gd name="connsiteY2" fmla="*/ 2982278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1591628 w 2232660"/>
                <a:gd name="connsiteY2" fmla="*/ 2979897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1807368 w 2232660"/>
                <a:gd name="connsiteY1" fmla="*/ 2972753 h 3093720"/>
                <a:gd name="connsiteX2" fmla="*/ 1591628 w 2232660"/>
                <a:gd name="connsiteY2" fmla="*/ 2979897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1890712 w 2232660"/>
                <a:gd name="connsiteY1" fmla="*/ 2979897 h 3093720"/>
                <a:gd name="connsiteX2" fmla="*/ 1591628 w 2232660"/>
                <a:gd name="connsiteY2" fmla="*/ 2979897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1479233 w 1821180"/>
                <a:gd name="connsiteY0" fmla="*/ 3065145 h 3065145"/>
                <a:gd name="connsiteX1" fmla="*/ 1479232 w 1821180"/>
                <a:gd name="connsiteY1" fmla="*/ 2979897 h 3065145"/>
                <a:gd name="connsiteX2" fmla="*/ 1180148 w 1821180"/>
                <a:gd name="connsiteY2" fmla="*/ 2979897 h 3065145"/>
                <a:gd name="connsiteX3" fmla="*/ 1177766 w 1821180"/>
                <a:gd name="connsiteY3" fmla="*/ 2926080 h 3065145"/>
                <a:gd name="connsiteX4" fmla="*/ 1158241 w 1821180"/>
                <a:gd name="connsiteY4" fmla="*/ 2739866 h 3065145"/>
                <a:gd name="connsiteX5" fmla="*/ 1158240 w 1821180"/>
                <a:gd name="connsiteY5" fmla="*/ 2362200 h 3065145"/>
                <a:gd name="connsiteX6" fmla="*/ 569595 w 1821180"/>
                <a:gd name="connsiteY6" fmla="*/ 2362200 h 3065145"/>
                <a:gd name="connsiteX7" fmla="*/ 569595 w 1821180"/>
                <a:gd name="connsiteY7" fmla="*/ 2301240 h 3065145"/>
                <a:gd name="connsiteX8" fmla="*/ 525780 w 1821180"/>
                <a:gd name="connsiteY8" fmla="*/ 2080260 h 3065145"/>
                <a:gd name="connsiteX9" fmla="*/ 525780 w 1821180"/>
                <a:gd name="connsiteY9" fmla="*/ 1531620 h 3065145"/>
                <a:gd name="connsiteX10" fmla="*/ 0 w 1821180"/>
                <a:gd name="connsiteY10" fmla="*/ 1531620 h 3065145"/>
                <a:gd name="connsiteX11" fmla="*/ 0 w 1821180"/>
                <a:gd name="connsiteY11" fmla="*/ 411480 h 3065145"/>
                <a:gd name="connsiteX12" fmla="*/ 1790700 w 1821180"/>
                <a:gd name="connsiteY12" fmla="*/ 411480 h 3065145"/>
                <a:gd name="connsiteX13" fmla="*/ 1790700 w 1821180"/>
                <a:gd name="connsiteY13" fmla="*/ 373380 h 3065145"/>
                <a:gd name="connsiteX14" fmla="*/ 1821180 w 1821180"/>
                <a:gd name="connsiteY14" fmla="*/ 152400 h 3065145"/>
                <a:gd name="connsiteX15" fmla="*/ 1821180 w 1821180"/>
                <a:gd name="connsiteY15" fmla="*/ 0 h 306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1180" h="3065145">
                  <a:moveTo>
                    <a:pt x="1479233" y="3065145"/>
                  </a:moveTo>
                  <a:cubicBezTo>
                    <a:pt x="1479233" y="3036729"/>
                    <a:pt x="1479232" y="3008313"/>
                    <a:pt x="1479232" y="2979897"/>
                  </a:cubicBezTo>
                  <a:lnTo>
                    <a:pt x="1180148" y="2979897"/>
                  </a:lnTo>
                  <a:cubicBezTo>
                    <a:pt x="1180941" y="2961164"/>
                    <a:pt x="1176973" y="2944813"/>
                    <a:pt x="1177766" y="2926080"/>
                  </a:cubicBezTo>
                  <a:lnTo>
                    <a:pt x="1158241" y="2739866"/>
                  </a:lnTo>
                  <a:cubicBezTo>
                    <a:pt x="1158241" y="2613977"/>
                    <a:pt x="1158240" y="2488089"/>
                    <a:pt x="1158240" y="2362200"/>
                  </a:cubicBezTo>
                  <a:lnTo>
                    <a:pt x="569595" y="2362200"/>
                  </a:lnTo>
                  <a:lnTo>
                    <a:pt x="569595" y="2301240"/>
                  </a:lnTo>
                  <a:lnTo>
                    <a:pt x="525780" y="2080260"/>
                  </a:lnTo>
                  <a:lnTo>
                    <a:pt x="525780" y="1531620"/>
                  </a:lnTo>
                  <a:lnTo>
                    <a:pt x="0" y="1531620"/>
                  </a:lnTo>
                  <a:lnTo>
                    <a:pt x="0" y="411480"/>
                  </a:lnTo>
                  <a:lnTo>
                    <a:pt x="1790700" y="411480"/>
                  </a:lnTo>
                  <a:lnTo>
                    <a:pt x="1790700" y="373380"/>
                  </a:lnTo>
                  <a:lnTo>
                    <a:pt x="1821180" y="152400"/>
                  </a:lnTo>
                  <a:lnTo>
                    <a:pt x="1821180" y="0"/>
                  </a:ln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98720" y="2491740"/>
              <a:ext cx="2583180" cy="1356360"/>
            </a:xfrm>
            <a:custGeom>
              <a:avLst/>
              <a:gdLst>
                <a:gd name="connsiteX0" fmla="*/ 0 w 2583180"/>
                <a:gd name="connsiteY0" fmla="*/ 1356360 h 1356360"/>
                <a:gd name="connsiteX1" fmla="*/ 2583180 w 2583180"/>
                <a:gd name="connsiteY1" fmla="*/ 1356360 h 1356360"/>
                <a:gd name="connsiteX2" fmla="*/ 2583180 w 2583180"/>
                <a:gd name="connsiteY2" fmla="*/ 243840 h 1356360"/>
                <a:gd name="connsiteX3" fmla="*/ 1325880 w 2583180"/>
                <a:gd name="connsiteY3" fmla="*/ 243840 h 1356360"/>
                <a:gd name="connsiteX4" fmla="*/ 1295400 w 2583180"/>
                <a:gd name="connsiteY4" fmla="*/ 0 h 135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80" h="1356360">
                  <a:moveTo>
                    <a:pt x="0" y="1356360"/>
                  </a:moveTo>
                  <a:lnTo>
                    <a:pt x="2583180" y="1356360"/>
                  </a:lnTo>
                  <a:lnTo>
                    <a:pt x="2583180" y="243840"/>
                  </a:lnTo>
                  <a:lnTo>
                    <a:pt x="1325880" y="243840"/>
                  </a:lnTo>
                  <a:lnTo>
                    <a:pt x="1295400" y="0"/>
                  </a:ln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404360" y="2306955"/>
            <a:ext cx="3177540" cy="3086576"/>
            <a:chOff x="4404360" y="2316480"/>
            <a:chExt cx="3177540" cy="3086576"/>
          </a:xfrm>
          <a:effectLst>
            <a:glow rad="101600">
              <a:schemeClr val="bg1">
                <a:alpha val="40000"/>
              </a:schemeClr>
            </a:glow>
          </a:effectLst>
        </p:grpSpPr>
        <p:sp>
          <p:nvSpPr>
            <p:cNvPr id="42" name="Freeform 41"/>
            <p:cNvSpPr/>
            <p:nvPr/>
          </p:nvSpPr>
          <p:spPr>
            <a:xfrm>
              <a:off x="4404360" y="2316480"/>
              <a:ext cx="1882140" cy="3086576"/>
            </a:xfrm>
            <a:custGeom>
              <a:avLst/>
              <a:gdLst>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350520 w 2232660"/>
                <a:gd name="connsiteY4" fmla="*/ 2727960 h 3093720"/>
                <a:gd name="connsiteX5" fmla="*/ 350520 w 2232660"/>
                <a:gd name="connsiteY5" fmla="*/ 2362200 h 3093720"/>
                <a:gd name="connsiteX6" fmla="*/ 914400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79571 w 2232660"/>
                <a:gd name="connsiteY3" fmla="*/ 2933224 h 3093720"/>
                <a:gd name="connsiteX4" fmla="*/ 350520 w 2232660"/>
                <a:gd name="connsiteY4" fmla="*/ 2727960 h 3093720"/>
                <a:gd name="connsiteX5" fmla="*/ 350520 w 2232660"/>
                <a:gd name="connsiteY5" fmla="*/ 2362200 h 3093720"/>
                <a:gd name="connsiteX6" fmla="*/ 914400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84334 w 2232660"/>
                <a:gd name="connsiteY2" fmla="*/ 2987040 h 3093720"/>
                <a:gd name="connsiteX3" fmla="*/ 379571 w 2232660"/>
                <a:gd name="connsiteY3" fmla="*/ 2933224 h 3093720"/>
                <a:gd name="connsiteX4" fmla="*/ 350520 w 2232660"/>
                <a:gd name="connsiteY4" fmla="*/ 2727960 h 3093720"/>
                <a:gd name="connsiteX5" fmla="*/ 350520 w 2232660"/>
                <a:gd name="connsiteY5" fmla="*/ 2362200 h 3093720"/>
                <a:gd name="connsiteX6" fmla="*/ 914400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845344 w 2232660"/>
                <a:gd name="connsiteY1" fmla="*/ 2982278 h 3093720"/>
                <a:gd name="connsiteX2" fmla="*/ 384334 w 2232660"/>
                <a:gd name="connsiteY2" fmla="*/ 2987040 h 3093720"/>
                <a:gd name="connsiteX3" fmla="*/ 379571 w 2232660"/>
                <a:gd name="connsiteY3" fmla="*/ 2933224 h 3093720"/>
                <a:gd name="connsiteX4" fmla="*/ 350520 w 2232660"/>
                <a:gd name="connsiteY4" fmla="*/ 2727960 h 3093720"/>
                <a:gd name="connsiteX5" fmla="*/ 350520 w 2232660"/>
                <a:gd name="connsiteY5" fmla="*/ 2362200 h 3093720"/>
                <a:gd name="connsiteX6" fmla="*/ 914400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842963 w 2232660"/>
                <a:gd name="connsiteY1" fmla="*/ 2987040 h 3093720"/>
                <a:gd name="connsiteX2" fmla="*/ 384334 w 2232660"/>
                <a:gd name="connsiteY2" fmla="*/ 2987040 h 3093720"/>
                <a:gd name="connsiteX3" fmla="*/ 379571 w 2232660"/>
                <a:gd name="connsiteY3" fmla="*/ 2933224 h 3093720"/>
                <a:gd name="connsiteX4" fmla="*/ 350520 w 2232660"/>
                <a:gd name="connsiteY4" fmla="*/ 2727960 h 3093720"/>
                <a:gd name="connsiteX5" fmla="*/ 350520 w 2232660"/>
                <a:gd name="connsiteY5" fmla="*/ 2362200 h 3093720"/>
                <a:gd name="connsiteX6" fmla="*/ 914400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494824 w 1882140"/>
                <a:gd name="connsiteY0" fmla="*/ 3086576 h 3086576"/>
                <a:gd name="connsiteX1" fmla="*/ 492443 w 1882140"/>
                <a:gd name="connsiteY1" fmla="*/ 2987040 h 3086576"/>
                <a:gd name="connsiteX2" fmla="*/ 33814 w 1882140"/>
                <a:gd name="connsiteY2" fmla="*/ 2987040 h 3086576"/>
                <a:gd name="connsiteX3" fmla="*/ 29051 w 1882140"/>
                <a:gd name="connsiteY3" fmla="*/ 2933224 h 3086576"/>
                <a:gd name="connsiteX4" fmla="*/ 0 w 1882140"/>
                <a:gd name="connsiteY4" fmla="*/ 2727960 h 3086576"/>
                <a:gd name="connsiteX5" fmla="*/ 0 w 1882140"/>
                <a:gd name="connsiteY5" fmla="*/ 2362200 h 3086576"/>
                <a:gd name="connsiteX6" fmla="*/ 563880 w 1882140"/>
                <a:gd name="connsiteY6" fmla="*/ 2362200 h 3086576"/>
                <a:gd name="connsiteX7" fmla="*/ 563880 w 1882140"/>
                <a:gd name="connsiteY7" fmla="*/ 2301240 h 3086576"/>
                <a:gd name="connsiteX8" fmla="*/ 586740 w 1882140"/>
                <a:gd name="connsiteY8" fmla="*/ 2080260 h 3086576"/>
                <a:gd name="connsiteX9" fmla="*/ 586740 w 1882140"/>
                <a:gd name="connsiteY9" fmla="*/ 1531620 h 3086576"/>
                <a:gd name="connsiteX10" fmla="*/ 60960 w 1882140"/>
                <a:gd name="connsiteY10" fmla="*/ 1531620 h 3086576"/>
                <a:gd name="connsiteX11" fmla="*/ 60960 w 1882140"/>
                <a:gd name="connsiteY11" fmla="*/ 411480 h 3086576"/>
                <a:gd name="connsiteX12" fmla="*/ 1851660 w 1882140"/>
                <a:gd name="connsiteY12" fmla="*/ 411480 h 3086576"/>
                <a:gd name="connsiteX13" fmla="*/ 1851660 w 1882140"/>
                <a:gd name="connsiteY13" fmla="*/ 373380 h 3086576"/>
                <a:gd name="connsiteX14" fmla="*/ 1882140 w 1882140"/>
                <a:gd name="connsiteY14" fmla="*/ 152400 h 3086576"/>
                <a:gd name="connsiteX15" fmla="*/ 1882140 w 1882140"/>
                <a:gd name="connsiteY15" fmla="*/ 0 h 3086576"/>
                <a:gd name="connsiteX0" fmla="*/ 492443 w 1882140"/>
                <a:gd name="connsiteY0" fmla="*/ 3086576 h 3086576"/>
                <a:gd name="connsiteX1" fmla="*/ 492443 w 1882140"/>
                <a:gd name="connsiteY1" fmla="*/ 2987040 h 3086576"/>
                <a:gd name="connsiteX2" fmla="*/ 33814 w 1882140"/>
                <a:gd name="connsiteY2" fmla="*/ 2987040 h 3086576"/>
                <a:gd name="connsiteX3" fmla="*/ 29051 w 1882140"/>
                <a:gd name="connsiteY3" fmla="*/ 2933224 h 3086576"/>
                <a:gd name="connsiteX4" fmla="*/ 0 w 1882140"/>
                <a:gd name="connsiteY4" fmla="*/ 2727960 h 3086576"/>
                <a:gd name="connsiteX5" fmla="*/ 0 w 1882140"/>
                <a:gd name="connsiteY5" fmla="*/ 2362200 h 3086576"/>
                <a:gd name="connsiteX6" fmla="*/ 563880 w 1882140"/>
                <a:gd name="connsiteY6" fmla="*/ 2362200 h 3086576"/>
                <a:gd name="connsiteX7" fmla="*/ 563880 w 1882140"/>
                <a:gd name="connsiteY7" fmla="*/ 2301240 h 3086576"/>
                <a:gd name="connsiteX8" fmla="*/ 586740 w 1882140"/>
                <a:gd name="connsiteY8" fmla="*/ 2080260 h 3086576"/>
                <a:gd name="connsiteX9" fmla="*/ 586740 w 1882140"/>
                <a:gd name="connsiteY9" fmla="*/ 1531620 h 3086576"/>
                <a:gd name="connsiteX10" fmla="*/ 60960 w 1882140"/>
                <a:gd name="connsiteY10" fmla="*/ 1531620 h 3086576"/>
                <a:gd name="connsiteX11" fmla="*/ 60960 w 1882140"/>
                <a:gd name="connsiteY11" fmla="*/ 411480 h 3086576"/>
                <a:gd name="connsiteX12" fmla="*/ 1851660 w 1882140"/>
                <a:gd name="connsiteY12" fmla="*/ 411480 h 3086576"/>
                <a:gd name="connsiteX13" fmla="*/ 1851660 w 1882140"/>
                <a:gd name="connsiteY13" fmla="*/ 373380 h 3086576"/>
                <a:gd name="connsiteX14" fmla="*/ 1882140 w 1882140"/>
                <a:gd name="connsiteY14" fmla="*/ 152400 h 3086576"/>
                <a:gd name="connsiteX15" fmla="*/ 1882140 w 1882140"/>
                <a:gd name="connsiteY15" fmla="*/ 0 h 30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2140" h="3086576">
                  <a:moveTo>
                    <a:pt x="492443" y="3086576"/>
                  </a:moveTo>
                  <a:cubicBezTo>
                    <a:pt x="491649" y="3053397"/>
                    <a:pt x="493237" y="3020219"/>
                    <a:pt x="492443" y="2987040"/>
                  </a:cubicBezTo>
                  <a:lnTo>
                    <a:pt x="33814" y="2987040"/>
                  </a:lnTo>
                  <a:lnTo>
                    <a:pt x="29051" y="2933224"/>
                  </a:lnTo>
                  <a:lnTo>
                    <a:pt x="0" y="2727960"/>
                  </a:lnTo>
                  <a:lnTo>
                    <a:pt x="0" y="2362200"/>
                  </a:lnTo>
                  <a:lnTo>
                    <a:pt x="563880" y="2362200"/>
                  </a:lnTo>
                  <a:lnTo>
                    <a:pt x="563880" y="2301240"/>
                  </a:lnTo>
                  <a:lnTo>
                    <a:pt x="586740" y="2080260"/>
                  </a:lnTo>
                  <a:lnTo>
                    <a:pt x="586740" y="1531620"/>
                  </a:lnTo>
                  <a:lnTo>
                    <a:pt x="60960" y="1531620"/>
                  </a:lnTo>
                  <a:lnTo>
                    <a:pt x="60960" y="411480"/>
                  </a:lnTo>
                  <a:lnTo>
                    <a:pt x="1851660" y="411480"/>
                  </a:lnTo>
                  <a:lnTo>
                    <a:pt x="1851660" y="373380"/>
                  </a:lnTo>
                  <a:lnTo>
                    <a:pt x="1882140" y="152400"/>
                  </a:lnTo>
                  <a:lnTo>
                    <a:pt x="1882140" y="0"/>
                  </a:lnTo>
                </a:path>
              </a:pathLst>
            </a:cu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4998720" y="2491740"/>
              <a:ext cx="2583180" cy="1356360"/>
            </a:xfrm>
            <a:custGeom>
              <a:avLst/>
              <a:gdLst>
                <a:gd name="connsiteX0" fmla="*/ 0 w 2583180"/>
                <a:gd name="connsiteY0" fmla="*/ 1356360 h 1356360"/>
                <a:gd name="connsiteX1" fmla="*/ 2583180 w 2583180"/>
                <a:gd name="connsiteY1" fmla="*/ 1356360 h 1356360"/>
                <a:gd name="connsiteX2" fmla="*/ 2583180 w 2583180"/>
                <a:gd name="connsiteY2" fmla="*/ 243840 h 1356360"/>
                <a:gd name="connsiteX3" fmla="*/ 1325880 w 2583180"/>
                <a:gd name="connsiteY3" fmla="*/ 243840 h 1356360"/>
                <a:gd name="connsiteX4" fmla="*/ 1295400 w 2583180"/>
                <a:gd name="connsiteY4" fmla="*/ 0 h 135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80" h="1356360">
                  <a:moveTo>
                    <a:pt x="0" y="1356360"/>
                  </a:moveTo>
                  <a:lnTo>
                    <a:pt x="2583180" y="1356360"/>
                  </a:lnTo>
                  <a:lnTo>
                    <a:pt x="2583180" y="243840"/>
                  </a:lnTo>
                  <a:lnTo>
                    <a:pt x="1325880" y="243840"/>
                  </a:lnTo>
                  <a:lnTo>
                    <a:pt x="1295400" y="0"/>
                  </a:lnTo>
                </a:path>
              </a:pathLst>
            </a:cu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465320" y="2306955"/>
            <a:ext cx="3116580" cy="3081814"/>
            <a:chOff x="4465320" y="2316480"/>
            <a:chExt cx="3116580" cy="3081814"/>
          </a:xfrm>
          <a:effectLst>
            <a:glow rad="101600">
              <a:schemeClr val="bg1">
                <a:alpha val="40000"/>
              </a:schemeClr>
            </a:glow>
          </a:effectLst>
        </p:grpSpPr>
        <p:sp>
          <p:nvSpPr>
            <p:cNvPr id="45" name="Freeform 44"/>
            <p:cNvSpPr/>
            <p:nvPr/>
          </p:nvSpPr>
          <p:spPr>
            <a:xfrm>
              <a:off x="4465320" y="2316480"/>
              <a:ext cx="1821180" cy="3081814"/>
            </a:xfrm>
            <a:custGeom>
              <a:avLst/>
              <a:gdLst>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350520 w 2232660"/>
                <a:gd name="connsiteY4" fmla="*/ 2727960 h 3093720"/>
                <a:gd name="connsiteX5" fmla="*/ 350520 w 2232660"/>
                <a:gd name="connsiteY5" fmla="*/ 2362200 h 3093720"/>
                <a:gd name="connsiteX6" fmla="*/ 914400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350520 w 2232660"/>
                <a:gd name="connsiteY4" fmla="*/ 2727960 h 3093720"/>
                <a:gd name="connsiteX5" fmla="*/ 1569720 w 2232660"/>
                <a:gd name="connsiteY5" fmla="*/ 2362200 h 3093720"/>
                <a:gd name="connsiteX6" fmla="*/ 914400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350520 w 2232660"/>
                <a:gd name="connsiteY4" fmla="*/ 2727960 h 3093720"/>
                <a:gd name="connsiteX5" fmla="*/ 1569720 w 2232660"/>
                <a:gd name="connsiteY5" fmla="*/ 2362200 h 3093720"/>
                <a:gd name="connsiteX6" fmla="*/ 981075 w 2232660"/>
                <a:gd name="connsiteY6" fmla="*/ 2362200 h 3093720"/>
                <a:gd name="connsiteX7" fmla="*/ 914400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350520 w 2232660"/>
                <a:gd name="connsiteY4" fmla="*/ 2727960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1562577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320040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320040 w 2232660"/>
                <a:gd name="connsiteY2" fmla="*/ 2987040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1594009 w 2232660"/>
                <a:gd name="connsiteY2" fmla="*/ 2982278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1586866 w 2232660"/>
                <a:gd name="connsiteY2" fmla="*/ 2982278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0 w 2232660"/>
                <a:gd name="connsiteY1" fmla="*/ 2987040 h 3093720"/>
                <a:gd name="connsiteX2" fmla="*/ 1591628 w 2232660"/>
                <a:gd name="connsiteY2" fmla="*/ 2979897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1807368 w 2232660"/>
                <a:gd name="connsiteY1" fmla="*/ 2972753 h 3093720"/>
                <a:gd name="connsiteX2" fmla="*/ 1591628 w 2232660"/>
                <a:gd name="connsiteY2" fmla="*/ 2979897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0 w 2232660"/>
                <a:gd name="connsiteY0" fmla="*/ 3093720 h 3093720"/>
                <a:gd name="connsiteX1" fmla="*/ 1890712 w 2232660"/>
                <a:gd name="connsiteY1" fmla="*/ 2979897 h 3093720"/>
                <a:gd name="connsiteX2" fmla="*/ 1591628 w 2232660"/>
                <a:gd name="connsiteY2" fmla="*/ 2979897 h 3093720"/>
                <a:gd name="connsiteX3" fmla="*/ 1589246 w 2232660"/>
                <a:gd name="connsiteY3" fmla="*/ 2926080 h 3093720"/>
                <a:gd name="connsiteX4" fmla="*/ 1569721 w 2232660"/>
                <a:gd name="connsiteY4" fmla="*/ 2739866 h 3093720"/>
                <a:gd name="connsiteX5" fmla="*/ 1569720 w 2232660"/>
                <a:gd name="connsiteY5" fmla="*/ 2362200 h 3093720"/>
                <a:gd name="connsiteX6" fmla="*/ 981075 w 2232660"/>
                <a:gd name="connsiteY6" fmla="*/ 2362200 h 3093720"/>
                <a:gd name="connsiteX7" fmla="*/ 981075 w 2232660"/>
                <a:gd name="connsiteY7" fmla="*/ 2301240 h 3093720"/>
                <a:gd name="connsiteX8" fmla="*/ 937260 w 2232660"/>
                <a:gd name="connsiteY8" fmla="*/ 2080260 h 3093720"/>
                <a:gd name="connsiteX9" fmla="*/ 937260 w 2232660"/>
                <a:gd name="connsiteY9" fmla="*/ 1531620 h 3093720"/>
                <a:gd name="connsiteX10" fmla="*/ 411480 w 2232660"/>
                <a:gd name="connsiteY10" fmla="*/ 1531620 h 3093720"/>
                <a:gd name="connsiteX11" fmla="*/ 411480 w 2232660"/>
                <a:gd name="connsiteY11" fmla="*/ 411480 h 3093720"/>
                <a:gd name="connsiteX12" fmla="*/ 2202180 w 2232660"/>
                <a:gd name="connsiteY12" fmla="*/ 411480 h 3093720"/>
                <a:gd name="connsiteX13" fmla="*/ 2202180 w 2232660"/>
                <a:gd name="connsiteY13" fmla="*/ 373380 h 3093720"/>
                <a:gd name="connsiteX14" fmla="*/ 2232660 w 2232660"/>
                <a:gd name="connsiteY14" fmla="*/ 152400 h 3093720"/>
                <a:gd name="connsiteX15" fmla="*/ 2232660 w 2232660"/>
                <a:gd name="connsiteY15" fmla="*/ 0 h 3093720"/>
                <a:gd name="connsiteX0" fmla="*/ 1479233 w 1821180"/>
                <a:gd name="connsiteY0" fmla="*/ 3065145 h 3065145"/>
                <a:gd name="connsiteX1" fmla="*/ 1479232 w 1821180"/>
                <a:gd name="connsiteY1" fmla="*/ 2979897 h 3065145"/>
                <a:gd name="connsiteX2" fmla="*/ 1180148 w 1821180"/>
                <a:gd name="connsiteY2" fmla="*/ 2979897 h 3065145"/>
                <a:gd name="connsiteX3" fmla="*/ 1177766 w 1821180"/>
                <a:gd name="connsiteY3" fmla="*/ 2926080 h 3065145"/>
                <a:gd name="connsiteX4" fmla="*/ 1158241 w 1821180"/>
                <a:gd name="connsiteY4" fmla="*/ 2739866 h 3065145"/>
                <a:gd name="connsiteX5" fmla="*/ 1158240 w 1821180"/>
                <a:gd name="connsiteY5" fmla="*/ 2362200 h 3065145"/>
                <a:gd name="connsiteX6" fmla="*/ 569595 w 1821180"/>
                <a:gd name="connsiteY6" fmla="*/ 2362200 h 3065145"/>
                <a:gd name="connsiteX7" fmla="*/ 569595 w 1821180"/>
                <a:gd name="connsiteY7" fmla="*/ 2301240 h 3065145"/>
                <a:gd name="connsiteX8" fmla="*/ 525780 w 1821180"/>
                <a:gd name="connsiteY8" fmla="*/ 2080260 h 3065145"/>
                <a:gd name="connsiteX9" fmla="*/ 525780 w 1821180"/>
                <a:gd name="connsiteY9" fmla="*/ 1531620 h 3065145"/>
                <a:gd name="connsiteX10" fmla="*/ 0 w 1821180"/>
                <a:gd name="connsiteY10" fmla="*/ 1531620 h 3065145"/>
                <a:gd name="connsiteX11" fmla="*/ 0 w 1821180"/>
                <a:gd name="connsiteY11" fmla="*/ 411480 h 3065145"/>
                <a:gd name="connsiteX12" fmla="*/ 1790700 w 1821180"/>
                <a:gd name="connsiteY12" fmla="*/ 411480 h 3065145"/>
                <a:gd name="connsiteX13" fmla="*/ 1790700 w 1821180"/>
                <a:gd name="connsiteY13" fmla="*/ 373380 h 3065145"/>
                <a:gd name="connsiteX14" fmla="*/ 1821180 w 1821180"/>
                <a:gd name="connsiteY14" fmla="*/ 152400 h 3065145"/>
                <a:gd name="connsiteX15" fmla="*/ 1821180 w 1821180"/>
                <a:gd name="connsiteY15" fmla="*/ 0 h 3065145"/>
                <a:gd name="connsiteX0" fmla="*/ 1479233 w 1821180"/>
                <a:gd name="connsiteY0" fmla="*/ 3065145 h 3065145"/>
                <a:gd name="connsiteX1" fmla="*/ 1479232 w 1821180"/>
                <a:gd name="connsiteY1" fmla="*/ 2979897 h 3065145"/>
                <a:gd name="connsiteX2" fmla="*/ 1180148 w 1821180"/>
                <a:gd name="connsiteY2" fmla="*/ 2979897 h 3065145"/>
                <a:gd name="connsiteX3" fmla="*/ 1113473 w 1821180"/>
                <a:gd name="connsiteY3" fmla="*/ 2933224 h 3065145"/>
                <a:gd name="connsiteX4" fmla="*/ 1158241 w 1821180"/>
                <a:gd name="connsiteY4" fmla="*/ 2739866 h 3065145"/>
                <a:gd name="connsiteX5" fmla="*/ 1158240 w 1821180"/>
                <a:gd name="connsiteY5" fmla="*/ 2362200 h 3065145"/>
                <a:gd name="connsiteX6" fmla="*/ 569595 w 1821180"/>
                <a:gd name="connsiteY6" fmla="*/ 2362200 h 3065145"/>
                <a:gd name="connsiteX7" fmla="*/ 569595 w 1821180"/>
                <a:gd name="connsiteY7" fmla="*/ 2301240 h 3065145"/>
                <a:gd name="connsiteX8" fmla="*/ 525780 w 1821180"/>
                <a:gd name="connsiteY8" fmla="*/ 2080260 h 3065145"/>
                <a:gd name="connsiteX9" fmla="*/ 525780 w 1821180"/>
                <a:gd name="connsiteY9" fmla="*/ 1531620 h 3065145"/>
                <a:gd name="connsiteX10" fmla="*/ 0 w 1821180"/>
                <a:gd name="connsiteY10" fmla="*/ 1531620 h 3065145"/>
                <a:gd name="connsiteX11" fmla="*/ 0 w 1821180"/>
                <a:gd name="connsiteY11" fmla="*/ 411480 h 3065145"/>
                <a:gd name="connsiteX12" fmla="*/ 1790700 w 1821180"/>
                <a:gd name="connsiteY12" fmla="*/ 411480 h 3065145"/>
                <a:gd name="connsiteX13" fmla="*/ 1790700 w 1821180"/>
                <a:gd name="connsiteY13" fmla="*/ 373380 h 3065145"/>
                <a:gd name="connsiteX14" fmla="*/ 1821180 w 1821180"/>
                <a:gd name="connsiteY14" fmla="*/ 152400 h 3065145"/>
                <a:gd name="connsiteX15" fmla="*/ 1821180 w 1821180"/>
                <a:gd name="connsiteY15" fmla="*/ 0 h 3065145"/>
                <a:gd name="connsiteX0" fmla="*/ 1479233 w 1821180"/>
                <a:gd name="connsiteY0" fmla="*/ 3065145 h 3065145"/>
                <a:gd name="connsiteX1" fmla="*/ 1479232 w 1821180"/>
                <a:gd name="connsiteY1" fmla="*/ 2979897 h 3065145"/>
                <a:gd name="connsiteX2" fmla="*/ 1111092 w 1821180"/>
                <a:gd name="connsiteY2" fmla="*/ 2987041 h 3065145"/>
                <a:gd name="connsiteX3" fmla="*/ 1113473 w 1821180"/>
                <a:gd name="connsiteY3" fmla="*/ 2933224 h 3065145"/>
                <a:gd name="connsiteX4" fmla="*/ 1158241 w 1821180"/>
                <a:gd name="connsiteY4" fmla="*/ 2739866 h 3065145"/>
                <a:gd name="connsiteX5" fmla="*/ 1158240 w 1821180"/>
                <a:gd name="connsiteY5" fmla="*/ 2362200 h 3065145"/>
                <a:gd name="connsiteX6" fmla="*/ 569595 w 1821180"/>
                <a:gd name="connsiteY6" fmla="*/ 2362200 h 3065145"/>
                <a:gd name="connsiteX7" fmla="*/ 569595 w 1821180"/>
                <a:gd name="connsiteY7" fmla="*/ 2301240 h 3065145"/>
                <a:gd name="connsiteX8" fmla="*/ 525780 w 1821180"/>
                <a:gd name="connsiteY8" fmla="*/ 2080260 h 3065145"/>
                <a:gd name="connsiteX9" fmla="*/ 525780 w 1821180"/>
                <a:gd name="connsiteY9" fmla="*/ 1531620 h 3065145"/>
                <a:gd name="connsiteX10" fmla="*/ 0 w 1821180"/>
                <a:gd name="connsiteY10" fmla="*/ 1531620 h 3065145"/>
                <a:gd name="connsiteX11" fmla="*/ 0 w 1821180"/>
                <a:gd name="connsiteY11" fmla="*/ 411480 h 3065145"/>
                <a:gd name="connsiteX12" fmla="*/ 1790700 w 1821180"/>
                <a:gd name="connsiteY12" fmla="*/ 411480 h 3065145"/>
                <a:gd name="connsiteX13" fmla="*/ 1790700 w 1821180"/>
                <a:gd name="connsiteY13" fmla="*/ 373380 h 3065145"/>
                <a:gd name="connsiteX14" fmla="*/ 1821180 w 1821180"/>
                <a:gd name="connsiteY14" fmla="*/ 152400 h 3065145"/>
                <a:gd name="connsiteX15" fmla="*/ 1821180 w 1821180"/>
                <a:gd name="connsiteY15" fmla="*/ 0 h 3065145"/>
                <a:gd name="connsiteX0" fmla="*/ 1479233 w 1821180"/>
                <a:gd name="connsiteY0" fmla="*/ 3065145 h 3065145"/>
                <a:gd name="connsiteX1" fmla="*/ 1479232 w 1821180"/>
                <a:gd name="connsiteY1" fmla="*/ 2979897 h 3065145"/>
                <a:gd name="connsiteX2" fmla="*/ 1111092 w 1821180"/>
                <a:gd name="connsiteY2" fmla="*/ 2982279 h 3065145"/>
                <a:gd name="connsiteX3" fmla="*/ 1113473 w 1821180"/>
                <a:gd name="connsiteY3" fmla="*/ 2933224 h 3065145"/>
                <a:gd name="connsiteX4" fmla="*/ 1158241 w 1821180"/>
                <a:gd name="connsiteY4" fmla="*/ 2739866 h 3065145"/>
                <a:gd name="connsiteX5" fmla="*/ 1158240 w 1821180"/>
                <a:gd name="connsiteY5" fmla="*/ 2362200 h 3065145"/>
                <a:gd name="connsiteX6" fmla="*/ 569595 w 1821180"/>
                <a:gd name="connsiteY6" fmla="*/ 2362200 h 3065145"/>
                <a:gd name="connsiteX7" fmla="*/ 569595 w 1821180"/>
                <a:gd name="connsiteY7" fmla="*/ 2301240 h 3065145"/>
                <a:gd name="connsiteX8" fmla="*/ 525780 w 1821180"/>
                <a:gd name="connsiteY8" fmla="*/ 2080260 h 3065145"/>
                <a:gd name="connsiteX9" fmla="*/ 525780 w 1821180"/>
                <a:gd name="connsiteY9" fmla="*/ 1531620 h 3065145"/>
                <a:gd name="connsiteX10" fmla="*/ 0 w 1821180"/>
                <a:gd name="connsiteY10" fmla="*/ 1531620 h 3065145"/>
                <a:gd name="connsiteX11" fmla="*/ 0 w 1821180"/>
                <a:gd name="connsiteY11" fmla="*/ 411480 h 3065145"/>
                <a:gd name="connsiteX12" fmla="*/ 1790700 w 1821180"/>
                <a:gd name="connsiteY12" fmla="*/ 411480 h 3065145"/>
                <a:gd name="connsiteX13" fmla="*/ 1790700 w 1821180"/>
                <a:gd name="connsiteY13" fmla="*/ 373380 h 3065145"/>
                <a:gd name="connsiteX14" fmla="*/ 1821180 w 1821180"/>
                <a:gd name="connsiteY14" fmla="*/ 152400 h 3065145"/>
                <a:gd name="connsiteX15" fmla="*/ 1821180 w 1821180"/>
                <a:gd name="connsiteY15" fmla="*/ 0 h 3065145"/>
                <a:gd name="connsiteX0" fmla="*/ 1479233 w 1821180"/>
                <a:gd name="connsiteY0" fmla="*/ 3065145 h 3065145"/>
                <a:gd name="connsiteX1" fmla="*/ 1479232 w 1821180"/>
                <a:gd name="connsiteY1" fmla="*/ 2979897 h 3065145"/>
                <a:gd name="connsiteX2" fmla="*/ 1111092 w 1821180"/>
                <a:gd name="connsiteY2" fmla="*/ 2982279 h 3065145"/>
                <a:gd name="connsiteX3" fmla="*/ 1113473 w 1821180"/>
                <a:gd name="connsiteY3" fmla="*/ 2933224 h 3065145"/>
                <a:gd name="connsiteX4" fmla="*/ 1158241 w 1821180"/>
                <a:gd name="connsiteY4" fmla="*/ 2739866 h 3065145"/>
                <a:gd name="connsiteX5" fmla="*/ 1158240 w 1821180"/>
                <a:gd name="connsiteY5" fmla="*/ 2362200 h 3065145"/>
                <a:gd name="connsiteX6" fmla="*/ 569595 w 1821180"/>
                <a:gd name="connsiteY6" fmla="*/ 2362200 h 3065145"/>
                <a:gd name="connsiteX7" fmla="*/ 569595 w 1821180"/>
                <a:gd name="connsiteY7" fmla="*/ 2301240 h 3065145"/>
                <a:gd name="connsiteX8" fmla="*/ 525780 w 1821180"/>
                <a:gd name="connsiteY8" fmla="*/ 2080260 h 3065145"/>
                <a:gd name="connsiteX9" fmla="*/ 525780 w 1821180"/>
                <a:gd name="connsiteY9" fmla="*/ 1531620 h 3065145"/>
                <a:gd name="connsiteX10" fmla="*/ 0 w 1821180"/>
                <a:gd name="connsiteY10" fmla="*/ 1531620 h 3065145"/>
                <a:gd name="connsiteX11" fmla="*/ 0 w 1821180"/>
                <a:gd name="connsiteY11" fmla="*/ 411480 h 3065145"/>
                <a:gd name="connsiteX12" fmla="*/ 1790700 w 1821180"/>
                <a:gd name="connsiteY12" fmla="*/ 411480 h 3065145"/>
                <a:gd name="connsiteX13" fmla="*/ 1790700 w 1821180"/>
                <a:gd name="connsiteY13" fmla="*/ 373380 h 3065145"/>
                <a:gd name="connsiteX14" fmla="*/ 1821180 w 1821180"/>
                <a:gd name="connsiteY14" fmla="*/ 152400 h 3065145"/>
                <a:gd name="connsiteX15" fmla="*/ 1821180 w 1821180"/>
                <a:gd name="connsiteY15" fmla="*/ 0 h 3065145"/>
                <a:gd name="connsiteX0" fmla="*/ 1479233 w 1821180"/>
                <a:gd name="connsiteY0" fmla="*/ 3065145 h 3065145"/>
                <a:gd name="connsiteX1" fmla="*/ 1479232 w 1821180"/>
                <a:gd name="connsiteY1" fmla="*/ 2979897 h 3065145"/>
                <a:gd name="connsiteX2" fmla="*/ 1113473 w 1821180"/>
                <a:gd name="connsiteY2" fmla="*/ 2982279 h 3065145"/>
                <a:gd name="connsiteX3" fmla="*/ 1113473 w 1821180"/>
                <a:gd name="connsiteY3" fmla="*/ 2933224 h 3065145"/>
                <a:gd name="connsiteX4" fmla="*/ 1158241 w 1821180"/>
                <a:gd name="connsiteY4" fmla="*/ 2739866 h 3065145"/>
                <a:gd name="connsiteX5" fmla="*/ 1158240 w 1821180"/>
                <a:gd name="connsiteY5" fmla="*/ 2362200 h 3065145"/>
                <a:gd name="connsiteX6" fmla="*/ 569595 w 1821180"/>
                <a:gd name="connsiteY6" fmla="*/ 2362200 h 3065145"/>
                <a:gd name="connsiteX7" fmla="*/ 569595 w 1821180"/>
                <a:gd name="connsiteY7" fmla="*/ 2301240 h 3065145"/>
                <a:gd name="connsiteX8" fmla="*/ 525780 w 1821180"/>
                <a:gd name="connsiteY8" fmla="*/ 2080260 h 3065145"/>
                <a:gd name="connsiteX9" fmla="*/ 525780 w 1821180"/>
                <a:gd name="connsiteY9" fmla="*/ 1531620 h 3065145"/>
                <a:gd name="connsiteX10" fmla="*/ 0 w 1821180"/>
                <a:gd name="connsiteY10" fmla="*/ 1531620 h 3065145"/>
                <a:gd name="connsiteX11" fmla="*/ 0 w 1821180"/>
                <a:gd name="connsiteY11" fmla="*/ 411480 h 3065145"/>
                <a:gd name="connsiteX12" fmla="*/ 1790700 w 1821180"/>
                <a:gd name="connsiteY12" fmla="*/ 411480 h 3065145"/>
                <a:gd name="connsiteX13" fmla="*/ 1790700 w 1821180"/>
                <a:gd name="connsiteY13" fmla="*/ 373380 h 3065145"/>
                <a:gd name="connsiteX14" fmla="*/ 1821180 w 1821180"/>
                <a:gd name="connsiteY14" fmla="*/ 152400 h 3065145"/>
                <a:gd name="connsiteX15" fmla="*/ 1821180 w 1821180"/>
                <a:gd name="connsiteY15" fmla="*/ 0 h 3065145"/>
                <a:gd name="connsiteX0" fmla="*/ 1479233 w 1821180"/>
                <a:gd name="connsiteY0" fmla="*/ 3065145 h 3065145"/>
                <a:gd name="connsiteX1" fmla="*/ 683895 w 1821180"/>
                <a:gd name="connsiteY1" fmla="*/ 2984659 h 3065145"/>
                <a:gd name="connsiteX2" fmla="*/ 1113473 w 1821180"/>
                <a:gd name="connsiteY2" fmla="*/ 2982279 h 3065145"/>
                <a:gd name="connsiteX3" fmla="*/ 1113473 w 1821180"/>
                <a:gd name="connsiteY3" fmla="*/ 2933224 h 3065145"/>
                <a:gd name="connsiteX4" fmla="*/ 1158241 w 1821180"/>
                <a:gd name="connsiteY4" fmla="*/ 2739866 h 3065145"/>
                <a:gd name="connsiteX5" fmla="*/ 1158240 w 1821180"/>
                <a:gd name="connsiteY5" fmla="*/ 2362200 h 3065145"/>
                <a:gd name="connsiteX6" fmla="*/ 569595 w 1821180"/>
                <a:gd name="connsiteY6" fmla="*/ 2362200 h 3065145"/>
                <a:gd name="connsiteX7" fmla="*/ 569595 w 1821180"/>
                <a:gd name="connsiteY7" fmla="*/ 2301240 h 3065145"/>
                <a:gd name="connsiteX8" fmla="*/ 525780 w 1821180"/>
                <a:gd name="connsiteY8" fmla="*/ 2080260 h 3065145"/>
                <a:gd name="connsiteX9" fmla="*/ 525780 w 1821180"/>
                <a:gd name="connsiteY9" fmla="*/ 1531620 h 3065145"/>
                <a:gd name="connsiteX10" fmla="*/ 0 w 1821180"/>
                <a:gd name="connsiteY10" fmla="*/ 1531620 h 3065145"/>
                <a:gd name="connsiteX11" fmla="*/ 0 w 1821180"/>
                <a:gd name="connsiteY11" fmla="*/ 411480 h 3065145"/>
                <a:gd name="connsiteX12" fmla="*/ 1790700 w 1821180"/>
                <a:gd name="connsiteY12" fmla="*/ 411480 h 3065145"/>
                <a:gd name="connsiteX13" fmla="*/ 1790700 w 1821180"/>
                <a:gd name="connsiteY13" fmla="*/ 373380 h 3065145"/>
                <a:gd name="connsiteX14" fmla="*/ 1821180 w 1821180"/>
                <a:gd name="connsiteY14" fmla="*/ 152400 h 3065145"/>
                <a:gd name="connsiteX15" fmla="*/ 1821180 w 1821180"/>
                <a:gd name="connsiteY15" fmla="*/ 0 h 3065145"/>
                <a:gd name="connsiteX0" fmla="*/ 683896 w 1821180"/>
                <a:gd name="connsiteY0" fmla="*/ 3081814 h 3081814"/>
                <a:gd name="connsiteX1" fmla="*/ 683895 w 1821180"/>
                <a:gd name="connsiteY1" fmla="*/ 2984659 h 3081814"/>
                <a:gd name="connsiteX2" fmla="*/ 1113473 w 1821180"/>
                <a:gd name="connsiteY2" fmla="*/ 2982279 h 3081814"/>
                <a:gd name="connsiteX3" fmla="*/ 1113473 w 1821180"/>
                <a:gd name="connsiteY3" fmla="*/ 2933224 h 3081814"/>
                <a:gd name="connsiteX4" fmla="*/ 1158241 w 1821180"/>
                <a:gd name="connsiteY4" fmla="*/ 2739866 h 3081814"/>
                <a:gd name="connsiteX5" fmla="*/ 1158240 w 1821180"/>
                <a:gd name="connsiteY5" fmla="*/ 2362200 h 3081814"/>
                <a:gd name="connsiteX6" fmla="*/ 569595 w 1821180"/>
                <a:gd name="connsiteY6" fmla="*/ 2362200 h 3081814"/>
                <a:gd name="connsiteX7" fmla="*/ 569595 w 1821180"/>
                <a:gd name="connsiteY7" fmla="*/ 2301240 h 3081814"/>
                <a:gd name="connsiteX8" fmla="*/ 525780 w 1821180"/>
                <a:gd name="connsiteY8" fmla="*/ 2080260 h 3081814"/>
                <a:gd name="connsiteX9" fmla="*/ 525780 w 1821180"/>
                <a:gd name="connsiteY9" fmla="*/ 1531620 h 3081814"/>
                <a:gd name="connsiteX10" fmla="*/ 0 w 1821180"/>
                <a:gd name="connsiteY10" fmla="*/ 1531620 h 3081814"/>
                <a:gd name="connsiteX11" fmla="*/ 0 w 1821180"/>
                <a:gd name="connsiteY11" fmla="*/ 411480 h 3081814"/>
                <a:gd name="connsiteX12" fmla="*/ 1790700 w 1821180"/>
                <a:gd name="connsiteY12" fmla="*/ 411480 h 3081814"/>
                <a:gd name="connsiteX13" fmla="*/ 1790700 w 1821180"/>
                <a:gd name="connsiteY13" fmla="*/ 373380 h 3081814"/>
                <a:gd name="connsiteX14" fmla="*/ 1821180 w 1821180"/>
                <a:gd name="connsiteY14" fmla="*/ 152400 h 3081814"/>
                <a:gd name="connsiteX15" fmla="*/ 1821180 w 1821180"/>
                <a:gd name="connsiteY15" fmla="*/ 0 h 30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1180" h="3081814">
                  <a:moveTo>
                    <a:pt x="683896" y="3081814"/>
                  </a:moveTo>
                  <a:cubicBezTo>
                    <a:pt x="683896" y="3053398"/>
                    <a:pt x="683895" y="3013075"/>
                    <a:pt x="683895" y="2984659"/>
                  </a:cubicBezTo>
                  <a:lnTo>
                    <a:pt x="1113473" y="2982279"/>
                  </a:lnTo>
                  <a:cubicBezTo>
                    <a:pt x="1114266" y="2963546"/>
                    <a:pt x="1112680" y="2951957"/>
                    <a:pt x="1113473" y="2933224"/>
                  </a:cubicBezTo>
                  <a:lnTo>
                    <a:pt x="1158241" y="2739866"/>
                  </a:lnTo>
                  <a:cubicBezTo>
                    <a:pt x="1158241" y="2613977"/>
                    <a:pt x="1158240" y="2488089"/>
                    <a:pt x="1158240" y="2362200"/>
                  </a:cubicBezTo>
                  <a:lnTo>
                    <a:pt x="569595" y="2362200"/>
                  </a:lnTo>
                  <a:lnTo>
                    <a:pt x="569595" y="2301240"/>
                  </a:lnTo>
                  <a:lnTo>
                    <a:pt x="525780" y="2080260"/>
                  </a:lnTo>
                  <a:lnTo>
                    <a:pt x="525780" y="1531620"/>
                  </a:lnTo>
                  <a:lnTo>
                    <a:pt x="0" y="1531620"/>
                  </a:lnTo>
                  <a:lnTo>
                    <a:pt x="0" y="411480"/>
                  </a:lnTo>
                  <a:lnTo>
                    <a:pt x="1790700" y="411480"/>
                  </a:lnTo>
                  <a:lnTo>
                    <a:pt x="1790700" y="373380"/>
                  </a:lnTo>
                  <a:lnTo>
                    <a:pt x="1821180" y="152400"/>
                  </a:lnTo>
                  <a:lnTo>
                    <a:pt x="1821180" y="0"/>
                  </a:lnTo>
                </a:path>
              </a:pathLst>
            </a:cu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4998720" y="2491740"/>
              <a:ext cx="2583180" cy="1356360"/>
            </a:xfrm>
            <a:custGeom>
              <a:avLst/>
              <a:gdLst>
                <a:gd name="connsiteX0" fmla="*/ 0 w 2583180"/>
                <a:gd name="connsiteY0" fmla="*/ 1356360 h 1356360"/>
                <a:gd name="connsiteX1" fmla="*/ 2583180 w 2583180"/>
                <a:gd name="connsiteY1" fmla="*/ 1356360 h 1356360"/>
                <a:gd name="connsiteX2" fmla="*/ 2583180 w 2583180"/>
                <a:gd name="connsiteY2" fmla="*/ 243840 h 1356360"/>
                <a:gd name="connsiteX3" fmla="*/ 1325880 w 2583180"/>
                <a:gd name="connsiteY3" fmla="*/ 243840 h 1356360"/>
                <a:gd name="connsiteX4" fmla="*/ 1295400 w 2583180"/>
                <a:gd name="connsiteY4" fmla="*/ 0 h 1356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80" h="1356360">
                  <a:moveTo>
                    <a:pt x="0" y="1356360"/>
                  </a:moveTo>
                  <a:lnTo>
                    <a:pt x="2583180" y="1356360"/>
                  </a:lnTo>
                  <a:lnTo>
                    <a:pt x="2583180" y="243840"/>
                  </a:lnTo>
                  <a:lnTo>
                    <a:pt x="1325880" y="243840"/>
                  </a:lnTo>
                  <a:lnTo>
                    <a:pt x="1295400" y="0"/>
                  </a:lnTo>
                </a:path>
              </a:pathLst>
            </a:cu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3895725" y="5605046"/>
            <a:ext cx="1371600" cy="338554"/>
          </a:xfrm>
          <a:prstGeom prst="rect">
            <a:avLst/>
          </a:prstGeom>
          <a:noFill/>
        </p:spPr>
        <p:txBody>
          <a:bodyPr wrap="square" rtlCol="0">
            <a:spAutoFit/>
          </a:bodyPr>
          <a:lstStyle/>
          <a:p>
            <a:r>
              <a:rPr lang="en-US" sz="1600" b="1" dirty="0" smtClean="0"/>
              <a:t>{TOR1 fails}</a:t>
            </a:r>
            <a:endParaRPr lang="en-US" sz="1600" b="1" dirty="0"/>
          </a:p>
        </p:txBody>
      </p:sp>
      <p:sp>
        <p:nvSpPr>
          <p:cNvPr id="48" name="TextBox 47"/>
          <p:cNvSpPr txBox="1"/>
          <p:nvPr/>
        </p:nvSpPr>
        <p:spPr>
          <a:xfrm>
            <a:off x="5410200" y="5605046"/>
            <a:ext cx="2289176" cy="338554"/>
          </a:xfrm>
          <a:prstGeom prst="rect">
            <a:avLst/>
          </a:prstGeom>
          <a:noFill/>
        </p:spPr>
        <p:txBody>
          <a:bodyPr wrap="square" rtlCol="0">
            <a:spAutoFit/>
          </a:bodyPr>
          <a:lstStyle/>
          <a:p>
            <a:r>
              <a:rPr lang="en-US" sz="1600" b="1" dirty="0" smtClean="0"/>
              <a:t>{Core1 fails, Core2 fails}</a:t>
            </a:r>
            <a:endParaRPr lang="en-US" sz="1600" b="1" dirty="0"/>
          </a:p>
        </p:txBody>
      </p:sp>
      <p:grpSp>
        <p:nvGrpSpPr>
          <p:cNvPr id="34" name="Group 33"/>
          <p:cNvGrpSpPr/>
          <p:nvPr/>
        </p:nvGrpSpPr>
        <p:grpSpPr>
          <a:xfrm>
            <a:off x="2895600" y="1866777"/>
            <a:ext cx="2048376" cy="915213"/>
            <a:chOff x="2895600" y="1866777"/>
            <a:chExt cx="2048376" cy="915213"/>
          </a:xfrm>
        </p:grpSpPr>
        <p:sp>
          <p:nvSpPr>
            <p:cNvPr id="49" name="Rectangle 48"/>
            <p:cNvSpPr/>
            <p:nvPr/>
          </p:nvSpPr>
          <p:spPr>
            <a:xfrm>
              <a:off x="2895600" y="1866777"/>
              <a:ext cx="762000" cy="267702"/>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895600" y="2514288"/>
              <a:ext cx="488950" cy="267702"/>
            </a:xfrm>
            <a:prstGeom prst="rect">
              <a:avLst/>
            </a:prstGeom>
            <a:noFill/>
            <a:ln w="38100">
              <a:solidFill>
                <a:srgbClr val="FF0066"/>
              </a:soli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986663" y="1994089"/>
              <a:ext cx="957313" cy="646331"/>
            </a:xfrm>
            <a:prstGeom prst="rect">
              <a:avLst/>
            </a:prstGeom>
            <a:noFill/>
          </p:spPr>
          <p:txBody>
            <a:bodyPr wrap="none" rtlCol="0">
              <a:spAutoFit/>
            </a:bodyPr>
            <a:lstStyle/>
            <a:p>
              <a:r>
                <a:rPr lang="en-US" b="1" dirty="0" smtClean="0">
                  <a:solidFill>
                    <a:srgbClr val="FF0066"/>
                  </a:solidFill>
                </a:rPr>
                <a:t>minimal</a:t>
              </a:r>
            </a:p>
            <a:p>
              <a:r>
                <a:rPr lang="en-US" b="1" dirty="0" smtClean="0">
                  <a:solidFill>
                    <a:srgbClr val="FF0066"/>
                  </a:solidFill>
                </a:rPr>
                <a:t>RGs</a:t>
              </a:r>
              <a:endParaRPr lang="en-US" b="1" dirty="0">
                <a:solidFill>
                  <a:srgbClr val="FF0066"/>
                </a:solidFill>
              </a:endParaRPr>
            </a:p>
          </p:txBody>
        </p:sp>
        <p:cxnSp>
          <p:nvCxnSpPr>
            <p:cNvPr id="26" name="Straight Arrow Connector 25"/>
            <p:cNvCxnSpPr/>
            <p:nvPr/>
          </p:nvCxnSpPr>
          <p:spPr>
            <a:xfrm flipH="1" flipV="1">
              <a:off x="3752851" y="2053413"/>
              <a:ext cx="300989" cy="114715"/>
            </a:xfrm>
            <a:prstGeom prst="straightConnector1">
              <a:avLst/>
            </a:prstGeom>
            <a:ln w="28575">
              <a:solidFill>
                <a:srgbClr val="FF0066"/>
              </a:solidFill>
              <a:tailEnd type="arrow"/>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3429000" y="2479230"/>
              <a:ext cx="617220" cy="206007"/>
            </a:xfrm>
            <a:prstGeom prst="straightConnector1">
              <a:avLst/>
            </a:prstGeom>
            <a:ln w="28575">
              <a:solidFill>
                <a:srgbClr val="FF0066"/>
              </a:solidFill>
              <a:tailEnd type="arrow"/>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364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grpId="3"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grpId="3" nodeType="with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4"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4"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5" nodeType="click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5"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0"/>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14"/>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1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250" fill="hold"/>
                                        <p:tgtEl>
                                          <p:spTgt spid="34"/>
                                        </p:tgtEl>
                                        <p:attrNameLst>
                                          <p:attrName>ppt_x</p:attrName>
                                        </p:attrNameLst>
                                      </p:cBhvr>
                                      <p:tavLst>
                                        <p:tav tm="0">
                                          <p:val>
                                            <p:strVal val="#ppt_x"/>
                                          </p:val>
                                        </p:tav>
                                        <p:tav tm="100000">
                                          <p:val>
                                            <p:strVal val="#ppt_x"/>
                                          </p:val>
                                        </p:tav>
                                      </p:tavLst>
                                    </p:anim>
                                    <p:anim calcmode="lin" valueType="num">
                                      <p:cBhvr additive="base">
                                        <p:cTn id="84" dur="25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250"/>
                                        <p:tgtEl>
                                          <p:spTgt spid="34"/>
                                        </p:tgtEl>
                                      </p:cBhvr>
                                    </p:animEffect>
                                    <p:set>
                                      <p:cBhvr>
                                        <p:cTn id="89" dur="1" fill="hold">
                                          <p:stCondLst>
                                            <p:cond delay="249"/>
                                          </p:stCondLst>
                                        </p:cTn>
                                        <p:tgtEl>
                                          <p:spTgt spid="3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1" nodeType="clickEffect">
                                  <p:stCondLst>
                                    <p:cond delay="0"/>
                                  </p:stCondLst>
                                  <p:childTnLst>
                                    <p:set>
                                      <p:cBhvr>
                                        <p:cTn id="103" dur="1" fill="hold">
                                          <p:stCondLst>
                                            <p:cond delay="0"/>
                                          </p:stCondLst>
                                        </p:cTn>
                                        <p:tgtEl>
                                          <p:spTgt spid="33"/>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41"/>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44"/>
                                        </p:tgtEl>
                                        <p:attrNameLst>
                                          <p:attrName>style.visibility</p:attrName>
                                        </p:attrNameLst>
                                      </p:cBhvr>
                                      <p:to>
                                        <p:strVal val="hidden"/>
                                      </p:to>
                                    </p:set>
                                  </p:childTnLst>
                                </p:cTn>
                              </p:par>
                              <p:par>
                                <p:cTn id="108" presetID="1"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3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38"/>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31"/>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37"/>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32"/>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9" grpId="2" animBg="1"/>
      <p:bldP spid="10" grpId="0" animBg="1"/>
      <p:bldP spid="10" grpId="1" animBg="1"/>
      <p:bldP spid="11" grpId="0" animBg="1"/>
      <p:bldP spid="11" grpId="1" animBg="1"/>
      <p:bldP spid="11" grpId="2" animBg="1"/>
      <p:bldP spid="11" grpId="3" animBg="1"/>
      <p:bldP spid="11" grpId="4" animBg="1"/>
      <p:bldP spid="11" grpId="5" animBg="1"/>
      <p:bldP spid="12" grpId="1" animBg="1"/>
      <p:bldP spid="12" grpId="2" animBg="1"/>
      <p:bldP spid="13" grpId="0" animBg="1"/>
      <p:bldP spid="13" grpId="1" animBg="1"/>
      <p:bldP spid="13" grpId="2" animBg="1"/>
      <p:bldP spid="13" grpId="3" animBg="1"/>
      <p:bldP spid="13" grpId="4" animBg="1"/>
      <p:bldP spid="13" grpId="5" animBg="1"/>
      <p:bldP spid="14" grpId="0" animBg="1"/>
      <p:bldP spid="14" grpId="1" animBg="1"/>
      <p:bldP spid="15" grpId="0" animBg="1"/>
      <p:bldP spid="15" grpId="1" animBg="1"/>
      <p:bldP spid="16" grpId="0"/>
      <p:bldP spid="17" grpId="0"/>
      <p:bldP spid="18" grpId="0"/>
      <p:bldP spid="19" grpId="0"/>
      <p:bldP spid="20" grpId="0"/>
      <p:bldP spid="31" grpId="0" animBg="1"/>
      <p:bldP spid="31" grpId="1" animBg="1"/>
      <p:bldP spid="32" grpId="0" animBg="1"/>
      <p:bldP spid="32" grpId="1" animBg="1"/>
      <p:bldP spid="33" grpId="0" animBg="1"/>
      <p:bldP spid="33" grpId="1" animBg="1"/>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Algorithms for Finding </a:t>
            </a:r>
            <a:r>
              <a:rPr lang="en-US" dirty="0" smtClean="0"/>
              <a:t>Risk Groups</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smtClean="0"/>
              <a:t>Minimal RG algorithm</a:t>
            </a:r>
          </a:p>
          <a:p>
            <a:pPr lvl="1"/>
            <a:r>
              <a:rPr lang="en-US" dirty="0" smtClean="0"/>
              <a:t>Directly computes minimal RGs using reverse breadth-first traversal</a:t>
            </a:r>
          </a:p>
          <a:p>
            <a:pPr lvl="1"/>
            <a:r>
              <a:rPr lang="en-US" dirty="0" smtClean="0"/>
              <a:t>Pros</a:t>
            </a:r>
          </a:p>
          <a:p>
            <a:pPr lvl="2"/>
            <a:r>
              <a:rPr lang="en-US" dirty="0" smtClean="0"/>
              <a:t>Results are exact</a:t>
            </a:r>
          </a:p>
          <a:p>
            <a:pPr lvl="1"/>
            <a:r>
              <a:rPr lang="en-US" dirty="0" smtClean="0"/>
              <a:t>Cons</a:t>
            </a:r>
          </a:p>
          <a:p>
            <a:pPr lvl="2"/>
            <a:r>
              <a:rPr lang="en-US" dirty="0" smtClean="0"/>
              <a:t>Algorithm is NP hard!</a:t>
            </a:r>
          </a:p>
          <a:p>
            <a:r>
              <a:rPr lang="en-US" dirty="0" smtClean="0"/>
              <a:t>Failure sampling algorithm</a:t>
            </a:r>
          </a:p>
          <a:p>
            <a:pPr lvl="1"/>
            <a:r>
              <a:rPr lang="en-US" dirty="0" smtClean="0"/>
              <a:t>Randomly assigns 0s and 1s to basic events to test for deployment failure and generate the appropriate RGs</a:t>
            </a:r>
          </a:p>
          <a:p>
            <a:pPr lvl="1"/>
            <a:r>
              <a:rPr lang="en-US" dirty="0" smtClean="0"/>
              <a:t>Pros</a:t>
            </a:r>
          </a:p>
          <a:p>
            <a:pPr lvl="2"/>
            <a:r>
              <a:rPr lang="en-US" dirty="0"/>
              <a:t>Linear time </a:t>
            </a:r>
            <a:r>
              <a:rPr lang="en-US" dirty="0" smtClean="0"/>
              <a:t>complexity</a:t>
            </a:r>
          </a:p>
          <a:p>
            <a:pPr lvl="1"/>
            <a:r>
              <a:rPr lang="en-US" dirty="0" smtClean="0"/>
              <a:t>Cons</a:t>
            </a:r>
          </a:p>
          <a:p>
            <a:pPr marL="1085850" lvl="2"/>
            <a:r>
              <a:rPr lang="en-US" dirty="0"/>
              <a:t>Non-deterministic</a:t>
            </a:r>
          </a:p>
          <a:p>
            <a:pPr marL="1085850" lvl="2"/>
            <a:r>
              <a:rPr lang="en-US" dirty="0"/>
              <a:t>No guarantee that any RG is </a:t>
            </a:r>
            <a:r>
              <a:rPr lang="en-US" dirty="0" smtClean="0"/>
              <a:t>minimal</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12</a:t>
            </a:fld>
            <a:endParaRPr lang="en-US"/>
          </a:p>
        </p:txBody>
      </p:sp>
    </p:spTree>
    <p:extLst>
      <p:ext uri="{BB962C8B-B14F-4D97-AF65-F5344CB8AC3E}">
        <p14:creationId xmlns:p14="http://schemas.microsoft.com/office/powerpoint/2010/main" val="176894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Risk Groups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Size-based ranking</a:t>
            </a:r>
          </a:p>
          <a:p>
            <a:pPr lvl="1"/>
            <a:r>
              <a:rPr lang="en-US" dirty="0" smtClean="0"/>
              <a:t>Ranks RGs based on the number of components in each RG</a:t>
            </a:r>
          </a:p>
          <a:p>
            <a:pPr lvl="1"/>
            <a:r>
              <a:rPr lang="en-US" dirty="0" smtClean="0"/>
              <a:t>The smaller the number of components in the RG, the higher the rank</a:t>
            </a:r>
          </a:p>
          <a:p>
            <a:r>
              <a:rPr lang="en-US" dirty="0" smtClean="0"/>
              <a:t>Failure probability ranking</a:t>
            </a:r>
          </a:p>
          <a:p>
            <a:pPr lvl="1"/>
            <a:r>
              <a:rPr lang="en-US" dirty="0" smtClean="0"/>
              <a:t>Ranks RGs based on their relative importance,</a:t>
            </a:r>
            <a:br>
              <a:rPr lang="en-US" dirty="0" smtClean="0"/>
            </a:br>
            <a:r>
              <a:rPr lang="en-US" dirty="0" err="1" smtClean="0"/>
              <a:t>I</a:t>
            </a:r>
            <a:r>
              <a:rPr lang="en-US" baseline="-25000" dirty="0" err="1" smtClean="0"/>
              <a:t>c</a:t>
            </a:r>
            <a:r>
              <a:rPr lang="en-US" dirty="0" smtClean="0"/>
              <a:t> = </a:t>
            </a:r>
            <a:r>
              <a:rPr lang="en-US" dirty="0" err="1" smtClean="0"/>
              <a:t>Pr</a:t>
            </a:r>
            <a:r>
              <a:rPr lang="en-US" dirty="0" smtClean="0"/>
              <a:t>(C) / </a:t>
            </a:r>
            <a:r>
              <a:rPr lang="en-US" dirty="0" err="1" smtClean="0"/>
              <a:t>Pr</a:t>
            </a:r>
            <a:r>
              <a:rPr lang="en-US" dirty="0" smtClean="0"/>
              <a:t>(T)</a:t>
            </a:r>
          </a:p>
          <a:p>
            <a:pPr lvl="2"/>
            <a:r>
              <a:rPr lang="en-US" dirty="0" err="1" smtClean="0"/>
              <a:t>Pr</a:t>
            </a:r>
            <a:r>
              <a:rPr lang="en-US" dirty="0" smtClean="0"/>
              <a:t>(C) represents probability of any given failure event C</a:t>
            </a:r>
          </a:p>
          <a:p>
            <a:pPr lvl="2"/>
            <a:r>
              <a:rPr lang="en-US" dirty="0" err="1" smtClean="0"/>
              <a:t>Pr</a:t>
            </a:r>
            <a:r>
              <a:rPr lang="en-US" dirty="0" smtClean="0"/>
              <a:t>(T) represents probability of any given failure event T</a:t>
            </a:r>
          </a:p>
          <a:p>
            <a:pPr lvl="1"/>
            <a:r>
              <a:rPr lang="en-US" dirty="0" err="1" smtClean="0"/>
              <a:t>Pr</a:t>
            </a:r>
            <a:r>
              <a:rPr lang="en-US" dirty="0" smtClean="0"/>
              <a:t>(T) computed by inclusion-exclusion principle involving all minimal RGs of T</a:t>
            </a:r>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13</a:t>
            </a:fld>
            <a:endParaRPr lang="en-US"/>
          </a:p>
        </p:txBody>
      </p:sp>
    </p:spTree>
    <p:extLst>
      <p:ext uri="{BB962C8B-B14F-4D97-AF65-F5344CB8AC3E}">
        <p14:creationId xmlns:p14="http://schemas.microsoft.com/office/powerpoint/2010/main" val="257619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Failure Probability Ranking Example</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14</a:t>
            </a:fld>
            <a:endParaRPr lang="en-US"/>
          </a:p>
        </p:txBody>
      </p:sp>
      <p:sp>
        <p:nvSpPr>
          <p:cNvPr id="10" name="TextBox 9"/>
          <p:cNvSpPr txBox="1"/>
          <p:nvPr/>
        </p:nvSpPr>
        <p:spPr>
          <a:xfrm>
            <a:off x="629447" y="1524000"/>
            <a:ext cx="7885107" cy="400110"/>
          </a:xfrm>
          <a:prstGeom prst="rect">
            <a:avLst/>
          </a:prstGeom>
          <a:noFill/>
        </p:spPr>
        <p:txBody>
          <a:bodyPr wrap="none" rtlCol="0">
            <a:spAutoFit/>
          </a:bodyPr>
          <a:lstStyle/>
          <a:p>
            <a:r>
              <a:rPr lang="en-US" sz="2000" dirty="0" err="1" smtClean="0"/>
              <a:t>Pr</a:t>
            </a:r>
            <a:r>
              <a:rPr lang="en-US" sz="2000" dirty="0" smtClean="0"/>
              <a:t>(T) = </a:t>
            </a:r>
            <a:r>
              <a:rPr lang="en-US" sz="2000" dirty="0" err="1" smtClean="0"/>
              <a:t>Pr</a:t>
            </a:r>
            <a:r>
              <a:rPr lang="en-US" sz="2000" dirty="0" smtClean="0"/>
              <a:t>(A1 and A3 fail, or A2 fails) = 0.1 · 0.3 + 0.2 – 0.1</a:t>
            </a:r>
            <a:r>
              <a:rPr lang="en-US" sz="2000" dirty="0"/>
              <a:t> · </a:t>
            </a:r>
            <a:r>
              <a:rPr lang="en-US" sz="2000" dirty="0" smtClean="0"/>
              <a:t>0.3</a:t>
            </a:r>
            <a:r>
              <a:rPr lang="en-US" sz="2000" dirty="0"/>
              <a:t> · </a:t>
            </a:r>
            <a:r>
              <a:rPr lang="en-US" sz="2000" dirty="0" smtClean="0"/>
              <a:t>0.2 = </a:t>
            </a:r>
            <a:r>
              <a:rPr lang="en-US" sz="2000" dirty="0" smtClean="0">
                <a:solidFill>
                  <a:schemeClr val="accent6">
                    <a:lumMod val="75000"/>
                  </a:schemeClr>
                </a:solidFill>
              </a:rPr>
              <a:t>0.224</a:t>
            </a:r>
            <a:endParaRPr lang="en-US" sz="2000" dirty="0">
              <a:solidFill>
                <a:schemeClr val="accent6">
                  <a:lumMod val="75000"/>
                </a:schemeClr>
              </a:solidFill>
            </a:endParaRP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724055"/>
            <a:ext cx="4419600" cy="3280702"/>
          </a:xfrm>
        </p:spPr>
      </p:pic>
      <p:sp>
        <p:nvSpPr>
          <p:cNvPr id="13" name="TextBox 12"/>
          <p:cNvSpPr txBox="1"/>
          <p:nvPr/>
        </p:nvSpPr>
        <p:spPr>
          <a:xfrm>
            <a:off x="605818" y="4876800"/>
            <a:ext cx="7932364" cy="1323439"/>
          </a:xfrm>
          <a:prstGeom prst="rect">
            <a:avLst/>
          </a:prstGeom>
          <a:noFill/>
        </p:spPr>
        <p:txBody>
          <a:bodyPr wrap="none" rtlCol="0">
            <a:spAutoFit/>
          </a:bodyPr>
          <a:lstStyle/>
          <a:p>
            <a:pPr marL="342900" indent="-342900">
              <a:buFont typeface="Arial" panose="020B0604020202020204" pitchFamily="34" charset="0"/>
              <a:buChar char="•"/>
            </a:pPr>
            <a:r>
              <a:rPr lang="en-US" sz="2000" b="1" dirty="0" smtClean="0"/>
              <a:t>I</a:t>
            </a:r>
            <a:r>
              <a:rPr lang="en-US" sz="2000" b="1" baseline="-25000" dirty="0" smtClean="0"/>
              <a:t>A2 fails</a:t>
            </a:r>
            <a:r>
              <a:rPr lang="en-US" sz="2000" dirty="0" smtClean="0"/>
              <a:t> = </a:t>
            </a:r>
            <a:r>
              <a:rPr lang="en-US" sz="2000" dirty="0" err="1" smtClean="0"/>
              <a:t>Pr</a:t>
            </a:r>
            <a:r>
              <a:rPr lang="en-US" sz="2000" dirty="0" smtClean="0"/>
              <a:t>(A2 fails) / </a:t>
            </a:r>
            <a:r>
              <a:rPr lang="en-US" sz="2000" dirty="0" err="1" smtClean="0"/>
              <a:t>Pr</a:t>
            </a:r>
            <a:r>
              <a:rPr lang="en-US" sz="2000" dirty="0" smtClean="0"/>
              <a:t>(T) = 0.2 / </a:t>
            </a:r>
            <a:r>
              <a:rPr lang="en-US" sz="2000" dirty="0" smtClean="0">
                <a:solidFill>
                  <a:schemeClr val="accent6">
                    <a:lumMod val="75000"/>
                  </a:schemeClr>
                </a:solidFill>
              </a:rPr>
              <a:t>0.224</a:t>
            </a:r>
            <a:r>
              <a:rPr lang="en-US" sz="2000" dirty="0" smtClean="0"/>
              <a:t> = </a:t>
            </a:r>
            <a:r>
              <a:rPr lang="en-US" sz="2000" b="1" u="sng" dirty="0" smtClean="0"/>
              <a:t>0.8929</a:t>
            </a:r>
          </a:p>
          <a:p>
            <a:pPr marL="342900" indent="-342900">
              <a:buFont typeface="Arial" panose="020B0604020202020204" pitchFamily="34" charset="0"/>
              <a:buChar char="•"/>
            </a:pPr>
            <a:r>
              <a:rPr lang="en-US" sz="2000" b="1" dirty="0" smtClean="0"/>
              <a:t>I</a:t>
            </a:r>
            <a:r>
              <a:rPr lang="en-US" sz="2000" b="1" baseline="-25000" dirty="0" smtClean="0"/>
              <a:t>A1 fails, A3 fails</a:t>
            </a:r>
            <a:r>
              <a:rPr lang="en-US" sz="2000" dirty="0" smtClean="0"/>
              <a:t> = </a:t>
            </a:r>
            <a:r>
              <a:rPr lang="en-US" sz="2000" dirty="0" err="1" smtClean="0"/>
              <a:t>Pr</a:t>
            </a:r>
            <a:r>
              <a:rPr lang="en-US" sz="2000" dirty="0" smtClean="0"/>
              <a:t>(A1 fails, A3 fails) / </a:t>
            </a:r>
            <a:r>
              <a:rPr lang="en-US" sz="2000" dirty="0" err="1" smtClean="0"/>
              <a:t>Pr</a:t>
            </a:r>
            <a:r>
              <a:rPr lang="en-US" sz="2000" dirty="0" smtClean="0"/>
              <a:t>(T) = 0.1</a:t>
            </a:r>
            <a:r>
              <a:rPr lang="en-US" sz="2000" dirty="0"/>
              <a:t> · </a:t>
            </a:r>
            <a:r>
              <a:rPr lang="en-US" sz="2000" dirty="0" smtClean="0"/>
              <a:t>0.3 / </a:t>
            </a:r>
            <a:r>
              <a:rPr lang="en-US" sz="2000" dirty="0" smtClean="0">
                <a:solidFill>
                  <a:schemeClr val="accent6">
                    <a:lumMod val="75000"/>
                  </a:schemeClr>
                </a:solidFill>
              </a:rPr>
              <a:t>0.224</a:t>
            </a:r>
            <a:r>
              <a:rPr lang="en-US" sz="2000" dirty="0" smtClean="0"/>
              <a:t> = </a:t>
            </a:r>
            <a:r>
              <a:rPr lang="en-US" sz="2000" b="1" u="sng" dirty="0" smtClean="0"/>
              <a:t>0.1339</a:t>
            </a:r>
          </a:p>
          <a:p>
            <a:endParaRPr lang="en-US" sz="2000" dirty="0"/>
          </a:p>
          <a:p>
            <a:r>
              <a:rPr lang="en-US" sz="2000" dirty="0" smtClean="0"/>
              <a:t>Therefore, the RG {A2 fails} is ranked higher than the RG {A1 fails, A3 fails}.</a:t>
            </a:r>
            <a:endParaRPr lang="en-US" sz="2000" dirty="0"/>
          </a:p>
        </p:txBody>
      </p:sp>
    </p:spTree>
    <p:extLst>
      <p:ext uri="{BB962C8B-B14F-4D97-AF65-F5344CB8AC3E}">
        <p14:creationId xmlns:p14="http://schemas.microsoft.com/office/powerpoint/2010/main" val="29730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the Audit Report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Let R denote a specific redundancy deployment</a:t>
                </a:r>
              </a:p>
              <a:p>
                <a:r>
                  <a:rPr lang="en-US" dirty="0" smtClean="0"/>
                  <a:t>Let c</a:t>
                </a:r>
                <a:r>
                  <a:rPr lang="en-US" baseline="-25000" dirty="0" smtClean="0"/>
                  <a:t>i</a:t>
                </a:r>
                <a:r>
                  <a:rPr lang="en-US" dirty="0" smtClean="0"/>
                  <a:t> denote the </a:t>
                </a:r>
                <a:r>
                  <a:rPr lang="en-US" dirty="0" err="1" smtClean="0"/>
                  <a:t>i-th</a:t>
                </a:r>
                <a:r>
                  <a:rPr lang="en-US" dirty="0" smtClean="0"/>
                  <a:t> RG in R’s RG-ranking list</a:t>
                </a:r>
              </a:p>
              <a:p>
                <a:r>
                  <a:rPr lang="en-US" dirty="0" smtClean="0"/>
                  <a:t>Size-based ranking algorithm</a:t>
                </a:r>
              </a:p>
              <a:p>
                <a:pPr lvl="1"/>
                <a14:m>
                  <m:oMath xmlns:m="http://schemas.openxmlformats.org/officeDocument/2006/math">
                    <m:r>
                      <a:rPr lang="en-US" b="0" i="1" smtClean="0">
                        <a:latin typeface="Cambria Math"/>
                      </a:rPr>
                      <m:t>𝑖𝑛𝑑𝑒𝑝</m:t>
                    </m:r>
                    <m:d>
                      <m:dPr>
                        <m:ctrlPr>
                          <a:rPr lang="en-US" b="0" i="1" smtClean="0">
                            <a:latin typeface="Cambria Math"/>
                          </a:rPr>
                        </m:ctrlPr>
                      </m:dPr>
                      <m:e>
                        <m:r>
                          <a:rPr lang="en-US" b="0" i="1" smtClean="0">
                            <a:latin typeface="Cambria Math"/>
                          </a:rPr>
                          <m:t>𝑅</m:t>
                        </m:r>
                      </m:e>
                    </m:d>
                    <m:r>
                      <a:rPr lang="en-US" b="0" i="1" smtClean="0">
                        <a:latin typeface="Cambria Math"/>
                      </a:rPr>
                      <m:t>=</m:t>
                    </m:r>
                    <m:nary>
                      <m:naryPr>
                        <m:chr m:val="∑"/>
                        <m:ctrlPr>
                          <a:rPr lang="en-US" b="0" i="1" smtClean="0">
                            <a:latin typeface="Cambria Math"/>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𝑛</m:t>
                        </m:r>
                      </m:sup>
                      <m:e>
                        <m:r>
                          <a:rPr lang="en-US" b="0" i="1" smtClean="0">
                            <a:latin typeface="Cambria Math"/>
                          </a:rPr>
                          <m:t>𝑠𝑖𝑧𝑒</m:t>
                        </m:r>
                        <m:r>
                          <a:rPr lang="en-US" b="0" i="1" smtClean="0">
                            <a:latin typeface="Cambria Math"/>
                          </a:rPr>
                          <m:t>(</m:t>
                        </m:r>
                        <m:sSub>
                          <m:sSubPr>
                            <m:ctrlPr>
                              <a:rPr lang="en-US" b="0" i="1" smtClean="0">
                                <a:latin typeface="Cambria Math"/>
                              </a:rPr>
                            </m:ctrlPr>
                          </m:sSubPr>
                          <m:e>
                            <m:r>
                              <a:rPr lang="en-US" b="0" i="1" smtClean="0">
                                <a:latin typeface="Cambria Math"/>
                              </a:rPr>
                              <m:t>𝑐</m:t>
                            </m:r>
                          </m:e>
                          <m:sub>
                            <m:r>
                              <a:rPr lang="en-US" b="0" i="1" smtClean="0">
                                <a:latin typeface="Cambria Math"/>
                              </a:rPr>
                              <m:t>𝑖</m:t>
                            </m:r>
                          </m:sub>
                        </m:sSub>
                        <m:r>
                          <a:rPr lang="en-US" b="0" i="1" smtClean="0">
                            <a:latin typeface="Cambria Math"/>
                          </a:rPr>
                          <m:t>)</m:t>
                        </m:r>
                      </m:e>
                    </m:nary>
                  </m:oMath>
                </a14:m>
                <a:endParaRPr lang="en-US" dirty="0" smtClean="0"/>
              </a:p>
              <a:p>
                <a:r>
                  <a:rPr lang="en-US" dirty="0" smtClean="0"/>
                  <a:t>Failure probability ranking algorithm</a:t>
                </a:r>
              </a:p>
              <a:p>
                <a:pPr lvl="1"/>
                <a14:m>
                  <m:oMath xmlns:m="http://schemas.openxmlformats.org/officeDocument/2006/math">
                    <m:r>
                      <a:rPr lang="en-US" i="1">
                        <a:latin typeface="Cambria Math"/>
                      </a:rPr>
                      <m:t>𝑖𝑛𝑑𝑒𝑝</m:t>
                    </m:r>
                    <m:d>
                      <m:dPr>
                        <m:ctrlPr>
                          <a:rPr lang="en-US" i="1">
                            <a:latin typeface="Cambria Math"/>
                          </a:rPr>
                        </m:ctrlPr>
                      </m:dPr>
                      <m:e>
                        <m:r>
                          <a:rPr lang="en-US" i="1">
                            <a:latin typeface="Cambria Math"/>
                          </a:rPr>
                          <m:t>𝑅</m:t>
                        </m:r>
                      </m:e>
                    </m:d>
                    <m:r>
                      <a:rPr lang="en-US" i="1">
                        <a:latin typeface="Cambria Math"/>
                      </a:rPr>
                      <m:t>=</m:t>
                    </m:r>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𝑛</m:t>
                        </m:r>
                      </m:sup>
                      <m:e>
                        <m:sSub>
                          <m:sSubPr>
                            <m:ctrlPr>
                              <a:rPr lang="en-US" b="0" i="1" smtClean="0">
                                <a:latin typeface="Cambria Math"/>
                              </a:rPr>
                            </m:ctrlPr>
                          </m:sSubPr>
                          <m:e>
                            <m:r>
                              <a:rPr lang="en-US" b="0" i="1" smtClean="0">
                                <a:latin typeface="Cambria Math"/>
                              </a:rPr>
                              <m:t>𝐼</m:t>
                            </m:r>
                          </m:e>
                          <m:sub>
                            <m:sSub>
                              <m:sSubPr>
                                <m:ctrlPr>
                                  <a:rPr lang="en-US" b="0" i="1" smtClean="0">
                                    <a:latin typeface="Cambria Math"/>
                                  </a:rPr>
                                </m:ctrlPr>
                              </m:sSubPr>
                              <m:e>
                                <m:r>
                                  <a:rPr lang="en-US" b="0" i="1" smtClean="0">
                                    <a:latin typeface="Cambria Math"/>
                                  </a:rPr>
                                  <m:t>𝑐</m:t>
                                </m:r>
                              </m:e>
                              <m:sub>
                                <m:r>
                                  <a:rPr lang="en-US" b="0" i="1" smtClean="0">
                                    <a:latin typeface="Cambria Math"/>
                                  </a:rPr>
                                  <m:t>𝑖</m:t>
                                </m:r>
                              </m:sub>
                            </m:sSub>
                          </m:sub>
                        </m:sSub>
                      </m:e>
                    </m:nary>
                  </m:oMath>
                </a14:m>
                <a:endParaRPr lang="en-US" dirty="0" smtClean="0"/>
              </a:p>
              <a:p>
                <a:r>
                  <a:rPr lang="en-US" dirty="0" smtClean="0"/>
                  <a:t>Computed independence scores, returned to the client, can be used to choose the most independent deployment for a particular service, for example</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504" r="-1111" b="-121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15</a:t>
            </a:fld>
            <a:endParaRPr lang="en-US"/>
          </a:p>
        </p:txBody>
      </p:sp>
    </p:spTree>
    <p:extLst>
      <p:ext uri="{BB962C8B-B14F-4D97-AF65-F5344CB8AC3E}">
        <p14:creationId xmlns:p14="http://schemas.microsoft.com/office/powerpoint/2010/main" val="1890180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Private Independence Auditing (PIA)</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Allows auditing to take place, even across two </a:t>
            </a:r>
            <a:r>
              <a:rPr lang="en-US" i="1" dirty="0"/>
              <a:t>cloud providers</a:t>
            </a:r>
            <a:r>
              <a:rPr lang="en-US" dirty="0"/>
              <a:t> unwilling to share full dependency data with each </a:t>
            </a:r>
            <a:r>
              <a:rPr lang="en-US" dirty="0" smtClean="0"/>
              <a:t>other</a:t>
            </a:r>
          </a:p>
          <a:p>
            <a:r>
              <a:rPr lang="en-US" dirty="0" smtClean="0"/>
              <a:t>Trust assumptions</a:t>
            </a:r>
          </a:p>
          <a:p>
            <a:pPr marL="914400" lvl="1" indent="-514350">
              <a:buFont typeface="+mj-lt"/>
              <a:buAutoNum type="arabicPeriod"/>
            </a:pPr>
            <a:r>
              <a:rPr lang="en-US" dirty="0"/>
              <a:t>Auditing clients may be malicious and would like to know as much as possible about the providers’ dependency data</a:t>
            </a:r>
          </a:p>
          <a:p>
            <a:pPr marL="914400" lvl="1" indent="-514350">
              <a:buFont typeface="+mj-lt"/>
              <a:buAutoNum type="arabicPeriod"/>
            </a:pPr>
            <a:r>
              <a:rPr lang="en-US" dirty="0"/>
              <a:t>Cloud providers and auditing agents are honest but curious</a:t>
            </a:r>
          </a:p>
          <a:p>
            <a:pPr marL="914400" lvl="1" indent="-514350">
              <a:buFont typeface="+mj-lt"/>
              <a:buAutoNum type="arabicPeriod"/>
            </a:pPr>
            <a:r>
              <a:rPr lang="en-US" dirty="0"/>
              <a:t>No collusion among cloud providers and auditing </a:t>
            </a:r>
            <a:r>
              <a:rPr lang="en-US" dirty="0" smtClean="0"/>
              <a:t>agents</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16</a:t>
            </a:fld>
            <a:endParaRPr lang="en-US"/>
          </a:p>
        </p:txBody>
      </p:sp>
    </p:spTree>
    <p:extLst>
      <p:ext uri="{BB962C8B-B14F-4D97-AF65-F5344CB8AC3E}">
        <p14:creationId xmlns:p14="http://schemas.microsoft.com/office/powerpoint/2010/main" val="3726531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Jaccard</a:t>
            </a:r>
            <a:r>
              <a:rPr lang="en-US" dirty="0" smtClean="0"/>
              <a:t> similarity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a:t>S</a:t>
                </a:r>
                <a:r>
                  <a:rPr lang="en-US" baseline="-25000" dirty="0"/>
                  <a:t>i</a:t>
                </a:r>
                <a:r>
                  <a:rPr lang="en-US" dirty="0"/>
                  <a:t> denote the </a:t>
                </a:r>
                <a:r>
                  <a:rPr lang="en-US" dirty="0" err="1"/>
                  <a:t>i-th</a:t>
                </a:r>
                <a:r>
                  <a:rPr lang="en-US" dirty="0"/>
                  <a:t> dataset</a:t>
                </a:r>
              </a:p>
              <a:p>
                <a14:m>
                  <m:oMath xmlns:m="http://schemas.openxmlformats.org/officeDocument/2006/math">
                    <m:r>
                      <a:rPr lang="en-US" i="1">
                        <a:latin typeface="Cambria Math"/>
                      </a:rPr>
                      <m:t>𝐽</m:t>
                    </m:r>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0</m:t>
                            </m:r>
                          </m:sub>
                        </m:sSub>
                        <m:r>
                          <a:rPr lang="en-US" i="1">
                            <a:latin typeface="Cambria Math"/>
                          </a:rPr>
                          <m:t>,</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𝑆</m:t>
                            </m:r>
                          </m:e>
                          <m:sub>
                            <m:r>
                              <a:rPr lang="en-US" i="1">
                                <a:latin typeface="Cambria Math"/>
                                <a:ea typeface="Cambria Math"/>
                              </a:rPr>
                              <m:t>𝑘</m:t>
                            </m:r>
                            <m:r>
                              <a:rPr lang="en-US" i="1">
                                <a:latin typeface="Cambria Math"/>
                                <a:ea typeface="Cambria Math"/>
                              </a:rPr>
                              <m:t>−1</m:t>
                            </m:r>
                          </m:sub>
                        </m:sSub>
                      </m:e>
                    </m:d>
                    <m:r>
                      <a:rPr lang="en-US" i="1">
                        <a:latin typeface="Cambria Math"/>
                        <a:ea typeface="Cambria Math"/>
                      </a:rPr>
                      <m:t>=</m:t>
                    </m:r>
                    <m:f>
                      <m:fPr>
                        <m:ctrlPr>
                          <a:rPr lang="en-US" i="1">
                            <a:latin typeface="Cambria Math"/>
                            <a:ea typeface="Cambria Math"/>
                          </a:rPr>
                        </m:ctrlPr>
                      </m:fPr>
                      <m:num>
                        <m:d>
                          <m:dPr>
                            <m:begChr m:val="|"/>
                            <m:endChr m:val="|"/>
                            <m:ctrlPr>
                              <a:rPr lang="en-US" i="1">
                                <a:latin typeface="Cambria Math"/>
                                <a:ea typeface="Cambria Math"/>
                              </a:rPr>
                            </m:ctrlPr>
                          </m:dPr>
                          <m:e>
                            <m:sSub>
                              <m:sSubPr>
                                <m:ctrlPr>
                                  <a:rPr lang="en-US" i="1">
                                    <a:latin typeface="Cambria Math"/>
                                    <a:ea typeface="Cambria Math"/>
                                  </a:rPr>
                                </m:ctrlPr>
                              </m:sSubPr>
                              <m:e>
                                <m:r>
                                  <a:rPr lang="en-US" i="1">
                                    <a:latin typeface="Cambria Math"/>
                                    <a:ea typeface="Cambria Math"/>
                                  </a:rPr>
                                  <m:t>𝑆</m:t>
                                </m:r>
                              </m:e>
                              <m:sub>
                                <m:r>
                                  <a:rPr lang="en-US" i="1">
                                    <a:latin typeface="Cambria Math"/>
                                    <a:ea typeface="Cambria Math"/>
                                  </a:rPr>
                                  <m:t>0</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𝑆</m:t>
                                </m:r>
                              </m:e>
                              <m:sub>
                                <m:r>
                                  <a:rPr lang="en-US" i="1">
                                    <a:latin typeface="Cambria Math"/>
                                    <a:ea typeface="Cambria Math"/>
                                  </a:rPr>
                                  <m:t>𝑘</m:t>
                                </m:r>
                                <m:r>
                                  <a:rPr lang="en-US" i="1">
                                    <a:latin typeface="Cambria Math"/>
                                    <a:ea typeface="Cambria Math"/>
                                  </a:rPr>
                                  <m:t>−1</m:t>
                                </m:r>
                              </m:sub>
                            </m:sSub>
                          </m:e>
                        </m:d>
                      </m:num>
                      <m:den>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𝑆</m:t>
                            </m:r>
                          </m:e>
                          <m:sub>
                            <m:r>
                              <a:rPr lang="en-US" i="1">
                                <a:latin typeface="Cambria Math"/>
                                <a:ea typeface="Cambria Math"/>
                              </a:rPr>
                              <m:t>0</m:t>
                            </m:r>
                          </m:sub>
                        </m:sSub>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𝑆</m:t>
                            </m:r>
                          </m:e>
                          <m:sub>
                            <m:r>
                              <a:rPr lang="en-US" i="1">
                                <a:latin typeface="Cambria Math"/>
                                <a:ea typeface="Cambria Math"/>
                              </a:rPr>
                              <m:t>𝑘</m:t>
                            </m:r>
                            <m:r>
                              <a:rPr lang="en-US" i="1">
                                <a:latin typeface="Cambria Math"/>
                                <a:ea typeface="Cambria Math"/>
                              </a:rPr>
                              <m:t>−1</m:t>
                            </m:r>
                          </m:sub>
                        </m:sSub>
                        <m:r>
                          <a:rPr lang="en-US" i="1">
                            <a:latin typeface="Cambria Math"/>
                            <a:ea typeface="Cambria Math"/>
                          </a:rPr>
                          <m:t>|</m:t>
                        </m:r>
                      </m:den>
                    </m:f>
                  </m:oMath>
                </a14:m>
                <a:endParaRPr lang="en-US" dirty="0"/>
              </a:p>
              <a:p>
                <a:r>
                  <a:rPr lang="en-US" dirty="0" smtClean="0"/>
                  <a:t>Above computation useful for small datasets</a:t>
                </a:r>
              </a:p>
              <a:p>
                <a:r>
                  <a:rPr lang="en-US" dirty="0" smtClean="0"/>
                  <a:t>Low </a:t>
                </a:r>
                <a:r>
                  <a:rPr lang="en-US" dirty="0"/>
                  <a:t>similarity for J close to 0, high similarity for J close to 1, significant correlation for J greater than or equal to 0.75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17</a:t>
            </a:fld>
            <a:endParaRPr lang="en-US"/>
          </a:p>
        </p:txBody>
      </p:sp>
    </p:spTree>
    <p:extLst>
      <p:ext uri="{BB962C8B-B14F-4D97-AF65-F5344CB8AC3E}">
        <p14:creationId xmlns:p14="http://schemas.microsoft.com/office/powerpoint/2010/main" val="1628920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MinHash</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An approximation to </a:t>
                </a:r>
                <a:r>
                  <a:rPr lang="en-US" dirty="0" err="1" smtClean="0"/>
                  <a:t>Jaccard</a:t>
                </a:r>
                <a:r>
                  <a:rPr lang="en-US" dirty="0" smtClean="0"/>
                  <a:t> similarity, which is useful for large datasets</a:t>
                </a:r>
              </a:p>
              <a:p>
                <a:r>
                  <a:rPr lang="en-US" dirty="0" smtClean="0"/>
                  <a:t>Let </a:t>
                </a:r>
                <a:r>
                  <a:rPr lang="en-US" dirty="0"/>
                  <a:t>h</a:t>
                </a:r>
                <a:r>
                  <a:rPr lang="en-US" baseline="30000" dirty="0"/>
                  <a:t>(1)</a:t>
                </a:r>
                <a:r>
                  <a:rPr lang="en-US" dirty="0"/>
                  <a:t>(·), …, h</a:t>
                </a:r>
                <a:r>
                  <a:rPr lang="en-US" baseline="30000" dirty="0"/>
                  <a:t>(m)</a:t>
                </a:r>
                <a:r>
                  <a:rPr lang="en-US" dirty="0"/>
                  <a:t>(·) denote m different hash functions</a:t>
                </a:r>
              </a:p>
              <a:p>
                <a:r>
                  <a:rPr lang="en-US" dirty="0" err="1"/>
                  <a:t>MinHash</a:t>
                </a:r>
                <a:r>
                  <a:rPr lang="en-US" dirty="0"/>
                  <a:t> constructs a vector </a:t>
                </a:r>
                <a14:m>
                  <m:oMath xmlns:m="http://schemas.openxmlformats.org/officeDocument/2006/math">
                    <m:sSubSup>
                      <m:sSubSupPr>
                        <m:ctrlPr>
                          <a:rPr lang="en-US" i="1">
                            <a:latin typeface="Cambria Math"/>
                          </a:rPr>
                        </m:ctrlPr>
                      </m:sSubSupPr>
                      <m:e>
                        <m:d>
                          <m:dPr>
                            <m:begChr m:val="{"/>
                            <m:endChr m:val="}"/>
                            <m:ctrlPr>
                              <a:rPr lang="en-US" i="1">
                                <a:latin typeface="Cambria Math"/>
                              </a:rPr>
                            </m:ctrlPr>
                          </m:dPr>
                          <m:e>
                            <m:sSubSup>
                              <m:sSubSupPr>
                                <m:ctrlPr>
                                  <a:rPr lang="en-US" i="1">
                                    <a:latin typeface="Cambria Math"/>
                                  </a:rPr>
                                </m:ctrlPr>
                              </m:sSubSupPr>
                              <m:e>
                                <m:r>
                                  <a:rPr lang="en-US" i="1">
                                    <a:latin typeface="Cambria Math"/>
                                  </a:rPr>
                                  <m:t>h</m:t>
                                </m:r>
                              </m:e>
                              <m:sub>
                                <m:r>
                                  <a:rPr lang="en-US" i="1">
                                    <a:latin typeface="Cambria Math"/>
                                  </a:rPr>
                                  <m:t>𝑚𝑖𝑛</m:t>
                                </m:r>
                              </m:sub>
                              <m:sup>
                                <m:d>
                                  <m:dPr>
                                    <m:ctrlPr>
                                      <a:rPr lang="en-US" i="1">
                                        <a:latin typeface="Cambria Math"/>
                                      </a:rPr>
                                    </m:ctrlPr>
                                  </m:dPr>
                                  <m:e>
                                    <m:r>
                                      <a:rPr lang="en-US" i="1">
                                        <a:latin typeface="Cambria Math"/>
                                      </a:rPr>
                                      <m:t>𝑖</m:t>
                                    </m:r>
                                  </m:e>
                                </m:d>
                              </m:sup>
                            </m:sSubSup>
                            <m:d>
                              <m:dPr>
                                <m:ctrlPr>
                                  <a:rPr lang="en-US" i="1">
                                    <a:latin typeface="Cambria Math"/>
                                  </a:rPr>
                                </m:ctrlPr>
                              </m:dPr>
                              <m:e>
                                <m:r>
                                  <a:rPr lang="en-US" i="1">
                                    <a:latin typeface="Cambria Math"/>
                                  </a:rPr>
                                  <m:t>𝑆</m:t>
                                </m:r>
                              </m:e>
                            </m:d>
                          </m:e>
                        </m:d>
                      </m:e>
                      <m:sub>
                        <m:r>
                          <a:rPr lang="en-US" i="1">
                            <a:latin typeface="Cambria Math"/>
                          </a:rPr>
                          <m:t>𝑖</m:t>
                        </m:r>
                        <m:r>
                          <a:rPr lang="en-US" i="1">
                            <a:latin typeface="Cambria Math"/>
                          </a:rPr>
                          <m:t>=1</m:t>
                        </m:r>
                      </m:sub>
                      <m:sup>
                        <m:r>
                          <a:rPr lang="en-US" i="1">
                            <a:latin typeface="Cambria Math"/>
                          </a:rPr>
                          <m:t>𝑚</m:t>
                        </m:r>
                      </m:sup>
                    </m:sSubSup>
                  </m:oMath>
                </a14:m>
                <a:r>
                  <a:rPr lang="en-US" dirty="0"/>
                  <a:t> and computes </a:t>
                </a:r>
                <a:r>
                  <a:rPr lang="en-US" dirty="0" err="1"/>
                  <a:t>Jaccard</a:t>
                </a:r>
                <a:r>
                  <a:rPr lang="en-US" dirty="0"/>
                  <a:t> similarity as </a:t>
                </a:r>
                <a14:m>
                  <m:oMath xmlns:m="http://schemas.openxmlformats.org/officeDocument/2006/math">
                    <m:r>
                      <a:rPr lang="en-US" i="1">
                        <a:latin typeface="Cambria Math"/>
                      </a:rPr>
                      <m:t>𝐽</m:t>
                    </m:r>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0</m:t>
                            </m:r>
                          </m:sub>
                        </m:sSub>
                        <m:r>
                          <a:rPr lang="en-US" i="1">
                            <a:latin typeface="Cambria Math"/>
                          </a:rPr>
                          <m:t>,</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𝑆</m:t>
                            </m:r>
                          </m:e>
                          <m:sub>
                            <m:r>
                              <a:rPr lang="en-US" i="1">
                                <a:latin typeface="Cambria Math"/>
                                <a:ea typeface="Cambria Math"/>
                              </a:rPr>
                              <m:t>𝑘</m:t>
                            </m:r>
                            <m:r>
                              <a:rPr lang="en-US" i="1">
                                <a:latin typeface="Cambria Math"/>
                                <a:ea typeface="Cambria Math"/>
                              </a:rPr>
                              <m:t>−1</m:t>
                            </m:r>
                          </m:sub>
                        </m:sSub>
                      </m:e>
                    </m:d>
                    <m:r>
                      <a:rPr lang="en-US" i="1">
                        <a:latin typeface="Cambria Math"/>
                        <a:ea typeface="Cambria Math"/>
                      </a:rPr>
                      <m:t>=</m:t>
                    </m:r>
                    <m:f>
                      <m:fPr>
                        <m:ctrlPr>
                          <a:rPr lang="en-US" i="1">
                            <a:latin typeface="Cambria Math"/>
                            <a:ea typeface="Cambria Math"/>
                          </a:rPr>
                        </m:ctrlPr>
                      </m:fPr>
                      <m:num>
                        <m:r>
                          <a:rPr lang="en-US" i="1">
                            <a:latin typeface="Cambria Math"/>
                            <a:ea typeface="Cambria Math"/>
                          </a:rPr>
                          <m:t>𝛿</m:t>
                        </m:r>
                      </m:num>
                      <m:den>
                        <m:r>
                          <a:rPr lang="en-US" i="1">
                            <a:latin typeface="Cambria Math"/>
                            <a:ea typeface="Cambria Math"/>
                          </a:rPr>
                          <m:t>𝑚</m:t>
                        </m:r>
                      </m:den>
                    </m:f>
                    <m:r>
                      <a:rPr lang="en-US" i="1">
                        <a:latin typeface="Cambria Math"/>
                        <a:ea typeface="Cambria Math"/>
                      </a:rPr>
                      <m:t>+</m:t>
                    </m:r>
                    <m:r>
                      <a:rPr lang="en-US" i="1">
                        <a:latin typeface="Cambria Math"/>
                        <a:ea typeface="Cambria Math"/>
                      </a:rPr>
                      <m:t>𝑂</m:t>
                    </m:r>
                    <m:d>
                      <m:dPr>
                        <m:ctrlPr>
                          <a:rPr lang="en-US" i="1">
                            <a:latin typeface="Cambria Math"/>
                            <a:ea typeface="Cambria Math"/>
                          </a:rPr>
                        </m:ctrlPr>
                      </m:dPr>
                      <m:e>
                        <m:f>
                          <m:fPr>
                            <m:ctrlPr>
                              <a:rPr lang="en-US" i="1">
                                <a:latin typeface="Cambria Math"/>
                                <a:ea typeface="Cambria Math"/>
                              </a:rPr>
                            </m:ctrlPr>
                          </m:fPr>
                          <m:num>
                            <m:r>
                              <a:rPr lang="en-US" i="1">
                                <a:latin typeface="Cambria Math"/>
                                <a:ea typeface="Cambria Math"/>
                              </a:rPr>
                              <m:t>1</m:t>
                            </m:r>
                          </m:num>
                          <m:den>
                            <m:rad>
                              <m:radPr>
                                <m:degHide m:val="on"/>
                                <m:ctrlPr>
                                  <a:rPr lang="en-US" i="1">
                                    <a:latin typeface="Cambria Math"/>
                                    <a:ea typeface="Cambria Math"/>
                                  </a:rPr>
                                </m:ctrlPr>
                              </m:radPr>
                              <m:deg/>
                              <m:e>
                                <m:r>
                                  <a:rPr lang="en-US" i="1">
                                    <a:latin typeface="Cambria Math"/>
                                    <a:ea typeface="Cambria Math"/>
                                  </a:rPr>
                                  <m:t>𝑚</m:t>
                                </m:r>
                              </m:e>
                            </m:rad>
                          </m:den>
                        </m:f>
                      </m:e>
                    </m:d>
                  </m:oMath>
                </a14:m>
                <a:r>
                  <a:rPr lang="en-US" dirty="0"/>
                  <a:t>, where</a:t>
                </a:r>
              </a:p>
              <a:p>
                <a:pPr lvl="1"/>
                <a:r>
                  <a:rPr lang="el-GR" dirty="0"/>
                  <a:t>δ</a:t>
                </a:r>
                <a:r>
                  <a:rPr lang="en-US" dirty="0"/>
                  <a:t> denotes the number of datasets satisfying</a:t>
                </a:r>
                <a:br>
                  <a:rPr lang="en-US" dirty="0"/>
                </a:br>
                <a14:m>
                  <m:oMath xmlns:m="http://schemas.openxmlformats.org/officeDocument/2006/math">
                    <m:sSubSup>
                      <m:sSubSupPr>
                        <m:ctrlPr>
                          <a:rPr lang="en-US" i="1">
                            <a:latin typeface="Cambria Math"/>
                          </a:rPr>
                        </m:ctrlPr>
                      </m:sSubSupPr>
                      <m:e>
                        <m:r>
                          <a:rPr lang="en-US" i="1">
                            <a:latin typeface="Cambria Math"/>
                          </a:rPr>
                          <m:t>h</m:t>
                        </m:r>
                      </m:e>
                      <m:sub>
                        <m:r>
                          <a:rPr lang="en-US" i="1">
                            <a:latin typeface="Cambria Math"/>
                          </a:rPr>
                          <m:t>𝑚𝑖𝑛</m:t>
                        </m:r>
                      </m:sub>
                      <m:sup>
                        <m:d>
                          <m:dPr>
                            <m:ctrlPr>
                              <a:rPr lang="en-US" i="1">
                                <a:latin typeface="Cambria Math"/>
                              </a:rPr>
                            </m:ctrlPr>
                          </m:dPr>
                          <m:e>
                            <m:r>
                              <a:rPr lang="en-US" i="1">
                                <a:latin typeface="Cambria Math"/>
                              </a:rPr>
                              <m:t>𝑖</m:t>
                            </m:r>
                          </m:e>
                        </m:d>
                      </m:sup>
                    </m:sSubSup>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1</m:t>
                            </m:r>
                          </m:sub>
                        </m:sSub>
                      </m:e>
                    </m:d>
                    <m:r>
                      <a:rPr lang="en-US" i="1">
                        <a:latin typeface="Cambria Math"/>
                      </a:rPr>
                      <m:t>=⋯=</m:t>
                    </m:r>
                    <m:sSubSup>
                      <m:sSubSupPr>
                        <m:ctrlPr>
                          <a:rPr lang="en-US" i="1">
                            <a:latin typeface="Cambria Math"/>
                          </a:rPr>
                        </m:ctrlPr>
                      </m:sSubSupPr>
                      <m:e>
                        <m:r>
                          <a:rPr lang="en-US" i="1">
                            <a:latin typeface="Cambria Math"/>
                          </a:rPr>
                          <m:t>h</m:t>
                        </m:r>
                      </m:e>
                      <m:sub>
                        <m:r>
                          <a:rPr lang="en-US" i="1">
                            <a:latin typeface="Cambria Math"/>
                          </a:rPr>
                          <m:t>𝑚𝑖𝑛</m:t>
                        </m:r>
                      </m:sub>
                      <m:sup>
                        <m:d>
                          <m:dPr>
                            <m:ctrlPr>
                              <a:rPr lang="en-US" i="1">
                                <a:latin typeface="Cambria Math"/>
                              </a:rPr>
                            </m:ctrlPr>
                          </m:dPr>
                          <m:e>
                            <m:r>
                              <a:rPr lang="en-US" i="1">
                                <a:latin typeface="Cambria Math"/>
                              </a:rPr>
                              <m:t>𝑖</m:t>
                            </m:r>
                          </m:e>
                        </m:d>
                      </m:sup>
                    </m:sSubSup>
                    <m:d>
                      <m:dPr>
                        <m:ctrlPr>
                          <a:rPr lang="en-US" i="1">
                            <a:latin typeface="Cambria Math"/>
                          </a:rPr>
                        </m:ctrlPr>
                      </m:dPr>
                      <m:e>
                        <m:sSub>
                          <m:sSubPr>
                            <m:ctrlPr>
                              <a:rPr lang="en-US" i="1">
                                <a:latin typeface="Cambria Math"/>
                              </a:rPr>
                            </m:ctrlPr>
                          </m:sSubPr>
                          <m:e>
                            <m:r>
                              <a:rPr lang="en-US" i="1">
                                <a:latin typeface="Cambria Math"/>
                              </a:rPr>
                              <m:t>𝑆</m:t>
                            </m:r>
                          </m:e>
                          <m:sub>
                            <m:r>
                              <a:rPr lang="en-US" i="1">
                                <a:latin typeface="Cambria Math"/>
                              </a:rPr>
                              <m:t>𝑘</m:t>
                            </m:r>
                            <m:r>
                              <a:rPr lang="en-US" i="1">
                                <a:latin typeface="Cambria Math"/>
                              </a:rPr>
                              <m:t>−1</m:t>
                            </m:r>
                          </m:sub>
                        </m:sSub>
                      </m:e>
                    </m:d>
                  </m:oMath>
                </a14:m>
                <a:endParaRPr lang="en-US" dirty="0"/>
              </a:p>
              <a:p>
                <a:pPr lvl="1"/>
                <a14:m>
                  <m:oMath xmlns:m="http://schemas.openxmlformats.org/officeDocument/2006/math">
                    <m:sSubSup>
                      <m:sSubSupPr>
                        <m:ctrlPr>
                          <a:rPr lang="en-US" i="1">
                            <a:latin typeface="Cambria Math"/>
                          </a:rPr>
                        </m:ctrlPr>
                      </m:sSubSupPr>
                      <m:e>
                        <m:r>
                          <a:rPr lang="en-US" i="1">
                            <a:latin typeface="Cambria Math"/>
                          </a:rPr>
                          <m:t>h</m:t>
                        </m:r>
                      </m:e>
                      <m:sub>
                        <m:r>
                          <a:rPr lang="en-US" i="1">
                            <a:latin typeface="Cambria Math"/>
                          </a:rPr>
                          <m:t>𝑚𝑖𝑛</m:t>
                        </m:r>
                      </m:sub>
                      <m:sup>
                        <m:d>
                          <m:dPr>
                            <m:ctrlPr>
                              <a:rPr lang="en-US" i="1">
                                <a:latin typeface="Cambria Math"/>
                              </a:rPr>
                            </m:ctrlPr>
                          </m:dPr>
                          <m:e>
                            <m:r>
                              <a:rPr lang="en-US" i="1">
                                <a:latin typeface="Cambria Math"/>
                              </a:rPr>
                              <m:t>𝑖</m:t>
                            </m:r>
                          </m:e>
                        </m:d>
                      </m:sup>
                    </m:sSubSup>
                    <m:r>
                      <a:rPr lang="en-US">
                        <a:latin typeface="Cambria Math"/>
                      </a:rPr>
                      <m:t>(</m:t>
                    </m:r>
                    <m:r>
                      <m:rPr>
                        <m:sty m:val="p"/>
                      </m:rPr>
                      <a:rPr lang="en-US">
                        <a:latin typeface="Cambria Math"/>
                      </a:rPr>
                      <m:t>S</m:t>
                    </m:r>
                    <m:r>
                      <a:rPr lang="en-US">
                        <a:latin typeface="Cambria Math"/>
                      </a:rPr>
                      <m:t>)</m:t>
                    </m:r>
                  </m:oMath>
                </a14:m>
                <a:r>
                  <a:rPr lang="en-US" dirty="0"/>
                  <a:t> denotes an item </a:t>
                </a:r>
                <a14:m>
                  <m:oMath xmlns:m="http://schemas.openxmlformats.org/officeDocument/2006/math">
                    <m:r>
                      <a:rPr lang="en-US" i="1">
                        <a:latin typeface="Cambria Math"/>
                      </a:rPr>
                      <m:t>𝑒</m:t>
                    </m:r>
                    <m:r>
                      <a:rPr lang="en-US" i="1">
                        <a:latin typeface="Cambria Math"/>
                      </a:rPr>
                      <m:t>∈</m:t>
                    </m:r>
                    <m:r>
                      <a:rPr lang="en-US" i="1">
                        <a:latin typeface="Cambria Math"/>
                      </a:rPr>
                      <m:t>𝑆</m:t>
                    </m:r>
                  </m:oMath>
                </a14:m>
                <a:r>
                  <a:rPr lang="en-US" dirty="0"/>
                  <a:t> with the smallest value h</a:t>
                </a:r>
                <a:r>
                  <a:rPr lang="en-US" baseline="30000" dirty="0"/>
                  <a:t>(1)</a:t>
                </a:r>
                <a:r>
                  <a:rPr lang="en-US" dirty="0"/>
                  <a:t>(e)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18</a:t>
            </a:fld>
            <a:endParaRPr lang="en-US"/>
          </a:p>
        </p:txBody>
      </p:sp>
    </p:spTree>
    <p:extLst>
      <p:ext uri="{BB962C8B-B14F-4D97-AF65-F5344CB8AC3E}">
        <p14:creationId xmlns:p14="http://schemas.microsoft.com/office/powerpoint/2010/main" val="3048240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P-SOP</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19</a:t>
            </a:fld>
            <a:endParaRPr lang="en-US"/>
          </a:p>
        </p:txBody>
      </p:sp>
      <p:sp>
        <p:nvSpPr>
          <p:cNvPr id="7" name="Flowchart: Process 6"/>
          <p:cNvSpPr/>
          <p:nvPr/>
        </p:nvSpPr>
        <p:spPr>
          <a:xfrm>
            <a:off x="4000500" y="2092325"/>
            <a:ext cx="1219200" cy="419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Alice</a:t>
            </a:r>
          </a:p>
        </p:txBody>
      </p:sp>
      <p:sp>
        <p:nvSpPr>
          <p:cNvPr id="8" name="Flowchart: Process 7"/>
          <p:cNvSpPr/>
          <p:nvPr/>
        </p:nvSpPr>
        <p:spPr>
          <a:xfrm>
            <a:off x="5676900" y="3317875"/>
            <a:ext cx="1219200" cy="419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Bob</a:t>
            </a:r>
          </a:p>
        </p:txBody>
      </p:sp>
      <p:sp>
        <p:nvSpPr>
          <p:cNvPr id="9" name="Flowchart: Process 8"/>
          <p:cNvSpPr/>
          <p:nvPr/>
        </p:nvSpPr>
        <p:spPr>
          <a:xfrm>
            <a:off x="4000500" y="4524375"/>
            <a:ext cx="1219200" cy="419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Carol</a:t>
            </a:r>
          </a:p>
        </p:txBody>
      </p:sp>
      <p:sp>
        <p:nvSpPr>
          <p:cNvPr id="10" name="Flowchart: Process 9"/>
          <p:cNvSpPr/>
          <p:nvPr/>
        </p:nvSpPr>
        <p:spPr>
          <a:xfrm>
            <a:off x="2247900" y="3317875"/>
            <a:ext cx="1219200" cy="4191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Dave</a:t>
            </a:r>
          </a:p>
        </p:txBody>
      </p:sp>
      <p:cxnSp>
        <p:nvCxnSpPr>
          <p:cNvPr id="13" name="Curved Connector 12"/>
          <p:cNvCxnSpPr>
            <a:stCxn id="10" idx="0"/>
            <a:endCxn id="7" idx="1"/>
          </p:cNvCxnSpPr>
          <p:nvPr/>
        </p:nvCxnSpPr>
        <p:spPr>
          <a:xfrm rot="5400000" flipH="1" flipV="1">
            <a:off x="2921000" y="2238375"/>
            <a:ext cx="1016000" cy="114300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a:stCxn id="7" idx="3"/>
            <a:endCxn id="8" idx="0"/>
          </p:cNvCxnSpPr>
          <p:nvPr/>
        </p:nvCxnSpPr>
        <p:spPr>
          <a:xfrm>
            <a:off x="5219700" y="2301875"/>
            <a:ext cx="1066800" cy="101600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8" idx="2"/>
            <a:endCxn id="9" idx="3"/>
          </p:cNvCxnSpPr>
          <p:nvPr/>
        </p:nvCxnSpPr>
        <p:spPr>
          <a:xfrm rot="5400000">
            <a:off x="5254625" y="3702050"/>
            <a:ext cx="996950" cy="106680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9" idx="1"/>
            <a:endCxn id="10" idx="2"/>
          </p:cNvCxnSpPr>
          <p:nvPr/>
        </p:nvCxnSpPr>
        <p:spPr>
          <a:xfrm rot="10800000">
            <a:off x="2857500" y="3736975"/>
            <a:ext cx="1143000" cy="996950"/>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381000" y="4520684"/>
                <a:ext cx="2667000" cy="369332"/>
              </a:xfrm>
              <a:prstGeom prst="rect">
                <a:avLst/>
              </a:prstGeom>
              <a:noFill/>
            </p:spPr>
            <p:txBody>
              <a:bodyPr wrap="square" rtlCol="0">
                <a:spAutoFit/>
              </a:bodyPr>
              <a:lstStyle/>
              <a:p>
                <a14:m>
                  <m:oMath xmlns:m="http://schemas.openxmlformats.org/officeDocument/2006/math">
                    <m:sSub>
                      <m:sSubPr>
                        <m:ctrlPr>
                          <a:rPr lang="en-US" i="1" smtClean="0">
                            <a:solidFill>
                              <a:schemeClr val="tx1"/>
                            </a:solidFill>
                            <a:latin typeface="Cambria Math"/>
                          </a:rPr>
                        </m:ctrlPr>
                      </m:sSubPr>
                      <m:e>
                        <m:r>
                          <a:rPr lang="en-US" i="1">
                            <a:solidFill>
                              <a:schemeClr val="tx1"/>
                            </a:solidFill>
                            <a:latin typeface="Cambria Math"/>
                          </a:rPr>
                          <m:t>𝑆</m:t>
                        </m:r>
                      </m:e>
                      <m:sub>
                        <m:r>
                          <a:rPr lang="en-US" b="0" i="1" smtClean="0">
                            <a:solidFill>
                              <a:schemeClr val="tx1"/>
                            </a:solidFill>
                            <a:latin typeface="Cambria Math"/>
                          </a:rPr>
                          <m:t>𝑘</m:t>
                        </m:r>
                      </m:sub>
                    </m:sSub>
                  </m:oMath>
                </a14:m>
                <a:r>
                  <a:rPr lang="en-US" dirty="0" smtClean="0">
                    <a:solidFill>
                      <a:schemeClr val="tx1"/>
                    </a:solidFill>
                  </a:rPr>
                  <a:t> = the original dataset k</a:t>
                </a:r>
                <a:endParaRPr lang="en-US" baseline="-25000" dirty="0">
                  <a:solidFill>
                    <a:schemeClr val="tx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81000" y="4520684"/>
                <a:ext cx="2667000" cy="369332"/>
              </a:xfrm>
              <a:prstGeom prst="rect">
                <a:avLst/>
              </a:prstGeom>
              <a:blipFill rotWithShape="1">
                <a:blip r:embed="rId3"/>
                <a:stretch>
                  <a:fillRect t="-833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61950" y="4851400"/>
                <a:ext cx="3219450" cy="1513619"/>
              </a:xfrm>
              <a:prstGeom prst="rect">
                <a:avLst/>
              </a:prstGeom>
              <a:noFill/>
            </p:spPr>
            <p:txBody>
              <a:bodyPr wrap="square" rtlCol="0">
                <a:spAutoFit/>
              </a:bodyPr>
              <a:lstStyle/>
              <a:p>
                <a14:m>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𝑘</m:t>
                        </m:r>
                      </m:sub>
                      <m:sup>
                        <m:sSub>
                          <m:sSubPr>
                            <m:ctrlPr>
                              <a:rPr lang="en-US" b="0" i="1" smtClean="0">
                                <a:solidFill>
                                  <a:schemeClr val="tx1"/>
                                </a:solidFill>
                                <a:latin typeface="Cambria Math"/>
                              </a:rPr>
                            </m:ctrlPr>
                          </m:sSubPr>
                          <m:e>
                            <m:r>
                              <a:rPr lang="en-US" b="0" i="1" smtClean="0">
                                <a:solidFill>
                                  <a:schemeClr val="tx1"/>
                                </a:solidFill>
                                <a:latin typeface="Cambria Math"/>
                              </a:rPr>
                              <m:t>𝑝</m:t>
                            </m:r>
                          </m:e>
                          <m:sub>
                            <m:r>
                              <a:rPr lang="en-US" b="0" i="1" smtClean="0">
                                <a:solidFill>
                                  <a:schemeClr val="tx1"/>
                                </a:solidFill>
                                <a:latin typeface="Cambria Math"/>
                              </a:rPr>
                              <m:t>1</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𝑝</m:t>
                            </m:r>
                          </m:e>
                          <m:sub>
                            <m:r>
                              <a:rPr lang="en-US" b="0" i="1" smtClean="0">
                                <a:solidFill>
                                  <a:schemeClr val="tx1"/>
                                </a:solidFill>
                                <a:latin typeface="Cambria Math"/>
                              </a:rPr>
                              <m:t>2</m:t>
                            </m:r>
                          </m:sub>
                        </m:sSub>
                        <m:r>
                          <a:rPr lang="en-US" b="0" i="1" smtClean="0">
                            <a:solidFill>
                              <a:schemeClr val="tx1"/>
                            </a:solidFill>
                            <a:latin typeface="Cambria Math"/>
                          </a:rPr>
                          <m:t>,</m:t>
                        </m:r>
                        <m:sSub>
                          <m:sSubPr>
                            <m:ctrlPr>
                              <a:rPr lang="en-US" b="0" i="1" smtClean="0">
                                <a:solidFill>
                                  <a:schemeClr val="tx1"/>
                                </a:solidFill>
                                <a:latin typeface="Cambria Math"/>
                              </a:rPr>
                            </m:ctrlPr>
                          </m:sSubPr>
                          <m:e>
                            <m:r>
                              <a:rPr lang="en-US" b="0" i="1" smtClean="0">
                                <a:solidFill>
                                  <a:schemeClr val="tx1"/>
                                </a:solidFill>
                                <a:latin typeface="Cambria Math"/>
                              </a:rPr>
                              <m:t>𝑝</m:t>
                            </m:r>
                          </m:e>
                          <m:sub>
                            <m:r>
                              <a:rPr lang="en-US" b="0" i="1" smtClean="0">
                                <a:solidFill>
                                  <a:schemeClr val="tx1"/>
                                </a:solidFill>
                                <a:latin typeface="Cambria Math"/>
                              </a:rPr>
                              <m:t>3</m:t>
                            </m:r>
                          </m:sub>
                        </m:sSub>
                        <m:r>
                          <a:rPr lang="en-US" b="0" i="1" smtClean="0">
                            <a:solidFill>
                              <a:schemeClr val="tx1"/>
                            </a:solidFill>
                            <a:latin typeface="Cambria Math"/>
                          </a:rPr>
                          <m:t>,…</m:t>
                        </m:r>
                      </m:sup>
                    </m:sSubSup>
                  </m:oMath>
                </a14:m>
                <a:r>
                  <a:rPr lang="en-US" dirty="0" smtClean="0">
                    <a:solidFill>
                      <a:schemeClr val="tx1"/>
                    </a:solidFill>
                  </a:rPr>
                  <a:t> = dataset k hashed, encrypted, and permuted by p</a:t>
                </a:r>
                <a:r>
                  <a:rPr lang="en-US" baseline="-25000" dirty="0" smtClean="0">
                    <a:solidFill>
                      <a:schemeClr val="tx1"/>
                    </a:solidFill>
                  </a:rPr>
                  <a:t>1</a:t>
                </a:r>
                <a:r>
                  <a:rPr lang="en-US" dirty="0" smtClean="0">
                    <a:solidFill>
                      <a:schemeClr val="tx1"/>
                    </a:solidFill>
                  </a:rPr>
                  <a:t>; then encrypted and permuted by p</a:t>
                </a:r>
                <a:r>
                  <a:rPr lang="en-US" baseline="-25000" dirty="0" smtClean="0">
                    <a:solidFill>
                      <a:schemeClr val="tx1"/>
                    </a:solidFill>
                  </a:rPr>
                  <a:t>2</a:t>
                </a:r>
                <a:r>
                  <a:rPr lang="en-US" dirty="0" smtClean="0">
                    <a:solidFill>
                      <a:schemeClr val="tx1"/>
                    </a:solidFill>
                  </a:rPr>
                  <a:t>; then encrypted and permuted by p</a:t>
                </a:r>
                <a:r>
                  <a:rPr lang="en-US" baseline="-25000" dirty="0" smtClean="0">
                    <a:solidFill>
                      <a:schemeClr val="tx1"/>
                    </a:solidFill>
                  </a:rPr>
                  <a:t>3</a:t>
                </a:r>
                <a:r>
                  <a:rPr lang="en-US" dirty="0" smtClean="0">
                    <a:solidFill>
                      <a:schemeClr val="tx1"/>
                    </a:solidFill>
                  </a:rPr>
                  <a:t>; etc.</a:t>
                </a:r>
                <a:endParaRPr lang="en-US" dirty="0">
                  <a:solidFill>
                    <a:schemeClr val="tx1"/>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61950" y="4851400"/>
                <a:ext cx="3219450" cy="1513619"/>
              </a:xfrm>
              <a:prstGeom prst="rect">
                <a:avLst/>
              </a:prstGeom>
              <a:blipFill rotWithShape="1">
                <a:blip r:embed="rId4"/>
                <a:stretch>
                  <a:fillRect l="-1512" t="-403" r="-1134" b="-56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33400" y="2812534"/>
                <a:ext cx="53340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𝑆</m:t>
                          </m:r>
                        </m:e>
                        <m:sub>
                          <m:r>
                            <a:rPr lang="en-US" b="0" i="1" smtClean="0">
                              <a:solidFill>
                                <a:schemeClr val="tx1"/>
                              </a:solidFill>
                              <a:latin typeface="Cambria Math"/>
                            </a:rPr>
                            <m:t>4</m:t>
                          </m:r>
                        </m:sub>
                      </m:sSub>
                    </m:oMath>
                  </m:oMathPara>
                </a14:m>
                <a:endParaRPr lang="en-US" dirty="0">
                  <a:solidFill>
                    <a:schemeClr val="tx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33400" y="2812534"/>
                <a:ext cx="533401"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346197" y="2809875"/>
                <a:ext cx="53340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4</m:t>
                          </m:r>
                        </m:sub>
                        <m:sup>
                          <m:r>
                            <a:rPr lang="en-US" b="0" i="1" smtClean="0">
                              <a:solidFill>
                                <a:schemeClr val="tx1"/>
                              </a:solidFill>
                              <a:latin typeface="Cambria Math"/>
                            </a:rPr>
                            <m:t>𝐷</m:t>
                          </m:r>
                        </m:sup>
                      </m:sSubSup>
                    </m:oMath>
                  </m:oMathPara>
                </a14:m>
                <a:endParaRPr lang="en-US" dirty="0">
                  <a:solidFill>
                    <a:schemeClr val="tx1"/>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346197" y="2809875"/>
                <a:ext cx="533401" cy="369332"/>
              </a:xfrm>
              <a:prstGeom prst="rect">
                <a:avLst/>
              </a:prstGeom>
              <a:blipFill rotWithShape="1">
                <a:blip r:embed="rId6"/>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46197" y="3190875"/>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3</m:t>
                          </m:r>
                        </m:sub>
                        <m:sup>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sup>
                      </m:sSubSup>
                    </m:oMath>
                  </m:oMathPara>
                </a14:m>
                <a:endParaRPr lang="en-US" dirty="0">
                  <a:solidFill>
                    <a:schemeClr val="tx1"/>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46197" y="3190875"/>
                <a:ext cx="533401" cy="407612"/>
              </a:xfrm>
              <a:prstGeom prst="rect">
                <a:avLst/>
              </a:prstGeom>
              <a:blipFill rotWithShape="1">
                <a:blip r:embed="rId7"/>
                <a:stretch>
                  <a:fillRect l="-9195"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346196" y="3605353"/>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2</m:t>
                          </m:r>
                        </m:sub>
                        <m:sup>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sup>
                      </m:sSubSup>
                    </m:oMath>
                  </m:oMathPara>
                </a14:m>
                <a:endParaRPr lang="en-US" dirty="0">
                  <a:solidFill>
                    <a:schemeClr val="tx1"/>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346196" y="3605353"/>
                <a:ext cx="533401" cy="407612"/>
              </a:xfrm>
              <a:prstGeom prst="rect">
                <a:avLst/>
              </a:prstGeom>
              <a:blipFill rotWithShape="1">
                <a:blip r:embed="rId8"/>
                <a:stretch>
                  <a:fillRect l="-22989" r="-8046"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320796" y="4026326"/>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1</m:t>
                          </m:r>
                        </m:sub>
                        <m:sup>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sup>
                      </m:sSubSup>
                    </m:oMath>
                  </m:oMathPara>
                </a14:m>
                <a:endParaRPr lang="en-US" dirty="0">
                  <a:solidFill>
                    <a:schemeClr val="tx1"/>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1320796" y="4026326"/>
                <a:ext cx="533401" cy="407612"/>
              </a:xfrm>
              <a:prstGeom prst="rect">
                <a:avLst/>
              </a:prstGeom>
              <a:blipFill rotWithShape="1">
                <a:blip r:embed="rId9"/>
                <a:stretch>
                  <a:fillRect l="-37931" r="-21839"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330421" y="521798"/>
                <a:ext cx="53340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𝑆</m:t>
                          </m:r>
                        </m:e>
                        <m:sub>
                          <m:r>
                            <a:rPr lang="en-US" b="0" i="1" smtClean="0">
                              <a:solidFill>
                                <a:schemeClr val="tx1"/>
                              </a:solidFill>
                              <a:latin typeface="Cambria Math"/>
                            </a:rPr>
                            <m:t>1</m:t>
                          </m:r>
                        </m:sub>
                      </m:sSub>
                    </m:oMath>
                  </m:oMathPara>
                </a14:m>
                <a:endParaRPr lang="en-US" dirty="0">
                  <a:solidFill>
                    <a:schemeClr val="tx1"/>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330421" y="521798"/>
                <a:ext cx="533401"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143218" y="519139"/>
                <a:ext cx="533401" cy="37830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1</m:t>
                          </m:r>
                        </m:sub>
                        <m:sup>
                          <m:r>
                            <a:rPr lang="en-US" b="0" i="1" smtClean="0">
                              <a:solidFill>
                                <a:schemeClr val="tx1"/>
                              </a:solidFill>
                              <a:latin typeface="Cambria Math"/>
                            </a:rPr>
                            <m:t>𝐴</m:t>
                          </m:r>
                        </m:sup>
                      </m:sSubSup>
                    </m:oMath>
                  </m:oMathPara>
                </a14:m>
                <a:endParaRPr lang="en-US" dirty="0">
                  <a:solidFill>
                    <a:schemeClr val="tx1"/>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143218" y="519139"/>
                <a:ext cx="533401" cy="378309"/>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143218" y="900139"/>
                <a:ext cx="533401" cy="40402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4</m:t>
                          </m:r>
                        </m:sub>
                        <m:sup>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sup>
                      </m:sSubSup>
                    </m:oMath>
                  </m:oMathPara>
                </a14:m>
                <a:endParaRPr lang="en-US" dirty="0">
                  <a:solidFill>
                    <a:schemeClr val="tx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143218" y="900139"/>
                <a:ext cx="533401" cy="404021"/>
              </a:xfrm>
              <a:prstGeom prst="rect">
                <a:avLst/>
              </a:prstGeom>
              <a:blipFill rotWithShape="1">
                <a:blip r:embed="rId12"/>
                <a:stretch>
                  <a:fillRect l="-9195"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143217" y="1314617"/>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3</m:t>
                          </m:r>
                        </m:sub>
                        <m:sup>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sup>
                      </m:sSubSup>
                    </m:oMath>
                  </m:oMathPara>
                </a14:m>
                <a:endParaRPr lang="en-US" dirty="0">
                  <a:solidFill>
                    <a:schemeClr val="tx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143217" y="1314617"/>
                <a:ext cx="533401" cy="407612"/>
              </a:xfrm>
              <a:prstGeom prst="rect">
                <a:avLst/>
              </a:prstGeom>
              <a:blipFill rotWithShape="1">
                <a:blip r:embed="rId13"/>
                <a:stretch>
                  <a:fillRect l="-22989" r="-6897"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117817" y="1735590"/>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2</m:t>
                          </m:r>
                        </m:sub>
                        <m:sup>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sup>
                      </m:sSubSup>
                    </m:oMath>
                  </m:oMathPara>
                </a14:m>
                <a:endParaRPr lang="en-US" dirty="0">
                  <a:solidFill>
                    <a:schemeClr val="tx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117817" y="1735590"/>
                <a:ext cx="533401" cy="407612"/>
              </a:xfrm>
              <a:prstGeom prst="rect">
                <a:avLst/>
              </a:prstGeom>
              <a:blipFill rotWithShape="1">
                <a:blip r:embed="rId14"/>
                <a:stretch>
                  <a:fillRect l="-36364" r="-20455"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7086600" y="2974459"/>
                <a:ext cx="53340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𝑆</m:t>
                          </m:r>
                        </m:e>
                        <m:sub>
                          <m:r>
                            <a:rPr lang="en-US" b="0" i="1" smtClean="0">
                              <a:solidFill>
                                <a:schemeClr val="tx1"/>
                              </a:solidFill>
                              <a:latin typeface="Cambria Math"/>
                            </a:rPr>
                            <m:t>2</m:t>
                          </m:r>
                        </m:sub>
                      </m:sSub>
                    </m:oMath>
                  </m:oMathPara>
                </a14:m>
                <a:endParaRPr lang="en-US" dirty="0">
                  <a:solidFill>
                    <a:schemeClr val="tx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086600" y="2974459"/>
                <a:ext cx="533401" cy="369332"/>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899397" y="2971800"/>
                <a:ext cx="533401" cy="37830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2</m:t>
                          </m:r>
                        </m:sub>
                        <m:sup>
                          <m:r>
                            <a:rPr lang="en-US" b="0" i="1" smtClean="0">
                              <a:solidFill>
                                <a:schemeClr val="tx1"/>
                              </a:solidFill>
                              <a:latin typeface="Cambria Math"/>
                            </a:rPr>
                            <m:t>𝐵</m:t>
                          </m:r>
                        </m:sup>
                      </m:sSubSup>
                    </m:oMath>
                  </m:oMathPara>
                </a14:m>
                <a:endParaRPr lang="en-US" dirty="0">
                  <a:solidFill>
                    <a:schemeClr val="tx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7899397" y="2971800"/>
                <a:ext cx="533401" cy="378309"/>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7899397" y="3352800"/>
                <a:ext cx="533401" cy="40575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1</m:t>
                          </m:r>
                        </m:sub>
                        <m:sup>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sup>
                      </m:sSubSup>
                    </m:oMath>
                  </m:oMathPara>
                </a14:m>
                <a:endParaRPr lang="en-US" dirty="0">
                  <a:solidFill>
                    <a:schemeClr val="tx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7899397" y="3352800"/>
                <a:ext cx="533401" cy="405752"/>
              </a:xfrm>
              <a:prstGeom prst="rect">
                <a:avLst/>
              </a:prstGeom>
              <a:blipFill rotWithShape="1">
                <a:blip r:embed="rId17"/>
                <a:stretch>
                  <a:fillRect l="-9195"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899396" y="3767278"/>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4</m:t>
                          </m:r>
                        </m:sub>
                        <m:sup>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sup>
                      </m:sSubSup>
                    </m:oMath>
                  </m:oMathPara>
                </a14:m>
                <a:endParaRPr lang="en-US" dirty="0">
                  <a:solidFill>
                    <a:schemeClr val="tx1"/>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7899396" y="3767278"/>
                <a:ext cx="533401" cy="407612"/>
              </a:xfrm>
              <a:prstGeom prst="rect">
                <a:avLst/>
              </a:prstGeom>
              <a:blipFill rotWithShape="1">
                <a:blip r:embed="rId18"/>
                <a:stretch>
                  <a:fillRect l="-24138" r="-6897"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7873996" y="4188251"/>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3</m:t>
                          </m:r>
                        </m:sub>
                        <m:sup>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sup>
                      </m:sSubSup>
                    </m:oMath>
                  </m:oMathPara>
                </a14:m>
                <a:endParaRPr lang="en-US" dirty="0">
                  <a:solidFill>
                    <a:schemeClr val="tx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7873996" y="4188251"/>
                <a:ext cx="533401" cy="407612"/>
              </a:xfrm>
              <a:prstGeom prst="rect">
                <a:avLst/>
              </a:prstGeom>
              <a:blipFill rotWithShape="1">
                <a:blip r:embed="rId19"/>
                <a:stretch>
                  <a:fillRect l="-36782" r="-21839"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549899" y="4752592"/>
                <a:ext cx="53340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a:rPr>
                            <m:t>𝑆</m:t>
                          </m:r>
                        </m:e>
                        <m:sub>
                          <m:r>
                            <a:rPr lang="en-US" b="0" i="1" smtClean="0">
                              <a:solidFill>
                                <a:schemeClr val="tx1"/>
                              </a:solidFill>
                              <a:latin typeface="Cambria Math"/>
                            </a:rPr>
                            <m:t>3</m:t>
                          </m:r>
                        </m:sub>
                      </m:sSub>
                    </m:oMath>
                  </m:oMathPara>
                </a14:m>
                <a:endParaRPr lang="en-US" dirty="0">
                  <a:solidFill>
                    <a:schemeClr val="tx1"/>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5549899" y="4752592"/>
                <a:ext cx="533401" cy="369332"/>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362696" y="4749933"/>
                <a:ext cx="533401" cy="37830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3</m:t>
                          </m:r>
                        </m:sub>
                        <m:sup>
                          <m:r>
                            <a:rPr lang="en-US" b="0" i="1" smtClean="0">
                              <a:solidFill>
                                <a:schemeClr val="tx1"/>
                              </a:solidFill>
                              <a:latin typeface="Cambria Math"/>
                            </a:rPr>
                            <m:t>𝐶</m:t>
                          </m:r>
                        </m:sup>
                      </m:sSubSup>
                    </m:oMath>
                  </m:oMathPara>
                </a14:m>
                <a:endParaRPr lang="en-US" dirty="0">
                  <a:solidFill>
                    <a:schemeClr val="tx1"/>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362696" y="4749933"/>
                <a:ext cx="533401" cy="378309"/>
              </a:xfrm>
              <a:prstGeom prst="rect">
                <a:avLst/>
              </a:prstGeom>
              <a:blipFill rotWithShape="1">
                <a:blip r:embed="rId21"/>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6362696" y="5130933"/>
                <a:ext cx="533401" cy="40459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2</m:t>
                          </m:r>
                        </m:sub>
                        <m:sup>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sup>
                      </m:sSubSup>
                    </m:oMath>
                  </m:oMathPara>
                </a14:m>
                <a:endParaRPr lang="en-US" dirty="0">
                  <a:solidFill>
                    <a:schemeClr val="tx1"/>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6362696" y="5130933"/>
                <a:ext cx="533401" cy="404598"/>
              </a:xfrm>
              <a:prstGeom prst="rect">
                <a:avLst/>
              </a:prstGeom>
              <a:blipFill rotWithShape="1">
                <a:blip r:embed="rId22"/>
                <a:stretch>
                  <a:fillRect l="-8046"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6362695" y="5545411"/>
                <a:ext cx="533401" cy="40575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1</m:t>
                          </m:r>
                        </m:sub>
                        <m:sup>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sup>
                      </m:sSubSup>
                    </m:oMath>
                  </m:oMathPara>
                </a14:m>
                <a:endParaRPr lang="en-US" dirty="0">
                  <a:solidFill>
                    <a:schemeClr val="tx1"/>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362695" y="5545411"/>
                <a:ext cx="533401" cy="405752"/>
              </a:xfrm>
              <a:prstGeom prst="rect">
                <a:avLst/>
              </a:prstGeom>
              <a:blipFill rotWithShape="1">
                <a:blip r:embed="rId23"/>
                <a:stretch>
                  <a:fillRect l="-22989" r="-5747"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337295" y="5966384"/>
                <a:ext cx="533401" cy="40562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4</m:t>
                          </m:r>
                        </m:sub>
                        <m:sup>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sup>
                      </m:sSubSup>
                    </m:oMath>
                  </m:oMathPara>
                </a14:m>
                <a:endParaRPr lang="en-US" dirty="0">
                  <a:solidFill>
                    <a:schemeClr val="tx1"/>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6337295" y="5966384"/>
                <a:ext cx="533401" cy="405624"/>
              </a:xfrm>
              <a:prstGeom prst="rect">
                <a:avLst/>
              </a:prstGeom>
              <a:blipFill rotWithShape="1">
                <a:blip r:embed="rId24"/>
                <a:stretch>
                  <a:fillRect l="-37931" r="-19540"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2292318" y="891130"/>
                <a:ext cx="53340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4</m:t>
                          </m:r>
                        </m:sub>
                        <m:sup>
                          <m:r>
                            <a:rPr lang="en-US" b="0" i="1" smtClean="0">
                              <a:solidFill>
                                <a:schemeClr val="tx1"/>
                              </a:solidFill>
                              <a:latin typeface="Cambria Math"/>
                            </a:rPr>
                            <m:t>𝐷</m:t>
                          </m:r>
                        </m:sup>
                      </m:sSubSup>
                    </m:oMath>
                  </m:oMathPara>
                </a14:m>
                <a:endParaRPr lang="en-US" dirty="0">
                  <a:solidFill>
                    <a:schemeClr val="tx1"/>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2292318" y="891130"/>
                <a:ext cx="533401" cy="369332"/>
              </a:xfrm>
              <a:prstGeom prst="rect">
                <a:avLst/>
              </a:prstGeom>
              <a:blipFill rotWithShape="1">
                <a:blip r:embed="rId25"/>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33396" y="3178308"/>
                <a:ext cx="533401" cy="37830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3</m:t>
                          </m:r>
                        </m:sub>
                        <m:sup>
                          <m:r>
                            <a:rPr lang="en-US" b="0" i="1" smtClean="0">
                              <a:solidFill>
                                <a:schemeClr val="tx1"/>
                              </a:solidFill>
                              <a:latin typeface="Cambria Math"/>
                            </a:rPr>
                            <m:t>𝐶</m:t>
                          </m:r>
                        </m:sup>
                      </m:sSubSup>
                    </m:oMath>
                  </m:oMathPara>
                </a14:m>
                <a:endParaRPr lang="en-US" dirty="0">
                  <a:solidFill>
                    <a:schemeClr val="tx1"/>
                  </a:solidFill>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33396" y="3178308"/>
                <a:ext cx="533401" cy="378309"/>
              </a:xfrm>
              <a:prstGeom prst="rect">
                <a:avLst/>
              </a:prstGeom>
              <a:blipFill rotWithShape="1">
                <a:blip r:embed="rId26"/>
                <a:stretch>
                  <a:fillRect b="-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549898" y="5144077"/>
                <a:ext cx="533401" cy="37830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2</m:t>
                          </m:r>
                        </m:sub>
                        <m:sup>
                          <m:r>
                            <a:rPr lang="en-US" b="0" i="1" smtClean="0">
                              <a:solidFill>
                                <a:schemeClr val="tx1"/>
                              </a:solidFill>
                              <a:latin typeface="Cambria Math"/>
                            </a:rPr>
                            <m:t>𝐵</m:t>
                          </m:r>
                        </m:sup>
                      </m:sSubSup>
                    </m:oMath>
                  </m:oMathPara>
                </a14:m>
                <a:endParaRPr lang="en-US" dirty="0">
                  <a:solidFill>
                    <a:schemeClr val="tx1"/>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5549898" y="5144077"/>
                <a:ext cx="533401" cy="378309"/>
              </a:xfrm>
              <a:prstGeom prst="rect">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7086596" y="3352800"/>
                <a:ext cx="533401" cy="37830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1</m:t>
                          </m:r>
                        </m:sub>
                        <m:sup>
                          <m:r>
                            <a:rPr lang="en-US" b="0" i="1" smtClean="0">
                              <a:solidFill>
                                <a:schemeClr val="tx1"/>
                              </a:solidFill>
                              <a:latin typeface="Cambria Math"/>
                            </a:rPr>
                            <m:t>𝐴</m:t>
                          </m:r>
                        </m:sup>
                      </m:sSubSup>
                    </m:oMath>
                  </m:oMathPara>
                </a14:m>
                <a:endParaRPr lang="en-US" dirty="0">
                  <a:solidFill>
                    <a:schemeClr val="tx1"/>
                  </a:solidFill>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7086596" y="3352800"/>
                <a:ext cx="533401" cy="378309"/>
              </a:xfrm>
              <a:prstGeom prst="rect">
                <a:avLst/>
              </a:prstGeom>
              <a:blipFill rotWithShape="1">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533396" y="3620004"/>
                <a:ext cx="533401" cy="40620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2</m:t>
                          </m:r>
                        </m:sub>
                        <m:sup>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sup>
                      </m:sSubSup>
                    </m:oMath>
                  </m:oMathPara>
                </a14:m>
                <a:endParaRPr lang="en-US" dirty="0">
                  <a:solidFill>
                    <a:schemeClr val="tx1"/>
                  </a:solidFill>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533396" y="3620004"/>
                <a:ext cx="533401" cy="406201"/>
              </a:xfrm>
              <a:prstGeom prst="rect">
                <a:avLst/>
              </a:prstGeom>
              <a:blipFill rotWithShape="1">
                <a:blip r:embed="rId29"/>
                <a:stretch>
                  <a:fillRect l="-7955"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5549898" y="5559132"/>
                <a:ext cx="533401" cy="40575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1</m:t>
                          </m:r>
                        </m:sub>
                        <m:sup>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sup>
                      </m:sSubSup>
                    </m:oMath>
                  </m:oMathPara>
                </a14:m>
                <a:endParaRPr lang="en-US" dirty="0">
                  <a:solidFill>
                    <a:schemeClr val="tx1"/>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5549898" y="5559132"/>
                <a:ext cx="533401" cy="405752"/>
              </a:xfrm>
              <a:prstGeom prst="rect">
                <a:avLst/>
              </a:prstGeom>
              <a:blipFill rotWithShape="1">
                <a:blip r:embed="rId30"/>
                <a:stretch>
                  <a:fillRect l="-9091"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7086595" y="3781929"/>
                <a:ext cx="533401" cy="4054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4</m:t>
                          </m:r>
                        </m:sub>
                        <m:sup>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sup>
                      </m:sSubSup>
                    </m:oMath>
                  </m:oMathPara>
                </a14:m>
                <a:endParaRPr lang="en-US" dirty="0">
                  <a:solidFill>
                    <a:schemeClr val="tx1"/>
                  </a:solidFill>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7086595" y="3781929"/>
                <a:ext cx="533401" cy="405432"/>
              </a:xfrm>
              <a:prstGeom prst="rect">
                <a:avLst/>
              </a:prstGeom>
              <a:blipFill rotWithShape="1">
                <a:blip r:embed="rId31"/>
                <a:stretch>
                  <a:fillRect l="-7955"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2292318" y="1260462"/>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3</m:t>
                          </m:r>
                        </m:sub>
                        <m:sup>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sup>
                      </m:sSubSup>
                    </m:oMath>
                  </m:oMathPara>
                </a14:m>
                <a:endParaRPr lang="en-US" dirty="0">
                  <a:solidFill>
                    <a:schemeClr val="tx1"/>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2292318" y="1260462"/>
                <a:ext cx="533401" cy="407612"/>
              </a:xfrm>
              <a:prstGeom prst="rect">
                <a:avLst/>
              </a:prstGeom>
              <a:blipFill rotWithShape="1">
                <a:blip r:embed="rId32"/>
                <a:stretch>
                  <a:fillRect l="-9091"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523871" y="4032349"/>
                <a:ext cx="533401" cy="40620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1</m:t>
                          </m:r>
                        </m:sub>
                        <m:sup>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sup>
                      </m:sSubSup>
                    </m:oMath>
                  </m:oMathPara>
                </a14:m>
                <a:endParaRPr lang="en-US" dirty="0">
                  <a:solidFill>
                    <a:schemeClr val="tx1"/>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523871" y="4032349"/>
                <a:ext cx="533401" cy="406201"/>
              </a:xfrm>
              <a:prstGeom prst="rect">
                <a:avLst/>
              </a:prstGeom>
              <a:blipFill rotWithShape="1">
                <a:blip r:embed="rId33"/>
                <a:stretch>
                  <a:fillRect l="-22989" r="-5747"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5549899" y="5951163"/>
                <a:ext cx="533401" cy="40575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4</m:t>
                          </m:r>
                        </m:sub>
                        <m:sup>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sup>
                      </m:sSubSup>
                    </m:oMath>
                  </m:oMathPara>
                </a14:m>
                <a:endParaRPr lang="en-US" dirty="0">
                  <a:solidFill>
                    <a:schemeClr val="tx1"/>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5549899" y="5951163"/>
                <a:ext cx="533401" cy="405752"/>
              </a:xfrm>
              <a:prstGeom prst="rect">
                <a:avLst/>
              </a:prstGeom>
              <a:blipFill rotWithShape="1">
                <a:blip r:embed="rId34"/>
                <a:stretch>
                  <a:fillRect l="-22727" r="-6818"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7086595" y="4190431"/>
                <a:ext cx="533401" cy="4054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3</m:t>
                          </m:r>
                        </m:sub>
                        <m:sup>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sup>
                      </m:sSubSup>
                    </m:oMath>
                  </m:oMathPara>
                </a14:m>
                <a:endParaRPr lang="en-US" dirty="0">
                  <a:solidFill>
                    <a:schemeClr val="tx1"/>
                  </a:solidFill>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7086595" y="4190431"/>
                <a:ext cx="533401" cy="405432"/>
              </a:xfrm>
              <a:prstGeom prst="rect">
                <a:avLst/>
              </a:prstGeom>
              <a:blipFill rotWithShape="1">
                <a:blip r:embed="rId35"/>
                <a:stretch>
                  <a:fillRect l="-21591" r="-6818"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2292318" y="1735725"/>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2</m:t>
                          </m:r>
                        </m:sub>
                        <m:sup>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sup>
                      </m:sSubSup>
                    </m:oMath>
                  </m:oMathPara>
                </a14:m>
                <a:endParaRPr lang="en-US" dirty="0">
                  <a:solidFill>
                    <a:schemeClr val="tx1"/>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2292318" y="1735725"/>
                <a:ext cx="533401" cy="407612"/>
              </a:xfrm>
              <a:prstGeom prst="rect">
                <a:avLst/>
              </a:prstGeom>
              <a:blipFill rotWithShape="1">
                <a:blip r:embed="rId36"/>
                <a:stretch>
                  <a:fillRect l="-22727" r="-6818" b="-2985"/>
                </a:stretch>
              </a:blipFill>
            </p:spPr>
            <p:txBody>
              <a:bodyPr/>
              <a:lstStyle/>
              <a:p>
                <a:r>
                  <a:rPr lang="en-US">
                    <a:noFill/>
                  </a:rPr>
                  <a:t> </a:t>
                </a:r>
              </a:p>
            </p:txBody>
          </p:sp>
        </mc:Fallback>
      </mc:AlternateContent>
      <p:sp>
        <p:nvSpPr>
          <p:cNvPr id="77" name="Rectangle 76"/>
          <p:cNvSpPr/>
          <p:nvPr/>
        </p:nvSpPr>
        <p:spPr>
          <a:xfrm>
            <a:off x="381001" y="2743201"/>
            <a:ext cx="1600200" cy="1777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216126" y="521798"/>
            <a:ext cx="1562100" cy="16214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934189" y="2895601"/>
            <a:ext cx="1600200" cy="1777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486395" y="4784042"/>
            <a:ext cx="1524005" cy="157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1" name="TextBox 80"/>
              <p:cNvSpPr txBox="1"/>
              <p:nvPr/>
            </p:nvSpPr>
            <p:spPr>
              <a:xfrm>
                <a:off x="3816326" y="2848032"/>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1</m:t>
                          </m:r>
                        </m:sub>
                        <m:sup>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sup>
                      </m:sSubSup>
                    </m:oMath>
                  </m:oMathPara>
                </a14:m>
                <a:endParaRPr lang="en-US" dirty="0">
                  <a:solidFill>
                    <a:schemeClr val="tx1"/>
                  </a:solidFill>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3816326" y="2848032"/>
                <a:ext cx="533401" cy="407612"/>
              </a:xfrm>
              <a:prstGeom prst="rect">
                <a:avLst/>
              </a:prstGeom>
              <a:blipFill rotWithShape="1">
                <a:blip r:embed="rId37"/>
                <a:stretch>
                  <a:fillRect l="-37500" r="-20455"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686299" y="2875472"/>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2</m:t>
                          </m:r>
                        </m:sub>
                        <m:sup>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sup>
                      </m:sSubSup>
                    </m:oMath>
                  </m:oMathPara>
                </a14:m>
                <a:endParaRPr lang="en-US" dirty="0">
                  <a:solidFill>
                    <a:schemeClr val="tx1"/>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4686299" y="2875472"/>
                <a:ext cx="533401" cy="407612"/>
              </a:xfrm>
              <a:prstGeom prst="rect">
                <a:avLst/>
              </a:prstGeom>
              <a:blipFill rotWithShape="1">
                <a:blip r:embed="rId38"/>
                <a:stretch>
                  <a:fillRect l="-36782" r="-21839"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3816326" y="3403535"/>
                <a:ext cx="533401" cy="40761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3</m:t>
                          </m:r>
                        </m:sub>
                        <m:sup>
                          <m:r>
                            <a:rPr lang="en-US" b="0" i="1" smtClean="0">
                              <a:solidFill>
                                <a:schemeClr val="tx1"/>
                              </a:solidFill>
                              <a:latin typeface="Cambria Math"/>
                            </a:rPr>
                            <m:t>𝐶</m:t>
                          </m:r>
                          <m:r>
                            <a:rPr lang="en-US" b="0" i="1" smtClean="0">
                              <a:solidFill>
                                <a:schemeClr val="tx1"/>
                              </a:solidFill>
                              <a:latin typeface="Cambria Math"/>
                            </a:rPr>
                            <m:t>,</m:t>
                          </m:r>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sup>
                      </m:sSubSup>
                    </m:oMath>
                  </m:oMathPara>
                </a14:m>
                <a:endParaRPr lang="en-US" dirty="0">
                  <a:solidFill>
                    <a:schemeClr val="tx1"/>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3816326" y="3403535"/>
                <a:ext cx="533401" cy="407612"/>
              </a:xfrm>
              <a:prstGeom prst="rect">
                <a:avLst/>
              </a:prstGeom>
              <a:blipFill rotWithShape="1">
                <a:blip r:embed="rId39"/>
                <a:stretch>
                  <a:fillRect l="-36364" r="-20455" b="-29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4686299" y="3403535"/>
                <a:ext cx="533401" cy="40562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a:rPr>
                          </m:ctrlPr>
                        </m:sSubSupPr>
                        <m:e>
                          <m:r>
                            <a:rPr lang="en-US" b="0" i="1" smtClean="0">
                              <a:solidFill>
                                <a:schemeClr val="tx1"/>
                              </a:solidFill>
                              <a:latin typeface="Cambria Math"/>
                            </a:rPr>
                            <m:t>𝑆</m:t>
                          </m:r>
                        </m:e>
                        <m:sub>
                          <m:r>
                            <a:rPr lang="en-US" b="0" i="1" smtClean="0">
                              <a:solidFill>
                                <a:schemeClr val="tx1"/>
                              </a:solidFill>
                              <a:latin typeface="Cambria Math"/>
                            </a:rPr>
                            <m:t>4</m:t>
                          </m:r>
                        </m:sub>
                        <m:sup>
                          <m:r>
                            <a:rPr lang="en-US" b="0" i="1" smtClean="0">
                              <a:solidFill>
                                <a:schemeClr val="tx1"/>
                              </a:solidFill>
                              <a:latin typeface="Cambria Math"/>
                            </a:rPr>
                            <m:t>𝐷</m:t>
                          </m:r>
                          <m:r>
                            <a:rPr lang="en-US" b="0" i="1" smtClean="0">
                              <a:solidFill>
                                <a:schemeClr val="tx1"/>
                              </a:solidFill>
                              <a:latin typeface="Cambria Math"/>
                            </a:rPr>
                            <m:t>,</m:t>
                          </m:r>
                          <m:r>
                            <a:rPr lang="en-US" b="0" i="1" smtClean="0">
                              <a:solidFill>
                                <a:schemeClr val="tx1"/>
                              </a:solidFill>
                              <a:latin typeface="Cambria Math"/>
                            </a:rPr>
                            <m:t>𝐴</m:t>
                          </m:r>
                          <m:r>
                            <a:rPr lang="en-US" b="0" i="1" smtClean="0">
                              <a:solidFill>
                                <a:schemeClr val="tx1"/>
                              </a:solidFill>
                              <a:latin typeface="Cambria Math"/>
                            </a:rPr>
                            <m:t>,</m:t>
                          </m:r>
                          <m:r>
                            <a:rPr lang="en-US" b="0" i="1" smtClean="0">
                              <a:solidFill>
                                <a:schemeClr val="tx1"/>
                              </a:solidFill>
                              <a:latin typeface="Cambria Math"/>
                            </a:rPr>
                            <m:t>𝐵</m:t>
                          </m:r>
                          <m:r>
                            <a:rPr lang="en-US" b="0" i="1" smtClean="0">
                              <a:solidFill>
                                <a:schemeClr val="tx1"/>
                              </a:solidFill>
                              <a:latin typeface="Cambria Math"/>
                            </a:rPr>
                            <m:t>,</m:t>
                          </m:r>
                          <m:r>
                            <a:rPr lang="en-US" b="0" i="1" smtClean="0">
                              <a:solidFill>
                                <a:schemeClr val="tx1"/>
                              </a:solidFill>
                              <a:latin typeface="Cambria Math"/>
                            </a:rPr>
                            <m:t>𝐶</m:t>
                          </m:r>
                        </m:sup>
                      </m:sSubSup>
                    </m:oMath>
                  </m:oMathPara>
                </a14:m>
                <a:endParaRPr lang="en-US" dirty="0">
                  <a:solidFill>
                    <a:schemeClr val="tx1"/>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4686299" y="3403535"/>
                <a:ext cx="533401" cy="405624"/>
              </a:xfrm>
              <a:prstGeom prst="rect">
                <a:avLst/>
              </a:prstGeom>
              <a:blipFill rotWithShape="1">
                <a:blip r:embed="rId40"/>
                <a:stretch>
                  <a:fillRect l="-36782" r="-20690" b="-2985"/>
                </a:stretch>
              </a:blipFill>
            </p:spPr>
            <p:txBody>
              <a:bodyPr/>
              <a:lstStyle/>
              <a:p>
                <a:r>
                  <a:rPr lang="en-US">
                    <a:noFill/>
                  </a:rPr>
                  <a:t> </a:t>
                </a:r>
              </a:p>
            </p:txBody>
          </p:sp>
        </mc:Fallback>
      </mc:AlternateContent>
      <p:sp>
        <p:nvSpPr>
          <p:cNvPr id="85" name="TextBox 84"/>
          <p:cNvSpPr txBox="1"/>
          <p:nvPr/>
        </p:nvSpPr>
        <p:spPr>
          <a:xfrm>
            <a:off x="3178160" y="3823104"/>
            <a:ext cx="2863880" cy="646331"/>
          </a:xfrm>
          <a:prstGeom prst="rect">
            <a:avLst/>
          </a:prstGeom>
          <a:noFill/>
        </p:spPr>
        <p:txBody>
          <a:bodyPr wrap="square" rtlCol="0">
            <a:spAutoFit/>
          </a:bodyPr>
          <a:lstStyle/>
          <a:p>
            <a:pPr algn="ctr"/>
            <a:r>
              <a:rPr lang="en-US" dirty="0" smtClean="0"/>
              <a:t>All parties share the above datasets with each other</a:t>
            </a:r>
          </a:p>
        </p:txBody>
      </p:sp>
      <p:sp>
        <p:nvSpPr>
          <p:cNvPr id="3" name="TextBox 2"/>
          <p:cNvSpPr txBox="1"/>
          <p:nvPr/>
        </p:nvSpPr>
        <p:spPr>
          <a:xfrm>
            <a:off x="6270640" y="152400"/>
            <a:ext cx="2720960" cy="2723823"/>
          </a:xfrm>
          <a:prstGeom prst="rect">
            <a:avLst/>
          </a:prstGeom>
          <a:noFill/>
        </p:spPr>
        <p:txBody>
          <a:bodyPr wrap="square" rtlCol="0">
            <a:spAutoFit/>
          </a:bodyPr>
          <a:lstStyle/>
          <a:p>
            <a:r>
              <a:rPr lang="en-US" u="sng" dirty="0" smtClean="0"/>
              <a:t>Key assumptions:</a:t>
            </a:r>
          </a:p>
          <a:p>
            <a:pPr marL="285750" indent="-285750">
              <a:buFont typeface="Arial" panose="020B0604020202020204" pitchFamily="34" charset="0"/>
              <a:buChar char="•"/>
            </a:pPr>
            <a:r>
              <a:rPr lang="en-US" sz="1700" dirty="0" smtClean="0"/>
              <a:t>Each party encrypts the datasets using commutative encryption</a:t>
            </a:r>
          </a:p>
          <a:p>
            <a:pPr marL="285750" indent="-285750">
              <a:buFont typeface="Arial" panose="020B0604020202020204" pitchFamily="34" charset="0"/>
              <a:buChar char="•"/>
            </a:pPr>
            <a:r>
              <a:rPr lang="en-US" sz="1700" dirty="0" smtClean="0"/>
              <a:t>Each party permutes its dataset elements using a fixed permutation function</a:t>
            </a:r>
          </a:p>
          <a:p>
            <a:pPr marL="285750" indent="-285750">
              <a:buFont typeface="Arial" panose="020B0604020202020204" pitchFamily="34" charset="0"/>
              <a:buChar char="•"/>
            </a:pPr>
            <a:r>
              <a:rPr lang="en-US" sz="1700" dirty="0" smtClean="0"/>
              <a:t>All parties agree on the same hash function</a:t>
            </a:r>
          </a:p>
        </p:txBody>
      </p:sp>
    </p:spTree>
    <p:extLst>
      <p:ext uri="{BB962C8B-B14F-4D97-AF65-F5344CB8AC3E}">
        <p14:creationId xmlns:p14="http://schemas.microsoft.com/office/powerpoint/2010/main" val="13694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50" presetClass="path" presetSubtype="0" accel="50000" decel="50000" fill="hold" grpId="0" nodeType="withEffect">
                                  <p:stCondLst>
                                    <p:cond delay="0"/>
                                  </p:stCondLst>
                                  <p:childTnLst>
                                    <p:animMotion origin="layout" path="M -1.11111E-6 -2.96296E-6 L -0.05243 -2.96296E-6 C -0.07656 -2.96296E-6 -0.10486 0.07824 -0.10486 0.14167 L -0.10486 0.28403 " pathEditMode="relative" rAng="0" ptsTypes="FfFF">
                                      <p:cBhvr>
                                        <p:cTn id="18" dur="2000" spd="-100000" fill="hold"/>
                                        <p:tgtEl>
                                          <p:spTgt spid="64"/>
                                        </p:tgtEl>
                                        <p:attrNameLst>
                                          <p:attrName>ppt_x</p:attrName>
                                          <p:attrName>ppt_y</p:attrName>
                                        </p:attrNameLst>
                                      </p:cBhvr>
                                      <p:rCtr x="-5243" y="14190"/>
                                    </p:animMotion>
                                  </p:childTnLst>
                                </p:cTn>
                              </p:par>
                              <p:par>
                                <p:cTn id="19" presetID="1" presetClass="entr" presetSubtype="0" fill="hold" grpId="1"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50" presetClass="path" presetSubtype="0" accel="50000" decel="50000" fill="hold" grpId="0" nodeType="withEffect">
                                  <p:stCondLst>
                                    <p:cond delay="0"/>
                                  </p:stCondLst>
                                  <p:childTnLst>
                                    <p:animMotion origin="layout" path="M 0.62917 0.23102 L 0.31458 0.23102 C 0.17361 0.23102 1.38778E-17 0.16736 1.38778E-17 0.11551 L 1.38778E-17 -0.00023 " pathEditMode="relative" rAng="10800000" ptsTypes="FfFF">
                                      <p:cBhvr>
                                        <p:cTn id="22" dur="2000" fill="hold"/>
                                        <p:tgtEl>
                                          <p:spTgt spid="66"/>
                                        </p:tgtEl>
                                        <p:attrNameLst>
                                          <p:attrName>ppt_x</p:attrName>
                                          <p:attrName>ppt_y</p:attrName>
                                        </p:attrNameLst>
                                      </p:cBhvr>
                                      <p:rCtr x="-31458" y="-11551"/>
                                    </p:animMotion>
                                  </p:childTnLst>
                                </p:cTn>
                              </p:par>
                              <p:par>
                                <p:cTn id="23" presetID="1" presetClass="entr" presetSubtype="0" fill="hold" grpId="1"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50" presetClass="path" presetSubtype="0" accel="50000" decel="50000" fill="hold" grpId="0" nodeType="withEffect">
                                  <p:stCondLst>
                                    <p:cond delay="0"/>
                                  </p:stCondLst>
                                  <p:childTnLst>
                                    <p:animMotion origin="layout" path="M -1.11111E-6 3.7037E-6 L 0.125 3.7037E-6 C 0.18108 3.7037E-6 0.25 -0.08287 0.25 -0.15 L 0.25 -0.29977 " pathEditMode="relative" rAng="0" ptsTypes="FfFF">
                                      <p:cBhvr>
                                        <p:cTn id="26" dur="2000" spd="-100000" fill="hold"/>
                                        <p:tgtEl>
                                          <p:spTgt spid="67"/>
                                        </p:tgtEl>
                                        <p:attrNameLst>
                                          <p:attrName>ppt_x</p:attrName>
                                          <p:attrName>ppt_y</p:attrName>
                                        </p:attrNameLst>
                                      </p:cBhvr>
                                      <p:rCtr x="12500" y="-15000"/>
                                    </p:animMotion>
                                  </p:childTnLst>
                                </p:cTn>
                              </p:par>
                              <p:par>
                                <p:cTn id="27" presetID="1" presetClass="entr" presetSubtype="0" fill="hold" grpId="1"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50" presetClass="path" presetSubtype="0" accel="50000" decel="50000" fill="hold" grpId="0" nodeType="withEffect">
                                  <p:stCondLst>
                                    <p:cond delay="0"/>
                                  </p:stCondLst>
                                  <p:childTnLst>
                                    <p:animMotion origin="layout" path="M -0.42917 -0.41644 L -0.21476 -0.41644 C -0.11789 -0.41644 -0.00035 -0.30139 -0.00035 -0.20788 L -0.00035 -0.00024 " pathEditMode="relative" rAng="10800000" ptsTypes="FfFF">
                                      <p:cBhvr>
                                        <p:cTn id="30" dur="2000" fill="hold"/>
                                        <p:tgtEl>
                                          <p:spTgt spid="68"/>
                                        </p:tgtEl>
                                        <p:attrNameLst>
                                          <p:attrName>ppt_x</p:attrName>
                                          <p:attrName>ppt_y</p:attrName>
                                        </p:attrNameLst>
                                      </p:cBhvr>
                                      <p:rCtr x="21441" y="20810"/>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50" presetClass="path" presetSubtype="0" accel="50000" decel="50000" fill="hold" grpId="0" nodeType="withEffect">
                                  <p:stCondLst>
                                    <p:cond delay="0"/>
                                  </p:stCondLst>
                                  <p:childTnLst>
                                    <p:animMotion origin="layout" path="M 0.62917 0.23102 L 0.31458 0.23102 C 0.17361 0.23102 1.38778E-17 0.16736 1.38778E-17 0.11551 L 1.38778E-17 -0.00023 " pathEditMode="relative" rAng="10800000" ptsTypes="FfFF">
                                      <p:cBhvr>
                                        <p:cTn id="46" dur="2000" fill="hold"/>
                                        <p:tgtEl>
                                          <p:spTgt spid="69"/>
                                        </p:tgtEl>
                                        <p:attrNameLst>
                                          <p:attrName>ppt_x</p:attrName>
                                          <p:attrName>ppt_y</p:attrName>
                                        </p:attrNameLst>
                                      </p:cBhvr>
                                      <p:rCtr x="-31458" y="-11551"/>
                                    </p:animMotion>
                                  </p:childTnLst>
                                </p:cTn>
                              </p:par>
                              <p:par>
                                <p:cTn id="47" presetID="1" presetClass="entr" presetSubtype="0" fill="hold" grpId="1"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par>
                                <p:cTn id="49" presetID="50" presetClass="path" presetSubtype="0" accel="50000" decel="50000" fill="hold" grpId="0" nodeType="withEffect">
                                  <p:stCondLst>
                                    <p:cond delay="0"/>
                                  </p:stCondLst>
                                  <p:childTnLst>
                                    <p:animMotion origin="layout" path="M -1.11111E-6 3.7037E-6 L 0.125 3.7037E-6 C 0.18108 3.7037E-6 0.25 -0.08287 0.25 -0.15 L 0.25 -0.29977 " pathEditMode="relative" rAng="0" ptsTypes="FfFF">
                                      <p:cBhvr>
                                        <p:cTn id="50" dur="2000" spd="-100000" fill="hold"/>
                                        <p:tgtEl>
                                          <p:spTgt spid="70"/>
                                        </p:tgtEl>
                                        <p:attrNameLst>
                                          <p:attrName>ppt_x</p:attrName>
                                          <p:attrName>ppt_y</p:attrName>
                                        </p:attrNameLst>
                                      </p:cBhvr>
                                      <p:rCtr x="12500" y="-15000"/>
                                    </p:animMotion>
                                  </p:childTnLst>
                                </p:cTn>
                              </p:par>
                              <p:par>
                                <p:cTn id="51" presetID="1" presetClass="entr" presetSubtype="0" fill="hold" grpId="1"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50" presetClass="path" presetSubtype="0" accel="50000" decel="50000" fill="hold" grpId="0" nodeType="withEffect">
                                  <p:stCondLst>
                                    <p:cond delay="0"/>
                                  </p:stCondLst>
                                  <p:childTnLst>
                                    <p:animMotion origin="layout" path="M -0.42917 -0.41644 L -0.21476 -0.41644 C -0.11789 -0.41644 -0.00035 -0.30139 -0.00035 -0.20787 L -0.00035 -0.00023 " pathEditMode="relative" rAng="10800000" ptsTypes="FfFF">
                                      <p:cBhvr>
                                        <p:cTn id="54" dur="2000" fill="hold"/>
                                        <p:tgtEl>
                                          <p:spTgt spid="71"/>
                                        </p:tgtEl>
                                        <p:attrNameLst>
                                          <p:attrName>ppt_x</p:attrName>
                                          <p:attrName>ppt_y</p:attrName>
                                        </p:attrNameLst>
                                      </p:cBhvr>
                                      <p:rCtr x="21441" y="20810"/>
                                    </p:animMotion>
                                  </p:childTnLst>
                                </p:cTn>
                              </p:par>
                              <p:par>
                                <p:cTn id="55" presetID="1" presetClass="entr" presetSubtype="0" fill="hold" grpId="1" nodeType="withEffect">
                                  <p:stCondLst>
                                    <p:cond delay="0"/>
                                  </p:stCondLst>
                                  <p:childTnLst>
                                    <p:set>
                                      <p:cBhvr>
                                        <p:cTn id="56" dur="1" fill="hold">
                                          <p:stCondLst>
                                            <p:cond delay="0"/>
                                          </p:stCondLst>
                                        </p:cTn>
                                        <p:tgtEl>
                                          <p:spTgt spid="72"/>
                                        </p:tgtEl>
                                        <p:attrNameLst>
                                          <p:attrName>style.visibility</p:attrName>
                                        </p:attrNameLst>
                                      </p:cBhvr>
                                      <p:to>
                                        <p:strVal val="visible"/>
                                      </p:to>
                                    </p:set>
                                  </p:childTnLst>
                                </p:cTn>
                              </p:par>
                              <p:par>
                                <p:cTn id="57" presetID="50" presetClass="path" presetSubtype="0" accel="50000" decel="50000" fill="hold" grpId="0" nodeType="withEffect">
                                  <p:stCondLst>
                                    <p:cond delay="0"/>
                                  </p:stCondLst>
                                  <p:childTnLst>
                                    <p:animMotion origin="layout" path="M -1.11111E-6 4.07407E-6 L -0.05243 4.07407E-6 C -0.07656 4.07407E-6 -0.10486 0.07824 -0.10486 0.14166 L -0.10486 0.28402 " pathEditMode="relative" rAng="0" ptsTypes="FfFF">
                                      <p:cBhvr>
                                        <p:cTn id="58" dur="2000" spd="-100000" fill="hold"/>
                                        <p:tgtEl>
                                          <p:spTgt spid="72"/>
                                        </p:tgtEl>
                                        <p:attrNameLst>
                                          <p:attrName>ppt_x</p:attrName>
                                          <p:attrName>ppt_y</p:attrName>
                                        </p:attrNameLst>
                                      </p:cBhvr>
                                      <p:rCtr x="-5243" y="14190"/>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par>
                                <p:cTn id="73" presetID="50" presetClass="path" presetSubtype="0" accel="50000" decel="50000" fill="hold" grpId="0" nodeType="withEffect">
                                  <p:stCondLst>
                                    <p:cond delay="0"/>
                                  </p:stCondLst>
                                  <p:childTnLst>
                                    <p:animMotion origin="layout" path="M 0.62917 0.23102 L 0.31458 0.23102 C 0.17361 0.23102 1.38778E-17 0.16736 1.38778E-17 0.11551 L 1.38778E-17 -0.00023 " pathEditMode="relative" rAng="10800000" ptsTypes="FfFF">
                                      <p:cBhvr>
                                        <p:cTn id="74" dur="2000" fill="hold"/>
                                        <p:tgtEl>
                                          <p:spTgt spid="73"/>
                                        </p:tgtEl>
                                        <p:attrNameLst>
                                          <p:attrName>ppt_x</p:attrName>
                                          <p:attrName>ppt_y</p:attrName>
                                        </p:attrNameLst>
                                      </p:cBhvr>
                                      <p:rCtr x="-31458" y="-11551"/>
                                    </p:animMotion>
                                  </p:childTnLst>
                                </p:cTn>
                              </p:par>
                              <p:par>
                                <p:cTn id="75" presetID="1" presetClass="entr" presetSubtype="0" fill="hold" grpId="1" nodeType="with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50" presetClass="path" presetSubtype="0" accel="50000" decel="50000" fill="hold" grpId="0" nodeType="withEffect">
                                  <p:stCondLst>
                                    <p:cond delay="0"/>
                                  </p:stCondLst>
                                  <p:childTnLst>
                                    <p:animMotion origin="layout" path="M -1.11111E-6 3.7037E-6 L 0.125 3.7037E-6 C 0.18108 3.7037E-6 0.25 -0.08287 0.25 -0.15 L 0.25 -0.29977 " pathEditMode="relative" rAng="0" ptsTypes="FfFF">
                                      <p:cBhvr>
                                        <p:cTn id="78" dur="2000" spd="-100000" fill="hold"/>
                                        <p:tgtEl>
                                          <p:spTgt spid="74"/>
                                        </p:tgtEl>
                                        <p:attrNameLst>
                                          <p:attrName>ppt_x</p:attrName>
                                          <p:attrName>ppt_y</p:attrName>
                                        </p:attrNameLst>
                                      </p:cBhvr>
                                      <p:rCtr x="12500" y="-15000"/>
                                    </p:animMotion>
                                  </p:childTnLst>
                                </p:cTn>
                              </p:par>
                              <p:par>
                                <p:cTn id="79" presetID="1" presetClass="entr" presetSubtype="0" fill="hold" grpId="1" nodeType="with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par>
                                <p:cTn id="81" presetID="50" presetClass="path" presetSubtype="0" accel="50000" decel="50000" fill="hold" grpId="0" nodeType="withEffect">
                                  <p:stCondLst>
                                    <p:cond delay="0"/>
                                  </p:stCondLst>
                                  <p:childTnLst>
                                    <p:animMotion origin="layout" path="M -0.42917 -0.41644 L -0.21476 -0.41644 C -0.11789 -0.41644 -0.00035 -0.30139 -0.00035 -0.20787 L -0.00035 -0.00023 " pathEditMode="relative" rAng="10800000" ptsTypes="FfFF">
                                      <p:cBhvr>
                                        <p:cTn id="82" dur="2000" fill="hold"/>
                                        <p:tgtEl>
                                          <p:spTgt spid="75"/>
                                        </p:tgtEl>
                                        <p:attrNameLst>
                                          <p:attrName>ppt_x</p:attrName>
                                          <p:attrName>ppt_y</p:attrName>
                                        </p:attrNameLst>
                                      </p:cBhvr>
                                      <p:rCtr x="21441" y="20810"/>
                                    </p:animMotion>
                                  </p:childTnLst>
                                </p:cTn>
                              </p:par>
                              <p:par>
                                <p:cTn id="83" presetID="1" presetClass="entr" presetSubtype="0" fill="hold" grpId="1"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50" presetClass="path" presetSubtype="0" accel="50000" decel="50000" fill="hold" grpId="0" nodeType="withEffect">
                                  <p:stCondLst>
                                    <p:cond delay="0"/>
                                  </p:stCondLst>
                                  <p:childTnLst>
                                    <p:animMotion origin="layout" path="M -1.11111E-6 1.11111E-6 L -0.05243 1.11111E-6 C -0.07656 1.11111E-6 -0.10486 0.07824 -0.10486 0.14167 L -0.10486 0.28403 " pathEditMode="relative" rAng="0" ptsTypes="FfFF">
                                      <p:cBhvr>
                                        <p:cTn id="86" dur="2000" spd="-100000" fill="hold"/>
                                        <p:tgtEl>
                                          <p:spTgt spid="76"/>
                                        </p:tgtEl>
                                        <p:attrNameLst>
                                          <p:attrName>ppt_x</p:attrName>
                                          <p:attrName>ppt_y</p:attrName>
                                        </p:attrNameLst>
                                      </p:cBhvr>
                                      <p:rCtr x="-5243" y="14190"/>
                                    </p:animMotion>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1" nodeType="clickEffect">
                                  <p:stCondLst>
                                    <p:cond delay="0"/>
                                  </p:stCondLst>
                                  <p:childTnLst>
                                    <p:set>
                                      <p:cBhvr>
                                        <p:cTn id="100" dur="1" fill="hold">
                                          <p:stCondLst>
                                            <p:cond delay="0"/>
                                          </p:stCondLst>
                                        </p:cTn>
                                        <p:tgtEl>
                                          <p:spTgt spid="8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84"/>
                                        </p:tgtEl>
                                        <p:attrNameLst>
                                          <p:attrName>style.visibility</p:attrName>
                                        </p:attrNameLst>
                                      </p:cBhvr>
                                      <p:to>
                                        <p:strVal val="visible"/>
                                      </p:to>
                                    </p:set>
                                  </p:childTnLst>
                                </p:cTn>
                              </p:par>
                              <p:par>
                                <p:cTn id="107" presetID="42" presetClass="path" presetSubtype="0" accel="50000" decel="50000" fill="hold" grpId="0" nodeType="withEffect">
                                  <p:stCondLst>
                                    <p:cond delay="0"/>
                                  </p:stCondLst>
                                  <p:childTnLst>
                                    <p:animMotion origin="layout" path="M 2.22222E-6 2.59259E-6 L -0.27986 0.17731 " pathEditMode="relative" rAng="0" ptsTypes="AA">
                                      <p:cBhvr>
                                        <p:cTn id="108" dur="2000" spd="-100000" fill="hold"/>
                                        <p:tgtEl>
                                          <p:spTgt spid="81"/>
                                        </p:tgtEl>
                                        <p:attrNameLst>
                                          <p:attrName>ppt_x</p:attrName>
                                          <p:attrName>ppt_y</p:attrName>
                                        </p:attrNameLst>
                                      </p:cBhvr>
                                      <p:rCtr x="-13993" y="8866"/>
                                    </p:animMotion>
                                  </p:childTnLst>
                                </p:cTn>
                              </p:par>
                              <p:par>
                                <p:cTn id="109" presetID="42" presetClass="path" presetSubtype="0" accel="50000" decel="50000" fill="hold" grpId="1" nodeType="withEffect">
                                  <p:stCondLst>
                                    <p:cond delay="0"/>
                                  </p:stCondLst>
                                  <p:childTnLst>
                                    <p:animMotion origin="layout" path="M 3.33333E-6 -2.59259E-6 L -0.16667 -0.15995 " pathEditMode="relative" rAng="0" ptsTypes="AA">
                                      <p:cBhvr>
                                        <p:cTn id="110" dur="2000" spd="-100000" fill="hold"/>
                                        <p:tgtEl>
                                          <p:spTgt spid="82"/>
                                        </p:tgtEl>
                                        <p:attrNameLst>
                                          <p:attrName>ppt_x</p:attrName>
                                          <p:attrName>ppt_y</p:attrName>
                                        </p:attrNameLst>
                                      </p:cBhvr>
                                      <p:rCtr x="-8333" y="-8009"/>
                                    </p:animMotion>
                                  </p:childTnLst>
                                </p:cTn>
                              </p:par>
                              <p:par>
                                <p:cTn id="111" presetID="42" presetClass="path" presetSubtype="0" accel="50000" decel="50000" fill="hold" grpId="1" nodeType="withEffect">
                                  <p:stCondLst>
                                    <p:cond delay="0"/>
                                  </p:stCondLst>
                                  <p:childTnLst>
                                    <p:animMotion origin="layout" path="M 3.33333E-6 -4.44444E-6 L 0.175 0.37431 " pathEditMode="relative" rAng="0" ptsTypes="AA">
                                      <p:cBhvr>
                                        <p:cTn id="112" dur="2000" spd="-100000" fill="hold"/>
                                        <p:tgtEl>
                                          <p:spTgt spid="84"/>
                                        </p:tgtEl>
                                        <p:attrNameLst>
                                          <p:attrName>ppt_x</p:attrName>
                                          <p:attrName>ppt_y</p:attrName>
                                        </p:attrNameLst>
                                      </p:cBhvr>
                                      <p:rCtr x="8750" y="18704"/>
                                    </p:animMotion>
                                  </p:childTnLst>
                                </p:cTn>
                              </p:par>
                              <p:par>
                                <p:cTn id="113" presetID="42" presetClass="path" presetSubtype="0" accel="50000" decel="50000" fill="hold" grpId="1" nodeType="withEffect">
                                  <p:stCondLst>
                                    <p:cond delay="0"/>
                                  </p:stCondLst>
                                  <p:childTnLst>
                                    <p:animMotion origin="layout" path="M 2.22222E-6 4.07407E-6 L 0.44514 0.11851 " pathEditMode="relative" rAng="0" ptsTypes="AA">
                                      <p:cBhvr>
                                        <p:cTn id="114" dur="2000" spd="-100000" fill="hold"/>
                                        <p:tgtEl>
                                          <p:spTgt spid="83"/>
                                        </p:tgtEl>
                                        <p:attrNameLst>
                                          <p:attrName>ppt_x</p:attrName>
                                          <p:attrName>ppt_y</p:attrName>
                                        </p:attrNameLst>
                                      </p:cBhvr>
                                      <p:rCtr x="22257" y="5926"/>
                                    </p:animMotion>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6" grpId="0"/>
      <p:bldP spid="47" grpId="0"/>
      <p:bldP spid="48" grpId="0"/>
      <p:bldP spid="49" grpId="0"/>
      <p:bldP spid="51" grpId="0"/>
      <p:bldP spid="52" grpId="0"/>
      <p:bldP spid="53" grpId="0"/>
      <p:bldP spid="54" grpId="0"/>
      <p:bldP spid="60" grpId="0"/>
      <p:bldP spid="61" grpId="0"/>
      <p:bldP spid="62" grpId="0"/>
      <p:bldP spid="63" grpId="0"/>
      <p:bldP spid="64" grpId="0"/>
      <p:bldP spid="64" grpId="1"/>
      <p:bldP spid="66" grpId="0"/>
      <p:bldP spid="66" grpId="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P spid="74" grpId="0"/>
      <p:bldP spid="74" grpId="1"/>
      <p:bldP spid="75" grpId="0"/>
      <p:bldP spid="75" grpId="1"/>
      <p:bldP spid="76" grpId="0"/>
      <p:bldP spid="76" grpId="1"/>
      <p:bldP spid="81" grpId="0"/>
      <p:bldP spid="81" grpId="1"/>
      <p:bldP spid="82" grpId="0"/>
      <p:bldP spid="82" grpId="1"/>
      <p:bldP spid="83" grpId="0"/>
      <p:bldP spid="83" grpId="1"/>
      <p:bldP spid="84" grpId="0"/>
      <p:bldP spid="84" grpId="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lnSpcReduction="10000"/>
          </a:bodyPr>
          <a:lstStyle/>
          <a:p>
            <a:r>
              <a:rPr lang="en-US" dirty="0" smtClean="0"/>
              <a:t>Cloud services depend on redundancy to ensure high reliability</a:t>
            </a:r>
          </a:p>
          <a:p>
            <a:r>
              <a:rPr lang="en-US" dirty="0" smtClean="0"/>
              <a:t>However, components that appear to be independent may share subtle dependencies, leading to unexpected </a:t>
            </a:r>
            <a:r>
              <a:rPr lang="en-US" i="1" dirty="0" smtClean="0"/>
              <a:t>correlated failures</a:t>
            </a:r>
          </a:p>
          <a:p>
            <a:r>
              <a:rPr lang="en-US" dirty="0" smtClean="0"/>
              <a:t>Redundant systems may contain </a:t>
            </a:r>
            <a:r>
              <a:rPr lang="en-US" i="1" dirty="0" smtClean="0"/>
              <a:t>risk groups</a:t>
            </a:r>
            <a:r>
              <a:rPr lang="en-US" dirty="0" smtClean="0"/>
              <a:t> (RGs), or sets of components that can cause a service outage if all the components fail simultaneously</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dirty="0" smtClean="0"/>
              <a:t>Heading off Correlated Failures through Independence-as-a-Service</a:t>
            </a:r>
            <a:endParaRPr lang="en-US" dirty="0"/>
          </a:p>
        </p:txBody>
      </p:sp>
      <p:sp>
        <p:nvSpPr>
          <p:cNvPr id="6" name="Slide Number Placeholder 5"/>
          <p:cNvSpPr>
            <a:spLocks noGrp="1"/>
          </p:cNvSpPr>
          <p:nvPr>
            <p:ph type="sldNum" sz="quarter" idx="12"/>
          </p:nvPr>
        </p:nvSpPr>
        <p:spPr/>
        <p:txBody>
          <a:bodyPr/>
          <a:lstStyle/>
          <a:p>
            <a:fld id="{F5182BAB-084B-4677-8737-0FEB36B5F53E}" type="slidenum">
              <a:rPr lang="en-US" smtClean="0"/>
              <a:t>2</a:t>
            </a:fld>
            <a:endParaRPr lang="en-US"/>
          </a:p>
        </p:txBody>
      </p:sp>
    </p:spTree>
    <p:extLst>
      <p:ext uri="{BB962C8B-B14F-4D97-AF65-F5344CB8AC3E}">
        <p14:creationId xmlns:p14="http://schemas.microsoft.com/office/powerpoint/2010/main" val="3587872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Graph &amp; Audit Report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Each provider first generates local dependency graph at component-set level</a:t>
            </a:r>
          </a:p>
          <a:p>
            <a:r>
              <a:rPr lang="en-US" dirty="0" smtClean="0"/>
              <a:t>Each provider </a:t>
            </a:r>
            <a:r>
              <a:rPr lang="en-US" i="1" dirty="0" smtClean="0"/>
              <a:t>normalizes</a:t>
            </a:r>
            <a:r>
              <a:rPr lang="en-US" dirty="0" smtClean="0"/>
              <a:t> generated component-set S</a:t>
            </a:r>
            <a:r>
              <a:rPr lang="en-US" baseline="-25000" dirty="0" smtClean="0"/>
              <a:t>i</a:t>
            </a:r>
            <a:r>
              <a:rPr lang="en-US" dirty="0" smtClean="0"/>
              <a:t> using two types of components with common correlated failures</a:t>
            </a:r>
          </a:p>
          <a:p>
            <a:pPr lvl="1"/>
            <a:r>
              <a:rPr lang="en-US" dirty="0" smtClean="0"/>
              <a:t>Third-party routing elements (e.g., ISP routers)</a:t>
            </a:r>
          </a:p>
          <a:p>
            <a:pPr lvl="2"/>
            <a:r>
              <a:rPr lang="en-US" dirty="0" smtClean="0"/>
              <a:t>Accessible IP addresses used as unique identifiers</a:t>
            </a:r>
          </a:p>
          <a:p>
            <a:pPr lvl="1"/>
            <a:r>
              <a:rPr lang="en-US" dirty="0" smtClean="0"/>
              <a:t>Third-party software packages (e.g., </a:t>
            </a:r>
            <a:r>
              <a:rPr lang="en-US" dirty="0" err="1" smtClean="0"/>
              <a:t>OpenSSL</a:t>
            </a:r>
            <a:r>
              <a:rPr lang="en-US" dirty="0" smtClean="0"/>
              <a:t>)</a:t>
            </a:r>
          </a:p>
          <a:p>
            <a:pPr lvl="2"/>
            <a:r>
              <a:rPr lang="en-US" dirty="0" smtClean="0"/>
              <a:t>Standard names plus software versions used as unique identifiers</a:t>
            </a:r>
          </a:p>
          <a:p>
            <a:r>
              <a:rPr lang="en-US" dirty="0"/>
              <a:t>Report consists of rankings of </a:t>
            </a:r>
            <a:r>
              <a:rPr lang="en-US" dirty="0" err="1"/>
              <a:t>Jaccard</a:t>
            </a:r>
            <a:r>
              <a:rPr lang="en-US" dirty="0"/>
              <a:t> </a:t>
            </a:r>
            <a:r>
              <a:rPr lang="en-US" dirty="0" smtClean="0"/>
              <a:t>similarities</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20</a:t>
            </a:fld>
            <a:endParaRPr lang="en-US"/>
          </a:p>
        </p:txBody>
      </p:sp>
    </p:spTree>
    <p:extLst>
      <p:ext uri="{BB962C8B-B14F-4D97-AF65-F5344CB8AC3E}">
        <p14:creationId xmlns:p14="http://schemas.microsoft.com/office/powerpoint/2010/main" val="1724750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SIA Implementation &amp; Deployment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0" y="1499219"/>
            <a:ext cx="6934199" cy="3758581"/>
          </a:xfrm>
        </p:spPr>
      </p:pic>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21</a:t>
            </a:fld>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1932" y="4547219"/>
            <a:ext cx="850668" cy="24053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4435" y="1347957"/>
            <a:ext cx="850668" cy="24053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1" y="1376372"/>
            <a:ext cx="850668" cy="240534"/>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1" y="1376372"/>
            <a:ext cx="850668" cy="24053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002" y="1347957"/>
            <a:ext cx="850668" cy="240534"/>
          </a:xfrm>
          <a:prstGeom prst="rect">
            <a:avLst/>
          </a:prstGeom>
        </p:spPr>
      </p:pic>
      <p:sp>
        <p:nvSpPr>
          <p:cNvPr id="20" name="TextBox 19"/>
          <p:cNvSpPr txBox="1"/>
          <p:nvPr/>
        </p:nvSpPr>
        <p:spPr>
          <a:xfrm>
            <a:off x="2234224" y="1301310"/>
            <a:ext cx="1118576" cy="276999"/>
          </a:xfrm>
          <a:prstGeom prst="rect">
            <a:avLst/>
          </a:prstGeom>
          <a:noFill/>
        </p:spPr>
        <p:txBody>
          <a:bodyPr wrap="none" rtlCol="0">
            <a:spAutoFit/>
          </a:bodyPr>
          <a:lstStyle/>
          <a:p>
            <a:r>
              <a:rPr lang="en-US" sz="1200" dirty="0"/>
              <a:t>w</a:t>
            </a:r>
            <a:r>
              <a:rPr lang="en-US" sz="1200" dirty="0" smtClean="0"/>
              <a:t>ith </a:t>
            </a:r>
            <a:r>
              <a:rPr lang="en-US" sz="1200" dirty="0" err="1" smtClean="0"/>
              <a:t>NetworkX</a:t>
            </a:r>
            <a:endParaRPr lang="en-US" sz="1200" dirty="0"/>
          </a:p>
        </p:txBody>
      </p:sp>
      <p:sp>
        <p:nvSpPr>
          <p:cNvPr id="21" name="TextBox 20"/>
          <p:cNvSpPr txBox="1"/>
          <p:nvPr/>
        </p:nvSpPr>
        <p:spPr>
          <a:xfrm>
            <a:off x="3140939" y="4297226"/>
            <a:ext cx="1108830" cy="400110"/>
          </a:xfrm>
          <a:prstGeom prst="rect">
            <a:avLst/>
          </a:prstGeom>
          <a:noFill/>
        </p:spPr>
        <p:txBody>
          <a:bodyPr wrap="none" rtlCol="0">
            <a:spAutoFit/>
          </a:bodyPr>
          <a:lstStyle/>
          <a:p>
            <a:r>
              <a:rPr lang="en-US" sz="2000" dirty="0" smtClean="0"/>
              <a:t>SSH links</a:t>
            </a:r>
            <a:endParaRPr lang="en-US" sz="2000" dirty="0"/>
          </a:p>
        </p:txBody>
      </p:sp>
      <p:sp>
        <p:nvSpPr>
          <p:cNvPr id="23" name="TextBox 22"/>
          <p:cNvSpPr txBox="1"/>
          <p:nvPr/>
        </p:nvSpPr>
        <p:spPr>
          <a:xfrm>
            <a:off x="1936865" y="4953000"/>
            <a:ext cx="5270270" cy="1323439"/>
          </a:xfrm>
          <a:prstGeom prst="rect">
            <a:avLst/>
          </a:prstGeom>
          <a:noFill/>
        </p:spPr>
        <p:txBody>
          <a:bodyPr wrap="square" rtlCol="0">
            <a:spAutoFit/>
          </a:bodyPr>
          <a:lstStyle/>
          <a:p>
            <a:r>
              <a:rPr lang="en-US" sz="2000" b="1" dirty="0" smtClean="0"/>
              <a:t>On each dependency acquisition node:</a:t>
            </a:r>
          </a:p>
          <a:p>
            <a:pPr marL="285750" indent="-285750">
              <a:buFont typeface="Arial" panose="020B0604020202020204" pitchFamily="34" charset="0"/>
              <a:buChar char="•"/>
            </a:pPr>
            <a:r>
              <a:rPr lang="en-US" sz="2000" dirty="0" err="1" smtClean="0"/>
              <a:t>NSDMiner</a:t>
            </a:r>
            <a:r>
              <a:rPr lang="en-US" sz="2000" dirty="0" smtClean="0"/>
              <a:t> used for network dependencies</a:t>
            </a:r>
          </a:p>
          <a:p>
            <a:pPr marL="285750" indent="-285750">
              <a:buFont typeface="Arial" panose="020B0604020202020204" pitchFamily="34" charset="0"/>
              <a:buChar char="•"/>
            </a:pPr>
            <a:r>
              <a:rPr lang="en-US" sz="2000" dirty="0" err="1" smtClean="0"/>
              <a:t>lshw</a:t>
            </a:r>
            <a:r>
              <a:rPr lang="en-US" sz="2000" dirty="0" smtClean="0"/>
              <a:t> used for hardware dependencies</a:t>
            </a:r>
          </a:p>
          <a:p>
            <a:pPr marL="285750" indent="-285750">
              <a:buFont typeface="Arial" panose="020B0604020202020204" pitchFamily="34" charset="0"/>
              <a:buChar char="•"/>
            </a:pPr>
            <a:r>
              <a:rPr lang="en-US" sz="2000" dirty="0" smtClean="0"/>
              <a:t>apt-</a:t>
            </a:r>
            <a:r>
              <a:rPr lang="en-US" sz="2000" dirty="0" err="1" smtClean="0"/>
              <a:t>rdepends</a:t>
            </a:r>
            <a:r>
              <a:rPr lang="en-US" sz="2000" dirty="0" smtClean="0"/>
              <a:t> used for software dependencies</a:t>
            </a:r>
            <a:endParaRPr lang="en-US" sz="2800" dirty="0"/>
          </a:p>
        </p:txBody>
      </p:sp>
    </p:spTree>
    <p:extLst>
      <p:ext uri="{BB962C8B-B14F-4D97-AF65-F5344CB8AC3E}">
        <p14:creationId xmlns:p14="http://schemas.microsoft.com/office/powerpoint/2010/main" val="3228866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 Implementation &amp; Deployment</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676478"/>
            <a:ext cx="4876798" cy="4116147"/>
          </a:xfrm>
        </p:spPr>
      </p:pic>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22</a:t>
            </a:fld>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1" y="5562600"/>
            <a:ext cx="850668" cy="24053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1" y="1524000"/>
            <a:ext cx="850668" cy="24053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1" y="1524000"/>
            <a:ext cx="850668" cy="24053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679" y="5683391"/>
            <a:ext cx="850668" cy="24053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1" y="5682867"/>
            <a:ext cx="850668" cy="24053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225" y="2971800"/>
            <a:ext cx="850668" cy="240534"/>
          </a:xfrm>
          <a:prstGeom prst="rect">
            <a:avLst/>
          </a:prstGeom>
        </p:spPr>
      </p:pic>
      <p:sp>
        <p:nvSpPr>
          <p:cNvPr id="16" name="TextBox 15"/>
          <p:cNvSpPr txBox="1"/>
          <p:nvPr/>
        </p:nvSpPr>
        <p:spPr>
          <a:xfrm>
            <a:off x="2854447" y="2925153"/>
            <a:ext cx="1118576" cy="276999"/>
          </a:xfrm>
          <a:prstGeom prst="rect">
            <a:avLst/>
          </a:prstGeom>
          <a:noFill/>
        </p:spPr>
        <p:txBody>
          <a:bodyPr wrap="none" rtlCol="0">
            <a:spAutoFit/>
          </a:bodyPr>
          <a:lstStyle/>
          <a:p>
            <a:r>
              <a:rPr lang="en-US" sz="1200" dirty="0"/>
              <a:t>w</a:t>
            </a:r>
            <a:r>
              <a:rPr lang="en-US" sz="1200" dirty="0" smtClean="0"/>
              <a:t>ith </a:t>
            </a:r>
            <a:r>
              <a:rPr lang="en-US" sz="1200" dirty="0" err="1" smtClean="0"/>
              <a:t>NetworkX</a:t>
            </a:r>
            <a:endParaRPr lang="en-US" sz="1200"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567" y="1716600"/>
            <a:ext cx="845833" cy="45702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3763" y="5533768"/>
            <a:ext cx="845833" cy="457022"/>
          </a:xfrm>
          <a:prstGeom prst="rect">
            <a:avLst/>
          </a:prstGeom>
        </p:spPr>
      </p:pic>
      <p:sp>
        <p:nvSpPr>
          <p:cNvPr id="19" name="TextBox 18"/>
          <p:cNvSpPr txBox="1"/>
          <p:nvPr/>
        </p:nvSpPr>
        <p:spPr>
          <a:xfrm>
            <a:off x="7086600" y="3897116"/>
            <a:ext cx="1108830" cy="400110"/>
          </a:xfrm>
          <a:prstGeom prst="rect">
            <a:avLst/>
          </a:prstGeom>
          <a:noFill/>
        </p:spPr>
        <p:txBody>
          <a:bodyPr wrap="none" rtlCol="0">
            <a:spAutoFit/>
          </a:bodyPr>
          <a:lstStyle/>
          <a:p>
            <a:r>
              <a:rPr lang="en-US" sz="2000" dirty="0" smtClean="0"/>
              <a:t>SSH links</a:t>
            </a:r>
            <a:endParaRPr lang="en-US" sz="2000" dirty="0"/>
          </a:p>
        </p:txBody>
      </p:sp>
      <p:cxnSp>
        <p:nvCxnSpPr>
          <p:cNvPr id="21" name="Straight Arrow Connector 20"/>
          <p:cNvCxnSpPr/>
          <p:nvPr/>
        </p:nvCxnSpPr>
        <p:spPr>
          <a:xfrm flipH="1" flipV="1">
            <a:off x="6629400" y="3505200"/>
            <a:ext cx="685801" cy="391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629400" y="4297226"/>
            <a:ext cx="685800" cy="1112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481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Dependency Case Study</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23</a:t>
            </a:fld>
            <a:endParaRPr lang="en-US"/>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0143" y="1363880"/>
            <a:ext cx="5043714" cy="4149988"/>
          </a:xfrm>
        </p:spPr>
      </p:pic>
      <p:grpSp>
        <p:nvGrpSpPr>
          <p:cNvPr id="19" name="Group 18"/>
          <p:cNvGrpSpPr/>
          <p:nvPr/>
        </p:nvGrpSpPr>
        <p:grpSpPr>
          <a:xfrm>
            <a:off x="2019300" y="1350789"/>
            <a:ext cx="5143500" cy="2277070"/>
            <a:chOff x="1447800" y="1219200"/>
            <a:chExt cx="3124200" cy="1348547"/>
          </a:xfrm>
        </p:grpSpPr>
        <p:sp>
          <p:nvSpPr>
            <p:cNvPr id="14" name="Rectangle 13"/>
            <p:cNvSpPr/>
            <p:nvPr/>
          </p:nvSpPr>
          <p:spPr>
            <a:xfrm>
              <a:off x="1447800" y="1219200"/>
              <a:ext cx="3124200" cy="13485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47800" y="1219200"/>
              <a:ext cx="469039" cy="236957"/>
            </a:xfrm>
            <a:prstGeom prst="rect">
              <a:avLst/>
            </a:prstGeom>
            <a:noFill/>
          </p:spPr>
          <p:txBody>
            <a:bodyPr wrap="none" rtlCol="0">
              <a:spAutoFit/>
            </a:bodyPr>
            <a:lstStyle/>
            <a:p>
              <a:r>
                <a:rPr lang="en-US" sz="2000" dirty="0" smtClean="0"/>
                <a:t>Racks</a:t>
              </a:r>
              <a:endParaRPr lang="en-US" sz="2000" dirty="0"/>
            </a:p>
          </p:txBody>
        </p:sp>
      </p:grpSp>
      <p:grpSp>
        <p:nvGrpSpPr>
          <p:cNvPr id="18" name="Group 17"/>
          <p:cNvGrpSpPr/>
          <p:nvPr/>
        </p:nvGrpSpPr>
        <p:grpSpPr>
          <a:xfrm>
            <a:off x="2019300" y="3644844"/>
            <a:ext cx="5143500" cy="1003356"/>
            <a:chOff x="1442909" y="2567747"/>
            <a:chExt cx="2748091" cy="708853"/>
          </a:xfrm>
        </p:grpSpPr>
        <p:sp>
          <p:nvSpPr>
            <p:cNvPr id="15" name="Rectangle 14"/>
            <p:cNvSpPr/>
            <p:nvPr/>
          </p:nvSpPr>
          <p:spPr>
            <a:xfrm>
              <a:off x="1447800" y="2567747"/>
              <a:ext cx="2743200" cy="70885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TextBox 16"/>
            <p:cNvSpPr txBox="1"/>
            <p:nvPr/>
          </p:nvSpPr>
          <p:spPr>
            <a:xfrm>
              <a:off x="1442909" y="2993929"/>
              <a:ext cx="587463" cy="282671"/>
            </a:xfrm>
            <a:prstGeom prst="rect">
              <a:avLst/>
            </a:prstGeom>
            <a:noFill/>
          </p:spPr>
          <p:txBody>
            <a:bodyPr wrap="none" rtlCol="0">
              <a:spAutoFit/>
            </a:bodyPr>
            <a:lstStyle/>
            <a:p>
              <a:r>
                <a:rPr lang="en-US" sz="2000" dirty="0" smtClean="0"/>
                <a:t>Switches</a:t>
              </a:r>
              <a:endParaRPr lang="en-US" sz="2000" dirty="0"/>
            </a:p>
          </p:txBody>
        </p:sp>
      </p:grpSp>
      <p:grpSp>
        <p:nvGrpSpPr>
          <p:cNvPr id="33" name="Group 32"/>
          <p:cNvGrpSpPr/>
          <p:nvPr/>
        </p:nvGrpSpPr>
        <p:grpSpPr>
          <a:xfrm>
            <a:off x="533399" y="2240280"/>
            <a:ext cx="5372101" cy="3820716"/>
            <a:chOff x="-38101" y="1859280"/>
            <a:chExt cx="5372101" cy="3820716"/>
          </a:xfrm>
        </p:grpSpPr>
        <p:sp>
          <p:nvSpPr>
            <p:cNvPr id="20" name="Rectangle 19"/>
            <p:cNvSpPr/>
            <p:nvPr/>
          </p:nvSpPr>
          <p:spPr>
            <a:xfrm>
              <a:off x="1816731" y="1859280"/>
              <a:ext cx="354969" cy="54102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Rectangle 20"/>
            <p:cNvSpPr/>
            <p:nvPr/>
          </p:nvSpPr>
          <p:spPr>
            <a:xfrm>
              <a:off x="4940931" y="1859280"/>
              <a:ext cx="393069" cy="54102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TextBox 21"/>
            <p:cNvSpPr txBox="1"/>
            <p:nvPr/>
          </p:nvSpPr>
          <p:spPr>
            <a:xfrm>
              <a:off x="-38100" y="4572000"/>
              <a:ext cx="2362200" cy="1107996"/>
            </a:xfrm>
            <a:prstGeom prst="rect">
              <a:avLst/>
            </a:prstGeom>
            <a:noFill/>
          </p:spPr>
          <p:txBody>
            <a:bodyPr wrap="square" rtlCol="0">
              <a:spAutoFit/>
            </a:bodyPr>
            <a:lstStyle/>
            <a:p>
              <a:r>
                <a:rPr lang="en-US" sz="2200" dirty="0" smtClean="0"/>
                <a:t>{Rack 5, Rack 29} most independent deployment</a:t>
              </a:r>
              <a:endParaRPr lang="en-US" sz="2200" dirty="0"/>
            </a:p>
          </p:txBody>
        </p:sp>
        <p:cxnSp>
          <p:nvCxnSpPr>
            <p:cNvPr id="24" name="Elbow Connector 23"/>
            <p:cNvCxnSpPr>
              <a:stCxn id="22" idx="1"/>
              <a:endCxn id="20" idx="1"/>
            </p:cNvCxnSpPr>
            <p:nvPr/>
          </p:nvCxnSpPr>
          <p:spPr>
            <a:xfrm rot="10800000" flipH="1">
              <a:off x="-38101" y="2129790"/>
              <a:ext cx="1854831" cy="2996208"/>
            </a:xfrm>
            <a:prstGeom prst="bentConnector3">
              <a:avLst>
                <a:gd name="adj1" fmla="val -12325"/>
              </a:avLst>
            </a:prstGeom>
            <a:ln w="28575">
              <a:solidFill>
                <a:srgbClr val="71893F"/>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22" idx="3"/>
              <a:endCxn id="21" idx="2"/>
            </p:cNvCxnSpPr>
            <p:nvPr/>
          </p:nvCxnSpPr>
          <p:spPr>
            <a:xfrm flipV="1">
              <a:off x="2324100" y="2400300"/>
              <a:ext cx="2813366" cy="2725698"/>
            </a:xfrm>
            <a:prstGeom prst="bentConnector2">
              <a:avLst/>
            </a:prstGeom>
            <a:ln w="28575">
              <a:solidFill>
                <a:srgbClr val="71893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053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5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ppt_x"/>
                                          </p:val>
                                        </p:tav>
                                        <p:tav tm="100000">
                                          <p:val>
                                            <p:strVal val="#ppt_x"/>
                                          </p:val>
                                        </p:tav>
                                      </p:tavLst>
                                    </p:anim>
                                    <p:anim calcmode="lin" valueType="num">
                                      <p:cBhvr additive="base">
                                        <p:cTn id="18" dur="25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Dependency Case Study</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1721561"/>
            <a:ext cx="5029200" cy="4157263"/>
          </a:xfrm>
        </p:spPr>
      </p:pic>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24</a:t>
            </a:fld>
            <a:endParaRPr lang="en-US"/>
          </a:p>
        </p:txBody>
      </p:sp>
      <p:sp>
        <p:nvSpPr>
          <p:cNvPr id="8" name="TextBox 7"/>
          <p:cNvSpPr txBox="1"/>
          <p:nvPr/>
        </p:nvSpPr>
        <p:spPr>
          <a:xfrm>
            <a:off x="6980157" y="2229530"/>
            <a:ext cx="2011443" cy="400110"/>
          </a:xfrm>
          <a:prstGeom prst="rect">
            <a:avLst/>
          </a:prstGeom>
          <a:noFill/>
        </p:spPr>
        <p:txBody>
          <a:bodyPr wrap="square" rtlCol="0">
            <a:spAutoFit/>
          </a:bodyPr>
          <a:lstStyle/>
          <a:p>
            <a:r>
              <a:rPr lang="en-US" sz="2000" u="sng" dirty="0" smtClean="0"/>
              <a:t>Top-ranking RGs:</a:t>
            </a:r>
            <a:endParaRPr lang="en-US" sz="2000" u="sng" dirty="0"/>
          </a:p>
        </p:txBody>
      </p:sp>
      <p:grpSp>
        <p:nvGrpSpPr>
          <p:cNvPr id="9" name="Group 8"/>
          <p:cNvGrpSpPr/>
          <p:nvPr/>
        </p:nvGrpSpPr>
        <p:grpSpPr>
          <a:xfrm>
            <a:off x="3525874" y="2533938"/>
            <a:ext cx="4932326" cy="1098668"/>
            <a:chOff x="5615829" y="1700602"/>
            <a:chExt cx="3006686" cy="427551"/>
          </a:xfrm>
        </p:grpSpPr>
        <p:sp>
          <p:nvSpPr>
            <p:cNvPr id="10" name="Rectangle 9"/>
            <p:cNvSpPr/>
            <p:nvPr/>
          </p:nvSpPr>
          <p:spPr>
            <a:xfrm>
              <a:off x="5615829" y="1811689"/>
              <a:ext cx="560289" cy="31646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TextBox 10"/>
            <p:cNvSpPr txBox="1"/>
            <p:nvPr/>
          </p:nvSpPr>
          <p:spPr>
            <a:xfrm>
              <a:off x="7720229" y="1700602"/>
              <a:ext cx="902286" cy="155704"/>
            </a:xfrm>
            <a:prstGeom prst="rect">
              <a:avLst/>
            </a:prstGeom>
            <a:noFill/>
          </p:spPr>
          <p:txBody>
            <a:bodyPr wrap="square" rtlCol="0">
              <a:spAutoFit/>
            </a:bodyPr>
            <a:lstStyle/>
            <a:p>
              <a:r>
                <a:rPr lang="en-US" sz="2000" dirty="0" smtClean="0"/>
                <a:t>1. {Server2}</a:t>
              </a:r>
              <a:endParaRPr lang="en-US" sz="2000" dirty="0"/>
            </a:p>
          </p:txBody>
        </p:sp>
        <p:cxnSp>
          <p:nvCxnSpPr>
            <p:cNvPr id="12" name="Straight Arrow Connector 11"/>
            <p:cNvCxnSpPr>
              <a:stCxn id="11" idx="1"/>
              <a:endCxn id="10" idx="3"/>
            </p:cNvCxnSpPr>
            <p:nvPr/>
          </p:nvCxnSpPr>
          <p:spPr>
            <a:xfrm flipH="1">
              <a:off x="6176118" y="1778454"/>
              <a:ext cx="1544111" cy="191467"/>
            </a:xfrm>
            <a:prstGeom prst="straightConnector1">
              <a:avLst/>
            </a:prstGeom>
            <a:ln w="19050">
              <a:solidFill>
                <a:srgbClr val="8064A2"/>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362200" y="2851332"/>
            <a:ext cx="6095999" cy="1285163"/>
            <a:chOff x="4800408" y="2001864"/>
            <a:chExt cx="3716047" cy="500127"/>
          </a:xfrm>
        </p:grpSpPr>
        <p:sp>
          <p:nvSpPr>
            <p:cNvPr id="14" name="Rectangle 13"/>
            <p:cNvSpPr/>
            <p:nvPr/>
          </p:nvSpPr>
          <p:spPr>
            <a:xfrm>
              <a:off x="4800408" y="2275513"/>
              <a:ext cx="709363" cy="226478"/>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TextBox 14"/>
            <p:cNvSpPr txBox="1"/>
            <p:nvPr/>
          </p:nvSpPr>
          <p:spPr>
            <a:xfrm>
              <a:off x="7614169" y="2001864"/>
              <a:ext cx="902286" cy="155705"/>
            </a:xfrm>
            <a:prstGeom prst="rect">
              <a:avLst/>
            </a:prstGeom>
            <a:noFill/>
          </p:spPr>
          <p:txBody>
            <a:bodyPr wrap="square" rtlCol="0">
              <a:spAutoFit/>
            </a:bodyPr>
            <a:lstStyle/>
            <a:p>
              <a:r>
                <a:rPr lang="en-US" sz="2000" dirty="0" smtClean="0"/>
                <a:t>2. {Switch1}</a:t>
              </a:r>
              <a:endParaRPr lang="en-US" sz="2000" dirty="0"/>
            </a:p>
          </p:txBody>
        </p:sp>
        <p:cxnSp>
          <p:nvCxnSpPr>
            <p:cNvPr id="16" name="Straight Arrow Connector 15"/>
            <p:cNvCxnSpPr>
              <a:stCxn id="15" idx="1"/>
              <a:endCxn id="14" idx="3"/>
            </p:cNvCxnSpPr>
            <p:nvPr/>
          </p:nvCxnSpPr>
          <p:spPr>
            <a:xfrm flipH="1">
              <a:off x="5509771" y="2079717"/>
              <a:ext cx="2104398" cy="309035"/>
            </a:xfrm>
            <a:prstGeom prst="straightConnector1">
              <a:avLst/>
            </a:prstGeom>
            <a:ln w="19050">
              <a:solidFill>
                <a:srgbClr val="4BACC6"/>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2438400" y="3195928"/>
            <a:ext cx="6553200" cy="1757071"/>
            <a:chOff x="4876800" y="2303919"/>
            <a:chExt cx="3994751" cy="683771"/>
          </a:xfrm>
        </p:grpSpPr>
        <p:sp>
          <p:nvSpPr>
            <p:cNvPr id="18" name="Rectangle 17"/>
            <p:cNvSpPr/>
            <p:nvPr/>
          </p:nvSpPr>
          <p:spPr>
            <a:xfrm>
              <a:off x="4876800" y="2571036"/>
              <a:ext cx="2415431" cy="41665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p:cNvSpPr txBox="1"/>
            <p:nvPr/>
          </p:nvSpPr>
          <p:spPr>
            <a:xfrm>
              <a:off x="7645400" y="2303919"/>
              <a:ext cx="1226151" cy="155704"/>
            </a:xfrm>
            <a:prstGeom prst="rect">
              <a:avLst/>
            </a:prstGeom>
            <a:noFill/>
          </p:spPr>
          <p:txBody>
            <a:bodyPr wrap="square" rtlCol="0">
              <a:spAutoFit/>
            </a:bodyPr>
            <a:lstStyle/>
            <a:p>
              <a:r>
                <a:rPr lang="en-US" sz="2000" dirty="0" smtClean="0"/>
                <a:t>3. {Core1, Core2}</a:t>
              </a:r>
              <a:endParaRPr lang="en-US" sz="2000" dirty="0"/>
            </a:p>
          </p:txBody>
        </p:sp>
        <p:cxnSp>
          <p:nvCxnSpPr>
            <p:cNvPr id="20" name="Straight Arrow Connector 19"/>
            <p:cNvCxnSpPr>
              <a:stCxn id="19" idx="1"/>
              <a:endCxn id="18" idx="3"/>
            </p:cNvCxnSpPr>
            <p:nvPr/>
          </p:nvCxnSpPr>
          <p:spPr>
            <a:xfrm flipH="1">
              <a:off x="7292231" y="2381771"/>
              <a:ext cx="353169" cy="397592"/>
            </a:xfrm>
            <a:prstGeom prst="straightConnector1">
              <a:avLst/>
            </a:prstGeom>
            <a:ln w="19050">
              <a:solidFill>
                <a:srgbClr val="F79646"/>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319980" y="2133599"/>
            <a:ext cx="5443020" cy="1753401"/>
            <a:chOff x="5466747" y="1640775"/>
            <a:chExt cx="3317999" cy="682343"/>
          </a:xfrm>
        </p:grpSpPr>
        <p:sp>
          <p:nvSpPr>
            <p:cNvPr id="22" name="Rectangle 21"/>
            <p:cNvSpPr/>
            <p:nvPr/>
          </p:nvSpPr>
          <p:spPr>
            <a:xfrm>
              <a:off x="5466747" y="1640775"/>
              <a:ext cx="685800" cy="29232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TextBox 22"/>
            <p:cNvSpPr txBox="1"/>
            <p:nvPr/>
          </p:nvSpPr>
          <p:spPr>
            <a:xfrm>
              <a:off x="7696658" y="2167414"/>
              <a:ext cx="1088088" cy="155704"/>
            </a:xfrm>
            <a:prstGeom prst="rect">
              <a:avLst/>
            </a:prstGeom>
            <a:noFill/>
          </p:spPr>
          <p:txBody>
            <a:bodyPr wrap="square" rtlCol="0">
              <a:spAutoFit/>
            </a:bodyPr>
            <a:lstStyle/>
            <a:p>
              <a:r>
                <a:rPr lang="en-US" sz="2000" dirty="0" smtClean="0"/>
                <a:t>4. {VM7, VM8}</a:t>
              </a:r>
              <a:endParaRPr lang="en-US" sz="2000" dirty="0"/>
            </a:p>
          </p:txBody>
        </p:sp>
        <p:cxnSp>
          <p:nvCxnSpPr>
            <p:cNvPr id="24" name="Straight Arrow Connector 23"/>
            <p:cNvCxnSpPr>
              <a:stCxn id="23" idx="1"/>
              <a:endCxn id="22" idx="3"/>
            </p:cNvCxnSpPr>
            <p:nvPr/>
          </p:nvCxnSpPr>
          <p:spPr>
            <a:xfrm flipH="1" flipV="1">
              <a:off x="6152547" y="1786938"/>
              <a:ext cx="1544111" cy="458328"/>
            </a:xfrm>
            <a:prstGeom prst="straightConnector1">
              <a:avLst/>
            </a:prstGeom>
            <a:ln w="19050">
              <a:solidFill>
                <a:srgbClr val="4F81BD"/>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23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5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25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Dependency Case Study</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676400"/>
            <a:ext cx="4787332" cy="4038600"/>
          </a:xfrm>
        </p:spPr>
      </p:pic>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25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633996116"/>
              </p:ext>
            </p:extLst>
          </p:nvPr>
        </p:nvGraphicFramePr>
        <p:xfrm>
          <a:off x="5518150" y="1600200"/>
          <a:ext cx="3302445" cy="2423519"/>
        </p:xfrm>
        <a:graphic>
          <a:graphicData uri="http://schemas.openxmlformats.org/drawingml/2006/table">
            <a:tbl>
              <a:tblPr firstRow="1" bandRow="1">
                <a:tableStyleId>{5C22544A-7EE6-4342-B048-85BDC9FD1C3A}</a:tableStyleId>
              </a:tblPr>
              <a:tblGrid>
                <a:gridCol w="635532"/>
                <a:gridCol w="1810426"/>
                <a:gridCol w="856487"/>
              </a:tblGrid>
              <a:tr h="346217">
                <a:tc>
                  <a:txBody>
                    <a:bodyPr/>
                    <a:lstStyle/>
                    <a:p>
                      <a:r>
                        <a:rPr lang="en-US" sz="1500" dirty="0" smtClean="0"/>
                        <a:t>Rank</a:t>
                      </a:r>
                      <a:endParaRPr lang="en-US" sz="1500" dirty="0"/>
                    </a:p>
                  </a:txBody>
                  <a:tcPr marL="115406" marR="115406" marT="57703" marB="57703"/>
                </a:tc>
                <a:tc>
                  <a:txBody>
                    <a:bodyPr/>
                    <a:lstStyle/>
                    <a:p>
                      <a:r>
                        <a:rPr lang="en-US" sz="1500" dirty="0" smtClean="0"/>
                        <a:t>2-Way Redundancy</a:t>
                      </a:r>
                      <a:endParaRPr lang="en-US" sz="1500" dirty="0"/>
                    </a:p>
                  </a:txBody>
                  <a:tcPr marL="115406" marR="115406" marT="57703" marB="57703"/>
                </a:tc>
                <a:tc>
                  <a:txBody>
                    <a:bodyPr/>
                    <a:lstStyle/>
                    <a:p>
                      <a:r>
                        <a:rPr lang="en-US" sz="1500" dirty="0" err="1" smtClean="0"/>
                        <a:t>Jaccard</a:t>
                      </a:r>
                      <a:endParaRPr lang="en-US" sz="1500" dirty="0"/>
                    </a:p>
                  </a:txBody>
                  <a:tcPr marL="115406" marR="115406" marT="57703" marB="57703"/>
                </a:tc>
              </a:tr>
              <a:tr h="346217">
                <a:tc>
                  <a:txBody>
                    <a:bodyPr/>
                    <a:lstStyle/>
                    <a:p>
                      <a:r>
                        <a:rPr lang="en-US" sz="1500" dirty="0" smtClean="0"/>
                        <a:t>1</a:t>
                      </a:r>
                      <a:endParaRPr lang="en-US" sz="1500" dirty="0"/>
                    </a:p>
                  </a:txBody>
                  <a:tcPr marL="115406" marR="115406" marT="57703" marB="57703"/>
                </a:tc>
                <a:tc>
                  <a:txBody>
                    <a:bodyPr/>
                    <a:lstStyle/>
                    <a:p>
                      <a:r>
                        <a:rPr lang="en-US" sz="1500" dirty="0" smtClean="0"/>
                        <a:t>Cloud2 &amp; Cloud4</a:t>
                      </a:r>
                      <a:endParaRPr lang="en-US" sz="1500" dirty="0"/>
                    </a:p>
                  </a:txBody>
                  <a:tcPr marL="115406" marR="115406" marT="57703" marB="57703"/>
                </a:tc>
                <a:tc>
                  <a:txBody>
                    <a:bodyPr/>
                    <a:lstStyle/>
                    <a:p>
                      <a:r>
                        <a:rPr lang="en-US" sz="1500" dirty="0" smtClean="0"/>
                        <a:t>0.1419</a:t>
                      </a:r>
                      <a:endParaRPr lang="en-US" sz="1500" dirty="0"/>
                    </a:p>
                  </a:txBody>
                  <a:tcPr marL="115406" marR="115406" marT="57703" marB="57703"/>
                </a:tc>
              </a:tr>
              <a:tr h="346217">
                <a:tc>
                  <a:txBody>
                    <a:bodyPr/>
                    <a:lstStyle/>
                    <a:p>
                      <a:r>
                        <a:rPr lang="en-US" sz="1500" dirty="0" smtClean="0"/>
                        <a:t>2</a:t>
                      </a:r>
                      <a:endParaRPr lang="en-US" sz="1500" dirty="0"/>
                    </a:p>
                  </a:txBody>
                  <a:tcPr marL="115406" marR="115406" marT="57703" marB="57703"/>
                </a:tc>
                <a:tc>
                  <a:txBody>
                    <a:bodyPr/>
                    <a:lstStyle/>
                    <a:p>
                      <a:r>
                        <a:rPr lang="en-US" sz="1500" dirty="0" smtClean="0"/>
                        <a:t>Cloud2 &amp; Cloud3</a:t>
                      </a:r>
                      <a:endParaRPr lang="en-US" sz="1500" dirty="0"/>
                    </a:p>
                  </a:txBody>
                  <a:tcPr marL="115406" marR="115406" marT="57703" marB="57703"/>
                </a:tc>
                <a:tc>
                  <a:txBody>
                    <a:bodyPr/>
                    <a:lstStyle/>
                    <a:p>
                      <a:r>
                        <a:rPr lang="en-US" sz="1500" dirty="0" smtClean="0"/>
                        <a:t>0.1547</a:t>
                      </a:r>
                      <a:endParaRPr lang="en-US" sz="1500" dirty="0"/>
                    </a:p>
                  </a:txBody>
                  <a:tcPr marL="115406" marR="115406" marT="57703" marB="57703"/>
                </a:tc>
              </a:tr>
              <a:tr h="346217">
                <a:tc>
                  <a:txBody>
                    <a:bodyPr/>
                    <a:lstStyle/>
                    <a:p>
                      <a:r>
                        <a:rPr lang="en-US" sz="1500" dirty="0" smtClean="0"/>
                        <a:t>3</a:t>
                      </a:r>
                      <a:endParaRPr lang="en-US" sz="1500" dirty="0"/>
                    </a:p>
                  </a:txBody>
                  <a:tcPr marL="115406" marR="115406" marT="57703" marB="57703"/>
                </a:tc>
                <a:tc>
                  <a:txBody>
                    <a:bodyPr/>
                    <a:lstStyle/>
                    <a:p>
                      <a:r>
                        <a:rPr lang="en-US" sz="1500" dirty="0" smtClean="0"/>
                        <a:t>Cloud</a:t>
                      </a:r>
                      <a:r>
                        <a:rPr lang="en-US" sz="1500" baseline="0" dirty="0" smtClean="0"/>
                        <a:t>1 &amp; Cloud4</a:t>
                      </a:r>
                      <a:endParaRPr lang="en-US" sz="1500" dirty="0"/>
                    </a:p>
                  </a:txBody>
                  <a:tcPr marL="115406" marR="115406" marT="57703" marB="57703"/>
                </a:tc>
                <a:tc>
                  <a:txBody>
                    <a:bodyPr/>
                    <a:lstStyle/>
                    <a:p>
                      <a:r>
                        <a:rPr lang="en-US" sz="1500" dirty="0" smtClean="0"/>
                        <a:t>0.2081</a:t>
                      </a:r>
                      <a:endParaRPr lang="en-US" sz="1500" dirty="0"/>
                    </a:p>
                  </a:txBody>
                  <a:tcPr marL="115406" marR="115406" marT="57703" marB="57703"/>
                </a:tc>
              </a:tr>
              <a:tr h="346217">
                <a:tc>
                  <a:txBody>
                    <a:bodyPr/>
                    <a:lstStyle/>
                    <a:p>
                      <a:r>
                        <a:rPr lang="en-US" sz="1500" dirty="0" smtClean="0"/>
                        <a:t>4</a:t>
                      </a:r>
                      <a:endParaRPr lang="en-US" sz="1500" dirty="0"/>
                    </a:p>
                  </a:txBody>
                  <a:tcPr marL="115406" marR="115406" marT="57703" marB="57703"/>
                </a:tc>
                <a:tc>
                  <a:txBody>
                    <a:bodyPr/>
                    <a:lstStyle/>
                    <a:p>
                      <a:r>
                        <a:rPr lang="en-US" sz="1500" dirty="0" smtClean="0"/>
                        <a:t>Cloud1 &amp; Cloud3</a:t>
                      </a:r>
                      <a:endParaRPr lang="en-US" sz="1500" dirty="0"/>
                    </a:p>
                  </a:txBody>
                  <a:tcPr marL="115406" marR="115406" marT="57703" marB="57703"/>
                </a:tc>
                <a:tc>
                  <a:txBody>
                    <a:bodyPr/>
                    <a:lstStyle/>
                    <a:p>
                      <a:r>
                        <a:rPr lang="en-US" sz="1500" dirty="0" smtClean="0"/>
                        <a:t>0.2939</a:t>
                      </a:r>
                      <a:endParaRPr lang="en-US" sz="1500" dirty="0"/>
                    </a:p>
                  </a:txBody>
                  <a:tcPr marL="115406" marR="115406" marT="57703" marB="57703"/>
                </a:tc>
              </a:tr>
              <a:tr h="346217">
                <a:tc>
                  <a:txBody>
                    <a:bodyPr/>
                    <a:lstStyle/>
                    <a:p>
                      <a:r>
                        <a:rPr lang="en-US" sz="1500" dirty="0" smtClean="0"/>
                        <a:t>5</a:t>
                      </a:r>
                      <a:endParaRPr lang="en-US" sz="1500" dirty="0"/>
                    </a:p>
                  </a:txBody>
                  <a:tcPr marL="115406" marR="115406" marT="57703" marB="57703"/>
                </a:tc>
                <a:tc>
                  <a:txBody>
                    <a:bodyPr/>
                    <a:lstStyle/>
                    <a:p>
                      <a:r>
                        <a:rPr lang="en-US" sz="1500" dirty="0" smtClean="0"/>
                        <a:t>Cloud3</a:t>
                      </a:r>
                      <a:r>
                        <a:rPr lang="en-US" sz="1500" baseline="0" dirty="0" smtClean="0"/>
                        <a:t> &amp; Cloud4</a:t>
                      </a:r>
                      <a:endParaRPr lang="en-US" sz="1500" dirty="0"/>
                    </a:p>
                  </a:txBody>
                  <a:tcPr marL="115406" marR="115406" marT="57703" marB="57703"/>
                </a:tc>
                <a:tc>
                  <a:txBody>
                    <a:bodyPr/>
                    <a:lstStyle/>
                    <a:p>
                      <a:r>
                        <a:rPr lang="en-US" sz="1500" dirty="0" smtClean="0"/>
                        <a:t>0.3489</a:t>
                      </a:r>
                      <a:endParaRPr lang="en-US" sz="1500" dirty="0"/>
                    </a:p>
                  </a:txBody>
                  <a:tcPr marL="115406" marR="115406" marT="57703" marB="57703"/>
                </a:tc>
              </a:tr>
              <a:tr h="346217">
                <a:tc>
                  <a:txBody>
                    <a:bodyPr/>
                    <a:lstStyle/>
                    <a:p>
                      <a:r>
                        <a:rPr lang="en-US" sz="1500" dirty="0" smtClean="0"/>
                        <a:t>6</a:t>
                      </a:r>
                      <a:endParaRPr lang="en-US" sz="1500" dirty="0"/>
                    </a:p>
                  </a:txBody>
                  <a:tcPr marL="115406" marR="115406" marT="57703" marB="57703"/>
                </a:tc>
                <a:tc>
                  <a:txBody>
                    <a:bodyPr/>
                    <a:lstStyle/>
                    <a:p>
                      <a:r>
                        <a:rPr lang="en-US" sz="1500" dirty="0" smtClean="0"/>
                        <a:t>Cloud1 &amp; Cloud2</a:t>
                      </a:r>
                      <a:endParaRPr lang="en-US" sz="1500" dirty="0"/>
                    </a:p>
                  </a:txBody>
                  <a:tcPr marL="115406" marR="115406" marT="57703" marB="57703"/>
                </a:tc>
                <a:tc>
                  <a:txBody>
                    <a:bodyPr/>
                    <a:lstStyle/>
                    <a:p>
                      <a:r>
                        <a:rPr lang="en-US" sz="1500" dirty="0" smtClean="0"/>
                        <a:t>0.5059</a:t>
                      </a:r>
                      <a:endParaRPr lang="en-US" sz="1500" dirty="0"/>
                    </a:p>
                  </a:txBody>
                  <a:tcPr marL="115406" marR="115406" marT="57703" marB="57703"/>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12864546"/>
              </p:ext>
            </p:extLst>
          </p:nvPr>
        </p:nvGraphicFramePr>
        <p:xfrm>
          <a:off x="5029200" y="4191000"/>
          <a:ext cx="3791852" cy="1705570"/>
        </p:xfrm>
        <a:graphic>
          <a:graphicData uri="http://schemas.openxmlformats.org/drawingml/2006/table">
            <a:tbl>
              <a:tblPr firstRow="1" bandRow="1">
                <a:tableStyleId>{5C22544A-7EE6-4342-B048-85BDC9FD1C3A}</a:tableStyleId>
              </a:tblPr>
              <a:tblGrid>
                <a:gridCol w="663178"/>
                <a:gridCol w="2293647"/>
                <a:gridCol w="835027"/>
              </a:tblGrid>
              <a:tr h="337542">
                <a:tc>
                  <a:txBody>
                    <a:bodyPr/>
                    <a:lstStyle/>
                    <a:p>
                      <a:r>
                        <a:rPr lang="en-US" sz="1500" dirty="0" smtClean="0"/>
                        <a:t>Rank</a:t>
                      </a:r>
                      <a:endParaRPr lang="en-US" sz="1500" dirty="0"/>
                    </a:p>
                  </a:txBody>
                  <a:tcPr marL="112514" marR="112514" marT="56257" marB="56257"/>
                </a:tc>
                <a:tc>
                  <a:txBody>
                    <a:bodyPr/>
                    <a:lstStyle/>
                    <a:p>
                      <a:r>
                        <a:rPr lang="en-US" sz="1500" dirty="0" smtClean="0"/>
                        <a:t>3-Way Redundancy</a:t>
                      </a:r>
                      <a:endParaRPr lang="en-US" sz="1500" dirty="0"/>
                    </a:p>
                  </a:txBody>
                  <a:tcPr marL="112514" marR="112514" marT="56257" marB="56257"/>
                </a:tc>
                <a:tc>
                  <a:txBody>
                    <a:bodyPr/>
                    <a:lstStyle/>
                    <a:p>
                      <a:r>
                        <a:rPr lang="en-US" sz="1500" dirty="0" err="1" smtClean="0"/>
                        <a:t>Jaccard</a:t>
                      </a:r>
                      <a:endParaRPr lang="en-US" sz="1500" dirty="0"/>
                    </a:p>
                  </a:txBody>
                  <a:tcPr marL="112514" marR="112514" marT="56257" marB="56257"/>
                </a:tc>
              </a:tr>
              <a:tr h="337542">
                <a:tc>
                  <a:txBody>
                    <a:bodyPr/>
                    <a:lstStyle/>
                    <a:p>
                      <a:r>
                        <a:rPr lang="en-US" sz="1500" dirty="0" smtClean="0"/>
                        <a:t>1</a:t>
                      </a:r>
                      <a:endParaRPr lang="en-US" sz="1500" dirty="0"/>
                    </a:p>
                  </a:txBody>
                  <a:tcPr marL="112514" marR="112514" marT="56257" marB="56257"/>
                </a:tc>
                <a:tc>
                  <a:txBody>
                    <a:bodyPr/>
                    <a:lstStyle/>
                    <a:p>
                      <a:r>
                        <a:rPr lang="en-US" sz="1500" dirty="0" smtClean="0"/>
                        <a:t>Cloud2 &amp; Cloud3 &amp; Cloud4</a:t>
                      </a:r>
                      <a:endParaRPr lang="en-US" sz="1500" dirty="0"/>
                    </a:p>
                  </a:txBody>
                  <a:tcPr marL="112514" marR="112514" marT="56257" marB="56257"/>
                </a:tc>
                <a:tc>
                  <a:txBody>
                    <a:bodyPr/>
                    <a:lstStyle/>
                    <a:p>
                      <a:r>
                        <a:rPr lang="en-US" sz="1500" dirty="0" smtClean="0"/>
                        <a:t>0.1128</a:t>
                      </a:r>
                      <a:endParaRPr lang="en-US" sz="1500" dirty="0"/>
                    </a:p>
                  </a:txBody>
                  <a:tcPr marL="112514" marR="112514" marT="56257" marB="56257"/>
                </a:tc>
              </a:tr>
              <a:tr h="337542">
                <a:tc>
                  <a:txBody>
                    <a:bodyPr/>
                    <a:lstStyle/>
                    <a:p>
                      <a:r>
                        <a:rPr lang="en-US" sz="1500" dirty="0" smtClean="0"/>
                        <a:t>2</a:t>
                      </a:r>
                      <a:endParaRPr lang="en-US" sz="1500" dirty="0"/>
                    </a:p>
                  </a:txBody>
                  <a:tcPr marL="112514" marR="112514" marT="56257" marB="56257"/>
                </a:tc>
                <a:tc>
                  <a:txBody>
                    <a:bodyPr/>
                    <a:lstStyle/>
                    <a:p>
                      <a:r>
                        <a:rPr lang="en-US" sz="1500" dirty="0" smtClean="0"/>
                        <a:t>Cloud1</a:t>
                      </a:r>
                      <a:r>
                        <a:rPr lang="en-US" sz="1500" baseline="0" dirty="0" smtClean="0"/>
                        <a:t> &amp; Cloud2 &amp; Cloud4</a:t>
                      </a:r>
                      <a:endParaRPr lang="en-US" sz="1500" dirty="0"/>
                    </a:p>
                  </a:txBody>
                  <a:tcPr marL="112514" marR="112514" marT="56257" marB="56257"/>
                </a:tc>
                <a:tc>
                  <a:txBody>
                    <a:bodyPr/>
                    <a:lstStyle/>
                    <a:p>
                      <a:r>
                        <a:rPr lang="en-US" sz="1500" dirty="0" smtClean="0"/>
                        <a:t>0.1207</a:t>
                      </a:r>
                      <a:endParaRPr lang="en-US" sz="1500" dirty="0"/>
                    </a:p>
                  </a:txBody>
                  <a:tcPr marL="112514" marR="112514" marT="56257" marB="56257"/>
                </a:tc>
              </a:tr>
              <a:tr h="337542">
                <a:tc>
                  <a:txBody>
                    <a:bodyPr/>
                    <a:lstStyle/>
                    <a:p>
                      <a:r>
                        <a:rPr lang="en-US" sz="1500" dirty="0" smtClean="0"/>
                        <a:t>3</a:t>
                      </a:r>
                      <a:endParaRPr lang="en-US" sz="1500" dirty="0"/>
                    </a:p>
                  </a:txBody>
                  <a:tcPr marL="112514" marR="112514" marT="56257" marB="56257"/>
                </a:tc>
                <a:tc>
                  <a:txBody>
                    <a:bodyPr/>
                    <a:lstStyle/>
                    <a:p>
                      <a:r>
                        <a:rPr lang="en-US" sz="1500" dirty="0" smtClean="0"/>
                        <a:t>Cloud1 &amp; Cloud3 &amp; Cloud4</a:t>
                      </a:r>
                      <a:endParaRPr lang="en-US" sz="1500" dirty="0"/>
                    </a:p>
                  </a:txBody>
                  <a:tcPr marL="112514" marR="112514" marT="56257" marB="56257"/>
                </a:tc>
                <a:tc>
                  <a:txBody>
                    <a:bodyPr/>
                    <a:lstStyle/>
                    <a:p>
                      <a:r>
                        <a:rPr lang="en-US" sz="1500" dirty="0" smtClean="0"/>
                        <a:t>0.1353</a:t>
                      </a:r>
                      <a:endParaRPr lang="en-US" sz="1500" dirty="0"/>
                    </a:p>
                  </a:txBody>
                  <a:tcPr marL="112514" marR="112514" marT="56257" marB="56257"/>
                </a:tc>
              </a:tr>
              <a:tr h="337542">
                <a:tc>
                  <a:txBody>
                    <a:bodyPr/>
                    <a:lstStyle/>
                    <a:p>
                      <a:r>
                        <a:rPr lang="en-US" sz="1500" dirty="0" smtClean="0"/>
                        <a:t>4</a:t>
                      </a:r>
                      <a:endParaRPr lang="en-US" sz="1500" dirty="0"/>
                    </a:p>
                  </a:txBody>
                  <a:tcPr marL="112514" marR="112514" marT="56257" marB="56257"/>
                </a:tc>
                <a:tc>
                  <a:txBody>
                    <a:bodyPr/>
                    <a:lstStyle/>
                    <a:p>
                      <a:r>
                        <a:rPr lang="en-US" sz="1500" dirty="0" smtClean="0"/>
                        <a:t>Cloud1 &amp; Cloud2 &amp; Cloud3</a:t>
                      </a:r>
                      <a:endParaRPr lang="en-US" sz="1500" dirty="0"/>
                    </a:p>
                  </a:txBody>
                  <a:tcPr marL="112514" marR="112514" marT="56257" marB="56257"/>
                </a:tc>
                <a:tc>
                  <a:txBody>
                    <a:bodyPr/>
                    <a:lstStyle/>
                    <a:p>
                      <a:r>
                        <a:rPr lang="en-US" sz="1500" dirty="0" smtClean="0"/>
                        <a:t>0.1536</a:t>
                      </a:r>
                      <a:endParaRPr lang="en-US" sz="1500" dirty="0"/>
                    </a:p>
                  </a:txBody>
                  <a:tcPr marL="112514" marR="112514" marT="56257" marB="56257"/>
                </a:tc>
              </a:tr>
            </a:tbl>
          </a:graphicData>
        </a:graphic>
      </p:graphicFrame>
    </p:spTree>
    <p:extLst>
      <p:ext uri="{BB962C8B-B14F-4D97-AF65-F5344CB8AC3E}">
        <p14:creationId xmlns:p14="http://schemas.microsoft.com/office/powerpoint/2010/main" val="140789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Evaluation Configuration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79438321"/>
              </p:ext>
            </p:extLst>
          </p:nvPr>
        </p:nvGraphicFramePr>
        <p:xfrm>
          <a:off x="457200" y="2890520"/>
          <a:ext cx="8229600" cy="2595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a:tc>
                <a:tc>
                  <a:txBody>
                    <a:bodyPr/>
                    <a:lstStyle/>
                    <a:p>
                      <a:r>
                        <a:rPr lang="en-US" dirty="0" smtClean="0"/>
                        <a:t>Topology A</a:t>
                      </a:r>
                      <a:endParaRPr lang="en-US" dirty="0"/>
                    </a:p>
                  </a:txBody>
                  <a:tcPr/>
                </a:tc>
                <a:tc>
                  <a:txBody>
                    <a:bodyPr/>
                    <a:lstStyle/>
                    <a:p>
                      <a:r>
                        <a:rPr lang="en-US" dirty="0" smtClean="0"/>
                        <a:t>Topology B</a:t>
                      </a:r>
                      <a:endParaRPr lang="en-US" dirty="0"/>
                    </a:p>
                  </a:txBody>
                  <a:tcPr/>
                </a:tc>
                <a:tc>
                  <a:txBody>
                    <a:bodyPr/>
                    <a:lstStyle/>
                    <a:p>
                      <a:r>
                        <a:rPr lang="en-US" dirty="0" smtClean="0"/>
                        <a:t>Topology C</a:t>
                      </a:r>
                      <a:endParaRPr lang="en-US" dirty="0"/>
                    </a:p>
                  </a:txBody>
                  <a:tcPr/>
                </a:tc>
              </a:tr>
              <a:tr h="370840">
                <a:tc>
                  <a:txBody>
                    <a:bodyPr/>
                    <a:lstStyle/>
                    <a:p>
                      <a:r>
                        <a:rPr lang="en-US" dirty="0" smtClean="0"/>
                        <a:t># switch ports</a:t>
                      </a:r>
                      <a:endParaRPr lang="en-US" dirty="0"/>
                    </a:p>
                  </a:txBody>
                  <a:tcPr/>
                </a:tc>
                <a:tc>
                  <a:txBody>
                    <a:bodyPr/>
                    <a:lstStyle/>
                    <a:p>
                      <a:pPr algn="r"/>
                      <a:r>
                        <a:rPr lang="en-US" dirty="0" smtClean="0"/>
                        <a:t>16</a:t>
                      </a:r>
                      <a:endParaRPr lang="en-US" dirty="0"/>
                    </a:p>
                  </a:txBody>
                  <a:tcPr/>
                </a:tc>
                <a:tc>
                  <a:txBody>
                    <a:bodyPr/>
                    <a:lstStyle/>
                    <a:p>
                      <a:pPr algn="r"/>
                      <a:r>
                        <a:rPr lang="en-US" dirty="0" smtClean="0"/>
                        <a:t>24</a:t>
                      </a:r>
                      <a:endParaRPr lang="en-US" dirty="0"/>
                    </a:p>
                  </a:txBody>
                  <a:tcPr/>
                </a:tc>
                <a:tc>
                  <a:txBody>
                    <a:bodyPr/>
                    <a:lstStyle/>
                    <a:p>
                      <a:pPr algn="r"/>
                      <a:r>
                        <a:rPr lang="en-US" dirty="0" smtClean="0"/>
                        <a:t>48</a:t>
                      </a:r>
                      <a:endParaRPr lang="en-US" dirty="0"/>
                    </a:p>
                  </a:txBody>
                  <a:tcPr/>
                </a:tc>
              </a:tr>
              <a:tr h="370840">
                <a:tc>
                  <a:txBody>
                    <a:bodyPr/>
                    <a:lstStyle/>
                    <a:p>
                      <a:r>
                        <a:rPr lang="en-US" dirty="0" smtClean="0"/>
                        <a:t># core routers</a:t>
                      </a:r>
                      <a:endParaRPr lang="en-US" dirty="0"/>
                    </a:p>
                  </a:txBody>
                  <a:tcPr/>
                </a:tc>
                <a:tc>
                  <a:txBody>
                    <a:bodyPr/>
                    <a:lstStyle/>
                    <a:p>
                      <a:pPr algn="r"/>
                      <a:r>
                        <a:rPr lang="en-US" dirty="0" smtClean="0"/>
                        <a:t>64</a:t>
                      </a:r>
                      <a:endParaRPr lang="en-US" dirty="0"/>
                    </a:p>
                  </a:txBody>
                  <a:tcPr/>
                </a:tc>
                <a:tc>
                  <a:txBody>
                    <a:bodyPr/>
                    <a:lstStyle/>
                    <a:p>
                      <a:pPr algn="r"/>
                      <a:r>
                        <a:rPr lang="en-US" dirty="0" smtClean="0"/>
                        <a:t>144</a:t>
                      </a:r>
                      <a:endParaRPr lang="en-US" dirty="0"/>
                    </a:p>
                  </a:txBody>
                  <a:tcPr/>
                </a:tc>
                <a:tc>
                  <a:txBody>
                    <a:bodyPr/>
                    <a:lstStyle/>
                    <a:p>
                      <a:pPr algn="r"/>
                      <a:r>
                        <a:rPr lang="en-US" dirty="0" smtClean="0"/>
                        <a:t>576</a:t>
                      </a:r>
                      <a:endParaRPr lang="en-US" dirty="0"/>
                    </a:p>
                  </a:txBody>
                  <a:tcPr/>
                </a:tc>
              </a:tr>
              <a:tr h="370840">
                <a:tc>
                  <a:txBody>
                    <a:bodyPr/>
                    <a:lstStyle/>
                    <a:p>
                      <a:r>
                        <a:rPr lang="en-US" dirty="0" smtClean="0"/>
                        <a:t># </a:t>
                      </a:r>
                      <a:r>
                        <a:rPr lang="en-US" dirty="0" err="1" smtClean="0"/>
                        <a:t>agg</a:t>
                      </a:r>
                      <a:r>
                        <a:rPr lang="en-US" dirty="0" smtClean="0"/>
                        <a:t> switches</a:t>
                      </a:r>
                      <a:endParaRPr lang="en-US" dirty="0"/>
                    </a:p>
                  </a:txBody>
                  <a:tcPr/>
                </a:tc>
                <a:tc>
                  <a:txBody>
                    <a:bodyPr/>
                    <a:lstStyle/>
                    <a:p>
                      <a:pPr algn="r"/>
                      <a:r>
                        <a:rPr lang="en-US" dirty="0" smtClean="0"/>
                        <a:t>128</a:t>
                      </a:r>
                      <a:endParaRPr lang="en-US" dirty="0"/>
                    </a:p>
                  </a:txBody>
                  <a:tcPr/>
                </a:tc>
                <a:tc>
                  <a:txBody>
                    <a:bodyPr/>
                    <a:lstStyle/>
                    <a:p>
                      <a:pPr algn="r"/>
                      <a:r>
                        <a:rPr lang="en-US" dirty="0" smtClean="0"/>
                        <a:t>288</a:t>
                      </a:r>
                      <a:endParaRPr lang="en-US" dirty="0"/>
                    </a:p>
                  </a:txBody>
                  <a:tcPr/>
                </a:tc>
                <a:tc>
                  <a:txBody>
                    <a:bodyPr/>
                    <a:lstStyle/>
                    <a:p>
                      <a:pPr algn="r"/>
                      <a:r>
                        <a:rPr lang="en-US" dirty="0" smtClean="0"/>
                        <a:t>1,152</a:t>
                      </a:r>
                      <a:endParaRPr lang="en-US" dirty="0"/>
                    </a:p>
                  </a:txBody>
                  <a:tcPr/>
                </a:tc>
              </a:tr>
              <a:tr h="370840">
                <a:tc>
                  <a:txBody>
                    <a:bodyPr/>
                    <a:lstStyle/>
                    <a:p>
                      <a:r>
                        <a:rPr lang="en-US" dirty="0" smtClean="0"/>
                        <a:t># </a:t>
                      </a:r>
                      <a:r>
                        <a:rPr lang="en-US" dirty="0" err="1" smtClean="0"/>
                        <a:t>ToR</a:t>
                      </a:r>
                      <a:r>
                        <a:rPr lang="en-US" dirty="0" smtClean="0"/>
                        <a:t> switches</a:t>
                      </a:r>
                      <a:endParaRPr lang="en-US" dirty="0"/>
                    </a:p>
                  </a:txBody>
                  <a:tcPr/>
                </a:tc>
                <a:tc>
                  <a:txBody>
                    <a:bodyPr/>
                    <a:lstStyle/>
                    <a:p>
                      <a:pPr algn="r"/>
                      <a:r>
                        <a:rPr lang="en-US" dirty="0" smtClean="0"/>
                        <a:t>128</a:t>
                      </a:r>
                      <a:endParaRPr lang="en-US" dirty="0"/>
                    </a:p>
                  </a:txBody>
                  <a:tcPr/>
                </a:tc>
                <a:tc>
                  <a:txBody>
                    <a:bodyPr/>
                    <a:lstStyle/>
                    <a:p>
                      <a:pPr algn="r"/>
                      <a:r>
                        <a:rPr lang="en-US" dirty="0" smtClean="0"/>
                        <a:t>288</a:t>
                      </a:r>
                      <a:endParaRPr lang="en-US" dirty="0"/>
                    </a:p>
                  </a:txBody>
                  <a:tcPr/>
                </a:tc>
                <a:tc>
                  <a:txBody>
                    <a:bodyPr/>
                    <a:lstStyle/>
                    <a:p>
                      <a:pPr algn="r"/>
                      <a:r>
                        <a:rPr lang="en-US" dirty="0" smtClean="0"/>
                        <a:t>1,152</a:t>
                      </a:r>
                      <a:endParaRPr lang="en-US" dirty="0"/>
                    </a:p>
                  </a:txBody>
                  <a:tcPr/>
                </a:tc>
              </a:tr>
              <a:tr h="370840">
                <a:tc>
                  <a:txBody>
                    <a:bodyPr/>
                    <a:lstStyle/>
                    <a:p>
                      <a:r>
                        <a:rPr lang="en-US" dirty="0" smtClean="0"/>
                        <a:t># servers</a:t>
                      </a:r>
                      <a:endParaRPr lang="en-US" dirty="0"/>
                    </a:p>
                  </a:txBody>
                  <a:tcPr/>
                </a:tc>
                <a:tc>
                  <a:txBody>
                    <a:bodyPr/>
                    <a:lstStyle/>
                    <a:p>
                      <a:pPr algn="r"/>
                      <a:r>
                        <a:rPr lang="en-US" dirty="0" smtClean="0"/>
                        <a:t>1,024</a:t>
                      </a:r>
                      <a:endParaRPr lang="en-US" dirty="0"/>
                    </a:p>
                  </a:txBody>
                  <a:tcPr/>
                </a:tc>
                <a:tc>
                  <a:txBody>
                    <a:bodyPr/>
                    <a:lstStyle/>
                    <a:p>
                      <a:pPr algn="r"/>
                      <a:r>
                        <a:rPr lang="en-US" dirty="0" smtClean="0"/>
                        <a:t>3,456</a:t>
                      </a:r>
                      <a:endParaRPr lang="en-US" dirty="0"/>
                    </a:p>
                  </a:txBody>
                  <a:tcPr/>
                </a:tc>
                <a:tc>
                  <a:txBody>
                    <a:bodyPr/>
                    <a:lstStyle/>
                    <a:p>
                      <a:pPr algn="r"/>
                      <a:r>
                        <a:rPr lang="en-US" dirty="0" smtClean="0"/>
                        <a:t>27,648</a:t>
                      </a:r>
                      <a:endParaRPr lang="en-US" dirty="0"/>
                    </a:p>
                  </a:txBody>
                  <a:tcPr/>
                </a:tc>
              </a:tr>
              <a:tr h="370840">
                <a:tc>
                  <a:txBody>
                    <a:bodyPr/>
                    <a:lstStyle/>
                    <a:p>
                      <a:r>
                        <a:rPr lang="en-US" dirty="0" smtClean="0">
                          <a:solidFill>
                            <a:schemeClr val="bg1"/>
                          </a:solidFill>
                        </a:rPr>
                        <a:t>Total # of devices</a:t>
                      </a:r>
                      <a:endParaRPr lang="en-US" dirty="0">
                        <a:solidFill>
                          <a:schemeClr val="bg1"/>
                        </a:solidFill>
                      </a:endParaRPr>
                    </a:p>
                  </a:txBody>
                  <a:tcPr>
                    <a:solidFill>
                      <a:srgbClr val="4F81BD"/>
                    </a:solidFill>
                  </a:tcPr>
                </a:tc>
                <a:tc>
                  <a:txBody>
                    <a:bodyPr/>
                    <a:lstStyle/>
                    <a:p>
                      <a:pPr algn="r"/>
                      <a:r>
                        <a:rPr lang="en-US" dirty="0" smtClean="0">
                          <a:solidFill>
                            <a:schemeClr val="bg1"/>
                          </a:solidFill>
                        </a:rPr>
                        <a:t>1,344</a:t>
                      </a:r>
                      <a:endParaRPr lang="en-US" dirty="0">
                        <a:solidFill>
                          <a:schemeClr val="bg1"/>
                        </a:solidFill>
                      </a:endParaRPr>
                    </a:p>
                  </a:txBody>
                  <a:tcPr>
                    <a:solidFill>
                      <a:srgbClr val="4F81BD"/>
                    </a:solidFill>
                  </a:tcPr>
                </a:tc>
                <a:tc>
                  <a:txBody>
                    <a:bodyPr/>
                    <a:lstStyle/>
                    <a:p>
                      <a:pPr algn="r"/>
                      <a:r>
                        <a:rPr lang="en-US" dirty="0" smtClean="0">
                          <a:solidFill>
                            <a:schemeClr val="bg1"/>
                          </a:solidFill>
                        </a:rPr>
                        <a:t>4,176</a:t>
                      </a:r>
                      <a:endParaRPr lang="en-US" dirty="0">
                        <a:solidFill>
                          <a:schemeClr val="bg1"/>
                        </a:solidFill>
                      </a:endParaRPr>
                    </a:p>
                  </a:txBody>
                  <a:tcPr>
                    <a:solidFill>
                      <a:srgbClr val="4F81BD"/>
                    </a:solidFill>
                  </a:tcPr>
                </a:tc>
                <a:tc>
                  <a:txBody>
                    <a:bodyPr/>
                    <a:lstStyle/>
                    <a:p>
                      <a:pPr algn="r"/>
                      <a:r>
                        <a:rPr lang="en-US" dirty="0" smtClean="0">
                          <a:solidFill>
                            <a:schemeClr val="bg1"/>
                          </a:solidFill>
                        </a:rPr>
                        <a:t>30,528</a:t>
                      </a:r>
                      <a:endParaRPr lang="en-US" dirty="0">
                        <a:solidFill>
                          <a:schemeClr val="bg1"/>
                        </a:solidFill>
                      </a:endParaRPr>
                    </a:p>
                  </a:txBody>
                  <a:tcPr>
                    <a:solidFill>
                      <a:srgbClr val="4F81BD"/>
                    </a:solidFill>
                  </a:tcPr>
                </a:tc>
              </a:tr>
            </a:tbl>
          </a:graphicData>
        </a:graphic>
      </p:graphicFrame>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26</a:t>
            </a:fld>
            <a:endParaRPr lang="en-US"/>
          </a:p>
        </p:txBody>
      </p:sp>
      <p:sp>
        <p:nvSpPr>
          <p:cNvPr id="8" name="TextBox 7"/>
          <p:cNvSpPr txBox="1"/>
          <p:nvPr/>
        </p:nvSpPr>
        <p:spPr>
          <a:xfrm>
            <a:off x="381000" y="1600200"/>
            <a:ext cx="8382000" cy="769441"/>
          </a:xfrm>
          <a:prstGeom prst="rect">
            <a:avLst/>
          </a:prstGeom>
          <a:noFill/>
        </p:spPr>
        <p:txBody>
          <a:bodyPr wrap="square" rtlCol="0">
            <a:spAutoFit/>
          </a:bodyPr>
          <a:lstStyle/>
          <a:p>
            <a:r>
              <a:rPr lang="en-US" sz="2200" dirty="0" smtClean="0"/>
              <a:t>Performance of </a:t>
            </a:r>
            <a:r>
              <a:rPr lang="en-US" sz="2200" dirty="0" err="1" smtClean="0"/>
              <a:t>INDaaS</a:t>
            </a:r>
            <a:r>
              <a:rPr lang="en-US" sz="2200" dirty="0" smtClean="0"/>
              <a:t> was evaluated on 40 workstations containing Intel Xeon Quad Core HT 3.7 GHz CPUs and 16 GB of RAM.</a:t>
            </a:r>
            <a:endParaRPr lang="en-US" sz="2200" dirty="0"/>
          </a:p>
        </p:txBody>
      </p:sp>
    </p:spTree>
    <p:extLst>
      <p:ext uri="{BB962C8B-B14F-4D97-AF65-F5344CB8AC3E}">
        <p14:creationId xmlns:p14="http://schemas.microsoft.com/office/powerpoint/2010/main" val="815510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990600"/>
            <a:ext cx="4177286" cy="2756619"/>
          </a:xfr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8159" y="991644"/>
            <a:ext cx="4184666" cy="2761488"/>
          </a:xfrm>
          <a:prstGeom prst="rect">
            <a:avLst/>
          </a:prstGeom>
        </p:spPr>
      </p:pic>
      <p:sp>
        <p:nvSpPr>
          <p:cNvPr id="2" name="Title 1"/>
          <p:cNvSpPr>
            <a:spLocks noGrp="1"/>
          </p:cNvSpPr>
          <p:nvPr>
            <p:ph type="title"/>
          </p:nvPr>
        </p:nvSpPr>
        <p:spPr/>
        <p:txBody>
          <a:bodyPr/>
          <a:lstStyle/>
          <a:p>
            <a:r>
              <a:rPr lang="en-US" dirty="0" smtClean="0"/>
              <a:t>SIA Performance Evaluation Results</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27</a:t>
            </a:fld>
            <a:endParaRPr lang="en-US"/>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9668" y="3567336"/>
            <a:ext cx="4184665" cy="2761488"/>
          </a:xfrm>
          <a:prstGeom prst="rect">
            <a:avLst/>
          </a:prstGeom>
        </p:spPr>
      </p:pic>
      <p:grpSp>
        <p:nvGrpSpPr>
          <p:cNvPr id="94" name="Group 93"/>
          <p:cNvGrpSpPr/>
          <p:nvPr/>
        </p:nvGrpSpPr>
        <p:grpSpPr>
          <a:xfrm>
            <a:off x="304800" y="1350037"/>
            <a:ext cx="7736687" cy="4376631"/>
            <a:chOff x="304800" y="1350037"/>
            <a:chExt cx="7736687" cy="4376631"/>
          </a:xfrm>
        </p:grpSpPr>
        <p:grpSp>
          <p:nvGrpSpPr>
            <p:cNvPr id="86" name="Group 85"/>
            <p:cNvGrpSpPr/>
            <p:nvPr/>
          </p:nvGrpSpPr>
          <p:grpSpPr>
            <a:xfrm>
              <a:off x="304800" y="1350037"/>
              <a:ext cx="7736687" cy="4376631"/>
              <a:chOff x="304800" y="1350037"/>
              <a:chExt cx="7736687" cy="4376631"/>
            </a:xfrm>
          </p:grpSpPr>
          <p:sp>
            <p:nvSpPr>
              <p:cNvPr id="3" name="TextBox 2"/>
              <p:cNvSpPr txBox="1"/>
              <p:nvPr/>
            </p:nvSpPr>
            <p:spPr>
              <a:xfrm>
                <a:off x="304800" y="3787676"/>
                <a:ext cx="2286000" cy="1938992"/>
              </a:xfrm>
              <a:prstGeom prst="rect">
                <a:avLst/>
              </a:prstGeom>
              <a:noFill/>
            </p:spPr>
            <p:txBody>
              <a:bodyPr wrap="square" rtlCol="0">
                <a:spAutoFit/>
              </a:bodyPr>
              <a:lstStyle/>
              <a:p>
                <a:r>
                  <a:rPr lang="en-US" sz="2000" b="1" dirty="0" smtClean="0"/>
                  <a:t>(Roughly) linear computation performance seen for failure sampling algorithm in all topologies</a:t>
                </a:r>
                <a:endParaRPr lang="en-US" sz="2000" b="1" dirty="0"/>
              </a:p>
            </p:txBody>
          </p:sp>
          <p:grpSp>
            <p:nvGrpSpPr>
              <p:cNvPr id="81" name="Group 80"/>
              <p:cNvGrpSpPr/>
              <p:nvPr/>
            </p:nvGrpSpPr>
            <p:grpSpPr>
              <a:xfrm>
                <a:off x="1266822" y="1359563"/>
                <a:ext cx="1273178" cy="1764637"/>
                <a:chOff x="1266822" y="1359563"/>
                <a:chExt cx="1273178" cy="1764637"/>
              </a:xfrm>
            </p:grpSpPr>
            <p:cxnSp>
              <p:nvCxnSpPr>
                <p:cNvPr id="25" name="Straight Connector 24"/>
                <p:cNvCxnSpPr/>
                <p:nvPr/>
              </p:nvCxnSpPr>
              <p:spPr>
                <a:xfrm>
                  <a:off x="2540000" y="1359563"/>
                  <a:ext cx="0" cy="1555087"/>
                </a:xfrm>
                <a:prstGeom prst="line">
                  <a:avLst/>
                </a:prstGeom>
                <a:ln w="19050">
                  <a:solidFill>
                    <a:srgbClr val="2EB557"/>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266825" y="1631950"/>
                  <a:ext cx="0" cy="1282700"/>
                </a:xfrm>
                <a:prstGeom prst="line">
                  <a:avLst/>
                </a:prstGeom>
                <a:ln w="19050">
                  <a:solidFill>
                    <a:srgbClr val="0000FF"/>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1019" y="1483523"/>
                  <a:ext cx="0" cy="1431127"/>
                </a:xfrm>
                <a:prstGeom prst="line">
                  <a:avLst/>
                </a:prstGeom>
                <a:ln w="19050">
                  <a:solidFill>
                    <a:srgbClr val="8D0000"/>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26" name="Right Brace 25"/>
                <p:cNvSpPr/>
                <p:nvPr/>
              </p:nvSpPr>
              <p:spPr>
                <a:xfrm rot="5400000">
                  <a:off x="1843109" y="2427311"/>
                  <a:ext cx="120602" cy="127317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chemeClr val="tx1"/>
                      </a:solidFill>
                    </a:ln>
                  </a:endParaRPr>
                </a:p>
              </p:txBody>
            </p:sp>
          </p:grpSp>
          <p:cxnSp>
            <p:nvCxnSpPr>
              <p:cNvPr id="38" name="Straight Arrow Connector 37"/>
              <p:cNvCxnSpPr/>
              <p:nvPr/>
            </p:nvCxnSpPr>
            <p:spPr>
              <a:xfrm flipV="1">
                <a:off x="609600" y="3124200"/>
                <a:ext cx="724297" cy="663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6206330" y="1350037"/>
                <a:ext cx="1835157" cy="1774162"/>
                <a:chOff x="6206330" y="1350037"/>
                <a:chExt cx="1835157" cy="1774162"/>
              </a:xfrm>
            </p:grpSpPr>
            <p:grpSp>
              <p:nvGrpSpPr>
                <p:cNvPr id="82" name="Group 81"/>
                <p:cNvGrpSpPr/>
                <p:nvPr/>
              </p:nvGrpSpPr>
              <p:grpSpPr>
                <a:xfrm>
                  <a:off x="6206330" y="1350037"/>
                  <a:ext cx="1835157" cy="1564613"/>
                  <a:chOff x="6206330" y="1350037"/>
                  <a:chExt cx="1835157" cy="1564613"/>
                </a:xfrm>
              </p:grpSpPr>
              <p:cxnSp>
                <p:nvCxnSpPr>
                  <p:cNvPr id="47" name="Straight Connector 46"/>
                  <p:cNvCxnSpPr/>
                  <p:nvPr/>
                </p:nvCxnSpPr>
                <p:spPr>
                  <a:xfrm>
                    <a:off x="7157244" y="1512095"/>
                    <a:ext cx="0" cy="1402555"/>
                  </a:xfrm>
                  <a:prstGeom prst="line">
                    <a:avLst/>
                  </a:prstGeom>
                  <a:ln w="19050">
                    <a:solidFill>
                      <a:srgbClr val="2EB557"/>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206330" y="1728922"/>
                    <a:ext cx="0" cy="1185728"/>
                  </a:xfrm>
                  <a:prstGeom prst="line">
                    <a:avLst/>
                  </a:prstGeom>
                  <a:ln w="19050">
                    <a:solidFill>
                      <a:srgbClr val="8D0000"/>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41487" y="1350037"/>
                    <a:ext cx="0" cy="1564613"/>
                  </a:xfrm>
                  <a:prstGeom prst="line">
                    <a:avLst/>
                  </a:prstGeom>
                  <a:ln w="19050">
                    <a:solidFill>
                      <a:srgbClr val="FF0000"/>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grpSp>
            <p:sp>
              <p:nvSpPr>
                <p:cNvPr id="79" name="Right Brace 78"/>
                <p:cNvSpPr/>
                <p:nvPr/>
              </p:nvSpPr>
              <p:spPr>
                <a:xfrm rot="5400000">
                  <a:off x="7063608" y="2146321"/>
                  <a:ext cx="120600" cy="183515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chemeClr val="tx1"/>
                      </a:solidFill>
                    </a:ln>
                  </a:endParaRPr>
                </a:p>
              </p:txBody>
            </p:sp>
          </p:grpSp>
        </p:grpSp>
        <p:cxnSp>
          <p:nvCxnSpPr>
            <p:cNvPr id="89" name="Straight Arrow Connector 88"/>
            <p:cNvCxnSpPr/>
            <p:nvPr/>
          </p:nvCxnSpPr>
          <p:spPr>
            <a:xfrm flipV="1">
              <a:off x="609600" y="3124199"/>
              <a:ext cx="5791200" cy="663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762000" y="1295400"/>
            <a:ext cx="8040825" cy="4745287"/>
            <a:chOff x="762000" y="1295400"/>
            <a:chExt cx="8040825" cy="4745287"/>
          </a:xfrm>
        </p:grpSpPr>
        <p:grpSp>
          <p:nvGrpSpPr>
            <p:cNvPr id="87" name="Group 86"/>
            <p:cNvGrpSpPr/>
            <p:nvPr/>
          </p:nvGrpSpPr>
          <p:grpSpPr>
            <a:xfrm>
              <a:off x="762000" y="1295400"/>
              <a:ext cx="8040825" cy="4745287"/>
              <a:chOff x="762000" y="1295400"/>
              <a:chExt cx="8040825" cy="4745287"/>
            </a:xfrm>
          </p:grpSpPr>
          <p:grpSp>
            <p:nvGrpSpPr>
              <p:cNvPr id="84" name="Group 83"/>
              <p:cNvGrpSpPr/>
              <p:nvPr/>
            </p:nvGrpSpPr>
            <p:grpSpPr>
              <a:xfrm>
                <a:off x="762000" y="1295400"/>
                <a:ext cx="1778000" cy="390525"/>
                <a:chOff x="762000" y="1295400"/>
                <a:chExt cx="1778000" cy="390525"/>
              </a:xfrm>
            </p:grpSpPr>
            <p:cxnSp>
              <p:nvCxnSpPr>
                <p:cNvPr id="8" name="Straight Connector 7"/>
                <p:cNvCxnSpPr/>
                <p:nvPr/>
              </p:nvCxnSpPr>
              <p:spPr>
                <a:xfrm>
                  <a:off x="866775" y="1359563"/>
                  <a:ext cx="1673225" cy="0"/>
                </a:xfrm>
                <a:prstGeom prst="line">
                  <a:avLst/>
                </a:prstGeom>
                <a:ln w="19050">
                  <a:solidFill>
                    <a:srgbClr val="2EB557"/>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66775" y="1631950"/>
                  <a:ext cx="400050" cy="0"/>
                </a:xfrm>
                <a:prstGeom prst="line">
                  <a:avLst/>
                </a:prstGeom>
                <a:ln w="19050">
                  <a:solidFill>
                    <a:srgbClr val="0000FF"/>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66775" y="1483523"/>
                  <a:ext cx="934244" cy="0"/>
                </a:xfrm>
                <a:prstGeom prst="line">
                  <a:avLst/>
                </a:prstGeom>
                <a:ln w="19050">
                  <a:solidFill>
                    <a:srgbClr val="8D0000"/>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40" name="Right Brace 39"/>
                <p:cNvSpPr/>
                <p:nvPr/>
              </p:nvSpPr>
              <p:spPr>
                <a:xfrm rot="10800000">
                  <a:off x="762000" y="1295400"/>
                  <a:ext cx="104775" cy="39052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chemeClr val="tx1"/>
                      </a:solidFill>
                    </a:ln>
                  </a:endParaRPr>
                </a:p>
              </p:txBody>
            </p:sp>
          </p:grpSp>
          <p:sp>
            <p:nvSpPr>
              <p:cNvPr id="43" name="TextBox 42"/>
              <p:cNvSpPr txBox="1"/>
              <p:nvPr/>
            </p:nvSpPr>
            <p:spPr>
              <a:xfrm>
                <a:off x="6776908" y="3793918"/>
                <a:ext cx="2025917" cy="2246769"/>
              </a:xfrm>
              <a:prstGeom prst="rect">
                <a:avLst/>
              </a:prstGeom>
              <a:noFill/>
            </p:spPr>
            <p:txBody>
              <a:bodyPr wrap="square" rtlCol="0">
                <a:spAutoFit/>
              </a:bodyPr>
              <a:lstStyle/>
              <a:p>
                <a:r>
                  <a:rPr lang="en-US" sz="2000" b="1" dirty="0" smtClean="0"/>
                  <a:t>Tradeoff exists between linear time complexity and logarithmic percentage of minimal RGs detected</a:t>
                </a:r>
                <a:endParaRPr lang="en-US" sz="2000" b="1" dirty="0"/>
              </a:p>
            </p:txBody>
          </p:sp>
          <p:cxnSp>
            <p:nvCxnSpPr>
              <p:cNvPr id="41" name="Straight Arrow Connector 40"/>
              <p:cNvCxnSpPr/>
              <p:nvPr/>
            </p:nvCxnSpPr>
            <p:spPr>
              <a:xfrm flipH="1" flipV="1">
                <a:off x="866776" y="1490662"/>
                <a:ext cx="5910132" cy="2547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5029200" y="1338397"/>
                <a:ext cx="3012287" cy="390525"/>
                <a:chOff x="5029200" y="1338397"/>
                <a:chExt cx="3012287" cy="390525"/>
              </a:xfrm>
            </p:grpSpPr>
            <p:cxnSp>
              <p:nvCxnSpPr>
                <p:cNvPr id="46" name="Straight Connector 45"/>
                <p:cNvCxnSpPr/>
                <p:nvPr/>
              </p:nvCxnSpPr>
              <p:spPr>
                <a:xfrm>
                  <a:off x="5181600" y="1512095"/>
                  <a:ext cx="1975644" cy="0"/>
                </a:xfrm>
                <a:prstGeom prst="line">
                  <a:avLst/>
                </a:prstGeom>
                <a:ln w="19050">
                  <a:solidFill>
                    <a:srgbClr val="2EB557"/>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81600" y="1728922"/>
                  <a:ext cx="1024730" cy="0"/>
                </a:xfrm>
                <a:prstGeom prst="line">
                  <a:avLst/>
                </a:prstGeom>
                <a:ln w="19050">
                  <a:solidFill>
                    <a:srgbClr val="8D0000"/>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181600" y="1350037"/>
                  <a:ext cx="2859887" cy="0"/>
                </a:xfrm>
                <a:prstGeom prst="line">
                  <a:avLst/>
                </a:prstGeom>
                <a:ln w="19050">
                  <a:solidFill>
                    <a:srgbClr val="FF0000"/>
                  </a:solidFill>
                </a:ln>
                <a:effectLst>
                  <a:glow rad="101600">
                    <a:schemeClr val="bg1">
                      <a:alpha val="40000"/>
                    </a:schemeClr>
                  </a:glow>
                </a:effectLst>
              </p:spPr>
              <p:style>
                <a:lnRef idx="1">
                  <a:schemeClr val="accent1"/>
                </a:lnRef>
                <a:fillRef idx="0">
                  <a:schemeClr val="accent1"/>
                </a:fillRef>
                <a:effectRef idx="0">
                  <a:schemeClr val="accent1"/>
                </a:effectRef>
                <a:fontRef idx="minor">
                  <a:schemeClr val="tx1"/>
                </a:fontRef>
              </p:style>
            </p:cxnSp>
            <p:sp>
              <p:nvSpPr>
                <p:cNvPr id="80" name="Right Brace 79"/>
                <p:cNvSpPr/>
                <p:nvPr/>
              </p:nvSpPr>
              <p:spPr>
                <a:xfrm rot="10800000">
                  <a:off x="5029200" y="1338397"/>
                  <a:ext cx="104775" cy="39052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19050">
                      <a:solidFill>
                        <a:schemeClr val="tx1"/>
                      </a:solidFill>
                    </a:ln>
                  </a:endParaRPr>
                </a:p>
              </p:txBody>
            </p:sp>
          </p:grpSp>
        </p:grpSp>
        <p:cxnSp>
          <p:nvCxnSpPr>
            <p:cNvPr id="91" name="Straight Arrow Connector 90"/>
            <p:cNvCxnSpPr/>
            <p:nvPr/>
          </p:nvCxnSpPr>
          <p:spPr>
            <a:xfrm flipH="1" flipV="1">
              <a:off x="5029200" y="1533659"/>
              <a:ext cx="1747708" cy="25049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46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250" fill="hold"/>
                                        <p:tgtEl>
                                          <p:spTgt spid="94"/>
                                        </p:tgtEl>
                                        <p:attrNameLst>
                                          <p:attrName>ppt_x</p:attrName>
                                        </p:attrNameLst>
                                      </p:cBhvr>
                                      <p:tavLst>
                                        <p:tav tm="0">
                                          <p:val>
                                            <p:strVal val="#ppt_x"/>
                                          </p:val>
                                        </p:tav>
                                        <p:tav tm="100000">
                                          <p:val>
                                            <p:strVal val="#ppt_x"/>
                                          </p:val>
                                        </p:tav>
                                      </p:tavLst>
                                    </p:anim>
                                    <p:anim calcmode="lin" valueType="num">
                                      <p:cBhvr additive="base">
                                        <p:cTn id="8" dur="25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5"/>
                                        </p:tgtEl>
                                        <p:attrNameLst>
                                          <p:attrName>style.visibility</p:attrName>
                                        </p:attrNameLst>
                                      </p:cBhvr>
                                      <p:to>
                                        <p:strVal val="visible"/>
                                      </p:to>
                                    </p:set>
                                    <p:anim calcmode="lin" valueType="num">
                                      <p:cBhvr additive="base">
                                        <p:cTn id="13" dur="250" fill="hold"/>
                                        <p:tgtEl>
                                          <p:spTgt spid="95"/>
                                        </p:tgtEl>
                                        <p:attrNameLst>
                                          <p:attrName>ppt_x</p:attrName>
                                        </p:attrNameLst>
                                      </p:cBhvr>
                                      <p:tavLst>
                                        <p:tav tm="0">
                                          <p:val>
                                            <p:strVal val="1+#ppt_w/2"/>
                                          </p:val>
                                        </p:tav>
                                        <p:tav tm="100000">
                                          <p:val>
                                            <p:strVal val="#ppt_x"/>
                                          </p:val>
                                        </p:tav>
                                      </p:tavLst>
                                    </p:anim>
                                    <p:anim calcmode="lin" valueType="num">
                                      <p:cBhvr additive="base">
                                        <p:cTn id="14" dur="25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 Performance Evaluation Results</a:t>
            </a:r>
            <a:endParaRPr lang="en-US" dirty="0"/>
          </a:p>
        </p:txBody>
      </p:sp>
      <p:sp>
        <p:nvSpPr>
          <p:cNvPr id="3" name="Content Placeholder 2"/>
          <p:cNvSpPr>
            <a:spLocks noGrp="1"/>
          </p:cNvSpPr>
          <p:nvPr>
            <p:ph idx="1"/>
          </p:nvPr>
        </p:nvSpPr>
        <p:spPr/>
        <p:txBody>
          <a:bodyPr/>
          <a:lstStyle/>
          <a:p>
            <a:r>
              <a:rPr lang="en-US" dirty="0" smtClean="0"/>
              <a:t>1024-bit keys were used for all types of encryption</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28</a:t>
            </a:fld>
            <a:endParaRPr lang="en-US"/>
          </a:p>
        </p:txBody>
      </p:sp>
      <p:grpSp>
        <p:nvGrpSpPr>
          <p:cNvPr id="7" name="Group 6"/>
          <p:cNvGrpSpPr/>
          <p:nvPr/>
        </p:nvGrpSpPr>
        <p:grpSpPr>
          <a:xfrm>
            <a:off x="2308881" y="2864259"/>
            <a:ext cx="1882119" cy="1555342"/>
            <a:chOff x="3681146" y="2576173"/>
            <a:chExt cx="4548454" cy="700427"/>
          </a:xfrm>
        </p:grpSpPr>
        <p:sp>
          <p:nvSpPr>
            <p:cNvPr id="8" name="Rectangle 7"/>
            <p:cNvSpPr/>
            <p:nvPr/>
          </p:nvSpPr>
          <p:spPr>
            <a:xfrm>
              <a:off x="3810000" y="2597150"/>
              <a:ext cx="4419600" cy="679450"/>
            </a:xfrm>
            <a:prstGeom prst="rect">
              <a:avLst/>
            </a:prstGeom>
            <a:solidFill>
              <a:srgbClr val="953735">
                <a:alpha val="50196"/>
              </a:srgbClr>
            </a:solidFill>
            <a:ln>
              <a:solidFill>
                <a:srgbClr val="C26462">
                  <a:alpha val="49804"/>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p:cNvSpPr txBox="1"/>
            <p:nvPr/>
          </p:nvSpPr>
          <p:spPr>
            <a:xfrm>
              <a:off x="3681146" y="2576173"/>
              <a:ext cx="3701364" cy="263345"/>
            </a:xfrm>
            <a:prstGeom prst="rect">
              <a:avLst/>
            </a:prstGeom>
            <a:noFill/>
          </p:spPr>
          <p:txBody>
            <a:bodyPr wrap="square" rtlCol="0">
              <a:spAutoFit/>
            </a:bodyPr>
            <a:lstStyle/>
            <a:p>
              <a:r>
                <a:rPr lang="en-US" sz="1600" b="1" dirty="0" smtClean="0">
                  <a:solidFill>
                    <a:schemeClr val="bg1"/>
                  </a:solidFill>
                </a:rPr>
                <a:t>Large overhead difference</a:t>
              </a:r>
              <a:endParaRPr lang="en-US" sz="1600" b="1" dirty="0">
                <a:solidFill>
                  <a:schemeClr val="bg1"/>
                </a:solidFill>
              </a:endParaRPr>
            </a:p>
          </p:txBody>
        </p:sp>
      </p:grpSp>
      <p:grpSp>
        <p:nvGrpSpPr>
          <p:cNvPr id="10" name="Group 9"/>
          <p:cNvGrpSpPr/>
          <p:nvPr/>
        </p:nvGrpSpPr>
        <p:grpSpPr>
          <a:xfrm>
            <a:off x="845819" y="3809753"/>
            <a:ext cx="1516401" cy="604317"/>
            <a:chOff x="4166076" y="2102835"/>
            <a:chExt cx="3920786" cy="487965"/>
          </a:xfrm>
        </p:grpSpPr>
        <p:sp>
          <p:nvSpPr>
            <p:cNvPr id="11" name="Rectangle 10"/>
            <p:cNvSpPr/>
            <p:nvPr/>
          </p:nvSpPr>
          <p:spPr>
            <a:xfrm>
              <a:off x="4343400" y="2133600"/>
              <a:ext cx="3505200" cy="457200"/>
            </a:xfrm>
            <a:prstGeom prst="rect">
              <a:avLst/>
            </a:prstGeom>
            <a:solidFill>
              <a:srgbClr val="376193">
                <a:alpha val="50196"/>
              </a:srgbClr>
            </a:solidFill>
            <a:ln>
              <a:solidFill>
                <a:srgbClr val="648EC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TextBox 11"/>
            <p:cNvSpPr txBox="1"/>
            <p:nvPr/>
          </p:nvSpPr>
          <p:spPr>
            <a:xfrm>
              <a:off x="4166076" y="2102835"/>
              <a:ext cx="3920786" cy="472185"/>
            </a:xfrm>
            <a:prstGeom prst="rect">
              <a:avLst/>
            </a:prstGeom>
            <a:noFill/>
          </p:spPr>
          <p:txBody>
            <a:bodyPr wrap="square" rtlCol="0">
              <a:spAutoFit/>
            </a:bodyPr>
            <a:lstStyle/>
            <a:p>
              <a:r>
                <a:rPr lang="en-US" sz="1600" b="1" dirty="0" smtClean="0">
                  <a:solidFill>
                    <a:schemeClr val="bg1"/>
                  </a:solidFill>
                </a:rPr>
                <a:t>Small overhead difference</a:t>
              </a:r>
              <a:endParaRPr lang="en-US" sz="1600" b="1" dirty="0">
                <a:solidFill>
                  <a:schemeClr val="bg1"/>
                </a:solidFill>
              </a:endParaRPr>
            </a:p>
          </p:txBody>
        </p:sp>
      </p:gr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663906"/>
            <a:ext cx="8839200" cy="2531307"/>
          </a:xfrm>
          <a:prstGeom prst="rect">
            <a:avLst/>
          </a:prstGeom>
        </p:spPr>
      </p:pic>
      <p:sp>
        <p:nvSpPr>
          <p:cNvPr id="16" name="TextBox 15"/>
          <p:cNvSpPr txBox="1"/>
          <p:nvPr/>
        </p:nvSpPr>
        <p:spPr>
          <a:xfrm>
            <a:off x="7272619" y="3617022"/>
            <a:ext cx="941283" cy="461665"/>
          </a:xfrm>
          <a:prstGeom prst="rect">
            <a:avLst/>
          </a:prstGeom>
          <a:noFill/>
        </p:spPr>
        <p:txBody>
          <a:bodyPr wrap="none" rtlCol="0">
            <a:spAutoFit/>
          </a:bodyPr>
          <a:lstStyle/>
          <a:p>
            <a:r>
              <a:rPr lang="en-US" sz="2400" dirty="0" smtClean="0"/>
              <a:t>P-SOP</a:t>
            </a:r>
            <a:endParaRPr lang="en-US" sz="2400" dirty="0"/>
          </a:p>
        </p:txBody>
      </p:sp>
      <p:sp>
        <p:nvSpPr>
          <p:cNvPr id="17" name="TextBox 16"/>
          <p:cNvSpPr txBox="1"/>
          <p:nvPr/>
        </p:nvSpPr>
        <p:spPr>
          <a:xfrm>
            <a:off x="6949440" y="3138681"/>
            <a:ext cx="483337" cy="461665"/>
          </a:xfrm>
          <a:prstGeom prst="rect">
            <a:avLst/>
          </a:prstGeom>
          <a:noFill/>
        </p:spPr>
        <p:txBody>
          <a:bodyPr wrap="none" rtlCol="0">
            <a:spAutoFit/>
          </a:bodyPr>
          <a:lstStyle/>
          <a:p>
            <a:r>
              <a:rPr lang="en-US" sz="2400" dirty="0" smtClean="0"/>
              <a:t>KS</a:t>
            </a:r>
            <a:endParaRPr lang="en-US" sz="2400" dirty="0"/>
          </a:p>
        </p:txBody>
      </p:sp>
      <p:sp>
        <p:nvSpPr>
          <p:cNvPr id="19" name="TextBox 18"/>
          <p:cNvSpPr txBox="1"/>
          <p:nvPr/>
        </p:nvSpPr>
        <p:spPr>
          <a:xfrm>
            <a:off x="4343400" y="2480846"/>
            <a:ext cx="4655820" cy="338554"/>
          </a:xfrm>
          <a:prstGeom prst="rect">
            <a:avLst/>
          </a:prstGeom>
          <a:noFill/>
        </p:spPr>
        <p:txBody>
          <a:bodyPr wrap="square" rtlCol="0">
            <a:spAutoFit/>
          </a:bodyPr>
          <a:lstStyle/>
          <a:p>
            <a:r>
              <a:rPr lang="en-US" sz="1600" dirty="0" smtClean="0"/>
              <a:t>P-SOP consistently outperforms KS computation-wise.</a:t>
            </a:r>
            <a:endParaRPr lang="en-US" sz="1600" dirty="0"/>
          </a:p>
        </p:txBody>
      </p:sp>
    </p:spTree>
    <p:extLst>
      <p:ext uri="{BB962C8B-B14F-4D97-AF65-F5344CB8AC3E}">
        <p14:creationId xmlns:p14="http://schemas.microsoft.com/office/powerpoint/2010/main" val="340330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5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05200" y="4717051"/>
            <a:ext cx="3200400" cy="609600"/>
            <a:chOff x="4343397" y="2133600"/>
            <a:chExt cx="3743412" cy="457200"/>
          </a:xfrm>
        </p:grpSpPr>
        <p:sp>
          <p:nvSpPr>
            <p:cNvPr id="21" name="Rectangle 20"/>
            <p:cNvSpPr/>
            <p:nvPr/>
          </p:nvSpPr>
          <p:spPr>
            <a:xfrm>
              <a:off x="4343400" y="2133600"/>
              <a:ext cx="3505200" cy="457200"/>
            </a:xfrm>
            <a:prstGeom prst="rect">
              <a:avLst/>
            </a:prstGeom>
            <a:solidFill>
              <a:srgbClr val="376193">
                <a:alpha val="50196"/>
              </a:srgbClr>
            </a:solidFill>
            <a:ln>
              <a:solidFill>
                <a:srgbClr val="648EC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43397" y="2133600"/>
              <a:ext cx="3743412" cy="276999"/>
            </a:xfrm>
            <a:prstGeom prst="rect">
              <a:avLst/>
            </a:prstGeom>
            <a:noFill/>
          </p:spPr>
          <p:txBody>
            <a:bodyPr wrap="square" rtlCol="0">
              <a:spAutoFit/>
            </a:bodyPr>
            <a:lstStyle/>
            <a:p>
              <a:r>
                <a:rPr lang="en-US" sz="1200" b="1" dirty="0" smtClean="0">
                  <a:solidFill>
                    <a:schemeClr val="bg1"/>
                  </a:solidFill>
                </a:rPr>
                <a:t>Small overhead</a:t>
              </a:r>
              <a:endParaRPr lang="en-US" sz="1200" b="1" dirty="0">
                <a:solidFill>
                  <a:schemeClr val="bg1"/>
                </a:solidFill>
              </a:endParaRPr>
            </a:p>
          </p:txBody>
        </p:sp>
      </p:grpSp>
      <p:grpSp>
        <p:nvGrpSpPr>
          <p:cNvPr id="23" name="Group 22"/>
          <p:cNvGrpSpPr/>
          <p:nvPr/>
        </p:nvGrpSpPr>
        <p:grpSpPr>
          <a:xfrm>
            <a:off x="3505200" y="4051300"/>
            <a:ext cx="3001595" cy="665751"/>
            <a:chOff x="3810000" y="2597150"/>
            <a:chExt cx="4419600" cy="679450"/>
          </a:xfrm>
        </p:grpSpPr>
        <p:sp>
          <p:nvSpPr>
            <p:cNvPr id="24" name="Rectangle 23"/>
            <p:cNvSpPr/>
            <p:nvPr/>
          </p:nvSpPr>
          <p:spPr>
            <a:xfrm>
              <a:off x="3810000" y="2597150"/>
              <a:ext cx="4419600" cy="679450"/>
            </a:xfrm>
            <a:prstGeom prst="rect">
              <a:avLst/>
            </a:prstGeom>
            <a:solidFill>
              <a:srgbClr val="953735">
                <a:alpha val="50196"/>
              </a:srgbClr>
            </a:solidFill>
            <a:ln>
              <a:solidFill>
                <a:srgbClr val="C26462">
                  <a:alpha val="49804"/>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p:cNvSpPr txBox="1"/>
            <p:nvPr/>
          </p:nvSpPr>
          <p:spPr>
            <a:xfrm>
              <a:off x="6463866" y="2991943"/>
              <a:ext cx="1765734" cy="282699"/>
            </a:xfrm>
            <a:prstGeom prst="rect">
              <a:avLst/>
            </a:prstGeom>
            <a:noFill/>
          </p:spPr>
          <p:txBody>
            <a:bodyPr wrap="square" rtlCol="0">
              <a:spAutoFit/>
            </a:bodyPr>
            <a:lstStyle/>
            <a:p>
              <a:r>
                <a:rPr lang="en-US" sz="1200" b="1" dirty="0" smtClean="0">
                  <a:solidFill>
                    <a:schemeClr val="bg1"/>
                  </a:solidFill>
                </a:rPr>
                <a:t>Large overhead</a:t>
              </a:r>
              <a:endParaRPr lang="en-US" sz="1200" b="1" dirty="0">
                <a:solidFill>
                  <a:schemeClr val="bg1"/>
                </a:solidFill>
              </a:endParaRPr>
            </a:p>
          </p:txBody>
        </p:sp>
      </p:grpSp>
      <p:grpSp>
        <p:nvGrpSpPr>
          <p:cNvPr id="14" name="Group 13"/>
          <p:cNvGrpSpPr/>
          <p:nvPr/>
        </p:nvGrpSpPr>
        <p:grpSpPr>
          <a:xfrm>
            <a:off x="3581400" y="2209800"/>
            <a:ext cx="3124200" cy="609600"/>
            <a:chOff x="4343397" y="2133600"/>
            <a:chExt cx="3743412" cy="457200"/>
          </a:xfrm>
        </p:grpSpPr>
        <p:sp>
          <p:nvSpPr>
            <p:cNvPr id="15" name="Rectangle 14"/>
            <p:cNvSpPr/>
            <p:nvPr/>
          </p:nvSpPr>
          <p:spPr>
            <a:xfrm>
              <a:off x="4343400" y="2133600"/>
              <a:ext cx="3505200" cy="457200"/>
            </a:xfrm>
            <a:prstGeom prst="rect">
              <a:avLst/>
            </a:prstGeom>
            <a:solidFill>
              <a:srgbClr val="376193">
                <a:alpha val="50196"/>
              </a:srgbClr>
            </a:solidFill>
            <a:ln>
              <a:solidFill>
                <a:srgbClr val="648EC0">
                  <a:alpha val="4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43397" y="2133600"/>
              <a:ext cx="3743412" cy="276999"/>
            </a:xfrm>
            <a:prstGeom prst="rect">
              <a:avLst/>
            </a:prstGeom>
            <a:noFill/>
          </p:spPr>
          <p:txBody>
            <a:bodyPr wrap="square" rtlCol="0">
              <a:spAutoFit/>
            </a:bodyPr>
            <a:lstStyle/>
            <a:p>
              <a:r>
                <a:rPr lang="en-US" sz="1200" b="1" dirty="0" smtClean="0">
                  <a:solidFill>
                    <a:schemeClr val="bg1"/>
                  </a:solidFill>
                </a:rPr>
                <a:t>Small overhead</a:t>
              </a:r>
              <a:endParaRPr lang="en-US" sz="1200" b="1" dirty="0">
                <a:solidFill>
                  <a:schemeClr val="bg1"/>
                </a:solidFill>
              </a:endParaRPr>
            </a:p>
          </p:txBody>
        </p:sp>
      </p:grpSp>
      <p:grpSp>
        <p:nvGrpSpPr>
          <p:cNvPr id="17" name="Group 16"/>
          <p:cNvGrpSpPr/>
          <p:nvPr/>
        </p:nvGrpSpPr>
        <p:grpSpPr>
          <a:xfrm>
            <a:off x="3581399" y="1544049"/>
            <a:ext cx="2925395" cy="665751"/>
            <a:chOff x="3810000" y="2597150"/>
            <a:chExt cx="4419600" cy="679450"/>
          </a:xfrm>
        </p:grpSpPr>
        <p:sp>
          <p:nvSpPr>
            <p:cNvPr id="18" name="Rectangle 17"/>
            <p:cNvSpPr/>
            <p:nvPr/>
          </p:nvSpPr>
          <p:spPr>
            <a:xfrm>
              <a:off x="3810000" y="2597150"/>
              <a:ext cx="4419600" cy="679450"/>
            </a:xfrm>
            <a:prstGeom prst="rect">
              <a:avLst/>
            </a:prstGeom>
            <a:solidFill>
              <a:srgbClr val="953735">
                <a:alpha val="50196"/>
              </a:srgbClr>
            </a:solidFill>
            <a:ln>
              <a:solidFill>
                <a:srgbClr val="C26462">
                  <a:alpha val="49804"/>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TextBox 18"/>
            <p:cNvSpPr txBox="1"/>
            <p:nvPr/>
          </p:nvSpPr>
          <p:spPr>
            <a:xfrm>
              <a:off x="6463866" y="2991943"/>
              <a:ext cx="1765734" cy="282699"/>
            </a:xfrm>
            <a:prstGeom prst="rect">
              <a:avLst/>
            </a:prstGeom>
            <a:noFill/>
          </p:spPr>
          <p:txBody>
            <a:bodyPr wrap="square" rtlCol="0">
              <a:spAutoFit/>
            </a:bodyPr>
            <a:lstStyle/>
            <a:p>
              <a:r>
                <a:rPr lang="en-US" sz="1200" b="1" dirty="0" smtClean="0">
                  <a:solidFill>
                    <a:schemeClr val="bg1"/>
                  </a:solidFill>
                </a:rPr>
                <a:t>Large overhead</a:t>
              </a:r>
              <a:endParaRPr lang="en-US" sz="1200" b="1" dirty="0">
                <a:solidFill>
                  <a:schemeClr val="bg1"/>
                </a:solidFill>
              </a:endParaRPr>
            </a:p>
          </p:txBody>
        </p:sp>
      </p:grpSp>
      <p:sp>
        <p:nvSpPr>
          <p:cNvPr id="2" name="Title 1"/>
          <p:cNvSpPr>
            <a:spLocks noGrp="1"/>
          </p:cNvSpPr>
          <p:nvPr>
            <p:ph type="title"/>
          </p:nvPr>
        </p:nvSpPr>
        <p:spPr/>
        <p:txBody>
          <a:bodyPr>
            <a:normAutofit fontScale="90000"/>
          </a:bodyPr>
          <a:lstStyle/>
          <a:p>
            <a:r>
              <a:rPr lang="en-US" dirty="0" smtClean="0"/>
              <a:t>Comparing Performance of SIA &amp; PIA</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29</a:t>
            </a:fld>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219201"/>
            <a:ext cx="4724400" cy="2600586"/>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3720994"/>
            <a:ext cx="4724399" cy="2679806"/>
          </a:xfrm>
          <a:prstGeom prst="rect">
            <a:avLst/>
          </a:prstGeom>
        </p:spPr>
      </p:pic>
      <p:sp>
        <p:nvSpPr>
          <p:cNvPr id="26" name="TextBox 25"/>
          <p:cNvSpPr txBox="1"/>
          <p:nvPr/>
        </p:nvSpPr>
        <p:spPr>
          <a:xfrm>
            <a:off x="6659196" y="1371600"/>
            <a:ext cx="2484804" cy="2862322"/>
          </a:xfrm>
          <a:prstGeom prst="rect">
            <a:avLst/>
          </a:prstGeom>
          <a:noFill/>
        </p:spPr>
        <p:txBody>
          <a:bodyPr wrap="square" rtlCol="0">
            <a:spAutoFit/>
          </a:bodyPr>
          <a:lstStyle/>
          <a:p>
            <a:r>
              <a:rPr lang="en-US" b="1" u="sng" dirty="0" smtClean="0"/>
              <a:t>In both cases</a:t>
            </a:r>
          </a:p>
          <a:p>
            <a:pPr marL="285750" indent="-285750">
              <a:buFont typeface="Arial" panose="020B0604020202020204" pitchFamily="34" charset="0"/>
              <a:buChar char="•"/>
            </a:pPr>
            <a:r>
              <a:rPr lang="en-US" b="1" dirty="0" smtClean="0"/>
              <a:t>P-SOP outperforms KS</a:t>
            </a:r>
          </a:p>
          <a:p>
            <a:pPr marL="285750" indent="-285750">
              <a:buFont typeface="Arial" panose="020B0604020202020204" pitchFamily="34" charset="0"/>
              <a:buChar char="•"/>
            </a:pPr>
            <a:r>
              <a:rPr lang="en-US" b="1" dirty="0" smtClean="0"/>
              <a:t>10</a:t>
            </a:r>
            <a:r>
              <a:rPr lang="en-US" b="1" baseline="30000" dirty="0" smtClean="0"/>
              <a:t>6</a:t>
            </a:r>
            <a:r>
              <a:rPr lang="en-US" b="1" dirty="0" smtClean="0"/>
              <a:t> rounds of random sampling outperform minimal RG algorithm</a:t>
            </a:r>
          </a:p>
          <a:p>
            <a:pPr marL="285750" indent="-285750">
              <a:buFont typeface="Arial" panose="020B0604020202020204" pitchFamily="34" charset="0"/>
              <a:buChar char="•"/>
            </a:pPr>
            <a:r>
              <a:rPr lang="en-US" b="1" dirty="0" smtClean="0"/>
              <a:t>Minimal RG algorithm and KS do not scale well</a:t>
            </a:r>
            <a:endParaRPr lang="en-US" b="1" dirty="0"/>
          </a:p>
        </p:txBody>
      </p:sp>
    </p:spTree>
    <p:extLst>
      <p:ext uri="{BB962C8B-B14F-4D97-AF65-F5344CB8AC3E}">
        <p14:creationId xmlns:p14="http://schemas.microsoft.com/office/powerpoint/2010/main" val="86536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5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5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5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250" fill="hold"/>
                                        <p:tgtEl>
                                          <p:spTgt spid="26"/>
                                        </p:tgtEl>
                                        <p:attrNameLst>
                                          <p:attrName>ppt_x</p:attrName>
                                        </p:attrNameLst>
                                      </p:cBhvr>
                                      <p:tavLst>
                                        <p:tav tm="0">
                                          <p:val>
                                            <p:strVal val="1+#ppt_w/2"/>
                                          </p:val>
                                        </p:tav>
                                        <p:tav tm="100000">
                                          <p:val>
                                            <p:strVal val="#ppt_x"/>
                                          </p:val>
                                        </p:tav>
                                      </p:tavLst>
                                    </p:anim>
                                    <p:anim calcmode="lin" valueType="num">
                                      <p:cBhvr additive="base">
                                        <p:cTn id="28" dur="2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2221689" y="2003543"/>
            <a:ext cx="4555756" cy="1439212"/>
            <a:chOff x="581024" y="518271"/>
            <a:chExt cx="2971800" cy="938823"/>
          </a:xfrm>
        </p:grpSpPr>
        <p:sp>
          <p:nvSpPr>
            <p:cNvPr id="42" name="TextBox 41"/>
            <p:cNvSpPr txBox="1"/>
            <p:nvPr/>
          </p:nvSpPr>
          <p:spPr>
            <a:xfrm>
              <a:off x="1325228" y="867962"/>
              <a:ext cx="1490253" cy="240922"/>
            </a:xfrm>
            <a:prstGeom prst="rect">
              <a:avLst/>
            </a:prstGeom>
            <a:solidFill>
              <a:srgbClr val="0070C0"/>
            </a:solidFill>
          </p:spPr>
          <p:txBody>
            <a:bodyPr wrap="square" rtlCol="0" anchor="ctr" anchorCtr="0">
              <a:spAutoFit/>
            </a:bodyPr>
            <a:lstStyle/>
            <a:p>
              <a:pPr algn="ctr"/>
              <a:r>
                <a:rPr lang="en-US" dirty="0" smtClean="0">
                  <a:solidFill>
                    <a:schemeClr val="bg1"/>
                  </a:solidFill>
                </a:rPr>
                <a:t>Aggregation Switch</a:t>
              </a:r>
              <a:endParaRPr lang="en-US" dirty="0">
                <a:solidFill>
                  <a:schemeClr val="bg1"/>
                </a:solidFill>
              </a:endParaRPr>
            </a:p>
          </p:txBody>
        </p:sp>
        <p:cxnSp>
          <p:nvCxnSpPr>
            <p:cNvPr id="43" name="Elbow Connector 42"/>
            <p:cNvCxnSpPr>
              <a:stCxn id="8" idx="0"/>
              <a:endCxn id="42" idx="1"/>
            </p:cNvCxnSpPr>
            <p:nvPr/>
          </p:nvCxnSpPr>
          <p:spPr>
            <a:xfrm rot="5400000" flipH="1" flipV="1">
              <a:off x="718790" y="850657"/>
              <a:ext cx="468671" cy="744204"/>
            </a:xfrm>
            <a:prstGeom prst="bentConnector2">
              <a:avLst/>
            </a:prstGeom>
            <a:ln>
              <a:tailEnd type="none"/>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 idx="0"/>
              <a:endCxn id="42" idx="3"/>
            </p:cNvCxnSpPr>
            <p:nvPr/>
          </p:nvCxnSpPr>
          <p:spPr>
            <a:xfrm rot="16200000" flipV="1">
              <a:off x="2949817" y="854087"/>
              <a:ext cx="468671" cy="737343"/>
            </a:xfrm>
            <a:prstGeom prst="bentConnector2">
              <a:avLst/>
            </a:prstGeom>
            <a:ln>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9" idx="0"/>
              <a:endCxn id="42" idx="2"/>
            </p:cNvCxnSpPr>
            <p:nvPr/>
          </p:nvCxnSpPr>
          <p:spPr>
            <a:xfrm flipH="1" flipV="1">
              <a:off x="2070355" y="1108884"/>
              <a:ext cx="923" cy="34821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2" idx="0"/>
              <a:endCxn id="15" idx="2"/>
            </p:cNvCxnSpPr>
            <p:nvPr/>
          </p:nvCxnSpPr>
          <p:spPr>
            <a:xfrm flipH="1" flipV="1">
              <a:off x="2070354" y="518271"/>
              <a:ext cx="1" cy="349691"/>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3687125" y="1634211"/>
            <a:ext cx="1635399" cy="369332"/>
          </a:xfrm>
          <a:prstGeom prst="rect">
            <a:avLst/>
          </a:prstGeom>
          <a:solidFill>
            <a:schemeClr val="bg1"/>
          </a:solidFill>
          <a:ln>
            <a:solidFill>
              <a:schemeClr val="accent1">
                <a:lumMod val="60000"/>
                <a:lumOff val="40000"/>
              </a:schemeClr>
            </a:solidFill>
          </a:ln>
        </p:spPr>
        <p:txBody>
          <a:bodyPr wrap="square" rtlCol="0">
            <a:spAutoFit/>
          </a:bodyPr>
          <a:lstStyle/>
          <a:p>
            <a:pPr algn="ctr"/>
            <a:r>
              <a:rPr lang="en-US" dirty="0" smtClean="0"/>
              <a:t>Service</a:t>
            </a:r>
            <a:endParaRPr lang="en-US" dirty="0"/>
          </a:p>
        </p:txBody>
      </p:sp>
      <p:sp>
        <p:nvSpPr>
          <p:cNvPr id="2" name="Title 1"/>
          <p:cNvSpPr>
            <a:spLocks noGrp="1"/>
          </p:cNvSpPr>
          <p:nvPr>
            <p:ph type="title"/>
          </p:nvPr>
        </p:nvSpPr>
        <p:spPr/>
        <p:txBody>
          <a:bodyPr/>
          <a:lstStyle/>
          <a:p>
            <a:r>
              <a:rPr lang="en-US" dirty="0" smtClean="0"/>
              <a:t>What Can Go Wrong?</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3</a:t>
            </a:fld>
            <a:endParaRPr lang="en-US"/>
          </a:p>
        </p:txBody>
      </p:sp>
      <p:sp>
        <p:nvSpPr>
          <p:cNvPr id="8" name="TextBox 7"/>
          <p:cNvSpPr txBox="1"/>
          <p:nvPr/>
        </p:nvSpPr>
        <p:spPr>
          <a:xfrm>
            <a:off x="1235443" y="3442755"/>
            <a:ext cx="1972491" cy="2336285"/>
          </a:xfrm>
          <a:prstGeom prst="rect">
            <a:avLst/>
          </a:prstGeom>
          <a:solidFill>
            <a:schemeClr val="bg1"/>
          </a:solidFill>
          <a:ln>
            <a:solidFill>
              <a:schemeClr val="accent1">
                <a:lumMod val="60000"/>
                <a:lumOff val="40000"/>
              </a:schemeClr>
            </a:solidFill>
          </a:ln>
        </p:spPr>
        <p:txBody>
          <a:bodyPr wrap="square" rtlCol="0" anchor="ctr" anchorCtr="0">
            <a:noAutofit/>
          </a:bodyPr>
          <a:lstStyle/>
          <a:p>
            <a:pPr algn="ctr"/>
            <a:r>
              <a:rPr lang="en-US" sz="3200" dirty="0"/>
              <a:t>Rack A</a:t>
            </a:r>
          </a:p>
        </p:txBody>
      </p:sp>
      <p:sp>
        <p:nvSpPr>
          <p:cNvPr id="9" name="TextBox 8"/>
          <p:cNvSpPr txBox="1"/>
          <p:nvPr/>
        </p:nvSpPr>
        <p:spPr>
          <a:xfrm>
            <a:off x="3519995" y="3442755"/>
            <a:ext cx="1972491" cy="2336285"/>
          </a:xfrm>
          <a:prstGeom prst="rect">
            <a:avLst/>
          </a:prstGeom>
          <a:solidFill>
            <a:schemeClr val="bg1"/>
          </a:solidFill>
          <a:ln>
            <a:solidFill>
              <a:schemeClr val="accent1">
                <a:lumMod val="60000"/>
                <a:lumOff val="40000"/>
              </a:schemeClr>
            </a:solidFill>
          </a:ln>
        </p:spPr>
        <p:txBody>
          <a:bodyPr wrap="square" rtlCol="0" anchor="ctr" anchorCtr="0">
            <a:noAutofit/>
          </a:bodyPr>
          <a:lstStyle/>
          <a:p>
            <a:pPr algn="ctr"/>
            <a:r>
              <a:rPr lang="en-US" sz="3200" dirty="0"/>
              <a:t>Rack B</a:t>
            </a:r>
          </a:p>
        </p:txBody>
      </p:sp>
      <p:sp>
        <p:nvSpPr>
          <p:cNvPr id="10" name="TextBox 9"/>
          <p:cNvSpPr txBox="1"/>
          <p:nvPr/>
        </p:nvSpPr>
        <p:spPr>
          <a:xfrm>
            <a:off x="5791199" y="3442755"/>
            <a:ext cx="1972491" cy="2336285"/>
          </a:xfrm>
          <a:prstGeom prst="rect">
            <a:avLst/>
          </a:prstGeom>
          <a:solidFill>
            <a:schemeClr val="bg1"/>
          </a:solidFill>
          <a:ln>
            <a:solidFill>
              <a:schemeClr val="accent1">
                <a:lumMod val="60000"/>
                <a:lumOff val="40000"/>
              </a:schemeClr>
            </a:solidFill>
          </a:ln>
        </p:spPr>
        <p:txBody>
          <a:bodyPr wrap="square" rtlCol="0" anchor="ctr" anchorCtr="0">
            <a:noAutofit/>
          </a:bodyPr>
          <a:lstStyle/>
          <a:p>
            <a:pPr algn="ctr"/>
            <a:r>
              <a:rPr lang="en-US" sz="3200" dirty="0"/>
              <a:t>Rack C</a:t>
            </a:r>
          </a:p>
        </p:txBody>
      </p:sp>
      <p:sp>
        <p:nvSpPr>
          <p:cNvPr id="12" name="TextBox 11"/>
          <p:cNvSpPr txBox="1"/>
          <p:nvPr/>
        </p:nvSpPr>
        <p:spPr>
          <a:xfrm>
            <a:off x="3687125" y="1626717"/>
            <a:ext cx="1635399" cy="369332"/>
          </a:xfrm>
          <a:prstGeom prst="rect">
            <a:avLst/>
          </a:prstGeom>
          <a:solidFill>
            <a:srgbClr val="0000FF"/>
          </a:solidFill>
        </p:spPr>
        <p:txBody>
          <a:bodyPr wrap="square" rtlCol="0">
            <a:spAutoFit/>
          </a:bodyPr>
          <a:lstStyle/>
          <a:p>
            <a:pPr algn="ctr"/>
            <a:r>
              <a:rPr lang="en-US" dirty="0" smtClean="0">
                <a:solidFill>
                  <a:schemeClr val="bg1"/>
                </a:solidFill>
              </a:rPr>
              <a:t>Service</a:t>
            </a:r>
            <a:endParaRPr lang="en-US" dirty="0">
              <a:solidFill>
                <a:schemeClr val="bg1"/>
              </a:solidFill>
            </a:endParaRPr>
          </a:p>
        </p:txBody>
      </p:sp>
      <p:sp>
        <p:nvSpPr>
          <p:cNvPr id="13" name="TextBox 12"/>
          <p:cNvSpPr txBox="1"/>
          <p:nvPr/>
        </p:nvSpPr>
        <p:spPr>
          <a:xfrm>
            <a:off x="3687125" y="1634211"/>
            <a:ext cx="1635399" cy="369332"/>
          </a:xfrm>
          <a:prstGeom prst="rect">
            <a:avLst/>
          </a:prstGeom>
          <a:solidFill>
            <a:srgbClr val="0000FF"/>
          </a:solidFill>
        </p:spPr>
        <p:txBody>
          <a:bodyPr wrap="square" rtlCol="0">
            <a:spAutoFit/>
          </a:bodyPr>
          <a:lstStyle/>
          <a:p>
            <a:pPr algn="ctr"/>
            <a:r>
              <a:rPr lang="en-US" dirty="0" smtClean="0">
                <a:solidFill>
                  <a:schemeClr val="bg1"/>
                </a:solidFill>
              </a:rPr>
              <a:t>Service</a:t>
            </a:r>
            <a:endParaRPr lang="en-US" dirty="0">
              <a:solidFill>
                <a:schemeClr val="bg1"/>
              </a:solidFill>
            </a:endParaRPr>
          </a:p>
        </p:txBody>
      </p:sp>
      <p:sp>
        <p:nvSpPr>
          <p:cNvPr id="14" name="TextBox 13"/>
          <p:cNvSpPr txBox="1"/>
          <p:nvPr/>
        </p:nvSpPr>
        <p:spPr>
          <a:xfrm>
            <a:off x="3687125" y="1626717"/>
            <a:ext cx="1635399" cy="369332"/>
          </a:xfrm>
          <a:prstGeom prst="rect">
            <a:avLst/>
          </a:prstGeom>
          <a:solidFill>
            <a:srgbClr val="0000FF"/>
          </a:solidFill>
        </p:spPr>
        <p:txBody>
          <a:bodyPr wrap="square" rtlCol="0">
            <a:spAutoFit/>
          </a:bodyPr>
          <a:lstStyle/>
          <a:p>
            <a:pPr algn="ctr"/>
            <a:r>
              <a:rPr lang="en-US" dirty="0" smtClean="0">
                <a:solidFill>
                  <a:schemeClr val="bg1"/>
                </a:solidFill>
              </a:rPr>
              <a:t>Service</a:t>
            </a:r>
            <a:endParaRPr lang="en-US" dirty="0">
              <a:solidFill>
                <a:schemeClr val="bg1"/>
              </a:solidFill>
            </a:endParaRPr>
          </a:p>
        </p:txBody>
      </p:sp>
      <p:cxnSp>
        <p:nvCxnSpPr>
          <p:cNvPr id="37" name="Straight Connector 36"/>
          <p:cNvCxnSpPr/>
          <p:nvPr/>
        </p:nvCxnSpPr>
        <p:spPr>
          <a:xfrm>
            <a:off x="3681868" y="2403895"/>
            <a:ext cx="1676400" cy="6407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681868" y="2403350"/>
            <a:ext cx="1676400" cy="6407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681868" y="1488992"/>
            <a:ext cx="1676400" cy="6407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681868" y="1488447"/>
            <a:ext cx="1676400" cy="6407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612802" y="1194182"/>
            <a:ext cx="3575314" cy="1549018"/>
          </a:xfrm>
          <a:prstGeom prst="rect">
            <a:avLst/>
          </a:prstGeom>
          <a:noFill/>
        </p:spPr>
        <p:txBody>
          <a:bodyPr wrap="square" rtlCol="0">
            <a:noAutofit/>
          </a:bodyPr>
          <a:lstStyle/>
          <a:p>
            <a:r>
              <a:rPr lang="en-US" sz="1850" dirty="0" smtClean="0"/>
              <a:t>The availabilities of racks A, B, and C all depend on the availability of the aggregation switch.  This common dependency introduced an </a:t>
            </a:r>
            <a:r>
              <a:rPr lang="en-US" sz="1850" i="1" dirty="0" smtClean="0"/>
              <a:t>unexpected RG</a:t>
            </a:r>
            <a:r>
              <a:rPr lang="en-US" sz="1850" dirty="0" smtClean="0"/>
              <a:t>.</a:t>
            </a:r>
          </a:p>
        </p:txBody>
      </p:sp>
      <p:sp>
        <p:nvSpPr>
          <p:cNvPr id="95" name="TextBox 94"/>
          <p:cNvSpPr txBox="1"/>
          <p:nvPr/>
        </p:nvSpPr>
        <p:spPr>
          <a:xfrm>
            <a:off x="1403988" y="3581400"/>
            <a:ext cx="1635399" cy="369332"/>
          </a:xfrm>
          <a:prstGeom prst="rect">
            <a:avLst/>
          </a:prstGeom>
          <a:solidFill>
            <a:srgbClr val="000080"/>
          </a:solidFill>
        </p:spPr>
        <p:txBody>
          <a:bodyPr wrap="square" rtlCol="0">
            <a:spAutoFit/>
          </a:bodyPr>
          <a:lstStyle/>
          <a:p>
            <a:pPr algn="ctr"/>
            <a:r>
              <a:rPr lang="en-US" dirty="0" smtClean="0">
                <a:solidFill>
                  <a:schemeClr val="tx1">
                    <a:lumMod val="50000"/>
                    <a:lumOff val="50000"/>
                  </a:schemeClr>
                </a:solidFill>
              </a:rPr>
              <a:t>Service</a:t>
            </a:r>
            <a:endParaRPr lang="en-US" dirty="0">
              <a:solidFill>
                <a:schemeClr val="tx1">
                  <a:lumMod val="50000"/>
                  <a:lumOff val="50000"/>
                </a:schemeClr>
              </a:solidFill>
            </a:endParaRPr>
          </a:p>
        </p:txBody>
      </p:sp>
      <p:sp>
        <p:nvSpPr>
          <p:cNvPr id="96" name="TextBox 95"/>
          <p:cNvSpPr txBox="1"/>
          <p:nvPr/>
        </p:nvSpPr>
        <p:spPr>
          <a:xfrm>
            <a:off x="3688542" y="3581400"/>
            <a:ext cx="1635399" cy="369332"/>
          </a:xfrm>
          <a:prstGeom prst="rect">
            <a:avLst/>
          </a:prstGeom>
          <a:solidFill>
            <a:srgbClr val="000080"/>
          </a:solidFill>
        </p:spPr>
        <p:txBody>
          <a:bodyPr wrap="square" rtlCol="0">
            <a:spAutoFit/>
          </a:bodyPr>
          <a:lstStyle/>
          <a:p>
            <a:pPr algn="ctr"/>
            <a:r>
              <a:rPr lang="en-US" dirty="0" smtClean="0">
                <a:solidFill>
                  <a:schemeClr val="tx1">
                    <a:lumMod val="50000"/>
                    <a:lumOff val="50000"/>
                  </a:schemeClr>
                </a:solidFill>
              </a:rPr>
              <a:t>Service</a:t>
            </a:r>
            <a:endParaRPr lang="en-US" dirty="0">
              <a:solidFill>
                <a:schemeClr val="tx1">
                  <a:lumMod val="50000"/>
                  <a:lumOff val="50000"/>
                </a:schemeClr>
              </a:solidFill>
            </a:endParaRPr>
          </a:p>
        </p:txBody>
      </p:sp>
      <p:sp>
        <p:nvSpPr>
          <p:cNvPr id="97" name="TextBox 96"/>
          <p:cNvSpPr txBox="1"/>
          <p:nvPr/>
        </p:nvSpPr>
        <p:spPr>
          <a:xfrm>
            <a:off x="5959745" y="3581400"/>
            <a:ext cx="1635399" cy="369332"/>
          </a:xfrm>
          <a:prstGeom prst="rect">
            <a:avLst/>
          </a:prstGeom>
          <a:solidFill>
            <a:srgbClr val="000080"/>
          </a:solidFill>
        </p:spPr>
        <p:txBody>
          <a:bodyPr wrap="square" rtlCol="0">
            <a:spAutoFit/>
          </a:bodyPr>
          <a:lstStyle/>
          <a:p>
            <a:pPr algn="ctr"/>
            <a:r>
              <a:rPr lang="en-US" dirty="0" smtClean="0">
                <a:solidFill>
                  <a:schemeClr val="tx1">
                    <a:lumMod val="50000"/>
                    <a:lumOff val="50000"/>
                  </a:schemeClr>
                </a:solidFill>
              </a:rPr>
              <a:t>Service</a:t>
            </a:r>
            <a:endParaRPr lang="en-US" dirty="0">
              <a:solidFill>
                <a:schemeClr val="tx1">
                  <a:lumMod val="50000"/>
                  <a:lumOff val="50000"/>
                </a:schemeClr>
              </a:solidFill>
            </a:endParaRPr>
          </a:p>
        </p:txBody>
      </p:sp>
    </p:spTree>
    <p:extLst>
      <p:ext uri="{BB962C8B-B14F-4D97-AF65-F5344CB8AC3E}">
        <p14:creationId xmlns:p14="http://schemas.microsoft.com/office/powerpoint/2010/main" val="42544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18 -3.7037E-7 L -0.24913 0.28495 " pathEditMode="relative" rAng="0" ptsTypes="AA">
                                      <p:cBhvr>
                                        <p:cTn id="6" dur="1000" fill="hold"/>
                                        <p:tgtEl>
                                          <p:spTgt spid="12"/>
                                        </p:tgtEl>
                                        <p:attrNameLst>
                                          <p:attrName>ppt_x</p:attrName>
                                          <p:attrName>ppt_y</p:attrName>
                                        </p:attrNameLst>
                                      </p:cBhvr>
                                      <p:rCtr x="-12448" y="14236"/>
                                    </p:animMotion>
                                  </p:childTnLst>
                                </p:cTn>
                              </p:par>
                              <p:par>
                                <p:cTn id="7" presetID="42" presetClass="path" presetSubtype="0" accel="50000" decel="50000" fill="hold" grpId="0" nodeType="withEffect">
                                  <p:stCondLst>
                                    <p:cond delay="0"/>
                                  </p:stCondLst>
                                  <p:childTnLst>
                                    <p:animMotion origin="layout" path="M 1.66667E-6 3.7037E-6 L 1.66667E-6 0.28379 " pathEditMode="relative" rAng="0" ptsTypes="AA">
                                      <p:cBhvr>
                                        <p:cTn id="8" dur="1000" fill="hold"/>
                                        <p:tgtEl>
                                          <p:spTgt spid="13"/>
                                        </p:tgtEl>
                                        <p:attrNameLst>
                                          <p:attrName>ppt_x</p:attrName>
                                          <p:attrName>ppt_y</p:attrName>
                                        </p:attrNameLst>
                                      </p:cBhvr>
                                      <p:rCtr x="0" y="14190"/>
                                    </p:animMotion>
                                  </p:childTnLst>
                                </p:cTn>
                              </p:par>
                              <p:par>
                                <p:cTn id="9" presetID="42" presetClass="path" presetSubtype="0" accel="50000" decel="50000" fill="hold" grpId="0" nodeType="withEffect">
                                  <p:stCondLst>
                                    <p:cond delay="0"/>
                                  </p:stCondLst>
                                  <p:childTnLst>
                                    <p:animMotion origin="layout" path="M 1.66667E-6 -3.7037E-7 L 0.24826 0.28565 " pathEditMode="relative" rAng="0" ptsTypes="AA">
                                      <p:cBhvr>
                                        <p:cTn id="10" dur="1000" fill="hold"/>
                                        <p:tgtEl>
                                          <p:spTgt spid="14"/>
                                        </p:tgtEl>
                                        <p:attrNameLst>
                                          <p:attrName>ppt_x</p:attrName>
                                          <p:attrName>ppt_y</p:attrName>
                                        </p:attrNameLst>
                                      </p:cBhvr>
                                      <p:rCtr x="12413" y="14282"/>
                                    </p:animMotion>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250"/>
                                        <p:tgtEl>
                                          <p:spTgt spid="37"/>
                                        </p:tgtEl>
                                      </p:cBhvr>
                                    </p:animEffect>
                                  </p:childTnLst>
                                </p:cTn>
                              </p:par>
                            </p:childTnLst>
                          </p:cTn>
                        </p:par>
                        <p:par>
                          <p:cTn id="24" fill="hold">
                            <p:stCondLst>
                              <p:cond delay="250"/>
                            </p:stCondLst>
                            <p:childTnLst>
                              <p:par>
                                <p:cTn id="25" presetID="22" presetClass="entr" presetSubtype="1"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250"/>
                                        <p:tgtEl>
                                          <p:spTgt spid="3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250"/>
                                        <p:tgtEl>
                                          <p:spTgt spid="95"/>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250"/>
                                        <p:tgtEl>
                                          <p:spTgt spid="96"/>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250"/>
                                        <p:tgtEl>
                                          <p:spTgt spid="97"/>
                                        </p:tgtEl>
                                      </p:cBhvr>
                                    </p:animEffect>
                                  </p:childTnLst>
                                </p:cTn>
                              </p:par>
                              <p:par>
                                <p:cTn id="37" presetID="22" presetClass="entr" presetSubtype="1" fill="hold" nodeType="withEffect">
                                  <p:stCondLst>
                                    <p:cond delay="500"/>
                                  </p:stCondLst>
                                  <p:childTnLst>
                                    <p:set>
                                      <p:cBhvr>
                                        <p:cTn id="38" dur="1" fill="hold">
                                          <p:stCondLst>
                                            <p:cond delay="0"/>
                                          </p:stCondLst>
                                        </p:cTn>
                                        <p:tgtEl>
                                          <p:spTgt spid="39"/>
                                        </p:tgtEl>
                                        <p:attrNameLst>
                                          <p:attrName>style.visibility</p:attrName>
                                        </p:attrNameLst>
                                      </p:cBhvr>
                                      <p:to>
                                        <p:strVal val="visible"/>
                                      </p:to>
                                    </p:set>
                                    <p:animEffect transition="in" filter="wipe(up)">
                                      <p:cBhvr>
                                        <p:cTn id="39" dur="250"/>
                                        <p:tgtEl>
                                          <p:spTgt spid="39"/>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up)">
                                      <p:cBhvr>
                                        <p:cTn id="43" dur="25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4" grpId="0" animBg="1"/>
      <p:bldP spid="94" grpId="0"/>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&amp; Criticisms</a:t>
            </a:r>
            <a:endParaRPr lang="en-US" dirty="0"/>
          </a:p>
        </p:txBody>
      </p:sp>
      <p:sp>
        <p:nvSpPr>
          <p:cNvPr id="3" name="Content Placeholder 2"/>
          <p:cNvSpPr>
            <a:spLocks noGrp="1"/>
          </p:cNvSpPr>
          <p:nvPr>
            <p:ph idx="1"/>
          </p:nvPr>
        </p:nvSpPr>
        <p:spPr>
          <a:xfrm>
            <a:off x="457200" y="1600200"/>
            <a:ext cx="8229600" cy="4648200"/>
          </a:xfrm>
        </p:spPr>
        <p:txBody>
          <a:bodyPr>
            <a:normAutofit fontScale="70000" lnSpcReduction="20000"/>
          </a:bodyPr>
          <a:lstStyle/>
          <a:p>
            <a:r>
              <a:rPr lang="en-US" dirty="0" smtClean="0"/>
              <a:t>Pros</a:t>
            </a:r>
          </a:p>
          <a:p>
            <a:pPr lvl="1"/>
            <a:r>
              <a:rPr lang="en-US" dirty="0" smtClean="0"/>
              <a:t>Risk group ranking makes it easy for users to identify potential correlated failures in deployment configurations</a:t>
            </a:r>
          </a:p>
          <a:p>
            <a:pPr lvl="1"/>
            <a:r>
              <a:rPr lang="en-US" dirty="0" smtClean="0"/>
              <a:t>Flexible in allowing cloud providers to decide whether to share their dependency data with other cloud providers</a:t>
            </a:r>
          </a:p>
          <a:p>
            <a:r>
              <a:rPr lang="en-US" dirty="0" smtClean="0"/>
              <a:t>Cons</a:t>
            </a:r>
          </a:p>
          <a:p>
            <a:pPr lvl="1"/>
            <a:r>
              <a:rPr lang="en-US" dirty="0" smtClean="0"/>
              <a:t>For large enough deployments, in some cases, failure sampling algorithm may run longer with much fewer minimal RGs than the minimal RG algorithm</a:t>
            </a:r>
          </a:p>
          <a:p>
            <a:pPr lvl="1"/>
            <a:r>
              <a:rPr lang="en-US" dirty="0" smtClean="0"/>
              <a:t>Cannot be used for complex </a:t>
            </a:r>
            <a:r>
              <a:rPr lang="en-US" dirty="0"/>
              <a:t>dependency </a:t>
            </a:r>
            <a:r>
              <a:rPr lang="en-US" dirty="0" smtClean="0"/>
              <a:t>acquisition</a:t>
            </a:r>
          </a:p>
          <a:p>
            <a:pPr lvl="1"/>
            <a:r>
              <a:rPr lang="en-US" dirty="0" smtClean="0"/>
              <a:t>Trust assumptions may not hold in reality (e.g., cloud providers may behave maliciously)</a:t>
            </a:r>
          </a:p>
          <a:p>
            <a:pPr lvl="1"/>
            <a:r>
              <a:rPr lang="en-US" dirty="0"/>
              <a:t>Cannot have fault-set level dependency graphs and failure probability-based ranking without accurate failure probability information</a:t>
            </a:r>
            <a:endParaRPr lang="en-US" dirty="0" smtClean="0"/>
          </a:p>
          <a:p>
            <a:pPr lvl="1"/>
            <a:r>
              <a:rPr lang="en-US" dirty="0" err="1" smtClean="0"/>
              <a:t>INDaaS</a:t>
            </a:r>
            <a:r>
              <a:rPr lang="en-US" dirty="0" smtClean="0"/>
              <a:t> is not fault tolerant in itself (e.g., the P-SOP nodes in PIA and the auditing agent are single points of failure)</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30</a:t>
            </a:fld>
            <a:endParaRPr lang="en-US"/>
          </a:p>
        </p:txBody>
      </p:sp>
    </p:spTree>
    <p:extLst>
      <p:ext uri="{BB962C8B-B14F-4D97-AF65-F5344CB8AC3E}">
        <p14:creationId xmlns:p14="http://schemas.microsoft.com/office/powerpoint/2010/main" val="410555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Piazza Comments &amp; Criticisms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Pros</a:t>
            </a:r>
          </a:p>
          <a:p>
            <a:pPr lvl="1"/>
            <a:r>
              <a:rPr lang="en-US" dirty="0" smtClean="0"/>
              <a:t>Dependency acquisition modules are pluggable</a:t>
            </a:r>
          </a:p>
          <a:p>
            <a:pPr lvl="1"/>
            <a:r>
              <a:rPr lang="en-US" dirty="0" smtClean="0"/>
              <a:t>Fault graphs serve as intuitive models</a:t>
            </a:r>
          </a:p>
          <a:p>
            <a:pPr lvl="1"/>
            <a:r>
              <a:rPr lang="en-US" dirty="0" smtClean="0"/>
              <a:t>Useful for people who have no prior knowledge of correlated failures in system</a:t>
            </a:r>
          </a:p>
          <a:p>
            <a:r>
              <a:rPr lang="en-US" dirty="0" smtClean="0"/>
              <a:t>Cons</a:t>
            </a:r>
          </a:p>
          <a:p>
            <a:pPr lvl="1"/>
            <a:r>
              <a:rPr lang="en-US" dirty="0" smtClean="0"/>
              <a:t>Only considers static dependencies</a:t>
            </a:r>
          </a:p>
          <a:p>
            <a:pPr lvl="1"/>
            <a:r>
              <a:rPr lang="en-US" dirty="0" smtClean="0"/>
              <a:t>Failure probabilities, required by </a:t>
            </a:r>
            <a:r>
              <a:rPr lang="en-US" dirty="0" err="1" smtClean="0"/>
              <a:t>INDaaS</a:t>
            </a:r>
            <a:r>
              <a:rPr lang="en-US" dirty="0" smtClean="0"/>
              <a:t>, may be difficult to obtain, and their accuracy is questionable</a:t>
            </a:r>
          </a:p>
          <a:p>
            <a:pPr lvl="1"/>
            <a:r>
              <a:rPr lang="en-US" dirty="0" smtClean="0"/>
              <a:t>Cloud providers may not have enough incentives to share data</a:t>
            </a:r>
          </a:p>
          <a:p>
            <a:pPr lvl="1"/>
            <a:r>
              <a:rPr lang="en-US" dirty="0" smtClean="0"/>
              <a:t>Auditing </a:t>
            </a:r>
            <a:r>
              <a:rPr lang="en-US" smtClean="0"/>
              <a:t>is time-consuming</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31</a:t>
            </a:fld>
            <a:endParaRPr lang="en-US"/>
          </a:p>
        </p:txBody>
      </p:sp>
    </p:spTree>
    <p:extLst>
      <p:ext uri="{BB962C8B-B14F-4D97-AF65-F5344CB8AC3E}">
        <p14:creationId xmlns:p14="http://schemas.microsoft.com/office/powerpoint/2010/main" val="3612734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57500"/>
            <a:ext cx="8229600" cy="1143000"/>
          </a:xfrm>
        </p:spPr>
        <p:txBody>
          <a:bodyPr/>
          <a:lstStyle/>
          <a:p>
            <a:r>
              <a:rPr lang="en-US" dirty="0" smtClean="0"/>
              <a:t>Thank you!</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32</a:t>
            </a:fld>
            <a:endParaRPr lang="en-US"/>
          </a:p>
        </p:txBody>
      </p:sp>
    </p:spTree>
    <p:extLst>
      <p:ext uri="{BB962C8B-B14F-4D97-AF65-F5344CB8AC3E}">
        <p14:creationId xmlns:p14="http://schemas.microsoft.com/office/powerpoint/2010/main" val="3152003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57500"/>
            <a:ext cx="8229600" cy="1143000"/>
          </a:xfrm>
        </p:spPr>
        <p:txBody>
          <a:bodyPr/>
          <a:lstStyle/>
          <a:p>
            <a:r>
              <a:rPr lang="en-US" dirty="0" smtClean="0"/>
              <a:t>BACKUP SLIDES</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33</a:t>
            </a:fld>
            <a:endParaRPr lang="en-US"/>
          </a:p>
        </p:txBody>
      </p:sp>
    </p:spTree>
    <p:extLst>
      <p:ext uri="{BB962C8B-B14F-4D97-AF65-F5344CB8AC3E}">
        <p14:creationId xmlns:p14="http://schemas.microsoft.com/office/powerpoint/2010/main" val="3135452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RG Algorithm</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34</a:t>
            </a:fld>
            <a:endParaRPr lang="en-US"/>
          </a:p>
        </p:txBody>
      </p:sp>
      <p:sp>
        <p:nvSpPr>
          <p:cNvPr id="7" name="Flowchart: Terminator 6"/>
          <p:cNvSpPr/>
          <p:nvPr/>
        </p:nvSpPr>
        <p:spPr>
          <a:xfrm>
            <a:off x="395187" y="1861718"/>
            <a:ext cx="923636" cy="3048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Start</a:t>
            </a:r>
            <a:endParaRPr lang="en-US" sz="1400" dirty="0"/>
          </a:p>
        </p:txBody>
      </p:sp>
      <p:sp>
        <p:nvSpPr>
          <p:cNvPr id="8" name="Flowchart: Data 7"/>
          <p:cNvSpPr/>
          <p:nvPr/>
        </p:nvSpPr>
        <p:spPr>
          <a:xfrm>
            <a:off x="1538187" y="1671219"/>
            <a:ext cx="1447800" cy="6858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Gather all basic events</a:t>
            </a:r>
            <a:endParaRPr lang="en-US" sz="1400" dirty="0"/>
          </a:p>
        </p:txBody>
      </p:sp>
      <p:sp>
        <p:nvSpPr>
          <p:cNvPr id="10" name="Flowchart: Process 9"/>
          <p:cNvSpPr/>
          <p:nvPr/>
        </p:nvSpPr>
        <p:spPr>
          <a:xfrm>
            <a:off x="3352800" y="1671219"/>
            <a:ext cx="14478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Enqueue</a:t>
            </a:r>
            <a:r>
              <a:rPr lang="en-US" sz="1400" dirty="0" smtClean="0"/>
              <a:t> basic events into initially empty Q</a:t>
            </a:r>
          </a:p>
        </p:txBody>
      </p:sp>
      <p:sp>
        <p:nvSpPr>
          <p:cNvPr id="11" name="Flowchart: Decision 10"/>
          <p:cNvSpPr/>
          <p:nvPr/>
        </p:nvSpPr>
        <p:spPr>
          <a:xfrm>
            <a:off x="5191415" y="1618831"/>
            <a:ext cx="1676400" cy="79057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Is Q empty?</a:t>
            </a:r>
          </a:p>
        </p:txBody>
      </p:sp>
      <p:sp>
        <p:nvSpPr>
          <p:cNvPr id="12" name="Flowchart: Terminator 11"/>
          <p:cNvSpPr/>
          <p:nvPr/>
        </p:nvSpPr>
        <p:spPr>
          <a:xfrm>
            <a:off x="7210714" y="1163802"/>
            <a:ext cx="923636" cy="3048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End</a:t>
            </a:r>
            <a:endParaRPr lang="en-US" sz="1600" dirty="0"/>
          </a:p>
        </p:txBody>
      </p:sp>
      <p:sp>
        <p:nvSpPr>
          <p:cNvPr id="13" name="Flowchart: Process 12"/>
          <p:cNvSpPr/>
          <p:nvPr/>
        </p:nvSpPr>
        <p:spPr>
          <a:xfrm>
            <a:off x="7210714" y="1671219"/>
            <a:ext cx="12954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Dequeue</a:t>
            </a:r>
            <a:r>
              <a:rPr lang="en-US" sz="1400" dirty="0" smtClean="0"/>
              <a:t> front event from Q</a:t>
            </a:r>
            <a:endParaRPr lang="en-US" sz="1400" dirty="0"/>
          </a:p>
        </p:txBody>
      </p:sp>
      <p:sp>
        <p:nvSpPr>
          <p:cNvPr id="14" name="Flowchart: Decision 13"/>
          <p:cNvSpPr/>
          <p:nvPr/>
        </p:nvSpPr>
        <p:spPr>
          <a:xfrm>
            <a:off x="4273826" y="5442728"/>
            <a:ext cx="2546508" cy="64769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Is input gate of event AND?</a:t>
            </a:r>
          </a:p>
        </p:txBody>
      </p:sp>
      <p:sp>
        <p:nvSpPr>
          <p:cNvPr id="15" name="Flowchart: Decision 14"/>
          <p:cNvSpPr/>
          <p:nvPr/>
        </p:nvSpPr>
        <p:spPr>
          <a:xfrm>
            <a:off x="6815048" y="2532813"/>
            <a:ext cx="2086732" cy="990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Were the event’s RGs already generated?</a:t>
            </a:r>
          </a:p>
        </p:txBody>
      </p:sp>
      <p:sp>
        <p:nvSpPr>
          <p:cNvPr id="16" name="Flowchart: Decision 15"/>
          <p:cNvSpPr/>
          <p:nvPr/>
        </p:nvSpPr>
        <p:spPr>
          <a:xfrm>
            <a:off x="4273825" y="3127025"/>
            <a:ext cx="2546508" cy="90844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Does event represent basic event?</a:t>
            </a:r>
          </a:p>
        </p:txBody>
      </p:sp>
      <p:sp>
        <p:nvSpPr>
          <p:cNvPr id="17" name="Flowchart: Decision 16"/>
          <p:cNvSpPr/>
          <p:nvPr/>
        </p:nvSpPr>
        <p:spPr>
          <a:xfrm>
            <a:off x="4273826" y="4339290"/>
            <a:ext cx="2546507" cy="70961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Is input gate of event OR?</a:t>
            </a:r>
          </a:p>
        </p:txBody>
      </p:sp>
      <p:sp>
        <p:nvSpPr>
          <p:cNvPr id="18" name="Flowchart: Process 17"/>
          <p:cNvSpPr/>
          <p:nvPr/>
        </p:nvSpPr>
        <p:spPr>
          <a:xfrm>
            <a:off x="2105171" y="3260471"/>
            <a:ext cx="1736116" cy="64155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Generate RG containing only the basic event</a:t>
            </a:r>
            <a:endParaRPr lang="en-US" sz="1400" dirty="0"/>
          </a:p>
        </p:txBody>
      </p:sp>
      <p:sp>
        <p:nvSpPr>
          <p:cNvPr id="19" name="Flowchart: Process 18"/>
          <p:cNvSpPr/>
          <p:nvPr/>
        </p:nvSpPr>
        <p:spPr>
          <a:xfrm>
            <a:off x="2105170" y="4486250"/>
            <a:ext cx="1736116" cy="4156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Add all RGs from children</a:t>
            </a:r>
            <a:endParaRPr lang="en-US" sz="1400" dirty="0"/>
          </a:p>
        </p:txBody>
      </p:sp>
      <p:sp>
        <p:nvSpPr>
          <p:cNvPr id="20" name="Flowchart: Process 19"/>
          <p:cNvSpPr/>
          <p:nvPr/>
        </p:nvSpPr>
        <p:spPr>
          <a:xfrm>
            <a:off x="2105169" y="5228145"/>
            <a:ext cx="1736118" cy="10768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Add all RGs resulting from all possible combinations of Cartesian products of children’s RGs</a:t>
            </a:r>
            <a:endParaRPr lang="en-US" sz="1400" dirty="0"/>
          </a:p>
        </p:txBody>
      </p:sp>
      <p:sp>
        <p:nvSpPr>
          <p:cNvPr id="21" name="Flowchart: Process 20"/>
          <p:cNvSpPr/>
          <p:nvPr/>
        </p:nvSpPr>
        <p:spPr>
          <a:xfrm>
            <a:off x="535960" y="4259918"/>
            <a:ext cx="1147003" cy="8683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Enqueue</a:t>
            </a:r>
            <a:r>
              <a:rPr lang="en-US" sz="1400" dirty="0" smtClean="0"/>
              <a:t> all parent events into Q if any exist</a:t>
            </a:r>
            <a:endParaRPr lang="en-US" sz="1400" dirty="0"/>
          </a:p>
        </p:txBody>
      </p:sp>
      <p:cxnSp>
        <p:nvCxnSpPr>
          <p:cNvPr id="23" name="Straight Arrow Connector 22"/>
          <p:cNvCxnSpPr>
            <a:stCxn id="7" idx="3"/>
            <a:endCxn id="8" idx="2"/>
          </p:cNvCxnSpPr>
          <p:nvPr/>
        </p:nvCxnSpPr>
        <p:spPr>
          <a:xfrm>
            <a:off x="1318823" y="2014118"/>
            <a:ext cx="364144"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5"/>
            <a:endCxn id="10" idx="1"/>
          </p:cNvCxnSpPr>
          <p:nvPr/>
        </p:nvCxnSpPr>
        <p:spPr>
          <a:xfrm>
            <a:off x="2841207" y="2014119"/>
            <a:ext cx="51159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3"/>
            <a:endCxn id="11" idx="1"/>
          </p:cNvCxnSpPr>
          <p:nvPr/>
        </p:nvCxnSpPr>
        <p:spPr>
          <a:xfrm>
            <a:off x="4800600" y="2014119"/>
            <a:ext cx="39081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3"/>
            <a:endCxn id="13" idx="1"/>
          </p:cNvCxnSpPr>
          <p:nvPr/>
        </p:nvCxnSpPr>
        <p:spPr>
          <a:xfrm>
            <a:off x="6867815" y="2014119"/>
            <a:ext cx="34289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1" idx="0"/>
            <a:endCxn id="12" idx="1"/>
          </p:cNvCxnSpPr>
          <p:nvPr/>
        </p:nvCxnSpPr>
        <p:spPr>
          <a:xfrm rot="5400000" flipH="1" flipV="1">
            <a:off x="6468850" y="876968"/>
            <a:ext cx="302629" cy="1181099"/>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3" idx="2"/>
            <a:endCxn id="15" idx="0"/>
          </p:cNvCxnSpPr>
          <p:nvPr/>
        </p:nvCxnSpPr>
        <p:spPr>
          <a:xfrm>
            <a:off x="7858414" y="2357019"/>
            <a:ext cx="0" cy="1757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77569" y="1303254"/>
            <a:ext cx="452047" cy="338554"/>
          </a:xfrm>
          <a:prstGeom prst="rect">
            <a:avLst/>
          </a:prstGeom>
          <a:noFill/>
        </p:spPr>
        <p:txBody>
          <a:bodyPr wrap="none" rtlCol="0">
            <a:spAutoFit/>
          </a:bodyPr>
          <a:lstStyle/>
          <a:p>
            <a:r>
              <a:rPr lang="en-US" sz="1600" dirty="0" smtClean="0"/>
              <a:t>Yes</a:t>
            </a:r>
            <a:endParaRPr lang="en-US" sz="1600" dirty="0"/>
          </a:p>
        </p:txBody>
      </p:sp>
      <p:sp>
        <p:nvSpPr>
          <p:cNvPr id="43" name="TextBox 42"/>
          <p:cNvSpPr txBox="1"/>
          <p:nvPr/>
        </p:nvSpPr>
        <p:spPr>
          <a:xfrm>
            <a:off x="6735417" y="1692441"/>
            <a:ext cx="426720" cy="338554"/>
          </a:xfrm>
          <a:prstGeom prst="rect">
            <a:avLst/>
          </a:prstGeom>
          <a:noFill/>
        </p:spPr>
        <p:txBody>
          <a:bodyPr wrap="none" rtlCol="0">
            <a:spAutoFit/>
          </a:bodyPr>
          <a:lstStyle/>
          <a:p>
            <a:r>
              <a:rPr lang="en-US" sz="1600" dirty="0" smtClean="0"/>
              <a:t>No</a:t>
            </a:r>
            <a:endParaRPr lang="en-US" sz="1600" dirty="0"/>
          </a:p>
        </p:txBody>
      </p:sp>
      <p:cxnSp>
        <p:nvCxnSpPr>
          <p:cNvPr id="49" name="Elbow Connector 48"/>
          <p:cNvCxnSpPr>
            <a:stCxn id="15" idx="2"/>
            <a:endCxn id="16" idx="3"/>
          </p:cNvCxnSpPr>
          <p:nvPr/>
        </p:nvCxnSpPr>
        <p:spPr>
          <a:xfrm rot="5400000">
            <a:off x="7310456" y="3033291"/>
            <a:ext cx="57836" cy="1038081"/>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15" idx="1"/>
            <a:endCxn id="11" idx="2"/>
          </p:cNvCxnSpPr>
          <p:nvPr/>
        </p:nvCxnSpPr>
        <p:spPr>
          <a:xfrm rot="10800000">
            <a:off x="6029616" y="2409407"/>
            <a:ext cx="785433" cy="618707"/>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6" idx="1"/>
            <a:endCxn id="18" idx="3"/>
          </p:cNvCxnSpPr>
          <p:nvPr/>
        </p:nvCxnSpPr>
        <p:spPr>
          <a:xfrm flipH="1" flipV="1">
            <a:off x="3841287" y="3581248"/>
            <a:ext cx="432538"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18" idx="1"/>
            <a:endCxn id="21" idx="0"/>
          </p:cNvCxnSpPr>
          <p:nvPr/>
        </p:nvCxnSpPr>
        <p:spPr>
          <a:xfrm rot="10800000" flipV="1">
            <a:off x="1109463" y="3581248"/>
            <a:ext cx="995709" cy="67867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9" idx="1"/>
            <a:endCxn id="21" idx="3"/>
          </p:cNvCxnSpPr>
          <p:nvPr/>
        </p:nvCxnSpPr>
        <p:spPr>
          <a:xfrm flipH="1">
            <a:off x="1682963" y="4694096"/>
            <a:ext cx="42220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20" idx="1"/>
            <a:endCxn id="21" idx="2"/>
          </p:cNvCxnSpPr>
          <p:nvPr/>
        </p:nvCxnSpPr>
        <p:spPr>
          <a:xfrm rot="10800000">
            <a:off x="1109463" y="5128273"/>
            <a:ext cx="995707" cy="638304"/>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7" idx="1"/>
            <a:endCxn id="19" idx="3"/>
          </p:cNvCxnSpPr>
          <p:nvPr/>
        </p:nvCxnSpPr>
        <p:spPr>
          <a:xfrm flipH="1">
            <a:off x="3841286" y="4694096"/>
            <a:ext cx="4325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14" idx="1"/>
            <a:endCxn id="20" idx="3"/>
          </p:cNvCxnSpPr>
          <p:nvPr/>
        </p:nvCxnSpPr>
        <p:spPr>
          <a:xfrm flipH="1" flipV="1">
            <a:off x="3841287" y="5766577"/>
            <a:ext cx="432539"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6" idx="2"/>
            <a:endCxn id="17" idx="0"/>
          </p:cNvCxnSpPr>
          <p:nvPr/>
        </p:nvCxnSpPr>
        <p:spPr>
          <a:xfrm>
            <a:off x="5547079" y="4035472"/>
            <a:ext cx="1" cy="303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7" idx="2"/>
            <a:endCxn id="14" idx="0"/>
          </p:cNvCxnSpPr>
          <p:nvPr/>
        </p:nvCxnSpPr>
        <p:spPr>
          <a:xfrm>
            <a:off x="5547080" y="5048902"/>
            <a:ext cx="0" cy="3938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21" idx="1"/>
            <a:endCxn id="11" idx="2"/>
          </p:cNvCxnSpPr>
          <p:nvPr/>
        </p:nvCxnSpPr>
        <p:spPr>
          <a:xfrm rot="10800000" flipH="1">
            <a:off x="535959" y="2409406"/>
            <a:ext cx="5493655" cy="2284690"/>
          </a:xfrm>
          <a:prstGeom prst="bentConnector4">
            <a:avLst>
              <a:gd name="adj1" fmla="val -4161"/>
              <a:gd name="adj2" fmla="val 7284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6489196" y="2689559"/>
            <a:ext cx="452047" cy="338554"/>
          </a:xfrm>
          <a:prstGeom prst="rect">
            <a:avLst/>
          </a:prstGeom>
          <a:noFill/>
        </p:spPr>
        <p:txBody>
          <a:bodyPr wrap="none" rtlCol="0">
            <a:spAutoFit/>
          </a:bodyPr>
          <a:lstStyle/>
          <a:p>
            <a:r>
              <a:rPr lang="en-US" sz="1600" dirty="0" smtClean="0"/>
              <a:t>Yes</a:t>
            </a:r>
            <a:endParaRPr lang="en-US" sz="1600" dirty="0"/>
          </a:p>
        </p:txBody>
      </p:sp>
      <p:sp>
        <p:nvSpPr>
          <p:cNvPr id="292" name="TextBox 291"/>
          <p:cNvSpPr txBox="1"/>
          <p:nvPr/>
        </p:nvSpPr>
        <p:spPr>
          <a:xfrm>
            <a:off x="6948777" y="3263946"/>
            <a:ext cx="426720" cy="338554"/>
          </a:xfrm>
          <a:prstGeom prst="rect">
            <a:avLst/>
          </a:prstGeom>
          <a:noFill/>
        </p:spPr>
        <p:txBody>
          <a:bodyPr wrap="none" rtlCol="0">
            <a:spAutoFit/>
          </a:bodyPr>
          <a:lstStyle/>
          <a:p>
            <a:r>
              <a:rPr lang="en-US" sz="1600" dirty="0" smtClean="0"/>
              <a:t>No</a:t>
            </a:r>
            <a:endParaRPr lang="en-US" sz="1600" dirty="0"/>
          </a:p>
        </p:txBody>
      </p:sp>
      <p:sp>
        <p:nvSpPr>
          <p:cNvPr id="350" name="TextBox 349"/>
          <p:cNvSpPr txBox="1"/>
          <p:nvPr/>
        </p:nvSpPr>
        <p:spPr>
          <a:xfrm>
            <a:off x="6781512" y="4687669"/>
            <a:ext cx="2191690" cy="646331"/>
          </a:xfrm>
          <a:prstGeom prst="rect">
            <a:avLst/>
          </a:prstGeom>
          <a:noFill/>
        </p:spPr>
        <p:txBody>
          <a:bodyPr wrap="none" rtlCol="0">
            <a:spAutoFit/>
          </a:bodyPr>
          <a:lstStyle/>
          <a:p>
            <a:r>
              <a:rPr lang="en-US" u="sng" dirty="0" smtClean="0"/>
              <a:t>Disadvantage</a:t>
            </a:r>
            <a:endParaRPr lang="en-US" dirty="0" smtClean="0"/>
          </a:p>
          <a:p>
            <a:r>
              <a:rPr lang="en-US" dirty="0" smtClean="0"/>
              <a:t>Algorithm is NP hard!</a:t>
            </a:r>
            <a:endParaRPr lang="en-US" dirty="0"/>
          </a:p>
        </p:txBody>
      </p:sp>
      <p:sp>
        <p:nvSpPr>
          <p:cNvPr id="353" name="TextBox 352"/>
          <p:cNvSpPr txBox="1"/>
          <p:nvPr/>
        </p:nvSpPr>
        <p:spPr>
          <a:xfrm>
            <a:off x="3880070" y="3550562"/>
            <a:ext cx="452047" cy="338554"/>
          </a:xfrm>
          <a:prstGeom prst="rect">
            <a:avLst/>
          </a:prstGeom>
          <a:noFill/>
        </p:spPr>
        <p:txBody>
          <a:bodyPr wrap="none" rtlCol="0">
            <a:spAutoFit/>
          </a:bodyPr>
          <a:lstStyle/>
          <a:p>
            <a:r>
              <a:rPr lang="en-US" sz="1600" dirty="0" smtClean="0"/>
              <a:t>Yes</a:t>
            </a:r>
            <a:endParaRPr lang="en-US" sz="1600" dirty="0"/>
          </a:p>
        </p:txBody>
      </p:sp>
      <p:sp>
        <p:nvSpPr>
          <p:cNvPr id="354" name="TextBox 353"/>
          <p:cNvSpPr txBox="1"/>
          <p:nvPr/>
        </p:nvSpPr>
        <p:spPr>
          <a:xfrm>
            <a:off x="5496646" y="4016421"/>
            <a:ext cx="426720" cy="338554"/>
          </a:xfrm>
          <a:prstGeom prst="rect">
            <a:avLst/>
          </a:prstGeom>
          <a:noFill/>
        </p:spPr>
        <p:txBody>
          <a:bodyPr wrap="none" rtlCol="0">
            <a:spAutoFit/>
          </a:bodyPr>
          <a:lstStyle/>
          <a:p>
            <a:r>
              <a:rPr lang="en-US" sz="1600" dirty="0" smtClean="0"/>
              <a:t>No</a:t>
            </a:r>
            <a:endParaRPr lang="en-US" sz="1600" dirty="0"/>
          </a:p>
        </p:txBody>
      </p:sp>
      <p:sp>
        <p:nvSpPr>
          <p:cNvPr id="355" name="TextBox 354"/>
          <p:cNvSpPr txBox="1"/>
          <p:nvPr/>
        </p:nvSpPr>
        <p:spPr>
          <a:xfrm>
            <a:off x="3880070" y="4693562"/>
            <a:ext cx="452047" cy="338554"/>
          </a:xfrm>
          <a:prstGeom prst="rect">
            <a:avLst/>
          </a:prstGeom>
          <a:noFill/>
        </p:spPr>
        <p:txBody>
          <a:bodyPr wrap="none" rtlCol="0">
            <a:spAutoFit/>
          </a:bodyPr>
          <a:lstStyle/>
          <a:p>
            <a:r>
              <a:rPr lang="en-US" sz="1600" dirty="0" smtClean="0"/>
              <a:t>Yes</a:t>
            </a:r>
            <a:endParaRPr lang="en-US" sz="1600" dirty="0"/>
          </a:p>
        </p:txBody>
      </p:sp>
      <p:sp>
        <p:nvSpPr>
          <p:cNvPr id="356" name="TextBox 355"/>
          <p:cNvSpPr txBox="1"/>
          <p:nvPr/>
        </p:nvSpPr>
        <p:spPr>
          <a:xfrm>
            <a:off x="5496646" y="5064171"/>
            <a:ext cx="426720" cy="338554"/>
          </a:xfrm>
          <a:prstGeom prst="rect">
            <a:avLst/>
          </a:prstGeom>
          <a:noFill/>
        </p:spPr>
        <p:txBody>
          <a:bodyPr wrap="none" rtlCol="0">
            <a:spAutoFit/>
          </a:bodyPr>
          <a:lstStyle/>
          <a:p>
            <a:r>
              <a:rPr lang="en-US" sz="1600" dirty="0" smtClean="0"/>
              <a:t>No</a:t>
            </a:r>
            <a:endParaRPr lang="en-US" sz="1600" dirty="0"/>
          </a:p>
        </p:txBody>
      </p:sp>
      <p:sp>
        <p:nvSpPr>
          <p:cNvPr id="357" name="TextBox 356"/>
          <p:cNvSpPr txBox="1"/>
          <p:nvPr/>
        </p:nvSpPr>
        <p:spPr>
          <a:xfrm>
            <a:off x="3880070" y="5751873"/>
            <a:ext cx="452047" cy="338554"/>
          </a:xfrm>
          <a:prstGeom prst="rect">
            <a:avLst/>
          </a:prstGeom>
          <a:noFill/>
        </p:spPr>
        <p:txBody>
          <a:bodyPr wrap="none" rtlCol="0">
            <a:spAutoFit/>
          </a:bodyPr>
          <a:lstStyle/>
          <a:p>
            <a:r>
              <a:rPr lang="en-US" sz="1600" dirty="0" smtClean="0"/>
              <a:t>Yes</a:t>
            </a:r>
            <a:endParaRPr lang="en-US" sz="1600" dirty="0"/>
          </a:p>
        </p:txBody>
      </p:sp>
      <p:sp>
        <p:nvSpPr>
          <p:cNvPr id="358" name="Flowchart: Terminator 357"/>
          <p:cNvSpPr/>
          <p:nvPr/>
        </p:nvSpPr>
        <p:spPr>
          <a:xfrm>
            <a:off x="7210714" y="5582501"/>
            <a:ext cx="1647248" cy="3681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Assertion failure!</a:t>
            </a:r>
            <a:endParaRPr lang="en-US" sz="1400" dirty="0"/>
          </a:p>
        </p:txBody>
      </p:sp>
      <p:cxnSp>
        <p:nvCxnSpPr>
          <p:cNvPr id="360" name="Straight Arrow Connector 359"/>
          <p:cNvCxnSpPr>
            <a:stCxn id="14" idx="3"/>
            <a:endCxn id="358" idx="1"/>
          </p:cNvCxnSpPr>
          <p:nvPr/>
        </p:nvCxnSpPr>
        <p:spPr>
          <a:xfrm>
            <a:off x="6820334" y="5766578"/>
            <a:ext cx="39038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1" name="TextBox 360"/>
          <p:cNvSpPr txBox="1"/>
          <p:nvPr/>
        </p:nvSpPr>
        <p:spPr>
          <a:xfrm>
            <a:off x="6781512" y="5766578"/>
            <a:ext cx="426720" cy="338554"/>
          </a:xfrm>
          <a:prstGeom prst="rect">
            <a:avLst/>
          </a:prstGeom>
          <a:noFill/>
        </p:spPr>
        <p:txBody>
          <a:bodyPr wrap="none" rtlCol="0">
            <a:spAutoFit/>
          </a:bodyPr>
          <a:lstStyle/>
          <a:p>
            <a:r>
              <a:rPr lang="en-US" sz="1600" dirty="0" smtClean="0"/>
              <a:t>No</a:t>
            </a:r>
            <a:endParaRPr lang="en-US" sz="1600" dirty="0"/>
          </a:p>
        </p:txBody>
      </p:sp>
      <p:sp>
        <p:nvSpPr>
          <p:cNvPr id="408" name="TextBox 407"/>
          <p:cNvSpPr txBox="1"/>
          <p:nvPr/>
        </p:nvSpPr>
        <p:spPr>
          <a:xfrm>
            <a:off x="6781512" y="4016124"/>
            <a:ext cx="1811458" cy="646331"/>
          </a:xfrm>
          <a:prstGeom prst="rect">
            <a:avLst/>
          </a:prstGeom>
          <a:noFill/>
        </p:spPr>
        <p:txBody>
          <a:bodyPr wrap="none" rtlCol="0">
            <a:spAutoFit/>
          </a:bodyPr>
          <a:lstStyle/>
          <a:p>
            <a:r>
              <a:rPr lang="en-US" u="sng" dirty="0" smtClean="0"/>
              <a:t>Advantage</a:t>
            </a:r>
            <a:endParaRPr lang="en-US" dirty="0" smtClean="0"/>
          </a:p>
          <a:p>
            <a:r>
              <a:rPr lang="en-US" dirty="0" smtClean="0"/>
              <a:t>Results are exact.</a:t>
            </a:r>
            <a:endParaRPr lang="en-US" dirty="0"/>
          </a:p>
        </p:txBody>
      </p:sp>
    </p:spTree>
    <p:extLst>
      <p:ext uri="{BB962C8B-B14F-4D97-AF65-F5344CB8AC3E}">
        <p14:creationId xmlns:p14="http://schemas.microsoft.com/office/powerpoint/2010/main" val="407974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Sampling Algorithm</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35</a:t>
            </a:fld>
            <a:endParaRPr lang="en-US"/>
          </a:p>
        </p:txBody>
      </p:sp>
      <p:sp>
        <p:nvSpPr>
          <p:cNvPr id="10" name="Flowchart: Decision 9"/>
          <p:cNvSpPr/>
          <p:nvPr/>
        </p:nvSpPr>
        <p:spPr>
          <a:xfrm>
            <a:off x="5210358" y="1393751"/>
            <a:ext cx="1676400" cy="79057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Is Q empty?</a:t>
            </a:r>
          </a:p>
        </p:txBody>
      </p:sp>
      <p:sp>
        <p:nvSpPr>
          <p:cNvPr id="12" name="Flowchart: Process 11"/>
          <p:cNvSpPr/>
          <p:nvPr/>
        </p:nvSpPr>
        <p:spPr>
          <a:xfrm>
            <a:off x="7210715" y="1446139"/>
            <a:ext cx="12954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Dequeue</a:t>
            </a:r>
            <a:r>
              <a:rPr lang="en-US" sz="1400" dirty="0" smtClean="0"/>
              <a:t> front event from Q</a:t>
            </a:r>
            <a:endParaRPr lang="en-US" sz="1400" dirty="0"/>
          </a:p>
        </p:txBody>
      </p:sp>
      <p:sp>
        <p:nvSpPr>
          <p:cNvPr id="13" name="Flowchart: Decision 12"/>
          <p:cNvSpPr/>
          <p:nvPr/>
        </p:nvSpPr>
        <p:spPr>
          <a:xfrm>
            <a:off x="4273826" y="5442728"/>
            <a:ext cx="2546508" cy="64769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Is input gate of event AND?</a:t>
            </a:r>
          </a:p>
        </p:txBody>
      </p:sp>
      <p:sp>
        <p:nvSpPr>
          <p:cNvPr id="14" name="Flowchart: Decision 13"/>
          <p:cNvSpPr/>
          <p:nvPr/>
        </p:nvSpPr>
        <p:spPr>
          <a:xfrm>
            <a:off x="6815048" y="2532813"/>
            <a:ext cx="2086732" cy="9906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Does the event have a value?</a:t>
            </a:r>
            <a:endParaRPr lang="en-US" sz="1400" dirty="0"/>
          </a:p>
        </p:txBody>
      </p:sp>
      <p:sp>
        <p:nvSpPr>
          <p:cNvPr id="15" name="Flowchart: Decision 14"/>
          <p:cNvSpPr/>
          <p:nvPr/>
        </p:nvSpPr>
        <p:spPr>
          <a:xfrm>
            <a:off x="4273825" y="3127025"/>
            <a:ext cx="2546508" cy="908447"/>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Does event represent basic event?</a:t>
            </a:r>
          </a:p>
        </p:txBody>
      </p:sp>
      <p:sp>
        <p:nvSpPr>
          <p:cNvPr id="16" name="Flowchart: Decision 15"/>
          <p:cNvSpPr/>
          <p:nvPr/>
        </p:nvSpPr>
        <p:spPr>
          <a:xfrm>
            <a:off x="4273826" y="4339290"/>
            <a:ext cx="2546507" cy="70961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Is input gate of event OR?</a:t>
            </a:r>
          </a:p>
        </p:txBody>
      </p:sp>
      <p:sp>
        <p:nvSpPr>
          <p:cNvPr id="17" name="Flowchart: Process 16"/>
          <p:cNvSpPr/>
          <p:nvPr/>
        </p:nvSpPr>
        <p:spPr>
          <a:xfrm>
            <a:off x="2105171" y="3346847"/>
            <a:ext cx="1736116" cy="46880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Randomly assign 1 or 0 as its value</a:t>
            </a:r>
            <a:endParaRPr lang="en-US" sz="1400" dirty="0"/>
          </a:p>
        </p:txBody>
      </p:sp>
      <p:sp>
        <p:nvSpPr>
          <p:cNvPr id="18" name="Flowchart: Process 17"/>
          <p:cNvSpPr/>
          <p:nvPr/>
        </p:nvSpPr>
        <p:spPr>
          <a:xfrm>
            <a:off x="2105170" y="4486250"/>
            <a:ext cx="1736116" cy="41569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Set value as OR of all  children’s values</a:t>
            </a:r>
            <a:endParaRPr lang="en-US" sz="1400" dirty="0"/>
          </a:p>
        </p:txBody>
      </p:sp>
      <p:sp>
        <p:nvSpPr>
          <p:cNvPr id="19" name="Flowchart: Process 18"/>
          <p:cNvSpPr/>
          <p:nvPr/>
        </p:nvSpPr>
        <p:spPr>
          <a:xfrm>
            <a:off x="2117928" y="5560394"/>
            <a:ext cx="1736118" cy="41236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Set value as AND of all children’s values</a:t>
            </a:r>
            <a:endParaRPr lang="en-US" sz="1400" dirty="0"/>
          </a:p>
        </p:txBody>
      </p:sp>
      <p:sp>
        <p:nvSpPr>
          <p:cNvPr id="20" name="Flowchart: Process 19"/>
          <p:cNvSpPr/>
          <p:nvPr/>
        </p:nvSpPr>
        <p:spPr>
          <a:xfrm>
            <a:off x="535960" y="4259918"/>
            <a:ext cx="1147003" cy="86835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Enqueue</a:t>
            </a:r>
            <a:r>
              <a:rPr lang="en-US" sz="1400" dirty="0" smtClean="0"/>
              <a:t> all parent events into Q if any exist</a:t>
            </a:r>
            <a:endParaRPr lang="en-US" sz="1400" dirty="0"/>
          </a:p>
        </p:txBody>
      </p:sp>
      <p:cxnSp>
        <p:nvCxnSpPr>
          <p:cNvPr id="24" name="Straight Arrow Connector 23"/>
          <p:cNvCxnSpPr>
            <a:stCxn id="10" idx="3"/>
            <a:endCxn id="12" idx="1"/>
          </p:cNvCxnSpPr>
          <p:nvPr/>
        </p:nvCxnSpPr>
        <p:spPr>
          <a:xfrm>
            <a:off x="6886758" y="1789039"/>
            <a:ext cx="32395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0" idx="0"/>
            <a:endCxn id="95" idx="1"/>
          </p:cNvCxnSpPr>
          <p:nvPr/>
        </p:nvCxnSpPr>
        <p:spPr>
          <a:xfrm rot="16200000" flipH="1" flipV="1">
            <a:off x="2671108" y="-741397"/>
            <a:ext cx="1242302" cy="5512598"/>
          </a:xfrm>
          <a:prstGeom prst="bentConnector4">
            <a:avLst>
              <a:gd name="adj1" fmla="val -13728"/>
              <a:gd name="adj2" fmla="val 104147"/>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2"/>
            <a:endCxn id="14" idx="0"/>
          </p:cNvCxnSpPr>
          <p:nvPr/>
        </p:nvCxnSpPr>
        <p:spPr>
          <a:xfrm flipH="1">
            <a:off x="7858414" y="2131939"/>
            <a:ext cx="1" cy="40087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48557" y="1104171"/>
            <a:ext cx="452047" cy="338554"/>
          </a:xfrm>
          <a:prstGeom prst="rect">
            <a:avLst/>
          </a:prstGeom>
          <a:noFill/>
        </p:spPr>
        <p:txBody>
          <a:bodyPr wrap="none" rtlCol="0">
            <a:spAutoFit/>
          </a:bodyPr>
          <a:lstStyle/>
          <a:p>
            <a:r>
              <a:rPr lang="en-US" sz="1600" dirty="0" smtClean="0"/>
              <a:t>Yes</a:t>
            </a:r>
            <a:endParaRPr lang="en-US" sz="1600" dirty="0"/>
          </a:p>
        </p:txBody>
      </p:sp>
      <p:sp>
        <p:nvSpPr>
          <p:cNvPr id="28" name="TextBox 27"/>
          <p:cNvSpPr txBox="1"/>
          <p:nvPr/>
        </p:nvSpPr>
        <p:spPr>
          <a:xfrm>
            <a:off x="6754360" y="1467361"/>
            <a:ext cx="426720" cy="338554"/>
          </a:xfrm>
          <a:prstGeom prst="rect">
            <a:avLst/>
          </a:prstGeom>
          <a:noFill/>
        </p:spPr>
        <p:txBody>
          <a:bodyPr wrap="none" rtlCol="0">
            <a:spAutoFit/>
          </a:bodyPr>
          <a:lstStyle/>
          <a:p>
            <a:r>
              <a:rPr lang="en-US" sz="1600" dirty="0" smtClean="0"/>
              <a:t>No</a:t>
            </a:r>
            <a:endParaRPr lang="en-US" sz="1600" dirty="0"/>
          </a:p>
        </p:txBody>
      </p:sp>
      <p:cxnSp>
        <p:nvCxnSpPr>
          <p:cNvPr id="29" name="Elbow Connector 28"/>
          <p:cNvCxnSpPr>
            <a:stCxn id="14" idx="2"/>
            <a:endCxn id="15" idx="3"/>
          </p:cNvCxnSpPr>
          <p:nvPr/>
        </p:nvCxnSpPr>
        <p:spPr>
          <a:xfrm rot="5400000">
            <a:off x="7310456" y="3033291"/>
            <a:ext cx="57836" cy="1038081"/>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4" idx="1"/>
            <a:endCxn id="10" idx="2"/>
          </p:cNvCxnSpPr>
          <p:nvPr/>
        </p:nvCxnSpPr>
        <p:spPr>
          <a:xfrm rot="10800000">
            <a:off x="6048558" y="2184327"/>
            <a:ext cx="766490" cy="843787"/>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5" idx="1"/>
            <a:endCxn id="17" idx="3"/>
          </p:cNvCxnSpPr>
          <p:nvPr/>
        </p:nvCxnSpPr>
        <p:spPr>
          <a:xfrm flipH="1" flipV="1">
            <a:off x="3841287" y="3581248"/>
            <a:ext cx="432538"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7" idx="1"/>
            <a:endCxn id="20" idx="0"/>
          </p:cNvCxnSpPr>
          <p:nvPr/>
        </p:nvCxnSpPr>
        <p:spPr>
          <a:xfrm rot="10800000" flipV="1">
            <a:off x="1109463" y="3581248"/>
            <a:ext cx="995709" cy="67867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1"/>
            <a:endCxn id="20" idx="3"/>
          </p:cNvCxnSpPr>
          <p:nvPr/>
        </p:nvCxnSpPr>
        <p:spPr>
          <a:xfrm flipH="1">
            <a:off x="1682963" y="4694096"/>
            <a:ext cx="42220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9" idx="1"/>
            <a:endCxn id="20" idx="2"/>
          </p:cNvCxnSpPr>
          <p:nvPr/>
        </p:nvCxnSpPr>
        <p:spPr>
          <a:xfrm rot="10800000">
            <a:off x="1109462" y="5128274"/>
            <a:ext cx="1008466" cy="63830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6" idx="1"/>
            <a:endCxn id="18" idx="3"/>
          </p:cNvCxnSpPr>
          <p:nvPr/>
        </p:nvCxnSpPr>
        <p:spPr>
          <a:xfrm flipH="1">
            <a:off x="3841286" y="4694096"/>
            <a:ext cx="4325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1"/>
            <a:endCxn id="19" idx="3"/>
          </p:cNvCxnSpPr>
          <p:nvPr/>
        </p:nvCxnSpPr>
        <p:spPr>
          <a:xfrm flipH="1">
            <a:off x="3854046" y="5766578"/>
            <a:ext cx="41978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5" idx="2"/>
            <a:endCxn id="16" idx="0"/>
          </p:cNvCxnSpPr>
          <p:nvPr/>
        </p:nvCxnSpPr>
        <p:spPr>
          <a:xfrm>
            <a:off x="5547079" y="4035472"/>
            <a:ext cx="1" cy="3038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6" idx="2"/>
            <a:endCxn id="13" idx="0"/>
          </p:cNvCxnSpPr>
          <p:nvPr/>
        </p:nvCxnSpPr>
        <p:spPr>
          <a:xfrm>
            <a:off x="5547080" y="5048902"/>
            <a:ext cx="0" cy="3938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20" idx="1"/>
            <a:endCxn id="10" idx="2"/>
          </p:cNvCxnSpPr>
          <p:nvPr/>
        </p:nvCxnSpPr>
        <p:spPr>
          <a:xfrm rot="10800000" flipH="1">
            <a:off x="535960" y="2184326"/>
            <a:ext cx="5512598" cy="2509770"/>
          </a:xfrm>
          <a:prstGeom prst="bentConnector4">
            <a:avLst>
              <a:gd name="adj1" fmla="val -4147"/>
              <a:gd name="adj2" fmla="val 66168"/>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489196" y="2689559"/>
            <a:ext cx="452047" cy="338554"/>
          </a:xfrm>
          <a:prstGeom prst="rect">
            <a:avLst/>
          </a:prstGeom>
          <a:noFill/>
        </p:spPr>
        <p:txBody>
          <a:bodyPr wrap="none" rtlCol="0">
            <a:spAutoFit/>
          </a:bodyPr>
          <a:lstStyle/>
          <a:p>
            <a:r>
              <a:rPr lang="en-US" sz="1600" dirty="0" smtClean="0"/>
              <a:t>Yes</a:t>
            </a:r>
            <a:endParaRPr lang="en-US" sz="1600" dirty="0"/>
          </a:p>
        </p:txBody>
      </p:sp>
      <p:sp>
        <p:nvSpPr>
          <p:cNvPr id="41" name="TextBox 40"/>
          <p:cNvSpPr txBox="1"/>
          <p:nvPr/>
        </p:nvSpPr>
        <p:spPr>
          <a:xfrm>
            <a:off x="6948777" y="3263946"/>
            <a:ext cx="426720" cy="338554"/>
          </a:xfrm>
          <a:prstGeom prst="rect">
            <a:avLst/>
          </a:prstGeom>
          <a:noFill/>
        </p:spPr>
        <p:txBody>
          <a:bodyPr wrap="none" rtlCol="0">
            <a:spAutoFit/>
          </a:bodyPr>
          <a:lstStyle/>
          <a:p>
            <a:r>
              <a:rPr lang="en-US" sz="1600" dirty="0" smtClean="0"/>
              <a:t>No</a:t>
            </a:r>
            <a:endParaRPr lang="en-US" sz="1600" dirty="0"/>
          </a:p>
        </p:txBody>
      </p:sp>
      <p:sp>
        <p:nvSpPr>
          <p:cNvPr id="42" name="TextBox 41"/>
          <p:cNvSpPr txBox="1"/>
          <p:nvPr/>
        </p:nvSpPr>
        <p:spPr>
          <a:xfrm>
            <a:off x="6781512" y="4329145"/>
            <a:ext cx="2320892" cy="1200329"/>
          </a:xfrm>
          <a:prstGeom prst="rect">
            <a:avLst/>
          </a:prstGeom>
          <a:noFill/>
        </p:spPr>
        <p:txBody>
          <a:bodyPr wrap="square" rtlCol="0">
            <a:spAutoFit/>
          </a:bodyPr>
          <a:lstStyle/>
          <a:p>
            <a:r>
              <a:rPr lang="en-US" u="sng" dirty="0" smtClean="0"/>
              <a:t>Disadvantages</a:t>
            </a:r>
            <a:endParaRPr lang="en-US" dirty="0" smtClean="0"/>
          </a:p>
          <a:p>
            <a:pPr marL="285750" indent="-285750">
              <a:buFont typeface="Arial" panose="020B0604020202020204" pitchFamily="34" charset="0"/>
              <a:buChar char="•"/>
            </a:pPr>
            <a:r>
              <a:rPr lang="en-US" dirty="0" smtClean="0"/>
              <a:t>Non-deterministic</a:t>
            </a:r>
          </a:p>
          <a:p>
            <a:pPr marL="285750" indent="-285750">
              <a:buFont typeface="Arial" panose="020B0604020202020204" pitchFamily="34" charset="0"/>
              <a:buChar char="•"/>
            </a:pPr>
            <a:r>
              <a:rPr lang="en-US" dirty="0" smtClean="0"/>
              <a:t>No guarantee that any RG is minimal</a:t>
            </a:r>
          </a:p>
        </p:txBody>
      </p:sp>
      <p:sp>
        <p:nvSpPr>
          <p:cNvPr id="43" name="TextBox 42"/>
          <p:cNvSpPr txBox="1"/>
          <p:nvPr/>
        </p:nvSpPr>
        <p:spPr>
          <a:xfrm>
            <a:off x="3880070" y="3550562"/>
            <a:ext cx="452047" cy="338554"/>
          </a:xfrm>
          <a:prstGeom prst="rect">
            <a:avLst/>
          </a:prstGeom>
          <a:noFill/>
        </p:spPr>
        <p:txBody>
          <a:bodyPr wrap="none" rtlCol="0">
            <a:spAutoFit/>
          </a:bodyPr>
          <a:lstStyle/>
          <a:p>
            <a:r>
              <a:rPr lang="en-US" sz="1600" dirty="0" smtClean="0"/>
              <a:t>Yes</a:t>
            </a:r>
            <a:endParaRPr lang="en-US" sz="1600" dirty="0"/>
          </a:p>
        </p:txBody>
      </p:sp>
      <p:sp>
        <p:nvSpPr>
          <p:cNvPr id="44" name="TextBox 43"/>
          <p:cNvSpPr txBox="1"/>
          <p:nvPr/>
        </p:nvSpPr>
        <p:spPr>
          <a:xfrm>
            <a:off x="5496646" y="4016421"/>
            <a:ext cx="426720" cy="338554"/>
          </a:xfrm>
          <a:prstGeom prst="rect">
            <a:avLst/>
          </a:prstGeom>
          <a:noFill/>
        </p:spPr>
        <p:txBody>
          <a:bodyPr wrap="none" rtlCol="0">
            <a:spAutoFit/>
          </a:bodyPr>
          <a:lstStyle/>
          <a:p>
            <a:r>
              <a:rPr lang="en-US" sz="1600" dirty="0" smtClean="0"/>
              <a:t>No</a:t>
            </a:r>
            <a:endParaRPr lang="en-US" sz="1600" dirty="0"/>
          </a:p>
        </p:txBody>
      </p:sp>
      <p:sp>
        <p:nvSpPr>
          <p:cNvPr id="45" name="TextBox 44"/>
          <p:cNvSpPr txBox="1"/>
          <p:nvPr/>
        </p:nvSpPr>
        <p:spPr>
          <a:xfrm>
            <a:off x="3880070" y="4693562"/>
            <a:ext cx="452047" cy="338554"/>
          </a:xfrm>
          <a:prstGeom prst="rect">
            <a:avLst/>
          </a:prstGeom>
          <a:noFill/>
        </p:spPr>
        <p:txBody>
          <a:bodyPr wrap="none" rtlCol="0">
            <a:spAutoFit/>
          </a:bodyPr>
          <a:lstStyle/>
          <a:p>
            <a:r>
              <a:rPr lang="en-US" sz="1600" dirty="0" smtClean="0"/>
              <a:t>Yes</a:t>
            </a:r>
            <a:endParaRPr lang="en-US" sz="1600" dirty="0"/>
          </a:p>
        </p:txBody>
      </p:sp>
      <p:sp>
        <p:nvSpPr>
          <p:cNvPr id="46" name="TextBox 45"/>
          <p:cNvSpPr txBox="1"/>
          <p:nvPr/>
        </p:nvSpPr>
        <p:spPr>
          <a:xfrm>
            <a:off x="5496646" y="5064171"/>
            <a:ext cx="426720" cy="338554"/>
          </a:xfrm>
          <a:prstGeom prst="rect">
            <a:avLst/>
          </a:prstGeom>
          <a:noFill/>
        </p:spPr>
        <p:txBody>
          <a:bodyPr wrap="none" rtlCol="0">
            <a:spAutoFit/>
          </a:bodyPr>
          <a:lstStyle/>
          <a:p>
            <a:r>
              <a:rPr lang="en-US" sz="1600" dirty="0" smtClean="0"/>
              <a:t>No</a:t>
            </a:r>
            <a:endParaRPr lang="en-US" sz="1600" dirty="0"/>
          </a:p>
        </p:txBody>
      </p:sp>
      <p:sp>
        <p:nvSpPr>
          <p:cNvPr id="47" name="TextBox 46"/>
          <p:cNvSpPr txBox="1"/>
          <p:nvPr/>
        </p:nvSpPr>
        <p:spPr>
          <a:xfrm>
            <a:off x="3880070" y="5751873"/>
            <a:ext cx="452047" cy="338554"/>
          </a:xfrm>
          <a:prstGeom prst="rect">
            <a:avLst/>
          </a:prstGeom>
          <a:noFill/>
        </p:spPr>
        <p:txBody>
          <a:bodyPr wrap="none" rtlCol="0">
            <a:spAutoFit/>
          </a:bodyPr>
          <a:lstStyle/>
          <a:p>
            <a:r>
              <a:rPr lang="en-US" sz="1600" dirty="0" smtClean="0"/>
              <a:t>Yes</a:t>
            </a:r>
            <a:endParaRPr lang="en-US" sz="1600" dirty="0"/>
          </a:p>
        </p:txBody>
      </p:sp>
      <p:sp>
        <p:nvSpPr>
          <p:cNvPr id="48" name="Flowchart: Terminator 47"/>
          <p:cNvSpPr/>
          <p:nvPr/>
        </p:nvSpPr>
        <p:spPr>
          <a:xfrm>
            <a:off x="7210714" y="5582501"/>
            <a:ext cx="1647248" cy="3681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Assertion failure!</a:t>
            </a:r>
            <a:endParaRPr lang="en-US" sz="1400" dirty="0"/>
          </a:p>
        </p:txBody>
      </p:sp>
      <p:cxnSp>
        <p:nvCxnSpPr>
          <p:cNvPr id="49" name="Straight Arrow Connector 48"/>
          <p:cNvCxnSpPr>
            <a:stCxn id="13" idx="3"/>
            <a:endCxn id="48" idx="1"/>
          </p:cNvCxnSpPr>
          <p:nvPr/>
        </p:nvCxnSpPr>
        <p:spPr>
          <a:xfrm>
            <a:off x="6820334" y="5766578"/>
            <a:ext cx="39038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781512" y="5766578"/>
            <a:ext cx="426720" cy="338554"/>
          </a:xfrm>
          <a:prstGeom prst="rect">
            <a:avLst/>
          </a:prstGeom>
          <a:noFill/>
        </p:spPr>
        <p:txBody>
          <a:bodyPr wrap="none" rtlCol="0">
            <a:spAutoFit/>
          </a:bodyPr>
          <a:lstStyle/>
          <a:p>
            <a:r>
              <a:rPr lang="en-US" sz="1600" dirty="0" smtClean="0"/>
              <a:t>No</a:t>
            </a:r>
            <a:endParaRPr lang="en-US" sz="1600" dirty="0"/>
          </a:p>
        </p:txBody>
      </p:sp>
      <p:sp>
        <p:nvSpPr>
          <p:cNvPr id="51" name="TextBox 50"/>
          <p:cNvSpPr txBox="1"/>
          <p:nvPr/>
        </p:nvSpPr>
        <p:spPr>
          <a:xfrm>
            <a:off x="6781512" y="3657600"/>
            <a:ext cx="2320892" cy="646331"/>
          </a:xfrm>
          <a:prstGeom prst="rect">
            <a:avLst/>
          </a:prstGeom>
          <a:noFill/>
        </p:spPr>
        <p:txBody>
          <a:bodyPr wrap="none" rtlCol="0">
            <a:spAutoFit/>
          </a:bodyPr>
          <a:lstStyle/>
          <a:p>
            <a:r>
              <a:rPr lang="en-US" u="sng" dirty="0" smtClean="0"/>
              <a:t>Advantage</a:t>
            </a:r>
            <a:endParaRPr lang="en-US" dirty="0" smtClean="0"/>
          </a:p>
          <a:p>
            <a:r>
              <a:rPr lang="en-US" dirty="0" smtClean="0"/>
              <a:t>Linear time complexity</a:t>
            </a:r>
          </a:p>
        </p:txBody>
      </p:sp>
      <p:sp>
        <p:nvSpPr>
          <p:cNvPr id="70" name="Flowchart: Terminator 69"/>
          <p:cNvSpPr/>
          <p:nvPr/>
        </p:nvSpPr>
        <p:spPr>
          <a:xfrm>
            <a:off x="414130" y="1636638"/>
            <a:ext cx="923636" cy="3048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Start</a:t>
            </a:r>
            <a:endParaRPr lang="en-US" sz="1400" dirty="0"/>
          </a:p>
        </p:txBody>
      </p:sp>
      <p:sp>
        <p:nvSpPr>
          <p:cNvPr id="71" name="Flowchart: Data 70"/>
          <p:cNvSpPr/>
          <p:nvPr/>
        </p:nvSpPr>
        <p:spPr>
          <a:xfrm>
            <a:off x="1557130" y="1446139"/>
            <a:ext cx="1447800" cy="6858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Gather all basic events</a:t>
            </a:r>
            <a:endParaRPr lang="en-US" sz="1400" dirty="0"/>
          </a:p>
        </p:txBody>
      </p:sp>
      <p:sp>
        <p:nvSpPr>
          <p:cNvPr id="72" name="Flowchart: Process 71"/>
          <p:cNvSpPr/>
          <p:nvPr/>
        </p:nvSpPr>
        <p:spPr>
          <a:xfrm>
            <a:off x="3371743" y="1446139"/>
            <a:ext cx="1447800" cy="6858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Enqueue</a:t>
            </a:r>
            <a:r>
              <a:rPr lang="en-US" sz="1400" dirty="0" smtClean="0"/>
              <a:t> basic events into initially empty Q</a:t>
            </a:r>
          </a:p>
        </p:txBody>
      </p:sp>
      <p:cxnSp>
        <p:nvCxnSpPr>
          <p:cNvPr id="73" name="Straight Arrow Connector 72"/>
          <p:cNvCxnSpPr>
            <a:stCxn id="70" idx="3"/>
            <a:endCxn id="71" idx="2"/>
          </p:cNvCxnSpPr>
          <p:nvPr/>
        </p:nvCxnSpPr>
        <p:spPr>
          <a:xfrm>
            <a:off x="1337766" y="1789038"/>
            <a:ext cx="364144"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1" idx="5"/>
            <a:endCxn id="72" idx="1"/>
          </p:cNvCxnSpPr>
          <p:nvPr/>
        </p:nvCxnSpPr>
        <p:spPr>
          <a:xfrm>
            <a:off x="2860150" y="1789039"/>
            <a:ext cx="511593"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2" idx="3"/>
            <a:endCxn id="10" idx="1"/>
          </p:cNvCxnSpPr>
          <p:nvPr/>
        </p:nvCxnSpPr>
        <p:spPr>
          <a:xfrm>
            <a:off x="4819543" y="1789039"/>
            <a:ext cx="39081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5" name="Flowchart: Process 94"/>
          <p:cNvSpPr/>
          <p:nvPr/>
        </p:nvSpPr>
        <p:spPr>
          <a:xfrm>
            <a:off x="535960" y="2332376"/>
            <a:ext cx="2054840" cy="60735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Add RG containing basic events assigned 1 values if top event has value 1</a:t>
            </a:r>
            <a:endParaRPr lang="en-US" sz="1400" dirty="0"/>
          </a:p>
        </p:txBody>
      </p:sp>
      <p:sp>
        <p:nvSpPr>
          <p:cNvPr id="109" name="Flowchart: Decision 108"/>
          <p:cNvSpPr/>
          <p:nvPr/>
        </p:nvSpPr>
        <p:spPr>
          <a:xfrm>
            <a:off x="3020871" y="2388158"/>
            <a:ext cx="2149543" cy="49578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Terminate?</a:t>
            </a:r>
          </a:p>
        </p:txBody>
      </p:sp>
      <p:cxnSp>
        <p:nvCxnSpPr>
          <p:cNvPr id="135" name="Straight Arrow Connector 134"/>
          <p:cNvCxnSpPr>
            <a:stCxn id="95" idx="3"/>
            <a:endCxn id="109" idx="1"/>
          </p:cNvCxnSpPr>
          <p:nvPr/>
        </p:nvCxnSpPr>
        <p:spPr>
          <a:xfrm>
            <a:off x="2590800" y="2636053"/>
            <a:ext cx="43007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09" idx="0"/>
            <a:endCxn id="72" idx="2"/>
          </p:cNvCxnSpPr>
          <p:nvPr/>
        </p:nvCxnSpPr>
        <p:spPr>
          <a:xfrm flipV="1">
            <a:off x="4095643" y="2131939"/>
            <a:ext cx="0" cy="2562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8" name="Flowchart: Terminator 137"/>
          <p:cNvSpPr/>
          <p:nvPr/>
        </p:nvSpPr>
        <p:spPr>
          <a:xfrm>
            <a:off x="4894566" y="2138083"/>
            <a:ext cx="923636" cy="3048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End</a:t>
            </a:r>
            <a:endParaRPr lang="en-US" sz="1400" dirty="0"/>
          </a:p>
        </p:txBody>
      </p:sp>
      <p:cxnSp>
        <p:nvCxnSpPr>
          <p:cNvPr id="140" name="Elbow Connector 139"/>
          <p:cNvCxnSpPr>
            <a:stCxn id="109" idx="3"/>
            <a:endCxn id="138" idx="2"/>
          </p:cNvCxnSpPr>
          <p:nvPr/>
        </p:nvCxnSpPr>
        <p:spPr>
          <a:xfrm flipV="1">
            <a:off x="5170414" y="2442883"/>
            <a:ext cx="185970" cy="19317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5321055" y="2471258"/>
            <a:ext cx="452047" cy="338554"/>
          </a:xfrm>
          <a:prstGeom prst="rect">
            <a:avLst/>
          </a:prstGeom>
          <a:noFill/>
        </p:spPr>
        <p:txBody>
          <a:bodyPr wrap="none" rtlCol="0">
            <a:spAutoFit/>
          </a:bodyPr>
          <a:lstStyle/>
          <a:p>
            <a:r>
              <a:rPr lang="en-US" sz="1600" dirty="0" smtClean="0"/>
              <a:t>Yes</a:t>
            </a:r>
            <a:endParaRPr lang="en-US" sz="1600" dirty="0"/>
          </a:p>
        </p:txBody>
      </p:sp>
      <p:sp>
        <p:nvSpPr>
          <p:cNvPr id="143" name="TextBox 142"/>
          <p:cNvSpPr txBox="1"/>
          <p:nvPr/>
        </p:nvSpPr>
        <p:spPr>
          <a:xfrm>
            <a:off x="3654865" y="2120504"/>
            <a:ext cx="426720" cy="338554"/>
          </a:xfrm>
          <a:prstGeom prst="rect">
            <a:avLst/>
          </a:prstGeom>
          <a:noFill/>
        </p:spPr>
        <p:txBody>
          <a:bodyPr wrap="none" rtlCol="0">
            <a:spAutoFit/>
          </a:bodyPr>
          <a:lstStyle/>
          <a:p>
            <a:r>
              <a:rPr lang="en-US" sz="1600" dirty="0" smtClean="0"/>
              <a:t>No</a:t>
            </a:r>
            <a:endParaRPr lang="en-US" sz="1600" dirty="0"/>
          </a:p>
        </p:txBody>
      </p:sp>
    </p:spTree>
    <p:extLst>
      <p:ext uri="{BB962C8B-B14F-4D97-AF65-F5344CB8AC3E}">
        <p14:creationId xmlns:p14="http://schemas.microsoft.com/office/powerpoint/2010/main" val="1289439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Documented Examples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Amazon AWS</a:t>
            </a:r>
          </a:p>
          <a:p>
            <a:pPr lvl="1"/>
            <a:r>
              <a:rPr lang="en-US" dirty="0" smtClean="0"/>
              <a:t>One glitch on an EBS server disabled entire service across Amazon’s US-East region</a:t>
            </a:r>
          </a:p>
          <a:p>
            <a:pPr lvl="1"/>
            <a:r>
              <a:rPr lang="en-US" dirty="0" smtClean="0"/>
              <a:t>This, in turn, caused correlated failures among EC2 instances utilizing the EBS server, which disabled applications designed for EC2 redundancy</a:t>
            </a:r>
          </a:p>
          <a:p>
            <a:r>
              <a:rPr lang="en-US" dirty="0" smtClean="0"/>
              <a:t>Google Storage</a:t>
            </a:r>
          </a:p>
          <a:p>
            <a:pPr lvl="1"/>
            <a:r>
              <a:rPr lang="en-US" dirty="0" smtClean="0"/>
              <a:t>“Close to 37% of failures are truly correlated”</a:t>
            </a:r>
          </a:p>
          <a:p>
            <a:pPr lvl="1"/>
            <a:r>
              <a:rPr lang="en-US" dirty="0" smtClean="0"/>
              <a:t>No tools to identify failure correlations systematically</a:t>
            </a:r>
          </a:p>
          <a:p>
            <a:r>
              <a:rPr lang="en-US" dirty="0" smtClean="0"/>
              <a:t>iCloud</a:t>
            </a:r>
          </a:p>
          <a:p>
            <a:pPr lvl="1"/>
            <a:r>
              <a:rPr lang="en-US" dirty="0" smtClean="0"/>
              <a:t>A storm in Dublin disabled both Amazon and Microsoft clouds in that region for hours</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4</a:t>
            </a:fld>
            <a:endParaRPr lang="en-US"/>
          </a:p>
        </p:txBody>
      </p:sp>
    </p:spTree>
    <p:extLst>
      <p:ext uri="{BB962C8B-B14F-4D97-AF65-F5344CB8AC3E}">
        <p14:creationId xmlns:p14="http://schemas.microsoft.com/office/powerpoint/2010/main" val="418780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Independence-as-a-Service (</a:t>
            </a:r>
            <a:r>
              <a:rPr lang="en-US" dirty="0" err="1" smtClean="0"/>
              <a:t>INDaaS</a:t>
            </a:r>
            <a:r>
              <a:rPr lang="en-US" dirty="0" smtClean="0"/>
              <a:t>)</a:t>
            </a:r>
            <a:endParaRPr lang="en-US" dirty="0"/>
          </a:p>
        </p:txBody>
      </p:sp>
      <p:sp>
        <p:nvSpPr>
          <p:cNvPr id="3" name="Content Placeholder 2"/>
          <p:cNvSpPr>
            <a:spLocks noGrp="1"/>
          </p:cNvSpPr>
          <p:nvPr>
            <p:ph idx="1"/>
          </p:nvPr>
        </p:nvSpPr>
        <p:spPr/>
        <p:txBody>
          <a:bodyPr/>
          <a:lstStyle/>
          <a:p>
            <a:r>
              <a:rPr lang="en-US" dirty="0" smtClean="0"/>
              <a:t>Architecture that proactively collects and audits structural dependency data to evaluate independence of redundant systems before any failures occur</a:t>
            </a:r>
          </a:p>
          <a:p>
            <a:pPr lvl="1"/>
            <a:r>
              <a:rPr lang="en-US" i="1" dirty="0" smtClean="0"/>
              <a:t>Dependency acquisition modules</a:t>
            </a:r>
            <a:r>
              <a:rPr lang="en-US" dirty="0" smtClean="0"/>
              <a:t> collect dependency data</a:t>
            </a:r>
          </a:p>
          <a:p>
            <a:pPr lvl="1"/>
            <a:r>
              <a:rPr lang="en-US" i="1" dirty="0" smtClean="0"/>
              <a:t>Auditing modules</a:t>
            </a:r>
            <a:r>
              <a:rPr lang="en-US" dirty="0" smtClean="0"/>
              <a:t> quantify independence of redundant systems and pinpoint common dependencies that may cause correlated failures</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5</a:t>
            </a:fld>
            <a:endParaRPr lang="en-US"/>
          </a:p>
        </p:txBody>
      </p:sp>
    </p:spTree>
    <p:extLst>
      <p:ext uri="{BB962C8B-B14F-4D97-AF65-F5344CB8AC3E}">
        <p14:creationId xmlns:p14="http://schemas.microsoft.com/office/powerpoint/2010/main" val="1221143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Contributions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Evaluates independence of redundant systems before or during deployment</a:t>
            </a:r>
          </a:p>
          <a:p>
            <a:pPr marL="514350" indent="-514350">
              <a:buFont typeface="+mj-lt"/>
              <a:buAutoNum type="arabicPeriod"/>
            </a:pPr>
            <a:r>
              <a:rPr lang="en-US" dirty="0" smtClean="0"/>
              <a:t>Provides fault graph analysis to enable the evaluation of dependencies at multiple levels of detail</a:t>
            </a:r>
          </a:p>
          <a:p>
            <a:pPr marL="514350" indent="-514350">
              <a:buFont typeface="+mj-lt"/>
              <a:buAutoNum type="arabicPeriod"/>
            </a:pPr>
            <a:r>
              <a:rPr lang="en-US" dirty="0" smtClean="0"/>
              <a:t>Uses scalable fault graph analysis</a:t>
            </a:r>
          </a:p>
          <a:p>
            <a:pPr marL="514350" indent="-514350">
              <a:buFont typeface="+mj-lt"/>
              <a:buAutoNum type="arabicPeriod"/>
            </a:pPr>
            <a:r>
              <a:rPr lang="en-US" dirty="0" smtClean="0"/>
              <a:t>Supports efficient PIA through private set intersection cardinality</a:t>
            </a:r>
          </a:p>
          <a:p>
            <a:pPr marL="514350" indent="-514350">
              <a:buFont typeface="+mj-lt"/>
              <a:buAutoNum type="arabicPeriod"/>
            </a:pPr>
            <a:r>
              <a:rPr lang="en-US" dirty="0" smtClean="0"/>
              <a:t>Provides realistic case studies with a prototype implementation</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6</a:t>
            </a:fld>
            <a:endParaRPr lang="en-US"/>
          </a:p>
        </p:txBody>
      </p:sp>
    </p:spTree>
    <p:extLst>
      <p:ext uri="{BB962C8B-B14F-4D97-AF65-F5344CB8AC3E}">
        <p14:creationId xmlns:p14="http://schemas.microsoft.com/office/powerpoint/2010/main" val="1569371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9536" y="1295400"/>
            <a:ext cx="7413631" cy="4777501"/>
          </a:xfrm>
        </p:spPr>
      </p:pic>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7</a:t>
            </a:fld>
            <a:endParaRPr lang="en-US"/>
          </a:p>
        </p:txBody>
      </p:sp>
      <p:cxnSp>
        <p:nvCxnSpPr>
          <p:cNvPr id="9" name="Straight Arrow Connector 8"/>
          <p:cNvCxnSpPr/>
          <p:nvPr/>
        </p:nvCxnSpPr>
        <p:spPr>
          <a:xfrm>
            <a:off x="4343400" y="1676400"/>
            <a:ext cx="0" cy="533400"/>
          </a:xfrm>
          <a:prstGeom prst="straightConnector1">
            <a:avLst/>
          </a:prstGeom>
          <a:ln w="50800">
            <a:solidFill>
              <a:schemeClr val="bg1"/>
            </a:solidFill>
            <a:tailEnd type="stealth"/>
          </a:ln>
          <a:effectLst>
            <a:glow rad="63500">
              <a:srgbClr val="0000FF"/>
            </a:glo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52800" y="2971800"/>
            <a:ext cx="0" cy="685800"/>
          </a:xfrm>
          <a:prstGeom prst="straightConnector1">
            <a:avLst/>
          </a:prstGeom>
          <a:ln w="50800">
            <a:solidFill>
              <a:schemeClr val="bg1"/>
            </a:solidFill>
            <a:tailEnd type="stealth"/>
          </a:ln>
          <a:effectLst>
            <a:glow rad="63500">
              <a:srgbClr val="0000FF"/>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84500" y="4406900"/>
            <a:ext cx="0" cy="381000"/>
          </a:xfrm>
          <a:prstGeom prst="straightConnector1">
            <a:avLst/>
          </a:prstGeom>
          <a:ln w="50800">
            <a:solidFill>
              <a:schemeClr val="bg1"/>
            </a:solidFill>
            <a:tailEnd type="stealth"/>
          </a:ln>
          <a:effectLst>
            <a:glow rad="63500">
              <a:srgbClr val="0000FF"/>
            </a:glo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806700" y="4406900"/>
            <a:ext cx="0" cy="381000"/>
          </a:xfrm>
          <a:prstGeom prst="straightConnector1">
            <a:avLst/>
          </a:prstGeom>
          <a:ln w="50800">
            <a:solidFill>
              <a:schemeClr val="bg1"/>
            </a:solidFill>
            <a:tailEnd type="stealth"/>
          </a:ln>
          <a:effectLst>
            <a:glow rad="63500">
              <a:srgbClr val="0000FF"/>
            </a:glo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91200" y="2971800"/>
            <a:ext cx="0" cy="685800"/>
          </a:xfrm>
          <a:prstGeom prst="straightConnector1">
            <a:avLst/>
          </a:prstGeom>
          <a:ln w="50800">
            <a:solidFill>
              <a:schemeClr val="bg1"/>
            </a:solidFill>
            <a:tailEnd type="stealth"/>
          </a:ln>
          <a:effectLst>
            <a:glow rad="63500">
              <a:srgbClr val="0000FF"/>
            </a:glo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56350" y="4406900"/>
            <a:ext cx="0" cy="381000"/>
          </a:xfrm>
          <a:prstGeom prst="straightConnector1">
            <a:avLst/>
          </a:prstGeom>
          <a:ln w="50800">
            <a:solidFill>
              <a:schemeClr val="bg1"/>
            </a:solidFill>
            <a:tailEnd type="stealth"/>
          </a:ln>
          <a:effectLst>
            <a:glow rad="63500">
              <a:srgbClr val="0000FF"/>
            </a:glo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6178550" y="4406900"/>
            <a:ext cx="0" cy="381000"/>
          </a:xfrm>
          <a:prstGeom prst="straightConnector1">
            <a:avLst/>
          </a:prstGeom>
          <a:ln w="50800">
            <a:solidFill>
              <a:schemeClr val="bg1"/>
            </a:solidFill>
            <a:tailEnd type="stealth"/>
          </a:ln>
          <a:effectLst>
            <a:glow rad="63500">
              <a:srgbClr val="0000FF"/>
            </a:glo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962400" y="3911600"/>
            <a:ext cx="1143000" cy="0"/>
          </a:xfrm>
          <a:prstGeom prst="straightConnector1">
            <a:avLst/>
          </a:prstGeom>
          <a:ln w="50800">
            <a:solidFill>
              <a:schemeClr val="bg1"/>
            </a:solidFill>
            <a:tailEnd type="stealth"/>
          </a:ln>
          <a:effectLst>
            <a:glow rad="63500">
              <a:srgbClr val="0000FF"/>
            </a:glo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962400" y="4064000"/>
            <a:ext cx="1143000" cy="0"/>
          </a:xfrm>
          <a:prstGeom prst="straightConnector1">
            <a:avLst/>
          </a:prstGeom>
          <a:ln w="50800">
            <a:solidFill>
              <a:schemeClr val="bg1"/>
            </a:solidFill>
            <a:tailEnd type="stealth"/>
          </a:ln>
          <a:effectLst>
            <a:glow rad="63500">
              <a:srgbClr val="0000FF"/>
            </a:glow>
          </a:effectLst>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1447800" y="2698750"/>
            <a:ext cx="1460500" cy="920750"/>
          </a:xfrm>
          <a:custGeom>
            <a:avLst/>
            <a:gdLst>
              <a:gd name="connsiteX0" fmla="*/ 0 w 1460500"/>
              <a:gd name="connsiteY0" fmla="*/ 920750 h 920750"/>
              <a:gd name="connsiteX1" fmla="*/ 342900 w 1460500"/>
              <a:gd name="connsiteY1" fmla="*/ 552450 h 920750"/>
              <a:gd name="connsiteX2" fmla="*/ 717550 w 1460500"/>
              <a:gd name="connsiteY2" fmla="*/ 273050 h 920750"/>
              <a:gd name="connsiteX3" fmla="*/ 990600 w 1460500"/>
              <a:gd name="connsiteY3" fmla="*/ 133350 h 920750"/>
              <a:gd name="connsiteX4" fmla="*/ 1460500 w 1460500"/>
              <a:gd name="connsiteY4" fmla="*/ 0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500" h="920750">
                <a:moveTo>
                  <a:pt x="0" y="920750"/>
                </a:moveTo>
                <a:cubicBezTo>
                  <a:pt x="111654" y="790575"/>
                  <a:pt x="223308" y="660400"/>
                  <a:pt x="342900" y="552450"/>
                </a:cubicBezTo>
                <a:cubicBezTo>
                  <a:pt x="462492" y="444500"/>
                  <a:pt x="609600" y="342900"/>
                  <a:pt x="717550" y="273050"/>
                </a:cubicBezTo>
                <a:cubicBezTo>
                  <a:pt x="825500" y="203200"/>
                  <a:pt x="866775" y="178858"/>
                  <a:pt x="990600" y="133350"/>
                </a:cubicBezTo>
                <a:cubicBezTo>
                  <a:pt x="1114425" y="87842"/>
                  <a:pt x="1287462" y="43921"/>
                  <a:pt x="1460500" y="0"/>
                </a:cubicBezTo>
              </a:path>
            </a:pathLst>
          </a:custGeom>
          <a:noFill/>
          <a:ln w="50800">
            <a:solidFill>
              <a:schemeClr val="bg1"/>
            </a:solidFill>
            <a:tailEnd type="stealth"/>
          </a:ln>
          <a:effectLst>
            <a:glow rad="63500">
              <a:srgbClr val="00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flipH="1">
            <a:off x="6178550" y="2698750"/>
            <a:ext cx="1460500" cy="920750"/>
          </a:xfrm>
          <a:custGeom>
            <a:avLst/>
            <a:gdLst>
              <a:gd name="connsiteX0" fmla="*/ 0 w 1460500"/>
              <a:gd name="connsiteY0" fmla="*/ 920750 h 920750"/>
              <a:gd name="connsiteX1" fmla="*/ 342900 w 1460500"/>
              <a:gd name="connsiteY1" fmla="*/ 552450 h 920750"/>
              <a:gd name="connsiteX2" fmla="*/ 717550 w 1460500"/>
              <a:gd name="connsiteY2" fmla="*/ 273050 h 920750"/>
              <a:gd name="connsiteX3" fmla="*/ 990600 w 1460500"/>
              <a:gd name="connsiteY3" fmla="*/ 133350 h 920750"/>
              <a:gd name="connsiteX4" fmla="*/ 1460500 w 1460500"/>
              <a:gd name="connsiteY4" fmla="*/ 0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500" h="920750">
                <a:moveTo>
                  <a:pt x="0" y="920750"/>
                </a:moveTo>
                <a:cubicBezTo>
                  <a:pt x="111654" y="790575"/>
                  <a:pt x="223308" y="660400"/>
                  <a:pt x="342900" y="552450"/>
                </a:cubicBezTo>
                <a:cubicBezTo>
                  <a:pt x="462492" y="444500"/>
                  <a:pt x="609600" y="342900"/>
                  <a:pt x="717550" y="273050"/>
                </a:cubicBezTo>
                <a:cubicBezTo>
                  <a:pt x="825500" y="203200"/>
                  <a:pt x="866775" y="178858"/>
                  <a:pt x="990600" y="133350"/>
                </a:cubicBezTo>
                <a:cubicBezTo>
                  <a:pt x="1114425" y="87842"/>
                  <a:pt x="1287462" y="43921"/>
                  <a:pt x="1460500" y="0"/>
                </a:cubicBezTo>
              </a:path>
            </a:pathLst>
          </a:custGeom>
          <a:noFill/>
          <a:ln w="50800">
            <a:solidFill>
              <a:schemeClr val="bg1"/>
            </a:solidFill>
            <a:tailEnd type="stealth"/>
          </a:ln>
          <a:effectLst>
            <a:glow rad="63500">
              <a:srgbClr val="00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4756150" y="1676400"/>
            <a:ext cx="0" cy="533400"/>
          </a:xfrm>
          <a:prstGeom prst="straightConnector1">
            <a:avLst/>
          </a:prstGeom>
          <a:ln w="50800">
            <a:solidFill>
              <a:schemeClr val="bg1"/>
            </a:solidFill>
            <a:tailEnd type="stealth"/>
          </a:ln>
          <a:effectLst>
            <a:glow rad="63500">
              <a:srgbClr val="0000FF"/>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6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1"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righ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Data Representation</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608" y="1143001"/>
            <a:ext cx="8551488" cy="5029197"/>
          </a:xfrm>
        </p:spPr>
      </p:pic>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8</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104158609"/>
              </p:ext>
            </p:extLst>
          </p:nvPr>
        </p:nvGraphicFramePr>
        <p:xfrm>
          <a:off x="396014" y="4154424"/>
          <a:ext cx="2910650" cy="950976"/>
        </p:xfrm>
        <a:graphic>
          <a:graphicData uri="http://schemas.openxmlformats.org/drawingml/2006/table">
            <a:tbl>
              <a:tblPr firstRow="1" bandRow="1">
                <a:tableStyleId>{5C22544A-7EE6-4342-B048-85BDC9FD1C3A}</a:tableStyleId>
              </a:tblPr>
              <a:tblGrid>
                <a:gridCol w="749999"/>
                <a:gridCol w="2160651"/>
              </a:tblGrid>
              <a:tr h="148600">
                <a:tc>
                  <a:txBody>
                    <a:bodyPr/>
                    <a:lstStyle/>
                    <a:p>
                      <a:r>
                        <a:rPr lang="en-US" sz="1200" dirty="0" smtClean="0"/>
                        <a:t>Type</a:t>
                      </a:r>
                      <a:endParaRPr lang="en-US" sz="1200" dirty="0"/>
                    </a:p>
                  </a:txBody>
                  <a:tcPr marL="54864" marR="54864" marT="27432" marB="27432"/>
                </a:tc>
                <a:tc>
                  <a:txBody>
                    <a:bodyPr/>
                    <a:lstStyle/>
                    <a:p>
                      <a:r>
                        <a:rPr lang="en-US" sz="1200" dirty="0" smtClean="0"/>
                        <a:t>Dependency Expression</a:t>
                      </a:r>
                      <a:endParaRPr lang="en-US" sz="1200" dirty="0"/>
                    </a:p>
                  </a:txBody>
                  <a:tcPr marL="54864" marR="54864" marT="27432" marB="27432"/>
                </a:tc>
              </a:tr>
              <a:tr h="0">
                <a:tc>
                  <a:txBody>
                    <a:bodyPr/>
                    <a:lstStyle/>
                    <a:p>
                      <a:r>
                        <a:rPr lang="en-US" sz="1200" dirty="0" smtClean="0"/>
                        <a:t>Network</a:t>
                      </a:r>
                      <a:endParaRPr lang="en-US" sz="1200" dirty="0"/>
                    </a:p>
                  </a:txBody>
                  <a:tcPr marL="54864" marR="54864" marT="27432" marB="27432"/>
                </a:tc>
                <a:tc>
                  <a:txBody>
                    <a:bodyPr/>
                    <a:lstStyle/>
                    <a:p>
                      <a:r>
                        <a:rPr lang="en-US" sz="1200" dirty="0" smtClean="0">
                          <a:latin typeface="+mj-lt"/>
                          <a:cs typeface="Consolas" panose="020B0609020204030204" pitchFamily="49" charset="0"/>
                        </a:rPr>
                        <a:t>&lt;</a:t>
                      </a:r>
                      <a:r>
                        <a:rPr lang="en-US" sz="1200" dirty="0" err="1" smtClean="0">
                          <a:latin typeface="+mj-lt"/>
                          <a:cs typeface="Consolas" panose="020B0609020204030204" pitchFamily="49" charset="0"/>
                        </a:rPr>
                        <a:t>src</a:t>
                      </a:r>
                      <a:r>
                        <a:rPr lang="en-US" sz="1200" dirty="0" smtClean="0">
                          <a:latin typeface="+mj-lt"/>
                          <a:cs typeface="Consolas" panose="020B0609020204030204" pitchFamily="49" charset="0"/>
                        </a:rPr>
                        <a:t>=“S” </a:t>
                      </a:r>
                      <a:r>
                        <a:rPr lang="en-US" sz="1200" dirty="0" err="1" smtClean="0">
                          <a:latin typeface="+mj-lt"/>
                          <a:cs typeface="Consolas" panose="020B0609020204030204" pitchFamily="49" charset="0"/>
                        </a:rPr>
                        <a:t>dst</a:t>
                      </a:r>
                      <a:r>
                        <a:rPr lang="en-US" sz="1200" dirty="0" smtClean="0">
                          <a:latin typeface="+mj-lt"/>
                          <a:cs typeface="Consolas" panose="020B0609020204030204" pitchFamily="49" charset="0"/>
                        </a:rPr>
                        <a:t>=“D” route=“</a:t>
                      </a:r>
                      <a:r>
                        <a:rPr lang="en-US" sz="1200" dirty="0" err="1" smtClean="0">
                          <a:latin typeface="+mj-lt"/>
                          <a:cs typeface="Consolas" panose="020B0609020204030204" pitchFamily="49" charset="0"/>
                        </a:rPr>
                        <a:t>x,y,z</a:t>
                      </a:r>
                      <a:r>
                        <a:rPr lang="en-US" sz="1200" dirty="0" smtClean="0">
                          <a:latin typeface="+mj-lt"/>
                          <a:cs typeface="Consolas" panose="020B0609020204030204" pitchFamily="49" charset="0"/>
                        </a:rPr>
                        <a:t>”/&gt;</a:t>
                      </a:r>
                      <a:endParaRPr lang="en-US" sz="1200" dirty="0">
                        <a:latin typeface="+mj-lt"/>
                        <a:cs typeface="Consolas" panose="020B0609020204030204" pitchFamily="49" charset="0"/>
                      </a:endParaRPr>
                    </a:p>
                  </a:txBody>
                  <a:tcPr marL="54864" marR="54864" marT="27432" marB="27432"/>
                </a:tc>
              </a:tr>
              <a:tr h="133360">
                <a:tc>
                  <a:txBody>
                    <a:bodyPr/>
                    <a:lstStyle/>
                    <a:p>
                      <a:r>
                        <a:rPr lang="en-US" sz="1200" dirty="0" smtClean="0"/>
                        <a:t>Hardware</a:t>
                      </a:r>
                      <a:endParaRPr lang="en-US" sz="1200" dirty="0"/>
                    </a:p>
                  </a:txBody>
                  <a:tcPr marL="54864" marR="54864" marT="27432" marB="27432"/>
                </a:tc>
                <a:tc>
                  <a:txBody>
                    <a:bodyPr/>
                    <a:lstStyle/>
                    <a:p>
                      <a:r>
                        <a:rPr lang="en-US" sz="1200" dirty="0" smtClean="0">
                          <a:latin typeface="+mj-lt"/>
                          <a:cs typeface="Consolas" panose="020B0609020204030204" pitchFamily="49" charset="0"/>
                        </a:rPr>
                        <a:t>&lt;</a:t>
                      </a:r>
                      <a:r>
                        <a:rPr lang="en-US" sz="1200" dirty="0" err="1" smtClean="0">
                          <a:latin typeface="+mj-lt"/>
                          <a:cs typeface="Consolas" panose="020B0609020204030204" pitchFamily="49" charset="0"/>
                        </a:rPr>
                        <a:t>hw</a:t>
                      </a:r>
                      <a:r>
                        <a:rPr lang="en-US" sz="1200" dirty="0" smtClean="0">
                          <a:latin typeface="+mj-lt"/>
                          <a:cs typeface="Consolas" panose="020B0609020204030204" pitchFamily="49" charset="0"/>
                        </a:rPr>
                        <a:t>=“H” type=“T” </a:t>
                      </a:r>
                      <a:r>
                        <a:rPr lang="en-US" sz="1200" dirty="0" err="1" smtClean="0">
                          <a:latin typeface="+mj-lt"/>
                          <a:cs typeface="Consolas" panose="020B0609020204030204" pitchFamily="49" charset="0"/>
                        </a:rPr>
                        <a:t>dep</a:t>
                      </a:r>
                      <a:r>
                        <a:rPr lang="en-US" sz="1200" dirty="0" smtClean="0">
                          <a:latin typeface="+mj-lt"/>
                          <a:cs typeface="Consolas" panose="020B0609020204030204" pitchFamily="49" charset="0"/>
                        </a:rPr>
                        <a:t>=“x”/&gt;</a:t>
                      </a:r>
                      <a:endParaRPr lang="en-US" sz="1200" dirty="0">
                        <a:latin typeface="+mj-lt"/>
                        <a:cs typeface="Consolas" panose="020B0609020204030204" pitchFamily="49" charset="0"/>
                      </a:endParaRPr>
                    </a:p>
                  </a:txBody>
                  <a:tcPr marL="54864" marR="54864" marT="27432" marB="27432"/>
                </a:tc>
              </a:tr>
              <a:tr h="0">
                <a:tc>
                  <a:txBody>
                    <a:bodyPr/>
                    <a:lstStyle/>
                    <a:p>
                      <a:r>
                        <a:rPr lang="en-US" sz="1200" dirty="0" smtClean="0"/>
                        <a:t>Software</a:t>
                      </a:r>
                      <a:endParaRPr lang="en-US" sz="1200" dirty="0"/>
                    </a:p>
                  </a:txBody>
                  <a:tcPr marL="54864" marR="54864" marT="27432" marB="27432"/>
                </a:tc>
                <a:tc>
                  <a:txBody>
                    <a:bodyPr/>
                    <a:lstStyle/>
                    <a:p>
                      <a:r>
                        <a:rPr lang="en-US" sz="1200" dirty="0" smtClean="0">
                          <a:latin typeface="+mj-lt"/>
                          <a:cs typeface="Consolas" panose="020B0609020204030204" pitchFamily="49" charset="0"/>
                        </a:rPr>
                        <a:t>&lt;</a:t>
                      </a:r>
                      <a:r>
                        <a:rPr lang="en-US" sz="1200" dirty="0" err="1" smtClean="0">
                          <a:latin typeface="+mj-lt"/>
                          <a:cs typeface="Consolas" panose="020B0609020204030204" pitchFamily="49" charset="0"/>
                        </a:rPr>
                        <a:t>pgm</a:t>
                      </a:r>
                      <a:r>
                        <a:rPr lang="en-US" sz="1200" dirty="0" smtClean="0">
                          <a:latin typeface="+mj-lt"/>
                          <a:cs typeface="Consolas" panose="020B0609020204030204" pitchFamily="49" charset="0"/>
                        </a:rPr>
                        <a:t>=“S” </a:t>
                      </a:r>
                      <a:r>
                        <a:rPr lang="en-US" sz="1200" dirty="0" err="1" smtClean="0">
                          <a:latin typeface="+mj-lt"/>
                          <a:cs typeface="Consolas" panose="020B0609020204030204" pitchFamily="49" charset="0"/>
                        </a:rPr>
                        <a:t>hw</a:t>
                      </a:r>
                      <a:r>
                        <a:rPr lang="en-US" sz="1200" dirty="0" smtClean="0">
                          <a:latin typeface="+mj-lt"/>
                          <a:cs typeface="Consolas" panose="020B0609020204030204" pitchFamily="49" charset="0"/>
                        </a:rPr>
                        <a:t>=“H” </a:t>
                      </a:r>
                      <a:r>
                        <a:rPr lang="en-US" sz="1200" dirty="0" err="1" smtClean="0">
                          <a:latin typeface="+mj-lt"/>
                          <a:cs typeface="Consolas" panose="020B0609020204030204" pitchFamily="49" charset="0"/>
                        </a:rPr>
                        <a:t>dep</a:t>
                      </a:r>
                      <a:r>
                        <a:rPr lang="en-US" sz="1200" dirty="0" smtClean="0">
                          <a:latin typeface="+mj-lt"/>
                          <a:cs typeface="Consolas" panose="020B0609020204030204" pitchFamily="49" charset="0"/>
                        </a:rPr>
                        <a:t>=“</a:t>
                      </a:r>
                      <a:r>
                        <a:rPr lang="en-US" sz="1200" dirty="0" err="1" smtClean="0">
                          <a:latin typeface="+mj-lt"/>
                          <a:cs typeface="Consolas" panose="020B0609020204030204" pitchFamily="49" charset="0"/>
                        </a:rPr>
                        <a:t>x,y,z</a:t>
                      </a:r>
                      <a:r>
                        <a:rPr lang="en-US" sz="1200" dirty="0" smtClean="0">
                          <a:latin typeface="+mj-lt"/>
                          <a:cs typeface="Consolas" panose="020B0609020204030204" pitchFamily="49" charset="0"/>
                        </a:rPr>
                        <a:t>”/&gt;</a:t>
                      </a:r>
                      <a:endParaRPr lang="en-US" sz="1200" dirty="0">
                        <a:latin typeface="+mj-lt"/>
                        <a:cs typeface="Consolas" panose="020B0609020204030204" pitchFamily="49" charset="0"/>
                      </a:endParaRPr>
                    </a:p>
                  </a:txBody>
                  <a:tcPr marL="54864" marR="54864" marT="27432" marB="27432"/>
                </a:tc>
              </a:tr>
            </a:tbl>
          </a:graphicData>
        </a:graphic>
      </p:graphicFrame>
      <p:sp>
        <p:nvSpPr>
          <p:cNvPr id="9" name="TextBox 8"/>
          <p:cNvSpPr txBox="1"/>
          <p:nvPr/>
        </p:nvSpPr>
        <p:spPr>
          <a:xfrm>
            <a:off x="304800" y="5185827"/>
            <a:ext cx="3687676" cy="1138773"/>
          </a:xfrm>
          <a:prstGeom prst="rect">
            <a:avLst/>
          </a:prstGeom>
          <a:noFill/>
        </p:spPr>
        <p:txBody>
          <a:bodyPr wrap="none" rtlCol="0">
            <a:spAutoFit/>
          </a:bodyPr>
          <a:lstStyle/>
          <a:p>
            <a:r>
              <a:rPr lang="en-US" sz="1600" b="1" dirty="0" smtClean="0"/>
              <a:t>Network dependencies of S1 and S2:</a:t>
            </a:r>
          </a:p>
          <a:p>
            <a:pPr marL="285750" indent="-285750">
              <a:buFont typeface="Arial" panose="020B0604020202020204" pitchFamily="34" charset="0"/>
              <a:buChar char="•"/>
            </a:pPr>
            <a:r>
              <a:rPr lang="en-US" sz="1300" dirty="0"/>
              <a:t>&lt;</a:t>
            </a:r>
            <a:r>
              <a:rPr lang="en-US" sz="1300" dirty="0" err="1"/>
              <a:t>src</a:t>
            </a:r>
            <a:r>
              <a:rPr lang="en-US" sz="1300" dirty="0"/>
              <a:t>="</a:t>
            </a:r>
            <a:r>
              <a:rPr lang="en-US" sz="1300" dirty="0" smtClean="0"/>
              <a:t>S1</a:t>
            </a:r>
            <a:r>
              <a:rPr lang="en-US" sz="1300" dirty="0"/>
              <a:t>"</a:t>
            </a:r>
            <a:r>
              <a:rPr lang="en-US" sz="1300" dirty="0" smtClean="0"/>
              <a:t> </a:t>
            </a:r>
            <a:r>
              <a:rPr lang="en-US" sz="1300" dirty="0" err="1" smtClean="0"/>
              <a:t>dst</a:t>
            </a:r>
            <a:r>
              <a:rPr lang="en-US" sz="1300" dirty="0"/>
              <a:t>="</a:t>
            </a:r>
            <a:r>
              <a:rPr lang="en-US" sz="1300" dirty="0" smtClean="0"/>
              <a:t>Internet" route</a:t>
            </a:r>
            <a:r>
              <a:rPr lang="en-US" sz="1300" dirty="0"/>
              <a:t>="ToR1,Core1"/&gt;</a:t>
            </a:r>
          </a:p>
          <a:p>
            <a:pPr marL="285750" indent="-285750">
              <a:buFont typeface="Arial" panose="020B0604020202020204" pitchFamily="34" charset="0"/>
              <a:buChar char="•"/>
            </a:pPr>
            <a:r>
              <a:rPr lang="en-US" sz="1300" dirty="0"/>
              <a:t>&lt;</a:t>
            </a:r>
            <a:r>
              <a:rPr lang="en-US" sz="1300" dirty="0" err="1"/>
              <a:t>src</a:t>
            </a:r>
            <a:r>
              <a:rPr lang="en-US" sz="1300" dirty="0"/>
              <a:t>="</a:t>
            </a:r>
            <a:r>
              <a:rPr lang="en-US" sz="1300" dirty="0" smtClean="0"/>
              <a:t>S1</a:t>
            </a:r>
            <a:r>
              <a:rPr lang="en-US" sz="1300" dirty="0"/>
              <a:t>"</a:t>
            </a:r>
            <a:r>
              <a:rPr lang="en-US" sz="1300" dirty="0" smtClean="0"/>
              <a:t> </a:t>
            </a:r>
            <a:r>
              <a:rPr lang="en-US" sz="1300" dirty="0" err="1" smtClean="0"/>
              <a:t>dst</a:t>
            </a:r>
            <a:r>
              <a:rPr lang="en-US" sz="1300" dirty="0"/>
              <a:t>="</a:t>
            </a:r>
            <a:r>
              <a:rPr lang="en-US" sz="1300" dirty="0" smtClean="0"/>
              <a:t>Internet" route</a:t>
            </a:r>
            <a:r>
              <a:rPr lang="en-US" sz="1300" dirty="0"/>
              <a:t>="ToR1,Core2"/&gt;</a:t>
            </a:r>
          </a:p>
          <a:p>
            <a:pPr marL="285750" indent="-285750">
              <a:buFont typeface="Arial" panose="020B0604020202020204" pitchFamily="34" charset="0"/>
              <a:buChar char="•"/>
            </a:pPr>
            <a:r>
              <a:rPr lang="en-US" sz="1300" dirty="0"/>
              <a:t>&lt;</a:t>
            </a:r>
            <a:r>
              <a:rPr lang="en-US" sz="1300" dirty="0" err="1"/>
              <a:t>src</a:t>
            </a:r>
            <a:r>
              <a:rPr lang="en-US" sz="1300" dirty="0"/>
              <a:t>="</a:t>
            </a:r>
            <a:r>
              <a:rPr lang="en-US" sz="1300" dirty="0" smtClean="0"/>
              <a:t>S2</a:t>
            </a:r>
            <a:r>
              <a:rPr lang="en-US" sz="1300" dirty="0"/>
              <a:t>"</a:t>
            </a:r>
            <a:r>
              <a:rPr lang="en-US" sz="1300" dirty="0" smtClean="0"/>
              <a:t> </a:t>
            </a:r>
            <a:r>
              <a:rPr lang="en-US" sz="1300" dirty="0" err="1" smtClean="0"/>
              <a:t>dst</a:t>
            </a:r>
            <a:r>
              <a:rPr lang="en-US" sz="1300" dirty="0"/>
              <a:t>="</a:t>
            </a:r>
            <a:r>
              <a:rPr lang="en-US" sz="1300" dirty="0" smtClean="0"/>
              <a:t>Internet" route</a:t>
            </a:r>
            <a:r>
              <a:rPr lang="en-US" sz="1300" dirty="0"/>
              <a:t>="ToR1,Core1"/&gt;</a:t>
            </a:r>
          </a:p>
          <a:p>
            <a:pPr marL="285750" indent="-285750">
              <a:buFont typeface="Arial" panose="020B0604020202020204" pitchFamily="34" charset="0"/>
              <a:buChar char="•"/>
            </a:pPr>
            <a:r>
              <a:rPr lang="en-US" sz="1300" dirty="0"/>
              <a:t>&lt;</a:t>
            </a:r>
            <a:r>
              <a:rPr lang="en-US" sz="1300" dirty="0" err="1"/>
              <a:t>src</a:t>
            </a:r>
            <a:r>
              <a:rPr lang="en-US" sz="1300" dirty="0"/>
              <a:t>="</a:t>
            </a:r>
            <a:r>
              <a:rPr lang="en-US" sz="1300" dirty="0" smtClean="0"/>
              <a:t>S2</a:t>
            </a:r>
            <a:r>
              <a:rPr lang="en-US" sz="1300" dirty="0"/>
              <a:t>"</a:t>
            </a:r>
            <a:r>
              <a:rPr lang="en-US" sz="1300" dirty="0" smtClean="0"/>
              <a:t> </a:t>
            </a:r>
            <a:r>
              <a:rPr lang="en-US" sz="1300" dirty="0" err="1" smtClean="0"/>
              <a:t>dst</a:t>
            </a:r>
            <a:r>
              <a:rPr lang="en-US" sz="1300" dirty="0"/>
              <a:t>="</a:t>
            </a:r>
            <a:r>
              <a:rPr lang="en-US" sz="1300" dirty="0" smtClean="0"/>
              <a:t>Internet" route</a:t>
            </a:r>
            <a:r>
              <a:rPr lang="en-US" sz="1300" dirty="0"/>
              <a:t>="ToR1,Core2</a:t>
            </a:r>
            <a:r>
              <a:rPr lang="en-US" sz="1300" dirty="0" smtClean="0"/>
              <a:t>"/&gt;</a:t>
            </a:r>
            <a:endParaRPr lang="en-US" sz="1300" dirty="0"/>
          </a:p>
        </p:txBody>
      </p:sp>
      <p:sp>
        <p:nvSpPr>
          <p:cNvPr id="10" name="TextBox 9"/>
          <p:cNvSpPr txBox="1"/>
          <p:nvPr/>
        </p:nvSpPr>
        <p:spPr>
          <a:xfrm>
            <a:off x="4536046" y="4021654"/>
            <a:ext cx="4420121" cy="1138773"/>
          </a:xfrm>
          <a:prstGeom prst="rect">
            <a:avLst/>
          </a:prstGeom>
          <a:noFill/>
        </p:spPr>
        <p:txBody>
          <a:bodyPr wrap="none" rtlCol="0">
            <a:spAutoFit/>
          </a:bodyPr>
          <a:lstStyle/>
          <a:p>
            <a:r>
              <a:rPr lang="en-US" sz="1600" b="1" dirty="0" smtClean="0"/>
              <a:t>Hardware dependencies of S1 and S2:</a:t>
            </a:r>
          </a:p>
          <a:p>
            <a:pPr marL="285750" indent="-285750">
              <a:buFont typeface="Arial" panose="020B0604020202020204" pitchFamily="34" charset="0"/>
              <a:buChar char="•"/>
            </a:pPr>
            <a:r>
              <a:rPr lang="en-US" sz="1300" dirty="0"/>
              <a:t>&lt;</a:t>
            </a:r>
            <a:r>
              <a:rPr lang="en-US" sz="1300" dirty="0" err="1"/>
              <a:t>hw</a:t>
            </a:r>
            <a:r>
              <a:rPr lang="en-US" sz="1300" dirty="0"/>
              <a:t>="</a:t>
            </a:r>
            <a:r>
              <a:rPr lang="en-US" sz="1300" dirty="0" smtClean="0"/>
              <a:t>S1" type</a:t>
            </a:r>
            <a:r>
              <a:rPr lang="en-US" sz="1300" dirty="0"/>
              <a:t>="</a:t>
            </a:r>
            <a:r>
              <a:rPr lang="en-US" sz="1300" dirty="0" smtClean="0"/>
              <a:t>CPU" </a:t>
            </a:r>
            <a:r>
              <a:rPr lang="en-US" sz="1300" dirty="0" err="1" smtClean="0"/>
              <a:t>dep</a:t>
            </a:r>
            <a:r>
              <a:rPr lang="en-US" sz="1300" dirty="0"/>
              <a:t>="S1-Intel(R)X5550@2.6GHz"/&gt;</a:t>
            </a:r>
          </a:p>
          <a:p>
            <a:pPr marL="285750" indent="-285750">
              <a:buFont typeface="Arial" panose="020B0604020202020204" pitchFamily="34" charset="0"/>
              <a:buChar char="•"/>
            </a:pPr>
            <a:r>
              <a:rPr lang="en-US" sz="1300" dirty="0"/>
              <a:t>&lt;</a:t>
            </a:r>
            <a:r>
              <a:rPr lang="en-US" sz="1300" dirty="0" err="1"/>
              <a:t>hw</a:t>
            </a:r>
            <a:r>
              <a:rPr lang="en-US" sz="1300" dirty="0"/>
              <a:t>="</a:t>
            </a:r>
            <a:r>
              <a:rPr lang="en-US" sz="1300" dirty="0" smtClean="0"/>
              <a:t>S1" type</a:t>
            </a:r>
            <a:r>
              <a:rPr lang="en-US" sz="1300" dirty="0"/>
              <a:t>="</a:t>
            </a:r>
            <a:r>
              <a:rPr lang="en-US" sz="1300" dirty="0" smtClean="0"/>
              <a:t>Disk" </a:t>
            </a:r>
            <a:r>
              <a:rPr lang="en-US" sz="1300" dirty="0" err="1" smtClean="0"/>
              <a:t>dep</a:t>
            </a:r>
            <a:r>
              <a:rPr lang="en-US" sz="1300" dirty="0"/>
              <a:t>="S1-SED900"/&gt;</a:t>
            </a:r>
          </a:p>
          <a:p>
            <a:pPr marL="285750" indent="-285750">
              <a:buFont typeface="Arial" panose="020B0604020202020204" pitchFamily="34" charset="0"/>
              <a:buChar char="•"/>
            </a:pPr>
            <a:r>
              <a:rPr lang="en-US" sz="1300" dirty="0"/>
              <a:t>&lt;</a:t>
            </a:r>
            <a:r>
              <a:rPr lang="en-US" sz="1300" dirty="0" err="1"/>
              <a:t>hw</a:t>
            </a:r>
            <a:r>
              <a:rPr lang="en-US" sz="1300" dirty="0"/>
              <a:t>="</a:t>
            </a:r>
            <a:r>
              <a:rPr lang="en-US" sz="1300" dirty="0" smtClean="0"/>
              <a:t>S2" type</a:t>
            </a:r>
            <a:r>
              <a:rPr lang="en-US" sz="1300" dirty="0"/>
              <a:t>="</a:t>
            </a:r>
            <a:r>
              <a:rPr lang="en-US" sz="1300" dirty="0" smtClean="0"/>
              <a:t>CPU" </a:t>
            </a:r>
            <a:r>
              <a:rPr lang="en-US" sz="1300" dirty="0" err="1" smtClean="0"/>
              <a:t>dep</a:t>
            </a:r>
            <a:r>
              <a:rPr lang="en-US" sz="1300" dirty="0"/>
              <a:t>="S2-Intel(R)X5550@2.6GHz"/&gt;</a:t>
            </a:r>
          </a:p>
          <a:p>
            <a:pPr marL="285750" indent="-285750">
              <a:buFont typeface="Arial" panose="020B0604020202020204" pitchFamily="34" charset="0"/>
              <a:buChar char="•"/>
            </a:pPr>
            <a:r>
              <a:rPr lang="en-US" sz="1300" dirty="0"/>
              <a:t>&lt;</a:t>
            </a:r>
            <a:r>
              <a:rPr lang="en-US" sz="1300" dirty="0" err="1"/>
              <a:t>hw</a:t>
            </a:r>
            <a:r>
              <a:rPr lang="en-US" sz="1300" dirty="0"/>
              <a:t>="</a:t>
            </a:r>
            <a:r>
              <a:rPr lang="en-US" sz="1300" dirty="0" smtClean="0"/>
              <a:t>S2" type</a:t>
            </a:r>
            <a:r>
              <a:rPr lang="en-US" sz="1300" dirty="0"/>
              <a:t>="</a:t>
            </a:r>
            <a:r>
              <a:rPr lang="en-US" sz="1300" dirty="0" smtClean="0"/>
              <a:t>Disk" </a:t>
            </a:r>
            <a:r>
              <a:rPr lang="en-US" sz="1300" dirty="0" err="1" smtClean="0"/>
              <a:t>dep</a:t>
            </a:r>
            <a:r>
              <a:rPr lang="en-US" sz="1300" dirty="0"/>
              <a:t>="S2-SED900</a:t>
            </a:r>
            <a:r>
              <a:rPr lang="en-US" sz="1300" dirty="0" smtClean="0"/>
              <a:t>"/&gt;</a:t>
            </a:r>
            <a:endParaRPr lang="en-US" sz="1300" dirty="0"/>
          </a:p>
        </p:txBody>
      </p:sp>
      <p:sp>
        <p:nvSpPr>
          <p:cNvPr id="11" name="TextBox 10"/>
          <p:cNvSpPr txBox="1"/>
          <p:nvPr/>
        </p:nvSpPr>
        <p:spPr>
          <a:xfrm>
            <a:off x="4561446" y="5185827"/>
            <a:ext cx="4043415" cy="1138773"/>
          </a:xfrm>
          <a:prstGeom prst="rect">
            <a:avLst/>
          </a:prstGeom>
          <a:noFill/>
        </p:spPr>
        <p:txBody>
          <a:bodyPr wrap="none" rtlCol="0">
            <a:spAutoFit/>
          </a:bodyPr>
          <a:lstStyle/>
          <a:p>
            <a:r>
              <a:rPr lang="en-US" sz="1600" b="1" dirty="0" smtClean="0"/>
              <a:t>Software dependencies of S1 and S2:</a:t>
            </a:r>
          </a:p>
          <a:p>
            <a:pPr marL="285750" indent="-285750">
              <a:buFont typeface="Arial" panose="020B0604020202020204" pitchFamily="34" charset="0"/>
              <a:buChar char="•"/>
            </a:pPr>
            <a:r>
              <a:rPr lang="en-US" sz="1300" dirty="0"/>
              <a:t>&lt;</a:t>
            </a:r>
            <a:r>
              <a:rPr lang="en-US" sz="1300" dirty="0" err="1"/>
              <a:t>pgm</a:t>
            </a:r>
            <a:r>
              <a:rPr lang="en-US" sz="1300" dirty="0"/>
              <a:t>="</a:t>
            </a:r>
            <a:r>
              <a:rPr lang="en-US" sz="1300" dirty="0" smtClean="0"/>
              <a:t>QueryEngine1" </a:t>
            </a:r>
            <a:r>
              <a:rPr lang="en-US" sz="1300" dirty="0" err="1" smtClean="0"/>
              <a:t>hw</a:t>
            </a:r>
            <a:r>
              <a:rPr lang="en-US" sz="1300" dirty="0"/>
              <a:t>="</a:t>
            </a:r>
            <a:r>
              <a:rPr lang="en-US" sz="1300" dirty="0" smtClean="0"/>
              <a:t>S1" </a:t>
            </a:r>
            <a:r>
              <a:rPr lang="en-US" sz="1300" dirty="0" err="1" smtClean="0"/>
              <a:t>dep</a:t>
            </a:r>
            <a:r>
              <a:rPr lang="en-US" sz="1300" dirty="0"/>
              <a:t>="libc6,libgccl"&gt;</a:t>
            </a:r>
          </a:p>
          <a:p>
            <a:pPr marL="285750" indent="-285750">
              <a:buFont typeface="Arial" panose="020B0604020202020204" pitchFamily="34" charset="0"/>
              <a:buChar char="•"/>
            </a:pPr>
            <a:r>
              <a:rPr lang="en-US" sz="1300" dirty="0"/>
              <a:t>&lt;</a:t>
            </a:r>
            <a:r>
              <a:rPr lang="en-US" sz="1300" dirty="0" err="1"/>
              <a:t>pgm</a:t>
            </a:r>
            <a:r>
              <a:rPr lang="en-US" sz="1300" dirty="0"/>
              <a:t>="</a:t>
            </a:r>
            <a:r>
              <a:rPr lang="en-US" sz="1300" dirty="0" smtClean="0"/>
              <a:t>Riak1" </a:t>
            </a:r>
            <a:r>
              <a:rPr lang="en-US" sz="1300" dirty="0" err="1" smtClean="0"/>
              <a:t>hw</a:t>
            </a:r>
            <a:r>
              <a:rPr lang="en-US" sz="1300" dirty="0"/>
              <a:t>="</a:t>
            </a:r>
            <a:r>
              <a:rPr lang="en-US" sz="1300" dirty="0" smtClean="0"/>
              <a:t>S1" </a:t>
            </a:r>
            <a:r>
              <a:rPr lang="en-US" sz="1300" dirty="0" err="1" smtClean="0"/>
              <a:t>dep</a:t>
            </a:r>
            <a:r>
              <a:rPr lang="en-US" sz="1300" dirty="0"/>
              <a:t>="libc6,libsvn1"&gt;</a:t>
            </a:r>
          </a:p>
          <a:p>
            <a:pPr marL="285750" indent="-285750">
              <a:buFont typeface="Arial" panose="020B0604020202020204" pitchFamily="34" charset="0"/>
              <a:buChar char="•"/>
            </a:pPr>
            <a:r>
              <a:rPr lang="en-US" sz="1300" dirty="0"/>
              <a:t>&lt;</a:t>
            </a:r>
            <a:r>
              <a:rPr lang="en-US" sz="1300" dirty="0" err="1"/>
              <a:t>pgm</a:t>
            </a:r>
            <a:r>
              <a:rPr lang="en-US" sz="1300" dirty="0"/>
              <a:t>="</a:t>
            </a:r>
            <a:r>
              <a:rPr lang="en-US" sz="1300" dirty="0" smtClean="0"/>
              <a:t>QueryEngine2" </a:t>
            </a:r>
            <a:r>
              <a:rPr lang="en-US" sz="1300" dirty="0" err="1" smtClean="0"/>
              <a:t>hw</a:t>
            </a:r>
            <a:r>
              <a:rPr lang="en-US" sz="1300" dirty="0"/>
              <a:t>="</a:t>
            </a:r>
            <a:r>
              <a:rPr lang="en-US" sz="1300" dirty="0" smtClean="0"/>
              <a:t>S2" </a:t>
            </a:r>
            <a:r>
              <a:rPr lang="en-US" sz="1300" dirty="0" err="1" smtClean="0"/>
              <a:t>dep</a:t>
            </a:r>
            <a:r>
              <a:rPr lang="en-US" sz="1300" dirty="0"/>
              <a:t>="libc6,libgccl"&gt;</a:t>
            </a:r>
          </a:p>
          <a:p>
            <a:pPr marL="285750" indent="-285750">
              <a:buFont typeface="Arial" panose="020B0604020202020204" pitchFamily="34" charset="0"/>
              <a:buChar char="•"/>
            </a:pPr>
            <a:r>
              <a:rPr lang="en-US" sz="1300" dirty="0"/>
              <a:t>&lt;</a:t>
            </a:r>
            <a:r>
              <a:rPr lang="en-US" sz="1300" dirty="0" err="1"/>
              <a:t>pgm</a:t>
            </a:r>
            <a:r>
              <a:rPr lang="en-US" sz="1300" dirty="0"/>
              <a:t>="</a:t>
            </a:r>
            <a:r>
              <a:rPr lang="en-US" sz="1300" dirty="0" smtClean="0"/>
              <a:t>Riak2" </a:t>
            </a:r>
            <a:r>
              <a:rPr lang="en-US" sz="1300" dirty="0" err="1" smtClean="0"/>
              <a:t>hw</a:t>
            </a:r>
            <a:r>
              <a:rPr lang="en-US" sz="1300" dirty="0"/>
              <a:t>="</a:t>
            </a:r>
            <a:r>
              <a:rPr lang="en-US" sz="1300" dirty="0" smtClean="0"/>
              <a:t>S2" </a:t>
            </a:r>
            <a:r>
              <a:rPr lang="en-US" sz="1300" dirty="0" err="1" smtClean="0"/>
              <a:t>dep</a:t>
            </a:r>
            <a:r>
              <a:rPr lang="en-US" sz="1300" dirty="0"/>
              <a:t>="libc6,libsvn1</a:t>
            </a:r>
            <a:r>
              <a:rPr lang="en-US" sz="1300" dirty="0" smtClean="0"/>
              <a:t>"&gt;</a:t>
            </a:r>
            <a:endParaRPr lang="en-US" sz="1300" dirty="0"/>
          </a:p>
        </p:txBody>
      </p:sp>
    </p:spTree>
    <p:extLst>
      <p:ext uri="{BB962C8B-B14F-4D97-AF65-F5344CB8AC3E}">
        <p14:creationId xmlns:p14="http://schemas.microsoft.com/office/powerpoint/2010/main" val="8257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750" fill="hold"/>
                                        <p:tgtEl>
                                          <p:spTgt spid="7"/>
                                        </p:tgtEl>
                                      </p:cBhvr>
                                      <p:by x="55000" y="55000"/>
                                    </p:animScale>
                                  </p:childTnLst>
                                </p:cTn>
                              </p:par>
                              <p:par>
                                <p:cTn id="7" presetID="42" presetClass="path" presetSubtype="0" fill="hold" nodeType="withEffect">
                                  <p:stCondLst>
                                    <p:cond delay="0"/>
                                  </p:stCondLst>
                                  <p:childTnLst>
                                    <p:animMotion origin="layout" path="M 5E-6 -4.79769E-6 L 5E-6 -0.14265 " pathEditMode="relative" rAng="0" ptsTypes="AA">
                                      <p:cBhvr>
                                        <p:cTn id="8" dur="750" fill="hold"/>
                                        <p:tgtEl>
                                          <p:spTgt spid="7"/>
                                        </p:tgtEl>
                                        <p:attrNameLst>
                                          <p:attrName>ppt_x</p:attrName>
                                          <p:attrName>ppt_y</p:attrName>
                                        </p:attrNameLst>
                                      </p:cBhvr>
                                      <p:rCtr x="0" y="-7145"/>
                                    </p:animMotion>
                                  </p:childTnLst>
                                </p:cTn>
                              </p:par>
                              <p:par>
                                <p:cTn id="9" presetID="10" presetClass="entr" presetSubtype="0" fill="hold" nodeType="withEffect">
                                  <p:stCondLst>
                                    <p:cond delay="6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par>
                                <p:cTn id="12" presetID="10" presetClass="entr" presetSubtype="0" fill="hold" grpId="0" nodeType="withEffect">
                                  <p:stCondLst>
                                    <p:cond delay="6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childTnLst>
                                </p:cTn>
                              </p:par>
                              <p:par>
                                <p:cTn id="15" presetID="10" presetClass="entr" presetSubtype="0" fill="hold" grpId="0" nodeType="withEffect">
                                  <p:stCondLst>
                                    <p:cond delay="6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par>
                                <p:cTn id="18" presetID="10" presetClass="entr" presetSubtype="0" fill="hold" grpId="0" nodeType="withEffect">
                                  <p:stCondLst>
                                    <p:cond delay="6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 Independence Auditing (SIA)</a:t>
            </a:r>
            <a:endParaRPr lang="en-US" dirty="0"/>
          </a:p>
        </p:txBody>
      </p:sp>
      <p:sp>
        <p:nvSpPr>
          <p:cNvPr id="3" name="Content Placeholder 2"/>
          <p:cNvSpPr>
            <a:spLocks noGrp="1"/>
          </p:cNvSpPr>
          <p:nvPr>
            <p:ph idx="1"/>
          </p:nvPr>
        </p:nvSpPr>
        <p:spPr/>
        <p:txBody>
          <a:bodyPr/>
          <a:lstStyle/>
          <a:p>
            <a:r>
              <a:rPr lang="en-US" dirty="0" smtClean="0"/>
              <a:t>Assumes data sources are willing to share full dependency data with each other</a:t>
            </a:r>
          </a:p>
          <a:p>
            <a:r>
              <a:rPr lang="en-US" dirty="0" smtClean="0"/>
              <a:t>Involves generating a dependency graph, finding and ranking risk groups, and generating an audit report</a:t>
            </a:r>
            <a:endParaRPr lang="en-US" dirty="0"/>
          </a:p>
        </p:txBody>
      </p:sp>
      <p:sp>
        <p:nvSpPr>
          <p:cNvPr id="4" name="Date Placeholder 3"/>
          <p:cNvSpPr>
            <a:spLocks noGrp="1"/>
          </p:cNvSpPr>
          <p:nvPr>
            <p:ph type="dt" sz="half" idx="10"/>
          </p:nvPr>
        </p:nvSpPr>
        <p:spPr/>
        <p:txBody>
          <a:bodyPr/>
          <a:lstStyle/>
          <a:p>
            <a:fld id="{337A5981-67D1-43C2-BE42-9A1809992779}" type="datetime1">
              <a:rPr lang="en-US" smtClean="0"/>
              <a:t>3/10/2015</a:t>
            </a:fld>
            <a:endParaRPr lang="en-US"/>
          </a:p>
        </p:txBody>
      </p:sp>
      <p:sp>
        <p:nvSpPr>
          <p:cNvPr id="5" name="Footer Placeholder 4"/>
          <p:cNvSpPr>
            <a:spLocks noGrp="1"/>
          </p:cNvSpPr>
          <p:nvPr>
            <p:ph type="ftr" sz="quarter" idx="11"/>
          </p:nvPr>
        </p:nvSpPr>
        <p:spPr/>
        <p:txBody>
          <a:bodyPr/>
          <a:lstStyle/>
          <a:p>
            <a:r>
              <a:rPr lang="en-US" smtClean="0"/>
              <a:t>Heading off Correlated Failures through Independence-as-a-Service</a:t>
            </a:r>
            <a:endParaRPr lang="en-US"/>
          </a:p>
        </p:txBody>
      </p:sp>
      <p:sp>
        <p:nvSpPr>
          <p:cNvPr id="6" name="Slide Number Placeholder 5"/>
          <p:cNvSpPr>
            <a:spLocks noGrp="1"/>
          </p:cNvSpPr>
          <p:nvPr>
            <p:ph type="sldNum" sz="quarter" idx="12"/>
          </p:nvPr>
        </p:nvSpPr>
        <p:spPr/>
        <p:txBody>
          <a:bodyPr/>
          <a:lstStyle/>
          <a:p>
            <a:fld id="{F5182BAB-084B-4677-8737-0FEB36B5F53E}" type="slidenum">
              <a:rPr lang="en-US" smtClean="0"/>
              <a:t>9</a:t>
            </a:fld>
            <a:endParaRPr lang="en-US"/>
          </a:p>
        </p:txBody>
      </p:sp>
    </p:spTree>
    <p:extLst>
      <p:ext uri="{BB962C8B-B14F-4D97-AF65-F5344CB8AC3E}">
        <p14:creationId xmlns:p14="http://schemas.microsoft.com/office/powerpoint/2010/main" val="1161868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3408</TotalTime>
  <Words>3331</Words>
  <Application>Microsoft Office PowerPoint</Application>
  <PresentationFormat>On-screen Show (4:3)</PresentationFormat>
  <Paragraphs>564</Paragraphs>
  <Slides>35</Slides>
  <Notes>15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Heading off Correlated Failures through Independence-as-a-Service</vt:lpstr>
      <vt:lpstr>Motivation</vt:lpstr>
      <vt:lpstr>What Can Go Wrong?</vt:lpstr>
      <vt:lpstr>Documented Examples</vt:lpstr>
      <vt:lpstr>Independence-as-a-Service (INDaaS)</vt:lpstr>
      <vt:lpstr>Main Contributions</vt:lpstr>
      <vt:lpstr>Architecture</vt:lpstr>
      <vt:lpstr>Dependency Data Representation</vt:lpstr>
      <vt:lpstr>Structural Independence Auditing (SIA)</vt:lpstr>
      <vt:lpstr>Dependency Graph</vt:lpstr>
      <vt:lpstr>Risk Groups in Dependency Graphs</vt:lpstr>
      <vt:lpstr>Algorithms for Finding Risk Groups</vt:lpstr>
      <vt:lpstr>Ranking Risk Groups</vt:lpstr>
      <vt:lpstr>Failure Probability Ranking Example</vt:lpstr>
      <vt:lpstr>Generating the Audit Report</vt:lpstr>
      <vt:lpstr>Private Independence Auditing (PIA)</vt:lpstr>
      <vt:lpstr>Jaccard similarity</vt:lpstr>
      <vt:lpstr>MinHash</vt:lpstr>
      <vt:lpstr>P-SOP</vt:lpstr>
      <vt:lpstr>Dependency Graph &amp; Audit Report</vt:lpstr>
      <vt:lpstr>SIA Implementation &amp; Deployment</vt:lpstr>
      <vt:lpstr>PIA Implementation &amp; Deployment</vt:lpstr>
      <vt:lpstr>Network Dependency Case Study</vt:lpstr>
      <vt:lpstr>Hardware Dependency Case Study</vt:lpstr>
      <vt:lpstr>Software Dependency Case Study</vt:lpstr>
      <vt:lpstr>Performance Evaluation Configuration</vt:lpstr>
      <vt:lpstr>SIA Performance Evaluation Results</vt:lpstr>
      <vt:lpstr>PIA Performance Evaluation Results</vt:lpstr>
      <vt:lpstr>Comparing Performance of SIA &amp; PIA</vt:lpstr>
      <vt:lpstr>Comments &amp; Criticisms</vt:lpstr>
      <vt:lpstr>Piazza Comments &amp; Criticisms</vt:lpstr>
      <vt:lpstr>Thank you!</vt:lpstr>
      <vt:lpstr>BACKUP SLIDES</vt:lpstr>
      <vt:lpstr>Minimal RG Algorithm</vt:lpstr>
      <vt:lpstr>Failure Sampling Algorithm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dc:creator>
  <cp:lastModifiedBy>Ron</cp:lastModifiedBy>
  <cp:revision>488</cp:revision>
  <dcterms:created xsi:type="dcterms:W3CDTF">2015-03-01T15:15:56Z</dcterms:created>
  <dcterms:modified xsi:type="dcterms:W3CDTF">2015-03-10T20:11:40Z</dcterms:modified>
</cp:coreProperties>
</file>