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8" r:id="rId16"/>
    <p:sldId id="286" r:id="rId17"/>
    <p:sldId id="289" r:id="rId18"/>
    <p:sldId id="290" r:id="rId19"/>
    <p:sldId id="291" r:id="rId20"/>
    <p:sldId id="281" r:id="rId21"/>
    <p:sldId id="283" r:id="rId22"/>
    <p:sldId id="29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6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0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6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6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7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2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6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C44CE-027A-4A4D-A2D7-8A9F76ABDDCB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907E8-696D-4A37-8BC1-650FC892B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3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Adaptive Stream Processing using Dynamic Batch Sizing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Tathagata</a:t>
            </a:r>
            <a:r>
              <a:rPr lang="en-IN" dirty="0" smtClean="0"/>
              <a:t> Das, Yuan </a:t>
            </a:r>
            <a:r>
              <a:rPr lang="en-IN" dirty="0" err="1" smtClean="0"/>
              <a:t>Zhong</a:t>
            </a:r>
            <a:r>
              <a:rPr lang="en-IN" dirty="0" smtClean="0"/>
              <a:t>, Ion </a:t>
            </a:r>
            <a:r>
              <a:rPr lang="en-IN" dirty="0" err="1" smtClean="0"/>
              <a:t>Stoica</a:t>
            </a:r>
            <a:r>
              <a:rPr lang="en-IN" dirty="0" smtClean="0"/>
              <a:t>, Scott </a:t>
            </a:r>
            <a:r>
              <a:rPr lang="en-IN" dirty="0" err="1" smtClean="0"/>
              <a:t>Shenker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1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>
            <a:normAutofit/>
          </a:bodyPr>
          <a:lstStyle/>
          <a:p>
            <a:r>
              <a:rPr lang="en-IN" sz="3200" dirty="0" smtClean="0"/>
              <a:t>Type I intersections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404" y="1690688"/>
            <a:ext cx="7490596" cy="36755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744" y="1690688"/>
            <a:ext cx="393986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- Find a point x* such that </a:t>
            </a:r>
            <a:r>
              <a:rPr lang="el-GR" sz="2400" dirty="0"/>
              <a:t>ω</a:t>
            </a:r>
            <a:r>
              <a:rPr lang="en-IN" sz="2400" dirty="0" smtClean="0"/>
              <a:t>(</a:t>
            </a:r>
            <a:r>
              <a:rPr lang="en-IN" sz="2400" dirty="0"/>
              <a:t>x*</a:t>
            </a:r>
            <a:r>
              <a:rPr lang="en-IN" sz="2400" dirty="0" smtClean="0"/>
              <a:t>)  = </a:t>
            </a:r>
            <a:r>
              <a:rPr lang="en-IN" sz="2400" dirty="0" err="1" smtClean="0"/>
              <a:t>px</a:t>
            </a:r>
            <a:endParaRPr lang="en-IN" sz="2400" dirty="0" smtClean="0"/>
          </a:p>
          <a:p>
            <a:endParaRPr lang="en-IN" sz="2400" dirty="0"/>
          </a:p>
          <a:p>
            <a:r>
              <a:rPr lang="en-IN" sz="2400" dirty="0" smtClean="0"/>
              <a:t>Type I intersection is reduced to solving the fixed point function f(x) = </a:t>
            </a:r>
            <a:r>
              <a:rPr lang="el-GR" sz="2400" dirty="0"/>
              <a:t>ω</a:t>
            </a:r>
            <a:r>
              <a:rPr lang="en-IN" sz="2400" dirty="0" smtClean="0"/>
              <a:t>(x) /p such that f(x*) = </a:t>
            </a:r>
            <a:r>
              <a:rPr lang="el-GR" sz="2400" dirty="0"/>
              <a:t>ω</a:t>
            </a:r>
            <a:r>
              <a:rPr lang="en-IN" sz="2400" dirty="0"/>
              <a:t>(x*) </a:t>
            </a:r>
            <a:r>
              <a:rPr lang="en-IN" sz="2400" dirty="0" smtClean="0"/>
              <a:t>/p = x*</a:t>
            </a:r>
            <a:endParaRPr lang="en-IN" sz="2400" dirty="0"/>
          </a:p>
          <a:p>
            <a:endParaRPr lang="en-IN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/>
              <a:t>Start with an initial guess x</a:t>
            </a:r>
            <a:r>
              <a:rPr lang="en-IN" sz="2400" baseline="-25000" dirty="0" smtClean="0"/>
              <a:t>1</a:t>
            </a:r>
            <a:endParaRPr lang="en-IN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/>
              <a:t>Iterate using x</a:t>
            </a:r>
            <a:r>
              <a:rPr lang="en-IN" sz="2400" baseline="-25000" dirty="0" smtClean="0"/>
              <a:t>n+1</a:t>
            </a:r>
            <a:r>
              <a:rPr lang="en-IN" sz="2400" dirty="0" smtClean="0"/>
              <a:t> = f(</a:t>
            </a:r>
            <a:r>
              <a:rPr lang="en-IN" sz="2400" dirty="0" err="1" smtClean="0"/>
              <a:t>x</a:t>
            </a:r>
            <a:r>
              <a:rPr lang="en-IN" sz="2400" baseline="-25000" dirty="0" err="1" smtClean="0"/>
              <a:t>n</a:t>
            </a:r>
            <a:r>
              <a:rPr lang="en-IN" sz="2400" dirty="0" smtClean="0"/>
              <a:t>) = </a:t>
            </a:r>
            <a:r>
              <a:rPr lang="el-GR" sz="2400" dirty="0"/>
              <a:t>ω</a:t>
            </a:r>
            <a:r>
              <a:rPr lang="en-IN" sz="2400" dirty="0"/>
              <a:t>(x*) /p </a:t>
            </a:r>
            <a:r>
              <a:rPr lang="en-IN" sz="2400" dirty="0" smtClean="0"/>
              <a:t> for n=1,2,…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dirty="0"/>
          </a:p>
          <a:p>
            <a:r>
              <a:rPr lang="en-IN" sz="2400" dirty="0" smtClean="0"/>
              <a:t>- Converges quickly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734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Type II intersections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361" y="2463956"/>
            <a:ext cx="5553075" cy="3552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68237" y="2923504"/>
            <a:ext cx="29621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Condition: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ω</a:t>
            </a:r>
            <a:r>
              <a:rPr lang="en-IN" sz="2000" dirty="0" smtClean="0"/>
              <a:t>(x</a:t>
            </a:r>
            <a:r>
              <a:rPr lang="en-IN" sz="2000" baseline="-25000" dirty="0" smtClean="0"/>
              <a:t>1</a:t>
            </a:r>
            <a:r>
              <a:rPr lang="en-IN" sz="2000" dirty="0" smtClean="0"/>
              <a:t>) /x</a:t>
            </a:r>
            <a:r>
              <a:rPr lang="en-IN" sz="2000" baseline="-25000" dirty="0" smtClean="0"/>
              <a:t>1</a:t>
            </a:r>
            <a:r>
              <a:rPr lang="en-IN" sz="2000" dirty="0" smtClean="0"/>
              <a:t> &lt; </a:t>
            </a:r>
            <a:r>
              <a:rPr lang="el-GR" sz="2000" dirty="0"/>
              <a:t>ω</a:t>
            </a:r>
            <a:r>
              <a:rPr lang="en-IN" sz="2000" dirty="0" smtClean="0"/>
              <a:t>(x</a:t>
            </a:r>
            <a:r>
              <a:rPr lang="en-IN" sz="2000" baseline="-25000" dirty="0" smtClean="0"/>
              <a:t>2</a:t>
            </a:r>
            <a:r>
              <a:rPr lang="en-IN" sz="2000" dirty="0" smtClean="0"/>
              <a:t>) /x</a:t>
            </a:r>
            <a:r>
              <a:rPr lang="en-IN" sz="2000" baseline="-25000" dirty="0" smtClean="0"/>
              <a:t>2</a:t>
            </a:r>
            <a:r>
              <a:rPr lang="en-IN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ω</a:t>
            </a:r>
            <a:r>
              <a:rPr lang="en-IN" sz="2000" dirty="0"/>
              <a:t>(x</a:t>
            </a:r>
            <a:r>
              <a:rPr lang="en-IN" sz="2000" baseline="-25000" dirty="0"/>
              <a:t>1</a:t>
            </a:r>
            <a:r>
              <a:rPr lang="en-IN" sz="2000" dirty="0"/>
              <a:t>) </a:t>
            </a:r>
            <a:r>
              <a:rPr lang="en-IN" sz="2000" dirty="0" smtClean="0"/>
              <a:t>&gt; px</a:t>
            </a:r>
            <a:r>
              <a:rPr lang="en-IN" sz="2000" baseline="-25000" dirty="0" smtClean="0"/>
              <a:t>1</a:t>
            </a:r>
            <a:r>
              <a:rPr lang="en-IN" sz="2000" dirty="0" smtClean="0"/>
              <a:t> and </a:t>
            </a:r>
            <a:r>
              <a:rPr lang="el-GR" sz="2000" dirty="0"/>
              <a:t>ω</a:t>
            </a:r>
            <a:r>
              <a:rPr lang="en-IN" sz="2000" dirty="0" smtClean="0"/>
              <a:t>(x</a:t>
            </a:r>
            <a:r>
              <a:rPr lang="en-IN" sz="2000" baseline="-25000" dirty="0" smtClean="0"/>
              <a:t>2</a:t>
            </a:r>
            <a:r>
              <a:rPr lang="en-IN" sz="2000" dirty="0" smtClean="0"/>
              <a:t>) &gt; px</a:t>
            </a:r>
            <a:r>
              <a:rPr lang="en-IN" sz="2000" baseline="-25000" dirty="0"/>
              <a:t>2</a:t>
            </a:r>
            <a:r>
              <a:rPr lang="en-IN" sz="2000" dirty="0" smtClean="0"/>
              <a:t> </a:t>
            </a:r>
            <a:endParaRPr lang="en-IN" sz="2000" dirty="0"/>
          </a:p>
          <a:p>
            <a:endParaRPr lang="en-IN" sz="2000" dirty="0" smtClean="0"/>
          </a:p>
          <a:p>
            <a:endParaRPr lang="en-IN" sz="2000" dirty="0"/>
          </a:p>
          <a:p>
            <a:r>
              <a:rPr lang="en-IN" sz="2000" dirty="0" smtClean="0"/>
              <a:t>Next batch interval</a:t>
            </a:r>
          </a:p>
          <a:p>
            <a:r>
              <a:rPr lang="en-IN" sz="2000" dirty="0" smtClean="0"/>
              <a:t>X</a:t>
            </a:r>
            <a:r>
              <a:rPr lang="en-IN" sz="2000" baseline="-25000" dirty="0" smtClean="0"/>
              <a:t>n+1</a:t>
            </a:r>
            <a:r>
              <a:rPr lang="en-IN" sz="2000" dirty="0" smtClean="0"/>
              <a:t> = (1-r) x min (x</a:t>
            </a:r>
            <a:r>
              <a:rPr lang="en-IN" sz="2000" baseline="-25000" dirty="0" smtClean="0"/>
              <a:t>1,</a:t>
            </a:r>
            <a:r>
              <a:rPr lang="en-IN" sz="2000" dirty="0" smtClean="0"/>
              <a:t> x</a:t>
            </a:r>
            <a:r>
              <a:rPr lang="en-IN" sz="2000" baseline="-25000" dirty="0" smtClean="0"/>
              <a:t>2</a:t>
            </a:r>
            <a:r>
              <a:rPr lang="en-IN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483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68746"/>
            <a:ext cx="6857061" cy="46845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95261" y="2125014"/>
            <a:ext cx="338057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IN" sz="2400" dirty="0" smtClean="0"/>
              <a:t>Checking Type II inconclusive if the batch intervals of the last 2 completed jobs are the same</a:t>
            </a:r>
          </a:p>
          <a:p>
            <a:pPr marL="285750" indent="-285750">
              <a:buFontTx/>
              <a:buChar char="-"/>
            </a:pPr>
            <a:r>
              <a:rPr lang="en-IN" sz="2400" dirty="0" smtClean="0"/>
              <a:t>Principle of slow start</a:t>
            </a:r>
          </a:p>
          <a:p>
            <a:pPr marL="285750" indent="-285750">
              <a:buFontTx/>
              <a:buChar char="-"/>
            </a:pPr>
            <a:r>
              <a:rPr lang="en-IN" sz="2400" dirty="0" smtClean="0"/>
              <a:t>Algorithm does not converge if Type I intersection does not exist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System Architecture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263" y="1858114"/>
            <a:ext cx="5838691" cy="37289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457" y="2137893"/>
            <a:ext cx="5458077" cy="18960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74287" y="4340180"/>
            <a:ext cx="4481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Adaptive window based aggregation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20 m1.x large EC2 instances</a:t>
            </a:r>
          </a:p>
          <a:p>
            <a:pPr marL="457200" lvl="1" indent="0">
              <a:buNone/>
            </a:pPr>
            <a:endParaRPr lang="en-IN" dirty="0" smtClean="0"/>
          </a:p>
          <a:p>
            <a:r>
              <a:rPr lang="en-IN" dirty="0" smtClean="0"/>
              <a:t> p= 0.7</a:t>
            </a:r>
          </a:p>
          <a:p>
            <a:r>
              <a:rPr lang="en-IN" dirty="0" smtClean="0"/>
              <a:t> r = 0.25</a:t>
            </a:r>
          </a:p>
          <a:p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High vale of p = Greater robustness,</a:t>
            </a:r>
          </a:p>
          <a:p>
            <a:pPr marL="0" indent="0">
              <a:buNone/>
            </a:pPr>
            <a:r>
              <a:rPr lang="en-IN" dirty="0" smtClean="0"/>
              <a:t>Larger batch intervals</a:t>
            </a:r>
          </a:p>
          <a:p>
            <a:pPr marL="0" indent="0">
              <a:buNone/>
            </a:pPr>
            <a:r>
              <a:rPr lang="en-IN" dirty="0" smtClean="0"/>
              <a:t>High value of r = Quick Type I </a:t>
            </a:r>
          </a:p>
          <a:p>
            <a:pPr marL="0" indent="0">
              <a:buNone/>
            </a:pPr>
            <a:r>
              <a:rPr lang="en-IN" dirty="0" smtClean="0"/>
              <a:t>Convergence </a:t>
            </a:r>
          </a:p>
          <a:p>
            <a:pPr marL="0" indent="0">
              <a:buNone/>
            </a:pPr>
            <a:r>
              <a:rPr lang="en-IN" dirty="0" smtClean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123" y="1223494"/>
            <a:ext cx="6556537" cy="391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19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 smtClean="0"/>
              <a:t>Comparisons with static batch intervals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170" y="1003591"/>
            <a:ext cx="10636877" cy="2488545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14717" y="3492136"/>
            <a:ext cx="10636877" cy="27555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1448" y="6411779"/>
            <a:ext cx="11510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Comparison of the end-to-end latency observed </a:t>
            </a:r>
            <a:r>
              <a:rPr lang="en-IN" dirty="0" smtClean="0"/>
              <a:t>with static and </a:t>
            </a:r>
            <a:r>
              <a:rPr lang="en-IN" dirty="0"/>
              <a:t>time-varying data rates and static/dynamic batch intervals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4699" y="1325563"/>
            <a:ext cx="9154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Static data rates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4699" y="3825025"/>
            <a:ext cx="1070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Time varying data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1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244699"/>
            <a:ext cx="10671220" cy="5932264"/>
          </a:xfrm>
        </p:spPr>
        <p:txBody>
          <a:bodyPr/>
          <a:lstStyle/>
          <a:p>
            <a:r>
              <a:rPr lang="en-IN" dirty="0" smtClean="0"/>
              <a:t>Reduction in queueing delay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589" y="618185"/>
            <a:ext cx="7605042" cy="30726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474" y="3539580"/>
            <a:ext cx="7247710" cy="300239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1674254" y="1798367"/>
            <a:ext cx="2228045" cy="997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9245" y="1468192"/>
            <a:ext cx="1275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Queueing delay starts building up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562631" y="1262130"/>
            <a:ext cx="21829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IN" dirty="0" smtClean="0"/>
              <a:t>Sinusoidal input data rate between 1 and 6.4 MB/s</a:t>
            </a:r>
          </a:p>
          <a:p>
            <a:pPr marL="285750" indent="-285750">
              <a:buFontTx/>
              <a:buChar char="-"/>
            </a:pPr>
            <a:r>
              <a:rPr lang="en-IN" dirty="0" smtClean="0"/>
              <a:t>Static batch interval = 1.3 s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562631" y="4224270"/>
            <a:ext cx="21829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IN" dirty="0" smtClean="0"/>
              <a:t>Dynamically adapting batch size</a:t>
            </a:r>
          </a:p>
          <a:p>
            <a:pPr marL="285750" indent="-285750">
              <a:buFontTx/>
              <a:buChar char="-"/>
            </a:pPr>
            <a:r>
              <a:rPr lang="en-IN" dirty="0" smtClean="0"/>
              <a:t>Reduction in end to end 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20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Changing workloads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2823" y="1804237"/>
            <a:ext cx="6525727" cy="41586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80143" y="2704563"/>
            <a:ext cx="49118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IN" dirty="0" smtClean="0"/>
              <a:t>Reduce workload</a:t>
            </a:r>
          </a:p>
          <a:p>
            <a:pPr marL="285750" indent="-285750">
              <a:buFontTx/>
              <a:buChar char="-"/>
            </a:pPr>
            <a:r>
              <a:rPr lang="en-IN" dirty="0" smtClean="0"/>
              <a:t>Constant data rate 6MB/s</a:t>
            </a:r>
          </a:p>
          <a:p>
            <a:pPr marL="285750" indent="-285750">
              <a:buFontTx/>
              <a:buChar char="-"/>
            </a:pPr>
            <a:r>
              <a:rPr lang="en-IN" dirty="0" smtClean="0"/>
              <a:t>Number of keys varied between 500 and 40000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Resource Variations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47020" y="2575775"/>
            <a:ext cx="4212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IN" dirty="0" smtClean="0"/>
              <a:t>Background jobs consuming 25% of the </a:t>
            </a:r>
          </a:p>
          <a:p>
            <a:r>
              <a:rPr lang="en-IN" dirty="0" smtClean="0"/>
              <a:t>cluster resources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875" y="1825625"/>
            <a:ext cx="6720051" cy="293238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78794" y="4662152"/>
            <a:ext cx="6363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Timeline of batch interval and other times for the reduce workload under variations in the available workload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56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+ No prior knowledge of the </a:t>
            </a:r>
            <a:r>
              <a:rPr lang="en-IN" dirty="0" smtClean="0"/>
              <a:t>workload</a:t>
            </a:r>
          </a:p>
          <a:p>
            <a:pPr marL="0" indent="0">
              <a:buNone/>
            </a:pPr>
            <a:r>
              <a:rPr lang="en-IN" dirty="0" smtClean="0"/>
              <a:t>+ Ability to adapt to a varying number of workloads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+ Achieves low latency, agility and ease of configuration</a:t>
            </a:r>
          </a:p>
          <a:p>
            <a:pPr marL="0" indent="0">
              <a:buNone/>
            </a:pPr>
            <a:r>
              <a:rPr lang="en-IN" dirty="0"/>
              <a:t>+ No modifications required to the programming </a:t>
            </a:r>
            <a:r>
              <a:rPr lang="en-IN" dirty="0" smtClean="0"/>
              <a:t>interface</a:t>
            </a:r>
          </a:p>
          <a:p>
            <a:pPr>
              <a:buFontTx/>
              <a:buChar char="-"/>
            </a:pPr>
            <a:r>
              <a:rPr lang="en-IN" dirty="0" smtClean="0"/>
              <a:t>The control loop introduces an overhead</a:t>
            </a:r>
          </a:p>
          <a:p>
            <a:pPr>
              <a:buFontTx/>
              <a:buChar char="-"/>
            </a:pPr>
            <a:r>
              <a:rPr lang="en-IN" dirty="0" smtClean="0"/>
              <a:t>Failure of the control module</a:t>
            </a:r>
          </a:p>
          <a:p>
            <a:pPr>
              <a:buFontTx/>
              <a:buChar char="-"/>
            </a:pPr>
            <a:r>
              <a:rPr lang="en-IN" dirty="0" smtClean="0"/>
              <a:t>Slow start/ Initial parameters</a:t>
            </a:r>
            <a:endParaRPr lang="en-IN" dirty="0"/>
          </a:p>
          <a:p>
            <a:pPr>
              <a:buFontTx/>
              <a:buChar char="-"/>
            </a:pPr>
            <a:r>
              <a:rPr lang="en-IN" dirty="0" smtClean="0"/>
              <a:t>Batching </a:t>
            </a:r>
            <a:r>
              <a:rPr lang="en-IN" dirty="0"/>
              <a:t>strategy for lost </a:t>
            </a:r>
            <a:r>
              <a:rPr lang="en-IN" dirty="0" smtClean="0"/>
              <a:t>streams and sudden unexpected spikes?</a:t>
            </a:r>
          </a:p>
          <a:p>
            <a:pPr>
              <a:buFontTx/>
              <a:buChar char="-"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77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Big Data- The 3 V’s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1442" y="2105280"/>
            <a:ext cx="5549116" cy="382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3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Discussion/Questions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Possible challenges when applied to the continuous operator model?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9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Comparison with gradient based algorithm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4301" y="1561899"/>
            <a:ext cx="6986820" cy="48663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44732" y="1561899"/>
            <a:ext cx="347730" cy="310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Batched stream Processing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3796" y="1313644"/>
            <a:ext cx="7268036" cy="206174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19707" y="4323912"/>
            <a:ext cx="88477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Examples: Comet, Spark Streaming</a:t>
            </a:r>
          </a:p>
          <a:p>
            <a:pPr marL="285750" indent="-285750">
              <a:buFontTx/>
              <a:buChar char="-"/>
            </a:pPr>
            <a:r>
              <a:rPr lang="en-IN" sz="2400" dirty="0"/>
              <a:t>Run streaming computations as a number of short, deterministic batch jobs</a:t>
            </a:r>
          </a:p>
          <a:p>
            <a:pPr marL="285750" indent="-285750">
              <a:buFontTx/>
              <a:buChar char="-"/>
            </a:pPr>
            <a:r>
              <a:rPr lang="en-IN" sz="2400" dirty="0" smtClean="0"/>
              <a:t>Spark- </a:t>
            </a:r>
            <a:r>
              <a:rPr lang="en-IN" sz="2400" dirty="0"/>
              <a:t>State between batches kept in memory as Resilient Distributed Datasets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19707" y="3552549"/>
            <a:ext cx="5629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400" dirty="0"/>
              <a:t>Batch interval – Size of the batch in seconds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88414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656" y="608741"/>
            <a:ext cx="10515600" cy="4351338"/>
          </a:xfrm>
        </p:spPr>
        <p:txBody>
          <a:bodyPr/>
          <a:lstStyle/>
          <a:p>
            <a:pPr marL="342900" indent="-342900"/>
            <a:r>
              <a:rPr lang="en-IN" dirty="0" smtClean="0"/>
              <a:t>Latency  </a:t>
            </a:r>
            <a:r>
              <a:rPr lang="en-IN" dirty="0"/>
              <a:t>= Batching delay + Queueing delay + Processing </a:t>
            </a:r>
            <a:r>
              <a:rPr lang="en-IN" dirty="0" smtClean="0"/>
              <a:t>time</a:t>
            </a:r>
          </a:p>
          <a:p>
            <a:pPr marL="342900" indent="-342900"/>
            <a:r>
              <a:rPr lang="en-IN" dirty="0" smtClean="0"/>
              <a:t>Lower batch intervals lead to lower latency</a:t>
            </a:r>
          </a:p>
          <a:p>
            <a:r>
              <a:rPr lang="en-IN" dirty="0" smtClean="0"/>
              <a:t> Stability- batch processing time must not exceed the batch interval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657" y="2379580"/>
            <a:ext cx="5597346" cy="3538262"/>
          </a:xfrm>
          <a:prstGeom prst="rect">
            <a:avLst/>
          </a:prstGeom>
        </p:spPr>
      </p:pic>
      <p:sp>
        <p:nvSpPr>
          <p:cNvPr id="5" name="Arc 4"/>
          <p:cNvSpPr/>
          <p:nvPr/>
        </p:nvSpPr>
        <p:spPr>
          <a:xfrm>
            <a:off x="2265609" y="2379580"/>
            <a:ext cx="2987899" cy="1062600"/>
          </a:xfrm>
          <a:prstGeom prst="arc">
            <a:avLst>
              <a:gd name="adj1" fmla="val 1155715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48555" y="2599744"/>
            <a:ext cx="243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Stability Condition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8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Static batch intervals- Offline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08983" y="284365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800" dirty="0" smtClean="0"/>
              <a:t>Limitations</a:t>
            </a:r>
          </a:p>
          <a:p>
            <a:endParaRPr lang="en-IN" sz="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/>
              <a:t>Specific to cluster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/>
              <a:t>Unpredictable changes in incoming</a:t>
            </a:r>
          </a:p>
          <a:p>
            <a:r>
              <a:rPr lang="en-IN" sz="2800" dirty="0" smtClean="0"/>
              <a:t>data </a:t>
            </a:r>
            <a:r>
              <a:rPr lang="en-IN" sz="2800" dirty="0"/>
              <a:t>rates hard to model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3766"/>
            <a:ext cx="6411976" cy="441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9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Control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Control Module – Learns behaviour of the system to decide batch interval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701" y="2701131"/>
            <a:ext cx="5819775" cy="26003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87380" y="2983383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800" dirty="0" smtClean="0"/>
              <a:t>Desirable Properties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 smtClean="0"/>
              <a:t>Low </a:t>
            </a:r>
            <a:r>
              <a:rPr lang="en-IN" sz="2800" dirty="0"/>
              <a:t>Latency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/>
              <a:t>Agility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/>
              <a:t>Generality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/>
              <a:t>Ease of Configuration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736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Dynamic Batch Sizing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Goals</a:t>
            </a:r>
          </a:p>
          <a:p>
            <a:pPr marL="0" indent="0">
              <a:buNone/>
            </a:pPr>
            <a:r>
              <a:rPr lang="en-IN" dirty="0" smtClean="0"/>
              <a:t>- Achieve minimum batch interval</a:t>
            </a:r>
          </a:p>
          <a:p>
            <a:pPr marL="0" indent="0">
              <a:buNone/>
            </a:pPr>
            <a:r>
              <a:rPr lang="en-IN" dirty="0" smtClean="0"/>
              <a:t>- Ensure system stability</a:t>
            </a:r>
          </a:p>
          <a:p>
            <a:pPr marL="0" indent="0">
              <a:buNone/>
            </a:pPr>
            <a:r>
              <a:rPr lang="en-IN" dirty="0" smtClean="0"/>
              <a:t>- Speed</a:t>
            </a:r>
          </a:p>
          <a:p>
            <a:pPr marL="0" indent="0">
              <a:buNone/>
            </a:pPr>
            <a:r>
              <a:rPr lang="en-IN" dirty="0" smtClean="0"/>
              <a:t>- Adapt to changing workloads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1690688"/>
            <a:ext cx="579120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6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4160"/>
            <a:ext cx="10515600" cy="1015510"/>
          </a:xfrm>
        </p:spPr>
        <p:txBody>
          <a:bodyPr/>
          <a:lstStyle/>
          <a:p>
            <a:r>
              <a:rPr lang="en-IN" dirty="0" smtClean="0"/>
              <a:t>Early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4901955"/>
          </a:xfrm>
        </p:spPr>
        <p:txBody>
          <a:bodyPr/>
          <a:lstStyle/>
          <a:p>
            <a:r>
              <a:rPr lang="en-IN" dirty="0" smtClean="0"/>
              <a:t>Controls based on Binary Signals</a:t>
            </a:r>
          </a:p>
          <a:p>
            <a:r>
              <a:rPr lang="en-IN" dirty="0" smtClean="0"/>
              <a:t>Controls based on Gradient information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131" y="2325105"/>
            <a:ext cx="6584190" cy="44256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03842" y="2936383"/>
            <a:ext cx="36704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IN" sz="2400" dirty="0" smtClean="0"/>
              <a:t>Large Gradient- </a:t>
            </a:r>
            <a:r>
              <a:rPr lang="en-IN" sz="2400" dirty="0"/>
              <a:t>R</a:t>
            </a:r>
            <a:r>
              <a:rPr lang="en-IN" sz="2400" dirty="0" smtClean="0"/>
              <a:t>educe the batch interval by a configured step size</a:t>
            </a:r>
          </a:p>
          <a:p>
            <a:pPr marL="285750" indent="-285750">
              <a:buFontTx/>
              <a:buChar char="-"/>
            </a:pPr>
            <a:r>
              <a:rPr lang="en-IN" sz="2400" dirty="0" smtClean="0"/>
              <a:t>Small Gradient-  Increase or decrease the batch interval  based on operating point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417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 smtClean="0"/>
              <a:t>Fixed Point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74"/>
            <a:ext cx="10515600" cy="4351338"/>
          </a:xfrm>
        </p:spPr>
        <p:txBody>
          <a:bodyPr/>
          <a:lstStyle/>
          <a:p>
            <a:r>
              <a:rPr lang="en-IN" dirty="0" smtClean="0"/>
              <a:t>Relaxing the requirements</a:t>
            </a:r>
          </a:p>
          <a:p>
            <a:pPr marL="0" indent="0">
              <a:buNone/>
            </a:pPr>
            <a:r>
              <a:rPr lang="en-IN" dirty="0" smtClean="0"/>
              <a:t>Batch intervals chosen based on the intersection between workload function </a:t>
            </a:r>
            <a:r>
              <a:rPr lang="el-GR" dirty="0" smtClean="0"/>
              <a:t>ω</a:t>
            </a:r>
            <a:r>
              <a:rPr lang="en-IN" dirty="0" smtClean="0"/>
              <a:t>(x) and the condition line batch processing time=</a:t>
            </a:r>
            <a:r>
              <a:rPr lang="en-US" dirty="0" err="1" smtClean="0"/>
              <a:t>px</a:t>
            </a:r>
            <a:r>
              <a:rPr lang="en-US" dirty="0" smtClean="0"/>
              <a:t> batch size and  p&lt;1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714" y="2821855"/>
            <a:ext cx="6632621" cy="361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3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594</Words>
  <Application>Microsoft Office PowerPoint</Application>
  <PresentationFormat>Widescreen</PresentationFormat>
  <Paragraphs>108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Adaptive Stream Processing using Dynamic Batch Sizing</vt:lpstr>
      <vt:lpstr>Big Data- The 3 V’s</vt:lpstr>
      <vt:lpstr>Batched stream Processing</vt:lpstr>
      <vt:lpstr>PowerPoint Presentation</vt:lpstr>
      <vt:lpstr>Static batch intervals- Offline Learning</vt:lpstr>
      <vt:lpstr>The Control Module</vt:lpstr>
      <vt:lpstr>Dynamic Batch Sizing </vt:lpstr>
      <vt:lpstr>Early Solutions</vt:lpstr>
      <vt:lpstr>Fixed Point Iteration</vt:lpstr>
      <vt:lpstr>PowerPoint Presentation</vt:lpstr>
      <vt:lpstr>PowerPoint Presentation</vt:lpstr>
      <vt:lpstr>PowerPoint Presentation</vt:lpstr>
      <vt:lpstr>System Architecture</vt:lpstr>
      <vt:lpstr>Evaluation</vt:lpstr>
      <vt:lpstr>Comparisons with static batch intervals</vt:lpstr>
      <vt:lpstr>PowerPoint Presentation</vt:lpstr>
      <vt:lpstr>Changing workloads</vt:lpstr>
      <vt:lpstr>Resource Variations</vt:lpstr>
      <vt:lpstr>Comments</vt:lpstr>
      <vt:lpstr>Discussion/Questions</vt:lpstr>
      <vt:lpstr>PowerPoint Presentation</vt:lpstr>
      <vt:lpstr>Comparison with gradient based algorithm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Stream Processing using Dynamic Batch Sizing</dc:title>
  <dc:creator>Sanjana Chandrashekar</dc:creator>
  <cp:lastModifiedBy>Sanjana Chandrashekar</cp:lastModifiedBy>
  <cp:revision>67</cp:revision>
  <dcterms:created xsi:type="dcterms:W3CDTF">2015-02-17T17:23:38Z</dcterms:created>
  <dcterms:modified xsi:type="dcterms:W3CDTF">2015-02-19T21:00:54Z</dcterms:modified>
</cp:coreProperties>
</file>