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76" r:id="rId9"/>
    <p:sldId id="262" r:id="rId10"/>
    <p:sldId id="271" r:id="rId11"/>
    <p:sldId id="263" r:id="rId12"/>
    <p:sldId id="264" r:id="rId13"/>
    <p:sldId id="265" r:id="rId14"/>
    <p:sldId id="266" r:id="rId15"/>
    <p:sldId id="274" r:id="rId16"/>
    <p:sldId id="267" r:id="rId17"/>
    <p:sldId id="275" r:id="rId18"/>
    <p:sldId id="282" r:id="rId19"/>
    <p:sldId id="283" r:id="rId20"/>
    <p:sldId id="268" r:id="rId21"/>
    <p:sldId id="277" r:id="rId22"/>
    <p:sldId id="280" r:id="rId23"/>
    <p:sldId id="278" r:id="rId24"/>
    <p:sldId id="279" r:id="rId25"/>
    <p:sldId id="270" r:id="rId26"/>
    <p:sldId id="272" r:id="rId27"/>
    <p:sldId id="27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018356299212601"/>
          <c:y val="3.0468748125692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Columns/sec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Cassandra</c:v>
                </c:pt>
                <c:pt idx="1">
                  <c:v>Eiger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498239</c:v>
                </c:pt>
                <c:pt idx="1">
                  <c:v>466844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35744"/>
        <c:axId val="168136304"/>
      </c:barChart>
      <c:catAx>
        <c:axId val="1681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36304"/>
        <c:crosses val="autoZero"/>
        <c:auto val="1"/>
        <c:lblAlgn val="ctr"/>
        <c:lblOffset val="100"/>
        <c:noMultiLvlLbl val="0"/>
      </c:catAx>
      <c:valAx>
        <c:axId val="16813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A26F2-FE8E-4291-846F-00745401D1D1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7EC9-3CAD-4B68-83C7-194D4154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different research directions: ensure</a:t>
            </a:r>
            <a:r>
              <a:rPr lang="en-US" baseline="0" dirty="0" smtClean="0"/>
              <a:t> strong consistency and compensate for mitigation of latency, or ensure low latency and compensate for the loss of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7EC9-3CAD-4B68-83C7-194D41540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Eiger</a:t>
            </a:r>
            <a:r>
              <a:rPr lang="en-US" sz="4000" dirty="0" smtClean="0"/>
              <a:t>: Stronger Semantics for Low-Latency Geo-Replicated Storage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Junle</a:t>
            </a:r>
            <a:r>
              <a:rPr lang="en-US" dirty="0" smtClean="0"/>
              <a:t> Qian </a:t>
            </a:r>
          </a:p>
          <a:p>
            <a:r>
              <a:rPr lang="en-US" dirty="0" smtClean="0"/>
              <a:t>Feb 25,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COPS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990255"/>
              </p:ext>
            </p:extLst>
          </p:nvPr>
        </p:nvGraphicFramePr>
        <p:xfrm>
          <a:off x="681038" y="2336800"/>
          <a:ext cx="9613899" cy="328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/>
                <a:gridCol w="3204633"/>
                <a:gridCol w="3204633"/>
              </a:tblGrid>
              <a:tr h="54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Eiger</a:t>
                      </a:r>
                      <a:endParaRPr lang="en-US" dirty="0"/>
                    </a:p>
                  </a:txBody>
                  <a:tcPr/>
                </a:tc>
              </a:tr>
              <a:tr h="54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Key-value(basic)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Column-family (richer)</a:t>
                      </a:r>
                      <a:endParaRPr lang="en-US" dirty="0"/>
                    </a:p>
                  </a:txBody>
                  <a:tcPr/>
                </a:tc>
              </a:tr>
              <a:tr h="54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Read-only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Causal</a:t>
                      </a:r>
                      <a:r>
                        <a:rPr lang="en-US" baseline="0" dirty="0" smtClean="0"/>
                        <a:t> data stores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types of data stores</a:t>
                      </a:r>
                      <a:endParaRPr lang="en-US" dirty="0"/>
                    </a:p>
                  </a:txBody>
                  <a:tcPr/>
                </a:tc>
              </a:tr>
              <a:tr h="54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Write-only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</a:t>
                      </a:r>
                      <a:r>
                        <a:rPr lang="en-US" baseline="0" dirty="0" smtClean="0"/>
                        <a:t> algorithm</a:t>
                      </a:r>
                      <a:endParaRPr lang="en-US" dirty="0"/>
                    </a:p>
                  </a:txBody>
                  <a:tcPr/>
                </a:tc>
              </a:tr>
              <a:tr h="54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/>
                </a:tc>
              </a:tr>
              <a:tr h="547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degradation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resilient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</a:t>
            </a:r>
            <a:r>
              <a:rPr lang="en-US" dirty="0" err="1" smtClean="0"/>
              <a:t>Eiger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Latency (compared to strong consistent systems)</a:t>
            </a:r>
          </a:p>
          <a:p>
            <a:r>
              <a:rPr lang="en-US" b="1" dirty="0" smtClean="0"/>
              <a:t>Causal Consistency </a:t>
            </a:r>
            <a:r>
              <a:rPr lang="en-US" dirty="0" smtClean="0"/>
              <a:t>(compared to eventual consistent systems)</a:t>
            </a:r>
          </a:p>
          <a:p>
            <a:r>
              <a:rPr lang="en-US" dirty="0" smtClean="0"/>
              <a:t>Rich data model (compare to basic data model systems)</a:t>
            </a:r>
          </a:p>
          <a:p>
            <a:r>
              <a:rPr lang="en-US" dirty="0" smtClean="0"/>
              <a:t>Limited forms of transactions</a:t>
            </a:r>
          </a:p>
          <a:p>
            <a:pPr lvl="1"/>
            <a:r>
              <a:rPr lang="en-US" dirty="0" smtClean="0"/>
              <a:t>Read-only transaction</a:t>
            </a:r>
          </a:p>
          <a:p>
            <a:pPr lvl="1"/>
            <a:r>
              <a:rPr lang="en-US" dirty="0" smtClean="0"/>
              <a:t>Write-only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Column-family data model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00" y="3049711"/>
            <a:ext cx="4848902" cy="28864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65278" y="4492950"/>
            <a:ext cx="1255594" cy="679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48668" y="5172501"/>
            <a:ext cx="13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 Key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2547004"/>
            <a:ext cx="1255594" cy="679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6930" y="236233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Family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09291" y="2568184"/>
            <a:ext cx="1255594" cy="679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4171" y="228059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Family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18739" y="3234088"/>
            <a:ext cx="1255594" cy="679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39332" y="3041889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 Column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718739" y="3913639"/>
            <a:ext cx="1255594" cy="2228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74333" y="371347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72567" y="362091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2531484" y="3805577"/>
            <a:ext cx="1440015" cy="330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46065" y="4747134"/>
            <a:ext cx="290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in Google’s </a:t>
            </a:r>
            <a:r>
              <a:rPr lang="en-US" dirty="0" err="1" smtClean="0"/>
              <a:t>BigTable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15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7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Column-family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Compound key and value pair</a:t>
            </a:r>
          </a:p>
          <a:p>
            <a:r>
              <a:rPr lang="en-US" dirty="0" err="1" smtClean="0"/>
              <a:t>Alice:Associations:Friends:Bob</a:t>
            </a:r>
            <a:r>
              <a:rPr lang="en-US" dirty="0" smtClean="0"/>
              <a:t> -&gt; 3/2/11</a:t>
            </a:r>
          </a:p>
          <a:p>
            <a:r>
              <a:rPr lang="en-US" dirty="0" smtClean="0"/>
              <a:t>Scale to one access per location</a:t>
            </a:r>
          </a:p>
          <a:p>
            <a:r>
              <a:rPr lang="en-US" dirty="0" smtClean="0"/>
              <a:t>Good data abstraction</a:t>
            </a:r>
          </a:p>
          <a:p>
            <a:endParaRPr lang="en-US" dirty="0" smtClean="0"/>
          </a:p>
          <a:p>
            <a:r>
              <a:rPr lang="en-US" dirty="0" smtClean="0"/>
              <a:t>Causal for:</a:t>
            </a:r>
          </a:p>
          <a:p>
            <a:pPr lvl="1"/>
            <a:r>
              <a:rPr lang="en-US" dirty="0" smtClean="0"/>
              <a:t>Update/read many columns</a:t>
            </a:r>
          </a:p>
          <a:p>
            <a:pPr lvl="1"/>
            <a:r>
              <a:rPr lang="en-US" dirty="0" smtClean="0"/>
              <a:t>Range access columns with deletes</a:t>
            </a:r>
          </a:p>
          <a:p>
            <a:pPr lvl="1"/>
            <a:r>
              <a:rPr lang="en-US" dirty="0" smtClean="0"/>
              <a:t>Counter columns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56" y="2336872"/>
            <a:ext cx="4848902" cy="28864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34507" y="3551100"/>
            <a:ext cx="632824" cy="45802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22" y="2347415"/>
            <a:ext cx="6489884" cy="328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137" y="2715904"/>
            <a:ext cx="3516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view of multiple </a:t>
            </a:r>
          </a:p>
          <a:p>
            <a:r>
              <a:rPr lang="en-US" dirty="0" smtClean="0"/>
              <a:t>Keys across many servers in the </a:t>
            </a:r>
          </a:p>
          <a:p>
            <a:r>
              <a:rPr lang="en-US" dirty="0"/>
              <a:t>l</a:t>
            </a:r>
            <a:r>
              <a:rPr lang="en-US" dirty="0" smtClean="0"/>
              <a:t>ocal data center</a:t>
            </a:r>
          </a:p>
          <a:p>
            <a:r>
              <a:rPr lang="en-US" dirty="0" smtClean="0"/>
              <a:t>Leftmost: </a:t>
            </a:r>
            <a:r>
              <a:rPr lang="en-US" i="1" dirty="0" smtClean="0"/>
              <a:t>earliest valid time</a:t>
            </a:r>
          </a:p>
          <a:p>
            <a:r>
              <a:rPr lang="en-US" dirty="0" smtClean="0"/>
              <a:t>Right most: </a:t>
            </a:r>
            <a:r>
              <a:rPr lang="en-US" i="1" dirty="0" smtClean="0"/>
              <a:t>latest valid time</a:t>
            </a:r>
          </a:p>
          <a:p>
            <a:r>
              <a:rPr lang="en-US" dirty="0" smtClean="0"/>
              <a:t>Vertical line: </a:t>
            </a:r>
            <a:r>
              <a:rPr lang="en-US" i="1" dirty="0" smtClean="0"/>
              <a:t>effective time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65778" y="2763671"/>
            <a:ext cx="2456597" cy="2452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21122" y="2763671"/>
            <a:ext cx="2784140" cy="263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9799" y="516730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2225" y="5399735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VT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335069" y="3712191"/>
            <a:ext cx="163773" cy="2224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7522" y="3070746"/>
            <a:ext cx="0" cy="2866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97170" y="5986318"/>
            <a:ext cx="30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of LVT &lt; Min of EVT</a:t>
            </a:r>
          </a:p>
          <a:p>
            <a:r>
              <a:rPr lang="en-US" dirty="0" smtClean="0"/>
              <a:t>=&gt; Not a consistent view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67284" y="3985147"/>
            <a:ext cx="1937978" cy="1951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4522" y="606820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 to fire the second round</a:t>
            </a:r>
          </a:p>
          <a:p>
            <a:pPr lvl="1"/>
            <a:r>
              <a:rPr lang="en-US" dirty="0" smtClean="0"/>
              <a:t>Maximum of earliest valid time(EVT) &gt; the minimum of latest valid time</a:t>
            </a:r>
          </a:p>
          <a:p>
            <a:r>
              <a:rPr lang="en-US" dirty="0" smtClean="0"/>
              <a:t>Worst case: two </a:t>
            </a:r>
            <a:r>
              <a:rPr lang="en-US" dirty="0" smtClean="0"/>
              <a:t>rounds</a:t>
            </a:r>
          </a:p>
          <a:p>
            <a:pPr lvl="1"/>
            <a:r>
              <a:rPr lang="en-US" dirty="0" smtClean="0"/>
              <a:t>One fold of “low latency”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Write-only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client to atomically write many columns across many servers</a:t>
            </a:r>
          </a:p>
          <a:p>
            <a:r>
              <a:rPr lang="en-US" dirty="0" smtClean="0"/>
              <a:t>2.5 </a:t>
            </a:r>
            <a:r>
              <a:rPr lang="en-US" dirty="0" smtClean="0"/>
              <a:t>RTT locally, </a:t>
            </a:r>
            <a:r>
              <a:rPr lang="en-US" dirty="0" smtClean="0"/>
              <a:t>no </a:t>
            </a:r>
            <a:r>
              <a:rPr lang="en-US" dirty="0" smtClean="0"/>
              <a:t>locks (for low latency)</a:t>
            </a:r>
            <a:endParaRPr lang="en-US" dirty="0" smtClean="0"/>
          </a:p>
          <a:p>
            <a:r>
              <a:rPr lang="en-US" dirty="0" smtClean="0"/>
              <a:t>A variant of traditional 2PC (2 phase commit)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Write-only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6873"/>
            <a:ext cx="9583487" cy="375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367" y="6158695"/>
            <a:ext cx="57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“centralism” in a distributed system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929349" y="3072005"/>
            <a:ext cx="423081" cy="1064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52430" y="3794078"/>
            <a:ext cx="2292824" cy="136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49010" y="3813365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dependencies</a:t>
            </a:r>
          </a:p>
          <a:p>
            <a:r>
              <a:rPr lang="en-US" dirty="0" smtClean="0"/>
              <a:t>of operations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83642" y="3930555"/>
            <a:ext cx="491319" cy="205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1591" y="4007584"/>
            <a:ext cx="491319" cy="205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74961" y="4170755"/>
            <a:ext cx="3425588" cy="21726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5"/>
          </p:cNvCxnSpPr>
          <p:nvPr/>
        </p:nvCxnSpPr>
        <p:spPr>
          <a:xfrm>
            <a:off x="5660958" y="4183396"/>
            <a:ext cx="821729" cy="2159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3505" y="635600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“abort”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nearest dependencies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Dependency check based on values</a:t>
            </a:r>
          </a:p>
          <a:p>
            <a:r>
              <a:rPr lang="en-US" dirty="0" smtClean="0"/>
              <a:t>Multiple checks per value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Dependency check based on operations</a:t>
            </a:r>
          </a:p>
          <a:p>
            <a:r>
              <a:rPr lang="en-US" dirty="0" smtClean="0"/>
              <a:t>One check per value</a:t>
            </a:r>
          </a:p>
          <a:p>
            <a:r>
              <a:rPr lang="en-US" dirty="0" err="1" smtClean="0"/>
              <a:t>Dep_check</a:t>
            </a:r>
            <a:r>
              <a:rPr lang="en-US" dirty="0" smtClean="0"/>
              <a:t> function does block Loosely blocks behind the local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541773"/>
            <a:ext cx="4697412" cy="188265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3381944"/>
            <a:ext cx="4700588" cy="2202312"/>
          </a:xfrm>
        </p:spPr>
      </p:pic>
      <p:sp>
        <p:nvSpPr>
          <p:cNvPr id="11" name="TextBox 10"/>
          <p:cNvSpPr txBox="1"/>
          <p:nvPr/>
        </p:nvSpPr>
        <p:spPr>
          <a:xfrm>
            <a:off x="680319" y="5936193"/>
            <a:ext cx="491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dependency check: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11690" y="5308979"/>
            <a:ext cx="1228298" cy="832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27590" y="5264054"/>
            <a:ext cx="2159660" cy="856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5839" y="630552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y1 check?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8292" y="614721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v6 check?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0408" y="593619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9075761" y="5022376"/>
            <a:ext cx="818866" cy="913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82861" y="5894667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Nearest: w3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one check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Geo-replicated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3"/>
            <a:ext cx="7394734" cy="3599316"/>
          </a:xfrm>
        </p:spPr>
        <p:txBody>
          <a:bodyPr/>
          <a:lstStyle/>
          <a:p>
            <a:r>
              <a:rPr lang="en-US" dirty="0" smtClean="0"/>
              <a:t>Is the backend of giant websites and web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20" y="2336873"/>
            <a:ext cx="1031062" cy="110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80" y="3719611"/>
            <a:ext cx="1891702" cy="1065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31" y="4767361"/>
            <a:ext cx="2090639" cy="2090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4" y="2862217"/>
            <a:ext cx="5668965" cy="381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Both transient and permanent datacenter failures will cause meta-clients to reconnect to different datacenters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Reconnection will avoid previously disconnected data centers</a:t>
            </a:r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 smtClean="0"/>
              <a:t>resilience</a:t>
            </a:r>
          </a:p>
          <a:p>
            <a:r>
              <a:rPr lang="en-US" dirty="0" smtClean="0"/>
              <a:t>Assuming transient datacenter failure will be rare</a:t>
            </a:r>
          </a:p>
          <a:p>
            <a:pPr lvl="1"/>
            <a:r>
              <a:rPr lang="en-US" dirty="0" smtClean="0"/>
              <a:t>Long transient datacenter failure will be rare</a:t>
            </a:r>
          </a:p>
          <a:p>
            <a:pPr lvl="1"/>
            <a:r>
              <a:rPr lang="en-US" dirty="0" smtClean="0"/>
              <a:t>Permanent ones will be even 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Consistency overhead</a:t>
            </a:r>
          </a:p>
          <a:p>
            <a:pPr lvl="1"/>
            <a:r>
              <a:rPr lang="en-US" dirty="0" smtClean="0"/>
              <a:t>Dependency metadata carried by write operations</a:t>
            </a:r>
          </a:p>
          <a:p>
            <a:r>
              <a:rPr lang="en-US" dirty="0" smtClean="0"/>
              <a:t>Read-only Transaction overheads</a:t>
            </a:r>
          </a:p>
          <a:p>
            <a:pPr lvl="1"/>
            <a:r>
              <a:rPr lang="en-US" dirty="0" smtClean="0"/>
              <a:t>Double latency if second round is always needed</a:t>
            </a:r>
          </a:p>
          <a:p>
            <a:pPr lvl="1"/>
            <a:r>
              <a:rPr lang="en-US" dirty="0" smtClean="0"/>
              <a:t>Version storage</a:t>
            </a:r>
          </a:p>
          <a:p>
            <a:r>
              <a:rPr lang="en-US" dirty="0" smtClean="0"/>
              <a:t>Write-only Transaction overheads</a:t>
            </a:r>
          </a:p>
          <a:p>
            <a:pPr lvl="1"/>
            <a:r>
              <a:rPr lang="en-US" dirty="0" smtClean="0"/>
              <a:t>Write column twice (2PC)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keys per server, more throughput</a:t>
            </a:r>
          </a:p>
          <a:p>
            <a:r>
              <a:rPr lang="en-US" dirty="0" smtClean="0"/>
              <a:t>Due to overhead, throughput is less than a standard-Cassandra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7" y="3299968"/>
            <a:ext cx="5611008" cy="33151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57397" y="3643952"/>
            <a:ext cx="150125" cy="1228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75578" y="352070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Cassandra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4403" y="4136531"/>
            <a:ext cx="143119" cy="132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26349" y="461315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Eiger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Micro-benchmark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Setup: VICCI test bed, Linux </a:t>
            </a:r>
            <a:r>
              <a:rPr lang="en-US" dirty="0" err="1" smtClean="0"/>
              <a:t>Vserver</a:t>
            </a:r>
            <a:endParaRPr lang="en-US" dirty="0"/>
          </a:p>
          <a:p>
            <a:pPr lvl="1"/>
            <a:r>
              <a:rPr lang="en-US" dirty="0" smtClean="0"/>
              <a:t>2x6 core Intel Xeon X5650 CPUs, 48GB RAM, and 2x1GigE network 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22" y="3357348"/>
            <a:ext cx="3704458" cy="326863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178723" y="3630304"/>
            <a:ext cx="1009934" cy="40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88657" y="349020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of operations</a:t>
            </a:r>
          </a:p>
          <a:p>
            <a:r>
              <a:rPr lang="en-US" dirty="0" smtClean="0"/>
              <a:t> on single 1Byte columns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93325" y="3357348"/>
            <a:ext cx="13648" cy="1634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0265" y="3951865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Greater latency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by dynamic workload generator</a:t>
            </a:r>
          </a:p>
          <a:p>
            <a:r>
              <a:rPr lang="en-US" dirty="0" smtClean="0"/>
              <a:t>Less performance from different dimensions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58" y="2091978"/>
            <a:ext cx="4439270" cy="46393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08979" y="3684896"/>
            <a:ext cx="1801505" cy="72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2935" y="4411639"/>
            <a:ext cx="475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Normalized Cassandra to 1.0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~20% degradation from different dimensions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1092" y="6024493"/>
            <a:ext cx="1313819" cy="1364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1093" y="5644012"/>
            <a:ext cx="1313819" cy="1364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3968" y="552758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Cassandra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73968" y="589002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workload overhead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5010417"/>
              </p:ext>
            </p:extLst>
          </p:nvPr>
        </p:nvGraphicFramePr>
        <p:xfrm>
          <a:off x="3534769" y="2156345"/>
          <a:ext cx="7184789" cy="442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>
            <a:off x="6810233" y="3166280"/>
            <a:ext cx="655093" cy="170597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5326" y="3834599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Max overhead: 6.6%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321" y="2756848"/>
            <a:ext cx="2162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Setup:</a:t>
            </a:r>
          </a:p>
          <a:p>
            <a:r>
              <a:rPr lang="en-US" dirty="0" smtClean="0"/>
              <a:t>Synthetic workload</a:t>
            </a:r>
          </a:p>
          <a:p>
            <a:r>
              <a:rPr lang="en-US" dirty="0" smtClean="0"/>
              <a:t>On TAO system[53]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96" y="2614199"/>
            <a:ext cx="6028509" cy="3595532"/>
          </a:xfrm>
          <a:prstGeom prst="rect">
            <a:avLst/>
          </a:prstGeom>
        </p:spPr>
      </p:pic>
      <p:sp>
        <p:nvSpPr>
          <p:cNvPr id="3" name="Left Bracket 2"/>
          <p:cNvSpPr/>
          <p:nvPr/>
        </p:nvSpPr>
        <p:spPr>
          <a:xfrm>
            <a:off x="1883391" y="4913194"/>
            <a:ext cx="286603" cy="518615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/>
          <p:cNvSpPr/>
          <p:nvPr/>
        </p:nvSpPr>
        <p:spPr>
          <a:xfrm rot="16200000">
            <a:off x="3864590" y="6209730"/>
            <a:ext cx="286603" cy="518615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94579" y="4558352"/>
            <a:ext cx="496778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62364" y="437368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Fine scalability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21439" y="3482454"/>
            <a:ext cx="274092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87523" y="3297788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perfectly</a:t>
            </a:r>
          </a:p>
          <a:p>
            <a:r>
              <a:rPr lang="en-US" dirty="0"/>
              <a:t>s</a:t>
            </a:r>
            <a:r>
              <a:rPr lang="en-US" dirty="0" smtClean="0"/>
              <a:t>cale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0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Latency in sense of:</a:t>
            </a:r>
          </a:p>
          <a:p>
            <a:pPr lvl="1"/>
            <a:r>
              <a:rPr lang="en-US" dirty="0" smtClean="0"/>
              <a:t>geographical distance</a:t>
            </a:r>
          </a:p>
          <a:p>
            <a:pPr lvl="1"/>
            <a:r>
              <a:rPr lang="en-US" dirty="0" smtClean="0"/>
              <a:t>quick local response, no locks in one datacenter</a:t>
            </a:r>
          </a:p>
          <a:p>
            <a:pPr lvl="1"/>
            <a:r>
              <a:rPr lang="en-US" dirty="0" smtClean="0"/>
              <a:t>tracking dependencies on operations rather than values</a:t>
            </a:r>
          </a:p>
          <a:p>
            <a:pPr lvl="1"/>
            <a:r>
              <a:rPr lang="en-US" dirty="0" smtClean="0"/>
              <a:t>Worst case 2-round read-only transaction algorithm</a:t>
            </a:r>
          </a:p>
          <a:p>
            <a:r>
              <a:rPr lang="en-US" dirty="0" smtClean="0"/>
              <a:t>Stronger </a:t>
            </a:r>
            <a:r>
              <a:rPr lang="en-US" dirty="0" smtClean="0"/>
              <a:t>consistency in sense of:</a:t>
            </a:r>
          </a:p>
          <a:p>
            <a:pPr lvl="1"/>
            <a:r>
              <a:rPr lang="en-US" dirty="0" smtClean="0"/>
              <a:t>Causal consistency that avoids erroneous front-end behavior</a:t>
            </a:r>
          </a:p>
          <a:p>
            <a:pPr lvl="1"/>
            <a:r>
              <a:rPr lang="en-US" dirty="0" smtClean="0"/>
              <a:t>Stronger than eventual consistency in previous works</a:t>
            </a:r>
          </a:p>
          <a:p>
            <a:r>
              <a:rPr lang="en-US" dirty="0" smtClean="0"/>
              <a:t>Richer data model in sense of:</a:t>
            </a:r>
          </a:p>
          <a:p>
            <a:pPr lvl="1"/>
            <a:r>
              <a:rPr lang="en-US" dirty="0" smtClean="0"/>
              <a:t>Column-family data model</a:t>
            </a:r>
          </a:p>
          <a:p>
            <a:pPr lvl="1"/>
            <a:r>
              <a:rPr lang="en-US" dirty="0" smtClean="0"/>
              <a:t>A more practical </a:t>
            </a:r>
            <a:r>
              <a:rPr lang="en-US" dirty="0" smtClean="0"/>
              <a:t>abstraction</a:t>
            </a:r>
          </a:p>
          <a:p>
            <a:r>
              <a:rPr lang="en-US" dirty="0" smtClean="0"/>
              <a:t>Great 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Data Storage across Multiple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8025798" cy="3599316"/>
          </a:xfrm>
        </p:spPr>
        <p:txBody>
          <a:bodyPr/>
          <a:lstStyle/>
          <a:p>
            <a:r>
              <a:rPr lang="en-US" dirty="0" smtClean="0"/>
              <a:t>Shard data across multiple servers in a data center</a:t>
            </a:r>
          </a:p>
          <a:p>
            <a:r>
              <a:rPr lang="en-US" dirty="0" smtClean="0"/>
              <a:t>E.g., fragmented by alphabetical order of last names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961002" y="3273645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A-D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961002" y="427578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E-H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961002" y="5277921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I-K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2100478" y="570936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I-K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3034504" y="570936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L-N</a:t>
            </a:r>
            <a:endParaRPr lang="en-US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4122298" y="5709362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O-T</a:t>
            </a: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5099230" y="5709362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U-Z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3312281"/>
            <a:ext cx="4847774" cy="3258339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10800000" flipV="1">
            <a:off x="1682218" y="3451708"/>
            <a:ext cx="6817838" cy="1339233"/>
          </a:xfrm>
          <a:prstGeom prst="curvedDownArrow">
            <a:avLst>
              <a:gd name="adj1" fmla="val 15892"/>
              <a:gd name="adj2" fmla="val 37252"/>
              <a:gd name="adj3" fmla="val 423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8663" y="390645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“Ellen”</a:t>
            </a:r>
            <a:endParaRPr lang="en-US" dirty="0"/>
          </a:p>
        </p:txBody>
      </p:sp>
      <p:sp>
        <p:nvSpPr>
          <p:cNvPr id="16" name="Curved Down Arrow 15"/>
          <p:cNvSpPr/>
          <p:nvPr/>
        </p:nvSpPr>
        <p:spPr>
          <a:xfrm flipH="1">
            <a:off x="3580325" y="4969006"/>
            <a:ext cx="4496563" cy="84743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1137" y="513541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“Leon”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09" y="2723079"/>
            <a:ext cx="6982885" cy="4580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Geo-replicated Data Storage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320" y="2240923"/>
            <a:ext cx="790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mitigation to latency: handle request in nearest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increase to availability: higher tolerance </a:t>
            </a:r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961002" y="3273645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A-D</a:t>
            </a:r>
            <a:endParaRPr lang="en-US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961002" y="427578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E-H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961002" y="5277921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I-K</a:t>
            </a:r>
            <a:endParaRPr lang="en-US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2100478" y="570936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I-K</a:t>
            </a:r>
            <a:endParaRPr lang="en-US" dirty="0"/>
          </a:p>
        </p:txBody>
      </p:sp>
      <p:sp>
        <p:nvSpPr>
          <p:cNvPr id="17" name="Flowchart: Magnetic Disk 16"/>
          <p:cNvSpPr/>
          <p:nvPr/>
        </p:nvSpPr>
        <p:spPr>
          <a:xfrm>
            <a:off x="3034504" y="5709363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L-N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4122298" y="5709362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O-T</a:t>
            </a:r>
            <a:endParaRPr lang="en-US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5099230" y="5709362"/>
            <a:ext cx="721216" cy="8628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U-Z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77121" y="3009625"/>
            <a:ext cx="689146" cy="695462"/>
            <a:chOff x="2821694" y="3696237"/>
            <a:chExt cx="1300604" cy="1275008"/>
          </a:xfrm>
        </p:grpSpPr>
        <p:sp>
          <p:nvSpPr>
            <p:cNvPr id="20" name="Rounded Rectangle 19"/>
            <p:cNvSpPr/>
            <p:nvPr/>
          </p:nvSpPr>
          <p:spPr>
            <a:xfrm>
              <a:off x="2821694" y="3696237"/>
              <a:ext cx="1300604" cy="127500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3034504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3471996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2903459" y="433374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3307225" y="434984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3718532" y="434099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22960" y="3095237"/>
            <a:ext cx="631927" cy="621110"/>
            <a:chOff x="2821694" y="3696237"/>
            <a:chExt cx="1300604" cy="1275008"/>
          </a:xfrm>
        </p:grpSpPr>
        <p:sp>
          <p:nvSpPr>
            <p:cNvPr id="28" name="Rounded Rectangle 27"/>
            <p:cNvSpPr/>
            <p:nvPr/>
          </p:nvSpPr>
          <p:spPr>
            <a:xfrm>
              <a:off x="2821694" y="3696237"/>
              <a:ext cx="1300604" cy="127500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3034504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3471996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2903459" y="433374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3307225" y="434984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3718532" y="434099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02023" y="4263788"/>
            <a:ext cx="650302" cy="735224"/>
            <a:chOff x="2821694" y="3696237"/>
            <a:chExt cx="1300604" cy="1275008"/>
          </a:xfrm>
        </p:grpSpPr>
        <p:sp>
          <p:nvSpPr>
            <p:cNvPr id="35" name="Rounded Rectangle 34"/>
            <p:cNvSpPr/>
            <p:nvPr/>
          </p:nvSpPr>
          <p:spPr>
            <a:xfrm>
              <a:off x="2821694" y="3696237"/>
              <a:ext cx="1300604" cy="127500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Magnetic Disk 35"/>
            <p:cNvSpPr/>
            <p:nvPr/>
          </p:nvSpPr>
          <p:spPr>
            <a:xfrm>
              <a:off x="3034504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3471996" y="385319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2903459" y="4333741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agnetic Disk 38"/>
            <p:cNvSpPr/>
            <p:nvPr/>
          </p:nvSpPr>
          <p:spPr>
            <a:xfrm>
              <a:off x="3307225" y="434984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3718532" y="4340990"/>
              <a:ext cx="329542" cy="422592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48205" y="365337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13165" y="4960707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Francisco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22960" y="3661101"/>
            <a:ext cx="113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738513" y="5626413"/>
            <a:ext cx="216195" cy="933982"/>
            <a:chOff x="799702" y="4346620"/>
            <a:chExt cx="534990" cy="2629408"/>
          </a:xfrm>
        </p:grpSpPr>
        <p:sp>
          <p:nvSpPr>
            <p:cNvPr id="64" name="Cube 63"/>
            <p:cNvSpPr/>
            <p:nvPr/>
          </p:nvSpPr>
          <p:spPr>
            <a:xfrm>
              <a:off x="799702" y="4346620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799702" y="5361387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be 65"/>
            <p:cNvSpPr/>
            <p:nvPr/>
          </p:nvSpPr>
          <p:spPr>
            <a:xfrm>
              <a:off x="799702" y="6376694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65" y="2300293"/>
            <a:ext cx="6385936" cy="4189004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569907" y="2382727"/>
            <a:ext cx="216195" cy="933982"/>
            <a:chOff x="799702" y="4346620"/>
            <a:chExt cx="534990" cy="2629408"/>
          </a:xfrm>
        </p:grpSpPr>
        <p:sp>
          <p:nvSpPr>
            <p:cNvPr id="55" name="Cube 54"/>
            <p:cNvSpPr/>
            <p:nvPr/>
          </p:nvSpPr>
          <p:spPr>
            <a:xfrm>
              <a:off x="799702" y="4346620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/>
            <p:cNvSpPr/>
            <p:nvPr/>
          </p:nvSpPr>
          <p:spPr>
            <a:xfrm>
              <a:off x="799702" y="5361387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be 56"/>
            <p:cNvSpPr/>
            <p:nvPr/>
          </p:nvSpPr>
          <p:spPr>
            <a:xfrm>
              <a:off x="799702" y="6376694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to Geo-replicated Data Storage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64417" y="3052293"/>
            <a:ext cx="2498502" cy="25886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3879805" y="3288968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733727" y="3273859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563275" y="4383632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4417197" y="4368523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5190058" y="4383632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918360" y="2410975"/>
            <a:ext cx="852152" cy="862884"/>
            <a:chOff x="7467600" y="3052293"/>
            <a:chExt cx="2498502" cy="2588653"/>
          </a:xfrm>
        </p:grpSpPr>
        <p:sp>
          <p:nvSpPr>
            <p:cNvPr id="12" name="Rounded Rectangle 11"/>
            <p:cNvSpPr/>
            <p:nvPr/>
          </p:nvSpPr>
          <p:spPr>
            <a:xfrm>
              <a:off x="7467600" y="3052293"/>
              <a:ext cx="2498502" cy="258865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7882988" y="3288968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8736910" y="3273859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7566458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8420380" y="4368523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9193241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70512" y="4131849"/>
            <a:ext cx="852152" cy="862884"/>
            <a:chOff x="7467600" y="3052293"/>
            <a:chExt cx="2498502" cy="2588653"/>
          </a:xfrm>
        </p:grpSpPr>
        <p:sp>
          <p:nvSpPr>
            <p:cNvPr id="20" name="Rounded Rectangle 19"/>
            <p:cNvSpPr/>
            <p:nvPr/>
          </p:nvSpPr>
          <p:spPr>
            <a:xfrm>
              <a:off x="7467600" y="3052293"/>
              <a:ext cx="2498502" cy="258865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7882988" y="3288968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8736910" y="3273859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7566458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8420380" y="4368523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9193241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99925" y="5626413"/>
            <a:ext cx="852152" cy="862884"/>
            <a:chOff x="7467600" y="3052293"/>
            <a:chExt cx="2498502" cy="2588653"/>
          </a:xfrm>
        </p:grpSpPr>
        <p:sp>
          <p:nvSpPr>
            <p:cNvPr id="27" name="Rounded Rectangle 26"/>
            <p:cNvSpPr/>
            <p:nvPr/>
          </p:nvSpPr>
          <p:spPr>
            <a:xfrm>
              <a:off x="7467600" y="3052293"/>
              <a:ext cx="2498502" cy="258865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7882988" y="3288968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agnetic Disk 28"/>
            <p:cNvSpPr/>
            <p:nvPr/>
          </p:nvSpPr>
          <p:spPr>
            <a:xfrm>
              <a:off x="8736910" y="3273859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7566458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8420380" y="4368523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9193241" y="4383632"/>
              <a:ext cx="633060" cy="85799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ube 33"/>
          <p:cNvSpPr/>
          <p:nvPr/>
        </p:nvSpPr>
        <p:spPr>
          <a:xfrm>
            <a:off x="2533936" y="3209060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2533936" y="4223827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2533936" y="5239134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6797" y="2291103"/>
            <a:ext cx="42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Tier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“clients” to the data storage system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797" y="3108758"/>
            <a:ext cx="979525" cy="979525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8" idx="1"/>
            <a:endCxn id="34" idx="2"/>
          </p:cNvCxnSpPr>
          <p:nvPr/>
        </p:nvCxnSpPr>
        <p:spPr>
          <a:xfrm flipV="1">
            <a:off x="1706322" y="3575601"/>
            <a:ext cx="827614" cy="2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78871" y="3531647"/>
            <a:ext cx="1318253" cy="991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962919" y="3108758"/>
            <a:ext cx="1941477" cy="11150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>
            <a:off x="5962919" y="4346620"/>
            <a:ext cx="1170723" cy="1491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3"/>
          </p:cNvCxnSpPr>
          <p:nvPr/>
        </p:nvCxnSpPr>
        <p:spPr>
          <a:xfrm flipV="1">
            <a:off x="7952077" y="4994733"/>
            <a:ext cx="852152" cy="1063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8479673" y="4131849"/>
            <a:ext cx="216195" cy="933982"/>
            <a:chOff x="799702" y="4346620"/>
            <a:chExt cx="534990" cy="2629408"/>
          </a:xfrm>
        </p:grpSpPr>
        <p:sp>
          <p:nvSpPr>
            <p:cNvPr id="60" name="Cube 59"/>
            <p:cNvSpPr/>
            <p:nvPr/>
          </p:nvSpPr>
          <p:spPr>
            <a:xfrm>
              <a:off x="799702" y="4346620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799702" y="5361387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>
              <a:off x="799702" y="6376694"/>
              <a:ext cx="534990" cy="599334"/>
            </a:xfrm>
            <a:prstGeom prst="cub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8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Eiger</a:t>
            </a:r>
            <a:r>
              <a:rPr lang="en-US" sz="4000" dirty="0" smtClean="0"/>
              <a:t>: </a:t>
            </a:r>
            <a:r>
              <a:rPr lang="en-US" sz="4000" i="1" dirty="0" smtClean="0">
                <a:solidFill>
                  <a:schemeClr val="accent5">
                    <a:lumMod val="75000"/>
                  </a:schemeClr>
                </a:solidFill>
              </a:rPr>
              <a:t>Stronger Semantics </a:t>
            </a:r>
            <a:r>
              <a:rPr lang="en-US" sz="4000" dirty="0" smtClean="0"/>
              <a:t>for </a:t>
            </a: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Low-Latency</a:t>
            </a:r>
            <a:r>
              <a:rPr lang="en-US" sz="4000" dirty="0" smtClean="0"/>
              <a:t> Geo-Replicated Storage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Conflicting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034902" cy="1269212"/>
          </a:xfrm>
        </p:spPr>
        <p:txBody>
          <a:bodyPr/>
          <a:lstStyle/>
          <a:p>
            <a:r>
              <a:rPr lang="en-US" dirty="0" smtClean="0"/>
              <a:t>Theoretically conflict between </a:t>
            </a:r>
            <a:r>
              <a:rPr lang="en-US" b="1" i="1" dirty="0" smtClean="0"/>
              <a:t>strong consistency </a:t>
            </a:r>
            <a:r>
              <a:rPr lang="en-US" dirty="0" smtClean="0"/>
              <a:t>and </a:t>
            </a:r>
            <a:r>
              <a:rPr lang="en-US" b="1" i="1" dirty="0" smtClean="0"/>
              <a:t>low latency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[Lipton, Sandberg, 1988] PRAM: A Scalable Shared Memory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Attiya</a:t>
            </a:r>
            <a:r>
              <a:rPr lang="en-US" dirty="0"/>
              <a:t>, Welch, 1994] Sequential consistency versus </a:t>
            </a:r>
            <a:r>
              <a:rPr lang="en-US" dirty="0" err="1" smtClean="0"/>
              <a:t>linearizability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248" y="4430332"/>
            <a:ext cx="5009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Consistency: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and correct responses to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anomaly for front tier 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Simpler programming life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7617" y="4430332"/>
            <a:ext cx="5575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Latency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user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seconds wasted other than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money wasted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17" y="3528147"/>
            <a:ext cx="3118110" cy="116129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90188" y="5880711"/>
            <a:ext cx="2215167" cy="50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be 25"/>
          <p:cNvSpPr/>
          <p:nvPr/>
        </p:nvSpPr>
        <p:spPr>
          <a:xfrm>
            <a:off x="1976268" y="4008023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976268" y="5022790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976268" y="6038097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caused by inconsistency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321" y="2292824"/>
            <a:ext cx="1075085" cy="177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62" y="2292824"/>
            <a:ext cx="1079820" cy="14416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77312" y="4071015"/>
            <a:ext cx="2498502" cy="25886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2992700" y="4307690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3846622" y="4292581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2676170" y="5402354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3530092" y="5387245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4302953" y="5402354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69537" y="4071015"/>
            <a:ext cx="2498502" cy="25886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6484925" y="4307690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7338847" y="4292581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6168395" y="5402354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022317" y="5387245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7795178" y="5402354"/>
            <a:ext cx="633060" cy="85799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6" idx="3"/>
            <a:endCxn id="12" idx="1"/>
          </p:cNvCxnSpPr>
          <p:nvPr/>
        </p:nvCxnSpPr>
        <p:spPr>
          <a:xfrm>
            <a:off x="5075814" y="5365342"/>
            <a:ext cx="9937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"/>
            <a:endCxn id="26" idx="0"/>
          </p:cNvCxnSpPr>
          <p:nvPr/>
        </p:nvCxnSpPr>
        <p:spPr>
          <a:xfrm>
            <a:off x="1755406" y="3181920"/>
            <a:ext cx="555231" cy="826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97300" y="2997253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Unfriend Bob (slow)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446663" y="3744805"/>
            <a:ext cx="501090" cy="1451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633" y="4342231"/>
            <a:ext cx="264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status(fast):</a:t>
            </a:r>
          </a:p>
          <a:p>
            <a:r>
              <a:rPr lang="en-US" dirty="0" smtClean="0"/>
              <a:t>Bob is such a nerdy guy.</a:t>
            </a:r>
            <a:endParaRPr lang="en-US" dirty="0"/>
          </a:p>
        </p:txBody>
      </p:sp>
      <p:sp>
        <p:nvSpPr>
          <p:cNvPr id="29" name="Cube 28"/>
          <p:cNvSpPr/>
          <p:nvPr/>
        </p:nvSpPr>
        <p:spPr>
          <a:xfrm>
            <a:off x="8529910" y="3992914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8529910" y="5007681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8529910" y="6022988"/>
            <a:ext cx="534990" cy="599334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14" idx="4"/>
          </p:cNvCxnSpPr>
          <p:nvPr/>
        </p:nvCxnSpPr>
        <p:spPr>
          <a:xfrm flipH="1">
            <a:off x="7971907" y="4421875"/>
            <a:ext cx="749012" cy="29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5"/>
          </p:cNvCxnSpPr>
          <p:nvPr/>
        </p:nvCxnSpPr>
        <p:spPr>
          <a:xfrm flipV="1">
            <a:off x="9064900" y="3744805"/>
            <a:ext cx="502181" cy="480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51962" y="4071015"/>
            <a:ext cx="245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is in friend list,</a:t>
            </a:r>
          </a:p>
          <a:p>
            <a:r>
              <a:rPr lang="en-US" dirty="0"/>
              <a:t>	</a:t>
            </a:r>
            <a:r>
              <a:rPr lang="en-US" dirty="0" smtClean="0"/>
              <a:t>display “Bob is…”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7" idx="2"/>
          </p:cNvCxnSpPr>
          <p:nvPr/>
        </p:nvCxnSpPr>
        <p:spPr>
          <a:xfrm>
            <a:off x="2511258" y="4571725"/>
            <a:ext cx="481442" cy="164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511258" y="5607015"/>
            <a:ext cx="328562" cy="224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3"/>
          </p:cNvCxnSpPr>
          <p:nvPr/>
        </p:nvCxnSpPr>
        <p:spPr>
          <a:xfrm flipV="1">
            <a:off x="3179928" y="5150571"/>
            <a:ext cx="4475449" cy="1094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/>
      <p:bldP spid="25" grpId="0"/>
      <p:bldP spid="29" grpId="0" animBg="1"/>
      <p:bldP spid="30" grpId="0" animBg="1"/>
      <p:bldP spid="31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 and Eventual Consistency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Satisfies </a:t>
            </a:r>
            <a:r>
              <a:rPr lang="en-US" i="1" dirty="0" err="1" smtClean="0"/>
              <a:t>linearizability</a:t>
            </a:r>
            <a:r>
              <a:rPr lang="en-US" dirty="0" smtClean="0"/>
              <a:t>, </a:t>
            </a:r>
            <a:r>
              <a:rPr lang="en-US" i="1" dirty="0" err="1" smtClean="0"/>
              <a:t>serializability</a:t>
            </a:r>
            <a:r>
              <a:rPr lang="en-US" dirty="0" smtClean="0"/>
              <a:t>, and </a:t>
            </a:r>
            <a:r>
              <a:rPr lang="en-US" i="1" dirty="0" smtClean="0"/>
              <a:t>sequential consistency</a:t>
            </a:r>
          </a:p>
          <a:p>
            <a:r>
              <a:rPr lang="en-US" dirty="0" smtClean="0"/>
              <a:t>E.g., Megastore, Walter, Gemini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Replica convergence</a:t>
            </a:r>
          </a:p>
          <a:p>
            <a:r>
              <a:rPr lang="en-US" dirty="0" smtClean="0"/>
              <a:t>More anomalies</a:t>
            </a:r>
          </a:p>
          <a:p>
            <a:r>
              <a:rPr lang="en-US" dirty="0" smtClean="0"/>
              <a:t>Low Latency</a:t>
            </a:r>
          </a:p>
          <a:p>
            <a:r>
              <a:rPr lang="en-US" dirty="0" smtClean="0"/>
              <a:t>E.g., Dynamo, COPS, </a:t>
            </a:r>
            <a:r>
              <a:rPr lang="en-US" b="1" dirty="0" err="1" smtClean="0"/>
              <a:t>Eiger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6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601</TotalTime>
  <Words>845</Words>
  <Application>Microsoft Office PowerPoint</Application>
  <PresentationFormat>Widescreen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Berlin</vt:lpstr>
      <vt:lpstr>Eiger: Stronger Semantics for Low-Latency Geo-Replicated Storage</vt:lpstr>
      <vt:lpstr>Geo-replicated Data Centers</vt:lpstr>
      <vt:lpstr>Massive Data Storage across Multiple Servers</vt:lpstr>
      <vt:lpstr>Geo-replicated Data Storage</vt:lpstr>
      <vt:lpstr>Web Services to Geo-replicated Data Storage</vt:lpstr>
      <vt:lpstr>Eiger: Stronger Semantics for Low-Latency Geo-Replicated Storage</vt:lpstr>
      <vt:lpstr>Two Conflicting Goals</vt:lpstr>
      <vt:lpstr>Problems caused by inconsistency</vt:lpstr>
      <vt:lpstr>Strong Consistency and Eventual Consistency</vt:lpstr>
      <vt:lpstr>Comparison with COPS</vt:lpstr>
      <vt:lpstr>Contributions of Eiger</vt:lpstr>
      <vt:lpstr>Rich Data Model</vt:lpstr>
      <vt:lpstr>Column-family Data Model</vt:lpstr>
      <vt:lpstr>Read-only Transaction</vt:lpstr>
      <vt:lpstr>Read-only Transaction</vt:lpstr>
      <vt:lpstr>Write-only Transaction</vt:lpstr>
      <vt:lpstr>Write-only Transaction</vt:lpstr>
      <vt:lpstr>Check nearest dependencies</vt:lpstr>
      <vt:lpstr>Dependency examples</vt:lpstr>
      <vt:lpstr>Failure Tolerance</vt:lpstr>
      <vt:lpstr>Overhead</vt:lpstr>
      <vt:lpstr>Throughput</vt:lpstr>
      <vt:lpstr>Latency Micro-benchmark</vt:lpstr>
      <vt:lpstr>Dynamic Workloads</vt:lpstr>
      <vt:lpstr>Facebook workload overhead</vt:lpstr>
      <vt:lpstr>Scalability</vt:lpstr>
      <vt:lpstr>Summary</vt:lpstr>
      <vt:lpstr>Thank you!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Semantics for Low-Latency Geo-Replicated Storage</dc:title>
  <dc:creator>junlqian</dc:creator>
  <cp:lastModifiedBy>junlqian</cp:lastModifiedBy>
  <cp:revision>291</cp:revision>
  <dcterms:created xsi:type="dcterms:W3CDTF">2014-02-24T15:07:21Z</dcterms:created>
  <dcterms:modified xsi:type="dcterms:W3CDTF">2014-02-25T21:22:26Z</dcterms:modified>
</cp:coreProperties>
</file>