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87" r:id="rId5"/>
    <p:sldId id="264" r:id="rId6"/>
    <p:sldId id="270" r:id="rId7"/>
    <p:sldId id="271" r:id="rId8"/>
    <p:sldId id="282" r:id="rId9"/>
    <p:sldId id="283" r:id="rId10"/>
    <p:sldId id="279" r:id="rId11"/>
    <p:sldId id="280" r:id="rId12"/>
    <p:sldId id="281" r:id="rId13"/>
    <p:sldId id="265" r:id="rId14"/>
    <p:sldId id="284" r:id="rId15"/>
    <p:sldId id="285" r:id="rId16"/>
    <p:sldId id="266" r:id="rId17"/>
    <p:sldId id="269" r:id="rId18"/>
    <p:sldId id="286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Starfish: A Self-tuning System for Big Data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81175"/>
            <a:ext cx="5048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8900" y="5943600"/>
            <a:ext cx="1295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total </a:t>
            </a:r>
            <a:r>
              <a:rPr lang="en-US" sz="1100" dirty="0"/>
              <a:t>amount of buffer memory to use while sorting files, in </a:t>
            </a:r>
            <a:r>
              <a:rPr lang="en-US" sz="1100" dirty="0" smtClean="0"/>
              <a:t>MB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504950" y="5947083"/>
            <a:ext cx="1066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</a:t>
            </a:r>
            <a:r>
              <a:rPr lang="en-US" sz="1100" dirty="0" err="1"/>
              <a:t>io.sort.mb</a:t>
            </a:r>
            <a:r>
              <a:rPr lang="en-US" sz="1100" dirty="0"/>
              <a:t> dedicated to tracking record </a:t>
            </a:r>
            <a:r>
              <a:rPr lang="en-US" sz="1100" dirty="0" smtClean="0"/>
              <a:t>boundaries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9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905000"/>
            <a:ext cx="5086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8900" y="5943600"/>
            <a:ext cx="1295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total </a:t>
            </a:r>
            <a:r>
              <a:rPr lang="en-US" sz="1100" dirty="0"/>
              <a:t>amount of buffer memory to use while sorting files, in </a:t>
            </a:r>
            <a:r>
              <a:rPr lang="en-US" sz="1100" dirty="0" smtClean="0"/>
              <a:t>MB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504950" y="5947083"/>
            <a:ext cx="1066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</a:t>
            </a:r>
            <a:r>
              <a:rPr lang="en-US" sz="1100" dirty="0" err="1"/>
              <a:t>io.sort.mb</a:t>
            </a:r>
            <a:r>
              <a:rPr lang="en-US" sz="1100" dirty="0"/>
              <a:t> dedicated to tracking record </a:t>
            </a:r>
            <a:r>
              <a:rPr lang="en-US" sz="1100" dirty="0" smtClean="0"/>
              <a:t>boundaries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53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07" y="1857375"/>
            <a:ext cx="50768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257800"/>
            <a:ext cx="93644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default </a:t>
            </a:r>
            <a:r>
              <a:rPr lang="en-US" sz="1100" dirty="0" smtClean="0"/>
              <a:t># </a:t>
            </a:r>
            <a:r>
              <a:rPr lang="en-US" sz="1100" dirty="0"/>
              <a:t>of reduce tasks per job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9532" y="5411197"/>
            <a:ext cx="1066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</a:t>
            </a:r>
            <a:r>
              <a:rPr lang="en-US" sz="1100" dirty="0" err="1"/>
              <a:t>io.sort.mb</a:t>
            </a:r>
            <a:r>
              <a:rPr lang="en-US" sz="1100" dirty="0"/>
              <a:t> dedicated to tracking record </a:t>
            </a:r>
            <a:r>
              <a:rPr lang="en-US" sz="1100" dirty="0" smtClean="0"/>
              <a:t>boundaries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60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Unbalanced data layouts can result in dramatically degraded performance</a:t>
            </a:r>
          </a:p>
          <a:p>
            <a:endParaRPr lang="en-US" dirty="0"/>
          </a:p>
          <a:p>
            <a:r>
              <a:rPr lang="en-US" dirty="0" smtClean="0"/>
              <a:t>Default HDFS replication scheme, in conjunction with data-locality-aware task scheduling can result in overloaded servers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5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Workflow-Level Tuning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33513"/>
            <a:ext cx="65722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Workflow-aware Scheduler coordinates with </a:t>
            </a:r>
          </a:p>
          <a:p>
            <a:pPr lvl="1"/>
            <a:r>
              <a:rPr lang="en-US" dirty="0" smtClean="0"/>
              <a:t>the What-if Engine to determine optimal data layout</a:t>
            </a:r>
          </a:p>
          <a:p>
            <a:pPr lvl="1"/>
            <a:r>
              <a:rPr lang="en-US" dirty="0" smtClean="0"/>
              <a:t> the Just-in-Time Optimizer to determine job execution schedule</a:t>
            </a:r>
          </a:p>
          <a:p>
            <a:pPr lvl="1"/>
            <a:endParaRPr lang="en-US" dirty="0"/>
          </a:p>
          <a:p>
            <a:r>
              <a:rPr lang="en-US" dirty="0" smtClean="0"/>
              <a:t>Workflow-aware Scheduler performs cost-based search over the follow space of choices:</a:t>
            </a:r>
          </a:p>
          <a:p>
            <a:pPr lvl="1"/>
            <a:r>
              <a:rPr lang="en-US" dirty="0" smtClean="0"/>
              <a:t>Block placement policy (default HDFS Local Write, or custom Round-Robin)</a:t>
            </a:r>
          </a:p>
          <a:p>
            <a:pPr lvl="1"/>
            <a:r>
              <a:rPr lang="en-US" dirty="0" smtClean="0"/>
              <a:t>Replication factor</a:t>
            </a:r>
          </a:p>
          <a:p>
            <a:pPr lvl="1"/>
            <a:r>
              <a:rPr lang="en-US" dirty="0" smtClean="0"/>
              <a:t>Optimal size of file blocks</a:t>
            </a:r>
          </a:p>
          <a:p>
            <a:pPr lvl="1"/>
            <a:r>
              <a:rPr lang="en-US" dirty="0" smtClean="0"/>
              <a:t>Whether to compress output or not</a:t>
            </a:r>
          </a:p>
        </p:txBody>
      </p:sp>
    </p:spTree>
    <p:extLst>
      <p:ext uri="{BB962C8B-B14F-4D97-AF65-F5344CB8AC3E}">
        <p14:creationId xmlns:p14="http://schemas.microsoft.com/office/powerpoint/2010/main" val="30990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Starfish implements a </a:t>
            </a:r>
            <a:r>
              <a:rPr lang="en-US" i="1" dirty="0" smtClean="0"/>
              <a:t>workload-optimizer</a:t>
            </a:r>
          </a:p>
          <a:p>
            <a:pPr lvl="1"/>
            <a:r>
              <a:rPr lang="en-US" dirty="0" smtClean="0"/>
              <a:t>Translates workloads submitted to the system to equivalent, but optimized, collections of workflows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Optimizes three areas</a:t>
            </a:r>
          </a:p>
          <a:p>
            <a:pPr lvl="1"/>
            <a:r>
              <a:rPr lang="en-US" dirty="0" smtClean="0"/>
              <a:t>Data-flow sharing</a:t>
            </a:r>
          </a:p>
          <a:p>
            <a:pPr lvl="1"/>
            <a:r>
              <a:rPr lang="en-US" dirty="0" smtClean="0"/>
              <a:t>Materialization</a:t>
            </a:r>
          </a:p>
          <a:p>
            <a:pPr lvl="1"/>
            <a:r>
              <a:rPr lang="en-US" dirty="0" smtClean="0"/>
              <a:t>Reorganization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Workload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95020"/>
            <a:ext cx="5161483" cy="38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810000" y="2114552"/>
            <a:ext cx="1295400" cy="152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05400" y="2590800"/>
            <a:ext cx="0" cy="6096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79219" y="3464510"/>
            <a:ext cx="535781" cy="26929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79219" y="3464510"/>
            <a:ext cx="1450181" cy="19309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81600" y="3962400"/>
            <a:ext cx="457202" cy="2286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53089" y="3962400"/>
            <a:ext cx="228598" cy="6096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29400" y="4076700"/>
            <a:ext cx="78581" cy="4953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05400" y="3024185"/>
            <a:ext cx="1143000" cy="152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210300" y="2514600"/>
            <a:ext cx="19050" cy="2286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200774" y="2119315"/>
            <a:ext cx="0" cy="17144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352800" y="1447800"/>
            <a:ext cx="3657600" cy="201671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219700" y="4495800"/>
            <a:ext cx="0" cy="533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29301" y="4895850"/>
            <a:ext cx="0" cy="20955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707981" y="4924425"/>
            <a:ext cx="0" cy="20955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888049" y="2795350"/>
            <a:ext cx="1284150" cy="128135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933354" y="4786309"/>
            <a:ext cx="1941909" cy="516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7" grpId="0" animBg="1"/>
      <p:bldP spid="59" grpId="0" animBg="1"/>
      <p:bldP spid="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Starfish </a:t>
            </a:r>
            <a:r>
              <a:rPr lang="en-US" dirty="0" err="1" smtClean="0"/>
              <a:t>Elastisizer</a:t>
            </a:r>
            <a:endParaRPr lang="en-US" dirty="0" smtClean="0"/>
          </a:p>
          <a:p>
            <a:pPr lvl="1"/>
            <a:r>
              <a:rPr lang="en-US" dirty="0" smtClean="0"/>
              <a:t>Given multiple constraints, provides optimal configuration</a:t>
            </a:r>
          </a:p>
          <a:p>
            <a:pPr lvl="2"/>
            <a:r>
              <a:rPr lang="en-US" dirty="0" smtClean="0"/>
              <a:t>E.g., complete in a given amount of time while minimizing monetary costs</a:t>
            </a:r>
          </a:p>
          <a:p>
            <a:pPr lvl="1"/>
            <a:r>
              <a:rPr lang="en-US" dirty="0" smtClean="0"/>
              <a:t>Performs cost-based search over various cluster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1623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People seem to appreciate the transparent nature and cross-layer optimizations</a:t>
            </a:r>
          </a:p>
          <a:p>
            <a:endParaRPr lang="en-US" dirty="0"/>
          </a:p>
          <a:p>
            <a:r>
              <a:rPr lang="en-US" dirty="0" smtClean="0"/>
              <a:t>How effective might the Sampler be?</a:t>
            </a:r>
          </a:p>
          <a:p>
            <a:endParaRPr lang="en-US" dirty="0"/>
          </a:p>
          <a:p>
            <a:r>
              <a:rPr lang="en-US" dirty="0" smtClean="0"/>
              <a:t>Is the motivation strong enough?</a:t>
            </a:r>
          </a:p>
          <a:p>
            <a:pPr lvl="1"/>
            <a:r>
              <a:rPr lang="en-US" dirty="0" smtClean="0"/>
              <a:t>Unbalanced data layout example is a bit contrived</a:t>
            </a:r>
          </a:p>
          <a:p>
            <a:pPr lvl="1"/>
            <a:endParaRPr lang="en-US" dirty="0"/>
          </a:p>
          <a:p>
            <a:r>
              <a:rPr lang="en-US" dirty="0" smtClean="0"/>
              <a:t>Missing analysis of overhead introduced by Starfish</a:t>
            </a:r>
          </a:p>
          <a:p>
            <a:endParaRPr lang="en-US" dirty="0"/>
          </a:p>
          <a:p>
            <a:r>
              <a:rPr lang="en-US" dirty="0" smtClean="0"/>
              <a:t>Paper leaves out a lot of details</a:t>
            </a:r>
          </a:p>
        </p:txBody>
      </p:sp>
    </p:spTree>
    <p:extLst>
      <p:ext uri="{BB962C8B-B14F-4D97-AF65-F5344CB8AC3E}">
        <p14:creationId xmlns:p14="http://schemas.microsoft.com/office/powerpoint/2010/main" val="1495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the Hadoop ecosystem has evolved, it has become accessible to a wider and less technical audience.</a:t>
            </a:r>
          </a:p>
          <a:p>
            <a:pPr lvl="1"/>
            <a:r>
              <a:rPr lang="en-US" dirty="0" smtClean="0"/>
              <a:t>E.g., data analysts as opposed to programmers</a:t>
            </a:r>
          </a:p>
          <a:p>
            <a:pPr lvl="1"/>
            <a:endParaRPr lang="en-US" dirty="0"/>
          </a:p>
          <a:p>
            <a:r>
              <a:rPr lang="en-US" dirty="0" smtClean="0"/>
              <a:t>However, creating optimal configurations by hand is entirely infeasible</a:t>
            </a:r>
          </a:p>
          <a:p>
            <a:endParaRPr lang="en-US" dirty="0"/>
          </a:p>
          <a:p>
            <a:r>
              <a:rPr lang="en-US" dirty="0" smtClean="0"/>
              <a:t>Starfish seeks to automatically provide an optimal configuration given the characteristics of given workloads, workflows, and </a:t>
            </a:r>
            <a:r>
              <a:rPr lang="en-US" dirty="0" err="1" smtClean="0"/>
              <a:t>MapReduce</a:t>
            </a:r>
            <a:r>
              <a:rPr lang="en-US" dirty="0" smtClean="0"/>
              <a:t> jobs.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Starfish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15" y="2573669"/>
            <a:ext cx="4648200" cy="31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835005"/>
            <a:ext cx="21336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What-if Engine</a:t>
            </a:r>
            <a:r>
              <a:rPr lang="en-US" sz="1400" dirty="0" smtClean="0"/>
              <a:t> answers hypothetical queries from other Starfish modules</a:t>
            </a:r>
            <a:endParaRPr lang="en-US" sz="1400" b="1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6705602" y="2573669"/>
            <a:ext cx="1219198" cy="474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4343400"/>
            <a:ext cx="2133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Just-in-Time Optimizer</a:t>
            </a:r>
            <a:r>
              <a:rPr lang="en-US" sz="1400" dirty="0" smtClean="0"/>
              <a:t> recommends job configuration parameter values</a:t>
            </a:r>
            <a:endParaRPr lang="en-US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67402" y="4419600"/>
            <a:ext cx="1066798" cy="400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5751493"/>
            <a:ext cx="2133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Sampler </a:t>
            </a:r>
            <a:r>
              <a:rPr lang="en-US" sz="1400" dirty="0" smtClean="0"/>
              <a:t>generates approximate job profiles based on brief sample executions</a:t>
            </a:r>
            <a:endParaRPr lang="en-US" sz="1400" b="1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5181600" y="4724401"/>
            <a:ext cx="76200" cy="1027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29" y="4495800"/>
            <a:ext cx="21336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Profiler</a:t>
            </a:r>
            <a:r>
              <a:rPr lang="en-US" sz="1400" dirty="0" smtClean="0"/>
              <a:t> monitors execution of jobs to generate job profiles</a:t>
            </a:r>
            <a:endParaRPr lang="en-US" sz="1400" b="1" dirty="0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V="1">
            <a:off x="2187129" y="4620027"/>
            <a:ext cx="1066800" cy="24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871" y="2995136"/>
            <a:ext cx="1905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Workflow-aware scheduler </a:t>
            </a:r>
            <a:r>
              <a:rPr lang="en-US" sz="1400" dirty="0" smtClean="0"/>
              <a:t>determines the optimal data layout</a:t>
            </a:r>
            <a:endParaRPr lang="en-US" sz="14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03871" y="3352800"/>
            <a:ext cx="914400" cy="293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1775936"/>
            <a:ext cx="28956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Workload Optimizer </a:t>
            </a:r>
            <a:r>
              <a:rPr lang="en-US" sz="1400" dirty="0" smtClean="0"/>
              <a:t>transforms submitted workflows to logically equivalent, but optimized, workflows</a:t>
            </a:r>
            <a:endParaRPr lang="en-US" sz="1400" b="1" dirty="0"/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>
            <a:off x="1600200" y="2514600"/>
            <a:ext cx="838199" cy="50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0" idx="2"/>
          </p:cNvCxnSpPr>
          <p:nvPr/>
        </p:nvCxnSpPr>
        <p:spPr>
          <a:xfrm>
            <a:off x="5029200" y="2272636"/>
            <a:ext cx="152400" cy="599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28999" y="1533972"/>
            <a:ext cx="320040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Given a workload and a set of constraints, the </a:t>
            </a:r>
            <a:r>
              <a:rPr lang="en-US" sz="1400" b="1" dirty="0" err="1" smtClean="0"/>
              <a:t>Elastisizer</a:t>
            </a:r>
            <a:r>
              <a:rPr lang="en-US" sz="1400" b="1" dirty="0" smtClean="0"/>
              <a:t> </a:t>
            </a:r>
            <a:r>
              <a:rPr lang="en-US" sz="1400" dirty="0" smtClean="0"/>
              <a:t>determines an optimal deployment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2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8" grpId="0" animBg="1"/>
      <p:bldP spid="36" grpId="0" animBg="1"/>
      <p:bldP spid="46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Lastword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Lastword</a:t>
            </a:r>
            <a:r>
              <a:rPr lang="en-US" dirty="0" smtClean="0"/>
              <a:t> is Starfish’s language for reasoning about data and workloads</a:t>
            </a:r>
          </a:p>
          <a:p>
            <a:endParaRPr lang="en-US" dirty="0"/>
          </a:p>
          <a:p>
            <a:r>
              <a:rPr lang="en-US" dirty="0" smtClean="0"/>
              <a:t>Analogous to Microsoft’s .NET</a:t>
            </a:r>
          </a:p>
          <a:p>
            <a:pPr lvl="1"/>
            <a:r>
              <a:rPr lang="en-US" dirty="0" smtClean="0"/>
              <a:t>Not actually used by humans</a:t>
            </a:r>
          </a:p>
          <a:p>
            <a:pPr lvl="1"/>
            <a:r>
              <a:rPr lang="en-US" dirty="0" smtClean="0"/>
              <a:t>Allows data analysts to write workflows in higher-level language (e.g. Pig, Hive,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Hadoop, </a:t>
            </a:r>
            <a:r>
              <a:rPr lang="en-US" dirty="0" err="1" smtClean="0"/>
              <a:t>MapReduce</a:t>
            </a:r>
            <a:r>
              <a:rPr lang="en-US" dirty="0" smtClean="0"/>
              <a:t> jobs are controlled by over 190 configuration parameters</a:t>
            </a:r>
          </a:p>
          <a:p>
            <a:endParaRPr lang="en-US" dirty="0" smtClean="0"/>
          </a:p>
          <a:p>
            <a:r>
              <a:rPr lang="en-US" dirty="0" smtClean="0"/>
              <a:t>No “one-size-fits-all” configuration. </a:t>
            </a:r>
          </a:p>
          <a:p>
            <a:endParaRPr lang="en-US" dirty="0" smtClean="0"/>
          </a:p>
          <a:p>
            <a:r>
              <a:rPr lang="en-US" dirty="0" smtClean="0"/>
              <a:t>Bad performance often due to poorly-tuned configurations</a:t>
            </a:r>
          </a:p>
          <a:p>
            <a:endParaRPr lang="en-US" dirty="0"/>
          </a:p>
          <a:p>
            <a:r>
              <a:rPr lang="en-US" dirty="0" smtClean="0"/>
              <a:t>Even “rule-of-thumb” configurations can result in very bad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Just-in-Time Optimizer</a:t>
            </a:r>
          </a:p>
          <a:p>
            <a:pPr lvl="1"/>
            <a:r>
              <a:rPr lang="en-US" dirty="0" smtClean="0"/>
              <a:t>Automatically selects optimal execution technique when job is submitted</a:t>
            </a:r>
          </a:p>
          <a:p>
            <a:pPr lvl="1"/>
            <a:r>
              <a:rPr lang="en-US" dirty="0" smtClean="0"/>
              <a:t>Is assisted by information from Profiler and Sampler</a:t>
            </a:r>
          </a:p>
          <a:p>
            <a:endParaRPr lang="en-US" dirty="0"/>
          </a:p>
          <a:p>
            <a:r>
              <a:rPr lang="en-US" dirty="0" smtClean="0"/>
              <a:t>Profiler</a:t>
            </a:r>
          </a:p>
          <a:p>
            <a:pPr lvl="1"/>
            <a:r>
              <a:rPr lang="en-US" dirty="0" smtClean="0"/>
              <a:t>Performs </a:t>
            </a:r>
            <a:r>
              <a:rPr lang="en-US" i="1" dirty="0" smtClean="0"/>
              <a:t>dynamic instrumentation</a:t>
            </a:r>
            <a:r>
              <a:rPr lang="en-US" dirty="0" smtClean="0"/>
              <a:t> using </a:t>
            </a:r>
            <a:r>
              <a:rPr lang="en-US" dirty="0" err="1" smtClean="0"/>
              <a:t>Btrace</a:t>
            </a:r>
            <a:endParaRPr lang="en-US" dirty="0"/>
          </a:p>
          <a:p>
            <a:pPr lvl="1"/>
            <a:r>
              <a:rPr lang="en-US" dirty="0" smtClean="0"/>
              <a:t>Generate a </a:t>
            </a:r>
            <a:r>
              <a:rPr lang="en-US" i="1" dirty="0" smtClean="0"/>
              <a:t>job profile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Sampler</a:t>
            </a:r>
          </a:p>
          <a:p>
            <a:pPr lvl="1"/>
            <a:r>
              <a:rPr lang="en-US" dirty="0" smtClean="0"/>
              <a:t>Collects statistics about input, intermediate, and output data</a:t>
            </a:r>
          </a:p>
          <a:p>
            <a:pPr lvl="1"/>
            <a:r>
              <a:rPr lang="en-US" dirty="0" smtClean="0"/>
              <a:t>Samples execution of </a:t>
            </a:r>
            <a:r>
              <a:rPr lang="en-US" dirty="0" err="1" smtClean="0"/>
              <a:t>MapReduce</a:t>
            </a:r>
            <a:r>
              <a:rPr lang="en-US" dirty="0" smtClean="0"/>
              <a:t> jobs</a:t>
            </a:r>
          </a:p>
          <a:p>
            <a:pPr lvl="2"/>
            <a:r>
              <a:rPr lang="en-US" dirty="0" smtClean="0"/>
              <a:t>Enables Profiler to generate approximate job profiles, without complete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Capture information at task- and subtask-level information</a:t>
            </a:r>
          </a:p>
          <a:p>
            <a:pPr lvl="1"/>
            <a:r>
              <a:rPr lang="en-US" dirty="0" smtClean="0"/>
              <a:t>Map Phase</a:t>
            </a:r>
          </a:p>
          <a:p>
            <a:pPr lvl="2"/>
            <a:r>
              <a:rPr lang="en-US" dirty="0" smtClean="0"/>
              <a:t>Reading, Map Processing, Spilling, and Merging</a:t>
            </a:r>
          </a:p>
          <a:p>
            <a:pPr lvl="1"/>
            <a:r>
              <a:rPr lang="en-US" dirty="0" smtClean="0"/>
              <a:t>Reduce Phase</a:t>
            </a:r>
          </a:p>
          <a:p>
            <a:pPr lvl="2"/>
            <a:r>
              <a:rPr lang="en-US" dirty="0" smtClean="0"/>
              <a:t>Shuffling, Sorting, Reduce Processing, and Writing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Expose three views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timings view</a:t>
            </a:r>
            <a:r>
              <a:rPr lang="en-US" dirty="0" smtClean="0"/>
              <a:t> details how much time is spent in each subtask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data-flow view </a:t>
            </a:r>
            <a:r>
              <a:rPr lang="en-US" dirty="0" smtClean="0"/>
              <a:t>provides the amount of data processed at each subtask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resource-level view</a:t>
            </a:r>
            <a:r>
              <a:rPr lang="en-US" dirty="0" smtClean="0"/>
              <a:t> presents usage trends of various resources (i.e., CPU, memory, I/O, and network) over the execution of the subtasks</a:t>
            </a:r>
          </a:p>
          <a:p>
            <a:pPr lvl="1"/>
            <a:endParaRPr lang="en-US" dirty="0"/>
          </a:p>
          <a:p>
            <a:r>
              <a:rPr lang="en-US" dirty="0" smtClean="0"/>
              <a:t>Using data provided through job profiles, optimal configurations can be calculated</a:t>
            </a:r>
          </a:p>
        </p:txBody>
      </p:sp>
    </p:spTree>
    <p:extLst>
      <p:ext uri="{BB962C8B-B14F-4D97-AF65-F5344CB8AC3E}">
        <p14:creationId xmlns:p14="http://schemas.microsoft.com/office/powerpoint/2010/main" val="254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Profiles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9" y="1676400"/>
            <a:ext cx="6487349" cy="502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Job-Level Tuning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272"/>
          <a:stretch/>
        </p:blipFill>
        <p:spPr bwMode="auto">
          <a:xfrm>
            <a:off x="1828800" y="2133877"/>
            <a:ext cx="62484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833795"/>
            <a:ext cx="144780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buffer utilization % at which point data begins spilling to disk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21395"/>
            <a:ext cx="1295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total </a:t>
            </a:r>
            <a:r>
              <a:rPr lang="en-US" sz="1100" dirty="0"/>
              <a:t>amount of buffer memory to use while sorting files, in </a:t>
            </a:r>
            <a:r>
              <a:rPr lang="en-US" sz="1100" dirty="0" smtClean="0"/>
              <a:t>MB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165041" y="1749156"/>
            <a:ext cx="1066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% of </a:t>
            </a:r>
            <a:r>
              <a:rPr lang="en-US" sz="1100" dirty="0" err="1"/>
              <a:t>io.sort.mb</a:t>
            </a:r>
            <a:r>
              <a:rPr lang="en-US" sz="1100" dirty="0"/>
              <a:t> dedicated to tracking record </a:t>
            </a:r>
            <a:r>
              <a:rPr lang="en-US" sz="1100" dirty="0" smtClean="0"/>
              <a:t>boundaries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87270" y="3735795"/>
            <a:ext cx="112694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 </a:t>
            </a:r>
            <a:r>
              <a:rPr lang="en-US" sz="1100" dirty="0"/>
              <a:t>of streams to merge at once while sorting </a:t>
            </a:r>
            <a:r>
              <a:rPr lang="en-US" sz="1100" dirty="0" smtClean="0"/>
              <a:t>files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733836"/>
            <a:ext cx="108884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default </a:t>
            </a:r>
            <a:r>
              <a:rPr lang="en-US" sz="1100" dirty="0" smtClean="0"/>
              <a:t># </a:t>
            </a:r>
            <a:r>
              <a:rPr lang="en-US" sz="1100" dirty="0"/>
              <a:t>of reduce tasks per job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819400" y="2433959"/>
            <a:ext cx="266700" cy="471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1698441" y="2518597"/>
            <a:ext cx="358959" cy="615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1752600" y="3206116"/>
            <a:ext cx="228600" cy="162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 flipV="1">
            <a:off x="1614211" y="3667036"/>
            <a:ext cx="366989" cy="453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H="1" flipV="1">
            <a:off x="3581400" y="3960540"/>
            <a:ext cx="315821" cy="773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687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Starfish: A Self-tuning System for Big Data Analytics</vt:lpstr>
      <vt:lpstr>Motivation</vt:lpstr>
      <vt:lpstr>Starfish Architecture</vt:lpstr>
      <vt:lpstr>Lastword</vt:lpstr>
      <vt:lpstr>Job-Level Tuning</vt:lpstr>
      <vt:lpstr>Job-Level Tuning</vt:lpstr>
      <vt:lpstr>Job Profiles</vt:lpstr>
      <vt:lpstr>Job Profiles</vt:lpstr>
      <vt:lpstr>Job-Level Tuning</vt:lpstr>
      <vt:lpstr>Job-Level Tuning</vt:lpstr>
      <vt:lpstr>Job-Level Tuning</vt:lpstr>
      <vt:lpstr>Job-Level Tuning</vt:lpstr>
      <vt:lpstr>Workflow-Level Tuning</vt:lpstr>
      <vt:lpstr>Workflow-Level Tuning</vt:lpstr>
      <vt:lpstr>Workflow-Level Tuning</vt:lpstr>
      <vt:lpstr>Workload-Level Tuning</vt:lpstr>
      <vt:lpstr>Example Workload</vt:lpstr>
      <vt:lpstr>Workload-Level Tuning</vt:lpstr>
      <vt:lpstr>Feedback and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Starfish: A Self-tuning System for Big Data Analytics</dc:title>
  <dc:creator>JohnB</dc:creator>
  <cp:lastModifiedBy>JohnB</cp:lastModifiedBy>
  <cp:revision>39</cp:revision>
  <dcterms:created xsi:type="dcterms:W3CDTF">2006-08-16T00:00:00Z</dcterms:created>
  <dcterms:modified xsi:type="dcterms:W3CDTF">2014-02-27T21:15:13Z</dcterms:modified>
</cp:coreProperties>
</file>