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2" r:id="rId1"/>
  </p:sldMasterIdLst>
  <p:notesMasterIdLst>
    <p:notesMasterId r:id="rId35"/>
  </p:notesMasterIdLst>
  <p:sldIdLst>
    <p:sldId id="256" r:id="rId2"/>
    <p:sldId id="257" r:id="rId3"/>
    <p:sldId id="258" r:id="rId4"/>
    <p:sldId id="259" r:id="rId5"/>
    <p:sldId id="263" r:id="rId6"/>
    <p:sldId id="260" r:id="rId7"/>
    <p:sldId id="264" r:id="rId8"/>
    <p:sldId id="267" r:id="rId9"/>
    <p:sldId id="269" r:id="rId10"/>
    <p:sldId id="271" r:id="rId11"/>
    <p:sldId id="272" r:id="rId12"/>
    <p:sldId id="266" r:id="rId13"/>
    <p:sldId id="268" r:id="rId14"/>
    <p:sldId id="274" r:id="rId15"/>
    <p:sldId id="275" r:id="rId16"/>
    <p:sldId id="276" r:id="rId17"/>
    <p:sldId id="277" r:id="rId18"/>
    <p:sldId id="278" r:id="rId19"/>
    <p:sldId id="279" r:id="rId20"/>
    <p:sldId id="281" r:id="rId21"/>
    <p:sldId id="282" r:id="rId22"/>
    <p:sldId id="284" r:id="rId23"/>
    <p:sldId id="285" r:id="rId24"/>
    <p:sldId id="288" r:id="rId25"/>
    <p:sldId id="291" r:id="rId26"/>
    <p:sldId id="294" r:id="rId27"/>
    <p:sldId id="292" r:id="rId28"/>
    <p:sldId id="293" r:id="rId29"/>
    <p:sldId id="295" r:id="rId30"/>
    <p:sldId id="297" r:id="rId31"/>
    <p:sldId id="299" r:id="rId32"/>
    <p:sldId id="300" r:id="rId33"/>
    <p:sldId id="30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10" autoAdjust="0"/>
  </p:normalViewPr>
  <p:slideViewPr>
    <p:cSldViewPr snapToGrid="0" snapToObjects="1">
      <p:cViewPr varScale="1">
        <p:scale>
          <a:sx n="91" d="100"/>
          <a:sy n="91" d="100"/>
        </p:scale>
        <p:origin x="-21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463FB-A04C-024D-B5DC-C0FD9F8B3FE3}" type="datetimeFigureOut">
              <a:rPr lang="en-US" smtClean="0"/>
              <a:t>3/19/14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22531-01F7-4A49-94C5-3C98AFF502EA}" type="slidenum">
              <a:rPr lang="en-US" smtClean="0"/>
              <a:t>‹#›</a:t>
            </a:fld>
            <a:endParaRPr lang="en-US"/>
          </a:p>
        </p:txBody>
      </p:sp>
    </p:spTree>
    <p:extLst>
      <p:ext uri="{BB962C8B-B14F-4D97-AF65-F5344CB8AC3E}">
        <p14:creationId xmlns:p14="http://schemas.microsoft.com/office/powerpoint/2010/main" val="4592996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3</a:t>
            </a:fld>
            <a:endParaRPr lang="en-US"/>
          </a:p>
        </p:txBody>
      </p:sp>
    </p:spTree>
    <p:extLst>
      <p:ext uri="{BB962C8B-B14F-4D97-AF65-F5344CB8AC3E}">
        <p14:creationId xmlns:p14="http://schemas.microsoft.com/office/powerpoint/2010/main" val="6306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t>
            </a:r>
            <a:r>
              <a:rPr lang="en-US" dirty="0" smtClean="0"/>
              <a:t>(</a:t>
            </a:r>
            <a:r>
              <a:rPr lang="en-US" dirty="0" err="1" smtClean="0"/>
              <a:t>i.e</a:t>
            </a:r>
            <a:r>
              <a:rPr lang="en-US" dirty="0" smtClean="0"/>
              <a:t> (source, destination) pair uniquely defines a flow.)</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a:t>
            </a:r>
            <a:r>
              <a:rPr lang="en-US" dirty="0" smtClean="0"/>
              <a:t>(</a:t>
            </a:r>
            <a:r>
              <a:rPr lang="en-US" dirty="0" err="1" smtClean="0"/>
              <a:t>i.e</a:t>
            </a:r>
            <a:r>
              <a:rPr lang="en-US" dirty="0" smtClean="0"/>
              <a:t> even if you open a new TCP connection to same destination, still counts as a part of the same flow)</a:t>
            </a:r>
          </a:p>
          <a:p>
            <a:r>
              <a:rPr lang="en-US" dirty="0" smtClean="0"/>
              <a:t>3. Flow size – “instant size of a message the flow contains instead of the absolute size.” (say what?)</a:t>
            </a:r>
          </a:p>
          <a:p>
            <a:r>
              <a:rPr lang="en-US" dirty="0" smtClean="0"/>
              <a:t>4. This semantic definition is just so that we can use sending rate as an approximation!</a:t>
            </a:r>
          </a:p>
          <a:p>
            <a:r>
              <a:rPr lang="en-US" dirty="0" smtClean="0"/>
              <a:t>5. If a flow uses a small fraction of the link capacity and in small bursts, it’s a “small” flow. (low sending rate)</a:t>
            </a:r>
          </a:p>
          <a:p>
            <a:r>
              <a:rPr lang="en-US" dirty="0" smtClean="0"/>
              <a:t>6. Latency of small flows decreased but so is the throughput of the large ones.</a:t>
            </a:r>
          </a:p>
          <a:p>
            <a:endParaRPr lang="en-US" dirty="0" smtClean="0"/>
          </a:p>
          <a:p>
            <a:r>
              <a:rPr lang="en-US" dirty="0" smtClean="0"/>
              <a:t>Classifying by rate is better than classifying by absolute size of TCP connection.</a:t>
            </a:r>
          </a:p>
          <a:p>
            <a:r>
              <a:rPr lang="en-US" dirty="0" smtClean="0"/>
              <a:t>If we define it by absolute size, a connection can never be tagged as “small” once past the boundary of “large”; even if TCP congestion control kicks in, causing it to starve.</a:t>
            </a:r>
          </a:p>
          <a:p>
            <a:r>
              <a:rPr lang="en-US" dirty="0" smtClean="0"/>
              <a:t>With rate, after TCP congestion control comes into effect, a bandwidth heavy flow also starts sending at a lower rate and gets tagged as “small”.</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23</a:t>
            </a:fld>
            <a:endParaRPr lang="en-US"/>
          </a:p>
        </p:txBody>
      </p:sp>
    </p:spTree>
    <p:extLst>
      <p:ext uri="{BB962C8B-B14F-4D97-AF65-F5344CB8AC3E}">
        <p14:creationId xmlns:p14="http://schemas.microsoft.com/office/powerpoint/2010/main" val="105814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flow gets a bucket it can put its packets into.</a:t>
            </a:r>
          </a:p>
          <a:p>
            <a:r>
              <a:rPr lang="en-US" dirty="0" smtClean="0"/>
              <a:t>This bucket has a “rate”. This is the rate at which tokens are handed out. Tokens are consumed when packets are put in the queue.</a:t>
            </a:r>
          </a:p>
          <a:p>
            <a:r>
              <a:rPr lang="en-US" dirty="0" smtClean="0"/>
              <a:t>Burst determines the maximum tokens that can be accumulated (to prevent an application from stockpiling tokens and monopolizing later</a:t>
            </a:r>
            <a:r>
              <a:rPr lang="en-US" dirty="0" smtClean="0"/>
              <a:t>)</a:t>
            </a:r>
          </a:p>
          <a:p>
            <a:r>
              <a:rPr lang="en-US" dirty="0" smtClean="0"/>
              <a:t>Periodic</a:t>
            </a:r>
            <a:r>
              <a:rPr lang="en-US" baseline="0" dirty="0" smtClean="0"/>
              <a:t> check to see if large </a:t>
            </a:r>
            <a:r>
              <a:rPr lang="en-US" baseline="0" dirty="0" err="1" smtClean="0"/>
              <a:t>flowhas</a:t>
            </a:r>
            <a:r>
              <a:rPr lang="en-US" baseline="0" dirty="0" smtClean="0"/>
              <a:t> become small</a:t>
            </a:r>
            <a:endParaRPr lang="en-US" dirty="0" smtClean="0"/>
          </a:p>
        </p:txBody>
      </p:sp>
      <p:sp>
        <p:nvSpPr>
          <p:cNvPr id="4" name="Slide Number Placeholder 3"/>
          <p:cNvSpPr>
            <a:spLocks noGrp="1"/>
          </p:cNvSpPr>
          <p:nvPr>
            <p:ph type="sldNum" sz="quarter" idx="10"/>
          </p:nvPr>
        </p:nvSpPr>
        <p:spPr/>
        <p:txBody>
          <a:bodyPr/>
          <a:lstStyle/>
          <a:p>
            <a:fld id="{F6D22531-01F7-4A49-94C5-3C98AFF502EA}" type="slidenum">
              <a:rPr lang="en-US" smtClean="0"/>
              <a:t>24</a:t>
            </a:fld>
            <a:endParaRPr lang="en-US"/>
          </a:p>
        </p:txBody>
      </p:sp>
    </p:spTree>
    <p:extLst>
      <p:ext uri="{BB962C8B-B14F-4D97-AF65-F5344CB8AC3E}">
        <p14:creationId xmlns:p14="http://schemas.microsoft.com/office/powerpoint/2010/main" val="1454114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four core physical machines</a:t>
            </a:r>
          </a:p>
          <a:p>
            <a:r>
              <a:rPr lang="en-US" dirty="0" smtClean="0"/>
              <a:t>Cisco Catalyst</a:t>
            </a:r>
            <a:r>
              <a:rPr lang="en-US" baseline="0" dirty="0" smtClean="0"/>
              <a:t> switch</a:t>
            </a:r>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25</a:t>
            </a:fld>
            <a:endParaRPr lang="en-US"/>
          </a:p>
        </p:txBody>
      </p:sp>
    </p:spTree>
    <p:extLst>
      <p:ext uri="{BB962C8B-B14F-4D97-AF65-F5344CB8AC3E}">
        <p14:creationId xmlns:p14="http://schemas.microsoft.com/office/powerpoint/2010/main" val="189132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FCT for small flows in 99.9</a:t>
            </a:r>
            <a:r>
              <a:rPr lang="en-US" baseline="30000" dirty="0" smtClean="0"/>
              <a:t>th</a:t>
            </a:r>
            <a:r>
              <a:rPr lang="en-US" dirty="0" smtClean="0"/>
              <a:t> percentile a magnitude higher compared to </a:t>
            </a:r>
            <a:r>
              <a:rPr lang="en-US" dirty="0" err="1" smtClean="0"/>
              <a:t>testbed</a:t>
            </a:r>
            <a:r>
              <a:rPr lang="en-US" dirty="0" smtClean="0"/>
              <a:t>.</a:t>
            </a:r>
          </a:p>
          <a:p>
            <a:r>
              <a:rPr lang="en-US" dirty="0" smtClean="0"/>
              <a:t>This is explained by the fact that flow sizes are generated at random and the tagger cannot always tag the flow correctly.</a:t>
            </a:r>
          </a:p>
          <a:p>
            <a:r>
              <a:rPr lang="en-US" dirty="0" smtClean="0"/>
              <a:t>Algorithm assumes that small flows stay small and large flows stay large but this is not true for the simulation (though the authors say this is a not an unreasonable assumption for real workloads).</a:t>
            </a:r>
          </a:p>
          <a:p>
            <a:r>
              <a:rPr lang="en-US" dirty="0" smtClean="0"/>
              <a:t>Latencies for large flows show opposite behavior compared to </a:t>
            </a:r>
            <a:r>
              <a:rPr lang="en-US" dirty="0" err="1" smtClean="0"/>
              <a:t>testbed</a:t>
            </a:r>
            <a:r>
              <a:rPr lang="en-US" dirty="0" smtClean="0"/>
              <a:t> results. Attributed to simulated switches being primitive compared to Cisco switches. Also simulated switches have different queues for small and large flows and do not drop packets in the large flow.</a:t>
            </a:r>
          </a:p>
          <a:p>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30</a:t>
            </a:fld>
            <a:endParaRPr lang="en-US"/>
          </a:p>
        </p:txBody>
      </p:sp>
    </p:spTree>
    <p:extLst>
      <p:ext uri="{BB962C8B-B14F-4D97-AF65-F5344CB8AC3E}">
        <p14:creationId xmlns:p14="http://schemas.microsoft.com/office/powerpoint/2010/main" val="402881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flow rate can be</a:t>
            </a:r>
            <a:r>
              <a:rPr lang="en-US" baseline="0" dirty="0" smtClean="0"/>
              <a:t> abused by guests</a:t>
            </a:r>
          </a:p>
          <a:p>
            <a:r>
              <a:rPr lang="en-US" baseline="0" dirty="0" smtClean="0"/>
              <a:t>All parameters depend on workload</a:t>
            </a:r>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31</a:t>
            </a:fld>
            <a:endParaRPr lang="en-US"/>
          </a:p>
        </p:txBody>
      </p:sp>
    </p:spTree>
    <p:extLst>
      <p:ext uri="{BB962C8B-B14F-4D97-AF65-F5344CB8AC3E}">
        <p14:creationId xmlns:p14="http://schemas.microsoft.com/office/powerpoint/2010/main" val="185418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Xen</a:t>
            </a:r>
            <a:r>
              <a:rPr lang="en-US" dirty="0" smtClean="0"/>
              <a:t> has a rate limit – limit</a:t>
            </a:r>
            <a:r>
              <a:rPr lang="en-US" baseline="0" dirty="0" smtClean="0"/>
              <a:t> on number of preemptions but can still provide room for exploitation</a:t>
            </a:r>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32</a:t>
            </a:fld>
            <a:endParaRPr lang="en-US"/>
          </a:p>
        </p:txBody>
      </p:sp>
    </p:spTree>
    <p:extLst>
      <p:ext uri="{BB962C8B-B14F-4D97-AF65-F5344CB8AC3E}">
        <p14:creationId xmlns:p14="http://schemas.microsoft.com/office/powerpoint/2010/main" val="1226783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a:t>
            </a:r>
            <a:r>
              <a:rPr lang="en-US" baseline="0" dirty="0" smtClean="0"/>
              <a:t> specific to </a:t>
            </a:r>
            <a:r>
              <a:rPr lang="en-US" baseline="0" dirty="0" err="1" smtClean="0"/>
              <a:t>Xen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33</a:t>
            </a:fld>
            <a:endParaRPr lang="en-US"/>
          </a:p>
        </p:txBody>
      </p:sp>
    </p:spTree>
    <p:extLst>
      <p:ext uri="{BB962C8B-B14F-4D97-AF65-F5344CB8AC3E}">
        <p14:creationId xmlns:p14="http://schemas.microsoft.com/office/powerpoint/2010/main" val="2879269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tail</a:t>
            </a:r>
            <a:r>
              <a:rPr lang="en-US" baseline="0" dirty="0" smtClean="0"/>
              <a:t> of latency distribution to key driver to user perception? </a:t>
            </a:r>
            <a:r>
              <a:rPr lang="en-US" baseline="0" dirty="0" smtClean="0"/>
              <a:t> If lots of machines then even one not responding forces a tradeoff between responsiveness and quality of result</a:t>
            </a:r>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4</a:t>
            </a:fld>
            <a:endParaRPr lang="en-US"/>
          </a:p>
        </p:txBody>
      </p:sp>
    </p:spTree>
    <p:extLst>
      <p:ext uri="{BB962C8B-B14F-4D97-AF65-F5344CB8AC3E}">
        <p14:creationId xmlns:p14="http://schemas.microsoft.com/office/powerpoint/2010/main" val="156536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Authors do</a:t>
            </a:r>
            <a:r>
              <a:rPr lang="en-US" baseline="0" dirty="0" smtClean="0"/>
              <a:t> evaluation to show problem exists</a:t>
            </a:r>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7</a:t>
            </a:fld>
            <a:endParaRPr lang="en-US"/>
          </a:p>
        </p:txBody>
      </p:sp>
    </p:spTree>
    <p:extLst>
      <p:ext uri="{BB962C8B-B14F-4D97-AF65-F5344CB8AC3E}">
        <p14:creationId xmlns:p14="http://schemas.microsoft.com/office/powerpoint/2010/main" val="193773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Hard </a:t>
            </a:r>
            <a:r>
              <a:rPr lang="en-US" baseline="0" dirty="0" smtClean="0"/>
              <a:t>to congest EC2 switches. So congesting access link</a:t>
            </a:r>
          </a:p>
          <a:p>
            <a:r>
              <a:rPr lang="en-US" baseline="0" dirty="0" smtClean="0"/>
              <a:t>Links are 1Gbps</a:t>
            </a:r>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9</a:t>
            </a:fld>
            <a:endParaRPr lang="en-US"/>
          </a:p>
        </p:txBody>
      </p:sp>
    </p:spTree>
    <p:extLst>
      <p:ext uri="{BB962C8B-B14F-4D97-AF65-F5344CB8AC3E}">
        <p14:creationId xmlns:p14="http://schemas.microsoft.com/office/powerpoint/2010/main" val="411000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 </a:t>
            </a:r>
            <a:r>
              <a:rPr lang="en-US" dirty="0" smtClean="0"/>
              <a:t>Doesn’t matter how occupied the queue is.</a:t>
            </a:r>
          </a:p>
          <a:p>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13</a:t>
            </a:fld>
            <a:endParaRPr lang="en-US"/>
          </a:p>
        </p:txBody>
      </p:sp>
    </p:spTree>
    <p:extLst>
      <p:ext uri="{BB962C8B-B14F-4D97-AF65-F5344CB8AC3E}">
        <p14:creationId xmlns:p14="http://schemas.microsoft.com/office/powerpoint/2010/main" val="65000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14</a:t>
            </a:fld>
            <a:endParaRPr lang="en-US"/>
          </a:p>
        </p:txBody>
      </p:sp>
    </p:spTree>
    <p:extLst>
      <p:ext uri="{BB962C8B-B14F-4D97-AF65-F5344CB8AC3E}">
        <p14:creationId xmlns:p14="http://schemas.microsoft.com/office/powerpoint/2010/main" val="247555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DCTCP,</a:t>
            </a:r>
            <a:r>
              <a:rPr lang="en-US" baseline="0" dirty="0" smtClean="0"/>
              <a:t> HULL – kernel centric – new TCP congestion </a:t>
            </a:r>
            <a:r>
              <a:rPr lang="en-US" baseline="0" dirty="0" err="1" smtClean="0"/>
              <a:t>algos</a:t>
            </a:r>
            <a:endParaRPr lang="en-US" baseline="0" dirty="0" smtClean="0"/>
          </a:p>
          <a:p>
            <a:r>
              <a:rPr lang="en-US" baseline="0" dirty="0" smtClean="0"/>
              <a:t>D</a:t>
            </a:r>
            <a:r>
              <a:rPr lang="en-US" baseline="30000" dirty="0" smtClean="0"/>
              <a:t>3</a:t>
            </a:r>
            <a:r>
              <a:rPr lang="en-US" baseline="0" dirty="0" smtClean="0"/>
              <a:t>, D</a:t>
            </a:r>
            <a:r>
              <a:rPr lang="en-US" baseline="30000" dirty="0" smtClean="0"/>
              <a:t>2</a:t>
            </a:r>
            <a:r>
              <a:rPr lang="en-US" baseline="0" dirty="0" smtClean="0"/>
              <a:t>TCP, </a:t>
            </a:r>
            <a:r>
              <a:rPr lang="en-US" baseline="0" dirty="0" err="1" smtClean="0"/>
              <a:t>DeTail</a:t>
            </a:r>
            <a:r>
              <a:rPr lang="en-US" baseline="0" dirty="0" smtClean="0"/>
              <a:t>, PDQ – application centric – need tags</a:t>
            </a:r>
          </a:p>
          <a:p>
            <a:r>
              <a:rPr lang="en-US" baseline="0" dirty="0" smtClean="0"/>
              <a:t>Bobtail – operator changes deployment</a:t>
            </a:r>
          </a:p>
          <a:p>
            <a:r>
              <a:rPr lang="en-US" baseline="0" dirty="0" err="1" smtClean="0"/>
              <a:t>EyeQ</a:t>
            </a:r>
            <a:r>
              <a:rPr lang="en-US" baseline="0" dirty="0" smtClean="0"/>
              <a:t> – needs hypervisor feedback, needs bandwidth headroom</a:t>
            </a:r>
          </a:p>
          <a:p>
            <a:r>
              <a:rPr lang="en-US" baseline="0" dirty="0" smtClean="0"/>
              <a:t>VM Scheduling </a:t>
            </a:r>
            <a:r>
              <a:rPr lang="en-US" baseline="0" dirty="0" err="1" smtClean="0"/>
              <a:t>algos</a:t>
            </a:r>
            <a:r>
              <a:rPr lang="en-US" baseline="0" dirty="0" smtClean="0"/>
              <a:t> – need guest operation or use ‘</a:t>
            </a:r>
            <a:r>
              <a:rPr lang="en-US" baseline="0" dirty="0" err="1" smtClean="0"/>
              <a:t>graybox</a:t>
            </a:r>
            <a:r>
              <a:rPr lang="en-US" baseline="0" dirty="0" smtClean="0"/>
              <a:t>’ approaches where they monitor guest I/O – extra overhead</a:t>
            </a:r>
          </a:p>
          <a:p>
            <a:r>
              <a:rPr lang="en-US" baseline="0" dirty="0" smtClean="0"/>
              <a:t>No extra hardware required</a:t>
            </a:r>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16</a:t>
            </a:fld>
            <a:endParaRPr lang="en-US"/>
          </a:p>
        </p:txBody>
      </p:sp>
    </p:spTree>
    <p:extLst>
      <p:ext uri="{BB962C8B-B14F-4D97-AF65-F5344CB8AC3E}">
        <p14:creationId xmlns:p14="http://schemas.microsoft.com/office/powerpoint/2010/main" val="190373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18</a:t>
            </a:fld>
            <a:endParaRPr lang="en-US"/>
          </a:p>
        </p:txBody>
      </p:sp>
    </p:spTree>
    <p:extLst>
      <p:ext uri="{BB962C8B-B14F-4D97-AF65-F5344CB8AC3E}">
        <p14:creationId xmlns:p14="http://schemas.microsoft.com/office/powerpoint/2010/main" val="390394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This means that before the kernel network stack can tell the upper layer to stop, it already has too much in the queue. Large jobs block the head of the queue.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err="1" smtClean="0"/>
              <a:t>CoDel</a:t>
            </a:r>
            <a:r>
              <a:rPr lang="en-US" dirty="0" smtClean="0"/>
              <a:t> and BQL lose their effectiveness if packets are too large!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(it is implemented as a memory copy)</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Consolidation</a:t>
            </a:r>
            <a:r>
              <a:rPr lang="en-US" baseline="0" dirty="0" smtClean="0"/>
              <a:t> was allowed because splitting is CPU intensive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CPU intensive but 6-12%</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6D22531-01F7-4A49-94C5-3C98AFF502EA}" type="slidenum">
              <a:rPr lang="en-US" smtClean="0"/>
              <a:t>21</a:t>
            </a:fld>
            <a:endParaRPr lang="en-US"/>
          </a:p>
        </p:txBody>
      </p:sp>
    </p:spTree>
    <p:extLst>
      <p:ext uri="{BB962C8B-B14F-4D97-AF65-F5344CB8AC3E}">
        <p14:creationId xmlns:p14="http://schemas.microsoft.com/office/powerpoint/2010/main" val="263229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6FFB9FF-BFE2-5E47-A513-F26E8610CF5C}" type="datetimeFigureOut">
              <a:rPr lang="en-US" smtClean="0"/>
              <a:t>3/19/14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9D2C864-9362-43C7-A136-D9C41D93A96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FFB9FF-BFE2-5E47-A513-F26E8610CF5C}"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75EA8-B57B-E344-B209-DC2A4138C3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6FFB9FF-BFE2-5E47-A513-F26E8610CF5C}" type="datetimeFigureOut">
              <a:rPr lang="en-US" smtClean="0"/>
              <a:t>3/19/14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3175EA8-B57B-E344-B209-DC2A4138C37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6FFB9FF-BFE2-5E47-A513-F26E8610CF5C}"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3175EA8-B57B-E344-B209-DC2A4138C37F}"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6FFB9FF-BFE2-5E47-A513-F26E8610CF5C}" type="datetimeFigureOut">
              <a:rPr lang="en-US" smtClean="0"/>
              <a:t>3/19/14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3175EA8-B57B-E344-B209-DC2A4138C37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6FFB9FF-BFE2-5E47-A513-F26E8610CF5C}" type="datetimeFigureOut">
              <a:rPr lang="en-US" smtClean="0"/>
              <a:t>3/19/14</a:t>
            </a:fld>
            <a:endParaRPr lang="en-US"/>
          </a:p>
        </p:txBody>
      </p:sp>
      <p:sp>
        <p:nvSpPr>
          <p:cNvPr id="10" name="Slide Number Placeholder 9"/>
          <p:cNvSpPr>
            <a:spLocks noGrp="1"/>
          </p:cNvSpPr>
          <p:nvPr>
            <p:ph type="sldNum" sz="quarter" idx="16"/>
          </p:nvPr>
        </p:nvSpPr>
        <p:spPr/>
        <p:txBody>
          <a:bodyPr rtlCol="0"/>
          <a:lstStyle/>
          <a:p>
            <a:fld id="{A3175EA8-B57B-E344-B209-DC2A4138C37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6FFB9FF-BFE2-5E47-A513-F26E8610CF5C}" type="datetimeFigureOut">
              <a:rPr lang="en-US" smtClean="0"/>
              <a:t>3/19/14</a:t>
            </a:fld>
            <a:endParaRPr lang="en-US"/>
          </a:p>
        </p:txBody>
      </p:sp>
      <p:sp>
        <p:nvSpPr>
          <p:cNvPr id="12" name="Slide Number Placeholder 11"/>
          <p:cNvSpPr>
            <a:spLocks noGrp="1"/>
          </p:cNvSpPr>
          <p:nvPr>
            <p:ph type="sldNum" sz="quarter" idx="16"/>
          </p:nvPr>
        </p:nvSpPr>
        <p:spPr/>
        <p:txBody>
          <a:bodyPr rtlCol="0"/>
          <a:lstStyle/>
          <a:p>
            <a:fld id="{A3175EA8-B57B-E344-B209-DC2A4138C37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FFB9FF-BFE2-5E47-A513-F26E8610CF5C}" type="datetimeFigureOut">
              <a:rPr lang="en-US" smtClean="0"/>
              <a:t>3/19/14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3175EA8-B57B-E344-B209-DC2A4138C3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FB9FF-BFE2-5E47-A513-F26E8610CF5C}" type="datetimeFigureOut">
              <a:rPr lang="en-US" smtClean="0"/>
              <a:t>3/19/14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3175EA8-B57B-E344-B209-DC2A4138C3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6FFB9FF-BFE2-5E47-A513-F26E8610CF5C}" type="datetimeFigureOut">
              <a:rPr lang="en-US" smtClean="0"/>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E2D2B3B-882E-40F3-A32F-6DD51691504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6FFB9FF-BFE2-5E47-A513-F26E8610CF5C}" type="datetimeFigureOut">
              <a:rPr lang="en-US" smtClean="0"/>
              <a:t>3/19/14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3175EA8-B57B-E344-B209-DC2A4138C37F}"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6FFB9FF-BFE2-5E47-A513-F26E8610CF5C}" type="datetimeFigureOut">
              <a:rPr lang="en-US" smtClean="0"/>
              <a:t>3/19/14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3175EA8-B57B-E344-B209-DC2A4138C3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Small is Better: Avoiding Latency Traps in Virtualized Data Centers</a:t>
            </a:r>
            <a:endParaRPr lang="en-US" dirty="0"/>
          </a:p>
        </p:txBody>
      </p:sp>
      <p:sp>
        <p:nvSpPr>
          <p:cNvPr id="3" name="Subtitle 2"/>
          <p:cNvSpPr>
            <a:spLocks noGrp="1"/>
          </p:cNvSpPr>
          <p:nvPr>
            <p:ph type="subTitle" idx="1"/>
          </p:nvPr>
        </p:nvSpPr>
        <p:spPr/>
        <p:txBody>
          <a:bodyPr>
            <a:normAutofit fontScale="77500" lnSpcReduction="20000"/>
          </a:bodyPr>
          <a:lstStyle/>
          <a:p>
            <a:r>
              <a:rPr lang="en-US" dirty="0" err="1" smtClean="0"/>
              <a:t>Yunjing</a:t>
            </a:r>
            <a:r>
              <a:rPr lang="en-US" dirty="0" smtClean="0"/>
              <a:t> </a:t>
            </a:r>
            <a:r>
              <a:rPr lang="en-US" dirty="0" err="1" smtClean="0"/>
              <a:t>Xu</a:t>
            </a:r>
            <a:r>
              <a:rPr lang="en-US" dirty="0" smtClean="0"/>
              <a:t>, Michael Bailey, Brian Noble, </a:t>
            </a:r>
            <a:r>
              <a:rPr lang="en-US" dirty="0" err="1" smtClean="0"/>
              <a:t>Farnam</a:t>
            </a:r>
            <a:r>
              <a:rPr lang="en-US" dirty="0" smtClean="0"/>
              <a:t> </a:t>
            </a:r>
            <a:r>
              <a:rPr lang="en-US" dirty="0" err="1" smtClean="0"/>
              <a:t>Jahanian</a:t>
            </a:r>
            <a:endParaRPr lang="en-US" dirty="0" smtClean="0"/>
          </a:p>
          <a:p>
            <a:r>
              <a:rPr lang="en-US" dirty="0" smtClean="0"/>
              <a:t>Presented by: Gopalakrishna Holla</a:t>
            </a:r>
            <a:endParaRPr lang="en-US" dirty="0"/>
          </a:p>
        </p:txBody>
      </p:sp>
    </p:spTree>
    <p:extLst>
      <p:ext uri="{BB962C8B-B14F-4D97-AF65-F5344CB8AC3E}">
        <p14:creationId xmlns:p14="http://schemas.microsoft.com/office/powerpoint/2010/main" val="374561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
            </a:r>
            <a:endParaRPr lang="en-US" dirty="0"/>
          </a:p>
        </p:txBody>
      </p:sp>
      <p:pic>
        <p:nvPicPr>
          <p:cNvPr id="3" name="Content Placeholder 2" descr="Screen Shot 2014-03-19 at 7.36.55 PM.png"/>
          <p:cNvPicPr>
            <a:picLocks noGrp="1" noChangeAspect="1"/>
          </p:cNvPicPr>
          <p:nvPr>
            <p:ph sz="quarter" idx="1"/>
          </p:nvPr>
        </p:nvPicPr>
        <p:blipFill>
          <a:blip r:embed="rId2">
            <a:extLst>
              <a:ext uri="{28A0092B-C50C-407E-A947-70E740481C1C}">
                <a14:useLocalDpi xmlns:a14="http://schemas.microsoft.com/office/drawing/2010/main" val="0"/>
              </a:ext>
            </a:extLst>
          </a:blip>
          <a:srcRect l="-33913" r="-33913"/>
          <a:stretch>
            <a:fillRect/>
          </a:stretch>
        </p:blipFill>
        <p:spPr>
          <a:xfrm>
            <a:off x="-2469033" y="-9302"/>
            <a:ext cx="12454259" cy="6867302"/>
          </a:xfrm>
        </p:spPr>
      </p:pic>
      <p:pic>
        <p:nvPicPr>
          <p:cNvPr id="6" name="Picture 5"/>
          <p:cNvPicPr>
            <a:picLocks noChangeAspect="1"/>
          </p:cNvPicPr>
          <p:nvPr/>
        </p:nvPicPr>
        <p:blipFill>
          <a:blip r:embed="rId3"/>
          <a:stretch>
            <a:fillRect/>
          </a:stretch>
        </p:blipFill>
        <p:spPr>
          <a:xfrm>
            <a:off x="4394200" y="3767355"/>
            <a:ext cx="4749800" cy="1244600"/>
          </a:xfrm>
          <a:prstGeom prst="rect">
            <a:avLst/>
          </a:prstGeom>
        </p:spPr>
      </p:pic>
      <p:sp>
        <p:nvSpPr>
          <p:cNvPr id="7" name="TextBox 6"/>
          <p:cNvSpPr txBox="1"/>
          <p:nvPr/>
        </p:nvSpPr>
        <p:spPr>
          <a:xfrm>
            <a:off x="6335655" y="4827289"/>
            <a:ext cx="1586004" cy="369332"/>
          </a:xfrm>
          <a:prstGeom prst="rect">
            <a:avLst/>
          </a:prstGeom>
          <a:noFill/>
        </p:spPr>
        <p:txBody>
          <a:bodyPr wrap="none" rtlCol="0">
            <a:spAutoFit/>
          </a:bodyPr>
          <a:lstStyle/>
          <a:p>
            <a:r>
              <a:rPr lang="en-US" dirty="0" smtClean="0"/>
              <a:t>Relative impact</a:t>
            </a:r>
            <a:endParaRPr lang="en-US" dirty="0"/>
          </a:p>
        </p:txBody>
      </p:sp>
    </p:spTree>
    <p:extLst>
      <p:ext uri="{BB962C8B-B14F-4D97-AF65-F5344CB8AC3E}">
        <p14:creationId xmlns:p14="http://schemas.microsoft.com/office/powerpoint/2010/main" val="371696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observations</a:t>
            </a:r>
            <a:endParaRPr lang="en-US" dirty="0"/>
          </a:p>
        </p:txBody>
      </p:sp>
      <p:sp>
        <p:nvSpPr>
          <p:cNvPr id="3" name="Content Placeholder 2"/>
          <p:cNvSpPr>
            <a:spLocks noGrp="1"/>
          </p:cNvSpPr>
          <p:nvPr>
            <p:ph sz="quarter" idx="1"/>
          </p:nvPr>
        </p:nvSpPr>
        <p:spPr/>
        <p:txBody>
          <a:bodyPr/>
          <a:lstStyle/>
          <a:p>
            <a:r>
              <a:rPr lang="en-US" dirty="0" smtClean="0"/>
              <a:t>Switch queuing delay has large impact on both body and tail.</a:t>
            </a:r>
          </a:p>
          <a:p>
            <a:r>
              <a:rPr lang="en-US" dirty="0" smtClean="0"/>
              <a:t>VM scheduling delay affects mostly the tail.</a:t>
            </a:r>
          </a:p>
          <a:p>
            <a:r>
              <a:rPr lang="en-US" dirty="0" smtClean="0"/>
              <a:t>Switch queuing delay alone – 2X at 50</a:t>
            </a:r>
            <a:r>
              <a:rPr lang="en-US" baseline="30000" dirty="0" smtClean="0"/>
              <a:t>th</a:t>
            </a:r>
            <a:r>
              <a:rPr lang="en-US" dirty="0" smtClean="0"/>
              <a:t> percentile and 10X at the tail!</a:t>
            </a:r>
          </a:p>
          <a:p>
            <a:r>
              <a:rPr lang="en-US" dirty="0" smtClean="0"/>
              <a:t>VM Scheduling another 2X at the tail independently.</a:t>
            </a:r>
            <a:endParaRPr lang="en-US" dirty="0"/>
          </a:p>
        </p:txBody>
      </p:sp>
    </p:spTree>
    <p:extLst>
      <p:ext uri="{BB962C8B-B14F-4D97-AF65-F5344CB8AC3E}">
        <p14:creationId xmlns:p14="http://schemas.microsoft.com/office/powerpoint/2010/main" val="129639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Host network queuing delay</a:t>
            </a:r>
            <a:endParaRPr lang="en-US" dirty="0"/>
          </a:p>
        </p:txBody>
      </p:sp>
      <p:pic>
        <p:nvPicPr>
          <p:cNvPr id="4" name="Content Placeholder 3" descr="Screen Shot 2014-03-16 at 12.05.52 AM.png"/>
          <p:cNvPicPr>
            <a:picLocks noGrp="1" noChangeAspect="1"/>
          </p:cNvPicPr>
          <p:nvPr>
            <p:ph sz="quarter" idx="1"/>
          </p:nvPr>
        </p:nvPicPr>
        <p:blipFill>
          <a:blip r:embed="rId2">
            <a:extLst>
              <a:ext uri="{28A0092B-C50C-407E-A947-70E740481C1C}">
                <a14:useLocalDpi xmlns:a14="http://schemas.microsoft.com/office/drawing/2010/main" val="0"/>
              </a:ext>
            </a:extLst>
          </a:blip>
          <a:srcRect t="-36612" b="-36612"/>
          <a:stretch>
            <a:fillRect/>
          </a:stretch>
        </p:blipFill>
        <p:spPr>
          <a:xfrm>
            <a:off x="2002126" y="1176850"/>
            <a:ext cx="4785513" cy="2631848"/>
          </a:xfrm>
        </p:spPr>
      </p:pic>
      <p:sp>
        <p:nvSpPr>
          <p:cNvPr id="5" name="TextBox 4"/>
          <p:cNvSpPr txBox="1"/>
          <p:nvPr/>
        </p:nvSpPr>
        <p:spPr>
          <a:xfrm>
            <a:off x="1098310" y="3808698"/>
            <a:ext cx="7253420" cy="1200329"/>
          </a:xfrm>
          <a:prstGeom prst="rect">
            <a:avLst/>
          </a:prstGeom>
          <a:noFill/>
        </p:spPr>
        <p:txBody>
          <a:bodyPr wrap="square" rtlCol="0">
            <a:spAutoFit/>
          </a:bodyPr>
          <a:lstStyle/>
          <a:p>
            <a:pPr marL="285750" indent="-285750">
              <a:buFont typeface="Arial"/>
              <a:buChar char="•"/>
            </a:pPr>
            <a:r>
              <a:rPr lang="en-US" dirty="0" smtClean="0"/>
              <a:t>Host has a network stack. Gets full if someone is consistently sending out large amounts of </a:t>
            </a:r>
            <a:r>
              <a:rPr lang="en-US" dirty="0" smtClean="0"/>
              <a:t>data.</a:t>
            </a:r>
          </a:p>
          <a:p>
            <a:pPr marL="285750" indent="-285750">
              <a:buFont typeface="Arial"/>
              <a:buChar char="•"/>
            </a:pPr>
            <a:r>
              <a:rPr lang="en-US" dirty="0" smtClean="0"/>
              <a:t>Linux </a:t>
            </a:r>
            <a:r>
              <a:rPr lang="en-US" dirty="0"/>
              <a:t>already tackles this problem but the intent of this experiment is to show </a:t>
            </a:r>
            <a:r>
              <a:rPr lang="en-US" dirty="0" smtClean="0"/>
              <a:t>these techniques fall short for </a:t>
            </a:r>
            <a:r>
              <a:rPr lang="en-US" dirty="0"/>
              <a:t>virtualized data centers.</a:t>
            </a:r>
          </a:p>
        </p:txBody>
      </p:sp>
    </p:spTree>
    <p:extLst>
      <p:ext uri="{BB962C8B-B14F-4D97-AF65-F5344CB8AC3E}">
        <p14:creationId xmlns:p14="http://schemas.microsoft.com/office/powerpoint/2010/main" val="360898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network queuing delay</a:t>
            </a:r>
            <a:endParaRPr lang="en-US" dirty="0"/>
          </a:p>
        </p:txBody>
      </p:sp>
      <p:sp>
        <p:nvSpPr>
          <p:cNvPr id="3" name="Content Placeholder 2"/>
          <p:cNvSpPr>
            <a:spLocks noGrp="1"/>
          </p:cNvSpPr>
          <p:nvPr>
            <p:ph sz="quarter" idx="1"/>
          </p:nvPr>
        </p:nvSpPr>
        <p:spPr>
          <a:xfrm>
            <a:off x="612648" y="1600199"/>
            <a:ext cx="8153400" cy="4808873"/>
          </a:xfrm>
        </p:spPr>
        <p:txBody>
          <a:bodyPr>
            <a:normAutofit fontScale="92500" lnSpcReduction="10000"/>
          </a:bodyPr>
          <a:lstStyle/>
          <a:p>
            <a:r>
              <a:rPr lang="en-US" dirty="0" smtClean="0"/>
              <a:t>Host network stack has two places where a queue is maintained. One is the NIC and the other is the kernel network stack.</a:t>
            </a:r>
          </a:p>
          <a:p>
            <a:r>
              <a:rPr lang="en-US" dirty="0" smtClean="0"/>
              <a:t>BQL </a:t>
            </a:r>
            <a:r>
              <a:rPr lang="en-US" dirty="0" smtClean="0"/>
              <a:t>– byte queue limits take care of the NIC. They fix the size of the queue as bandwidth delay product. Instead of dealing with packets, it deals with bytes</a:t>
            </a:r>
          </a:p>
          <a:p>
            <a:r>
              <a:rPr lang="en-US" dirty="0" err="1"/>
              <a:t>CoDel</a:t>
            </a:r>
            <a:r>
              <a:rPr lang="en-US" dirty="0"/>
              <a:t> – determines when to tell upper layer to slow down by tracking how long packets have spent time in the queue.</a:t>
            </a:r>
          </a:p>
          <a:p>
            <a:r>
              <a:rPr lang="en-US" dirty="0"/>
              <a:t>Dynamically calculates the target queuing time to compare against</a:t>
            </a:r>
            <a:r>
              <a:rPr lang="en-US" dirty="0" smtClean="0"/>
              <a:t>.</a:t>
            </a:r>
          </a:p>
          <a:p>
            <a:endParaRPr lang="en-US" dirty="0"/>
          </a:p>
          <a:p>
            <a:endParaRPr lang="en-US" dirty="0"/>
          </a:p>
        </p:txBody>
      </p:sp>
    </p:spTree>
    <p:extLst>
      <p:ext uri="{BB962C8B-B14F-4D97-AF65-F5344CB8AC3E}">
        <p14:creationId xmlns:p14="http://schemas.microsoft.com/office/powerpoint/2010/main" val="392368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3" name="Content Placeholder 2"/>
          <p:cNvSpPr>
            <a:spLocks noGrp="1"/>
          </p:cNvSpPr>
          <p:nvPr>
            <p:ph sz="quarter" idx="1"/>
          </p:nvPr>
        </p:nvSpPr>
        <p:spPr>
          <a:xfrm>
            <a:off x="612648" y="1600200"/>
            <a:ext cx="8153400" cy="1855259"/>
          </a:xfrm>
        </p:spPr>
        <p:txBody>
          <a:bodyPr>
            <a:normAutofit fontScale="70000" lnSpcReduction="20000"/>
          </a:bodyPr>
          <a:lstStyle/>
          <a:p>
            <a:r>
              <a:rPr lang="en-US" dirty="0" smtClean="0"/>
              <a:t>Experiment has three machines. First one runs two VMs A1 and A2 (senders). Two other physical machines have one VM each (B1 and C1 – receivers)</a:t>
            </a:r>
          </a:p>
          <a:p>
            <a:r>
              <a:rPr lang="en-US" dirty="0" smtClean="0"/>
              <a:t>A2 pings C1 to check latency.</a:t>
            </a:r>
          </a:p>
          <a:p>
            <a:r>
              <a:rPr lang="en-US" dirty="0" smtClean="0"/>
              <a:t>Three scenarios. A1 and B1 sit idle, A1 sends bulk traffic (</a:t>
            </a:r>
            <a:r>
              <a:rPr lang="en-US" dirty="0" err="1" smtClean="0"/>
              <a:t>iperf</a:t>
            </a:r>
            <a:r>
              <a:rPr lang="en-US" dirty="0" smtClean="0"/>
              <a:t>) to B1 without BQL and </a:t>
            </a:r>
            <a:r>
              <a:rPr lang="en-US" dirty="0" err="1" smtClean="0"/>
              <a:t>CoDel</a:t>
            </a:r>
            <a:r>
              <a:rPr lang="en-US" dirty="0" smtClean="0"/>
              <a:t>, does the same with BQL and </a:t>
            </a:r>
            <a:r>
              <a:rPr lang="en-US" dirty="0" err="1" smtClean="0"/>
              <a:t>CoDel</a:t>
            </a:r>
            <a:endParaRPr lang="en-US" dirty="0"/>
          </a:p>
        </p:txBody>
      </p:sp>
      <p:pic>
        <p:nvPicPr>
          <p:cNvPr id="7" name="Picture 6"/>
          <p:cNvPicPr>
            <a:picLocks noChangeAspect="1"/>
          </p:cNvPicPr>
          <p:nvPr/>
        </p:nvPicPr>
        <p:blipFill>
          <a:blip r:embed="rId3"/>
          <a:stretch>
            <a:fillRect/>
          </a:stretch>
        </p:blipFill>
        <p:spPr>
          <a:xfrm>
            <a:off x="2675097" y="3366626"/>
            <a:ext cx="3566256" cy="3491374"/>
          </a:xfrm>
          <a:prstGeom prst="rect">
            <a:avLst/>
          </a:prstGeom>
        </p:spPr>
      </p:pic>
    </p:spTree>
    <p:extLst>
      <p:ext uri="{BB962C8B-B14F-4D97-AF65-F5344CB8AC3E}">
        <p14:creationId xmlns:p14="http://schemas.microsoft.com/office/powerpoint/2010/main" val="124049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descr="Screen Shot 2014-03-16 at 1.56.59 AM.png"/>
          <p:cNvPicPr>
            <a:picLocks noGrp="1" noChangeAspect="1"/>
          </p:cNvPicPr>
          <p:nvPr>
            <p:ph sz="quarter" idx="1"/>
          </p:nvPr>
        </p:nvPicPr>
        <p:blipFill>
          <a:blip r:embed="rId2">
            <a:extLst>
              <a:ext uri="{28A0092B-C50C-407E-A947-70E740481C1C}">
                <a14:useLocalDpi xmlns:a14="http://schemas.microsoft.com/office/drawing/2010/main" val="0"/>
              </a:ext>
            </a:extLst>
          </a:blip>
          <a:srcRect t="-52285" b="-52285"/>
          <a:stretch>
            <a:fillRect/>
          </a:stretch>
        </p:blipFill>
        <p:spPr>
          <a:xfrm>
            <a:off x="612648" y="592851"/>
            <a:ext cx="8153400" cy="4495800"/>
          </a:xfrm>
        </p:spPr>
      </p:pic>
      <p:sp>
        <p:nvSpPr>
          <p:cNvPr id="5" name="TextBox 4"/>
          <p:cNvSpPr txBox="1"/>
          <p:nvPr/>
        </p:nvSpPr>
        <p:spPr>
          <a:xfrm>
            <a:off x="3603050" y="3827402"/>
            <a:ext cx="1202673" cy="369332"/>
          </a:xfrm>
          <a:prstGeom prst="rect">
            <a:avLst/>
          </a:prstGeom>
          <a:noFill/>
        </p:spPr>
        <p:txBody>
          <a:bodyPr wrap="none" rtlCol="0">
            <a:spAutoFit/>
          </a:bodyPr>
          <a:lstStyle/>
          <a:p>
            <a:r>
              <a:rPr lang="en-US" dirty="0" smtClean="0"/>
              <a:t>Time in </a:t>
            </a:r>
            <a:r>
              <a:rPr lang="en-US" dirty="0" err="1" smtClean="0"/>
              <a:t>ms</a:t>
            </a:r>
            <a:endParaRPr lang="en-US" dirty="0"/>
          </a:p>
        </p:txBody>
      </p:sp>
      <p:sp>
        <p:nvSpPr>
          <p:cNvPr id="3" name="TextBox 2"/>
          <p:cNvSpPr txBox="1"/>
          <p:nvPr/>
        </p:nvSpPr>
        <p:spPr>
          <a:xfrm>
            <a:off x="335761" y="4613364"/>
            <a:ext cx="8430287" cy="646331"/>
          </a:xfrm>
          <a:prstGeom prst="rect">
            <a:avLst/>
          </a:prstGeom>
          <a:noFill/>
        </p:spPr>
        <p:txBody>
          <a:bodyPr wrap="square" rtlCol="0">
            <a:spAutoFit/>
          </a:bodyPr>
          <a:lstStyle/>
          <a:p>
            <a:pPr marL="285750" indent="-285750">
              <a:buFont typeface="Arial"/>
              <a:buChar char="•"/>
            </a:pPr>
            <a:r>
              <a:rPr lang="en-US" dirty="0" smtClean="0"/>
              <a:t>Normal </a:t>
            </a:r>
            <a:r>
              <a:rPr lang="en-US" dirty="0" err="1" smtClean="0"/>
              <a:t>linux</a:t>
            </a:r>
            <a:r>
              <a:rPr lang="en-US" dirty="0" smtClean="0"/>
              <a:t> techniques work to an extent, but authors say it can be better</a:t>
            </a:r>
          </a:p>
          <a:p>
            <a:pPr marL="285750" indent="-285750">
              <a:buFont typeface="Arial"/>
              <a:buChar char="•"/>
            </a:pPr>
            <a:r>
              <a:rPr lang="en-US" dirty="0" smtClean="0"/>
              <a:t>Congestion managed is still 5 times the latency of no congestion at the 99</a:t>
            </a:r>
            <a:r>
              <a:rPr lang="en-US" baseline="30000" dirty="0" smtClean="0"/>
              <a:t>th</a:t>
            </a:r>
            <a:r>
              <a:rPr lang="en-US" dirty="0" smtClean="0"/>
              <a:t> percentile.</a:t>
            </a:r>
            <a:endParaRPr lang="en-US" dirty="0"/>
          </a:p>
        </p:txBody>
      </p:sp>
    </p:spTree>
    <p:extLst>
      <p:ext uri="{BB962C8B-B14F-4D97-AF65-F5344CB8AC3E}">
        <p14:creationId xmlns:p14="http://schemas.microsoft.com/office/powerpoint/2010/main" val="1106351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solution?	</a:t>
            </a:r>
            <a:endParaRPr lang="en-US" dirty="0"/>
          </a:p>
        </p:txBody>
      </p:sp>
      <p:sp>
        <p:nvSpPr>
          <p:cNvPr id="3" name="Content Placeholder 2"/>
          <p:cNvSpPr>
            <a:spLocks noGrp="1"/>
          </p:cNvSpPr>
          <p:nvPr>
            <p:ph sz="quarter" idx="1"/>
          </p:nvPr>
        </p:nvSpPr>
        <p:spPr>
          <a:xfrm>
            <a:off x="612648" y="1497223"/>
            <a:ext cx="8153400" cy="4495800"/>
          </a:xfrm>
        </p:spPr>
        <p:txBody>
          <a:bodyPr>
            <a:normAutofit/>
          </a:bodyPr>
          <a:lstStyle/>
          <a:p>
            <a:r>
              <a:rPr lang="en-US" dirty="0" smtClean="0"/>
              <a:t>Current solutions – kernel centric (change TCP, OS), application-centric (provide scheduling hints), operator centric (use different VMs, deployments for different workloads)</a:t>
            </a:r>
          </a:p>
          <a:p>
            <a:r>
              <a:rPr lang="en-US" dirty="0" smtClean="0"/>
              <a:t>Everything involves guest VMs. Host helpless if guest is not nice.</a:t>
            </a:r>
          </a:p>
          <a:p>
            <a:pPr marL="0" indent="0">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508000" y="4330700"/>
            <a:ext cx="8128000" cy="2527300"/>
          </a:xfrm>
          <a:prstGeom prst="rect">
            <a:avLst/>
          </a:prstGeom>
        </p:spPr>
      </p:pic>
    </p:spTree>
    <p:extLst>
      <p:ext uri="{BB962C8B-B14F-4D97-AF65-F5344CB8AC3E}">
        <p14:creationId xmlns:p14="http://schemas.microsoft.com/office/powerpoint/2010/main" val="206429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‘holistic’ solution</a:t>
            </a:r>
            <a:endParaRPr lang="en-US" dirty="0"/>
          </a:p>
        </p:txBody>
      </p:sp>
      <p:sp>
        <p:nvSpPr>
          <p:cNvPr id="3" name="Content Placeholder 2"/>
          <p:cNvSpPr>
            <a:spLocks noGrp="1"/>
          </p:cNvSpPr>
          <p:nvPr>
            <p:ph sz="quarter" idx="1"/>
          </p:nvPr>
        </p:nvSpPr>
        <p:spPr/>
        <p:txBody>
          <a:bodyPr/>
          <a:lstStyle/>
          <a:p>
            <a:r>
              <a:rPr lang="en-US" dirty="0" smtClean="0"/>
              <a:t>VM Scheduling – 2X, Switch delay – 10X, Host Queuing – 4-6X</a:t>
            </a:r>
          </a:p>
          <a:p>
            <a:r>
              <a:rPr lang="en-US" dirty="0" smtClean="0"/>
              <a:t>Need to tackle them all to have significant gains.</a:t>
            </a:r>
          </a:p>
          <a:p>
            <a:r>
              <a:rPr lang="en-US" dirty="0"/>
              <a:t>No silver bullet – ‘death by a thousand cuts</a:t>
            </a:r>
            <a:r>
              <a:rPr lang="en-US" dirty="0" smtClean="0"/>
              <a:t>’</a:t>
            </a:r>
          </a:p>
          <a:p>
            <a:r>
              <a:rPr lang="en-US" dirty="0"/>
              <a:t>This paper tries to leverage SRTF and tries to cut latency in three areas – VM scheduler, host network stack and data center switches.</a:t>
            </a:r>
          </a:p>
          <a:p>
            <a:endParaRPr lang="en-US" dirty="0" smtClean="0"/>
          </a:p>
        </p:txBody>
      </p:sp>
    </p:spTree>
    <p:extLst>
      <p:ext uri="{BB962C8B-B14F-4D97-AF65-F5344CB8AC3E}">
        <p14:creationId xmlns:p14="http://schemas.microsoft.com/office/powerpoint/2010/main" val="356597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514350" indent="-514350">
              <a:buFont typeface="+mj-lt"/>
              <a:buAutoNum type="arabicPeriod"/>
            </a:pPr>
            <a:r>
              <a:rPr lang="en-US" dirty="0" smtClean="0"/>
              <a:t>Don’t trust guest VMs – they will be greedy</a:t>
            </a:r>
          </a:p>
          <a:p>
            <a:pPr marL="514350" indent="-514350">
              <a:buFont typeface="+mj-lt"/>
              <a:buAutoNum type="arabicPeriod"/>
            </a:pPr>
            <a:r>
              <a:rPr lang="en-US" dirty="0" smtClean="0"/>
              <a:t>SRTF – known to minimize queuing time (but may hit throughput)</a:t>
            </a:r>
          </a:p>
          <a:p>
            <a:pPr marL="514350" indent="-514350">
              <a:buFont typeface="+mj-lt"/>
              <a:buAutoNum type="arabicPeriod"/>
            </a:pPr>
            <a:r>
              <a:rPr lang="en-US" dirty="0" smtClean="0"/>
              <a:t>No undue harm to throughput  – supported by two previous works </a:t>
            </a:r>
            <a:r>
              <a:rPr lang="en-US" dirty="0"/>
              <a:t>which state </a:t>
            </a:r>
            <a:r>
              <a:rPr lang="en-US" dirty="0" smtClean="0"/>
              <a:t>“</a:t>
            </a:r>
            <a:r>
              <a:rPr lang="en-US" dirty="0"/>
              <a:t>Flow size is heavy-tailed in many data </a:t>
            </a:r>
            <a:r>
              <a:rPr lang="en-US" dirty="0" smtClean="0"/>
              <a:t>centers</a:t>
            </a:r>
            <a:r>
              <a:rPr lang="en-US" dirty="0"/>
              <a:t>” and “No undue harm if task size is heavy-tailed”</a:t>
            </a:r>
            <a:endParaRPr lang="en-US" dirty="0"/>
          </a:p>
        </p:txBody>
      </p:sp>
      <p:pic>
        <p:nvPicPr>
          <p:cNvPr id="4" name="Picture 3"/>
          <p:cNvPicPr>
            <a:picLocks noChangeAspect="1"/>
          </p:cNvPicPr>
          <p:nvPr/>
        </p:nvPicPr>
        <p:blipFill>
          <a:blip r:embed="rId3"/>
          <a:stretch>
            <a:fillRect/>
          </a:stretch>
        </p:blipFill>
        <p:spPr>
          <a:xfrm>
            <a:off x="7558290" y="921710"/>
            <a:ext cx="1471301" cy="1721373"/>
          </a:xfrm>
          <a:prstGeom prst="rect">
            <a:avLst/>
          </a:prstGeom>
        </p:spPr>
      </p:pic>
    </p:spTree>
    <p:extLst>
      <p:ext uri="{BB962C8B-B14F-4D97-AF65-F5344CB8AC3E}">
        <p14:creationId xmlns:p14="http://schemas.microsoft.com/office/powerpoint/2010/main" val="222654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Reducing impact of VM Scheduling delay</a:t>
            </a:r>
            <a:endParaRPr lang="en-US" dirty="0"/>
          </a:p>
        </p:txBody>
      </p:sp>
      <p:sp>
        <p:nvSpPr>
          <p:cNvPr id="3" name="Content Placeholder 2"/>
          <p:cNvSpPr>
            <a:spLocks noGrp="1"/>
          </p:cNvSpPr>
          <p:nvPr>
            <p:ph sz="quarter" idx="1"/>
          </p:nvPr>
        </p:nvSpPr>
        <p:spPr>
          <a:xfrm>
            <a:off x="612648" y="1600200"/>
            <a:ext cx="8153400" cy="5115458"/>
          </a:xfrm>
        </p:spPr>
        <p:txBody>
          <a:bodyPr>
            <a:normAutofit/>
          </a:bodyPr>
          <a:lstStyle/>
          <a:p>
            <a:r>
              <a:rPr lang="en-US" dirty="0" err="1" smtClean="0"/>
              <a:t>Xen</a:t>
            </a:r>
            <a:r>
              <a:rPr lang="en-US" dirty="0" smtClean="0"/>
              <a:t> scheduler implements “sort of” </a:t>
            </a:r>
            <a:r>
              <a:rPr lang="en-US" dirty="0" smtClean="0"/>
              <a:t>SRTF. Gives </a:t>
            </a:r>
            <a:r>
              <a:rPr lang="en-US" dirty="0" smtClean="0"/>
              <a:t>out “credits</a:t>
            </a:r>
            <a:r>
              <a:rPr lang="en-US" dirty="0" smtClean="0"/>
              <a:t>” (PCPU slots) </a:t>
            </a:r>
            <a:r>
              <a:rPr lang="en-US" dirty="0" smtClean="0"/>
              <a:t>to VCPUs every 30 </a:t>
            </a:r>
            <a:r>
              <a:rPr lang="en-US" dirty="0" err="1" smtClean="0"/>
              <a:t>ms.</a:t>
            </a:r>
            <a:r>
              <a:rPr lang="en-US" dirty="0" smtClean="0"/>
              <a:t> </a:t>
            </a:r>
          </a:p>
          <a:p>
            <a:r>
              <a:rPr lang="en-US" dirty="0" smtClean="0"/>
              <a:t>CPU intensive VMs burn these </a:t>
            </a:r>
            <a:r>
              <a:rPr lang="en-US" dirty="0" smtClean="0"/>
              <a:t>credits easily </a:t>
            </a:r>
            <a:r>
              <a:rPr lang="en-US" dirty="0" smtClean="0"/>
              <a:t>and get into OVER </a:t>
            </a:r>
            <a:r>
              <a:rPr lang="en-US" dirty="0" smtClean="0"/>
              <a:t>state. I</a:t>
            </a:r>
            <a:r>
              <a:rPr lang="en-US" dirty="0" smtClean="0"/>
              <a:t>/O bound VMs are usually in the UNDER state.</a:t>
            </a:r>
          </a:p>
          <a:p>
            <a:r>
              <a:rPr lang="en-US" dirty="0" smtClean="0"/>
              <a:t>VM in UNDER state which receives an interrupt can get itself scheduled. This state is called </a:t>
            </a:r>
            <a:r>
              <a:rPr lang="en-US" dirty="0" smtClean="0"/>
              <a:t>BOOST.</a:t>
            </a:r>
          </a:p>
          <a:p>
            <a:r>
              <a:rPr lang="en-US" dirty="0" err="1"/>
              <a:t>BOOSTed</a:t>
            </a:r>
            <a:r>
              <a:rPr lang="en-US" dirty="0"/>
              <a:t> VMs can’t preempt each other</a:t>
            </a:r>
            <a:r>
              <a:rPr lang="en-US" dirty="0" smtClean="0"/>
              <a:t>! </a:t>
            </a:r>
            <a:endParaRPr lang="en-US" dirty="0"/>
          </a:p>
          <a:p>
            <a:r>
              <a:rPr lang="en-US" dirty="0" smtClean="0"/>
              <a:t>A VCPU </a:t>
            </a:r>
            <a:r>
              <a:rPr lang="en-US" dirty="0"/>
              <a:t>can sleep </a:t>
            </a:r>
            <a:r>
              <a:rPr lang="en-US" dirty="0" smtClean="0"/>
              <a:t>for some time</a:t>
            </a:r>
            <a:r>
              <a:rPr lang="en-US" dirty="0"/>
              <a:t>, accumulate </a:t>
            </a:r>
            <a:r>
              <a:rPr lang="en-US" dirty="0" smtClean="0"/>
              <a:t>credits, receive </a:t>
            </a:r>
            <a:r>
              <a:rPr lang="en-US" dirty="0"/>
              <a:t>an interrupt </a:t>
            </a:r>
            <a:r>
              <a:rPr lang="en-US" dirty="0" smtClean="0"/>
              <a:t>and hog </a:t>
            </a:r>
            <a:r>
              <a:rPr lang="en-US" dirty="0"/>
              <a:t>the CPU.</a:t>
            </a:r>
          </a:p>
          <a:p>
            <a:endParaRPr lang="en-US" dirty="0"/>
          </a:p>
        </p:txBody>
      </p:sp>
    </p:spTree>
    <p:extLst>
      <p:ext uri="{BB962C8B-B14F-4D97-AF65-F5344CB8AC3E}">
        <p14:creationId xmlns:p14="http://schemas.microsoft.com/office/powerpoint/2010/main" val="255010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summary of the paper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smtClean="0"/>
              <a:t>Problem being addressed </a:t>
            </a:r>
            <a:r>
              <a:rPr lang="en-US" dirty="0" smtClean="0"/>
              <a:t>– Reducing tail latency in virtualized data centers.</a:t>
            </a:r>
          </a:p>
          <a:p>
            <a:r>
              <a:rPr lang="en-US" b="1" dirty="0" smtClean="0"/>
              <a:t>Current state of the art techniques </a:t>
            </a:r>
            <a:r>
              <a:rPr lang="en-US" dirty="0" smtClean="0"/>
              <a:t>- Co-operation of guest VMs required.</a:t>
            </a:r>
          </a:p>
          <a:p>
            <a:r>
              <a:rPr lang="en-US" b="1" dirty="0" smtClean="0"/>
              <a:t>Contribution</a:t>
            </a:r>
            <a:r>
              <a:rPr lang="en-US" dirty="0" smtClean="0"/>
              <a:t> - Holistic host centric approach.</a:t>
            </a:r>
          </a:p>
          <a:p>
            <a:r>
              <a:rPr lang="en-US" b="1" dirty="0" smtClean="0"/>
              <a:t>Central theme </a:t>
            </a:r>
            <a:r>
              <a:rPr lang="en-US" dirty="0" smtClean="0"/>
              <a:t>- Leverage SRTF at multiple levels to achieve lower latency at the tail for small flows.</a:t>
            </a:r>
          </a:p>
          <a:p>
            <a:r>
              <a:rPr lang="en-US" b="1" dirty="0" smtClean="0"/>
              <a:t>Results</a:t>
            </a:r>
            <a:r>
              <a:rPr lang="en-US" dirty="0" smtClean="0"/>
              <a:t> - Median latency of small flows down by 40%, improvements in tail of almost 90% and throughput hit less than 3%</a:t>
            </a:r>
            <a:endParaRPr lang="en-US" dirty="0"/>
          </a:p>
        </p:txBody>
      </p:sp>
    </p:spTree>
    <p:extLst>
      <p:ext uri="{BB962C8B-B14F-4D97-AF65-F5344CB8AC3E}">
        <p14:creationId xmlns:p14="http://schemas.microsoft.com/office/powerpoint/2010/main" val="39048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Content Placeholder 2"/>
          <p:cNvSpPr>
            <a:spLocks noGrp="1"/>
          </p:cNvSpPr>
          <p:nvPr>
            <p:ph sz="quarter" idx="1"/>
          </p:nvPr>
        </p:nvSpPr>
        <p:spPr>
          <a:xfrm>
            <a:off x="457200" y="1600200"/>
            <a:ext cx="8229600" cy="4875926"/>
          </a:xfrm>
        </p:spPr>
        <p:txBody>
          <a:bodyPr>
            <a:normAutofit/>
          </a:bodyPr>
          <a:lstStyle/>
          <a:p>
            <a:r>
              <a:rPr lang="en-US" dirty="0" smtClean="0"/>
              <a:t>One line of code!</a:t>
            </a:r>
          </a:p>
          <a:p>
            <a:r>
              <a:rPr lang="en-US" dirty="0" smtClean="0"/>
              <a:t>Allow </a:t>
            </a:r>
            <a:r>
              <a:rPr lang="en-US" dirty="0" err="1" smtClean="0"/>
              <a:t>BOOSTed</a:t>
            </a:r>
            <a:r>
              <a:rPr lang="en-US" dirty="0" smtClean="0"/>
              <a:t> VMs to preempt each other</a:t>
            </a:r>
          </a:p>
          <a:p>
            <a:endParaRPr lang="en-US" dirty="0"/>
          </a:p>
          <a:p>
            <a:endParaRPr lang="en-US" dirty="0" smtClean="0"/>
          </a:p>
          <a:p>
            <a:endParaRPr lang="en-US" dirty="0"/>
          </a:p>
          <a:p>
            <a:endParaRPr lang="en-US" dirty="0" smtClean="0"/>
          </a:p>
          <a:p>
            <a:endParaRPr lang="en-US" dirty="0"/>
          </a:p>
          <a:p>
            <a:r>
              <a:rPr lang="en-US" dirty="0" smtClean="0"/>
              <a:t>The flip side? Too many preemptions. Loss in throughput</a:t>
            </a:r>
            <a:endParaRPr lang="en-US" dirty="0"/>
          </a:p>
        </p:txBody>
      </p:sp>
      <p:pic>
        <p:nvPicPr>
          <p:cNvPr id="4" name="Picture 3"/>
          <p:cNvPicPr>
            <a:picLocks noChangeAspect="1"/>
          </p:cNvPicPr>
          <p:nvPr/>
        </p:nvPicPr>
        <p:blipFill>
          <a:blip r:embed="rId2"/>
          <a:stretch>
            <a:fillRect/>
          </a:stretch>
        </p:blipFill>
        <p:spPr>
          <a:xfrm>
            <a:off x="0" y="2911531"/>
            <a:ext cx="9144000" cy="2361618"/>
          </a:xfrm>
          <a:prstGeom prst="rect">
            <a:avLst/>
          </a:prstGeom>
        </p:spPr>
      </p:pic>
    </p:spTree>
    <p:extLst>
      <p:ext uri="{BB962C8B-B14F-4D97-AF65-F5344CB8AC3E}">
        <p14:creationId xmlns:p14="http://schemas.microsoft.com/office/powerpoint/2010/main" val="70148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9" y="228600"/>
            <a:ext cx="4301713" cy="990600"/>
          </a:xfrm>
        </p:spPr>
        <p:txBody>
          <a:bodyPr>
            <a:normAutofit fontScale="90000"/>
          </a:bodyPr>
          <a:lstStyle/>
          <a:p>
            <a:r>
              <a:rPr lang="en-US" dirty="0" smtClean="0"/>
              <a:t>The host network queue…</a:t>
            </a:r>
            <a:endParaRPr lang="en-US" dirty="0"/>
          </a:p>
        </p:txBody>
      </p:sp>
      <p:pic>
        <p:nvPicPr>
          <p:cNvPr id="5" name="Picture 4"/>
          <p:cNvPicPr>
            <a:picLocks noChangeAspect="1"/>
          </p:cNvPicPr>
          <p:nvPr/>
        </p:nvPicPr>
        <p:blipFill>
          <a:blip r:embed="rId3"/>
          <a:stretch>
            <a:fillRect/>
          </a:stretch>
        </p:blipFill>
        <p:spPr>
          <a:xfrm>
            <a:off x="4194764" y="-729774"/>
            <a:ext cx="4760971" cy="3027978"/>
          </a:xfrm>
          <a:prstGeom prst="rect">
            <a:avLst/>
          </a:prstGeom>
        </p:spPr>
      </p:pic>
      <p:sp>
        <p:nvSpPr>
          <p:cNvPr id="3" name="Content Placeholder 2"/>
          <p:cNvSpPr>
            <a:spLocks noGrp="1"/>
          </p:cNvSpPr>
          <p:nvPr>
            <p:ph sz="quarter" idx="1"/>
          </p:nvPr>
        </p:nvSpPr>
        <p:spPr>
          <a:xfrm>
            <a:off x="326630" y="1795708"/>
            <a:ext cx="8153400" cy="5062292"/>
          </a:xfrm>
        </p:spPr>
        <p:txBody>
          <a:bodyPr>
            <a:normAutofit fontScale="92500" lnSpcReduction="20000"/>
          </a:bodyPr>
          <a:lstStyle/>
          <a:p>
            <a:r>
              <a:rPr lang="en-US" dirty="0" smtClean="0"/>
              <a:t>Authors say the root cause of delay in bandwidth bound VMs is that the network requests are too large and hard to preempted.</a:t>
            </a:r>
          </a:p>
          <a:p>
            <a:r>
              <a:rPr lang="en-US" dirty="0" err="1" smtClean="0"/>
              <a:t>Xen</a:t>
            </a:r>
            <a:r>
              <a:rPr lang="en-US" dirty="0" smtClean="0"/>
              <a:t> </a:t>
            </a:r>
            <a:r>
              <a:rPr lang="en-US" dirty="0" smtClean="0"/>
              <a:t>has a ‘frontend’ and a ‘backend’ through which guest VMs send packets to the dom0 VM (the one who controls the actual physical resources)</a:t>
            </a:r>
          </a:p>
          <a:p>
            <a:r>
              <a:rPr lang="en-US" dirty="0" smtClean="0"/>
              <a:t>Packet copy for bulk transferring is very CPU </a:t>
            </a:r>
            <a:r>
              <a:rPr lang="en-US" dirty="0" smtClean="0"/>
              <a:t>intensive, </a:t>
            </a:r>
            <a:r>
              <a:rPr lang="en-US" dirty="0" smtClean="0"/>
              <a:t>so </a:t>
            </a:r>
            <a:r>
              <a:rPr lang="en-US" dirty="0" err="1" smtClean="0"/>
              <a:t>Xen</a:t>
            </a:r>
            <a:r>
              <a:rPr lang="en-US" dirty="0" smtClean="0"/>
              <a:t> allows consolidation of packets up to 64KB. </a:t>
            </a:r>
            <a:endParaRPr lang="en-US" dirty="0" smtClean="0"/>
          </a:p>
          <a:p>
            <a:r>
              <a:rPr lang="en-US" dirty="0" smtClean="0"/>
              <a:t>Solution is straightforward, split the packets. Challenge is to decide where to do it.</a:t>
            </a:r>
          </a:p>
          <a:p>
            <a:r>
              <a:rPr lang="en-US" dirty="0"/>
              <a:t>This place has to be after the </a:t>
            </a:r>
            <a:r>
              <a:rPr lang="en-US" dirty="0" err="1"/>
              <a:t>memcopy</a:t>
            </a:r>
            <a:r>
              <a:rPr lang="en-US" dirty="0"/>
              <a:t> but just before </a:t>
            </a:r>
            <a:r>
              <a:rPr lang="en-US" dirty="0" err="1"/>
              <a:t>CoDel</a:t>
            </a:r>
            <a:r>
              <a:rPr lang="en-US" dirty="0"/>
              <a:t> receives the packets (“as late as possible”</a:t>
            </a:r>
            <a:r>
              <a:rPr lang="en-US" dirty="0" smtClean="0"/>
              <a:t>).</a:t>
            </a:r>
          </a:p>
          <a:p>
            <a:r>
              <a:rPr lang="en-US" dirty="0" smtClean="0"/>
              <a:t>Going to incur some extra CPU usage.</a:t>
            </a:r>
          </a:p>
          <a:p>
            <a:endParaRPr lang="en-US" dirty="0" smtClean="0"/>
          </a:p>
          <a:p>
            <a:endParaRPr lang="en-US" dirty="0" smtClean="0"/>
          </a:p>
        </p:txBody>
      </p:sp>
    </p:spTree>
    <p:extLst>
      <p:ext uri="{BB962C8B-B14F-4D97-AF65-F5344CB8AC3E}">
        <p14:creationId xmlns:p14="http://schemas.microsoft.com/office/powerpoint/2010/main" val="2143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the switches</a:t>
            </a:r>
            <a:endParaRPr lang="en-US" dirty="0"/>
          </a:p>
        </p:txBody>
      </p:sp>
      <p:sp>
        <p:nvSpPr>
          <p:cNvPr id="3" name="Content Placeholder 2"/>
          <p:cNvSpPr>
            <a:spLocks noGrp="1"/>
          </p:cNvSpPr>
          <p:nvPr>
            <p:ph sz="quarter" idx="1"/>
          </p:nvPr>
        </p:nvSpPr>
        <p:spPr>
          <a:xfrm>
            <a:off x="189341" y="1600200"/>
            <a:ext cx="6373588" cy="4750065"/>
          </a:xfrm>
        </p:spPr>
        <p:txBody>
          <a:bodyPr>
            <a:normAutofit/>
          </a:bodyPr>
          <a:lstStyle/>
          <a:p>
            <a:r>
              <a:rPr lang="en-US" dirty="0" smtClean="0"/>
              <a:t>Make switches prefer “small” flows over “large” flows.</a:t>
            </a:r>
          </a:p>
          <a:p>
            <a:r>
              <a:rPr lang="en-US" dirty="0" smtClean="0"/>
              <a:t>Infer how “small” or “large” a flow is based on bandwidth usage.</a:t>
            </a:r>
          </a:p>
          <a:p>
            <a:r>
              <a:rPr lang="en-US" dirty="0" smtClean="0"/>
              <a:t>Hard to do this at the switch, so the host has to tag the flows.</a:t>
            </a:r>
          </a:p>
          <a:p>
            <a:r>
              <a:rPr lang="en-US" dirty="0" smtClean="0"/>
              <a:t>How do you define a flow? How do you define flow size? How to classify flows based on the size?</a:t>
            </a:r>
            <a:endParaRPr lang="en-US" dirty="0"/>
          </a:p>
        </p:txBody>
      </p:sp>
      <p:pic>
        <p:nvPicPr>
          <p:cNvPr id="4" name="Picture 3"/>
          <p:cNvPicPr>
            <a:picLocks noChangeAspect="1"/>
          </p:cNvPicPr>
          <p:nvPr/>
        </p:nvPicPr>
        <p:blipFill>
          <a:blip r:embed="rId2"/>
          <a:stretch>
            <a:fillRect/>
          </a:stretch>
        </p:blipFill>
        <p:spPr>
          <a:xfrm>
            <a:off x="6562929" y="4035011"/>
            <a:ext cx="2681178" cy="2491173"/>
          </a:xfrm>
          <a:prstGeom prst="rect">
            <a:avLst/>
          </a:prstGeom>
        </p:spPr>
      </p:pic>
    </p:spTree>
    <p:extLst>
      <p:ext uri="{BB962C8B-B14F-4D97-AF65-F5344CB8AC3E}">
        <p14:creationId xmlns:p14="http://schemas.microsoft.com/office/powerpoint/2010/main" val="391943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about flows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For the purpose of this design, flow is defined as the collection of any IP packets </a:t>
            </a:r>
            <a:r>
              <a:rPr lang="en-US" dirty="0" smtClean="0"/>
              <a:t>belonging to a (source, destination) pair. </a:t>
            </a:r>
          </a:p>
          <a:p>
            <a:r>
              <a:rPr lang="en-US" dirty="0" smtClean="0"/>
              <a:t>Ignore </a:t>
            </a:r>
            <a:r>
              <a:rPr lang="en-US" dirty="0" smtClean="0"/>
              <a:t>natural boundaries between TCP or UDP </a:t>
            </a:r>
            <a:r>
              <a:rPr lang="en-US" dirty="0" smtClean="0"/>
              <a:t>connections.</a:t>
            </a:r>
          </a:p>
          <a:p>
            <a:r>
              <a:rPr lang="en-US" dirty="0" smtClean="0"/>
              <a:t>New problem – flows can be never ending according to this new definition</a:t>
            </a:r>
          </a:p>
          <a:p>
            <a:r>
              <a:rPr lang="en-US" dirty="0"/>
              <a:t>U</a:t>
            </a:r>
            <a:r>
              <a:rPr lang="en-US" dirty="0" smtClean="0"/>
              <a:t>se sending rate as an approximation of flow size.</a:t>
            </a:r>
          </a:p>
          <a:p>
            <a:r>
              <a:rPr lang="en-US" dirty="0" smtClean="0"/>
              <a:t>Flow tagging done at host but switches need to support priority queuing.</a:t>
            </a:r>
            <a:endParaRPr lang="en-US" dirty="0"/>
          </a:p>
        </p:txBody>
      </p:sp>
    </p:spTree>
    <p:extLst>
      <p:ext uri="{BB962C8B-B14F-4D97-AF65-F5344CB8AC3E}">
        <p14:creationId xmlns:p14="http://schemas.microsoft.com/office/powerpoint/2010/main" val="428948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details</a:t>
            </a:r>
            <a:endParaRPr lang="en-US" dirty="0"/>
          </a:p>
        </p:txBody>
      </p:sp>
      <p:sp>
        <p:nvSpPr>
          <p:cNvPr id="3" name="Content Placeholder 2"/>
          <p:cNvSpPr>
            <a:spLocks noGrp="1"/>
          </p:cNvSpPr>
          <p:nvPr>
            <p:ph sz="quarter" idx="1"/>
          </p:nvPr>
        </p:nvSpPr>
        <p:spPr>
          <a:xfrm>
            <a:off x="612648" y="1600200"/>
            <a:ext cx="8153400" cy="1695073"/>
          </a:xfrm>
        </p:spPr>
        <p:txBody>
          <a:bodyPr>
            <a:normAutofit fontScale="70000" lnSpcReduction="20000"/>
          </a:bodyPr>
          <a:lstStyle/>
          <a:p>
            <a:r>
              <a:rPr lang="en-US" dirty="0" smtClean="0"/>
              <a:t>Coded into the “backend” of the dom0 switches since it receives every packet.</a:t>
            </a:r>
          </a:p>
          <a:p>
            <a:r>
              <a:rPr lang="en-US" dirty="0" smtClean="0"/>
              <a:t>Use token buckets with “rate” and “burst” parameters</a:t>
            </a:r>
            <a:r>
              <a:rPr lang="en-US" dirty="0" smtClean="0"/>
              <a:t>.</a:t>
            </a:r>
          </a:p>
          <a:p>
            <a:r>
              <a:rPr lang="en-US" dirty="0"/>
              <a:t>If flow has tokens, then tagged as “small”.</a:t>
            </a:r>
          </a:p>
          <a:p>
            <a:r>
              <a:rPr lang="en-US" dirty="0"/>
              <a:t>Otherwise it is tagged as “large” and only best effort guaranteed.</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2013568" y="3536260"/>
            <a:ext cx="4816544" cy="3079006"/>
          </a:xfrm>
          <a:prstGeom prst="rect">
            <a:avLst/>
          </a:prstGeom>
        </p:spPr>
      </p:pic>
    </p:spTree>
    <p:extLst>
      <p:ext uri="{BB962C8B-B14F-4D97-AF65-F5344CB8AC3E}">
        <p14:creationId xmlns:p14="http://schemas.microsoft.com/office/powerpoint/2010/main" val="108955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pic>
        <p:nvPicPr>
          <p:cNvPr id="4" name="Content Placeholder 3" descr="Screen Shot 2014-03-16 at 12.06.21 AM.png"/>
          <p:cNvPicPr>
            <a:picLocks noGrp="1" noChangeAspect="1"/>
          </p:cNvPicPr>
          <p:nvPr>
            <p:ph sz="quarter" idx="1"/>
          </p:nvPr>
        </p:nvPicPr>
        <p:blipFill>
          <a:blip r:embed="rId3">
            <a:extLst>
              <a:ext uri="{28A0092B-C50C-407E-A947-70E740481C1C}">
                <a14:useLocalDpi xmlns:a14="http://schemas.microsoft.com/office/drawing/2010/main" val="0"/>
              </a:ext>
            </a:extLst>
          </a:blip>
          <a:srcRect t="-36560" b="-36560"/>
          <a:stretch>
            <a:fillRect/>
          </a:stretch>
        </p:blipFill>
        <p:spPr>
          <a:xfrm>
            <a:off x="457200" y="274638"/>
            <a:ext cx="8229600" cy="4525963"/>
          </a:xfrm>
        </p:spPr>
      </p:pic>
      <p:sp>
        <p:nvSpPr>
          <p:cNvPr id="5" name="TextBox 4"/>
          <p:cNvSpPr txBox="1"/>
          <p:nvPr/>
        </p:nvSpPr>
        <p:spPr>
          <a:xfrm>
            <a:off x="217374" y="4237374"/>
            <a:ext cx="8637748" cy="2862323"/>
          </a:xfrm>
          <a:prstGeom prst="rect">
            <a:avLst/>
          </a:prstGeom>
          <a:noFill/>
        </p:spPr>
        <p:txBody>
          <a:bodyPr wrap="square" rtlCol="0">
            <a:spAutoFit/>
          </a:bodyPr>
          <a:lstStyle/>
          <a:p>
            <a:pPr marL="285750" indent="-285750">
              <a:buFont typeface="Arial"/>
              <a:buChar char="•"/>
            </a:pPr>
            <a:r>
              <a:rPr lang="en-US" dirty="0" smtClean="0"/>
              <a:t>A1 – E1: Small responses, A2-B1:  bulk traffic (</a:t>
            </a:r>
            <a:r>
              <a:rPr lang="en-US" dirty="0" err="1" smtClean="0"/>
              <a:t>iperf</a:t>
            </a:r>
            <a:r>
              <a:rPr lang="en-US" dirty="0" smtClean="0"/>
              <a:t>), A3,A4: CPU bound tasks</a:t>
            </a:r>
          </a:p>
          <a:p>
            <a:pPr marL="285750" indent="-285750">
              <a:buFont typeface="Arial"/>
              <a:buChar char="•"/>
            </a:pPr>
            <a:r>
              <a:rPr lang="en-US" dirty="0" smtClean="0"/>
              <a:t>A3, A4 can cause VM scheduling delay, A2 causes host network queuing delay</a:t>
            </a:r>
          </a:p>
          <a:p>
            <a:pPr marL="285750" indent="-285750">
              <a:buFont typeface="Arial"/>
              <a:buChar char="•"/>
            </a:pPr>
            <a:r>
              <a:rPr lang="en-US" dirty="0" smtClean="0"/>
              <a:t>C,D – E2: exchange large flows that can congest E’s access link</a:t>
            </a:r>
          </a:p>
          <a:p>
            <a:pPr marL="285750" indent="-285750">
              <a:buFont typeface="Arial"/>
              <a:buChar char="•"/>
            </a:pPr>
            <a:r>
              <a:rPr lang="en-US" dirty="0" smtClean="0"/>
              <a:t>E1 – 2KB query response every 5ms , E2 – 10MB query response every 210ms (40% utilization of link)</a:t>
            </a:r>
          </a:p>
          <a:p>
            <a:pPr marL="285750" indent="-285750">
              <a:buFont typeface="Arial"/>
              <a:buChar char="•"/>
            </a:pPr>
            <a:r>
              <a:rPr lang="en-US" dirty="0"/>
              <a:t>Main parameters – rate, burst – depends on workload but set at 10Mbps and 30KB for the evaluation</a:t>
            </a:r>
          </a:p>
          <a:p>
            <a:pPr marL="285750" indent="-285750">
              <a:buFont typeface="Arial"/>
              <a:buChar char="•"/>
            </a:pPr>
            <a:r>
              <a:rPr lang="en-US" dirty="0"/>
              <a:t>Other parameters – timers for rechecking low priority flows and cleaning up inactive flows.</a:t>
            </a:r>
          </a:p>
          <a:p>
            <a:pPr marL="285750" indent="-285750">
              <a:buFont typeface="Arial"/>
              <a:buChar char="•"/>
            </a:pPr>
            <a:endParaRPr lang="en-US" dirty="0" smtClean="0"/>
          </a:p>
        </p:txBody>
      </p:sp>
    </p:spTree>
    <p:extLst>
      <p:ext uri="{BB962C8B-B14F-4D97-AF65-F5344CB8AC3E}">
        <p14:creationId xmlns:p14="http://schemas.microsoft.com/office/powerpoint/2010/main" val="2230945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3-16 at 12.06.31 AM.png"/>
          <p:cNvPicPr>
            <a:picLocks noGrp="1" noChangeAspect="1"/>
          </p:cNvPicPr>
          <p:nvPr>
            <p:ph sz="quarter" idx="1"/>
          </p:nvPr>
        </p:nvPicPr>
        <p:blipFill>
          <a:blip r:embed="rId2">
            <a:extLst>
              <a:ext uri="{28A0092B-C50C-407E-A947-70E740481C1C}">
                <a14:useLocalDpi xmlns:a14="http://schemas.microsoft.com/office/drawing/2010/main" val="0"/>
              </a:ext>
            </a:extLst>
          </a:blip>
          <a:srcRect l="-4465" r="-4465"/>
          <a:stretch>
            <a:fillRect/>
          </a:stretch>
        </p:blipFill>
        <p:spPr>
          <a:xfrm>
            <a:off x="-389414" y="-366140"/>
            <a:ext cx="7219158" cy="3970259"/>
          </a:xfrm>
        </p:spPr>
      </p:pic>
      <p:pic>
        <p:nvPicPr>
          <p:cNvPr id="6" name="Picture 5"/>
          <p:cNvPicPr>
            <a:picLocks noChangeAspect="1"/>
          </p:cNvPicPr>
          <p:nvPr/>
        </p:nvPicPr>
        <p:blipFill>
          <a:blip r:embed="rId3"/>
          <a:stretch>
            <a:fillRect/>
          </a:stretch>
        </p:blipFill>
        <p:spPr>
          <a:xfrm>
            <a:off x="2471197" y="3255542"/>
            <a:ext cx="6672803" cy="3602458"/>
          </a:xfrm>
          <a:prstGeom prst="rect">
            <a:avLst/>
          </a:prstGeom>
        </p:spPr>
      </p:pic>
    </p:spTree>
    <p:extLst>
      <p:ext uri="{BB962C8B-B14F-4D97-AF65-F5344CB8AC3E}">
        <p14:creationId xmlns:p14="http://schemas.microsoft.com/office/powerpoint/2010/main" val="388511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experiments</a:t>
            </a:r>
            <a:endParaRPr lang="en-US" dirty="0"/>
          </a:p>
        </p:txBody>
      </p:sp>
      <p:sp>
        <p:nvSpPr>
          <p:cNvPr id="3" name="Content Placeholder 2"/>
          <p:cNvSpPr>
            <a:spLocks noGrp="1"/>
          </p:cNvSpPr>
          <p:nvPr>
            <p:ph sz="quarter" idx="1"/>
          </p:nvPr>
        </p:nvSpPr>
        <p:spPr/>
        <p:txBody>
          <a:bodyPr>
            <a:normAutofit/>
          </a:bodyPr>
          <a:lstStyle/>
          <a:p>
            <a:r>
              <a:rPr lang="en-US" dirty="0" smtClean="0"/>
              <a:t>VM </a:t>
            </a:r>
            <a:r>
              <a:rPr lang="en-US" dirty="0"/>
              <a:t>Scheduling only – Pin A1 and A3 to a core. </a:t>
            </a:r>
            <a:endParaRPr lang="en-US" dirty="0" smtClean="0"/>
          </a:p>
          <a:p>
            <a:r>
              <a:rPr lang="en-US" dirty="0" smtClean="0"/>
              <a:t>But </a:t>
            </a:r>
            <a:r>
              <a:rPr lang="en-US" dirty="0"/>
              <a:t>since A3 has to use 90% of its CPU time and not 100%, make it sleep for a while after some CPU operations</a:t>
            </a:r>
            <a:r>
              <a:rPr lang="en-US" dirty="0" smtClean="0"/>
              <a:t>.</a:t>
            </a:r>
          </a:p>
          <a:p>
            <a:r>
              <a:rPr lang="en-US" dirty="0" smtClean="0"/>
              <a:t>CPU operation is to scan L2 cache sized block repeatedly. Fast if not preempted. Slow if preempted.</a:t>
            </a:r>
            <a:endParaRPr lang="en-US" dirty="0"/>
          </a:p>
          <a:p>
            <a:endParaRPr lang="en-US" dirty="0"/>
          </a:p>
        </p:txBody>
      </p:sp>
      <p:pic>
        <p:nvPicPr>
          <p:cNvPr id="4" name="Content Placeholder 3" descr="Screen Shot 2014-03-16 at 12.06.58 AM.png"/>
          <p:cNvPicPr>
            <a:picLocks noChangeAspect="1"/>
          </p:cNvPicPr>
          <p:nvPr/>
        </p:nvPicPr>
        <p:blipFill>
          <a:blip r:embed="rId2">
            <a:extLst>
              <a:ext uri="{28A0092B-C50C-407E-A947-70E740481C1C}">
                <a14:useLocalDpi xmlns:a14="http://schemas.microsoft.com/office/drawing/2010/main" val="0"/>
              </a:ext>
            </a:extLst>
          </a:blip>
          <a:srcRect t="-87830" b="-87830"/>
          <a:stretch>
            <a:fillRect/>
          </a:stretch>
        </p:blipFill>
        <p:spPr>
          <a:xfrm>
            <a:off x="457200" y="3863181"/>
            <a:ext cx="8229600" cy="4525963"/>
          </a:xfrm>
          <a:prstGeom prst="rect">
            <a:avLst/>
          </a:prstGeom>
        </p:spPr>
      </p:pic>
    </p:spTree>
    <p:extLst>
      <p:ext uri="{BB962C8B-B14F-4D97-AF65-F5344CB8AC3E}">
        <p14:creationId xmlns:p14="http://schemas.microsoft.com/office/powerpoint/2010/main" val="142013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experiments</a:t>
            </a:r>
          </a:p>
        </p:txBody>
      </p:sp>
      <p:sp>
        <p:nvSpPr>
          <p:cNvPr id="3" name="Content Placeholder 2"/>
          <p:cNvSpPr>
            <a:spLocks noGrp="1"/>
          </p:cNvSpPr>
          <p:nvPr>
            <p:ph sz="quarter" idx="1"/>
          </p:nvPr>
        </p:nvSpPr>
        <p:spPr/>
        <p:txBody>
          <a:bodyPr/>
          <a:lstStyle/>
          <a:p>
            <a:r>
              <a:rPr lang="en-US" dirty="0" smtClean="0"/>
              <a:t>Host network queuing delay – Same setup as the evaluation to prove the problem</a:t>
            </a:r>
          </a:p>
          <a:p>
            <a:endParaRPr lang="en-US" dirty="0"/>
          </a:p>
        </p:txBody>
      </p:sp>
      <p:pic>
        <p:nvPicPr>
          <p:cNvPr id="4" name="Picture 3"/>
          <p:cNvPicPr>
            <a:picLocks noChangeAspect="1"/>
          </p:cNvPicPr>
          <p:nvPr/>
        </p:nvPicPr>
        <p:blipFill>
          <a:blip r:embed="rId2"/>
          <a:stretch>
            <a:fillRect/>
          </a:stretch>
        </p:blipFill>
        <p:spPr>
          <a:xfrm>
            <a:off x="1261471" y="3215179"/>
            <a:ext cx="6725383" cy="2197590"/>
          </a:xfrm>
          <a:prstGeom prst="rect">
            <a:avLst/>
          </a:prstGeom>
        </p:spPr>
      </p:pic>
    </p:spTree>
    <p:extLst>
      <p:ext uri="{BB962C8B-B14F-4D97-AF65-F5344CB8AC3E}">
        <p14:creationId xmlns:p14="http://schemas.microsoft.com/office/powerpoint/2010/main" val="2729723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experiments</a:t>
            </a:r>
            <a:endParaRPr lang="en-US" dirty="0"/>
          </a:p>
        </p:txBody>
      </p:sp>
      <p:sp>
        <p:nvSpPr>
          <p:cNvPr id="3" name="Content Placeholder 2"/>
          <p:cNvSpPr>
            <a:spLocks noGrp="1"/>
          </p:cNvSpPr>
          <p:nvPr>
            <p:ph sz="quarter" idx="1"/>
          </p:nvPr>
        </p:nvSpPr>
        <p:spPr>
          <a:xfrm>
            <a:off x="457200" y="1600200"/>
            <a:ext cx="8229600" cy="3125311"/>
          </a:xfrm>
        </p:spPr>
        <p:txBody>
          <a:bodyPr>
            <a:normAutofit/>
          </a:bodyPr>
          <a:lstStyle/>
          <a:p>
            <a:r>
              <a:rPr lang="en-US" dirty="0" smtClean="0"/>
              <a:t>Switch queuing delay – A1, B1 – E1 : Small flows, C1, D1 – E2: Large flows</a:t>
            </a:r>
          </a:p>
          <a:p>
            <a:r>
              <a:rPr lang="en-US" dirty="0" smtClean="0"/>
              <a:t>The large flows are varied to control utilization.</a:t>
            </a:r>
          </a:p>
          <a:p>
            <a:r>
              <a:rPr lang="en-US" dirty="0" smtClean="0"/>
              <a:t>Larger flows have more delay (and less throughput) though – the assumption is that larger flows are less sensitive to latency</a:t>
            </a:r>
            <a:endParaRPr lang="en-US" dirty="0"/>
          </a:p>
        </p:txBody>
      </p:sp>
      <p:pic>
        <p:nvPicPr>
          <p:cNvPr id="4" name="Picture 3"/>
          <p:cNvPicPr>
            <a:picLocks noChangeAspect="1"/>
          </p:cNvPicPr>
          <p:nvPr/>
        </p:nvPicPr>
        <p:blipFill>
          <a:blip r:embed="rId2"/>
          <a:stretch>
            <a:fillRect/>
          </a:stretch>
        </p:blipFill>
        <p:spPr>
          <a:xfrm>
            <a:off x="0" y="4551381"/>
            <a:ext cx="9144000" cy="2052000"/>
          </a:xfrm>
          <a:prstGeom prst="rect">
            <a:avLst/>
          </a:prstGeom>
        </p:spPr>
      </p:pic>
    </p:spTree>
    <p:extLst>
      <p:ext uri="{BB962C8B-B14F-4D97-AF65-F5344CB8AC3E}">
        <p14:creationId xmlns:p14="http://schemas.microsoft.com/office/powerpoint/2010/main" val="129266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3545" y="2103120"/>
            <a:ext cx="9144000" cy="4754880"/>
          </a:xfrm>
          <a:prstGeom prst="rect">
            <a:avLst/>
          </a:prstGeom>
        </p:spPr>
      </p:pic>
      <p:sp>
        <p:nvSpPr>
          <p:cNvPr id="3" name="Content Placeholder 2"/>
          <p:cNvSpPr>
            <a:spLocks noGrp="1"/>
          </p:cNvSpPr>
          <p:nvPr>
            <p:ph sz="quarter" idx="1"/>
          </p:nvPr>
        </p:nvSpPr>
        <p:spPr>
          <a:xfrm>
            <a:off x="521122" y="1428571"/>
            <a:ext cx="8153400" cy="4790712"/>
          </a:xfrm>
        </p:spPr>
        <p:txBody>
          <a:bodyPr>
            <a:normAutofit fontScale="92500" lnSpcReduction="10000"/>
          </a:bodyPr>
          <a:lstStyle/>
          <a:p>
            <a:r>
              <a:rPr lang="en-US" dirty="0" smtClean="0"/>
              <a:t>SRTF – Shortest remaining task </a:t>
            </a:r>
            <a:r>
              <a:rPr lang="en-US" dirty="0" smtClean="0"/>
              <a:t>first</a:t>
            </a:r>
          </a:p>
          <a:p>
            <a:r>
              <a:rPr lang="en-US" dirty="0"/>
              <a:t>‘Tail of a distribution</a:t>
            </a:r>
            <a:r>
              <a:rPr lang="en-US" dirty="0" smtClean="0"/>
              <a:t>’</a:t>
            </a:r>
            <a:endParaRPr lang="en-US" dirty="0" smtClean="0"/>
          </a:p>
          <a:p>
            <a:r>
              <a:rPr lang="en-US" dirty="0" smtClean="0"/>
              <a:t>Heavy tail – sub exponential distribution (decays slower than exponential – ‘wild’ randomness instead of ‘mild’ randomness)</a:t>
            </a:r>
          </a:p>
          <a:p>
            <a:r>
              <a:rPr lang="en-US" dirty="0" smtClean="0"/>
              <a:t>Flow </a:t>
            </a:r>
            <a:r>
              <a:rPr lang="en-US" dirty="0"/>
              <a:t>completion time – Time between the client sending a query and receiving a complete response</a:t>
            </a:r>
            <a:r>
              <a:rPr lang="en-US" dirty="0" smtClean="0"/>
              <a:t>.</a:t>
            </a:r>
            <a:endParaRPr lang="en-US" dirty="0" smtClean="0"/>
          </a:p>
          <a:p>
            <a:r>
              <a:rPr lang="en-US" dirty="0" smtClean="0"/>
              <a:t>Flows- defined later in detail</a:t>
            </a:r>
          </a:p>
          <a:p>
            <a:r>
              <a:rPr lang="en-US" dirty="0"/>
              <a:t>Virtualized data </a:t>
            </a:r>
            <a:r>
              <a:rPr lang="en-US" dirty="0" smtClean="0"/>
              <a:t>centers – Data centers which have physical machines which run multiple VMs (as opposed to “dedicated” </a:t>
            </a:r>
            <a:r>
              <a:rPr lang="en-US" dirty="0" smtClean="0"/>
              <a:t>DC)s</a:t>
            </a:r>
            <a:r>
              <a:rPr lang="en-US" dirty="0" smtClean="0"/>
              <a:t>.</a:t>
            </a:r>
          </a:p>
          <a:p>
            <a:endParaRPr lang="en-US" dirty="0"/>
          </a:p>
        </p:txBody>
      </p:sp>
      <p:sp>
        <p:nvSpPr>
          <p:cNvPr id="2" name="Title 1"/>
          <p:cNvSpPr>
            <a:spLocks noGrp="1"/>
          </p:cNvSpPr>
          <p:nvPr>
            <p:ph type="title"/>
          </p:nvPr>
        </p:nvSpPr>
        <p:spPr/>
        <p:txBody>
          <a:bodyPr/>
          <a:lstStyle/>
          <a:p>
            <a:r>
              <a:rPr lang="en-US" dirty="0" smtClean="0"/>
              <a:t>Some definitions</a:t>
            </a:r>
            <a:endParaRPr lang="en-US" dirty="0"/>
          </a:p>
        </p:txBody>
      </p:sp>
    </p:spTree>
    <p:extLst>
      <p:ext uri="{BB962C8B-B14F-4D97-AF65-F5344CB8AC3E}">
        <p14:creationId xmlns:p14="http://schemas.microsoft.com/office/powerpoint/2010/main" val="256905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4-03-19 at 7.47.48 PM.png"/>
          <p:cNvPicPr>
            <a:picLocks noGrp="1" noChangeAspect="1"/>
          </p:cNvPicPr>
          <p:nvPr>
            <p:ph sz="quarter" idx="1"/>
          </p:nvPr>
        </p:nvPicPr>
        <p:blipFill>
          <a:blip r:embed="rId3">
            <a:extLst>
              <a:ext uri="{28A0092B-C50C-407E-A947-70E740481C1C}">
                <a14:useLocalDpi xmlns:a14="http://schemas.microsoft.com/office/drawing/2010/main" val="0"/>
              </a:ext>
            </a:extLst>
          </a:blip>
          <a:srcRect l="-49708" r="-49708"/>
          <a:stretch>
            <a:fillRect/>
          </a:stretch>
        </p:blipFill>
        <p:spPr>
          <a:xfrm>
            <a:off x="-773709" y="-121156"/>
            <a:ext cx="12657113" cy="6979156"/>
          </a:xfrm>
        </p:spPr>
      </p:pic>
      <p:sp>
        <p:nvSpPr>
          <p:cNvPr id="3" name="TextBox 2"/>
          <p:cNvSpPr txBox="1"/>
          <p:nvPr/>
        </p:nvSpPr>
        <p:spPr>
          <a:xfrm>
            <a:off x="58794" y="1657913"/>
            <a:ext cx="3339523" cy="5355313"/>
          </a:xfrm>
          <a:prstGeom prst="rect">
            <a:avLst/>
          </a:prstGeom>
          <a:noFill/>
        </p:spPr>
        <p:txBody>
          <a:bodyPr wrap="square" rtlCol="0">
            <a:spAutoFit/>
          </a:bodyPr>
          <a:lstStyle/>
          <a:p>
            <a:r>
              <a:rPr lang="en-US" dirty="0" smtClean="0"/>
              <a:t>Results of large scale simulation</a:t>
            </a:r>
          </a:p>
          <a:p>
            <a:pPr marL="285750" indent="-285750">
              <a:buFont typeface="Arial"/>
              <a:buChar char="•"/>
            </a:pPr>
            <a:r>
              <a:rPr lang="en-US" dirty="0"/>
              <a:t>128 simulated hosts – 4 pods</a:t>
            </a:r>
          </a:p>
          <a:p>
            <a:pPr marL="285750" indent="-285750">
              <a:buFont typeface="Arial"/>
              <a:buChar char="•"/>
            </a:pPr>
            <a:r>
              <a:rPr lang="en-US" dirty="0"/>
              <a:t>Each pod – Four 8-port edge switches, four aggregation switches</a:t>
            </a:r>
          </a:p>
          <a:p>
            <a:pPr marL="285750" indent="-285750">
              <a:buFont typeface="Arial"/>
              <a:buChar char="•"/>
            </a:pPr>
            <a:r>
              <a:rPr lang="en-US" dirty="0"/>
              <a:t>8 switches connect all pods together. </a:t>
            </a:r>
          </a:p>
          <a:p>
            <a:pPr marL="285750" indent="-285750">
              <a:buFont typeface="Arial"/>
              <a:buChar char="•"/>
            </a:pPr>
            <a:r>
              <a:rPr lang="en-US" dirty="0"/>
              <a:t>1Gbps between hosts and edge switches, 10Gbps between switches.</a:t>
            </a:r>
          </a:p>
          <a:p>
            <a:pPr marL="285750" indent="-285750">
              <a:buFont typeface="Arial"/>
              <a:buChar char="•"/>
            </a:pPr>
            <a:r>
              <a:rPr lang="en-US" dirty="0"/>
              <a:t>FCT measured here is one way flow only</a:t>
            </a:r>
          </a:p>
          <a:p>
            <a:pPr marL="285750" indent="-285750">
              <a:buFont typeface="Arial"/>
              <a:buChar char="•"/>
            </a:pPr>
            <a:r>
              <a:rPr lang="en-US" dirty="0"/>
              <a:t>Each host has an open TCP connection to every other host and chooses destination at random</a:t>
            </a:r>
          </a:p>
          <a:p>
            <a:pPr marL="285750" indent="-285750">
              <a:buFont typeface="Arial"/>
              <a:buChar char="•"/>
            </a:pPr>
            <a:r>
              <a:rPr lang="en-US" dirty="0"/>
              <a:t>Flow sizes chosen using a </a:t>
            </a:r>
            <a:r>
              <a:rPr lang="en-US" dirty="0" err="1"/>
              <a:t>pareto</a:t>
            </a:r>
            <a:r>
              <a:rPr lang="en-US" dirty="0"/>
              <a:t> random variable</a:t>
            </a:r>
          </a:p>
          <a:p>
            <a:pPr marL="285750" indent="-285750">
              <a:buFont typeface="Arial"/>
              <a:buChar char="•"/>
            </a:pPr>
            <a:endParaRPr lang="en-US" dirty="0"/>
          </a:p>
        </p:txBody>
      </p:sp>
    </p:spTree>
    <p:extLst>
      <p:ext uri="{BB962C8B-B14F-4D97-AF65-F5344CB8AC3E}">
        <p14:creationId xmlns:p14="http://schemas.microsoft.com/office/powerpoint/2010/main" val="28110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Sensitivity of burst size and flow rate</a:t>
            </a:r>
            <a:endParaRPr lang="en-US" dirty="0"/>
          </a:p>
        </p:txBody>
      </p:sp>
      <p:sp>
        <p:nvSpPr>
          <p:cNvPr id="5" name="TextBox 4"/>
          <p:cNvSpPr txBox="1"/>
          <p:nvPr/>
        </p:nvSpPr>
        <p:spPr>
          <a:xfrm>
            <a:off x="1384328" y="6163654"/>
            <a:ext cx="2757215" cy="369332"/>
          </a:xfrm>
          <a:prstGeom prst="rect">
            <a:avLst/>
          </a:prstGeom>
          <a:noFill/>
        </p:spPr>
        <p:txBody>
          <a:bodyPr wrap="square" rtlCol="0">
            <a:spAutoFit/>
          </a:bodyPr>
          <a:lstStyle/>
          <a:p>
            <a:r>
              <a:rPr lang="en-US" dirty="0" smtClean="0"/>
              <a:t>Rate fixed at 10Mbps</a:t>
            </a:r>
            <a:endParaRPr lang="en-US" dirty="0"/>
          </a:p>
        </p:txBody>
      </p:sp>
      <p:sp>
        <p:nvSpPr>
          <p:cNvPr id="6" name="TextBox 5"/>
          <p:cNvSpPr txBox="1"/>
          <p:nvPr/>
        </p:nvSpPr>
        <p:spPr>
          <a:xfrm>
            <a:off x="5331379" y="6126163"/>
            <a:ext cx="2768656" cy="369332"/>
          </a:xfrm>
          <a:prstGeom prst="rect">
            <a:avLst/>
          </a:prstGeom>
          <a:noFill/>
        </p:spPr>
        <p:txBody>
          <a:bodyPr wrap="square" rtlCol="0">
            <a:spAutoFit/>
          </a:bodyPr>
          <a:lstStyle/>
          <a:p>
            <a:r>
              <a:rPr lang="en-US" dirty="0" smtClean="0"/>
              <a:t>Burst size fixed at 30KB</a:t>
            </a:r>
            <a:endParaRPr lang="en-US" dirty="0"/>
          </a:p>
        </p:txBody>
      </p:sp>
      <p:pic>
        <p:nvPicPr>
          <p:cNvPr id="7" name="Content Placeholder 6" descr="Screen Shot 2014-03-19 at 7.46.35 PM.png"/>
          <p:cNvPicPr>
            <a:picLocks noGrp="1" noChangeAspect="1"/>
          </p:cNvPicPr>
          <p:nvPr>
            <p:ph sz="quarter" idx="1"/>
          </p:nvPr>
        </p:nvPicPr>
        <p:blipFill>
          <a:blip r:embed="rId3">
            <a:extLst>
              <a:ext uri="{28A0092B-C50C-407E-A947-70E740481C1C}">
                <a14:useLocalDpi xmlns:a14="http://schemas.microsoft.com/office/drawing/2010/main" val="0"/>
              </a:ext>
            </a:extLst>
          </a:blip>
          <a:srcRect l="2768" r="2768"/>
          <a:stretch>
            <a:fillRect/>
          </a:stretch>
        </p:blipFill>
        <p:spPr/>
      </p:pic>
    </p:spTree>
    <p:extLst>
      <p:ext uri="{BB962C8B-B14F-4D97-AF65-F5344CB8AC3E}">
        <p14:creationId xmlns:p14="http://schemas.microsoft.com/office/powerpoint/2010/main" val="1147263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90621626"/>
              </p:ext>
            </p:extLst>
          </p:nvPr>
        </p:nvGraphicFramePr>
        <p:xfrm>
          <a:off x="612775" y="1600200"/>
          <a:ext cx="8153408" cy="4065646"/>
        </p:xfrm>
        <a:graphic>
          <a:graphicData uri="http://schemas.openxmlformats.org/drawingml/2006/table">
            <a:tbl>
              <a:tblPr firstRow="1" bandRow="1">
                <a:tableStyleId>{5C22544A-7EE6-4342-B048-85BDC9FD1C3A}</a:tableStyleId>
              </a:tblPr>
              <a:tblGrid>
                <a:gridCol w="2038352"/>
                <a:gridCol w="2038352"/>
                <a:gridCol w="2038352"/>
                <a:gridCol w="2038352"/>
              </a:tblGrid>
              <a:tr h="773807">
                <a:tc>
                  <a:txBody>
                    <a:bodyPr/>
                    <a:lstStyle/>
                    <a:p>
                      <a:pPr algn="ctr"/>
                      <a:r>
                        <a:rPr lang="en-US" dirty="0" smtClean="0"/>
                        <a:t>Solution</a:t>
                      </a:r>
                      <a:r>
                        <a:rPr lang="en-US" baseline="0" dirty="0" smtClean="0"/>
                        <a:t> proposed</a:t>
                      </a:r>
                      <a:endParaRPr lang="en-US" dirty="0"/>
                    </a:p>
                  </a:txBody>
                  <a:tcPr marL="90594" marR="90594"/>
                </a:tc>
                <a:tc>
                  <a:txBody>
                    <a:bodyPr/>
                    <a:lstStyle/>
                    <a:p>
                      <a:pPr algn="ctr"/>
                      <a:r>
                        <a:rPr lang="en-US" dirty="0" smtClean="0"/>
                        <a:t>The Good</a:t>
                      </a:r>
                      <a:endParaRPr lang="en-US" dirty="0"/>
                    </a:p>
                  </a:txBody>
                  <a:tcPr marL="90594" marR="90594"/>
                </a:tc>
                <a:tc>
                  <a:txBody>
                    <a:bodyPr/>
                    <a:lstStyle/>
                    <a:p>
                      <a:pPr algn="ctr"/>
                      <a:r>
                        <a:rPr lang="en-US" dirty="0" smtClean="0"/>
                        <a:t>The Bad</a:t>
                      </a:r>
                      <a:endParaRPr lang="en-US" dirty="0"/>
                    </a:p>
                  </a:txBody>
                  <a:tcPr marL="90594" marR="90594"/>
                </a:tc>
                <a:tc>
                  <a:txBody>
                    <a:bodyPr/>
                    <a:lstStyle/>
                    <a:p>
                      <a:pPr algn="ctr"/>
                      <a:r>
                        <a:rPr lang="en-US" dirty="0" smtClean="0"/>
                        <a:t>The Ugly?</a:t>
                      </a:r>
                      <a:endParaRPr lang="en-US" dirty="0"/>
                    </a:p>
                  </a:txBody>
                  <a:tcPr marL="90594" marR="90594"/>
                </a:tc>
              </a:tr>
              <a:tr h="773807">
                <a:tc>
                  <a:txBody>
                    <a:bodyPr/>
                    <a:lstStyle/>
                    <a:p>
                      <a:pPr algn="ctr"/>
                      <a:r>
                        <a:rPr lang="en-US" dirty="0" smtClean="0"/>
                        <a:t>VM Preemption</a:t>
                      </a:r>
                      <a:endParaRPr lang="en-US" dirty="0"/>
                    </a:p>
                  </a:txBody>
                  <a:tcPr marL="90594" marR="90594"/>
                </a:tc>
                <a:tc>
                  <a:txBody>
                    <a:bodyPr/>
                    <a:lstStyle/>
                    <a:p>
                      <a:pPr algn="ctr"/>
                      <a:r>
                        <a:rPr lang="en-US" dirty="0" smtClean="0"/>
                        <a:t>Low</a:t>
                      </a:r>
                      <a:r>
                        <a:rPr lang="en-US" baseline="0" dirty="0" smtClean="0"/>
                        <a:t> latency for I/O bound latency sensitive tasks</a:t>
                      </a:r>
                      <a:endParaRPr lang="en-US" dirty="0"/>
                    </a:p>
                  </a:txBody>
                  <a:tcPr marL="90594" marR="90594"/>
                </a:tc>
                <a:tc>
                  <a:txBody>
                    <a:bodyPr/>
                    <a:lstStyle/>
                    <a:p>
                      <a:pPr algn="ctr"/>
                      <a:r>
                        <a:rPr lang="en-US" dirty="0" smtClean="0"/>
                        <a:t>More</a:t>
                      </a:r>
                      <a:r>
                        <a:rPr lang="en-US" baseline="0" dirty="0" smtClean="0"/>
                        <a:t> preemption and more usage of CPU because of context switch</a:t>
                      </a:r>
                      <a:endParaRPr lang="en-US" dirty="0"/>
                    </a:p>
                  </a:txBody>
                  <a:tcPr marL="90594" marR="90594"/>
                </a:tc>
                <a:tc>
                  <a:txBody>
                    <a:bodyPr/>
                    <a:lstStyle/>
                    <a:p>
                      <a:pPr algn="ctr"/>
                      <a:r>
                        <a:rPr lang="en-US" dirty="0" smtClean="0"/>
                        <a:t>Too many preemptions? Malicious</a:t>
                      </a:r>
                      <a:r>
                        <a:rPr lang="en-US" baseline="0" dirty="0" smtClean="0"/>
                        <a:t> co-tenant?</a:t>
                      </a:r>
                      <a:endParaRPr lang="en-US" dirty="0"/>
                    </a:p>
                  </a:txBody>
                  <a:tcPr marL="90594" marR="90594"/>
                </a:tc>
              </a:tr>
              <a:tr h="773807">
                <a:tc>
                  <a:txBody>
                    <a:bodyPr/>
                    <a:lstStyle/>
                    <a:p>
                      <a:pPr algn="ctr"/>
                      <a:r>
                        <a:rPr lang="en-US" dirty="0" smtClean="0"/>
                        <a:t>Host network</a:t>
                      </a:r>
                      <a:r>
                        <a:rPr lang="en-US" baseline="0" dirty="0" smtClean="0"/>
                        <a:t> stack packet breakup</a:t>
                      </a:r>
                      <a:endParaRPr lang="en-US" dirty="0"/>
                    </a:p>
                  </a:txBody>
                  <a:tcPr marL="90594" marR="90594"/>
                </a:tc>
                <a:tc>
                  <a:txBody>
                    <a:bodyPr/>
                    <a:lstStyle/>
                    <a:p>
                      <a:pPr algn="ctr"/>
                      <a:r>
                        <a:rPr lang="en-US" dirty="0" smtClean="0"/>
                        <a:t>Lets BQL and </a:t>
                      </a:r>
                      <a:r>
                        <a:rPr lang="en-US" dirty="0" err="1" smtClean="0"/>
                        <a:t>CoDel</a:t>
                      </a:r>
                      <a:r>
                        <a:rPr lang="en-US" baseline="0" dirty="0" smtClean="0"/>
                        <a:t> be effective at what they do</a:t>
                      </a:r>
                      <a:endParaRPr lang="en-US" dirty="0"/>
                    </a:p>
                  </a:txBody>
                  <a:tcPr marL="90594" marR="90594"/>
                </a:tc>
                <a:tc>
                  <a:txBody>
                    <a:bodyPr/>
                    <a:lstStyle/>
                    <a:p>
                      <a:pPr algn="ctr"/>
                      <a:r>
                        <a:rPr lang="en-US" dirty="0" smtClean="0"/>
                        <a:t>More</a:t>
                      </a:r>
                      <a:r>
                        <a:rPr lang="en-US" baseline="0" dirty="0" smtClean="0"/>
                        <a:t> CPU usage</a:t>
                      </a:r>
                      <a:endParaRPr lang="en-US" dirty="0"/>
                    </a:p>
                  </a:txBody>
                  <a:tcPr marL="90594" marR="90594"/>
                </a:tc>
                <a:tc>
                  <a:txBody>
                    <a:bodyPr/>
                    <a:lstStyle/>
                    <a:p>
                      <a:pPr algn="ctr"/>
                      <a:r>
                        <a:rPr lang="en-US" dirty="0" smtClean="0"/>
                        <a:t>Taking</a:t>
                      </a:r>
                      <a:r>
                        <a:rPr lang="en-US" baseline="0" dirty="0" smtClean="0"/>
                        <a:t> up CPU time that could have been given to the guest VMs</a:t>
                      </a:r>
                      <a:endParaRPr lang="en-US" dirty="0"/>
                    </a:p>
                  </a:txBody>
                  <a:tcPr marL="90594" marR="90594"/>
                </a:tc>
              </a:tr>
              <a:tr h="773807">
                <a:tc>
                  <a:txBody>
                    <a:bodyPr/>
                    <a:lstStyle/>
                    <a:p>
                      <a:pPr algn="ctr"/>
                      <a:r>
                        <a:rPr lang="en-US" dirty="0" smtClean="0"/>
                        <a:t>Tagging</a:t>
                      </a:r>
                      <a:r>
                        <a:rPr lang="en-US" baseline="0" dirty="0" smtClean="0"/>
                        <a:t> packets</a:t>
                      </a:r>
                      <a:endParaRPr lang="en-US" dirty="0"/>
                    </a:p>
                  </a:txBody>
                  <a:tcPr marL="90594" marR="90594"/>
                </a:tc>
                <a:tc>
                  <a:txBody>
                    <a:bodyPr/>
                    <a:lstStyle/>
                    <a:p>
                      <a:pPr algn="ctr"/>
                      <a:r>
                        <a:rPr lang="en-US" dirty="0" smtClean="0"/>
                        <a:t>Low latency for small flows</a:t>
                      </a:r>
                      <a:endParaRPr lang="en-US" dirty="0"/>
                    </a:p>
                  </a:txBody>
                  <a:tcPr marL="90594" marR="90594"/>
                </a:tc>
                <a:tc>
                  <a:txBody>
                    <a:bodyPr/>
                    <a:lstStyle/>
                    <a:p>
                      <a:pPr algn="ctr"/>
                      <a:r>
                        <a:rPr lang="en-US" dirty="0" smtClean="0"/>
                        <a:t>Hits</a:t>
                      </a:r>
                      <a:r>
                        <a:rPr lang="en-US" baseline="0" dirty="0" smtClean="0"/>
                        <a:t> throughput of large flows</a:t>
                      </a:r>
                      <a:endParaRPr lang="en-US" dirty="0"/>
                    </a:p>
                  </a:txBody>
                  <a:tcPr marL="90594" marR="90594"/>
                </a:tc>
                <a:tc>
                  <a:txBody>
                    <a:bodyPr/>
                    <a:lstStyle/>
                    <a:p>
                      <a:pPr algn="ctr"/>
                      <a:r>
                        <a:rPr lang="en-US" dirty="0" smtClean="0"/>
                        <a:t>Adds complexity</a:t>
                      </a:r>
                      <a:r>
                        <a:rPr lang="en-US" baseline="0" dirty="0" smtClean="0"/>
                        <a:t> to an already CPU intensive operation</a:t>
                      </a:r>
                      <a:endParaRPr lang="en-US" dirty="0"/>
                    </a:p>
                  </a:txBody>
                  <a:tcPr marL="90594" marR="90594"/>
                </a:tc>
              </a:tr>
            </a:tbl>
          </a:graphicData>
        </a:graphic>
      </p:graphicFrame>
    </p:spTree>
    <p:extLst>
      <p:ext uri="{BB962C8B-B14F-4D97-AF65-F5344CB8AC3E}">
        <p14:creationId xmlns:p14="http://schemas.microsoft.com/office/powerpoint/2010/main" val="61602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a:t>
            </a:r>
            <a:endParaRPr lang="en-US" dirty="0"/>
          </a:p>
        </p:txBody>
      </p:sp>
      <p:sp>
        <p:nvSpPr>
          <p:cNvPr id="3" name="Content Placeholder 2"/>
          <p:cNvSpPr>
            <a:spLocks noGrp="1"/>
          </p:cNvSpPr>
          <p:nvPr>
            <p:ph sz="quarter" idx="1"/>
          </p:nvPr>
        </p:nvSpPr>
        <p:spPr>
          <a:xfrm>
            <a:off x="612648" y="1479415"/>
            <a:ext cx="8153400" cy="5485005"/>
          </a:xfrm>
        </p:spPr>
        <p:txBody>
          <a:bodyPr>
            <a:normAutofit fontScale="70000" lnSpcReduction="20000"/>
          </a:bodyPr>
          <a:lstStyle/>
          <a:p>
            <a:r>
              <a:rPr lang="en-US" dirty="0" smtClean="0"/>
              <a:t>SRTF penalizes large workloads.</a:t>
            </a:r>
          </a:p>
          <a:p>
            <a:r>
              <a:rPr lang="en-US" dirty="0" smtClean="0"/>
              <a:t>Workload trace is synthetic.</a:t>
            </a:r>
          </a:p>
          <a:p>
            <a:r>
              <a:rPr lang="en-US" dirty="0" err="1" smtClean="0"/>
              <a:t>Testbed</a:t>
            </a:r>
            <a:r>
              <a:rPr lang="en-US" dirty="0" smtClean="0"/>
              <a:t> is not big and general enough to cover all data center cases.</a:t>
            </a:r>
            <a:endParaRPr lang="en-US" dirty="0" smtClean="0"/>
          </a:p>
          <a:p>
            <a:r>
              <a:rPr lang="en-US" dirty="0" smtClean="0"/>
              <a:t>Some data center studies the paper refers to say that network links inside data centers are mostly under utilized (except for the core). So how true is the occurrence of switch queuing delay?</a:t>
            </a:r>
          </a:p>
          <a:p>
            <a:r>
              <a:rPr lang="en-US" dirty="0" smtClean="0"/>
              <a:t>Hard to do a cost </a:t>
            </a:r>
            <a:r>
              <a:rPr lang="en-US" dirty="0" err="1" smtClean="0"/>
              <a:t>vs</a:t>
            </a:r>
            <a:r>
              <a:rPr lang="en-US" dirty="0" smtClean="0"/>
              <a:t> benefit study.</a:t>
            </a:r>
          </a:p>
          <a:p>
            <a:r>
              <a:rPr lang="en-US" dirty="0" smtClean="0"/>
              <a:t>The motivation for </a:t>
            </a:r>
            <a:r>
              <a:rPr lang="en-US" dirty="0" err="1" smtClean="0"/>
              <a:t>Xen</a:t>
            </a:r>
            <a:r>
              <a:rPr lang="en-US" dirty="0" smtClean="0"/>
              <a:t> Credit Scheduler having a rate limit is the fact that latency sensitive applications have computations that run into only microseconds. The lowest rate limit is 1 swap every </a:t>
            </a:r>
            <a:r>
              <a:rPr lang="en-US" dirty="0" err="1" smtClean="0"/>
              <a:t>ms.</a:t>
            </a:r>
            <a:r>
              <a:rPr lang="en-US" dirty="0" smtClean="0"/>
              <a:t> Will this result in underutilization of CPU? The effect of starvation of a CPU intensive job needs to be investigated more thoroughly.</a:t>
            </a:r>
          </a:p>
          <a:p>
            <a:r>
              <a:rPr lang="en-US" dirty="0" smtClean="0"/>
              <a:t>Solution seems simple enough. What is the harder task here? Finding the problem? Evaluating good solutions?</a:t>
            </a:r>
          </a:p>
          <a:p>
            <a:r>
              <a:rPr lang="en-US" dirty="0" smtClean="0"/>
              <a:t>Rate and burst for token bucket implementation is something that must be tuned. Given diverse data center workloads, how feasible is this?</a:t>
            </a:r>
          </a:p>
          <a:p>
            <a:endParaRPr lang="en-US" dirty="0" smtClean="0"/>
          </a:p>
          <a:p>
            <a:endParaRPr lang="en-US" dirty="0"/>
          </a:p>
        </p:txBody>
      </p:sp>
    </p:spTree>
    <p:extLst>
      <p:ext uri="{BB962C8B-B14F-4D97-AF65-F5344CB8AC3E}">
        <p14:creationId xmlns:p14="http://schemas.microsoft.com/office/powerpoint/2010/main" val="50351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sz="quarter" idx="1"/>
          </p:nvPr>
        </p:nvSpPr>
        <p:spPr/>
        <p:txBody>
          <a:bodyPr>
            <a:normAutofit/>
          </a:bodyPr>
          <a:lstStyle/>
          <a:p>
            <a:r>
              <a:rPr lang="en-US" dirty="0" smtClean="0"/>
              <a:t>Latency distributions are heavy tailed.</a:t>
            </a:r>
          </a:p>
          <a:p>
            <a:r>
              <a:rPr lang="en-US" dirty="0" smtClean="0"/>
              <a:t>Median latency not enough, tail is the driver to user perception.</a:t>
            </a:r>
          </a:p>
          <a:p>
            <a:r>
              <a:rPr lang="en-US" dirty="0" smtClean="0"/>
              <a:t>Real world example – Amazon’s pages might call more than 150 services, high latency in one can slowdown all others.</a:t>
            </a:r>
          </a:p>
          <a:p>
            <a:r>
              <a:rPr lang="en-US" dirty="0" smtClean="0"/>
              <a:t>Latency being sacrificed for throughput gains.</a:t>
            </a:r>
          </a:p>
          <a:p>
            <a:r>
              <a:rPr lang="en-US" dirty="0" smtClean="0"/>
              <a:t>Most dedicated data center techniques don’t work in virtualized data centers.</a:t>
            </a:r>
          </a:p>
          <a:p>
            <a:endParaRPr lang="en-US" dirty="0" smtClean="0"/>
          </a:p>
          <a:p>
            <a:endParaRPr lang="en-US" dirty="0" smtClean="0"/>
          </a:p>
        </p:txBody>
      </p:sp>
    </p:spTree>
    <p:extLst>
      <p:ext uri="{BB962C8B-B14F-4D97-AF65-F5344CB8AC3E}">
        <p14:creationId xmlns:p14="http://schemas.microsoft.com/office/powerpoint/2010/main" val="98048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sz="quarter" idx="1"/>
          </p:nvPr>
        </p:nvPicPr>
        <p:blipFill>
          <a:blip r:embed="rId2"/>
          <a:srcRect l="-8563" r="-8563"/>
          <a:stretch>
            <a:fillRect/>
          </a:stretch>
        </p:blipFill>
        <p:spPr/>
      </p:pic>
      <p:sp>
        <p:nvSpPr>
          <p:cNvPr id="8" name="TextBox 7"/>
          <p:cNvSpPr txBox="1"/>
          <p:nvPr/>
        </p:nvSpPr>
        <p:spPr>
          <a:xfrm>
            <a:off x="4872541" y="6266981"/>
            <a:ext cx="4271459" cy="369332"/>
          </a:xfrm>
          <a:prstGeom prst="rect">
            <a:avLst/>
          </a:prstGeom>
          <a:noFill/>
        </p:spPr>
        <p:txBody>
          <a:bodyPr wrap="none" rtlCol="0">
            <a:spAutoFit/>
          </a:bodyPr>
          <a:lstStyle/>
          <a:p>
            <a:r>
              <a:rPr lang="en-US" dirty="0" smtClean="0"/>
              <a:t>From the authors’ presentation at SOCC ‘13</a:t>
            </a:r>
            <a:endParaRPr lang="en-US" dirty="0"/>
          </a:p>
        </p:txBody>
      </p:sp>
    </p:spTree>
    <p:extLst>
      <p:ext uri="{BB962C8B-B14F-4D97-AF65-F5344CB8AC3E}">
        <p14:creationId xmlns:p14="http://schemas.microsoft.com/office/powerpoint/2010/main" val="342322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this problem interesting?</a:t>
            </a:r>
            <a:endParaRPr lang="en-US" dirty="0"/>
          </a:p>
        </p:txBody>
      </p:sp>
      <p:sp>
        <p:nvSpPr>
          <p:cNvPr id="3" name="Content Placeholder 2"/>
          <p:cNvSpPr>
            <a:spLocks noGrp="1"/>
          </p:cNvSpPr>
          <p:nvPr>
            <p:ph sz="quarter" idx="1"/>
          </p:nvPr>
        </p:nvSpPr>
        <p:spPr>
          <a:xfrm>
            <a:off x="612648" y="1600199"/>
            <a:ext cx="8153400" cy="4925667"/>
          </a:xfrm>
        </p:spPr>
        <p:txBody>
          <a:bodyPr>
            <a:normAutofit/>
          </a:bodyPr>
          <a:lstStyle/>
          <a:p>
            <a:r>
              <a:rPr lang="en-US" dirty="0" smtClean="0"/>
              <a:t>Virtualized data centers have many tenants running on a single physical machine.</a:t>
            </a:r>
          </a:p>
          <a:p>
            <a:r>
              <a:rPr lang="en-US" dirty="0" smtClean="0"/>
              <a:t>Cannot trust these guest VMs to conform to rules and cannot trust them to cooperate.</a:t>
            </a:r>
          </a:p>
          <a:p>
            <a:r>
              <a:rPr lang="en-US" dirty="0" smtClean="0"/>
              <a:t>Need a host only solution but most current solutions require some sort of modification in the software </a:t>
            </a:r>
            <a:r>
              <a:rPr lang="en-US" dirty="0" smtClean="0"/>
              <a:t>stack. Need </a:t>
            </a:r>
            <a:r>
              <a:rPr lang="en-US" dirty="0" smtClean="0"/>
              <a:t>to address this ‘semantic gap</a:t>
            </a:r>
            <a:r>
              <a:rPr lang="en-US" dirty="0" smtClean="0"/>
              <a:t>’.</a:t>
            </a:r>
          </a:p>
          <a:p>
            <a:r>
              <a:rPr lang="en-US" dirty="0"/>
              <a:t>Reasons for latency – Mostly bad co-tenants</a:t>
            </a:r>
          </a:p>
          <a:p>
            <a:r>
              <a:rPr lang="en-US" dirty="0"/>
              <a:t>Sources of latency – </a:t>
            </a:r>
            <a:r>
              <a:rPr lang="en-US" dirty="0" err="1"/>
              <a:t>Xen’s</a:t>
            </a:r>
            <a:r>
              <a:rPr lang="en-US" dirty="0"/>
              <a:t> VM scheduling, host network stack filling up, switch overload</a:t>
            </a:r>
          </a:p>
          <a:p>
            <a:endParaRPr lang="en-US" dirty="0"/>
          </a:p>
        </p:txBody>
      </p:sp>
    </p:spTree>
    <p:extLst>
      <p:ext uri="{BB962C8B-B14F-4D97-AF65-F5344CB8AC3E}">
        <p14:creationId xmlns:p14="http://schemas.microsoft.com/office/powerpoint/2010/main" val="2507950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the culprits</a:t>
            </a:r>
            <a:endParaRPr lang="en-US" dirty="0"/>
          </a:p>
        </p:txBody>
      </p:sp>
      <p:pic>
        <p:nvPicPr>
          <p:cNvPr id="4" name="Content Placeholder 3"/>
          <p:cNvPicPr>
            <a:picLocks noGrp="1" noChangeAspect="1"/>
          </p:cNvPicPr>
          <p:nvPr>
            <p:ph sz="quarter" idx="1"/>
          </p:nvPr>
        </p:nvPicPr>
        <p:blipFill>
          <a:blip r:embed="rId3"/>
          <a:srcRect t="5630" b="5630"/>
          <a:stretch>
            <a:fillRect/>
          </a:stretch>
        </p:blipFill>
        <p:spPr/>
      </p:pic>
    </p:spTree>
    <p:extLst>
      <p:ext uri="{BB962C8B-B14F-4D97-AF65-F5344CB8AC3E}">
        <p14:creationId xmlns:p14="http://schemas.microsoft.com/office/powerpoint/2010/main" val="3358416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a:t>
            </a:r>
            <a:r>
              <a:rPr lang="en-US" dirty="0" smtClean="0"/>
              <a:t>and VM queuing </a:t>
            </a:r>
            <a:r>
              <a:rPr lang="en-US" dirty="0" smtClean="0"/>
              <a:t>delay</a:t>
            </a:r>
            <a:endParaRPr lang="en-US" dirty="0"/>
          </a:p>
        </p:txBody>
      </p:sp>
      <p:pic>
        <p:nvPicPr>
          <p:cNvPr id="4" name="Content Placeholder 3" descr="Screen Shot 2014-03-16 at 12.05.01 AM.png"/>
          <p:cNvPicPr>
            <a:picLocks noGrp="1" noChangeAspect="1"/>
          </p:cNvPicPr>
          <p:nvPr>
            <p:ph sz="quarter" idx="1"/>
          </p:nvPr>
        </p:nvPicPr>
        <p:blipFill>
          <a:blip r:embed="rId2">
            <a:extLst>
              <a:ext uri="{28A0092B-C50C-407E-A947-70E740481C1C}">
                <a14:useLocalDpi xmlns:a14="http://schemas.microsoft.com/office/drawing/2010/main" val="0"/>
              </a:ext>
            </a:extLst>
          </a:blip>
          <a:srcRect t="-42532" b="-42532"/>
          <a:stretch>
            <a:fillRect/>
          </a:stretch>
        </p:blipFill>
        <p:spPr>
          <a:xfrm>
            <a:off x="-246508" y="876203"/>
            <a:ext cx="5220260" cy="2870942"/>
          </a:xfrm>
        </p:spPr>
      </p:pic>
      <p:sp>
        <p:nvSpPr>
          <p:cNvPr id="6" name="TextBox 5"/>
          <p:cNvSpPr txBox="1"/>
          <p:nvPr/>
        </p:nvSpPr>
        <p:spPr>
          <a:xfrm>
            <a:off x="869495" y="3283831"/>
            <a:ext cx="3203426" cy="3170099"/>
          </a:xfrm>
          <a:prstGeom prst="rect">
            <a:avLst/>
          </a:prstGeom>
          <a:noFill/>
        </p:spPr>
        <p:txBody>
          <a:bodyPr wrap="square" rtlCol="0">
            <a:spAutoFit/>
          </a:bodyPr>
          <a:lstStyle/>
          <a:p>
            <a:pPr marL="285750" indent="-285750">
              <a:buFont typeface="Arial"/>
              <a:buChar char="•"/>
            </a:pPr>
            <a:r>
              <a:rPr lang="en-US" sz="2000" dirty="0" smtClean="0"/>
              <a:t>Congested links and switches can contribute to latency</a:t>
            </a:r>
          </a:p>
          <a:p>
            <a:pPr marL="285750" indent="-285750">
              <a:buFont typeface="Arial"/>
              <a:buChar char="•"/>
            </a:pPr>
            <a:r>
              <a:rPr lang="en-US" sz="2000" dirty="0" smtClean="0"/>
              <a:t>VMs with bad cotenants can experience latency even if they are using only a fraction of their </a:t>
            </a:r>
            <a:r>
              <a:rPr lang="en-US" sz="2000" dirty="0" smtClean="0"/>
              <a:t>bandwidth</a:t>
            </a:r>
          </a:p>
          <a:p>
            <a:pPr marL="285750" indent="-285750">
              <a:buFont typeface="Arial"/>
              <a:buChar char="•"/>
            </a:pPr>
            <a:endParaRPr lang="en-US" sz="2000" dirty="0" smtClean="0"/>
          </a:p>
          <a:p>
            <a:pPr marL="285750" indent="-285750">
              <a:buFont typeface="Arial"/>
              <a:buChar char="•"/>
            </a:pPr>
            <a:endParaRPr lang="en-US" sz="2000" dirty="0"/>
          </a:p>
        </p:txBody>
      </p:sp>
      <p:pic>
        <p:nvPicPr>
          <p:cNvPr id="5" name="Content Placeholder 3" descr="Screen Shot 2014-03-16 at 12.06.05 AM.png"/>
          <p:cNvPicPr>
            <a:picLocks noChangeAspect="1"/>
          </p:cNvPicPr>
          <p:nvPr/>
        </p:nvPicPr>
        <p:blipFill>
          <a:blip r:embed="rId3">
            <a:extLst>
              <a:ext uri="{28A0092B-C50C-407E-A947-70E740481C1C}">
                <a14:useLocalDpi xmlns:a14="http://schemas.microsoft.com/office/drawing/2010/main" val="0"/>
              </a:ext>
            </a:extLst>
          </a:blip>
          <a:srcRect t="-49315" b="-49315"/>
          <a:stretch>
            <a:fillRect/>
          </a:stretch>
        </p:blipFill>
        <p:spPr>
          <a:xfrm>
            <a:off x="3813470" y="876203"/>
            <a:ext cx="4952578" cy="2723727"/>
          </a:xfrm>
          <a:prstGeom prst="rect">
            <a:avLst/>
          </a:prstGeom>
        </p:spPr>
      </p:pic>
      <p:sp>
        <p:nvSpPr>
          <p:cNvPr id="3" name="Rectangle 2"/>
          <p:cNvSpPr/>
          <p:nvPr/>
        </p:nvSpPr>
        <p:spPr>
          <a:xfrm>
            <a:off x="4194048" y="3143300"/>
            <a:ext cx="4572000" cy="2246769"/>
          </a:xfrm>
          <a:prstGeom prst="rect">
            <a:avLst/>
          </a:prstGeom>
        </p:spPr>
        <p:txBody>
          <a:bodyPr>
            <a:spAutoFit/>
          </a:bodyPr>
          <a:lstStyle/>
          <a:p>
            <a:pPr marL="285750" indent="-285750">
              <a:buFont typeface="Arial"/>
              <a:buChar char="•"/>
            </a:pPr>
            <a:r>
              <a:rPr lang="en-US" sz="2000" dirty="0"/>
              <a:t>Primarily a case of scheduling latency</a:t>
            </a:r>
          </a:p>
          <a:p>
            <a:pPr marL="285750" indent="-285750">
              <a:buFont typeface="Arial"/>
              <a:buChar char="•"/>
            </a:pPr>
            <a:r>
              <a:rPr lang="en-US" sz="2000" dirty="0"/>
              <a:t>When a VM receives an interrupt, the amount of time it takes to get CPU resources contributes to latency.</a:t>
            </a:r>
          </a:p>
          <a:p>
            <a:pPr marL="285750" indent="-285750">
              <a:buFont typeface="Arial"/>
              <a:buChar char="•"/>
            </a:pPr>
            <a:r>
              <a:rPr lang="en-US" sz="2000" dirty="0"/>
              <a:t>Such delay is usually less than 1 </a:t>
            </a:r>
            <a:r>
              <a:rPr lang="en-US" sz="2000" dirty="0" err="1"/>
              <a:t>ms.</a:t>
            </a:r>
            <a:r>
              <a:rPr lang="en-US" sz="2000" dirty="0"/>
              <a:t> But we are interested in the tail</a:t>
            </a:r>
            <a:r>
              <a:rPr lang="en-US" sz="2000" dirty="0" smtClean="0"/>
              <a:t>! Sometimes </a:t>
            </a:r>
            <a:r>
              <a:rPr lang="en-US" sz="2000" dirty="0"/>
              <a:t>can be 10s of </a:t>
            </a:r>
            <a:r>
              <a:rPr lang="en-US" sz="2000" dirty="0" err="1"/>
              <a:t>ms.</a:t>
            </a:r>
            <a:endParaRPr lang="en-US" sz="2000" dirty="0"/>
          </a:p>
        </p:txBody>
      </p:sp>
    </p:spTree>
    <p:extLst>
      <p:ext uri="{BB962C8B-B14F-4D97-AF65-F5344CB8AC3E}">
        <p14:creationId xmlns:p14="http://schemas.microsoft.com/office/powerpoint/2010/main" val="2120291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4-03-16 at 12.52.25 AM.png"/>
          <p:cNvPicPr>
            <a:picLocks noGrp="1" noChangeAspect="1"/>
          </p:cNvPicPr>
          <p:nvPr>
            <p:ph sz="quarter" idx="1"/>
          </p:nvPr>
        </p:nvPicPr>
        <p:blipFill>
          <a:blip r:embed="rId3">
            <a:extLst>
              <a:ext uri="{28A0092B-C50C-407E-A947-70E740481C1C}">
                <a14:useLocalDpi xmlns:a14="http://schemas.microsoft.com/office/drawing/2010/main" val="0"/>
              </a:ext>
            </a:extLst>
          </a:blip>
          <a:srcRect t="-22" b="-22"/>
          <a:stretch>
            <a:fillRect/>
          </a:stretch>
        </p:blipFill>
        <p:spPr>
          <a:xfrm>
            <a:off x="1716108" y="274638"/>
            <a:ext cx="5414753" cy="2977906"/>
          </a:xfrm>
        </p:spPr>
      </p:pic>
      <p:sp>
        <p:nvSpPr>
          <p:cNvPr id="5" name="TextBox 4"/>
          <p:cNvSpPr txBox="1"/>
          <p:nvPr/>
        </p:nvSpPr>
        <p:spPr>
          <a:xfrm>
            <a:off x="617799" y="3489785"/>
            <a:ext cx="7962745" cy="2308324"/>
          </a:xfrm>
          <a:prstGeom prst="rect">
            <a:avLst/>
          </a:prstGeom>
          <a:noFill/>
        </p:spPr>
        <p:txBody>
          <a:bodyPr wrap="square" rtlCol="0">
            <a:spAutoFit/>
          </a:bodyPr>
          <a:lstStyle/>
          <a:p>
            <a:pPr marL="285750" indent="-285750">
              <a:buFont typeface="Arial"/>
              <a:buChar char="•"/>
            </a:pPr>
            <a:r>
              <a:rPr lang="en-US" dirty="0" smtClean="0"/>
              <a:t>Most experiments are indirect.</a:t>
            </a:r>
          </a:p>
          <a:p>
            <a:pPr marL="285750" indent="-285750">
              <a:buFont typeface="Arial"/>
              <a:buChar char="•"/>
            </a:pPr>
            <a:r>
              <a:rPr lang="en-US" dirty="0" smtClean="0"/>
              <a:t>VM Scheduling – Get the same client to contact many VMs to do the same task. VMs are otherwise similar except that they might lie in different physical machines.</a:t>
            </a:r>
          </a:p>
          <a:p>
            <a:pPr marL="285750" indent="-285750">
              <a:buFont typeface="Arial"/>
              <a:buChar char="•"/>
            </a:pPr>
            <a:r>
              <a:rPr lang="en-US" dirty="0" smtClean="0"/>
              <a:t>Measure FCTs per server contacted. Some VMs have higher tail latency than </a:t>
            </a:r>
            <a:r>
              <a:rPr lang="en-US" dirty="0" smtClean="0"/>
              <a:t>others.</a:t>
            </a:r>
            <a:endParaRPr lang="en-US" dirty="0" smtClean="0"/>
          </a:p>
          <a:p>
            <a:pPr marL="285750" indent="-285750">
              <a:buFont typeface="Arial"/>
              <a:buChar char="•"/>
            </a:pPr>
            <a:r>
              <a:rPr lang="en-US" dirty="0" smtClean="0"/>
              <a:t>Reasoning is that they share cores with ‘bad’ </a:t>
            </a:r>
            <a:r>
              <a:rPr lang="en-US" dirty="0" smtClean="0"/>
              <a:t>VMs.</a:t>
            </a:r>
            <a:endParaRPr lang="en-US" dirty="0" smtClean="0"/>
          </a:p>
          <a:p>
            <a:pPr marL="285750" indent="-285750">
              <a:buFont typeface="Arial"/>
              <a:buChar char="•"/>
            </a:pPr>
            <a:r>
              <a:rPr lang="en-US" dirty="0" smtClean="0"/>
              <a:t>Switch queuing delay – Use VMs of second account to congest the shared access link with the client VM</a:t>
            </a:r>
            <a:endParaRPr lang="en-US" dirty="0"/>
          </a:p>
        </p:txBody>
      </p:sp>
    </p:spTree>
    <p:extLst>
      <p:ext uri="{BB962C8B-B14F-4D97-AF65-F5344CB8AC3E}">
        <p14:creationId xmlns:p14="http://schemas.microsoft.com/office/powerpoint/2010/main" val="405176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2249</TotalTime>
  <Words>2726</Words>
  <Application>Microsoft Macintosh PowerPoint</Application>
  <PresentationFormat>On-screen Show (4:3)</PresentationFormat>
  <Paragraphs>226</Paragraphs>
  <Slides>33</Slides>
  <Notes>16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Median</vt:lpstr>
      <vt:lpstr>Small is Better: Avoiding Latency Traps in Virtualized Data Centers</vt:lpstr>
      <vt:lpstr>Quick summary of the paper</vt:lpstr>
      <vt:lpstr>Some definitions</vt:lpstr>
      <vt:lpstr>The problem</vt:lpstr>
      <vt:lpstr>PowerPoint Presentation</vt:lpstr>
      <vt:lpstr>Why is this problem interesting?</vt:lpstr>
      <vt:lpstr>All the culprits</vt:lpstr>
      <vt:lpstr>Switch and VM queuing delay</vt:lpstr>
      <vt:lpstr>PowerPoint Presentation</vt:lpstr>
      <vt:lpstr>`</vt:lpstr>
      <vt:lpstr>Key observations</vt:lpstr>
      <vt:lpstr>Host network queuing delay</vt:lpstr>
      <vt:lpstr>Host network queuing delay</vt:lpstr>
      <vt:lpstr>Demonstration!</vt:lpstr>
      <vt:lpstr>Results</vt:lpstr>
      <vt:lpstr>Is there a solution? </vt:lpstr>
      <vt:lpstr>A ‘holistic’ solution</vt:lpstr>
      <vt:lpstr>Principles</vt:lpstr>
      <vt:lpstr>Reducing impact of VM Scheduling delay</vt:lpstr>
      <vt:lpstr>The solution?</vt:lpstr>
      <vt:lpstr>The host network queue…</vt:lpstr>
      <vt:lpstr>Finally the switches</vt:lpstr>
      <vt:lpstr>All about flows</vt:lpstr>
      <vt:lpstr>Implementation details</vt:lpstr>
      <vt:lpstr>Evaluation</vt:lpstr>
      <vt:lpstr>PowerPoint Presentation</vt:lpstr>
      <vt:lpstr>Specific experiments</vt:lpstr>
      <vt:lpstr>Specific experiments</vt:lpstr>
      <vt:lpstr>Specific experiments</vt:lpstr>
      <vt:lpstr>PowerPoint Presentation</vt:lpstr>
      <vt:lpstr>Sensitivity of burst size and flow rate</vt:lpstr>
      <vt:lpstr>Putting it together</vt:lpstr>
      <vt:lpstr>Discussion points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Gopalakrishna Holla</dc:creator>
  <cp:lastModifiedBy>Gopalakrishna Holla</cp:lastModifiedBy>
  <cp:revision>76</cp:revision>
  <dcterms:created xsi:type="dcterms:W3CDTF">2014-03-15T07:48:41Z</dcterms:created>
  <dcterms:modified xsi:type="dcterms:W3CDTF">2014-03-20T23:41:45Z</dcterms:modified>
</cp:coreProperties>
</file>