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1"/>
  </p:notesMasterIdLst>
  <p:sldIdLst>
    <p:sldId id="256" r:id="rId3"/>
    <p:sldId id="266" r:id="rId4"/>
    <p:sldId id="262" r:id="rId5"/>
    <p:sldId id="257" r:id="rId6"/>
    <p:sldId id="267" r:id="rId7"/>
    <p:sldId id="293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9" r:id="rId16"/>
    <p:sldId id="280" r:id="rId17"/>
    <p:sldId id="283" r:id="rId18"/>
    <p:sldId id="284" r:id="rId19"/>
    <p:sldId id="285" r:id="rId20"/>
    <p:sldId id="288" r:id="rId21"/>
    <p:sldId id="289" r:id="rId22"/>
    <p:sldId id="292" r:id="rId23"/>
    <p:sldId id="290" r:id="rId24"/>
    <p:sldId id="291" r:id="rId25"/>
    <p:sldId id="286" r:id="rId26"/>
    <p:sldId id="282" r:id="rId27"/>
    <p:sldId id="281" r:id="rId28"/>
    <p:sldId id="287" r:id="rId29"/>
    <p:sldId id="26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vrything" id="{E75E278A-FF0E-49A4-B170-79828D63BBAD}">
          <p14:sldIdLst>
            <p14:sldId id="256"/>
            <p14:sldId id="266"/>
            <p14:sldId id="262"/>
            <p14:sldId id="257"/>
            <p14:sldId id="267"/>
            <p14:sldId id="293"/>
            <p14:sldId id="270"/>
            <p14:sldId id="271"/>
            <p14:sldId id="272"/>
            <p14:sldId id="274"/>
            <p14:sldId id="275"/>
            <p14:sldId id="276"/>
            <p14:sldId id="277"/>
            <p14:sldId id="279"/>
            <p14:sldId id="280"/>
            <p14:sldId id="283"/>
            <p14:sldId id="284"/>
            <p14:sldId id="285"/>
            <p14:sldId id="288"/>
            <p14:sldId id="289"/>
            <p14:sldId id="292"/>
            <p14:sldId id="290"/>
            <p14:sldId id="291"/>
            <p14:sldId id="286"/>
            <p14:sldId id="282"/>
            <p14:sldId id="281"/>
            <p14:sldId id="28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142" y="321972"/>
            <a:ext cx="10515600" cy="1954068"/>
          </a:xfrm>
        </p:spPr>
        <p:txBody>
          <a:bodyPr/>
          <a:lstStyle/>
          <a:p>
            <a:r>
              <a:rPr lang="en-US" dirty="0" smtClean="0"/>
              <a:t>Rhea: automatic </a:t>
            </a:r>
            <a:r>
              <a:rPr lang="en-US" dirty="0"/>
              <a:t>f</a:t>
            </a:r>
            <a:r>
              <a:rPr lang="en-US" dirty="0" smtClean="0"/>
              <a:t>iltering for unstructured cloud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901" y="3252486"/>
            <a:ext cx="6705599" cy="1318326"/>
          </a:xfrm>
        </p:spPr>
        <p:txBody>
          <a:bodyPr>
            <a:normAutofit fontScale="70000" lnSpcReduction="20000"/>
          </a:bodyPr>
          <a:lstStyle/>
          <a:p>
            <a:r>
              <a:rPr lang="en-IN" dirty="0">
                <a:solidFill>
                  <a:schemeClr val="bg1"/>
                </a:solidFill>
              </a:rPr>
              <a:t>Christos </a:t>
            </a:r>
            <a:r>
              <a:rPr lang="en-IN" dirty="0" err="1">
                <a:solidFill>
                  <a:schemeClr val="bg1"/>
                </a:solidFill>
              </a:rPr>
              <a:t>Gkantsidis</a:t>
            </a:r>
            <a:r>
              <a:rPr lang="en-IN" dirty="0">
                <a:solidFill>
                  <a:schemeClr val="bg1"/>
                </a:solidFill>
              </a:rPr>
              <a:t>, </a:t>
            </a:r>
            <a:r>
              <a:rPr lang="en-IN" dirty="0" err="1">
                <a:solidFill>
                  <a:schemeClr val="bg1"/>
                </a:solidFill>
              </a:rPr>
              <a:t>Dimitrios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Vytiniotis</a:t>
            </a:r>
            <a:r>
              <a:rPr lang="en-IN" dirty="0">
                <a:solidFill>
                  <a:schemeClr val="bg1"/>
                </a:solidFill>
              </a:rPr>
              <a:t>, Orion </a:t>
            </a:r>
            <a:r>
              <a:rPr lang="en-IN" dirty="0" err="1">
                <a:solidFill>
                  <a:schemeClr val="bg1"/>
                </a:solidFill>
              </a:rPr>
              <a:t>Hodson</a:t>
            </a:r>
            <a:r>
              <a:rPr lang="en-IN" dirty="0">
                <a:solidFill>
                  <a:schemeClr val="bg1"/>
                </a:solidFill>
              </a:rPr>
              <a:t>, </a:t>
            </a:r>
            <a:r>
              <a:rPr lang="en-IN" dirty="0" err="1">
                <a:solidFill>
                  <a:schemeClr val="bg1"/>
                </a:solidFill>
              </a:rPr>
              <a:t>Dushyanth</a:t>
            </a:r>
            <a:r>
              <a:rPr lang="en-IN" dirty="0">
                <a:solidFill>
                  <a:schemeClr val="bg1"/>
                </a:solidFill>
              </a:rPr>
              <a:t> Narayanan, Florin </a:t>
            </a:r>
            <a:r>
              <a:rPr lang="en-IN" dirty="0" err="1">
                <a:solidFill>
                  <a:schemeClr val="bg1"/>
                </a:solidFill>
              </a:rPr>
              <a:t>Dinu</a:t>
            </a:r>
            <a:r>
              <a:rPr lang="en-IN" dirty="0">
                <a:solidFill>
                  <a:schemeClr val="bg1"/>
                </a:solidFill>
              </a:rPr>
              <a:t>, and Antony </a:t>
            </a:r>
            <a:r>
              <a:rPr lang="en-IN" dirty="0" err="1">
                <a:solidFill>
                  <a:schemeClr val="bg1"/>
                </a:solidFill>
              </a:rPr>
              <a:t>Rowstron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901" y="6148572"/>
            <a:ext cx="671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bg1">
                    <a:lumMod val="50000"/>
                  </a:schemeClr>
                </a:solidFill>
              </a:rPr>
              <a:t>Presented by Gourav </a:t>
            </a:r>
            <a:r>
              <a:rPr lang="en-IN" sz="2400" dirty="0" err="1" smtClean="0">
                <a:solidFill>
                  <a:schemeClr val="bg1">
                    <a:lumMod val="50000"/>
                  </a:schemeClr>
                </a:solidFill>
              </a:rPr>
              <a:t>Khaneja</a:t>
            </a:r>
            <a:endParaRPr lang="en-IN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" y="0"/>
            <a:ext cx="9875521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map(… value …)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String[] entries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value.toString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().split(“\t”);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articleName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entries[0];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entries[1];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geoPoint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entries[2];</a:t>
            </a:r>
          </a:p>
          <a:p>
            <a:pPr marL="0" indent="0">
              <a:buNone/>
            </a:pPr>
            <a:endParaRPr lang="en-IN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GEO_RSS_URI.equals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 {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geoPoint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" ");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st.nextToken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strLong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st.nextToken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double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Double.parseDouble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double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Double.parseDouble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strLong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locationKey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………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………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geoLocationKey.set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locationKey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geoLocationName.set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outputCollector.collect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geoLocationKey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9875519" y="379828"/>
            <a:ext cx="2096087" cy="165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1"/>
                </a:solidFill>
              </a:rPr>
              <a:t>Row Filters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" y="0"/>
            <a:ext cx="1095873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map(… value …)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String[] entries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value.toString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().split(“\t”);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articleName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entries[0];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entries[1];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geoPoint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entries[2];</a:t>
            </a:r>
          </a:p>
          <a:p>
            <a:pPr marL="0" indent="0">
              <a:buNone/>
            </a:pPr>
            <a:endParaRPr lang="en-IN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GEO_RSS_URI.equals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 {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geoPoint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" ");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st.nextToken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strLong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st.nextToken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double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Double.parseDouble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double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Double.parseDouble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strLong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locationKey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………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………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geoLocationKey.set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locationKey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geoLocationName.set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outputCollector.collect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geoLocationKey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geoLocationName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75519" y="436098"/>
            <a:ext cx="2053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1. Label output lines.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" y="0"/>
            <a:ext cx="1095873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map(… value …)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String[] entries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value.toString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().split(“\t”);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articleName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entries[0];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entries[1];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geoPoint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entries[2];</a:t>
            </a:r>
          </a:p>
          <a:p>
            <a:pPr marL="0" indent="0">
              <a:buNone/>
            </a:pPr>
            <a:endParaRPr lang="en-IN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IN" sz="20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GEO_RSS_URI.equals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geoPoint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" ");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st.nextToken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strLong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st.nextToken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double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Double.parseDouble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double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Double.parseDouble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strLong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locationKey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………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………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geoLocationKey.set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locationKey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geoLocationName.set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outputCollector.collect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geoLocationKey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geoLocationName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75519" y="436098"/>
            <a:ext cx="20538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2. Collect all control flow path that reach to output labels</a:t>
            </a:r>
          </a:p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(loops, conditional statements creates branches in the control flow)</a:t>
            </a: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4745" y="633046"/>
            <a:ext cx="0" cy="1856936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-1561514" y="2757268"/>
            <a:ext cx="5317588" cy="1097280"/>
          </a:xfrm>
          <a:prstGeom prst="bentConnector3">
            <a:avLst>
              <a:gd name="adj1" fmla="val 40476"/>
            </a:avLst>
          </a:prstGeom>
          <a:ln w="857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0677" y="2560320"/>
            <a:ext cx="14068" cy="3826412"/>
          </a:xfrm>
          <a:prstGeom prst="straightConnector1">
            <a:avLst/>
          </a:prstGeom>
          <a:ln w="762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0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1095873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map(… value …)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String[] entries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value.toString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().split(“\t”);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articleName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entries[0];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entries[1];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geoPoint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entries[2];</a:t>
            </a:r>
          </a:p>
          <a:p>
            <a:pPr marL="0" indent="0">
              <a:buNone/>
            </a:pPr>
            <a:endParaRPr lang="en-IN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IN" sz="20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GEO_RSS_URI.equals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geoPoint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" ");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st.nextToken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strLong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st.nextToken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double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Double.parseDouble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strLat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double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Double.parseDouble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strLong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locationKey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………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………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geoLocationKey.set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locationKey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geoLocationName.set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locationName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IN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outputCollector.collect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geoLocationKey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geoLocationName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75519" y="436098"/>
            <a:ext cx="205388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3. Create a </a:t>
            </a: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</a:rPr>
              <a:t>flow map</a:t>
            </a:r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For each instruction, for each variable referenced in that instruction: what instruction affects that variable.</a:t>
            </a:r>
          </a:p>
          <a:p>
            <a:endParaRPr lang="en-IN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-1561514" y="2757268"/>
            <a:ext cx="5317588" cy="1097280"/>
          </a:xfrm>
          <a:prstGeom prst="bentConnector3">
            <a:avLst>
              <a:gd name="adj1" fmla="val 40476"/>
            </a:avLst>
          </a:prstGeom>
          <a:ln w="857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9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" y="0"/>
            <a:ext cx="1095873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map(… value …)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String[] entries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value.toString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().split(“\t”);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articleName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entries[0];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entries[1];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IN" sz="20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GEO_RSS_URI.equals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outputCollector.collect</a:t>
            </a:r>
            <a:r>
              <a:rPr lang="en-IN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geoLocationKey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geoLocationName</a:t>
            </a:r>
            <a:r>
              <a:rPr lang="en-I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62978" y="3474720"/>
            <a:ext cx="24290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4. Keep only the statements which are reaching destination for control flow statements.</a:t>
            </a:r>
          </a:p>
          <a:p>
            <a:endParaRPr lang="en-IN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14068" y="1364565"/>
            <a:ext cx="2025747" cy="928467"/>
          </a:xfrm>
          <a:prstGeom prst="bentConnector3">
            <a:avLst>
              <a:gd name="adj1" fmla="val 72223"/>
            </a:avLst>
          </a:prstGeom>
          <a:ln w="857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8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" y="0"/>
            <a:ext cx="1095873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map(… value …)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String[] entries =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value.toString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().split(“\t”);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articleName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entries[0];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IN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entries[1];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IN" sz="20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GEO_RSS_URI.equals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sz="20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IN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true;</a:t>
            </a:r>
            <a:endParaRPr lang="en-IN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endParaRPr lang="en-IN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false;</a:t>
            </a:r>
            <a:endParaRPr lang="en-IN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N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95692" y="1077635"/>
            <a:ext cx="24290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5. Disjunction of paths: Return true for control reaching output labels.</a:t>
            </a:r>
            <a:endParaRPr lang="en-IN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14068" y="1364565"/>
            <a:ext cx="2025747" cy="928467"/>
          </a:xfrm>
          <a:prstGeom prst="bentConnector3">
            <a:avLst>
              <a:gd name="adj1" fmla="val 72223"/>
            </a:avLst>
          </a:prstGeom>
          <a:ln w="857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81354" y="6217920"/>
            <a:ext cx="10902461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tx1"/>
                </a:solidFill>
              </a:rPr>
              <a:t>*This is a simplified version. The actual Rhea-generated code differs in terms of variable names and condition </a:t>
            </a:r>
            <a:r>
              <a:rPr lang="en-IN" sz="1600" dirty="0">
                <a:solidFill>
                  <a:schemeClr val="tx1"/>
                </a:solidFill>
              </a:rPr>
              <a:t>c</a:t>
            </a:r>
            <a:r>
              <a:rPr lang="en-IN" sz="1600" dirty="0" smtClean="0">
                <a:solidFill>
                  <a:schemeClr val="tx1"/>
                </a:solidFill>
              </a:rPr>
              <a:t>heck.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3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Column Filters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908322" cy="435133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200" dirty="0" err="1" smtClean="0"/>
              <a:t>StringTokenizer</a:t>
            </a:r>
            <a:r>
              <a:rPr lang="en-IN" sz="3200" dirty="0" smtClean="0"/>
              <a:t>, </a:t>
            </a:r>
            <a:r>
              <a:rPr lang="en-IN" sz="3200" dirty="0" err="1" smtClean="0"/>
              <a:t>String.split</a:t>
            </a:r>
            <a:r>
              <a:rPr lang="en-IN" sz="3200" dirty="0" smtClean="0"/>
              <a:t> based on regular expressions.</a:t>
            </a:r>
          </a:p>
          <a:p>
            <a:pPr marL="971550" lvl="1" indent="-285750"/>
            <a:r>
              <a:rPr lang="en-IN" sz="2800" dirty="0" smtClean="0"/>
              <a:t>Can be extended to other APIs. </a:t>
            </a:r>
          </a:p>
          <a:p>
            <a:pPr marL="971550" lvl="1" indent="-285750"/>
            <a:r>
              <a:rPr lang="en-IN" sz="2800" dirty="0" smtClean="0"/>
              <a:t>Conservative: do not filter otherwise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200" dirty="0" smtClean="0"/>
              <a:t>Replace irrelevant tokens</a:t>
            </a:r>
          </a:p>
          <a:p>
            <a:pPr marL="971550" lvl="1" indent="-285750"/>
            <a:r>
              <a:rPr lang="en-IN" sz="2800" dirty="0"/>
              <a:t>Generate </a:t>
            </a:r>
            <a:r>
              <a:rPr lang="en-IN" sz="2800" i="1" dirty="0"/>
              <a:t>fillers </a:t>
            </a:r>
            <a:r>
              <a:rPr lang="en-IN" sz="2800" dirty="0"/>
              <a:t>dynamically</a:t>
            </a:r>
          </a:p>
          <a:p>
            <a:pPr marL="971550" lvl="1" indent="-285750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1303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State machine for column filter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00" y="1486710"/>
            <a:ext cx="10565314" cy="5371290"/>
          </a:xfrm>
        </p:spPr>
      </p:pic>
      <p:sp>
        <p:nvSpPr>
          <p:cNvPr id="5" name="Curved Down Arrow 4"/>
          <p:cNvSpPr/>
          <p:nvPr/>
        </p:nvSpPr>
        <p:spPr>
          <a:xfrm>
            <a:off x="2222695" y="2194560"/>
            <a:ext cx="2363373" cy="5345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275385" y="2096086"/>
            <a:ext cx="2757267" cy="52050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613009" y="4909625"/>
            <a:ext cx="2461846" cy="56270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3995224" y="3545059"/>
            <a:ext cx="492370" cy="192727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2695" y="1688123"/>
            <a:ext cx="226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v</a:t>
            </a:r>
            <a:r>
              <a:rPr lang="en-IN" dirty="0" smtClean="0"/>
              <a:t>=</a:t>
            </a:r>
            <a:r>
              <a:rPr lang="en-IN" dirty="0" err="1" smtClean="0"/>
              <a:t>value.toString</a:t>
            </a:r>
            <a:r>
              <a:rPr lang="en-IN" dirty="0" smtClean="0"/>
              <a:t>()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1026941" y="4424234"/>
            <a:ext cx="3094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t=new </a:t>
            </a:r>
            <a:r>
              <a:rPr lang="en-IN" dirty="0" err="1" smtClean="0"/>
              <a:t>StringTokenizer</a:t>
            </a:r>
            <a:r>
              <a:rPr lang="en-IN" dirty="0" smtClean="0"/>
              <a:t>(</a:t>
            </a:r>
            <a:r>
              <a:rPr lang="en-IN" dirty="0" err="1" smtClean="0"/>
              <a:t>t,sep</a:t>
            </a:r>
            <a:r>
              <a:rPr lang="en-IN" dirty="0" smtClean="0"/>
              <a:t>) </a:t>
            </a:r>
            <a:endParaRPr lang="en-IN" dirty="0"/>
          </a:p>
        </p:txBody>
      </p:sp>
      <p:sp>
        <p:nvSpPr>
          <p:cNvPr id="11" name="Curved Down Arrow 10"/>
          <p:cNvSpPr/>
          <p:nvPr/>
        </p:nvSpPr>
        <p:spPr>
          <a:xfrm>
            <a:off x="9115865" y="4793566"/>
            <a:ext cx="2476390" cy="5240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09957" y="4424234"/>
            <a:ext cx="226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t.nextToken</a:t>
            </a:r>
            <a:r>
              <a:rPr lang="en-IN" dirty="0" smtClean="0"/>
              <a:t>()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9446695" y="4331058"/>
            <a:ext cx="2110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t.nextToken</a:t>
            </a:r>
            <a:r>
              <a:rPr lang="en-IN" dirty="0" smtClean="0"/>
              <a:t>()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5725551" y="1688123"/>
            <a:ext cx="1885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T=</a:t>
            </a:r>
            <a:r>
              <a:rPr lang="en-IN" dirty="0" err="1" smtClean="0"/>
              <a:t>v.split</a:t>
            </a:r>
            <a:r>
              <a:rPr lang="en-IN" dirty="0" smtClean="0"/>
              <a:t>(</a:t>
            </a:r>
            <a:r>
              <a:rPr lang="en-IN" dirty="0" err="1" smtClean="0"/>
              <a:t>sep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11159793" y="5410764"/>
            <a:ext cx="144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smtClean="0"/>
              <a:t>…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448973" y="2952429"/>
            <a:ext cx="9988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START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09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Filter Properties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62"/>
            <a:ext cx="10964593" cy="525042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/>
              <a:t>Correct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/>
              <a:t>Isolation and safety: No system calls</a:t>
            </a:r>
            <a:r>
              <a:rPr lang="en-IN" sz="2800" dirty="0" smtClean="0"/>
              <a:t>, </a:t>
            </a:r>
            <a:r>
              <a:rPr lang="en-IN" sz="2800" dirty="0" smtClean="0"/>
              <a:t>I/O call etc.</a:t>
            </a:r>
            <a:endParaRPr lang="en-IN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/>
              <a:t>Fully Transparent. Thus, </a:t>
            </a:r>
            <a:r>
              <a:rPr lang="en-IN" sz="2800" dirty="0"/>
              <a:t>best effort: can be </a:t>
            </a:r>
            <a:r>
              <a:rPr lang="en-IN" sz="2800" dirty="0" smtClean="0"/>
              <a:t>killed anytime.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/>
              <a:t>Stateless</a:t>
            </a:r>
            <a:r>
              <a:rPr lang="en-IN" sz="2800" dirty="0"/>
              <a:t>: less memory usage (unlike mappers)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/>
              <a:t>Guarantee output &lt; input : unlike </a:t>
            </a:r>
            <a:r>
              <a:rPr lang="en-IN" sz="2800" dirty="0" smtClean="0"/>
              <a:t>mappers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/>
              <a:t>Termination: proof ?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0493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Evaluation: Job </a:t>
            </a:r>
            <a:r>
              <a:rPr lang="en-IN" dirty="0" smtClean="0"/>
              <a:t>Selectivity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IN" sz="3200" dirty="0" smtClean="0"/>
              <a:t>Many Jobs are very selective either on rows or columns or both </a:t>
            </a:r>
            <a:endParaRPr lang="en-IN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6456"/>
            <a:ext cx="9049043" cy="5521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2529" y="6450037"/>
            <a:ext cx="483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Normalized selectivity of example jobs</a:t>
            </a:r>
            <a:endParaRPr lang="en-IN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796338" y="1414675"/>
            <a:ext cx="3395662" cy="1646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dirty="0" smtClean="0"/>
              <a:t>Many Jobs are very selective either on rows or columns or both </a:t>
            </a:r>
            <a:endParaRPr lang="en-IN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645920" y="4389120"/>
            <a:ext cx="7990449" cy="42203"/>
          </a:xfrm>
          <a:prstGeom prst="line">
            <a:avLst/>
          </a:prstGeom>
          <a:ln w="730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36369" y="4431323"/>
            <a:ext cx="2555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solidFill>
                  <a:srgbClr val="00B050"/>
                </a:solidFill>
              </a:rPr>
              <a:t>30 % of data transferred</a:t>
            </a:r>
            <a:endParaRPr lang="en-IN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Motivation: Unstructured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9748233" cy="4639569"/>
          </a:xfrm>
        </p:spPr>
        <p:txBody>
          <a:bodyPr>
            <a:normAutofit lnSpcReduction="10000"/>
          </a:bodyPr>
          <a:lstStyle/>
          <a:p>
            <a:r>
              <a:rPr lang="en-IN" sz="3600" dirty="0" smtClean="0"/>
              <a:t>Relational Databases had well-defined schema</a:t>
            </a:r>
          </a:p>
          <a:p>
            <a:endParaRPr lang="en-IN" sz="3600" dirty="0" smtClean="0"/>
          </a:p>
          <a:p>
            <a:r>
              <a:rPr lang="en-IN" sz="3600" dirty="0" smtClean="0"/>
              <a:t>Unstructured “text” data (or loose structure): The structure of data is implicit in the application (flexibility)</a:t>
            </a:r>
          </a:p>
        </p:txBody>
      </p:sp>
    </p:spTree>
    <p:extLst>
      <p:ext uri="{BB962C8B-B14F-4D97-AF65-F5344CB8AC3E}">
        <p14:creationId xmlns:p14="http://schemas.microsoft.com/office/powerpoint/2010/main" val="99483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Job Run Time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74" y="1507888"/>
            <a:ext cx="7686735" cy="5350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54683" y="2391508"/>
            <a:ext cx="3559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Job run time normalized to baseline execution (without Rhea)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637563" y="4923692"/>
            <a:ext cx="3376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Discussion: Filter time not included.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1716258" y="3812345"/>
            <a:ext cx="211016" cy="21101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2922077" y="3917852"/>
            <a:ext cx="229086" cy="2039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3601329" y="4459458"/>
            <a:ext cx="196948" cy="1969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4893413" y="3917852"/>
            <a:ext cx="194803" cy="2650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5508367" y="3812345"/>
            <a:ext cx="204827" cy="2074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2322262" y="2250831"/>
            <a:ext cx="223990" cy="2813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4206240" y="2883877"/>
            <a:ext cx="196948" cy="22508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/>
          <p:cNvSpPr/>
          <p:nvPr/>
        </p:nvSpPr>
        <p:spPr>
          <a:xfrm>
            <a:off x="6105378" y="2991672"/>
            <a:ext cx="259179" cy="2861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6738425" y="2991672"/>
            <a:ext cx="225083" cy="2861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99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Throughput of Filtering Engine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3664" y="4353065"/>
            <a:ext cx="4167753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</a:rPr>
              <a:t>OK for a 2 core machine, transmitting at full line rate of 1 </a:t>
            </a:r>
            <a:r>
              <a:rPr lang="en-IN" sz="1800" dirty="0" err="1" smtClean="0">
                <a:solidFill>
                  <a:schemeClr val="tx1"/>
                </a:solidFill>
              </a:rPr>
              <a:t>Gbps</a:t>
            </a:r>
            <a:endParaRPr lang="en-IN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</a:rPr>
              <a:t>Optimizations only for column filter </a:t>
            </a: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29" y="1505547"/>
            <a:ext cx="7870035" cy="445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Across </a:t>
            </a:r>
            <a:r>
              <a:rPr lang="en-IN" dirty="0" err="1" smtClean="0"/>
              <a:t>Datacenters</a:t>
            </a:r>
            <a:r>
              <a:rPr lang="en-IN" dirty="0" smtClean="0"/>
              <a:t>: WAN is the bottleneck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4247" y="1835915"/>
            <a:ext cx="4167753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Similar results as for 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For a few jobs, LAN is a bottleneck instead of WAN</a:t>
            </a:r>
            <a:endParaRPr lang="en-IN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2703"/>
            <a:ext cx="7862148" cy="546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0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Dollar costs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4854" y="1927701"/>
            <a:ext cx="4167753" cy="4351338"/>
          </a:xfrm>
        </p:spPr>
        <p:txBody>
          <a:bodyPr>
            <a:normAutofit/>
          </a:bodyPr>
          <a:lstStyle/>
          <a:p>
            <a:r>
              <a:rPr lang="en-IN" sz="2000" dirty="0" smtClean="0"/>
              <a:t>Why compute cost is reduced ?</a:t>
            </a:r>
          </a:p>
          <a:p>
            <a:r>
              <a:rPr lang="en-IN" sz="2000" dirty="0" smtClean="0"/>
              <a:t>Per second compute cost (instead of per dollars)</a:t>
            </a:r>
            <a:endParaRPr lang="en-IN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62821"/>
            <a:ext cx="8074855" cy="528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Discussion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1063067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The example jobs might be biased towards selectivity.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How does </a:t>
            </a:r>
            <a:r>
              <a:rPr lang="en-IN" sz="2400" dirty="0" smtClean="0"/>
              <a:t>system generalize beyond </a:t>
            </a:r>
            <a:r>
              <a:rPr lang="en-IN" sz="2400" dirty="0" smtClean="0"/>
              <a:t>Hadoop/Java (Pig</a:t>
            </a:r>
            <a:r>
              <a:rPr lang="en-IN" sz="2400" dirty="0" smtClean="0"/>
              <a:t>, </a:t>
            </a:r>
            <a:r>
              <a:rPr lang="en-IN" sz="2400" dirty="0" smtClean="0"/>
              <a:t>Spark, streaming) </a:t>
            </a:r>
            <a:r>
              <a:rPr lang="en-IN" sz="2400" dirty="0" smtClean="0"/>
              <a:t>? </a:t>
            </a:r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Experiments to study computing availability at storage nodes.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N</a:t>
            </a:r>
            <a:r>
              <a:rPr lang="en-IN" sz="2400" dirty="0" smtClean="0"/>
              <a:t>ot optimal (throughput-wise, selectivity-wise). False-positive rate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Debugging becomes harder, in case of mapper bugs.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2964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Stateful</a:t>
            </a:r>
            <a:r>
              <a:rPr lang="en-IN" dirty="0" smtClean="0"/>
              <a:t> Mappers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9881381" cy="4351338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500" dirty="0" smtClean="0"/>
              <a:t>Statements may modify mapper state </a:t>
            </a:r>
          </a:p>
          <a:p>
            <a:pPr marL="971550" lvl="1" indent="-285750"/>
            <a:r>
              <a:rPr lang="en-IN" sz="3000" dirty="0"/>
              <a:t>Example: A mapper emitting every </a:t>
            </a:r>
            <a:r>
              <a:rPr lang="en-IN" sz="3000" i="1" dirty="0"/>
              <a:t>nth</a:t>
            </a:r>
            <a:r>
              <a:rPr lang="en-IN" sz="3000" dirty="0"/>
              <a:t> </a:t>
            </a:r>
            <a:r>
              <a:rPr lang="en-IN" sz="3000" dirty="0" smtClean="0"/>
              <a:t>row</a:t>
            </a:r>
          </a:p>
          <a:p>
            <a:pPr marL="971550" lvl="1" indent="-285750"/>
            <a:endParaRPr lang="en-IN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500" dirty="0" smtClean="0"/>
              <a:t>Solution:</a:t>
            </a:r>
          </a:p>
          <a:p>
            <a:pPr marL="971550" lvl="1" indent="-285750"/>
            <a:r>
              <a:rPr lang="en-IN" sz="3000" dirty="0" smtClean="0"/>
              <a:t>Treat state accessing statements as output labels</a:t>
            </a:r>
          </a:p>
          <a:p>
            <a:pPr marL="971550" lvl="1" indent="-285750"/>
            <a:endParaRPr lang="en-IN" dirty="0"/>
          </a:p>
          <a:p>
            <a:pPr marL="971550" lvl="1" indent="-285750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4486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Optimizations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387817" cy="16350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/>
              <a:t>Merge control paths if all the branches lead to output labels (loops and conditions)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04434" y="3995678"/>
            <a:ext cx="11203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IN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GEO_RSS_URI.equals</a:t>
            </a:r>
            <a:r>
              <a:rPr lang="en-IN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pointType</a:t>
            </a:r>
            <a:r>
              <a:rPr lang="en-IN" dirty="0">
                <a:latin typeface="Courier New" panose="02070309020205020404" pitchFamily="49" charset="0"/>
                <a:cs typeface="Courier New" panose="02070309020205020404" pitchFamily="49" charset="0"/>
              </a:rPr>
              <a:t>)) { </a:t>
            </a:r>
          </a:p>
          <a:p>
            <a:r>
              <a:rPr lang="en-I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  <a:endParaRPr lang="en-IN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IN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I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IN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While(condition){ … }</a:t>
            </a:r>
          </a:p>
          <a:p>
            <a:endParaRPr lang="en-IN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N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outputCollector.collect</a:t>
            </a:r>
            <a:r>
              <a:rPr lang="en-I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geoLocationKey</a:t>
            </a:r>
            <a:r>
              <a:rPr lang="en-IN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geoLocationName</a:t>
            </a:r>
            <a:r>
              <a:rPr lang="en-IN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IN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N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Evaluation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8243" y="2123843"/>
            <a:ext cx="4167753" cy="2842051"/>
          </a:xfrm>
        </p:spPr>
        <p:txBody>
          <a:bodyPr>
            <a:noAutofit/>
          </a:bodyPr>
          <a:lstStyle/>
          <a:p>
            <a:r>
              <a:rPr lang="en-IN" sz="2400" dirty="0" smtClean="0"/>
              <a:t>Input data size and run time for 9 example jobs without Rhea</a:t>
            </a:r>
          </a:p>
          <a:p>
            <a:r>
              <a:rPr lang="en-IN" sz="2400" dirty="0" smtClean="0"/>
              <a:t>Out of 160 mappers, 50% (26%) gives non-trivial row (column filters)</a:t>
            </a:r>
            <a:endParaRPr lang="en-IN" sz="2400" dirty="0"/>
          </a:p>
          <a:p>
            <a:endParaRPr lang="en-IN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4360"/>
            <a:ext cx="7244862" cy="549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DC </a:t>
            </a:r>
            <a:r>
              <a:rPr lang="en-US" dirty="0"/>
              <a:t>bandwidth: Scarce &amp; oversubscribe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10" y="1348870"/>
            <a:ext cx="8206503" cy="512920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799268" y="1931831"/>
            <a:ext cx="450760" cy="34773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250028" y="1931831"/>
            <a:ext cx="4725160" cy="1311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979052" y="1777681"/>
            <a:ext cx="101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631 Mbps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800853" y="4031087"/>
            <a:ext cx="450760" cy="34773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250028" y="4035064"/>
            <a:ext cx="4725160" cy="1311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979052" y="3708908"/>
            <a:ext cx="101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230 Mbps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2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design for data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95400"/>
            <a:ext cx="9994745" cy="2223881"/>
          </a:xfrm>
        </p:spPr>
        <p:txBody>
          <a:bodyPr>
            <a:normAutofit/>
          </a:bodyPr>
          <a:lstStyle/>
          <a:p>
            <a:r>
              <a:rPr lang="en-US" sz="3600" dirty="0"/>
              <a:t>Hadoop, Dryad, </a:t>
            </a:r>
            <a:r>
              <a:rPr lang="en-US" sz="3600" dirty="0" smtClean="0"/>
              <a:t>Map Reduce co-locate Storage and Compute</a:t>
            </a:r>
          </a:p>
          <a:p>
            <a:endParaRPr lang="en-US" sz="36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610" y="4019281"/>
            <a:ext cx="6003418" cy="217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1692"/>
            <a:ext cx="10868696" cy="1926322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Amazon S3 &amp; EC2: Amazon Elastic </a:t>
            </a:r>
            <a:r>
              <a:rPr lang="en-US" sz="4600" dirty="0" err="1" smtClean="0"/>
              <a:t>MapReduce</a:t>
            </a:r>
            <a:endParaRPr lang="en-US" sz="4600" dirty="0" smtClean="0"/>
          </a:p>
          <a:p>
            <a:r>
              <a:rPr lang="en-US" sz="4600" dirty="0" smtClean="0"/>
              <a:t>Microsoft Azure Storage and computer cloud: Hadoop</a:t>
            </a:r>
          </a:p>
          <a:p>
            <a:endParaRPr lang="en-US" dirty="0"/>
          </a:p>
        </p:txBody>
      </p:sp>
      <p:sp>
        <p:nvSpPr>
          <p:cNvPr id="8" name="object 3"/>
          <p:cNvSpPr/>
          <p:nvPr/>
        </p:nvSpPr>
        <p:spPr>
          <a:xfrm>
            <a:off x="1439236" y="2364212"/>
            <a:ext cx="916089" cy="66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4"/>
          <p:cNvSpPr/>
          <p:nvPr/>
        </p:nvSpPr>
        <p:spPr>
          <a:xfrm>
            <a:off x="1939109" y="2318493"/>
            <a:ext cx="916087" cy="66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5"/>
          <p:cNvSpPr/>
          <p:nvPr/>
        </p:nvSpPr>
        <p:spPr>
          <a:xfrm>
            <a:off x="1718128" y="2627865"/>
            <a:ext cx="916089" cy="66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7402613" y="1862872"/>
            <a:ext cx="2856041" cy="1649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9"/>
          <p:cNvSpPr/>
          <p:nvPr/>
        </p:nvSpPr>
        <p:spPr>
          <a:xfrm>
            <a:off x="2782939" y="2068440"/>
            <a:ext cx="4428290" cy="1253814"/>
          </a:xfrm>
          <a:custGeom>
            <a:avLst/>
            <a:gdLst/>
            <a:ahLst/>
            <a:cxnLst/>
            <a:rect l="l" t="t" r="r" b="b"/>
            <a:pathLst>
              <a:path w="2129028" h="594360">
                <a:moveTo>
                  <a:pt x="638168" y="35052"/>
                </a:moveTo>
                <a:lnTo>
                  <a:pt x="451231" y="35052"/>
                </a:lnTo>
                <a:lnTo>
                  <a:pt x="472567" y="35560"/>
                </a:lnTo>
                <a:lnTo>
                  <a:pt x="494919" y="36957"/>
                </a:lnTo>
                <a:lnTo>
                  <a:pt x="541401" y="43180"/>
                </a:lnTo>
                <a:lnTo>
                  <a:pt x="579119" y="52070"/>
                </a:lnTo>
                <a:lnTo>
                  <a:pt x="621919" y="66294"/>
                </a:lnTo>
                <a:lnTo>
                  <a:pt x="685038" y="92583"/>
                </a:lnTo>
                <a:lnTo>
                  <a:pt x="754253" y="125984"/>
                </a:lnTo>
                <a:lnTo>
                  <a:pt x="790575" y="144907"/>
                </a:lnTo>
                <a:lnTo>
                  <a:pt x="827913" y="165100"/>
                </a:lnTo>
                <a:lnTo>
                  <a:pt x="866267" y="186436"/>
                </a:lnTo>
                <a:lnTo>
                  <a:pt x="944372" y="231775"/>
                </a:lnTo>
                <a:lnTo>
                  <a:pt x="984123" y="255524"/>
                </a:lnTo>
                <a:lnTo>
                  <a:pt x="1295019" y="445516"/>
                </a:lnTo>
                <a:lnTo>
                  <a:pt x="1365250" y="487172"/>
                </a:lnTo>
                <a:lnTo>
                  <a:pt x="1398396" y="506095"/>
                </a:lnTo>
                <a:lnTo>
                  <a:pt x="1460119" y="539623"/>
                </a:lnTo>
                <a:lnTo>
                  <a:pt x="1514729" y="566293"/>
                </a:lnTo>
                <a:lnTo>
                  <a:pt x="1550796" y="580771"/>
                </a:lnTo>
                <a:lnTo>
                  <a:pt x="1591564" y="591947"/>
                </a:lnTo>
                <a:lnTo>
                  <a:pt x="1616329" y="594360"/>
                </a:lnTo>
                <a:lnTo>
                  <a:pt x="1632839" y="594233"/>
                </a:lnTo>
                <a:lnTo>
                  <a:pt x="1680845" y="588518"/>
                </a:lnTo>
                <a:lnTo>
                  <a:pt x="1728216" y="575691"/>
                </a:lnTo>
                <a:lnTo>
                  <a:pt x="1769349" y="559308"/>
                </a:lnTo>
                <a:lnTo>
                  <a:pt x="1619122" y="559308"/>
                </a:lnTo>
                <a:lnTo>
                  <a:pt x="1604899" y="558292"/>
                </a:lnTo>
                <a:lnTo>
                  <a:pt x="1563116" y="547878"/>
                </a:lnTo>
                <a:lnTo>
                  <a:pt x="1504188" y="522605"/>
                </a:lnTo>
                <a:lnTo>
                  <a:pt x="1447038" y="493014"/>
                </a:lnTo>
                <a:lnTo>
                  <a:pt x="1382903" y="456946"/>
                </a:lnTo>
                <a:lnTo>
                  <a:pt x="1348740" y="436880"/>
                </a:lnTo>
                <a:lnTo>
                  <a:pt x="1276477" y="393446"/>
                </a:lnTo>
                <a:lnTo>
                  <a:pt x="1002030" y="225298"/>
                </a:lnTo>
                <a:lnTo>
                  <a:pt x="962152" y="201549"/>
                </a:lnTo>
                <a:lnTo>
                  <a:pt x="883285" y="155829"/>
                </a:lnTo>
                <a:lnTo>
                  <a:pt x="844677" y="134366"/>
                </a:lnTo>
                <a:lnTo>
                  <a:pt x="806704" y="113792"/>
                </a:lnTo>
                <a:lnTo>
                  <a:pt x="769747" y="94615"/>
                </a:lnTo>
                <a:lnTo>
                  <a:pt x="733806" y="76708"/>
                </a:lnTo>
                <a:lnTo>
                  <a:pt x="699007" y="60452"/>
                </a:lnTo>
                <a:lnTo>
                  <a:pt x="665480" y="45847"/>
                </a:lnTo>
                <a:lnTo>
                  <a:pt x="638168" y="35052"/>
                </a:lnTo>
                <a:close/>
              </a:path>
              <a:path w="2129028" h="594360">
                <a:moveTo>
                  <a:pt x="2022343" y="353608"/>
                </a:moveTo>
                <a:lnTo>
                  <a:pt x="1970405" y="391795"/>
                </a:lnTo>
                <a:lnTo>
                  <a:pt x="1935988" y="416560"/>
                </a:lnTo>
                <a:lnTo>
                  <a:pt x="1902587" y="440182"/>
                </a:lnTo>
                <a:lnTo>
                  <a:pt x="1869947" y="462280"/>
                </a:lnTo>
                <a:lnTo>
                  <a:pt x="1806956" y="501015"/>
                </a:lnTo>
                <a:lnTo>
                  <a:pt x="1761617" y="524383"/>
                </a:lnTo>
                <a:lnTo>
                  <a:pt x="1717675" y="542290"/>
                </a:lnTo>
                <a:lnTo>
                  <a:pt x="1674621" y="554101"/>
                </a:lnTo>
                <a:lnTo>
                  <a:pt x="1632712" y="559181"/>
                </a:lnTo>
                <a:lnTo>
                  <a:pt x="1619122" y="559308"/>
                </a:lnTo>
                <a:lnTo>
                  <a:pt x="1769349" y="559308"/>
                </a:lnTo>
                <a:lnTo>
                  <a:pt x="1807718" y="540512"/>
                </a:lnTo>
                <a:lnTo>
                  <a:pt x="1855978" y="512699"/>
                </a:lnTo>
                <a:lnTo>
                  <a:pt x="1888744" y="491744"/>
                </a:lnTo>
                <a:lnTo>
                  <a:pt x="1922271" y="469265"/>
                </a:lnTo>
                <a:lnTo>
                  <a:pt x="1956308" y="445262"/>
                </a:lnTo>
                <a:lnTo>
                  <a:pt x="1990979" y="420116"/>
                </a:lnTo>
                <a:lnTo>
                  <a:pt x="2042739" y="382063"/>
                </a:lnTo>
                <a:lnTo>
                  <a:pt x="2043810" y="359537"/>
                </a:lnTo>
                <a:lnTo>
                  <a:pt x="2022343" y="353608"/>
                </a:lnTo>
                <a:close/>
              </a:path>
              <a:path w="2129028" h="594360">
                <a:moveTo>
                  <a:pt x="2104224" y="345440"/>
                </a:moveTo>
                <a:lnTo>
                  <a:pt x="2033524" y="345440"/>
                </a:lnTo>
                <a:lnTo>
                  <a:pt x="2054225" y="373634"/>
                </a:lnTo>
                <a:lnTo>
                  <a:pt x="2042739" y="382063"/>
                </a:lnTo>
                <a:lnTo>
                  <a:pt x="2038477" y="471678"/>
                </a:lnTo>
                <a:lnTo>
                  <a:pt x="2104224" y="345440"/>
                </a:lnTo>
                <a:close/>
              </a:path>
              <a:path w="2129028" h="594360">
                <a:moveTo>
                  <a:pt x="2033524" y="345440"/>
                </a:moveTo>
                <a:lnTo>
                  <a:pt x="2022343" y="353608"/>
                </a:lnTo>
                <a:lnTo>
                  <a:pt x="2043810" y="359537"/>
                </a:lnTo>
                <a:lnTo>
                  <a:pt x="2042739" y="382063"/>
                </a:lnTo>
                <a:lnTo>
                  <a:pt x="2054225" y="373634"/>
                </a:lnTo>
                <a:lnTo>
                  <a:pt x="2033524" y="345440"/>
                </a:lnTo>
                <a:close/>
              </a:path>
              <a:path w="2129028" h="594360">
                <a:moveTo>
                  <a:pt x="2129028" y="297815"/>
                </a:moveTo>
                <a:lnTo>
                  <a:pt x="1935733" y="329692"/>
                </a:lnTo>
                <a:lnTo>
                  <a:pt x="2022343" y="353608"/>
                </a:lnTo>
                <a:lnTo>
                  <a:pt x="2033524" y="345440"/>
                </a:lnTo>
                <a:lnTo>
                  <a:pt x="2104224" y="345440"/>
                </a:lnTo>
                <a:lnTo>
                  <a:pt x="2129028" y="297815"/>
                </a:lnTo>
                <a:close/>
              </a:path>
              <a:path w="2129028" h="594360">
                <a:moveTo>
                  <a:pt x="450215" y="0"/>
                </a:moveTo>
                <a:lnTo>
                  <a:pt x="405892" y="2286"/>
                </a:lnTo>
                <a:lnTo>
                  <a:pt x="364109" y="8762"/>
                </a:lnTo>
                <a:lnTo>
                  <a:pt x="324738" y="18796"/>
                </a:lnTo>
                <a:lnTo>
                  <a:pt x="287655" y="32385"/>
                </a:lnTo>
                <a:lnTo>
                  <a:pt x="252475" y="49149"/>
                </a:lnTo>
                <a:lnTo>
                  <a:pt x="219329" y="68580"/>
                </a:lnTo>
                <a:lnTo>
                  <a:pt x="187706" y="90805"/>
                </a:lnTo>
                <a:lnTo>
                  <a:pt x="157987" y="114935"/>
                </a:lnTo>
                <a:lnTo>
                  <a:pt x="129540" y="140970"/>
                </a:lnTo>
                <a:lnTo>
                  <a:pt x="102235" y="168529"/>
                </a:lnTo>
                <a:lnTo>
                  <a:pt x="75818" y="197485"/>
                </a:lnTo>
                <a:lnTo>
                  <a:pt x="50037" y="227330"/>
                </a:lnTo>
                <a:lnTo>
                  <a:pt x="24892" y="258064"/>
                </a:lnTo>
                <a:lnTo>
                  <a:pt x="0" y="289179"/>
                </a:lnTo>
                <a:lnTo>
                  <a:pt x="27431" y="311023"/>
                </a:lnTo>
                <a:lnTo>
                  <a:pt x="52324" y="279908"/>
                </a:lnTo>
                <a:lnTo>
                  <a:pt x="77324" y="249555"/>
                </a:lnTo>
                <a:lnTo>
                  <a:pt x="102362" y="220345"/>
                </a:lnTo>
                <a:lnTo>
                  <a:pt x="154431" y="165608"/>
                </a:lnTo>
                <a:lnTo>
                  <a:pt x="209804" y="117983"/>
                </a:lnTo>
                <a:lnTo>
                  <a:pt x="254000" y="88392"/>
                </a:lnTo>
                <a:lnTo>
                  <a:pt x="301879" y="64388"/>
                </a:lnTo>
                <a:lnTo>
                  <a:pt x="353694" y="47117"/>
                </a:lnTo>
                <a:lnTo>
                  <a:pt x="410337" y="37084"/>
                </a:lnTo>
                <a:lnTo>
                  <a:pt x="451231" y="35052"/>
                </a:lnTo>
                <a:lnTo>
                  <a:pt x="638168" y="35052"/>
                </a:lnTo>
                <a:lnTo>
                  <a:pt x="633349" y="33147"/>
                </a:lnTo>
                <a:lnTo>
                  <a:pt x="588263" y="18287"/>
                </a:lnTo>
                <a:lnTo>
                  <a:pt x="546735" y="8509"/>
                </a:lnTo>
                <a:lnTo>
                  <a:pt x="497078" y="1905"/>
                </a:lnTo>
                <a:lnTo>
                  <a:pt x="473329" y="508"/>
                </a:lnTo>
                <a:lnTo>
                  <a:pt x="4502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159099" y="3512119"/>
            <a:ext cx="204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Scalable storage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7856113" y="3721994"/>
            <a:ext cx="240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Elastic compute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5634" y="3721994"/>
            <a:ext cx="224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DC Network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separate clusters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1692"/>
            <a:ext cx="10868696" cy="192632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Security &amp; Performance 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Independent Evolution (scalability &amp; provisioning)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(User) don’t pay for compute to keep data alive</a:t>
            </a:r>
            <a:endParaRPr lang="en-US" sz="2400" dirty="0"/>
          </a:p>
        </p:txBody>
      </p:sp>
      <p:sp>
        <p:nvSpPr>
          <p:cNvPr id="8" name="object 3"/>
          <p:cNvSpPr/>
          <p:nvPr/>
        </p:nvSpPr>
        <p:spPr>
          <a:xfrm>
            <a:off x="1439236" y="2364212"/>
            <a:ext cx="916089" cy="66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4"/>
          <p:cNvSpPr/>
          <p:nvPr/>
        </p:nvSpPr>
        <p:spPr>
          <a:xfrm>
            <a:off x="1939109" y="2318493"/>
            <a:ext cx="916087" cy="66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5"/>
          <p:cNvSpPr/>
          <p:nvPr/>
        </p:nvSpPr>
        <p:spPr>
          <a:xfrm>
            <a:off x="1718128" y="2627865"/>
            <a:ext cx="916089" cy="66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7402613" y="1862872"/>
            <a:ext cx="2856041" cy="1649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9"/>
          <p:cNvSpPr/>
          <p:nvPr/>
        </p:nvSpPr>
        <p:spPr>
          <a:xfrm>
            <a:off x="2782939" y="2068440"/>
            <a:ext cx="4428290" cy="1253814"/>
          </a:xfrm>
          <a:custGeom>
            <a:avLst/>
            <a:gdLst/>
            <a:ahLst/>
            <a:cxnLst/>
            <a:rect l="l" t="t" r="r" b="b"/>
            <a:pathLst>
              <a:path w="2129028" h="594360">
                <a:moveTo>
                  <a:pt x="638168" y="35052"/>
                </a:moveTo>
                <a:lnTo>
                  <a:pt x="451231" y="35052"/>
                </a:lnTo>
                <a:lnTo>
                  <a:pt x="472567" y="35560"/>
                </a:lnTo>
                <a:lnTo>
                  <a:pt x="494919" y="36957"/>
                </a:lnTo>
                <a:lnTo>
                  <a:pt x="541401" y="43180"/>
                </a:lnTo>
                <a:lnTo>
                  <a:pt x="579119" y="52070"/>
                </a:lnTo>
                <a:lnTo>
                  <a:pt x="621919" y="66294"/>
                </a:lnTo>
                <a:lnTo>
                  <a:pt x="685038" y="92583"/>
                </a:lnTo>
                <a:lnTo>
                  <a:pt x="754253" y="125984"/>
                </a:lnTo>
                <a:lnTo>
                  <a:pt x="790575" y="144907"/>
                </a:lnTo>
                <a:lnTo>
                  <a:pt x="827913" y="165100"/>
                </a:lnTo>
                <a:lnTo>
                  <a:pt x="866267" y="186436"/>
                </a:lnTo>
                <a:lnTo>
                  <a:pt x="944372" y="231775"/>
                </a:lnTo>
                <a:lnTo>
                  <a:pt x="984123" y="255524"/>
                </a:lnTo>
                <a:lnTo>
                  <a:pt x="1295019" y="445516"/>
                </a:lnTo>
                <a:lnTo>
                  <a:pt x="1365250" y="487172"/>
                </a:lnTo>
                <a:lnTo>
                  <a:pt x="1398396" y="506095"/>
                </a:lnTo>
                <a:lnTo>
                  <a:pt x="1460119" y="539623"/>
                </a:lnTo>
                <a:lnTo>
                  <a:pt x="1514729" y="566293"/>
                </a:lnTo>
                <a:lnTo>
                  <a:pt x="1550796" y="580771"/>
                </a:lnTo>
                <a:lnTo>
                  <a:pt x="1591564" y="591947"/>
                </a:lnTo>
                <a:lnTo>
                  <a:pt x="1616329" y="594360"/>
                </a:lnTo>
                <a:lnTo>
                  <a:pt x="1632839" y="594233"/>
                </a:lnTo>
                <a:lnTo>
                  <a:pt x="1680845" y="588518"/>
                </a:lnTo>
                <a:lnTo>
                  <a:pt x="1728216" y="575691"/>
                </a:lnTo>
                <a:lnTo>
                  <a:pt x="1769349" y="559308"/>
                </a:lnTo>
                <a:lnTo>
                  <a:pt x="1619122" y="559308"/>
                </a:lnTo>
                <a:lnTo>
                  <a:pt x="1604899" y="558292"/>
                </a:lnTo>
                <a:lnTo>
                  <a:pt x="1563116" y="547878"/>
                </a:lnTo>
                <a:lnTo>
                  <a:pt x="1504188" y="522605"/>
                </a:lnTo>
                <a:lnTo>
                  <a:pt x="1447038" y="493014"/>
                </a:lnTo>
                <a:lnTo>
                  <a:pt x="1382903" y="456946"/>
                </a:lnTo>
                <a:lnTo>
                  <a:pt x="1348740" y="436880"/>
                </a:lnTo>
                <a:lnTo>
                  <a:pt x="1276477" y="393446"/>
                </a:lnTo>
                <a:lnTo>
                  <a:pt x="1002030" y="225298"/>
                </a:lnTo>
                <a:lnTo>
                  <a:pt x="962152" y="201549"/>
                </a:lnTo>
                <a:lnTo>
                  <a:pt x="883285" y="155829"/>
                </a:lnTo>
                <a:lnTo>
                  <a:pt x="844677" y="134366"/>
                </a:lnTo>
                <a:lnTo>
                  <a:pt x="806704" y="113792"/>
                </a:lnTo>
                <a:lnTo>
                  <a:pt x="769747" y="94615"/>
                </a:lnTo>
                <a:lnTo>
                  <a:pt x="733806" y="76708"/>
                </a:lnTo>
                <a:lnTo>
                  <a:pt x="699007" y="60452"/>
                </a:lnTo>
                <a:lnTo>
                  <a:pt x="665480" y="45847"/>
                </a:lnTo>
                <a:lnTo>
                  <a:pt x="638168" y="35052"/>
                </a:lnTo>
                <a:close/>
              </a:path>
              <a:path w="2129028" h="594360">
                <a:moveTo>
                  <a:pt x="2022343" y="353608"/>
                </a:moveTo>
                <a:lnTo>
                  <a:pt x="1970405" y="391795"/>
                </a:lnTo>
                <a:lnTo>
                  <a:pt x="1935988" y="416560"/>
                </a:lnTo>
                <a:lnTo>
                  <a:pt x="1902587" y="440182"/>
                </a:lnTo>
                <a:lnTo>
                  <a:pt x="1869947" y="462280"/>
                </a:lnTo>
                <a:lnTo>
                  <a:pt x="1806956" y="501015"/>
                </a:lnTo>
                <a:lnTo>
                  <a:pt x="1761617" y="524383"/>
                </a:lnTo>
                <a:lnTo>
                  <a:pt x="1717675" y="542290"/>
                </a:lnTo>
                <a:lnTo>
                  <a:pt x="1674621" y="554101"/>
                </a:lnTo>
                <a:lnTo>
                  <a:pt x="1632712" y="559181"/>
                </a:lnTo>
                <a:lnTo>
                  <a:pt x="1619122" y="559308"/>
                </a:lnTo>
                <a:lnTo>
                  <a:pt x="1769349" y="559308"/>
                </a:lnTo>
                <a:lnTo>
                  <a:pt x="1807718" y="540512"/>
                </a:lnTo>
                <a:lnTo>
                  <a:pt x="1855978" y="512699"/>
                </a:lnTo>
                <a:lnTo>
                  <a:pt x="1888744" y="491744"/>
                </a:lnTo>
                <a:lnTo>
                  <a:pt x="1922271" y="469265"/>
                </a:lnTo>
                <a:lnTo>
                  <a:pt x="1956308" y="445262"/>
                </a:lnTo>
                <a:lnTo>
                  <a:pt x="1990979" y="420116"/>
                </a:lnTo>
                <a:lnTo>
                  <a:pt x="2042739" y="382063"/>
                </a:lnTo>
                <a:lnTo>
                  <a:pt x="2043810" y="359537"/>
                </a:lnTo>
                <a:lnTo>
                  <a:pt x="2022343" y="353608"/>
                </a:lnTo>
                <a:close/>
              </a:path>
              <a:path w="2129028" h="594360">
                <a:moveTo>
                  <a:pt x="2104224" y="345440"/>
                </a:moveTo>
                <a:lnTo>
                  <a:pt x="2033524" y="345440"/>
                </a:lnTo>
                <a:lnTo>
                  <a:pt x="2054225" y="373634"/>
                </a:lnTo>
                <a:lnTo>
                  <a:pt x="2042739" y="382063"/>
                </a:lnTo>
                <a:lnTo>
                  <a:pt x="2038477" y="471678"/>
                </a:lnTo>
                <a:lnTo>
                  <a:pt x="2104224" y="345440"/>
                </a:lnTo>
                <a:close/>
              </a:path>
              <a:path w="2129028" h="594360">
                <a:moveTo>
                  <a:pt x="2033524" y="345440"/>
                </a:moveTo>
                <a:lnTo>
                  <a:pt x="2022343" y="353608"/>
                </a:lnTo>
                <a:lnTo>
                  <a:pt x="2043810" y="359537"/>
                </a:lnTo>
                <a:lnTo>
                  <a:pt x="2042739" y="382063"/>
                </a:lnTo>
                <a:lnTo>
                  <a:pt x="2054225" y="373634"/>
                </a:lnTo>
                <a:lnTo>
                  <a:pt x="2033524" y="345440"/>
                </a:lnTo>
                <a:close/>
              </a:path>
              <a:path w="2129028" h="594360">
                <a:moveTo>
                  <a:pt x="2129028" y="297815"/>
                </a:moveTo>
                <a:lnTo>
                  <a:pt x="1935733" y="329692"/>
                </a:lnTo>
                <a:lnTo>
                  <a:pt x="2022343" y="353608"/>
                </a:lnTo>
                <a:lnTo>
                  <a:pt x="2033524" y="345440"/>
                </a:lnTo>
                <a:lnTo>
                  <a:pt x="2104224" y="345440"/>
                </a:lnTo>
                <a:lnTo>
                  <a:pt x="2129028" y="297815"/>
                </a:lnTo>
                <a:close/>
              </a:path>
              <a:path w="2129028" h="594360">
                <a:moveTo>
                  <a:pt x="450215" y="0"/>
                </a:moveTo>
                <a:lnTo>
                  <a:pt x="405892" y="2286"/>
                </a:lnTo>
                <a:lnTo>
                  <a:pt x="364109" y="8762"/>
                </a:lnTo>
                <a:lnTo>
                  <a:pt x="324738" y="18796"/>
                </a:lnTo>
                <a:lnTo>
                  <a:pt x="287655" y="32385"/>
                </a:lnTo>
                <a:lnTo>
                  <a:pt x="252475" y="49149"/>
                </a:lnTo>
                <a:lnTo>
                  <a:pt x="219329" y="68580"/>
                </a:lnTo>
                <a:lnTo>
                  <a:pt x="187706" y="90805"/>
                </a:lnTo>
                <a:lnTo>
                  <a:pt x="157987" y="114935"/>
                </a:lnTo>
                <a:lnTo>
                  <a:pt x="129540" y="140970"/>
                </a:lnTo>
                <a:lnTo>
                  <a:pt x="102235" y="168529"/>
                </a:lnTo>
                <a:lnTo>
                  <a:pt x="75818" y="197485"/>
                </a:lnTo>
                <a:lnTo>
                  <a:pt x="50037" y="227330"/>
                </a:lnTo>
                <a:lnTo>
                  <a:pt x="24892" y="258064"/>
                </a:lnTo>
                <a:lnTo>
                  <a:pt x="0" y="289179"/>
                </a:lnTo>
                <a:lnTo>
                  <a:pt x="27431" y="311023"/>
                </a:lnTo>
                <a:lnTo>
                  <a:pt x="52324" y="279908"/>
                </a:lnTo>
                <a:lnTo>
                  <a:pt x="77324" y="249555"/>
                </a:lnTo>
                <a:lnTo>
                  <a:pt x="102362" y="220345"/>
                </a:lnTo>
                <a:lnTo>
                  <a:pt x="154431" y="165608"/>
                </a:lnTo>
                <a:lnTo>
                  <a:pt x="209804" y="117983"/>
                </a:lnTo>
                <a:lnTo>
                  <a:pt x="254000" y="88392"/>
                </a:lnTo>
                <a:lnTo>
                  <a:pt x="301879" y="64388"/>
                </a:lnTo>
                <a:lnTo>
                  <a:pt x="353694" y="47117"/>
                </a:lnTo>
                <a:lnTo>
                  <a:pt x="410337" y="37084"/>
                </a:lnTo>
                <a:lnTo>
                  <a:pt x="451231" y="35052"/>
                </a:lnTo>
                <a:lnTo>
                  <a:pt x="638168" y="35052"/>
                </a:lnTo>
                <a:lnTo>
                  <a:pt x="633349" y="33147"/>
                </a:lnTo>
                <a:lnTo>
                  <a:pt x="588263" y="18287"/>
                </a:lnTo>
                <a:lnTo>
                  <a:pt x="546735" y="8509"/>
                </a:lnTo>
                <a:lnTo>
                  <a:pt x="497078" y="1905"/>
                </a:lnTo>
                <a:lnTo>
                  <a:pt x="473329" y="508"/>
                </a:lnTo>
                <a:lnTo>
                  <a:pt x="4502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159099" y="3512119"/>
            <a:ext cx="204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Scalable storage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7856113" y="3721994"/>
            <a:ext cx="240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Elastic compute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0535" y="3512119"/>
            <a:ext cx="2292295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0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1692"/>
            <a:ext cx="10868696" cy="192632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Core DC </a:t>
            </a:r>
            <a:r>
              <a:rPr lang="en-US" sz="2400" dirty="0"/>
              <a:t>bandwidth: Scarce &amp; oversubscribe</a:t>
            </a:r>
            <a:endParaRPr lang="en-US" sz="2400" dirty="0"/>
          </a:p>
        </p:txBody>
      </p:sp>
      <p:sp>
        <p:nvSpPr>
          <p:cNvPr id="8" name="object 3"/>
          <p:cNvSpPr/>
          <p:nvPr/>
        </p:nvSpPr>
        <p:spPr>
          <a:xfrm>
            <a:off x="1439236" y="2364212"/>
            <a:ext cx="916089" cy="66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4"/>
          <p:cNvSpPr/>
          <p:nvPr/>
        </p:nvSpPr>
        <p:spPr>
          <a:xfrm>
            <a:off x="1939109" y="2318493"/>
            <a:ext cx="916087" cy="66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5"/>
          <p:cNvSpPr/>
          <p:nvPr/>
        </p:nvSpPr>
        <p:spPr>
          <a:xfrm>
            <a:off x="1718128" y="2627865"/>
            <a:ext cx="916089" cy="66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7402613" y="1862872"/>
            <a:ext cx="2856041" cy="1649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9"/>
          <p:cNvSpPr/>
          <p:nvPr/>
        </p:nvSpPr>
        <p:spPr>
          <a:xfrm>
            <a:off x="2782939" y="2068440"/>
            <a:ext cx="4428290" cy="1253814"/>
          </a:xfrm>
          <a:custGeom>
            <a:avLst/>
            <a:gdLst/>
            <a:ahLst/>
            <a:cxnLst/>
            <a:rect l="l" t="t" r="r" b="b"/>
            <a:pathLst>
              <a:path w="2129028" h="594360">
                <a:moveTo>
                  <a:pt x="638168" y="35052"/>
                </a:moveTo>
                <a:lnTo>
                  <a:pt x="451231" y="35052"/>
                </a:lnTo>
                <a:lnTo>
                  <a:pt x="472567" y="35560"/>
                </a:lnTo>
                <a:lnTo>
                  <a:pt x="494919" y="36957"/>
                </a:lnTo>
                <a:lnTo>
                  <a:pt x="541401" y="43180"/>
                </a:lnTo>
                <a:lnTo>
                  <a:pt x="579119" y="52070"/>
                </a:lnTo>
                <a:lnTo>
                  <a:pt x="621919" y="66294"/>
                </a:lnTo>
                <a:lnTo>
                  <a:pt x="685038" y="92583"/>
                </a:lnTo>
                <a:lnTo>
                  <a:pt x="754253" y="125984"/>
                </a:lnTo>
                <a:lnTo>
                  <a:pt x="790575" y="144907"/>
                </a:lnTo>
                <a:lnTo>
                  <a:pt x="827913" y="165100"/>
                </a:lnTo>
                <a:lnTo>
                  <a:pt x="866267" y="186436"/>
                </a:lnTo>
                <a:lnTo>
                  <a:pt x="944372" y="231775"/>
                </a:lnTo>
                <a:lnTo>
                  <a:pt x="984123" y="255524"/>
                </a:lnTo>
                <a:lnTo>
                  <a:pt x="1295019" y="445516"/>
                </a:lnTo>
                <a:lnTo>
                  <a:pt x="1365250" y="487172"/>
                </a:lnTo>
                <a:lnTo>
                  <a:pt x="1398396" y="506095"/>
                </a:lnTo>
                <a:lnTo>
                  <a:pt x="1460119" y="539623"/>
                </a:lnTo>
                <a:lnTo>
                  <a:pt x="1514729" y="566293"/>
                </a:lnTo>
                <a:lnTo>
                  <a:pt x="1550796" y="580771"/>
                </a:lnTo>
                <a:lnTo>
                  <a:pt x="1591564" y="591947"/>
                </a:lnTo>
                <a:lnTo>
                  <a:pt x="1616329" y="594360"/>
                </a:lnTo>
                <a:lnTo>
                  <a:pt x="1632839" y="594233"/>
                </a:lnTo>
                <a:lnTo>
                  <a:pt x="1680845" y="588518"/>
                </a:lnTo>
                <a:lnTo>
                  <a:pt x="1728216" y="575691"/>
                </a:lnTo>
                <a:lnTo>
                  <a:pt x="1769349" y="559308"/>
                </a:lnTo>
                <a:lnTo>
                  <a:pt x="1619122" y="559308"/>
                </a:lnTo>
                <a:lnTo>
                  <a:pt x="1604899" y="558292"/>
                </a:lnTo>
                <a:lnTo>
                  <a:pt x="1563116" y="547878"/>
                </a:lnTo>
                <a:lnTo>
                  <a:pt x="1504188" y="522605"/>
                </a:lnTo>
                <a:lnTo>
                  <a:pt x="1447038" y="493014"/>
                </a:lnTo>
                <a:lnTo>
                  <a:pt x="1382903" y="456946"/>
                </a:lnTo>
                <a:lnTo>
                  <a:pt x="1348740" y="436880"/>
                </a:lnTo>
                <a:lnTo>
                  <a:pt x="1276477" y="393446"/>
                </a:lnTo>
                <a:lnTo>
                  <a:pt x="1002030" y="225298"/>
                </a:lnTo>
                <a:lnTo>
                  <a:pt x="962152" y="201549"/>
                </a:lnTo>
                <a:lnTo>
                  <a:pt x="883285" y="155829"/>
                </a:lnTo>
                <a:lnTo>
                  <a:pt x="844677" y="134366"/>
                </a:lnTo>
                <a:lnTo>
                  <a:pt x="806704" y="113792"/>
                </a:lnTo>
                <a:lnTo>
                  <a:pt x="769747" y="94615"/>
                </a:lnTo>
                <a:lnTo>
                  <a:pt x="733806" y="76708"/>
                </a:lnTo>
                <a:lnTo>
                  <a:pt x="699007" y="60452"/>
                </a:lnTo>
                <a:lnTo>
                  <a:pt x="665480" y="45847"/>
                </a:lnTo>
                <a:lnTo>
                  <a:pt x="638168" y="35052"/>
                </a:lnTo>
                <a:close/>
              </a:path>
              <a:path w="2129028" h="594360">
                <a:moveTo>
                  <a:pt x="2022343" y="353608"/>
                </a:moveTo>
                <a:lnTo>
                  <a:pt x="1970405" y="391795"/>
                </a:lnTo>
                <a:lnTo>
                  <a:pt x="1935988" y="416560"/>
                </a:lnTo>
                <a:lnTo>
                  <a:pt x="1902587" y="440182"/>
                </a:lnTo>
                <a:lnTo>
                  <a:pt x="1869947" y="462280"/>
                </a:lnTo>
                <a:lnTo>
                  <a:pt x="1806956" y="501015"/>
                </a:lnTo>
                <a:lnTo>
                  <a:pt x="1761617" y="524383"/>
                </a:lnTo>
                <a:lnTo>
                  <a:pt x="1717675" y="542290"/>
                </a:lnTo>
                <a:lnTo>
                  <a:pt x="1674621" y="554101"/>
                </a:lnTo>
                <a:lnTo>
                  <a:pt x="1632712" y="559181"/>
                </a:lnTo>
                <a:lnTo>
                  <a:pt x="1619122" y="559308"/>
                </a:lnTo>
                <a:lnTo>
                  <a:pt x="1769349" y="559308"/>
                </a:lnTo>
                <a:lnTo>
                  <a:pt x="1807718" y="540512"/>
                </a:lnTo>
                <a:lnTo>
                  <a:pt x="1855978" y="512699"/>
                </a:lnTo>
                <a:lnTo>
                  <a:pt x="1888744" y="491744"/>
                </a:lnTo>
                <a:lnTo>
                  <a:pt x="1922271" y="469265"/>
                </a:lnTo>
                <a:lnTo>
                  <a:pt x="1956308" y="445262"/>
                </a:lnTo>
                <a:lnTo>
                  <a:pt x="1990979" y="420116"/>
                </a:lnTo>
                <a:lnTo>
                  <a:pt x="2042739" y="382063"/>
                </a:lnTo>
                <a:lnTo>
                  <a:pt x="2043810" y="359537"/>
                </a:lnTo>
                <a:lnTo>
                  <a:pt x="2022343" y="353608"/>
                </a:lnTo>
                <a:close/>
              </a:path>
              <a:path w="2129028" h="594360">
                <a:moveTo>
                  <a:pt x="2104224" y="345440"/>
                </a:moveTo>
                <a:lnTo>
                  <a:pt x="2033524" y="345440"/>
                </a:lnTo>
                <a:lnTo>
                  <a:pt x="2054225" y="373634"/>
                </a:lnTo>
                <a:lnTo>
                  <a:pt x="2042739" y="382063"/>
                </a:lnTo>
                <a:lnTo>
                  <a:pt x="2038477" y="471678"/>
                </a:lnTo>
                <a:lnTo>
                  <a:pt x="2104224" y="345440"/>
                </a:lnTo>
                <a:close/>
              </a:path>
              <a:path w="2129028" h="594360">
                <a:moveTo>
                  <a:pt x="2033524" y="345440"/>
                </a:moveTo>
                <a:lnTo>
                  <a:pt x="2022343" y="353608"/>
                </a:lnTo>
                <a:lnTo>
                  <a:pt x="2043810" y="359537"/>
                </a:lnTo>
                <a:lnTo>
                  <a:pt x="2042739" y="382063"/>
                </a:lnTo>
                <a:lnTo>
                  <a:pt x="2054225" y="373634"/>
                </a:lnTo>
                <a:lnTo>
                  <a:pt x="2033524" y="345440"/>
                </a:lnTo>
                <a:close/>
              </a:path>
              <a:path w="2129028" h="594360">
                <a:moveTo>
                  <a:pt x="2129028" y="297815"/>
                </a:moveTo>
                <a:lnTo>
                  <a:pt x="1935733" y="329692"/>
                </a:lnTo>
                <a:lnTo>
                  <a:pt x="2022343" y="353608"/>
                </a:lnTo>
                <a:lnTo>
                  <a:pt x="2033524" y="345440"/>
                </a:lnTo>
                <a:lnTo>
                  <a:pt x="2104224" y="345440"/>
                </a:lnTo>
                <a:lnTo>
                  <a:pt x="2129028" y="297815"/>
                </a:lnTo>
                <a:close/>
              </a:path>
              <a:path w="2129028" h="594360">
                <a:moveTo>
                  <a:pt x="450215" y="0"/>
                </a:moveTo>
                <a:lnTo>
                  <a:pt x="405892" y="2286"/>
                </a:lnTo>
                <a:lnTo>
                  <a:pt x="364109" y="8762"/>
                </a:lnTo>
                <a:lnTo>
                  <a:pt x="324738" y="18796"/>
                </a:lnTo>
                <a:lnTo>
                  <a:pt x="287655" y="32385"/>
                </a:lnTo>
                <a:lnTo>
                  <a:pt x="252475" y="49149"/>
                </a:lnTo>
                <a:lnTo>
                  <a:pt x="219329" y="68580"/>
                </a:lnTo>
                <a:lnTo>
                  <a:pt x="187706" y="90805"/>
                </a:lnTo>
                <a:lnTo>
                  <a:pt x="157987" y="114935"/>
                </a:lnTo>
                <a:lnTo>
                  <a:pt x="129540" y="140970"/>
                </a:lnTo>
                <a:lnTo>
                  <a:pt x="102235" y="168529"/>
                </a:lnTo>
                <a:lnTo>
                  <a:pt x="75818" y="197485"/>
                </a:lnTo>
                <a:lnTo>
                  <a:pt x="50037" y="227330"/>
                </a:lnTo>
                <a:lnTo>
                  <a:pt x="24892" y="258064"/>
                </a:lnTo>
                <a:lnTo>
                  <a:pt x="0" y="289179"/>
                </a:lnTo>
                <a:lnTo>
                  <a:pt x="27431" y="311023"/>
                </a:lnTo>
                <a:lnTo>
                  <a:pt x="52324" y="279908"/>
                </a:lnTo>
                <a:lnTo>
                  <a:pt x="77324" y="249555"/>
                </a:lnTo>
                <a:lnTo>
                  <a:pt x="102362" y="220345"/>
                </a:lnTo>
                <a:lnTo>
                  <a:pt x="154431" y="165608"/>
                </a:lnTo>
                <a:lnTo>
                  <a:pt x="209804" y="117983"/>
                </a:lnTo>
                <a:lnTo>
                  <a:pt x="254000" y="88392"/>
                </a:lnTo>
                <a:lnTo>
                  <a:pt x="301879" y="64388"/>
                </a:lnTo>
                <a:lnTo>
                  <a:pt x="353694" y="47117"/>
                </a:lnTo>
                <a:lnTo>
                  <a:pt x="410337" y="37084"/>
                </a:lnTo>
                <a:lnTo>
                  <a:pt x="451231" y="35052"/>
                </a:lnTo>
                <a:lnTo>
                  <a:pt x="638168" y="35052"/>
                </a:lnTo>
                <a:lnTo>
                  <a:pt x="633349" y="33147"/>
                </a:lnTo>
                <a:lnTo>
                  <a:pt x="588263" y="18287"/>
                </a:lnTo>
                <a:lnTo>
                  <a:pt x="546735" y="8509"/>
                </a:lnTo>
                <a:lnTo>
                  <a:pt x="497078" y="1905"/>
                </a:lnTo>
                <a:lnTo>
                  <a:pt x="473329" y="508"/>
                </a:lnTo>
                <a:lnTo>
                  <a:pt x="4502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159099" y="3512119"/>
            <a:ext cx="204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Scalable storage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7856113" y="3721994"/>
            <a:ext cx="240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Elastic compute </a:t>
            </a:r>
          </a:p>
        </p:txBody>
      </p:sp>
      <p:sp>
        <p:nvSpPr>
          <p:cNvPr id="11" name="object 12"/>
          <p:cNvSpPr/>
          <p:nvPr/>
        </p:nvSpPr>
        <p:spPr>
          <a:xfrm>
            <a:off x="3940936" y="2163651"/>
            <a:ext cx="2382592" cy="1158603"/>
          </a:xfrm>
          <a:custGeom>
            <a:avLst/>
            <a:gdLst/>
            <a:ahLst/>
            <a:cxnLst/>
            <a:rect l="l" t="t" r="r" b="b"/>
            <a:pathLst>
              <a:path w="1383791" h="504444">
                <a:moveTo>
                  <a:pt x="288417" y="84709"/>
                </a:moveTo>
                <a:lnTo>
                  <a:pt x="344169" y="182499"/>
                </a:lnTo>
                <a:lnTo>
                  <a:pt x="75056" y="193167"/>
                </a:lnTo>
                <a:lnTo>
                  <a:pt x="252094" y="270764"/>
                </a:lnTo>
                <a:lnTo>
                  <a:pt x="0" y="300736"/>
                </a:lnTo>
                <a:lnTo>
                  <a:pt x="213360" y="358902"/>
                </a:lnTo>
                <a:lnTo>
                  <a:pt x="82295" y="416306"/>
                </a:lnTo>
                <a:lnTo>
                  <a:pt x="307848" y="425958"/>
                </a:lnTo>
                <a:lnTo>
                  <a:pt x="314960" y="504444"/>
                </a:lnTo>
                <a:lnTo>
                  <a:pt x="482219" y="423291"/>
                </a:lnTo>
                <a:lnTo>
                  <a:pt x="608253" y="423291"/>
                </a:lnTo>
                <a:lnTo>
                  <a:pt x="632460" y="405638"/>
                </a:lnTo>
                <a:lnTo>
                  <a:pt x="762364" y="405638"/>
                </a:lnTo>
                <a:lnTo>
                  <a:pt x="780288" y="372110"/>
                </a:lnTo>
                <a:lnTo>
                  <a:pt x="948016" y="372110"/>
                </a:lnTo>
                <a:lnTo>
                  <a:pt x="937894" y="335153"/>
                </a:lnTo>
                <a:lnTo>
                  <a:pt x="1147535" y="335153"/>
                </a:lnTo>
                <a:lnTo>
                  <a:pt x="1049401" y="287528"/>
                </a:lnTo>
                <a:lnTo>
                  <a:pt x="1170432" y="263652"/>
                </a:lnTo>
                <a:lnTo>
                  <a:pt x="1088136" y="219583"/>
                </a:lnTo>
                <a:lnTo>
                  <a:pt x="1383791" y="155194"/>
                </a:lnTo>
                <a:lnTo>
                  <a:pt x="1049401" y="152526"/>
                </a:lnTo>
                <a:lnTo>
                  <a:pt x="1053956" y="149098"/>
                </a:lnTo>
                <a:lnTo>
                  <a:pt x="547751" y="149098"/>
                </a:lnTo>
                <a:lnTo>
                  <a:pt x="288417" y="84709"/>
                </a:lnTo>
                <a:close/>
              </a:path>
              <a:path w="1383791" h="504444">
                <a:moveTo>
                  <a:pt x="608253" y="423291"/>
                </a:moveTo>
                <a:lnTo>
                  <a:pt x="482219" y="423291"/>
                </a:lnTo>
                <a:lnTo>
                  <a:pt x="557402" y="460375"/>
                </a:lnTo>
                <a:lnTo>
                  <a:pt x="608253" y="423291"/>
                </a:lnTo>
                <a:close/>
              </a:path>
              <a:path w="1383791" h="504444">
                <a:moveTo>
                  <a:pt x="762364" y="405638"/>
                </a:moveTo>
                <a:lnTo>
                  <a:pt x="632460" y="405638"/>
                </a:lnTo>
                <a:lnTo>
                  <a:pt x="743965" y="440055"/>
                </a:lnTo>
                <a:lnTo>
                  <a:pt x="762364" y="405638"/>
                </a:lnTo>
                <a:close/>
              </a:path>
              <a:path w="1383791" h="504444">
                <a:moveTo>
                  <a:pt x="948016" y="372110"/>
                </a:moveTo>
                <a:lnTo>
                  <a:pt x="780288" y="372110"/>
                </a:lnTo>
                <a:lnTo>
                  <a:pt x="957199" y="405638"/>
                </a:lnTo>
                <a:lnTo>
                  <a:pt x="948016" y="372110"/>
                </a:lnTo>
                <a:close/>
              </a:path>
              <a:path w="1383791" h="504444">
                <a:moveTo>
                  <a:pt x="1147535" y="335153"/>
                </a:moveTo>
                <a:lnTo>
                  <a:pt x="937894" y="335153"/>
                </a:lnTo>
                <a:lnTo>
                  <a:pt x="1209294" y="365125"/>
                </a:lnTo>
                <a:lnTo>
                  <a:pt x="1147535" y="335153"/>
                </a:lnTo>
                <a:close/>
              </a:path>
              <a:path w="1383791" h="504444">
                <a:moveTo>
                  <a:pt x="622807" y="44069"/>
                </a:moveTo>
                <a:lnTo>
                  <a:pt x="547751" y="149098"/>
                </a:lnTo>
                <a:lnTo>
                  <a:pt x="1053956" y="149098"/>
                </a:lnTo>
                <a:lnTo>
                  <a:pt x="1072852" y="134874"/>
                </a:lnTo>
                <a:lnTo>
                  <a:pt x="930529" y="134874"/>
                </a:lnTo>
                <a:lnTo>
                  <a:pt x="934759" y="101346"/>
                </a:lnTo>
                <a:lnTo>
                  <a:pt x="734313" y="101346"/>
                </a:lnTo>
                <a:lnTo>
                  <a:pt x="622807" y="44069"/>
                </a:lnTo>
                <a:close/>
              </a:path>
              <a:path w="1383791" h="504444">
                <a:moveTo>
                  <a:pt x="1153668" y="74041"/>
                </a:moveTo>
                <a:lnTo>
                  <a:pt x="930529" y="134874"/>
                </a:lnTo>
                <a:lnTo>
                  <a:pt x="1072852" y="134874"/>
                </a:lnTo>
                <a:lnTo>
                  <a:pt x="1153668" y="74041"/>
                </a:lnTo>
                <a:close/>
              </a:path>
              <a:path w="1383791" h="504444">
                <a:moveTo>
                  <a:pt x="947546" y="0"/>
                </a:moveTo>
                <a:lnTo>
                  <a:pt x="734313" y="101346"/>
                </a:lnTo>
                <a:lnTo>
                  <a:pt x="934759" y="101346"/>
                </a:lnTo>
                <a:lnTo>
                  <a:pt x="947546" y="0"/>
                </a:lnTo>
                <a:close/>
              </a:path>
            </a:pathLst>
          </a:custGeom>
          <a:solidFill>
            <a:srgbClr val="30A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4"/>
          <p:cNvSpPr txBox="1"/>
          <p:nvPr/>
        </p:nvSpPr>
        <p:spPr>
          <a:xfrm>
            <a:off x="4171594" y="3417466"/>
            <a:ext cx="1353444" cy="395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00" dirty="0" smtClean="0">
                <a:solidFill>
                  <a:srgbClr val="FF0000"/>
                </a:solidFill>
                <a:latin typeface="Segoe UI"/>
                <a:cs typeface="Segoe UI"/>
              </a:rPr>
              <a:t>Bott</a:t>
            </a:r>
            <a:r>
              <a:rPr sz="2100" spc="-15" dirty="0" smtClean="0">
                <a:solidFill>
                  <a:srgbClr val="FF0000"/>
                </a:solidFill>
                <a:latin typeface="Segoe UI"/>
                <a:cs typeface="Segoe UI"/>
              </a:rPr>
              <a:t>len</a:t>
            </a:r>
            <a:r>
              <a:rPr sz="2100" spc="-10" dirty="0" smtClean="0">
                <a:solidFill>
                  <a:srgbClr val="FF0000"/>
                </a:solidFill>
                <a:latin typeface="Segoe UI"/>
                <a:cs typeface="Segoe UI"/>
              </a:rPr>
              <a:t>eck</a:t>
            </a:r>
            <a:endParaRPr sz="21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790839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Execute Mapper on storage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8504"/>
            <a:ext cx="12192000" cy="4613812"/>
          </a:xfrm>
        </p:spPr>
        <p:txBody>
          <a:bodyPr>
            <a:normAutofit lnSpcReduction="10000"/>
          </a:bodyPr>
          <a:lstStyle/>
          <a:p>
            <a:pPr marL="172085" marR="2154555" lvl="1" indent="0">
              <a:lnSpc>
                <a:spcPct val="110100"/>
              </a:lnSpc>
              <a:spcBef>
                <a:spcPts val="15"/>
              </a:spcBef>
              <a:buClr>
                <a:srgbClr val="003962"/>
              </a:buClr>
              <a:buSzPct val="88888"/>
              <a:buNone/>
              <a:tabLst>
                <a:tab pos="303530" algn="l"/>
              </a:tabLst>
            </a:pPr>
            <a:r>
              <a:rPr lang="en-IN" sz="3200" spc="-10" dirty="0" smtClean="0">
                <a:cs typeface="Segoe UI"/>
              </a:rPr>
              <a:t>Intuition</a:t>
            </a:r>
            <a:r>
              <a:rPr lang="en-IN" sz="3200" spc="-10" dirty="0">
                <a:cs typeface="Segoe UI"/>
              </a:rPr>
              <a:t>:</a:t>
            </a:r>
            <a:r>
              <a:rPr lang="en-IN" sz="3200" spc="-35" dirty="0">
                <a:cs typeface="Segoe UI"/>
              </a:rPr>
              <a:t> </a:t>
            </a:r>
            <a:r>
              <a:rPr lang="en-IN" sz="3200" spc="-15" dirty="0">
                <a:cs typeface="Segoe UI"/>
              </a:rPr>
              <a:t>Map</a:t>
            </a:r>
            <a:r>
              <a:rPr lang="en-IN" sz="3200" spc="-20" dirty="0">
                <a:cs typeface="Segoe UI"/>
              </a:rPr>
              <a:t>pe</a:t>
            </a:r>
            <a:r>
              <a:rPr lang="en-IN" sz="3200" spc="-5" dirty="0">
                <a:cs typeface="Segoe UI"/>
              </a:rPr>
              <a:t>r</a:t>
            </a:r>
            <a:r>
              <a:rPr lang="en-IN" sz="3200" dirty="0">
                <a:cs typeface="Segoe UI"/>
              </a:rPr>
              <a:t>s</a:t>
            </a:r>
            <a:r>
              <a:rPr lang="en-IN" sz="3200" spc="-5" dirty="0">
                <a:cs typeface="Segoe UI"/>
              </a:rPr>
              <a:t> </a:t>
            </a:r>
            <a:r>
              <a:rPr lang="en-IN" sz="3200" spc="-10" dirty="0">
                <a:cs typeface="Segoe UI"/>
              </a:rPr>
              <a:t>th</a:t>
            </a:r>
            <a:r>
              <a:rPr lang="en-IN" sz="3200" spc="-35" dirty="0">
                <a:cs typeface="Segoe UI"/>
              </a:rPr>
              <a:t>r</a:t>
            </a:r>
            <a:r>
              <a:rPr lang="en-IN" sz="3200" spc="-15" dirty="0">
                <a:cs typeface="Segoe UI"/>
              </a:rPr>
              <a:t>ow</a:t>
            </a:r>
            <a:r>
              <a:rPr lang="en-IN" sz="3200" spc="-20" dirty="0">
                <a:cs typeface="Segoe UI"/>
              </a:rPr>
              <a:t> </a:t>
            </a:r>
            <a:r>
              <a:rPr lang="en-IN" sz="3200" spc="-10" dirty="0">
                <a:cs typeface="Segoe UI"/>
              </a:rPr>
              <a:t>a</a:t>
            </a:r>
            <a:r>
              <a:rPr lang="en-IN" sz="3200" spc="-25" dirty="0">
                <a:cs typeface="Segoe UI"/>
              </a:rPr>
              <a:t>w</a:t>
            </a:r>
            <a:r>
              <a:rPr lang="en-IN" sz="3200" spc="-10" dirty="0">
                <a:cs typeface="Segoe UI"/>
              </a:rPr>
              <a:t>ay a</a:t>
            </a:r>
            <a:r>
              <a:rPr lang="en-IN" sz="3200" spc="-5" dirty="0">
                <a:cs typeface="Segoe UI"/>
              </a:rPr>
              <a:t> </a:t>
            </a:r>
            <a:r>
              <a:rPr lang="en-IN" sz="3200" spc="-10" dirty="0">
                <a:cs typeface="Segoe UI"/>
              </a:rPr>
              <a:t>lot</a:t>
            </a:r>
            <a:r>
              <a:rPr lang="en-IN" sz="3200" spc="-15" dirty="0">
                <a:cs typeface="Segoe UI"/>
              </a:rPr>
              <a:t> </a:t>
            </a:r>
            <a:r>
              <a:rPr lang="en-IN" sz="3200" spc="-50" dirty="0">
                <a:cs typeface="Segoe UI"/>
              </a:rPr>
              <a:t>o</a:t>
            </a:r>
            <a:r>
              <a:rPr lang="en-IN" sz="3200" spc="-10" dirty="0">
                <a:cs typeface="Segoe UI"/>
              </a:rPr>
              <a:t>f </a:t>
            </a:r>
            <a:r>
              <a:rPr lang="en-IN" sz="3200" spc="-15" dirty="0" smtClean="0">
                <a:cs typeface="Segoe UI"/>
              </a:rPr>
              <a:t>d</a:t>
            </a:r>
            <a:r>
              <a:rPr lang="en-IN" sz="3200" spc="-20" dirty="0" smtClean="0">
                <a:cs typeface="Segoe UI"/>
              </a:rPr>
              <a:t>a</a:t>
            </a:r>
            <a:r>
              <a:rPr lang="en-IN" sz="3200" spc="-10" dirty="0" smtClean="0">
                <a:cs typeface="Segoe UI"/>
              </a:rPr>
              <a:t>ta</a:t>
            </a:r>
            <a:r>
              <a:rPr lang="en-IN" sz="3200" spc="-10" smtClean="0">
                <a:cs typeface="Segoe UI"/>
              </a:rPr>
              <a:t>, but</a:t>
            </a:r>
          </a:p>
          <a:p>
            <a:pPr marL="172085" marR="2154555" lvl="1" indent="0">
              <a:lnSpc>
                <a:spcPct val="110100"/>
              </a:lnSpc>
              <a:spcBef>
                <a:spcPts val="15"/>
              </a:spcBef>
              <a:buClr>
                <a:srgbClr val="003962"/>
              </a:buClr>
              <a:buSzPct val="88888"/>
              <a:buNone/>
              <a:tabLst>
                <a:tab pos="303530" algn="l"/>
              </a:tabLst>
            </a:pPr>
            <a:endParaRPr lang="en-IN" sz="3200" spc="-10" dirty="0" smtClean="0">
              <a:cs typeface="Segoe UI"/>
            </a:endParaRPr>
          </a:p>
          <a:p>
            <a:pPr marL="457835" marR="2154555" lvl="1" indent="-285750">
              <a:lnSpc>
                <a:spcPct val="110100"/>
              </a:lnSpc>
              <a:spcBef>
                <a:spcPts val="15"/>
              </a:spcBef>
              <a:buClr>
                <a:srgbClr val="003962"/>
              </a:buClr>
              <a:buSzPct val="88888"/>
              <a:tabLst>
                <a:tab pos="303530" algn="l"/>
              </a:tabLst>
            </a:pPr>
            <a:r>
              <a:rPr lang="en-IN" sz="3200" spc="-10" dirty="0" smtClean="0">
                <a:cs typeface="Segoe UI"/>
              </a:rPr>
              <a:t>D</a:t>
            </a:r>
            <a:r>
              <a:rPr lang="en-IN" sz="3200" spc="-20" dirty="0" smtClean="0">
                <a:cs typeface="Segoe UI"/>
              </a:rPr>
              <a:t>a</a:t>
            </a:r>
            <a:r>
              <a:rPr lang="en-IN" sz="3200" spc="-10" dirty="0" smtClean="0">
                <a:cs typeface="Segoe UI"/>
              </a:rPr>
              <a:t>ta </a:t>
            </a:r>
            <a:r>
              <a:rPr lang="en-IN" sz="3200" spc="-40" dirty="0">
                <a:cs typeface="Segoe UI"/>
              </a:rPr>
              <a:t>r</a:t>
            </a:r>
            <a:r>
              <a:rPr lang="en-IN" sz="3200" spc="-20" dirty="0">
                <a:cs typeface="Segoe UI"/>
              </a:rPr>
              <a:t>e</a:t>
            </a:r>
            <a:r>
              <a:rPr lang="en-IN" sz="3200" spc="-15" dirty="0">
                <a:cs typeface="Segoe UI"/>
              </a:rPr>
              <a:t>du</a:t>
            </a:r>
            <a:r>
              <a:rPr lang="en-IN" sz="3200" spc="-20" dirty="0">
                <a:cs typeface="Segoe UI"/>
              </a:rPr>
              <a:t>c</a:t>
            </a:r>
            <a:r>
              <a:rPr lang="en-IN" sz="3200" spc="-10" dirty="0">
                <a:cs typeface="Segoe UI"/>
              </a:rPr>
              <a:t>tion not</a:t>
            </a:r>
            <a:r>
              <a:rPr lang="en-IN" sz="3200" spc="-25" dirty="0">
                <a:cs typeface="Segoe UI"/>
              </a:rPr>
              <a:t> </a:t>
            </a:r>
            <a:r>
              <a:rPr lang="en-IN" sz="3200" spc="-15" dirty="0" smtClean="0">
                <a:cs typeface="Segoe UI"/>
              </a:rPr>
              <a:t>gu</a:t>
            </a:r>
            <a:r>
              <a:rPr lang="en-IN" sz="3200" spc="-20" dirty="0" smtClean="0">
                <a:cs typeface="Segoe UI"/>
              </a:rPr>
              <a:t>a</a:t>
            </a:r>
            <a:r>
              <a:rPr lang="en-IN" sz="3200" spc="-10" dirty="0" smtClean="0">
                <a:cs typeface="Segoe UI"/>
              </a:rPr>
              <a:t>r</a:t>
            </a:r>
            <a:r>
              <a:rPr lang="en-IN" sz="3200" spc="-20" dirty="0" smtClean="0">
                <a:cs typeface="Segoe UI"/>
              </a:rPr>
              <a:t>a</a:t>
            </a:r>
            <a:r>
              <a:rPr lang="en-IN" sz="3200" spc="-15" dirty="0" smtClean="0">
                <a:cs typeface="Segoe UI"/>
              </a:rPr>
              <a:t>n</a:t>
            </a:r>
            <a:r>
              <a:rPr lang="en-IN" sz="3200" spc="-20" dirty="0" smtClean="0">
                <a:cs typeface="Segoe UI"/>
              </a:rPr>
              <a:t>tee</a:t>
            </a:r>
            <a:r>
              <a:rPr lang="en-IN" sz="3200" spc="-15" dirty="0" smtClean="0">
                <a:cs typeface="Segoe UI"/>
              </a:rPr>
              <a:t>d</a:t>
            </a:r>
            <a:endParaRPr lang="en-IN" sz="3200" dirty="0" smtClean="0">
              <a:cs typeface="Segoe UI"/>
            </a:endParaRPr>
          </a:p>
          <a:p>
            <a:pPr marL="457835" marR="2154555" lvl="1" indent="-285750">
              <a:lnSpc>
                <a:spcPct val="110100"/>
              </a:lnSpc>
              <a:spcBef>
                <a:spcPts val="15"/>
              </a:spcBef>
              <a:buClr>
                <a:srgbClr val="003962"/>
              </a:buClr>
              <a:buSzPct val="88888"/>
              <a:tabLst>
                <a:tab pos="303530" algn="l"/>
              </a:tabLst>
            </a:pPr>
            <a:r>
              <a:rPr lang="en-IN" sz="3200" dirty="0" smtClean="0">
                <a:cs typeface="Segoe UI"/>
              </a:rPr>
              <a:t>D</a:t>
            </a:r>
            <a:r>
              <a:rPr lang="en-IN" sz="3200" spc="-10" dirty="0" smtClean="0">
                <a:cs typeface="Segoe UI"/>
              </a:rPr>
              <a:t>i</a:t>
            </a:r>
            <a:r>
              <a:rPr lang="en-IN" sz="3200" dirty="0" smtClean="0">
                <a:cs typeface="Segoe UI"/>
              </a:rPr>
              <a:t>ffi</a:t>
            </a:r>
            <a:r>
              <a:rPr lang="en-IN" sz="3200" spc="-10" dirty="0" smtClean="0">
                <a:cs typeface="Segoe UI"/>
              </a:rPr>
              <a:t>cult</a:t>
            </a:r>
            <a:r>
              <a:rPr lang="en-IN" sz="3200" spc="5" dirty="0" smtClean="0">
                <a:cs typeface="Segoe UI"/>
              </a:rPr>
              <a:t> </a:t>
            </a:r>
            <a:r>
              <a:rPr lang="en-IN" sz="3200" spc="-25" dirty="0">
                <a:cs typeface="Segoe UI"/>
              </a:rPr>
              <a:t>t</a:t>
            </a:r>
            <a:r>
              <a:rPr lang="en-IN" sz="3200" spc="-15" dirty="0">
                <a:cs typeface="Segoe UI"/>
              </a:rPr>
              <a:t>o </a:t>
            </a:r>
            <a:r>
              <a:rPr lang="en-IN" sz="3200" dirty="0">
                <a:cs typeface="Segoe UI"/>
              </a:rPr>
              <a:t>s</a:t>
            </a:r>
            <a:r>
              <a:rPr lang="en-IN" sz="3200" spc="-10" dirty="0">
                <a:cs typeface="Segoe UI"/>
              </a:rPr>
              <a:t>t</a:t>
            </a:r>
            <a:r>
              <a:rPr lang="en-IN" sz="3200" spc="-15" dirty="0">
                <a:cs typeface="Segoe UI"/>
              </a:rPr>
              <a:t>op </a:t>
            </a:r>
            <a:r>
              <a:rPr lang="en-IN" sz="3200" dirty="0">
                <a:cs typeface="Segoe UI"/>
              </a:rPr>
              <a:t>m</a:t>
            </a:r>
            <a:r>
              <a:rPr lang="en-IN" sz="3200" spc="-10" dirty="0">
                <a:cs typeface="Segoe UI"/>
              </a:rPr>
              <a:t>a</a:t>
            </a:r>
            <a:r>
              <a:rPr lang="en-IN" sz="3200" spc="-15" dirty="0">
                <a:cs typeface="Segoe UI"/>
              </a:rPr>
              <a:t>pp</a:t>
            </a:r>
            <a:r>
              <a:rPr lang="en-IN" sz="3200" spc="-25" dirty="0">
                <a:cs typeface="Segoe UI"/>
              </a:rPr>
              <a:t>e</a:t>
            </a:r>
            <a:r>
              <a:rPr lang="en-IN" sz="3200" spc="-5" dirty="0">
                <a:cs typeface="Segoe UI"/>
              </a:rPr>
              <a:t>r</a:t>
            </a:r>
            <a:r>
              <a:rPr lang="en-IN" sz="3200" dirty="0">
                <a:cs typeface="Segoe UI"/>
              </a:rPr>
              <a:t>s</a:t>
            </a:r>
            <a:r>
              <a:rPr lang="en-IN" sz="3200" spc="20" dirty="0">
                <a:cs typeface="Segoe UI"/>
              </a:rPr>
              <a:t> </a:t>
            </a:r>
            <a:r>
              <a:rPr lang="en-IN" sz="3200" spc="-15" dirty="0">
                <a:cs typeface="Segoe UI"/>
              </a:rPr>
              <a:t>dur</a:t>
            </a:r>
            <a:r>
              <a:rPr lang="en-IN" sz="3200" spc="-10" dirty="0">
                <a:cs typeface="Segoe UI"/>
              </a:rPr>
              <a:t>ing </a:t>
            </a:r>
            <a:r>
              <a:rPr lang="en-IN" sz="3200" dirty="0">
                <a:cs typeface="Segoe UI"/>
              </a:rPr>
              <a:t>s</a:t>
            </a:r>
            <a:r>
              <a:rPr lang="en-IN" sz="3200" spc="-10" dirty="0">
                <a:cs typeface="Segoe UI"/>
              </a:rPr>
              <a:t>tor</a:t>
            </a:r>
            <a:r>
              <a:rPr lang="en-IN" sz="3200" spc="-15" dirty="0">
                <a:cs typeface="Segoe UI"/>
              </a:rPr>
              <a:t>a</a:t>
            </a:r>
            <a:r>
              <a:rPr lang="en-IN" sz="3200" spc="-10" dirty="0">
                <a:cs typeface="Segoe UI"/>
              </a:rPr>
              <a:t>ge</a:t>
            </a:r>
            <a:r>
              <a:rPr lang="en-IN" sz="3200" spc="-25" dirty="0">
                <a:cs typeface="Segoe UI"/>
              </a:rPr>
              <a:t> </a:t>
            </a:r>
            <a:r>
              <a:rPr lang="en-IN" sz="3200" spc="-15" dirty="0">
                <a:cs typeface="Segoe UI"/>
              </a:rPr>
              <a:t>o</a:t>
            </a:r>
            <a:r>
              <a:rPr lang="en-IN" sz="3200" spc="-20" dirty="0">
                <a:cs typeface="Segoe UI"/>
              </a:rPr>
              <a:t>ve</a:t>
            </a:r>
            <a:r>
              <a:rPr lang="en-IN" sz="3200" spc="-10" dirty="0">
                <a:cs typeface="Segoe UI"/>
              </a:rPr>
              <a:t>r</a:t>
            </a:r>
            <a:r>
              <a:rPr lang="en-IN" sz="3200" spc="-15" dirty="0">
                <a:cs typeface="Segoe UI"/>
              </a:rPr>
              <a:t>l</a:t>
            </a:r>
            <a:r>
              <a:rPr lang="en-IN" sz="3200" spc="-40" dirty="0">
                <a:cs typeface="Segoe UI"/>
              </a:rPr>
              <a:t>o</a:t>
            </a:r>
            <a:r>
              <a:rPr lang="en-IN" sz="3200" spc="-10" dirty="0">
                <a:cs typeface="Segoe UI"/>
              </a:rPr>
              <a:t>ad</a:t>
            </a:r>
            <a:r>
              <a:rPr lang="en-IN" sz="3200" spc="-5" dirty="0">
                <a:cs typeface="Segoe UI"/>
              </a:rPr>
              <a:t> </a:t>
            </a:r>
            <a:endParaRPr lang="en-IN" sz="3200" spc="-5" dirty="0" smtClean="0">
              <a:cs typeface="Segoe UI"/>
            </a:endParaRPr>
          </a:p>
          <a:p>
            <a:pPr marL="457835" marR="2154555" lvl="1" indent="-285750">
              <a:lnSpc>
                <a:spcPct val="110100"/>
              </a:lnSpc>
              <a:spcBef>
                <a:spcPts val="15"/>
              </a:spcBef>
              <a:buClr>
                <a:srgbClr val="003962"/>
              </a:buClr>
              <a:buSzPct val="88888"/>
              <a:tabLst>
                <a:tab pos="303530" algn="l"/>
              </a:tabLst>
            </a:pPr>
            <a:r>
              <a:rPr lang="en-IN" sz="3200" spc="-60" dirty="0" smtClean="0">
                <a:cs typeface="Segoe UI"/>
              </a:rPr>
              <a:t>S</a:t>
            </a:r>
            <a:r>
              <a:rPr lang="en-IN" sz="3200" spc="-25" dirty="0" smtClean="0">
                <a:cs typeface="Segoe UI"/>
              </a:rPr>
              <a:t>t</a:t>
            </a:r>
            <a:r>
              <a:rPr lang="en-IN" sz="3200" spc="-10" dirty="0" smtClean="0">
                <a:cs typeface="Segoe UI"/>
              </a:rPr>
              <a:t>or</a:t>
            </a:r>
            <a:r>
              <a:rPr lang="en-IN" sz="3200" spc="-15" dirty="0" smtClean="0">
                <a:cs typeface="Segoe UI"/>
              </a:rPr>
              <a:t>a</a:t>
            </a:r>
            <a:r>
              <a:rPr lang="en-IN" sz="3200" spc="-10" dirty="0" smtClean="0">
                <a:cs typeface="Segoe UI"/>
              </a:rPr>
              <a:t>ge </a:t>
            </a:r>
            <a:r>
              <a:rPr lang="en-IN" sz="3200" spc="-15" dirty="0">
                <a:cs typeface="Segoe UI"/>
              </a:rPr>
              <a:t>nod</a:t>
            </a:r>
            <a:r>
              <a:rPr lang="en-IN" sz="3200" spc="-20" dirty="0">
                <a:cs typeface="Segoe UI"/>
              </a:rPr>
              <a:t>e</a:t>
            </a:r>
            <a:r>
              <a:rPr lang="en-IN" sz="3200" dirty="0">
                <a:cs typeface="Segoe UI"/>
              </a:rPr>
              <a:t>s</a:t>
            </a:r>
            <a:r>
              <a:rPr lang="en-IN" sz="3200" spc="-10" dirty="0">
                <a:cs typeface="Segoe UI"/>
              </a:rPr>
              <a:t> ha</a:t>
            </a:r>
            <a:r>
              <a:rPr lang="en-IN" sz="3200" spc="-25" dirty="0">
                <a:cs typeface="Segoe UI"/>
              </a:rPr>
              <a:t>v</a:t>
            </a:r>
            <a:r>
              <a:rPr lang="en-IN" sz="3200" spc="-10" dirty="0">
                <a:cs typeface="Segoe UI"/>
              </a:rPr>
              <a:t>e</a:t>
            </a:r>
            <a:r>
              <a:rPr lang="en-IN" sz="3200" spc="-20" dirty="0">
                <a:cs typeface="Segoe UI"/>
              </a:rPr>
              <a:t> </a:t>
            </a:r>
            <a:r>
              <a:rPr lang="en-IN" sz="3200" spc="-25" dirty="0">
                <a:cs typeface="Segoe UI"/>
              </a:rPr>
              <a:t>t</a:t>
            </a:r>
            <a:r>
              <a:rPr lang="en-IN" sz="3200" spc="-15" dirty="0">
                <a:cs typeface="Segoe UI"/>
              </a:rPr>
              <a:t>o </a:t>
            </a:r>
            <a:r>
              <a:rPr lang="en-IN" sz="3200" spc="-20" dirty="0">
                <a:cs typeface="Segoe UI"/>
              </a:rPr>
              <a:t>e</a:t>
            </a:r>
            <a:r>
              <a:rPr lang="en-IN" sz="3200" spc="-25" dirty="0">
                <a:cs typeface="Segoe UI"/>
              </a:rPr>
              <a:t>x</a:t>
            </a:r>
            <a:r>
              <a:rPr lang="en-IN" sz="3200" spc="-20" dirty="0">
                <a:cs typeface="Segoe UI"/>
              </a:rPr>
              <a:t>e</a:t>
            </a:r>
            <a:r>
              <a:rPr lang="en-IN" sz="3200" spc="-10" dirty="0">
                <a:cs typeface="Segoe UI"/>
              </a:rPr>
              <a:t>cu</a:t>
            </a:r>
            <a:r>
              <a:rPr lang="en-IN" sz="3200" spc="-25" dirty="0">
                <a:cs typeface="Segoe UI"/>
              </a:rPr>
              <a:t>t</a:t>
            </a:r>
            <a:r>
              <a:rPr lang="en-IN" sz="3200" spc="-10" dirty="0">
                <a:cs typeface="Segoe UI"/>
              </a:rPr>
              <a:t>e </a:t>
            </a:r>
            <a:r>
              <a:rPr lang="en-IN" sz="3200" dirty="0">
                <a:cs typeface="Segoe UI"/>
              </a:rPr>
              <a:t>co</a:t>
            </a:r>
            <a:r>
              <a:rPr lang="en-IN" sz="3200" spc="-10" dirty="0">
                <a:cs typeface="Segoe UI"/>
              </a:rPr>
              <a:t>m</a:t>
            </a:r>
            <a:r>
              <a:rPr lang="en-IN" sz="3200" dirty="0">
                <a:cs typeface="Segoe UI"/>
              </a:rPr>
              <a:t>p</a:t>
            </a:r>
            <a:r>
              <a:rPr lang="en-IN" sz="3200" spc="-10" dirty="0">
                <a:cs typeface="Segoe UI"/>
              </a:rPr>
              <a:t>l</a:t>
            </a:r>
            <a:r>
              <a:rPr lang="en-IN" sz="3200" dirty="0">
                <a:cs typeface="Segoe UI"/>
              </a:rPr>
              <a:t>i</a:t>
            </a:r>
            <a:r>
              <a:rPr lang="en-IN" sz="3200" spc="-10" dirty="0">
                <a:cs typeface="Segoe UI"/>
              </a:rPr>
              <a:t>ca</a:t>
            </a:r>
            <a:r>
              <a:rPr lang="en-IN" sz="3200" spc="-25" dirty="0">
                <a:cs typeface="Segoe UI"/>
              </a:rPr>
              <a:t>t</a:t>
            </a:r>
            <a:r>
              <a:rPr lang="en-IN" sz="3200" spc="-20" dirty="0">
                <a:cs typeface="Segoe UI"/>
              </a:rPr>
              <a:t>e</a:t>
            </a:r>
            <a:r>
              <a:rPr lang="en-IN" sz="3200" spc="-15" dirty="0">
                <a:cs typeface="Segoe UI"/>
              </a:rPr>
              <a:t>d</a:t>
            </a:r>
            <a:r>
              <a:rPr lang="en-IN" sz="3200" spc="25" dirty="0">
                <a:cs typeface="Segoe UI"/>
              </a:rPr>
              <a:t> </a:t>
            </a:r>
            <a:r>
              <a:rPr lang="en-IN" sz="3200" spc="-10" dirty="0" smtClean="0">
                <a:cs typeface="Segoe UI"/>
              </a:rPr>
              <a:t>lo</a:t>
            </a:r>
            <a:r>
              <a:rPr lang="en-IN" sz="3200" spc="-25" dirty="0" smtClean="0">
                <a:cs typeface="Segoe UI"/>
              </a:rPr>
              <a:t>g</a:t>
            </a:r>
            <a:r>
              <a:rPr lang="en-IN" sz="3200" dirty="0" smtClean="0">
                <a:cs typeface="Segoe UI"/>
              </a:rPr>
              <a:t>ic (</a:t>
            </a:r>
            <a:r>
              <a:rPr lang="en-IN" sz="3200" spc="-15" dirty="0" smtClean="0">
                <a:cs typeface="Segoe UI"/>
              </a:rPr>
              <a:t>H</a:t>
            </a:r>
            <a:r>
              <a:rPr lang="en-IN" sz="3200" spc="-5" dirty="0" smtClean="0">
                <a:cs typeface="Segoe UI"/>
              </a:rPr>
              <a:t>a</a:t>
            </a:r>
            <a:r>
              <a:rPr lang="en-IN" sz="3200" spc="-10" dirty="0" smtClean="0">
                <a:cs typeface="Segoe UI"/>
              </a:rPr>
              <a:t>d</a:t>
            </a:r>
            <a:r>
              <a:rPr lang="en-IN" sz="3200" dirty="0" smtClean="0">
                <a:cs typeface="Segoe UI"/>
              </a:rPr>
              <a:t>oop</a:t>
            </a:r>
            <a:r>
              <a:rPr lang="en-IN" sz="3200" spc="-5" dirty="0" smtClean="0">
                <a:cs typeface="Segoe UI"/>
              </a:rPr>
              <a:t> </a:t>
            </a:r>
            <a:r>
              <a:rPr lang="en-IN" sz="3200" dirty="0">
                <a:cs typeface="Segoe UI"/>
              </a:rPr>
              <a:t>s</a:t>
            </a:r>
            <a:r>
              <a:rPr lang="en-IN" sz="3200" spc="5" dirty="0">
                <a:cs typeface="Segoe UI"/>
              </a:rPr>
              <a:t>y</a:t>
            </a:r>
            <a:r>
              <a:rPr lang="en-IN" sz="3200" dirty="0">
                <a:cs typeface="Segoe UI"/>
              </a:rPr>
              <a:t>s</a:t>
            </a:r>
            <a:r>
              <a:rPr lang="en-IN" sz="3200" spc="-10" dirty="0">
                <a:cs typeface="Segoe UI"/>
              </a:rPr>
              <a:t>te</a:t>
            </a:r>
            <a:r>
              <a:rPr lang="en-IN" sz="3200" dirty="0">
                <a:cs typeface="Segoe UI"/>
              </a:rPr>
              <a:t>m</a:t>
            </a:r>
            <a:r>
              <a:rPr lang="en-IN" sz="3200" spc="-20" dirty="0">
                <a:cs typeface="Segoe UI"/>
              </a:rPr>
              <a:t> </a:t>
            </a:r>
            <a:r>
              <a:rPr lang="en-IN" sz="3200" dirty="0">
                <a:cs typeface="Segoe UI"/>
              </a:rPr>
              <a:t>&amp;</a:t>
            </a:r>
            <a:r>
              <a:rPr lang="en-IN" sz="3200" spc="-20" dirty="0">
                <a:cs typeface="Segoe UI"/>
              </a:rPr>
              <a:t> </a:t>
            </a:r>
            <a:r>
              <a:rPr lang="en-IN" sz="3200" dirty="0" smtClean="0">
                <a:cs typeface="Segoe UI"/>
              </a:rPr>
              <a:t>p</a:t>
            </a:r>
            <a:r>
              <a:rPr lang="en-IN" sz="3200" spc="-30" dirty="0" smtClean="0">
                <a:cs typeface="Segoe UI"/>
              </a:rPr>
              <a:t>r</a:t>
            </a:r>
            <a:r>
              <a:rPr lang="en-IN" sz="3200" dirty="0" smtClean="0">
                <a:cs typeface="Segoe UI"/>
              </a:rPr>
              <a:t>o</a:t>
            </a:r>
            <a:r>
              <a:rPr lang="en-IN" sz="3200" spc="-15" dirty="0" smtClean="0">
                <a:cs typeface="Segoe UI"/>
              </a:rPr>
              <a:t>t</a:t>
            </a:r>
            <a:r>
              <a:rPr lang="en-IN" sz="3200" dirty="0" smtClean="0">
                <a:cs typeface="Segoe UI"/>
              </a:rPr>
              <a:t>oco</a:t>
            </a:r>
            <a:r>
              <a:rPr lang="en-IN" sz="3200" spc="-10" dirty="0" smtClean="0">
                <a:cs typeface="Segoe UI"/>
              </a:rPr>
              <a:t>l</a:t>
            </a:r>
            <a:r>
              <a:rPr lang="en-IN" sz="3200" dirty="0" smtClean="0">
                <a:cs typeface="Segoe UI"/>
              </a:rPr>
              <a:t>)</a:t>
            </a:r>
          </a:p>
          <a:p>
            <a:pPr marL="457835" marR="2154555" lvl="1" indent="-285750">
              <a:lnSpc>
                <a:spcPct val="110100"/>
              </a:lnSpc>
              <a:spcBef>
                <a:spcPts val="15"/>
              </a:spcBef>
              <a:buClr>
                <a:srgbClr val="003962"/>
              </a:buClr>
              <a:buSzPct val="88888"/>
              <a:tabLst>
                <a:tab pos="303530" algn="l"/>
              </a:tabLst>
            </a:pPr>
            <a:r>
              <a:rPr lang="en-IN" sz="3200" dirty="0" smtClean="0">
                <a:cs typeface="Segoe UI"/>
              </a:rPr>
              <a:t>D</a:t>
            </a:r>
            <a:r>
              <a:rPr lang="en-IN" sz="3200" spc="-10" dirty="0" smtClean="0">
                <a:cs typeface="Segoe UI"/>
              </a:rPr>
              <a:t>e</a:t>
            </a:r>
            <a:r>
              <a:rPr lang="en-IN" sz="3200" spc="-15" dirty="0" smtClean="0">
                <a:cs typeface="Segoe UI"/>
              </a:rPr>
              <a:t>p</a:t>
            </a:r>
            <a:r>
              <a:rPr lang="en-IN" sz="3200" spc="-20" dirty="0" smtClean="0">
                <a:cs typeface="Segoe UI"/>
              </a:rPr>
              <a:t>e</a:t>
            </a:r>
            <a:r>
              <a:rPr lang="en-IN" sz="3200" spc="-15" dirty="0" smtClean="0">
                <a:cs typeface="Segoe UI"/>
              </a:rPr>
              <a:t>nd</a:t>
            </a:r>
            <a:r>
              <a:rPr lang="en-IN" sz="3200" spc="-20" dirty="0" smtClean="0">
                <a:cs typeface="Segoe UI"/>
              </a:rPr>
              <a:t>e</a:t>
            </a:r>
            <a:r>
              <a:rPr lang="en-IN" sz="3200" dirty="0" smtClean="0">
                <a:cs typeface="Segoe UI"/>
              </a:rPr>
              <a:t>nc</a:t>
            </a:r>
            <a:r>
              <a:rPr lang="en-IN" sz="3200" spc="-10" dirty="0" smtClean="0">
                <a:cs typeface="Segoe UI"/>
              </a:rPr>
              <a:t>i</a:t>
            </a:r>
            <a:r>
              <a:rPr lang="en-IN" sz="3200" spc="-20" dirty="0" smtClean="0">
                <a:cs typeface="Segoe UI"/>
              </a:rPr>
              <a:t>e</a:t>
            </a:r>
            <a:r>
              <a:rPr lang="en-IN" sz="3200" dirty="0" smtClean="0">
                <a:cs typeface="Segoe UI"/>
              </a:rPr>
              <a:t>s</a:t>
            </a:r>
            <a:r>
              <a:rPr lang="en-IN" sz="3200" spc="10" dirty="0" smtClean="0">
                <a:cs typeface="Segoe UI"/>
              </a:rPr>
              <a:t> </a:t>
            </a:r>
            <a:r>
              <a:rPr lang="en-IN" sz="3200" spc="-15" dirty="0">
                <a:cs typeface="Segoe UI"/>
              </a:rPr>
              <a:t>on</a:t>
            </a:r>
            <a:r>
              <a:rPr lang="en-IN" sz="3200" spc="-25" dirty="0">
                <a:cs typeface="Segoe UI"/>
              </a:rPr>
              <a:t> </a:t>
            </a:r>
            <a:r>
              <a:rPr lang="en-IN" sz="3200" spc="-10" dirty="0">
                <a:cs typeface="Segoe UI"/>
              </a:rPr>
              <a:t>runtime </a:t>
            </a:r>
            <a:r>
              <a:rPr lang="en-IN" sz="3200" spc="-20" dirty="0">
                <a:cs typeface="Segoe UI"/>
              </a:rPr>
              <a:t>e</a:t>
            </a:r>
            <a:r>
              <a:rPr lang="en-IN" sz="3200" spc="-10" dirty="0">
                <a:cs typeface="Segoe UI"/>
              </a:rPr>
              <a:t>nvi</a:t>
            </a:r>
            <a:r>
              <a:rPr lang="en-IN" sz="3200" spc="-40" dirty="0">
                <a:cs typeface="Segoe UI"/>
              </a:rPr>
              <a:t>r</a:t>
            </a:r>
            <a:r>
              <a:rPr lang="en-IN" sz="3200" spc="-10" dirty="0">
                <a:cs typeface="Segoe UI"/>
              </a:rPr>
              <a:t>onment,</a:t>
            </a:r>
            <a:r>
              <a:rPr lang="en-IN" sz="3200" spc="-35" dirty="0">
                <a:cs typeface="Segoe UI"/>
              </a:rPr>
              <a:t> </a:t>
            </a:r>
            <a:r>
              <a:rPr lang="en-IN" sz="3200" dirty="0">
                <a:cs typeface="Segoe UI"/>
              </a:rPr>
              <a:t>l</a:t>
            </a:r>
            <a:r>
              <a:rPr lang="en-IN" sz="3200" spc="-10" dirty="0">
                <a:cs typeface="Segoe UI"/>
              </a:rPr>
              <a:t>ibr</a:t>
            </a:r>
            <a:r>
              <a:rPr lang="en-IN" sz="3200" spc="-20" dirty="0">
                <a:cs typeface="Segoe UI"/>
              </a:rPr>
              <a:t>a</a:t>
            </a:r>
            <a:r>
              <a:rPr lang="en-IN" sz="3200" spc="-10" dirty="0">
                <a:cs typeface="Segoe UI"/>
              </a:rPr>
              <a:t>r</a:t>
            </a:r>
            <a:r>
              <a:rPr lang="en-IN" sz="3200" spc="-15" dirty="0">
                <a:cs typeface="Segoe UI"/>
              </a:rPr>
              <a:t>i</a:t>
            </a:r>
            <a:r>
              <a:rPr lang="en-IN" sz="3200" spc="-20" dirty="0">
                <a:cs typeface="Segoe UI"/>
              </a:rPr>
              <a:t>e</a:t>
            </a:r>
            <a:r>
              <a:rPr lang="en-IN" sz="3200" dirty="0">
                <a:cs typeface="Segoe UI"/>
              </a:rPr>
              <a:t>s,</a:t>
            </a:r>
            <a:r>
              <a:rPr lang="en-IN" sz="3200" spc="25" dirty="0">
                <a:cs typeface="Segoe UI"/>
              </a:rPr>
              <a:t> </a:t>
            </a:r>
            <a:r>
              <a:rPr lang="en-IN" sz="3200" spc="-10" dirty="0" err="1">
                <a:cs typeface="Segoe UI"/>
              </a:rPr>
              <a:t>e</a:t>
            </a:r>
            <a:r>
              <a:rPr lang="en-IN" sz="3200" spc="-35" dirty="0" err="1">
                <a:cs typeface="Segoe UI"/>
              </a:rPr>
              <a:t>t</a:t>
            </a:r>
            <a:r>
              <a:rPr lang="en-IN" sz="3200" spc="-10" dirty="0" err="1">
                <a:cs typeface="Segoe UI"/>
              </a:rPr>
              <a:t>c</a:t>
            </a:r>
            <a:endParaRPr lang="en-IN" sz="3200" dirty="0">
              <a:cs typeface="Segoe U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91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Solution: Rhea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63388" cy="435133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smtClean="0"/>
              <a:t>Filters unnecessary data at storage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spc="-15" dirty="0" smtClean="0">
                <a:cs typeface="Segoe UI Light"/>
              </a:rPr>
              <a:t>Through </a:t>
            </a:r>
            <a:r>
              <a:rPr lang="en-IN" sz="2800" spc="-15" dirty="0" smtClean="0">
                <a:cs typeface="Segoe UI Light"/>
              </a:rPr>
              <a:t>static analysis of java byte code of mappers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spc="-15" dirty="0" smtClean="0"/>
              <a:t>Filters are executable java code</a:t>
            </a:r>
            <a:endParaRPr lang="en-IN" sz="2800" dirty="0" smtClean="0"/>
          </a:p>
        </p:txBody>
      </p:sp>
    </p:spTree>
    <p:extLst>
      <p:ext uri="{BB962C8B-B14F-4D97-AF65-F5344CB8AC3E}">
        <p14:creationId xmlns:p14="http://schemas.microsoft.com/office/powerpoint/2010/main" val="14741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Rhea: Design</a:t>
            </a:r>
            <a:endParaRPr lang="en-IN" dirty="0"/>
          </a:p>
        </p:txBody>
      </p:sp>
      <p:sp>
        <p:nvSpPr>
          <p:cNvPr id="4" name="object 5"/>
          <p:cNvSpPr txBox="1"/>
          <p:nvPr/>
        </p:nvSpPr>
        <p:spPr>
          <a:xfrm>
            <a:off x="2727195" y="4662212"/>
            <a:ext cx="1271270" cy="420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700" b="1" spc="-75" dirty="0" smtClean="0">
                <a:solidFill>
                  <a:srgbClr val="003962"/>
                </a:solidFill>
                <a:latin typeface="Segoe UI"/>
                <a:cs typeface="Segoe UI"/>
              </a:rPr>
              <a:t>S</a:t>
            </a:r>
            <a:r>
              <a:rPr sz="2700" b="1" spc="0" dirty="0" smtClean="0">
                <a:solidFill>
                  <a:srgbClr val="003962"/>
                </a:solidFill>
                <a:latin typeface="Segoe UI"/>
                <a:cs typeface="Segoe UI"/>
              </a:rPr>
              <a:t>torage</a:t>
            </a:r>
            <a:endParaRPr sz="2700">
              <a:latin typeface="Segoe UI"/>
              <a:cs typeface="Segoe UI"/>
            </a:endParaRPr>
          </a:p>
        </p:txBody>
      </p:sp>
      <p:sp>
        <p:nvSpPr>
          <p:cNvPr id="5" name="object 6"/>
          <p:cNvSpPr/>
          <p:nvPr/>
        </p:nvSpPr>
        <p:spPr>
          <a:xfrm>
            <a:off x="1575525" y="3373975"/>
            <a:ext cx="649224" cy="585216"/>
          </a:xfrm>
          <a:custGeom>
            <a:avLst/>
            <a:gdLst/>
            <a:ahLst/>
            <a:cxnLst/>
            <a:rect l="l" t="t" r="r" b="b"/>
            <a:pathLst>
              <a:path w="649224" h="585216">
                <a:moveTo>
                  <a:pt x="324612" y="0"/>
                </a:moveTo>
                <a:lnTo>
                  <a:pt x="271959" y="1277"/>
                </a:lnTo>
                <a:lnTo>
                  <a:pt x="222011" y="4974"/>
                </a:lnTo>
                <a:lnTo>
                  <a:pt x="175436" y="10890"/>
                </a:lnTo>
                <a:lnTo>
                  <a:pt x="132902" y="18824"/>
                </a:lnTo>
                <a:lnTo>
                  <a:pt x="95078" y="28575"/>
                </a:lnTo>
                <a:lnTo>
                  <a:pt x="48635" y="46166"/>
                </a:lnTo>
                <a:lnTo>
                  <a:pt x="16549" y="66714"/>
                </a:lnTo>
                <a:lnTo>
                  <a:pt x="0" y="97536"/>
                </a:lnTo>
                <a:lnTo>
                  <a:pt x="0" y="487680"/>
                </a:lnTo>
                <a:lnTo>
                  <a:pt x="25510" y="525637"/>
                </a:lnTo>
                <a:lnTo>
                  <a:pt x="62632" y="545275"/>
                </a:lnTo>
                <a:lnTo>
                  <a:pt x="113360" y="561730"/>
                </a:lnTo>
                <a:lnTo>
                  <a:pt x="153622" y="570598"/>
                </a:lnTo>
                <a:lnTo>
                  <a:pt x="198260" y="577548"/>
                </a:lnTo>
                <a:lnTo>
                  <a:pt x="246605" y="582380"/>
                </a:lnTo>
                <a:lnTo>
                  <a:pt x="297989" y="584892"/>
                </a:lnTo>
                <a:lnTo>
                  <a:pt x="324612" y="585216"/>
                </a:lnTo>
                <a:lnTo>
                  <a:pt x="351234" y="584892"/>
                </a:lnTo>
                <a:lnTo>
                  <a:pt x="402618" y="582380"/>
                </a:lnTo>
                <a:lnTo>
                  <a:pt x="450963" y="577548"/>
                </a:lnTo>
                <a:lnTo>
                  <a:pt x="495601" y="570598"/>
                </a:lnTo>
                <a:lnTo>
                  <a:pt x="535863" y="561730"/>
                </a:lnTo>
                <a:lnTo>
                  <a:pt x="586591" y="545275"/>
                </a:lnTo>
                <a:lnTo>
                  <a:pt x="623713" y="525637"/>
                </a:lnTo>
                <a:lnTo>
                  <a:pt x="648147" y="495676"/>
                </a:lnTo>
                <a:lnTo>
                  <a:pt x="649224" y="487680"/>
                </a:lnTo>
                <a:lnTo>
                  <a:pt x="649224" y="97536"/>
                </a:lnTo>
                <a:lnTo>
                  <a:pt x="623713" y="59578"/>
                </a:lnTo>
                <a:lnTo>
                  <a:pt x="586591" y="39940"/>
                </a:lnTo>
                <a:lnTo>
                  <a:pt x="535863" y="23485"/>
                </a:lnTo>
                <a:lnTo>
                  <a:pt x="495601" y="14617"/>
                </a:lnTo>
                <a:lnTo>
                  <a:pt x="450963" y="7667"/>
                </a:lnTo>
                <a:lnTo>
                  <a:pt x="402618" y="2835"/>
                </a:lnTo>
                <a:lnTo>
                  <a:pt x="351234" y="323"/>
                </a:lnTo>
                <a:lnTo>
                  <a:pt x="324612" y="0"/>
                </a:lnTo>
                <a:close/>
              </a:path>
            </a:pathLst>
          </a:custGeom>
          <a:solidFill>
            <a:srgbClr val="FFB8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7"/>
          <p:cNvSpPr/>
          <p:nvPr/>
        </p:nvSpPr>
        <p:spPr>
          <a:xfrm>
            <a:off x="1589552" y="3470671"/>
            <a:ext cx="649224" cy="97536"/>
          </a:xfrm>
          <a:custGeom>
            <a:avLst/>
            <a:gdLst/>
            <a:ahLst/>
            <a:cxnLst/>
            <a:rect l="l" t="t" r="r" b="b"/>
            <a:pathLst>
              <a:path w="649224" h="97536">
                <a:moveTo>
                  <a:pt x="649224" y="0"/>
                </a:moveTo>
                <a:lnTo>
                  <a:pt x="623713" y="37957"/>
                </a:lnTo>
                <a:lnTo>
                  <a:pt x="586591" y="57595"/>
                </a:lnTo>
                <a:lnTo>
                  <a:pt x="535863" y="74050"/>
                </a:lnTo>
                <a:lnTo>
                  <a:pt x="495601" y="82918"/>
                </a:lnTo>
                <a:lnTo>
                  <a:pt x="450963" y="89868"/>
                </a:lnTo>
                <a:lnTo>
                  <a:pt x="402618" y="94700"/>
                </a:lnTo>
                <a:lnTo>
                  <a:pt x="351234" y="97212"/>
                </a:lnTo>
                <a:lnTo>
                  <a:pt x="324612" y="97536"/>
                </a:lnTo>
                <a:lnTo>
                  <a:pt x="297989" y="97212"/>
                </a:lnTo>
                <a:lnTo>
                  <a:pt x="246605" y="94700"/>
                </a:lnTo>
                <a:lnTo>
                  <a:pt x="198260" y="89868"/>
                </a:lnTo>
                <a:lnTo>
                  <a:pt x="153622" y="82918"/>
                </a:lnTo>
                <a:lnTo>
                  <a:pt x="113360" y="74050"/>
                </a:lnTo>
                <a:lnTo>
                  <a:pt x="62632" y="57595"/>
                </a:lnTo>
                <a:lnTo>
                  <a:pt x="25510" y="37957"/>
                </a:lnTo>
                <a:lnTo>
                  <a:pt x="1076" y="7996"/>
                </a:lnTo>
                <a:lnTo>
                  <a:pt x="0" y="0"/>
                </a:lnTo>
              </a:path>
            </a:pathLst>
          </a:custGeom>
          <a:ln w="16763">
            <a:solidFill>
              <a:srgbClr val="003A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/>
          <p:nvPr/>
        </p:nvSpPr>
        <p:spPr>
          <a:xfrm>
            <a:off x="1554837" y="3370690"/>
            <a:ext cx="684096" cy="585216"/>
          </a:xfrm>
          <a:custGeom>
            <a:avLst/>
            <a:gdLst/>
            <a:ahLst/>
            <a:cxnLst/>
            <a:rect l="l" t="t" r="r" b="b"/>
            <a:pathLst>
              <a:path w="649224" h="585216">
                <a:moveTo>
                  <a:pt x="0" y="97536"/>
                </a:moveTo>
                <a:lnTo>
                  <a:pt x="25510" y="59578"/>
                </a:lnTo>
                <a:lnTo>
                  <a:pt x="62632" y="39940"/>
                </a:lnTo>
                <a:lnTo>
                  <a:pt x="113360" y="23485"/>
                </a:lnTo>
                <a:lnTo>
                  <a:pt x="153622" y="14617"/>
                </a:lnTo>
                <a:lnTo>
                  <a:pt x="198260" y="7667"/>
                </a:lnTo>
                <a:lnTo>
                  <a:pt x="246605" y="2835"/>
                </a:lnTo>
                <a:lnTo>
                  <a:pt x="297989" y="323"/>
                </a:lnTo>
                <a:lnTo>
                  <a:pt x="324612" y="0"/>
                </a:lnTo>
                <a:lnTo>
                  <a:pt x="351234" y="323"/>
                </a:lnTo>
                <a:lnTo>
                  <a:pt x="402618" y="2835"/>
                </a:lnTo>
                <a:lnTo>
                  <a:pt x="450963" y="7667"/>
                </a:lnTo>
                <a:lnTo>
                  <a:pt x="495601" y="14617"/>
                </a:lnTo>
                <a:lnTo>
                  <a:pt x="535863" y="23485"/>
                </a:lnTo>
                <a:lnTo>
                  <a:pt x="586591" y="39940"/>
                </a:lnTo>
                <a:lnTo>
                  <a:pt x="623713" y="59578"/>
                </a:lnTo>
                <a:lnTo>
                  <a:pt x="648147" y="89539"/>
                </a:lnTo>
                <a:lnTo>
                  <a:pt x="649224" y="97536"/>
                </a:lnTo>
                <a:lnTo>
                  <a:pt x="649224" y="487680"/>
                </a:lnTo>
                <a:lnTo>
                  <a:pt x="623713" y="525637"/>
                </a:lnTo>
                <a:lnTo>
                  <a:pt x="586591" y="545275"/>
                </a:lnTo>
                <a:lnTo>
                  <a:pt x="535863" y="561730"/>
                </a:lnTo>
                <a:lnTo>
                  <a:pt x="495601" y="570598"/>
                </a:lnTo>
                <a:lnTo>
                  <a:pt x="450963" y="577548"/>
                </a:lnTo>
                <a:lnTo>
                  <a:pt x="402618" y="582380"/>
                </a:lnTo>
                <a:lnTo>
                  <a:pt x="351234" y="584892"/>
                </a:lnTo>
                <a:lnTo>
                  <a:pt x="324612" y="585216"/>
                </a:lnTo>
                <a:lnTo>
                  <a:pt x="297989" y="584892"/>
                </a:lnTo>
                <a:lnTo>
                  <a:pt x="246605" y="582380"/>
                </a:lnTo>
                <a:lnTo>
                  <a:pt x="198260" y="577548"/>
                </a:lnTo>
                <a:lnTo>
                  <a:pt x="153622" y="570598"/>
                </a:lnTo>
                <a:lnTo>
                  <a:pt x="113360" y="561730"/>
                </a:lnTo>
                <a:lnTo>
                  <a:pt x="62632" y="545275"/>
                </a:lnTo>
                <a:lnTo>
                  <a:pt x="25510" y="525637"/>
                </a:lnTo>
                <a:lnTo>
                  <a:pt x="1076" y="495676"/>
                </a:lnTo>
                <a:lnTo>
                  <a:pt x="0" y="487680"/>
                </a:lnTo>
                <a:lnTo>
                  <a:pt x="0" y="97536"/>
                </a:lnTo>
                <a:close/>
              </a:path>
            </a:pathLst>
          </a:custGeom>
          <a:ln w="16764">
            <a:solidFill>
              <a:srgbClr val="003A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9"/>
          <p:cNvSpPr txBox="1"/>
          <p:nvPr/>
        </p:nvSpPr>
        <p:spPr>
          <a:xfrm>
            <a:off x="1768501" y="3624436"/>
            <a:ext cx="320675" cy="331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3020">
              <a:lnSpc>
                <a:spcPct val="100000"/>
              </a:lnSpc>
            </a:pPr>
            <a:r>
              <a:rPr sz="1050" b="1" dirty="0" smtClean="0">
                <a:solidFill>
                  <a:srgbClr val="003962"/>
                </a:solidFill>
                <a:latin typeface="Segoe UI"/>
                <a:cs typeface="Segoe UI"/>
              </a:rPr>
              <a:t>Job Da</a:t>
            </a:r>
            <a:r>
              <a:rPr sz="1050" b="1" spc="-10" dirty="0" smtClean="0">
                <a:solidFill>
                  <a:srgbClr val="003962"/>
                </a:solidFill>
                <a:latin typeface="Segoe UI"/>
                <a:cs typeface="Segoe UI"/>
              </a:rPr>
              <a:t>t</a:t>
            </a:r>
            <a:r>
              <a:rPr sz="1050" b="1" spc="0" dirty="0" smtClean="0">
                <a:solidFill>
                  <a:srgbClr val="003962"/>
                </a:solidFill>
                <a:latin typeface="Segoe UI"/>
                <a:cs typeface="Segoe UI"/>
              </a:rPr>
              <a:t>a</a:t>
            </a:r>
            <a:endParaRPr sz="1050" dirty="0">
              <a:latin typeface="Segoe UI"/>
              <a:cs typeface="Segoe UI"/>
            </a:endParaRPr>
          </a:p>
        </p:txBody>
      </p:sp>
      <p:sp>
        <p:nvSpPr>
          <p:cNvPr id="9" name="object 10"/>
          <p:cNvSpPr/>
          <p:nvPr/>
        </p:nvSpPr>
        <p:spPr>
          <a:xfrm>
            <a:off x="1589709" y="4094450"/>
            <a:ext cx="649224" cy="553212"/>
          </a:xfrm>
          <a:custGeom>
            <a:avLst/>
            <a:gdLst/>
            <a:ahLst/>
            <a:cxnLst/>
            <a:rect l="l" t="t" r="r" b="b"/>
            <a:pathLst>
              <a:path w="649224" h="553212">
                <a:moveTo>
                  <a:pt x="324612" y="0"/>
                </a:moveTo>
                <a:lnTo>
                  <a:pt x="271959" y="1206"/>
                </a:lnTo>
                <a:lnTo>
                  <a:pt x="222011" y="4700"/>
                </a:lnTo>
                <a:lnTo>
                  <a:pt x="175436" y="10290"/>
                </a:lnTo>
                <a:lnTo>
                  <a:pt x="132902" y="17788"/>
                </a:lnTo>
                <a:lnTo>
                  <a:pt x="95078" y="27003"/>
                </a:lnTo>
                <a:lnTo>
                  <a:pt x="48635" y="43631"/>
                </a:lnTo>
                <a:lnTo>
                  <a:pt x="9434" y="70043"/>
                </a:lnTo>
                <a:lnTo>
                  <a:pt x="0" y="92201"/>
                </a:lnTo>
                <a:lnTo>
                  <a:pt x="0" y="461009"/>
                </a:lnTo>
                <a:lnTo>
                  <a:pt x="25510" y="496901"/>
                </a:lnTo>
                <a:lnTo>
                  <a:pt x="62632" y="515465"/>
                </a:lnTo>
                <a:lnTo>
                  <a:pt x="113360" y="531019"/>
                </a:lnTo>
                <a:lnTo>
                  <a:pt x="153622" y="539399"/>
                </a:lnTo>
                <a:lnTo>
                  <a:pt x="198260" y="545967"/>
                </a:lnTo>
                <a:lnTo>
                  <a:pt x="246605" y="550532"/>
                </a:lnTo>
                <a:lnTo>
                  <a:pt x="297989" y="552906"/>
                </a:lnTo>
                <a:lnTo>
                  <a:pt x="324612" y="553212"/>
                </a:lnTo>
                <a:lnTo>
                  <a:pt x="351234" y="552906"/>
                </a:lnTo>
                <a:lnTo>
                  <a:pt x="402618" y="550532"/>
                </a:lnTo>
                <a:lnTo>
                  <a:pt x="450963" y="545967"/>
                </a:lnTo>
                <a:lnTo>
                  <a:pt x="495601" y="539399"/>
                </a:lnTo>
                <a:lnTo>
                  <a:pt x="535863" y="531019"/>
                </a:lnTo>
                <a:lnTo>
                  <a:pt x="586591" y="515465"/>
                </a:lnTo>
                <a:lnTo>
                  <a:pt x="623713" y="496901"/>
                </a:lnTo>
                <a:lnTo>
                  <a:pt x="649224" y="461009"/>
                </a:lnTo>
                <a:lnTo>
                  <a:pt x="649224" y="92201"/>
                </a:lnTo>
                <a:lnTo>
                  <a:pt x="623713" y="56310"/>
                </a:lnTo>
                <a:lnTo>
                  <a:pt x="586591" y="37746"/>
                </a:lnTo>
                <a:lnTo>
                  <a:pt x="535863" y="22192"/>
                </a:lnTo>
                <a:lnTo>
                  <a:pt x="495601" y="13812"/>
                </a:lnTo>
                <a:lnTo>
                  <a:pt x="450963" y="7244"/>
                </a:lnTo>
                <a:lnTo>
                  <a:pt x="402618" y="2679"/>
                </a:lnTo>
                <a:lnTo>
                  <a:pt x="351234" y="305"/>
                </a:lnTo>
                <a:lnTo>
                  <a:pt x="324612" y="0"/>
                </a:lnTo>
                <a:close/>
              </a:path>
            </a:pathLst>
          </a:custGeom>
          <a:solidFill>
            <a:srgbClr val="FFB8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1"/>
          <p:cNvSpPr/>
          <p:nvPr/>
        </p:nvSpPr>
        <p:spPr>
          <a:xfrm>
            <a:off x="1601567" y="4185695"/>
            <a:ext cx="649224" cy="92202"/>
          </a:xfrm>
          <a:custGeom>
            <a:avLst/>
            <a:gdLst/>
            <a:ahLst/>
            <a:cxnLst/>
            <a:rect l="l" t="t" r="r" b="b"/>
            <a:pathLst>
              <a:path w="649224" h="92201">
                <a:moveTo>
                  <a:pt x="649224" y="0"/>
                </a:moveTo>
                <a:lnTo>
                  <a:pt x="623713" y="35891"/>
                </a:lnTo>
                <a:lnTo>
                  <a:pt x="586591" y="54455"/>
                </a:lnTo>
                <a:lnTo>
                  <a:pt x="535863" y="70009"/>
                </a:lnTo>
                <a:lnTo>
                  <a:pt x="495601" y="78389"/>
                </a:lnTo>
                <a:lnTo>
                  <a:pt x="450963" y="84957"/>
                </a:lnTo>
                <a:lnTo>
                  <a:pt x="402618" y="89522"/>
                </a:lnTo>
                <a:lnTo>
                  <a:pt x="351234" y="91896"/>
                </a:lnTo>
                <a:lnTo>
                  <a:pt x="324612" y="92202"/>
                </a:lnTo>
                <a:lnTo>
                  <a:pt x="297989" y="91896"/>
                </a:lnTo>
                <a:lnTo>
                  <a:pt x="246605" y="89522"/>
                </a:lnTo>
                <a:lnTo>
                  <a:pt x="198260" y="84957"/>
                </a:lnTo>
                <a:lnTo>
                  <a:pt x="153622" y="78389"/>
                </a:lnTo>
                <a:lnTo>
                  <a:pt x="113360" y="70009"/>
                </a:lnTo>
                <a:lnTo>
                  <a:pt x="62632" y="54455"/>
                </a:lnTo>
                <a:lnTo>
                  <a:pt x="25510" y="35891"/>
                </a:lnTo>
                <a:lnTo>
                  <a:pt x="1076" y="7562"/>
                </a:lnTo>
                <a:lnTo>
                  <a:pt x="0" y="0"/>
                </a:lnTo>
              </a:path>
            </a:pathLst>
          </a:custGeom>
          <a:ln w="16764">
            <a:solidFill>
              <a:srgbClr val="003A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2"/>
          <p:cNvSpPr/>
          <p:nvPr/>
        </p:nvSpPr>
        <p:spPr>
          <a:xfrm>
            <a:off x="1589552" y="4090176"/>
            <a:ext cx="649224" cy="553212"/>
          </a:xfrm>
          <a:custGeom>
            <a:avLst/>
            <a:gdLst/>
            <a:ahLst/>
            <a:cxnLst/>
            <a:rect l="l" t="t" r="r" b="b"/>
            <a:pathLst>
              <a:path w="649224" h="553212">
                <a:moveTo>
                  <a:pt x="0" y="92201"/>
                </a:moveTo>
                <a:lnTo>
                  <a:pt x="25510" y="56310"/>
                </a:lnTo>
                <a:lnTo>
                  <a:pt x="62632" y="37746"/>
                </a:lnTo>
                <a:lnTo>
                  <a:pt x="113360" y="22192"/>
                </a:lnTo>
                <a:lnTo>
                  <a:pt x="153622" y="13812"/>
                </a:lnTo>
                <a:lnTo>
                  <a:pt x="198260" y="7244"/>
                </a:lnTo>
                <a:lnTo>
                  <a:pt x="246605" y="2679"/>
                </a:lnTo>
                <a:lnTo>
                  <a:pt x="297989" y="305"/>
                </a:lnTo>
                <a:lnTo>
                  <a:pt x="324612" y="0"/>
                </a:lnTo>
                <a:lnTo>
                  <a:pt x="351234" y="305"/>
                </a:lnTo>
                <a:lnTo>
                  <a:pt x="402618" y="2679"/>
                </a:lnTo>
                <a:lnTo>
                  <a:pt x="450963" y="7244"/>
                </a:lnTo>
                <a:lnTo>
                  <a:pt x="495601" y="13812"/>
                </a:lnTo>
                <a:lnTo>
                  <a:pt x="535863" y="22192"/>
                </a:lnTo>
                <a:lnTo>
                  <a:pt x="586591" y="37746"/>
                </a:lnTo>
                <a:lnTo>
                  <a:pt x="623713" y="56310"/>
                </a:lnTo>
                <a:lnTo>
                  <a:pt x="649224" y="92201"/>
                </a:lnTo>
                <a:lnTo>
                  <a:pt x="649224" y="461009"/>
                </a:lnTo>
                <a:lnTo>
                  <a:pt x="623713" y="496901"/>
                </a:lnTo>
                <a:lnTo>
                  <a:pt x="586591" y="515465"/>
                </a:lnTo>
                <a:lnTo>
                  <a:pt x="535863" y="531019"/>
                </a:lnTo>
                <a:lnTo>
                  <a:pt x="495601" y="539399"/>
                </a:lnTo>
                <a:lnTo>
                  <a:pt x="450963" y="545967"/>
                </a:lnTo>
                <a:lnTo>
                  <a:pt x="402618" y="550532"/>
                </a:lnTo>
                <a:lnTo>
                  <a:pt x="351234" y="552906"/>
                </a:lnTo>
                <a:lnTo>
                  <a:pt x="324612" y="553212"/>
                </a:lnTo>
                <a:lnTo>
                  <a:pt x="297989" y="552906"/>
                </a:lnTo>
                <a:lnTo>
                  <a:pt x="246605" y="550532"/>
                </a:lnTo>
                <a:lnTo>
                  <a:pt x="198260" y="545967"/>
                </a:lnTo>
                <a:lnTo>
                  <a:pt x="153622" y="539399"/>
                </a:lnTo>
                <a:lnTo>
                  <a:pt x="113360" y="531019"/>
                </a:lnTo>
                <a:lnTo>
                  <a:pt x="62632" y="515465"/>
                </a:lnTo>
                <a:lnTo>
                  <a:pt x="25510" y="496901"/>
                </a:lnTo>
                <a:lnTo>
                  <a:pt x="0" y="461009"/>
                </a:lnTo>
                <a:lnTo>
                  <a:pt x="0" y="92201"/>
                </a:lnTo>
                <a:close/>
              </a:path>
            </a:pathLst>
          </a:custGeom>
          <a:ln w="16764">
            <a:solidFill>
              <a:srgbClr val="003A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3"/>
          <p:cNvSpPr txBox="1"/>
          <p:nvPr/>
        </p:nvSpPr>
        <p:spPr>
          <a:xfrm>
            <a:off x="1786542" y="4270619"/>
            <a:ext cx="320675" cy="331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3020">
              <a:lnSpc>
                <a:spcPct val="100000"/>
              </a:lnSpc>
            </a:pPr>
            <a:r>
              <a:rPr sz="1050" b="1" dirty="0" smtClean="0">
                <a:solidFill>
                  <a:srgbClr val="003962"/>
                </a:solidFill>
                <a:latin typeface="Segoe UI"/>
                <a:cs typeface="Segoe UI"/>
              </a:rPr>
              <a:t>Job Da</a:t>
            </a:r>
            <a:r>
              <a:rPr sz="1050" b="1" spc="-10" dirty="0" smtClean="0">
                <a:solidFill>
                  <a:srgbClr val="003962"/>
                </a:solidFill>
                <a:latin typeface="Segoe UI"/>
                <a:cs typeface="Segoe UI"/>
              </a:rPr>
              <a:t>t</a:t>
            </a:r>
            <a:r>
              <a:rPr sz="1050" b="1" spc="0" dirty="0" smtClean="0">
                <a:solidFill>
                  <a:srgbClr val="003962"/>
                </a:solidFill>
                <a:latin typeface="Segoe UI"/>
                <a:cs typeface="Segoe UI"/>
              </a:rPr>
              <a:t>a</a:t>
            </a:r>
            <a:endParaRPr sz="1050" dirty="0">
              <a:latin typeface="Segoe UI"/>
              <a:cs typeface="Segoe UI"/>
            </a:endParaRPr>
          </a:p>
        </p:txBody>
      </p:sp>
      <p:sp>
        <p:nvSpPr>
          <p:cNvPr id="13" name="object 14"/>
          <p:cNvSpPr/>
          <p:nvPr/>
        </p:nvSpPr>
        <p:spPr>
          <a:xfrm>
            <a:off x="7474200" y="3133183"/>
            <a:ext cx="1571244" cy="2078736"/>
          </a:xfrm>
          <a:custGeom>
            <a:avLst/>
            <a:gdLst/>
            <a:ahLst/>
            <a:cxnLst/>
            <a:rect l="l" t="t" r="r" b="b"/>
            <a:pathLst>
              <a:path w="1571244" h="2078736">
                <a:moveTo>
                  <a:pt x="1309370" y="0"/>
                </a:moveTo>
                <a:lnTo>
                  <a:pt x="261874" y="0"/>
                </a:lnTo>
                <a:lnTo>
                  <a:pt x="240393" y="867"/>
                </a:lnTo>
                <a:lnTo>
                  <a:pt x="198934" y="7609"/>
                </a:lnTo>
                <a:lnTo>
                  <a:pt x="159930" y="20575"/>
                </a:lnTo>
                <a:lnTo>
                  <a:pt x="123919" y="39229"/>
                </a:lnTo>
                <a:lnTo>
                  <a:pt x="91439" y="63029"/>
                </a:lnTo>
                <a:lnTo>
                  <a:pt x="63029" y="91439"/>
                </a:lnTo>
                <a:lnTo>
                  <a:pt x="39229" y="123919"/>
                </a:lnTo>
                <a:lnTo>
                  <a:pt x="20575" y="159930"/>
                </a:lnTo>
                <a:lnTo>
                  <a:pt x="7609" y="198934"/>
                </a:lnTo>
                <a:lnTo>
                  <a:pt x="867" y="240393"/>
                </a:lnTo>
                <a:lnTo>
                  <a:pt x="0" y="261874"/>
                </a:lnTo>
                <a:lnTo>
                  <a:pt x="0" y="1816862"/>
                </a:lnTo>
                <a:lnTo>
                  <a:pt x="3426" y="1859338"/>
                </a:lnTo>
                <a:lnTo>
                  <a:pt x="13348" y="1899633"/>
                </a:lnTo>
                <a:lnTo>
                  <a:pt x="29225" y="1937207"/>
                </a:lnTo>
                <a:lnTo>
                  <a:pt x="50519" y="1971520"/>
                </a:lnTo>
                <a:lnTo>
                  <a:pt x="76692" y="2002034"/>
                </a:lnTo>
                <a:lnTo>
                  <a:pt x="107204" y="2028209"/>
                </a:lnTo>
                <a:lnTo>
                  <a:pt x="141517" y="2049505"/>
                </a:lnTo>
                <a:lnTo>
                  <a:pt x="179092" y="2065385"/>
                </a:lnTo>
                <a:lnTo>
                  <a:pt x="219390" y="2075308"/>
                </a:lnTo>
                <a:lnTo>
                  <a:pt x="261874" y="2078736"/>
                </a:lnTo>
                <a:lnTo>
                  <a:pt x="1309370" y="2078736"/>
                </a:lnTo>
                <a:lnTo>
                  <a:pt x="1351853" y="2075308"/>
                </a:lnTo>
                <a:lnTo>
                  <a:pt x="1392151" y="2065385"/>
                </a:lnTo>
                <a:lnTo>
                  <a:pt x="1429726" y="2049505"/>
                </a:lnTo>
                <a:lnTo>
                  <a:pt x="1464039" y="2028209"/>
                </a:lnTo>
                <a:lnTo>
                  <a:pt x="1494551" y="2002034"/>
                </a:lnTo>
                <a:lnTo>
                  <a:pt x="1520724" y="1971520"/>
                </a:lnTo>
                <a:lnTo>
                  <a:pt x="1542018" y="1937207"/>
                </a:lnTo>
                <a:lnTo>
                  <a:pt x="1557895" y="1899633"/>
                </a:lnTo>
                <a:lnTo>
                  <a:pt x="1567817" y="1859338"/>
                </a:lnTo>
                <a:lnTo>
                  <a:pt x="1571244" y="1816862"/>
                </a:lnTo>
                <a:lnTo>
                  <a:pt x="1571244" y="261874"/>
                </a:lnTo>
                <a:lnTo>
                  <a:pt x="1567817" y="219390"/>
                </a:lnTo>
                <a:lnTo>
                  <a:pt x="1557895" y="179092"/>
                </a:lnTo>
                <a:lnTo>
                  <a:pt x="1542018" y="141517"/>
                </a:lnTo>
                <a:lnTo>
                  <a:pt x="1520724" y="107204"/>
                </a:lnTo>
                <a:lnTo>
                  <a:pt x="1494551" y="76692"/>
                </a:lnTo>
                <a:lnTo>
                  <a:pt x="1464039" y="50519"/>
                </a:lnTo>
                <a:lnTo>
                  <a:pt x="1429726" y="29225"/>
                </a:lnTo>
                <a:lnTo>
                  <a:pt x="1392151" y="13348"/>
                </a:lnTo>
                <a:lnTo>
                  <a:pt x="1351853" y="3426"/>
                </a:lnTo>
                <a:lnTo>
                  <a:pt x="1309370" y="0"/>
                </a:lnTo>
                <a:close/>
              </a:path>
            </a:pathLst>
          </a:custGeom>
          <a:solidFill>
            <a:srgbClr val="30A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5"/>
          <p:cNvSpPr/>
          <p:nvPr/>
        </p:nvSpPr>
        <p:spPr>
          <a:xfrm>
            <a:off x="7474200" y="3133183"/>
            <a:ext cx="1571244" cy="2078736"/>
          </a:xfrm>
          <a:custGeom>
            <a:avLst/>
            <a:gdLst/>
            <a:ahLst/>
            <a:cxnLst/>
            <a:rect l="l" t="t" r="r" b="b"/>
            <a:pathLst>
              <a:path w="1571244" h="2078736">
                <a:moveTo>
                  <a:pt x="0" y="261874"/>
                </a:moveTo>
                <a:lnTo>
                  <a:pt x="3426" y="219390"/>
                </a:lnTo>
                <a:lnTo>
                  <a:pt x="13348" y="179092"/>
                </a:lnTo>
                <a:lnTo>
                  <a:pt x="29225" y="141517"/>
                </a:lnTo>
                <a:lnTo>
                  <a:pt x="50519" y="107204"/>
                </a:lnTo>
                <a:lnTo>
                  <a:pt x="76692" y="76692"/>
                </a:lnTo>
                <a:lnTo>
                  <a:pt x="107204" y="50519"/>
                </a:lnTo>
                <a:lnTo>
                  <a:pt x="141517" y="29225"/>
                </a:lnTo>
                <a:lnTo>
                  <a:pt x="179092" y="13348"/>
                </a:lnTo>
                <a:lnTo>
                  <a:pt x="219390" y="3426"/>
                </a:lnTo>
                <a:lnTo>
                  <a:pt x="261874" y="0"/>
                </a:lnTo>
                <a:lnTo>
                  <a:pt x="1309370" y="0"/>
                </a:lnTo>
                <a:lnTo>
                  <a:pt x="1351853" y="3426"/>
                </a:lnTo>
                <a:lnTo>
                  <a:pt x="1392151" y="13348"/>
                </a:lnTo>
                <a:lnTo>
                  <a:pt x="1429726" y="29225"/>
                </a:lnTo>
                <a:lnTo>
                  <a:pt x="1464039" y="50519"/>
                </a:lnTo>
                <a:lnTo>
                  <a:pt x="1494551" y="76692"/>
                </a:lnTo>
                <a:lnTo>
                  <a:pt x="1520724" y="107204"/>
                </a:lnTo>
                <a:lnTo>
                  <a:pt x="1542018" y="141517"/>
                </a:lnTo>
                <a:lnTo>
                  <a:pt x="1557895" y="179092"/>
                </a:lnTo>
                <a:lnTo>
                  <a:pt x="1567817" y="219390"/>
                </a:lnTo>
                <a:lnTo>
                  <a:pt x="1571244" y="261874"/>
                </a:lnTo>
                <a:lnTo>
                  <a:pt x="1571244" y="1816862"/>
                </a:lnTo>
                <a:lnTo>
                  <a:pt x="1567817" y="1859338"/>
                </a:lnTo>
                <a:lnTo>
                  <a:pt x="1557895" y="1899633"/>
                </a:lnTo>
                <a:lnTo>
                  <a:pt x="1542018" y="1937207"/>
                </a:lnTo>
                <a:lnTo>
                  <a:pt x="1520724" y="1971520"/>
                </a:lnTo>
                <a:lnTo>
                  <a:pt x="1494551" y="2002034"/>
                </a:lnTo>
                <a:lnTo>
                  <a:pt x="1464039" y="2028209"/>
                </a:lnTo>
                <a:lnTo>
                  <a:pt x="1429726" y="2049505"/>
                </a:lnTo>
                <a:lnTo>
                  <a:pt x="1392151" y="2065385"/>
                </a:lnTo>
                <a:lnTo>
                  <a:pt x="1351853" y="2075308"/>
                </a:lnTo>
                <a:lnTo>
                  <a:pt x="1309370" y="2078736"/>
                </a:lnTo>
                <a:lnTo>
                  <a:pt x="261874" y="2078736"/>
                </a:lnTo>
                <a:lnTo>
                  <a:pt x="219390" y="2075308"/>
                </a:lnTo>
                <a:lnTo>
                  <a:pt x="179092" y="2065385"/>
                </a:lnTo>
                <a:lnTo>
                  <a:pt x="141517" y="2049505"/>
                </a:lnTo>
                <a:lnTo>
                  <a:pt x="107204" y="2028209"/>
                </a:lnTo>
                <a:lnTo>
                  <a:pt x="76692" y="2002034"/>
                </a:lnTo>
                <a:lnTo>
                  <a:pt x="50519" y="1971520"/>
                </a:lnTo>
                <a:lnTo>
                  <a:pt x="29225" y="1937207"/>
                </a:lnTo>
                <a:lnTo>
                  <a:pt x="13348" y="1899633"/>
                </a:lnTo>
                <a:lnTo>
                  <a:pt x="3426" y="1859338"/>
                </a:lnTo>
                <a:lnTo>
                  <a:pt x="0" y="1816862"/>
                </a:lnTo>
                <a:lnTo>
                  <a:pt x="0" y="261874"/>
                </a:lnTo>
                <a:close/>
              </a:path>
            </a:pathLst>
          </a:custGeom>
          <a:ln w="10668">
            <a:solidFill>
              <a:srgbClr val="2079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6"/>
          <p:cNvSpPr txBox="1"/>
          <p:nvPr/>
        </p:nvSpPr>
        <p:spPr>
          <a:xfrm>
            <a:off x="7745092" y="4443060"/>
            <a:ext cx="1029969" cy="650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6200" marR="12700" indent="-64135">
              <a:lnSpc>
                <a:spcPct val="100000"/>
              </a:lnSpc>
            </a:pPr>
            <a:r>
              <a:rPr sz="2100" b="1" dirty="0" smtClean="0">
                <a:solidFill>
                  <a:srgbClr val="003962"/>
                </a:solidFill>
                <a:latin typeface="Segoe UI"/>
                <a:cs typeface="Segoe UI"/>
              </a:rPr>
              <a:t>Hadoop Clus</a:t>
            </a:r>
            <a:r>
              <a:rPr sz="2100" b="1" spc="-15" dirty="0" smtClean="0">
                <a:solidFill>
                  <a:srgbClr val="003962"/>
                </a:solidFill>
                <a:latin typeface="Segoe UI"/>
                <a:cs typeface="Segoe UI"/>
              </a:rPr>
              <a:t>t</a:t>
            </a:r>
            <a:r>
              <a:rPr sz="2100" b="1" spc="-10" dirty="0" smtClean="0">
                <a:solidFill>
                  <a:srgbClr val="003962"/>
                </a:solidFill>
                <a:latin typeface="Segoe UI"/>
                <a:cs typeface="Segoe UI"/>
              </a:rPr>
              <a:t>er</a:t>
            </a:r>
            <a:endParaRPr sz="2100">
              <a:latin typeface="Segoe UI"/>
              <a:cs typeface="Segoe UI"/>
            </a:endParaRPr>
          </a:p>
        </p:txBody>
      </p:sp>
      <p:sp>
        <p:nvSpPr>
          <p:cNvPr id="16" name="object 17"/>
          <p:cNvSpPr/>
          <p:nvPr/>
        </p:nvSpPr>
        <p:spPr>
          <a:xfrm>
            <a:off x="7566403" y="3344257"/>
            <a:ext cx="489203" cy="490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8"/>
          <p:cNvSpPr/>
          <p:nvPr/>
        </p:nvSpPr>
        <p:spPr>
          <a:xfrm>
            <a:off x="8419842" y="3426552"/>
            <a:ext cx="489203" cy="490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9"/>
          <p:cNvSpPr/>
          <p:nvPr/>
        </p:nvSpPr>
        <p:spPr>
          <a:xfrm>
            <a:off x="8014459" y="3184236"/>
            <a:ext cx="489203" cy="490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20"/>
          <p:cNvSpPr/>
          <p:nvPr/>
        </p:nvSpPr>
        <p:spPr>
          <a:xfrm>
            <a:off x="7566403" y="3959952"/>
            <a:ext cx="489203" cy="489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1"/>
          <p:cNvSpPr/>
          <p:nvPr/>
        </p:nvSpPr>
        <p:spPr>
          <a:xfrm>
            <a:off x="8557003" y="3917280"/>
            <a:ext cx="490728" cy="490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2"/>
          <p:cNvSpPr/>
          <p:nvPr/>
        </p:nvSpPr>
        <p:spPr>
          <a:xfrm>
            <a:off x="7993123" y="3714589"/>
            <a:ext cx="489203" cy="489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3"/>
          <p:cNvSpPr/>
          <p:nvPr/>
        </p:nvSpPr>
        <p:spPr>
          <a:xfrm>
            <a:off x="2979162" y="1603849"/>
            <a:ext cx="1766316" cy="737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4"/>
          <p:cNvSpPr txBox="1"/>
          <p:nvPr/>
        </p:nvSpPr>
        <p:spPr>
          <a:xfrm>
            <a:off x="3197806" y="1722974"/>
            <a:ext cx="1285240" cy="375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 smtClean="0">
                <a:solidFill>
                  <a:srgbClr val="003962"/>
                </a:solidFill>
                <a:latin typeface="Segoe UI"/>
                <a:cs typeface="Segoe UI"/>
              </a:rPr>
              <a:t>Input</a:t>
            </a:r>
            <a:r>
              <a:rPr sz="2400" spc="10" dirty="0" smtClean="0">
                <a:solidFill>
                  <a:srgbClr val="003962"/>
                </a:solidFill>
                <a:latin typeface="Segoe UI"/>
                <a:cs typeface="Segoe UI"/>
              </a:rPr>
              <a:t> </a:t>
            </a:r>
            <a:r>
              <a:rPr sz="2400" spc="-10" dirty="0" smtClean="0">
                <a:solidFill>
                  <a:srgbClr val="003962"/>
                </a:solidFill>
                <a:latin typeface="Segoe UI"/>
                <a:cs typeface="Segoe UI"/>
              </a:rPr>
              <a:t>J</a:t>
            </a:r>
            <a:r>
              <a:rPr sz="2400" spc="-25" dirty="0" smtClean="0">
                <a:solidFill>
                  <a:srgbClr val="003962"/>
                </a:solidFill>
                <a:latin typeface="Segoe UI"/>
                <a:cs typeface="Segoe UI"/>
              </a:rPr>
              <a:t>o</a:t>
            </a:r>
            <a:r>
              <a:rPr sz="2400" spc="-15" dirty="0" smtClean="0">
                <a:solidFill>
                  <a:srgbClr val="003962"/>
                </a:solidFill>
                <a:latin typeface="Segoe UI"/>
                <a:cs typeface="Segoe UI"/>
              </a:rPr>
              <a:t>b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24" name="object 25"/>
          <p:cNvSpPr/>
          <p:nvPr/>
        </p:nvSpPr>
        <p:spPr>
          <a:xfrm>
            <a:off x="4697472" y="1866738"/>
            <a:ext cx="539496" cy="132587"/>
          </a:xfrm>
          <a:custGeom>
            <a:avLst/>
            <a:gdLst/>
            <a:ahLst/>
            <a:cxnLst/>
            <a:rect l="l" t="t" r="r" b="b"/>
            <a:pathLst>
              <a:path w="539496" h="132587">
                <a:moveTo>
                  <a:pt x="473202" y="0"/>
                </a:moveTo>
                <a:lnTo>
                  <a:pt x="473202" y="33146"/>
                </a:lnTo>
                <a:lnTo>
                  <a:pt x="0" y="33146"/>
                </a:lnTo>
                <a:lnTo>
                  <a:pt x="0" y="99440"/>
                </a:lnTo>
                <a:lnTo>
                  <a:pt x="473202" y="99440"/>
                </a:lnTo>
                <a:lnTo>
                  <a:pt x="473202" y="132587"/>
                </a:lnTo>
                <a:lnTo>
                  <a:pt x="539496" y="66293"/>
                </a:lnTo>
                <a:lnTo>
                  <a:pt x="473202" y="0"/>
                </a:lnTo>
                <a:close/>
              </a:path>
            </a:pathLst>
          </a:custGeom>
          <a:solidFill>
            <a:srgbClr val="30A7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6"/>
          <p:cNvSpPr/>
          <p:nvPr/>
        </p:nvSpPr>
        <p:spPr>
          <a:xfrm>
            <a:off x="4697472" y="1866738"/>
            <a:ext cx="539496" cy="132587"/>
          </a:xfrm>
          <a:custGeom>
            <a:avLst/>
            <a:gdLst/>
            <a:ahLst/>
            <a:cxnLst/>
            <a:rect l="l" t="t" r="r" b="b"/>
            <a:pathLst>
              <a:path w="539496" h="132587">
                <a:moveTo>
                  <a:pt x="0" y="33146"/>
                </a:moveTo>
                <a:lnTo>
                  <a:pt x="473202" y="33146"/>
                </a:lnTo>
                <a:lnTo>
                  <a:pt x="473202" y="0"/>
                </a:lnTo>
                <a:lnTo>
                  <a:pt x="539496" y="66293"/>
                </a:lnTo>
                <a:lnTo>
                  <a:pt x="473202" y="132587"/>
                </a:lnTo>
                <a:lnTo>
                  <a:pt x="473202" y="99440"/>
                </a:lnTo>
                <a:lnTo>
                  <a:pt x="0" y="99440"/>
                </a:lnTo>
                <a:lnTo>
                  <a:pt x="0" y="33146"/>
                </a:lnTo>
                <a:close/>
              </a:path>
            </a:pathLst>
          </a:custGeom>
          <a:ln w="10668">
            <a:solidFill>
              <a:srgbClr val="2079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9"/>
          <p:cNvSpPr txBox="1"/>
          <p:nvPr/>
        </p:nvSpPr>
        <p:spPr>
          <a:xfrm>
            <a:off x="5379844" y="1603850"/>
            <a:ext cx="1399285" cy="692276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IN" sz="2400" spc="-15" dirty="0" smtClean="0">
                <a:latin typeface="Segoe UI"/>
                <a:cs typeface="Segoe UI"/>
              </a:rPr>
              <a:t>Filter </a:t>
            </a:r>
          </a:p>
          <a:p>
            <a:pPr marL="12700">
              <a:lnSpc>
                <a:spcPct val="100000"/>
              </a:lnSpc>
            </a:pPr>
            <a:r>
              <a:rPr lang="en-IN" sz="2400" spc="-15" dirty="0" smtClean="0">
                <a:latin typeface="Segoe UI"/>
                <a:cs typeface="Segoe UI"/>
              </a:rPr>
              <a:t>Generator</a:t>
            </a:r>
            <a:endParaRPr sz="2400" dirty="0">
              <a:latin typeface="Segoe UI"/>
              <a:cs typeface="Segoe UI"/>
            </a:endParaRPr>
          </a:p>
        </p:txBody>
      </p:sp>
      <p:sp>
        <p:nvSpPr>
          <p:cNvPr id="27" name="object 30"/>
          <p:cNvSpPr/>
          <p:nvPr/>
        </p:nvSpPr>
        <p:spPr>
          <a:xfrm>
            <a:off x="5041799" y="3668092"/>
            <a:ext cx="1756062" cy="12527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31"/>
          <p:cNvSpPr txBox="1"/>
          <p:nvPr/>
        </p:nvSpPr>
        <p:spPr>
          <a:xfrm>
            <a:off x="5379844" y="4119084"/>
            <a:ext cx="958850" cy="284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Segoe UI"/>
                <a:cs typeface="Segoe UI"/>
              </a:rPr>
              <a:t>Ne</a:t>
            </a:r>
            <a:r>
              <a:rPr sz="1800" b="1" spc="-10" dirty="0" smtClean="0">
                <a:latin typeface="Segoe UI"/>
                <a:cs typeface="Segoe UI"/>
              </a:rPr>
              <a:t>tw</a:t>
            </a:r>
            <a:r>
              <a:rPr sz="1800" b="1" spc="0" dirty="0" smtClean="0">
                <a:latin typeface="Segoe UI"/>
                <a:cs typeface="Segoe UI"/>
              </a:rPr>
              <a:t>o</a:t>
            </a:r>
            <a:r>
              <a:rPr sz="1800" b="1" spc="5" dirty="0" smtClean="0">
                <a:latin typeface="Segoe UI"/>
                <a:cs typeface="Segoe UI"/>
              </a:rPr>
              <a:t>r</a:t>
            </a:r>
            <a:r>
              <a:rPr sz="1800" b="1" spc="0" dirty="0" smtClean="0">
                <a:latin typeface="Segoe UI"/>
                <a:cs typeface="Segoe UI"/>
              </a:rPr>
              <a:t>k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29" name="object 32"/>
          <p:cNvSpPr/>
          <p:nvPr/>
        </p:nvSpPr>
        <p:spPr>
          <a:xfrm>
            <a:off x="3235207" y="2319621"/>
            <a:ext cx="2709025" cy="1260744"/>
          </a:xfrm>
          <a:custGeom>
            <a:avLst/>
            <a:gdLst/>
            <a:ahLst/>
            <a:cxnLst/>
            <a:rect l="l" t="t" r="r" b="b"/>
            <a:pathLst>
              <a:path w="2120900" h="1205230">
                <a:moveTo>
                  <a:pt x="2089658" y="0"/>
                </a:moveTo>
                <a:lnTo>
                  <a:pt x="2033777" y="31114"/>
                </a:lnTo>
                <a:lnTo>
                  <a:pt x="2064892" y="86995"/>
                </a:lnTo>
                <a:lnTo>
                  <a:pt x="2120900" y="55880"/>
                </a:lnTo>
                <a:lnTo>
                  <a:pt x="2089658" y="0"/>
                </a:lnTo>
                <a:close/>
              </a:path>
              <a:path w="2120900" h="1205230">
                <a:moveTo>
                  <a:pt x="1977898" y="62230"/>
                </a:moveTo>
                <a:lnTo>
                  <a:pt x="1921890" y="93345"/>
                </a:lnTo>
                <a:lnTo>
                  <a:pt x="1953005" y="149225"/>
                </a:lnTo>
                <a:lnTo>
                  <a:pt x="2009013" y="118110"/>
                </a:lnTo>
                <a:lnTo>
                  <a:pt x="1977898" y="62230"/>
                </a:lnTo>
                <a:close/>
              </a:path>
              <a:path w="2120900" h="1205230">
                <a:moveTo>
                  <a:pt x="1866011" y="124460"/>
                </a:moveTo>
                <a:lnTo>
                  <a:pt x="1810131" y="155575"/>
                </a:lnTo>
                <a:lnTo>
                  <a:pt x="1841246" y="211582"/>
                </a:lnTo>
                <a:lnTo>
                  <a:pt x="1897126" y="180467"/>
                </a:lnTo>
                <a:lnTo>
                  <a:pt x="1866011" y="124460"/>
                </a:lnTo>
                <a:close/>
              </a:path>
              <a:path w="2120900" h="1205230">
                <a:moveTo>
                  <a:pt x="1754124" y="186689"/>
                </a:moveTo>
                <a:lnTo>
                  <a:pt x="1698244" y="217805"/>
                </a:lnTo>
                <a:lnTo>
                  <a:pt x="1729358" y="273812"/>
                </a:lnTo>
                <a:lnTo>
                  <a:pt x="1785239" y="242697"/>
                </a:lnTo>
                <a:lnTo>
                  <a:pt x="1754124" y="186689"/>
                </a:lnTo>
                <a:close/>
              </a:path>
              <a:path w="2120900" h="1205230">
                <a:moveTo>
                  <a:pt x="1642237" y="249047"/>
                </a:moveTo>
                <a:lnTo>
                  <a:pt x="1586357" y="280162"/>
                </a:lnTo>
                <a:lnTo>
                  <a:pt x="1617471" y="336042"/>
                </a:lnTo>
                <a:lnTo>
                  <a:pt x="1673352" y="304926"/>
                </a:lnTo>
                <a:lnTo>
                  <a:pt x="1642237" y="249047"/>
                </a:lnTo>
                <a:close/>
              </a:path>
              <a:path w="2120900" h="1205230">
                <a:moveTo>
                  <a:pt x="1530477" y="311276"/>
                </a:moveTo>
                <a:lnTo>
                  <a:pt x="1474470" y="342392"/>
                </a:lnTo>
                <a:lnTo>
                  <a:pt x="1505584" y="398272"/>
                </a:lnTo>
                <a:lnTo>
                  <a:pt x="1561591" y="367157"/>
                </a:lnTo>
                <a:lnTo>
                  <a:pt x="1530477" y="311276"/>
                </a:lnTo>
                <a:close/>
              </a:path>
              <a:path w="2120900" h="1205230">
                <a:moveTo>
                  <a:pt x="1418589" y="373507"/>
                </a:moveTo>
                <a:lnTo>
                  <a:pt x="1362583" y="404622"/>
                </a:lnTo>
                <a:lnTo>
                  <a:pt x="1393825" y="460502"/>
                </a:lnTo>
                <a:lnTo>
                  <a:pt x="1449705" y="429387"/>
                </a:lnTo>
                <a:lnTo>
                  <a:pt x="1418589" y="373507"/>
                </a:lnTo>
                <a:close/>
              </a:path>
              <a:path w="2120900" h="1205230">
                <a:moveTo>
                  <a:pt x="1306702" y="435737"/>
                </a:moveTo>
                <a:lnTo>
                  <a:pt x="1250822" y="466852"/>
                </a:lnTo>
                <a:lnTo>
                  <a:pt x="1281938" y="522859"/>
                </a:lnTo>
                <a:lnTo>
                  <a:pt x="1337818" y="491744"/>
                </a:lnTo>
                <a:lnTo>
                  <a:pt x="1306702" y="435737"/>
                </a:lnTo>
                <a:close/>
              </a:path>
              <a:path w="2120900" h="1205230">
                <a:moveTo>
                  <a:pt x="1194815" y="497967"/>
                </a:moveTo>
                <a:lnTo>
                  <a:pt x="1138936" y="529082"/>
                </a:lnTo>
                <a:lnTo>
                  <a:pt x="1170051" y="585089"/>
                </a:lnTo>
                <a:lnTo>
                  <a:pt x="1225931" y="553974"/>
                </a:lnTo>
                <a:lnTo>
                  <a:pt x="1194815" y="497967"/>
                </a:lnTo>
                <a:close/>
              </a:path>
              <a:path w="2120900" h="1205230">
                <a:moveTo>
                  <a:pt x="1082928" y="560324"/>
                </a:moveTo>
                <a:lnTo>
                  <a:pt x="1027049" y="591439"/>
                </a:lnTo>
                <a:lnTo>
                  <a:pt x="1058164" y="647319"/>
                </a:lnTo>
                <a:lnTo>
                  <a:pt x="1114170" y="616204"/>
                </a:lnTo>
                <a:lnTo>
                  <a:pt x="1082928" y="560324"/>
                </a:lnTo>
                <a:close/>
              </a:path>
              <a:path w="2120900" h="1205230">
                <a:moveTo>
                  <a:pt x="971169" y="622554"/>
                </a:moveTo>
                <a:lnTo>
                  <a:pt x="915162" y="653669"/>
                </a:lnTo>
                <a:lnTo>
                  <a:pt x="946276" y="709549"/>
                </a:lnTo>
                <a:lnTo>
                  <a:pt x="1002283" y="678434"/>
                </a:lnTo>
                <a:lnTo>
                  <a:pt x="971169" y="622554"/>
                </a:lnTo>
                <a:close/>
              </a:path>
              <a:path w="2120900" h="1205230">
                <a:moveTo>
                  <a:pt x="859282" y="684784"/>
                </a:moveTo>
                <a:lnTo>
                  <a:pt x="803401" y="715899"/>
                </a:lnTo>
                <a:lnTo>
                  <a:pt x="834516" y="771779"/>
                </a:lnTo>
                <a:lnTo>
                  <a:pt x="890396" y="740664"/>
                </a:lnTo>
                <a:lnTo>
                  <a:pt x="859282" y="684784"/>
                </a:lnTo>
                <a:close/>
              </a:path>
              <a:path w="2120900" h="1205230">
                <a:moveTo>
                  <a:pt x="747394" y="747014"/>
                </a:moveTo>
                <a:lnTo>
                  <a:pt x="691514" y="778129"/>
                </a:lnTo>
                <a:lnTo>
                  <a:pt x="722630" y="834136"/>
                </a:lnTo>
                <a:lnTo>
                  <a:pt x="778509" y="803021"/>
                </a:lnTo>
                <a:lnTo>
                  <a:pt x="747394" y="747014"/>
                </a:lnTo>
                <a:close/>
              </a:path>
              <a:path w="2120900" h="1205230">
                <a:moveTo>
                  <a:pt x="635507" y="809244"/>
                </a:moveTo>
                <a:lnTo>
                  <a:pt x="579627" y="840359"/>
                </a:lnTo>
                <a:lnTo>
                  <a:pt x="610743" y="896366"/>
                </a:lnTo>
                <a:lnTo>
                  <a:pt x="666622" y="865251"/>
                </a:lnTo>
                <a:lnTo>
                  <a:pt x="635507" y="809244"/>
                </a:lnTo>
                <a:close/>
              </a:path>
              <a:path w="2120900" h="1205230">
                <a:moveTo>
                  <a:pt x="523747" y="871601"/>
                </a:moveTo>
                <a:lnTo>
                  <a:pt x="467740" y="902716"/>
                </a:lnTo>
                <a:lnTo>
                  <a:pt x="498856" y="958596"/>
                </a:lnTo>
                <a:lnTo>
                  <a:pt x="554863" y="927481"/>
                </a:lnTo>
                <a:lnTo>
                  <a:pt x="523747" y="871601"/>
                </a:lnTo>
                <a:close/>
              </a:path>
              <a:path w="2120900" h="1205230">
                <a:moveTo>
                  <a:pt x="411861" y="933831"/>
                </a:moveTo>
                <a:lnTo>
                  <a:pt x="355853" y="964946"/>
                </a:lnTo>
                <a:lnTo>
                  <a:pt x="387095" y="1020826"/>
                </a:lnTo>
                <a:lnTo>
                  <a:pt x="442975" y="989711"/>
                </a:lnTo>
                <a:lnTo>
                  <a:pt x="411861" y="933831"/>
                </a:lnTo>
                <a:close/>
              </a:path>
              <a:path w="2120900" h="1205230">
                <a:moveTo>
                  <a:pt x="162778" y="946269"/>
                </a:moveTo>
                <a:lnTo>
                  <a:pt x="151956" y="950317"/>
                </a:lnTo>
                <a:lnTo>
                  <a:pt x="143265" y="958116"/>
                </a:lnTo>
                <a:lnTo>
                  <a:pt x="141223" y="961136"/>
                </a:lnTo>
                <a:lnTo>
                  <a:pt x="0" y="1199642"/>
                </a:lnTo>
                <a:lnTo>
                  <a:pt x="277113" y="1205230"/>
                </a:lnTo>
                <a:lnTo>
                  <a:pt x="290857" y="1202440"/>
                </a:lnTo>
                <a:lnTo>
                  <a:pt x="298586" y="1196721"/>
                </a:lnTo>
                <a:lnTo>
                  <a:pt x="70992" y="1196721"/>
                </a:lnTo>
                <a:lnTo>
                  <a:pt x="39877" y="1140841"/>
                </a:lnTo>
                <a:lnTo>
                  <a:pt x="76200" y="1120521"/>
                </a:lnTo>
                <a:lnTo>
                  <a:pt x="121270" y="1120521"/>
                </a:lnTo>
                <a:lnTo>
                  <a:pt x="135833" y="1095933"/>
                </a:lnTo>
                <a:lnTo>
                  <a:pt x="132206" y="1089406"/>
                </a:lnTo>
                <a:lnTo>
                  <a:pt x="143387" y="1083180"/>
                </a:lnTo>
                <a:lnTo>
                  <a:pt x="196341" y="993775"/>
                </a:lnTo>
                <a:lnTo>
                  <a:pt x="200463" y="982203"/>
                </a:lnTo>
                <a:lnTo>
                  <a:pt x="200006" y="970375"/>
                </a:lnTo>
                <a:lnTo>
                  <a:pt x="195314" y="959542"/>
                </a:lnTo>
                <a:lnTo>
                  <a:pt x="186728" y="950953"/>
                </a:lnTo>
                <a:lnTo>
                  <a:pt x="174710" y="946354"/>
                </a:lnTo>
                <a:lnTo>
                  <a:pt x="162778" y="946269"/>
                </a:lnTo>
                <a:close/>
              </a:path>
              <a:path w="2120900" h="1205230">
                <a:moveTo>
                  <a:pt x="76200" y="1120521"/>
                </a:moveTo>
                <a:lnTo>
                  <a:pt x="39877" y="1140841"/>
                </a:lnTo>
                <a:lnTo>
                  <a:pt x="70992" y="1196721"/>
                </a:lnTo>
                <a:lnTo>
                  <a:pt x="92082" y="1185037"/>
                </a:lnTo>
                <a:lnTo>
                  <a:pt x="83057" y="1185037"/>
                </a:lnTo>
                <a:lnTo>
                  <a:pt x="56133" y="1136777"/>
                </a:lnTo>
                <a:lnTo>
                  <a:pt x="85267" y="1136777"/>
                </a:lnTo>
                <a:lnTo>
                  <a:pt x="76200" y="1120521"/>
                </a:lnTo>
                <a:close/>
              </a:path>
              <a:path w="2120900" h="1205230">
                <a:moveTo>
                  <a:pt x="110980" y="1137894"/>
                </a:moveTo>
                <a:lnTo>
                  <a:pt x="98059" y="1159708"/>
                </a:lnTo>
                <a:lnTo>
                  <a:pt x="107441" y="1176528"/>
                </a:lnTo>
                <a:lnTo>
                  <a:pt x="70992" y="1196721"/>
                </a:lnTo>
                <a:lnTo>
                  <a:pt x="298586" y="1196721"/>
                </a:lnTo>
                <a:lnTo>
                  <a:pt x="301765" y="1194368"/>
                </a:lnTo>
                <a:lnTo>
                  <a:pt x="308407" y="1182411"/>
                </a:lnTo>
                <a:lnTo>
                  <a:pt x="307097" y="1165630"/>
                </a:lnTo>
                <a:lnTo>
                  <a:pt x="301359" y="1153049"/>
                </a:lnTo>
                <a:lnTo>
                  <a:pt x="292796" y="1145413"/>
                </a:lnTo>
                <a:lnTo>
                  <a:pt x="163322" y="1145413"/>
                </a:lnTo>
                <a:lnTo>
                  <a:pt x="159696" y="1138886"/>
                </a:lnTo>
                <a:lnTo>
                  <a:pt x="110980" y="1137894"/>
                </a:lnTo>
                <a:close/>
              </a:path>
              <a:path w="2120900" h="1205230">
                <a:moveTo>
                  <a:pt x="56133" y="1136777"/>
                </a:moveTo>
                <a:lnTo>
                  <a:pt x="83057" y="1185037"/>
                </a:lnTo>
                <a:lnTo>
                  <a:pt x="98059" y="1159708"/>
                </a:lnTo>
                <a:lnTo>
                  <a:pt x="85602" y="1137377"/>
                </a:lnTo>
                <a:lnTo>
                  <a:pt x="56133" y="1136777"/>
                </a:lnTo>
                <a:close/>
              </a:path>
              <a:path w="2120900" h="1205230">
                <a:moveTo>
                  <a:pt x="98059" y="1159708"/>
                </a:moveTo>
                <a:lnTo>
                  <a:pt x="83057" y="1185037"/>
                </a:lnTo>
                <a:lnTo>
                  <a:pt x="92082" y="1185037"/>
                </a:lnTo>
                <a:lnTo>
                  <a:pt x="107441" y="1176528"/>
                </a:lnTo>
                <a:lnTo>
                  <a:pt x="98059" y="1159708"/>
                </a:lnTo>
                <a:close/>
              </a:path>
              <a:path w="2120900" h="1205230">
                <a:moveTo>
                  <a:pt x="85602" y="1137377"/>
                </a:moveTo>
                <a:lnTo>
                  <a:pt x="98059" y="1159708"/>
                </a:lnTo>
                <a:lnTo>
                  <a:pt x="110980" y="1137894"/>
                </a:lnTo>
                <a:lnTo>
                  <a:pt x="85602" y="1137377"/>
                </a:lnTo>
                <a:close/>
              </a:path>
              <a:path w="2120900" h="1205230">
                <a:moveTo>
                  <a:pt x="159696" y="1138886"/>
                </a:moveTo>
                <a:lnTo>
                  <a:pt x="163322" y="1145413"/>
                </a:lnTo>
                <a:lnTo>
                  <a:pt x="174501" y="1139187"/>
                </a:lnTo>
                <a:lnTo>
                  <a:pt x="159696" y="1138886"/>
                </a:lnTo>
                <a:close/>
              </a:path>
              <a:path w="2120900" h="1205230">
                <a:moveTo>
                  <a:pt x="174501" y="1139187"/>
                </a:moveTo>
                <a:lnTo>
                  <a:pt x="163322" y="1145413"/>
                </a:lnTo>
                <a:lnTo>
                  <a:pt x="292796" y="1145413"/>
                </a:lnTo>
                <a:lnTo>
                  <a:pt x="292203" y="1144883"/>
                </a:lnTo>
                <a:lnTo>
                  <a:pt x="280636" y="1141349"/>
                </a:lnTo>
                <a:lnTo>
                  <a:pt x="174501" y="1139187"/>
                </a:lnTo>
                <a:close/>
              </a:path>
              <a:path w="2120900" h="1205230">
                <a:moveTo>
                  <a:pt x="188086" y="1058291"/>
                </a:moveTo>
                <a:lnTo>
                  <a:pt x="143387" y="1083180"/>
                </a:lnTo>
                <a:lnTo>
                  <a:pt x="135833" y="1095933"/>
                </a:lnTo>
                <a:lnTo>
                  <a:pt x="159696" y="1138886"/>
                </a:lnTo>
                <a:lnTo>
                  <a:pt x="174501" y="1139187"/>
                </a:lnTo>
                <a:lnTo>
                  <a:pt x="219201" y="1114298"/>
                </a:lnTo>
                <a:lnTo>
                  <a:pt x="188086" y="1058291"/>
                </a:lnTo>
                <a:close/>
              </a:path>
              <a:path w="2120900" h="1205230">
                <a:moveTo>
                  <a:pt x="121270" y="1120521"/>
                </a:moveTo>
                <a:lnTo>
                  <a:pt x="76200" y="1120521"/>
                </a:lnTo>
                <a:lnTo>
                  <a:pt x="85602" y="1137377"/>
                </a:lnTo>
                <a:lnTo>
                  <a:pt x="110980" y="1137894"/>
                </a:lnTo>
                <a:lnTo>
                  <a:pt x="121270" y="1120521"/>
                </a:lnTo>
                <a:close/>
              </a:path>
              <a:path w="2120900" h="1205230">
                <a:moveTo>
                  <a:pt x="85267" y="1136777"/>
                </a:moveTo>
                <a:lnTo>
                  <a:pt x="56133" y="1136777"/>
                </a:lnTo>
                <a:lnTo>
                  <a:pt x="85602" y="1137377"/>
                </a:lnTo>
                <a:lnTo>
                  <a:pt x="85267" y="1136777"/>
                </a:lnTo>
                <a:close/>
              </a:path>
              <a:path w="2120900" h="1205230">
                <a:moveTo>
                  <a:pt x="143387" y="1083180"/>
                </a:moveTo>
                <a:lnTo>
                  <a:pt x="132206" y="1089406"/>
                </a:lnTo>
                <a:lnTo>
                  <a:pt x="135833" y="1095933"/>
                </a:lnTo>
                <a:lnTo>
                  <a:pt x="143387" y="1083180"/>
                </a:lnTo>
                <a:close/>
              </a:path>
              <a:path w="2120900" h="1205230">
                <a:moveTo>
                  <a:pt x="299974" y="996061"/>
                </a:moveTo>
                <a:lnTo>
                  <a:pt x="244094" y="1027176"/>
                </a:lnTo>
                <a:lnTo>
                  <a:pt x="275208" y="1083056"/>
                </a:lnTo>
                <a:lnTo>
                  <a:pt x="331088" y="1051941"/>
                </a:lnTo>
                <a:lnTo>
                  <a:pt x="299974" y="996061"/>
                </a:lnTo>
                <a:close/>
              </a:path>
            </a:pathLst>
          </a:custGeom>
          <a:solidFill>
            <a:srgbClr val="0074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3"/>
          <p:cNvSpPr/>
          <p:nvPr/>
        </p:nvSpPr>
        <p:spPr>
          <a:xfrm>
            <a:off x="3261942" y="2340701"/>
            <a:ext cx="2707308" cy="2261387"/>
          </a:xfrm>
          <a:custGeom>
            <a:avLst/>
            <a:gdLst/>
            <a:ahLst/>
            <a:cxnLst/>
            <a:rect l="l" t="t" r="r" b="b"/>
            <a:pathLst>
              <a:path w="1993518" h="1819528">
                <a:moveTo>
                  <a:pt x="1950465" y="0"/>
                </a:moveTo>
                <a:lnTo>
                  <a:pt x="1903094" y="43052"/>
                </a:lnTo>
                <a:lnTo>
                  <a:pt x="1946148" y="90424"/>
                </a:lnTo>
                <a:lnTo>
                  <a:pt x="1993518" y="47243"/>
                </a:lnTo>
                <a:lnTo>
                  <a:pt x="1950465" y="0"/>
                </a:lnTo>
                <a:close/>
              </a:path>
              <a:path w="1993518" h="1819528">
                <a:moveTo>
                  <a:pt x="1855724" y="86105"/>
                </a:moveTo>
                <a:lnTo>
                  <a:pt x="1808479" y="129286"/>
                </a:lnTo>
                <a:lnTo>
                  <a:pt x="1851533" y="176529"/>
                </a:lnTo>
                <a:lnTo>
                  <a:pt x="1898903" y="133476"/>
                </a:lnTo>
                <a:lnTo>
                  <a:pt x="1855724" y="86105"/>
                </a:lnTo>
                <a:close/>
              </a:path>
              <a:path w="1993518" h="1819528">
                <a:moveTo>
                  <a:pt x="1761109" y="172338"/>
                </a:moveTo>
                <a:lnTo>
                  <a:pt x="1713738" y="215391"/>
                </a:lnTo>
                <a:lnTo>
                  <a:pt x="1756917" y="262763"/>
                </a:lnTo>
                <a:lnTo>
                  <a:pt x="1804162" y="219710"/>
                </a:lnTo>
                <a:lnTo>
                  <a:pt x="1761109" y="172338"/>
                </a:lnTo>
                <a:close/>
              </a:path>
              <a:path w="1993518" h="1819528">
                <a:moveTo>
                  <a:pt x="1666494" y="258571"/>
                </a:moveTo>
                <a:lnTo>
                  <a:pt x="1619122" y="301625"/>
                </a:lnTo>
                <a:lnTo>
                  <a:pt x="1662176" y="348995"/>
                </a:lnTo>
                <a:lnTo>
                  <a:pt x="1709547" y="305815"/>
                </a:lnTo>
                <a:lnTo>
                  <a:pt x="1666494" y="258571"/>
                </a:lnTo>
                <a:close/>
              </a:path>
              <a:path w="1993518" h="1819528">
                <a:moveTo>
                  <a:pt x="1571752" y="344804"/>
                </a:moveTo>
                <a:lnTo>
                  <a:pt x="1524508" y="387857"/>
                </a:lnTo>
                <a:lnTo>
                  <a:pt x="1567561" y="435228"/>
                </a:lnTo>
                <a:lnTo>
                  <a:pt x="1614932" y="392048"/>
                </a:lnTo>
                <a:lnTo>
                  <a:pt x="1571752" y="344804"/>
                </a:lnTo>
                <a:close/>
              </a:path>
              <a:path w="1993518" h="1819528">
                <a:moveTo>
                  <a:pt x="1477137" y="430910"/>
                </a:moveTo>
                <a:lnTo>
                  <a:pt x="1429893" y="474090"/>
                </a:lnTo>
                <a:lnTo>
                  <a:pt x="1472945" y="521334"/>
                </a:lnTo>
                <a:lnTo>
                  <a:pt x="1520316" y="478281"/>
                </a:lnTo>
                <a:lnTo>
                  <a:pt x="1477137" y="430910"/>
                </a:lnTo>
                <a:close/>
              </a:path>
              <a:path w="1993518" h="1819528">
                <a:moveTo>
                  <a:pt x="1382521" y="517143"/>
                </a:moveTo>
                <a:lnTo>
                  <a:pt x="1335151" y="560196"/>
                </a:lnTo>
                <a:lnTo>
                  <a:pt x="1378331" y="607567"/>
                </a:lnTo>
                <a:lnTo>
                  <a:pt x="1425575" y="564514"/>
                </a:lnTo>
                <a:lnTo>
                  <a:pt x="1382521" y="517143"/>
                </a:lnTo>
                <a:close/>
              </a:path>
              <a:path w="1993518" h="1819528">
                <a:moveTo>
                  <a:pt x="1287907" y="603376"/>
                </a:moveTo>
                <a:lnTo>
                  <a:pt x="1240536" y="646429"/>
                </a:lnTo>
                <a:lnTo>
                  <a:pt x="1283589" y="693801"/>
                </a:lnTo>
                <a:lnTo>
                  <a:pt x="1330959" y="650620"/>
                </a:lnTo>
                <a:lnTo>
                  <a:pt x="1287907" y="603376"/>
                </a:lnTo>
                <a:close/>
              </a:path>
              <a:path w="1993518" h="1819528">
                <a:moveTo>
                  <a:pt x="1193164" y="689482"/>
                </a:moveTo>
                <a:lnTo>
                  <a:pt x="1145920" y="732663"/>
                </a:lnTo>
                <a:lnTo>
                  <a:pt x="1188974" y="779907"/>
                </a:lnTo>
                <a:lnTo>
                  <a:pt x="1236345" y="736853"/>
                </a:lnTo>
                <a:lnTo>
                  <a:pt x="1193164" y="689482"/>
                </a:lnTo>
                <a:close/>
              </a:path>
              <a:path w="1993518" h="1819528">
                <a:moveTo>
                  <a:pt x="1098550" y="775715"/>
                </a:moveTo>
                <a:lnTo>
                  <a:pt x="1051306" y="818768"/>
                </a:lnTo>
                <a:lnTo>
                  <a:pt x="1094358" y="866139"/>
                </a:lnTo>
                <a:lnTo>
                  <a:pt x="1141730" y="823086"/>
                </a:lnTo>
                <a:lnTo>
                  <a:pt x="1098550" y="775715"/>
                </a:lnTo>
                <a:close/>
              </a:path>
              <a:path w="1993518" h="1819528">
                <a:moveTo>
                  <a:pt x="1003934" y="861948"/>
                </a:moveTo>
                <a:lnTo>
                  <a:pt x="956563" y="905001"/>
                </a:lnTo>
                <a:lnTo>
                  <a:pt x="999744" y="952372"/>
                </a:lnTo>
                <a:lnTo>
                  <a:pt x="1046988" y="909192"/>
                </a:lnTo>
                <a:lnTo>
                  <a:pt x="1003934" y="861948"/>
                </a:lnTo>
                <a:close/>
              </a:path>
              <a:path w="1993518" h="1819528">
                <a:moveTo>
                  <a:pt x="909319" y="948182"/>
                </a:moveTo>
                <a:lnTo>
                  <a:pt x="861949" y="991234"/>
                </a:lnTo>
                <a:lnTo>
                  <a:pt x="905001" y="1038605"/>
                </a:lnTo>
                <a:lnTo>
                  <a:pt x="952372" y="995426"/>
                </a:lnTo>
                <a:lnTo>
                  <a:pt x="909319" y="948182"/>
                </a:lnTo>
                <a:close/>
              </a:path>
              <a:path w="1993518" h="1819528">
                <a:moveTo>
                  <a:pt x="814577" y="1034288"/>
                </a:moveTo>
                <a:lnTo>
                  <a:pt x="767333" y="1077467"/>
                </a:lnTo>
                <a:lnTo>
                  <a:pt x="810387" y="1124711"/>
                </a:lnTo>
                <a:lnTo>
                  <a:pt x="857757" y="1081658"/>
                </a:lnTo>
                <a:lnTo>
                  <a:pt x="814577" y="1034288"/>
                </a:lnTo>
                <a:close/>
              </a:path>
              <a:path w="1993518" h="1819528">
                <a:moveTo>
                  <a:pt x="719963" y="1120520"/>
                </a:moveTo>
                <a:lnTo>
                  <a:pt x="672719" y="1163573"/>
                </a:lnTo>
                <a:lnTo>
                  <a:pt x="715771" y="1210945"/>
                </a:lnTo>
                <a:lnTo>
                  <a:pt x="763143" y="1167891"/>
                </a:lnTo>
                <a:lnTo>
                  <a:pt x="719963" y="1120520"/>
                </a:lnTo>
                <a:close/>
              </a:path>
              <a:path w="1993518" h="1819528">
                <a:moveTo>
                  <a:pt x="625347" y="1206753"/>
                </a:moveTo>
                <a:lnTo>
                  <a:pt x="577976" y="1249807"/>
                </a:lnTo>
                <a:lnTo>
                  <a:pt x="621157" y="1297177"/>
                </a:lnTo>
                <a:lnTo>
                  <a:pt x="668401" y="1253997"/>
                </a:lnTo>
                <a:lnTo>
                  <a:pt x="625347" y="1206753"/>
                </a:lnTo>
                <a:close/>
              </a:path>
              <a:path w="1993518" h="1819528">
                <a:moveTo>
                  <a:pt x="530732" y="1292859"/>
                </a:moveTo>
                <a:lnTo>
                  <a:pt x="483362" y="1336039"/>
                </a:lnTo>
                <a:lnTo>
                  <a:pt x="526414" y="1383283"/>
                </a:lnTo>
                <a:lnTo>
                  <a:pt x="573786" y="1340230"/>
                </a:lnTo>
                <a:lnTo>
                  <a:pt x="530732" y="1292859"/>
                </a:lnTo>
                <a:close/>
              </a:path>
              <a:path w="1993518" h="1819528">
                <a:moveTo>
                  <a:pt x="435990" y="1379092"/>
                </a:moveTo>
                <a:lnTo>
                  <a:pt x="388746" y="1422145"/>
                </a:lnTo>
                <a:lnTo>
                  <a:pt x="431800" y="1469516"/>
                </a:lnTo>
                <a:lnTo>
                  <a:pt x="479170" y="1426464"/>
                </a:lnTo>
                <a:lnTo>
                  <a:pt x="435990" y="1379092"/>
                </a:lnTo>
                <a:close/>
              </a:path>
              <a:path w="1993518" h="1819528">
                <a:moveTo>
                  <a:pt x="110696" y="1532782"/>
                </a:moveTo>
                <a:lnTo>
                  <a:pt x="98928" y="1536189"/>
                </a:lnTo>
                <a:lnTo>
                  <a:pt x="89301" y="1543676"/>
                </a:lnTo>
                <a:lnTo>
                  <a:pt x="83065" y="1554573"/>
                </a:lnTo>
                <a:lnTo>
                  <a:pt x="0" y="1819528"/>
                </a:lnTo>
                <a:lnTo>
                  <a:pt x="89548" y="1800352"/>
                </a:lnTo>
                <a:lnTo>
                  <a:pt x="68580" y="1800352"/>
                </a:lnTo>
                <a:lnTo>
                  <a:pt x="25400" y="1753108"/>
                </a:lnTo>
                <a:lnTo>
                  <a:pt x="57403" y="1723897"/>
                </a:lnTo>
                <a:lnTo>
                  <a:pt x="97035" y="1723897"/>
                </a:lnTo>
                <a:lnTo>
                  <a:pt x="109066" y="1685554"/>
                </a:lnTo>
                <a:lnTo>
                  <a:pt x="104775" y="1680845"/>
                </a:lnTo>
                <a:lnTo>
                  <a:pt x="112856" y="1673478"/>
                </a:lnTo>
                <a:lnTo>
                  <a:pt x="144018" y="1574164"/>
                </a:lnTo>
                <a:lnTo>
                  <a:pt x="145376" y="1561590"/>
                </a:lnTo>
                <a:lnTo>
                  <a:pt x="141940" y="1549890"/>
                </a:lnTo>
                <a:lnTo>
                  <a:pt x="134376" y="1540318"/>
                </a:lnTo>
                <a:lnTo>
                  <a:pt x="123353" y="1534126"/>
                </a:lnTo>
                <a:lnTo>
                  <a:pt x="110696" y="1532782"/>
                </a:lnTo>
                <a:close/>
              </a:path>
              <a:path w="1993518" h="1819528">
                <a:moveTo>
                  <a:pt x="57403" y="1723897"/>
                </a:moveTo>
                <a:lnTo>
                  <a:pt x="25400" y="1753108"/>
                </a:lnTo>
                <a:lnTo>
                  <a:pt x="68580" y="1800352"/>
                </a:lnTo>
                <a:lnTo>
                  <a:pt x="84092" y="1786254"/>
                </a:lnTo>
                <a:lnTo>
                  <a:pt x="77469" y="1786254"/>
                </a:lnTo>
                <a:lnTo>
                  <a:pt x="40258" y="1745360"/>
                </a:lnTo>
                <a:lnTo>
                  <a:pt x="71066" y="1738887"/>
                </a:lnTo>
                <a:lnTo>
                  <a:pt x="57403" y="1723897"/>
                </a:lnTo>
                <a:close/>
              </a:path>
              <a:path w="1993518" h="1819528">
                <a:moveTo>
                  <a:pt x="143749" y="1723613"/>
                </a:moveTo>
                <a:lnTo>
                  <a:pt x="93833" y="1734102"/>
                </a:lnTo>
                <a:lnTo>
                  <a:pt x="86887" y="1756242"/>
                </a:lnTo>
                <a:lnTo>
                  <a:pt x="100583" y="1771268"/>
                </a:lnTo>
                <a:lnTo>
                  <a:pt x="68580" y="1800352"/>
                </a:lnTo>
                <a:lnTo>
                  <a:pt x="89548" y="1800352"/>
                </a:lnTo>
                <a:lnTo>
                  <a:pt x="271018" y="1761489"/>
                </a:lnTo>
                <a:lnTo>
                  <a:pt x="282905" y="1756266"/>
                </a:lnTo>
                <a:lnTo>
                  <a:pt x="291497" y="1747123"/>
                </a:lnTo>
                <a:lnTo>
                  <a:pt x="295940" y="1735373"/>
                </a:lnTo>
                <a:lnTo>
                  <a:pt x="294033" y="1728089"/>
                </a:lnTo>
                <a:lnTo>
                  <a:pt x="147827" y="1728089"/>
                </a:lnTo>
                <a:lnTo>
                  <a:pt x="143749" y="1723613"/>
                </a:lnTo>
                <a:close/>
              </a:path>
              <a:path w="1993518" h="1819528">
                <a:moveTo>
                  <a:pt x="71066" y="1738887"/>
                </a:moveTo>
                <a:lnTo>
                  <a:pt x="40258" y="1745360"/>
                </a:lnTo>
                <a:lnTo>
                  <a:pt x="77469" y="1786254"/>
                </a:lnTo>
                <a:lnTo>
                  <a:pt x="86887" y="1756242"/>
                </a:lnTo>
                <a:lnTo>
                  <a:pt x="71066" y="1738887"/>
                </a:lnTo>
                <a:close/>
              </a:path>
              <a:path w="1993518" h="1819528">
                <a:moveTo>
                  <a:pt x="86887" y="1756242"/>
                </a:moveTo>
                <a:lnTo>
                  <a:pt x="77469" y="1786254"/>
                </a:lnTo>
                <a:lnTo>
                  <a:pt x="84092" y="1786254"/>
                </a:lnTo>
                <a:lnTo>
                  <a:pt x="100583" y="1771268"/>
                </a:lnTo>
                <a:lnTo>
                  <a:pt x="86887" y="1756242"/>
                </a:lnTo>
                <a:close/>
              </a:path>
              <a:path w="1993518" h="1819528">
                <a:moveTo>
                  <a:pt x="93833" y="1734102"/>
                </a:moveTo>
                <a:lnTo>
                  <a:pt x="71066" y="1738887"/>
                </a:lnTo>
                <a:lnTo>
                  <a:pt x="86887" y="1756242"/>
                </a:lnTo>
                <a:lnTo>
                  <a:pt x="93833" y="1734102"/>
                </a:lnTo>
                <a:close/>
              </a:path>
              <a:path w="1993518" h="1819528">
                <a:moveTo>
                  <a:pt x="97035" y="1723897"/>
                </a:moveTo>
                <a:lnTo>
                  <a:pt x="57403" y="1723897"/>
                </a:lnTo>
                <a:lnTo>
                  <a:pt x="71066" y="1738887"/>
                </a:lnTo>
                <a:lnTo>
                  <a:pt x="93833" y="1734102"/>
                </a:lnTo>
                <a:lnTo>
                  <a:pt x="97035" y="1723897"/>
                </a:lnTo>
                <a:close/>
              </a:path>
              <a:path w="1993518" h="1819528">
                <a:moveTo>
                  <a:pt x="155459" y="1721152"/>
                </a:moveTo>
                <a:lnTo>
                  <a:pt x="143749" y="1723613"/>
                </a:lnTo>
                <a:lnTo>
                  <a:pt x="147827" y="1728089"/>
                </a:lnTo>
                <a:lnTo>
                  <a:pt x="155459" y="1721152"/>
                </a:lnTo>
                <a:close/>
              </a:path>
              <a:path w="1993518" h="1819528">
                <a:moveTo>
                  <a:pt x="264306" y="1698280"/>
                </a:moveTo>
                <a:lnTo>
                  <a:pt x="155459" y="1721152"/>
                </a:lnTo>
                <a:lnTo>
                  <a:pt x="147827" y="1728089"/>
                </a:lnTo>
                <a:lnTo>
                  <a:pt x="294033" y="1728089"/>
                </a:lnTo>
                <a:lnTo>
                  <a:pt x="291621" y="1718877"/>
                </a:lnTo>
                <a:lnTo>
                  <a:pt x="284380" y="1707329"/>
                </a:lnTo>
                <a:lnTo>
                  <a:pt x="275010" y="1700530"/>
                </a:lnTo>
                <a:lnTo>
                  <a:pt x="264306" y="1698280"/>
                </a:lnTo>
                <a:close/>
              </a:path>
              <a:path w="1993518" h="1819528">
                <a:moveTo>
                  <a:pt x="152145" y="1637664"/>
                </a:moveTo>
                <a:lnTo>
                  <a:pt x="112856" y="1673478"/>
                </a:lnTo>
                <a:lnTo>
                  <a:pt x="109066" y="1685554"/>
                </a:lnTo>
                <a:lnTo>
                  <a:pt x="143749" y="1723613"/>
                </a:lnTo>
                <a:lnTo>
                  <a:pt x="155459" y="1721152"/>
                </a:lnTo>
                <a:lnTo>
                  <a:pt x="195199" y="1685035"/>
                </a:lnTo>
                <a:lnTo>
                  <a:pt x="152145" y="1637664"/>
                </a:lnTo>
                <a:close/>
              </a:path>
              <a:path w="1993518" h="1819528">
                <a:moveTo>
                  <a:pt x="112856" y="1673478"/>
                </a:moveTo>
                <a:lnTo>
                  <a:pt x="104775" y="1680845"/>
                </a:lnTo>
                <a:lnTo>
                  <a:pt x="109066" y="1685554"/>
                </a:lnTo>
                <a:lnTo>
                  <a:pt x="112856" y="1673478"/>
                </a:lnTo>
                <a:close/>
              </a:path>
              <a:path w="1993518" h="1819528">
                <a:moveTo>
                  <a:pt x="246761" y="1551558"/>
                </a:moveTo>
                <a:lnTo>
                  <a:pt x="199389" y="1594611"/>
                </a:lnTo>
                <a:lnTo>
                  <a:pt x="242569" y="1641983"/>
                </a:lnTo>
                <a:lnTo>
                  <a:pt x="289813" y="1598802"/>
                </a:lnTo>
                <a:lnTo>
                  <a:pt x="246761" y="1551558"/>
                </a:lnTo>
                <a:close/>
              </a:path>
              <a:path w="1993518" h="1819528">
                <a:moveTo>
                  <a:pt x="341375" y="1465326"/>
                </a:moveTo>
                <a:lnTo>
                  <a:pt x="294131" y="1508378"/>
                </a:lnTo>
                <a:lnTo>
                  <a:pt x="337184" y="1555749"/>
                </a:lnTo>
                <a:lnTo>
                  <a:pt x="384556" y="1512570"/>
                </a:lnTo>
                <a:lnTo>
                  <a:pt x="341375" y="1465326"/>
                </a:lnTo>
                <a:close/>
              </a:path>
            </a:pathLst>
          </a:custGeom>
          <a:solidFill>
            <a:srgbClr val="0074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4"/>
          <p:cNvSpPr txBox="1"/>
          <p:nvPr/>
        </p:nvSpPr>
        <p:spPr>
          <a:xfrm>
            <a:off x="4024753" y="2444589"/>
            <a:ext cx="1008380" cy="4229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60350">
              <a:lnSpc>
                <a:spcPct val="100000"/>
              </a:lnSpc>
            </a:pPr>
            <a:r>
              <a:rPr sz="1350" b="1" dirty="0" smtClean="0">
                <a:solidFill>
                  <a:srgbClr val="003962"/>
                </a:solidFill>
                <a:latin typeface="Segoe UI"/>
                <a:cs typeface="Segoe UI"/>
              </a:rPr>
              <a:t>Filter descriptio</a:t>
            </a:r>
            <a:r>
              <a:rPr sz="1350" b="1" spc="-10" dirty="0" smtClean="0">
                <a:solidFill>
                  <a:srgbClr val="003962"/>
                </a:solidFill>
                <a:latin typeface="Segoe UI"/>
                <a:cs typeface="Segoe UI"/>
              </a:rPr>
              <a:t>n</a:t>
            </a:r>
            <a:r>
              <a:rPr sz="1350" b="1" spc="0" dirty="0" smtClean="0">
                <a:solidFill>
                  <a:srgbClr val="003962"/>
                </a:solidFill>
                <a:latin typeface="Segoe UI"/>
                <a:cs typeface="Segoe UI"/>
              </a:rPr>
              <a:t>s</a:t>
            </a:r>
            <a:endParaRPr sz="1350">
              <a:latin typeface="Segoe UI"/>
              <a:cs typeface="Segoe UI"/>
            </a:endParaRPr>
          </a:p>
        </p:txBody>
      </p:sp>
      <p:sp>
        <p:nvSpPr>
          <p:cNvPr id="32" name="object 35"/>
          <p:cNvSpPr/>
          <p:nvPr/>
        </p:nvSpPr>
        <p:spPr>
          <a:xfrm>
            <a:off x="2277526" y="3133183"/>
            <a:ext cx="957681" cy="1692442"/>
          </a:xfrm>
          <a:prstGeom prst="rect">
            <a:avLst/>
          </a:prstGeom>
          <a:solidFill>
            <a:schemeClr val="accent3"/>
          </a:solidFill>
        </p:spPr>
        <p:txBody>
          <a:bodyPr wrap="square" lIns="0" tIns="0" rIns="0" bIns="0" rtlCol="0">
            <a:noAutofit/>
          </a:bodyPr>
          <a:lstStyle/>
          <a:p>
            <a:endParaRPr lang="en-IN" sz="2800" dirty="0" smtClean="0"/>
          </a:p>
          <a:p>
            <a:r>
              <a:rPr lang="en-IN" sz="2800" dirty="0" smtClean="0"/>
              <a:t>Filter </a:t>
            </a:r>
          </a:p>
          <a:p>
            <a:r>
              <a:rPr lang="en-IN" sz="2800" dirty="0" smtClean="0"/>
              <a:t>Proxy</a:t>
            </a:r>
            <a:endParaRPr sz="2800" dirty="0"/>
          </a:p>
        </p:txBody>
      </p:sp>
      <p:sp>
        <p:nvSpPr>
          <p:cNvPr id="36" name="object 39"/>
          <p:cNvSpPr/>
          <p:nvPr/>
        </p:nvSpPr>
        <p:spPr>
          <a:xfrm>
            <a:off x="6034274" y="2339560"/>
            <a:ext cx="1443736" cy="9457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40"/>
          <p:cNvSpPr/>
          <p:nvPr/>
        </p:nvSpPr>
        <p:spPr>
          <a:xfrm>
            <a:off x="3232920" y="3568207"/>
            <a:ext cx="4252212" cy="521969"/>
          </a:xfrm>
          <a:custGeom>
            <a:avLst/>
            <a:gdLst/>
            <a:ahLst/>
            <a:cxnLst/>
            <a:rect l="l" t="t" r="r" b="b"/>
            <a:pathLst>
              <a:path w="4353140" h="521970">
                <a:moveTo>
                  <a:pt x="766794" y="61087"/>
                </a:moveTo>
                <a:lnTo>
                  <a:pt x="304546" y="61087"/>
                </a:lnTo>
                <a:lnTo>
                  <a:pt x="333565" y="61848"/>
                </a:lnTo>
                <a:lnTo>
                  <a:pt x="384251" y="64515"/>
                </a:lnTo>
                <a:lnTo>
                  <a:pt x="446138" y="69214"/>
                </a:lnTo>
                <a:lnTo>
                  <a:pt x="585304" y="82041"/>
                </a:lnTo>
                <a:lnTo>
                  <a:pt x="602195" y="83819"/>
                </a:lnTo>
                <a:lnTo>
                  <a:pt x="619721" y="85470"/>
                </a:lnTo>
                <a:lnTo>
                  <a:pt x="693000" y="96393"/>
                </a:lnTo>
                <a:lnTo>
                  <a:pt x="732116" y="104520"/>
                </a:lnTo>
                <a:lnTo>
                  <a:pt x="773137" y="114426"/>
                </a:lnTo>
                <a:lnTo>
                  <a:pt x="815809" y="125856"/>
                </a:lnTo>
                <a:lnTo>
                  <a:pt x="860005" y="138683"/>
                </a:lnTo>
                <a:lnTo>
                  <a:pt x="952969" y="168020"/>
                </a:lnTo>
                <a:lnTo>
                  <a:pt x="1050886" y="201294"/>
                </a:lnTo>
                <a:lnTo>
                  <a:pt x="1369148" y="314832"/>
                </a:lnTo>
                <a:lnTo>
                  <a:pt x="1481162" y="353440"/>
                </a:lnTo>
                <a:lnTo>
                  <a:pt x="1595208" y="390651"/>
                </a:lnTo>
                <a:lnTo>
                  <a:pt x="1710524" y="425322"/>
                </a:lnTo>
                <a:lnTo>
                  <a:pt x="1826475" y="456310"/>
                </a:lnTo>
                <a:lnTo>
                  <a:pt x="1942680" y="482600"/>
                </a:lnTo>
                <a:lnTo>
                  <a:pt x="2000846" y="493648"/>
                </a:lnTo>
                <a:lnTo>
                  <a:pt x="2058631" y="503046"/>
                </a:lnTo>
                <a:lnTo>
                  <a:pt x="2116035" y="510794"/>
                </a:lnTo>
                <a:lnTo>
                  <a:pt x="2173185" y="516635"/>
                </a:lnTo>
                <a:lnTo>
                  <a:pt x="2229827" y="520445"/>
                </a:lnTo>
                <a:lnTo>
                  <a:pt x="2286088" y="521969"/>
                </a:lnTo>
                <a:lnTo>
                  <a:pt x="2342984" y="521334"/>
                </a:lnTo>
                <a:lnTo>
                  <a:pt x="2401404" y="519048"/>
                </a:lnTo>
                <a:lnTo>
                  <a:pt x="2461475" y="514731"/>
                </a:lnTo>
                <a:lnTo>
                  <a:pt x="2522816" y="508762"/>
                </a:lnTo>
                <a:lnTo>
                  <a:pt x="2585427" y="501269"/>
                </a:lnTo>
                <a:lnTo>
                  <a:pt x="2649181" y="492378"/>
                </a:lnTo>
                <a:lnTo>
                  <a:pt x="2772184" y="471677"/>
                </a:lnTo>
                <a:lnTo>
                  <a:pt x="2287485" y="471677"/>
                </a:lnTo>
                <a:lnTo>
                  <a:pt x="2233256" y="470153"/>
                </a:lnTo>
                <a:lnTo>
                  <a:pt x="2178265" y="466597"/>
                </a:lnTo>
                <a:lnTo>
                  <a:pt x="2122766" y="461009"/>
                </a:lnTo>
                <a:lnTo>
                  <a:pt x="2066632" y="453389"/>
                </a:lnTo>
                <a:lnTo>
                  <a:pt x="2010244" y="444372"/>
                </a:lnTo>
                <a:lnTo>
                  <a:pt x="1953729" y="433577"/>
                </a:lnTo>
                <a:lnTo>
                  <a:pt x="1839556" y="407796"/>
                </a:lnTo>
                <a:lnTo>
                  <a:pt x="1725002" y="377063"/>
                </a:lnTo>
                <a:lnTo>
                  <a:pt x="1610829" y="342772"/>
                </a:lnTo>
                <a:lnTo>
                  <a:pt x="1497545" y="305943"/>
                </a:lnTo>
                <a:lnTo>
                  <a:pt x="1385912" y="267462"/>
                </a:lnTo>
                <a:lnTo>
                  <a:pt x="1067142" y="153796"/>
                </a:lnTo>
                <a:lnTo>
                  <a:pt x="968082" y="120014"/>
                </a:lnTo>
                <a:lnTo>
                  <a:pt x="873975" y="90296"/>
                </a:lnTo>
                <a:lnTo>
                  <a:pt x="828890" y="77215"/>
                </a:lnTo>
                <a:lnTo>
                  <a:pt x="784821" y="65404"/>
                </a:lnTo>
                <a:lnTo>
                  <a:pt x="766794" y="61087"/>
                </a:lnTo>
                <a:close/>
              </a:path>
              <a:path w="4353140" h="521970">
                <a:moveTo>
                  <a:pt x="4200669" y="48651"/>
                </a:moveTo>
                <a:lnTo>
                  <a:pt x="4192358" y="50672"/>
                </a:lnTo>
                <a:lnTo>
                  <a:pt x="4148162" y="60451"/>
                </a:lnTo>
                <a:lnTo>
                  <a:pt x="4097743" y="72135"/>
                </a:lnTo>
                <a:lnTo>
                  <a:pt x="4060278" y="81533"/>
                </a:lnTo>
                <a:lnTo>
                  <a:pt x="4019892" y="92201"/>
                </a:lnTo>
                <a:lnTo>
                  <a:pt x="3976585" y="104139"/>
                </a:lnTo>
                <a:lnTo>
                  <a:pt x="3548341" y="228472"/>
                </a:lnTo>
                <a:lnTo>
                  <a:pt x="3296500" y="298831"/>
                </a:lnTo>
                <a:lnTo>
                  <a:pt x="3165817" y="332994"/>
                </a:lnTo>
                <a:lnTo>
                  <a:pt x="3033610" y="365378"/>
                </a:lnTo>
                <a:lnTo>
                  <a:pt x="2901403" y="394969"/>
                </a:lnTo>
                <a:lnTo>
                  <a:pt x="2770593" y="421004"/>
                </a:lnTo>
                <a:lnTo>
                  <a:pt x="2642196" y="442594"/>
                </a:lnTo>
                <a:lnTo>
                  <a:pt x="2579458" y="451357"/>
                </a:lnTo>
                <a:lnTo>
                  <a:pt x="2517990" y="458723"/>
                </a:lnTo>
                <a:lnTo>
                  <a:pt x="2457919" y="464565"/>
                </a:lnTo>
                <a:lnTo>
                  <a:pt x="2399245" y="468756"/>
                </a:lnTo>
                <a:lnTo>
                  <a:pt x="2342476" y="471169"/>
                </a:lnTo>
                <a:lnTo>
                  <a:pt x="2287485" y="471677"/>
                </a:lnTo>
                <a:lnTo>
                  <a:pt x="2772184" y="471677"/>
                </a:lnTo>
                <a:lnTo>
                  <a:pt x="2911182" y="444372"/>
                </a:lnTo>
                <a:lnTo>
                  <a:pt x="3044532" y="414527"/>
                </a:lnTo>
                <a:lnTo>
                  <a:pt x="3177755" y="381888"/>
                </a:lnTo>
                <a:lnTo>
                  <a:pt x="3309200" y="347471"/>
                </a:lnTo>
                <a:lnTo>
                  <a:pt x="3622382" y="259460"/>
                </a:lnTo>
                <a:lnTo>
                  <a:pt x="3990301" y="152526"/>
                </a:lnTo>
                <a:lnTo>
                  <a:pt x="4033227" y="140715"/>
                </a:lnTo>
                <a:lnTo>
                  <a:pt x="4073232" y="130175"/>
                </a:lnTo>
                <a:lnTo>
                  <a:pt x="4109935" y="120903"/>
                </a:lnTo>
                <a:lnTo>
                  <a:pt x="4143590" y="113029"/>
                </a:lnTo>
                <a:lnTo>
                  <a:pt x="4203280" y="99821"/>
                </a:lnTo>
                <a:lnTo>
                  <a:pt x="4212949" y="97432"/>
                </a:lnTo>
                <a:lnTo>
                  <a:pt x="4200669" y="48651"/>
                </a:lnTo>
                <a:close/>
              </a:path>
              <a:path w="4353140" h="521970">
                <a:moveTo>
                  <a:pt x="4345757" y="42671"/>
                </a:moveTo>
                <a:lnTo>
                  <a:pt x="4225251" y="42671"/>
                </a:lnTo>
                <a:lnTo>
                  <a:pt x="4237189" y="91439"/>
                </a:lnTo>
                <a:lnTo>
                  <a:pt x="4212949" y="97432"/>
                </a:lnTo>
                <a:lnTo>
                  <a:pt x="4225251" y="146303"/>
                </a:lnTo>
                <a:lnTo>
                  <a:pt x="4345757" y="42671"/>
                </a:lnTo>
                <a:close/>
              </a:path>
              <a:path w="4353140" h="521970">
                <a:moveTo>
                  <a:pt x="4225251" y="42671"/>
                </a:moveTo>
                <a:lnTo>
                  <a:pt x="4200669" y="48651"/>
                </a:lnTo>
                <a:lnTo>
                  <a:pt x="4212949" y="97432"/>
                </a:lnTo>
                <a:lnTo>
                  <a:pt x="4237189" y="91439"/>
                </a:lnTo>
                <a:lnTo>
                  <a:pt x="4225251" y="42671"/>
                </a:lnTo>
                <a:close/>
              </a:path>
              <a:path w="4353140" h="521970">
                <a:moveTo>
                  <a:pt x="304723" y="10794"/>
                </a:moveTo>
                <a:lnTo>
                  <a:pt x="276478" y="10794"/>
                </a:lnTo>
                <a:lnTo>
                  <a:pt x="249453" y="11429"/>
                </a:lnTo>
                <a:lnTo>
                  <a:pt x="222415" y="12700"/>
                </a:lnTo>
                <a:lnTo>
                  <a:pt x="179831" y="15620"/>
                </a:lnTo>
                <a:lnTo>
                  <a:pt x="164604" y="16890"/>
                </a:lnTo>
                <a:lnTo>
                  <a:pt x="148247" y="18033"/>
                </a:lnTo>
                <a:lnTo>
                  <a:pt x="131102" y="19557"/>
                </a:lnTo>
                <a:lnTo>
                  <a:pt x="0" y="29463"/>
                </a:lnTo>
                <a:lnTo>
                  <a:pt x="3479" y="79628"/>
                </a:lnTo>
                <a:lnTo>
                  <a:pt x="198234" y="64643"/>
                </a:lnTo>
                <a:lnTo>
                  <a:pt x="225691" y="62864"/>
                </a:lnTo>
                <a:lnTo>
                  <a:pt x="251802" y="61721"/>
                </a:lnTo>
                <a:lnTo>
                  <a:pt x="277736" y="61087"/>
                </a:lnTo>
                <a:lnTo>
                  <a:pt x="766794" y="61087"/>
                </a:lnTo>
                <a:lnTo>
                  <a:pt x="742403" y="55244"/>
                </a:lnTo>
                <a:lnTo>
                  <a:pt x="701509" y="46862"/>
                </a:lnTo>
                <a:lnTo>
                  <a:pt x="661885" y="40131"/>
                </a:lnTo>
                <a:lnTo>
                  <a:pt x="624674" y="35432"/>
                </a:lnTo>
                <a:lnTo>
                  <a:pt x="607148" y="33781"/>
                </a:lnTo>
                <a:lnTo>
                  <a:pt x="557872" y="28828"/>
                </a:lnTo>
                <a:lnTo>
                  <a:pt x="474268" y="21081"/>
                </a:lnTo>
                <a:lnTo>
                  <a:pt x="406755" y="15620"/>
                </a:lnTo>
                <a:lnTo>
                  <a:pt x="351485" y="12318"/>
                </a:lnTo>
                <a:lnTo>
                  <a:pt x="319697" y="11175"/>
                </a:lnTo>
                <a:lnTo>
                  <a:pt x="304723" y="10794"/>
                </a:lnTo>
                <a:close/>
              </a:path>
              <a:path w="4353140" h="521970">
                <a:moveTo>
                  <a:pt x="4188421" y="0"/>
                </a:moveTo>
                <a:lnTo>
                  <a:pt x="4200669" y="48651"/>
                </a:lnTo>
                <a:lnTo>
                  <a:pt x="4225251" y="42671"/>
                </a:lnTo>
                <a:lnTo>
                  <a:pt x="4345757" y="42671"/>
                </a:lnTo>
                <a:lnTo>
                  <a:pt x="4353140" y="36321"/>
                </a:lnTo>
                <a:lnTo>
                  <a:pt x="418842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41"/>
          <p:cNvSpPr/>
          <p:nvPr/>
        </p:nvSpPr>
        <p:spPr>
          <a:xfrm>
            <a:off x="3273800" y="4173694"/>
            <a:ext cx="4159252" cy="229870"/>
          </a:xfrm>
          <a:custGeom>
            <a:avLst/>
            <a:gdLst/>
            <a:ahLst/>
            <a:cxnLst/>
            <a:rect l="l" t="t" r="r" b="b"/>
            <a:pathLst>
              <a:path w="4381842" h="208406">
                <a:moveTo>
                  <a:pt x="4229322" y="50152"/>
                </a:moveTo>
                <a:lnTo>
                  <a:pt x="3747350" y="89026"/>
                </a:lnTo>
                <a:lnTo>
                  <a:pt x="3469855" y="105791"/>
                </a:lnTo>
                <a:lnTo>
                  <a:pt x="3153752" y="119506"/>
                </a:lnTo>
                <a:lnTo>
                  <a:pt x="2664929" y="132080"/>
                </a:lnTo>
                <a:lnTo>
                  <a:pt x="0" y="158115"/>
                </a:lnTo>
                <a:lnTo>
                  <a:pt x="685" y="208406"/>
                </a:lnTo>
                <a:lnTo>
                  <a:pt x="2665691" y="182244"/>
                </a:lnTo>
                <a:lnTo>
                  <a:pt x="3155530" y="169799"/>
                </a:lnTo>
                <a:lnTo>
                  <a:pt x="3472268" y="155956"/>
                </a:lnTo>
                <a:lnTo>
                  <a:pt x="3836758" y="133095"/>
                </a:lnTo>
                <a:lnTo>
                  <a:pt x="4233889" y="100179"/>
                </a:lnTo>
                <a:lnTo>
                  <a:pt x="4229322" y="50152"/>
                </a:lnTo>
                <a:close/>
              </a:path>
              <a:path w="4381842" h="208406">
                <a:moveTo>
                  <a:pt x="4347040" y="47751"/>
                </a:moveTo>
                <a:lnTo>
                  <a:pt x="4254334" y="47751"/>
                </a:lnTo>
                <a:lnTo>
                  <a:pt x="4258906" y="97917"/>
                </a:lnTo>
                <a:lnTo>
                  <a:pt x="4233889" y="100179"/>
                </a:lnTo>
                <a:lnTo>
                  <a:pt x="4238459" y="150241"/>
                </a:lnTo>
                <a:lnTo>
                  <a:pt x="4381842" y="61341"/>
                </a:lnTo>
                <a:lnTo>
                  <a:pt x="4347040" y="47751"/>
                </a:lnTo>
                <a:close/>
              </a:path>
              <a:path w="4381842" h="208406">
                <a:moveTo>
                  <a:pt x="4254334" y="47751"/>
                </a:moveTo>
                <a:lnTo>
                  <a:pt x="4229322" y="50152"/>
                </a:lnTo>
                <a:lnTo>
                  <a:pt x="4233889" y="100179"/>
                </a:lnTo>
                <a:lnTo>
                  <a:pt x="4258906" y="97917"/>
                </a:lnTo>
                <a:lnTo>
                  <a:pt x="4254334" y="47751"/>
                </a:lnTo>
                <a:close/>
              </a:path>
              <a:path w="4381842" h="208406">
                <a:moveTo>
                  <a:pt x="4224743" y="0"/>
                </a:moveTo>
                <a:lnTo>
                  <a:pt x="4229322" y="50152"/>
                </a:lnTo>
                <a:lnTo>
                  <a:pt x="4254334" y="47751"/>
                </a:lnTo>
                <a:lnTo>
                  <a:pt x="4347040" y="47751"/>
                </a:lnTo>
                <a:lnTo>
                  <a:pt x="422474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42"/>
          <p:cNvSpPr txBox="1">
            <a:spLocks noGrp="1"/>
          </p:cNvSpPr>
          <p:nvPr>
            <p:ph type="sldNum" sz="quarter" idx="4294967295"/>
          </p:nvPr>
        </p:nvSpPr>
        <p:spPr>
          <a:xfrm>
            <a:off x="8775442" y="5670236"/>
            <a:ext cx="142239" cy="1113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50" spc="10" dirty="0" smtClean="0">
                <a:solidFill>
                  <a:srgbClr val="003962"/>
                </a:solidFill>
                <a:latin typeface="Segoe UI"/>
                <a:cs typeface="Segoe UI"/>
              </a:rPr>
              <a:t>9</a:t>
            </a:fld>
            <a:endParaRPr sz="650">
              <a:latin typeface="Segoe UI"/>
              <a:cs typeface="Segoe UI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77526" y="3133183"/>
            <a:ext cx="957681" cy="1692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ectangle 40"/>
          <p:cNvSpPr/>
          <p:nvPr/>
        </p:nvSpPr>
        <p:spPr>
          <a:xfrm>
            <a:off x="5379844" y="1603849"/>
            <a:ext cx="1418017" cy="6922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ectangle 32"/>
          <p:cNvSpPr/>
          <p:nvPr/>
        </p:nvSpPr>
        <p:spPr>
          <a:xfrm>
            <a:off x="1132613" y="6037554"/>
            <a:ext cx="8208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E</a:t>
            </a:r>
            <a:r>
              <a:rPr lang="en-IN" sz="3200" spc="-5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x</a:t>
            </a:r>
            <a:r>
              <a:rPr lang="en-IN" sz="3200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tr</a:t>
            </a:r>
            <a:r>
              <a:rPr lang="en-IN" sz="3200" spc="-5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a</a:t>
            </a:r>
            <a:r>
              <a:rPr lang="en-IN" sz="3200" spc="-6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c</a:t>
            </a:r>
            <a:r>
              <a:rPr lang="en-IN" sz="3200" spc="-1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t</a:t>
            </a:r>
            <a:r>
              <a:rPr lang="en-IN" sz="3200" spc="-9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 </a:t>
            </a:r>
            <a:r>
              <a:rPr lang="en-IN" sz="3200" b="1" spc="-11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r</a:t>
            </a:r>
            <a:r>
              <a:rPr lang="en-IN" sz="3200" b="1" spc="-5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o</a:t>
            </a:r>
            <a:r>
              <a:rPr lang="en-IN" sz="3200" b="1" spc="-2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w</a:t>
            </a:r>
            <a:r>
              <a:rPr lang="en-IN" sz="3200" spc="-8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 </a:t>
            </a:r>
            <a:r>
              <a:rPr lang="en-IN" sz="3200" spc="-3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(</a:t>
            </a:r>
            <a:r>
              <a:rPr lang="en-IN" sz="3200" spc="-6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s</a:t>
            </a:r>
            <a:r>
              <a:rPr lang="en-IN" sz="3200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e</a:t>
            </a:r>
            <a:r>
              <a:rPr lang="en-IN" sz="3200" spc="-4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l</a:t>
            </a:r>
            <a:r>
              <a:rPr lang="en-IN" sz="3200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e</a:t>
            </a:r>
            <a:r>
              <a:rPr lang="en-IN" sz="3200" spc="-6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c</a:t>
            </a:r>
            <a:r>
              <a:rPr lang="en-IN" sz="3200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t</a:t>
            </a:r>
            <a:r>
              <a:rPr lang="en-IN" sz="320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)</a:t>
            </a:r>
            <a:r>
              <a:rPr lang="en-IN" sz="3200" spc="-10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 </a:t>
            </a:r>
            <a:r>
              <a:rPr lang="en-IN" sz="3200" spc="-2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&amp;</a:t>
            </a:r>
            <a:r>
              <a:rPr lang="en-IN" sz="3200" spc="-9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 </a:t>
            </a:r>
            <a:r>
              <a:rPr lang="en-IN" sz="3200" b="1" spc="-6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c</a:t>
            </a:r>
            <a:r>
              <a:rPr lang="en-IN" sz="3200" b="1" spc="-5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o</a:t>
            </a:r>
            <a:r>
              <a:rPr lang="en-IN" sz="3200" b="1" spc="-4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l</a:t>
            </a:r>
            <a:r>
              <a:rPr lang="en-IN" sz="3200" b="1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u</a:t>
            </a:r>
            <a:r>
              <a:rPr lang="en-IN" sz="3200" b="1" spc="-7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m</a:t>
            </a:r>
            <a:r>
              <a:rPr lang="en-IN" sz="3200" b="1" spc="-1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n</a:t>
            </a:r>
            <a:r>
              <a:rPr lang="en-IN" sz="3200" spc="-9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 </a:t>
            </a:r>
            <a:r>
              <a:rPr lang="en-IN" sz="3200" spc="-3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(</a:t>
            </a:r>
            <a:r>
              <a:rPr lang="en-IN" sz="3200" spc="-6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p</a:t>
            </a:r>
            <a:r>
              <a:rPr lang="en-IN" sz="3200" spc="-11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r</a:t>
            </a:r>
            <a:r>
              <a:rPr lang="en-IN" sz="3200" spc="-5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o</a:t>
            </a:r>
            <a:r>
              <a:rPr lang="en-IN" sz="3200" spc="-4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j</a:t>
            </a:r>
            <a:r>
              <a:rPr lang="en-IN" sz="3200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e</a:t>
            </a:r>
            <a:r>
              <a:rPr lang="en-IN" sz="3200" spc="-6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c</a:t>
            </a:r>
            <a:r>
              <a:rPr lang="en-IN" sz="3200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t</a:t>
            </a:r>
            <a:r>
              <a:rPr lang="en-IN" sz="320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)</a:t>
            </a:r>
            <a:r>
              <a:rPr lang="en-IN" sz="3200" spc="-10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 </a:t>
            </a:r>
            <a:r>
              <a:rPr lang="en-IN" sz="3200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f</a:t>
            </a:r>
            <a:r>
              <a:rPr lang="en-IN" sz="3200" spc="-4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il</a:t>
            </a:r>
            <a:r>
              <a:rPr lang="en-IN" sz="3200" spc="-50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te</a:t>
            </a:r>
            <a:r>
              <a:rPr lang="en-IN" sz="3200" spc="-2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r</a:t>
            </a:r>
            <a:r>
              <a:rPr lang="en-IN" sz="3200" spc="-15" dirty="0">
                <a:solidFill>
                  <a:schemeClr val="bg1">
                    <a:lumMod val="50000"/>
                  </a:schemeClr>
                </a:solidFill>
                <a:cs typeface="Segoe UI Light"/>
              </a:rPr>
              <a:t>s </a:t>
            </a:r>
          </a:p>
        </p:txBody>
      </p:sp>
    </p:spTree>
    <p:extLst>
      <p:ext uri="{BB962C8B-B14F-4D97-AF65-F5344CB8AC3E}">
        <p14:creationId xmlns:p14="http://schemas.microsoft.com/office/powerpoint/2010/main" val="32246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5237</TotalTime>
  <Words>754</Words>
  <Application>Microsoft Office PowerPoint</Application>
  <PresentationFormat>Widescreen</PresentationFormat>
  <Paragraphs>233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Segoe UI</vt:lpstr>
      <vt:lpstr>Segoe UI Light</vt:lpstr>
      <vt:lpstr>WelcomeDoc</vt:lpstr>
      <vt:lpstr>Rhea: automatic filtering for unstructured cloud storage</vt:lpstr>
      <vt:lpstr>Motivation: Unstructured data</vt:lpstr>
      <vt:lpstr>Cluster design for data analytics</vt:lpstr>
      <vt:lpstr>Elastic Cloud</vt:lpstr>
      <vt:lpstr>Why separate clusters ?</vt:lpstr>
      <vt:lpstr>Bottleneck</vt:lpstr>
      <vt:lpstr>Execute Mapper on storage ?</vt:lpstr>
      <vt:lpstr>Solution: Rhea</vt:lpstr>
      <vt:lpstr>Rhea: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Column Filters</vt:lpstr>
      <vt:lpstr>State machine for column filter</vt:lpstr>
      <vt:lpstr>Filter Properties</vt:lpstr>
      <vt:lpstr>Evaluation: Job Selectivity</vt:lpstr>
      <vt:lpstr>Job Run Time</vt:lpstr>
      <vt:lpstr>Throughput of Filtering Engine</vt:lpstr>
      <vt:lpstr>Across Datacenters: WAN is the bottleneck</vt:lpstr>
      <vt:lpstr>Dollar costs</vt:lpstr>
      <vt:lpstr>Discussion</vt:lpstr>
      <vt:lpstr>Stateful Mappers</vt:lpstr>
      <vt:lpstr>Optimizations</vt:lpstr>
      <vt:lpstr>Evaluation</vt:lpstr>
      <vt:lpstr>DC bandwidth: Scarce &amp; oversubscribe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Rhea</dc:title>
  <dc:creator>gourav</dc:creator>
  <cp:keywords/>
  <cp:lastModifiedBy>gourav</cp:lastModifiedBy>
  <cp:revision>79</cp:revision>
  <dcterms:created xsi:type="dcterms:W3CDTF">2014-03-07T04:15:15Z</dcterms:created>
  <dcterms:modified xsi:type="dcterms:W3CDTF">2014-03-11T19:16:17Z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