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30F1C6C3-9388-44FA-A6F0-9D1AEA06FDC4}">
  <a:tblStyle styleName="Table_0" styleId="{30F1C6C3-9388-44FA-A6F0-9D1AEA06FDC4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  <a:tblStyle styleName="Table_1" styleId="{8E3C2ED2-9934-46EE-8895-BA20085CF693}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w="med" len="med" type="none"/>
              <a:tailEnd w="med" len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25.xml" Type="http://schemas.openxmlformats.org/officeDocument/2006/relationships/slide" Id="rId30"/><Relationship Target="slides/slide7.xml" Type="http://schemas.openxmlformats.org/officeDocument/2006/relationships/slide" Id="rId12"/><Relationship Target="slides/slide26.xml" Type="http://schemas.openxmlformats.org/officeDocument/2006/relationships/slide" Id="rId31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9.xml" Type="http://schemas.openxmlformats.org/officeDocument/2006/relationships/slide" Id="rId34"/><Relationship Target="slides/slide30.xml" Type="http://schemas.openxmlformats.org/officeDocument/2006/relationships/slide" Id="rId35"/><Relationship Target="slides/slide27.xml" Type="http://schemas.openxmlformats.org/officeDocument/2006/relationships/slide" Id="rId32"/><Relationship Target="slides/slide28.xml" Type="http://schemas.openxmlformats.org/officeDocument/2006/relationships/slide" Id="rId33"/><Relationship Target="slides/slide24.xml" Type="http://schemas.openxmlformats.org/officeDocument/2006/relationships/slide" Id="rId29"/><Relationship Target="slides/slide21.xml" Type="http://schemas.openxmlformats.org/officeDocument/2006/relationships/slide" Id="rId26"/><Relationship Target="slides/slide20.xml" Type="http://schemas.openxmlformats.org/officeDocument/2006/relationships/slide" Id="rId25"/><Relationship Target="slides/slide23.xml" Type="http://schemas.openxmlformats.org/officeDocument/2006/relationships/slide" Id="rId28"/><Relationship Target="slides/slide22.xml" Type="http://schemas.openxmlformats.org/officeDocument/2006/relationships/slide" Id="rId27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7" name="Shape 1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3" name="Shape 1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9" name="Shape 1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9" name="Shape 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" name="Shape 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" name="Shape 3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6" name="Shape 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4" name="Shape 1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" name="Shape 2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" name="Shape 2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" name="Shape 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7" name="Shape 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9" name="Shape 2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5" name="Shape 2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buSzPct val="100000"/>
              <a:defRPr sz="4800"/>
            </a:lvl1pPr>
            <a:lvl2pPr algn="ctr" indent="304800">
              <a:buSzPct val="100000"/>
              <a:defRPr sz="4800"/>
            </a:lvl2pPr>
            <a:lvl3pPr algn="ctr" indent="304800">
              <a:buSzPct val="100000"/>
              <a:defRPr sz="4800"/>
            </a:lvl3pPr>
            <a:lvl4pPr algn="ctr" indent="304800">
              <a:buSzPct val="100000"/>
              <a:defRPr sz="4800"/>
            </a:lvl4pPr>
            <a:lvl5pPr algn="ctr" indent="304800">
              <a:buSzPct val="100000"/>
              <a:defRPr sz="4800"/>
            </a:lvl5pPr>
            <a:lvl6pPr algn="ctr" indent="304800">
              <a:buSzPct val="100000"/>
              <a:defRPr sz="4800"/>
            </a:lvl6pPr>
            <a:lvl7pPr algn="ctr" indent="304800">
              <a:buSzPct val="100000"/>
              <a:defRPr sz="4800"/>
            </a:lvl7pPr>
            <a:lvl8pPr algn="ctr" indent="304800">
              <a:buSzPct val="100000"/>
              <a:defRPr sz="4800"/>
            </a:lvl8pPr>
            <a:lvl9pPr algn="ctr" indent="304800">
              <a:buSzPct val="100000"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SzPct val="100000"/>
              <a:defRPr sz="3000"/>
            </a:lvl1pPr>
            <a:lvl2pPr indent="-133350" marL="742950">
              <a:spcBef>
                <a:spcPts val="480"/>
              </a:spcBef>
              <a:buSzPct val="100000"/>
              <a:defRPr sz="2400"/>
            </a:lvl2pPr>
            <a:lvl3pPr indent="-76200" marL="1143000">
              <a:spcBef>
                <a:spcPts val="480"/>
              </a:spcBef>
              <a:buSzPct val="100000"/>
              <a:defRPr sz="2400"/>
            </a:lvl3pPr>
            <a:lvl4pPr indent="-114300" marL="1600200">
              <a:spcBef>
                <a:spcPts val="360"/>
              </a:spcBef>
              <a:buSzPct val="100000"/>
              <a:defRPr sz="1800"/>
            </a:lvl4pPr>
            <a:lvl5pPr indent="-114300" marL="2057400">
              <a:spcBef>
                <a:spcPts val="360"/>
              </a:spcBef>
              <a:buSzPct val="100000"/>
              <a:defRPr sz="1800"/>
            </a:lvl5pPr>
            <a:lvl6pPr indent="-114300" marL="2514600">
              <a:spcBef>
                <a:spcPts val="360"/>
              </a:spcBef>
              <a:buSzPct val="100000"/>
              <a:defRPr sz="1800"/>
            </a:lvl6pPr>
            <a:lvl7pPr indent="-114300" marL="2971800">
              <a:spcBef>
                <a:spcPts val="360"/>
              </a:spcBef>
              <a:buSzPct val="100000"/>
              <a:defRPr sz="1800"/>
            </a:lvl7pPr>
            <a:lvl8pPr indent="-114300" marL="3429000">
              <a:spcBef>
                <a:spcPts val="360"/>
              </a:spcBef>
              <a:buSzPct val="100000"/>
              <a:defRPr sz="1800"/>
            </a:lvl8pPr>
            <a:lvl9pPr indent="-114300" marL="3886200">
              <a:spcBef>
                <a:spcPts val="360"/>
              </a:spcBef>
              <a:buSzPct val="100000"/>
              <a:defRPr sz="18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4"/><Relationship Target="../media/image07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0.png" Type="http://schemas.openxmlformats.org/officeDocument/2006/relationships/image" Id="rId3"/><Relationship Target="../media/image02.png" Type="http://schemas.openxmlformats.org/officeDocument/2006/relationships/image" Id="rId5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4"/><Relationship Target="../media/image10.png" Type="http://schemas.openxmlformats.org/officeDocument/2006/relationships/image" Id="rId3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png" Type="http://schemas.openxmlformats.org/officeDocument/2006/relationships/image" Id="rId3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png" Type="http://schemas.openxmlformats.org/officeDocument/2006/relationships/image" Id="rId4"/><Relationship Target="../media/image16.png" Type="http://schemas.openxmlformats.org/officeDocument/2006/relationships/image" Id="rId3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ctrTitle"/>
          </p:nvPr>
        </p:nvSpPr>
        <p:spPr>
          <a:xfrm>
            <a:off y="1583342" x="685800"/>
            <a:ext cy="1159856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buNone/>
            </a:pPr>
            <a:r>
              <a:rPr sz="3000" lang="en"/>
              <a:t>Storage management and caching in PAST, a large-scale, persistent peer-to-peer storage utility</a:t>
            </a:r>
          </a:p>
          <a:p>
            <a:r>
              <a:t/>
            </a:r>
          </a:p>
        </p:txBody>
      </p:sp>
      <p:sp>
        <p:nvSpPr>
          <p:cNvPr id="24" name="Shape 24"/>
          <p:cNvSpPr txBox="1"/>
          <p:nvPr>
            <p:ph idx="1" type="subTitle"/>
          </p:nvPr>
        </p:nvSpPr>
        <p:spPr>
          <a:xfrm>
            <a:off y="2840053" x="685800"/>
            <a:ext cy="784737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en"/>
              <a:t>Antony Rowstron, Peter Druschel</a:t>
            </a:r>
          </a:p>
          <a:p>
            <a:r>
              <a:t/>
            </a:r>
          </a:p>
          <a:p>
            <a:pPr>
              <a:buNone/>
            </a:pPr>
            <a:r>
              <a:rPr sz="1800" lang="en"/>
              <a:t>Presented By Wes Panther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Replica Diversion Example</a:t>
            </a:r>
          </a:p>
        </p:txBody>
      </p:sp>
      <p:graphicFrame>
        <p:nvGraphicFramePr>
          <p:cNvPr id="95" name="Shape 95"/>
          <p:cNvGraphicFramePr/>
          <p:nvPr/>
        </p:nvGraphicFramePr>
        <p:xfrm>
          <a:off y="2752725" x="849625"/>
          <a:ext cy="3000000" cx="3000000"/>
        </p:xfrm>
        <a:graphic>
          <a:graphicData uri="http://schemas.openxmlformats.org/drawingml/2006/table">
            <a:tbl>
              <a:tblPr>
                <a:noFill/>
                <a:tableStyleId>{30F1C6C3-9388-44FA-A6F0-9D1AEA06FDC4}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1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2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3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4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5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6</a:t>
                      </a:r>
                    </a:p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>
                        <a:buNone/>
                      </a:pPr>
                      <a:r>
                        <a:rPr lang="en"/>
                        <a:t>7</a:t>
                      </a:r>
                    </a:p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96" name="Shape 96"/>
          <p:cNvSpPr/>
          <p:nvPr/>
        </p:nvSpPr>
        <p:spPr>
          <a:xfrm>
            <a:off y="1050025" x="3291125"/>
            <a:ext cy="286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97" name="Shape 97"/>
          <p:cNvCxnSpPr>
            <a:stCxn id="96" idx="2"/>
          </p:cNvCxnSpPr>
          <p:nvPr/>
        </p:nvCxnSpPr>
        <p:spPr>
          <a:xfrm flipH="1">
            <a:off y="1336524" x="2607874"/>
            <a:ext cy="1322699" cx="822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8" name="Shape 98"/>
          <p:cNvCxnSpPr>
            <a:stCxn id="96" idx="2"/>
          </p:cNvCxnSpPr>
          <p:nvPr/>
        </p:nvCxnSpPr>
        <p:spPr>
          <a:xfrm>
            <a:off y="1336524" x="3430774"/>
            <a:ext cy="1329900" cx="7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99" name="Shape 99"/>
          <p:cNvCxnSpPr>
            <a:stCxn id="96" idx="2"/>
          </p:cNvCxnSpPr>
          <p:nvPr/>
        </p:nvCxnSpPr>
        <p:spPr>
          <a:xfrm>
            <a:off y="1336524" x="3430774"/>
            <a:ext cy="1300499" cx="918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00" name="Shape 100"/>
          <p:cNvCxnSpPr/>
          <p:nvPr/>
        </p:nvCxnSpPr>
        <p:spPr>
          <a:xfrm>
            <a:off y="1343950" x="3430725"/>
            <a:ext cy="1344599" cx="20133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01" name="Shape 101"/>
          <p:cNvSpPr/>
          <p:nvPr/>
        </p:nvSpPr>
        <p:spPr>
          <a:xfrm>
            <a:off y="2864950" x="2291825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2" name="Shape 102"/>
          <p:cNvSpPr/>
          <p:nvPr/>
        </p:nvSpPr>
        <p:spPr>
          <a:xfrm>
            <a:off y="2864950" x="3291125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3" name="Shape 103"/>
          <p:cNvSpPr/>
          <p:nvPr/>
        </p:nvSpPr>
        <p:spPr>
          <a:xfrm>
            <a:off y="2840575" x="5328825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4" name="Shape 104"/>
          <p:cNvSpPr/>
          <p:nvPr/>
        </p:nvSpPr>
        <p:spPr>
          <a:xfrm>
            <a:off y="2840575" x="7408950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05" name="Shape 105"/>
          <p:cNvSpPr/>
          <p:nvPr/>
        </p:nvSpPr>
        <p:spPr>
          <a:xfrm>
            <a:off y="2130150" x="4437375"/>
            <a:ext cy="2057400" cx="2971499"/>
          </a:xfrm>
          <a:prstGeom prst="arc">
            <a:avLst>
              <a:gd fmla="val 915307" name="adj1"/>
              <a:gd fmla="val 10824562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06" name="Shape 106"/>
          <p:cNvCxnSpPr>
            <a:stCxn id="105" idx="0"/>
          </p:cNvCxnSpPr>
          <p:nvPr/>
        </p:nvCxnSpPr>
        <p:spPr>
          <a:xfrm rot="10800000" flipH="1">
            <a:off y="3233760" x="7305497"/>
            <a:ext cy="302099" cx="1574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07" name="Shape 107"/>
          <p:cNvSpPr/>
          <p:nvPr/>
        </p:nvSpPr>
        <p:spPr>
          <a:xfrm>
            <a:off y="2272576" x="6543601"/>
            <a:ext cy="952800" cx="952800"/>
          </a:xfrm>
          <a:prstGeom prst="arc">
            <a:avLst>
              <a:gd fmla="val 10860429" name="adj1"/>
              <a:gd fmla="val 19636543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08" name="Shape 108"/>
          <p:cNvCxnSpPr>
            <a:stCxn id="107" idx="2"/>
          </p:cNvCxnSpPr>
          <p:nvPr/>
        </p:nvCxnSpPr>
        <p:spPr>
          <a:xfrm>
            <a:off y="2491436" x="7420788"/>
            <a:ext cy="157200" cx="67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1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10" fill="hold" presetSubtype="0" presetClass="exit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Considerations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Not necessary to balance when utilization is low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Better to divert a large file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Replica should be diverted to a node with more free space than average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Three replica diversion policies</a:t>
            </a:r>
          </a:p>
          <a:p>
            <a:r>
              <a:t/>
            </a:r>
          </a:p>
        </p:txBody>
      </p:sp>
      <p:graphicFrame>
        <p:nvGraphicFramePr>
          <p:cNvPr id="115" name="Shape 115"/>
          <p:cNvGraphicFramePr/>
          <p:nvPr/>
        </p:nvGraphicFramePr>
        <p:xfrm>
          <a:off y="3510725" x="864900"/>
          <a:ext cy="3000000" cx="3000000"/>
        </p:xfrm>
        <a:graphic>
          <a:graphicData uri="http://schemas.openxmlformats.org/drawingml/2006/table">
            <a:tbl>
              <a:tblPr>
                <a:noFill/>
                <a:tableStyleId>{8E3C2ED2-9934-46EE-8895-BA20085CF693}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  <a:tc>
                  <a:txBody>
                    <a:bodyPr>
                      <a:noAutofit/>
                    </a:bodyPr>
                    <a:lstStyle/>
                    <a:p/>
                  </a:txBody>
                  <a:tcPr marR="91425" marB="91425" marT="91425" marL="91425"/>
                </a:tc>
              </a:tr>
            </a:tbl>
          </a:graphicData>
        </a:graphic>
      </p:graphicFrame>
      <p:sp>
        <p:nvSpPr>
          <p:cNvPr id="116" name="Shape 116"/>
          <p:cNvSpPr/>
          <p:nvPr/>
        </p:nvSpPr>
        <p:spPr>
          <a:xfrm>
            <a:off y="3622950" x="2307100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7" name="Shape 117"/>
          <p:cNvSpPr/>
          <p:nvPr/>
        </p:nvSpPr>
        <p:spPr>
          <a:xfrm>
            <a:off y="3622950" x="3306400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8" name="Shape 118"/>
          <p:cNvSpPr/>
          <p:nvPr/>
        </p:nvSpPr>
        <p:spPr>
          <a:xfrm>
            <a:off y="3598575" x="5344100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19" name="Shape 119"/>
          <p:cNvSpPr/>
          <p:nvPr/>
        </p:nvSpPr>
        <p:spPr>
          <a:xfrm>
            <a:off y="3598575" x="6379450"/>
            <a:ext cy="220499" cx="279299"/>
          </a:xfrm>
          <a:prstGeom prst="round1Rect">
            <a:avLst>
              <a:gd fmla="val 16667" name="adj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0" name="Shape 120"/>
          <p:cNvSpPr/>
          <p:nvPr/>
        </p:nvSpPr>
        <p:spPr>
          <a:xfrm>
            <a:off y="2888150" x="4452650"/>
            <a:ext cy="2057400" cx="2057400"/>
          </a:xfrm>
          <a:prstGeom prst="arc">
            <a:avLst>
              <a:gd fmla="val 915307" name="adj1"/>
              <a:gd fmla="val 10824562" name="adj2"/>
            </a:avLst>
          </a:prstGeom>
          <a:noFill/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21" name="Shape 121"/>
          <p:cNvCxnSpPr>
            <a:stCxn id="120" idx="0"/>
          </p:cNvCxnSpPr>
          <p:nvPr/>
        </p:nvCxnSpPr>
        <p:spPr>
          <a:xfrm rot="10800000" flipH="1">
            <a:off y="3961018" x="6473802"/>
            <a:ext cy="226499" cx="14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1. When should we accept a replica into a node’s local store?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Uses the metric S</a:t>
            </a:r>
            <a:r>
              <a:rPr baseline="-25000" lang="en"/>
              <a:t>d</a:t>
            </a:r>
            <a:r>
              <a:rPr lang="en"/>
              <a:t>/F</a:t>
            </a:r>
            <a:r>
              <a:rPr baseline="-25000" lang="en"/>
              <a:t>n</a:t>
            </a:r>
            <a:r>
              <a:rPr lang="en"/>
              <a:t> 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Node N rejects a file D if </a:t>
            </a:r>
            <a:r>
              <a:rPr lang="en">
                <a:solidFill>
                  <a:schemeClr val="dk1"/>
                </a:solidFill>
              </a:rPr>
              <a:t>S</a:t>
            </a:r>
            <a:r>
              <a:rPr baseline="-25000" lang="en">
                <a:solidFill>
                  <a:schemeClr val="dk1"/>
                </a:solidFill>
              </a:rPr>
              <a:t>d</a:t>
            </a:r>
            <a:r>
              <a:rPr lang="en">
                <a:solidFill>
                  <a:schemeClr val="dk1"/>
                </a:solidFill>
              </a:rPr>
              <a:t>/F</a:t>
            </a:r>
            <a:r>
              <a:rPr baseline="-25000"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 &gt; t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Same idea for those that are not in the closest k</a:t>
            </a:r>
          </a:p>
          <a:p>
            <a:pPr rtl="0" lvl="0" indent="-4191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chemeClr val="dk1"/>
                </a:solidFill>
              </a:rPr>
              <a:t>Two thresholds, t</a:t>
            </a:r>
            <a:r>
              <a:rPr baseline="-25000" lang="en">
                <a:solidFill>
                  <a:schemeClr val="dk1"/>
                </a:solidFill>
              </a:rPr>
              <a:t>pri</a:t>
            </a:r>
            <a:r>
              <a:rPr lang="en">
                <a:solidFill>
                  <a:schemeClr val="dk1"/>
                </a:solidFill>
              </a:rPr>
              <a:t> and t</a:t>
            </a:r>
            <a:r>
              <a:rPr baseline="-25000" lang="en">
                <a:solidFill>
                  <a:schemeClr val="dk1"/>
                </a:solidFill>
              </a:rPr>
              <a:t>div</a:t>
            </a:r>
          </a:p>
          <a:p>
            <a:pPr lvl="1" indent="-381000" marL="9144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>
                <a:solidFill>
                  <a:schemeClr val="dk1"/>
                </a:solidFill>
              </a:rPr>
              <a:t>t</a:t>
            </a:r>
            <a:r>
              <a:rPr baseline="-25000" lang="en">
                <a:solidFill>
                  <a:schemeClr val="dk1"/>
                </a:solidFill>
              </a:rPr>
              <a:t>pri</a:t>
            </a:r>
            <a:r>
              <a:rPr lang="en">
                <a:solidFill>
                  <a:schemeClr val="dk1"/>
                </a:solidFill>
              </a:rPr>
              <a:t> &gt; t</a:t>
            </a:r>
            <a:r>
              <a:rPr baseline="-25000" lang="en">
                <a:solidFill>
                  <a:schemeClr val="dk1"/>
                </a:solidFill>
              </a:rPr>
              <a:t>div</a:t>
            </a:r>
          </a:p>
        </p:txBody>
      </p:sp>
      <p:sp>
        <p:nvSpPr>
          <p:cNvPr id="128" name="Shape 128"/>
          <p:cNvSpPr/>
          <p:nvPr/>
        </p:nvSpPr>
        <p:spPr>
          <a:xfrm>
            <a:off y="2899500" x="6794425"/>
            <a:ext cy="1989300" cx="1892400"/>
          </a:xfrm>
          <a:prstGeom prst="rect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29" name="Shape 129"/>
          <p:cNvSpPr/>
          <p:nvPr/>
        </p:nvSpPr>
        <p:spPr>
          <a:xfrm>
            <a:off y="3518000" x="6794375"/>
            <a:ext cy="1370700" cx="18924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buNone/>
            </a:pPr>
            <a:r>
              <a:rPr sz="1800" lang="en"/>
              <a:t>Used Storage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y="2866100" x="5950175"/>
            <a:ext cy="651899" cx="844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3000" lang="en">
                <a:solidFill>
                  <a:schemeClr val="dk1"/>
                </a:solidFill>
              </a:rPr>
              <a:t>F</a:t>
            </a:r>
            <a:r>
              <a:rPr baseline="-25000" sz="3000" lang="en">
                <a:solidFill>
                  <a:schemeClr val="dk1"/>
                </a:solidFill>
              </a:rPr>
              <a:t>n </a:t>
            </a:r>
            <a:r>
              <a:rPr sz="3000" lang="en">
                <a:solidFill>
                  <a:schemeClr val="dk1"/>
                </a:solidFill>
              </a:rPr>
              <a:t>{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2. How do we select a node to store the replica?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We want to choose the node with the most remaining free space that: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Is in the leaf set of N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Has a nodeId that is not in the closest k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Does not already have a replica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New nodes can reject as well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3. When should we divert a file into another part of the nodeId space?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When the utilization in a leaf set is high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When a node in the closest k declines, and the node to hold the replica declines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File Diversion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Balance the free space in the nodeId space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Negative acknowledgment sent to client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Hash file with different salt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Repeats this up to 3 times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Can try again with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Smaller file</a:t>
            </a:r>
          </a:p>
          <a:p>
            <a:pPr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Fewer replicas</a:t>
            </a:r>
          </a:p>
        </p:txBody>
      </p:sp>
      <p:sp>
        <p:nvSpPr>
          <p:cNvPr id="149" name="Shape 149"/>
          <p:cNvSpPr/>
          <p:nvPr/>
        </p:nvSpPr>
        <p:spPr>
          <a:xfrm>
            <a:off y="2264275" x="5532300"/>
            <a:ext cy="2482499" cx="2708100"/>
          </a:xfrm>
          <a:prstGeom prst="ellipse">
            <a:avLst/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cxnSp>
        <p:nvCxnSpPr>
          <p:cNvPr id="150" name="Shape 150"/>
          <p:cNvCxnSpPr>
            <a:stCxn id="149" idx="0"/>
            <a:endCxn id="149" idx="2"/>
          </p:cNvCxnSpPr>
          <p:nvPr/>
        </p:nvCxnSpPr>
        <p:spPr>
          <a:xfrm flipH="1">
            <a:off y="2264275" x="5532300"/>
            <a:ext cy="1241249" cx="135405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cxnSp>
        <p:nvCxnSpPr>
          <p:cNvPr id="151" name="Shape 151"/>
          <p:cNvCxnSpPr>
            <a:stCxn id="149" idx="0"/>
            <a:endCxn id="149" idx="5"/>
          </p:cNvCxnSpPr>
          <p:nvPr/>
        </p:nvCxnSpPr>
        <p:spPr>
          <a:xfrm>
            <a:off y="2264275" x="6886350"/>
            <a:ext cy="2118946" cx="95745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w="lg" len="lg" type="none"/>
            <a:tailEnd w="lg" len="lg" type="triangle"/>
          </a:ln>
        </p:spPr>
      </p:cxnSp>
      <p:sp>
        <p:nvSpPr>
          <p:cNvPr id="152" name="Shape 152"/>
          <p:cNvSpPr txBox="1"/>
          <p:nvPr/>
        </p:nvSpPr>
        <p:spPr>
          <a:xfrm>
            <a:off y="3317425" x="5331700"/>
            <a:ext cy="259200" cx="376200"/>
          </a:xfrm>
          <a:prstGeom prst="rect">
            <a:avLst/>
          </a:prstGeom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>
                <a:solidFill>
                  <a:srgbClr val="FF0000"/>
                </a:solidFill>
              </a:rPr>
              <a:t>X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Maintenance and File Encoding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K copies of the file must be maintained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Neighboring nodes exchange keep-alive messages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Joining node causes adjustments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Node with pointer and replica may be in different leaf sets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NodeId space may be too full for replica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Quotas ensure demand does not exceed supply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File encoding can be used 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Increases storage efficiency</a:t>
            </a:r>
          </a:p>
          <a:p>
            <a:pPr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Can improve bandwidth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Caching?</a:t>
            </a:r>
          </a:p>
        </p:txBody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Goal of caching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Minimize client access latency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Maximize throughput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Balance query load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Maintaining k replicas can help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Popular files may need more than k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Files may be popular among local clusters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Caching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PAST caches in the unused portion of node disk space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Unused disk space improves performance, and caching degrades gracefully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A file is cached at a node if its size is less than a fraction of the node’s unused space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Cache replacement based on GreedyDual-Size policy</a:t>
            </a:r>
          </a:p>
          <a:p>
            <a:pPr rtl="0" lvl="1" indent="-368300" marL="9144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n"/>
              <a:t>Each cached file has a weight </a:t>
            </a:r>
            <a:r>
              <a:rPr sz="2200" lang="en" i="1"/>
              <a:t>H</a:t>
            </a:r>
            <a:r>
              <a:rPr baseline="-25000" sz="2200" lang="en" i="1"/>
              <a:t>d</a:t>
            </a:r>
            <a:r>
              <a:rPr sz="2200" lang="en"/>
              <a:t>, set to c(d)/s(d)</a:t>
            </a:r>
          </a:p>
          <a:p>
            <a:pPr rtl="0" lvl="1" indent="-368300" marL="9144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n"/>
              <a:t>File with smallest weight is evicted and weights adjusted</a:t>
            </a:r>
          </a:p>
          <a:p>
            <a:pPr lvl="1" indent="-368300" marL="9144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2200" lang="en"/>
              <a:t>Cache hit restores weight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Experimental Results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Experiments were performed in an emulated network</a:t>
            </a:r>
          </a:p>
          <a:p>
            <a:pPr rtl="0" lvl="0" indent="-3429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Used two datasets</a:t>
            </a:r>
          </a:p>
          <a:p>
            <a:pPr rtl="0" lvl="1" indent="-342900" marL="9144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/>
              <a:t>8 web proxy logs from NLANR - 4,000,000 entries 1,863,055 URLs, 18.7 GBytes of content</a:t>
            </a:r>
          </a:p>
          <a:p>
            <a:pPr rtl="0" lvl="1" indent="-342900" marL="9144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/>
              <a:t>Files from authors’ home institutions - 2,027,908 files, 166.6 GBytes of data</a:t>
            </a:r>
          </a:p>
          <a:p>
            <a:pPr rtl="0" lvl="0" indent="-3429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Appropriate workload?</a:t>
            </a:r>
          </a:p>
          <a:p>
            <a:pPr rtl="0" lvl="0" indent="-3429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With k=5, b=4, N=2250</a:t>
            </a:r>
          </a:p>
          <a:p>
            <a:pPr rtl="0" lvl="0" indent="-3429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Storage reduce by factor of 1000</a:t>
            </a:r>
          </a:p>
          <a:p>
            <a:pPr rtl="0" lvl="0" indent="-3429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1800" lang="en"/>
              <a:t>First - disable storage management</a:t>
            </a:r>
          </a:p>
          <a:p>
            <a:pPr rtl="0" lvl="1" indent="-342900" marL="9144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/>
              <a:t>51.5% of insertions failed</a:t>
            </a:r>
          </a:p>
          <a:p>
            <a:pPr lvl="1" indent="-342900" marL="914400">
              <a:buClr>
                <a:srgbClr val="000000"/>
              </a:buClr>
              <a:buSzPct val="100000"/>
              <a:buFont typeface="Courier New"/>
              <a:buChar char="o"/>
            </a:pPr>
            <a:r>
              <a:rPr sz="1800" lang="en"/>
              <a:t>Utilization was 60.8%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84125" x="4918300"/>
            <a:ext cy="1316399" cx="3929275"/>
          </a:xfrm>
          <a:prstGeom prst="rect">
            <a:avLst/>
          </a:prstGeom>
        </p:spPr>
      </p:pic>
      <p:pic>
        <p:nvPicPr>
          <p:cNvPr id="178" name="Shape 1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4200525" x="4918300"/>
            <a:ext cy="525624" cx="39292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Introduction to PAST</a:t>
            </a:r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10490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Motivated by earlier P2P systems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Internet-based peer-to-peer global storage utility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Attempts to provide strong persistence, high availability, scalability, and security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This paper focuses on some of the techniques PAST uses to increase utilization and improve performance</a:t>
            </a:r>
          </a:p>
          <a:p>
            <a:r>
              <a:t/>
            </a:r>
          </a:p>
        </p:txBody>
      </p:sp>
      <p:pic>
        <p:nvPicPr>
          <p:cNvPr id="31" name="Shape 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758387" x="5619325"/>
            <a:ext cy="925225" cx="1379100"/>
          </a:xfrm>
          <a:prstGeom prst="rect">
            <a:avLst/>
          </a:prstGeom>
        </p:spPr>
      </p:pic>
      <p:pic>
        <p:nvPicPr>
          <p:cNvPr id="32" name="Shape 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516150" x="4050112"/>
            <a:ext cy="1409700" cx="1409700"/>
          </a:xfrm>
          <a:prstGeom prst="rect">
            <a:avLst/>
          </a:prstGeom>
        </p:spPr>
      </p:pic>
      <p:pic>
        <p:nvPicPr>
          <p:cNvPr id="33" name="Shape 3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3611400" x="2593025"/>
            <a:ext cy="1219200" cx="12192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Result 2 - Varying Distribution and Leaf Set Size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556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"/>
              <a:t>Utilization increased</a:t>
            </a:r>
          </a:p>
          <a:p>
            <a:pPr rtl="0" lvl="0" indent="-3556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"/>
              <a:t>Success increased</a:t>
            </a:r>
          </a:p>
          <a:p>
            <a:pPr lvl="0" indent="-3556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000" lang="en"/>
              <a:t>Use l = 32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28125" x="3517550"/>
            <a:ext cy="3597725" cx="516925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 3 - Varying t</a:t>
            </a:r>
            <a:r>
              <a:rPr baseline="-25000" lang="en"/>
              <a:t>pri</a:t>
            </a:r>
          </a:p>
        </p:txBody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Larger t</a:t>
            </a:r>
            <a:r>
              <a:rPr baseline="-25000" lang="en"/>
              <a:t>pri</a:t>
            </a:r>
            <a:r>
              <a:rPr lang="en"/>
              <a:t> =&gt; more utilization, but less insertion success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Use t</a:t>
            </a:r>
            <a:r>
              <a:rPr baseline="-25000" lang="en"/>
              <a:t>pri</a:t>
            </a:r>
            <a:r>
              <a:rPr lang="en"/>
              <a:t> = 0.1</a:t>
            </a:r>
          </a:p>
        </p:txBody>
      </p:sp>
      <p:pic>
        <p:nvPicPr>
          <p:cNvPr id="192" name="Shape 1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963375" x="5134450"/>
            <a:ext cy="2962475" cx="3674474"/>
          </a:xfrm>
          <a:prstGeom prst="rect">
            <a:avLst/>
          </a:prstGeom>
        </p:spPr>
      </p:pic>
      <p:pic>
        <p:nvPicPr>
          <p:cNvPr id="193" name="Shape 1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09675" x="366875"/>
            <a:ext cy="1816175" cx="43742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Result 4 - Varying t</a:t>
            </a:r>
            <a:r>
              <a:rPr baseline="-25000" lang="en"/>
              <a:t>div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Similar to the last experiment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Use t</a:t>
            </a:r>
            <a:r>
              <a:rPr baseline="-25000" lang="en"/>
              <a:t>div</a:t>
            </a:r>
            <a:r>
              <a:rPr lang="en"/>
              <a:t> = 0.05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30850" x="350150"/>
            <a:ext cy="1794999" cx="4380099"/>
          </a:xfrm>
          <a:prstGeom prst="rect">
            <a:avLst/>
          </a:prstGeom>
        </p:spPr>
      </p:pic>
      <p:pic>
        <p:nvPicPr>
          <p:cNvPr id="201" name="Shape 20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937100" x="5092725"/>
            <a:ext cy="2988750" cx="35940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Result 5 - File Diversions and Failure Vs. Utilization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y="1200150" x="457200"/>
            <a:ext cy="3725699" cx="3838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937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600" lang="en"/>
              <a:t>Under 83% utilization, file diversions are negligible</a:t>
            </a:r>
          </a:p>
          <a:p>
            <a:r>
              <a:t/>
            </a:r>
          </a:p>
        </p:txBody>
      </p:sp>
      <p:pic>
        <p:nvPicPr>
          <p:cNvPr id="208" name="Shape 20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24197" x="4231375"/>
            <a:ext cy="3601649" cx="45557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Result 6 - Replica Diversions Vs. Utilization </a:t>
            </a:r>
          </a:p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y="1200150" x="457200"/>
            <a:ext cy="3725699" cx="3963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At 80% utilization, &lt;10% of replicas are diverted</a:t>
            </a:r>
          </a:p>
          <a:p>
            <a:pPr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These results show the storage management overhead</a:t>
            </a:r>
          </a:p>
        </p:txBody>
      </p:sp>
      <p:pic>
        <p:nvPicPr>
          <p:cNvPr id="215" name="Shape 2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693423" x="4286900"/>
            <a:ext cy="3266149" cx="45902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Result 7 - File Insertion Failure Vs. Utilization 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sz="2400" lang="en"/>
              <a:t>Average file size succeeds until about 90.5% utilization</a:t>
            </a:r>
          </a:p>
        </p:txBody>
      </p:sp>
      <p:pic>
        <p:nvPicPr>
          <p:cNvPr id="222" name="Shape 2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853550" x="366874"/>
            <a:ext cy="3090150" cx="3937224"/>
          </a:xfrm>
          <a:prstGeom prst="rect">
            <a:avLst/>
          </a:prstGeom>
        </p:spPr>
      </p:pic>
      <p:pic>
        <p:nvPicPr>
          <p:cNvPr id="223" name="Shape 2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812900" x="4938650"/>
            <a:ext cy="3171450" cx="40067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3000" lang="en"/>
              <a:t>Cache Hit Ratio and Message Hops Vs. Utilization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y="1200150" x="457200"/>
            <a:ext cy="3725699" cx="40385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Hit rate decreases as utilization increases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GD-S performs slightly better than LRU</a:t>
            </a:r>
          </a:p>
          <a:p>
            <a:pPr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After 80% utilization, hops increase more rapidly</a:t>
            </a:r>
          </a:p>
        </p:txBody>
      </p:sp>
      <p:pic>
        <p:nvPicPr>
          <p:cNvPr id="230" name="Shape 2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11000" x="4452275"/>
            <a:ext cy="3814850" cx="44769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Discussion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Are P2P systems still as important?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Problems in the system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Disadvantages?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Security concerns?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Are the assumptions made in the paper realistic?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Using trace and filesystem data to approximate P2P file size distributions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Storage size differs by no more than 2 orders of magnitude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Is this system practical? In what case would it be used?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Extra Slide - Related Work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Early systems - Gnutella, Napster, FreeNet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OceanStore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FarSite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Tapestry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Chord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CAN</a:t>
            </a:r>
          </a:p>
          <a:p>
            <a:pPr rtl="0"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CFS</a:t>
            </a:r>
          </a:p>
          <a:p>
            <a:pPr lvl="0" indent="-4064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800" lang="en"/>
              <a:t>xFS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dk1"/>
                </a:solidFill>
              </a:rPr>
              <a:t>Nodes can send and route requests, optionally contribute storage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dk1"/>
                </a:solidFill>
              </a:rPr>
              <a:t>Differences from traditional filesystem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Eliminates need for explicit mirroring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Allows sharing of bandwidth and storage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Files are immutable</a:t>
            </a:r>
          </a:p>
          <a:p>
            <a:pPr rtl="0" lvl="0" indent="-342900" marL="457200">
              <a:buClr>
                <a:schemeClr val="dk1"/>
              </a:buClr>
              <a:buSzPct val="166666"/>
              <a:buFont typeface="Arial"/>
              <a:buChar char="•"/>
            </a:pPr>
            <a:r>
              <a:rPr sz="1800" lang="en">
                <a:solidFill>
                  <a:schemeClr val="dk1"/>
                </a:solidFill>
              </a:rPr>
              <a:t>Provides 3 operations to clients 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fileId = Insert(name, owner-credentials, k, file)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file = Lookup(fileId)</a:t>
            </a:r>
          </a:p>
          <a:p>
            <a:pPr rtl="0" lvl="1" indent="-342900" marL="914400">
              <a:buClr>
                <a:schemeClr val="dk1"/>
              </a:buClr>
              <a:buSzPct val="100000"/>
              <a:buFont typeface="Courier New"/>
              <a:buChar char="o"/>
            </a:pPr>
            <a:r>
              <a:rPr sz="1800" lang="en">
                <a:solidFill>
                  <a:schemeClr val="dk1"/>
                </a:solidFill>
              </a:rPr>
              <a:t>Reclaim(fileId, owner-credentials)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Summary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PAST is an Internet based global peer-to-peer storage utility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Storage nodes and files are assigned uniformly distributed identifiers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Replicas of a files are stored at k nodes with numerically close fileId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Storage management imposes little overhead, increases utilization while rejecting few requests</a:t>
            </a:r>
          </a:p>
          <a:p>
            <a:pPr rtl="0"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Allows utilization &gt; 98% and failed file insertion &lt; 5% at 95% utilization</a:t>
            </a:r>
          </a:p>
          <a:p>
            <a:pPr lvl="0" indent="-3683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200" lang="en"/>
              <a:t>Caching improves network performance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Overview</a:t>
            </a:r>
          </a:p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y="1063375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Each node has a 128-bit id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Each file has a 160-bit id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 file is stored on the k nodes with closest NodeId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Both nodeId and fileId are uniformly distributed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Provides load balancing and caching</a:t>
            </a:r>
          </a:p>
          <a:p>
            <a:pPr algn="l" rtl="0" lvl="0" marR="0" indent="-381000" marL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Built on Pastry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56800" x="6332725"/>
            <a:ext cy="2430349" cx="2430349"/>
          </a:xfrm>
          <a:prstGeom prst="rect">
            <a:avLst/>
          </a:prstGeom>
        </p:spPr>
      </p:pic>
      <p:sp>
        <p:nvSpPr>
          <p:cNvPr id="47" name="Shape 47"/>
          <p:cNvSpPr txBox="1"/>
          <p:nvPr/>
        </p:nvSpPr>
        <p:spPr>
          <a:xfrm>
            <a:off y="3841100" x="305125"/>
            <a:ext cy="550500" cx="6027600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600" lang="en"/>
              <a:t>FileId = </a:t>
            </a:r>
            <a:r>
              <a:rPr sz="1600" lang="en">
                <a:solidFill>
                  <a:srgbClr val="980000"/>
                </a:solidFill>
              </a:rPr>
              <a:t>9C6DFC8675A7FF64EA400F7819E2A6EE</a:t>
            </a:r>
            <a:r>
              <a:rPr sz="1600" lang="en"/>
              <a:t>4CD27495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Pastry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200150" x="457200"/>
            <a:ext cy="3725699" cx="419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y="1163025" x="524175"/>
            <a:ext cy="426000" cx="3284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5" name="Shape 55"/>
          <p:cNvSpPr txBox="1"/>
          <p:nvPr/>
        </p:nvSpPr>
        <p:spPr>
          <a:xfrm>
            <a:off y="637375" x="5290700"/>
            <a:ext cy="426000" cx="2630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56" name="Shape 56"/>
          <p:cNvSpPr txBox="1"/>
          <p:nvPr/>
        </p:nvSpPr>
        <p:spPr>
          <a:xfrm>
            <a:off y="2618575" x="5290700"/>
            <a:ext cy="426000" cx="2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57" name="Shape 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489775" x="5060400"/>
            <a:ext cy="4163950" cx="38168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y="998600" x="322600"/>
            <a:ext cy="3927300" cx="4555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429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Routes to the numerically closest Node</a:t>
            </a:r>
          </a:p>
          <a:p>
            <a:pPr rtl="0" lvl="0" indent="-3429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Less than log</a:t>
            </a:r>
            <a:r>
              <a:rPr baseline="-25000" sz="1800" lang="en"/>
              <a:t>2^b</a:t>
            </a:r>
            <a:r>
              <a:rPr sz="1800" lang="en"/>
              <a:t>N steps under normal operation</a:t>
            </a:r>
          </a:p>
          <a:p>
            <a:pPr rtl="0" lvl="0" indent="-3429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Routing table, leaf set, and neighborhood set stored at each node</a:t>
            </a:r>
          </a:p>
          <a:p>
            <a:pPr rtl="0" lvl="0" indent="-3429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In each step, the message is routed to a node with a longer prefix</a:t>
            </a:r>
          </a:p>
          <a:p>
            <a:pPr rtl="0" lvl="0" indent="-3429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Entries in the routing table are chosen to be “close”</a:t>
            </a:r>
          </a:p>
          <a:p>
            <a:pPr lvl="0" indent="-342900" marL="457200">
              <a:buClr>
                <a:srgbClr val="000000"/>
              </a:buClr>
              <a:buSzPct val="100000"/>
              <a:buFont typeface="Arial"/>
              <a:buChar char="●"/>
            </a:pPr>
            <a:r>
              <a:rPr sz="1800" lang="en"/>
              <a:t>Pastry dynamically maintains node state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y="4446100" x="1689100"/>
            <a:ext cy="426000" cx="2005199"/>
          </a:xfrm>
          <a:prstGeom prst="rect">
            <a:avLst/>
          </a:prstGeom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en"/>
              <a:t>File with Id: 10303302</a:t>
            </a:r>
          </a:p>
        </p:txBody>
      </p:sp>
      <p:sp>
        <p:nvSpPr>
          <p:cNvPr id="60" name="Shape 60"/>
          <p:cNvSpPr/>
          <p:nvPr/>
        </p:nvSpPr>
        <p:spPr>
          <a:xfrm>
            <a:off y="4446100" x="3808575"/>
            <a:ext cy="174300" cx="931800"/>
          </a:xfrm>
          <a:prstGeom prst="round1Rect">
            <a:avLst>
              <a:gd fmla="val 16667" name="adj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1" name="Shape 61"/>
          <p:cNvSpPr/>
          <p:nvPr/>
        </p:nvSpPr>
        <p:spPr>
          <a:xfrm>
            <a:off y="2026750" x="6042350"/>
            <a:ext cy="174300" cx="931800"/>
          </a:xfrm>
          <a:prstGeom prst="round1Rect">
            <a:avLst>
              <a:gd fmla="val 16667" name="adj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2" name="Shape 62"/>
          <p:cNvSpPr/>
          <p:nvPr/>
        </p:nvSpPr>
        <p:spPr>
          <a:xfrm>
            <a:off y="2244625" x="5143250"/>
            <a:ext cy="174300" cx="931800"/>
          </a:xfrm>
          <a:prstGeom prst="round1Rect">
            <a:avLst>
              <a:gd fmla="val 16667" name="adj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63" name="Shape 63"/>
          <p:cNvSpPr/>
          <p:nvPr/>
        </p:nvSpPr>
        <p:spPr>
          <a:xfrm>
            <a:off y="2438725" x="7853225"/>
            <a:ext cy="185399" cx="931800"/>
          </a:xfrm>
          <a:prstGeom prst="round1Rect">
            <a:avLst>
              <a:gd fmla="val 16667" name="adj"/>
            </a:avLst>
          </a:prstGeom>
          <a:solidFill>
            <a:srgbClr val="0000FF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xit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Operations and Security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PAST operations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Insert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Lookup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Reclaim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Smartcards are used for security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Randomized routing can be used to prevent denial of service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5974" x="6723031"/>
            <a:ext cy="2212699" cx="196376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Storage Management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PAST aims for high storage utilization and graceful degradation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PAST storage management must: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Balance remaining space as utilization increases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Maintain k copies of a file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Uses two techniques to achieve these goals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Replica diversion</a:t>
            </a:r>
          </a:p>
          <a:p>
            <a:pPr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File diversion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Storage Imbalance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Causes of storage imbalance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Statistical variation in nodeIds and fileIds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Variation in file sizes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Differences in storage capacity</a:t>
            </a:r>
          </a:p>
          <a:p>
            <a:pPr rtl="0"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Assumptions made by PAST</a:t>
            </a:r>
          </a:p>
          <a:p>
            <a:pPr lvl="0" indent="-4191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Controls storage capacity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868450" x="6286500"/>
            <a:ext cy="2057400" cx="24003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en"/>
              <a:t>Replica Diversion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Aims to balance the free storage space in a leaf set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When a node gets a file, it attempts to store it and sends the message to other nodes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Instead, can divert the file to another node and store a pointer</a:t>
            </a:r>
          </a:p>
          <a:p>
            <a:pPr rtl="0" lvl="0" indent="-381000" marL="457200">
              <a:buClr>
                <a:srgbClr val="000000"/>
              </a:buClr>
              <a:buSzPct val="166666"/>
              <a:buFont typeface="Arial"/>
              <a:buChar char="•"/>
            </a:pPr>
            <a:r>
              <a:rPr sz="2400" lang="en"/>
              <a:t>Diverted replicas must maintain availability</a:t>
            </a:r>
          </a:p>
          <a:p>
            <a:pPr rtl="0"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What if the node with the diverted replica fails?</a:t>
            </a:r>
          </a:p>
          <a:p>
            <a:pPr lvl="1" indent="-381000" marL="914400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en"/>
              <a:t>What if the node with the pointer fails?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