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72" r:id="rId13"/>
    <p:sldId id="273" r:id="rId14"/>
    <p:sldId id="265" r:id="rId15"/>
    <p:sldId id="274" r:id="rId16"/>
    <p:sldId id="27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85DC9-5FAA-8048-8C53-2E67E416B8BB}" type="datetimeFigureOut">
              <a:rPr lang="en-US" smtClean="0"/>
              <a:t>3/4/14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DF13A-862B-A040-8227-F3E66AC07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6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MemC3: Internal Improvements of </a:t>
            </a:r>
            <a:r>
              <a:rPr lang="en-US" dirty="0" err="1" smtClean="0"/>
              <a:t>memcached</a:t>
            </a:r>
            <a:r>
              <a:rPr lang="en-US" baseline="0" dirty="0" smtClean="0"/>
              <a:t> servers</a:t>
            </a:r>
          </a:p>
          <a:p>
            <a:r>
              <a:rPr lang="en-US" baseline="0" dirty="0" smtClean="0"/>
              <a:t>Concurrency, memory efficient and better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F13A-862B-A040-8227-F3E66AC072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2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Disadvantage: traverse 2 times through the </a:t>
            </a:r>
            <a:r>
              <a:rPr lang="en-US" dirty="0" err="1" smtClean="0"/>
              <a:t>hashtables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F13A-862B-A040-8227-F3E66AC072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0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Disadvantage: traverse 2 times through the </a:t>
            </a:r>
            <a:r>
              <a:rPr lang="en-US" dirty="0" err="1" smtClean="0"/>
              <a:t>hashtables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F13A-862B-A040-8227-F3E66AC072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7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ABD5-3EEB-8545-AEAE-87DBF8A4C6DD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E27A-8F63-3E4E-BB59-A1A4BDD4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ABD5-3EEB-8545-AEAE-87DBF8A4C6DD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E27A-8F63-3E4E-BB59-A1A4BDD4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3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ABD5-3EEB-8545-AEAE-87DBF8A4C6DD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E27A-8F63-3E4E-BB59-A1A4BDD4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1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ABD5-3EEB-8545-AEAE-87DBF8A4C6DD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E27A-8F63-3E4E-BB59-A1A4BDD4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9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ABD5-3EEB-8545-AEAE-87DBF8A4C6DD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E27A-8F63-3E4E-BB59-A1A4BDD4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4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ABD5-3EEB-8545-AEAE-87DBF8A4C6DD}" type="datetimeFigureOut">
              <a:rPr lang="en-US" smtClean="0"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E27A-8F63-3E4E-BB59-A1A4BDD4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5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ABD5-3EEB-8545-AEAE-87DBF8A4C6DD}" type="datetimeFigureOut">
              <a:rPr lang="en-US" smtClean="0"/>
              <a:t>3/4/14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E27A-8F63-3E4E-BB59-A1A4BDD4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ABD5-3EEB-8545-AEAE-87DBF8A4C6DD}" type="datetimeFigureOut">
              <a:rPr lang="en-US" smtClean="0"/>
              <a:t>3/4/14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E27A-8F63-3E4E-BB59-A1A4BDD4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6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ABD5-3EEB-8545-AEAE-87DBF8A4C6DD}" type="datetimeFigureOut">
              <a:rPr lang="en-US" smtClean="0"/>
              <a:t>3/4/14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E27A-8F63-3E4E-BB59-A1A4BDD4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3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ABD5-3EEB-8545-AEAE-87DBF8A4C6DD}" type="datetimeFigureOut">
              <a:rPr lang="en-US" smtClean="0"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E27A-8F63-3E4E-BB59-A1A4BDD4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4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ABD5-3EEB-8545-AEAE-87DBF8A4C6DD}" type="datetimeFigureOut">
              <a:rPr lang="en-US" smtClean="0"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E27A-8F63-3E4E-BB59-A1A4BDD4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6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DABD5-3EEB-8545-AEAE-87DBF8A4C6DD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FE27A-8F63-3E4E-BB59-A1A4BDD4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MemC3: Compact and Concurrent </a:t>
            </a:r>
            <a:r>
              <a:rPr lang="en-US" dirty="0" err="1" smtClean="0"/>
              <a:t>MemCache</a:t>
            </a:r>
            <a:r>
              <a:rPr lang="en-US" dirty="0" smtClean="0"/>
              <a:t> with Dumber</a:t>
            </a:r>
            <a:br>
              <a:rPr lang="en-US" dirty="0" smtClean="0"/>
            </a:br>
            <a:r>
              <a:rPr lang="en-US" dirty="0" smtClean="0"/>
              <a:t>Caching and Smarter Hashing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44592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Bin Fan, David G. Andersen, Michael </a:t>
            </a:r>
            <a:r>
              <a:rPr lang="en-US" sz="2800" dirty="0" err="1" smtClean="0"/>
              <a:t>Kaminsky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08992" y="4766359"/>
            <a:ext cx="384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Presenter: Son Nguyen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744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Cuckoo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Read: always 8 lookups (constant, fast)</a:t>
            </a:r>
          </a:p>
          <a:p>
            <a:r>
              <a:rPr lang="en-US" dirty="0" smtClean="0"/>
              <a:t>Write: write(</a:t>
            </a:r>
            <a:r>
              <a:rPr lang="en-US" dirty="0" err="1" smtClean="0"/>
              <a:t>ka</a:t>
            </a:r>
            <a:r>
              <a:rPr lang="en-US" dirty="0" smtClean="0"/>
              <a:t>, </a:t>
            </a:r>
            <a:r>
              <a:rPr lang="en-US" dirty="0" err="1" smtClean="0"/>
              <a:t>va</a:t>
            </a:r>
            <a:r>
              <a:rPr lang="en-US" dirty="0" smtClean="0"/>
              <a:t>)  </a:t>
            </a:r>
          </a:p>
          <a:p>
            <a:pPr lvl="1"/>
            <a:r>
              <a:rPr lang="en-US" dirty="0" smtClean="0"/>
              <a:t>Find an empty slot in 8 possible slots of </a:t>
            </a:r>
            <a:r>
              <a:rPr lang="en-US" dirty="0" err="1" smtClean="0"/>
              <a:t>ka</a:t>
            </a:r>
            <a:endParaRPr lang="en-US" dirty="0" smtClean="0"/>
          </a:p>
          <a:p>
            <a:pPr lvl="1"/>
            <a:r>
              <a:rPr lang="en-US" dirty="0" smtClean="0"/>
              <a:t>If all are full then randomly kick some (kb, </a:t>
            </a:r>
            <a:r>
              <a:rPr lang="en-US" dirty="0" err="1" smtClean="0"/>
              <a:t>vb</a:t>
            </a:r>
            <a:r>
              <a:rPr lang="en-US" dirty="0" smtClean="0"/>
              <a:t>) out</a:t>
            </a:r>
          </a:p>
          <a:p>
            <a:pPr lvl="1"/>
            <a:r>
              <a:rPr lang="en-US" dirty="0" smtClean="0"/>
              <a:t>Now find an empty slot for (kb, </a:t>
            </a:r>
            <a:r>
              <a:rPr lang="en-US" dirty="0" err="1" smtClean="0"/>
              <a:t>vb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Repeat 500 times or until an empty slot is found</a:t>
            </a:r>
          </a:p>
          <a:p>
            <a:pPr lvl="1"/>
            <a:r>
              <a:rPr lang="en-US" dirty="0" smtClean="0"/>
              <a:t>If still not found then do table expansion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1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318"/>
            <a:ext cx="8229600" cy="1143000"/>
          </a:xfrm>
        </p:spPr>
        <p:txBody>
          <a:bodyPr/>
          <a:lstStyle/>
          <a:p>
            <a:r>
              <a:rPr lang="en-US" dirty="0" smtClean="0"/>
              <a:t>Cuckoo Hashing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91698"/>
              </p:ext>
            </p:extLst>
          </p:nvPr>
        </p:nvGraphicFramePr>
        <p:xfrm>
          <a:off x="4913070" y="1303213"/>
          <a:ext cx="357873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8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44085"/>
              </p:ext>
            </p:extLst>
          </p:nvPr>
        </p:nvGraphicFramePr>
        <p:xfrm>
          <a:off x="6066451" y="1303213"/>
          <a:ext cx="208214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537"/>
                <a:gridCol w="520537"/>
                <a:gridCol w="520537"/>
                <a:gridCol w="52053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5107939" y="1463691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107939" y="1857129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07939" y="221868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107939" y="261732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07939" y="2978884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107939" y="339606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86969"/>
              </p:ext>
            </p:extLst>
          </p:nvPr>
        </p:nvGraphicFramePr>
        <p:xfrm>
          <a:off x="4913070" y="3983524"/>
          <a:ext cx="357873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8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302898"/>
              </p:ext>
            </p:extLst>
          </p:nvPr>
        </p:nvGraphicFramePr>
        <p:xfrm>
          <a:off x="6066451" y="3983524"/>
          <a:ext cx="208214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537"/>
                <a:gridCol w="520537"/>
                <a:gridCol w="520537"/>
                <a:gridCol w="520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5107939" y="4144002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107939" y="4537440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107939" y="489899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107939" y="529763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107939" y="5659195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07939" y="607637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3598" y="3528253"/>
            <a:ext cx="81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ka,va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656178" y="1866401"/>
            <a:ext cx="3256892" cy="1529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56178" y="4119181"/>
            <a:ext cx="3256892" cy="1109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26847" y="2218686"/>
            <a:ext cx="118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HASH1(</a:t>
            </a:r>
            <a:r>
              <a:rPr lang="en-US" dirty="0" err="1" smtClean="0"/>
              <a:t>ka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79247" y="3983524"/>
            <a:ext cx="118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HASH2(</a:t>
            </a:r>
            <a:r>
              <a:rPr lang="en-US" dirty="0" err="1" smtClean="0"/>
              <a:t>ka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231210" y="1681735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41917" y="1661398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67462" y="2030730"/>
            <a:ext cx="111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Insert a: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738E-6 -1.4094E-6 L 0.004 -0.17982 " pathEditMode="relative" ptsTypes="AA">
                                      <p:cBhvr>
                                        <p:cTn id="6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Cuckoo Hashing</a:t>
            </a:r>
            <a:endParaRPr lang="en-US" dirty="0"/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970066"/>
              </p:ext>
            </p:extLst>
          </p:nvPr>
        </p:nvGraphicFramePr>
        <p:xfrm>
          <a:off x="4913070" y="1303213"/>
          <a:ext cx="357873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8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027361"/>
              </p:ext>
            </p:extLst>
          </p:nvPr>
        </p:nvGraphicFramePr>
        <p:xfrm>
          <a:off x="6066451" y="1303213"/>
          <a:ext cx="208214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537"/>
                <a:gridCol w="520537"/>
                <a:gridCol w="520537"/>
                <a:gridCol w="52053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0" name="Straight Arrow Connector 89"/>
          <p:cNvCxnSpPr/>
          <p:nvPr/>
        </p:nvCxnSpPr>
        <p:spPr>
          <a:xfrm flipV="1">
            <a:off x="5107939" y="1463691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5107939" y="1857129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107939" y="221868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5107939" y="261732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5107939" y="2978884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5107939" y="339606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376009"/>
              </p:ext>
            </p:extLst>
          </p:nvPr>
        </p:nvGraphicFramePr>
        <p:xfrm>
          <a:off x="4913070" y="3983524"/>
          <a:ext cx="357873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8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349271"/>
              </p:ext>
            </p:extLst>
          </p:nvPr>
        </p:nvGraphicFramePr>
        <p:xfrm>
          <a:off x="6066451" y="3983524"/>
          <a:ext cx="208214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537"/>
                <a:gridCol w="520537"/>
                <a:gridCol w="520537"/>
                <a:gridCol w="520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8" name="Straight Arrow Connector 97"/>
          <p:cNvCxnSpPr/>
          <p:nvPr/>
        </p:nvCxnSpPr>
        <p:spPr>
          <a:xfrm flipV="1">
            <a:off x="5107939" y="4144002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5107939" y="4537440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5107939" y="489899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5107939" y="529763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5107939" y="5659195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5107939" y="607637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3598" y="3528253"/>
            <a:ext cx="83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kb,vb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1656178" y="1866401"/>
            <a:ext cx="3256892" cy="1529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656178" y="4119181"/>
            <a:ext cx="3256892" cy="418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326847" y="2218686"/>
            <a:ext cx="118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HASH1(kb)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2326847" y="4437788"/>
            <a:ext cx="118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HASH2(kb)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6702433" y="4352774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6702433" y="435277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685915" y="1964977"/>
            <a:ext cx="98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Insert </a:t>
            </a:r>
            <a:r>
              <a:rPr lang="en-US" b="1" dirty="0" smtClean="0">
                <a:solidFill>
                  <a:srgbClr val="FF0000"/>
                </a:solidFill>
              </a:rPr>
              <a:t>b: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8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8513E-6 -2.80491E-6 L 0.04568 -0.56607 " pathEditMode="relative" ptsTypes="AA">
                                      <p:cBhvr>
                                        <p:cTn id="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Cuckoo Hashing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668544"/>
              </p:ext>
            </p:extLst>
          </p:nvPr>
        </p:nvGraphicFramePr>
        <p:xfrm>
          <a:off x="4913070" y="1303213"/>
          <a:ext cx="357873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8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388811"/>
              </p:ext>
            </p:extLst>
          </p:nvPr>
        </p:nvGraphicFramePr>
        <p:xfrm>
          <a:off x="6066451" y="1303213"/>
          <a:ext cx="208214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537"/>
                <a:gridCol w="520537"/>
                <a:gridCol w="520537"/>
                <a:gridCol w="52053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5107939" y="1463691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107939" y="1857129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07939" y="221868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107939" y="261732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07939" y="2978884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107939" y="339606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214156"/>
              </p:ext>
            </p:extLst>
          </p:nvPr>
        </p:nvGraphicFramePr>
        <p:xfrm>
          <a:off x="4913070" y="3983524"/>
          <a:ext cx="357873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8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46025"/>
              </p:ext>
            </p:extLst>
          </p:nvPr>
        </p:nvGraphicFramePr>
        <p:xfrm>
          <a:off x="6066451" y="3983524"/>
          <a:ext cx="208214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537"/>
                <a:gridCol w="520537"/>
                <a:gridCol w="520537"/>
                <a:gridCol w="520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5107939" y="4144002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107939" y="4537440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107939" y="489899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107939" y="529763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107939" y="5659195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07939" y="607637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3598" y="3528253"/>
            <a:ext cx="78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kc,vc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656178" y="2988155"/>
            <a:ext cx="3256892" cy="407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56178" y="4119181"/>
            <a:ext cx="3256892" cy="418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01010" y="2700762"/>
            <a:ext cx="118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HASH1(</a:t>
            </a:r>
            <a:r>
              <a:rPr lang="en-US" dirty="0" err="1" smtClean="0"/>
              <a:t>kc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26847" y="4437788"/>
            <a:ext cx="118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HASH2(</a:t>
            </a:r>
            <a:r>
              <a:rPr lang="en-US" dirty="0" err="1" smtClean="0"/>
              <a:t>kc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92567" y="2794218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85915" y="2034020"/>
            <a:ext cx="970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Insert </a:t>
            </a:r>
            <a:r>
              <a:rPr lang="en-US" b="1" dirty="0" smtClean="0">
                <a:solidFill>
                  <a:srgbClr val="FF0000"/>
                </a:solidFill>
              </a:rPr>
              <a:t>c: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71046" y="5474529"/>
            <a:ext cx="972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Done !!!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0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Cuckoo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68133" cy="4525963"/>
          </a:xfrm>
        </p:spPr>
        <p:txBody>
          <a:bodyPr/>
          <a:lstStyle/>
          <a:p>
            <a:r>
              <a:rPr lang="en-US" dirty="0" smtClean="0"/>
              <a:t>Problem: after (kb, </a:t>
            </a:r>
            <a:r>
              <a:rPr lang="en-US" dirty="0" err="1" smtClean="0"/>
              <a:t>vb</a:t>
            </a:r>
            <a:r>
              <a:rPr lang="en-US" dirty="0" smtClean="0"/>
              <a:t>) is kicked out, a reader might attempt to read (kb, </a:t>
            </a:r>
            <a:r>
              <a:rPr lang="en-US" dirty="0" err="1" smtClean="0"/>
              <a:t>vb</a:t>
            </a:r>
            <a:r>
              <a:rPr lang="en-US" dirty="0" smtClean="0"/>
              <a:t>) and get a false cache miss</a:t>
            </a:r>
          </a:p>
          <a:p>
            <a:r>
              <a:rPr lang="en-US" dirty="0" smtClean="0"/>
              <a:t>Solution: Compute the kick out path (Cuckoo path) first, then move items backward</a:t>
            </a:r>
          </a:p>
          <a:p>
            <a:r>
              <a:rPr lang="en-US" dirty="0" smtClean="0"/>
              <a:t>Before: (</a:t>
            </a:r>
            <a:r>
              <a:rPr lang="en-US" dirty="0" err="1" smtClean="0"/>
              <a:t>b,c,Null</a:t>
            </a:r>
            <a:r>
              <a:rPr lang="en-US" dirty="0" smtClean="0"/>
              <a:t>)-&gt;(</a:t>
            </a:r>
            <a:r>
              <a:rPr lang="en-US" dirty="0" err="1" smtClean="0"/>
              <a:t>a,c,Null</a:t>
            </a:r>
            <a:r>
              <a:rPr lang="en-US" dirty="0" smtClean="0"/>
              <a:t>)-&gt;(</a:t>
            </a:r>
            <a:r>
              <a:rPr lang="en-US" dirty="0" err="1" smtClean="0"/>
              <a:t>a,b,Null</a:t>
            </a:r>
            <a:r>
              <a:rPr lang="en-US" dirty="0" smtClean="0"/>
              <a:t>)-&gt;(</a:t>
            </a:r>
            <a:r>
              <a:rPr lang="en-US" dirty="0" err="1" smtClean="0"/>
              <a:t>a,b,c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Fixed: (</a:t>
            </a:r>
            <a:r>
              <a:rPr lang="en-US" dirty="0" err="1" smtClean="0"/>
              <a:t>b,c,Null</a:t>
            </a:r>
            <a:r>
              <a:rPr lang="en-US" dirty="0" smtClean="0"/>
              <a:t>)-&gt;(</a:t>
            </a:r>
            <a:r>
              <a:rPr lang="en-US" dirty="0" err="1" smtClean="0"/>
              <a:t>b,c,c</a:t>
            </a:r>
            <a:r>
              <a:rPr lang="en-US" dirty="0" smtClean="0"/>
              <a:t>)-&gt;(</a:t>
            </a:r>
            <a:r>
              <a:rPr lang="en-US" dirty="0" err="1"/>
              <a:t>b</a:t>
            </a:r>
            <a:r>
              <a:rPr lang="en-US" dirty="0" err="1" smtClean="0"/>
              <a:t>,b,c</a:t>
            </a:r>
            <a:r>
              <a:rPr lang="en-US" dirty="0" smtClean="0"/>
              <a:t>)-&gt;(</a:t>
            </a:r>
            <a:r>
              <a:rPr lang="en-US" dirty="0" err="1" smtClean="0"/>
              <a:t>a,b,c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5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Cuckoo path</a:t>
            </a:r>
            <a:endParaRPr lang="en-US"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211405"/>
              </p:ext>
            </p:extLst>
          </p:nvPr>
        </p:nvGraphicFramePr>
        <p:xfrm>
          <a:off x="4913070" y="1303213"/>
          <a:ext cx="357873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8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650387"/>
              </p:ext>
            </p:extLst>
          </p:nvPr>
        </p:nvGraphicFramePr>
        <p:xfrm>
          <a:off x="6066451" y="1303213"/>
          <a:ext cx="208214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537"/>
                <a:gridCol w="520537"/>
                <a:gridCol w="520537"/>
                <a:gridCol w="52053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0" name="Straight Arrow Connector 49"/>
          <p:cNvCxnSpPr/>
          <p:nvPr/>
        </p:nvCxnSpPr>
        <p:spPr>
          <a:xfrm flipV="1">
            <a:off x="5107939" y="1463691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107939" y="1857129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107939" y="221868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107939" y="261732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107939" y="2978884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107939" y="339606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43877"/>
              </p:ext>
            </p:extLst>
          </p:nvPr>
        </p:nvGraphicFramePr>
        <p:xfrm>
          <a:off x="4913070" y="3983524"/>
          <a:ext cx="357873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8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672516"/>
              </p:ext>
            </p:extLst>
          </p:nvPr>
        </p:nvGraphicFramePr>
        <p:xfrm>
          <a:off x="6066451" y="3983524"/>
          <a:ext cx="208214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537"/>
                <a:gridCol w="520537"/>
                <a:gridCol w="520537"/>
                <a:gridCol w="520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8" name="Straight Arrow Connector 57"/>
          <p:cNvCxnSpPr/>
          <p:nvPr/>
        </p:nvCxnSpPr>
        <p:spPr>
          <a:xfrm flipV="1">
            <a:off x="5107939" y="4144002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107939" y="4537440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107939" y="489899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107939" y="529763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5107939" y="5659195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107939" y="607637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43598" y="3528253"/>
            <a:ext cx="81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ka,va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1656178" y="1866401"/>
            <a:ext cx="3256892" cy="1529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656178" y="4119181"/>
            <a:ext cx="3256892" cy="1109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326847" y="2218686"/>
            <a:ext cx="118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HASH1(</a:t>
            </a:r>
            <a:r>
              <a:rPr lang="en-US" dirty="0" err="1" smtClean="0"/>
              <a:t>ka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479247" y="3983524"/>
            <a:ext cx="118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HASH2(</a:t>
            </a:r>
            <a:r>
              <a:rPr lang="en-US" dirty="0" err="1" smtClean="0"/>
              <a:t>ka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67462" y="2030730"/>
            <a:ext cx="111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Insert a: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3" name="Curved Connector 72"/>
          <p:cNvCxnSpPr/>
          <p:nvPr/>
        </p:nvCxnSpPr>
        <p:spPr>
          <a:xfrm rot="5400000">
            <a:off x="5899957" y="2937718"/>
            <a:ext cx="2680310" cy="537676"/>
          </a:xfrm>
          <a:prstGeom prst="curvedConnector3">
            <a:avLst>
              <a:gd name="adj1" fmla="val 7248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/>
          <p:nvPr/>
        </p:nvCxnSpPr>
        <p:spPr>
          <a:xfrm rot="16200000" flipV="1">
            <a:off x="5760925" y="3577392"/>
            <a:ext cx="1549285" cy="370812"/>
          </a:xfrm>
          <a:prstGeom prst="curvedConnector3">
            <a:avLst>
              <a:gd name="adj1" fmla="val 73935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74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Cuckoo path backward insert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40129"/>
              </p:ext>
            </p:extLst>
          </p:nvPr>
        </p:nvGraphicFramePr>
        <p:xfrm>
          <a:off x="4913070" y="1303213"/>
          <a:ext cx="357873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8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31319"/>
              </p:ext>
            </p:extLst>
          </p:nvPr>
        </p:nvGraphicFramePr>
        <p:xfrm>
          <a:off x="6066451" y="1303213"/>
          <a:ext cx="208214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537"/>
                <a:gridCol w="520537"/>
                <a:gridCol w="520537"/>
                <a:gridCol w="52053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5107939" y="1463691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107939" y="1857129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07939" y="221868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107939" y="261732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07939" y="2978884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107939" y="339606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90777"/>
              </p:ext>
            </p:extLst>
          </p:nvPr>
        </p:nvGraphicFramePr>
        <p:xfrm>
          <a:off x="4913070" y="3983524"/>
          <a:ext cx="357873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8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10465"/>
              </p:ext>
            </p:extLst>
          </p:nvPr>
        </p:nvGraphicFramePr>
        <p:xfrm>
          <a:off x="6066451" y="3983524"/>
          <a:ext cx="208214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537"/>
                <a:gridCol w="520537"/>
                <a:gridCol w="520537"/>
                <a:gridCol w="520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5107939" y="4144002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107939" y="4537440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107939" y="489899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107939" y="529763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107939" y="5659195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07939" y="607637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3598" y="3528253"/>
            <a:ext cx="81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ka,va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656178" y="1866401"/>
            <a:ext cx="3256892" cy="1529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56178" y="4119181"/>
            <a:ext cx="3256892" cy="1109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26847" y="2218686"/>
            <a:ext cx="118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HASH1(</a:t>
            </a:r>
            <a:r>
              <a:rPr lang="en-US" dirty="0" err="1" smtClean="0"/>
              <a:t>ka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79247" y="3983524"/>
            <a:ext cx="118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HASH2(</a:t>
            </a:r>
            <a:r>
              <a:rPr lang="en-US" dirty="0" err="1" smtClean="0"/>
              <a:t>ka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5" name="Curved Connector 24"/>
          <p:cNvCxnSpPr/>
          <p:nvPr/>
        </p:nvCxnSpPr>
        <p:spPr>
          <a:xfrm rot="5400000">
            <a:off x="5899957" y="2937718"/>
            <a:ext cx="2680310" cy="537676"/>
          </a:xfrm>
          <a:prstGeom prst="curvedConnector3">
            <a:avLst>
              <a:gd name="adj1" fmla="val 7248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V="1">
            <a:off x="5760925" y="3577392"/>
            <a:ext cx="1549285" cy="370812"/>
          </a:xfrm>
          <a:prstGeom prst="curvedConnector3">
            <a:avLst>
              <a:gd name="adj1" fmla="val 73935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7462" y="1885836"/>
            <a:ext cx="111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Insert a: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20974" y="4362045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03007" y="1672463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13714" y="1681735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2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5005E-6 4.6517E-7 L -0.05888 -0.236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2" y="-11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4272E-6 1.38857E-8 L -0.0554 0.38741 " pathEditMode="relative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Cuckoo’s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Concurrency: multiple readers/single writer</a:t>
            </a:r>
          </a:p>
          <a:p>
            <a:r>
              <a:rPr lang="en-US" dirty="0" smtClean="0"/>
              <a:t>Read optimized (entries fit in CPU cache)</a:t>
            </a:r>
          </a:p>
          <a:p>
            <a:r>
              <a:rPr lang="en-US" dirty="0" smtClean="0"/>
              <a:t>Still O(1) amortized time for write</a:t>
            </a:r>
          </a:p>
          <a:p>
            <a:r>
              <a:rPr lang="en-US" dirty="0" smtClean="0"/>
              <a:t>30% less space overhead</a:t>
            </a:r>
          </a:p>
          <a:p>
            <a:r>
              <a:rPr lang="en-US" dirty="0" smtClean="0"/>
              <a:t>95% table occupancy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78" y="4765140"/>
            <a:ext cx="7429208" cy="14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5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32" y="1932694"/>
            <a:ext cx="8146168" cy="4626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3597" y="1326458"/>
            <a:ext cx="7928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68% </a:t>
            </a:r>
            <a:r>
              <a:rPr lang="en-US" sz="2400" dirty="0" smtClean="0">
                <a:solidFill>
                  <a:srgbClr val="FF0000"/>
                </a:solidFill>
              </a:rPr>
              <a:t>throughput improvement in all hit case. 235% for all miss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5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3" y="1847898"/>
            <a:ext cx="7775478" cy="4560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6517" y="1324931"/>
            <a:ext cx="4413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3x throughput on “real” workload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5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Memcached</a:t>
            </a:r>
            <a:r>
              <a:rPr lang="en-US" dirty="0" smtClean="0"/>
              <a:t> internal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LRU caching using chaining </a:t>
            </a:r>
            <a:r>
              <a:rPr lang="en-US" dirty="0" err="1" smtClean="0"/>
              <a:t>Hashtable</a:t>
            </a:r>
            <a:r>
              <a:rPr lang="en-US" dirty="0" smtClean="0"/>
              <a:t> and doubly linked list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2432217"/>
            <a:ext cx="53086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3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is slower than chaining </a:t>
            </a:r>
            <a:r>
              <a:rPr lang="en-US" dirty="0" err="1" smtClean="0"/>
              <a:t>Hashtable</a:t>
            </a:r>
            <a:endParaRPr lang="en-US" dirty="0" smtClean="0"/>
          </a:p>
          <a:p>
            <a:pPr lvl="1"/>
            <a:r>
              <a:rPr lang="en-US" dirty="0" smtClean="0"/>
              <a:t>Chaining </a:t>
            </a:r>
            <a:r>
              <a:rPr lang="en-US" dirty="0" err="1" smtClean="0"/>
              <a:t>Hashtable</a:t>
            </a:r>
            <a:r>
              <a:rPr lang="en-US" dirty="0" smtClean="0"/>
              <a:t>: 14.38 million keys/sec</a:t>
            </a:r>
          </a:p>
          <a:p>
            <a:pPr lvl="1"/>
            <a:r>
              <a:rPr lang="en-US" dirty="0" smtClean="0"/>
              <a:t>Cuckoo: 7 million keys/sec</a:t>
            </a:r>
          </a:p>
          <a:p>
            <a:r>
              <a:rPr lang="en-US" dirty="0" smtClean="0"/>
              <a:t>Idea: finding cuckoo path in parallel</a:t>
            </a:r>
          </a:p>
          <a:p>
            <a:pPr lvl="1"/>
            <a:r>
              <a:rPr lang="en-US" dirty="0" smtClean="0"/>
              <a:t>Benchmark doesn’t show much improvement</a:t>
            </a:r>
          </a:p>
          <a:p>
            <a:r>
              <a:rPr lang="en-US" dirty="0" smtClean="0"/>
              <a:t>Can we make it write-concurrent?</a:t>
            </a:r>
          </a:p>
        </p:txBody>
      </p:sp>
    </p:spTree>
    <p:extLst>
      <p:ext uri="{BB962C8B-B14F-4D97-AF65-F5344CB8AC3E}">
        <p14:creationId xmlns:p14="http://schemas.microsoft.com/office/powerpoint/2010/main" val="363028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space overhead (bytes/key)</a:t>
            </a:r>
          </a:p>
          <a:p>
            <a:r>
              <a:rPr lang="en-US" dirty="0" smtClean="0"/>
              <a:t>Improve throughput (queries/sec)</a:t>
            </a:r>
          </a:p>
          <a:p>
            <a:r>
              <a:rPr lang="en-US" dirty="0" smtClean="0"/>
              <a:t>Target read-intensive workload with small objects</a:t>
            </a:r>
          </a:p>
          <a:p>
            <a:r>
              <a:rPr lang="en-US" dirty="0" smtClean="0"/>
              <a:t>Result: 3X throughput, 30% more objects</a:t>
            </a:r>
          </a:p>
        </p:txBody>
      </p:sp>
    </p:spTree>
    <p:extLst>
      <p:ext uri="{BB962C8B-B14F-4D97-AF65-F5344CB8AC3E}">
        <p14:creationId xmlns:p14="http://schemas.microsoft.com/office/powerpoint/2010/main" val="159603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Doubly-linked-list’s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two pointers per item -&gt; expensive</a:t>
            </a:r>
          </a:p>
          <a:p>
            <a:r>
              <a:rPr lang="en-US" dirty="0" smtClean="0"/>
              <a:t>Both read and write change the list’s structure -&gt; need locking between threads (no concurrency)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8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CLOCK-based LRU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 LRU</a:t>
            </a:r>
          </a:p>
          <a:p>
            <a:r>
              <a:rPr lang="en-US" dirty="0" smtClean="0"/>
              <a:t>Multiple readers/single writer</a:t>
            </a:r>
          </a:p>
          <a:p>
            <a:r>
              <a:rPr lang="en-US" dirty="0" smtClean="0"/>
              <a:t>Circular queue instead of linked list -&gt; less space overhead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8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78925"/>
              </p:ext>
            </p:extLst>
          </p:nvPr>
        </p:nvGraphicFramePr>
        <p:xfrm>
          <a:off x="2898792" y="1417638"/>
          <a:ext cx="5349513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277"/>
                <a:gridCol w="856402"/>
                <a:gridCol w="877610"/>
                <a:gridCol w="830729"/>
                <a:gridCol w="877610"/>
                <a:gridCol w="8648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ka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va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(kb, </a:t>
                      </a:r>
                      <a:r>
                        <a:rPr lang="en-US" dirty="0" err="1" smtClean="0"/>
                        <a:t>vb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kc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vc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kd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vd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ke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ve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recency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8" name="Up Arrow 7"/>
          <p:cNvSpPr/>
          <p:nvPr/>
        </p:nvSpPr>
        <p:spPr>
          <a:xfrm>
            <a:off x="5040722" y="2159318"/>
            <a:ext cx="366791" cy="3713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482210"/>
              </p:ext>
            </p:extLst>
          </p:nvPr>
        </p:nvGraphicFramePr>
        <p:xfrm>
          <a:off x="2898792" y="2671089"/>
          <a:ext cx="5349513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277"/>
                <a:gridCol w="856402"/>
                <a:gridCol w="877610"/>
                <a:gridCol w="830729"/>
                <a:gridCol w="877610"/>
                <a:gridCol w="8648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entry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ka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va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(kb,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vb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kc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vc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kd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vd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ke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ve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recency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2243" y="2986489"/>
            <a:ext cx="108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</a:t>
            </a:r>
            <a:r>
              <a:rPr lang="en-US" dirty="0" err="1" smtClean="0"/>
              <a:t>kd</a:t>
            </a:r>
            <a:r>
              <a:rPr lang="en-US" dirty="0" smtClean="0"/>
              <a:t>):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575625"/>
              </p:ext>
            </p:extLst>
          </p:nvPr>
        </p:nvGraphicFramePr>
        <p:xfrm>
          <a:off x="2892445" y="3978634"/>
          <a:ext cx="5349513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277"/>
                <a:gridCol w="856402"/>
                <a:gridCol w="877610"/>
                <a:gridCol w="830729"/>
                <a:gridCol w="877610"/>
                <a:gridCol w="8648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entry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ka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va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(kb,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vb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kf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vf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kd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vd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ke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ve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recency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2243" y="4156280"/>
            <a:ext cx="13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</a:t>
            </a:r>
            <a:r>
              <a:rPr lang="en-US" dirty="0" err="1" smtClean="0"/>
              <a:t>kf</a:t>
            </a:r>
            <a:r>
              <a:rPr lang="en-US" dirty="0" smtClean="0"/>
              <a:t>, </a:t>
            </a:r>
            <a:r>
              <a:rPr lang="en-US" dirty="0" err="1" smtClean="0"/>
              <a:t>vf</a:t>
            </a:r>
            <a:r>
              <a:rPr lang="en-US" dirty="0" smtClean="0"/>
              <a:t>):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021160"/>
              </p:ext>
            </p:extLst>
          </p:nvPr>
        </p:nvGraphicFramePr>
        <p:xfrm>
          <a:off x="2898792" y="5251673"/>
          <a:ext cx="5349513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277"/>
                <a:gridCol w="856402"/>
                <a:gridCol w="877610"/>
                <a:gridCol w="830729"/>
                <a:gridCol w="877610"/>
                <a:gridCol w="8648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entry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(kg, vg)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(kb,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vb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kf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vf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kd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vd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ke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ve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recency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2243" y="5450457"/>
            <a:ext cx="1453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Write(kg, vg):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2243" y="1426130"/>
            <a:ext cx="113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Originally:</a:t>
            </a:r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>
            <a:off x="5040722" y="3412769"/>
            <a:ext cx="366791" cy="3713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6750533" y="4731265"/>
            <a:ext cx="366791" cy="3713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5009726" y="6022846"/>
            <a:ext cx="366791" cy="3713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7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Chaining </a:t>
            </a:r>
            <a:r>
              <a:rPr lang="en-US" dirty="0" err="1" smtClean="0"/>
              <a:t>Hashtable’s</a:t>
            </a:r>
            <a:r>
              <a:rPr lang="en-US" dirty="0" smtClean="0"/>
              <a:t>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linked list -&gt; costly space overhead for pointers</a:t>
            </a:r>
          </a:p>
          <a:p>
            <a:r>
              <a:rPr lang="en-US" dirty="0" smtClean="0"/>
              <a:t>Pointer dereference is slow (no advantage from CPU cache)</a:t>
            </a:r>
          </a:p>
          <a:p>
            <a:r>
              <a:rPr lang="en-US" dirty="0" smtClean="0"/>
              <a:t>Read is not constant time (due to possibly long list)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3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Cuckoo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2 </a:t>
            </a:r>
            <a:r>
              <a:rPr lang="en-US" dirty="0" err="1" smtClean="0"/>
              <a:t>hashtables</a:t>
            </a:r>
            <a:endParaRPr lang="en-US" dirty="0" smtClean="0"/>
          </a:p>
          <a:p>
            <a:r>
              <a:rPr lang="en-US" dirty="0" smtClean="0"/>
              <a:t>Each bucket has exactly 4 slots (fits in CPU cache)</a:t>
            </a:r>
          </a:p>
          <a:p>
            <a:r>
              <a:rPr lang="en-US" dirty="0" smtClean="0"/>
              <a:t>Each (key, value) object therefore can reside at one of the 8 possible slots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1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Cuckoo Hashing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84493"/>
              </p:ext>
            </p:extLst>
          </p:nvPr>
        </p:nvGraphicFramePr>
        <p:xfrm>
          <a:off x="4913070" y="1303213"/>
          <a:ext cx="357873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8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556394"/>
              </p:ext>
            </p:extLst>
          </p:nvPr>
        </p:nvGraphicFramePr>
        <p:xfrm>
          <a:off x="6066451" y="1303213"/>
          <a:ext cx="208214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537"/>
                <a:gridCol w="520537"/>
                <a:gridCol w="520537"/>
                <a:gridCol w="5205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5107939" y="1463691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107939" y="1857129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07939" y="221868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107939" y="261732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07939" y="2978884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107939" y="3396066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169179"/>
              </p:ext>
            </p:extLst>
          </p:nvPr>
        </p:nvGraphicFramePr>
        <p:xfrm>
          <a:off x="4913070" y="3983524"/>
          <a:ext cx="357873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8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87048"/>
              </p:ext>
            </p:extLst>
          </p:nvPr>
        </p:nvGraphicFramePr>
        <p:xfrm>
          <a:off x="6066451" y="3983524"/>
          <a:ext cx="208214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537"/>
                <a:gridCol w="520537"/>
                <a:gridCol w="520537"/>
                <a:gridCol w="5205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5107939" y="4144002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107939" y="4537440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107939" y="489899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107939" y="529763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107939" y="5659195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07939" y="6076377"/>
            <a:ext cx="889950" cy="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3598" y="3528253"/>
            <a:ext cx="81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ka,va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656178" y="1866401"/>
            <a:ext cx="3256892" cy="1529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56178" y="4119181"/>
            <a:ext cx="3256892" cy="1109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26847" y="2218686"/>
            <a:ext cx="118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HASH1(</a:t>
            </a:r>
            <a:r>
              <a:rPr lang="en-US" dirty="0" err="1" smtClean="0"/>
              <a:t>ka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79247" y="3983524"/>
            <a:ext cx="118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HASH2(</a:t>
            </a:r>
            <a:r>
              <a:rPr lang="en-US" dirty="0" err="1" smtClean="0"/>
              <a:t>ka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5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913</Words>
  <Application>Microsoft Macintosh PowerPoint</Application>
  <PresentationFormat>On-screen Show (4:3)</PresentationFormat>
  <Paragraphs>274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MemC3: Compact and Concurrent MemCache with Dumber Caching and Smarter Hashing</vt:lpstr>
      <vt:lpstr>Memcached internal</vt:lpstr>
      <vt:lpstr>Goals</vt:lpstr>
      <vt:lpstr>Doubly-linked-list’s problems</vt:lpstr>
      <vt:lpstr>Solution: CLOCK-based LRU</vt:lpstr>
      <vt:lpstr>CLOCK example</vt:lpstr>
      <vt:lpstr>Chaining Hashtable’s problems</vt:lpstr>
      <vt:lpstr>Solution: Cuckoo Hashing</vt:lpstr>
      <vt:lpstr>Cuckoo Hashing</vt:lpstr>
      <vt:lpstr>Cuckoo Hashing</vt:lpstr>
      <vt:lpstr>Cuckoo Hashing</vt:lpstr>
      <vt:lpstr>Cuckoo Hashing</vt:lpstr>
      <vt:lpstr>Cuckoo Hashing</vt:lpstr>
      <vt:lpstr>Cuckoo Hashing</vt:lpstr>
      <vt:lpstr>Cuckoo path</vt:lpstr>
      <vt:lpstr>Cuckoo path backward insert</vt:lpstr>
      <vt:lpstr>Cuckoo’s advantages</vt:lpstr>
      <vt:lpstr>Evaluation</vt:lpstr>
      <vt:lpstr>Evaluation</vt:lpstr>
      <vt:lpstr>Discussion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MemC3: Compact and Concurrent MemCache with Dumber Caching and Smarter Hashing</dc:title>
  <dc:creator>Son</dc:creator>
  <cp:lastModifiedBy>Son</cp:lastModifiedBy>
  <cp:revision>25</cp:revision>
  <dcterms:created xsi:type="dcterms:W3CDTF">2014-03-03T17:14:49Z</dcterms:created>
  <dcterms:modified xsi:type="dcterms:W3CDTF">2014-03-04T20:33:23Z</dcterms:modified>
</cp:coreProperties>
</file>