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61" r:id="rId2"/>
    <p:sldId id="262" r:id="rId3"/>
    <p:sldId id="257" r:id="rId4"/>
    <p:sldId id="273" r:id="rId5"/>
    <p:sldId id="270" r:id="rId6"/>
    <p:sldId id="276" r:id="rId7"/>
    <p:sldId id="304" r:id="rId8"/>
    <p:sldId id="308" r:id="rId9"/>
    <p:sldId id="305" r:id="rId10"/>
    <p:sldId id="306" r:id="rId11"/>
    <p:sldId id="307" r:id="rId12"/>
    <p:sldId id="268" r:id="rId13"/>
    <p:sldId id="267" r:id="rId14"/>
    <p:sldId id="287" r:id="rId15"/>
    <p:sldId id="292" r:id="rId16"/>
    <p:sldId id="293" r:id="rId17"/>
    <p:sldId id="294" r:id="rId18"/>
    <p:sldId id="295" r:id="rId19"/>
    <p:sldId id="313" r:id="rId20"/>
    <p:sldId id="312" r:id="rId21"/>
    <p:sldId id="264" r:id="rId22"/>
    <p:sldId id="297" r:id="rId23"/>
    <p:sldId id="316" r:id="rId24"/>
    <p:sldId id="272" r:id="rId25"/>
    <p:sldId id="274" r:id="rId26"/>
    <p:sldId id="299" r:id="rId27"/>
    <p:sldId id="315" r:id="rId28"/>
    <p:sldId id="300" r:id="rId29"/>
    <p:sldId id="298" r:id="rId30"/>
    <p:sldId id="301" r:id="rId31"/>
    <p:sldId id="285" r:id="rId32"/>
    <p:sldId id="278" r:id="rId33"/>
    <p:sldId id="314"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782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81" autoAdjust="0"/>
    <p:restoredTop sz="84046" autoAdjust="0"/>
  </p:normalViewPr>
  <p:slideViewPr>
    <p:cSldViewPr snapToGrid="0" snapToObjects="1">
      <p:cViewPr varScale="1">
        <p:scale>
          <a:sx n="116" d="100"/>
          <a:sy n="116" d="100"/>
        </p:scale>
        <p:origin x="-1408" y="-96"/>
      </p:cViewPr>
      <p:guideLst>
        <p:guide orient="horz" pos="2160"/>
        <p:guide pos="2880"/>
      </p:guideLst>
    </p:cSldViewPr>
  </p:slideViewPr>
  <p:outlineViewPr>
    <p:cViewPr>
      <p:scale>
        <a:sx n="33" d="100"/>
        <a:sy n="33" d="100"/>
      </p:scale>
      <p:origin x="0" y="9808"/>
    </p:cViewPr>
  </p:outlineViewPr>
  <p:notesTextViewPr>
    <p:cViewPr>
      <p:scale>
        <a:sx n="100" d="100"/>
        <a:sy n="100" d="100"/>
      </p:scale>
      <p:origin x="0" y="0"/>
    </p:cViewPr>
  </p:notesTextViewPr>
  <p:notesViewPr>
    <p:cSldViewPr snapToGrid="0" snapToObjects="1">
      <p:cViewPr varScale="1">
        <p:scale>
          <a:sx n="47" d="100"/>
          <a:sy n="47" d="100"/>
        </p:scale>
        <p:origin x="-3160"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DC79D-CC0B-6944-A0B1-A69C6F115F72}" type="datetimeFigureOut">
              <a:rPr lang="en-US" smtClean="0"/>
              <a:t>2/18/14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3E2312-E139-E44C-BBD1-F27E9E84DAD6}" type="slidenum">
              <a:rPr lang="en-US" smtClean="0"/>
              <a:t>‹#›</a:t>
            </a:fld>
            <a:endParaRPr lang="en-US"/>
          </a:p>
        </p:txBody>
      </p:sp>
    </p:spTree>
    <p:extLst>
      <p:ext uri="{BB962C8B-B14F-4D97-AF65-F5344CB8AC3E}">
        <p14:creationId xmlns:p14="http://schemas.microsoft.com/office/powerpoint/2010/main" val="40152010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1</a:t>
            </a:fld>
            <a:endParaRPr lang="en-US"/>
          </a:p>
        </p:txBody>
      </p:sp>
    </p:spTree>
    <p:extLst>
      <p:ext uri="{BB962C8B-B14F-4D97-AF65-F5344CB8AC3E}">
        <p14:creationId xmlns:p14="http://schemas.microsoft.com/office/powerpoint/2010/main" val="3385513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Scans the joined data once and inserts it at</a:t>
            </a:r>
            <a:r>
              <a:rPr lang="en-US" baseline="0" dirty="0" smtClean="0"/>
              <a:t> many places, runs other queries</a:t>
            </a:r>
            <a:endParaRPr lang="en-US" dirty="0" smtClean="0"/>
          </a:p>
          <a:p>
            <a:endParaRPr lang="en-US" dirty="0" smtClean="0"/>
          </a:p>
          <a:p>
            <a:r>
              <a:rPr lang="en-US" dirty="0" smtClean="0"/>
              <a:t>Insert Into is also</a:t>
            </a:r>
            <a:r>
              <a:rPr lang="en-US" baseline="0" dirty="0" smtClean="0"/>
              <a:t> available without overwrite, that appends the data to table. Starting Hive 0.8</a:t>
            </a:r>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10</a:t>
            </a:fld>
            <a:endParaRPr lang="en-US"/>
          </a:p>
        </p:txBody>
      </p:sp>
    </p:spTree>
    <p:extLst>
      <p:ext uri="{BB962C8B-B14F-4D97-AF65-F5344CB8AC3E}">
        <p14:creationId xmlns:p14="http://schemas.microsoft.com/office/powerpoint/2010/main" val="2205887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Distribute By</a:t>
            </a:r>
            <a:r>
              <a:rPr lang="en-US" baseline="0" dirty="0" smtClean="0"/>
              <a:t> is used to distribute map output to reducers based on particular column. Here based on (school, meme). So rows having same value of these two columns will go to same reducer</a:t>
            </a:r>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11</a:t>
            </a:fld>
            <a:endParaRPr lang="en-US"/>
          </a:p>
        </p:txBody>
      </p:sp>
    </p:spTree>
    <p:extLst>
      <p:ext uri="{BB962C8B-B14F-4D97-AF65-F5344CB8AC3E}">
        <p14:creationId xmlns:p14="http://schemas.microsoft.com/office/powerpoint/2010/main" val="2205887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DDL Data Definition Language</a:t>
            </a:r>
            <a:r>
              <a:rPr lang="en-US" dirty="0" smtClean="0"/>
              <a:t>:</a:t>
            </a:r>
            <a:endParaRPr lang="en-US" dirty="0" smtClean="0"/>
          </a:p>
          <a:p>
            <a:r>
              <a:rPr lang="en-US" dirty="0" smtClean="0"/>
              <a:t>DML Data Manipulation</a:t>
            </a:r>
            <a:r>
              <a:rPr lang="en-US" baseline="0" dirty="0" smtClean="0"/>
              <a:t> Language; </a:t>
            </a:r>
          </a:p>
          <a:p>
            <a:r>
              <a:rPr lang="en-US" baseline="0" dirty="0" smtClean="0"/>
              <a:t>Now also support </a:t>
            </a:r>
            <a:r>
              <a:rPr lang="en-US" baseline="0" dirty="0" smtClean="0"/>
              <a:t>updating and deleting </a:t>
            </a:r>
            <a:r>
              <a:rPr lang="en-US" baseline="0" dirty="0" smtClean="0"/>
              <a:t>rows</a:t>
            </a:r>
          </a:p>
          <a:p>
            <a:endParaRPr lang="en-US" dirty="0" smtClean="0"/>
          </a:p>
          <a:p>
            <a:r>
              <a:rPr lang="en-US" dirty="0" smtClean="0"/>
              <a:t>UDF: User Defined Functions </a:t>
            </a:r>
            <a:endParaRPr lang="en-US" dirty="0" smtClean="0"/>
          </a:p>
          <a:p>
            <a:r>
              <a:rPr lang="en-US" dirty="0" smtClean="0"/>
              <a:t>UDAF</a:t>
            </a:r>
            <a:r>
              <a:rPr lang="en-US" dirty="0" smtClean="0"/>
              <a:t>: User Defined Aggregation </a:t>
            </a:r>
            <a:r>
              <a:rPr lang="en-US" dirty="0" smtClean="0"/>
              <a:t>Functions</a:t>
            </a:r>
          </a:p>
          <a:p>
            <a:endParaRPr lang="en-US" dirty="0" smtClean="0"/>
          </a:p>
          <a:p>
            <a:endParaRPr lang="en-US" dirty="0" smtClean="0"/>
          </a:p>
          <a:p>
            <a:endParaRPr lang="en-US" dirty="0" smtClean="0"/>
          </a:p>
          <a:p>
            <a:pPr>
              <a:spcBef>
                <a:spcPts val="450"/>
              </a:spcBef>
              <a:buClrTx/>
              <a:buFontTx/>
              <a:buNone/>
            </a:pPr>
            <a:r>
              <a:rPr lang="en-US" dirty="0" smtClean="0">
                <a:cs typeface="WenQuanYi Micro Hei" charset="0"/>
              </a:rPr>
              <a:t>*Hive has the ability to define function. In order to create a new UDF classes, it needs to inherit from this UDF class. All UDF classes need  implements one or more methods named "evaluate" which will be called by Hive. "evaluate" should never be a void method. However it can return "null" if needed</a:t>
            </a:r>
            <a:r>
              <a:rPr lang="en-US" dirty="0" smtClean="0">
                <a:cs typeface="WenQuanYi Micro Hei" charset="0"/>
              </a:rPr>
              <a:t>.</a:t>
            </a:r>
            <a:endParaRPr lang="en-US" dirty="0" smtClean="0">
              <a:cs typeface="WenQuanYi Micro Hei" charset="0"/>
            </a:endParaRPr>
          </a:p>
          <a:p>
            <a:pPr>
              <a:spcBef>
                <a:spcPts val="450"/>
              </a:spcBef>
              <a:buClrTx/>
              <a:buFontTx/>
              <a:buNone/>
            </a:pPr>
            <a:r>
              <a:rPr lang="en-US" dirty="0" smtClean="0">
                <a:cs typeface="WenQuanYi Micro Hei" charset="0"/>
              </a:rPr>
              <a:t>*After compile it, you have to include it in the hive </a:t>
            </a:r>
            <a:r>
              <a:rPr lang="en-US" dirty="0" err="1" smtClean="0">
                <a:cs typeface="WenQuanYi Micro Hei" charset="0"/>
              </a:rPr>
              <a:t>classpath</a:t>
            </a:r>
            <a:r>
              <a:rPr lang="en-US" dirty="0" smtClean="0">
                <a:cs typeface="WenQuanYi Micro Hei" charset="0"/>
              </a:rPr>
              <a:t> and then, after hive is started up, you have to register the function</a:t>
            </a:r>
            <a:r>
              <a:rPr lang="en-US" dirty="0" smtClean="0">
                <a:cs typeface="WenQuanYi Micro Hei" charset="0"/>
              </a:rPr>
              <a:t>.</a:t>
            </a:r>
            <a:endParaRPr lang="en-US" dirty="0" smtClean="0">
              <a:cs typeface="WenQuanYi Micro Hei" charset="0"/>
            </a:endParaRPr>
          </a:p>
          <a:p>
            <a:pPr>
              <a:spcBef>
                <a:spcPts val="450"/>
              </a:spcBef>
              <a:buClrTx/>
              <a:buFontTx/>
              <a:buNone/>
            </a:pPr>
            <a:r>
              <a:rPr lang="en-US" dirty="0" smtClean="0">
                <a:cs typeface="WenQuanYi Micro Hei" charset="0"/>
              </a:rPr>
              <a:t>*Finally you use the </a:t>
            </a:r>
            <a:r>
              <a:rPr lang="en-US" dirty="0" err="1" smtClean="0">
                <a:cs typeface="WenQuanYi Micro Hei" charset="0"/>
              </a:rPr>
              <a:t>fuction</a:t>
            </a:r>
            <a:r>
              <a:rPr lang="en-US" dirty="0" smtClean="0">
                <a:cs typeface="WenQuanYi Micro Hei" charset="0"/>
              </a:rPr>
              <a:t> in some </a:t>
            </a:r>
            <a:r>
              <a:rPr lang="en-US" dirty="0" smtClean="0">
                <a:cs typeface="WenQuanYi Micro Hei" charset="0"/>
              </a:rPr>
              <a:t>sentence.</a:t>
            </a:r>
            <a:endParaRPr lang="en-US" dirty="0" smtClean="0"/>
          </a:p>
          <a:p>
            <a:endParaRPr lang="en-US" dirty="0" smtClean="0"/>
          </a:p>
          <a:p>
            <a:r>
              <a:rPr lang="en-US" dirty="0" smtClean="0"/>
              <a:t>Custom mappers and reducers</a:t>
            </a:r>
            <a:r>
              <a:rPr lang="en-US" baseline="0" dirty="0" smtClean="0"/>
              <a:t> to do more sophisticated analysis that may not be supported by built-in capabilities</a:t>
            </a:r>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12</a:t>
            </a:fld>
            <a:endParaRPr lang="en-US"/>
          </a:p>
        </p:txBody>
      </p:sp>
    </p:spTree>
    <p:extLst>
      <p:ext uri="{BB962C8B-B14F-4D97-AF65-F5344CB8AC3E}">
        <p14:creationId xmlns:p14="http://schemas.microsoft.com/office/powerpoint/2010/main" val="2205887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Consistency achieved using</a:t>
            </a:r>
            <a:r>
              <a:rPr lang="en-US" baseline="0" dirty="0" smtClean="0"/>
              <a:t> versions and consistency checks: https://</a:t>
            </a:r>
            <a:r>
              <a:rPr lang="en-US" baseline="0" dirty="0" err="1" smtClean="0"/>
              <a:t>issues.apache.org</a:t>
            </a:r>
            <a:r>
              <a:rPr lang="en-US" baseline="0" dirty="0" smtClean="0"/>
              <a:t>/</a:t>
            </a:r>
            <a:r>
              <a:rPr lang="en-US" baseline="0" dirty="0" err="1" smtClean="0"/>
              <a:t>jira</a:t>
            </a:r>
            <a:r>
              <a:rPr lang="en-US" baseline="0" dirty="0" smtClean="0"/>
              <a:t>/browse/HIVE-3764</a:t>
            </a:r>
            <a:endParaRPr lang="en-US" dirty="0" smtClean="0"/>
          </a:p>
          <a:p>
            <a:endParaRPr lang="en-US" dirty="0" smtClean="0"/>
          </a:p>
          <a:p>
            <a:r>
              <a:rPr lang="en-US" dirty="0" smtClean="0"/>
              <a:t>Bottleneck:</a:t>
            </a:r>
            <a:r>
              <a:rPr lang="en-US" baseline="0" dirty="0" smtClean="0"/>
              <a:t> </a:t>
            </a:r>
          </a:p>
          <a:p>
            <a:r>
              <a:rPr lang="en-US" baseline="0" dirty="0" smtClean="0"/>
              <a:t>Handled by underlying </a:t>
            </a:r>
            <a:r>
              <a:rPr lang="en-US" baseline="0" dirty="0" err="1" smtClean="0"/>
              <a:t>dbms</a:t>
            </a:r>
            <a:r>
              <a:rPr lang="en-US" baseline="0" dirty="0" smtClean="0"/>
              <a:t> or file system</a:t>
            </a:r>
          </a:p>
          <a:p>
            <a:r>
              <a:rPr lang="en-US" baseline="0" dirty="0" smtClean="0"/>
              <a:t>RDBMS like </a:t>
            </a:r>
            <a:r>
              <a:rPr lang="en-US" baseline="0" dirty="0" err="1" smtClean="0"/>
              <a:t>mysql</a:t>
            </a:r>
            <a:r>
              <a:rPr lang="en-US" baseline="0" dirty="0" smtClean="0"/>
              <a:t> can handle 2^32 concurrent connections</a:t>
            </a:r>
          </a:p>
          <a:p>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16</a:t>
            </a:fld>
            <a:endParaRPr lang="en-US"/>
          </a:p>
        </p:txBody>
      </p:sp>
    </p:spTree>
    <p:extLst>
      <p:ext uri="{BB962C8B-B14F-4D97-AF65-F5344CB8AC3E}">
        <p14:creationId xmlns:p14="http://schemas.microsoft.com/office/powerpoint/2010/main" val="2590465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Scans intermediate</a:t>
            </a:r>
            <a:r>
              <a:rPr lang="en-US" baseline="0" dirty="0" smtClean="0"/>
              <a:t> output from compiler, the logical plan, which is a tree of logical operators (abstract syntax tree)</a:t>
            </a:r>
            <a:endParaRPr lang="en-US" dirty="0" smtClean="0"/>
          </a:p>
          <a:p>
            <a:endParaRPr lang="en-US" dirty="0" smtClean="0"/>
          </a:p>
          <a:p>
            <a:r>
              <a:rPr lang="en-US" dirty="0" smtClean="0"/>
              <a:t>Rule based</a:t>
            </a:r>
            <a:r>
              <a:rPr lang="en-US" baseline="0" dirty="0" smtClean="0"/>
              <a:t> optimizations like </a:t>
            </a:r>
            <a:r>
              <a:rPr lang="en-US" dirty="0" smtClean="0"/>
              <a:t>Pruning non</a:t>
            </a:r>
            <a:r>
              <a:rPr lang="en-US" baseline="0" dirty="0" smtClean="0"/>
              <a:t> referenced columns from table scans</a:t>
            </a:r>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19</a:t>
            </a:fld>
            <a:endParaRPr lang="en-US"/>
          </a:p>
        </p:txBody>
      </p:sp>
    </p:spTree>
    <p:extLst>
      <p:ext uri="{BB962C8B-B14F-4D97-AF65-F5344CB8AC3E}">
        <p14:creationId xmlns:p14="http://schemas.microsoft.com/office/powerpoint/2010/main" val="14456295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Wingdings" charset="2"/>
              <a:buNone/>
            </a:pPr>
            <a:r>
              <a:rPr lang="en-US" dirty="0" smtClean="0">
                <a:solidFill>
                  <a:schemeClr val="accent2">
                    <a:lumMod val="75000"/>
                  </a:schemeClr>
                </a:solidFill>
              </a:rPr>
              <a:t>Experiment details: 3 tables </a:t>
            </a:r>
            <a:r>
              <a:rPr lang="en-US" dirty="0" err="1" smtClean="0">
                <a:solidFill>
                  <a:schemeClr val="accent2">
                    <a:lumMod val="75000"/>
                  </a:schemeClr>
                </a:solidFill>
              </a:rPr>
              <a:t>grep</a:t>
            </a:r>
            <a:r>
              <a:rPr lang="en-US" dirty="0" smtClean="0">
                <a:solidFill>
                  <a:schemeClr val="accent2">
                    <a:lumMod val="75000"/>
                  </a:schemeClr>
                </a:solidFill>
              </a:rPr>
              <a:t> (2 columns), rankings (3 columns), </a:t>
            </a:r>
            <a:r>
              <a:rPr lang="en-US" dirty="0" err="1" smtClean="0">
                <a:solidFill>
                  <a:schemeClr val="accent2">
                    <a:lumMod val="75000"/>
                  </a:schemeClr>
                </a:solidFill>
              </a:rPr>
              <a:t>uservisits</a:t>
            </a:r>
            <a:r>
              <a:rPr lang="en-US" baseline="0" dirty="0" smtClean="0">
                <a:solidFill>
                  <a:schemeClr val="accent2">
                    <a:lumMod val="75000"/>
                  </a:schemeClr>
                </a:solidFill>
              </a:rPr>
              <a:t> (9 columns)</a:t>
            </a:r>
            <a:endParaRPr lang="en-US" dirty="0" smtClean="0">
              <a:solidFill>
                <a:schemeClr val="accent2">
                  <a:lumMod val="75000"/>
                </a:schemeClr>
              </a:solidFill>
            </a:endParaRPr>
          </a:p>
          <a:p>
            <a:pPr marL="0" indent="0" algn="l">
              <a:buFont typeface="Wingdings" charset="2"/>
              <a:buNone/>
            </a:pPr>
            <a:r>
              <a:rPr lang="en-US" dirty="0" smtClean="0">
                <a:solidFill>
                  <a:schemeClr val="accent2">
                    <a:lumMod val="75000"/>
                  </a:schemeClr>
                </a:solidFill>
              </a:rPr>
              <a:t>containing data 50 GB, 3.3 GB, 60 GB respectively</a:t>
            </a:r>
          </a:p>
          <a:p>
            <a:pPr marL="0" indent="0" algn="l">
              <a:buFont typeface="Wingdings" charset="2"/>
              <a:buNone/>
            </a:pPr>
            <a:endParaRPr lang="en-US" dirty="0" smtClean="0">
              <a:solidFill>
                <a:schemeClr val="accent2">
                  <a:lumMod val="75000"/>
                </a:schemeClr>
              </a:solidFill>
            </a:endParaRPr>
          </a:p>
          <a:p>
            <a:pPr marL="0" indent="0" algn="l">
              <a:buFont typeface="Wingdings" charset="2"/>
              <a:buNone/>
            </a:pPr>
            <a:r>
              <a:rPr lang="en-US" dirty="0" smtClean="0">
                <a:solidFill>
                  <a:srgbClr val="000000"/>
                </a:solidFill>
              </a:rPr>
              <a:t>Data are pre-loaded into HDFS, load times are not considered</a:t>
            </a:r>
          </a:p>
          <a:p>
            <a:r>
              <a:rPr lang="en-US" dirty="0" smtClean="0"/>
              <a:t>Query 1: single job, 380 mappers, 0 reducers</a:t>
            </a:r>
          </a:p>
          <a:p>
            <a:r>
              <a:rPr lang="en-US" dirty="0" smtClean="0"/>
              <a:t>Query 2: single job, 30, 0</a:t>
            </a:r>
          </a:p>
          <a:p>
            <a:r>
              <a:rPr lang="en-US" dirty="0" smtClean="0"/>
              <a:t>Query 3: single,</a:t>
            </a:r>
            <a:r>
              <a:rPr lang="en-US" baseline="0" dirty="0" smtClean="0"/>
              <a:t> 450, </a:t>
            </a:r>
            <a:r>
              <a:rPr lang="en-US" baseline="0" dirty="0" smtClean="0"/>
              <a:t>60</a:t>
            </a:r>
            <a:endParaRPr lang="en-US" baseline="0" dirty="0" smtClean="0"/>
          </a:p>
        </p:txBody>
      </p:sp>
      <p:sp>
        <p:nvSpPr>
          <p:cNvPr id="4" name="Slide Number Placeholder 3"/>
          <p:cNvSpPr>
            <a:spLocks noGrp="1"/>
          </p:cNvSpPr>
          <p:nvPr>
            <p:ph type="sldNum" sz="quarter" idx="10"/>
          </p:nvPr>
        </p:nvSpPr>
        <p:spPr/>
        <p:txBody>
          <a:bodyPr/>
          <a:lstStyle/>
          <a:p>
            <a:fld id="{993E2312-E139-E44C-BBD1-F27E9E84DAD6}" type="slidenum">
              <a:rPr lang="en-US" smtClean="0"/>
              <a:t>22</a:t>
            </a:fld>
            <a:endParaRPr lang="en-US"/>
          </a:p>
        </p:txBody>
      </p:sp>
    </p:spTree>
    <p:extLst>
      <p:ext uri="{BB962C8B-B14F-4D97-AF65-F5344CB8AC3E}">
        <p14:creationId xmlns:p14="http://schemas.microsoft.com/office/powerpoint/2010/main" val="1949679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Wingdings" charset="2"/>
              <a:buNone/>
            </a:pPr>
            <a:r>
              <a:rPr lang="en-US" dirty="0" smtClean="0">
                <a:solidFill>
                  <a:srgbClr val="000000"/>
                </a:solidFill>
              </a:rPr>
              <a:t>Data </a:t>
            </a:r>
            <a:r>
              <a:rPr lang="en-US" dirty="0" smtClean="0">
                <a:solidFill>
                  <a:srgbClr val="000000"/>
                </a:solidFill>
              </a:rPr>
              <a:t>are pre-loaded into HDFS, load times are not considered</a:t>
            </a:r>
          </a:p>
          <a:p>
            <a:r>
              <a:rPr lang="en-US" dirty="0" smtClean="0"/>
              <a:t>Query 1: single job, 380 mappers, 0 reducers</a:t>
            </a:r>
          </a:p>
          <a:p>
            <a:r>
              <a:rPr lang="en-US" dirty="0" smtClean="0"/>
              <a:t>Query 2: single job, 30, 0</a:t>
            </a:r>
          </a:p>
          <a:p>
            <a:r>
              <a:rPr lang="en-US" dirty="0" smtClean="0"/>
              <a:t>Query 3: single,</a:t>
            </a:r>
            <a:r>
              <a:rPr lang="en-US" baseline="0" dirty="0" smtClean="0"/>
              <a:t> 450, </a:t>
            </a:r>
            <a:r>
              <a:rPr lang="en-US" baseline="0" dirty="0" smtClean="0"/>
              <a:t>60</a:t>
            </a:r>
          </a:p>
          <a:p>
            <a:endParaRPr lang="en-US" baseline="0" dirty="0" smtClean="0"/>
          </a:p>
          <a:p>
            <a:r>
              <a:rPr lang="en-US" baseline="0" dirty="0" smtClean="0"/>
              <a:t>Performance of Hive is better than Pig, and comparable to </a:t>
            </a:r>
            <a:r>
              <a:rPr lang="en-US" baseline="0" dirty="0" err="1" smtClean="0"/>
              <a:t>Hadoop</a:t>
            </a:r>
            <a:endParaRPr lang="en-US" baseline="0" dirty="0" smtClean="0"/>
          </a:p>
          <a:p>
            <a:r>
              <a:rPr lang="en-US" baseline="0" dirty="0" smtClean="0"/>
              <a:t>Benchmark results with LZO compression of same data (intermediate map output) also available, but compression does not affect query time significantly</a:t>
            </a:r>
            <a:endParaRPr lang="en-US" baseline="0" dirty="0" smtClean="0"/>
          </a:p>
        </p:txBody>
      </p:sp>
      <p:sp>
        <p:nvSpPr>
          <p:cNvPr id="4" name="Slide Number Placeholder 3"/>
          <p:cNvSpPr>
            <a:spLocks noGrp="1"/>
          </p:cNvSpPr>
          <p:nvPr>
            <p:ph type="sldNum" sz="quarter" idx="10"/>
          </p:nvPr>
        </p:nvSpPr>
        <p:spPr/>
        <p:txBody>
          <a:bodyPr/>
          <a:lstStyle/>
          <a:p>
            <a:fld id="{993E2312-E139-E44C-BBD1-F27E9E84DAD6}" type="slidenum">
              <a:rPr lang="en-US" smtClean="0"/>
              <a:t>23</a:t>
            </a:fld>
            <a:endParaRPr lang="en-US"/>
          </a:p>
        </p:txBody>
      </p:sp>
    </p:spTree>
    <p:extLst>
      <p:ext uri="{BB962C8B-B14F-4D97-AF65-F5344CB8AC3E}">
        <p14:creationId xmlns:p14="http://schemas.microsoft.com/office/powerpoint/2010/main" val="1949679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Hive </a:t>
            </a:r>
            <a:r>
              <a:rPr lang="en-US" dirty="0" err="1" smtClean="0"/>
              <a:t>usecases</a:t>
            </a:r>
            <a:r>
              <a:rPr lang="en-US" dirty="0" smtClean="0"/>
              <a:t>: Reporting </a:t>
            </a:r>
            <a:r>
              <a:rPr lang="en-US" dirty="0" err="1" smtClean="0"/>
              <a:t>eg</a:t>
            </a:r>
            <a:r>
              <a:rPr lang="en-US" dirty="0" smtClean="0"/>
              <a:t>. Daily/weekly</a:t>
            </a:r>
            <a:r>
              <a:rPr lang="en-US" baseline="0" dirty="0" smtClean="0"/>
              <a:t> aggregation of impression/clicks count, measures of user engagement, strategy reporting</a:t>
            </a:r>
          </a:p>
          <a:p>
            <a:r>
              <a:rPr lang="en-US" baseline="0" dirty="0" smtClean="0"/>
              <a:t>Ad </a:t>
            </a:r>
            <a:r>
              <a:rPr lang="en-US" baseline="0" dirty="0" smtClean="0"/>
              <a:t>hoc analysis</a:t>
            </a:r>
          </a:p>
          <a:p>
            <a:r>
              <a:rPr lang="en-US" baseline="0" dirty="0" smtClean="0"/>
              <a:t>Machine </a:t>
            </a:r>
            <a:r>
              <a:rPr lang="en-US" baseline="0" dirty="0" smtClean="0"/>
              <a:t>learning and assembling training data: Ad optimization, user engagement as function of user attributes</a:t>
            </a:r>
            <a:endParaRPr lang="en-US" dirty="0" smtClean="0"/>
          </a:p>
          <a:p>
            <a:endParaRPr lang="en-US" dirty="0" smtClean="0"/>
          </a:p>
          <a:p>
            <a:r>
              <a:rPr lang="en-US" baseline="0" dirty="0" smtClean="0"/>
              <a:t>Yahoo </a:t>
            </a:r>
            <a:r>
              <a:rPr lang="en-US" baseline="0" dirty="0" smtClean="0"/>
              <a:t>uses both Pig and Hive, as they quote, “</a:t>
            </a:r>
            <a:r>
              <a:rPr lang="en-US" sz="1200" kern="1200" dirty="0" smtClean="0">
                <a:solidFill>
                  <a:schemeClr val="tx1"/>
                </a:solidFill>
                <a:latin typeface="+mn-lt"/>
                <a:ea typeface="+mn-ea"/>
                <a:cs typeface="+mn-cs"/>
              </a:rPr>
              <a:t>The widespread use of Pig at Yahoo! has enabled the migration of our data factory processing to </a:t>
            </a:r>
            <a:r>
              <a:rPr lang="en-US" sz="1200" kern="1200" dirty="0" err="1" smtClean="0">
                <a:solidFill>
                  <a:schemeClr val="tx1"/>
                </a:solidFill>
                <a:latin typeface="+mn-lt"/>
                <a:ea typeface="+mn-ea"/>
                <a:cs typeface="+mn-cs"/>
              </a:rPr>
              <a:t>Hadoop</a:t>
            </a:r>
            <a:r>
              <a:rPr lang="en-US" sz="1200" kern="1200" dirty="0" smtClean="0">
                <a:solidFill>
                  <a:schemeClr val="tx1"/>
                </a:solidFill>
                <a:latin typeface="+mn-lt"/>
                <a:ea typeface="+mn-ea"/>
                <a:cs typeface="+mn-cs"/>
              </a:rPr>
              <a:t>. With the adoption of Hive, we will be able to move much of our data warehousing to </a:t>
            </a:r>
            <a:r>
              <a:rPr lang="en-US" sz="1200" kern="1200" dirty="0" err="1" smtClean="0">
                <a:solidFill>
                  <a:schemeClr val="tx1"/>
                </a:solidFill>
                <a:latin typeface="+mn-lt"/>
                <a:ea typeface="+mn-ea"/>
                <a:cs typeface="+mn-cs"/>
              </a:rPr>
              <a:t>Hadoop</a:t>
            </a:r>
            <a:r>
              <a:rPr lang="en-US" sz="1200" kern="1200" dirty="0" smtClean="0">
                <a:solidFill>
                  <a:schemeClr val="tx1"/>
                </a:solidFill>
                <a:latin typeface="+mn-lt"/>
                <a:ea typeface="+mn-ea"/>
                <a:cs typeface="+mn-cs"/>
              </a:rPr>
              <a:t> as well.”</a:t>
            </a:r>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24</a:t>
            </a:fld>
            <a:endParaRPr lang="en-US"/>
          </a:p>
        </p:txBody>
      </p:sp>
    </p:spTree>
    <p:extLst>
      <p:ext uri="{BB962C8B-B14F-4D97-AF65-F5344CB8AC3E}">
        <p14:creationId xmlns:p14="http://schemas.microsoft.com/office/powerpoint/2010/main" val="3849188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Writing</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Hive takes 5% time as</a:t>
            </a:r>
            <a:r>
              <a:rPr lang="en-US" sz="1200" kern="1200" baseline="0" dirty="0" smtClean="0">
                <a:solidFill>
                  <a:schemeClr val="tx1"/>
                </a:solidFill>
                <a:latin typeface="+mn-lt"/>
                <a:ea typeface="+mn-ea"/>
                <a:cs typeface="+mn-cs"/>
              </a:rPr>
              <a:t> compared to map reduce</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 </a:t>
            </a:r>
            <a:r>
              <a:rPr lang="en-US" sz="1200" kern="1200" dirty="0" smtClean="0">
                <a:solidFill>
                  <a:schemeClr val="tx1"/>
                </a:solidFill>
                <a:latin typeface="+mn-lt"/>
                <a:ea typeface="+mn-ea"/>
                <a:cs typeface="+mn-cs"/>
              </a:rPr>
              <a:t>need </a:t>
            </a:r>
            <a:r>
              <a:rPr lang="en-US" sz="1200" kern="1200" dirty="0" err="1" smtClean="0">
                <a:solidFill>
                  <a:schemeClr val="tx1"/>
                </a:solidFill>
                <a:latin typeface="+mn-lt"/>
                <a:ea typeface="+mn-ea"/>
                <a:cs typeface="+mn-cs"/>
              </a:rPr>
              <a:t>MapReduce</a:t>
            </a:r>
            <a:r>
              <a:rPr lang="en-US" sz="1200" kern="1200" dirty="0" smtClean="0">
                <a:solidFill>
                  <a:schemeClr val="tx1"/>
                </a:solidFill>
                <a:latin typeface="+mn-lt"/>
                <a:ea typeface="+mn-ea"/>
                <a:cs typeface="+mn-cs"/>
              </a:rPr>
              <a:t> when we need very deep level and fine grained control on the way we want to process our data. Sometimes, it is not very convenient to express what we need exactly in terms of Pig and Hive queries</a:t>
            </a:r>
          </a:p>
          <a:p>
            <a:endParaRPr lang="en-US" dirty="0" smtClean="0"/>
          </a:p>
          <a:p>
            <a:r>
              <a:rPr lang="en-US" sz="1200" kern="1200" dirty="0" smtClean="0">
                <a:solidFill>
                  <a:schemeClr val="tx1"/>
                </a:solidFill>
                <a:latin typeface="+mn-lt"/>
                <a:ea typeface="+mn-ea"/>
                <a:cs typeface="+mn-cs"/>
              </a:rPr>
              <a:t>The benefit is that you only need to write much fewer lines of code, thus reducing overall development and testing time.  The rule of thumb is that writing Pig scripts takes 5% of the time compared to writing </a:t>
            </a:r>
            <a:r>
              <a:rPr lang="en-US" sz="1200" kern="1200" dirty="0" err="1" smtClean="0">
                <a:solidFill>
                  <a:schemeClr val="tx1"/>
                </a:solidFill>
                <a:latin typeface="+mn-lt"/>
                <a:ea typeface="+mn-ea"/>
                <a:cs typeface="+mn-cs"/>
              </a:rPr>
              <a:t>MapReduce</a:t>
            </a:r>
            <a:r>
              <a:rPr lang="en-US" sz="1200" kern="1200" dirty="0" smtClean="0">
                <a:solidFill>
                  <a:schemeClr val="tx1"/>
                </a:solidFill>
                <a:latin typeface="+mn-lt"/>
                <a:ea typeface="+mn-ea"/>
                <a:cs typeface="+mn-cs"/>
              </a:rPr>
              <a:t> programs in Java, while reducing runtime performance by only 50%.  Although Pig and Hive scripts generally don’t run as fast as native Java </a:t>
            </a:r>
            <a:r>
              <a:rPr lang="en-US" sz="1200" kern="1200" dirty="0" err="1" smtClean="0">
                <a:solidFill>
                  <a:schemeClr val="tx1"/>
                </a:solidFill>
                <a:latin typeface="+mn-lt"/>
                <a:ea typeface="+mn-ea"/>
                <a:cs typeface="+mn-cs"/>
              </a:rPr>
              <a:t>MapReduce</a:t>
            </a:r>
            <a:r>
              <a:rPr lang="en-US" sz="1200" kern="1200" dirty="0" smtClean="0">
                <a:solidFill>
                  <a:schemeClr val="tx1"/>
                </a:solidFill>
                <a:latin typeface="+mn-lt"/>
                <a:ea typeface="+mn-ea"/>
                <a:cs typeface="+mn-cs"/>
              </a:rPr>
              <a:t> programs, they are vastly superior in boosting productivity for data engineers and analysts.</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http://</a:t>
            </a:r>
            <a:r>
              <a:rPr lang="en-US" dirty="0" err="1" smtClean="0"/>
              <a:t>stackoverflow.com</a:t>
            </a:r>
            <a:r>
              <a:rPr lang="en-US" dirty="0" smtClean="0"/>
              <a:t>/questions/17950248/pig-</a:t>
            </a:r>
            <a:r>
              <a:rPr lang="en-US" dirty="0" err="1" smtClean="0"/>
              <a:t>vs</a:t>
            </a:r>
            <a:r>
              <a:rPr lang="en-US" dirty="0" smtClean="0"/>
              <a:t>-hive-</a:t>
            </a:r>
            <a:r>
              <a:rPr lang="en-US" dirty="0" err="1" smtClean="0"/>
              <a:t>vs</a:t>
            </a:r>
            <a:r>
              <a:rPr lang="en-US" dirty="0" smtClean="0"/>
              <a:t>-native-map-reduce</a:t>
            </a:r>
          </a:p>
          <a:p>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25</a:t>
            </a:fld>
            <a:endParaRPr lang="en-US"/>
          </a:p>
        </p:txBody>
      </p:sp>
    </p:spTree>
    <p:extLst>
      <p:ext uri="{BB962C8B-B14F-4D97-AF65-F5344CB8AC3E}">
        <p14:creationId xmlns:p14="http://schemas.microsoft.com/office/powerpoint/2010/main" val="2993985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http://</a:t>
            </a:r>
            <a:r>
              <a:rPr lang="en-US" dirty="0" err="1" smtClean="0"/>
              <a:t>www.sfbayacm.org</a:t>
            </a:r>
            <a:r>
              <a:rPr lang="en-US" dirty="0" smtClean="0"/>
              <a:t>/</a:t>
            </a:r>
            <a:r>
              <a:rPr lang="en-US" dirty="0" err="1" smtClean="0"/>
              <a:t>wp</a:t>
            </a:r>
            <a:r>
              <a:rPr lang="en-US" dirty="0" smtClean="0"/>
              <a:t>/</a:t>
            </a:r>
            <a:r>
              <a:rPr lang="en-US" dirty="0" err="1" smtClean="0"/>
              <a:t>wp</a:t>
            </a:r>
            <a:r>
              <a:rPr lang="en-US" dirty="0" smtClean="0"/>
              <a:t>-content/uploads/2010/01/sig_2010_v21.pdf</a:t>
            </a:r>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26</a:t>
            </a:fld>
            <a:endParaRPr lang="en-US"/>
          </a:p>
        </p:txBody>
      </p:sp>
    </p:spTree>
    <p:extLst>
      <p:ext uri="{BB962C8B-B14F-4D97-AF65-F5344CB8AC3E}">
        <p14:creationId xmlns:p14="http://schemas.microsoft.com/office/powerpoint/2010/main" val="2993985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3E2312-E139-E44C-BBD1-F27E9E84DAD6}" type="slidenum">
              <a:rPr lang="en-US" smtClean="0"/>
              <a:t>2</a:t>
            </a:fld>
            <a:endParaRPr lang="en-US"/>
          </a:p>
        </p:txBody>
      </p:sp>
    </p:spTree>
    <p:extLst>
      <p:ext uri="{BB962C8B-B14F-4D97-AF65-F5344CB8AC3E}">
        <p14:creationId xmlns:p14="http://schemas.microsoft.com/office/powerpoint/2010/main" val="37875638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Pig: large-scale data processing system</a:t>
            </a:r>
          </a:p>
          <a:p>
            <a:r>
              <a:rPr lang="en-US" dirty="0" smtClean="0"/>
              <a:t>Scripts are written in Pig Latin, a dataflow language</a:t>
            </a:r>
          </a:p>
          <a:p>
            <a:r>
              <a:rPr lang="en-US" dirty="0" smtClean="0"/>
              <a:t>Developed by Yahoo!, now open source</a:t>
            </a:r>
          </a:p>
          <a:p>
            <a:r>
              <a:rPr lang="en-US" dirty="0" smtClean="0"/>
              <a:t>Roughly 1/3 of all Yahoo! internal jobs</a:t>
            </a:r>
          </a:p>
          <a:p>
            <a:endParaRPr lang="en-US" dirty="0" smtClean="0"/>
          </a:p>
          <a:p>
            <a:r>
              <a:rPr lang="en-US" sz="1200" kern="1200" dirty="0" smtClean="0">
                <a:solidFill>
                  <a:schemeClr val="tx1"/>
                </a:solidFill>
                <a:latin typeface="+mn-lt"/>
                <a:ea typeface="+mn-ea"/>
                <a:cs typeface="+mn-cs"/>
              </a:rPr>
              <a:t>don’t use Hive for the automated batch jobs that move data between HDFS and other systems. Pig is better. Pig has</a:t>
            </a:r>
            <a:r>
              <a:rPr lang="en-US" sz="1200" kern="1200" baseline="0" dirty="0" smtClean="0">
                <a:solidFill>
                  <a:schemeClr val="tx1"/>
                </a:solidFill>
                <a:latin typeface="+mn-lt"/>
                <a:ea typeface="+mn-ea"/>
                <a:cs typeface="+mn-cs"/>
              </a:rPr>
              <a:t> better control in ETL.</a:t>
            </a:r>
          </a:p>
          <a:p>
            <a:r>
              <a:rPr lang="en-US" sz="1200" kern="1200" baseline="0" dirty="0" smtClean="0">
                <a:solidFill>
                  <a:schemeClr val="tx1"/>
                </a:solidFill>
                <a:latin typeface="+mn-lt"/>
                <a:ea typeface="+mn-ea"/>
                <a:cs typeface="+mn-cs"/>
              </a:rPr>
              <a:t>Pig is procedural and Hive is declarative. Hive code will be lesser than Pig.</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http://</a:t>
            </a:r>
            <a:r>
              <a:rPr lang="en-US" sz="1200" kern="1200" dirty="0" err="1" smtClean="0">
                <a:solidFill>
                  <a:schemeClr val="tx1"/>
                </a:solidFill>
                <a:latin typeface="+mn-lt"/>
                <a:ea typeface="+mn-ea"/>
                <a:cs typeface="+mn-cs"/>
              </a:rPr>
              <a:t>www.hadoopwizard.com</a:t>
            </a:r>
            <a:r>
              <a:rPr lang="en-US" sz="1200" kern="1200" dirty="0" smtClean="0">
                <a:solidFill>
                  <a:schemeClr val="tx1"/>
                </a:solidFill>
                <a:latin typeface="+mn-lt"/>
                <a:ea typeface="+mn-ea"/>
                <a:cs typeface="+mn-cs"/>
              </a:rPr>
              <a:t>/when-to-use-pig-</a:t>
            </a:r>
            <a:r>
              <a:rPr lang="en-US" sz="1200" kern="1200" dirty="0" err="1" smtClean="0">
                <a:solidFill>
                  <a:schemeClr val="tx1"/>
                </a:solidFill>
                <a:latin typeface="+mn-lt"/>
                <a:ea typeface="+mn-ea"/>
                <a:cs typeface="+mn-cs"/>
              </a:rPr>
              <a:t>latin</a:t>
            </a:r>
            <a:r>
              <a:rPr lang="en-US" sz="1200" kern="1200" dirty="0" smtClean="0">
                <a:solidFill>
                  <a:schemeClr val="tx1"/>
                </a:solidFill>
                <a:latin typeface="+mn-lt"/>
                <a:ea typeface="+mn-ea"/>
                <a:cs typeface="+mn-cs"/>
              </a:rPr>
              <a:t>-versus-hive-</a:t>
            </a:r>
            <a:r>
              <a:rPr lang="en-US" sz="1200" kern="1200" dirty="0" err="1" smtClean="0">
                <a:solidFill>
                  <a:schemeClr val="tx1"/>
                </a:solidFill>
                <a:latin typeface="+mn-lt"/>
                <a:ea typeface="+mn-ea"/>
                <a:cs typeface="+mn-cs"/>
              </a:rPr>
              <a:t>sql</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http://</a:t>
            </a:r>
            <a:r>
              <a:rPr lang="en-US" sz="1200" kern="1200" dirty="0" err="1" smtClean="0">
                <a:solidFill>
                  <a:schemeClr val="tx1"/>
                </a:solidFill>
                <a:latin typeface="+mn-lt"/>
                <a:ea typeface="+mn-ea"/>
                <a:cs typeface="+mn-cs"/>
              </a:rPr>
              <a:t>developer.yahoo.com</a:t>
            </a:r>
            <a:r>
              <a:rPr lang="en-US" sz="1200" kern="1200" dirty="0" smtClean="0">
                <a:solidFill>
                  <a:schemeClr val="tx1"/>
                </a:solidFill>
                <a:latin typeface="+mn-lt"/>
                <a:ea typeface="+mn-ea"/>
                <a:cs typeface="+mn-cs"/>
              </a:rPr>
              <a:t>/blogs/</a:t>
            </a:r>
            <a:r>
              <a:rPr lang="en-US" sz="1200" kern="1200" dirty="0" err="1" smtClean="0">
                <a:solidFill>
                  <a:schemeClr val="tx1"/>
                </a:solidFill>
                <a:latin typeface="+mn-lt"/>
                <a:ea typeface="+mn-ea"/>
                <a:cs typeface="+mn-cs"/>
              </a:rPr>
              <a:t>hadoop</a:t>
            </a:r>
            <a:r>
              <a:rPr lang="en-US" sz="1200" kern="1200" dirty="0" smtClean="0">
                <a:solidFill>
                  <a:schemeClr val="tx1"/>
                </a:solidFill>
                <a:latin typeface="+mn-lt"/>
                <a:ea typeface="+mn-ea"/>
                <a:cs typeface="+mn-cs"/>
              </a:rPr>
              <a:t>/comparing-pig-latin-sql-constructing-data-processing-pipelines-444.</a:t>
            </a:r>
            <a:r>
              <a:rPr lang="en-US" sz="1200" kern="1200" dirty="0" smtClean="0">
                <a:solidFill>
                  <a:schemeClr val="tx1"/>
                </a:solidFill>
                <a:latin typeface="+mn-lt"/>
                <a:ea typeface="+mn-ea"/>
                <a:cs typeface="+mn-cs"/>
              </a:rPr>
              <a:t>html</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http://</a:t>
            </a:r>
            <a:r>
              <a:rPr lang="en-US" dirty="0" err="1" smtClean="0"/>
              <a:t>www.hadoopwizard.com</a:t>
            </a:r>
            <a:r>
              <a:rPr lang="en-US" dirty="0" smtClean="0"/>
              <a:t>/when-to-use-pig-</a:t>
            </a:r>
            <a:r>
              <a:rPr lang="en-US" dirty="0" err="1" smtClean="0"/>
              <a:t>latin</a:t>
            </a:r>
            <a:r>
              <a:rPr lang="en-US" dirty="0" smtClean="0"/>
              <a:t>-versus-hive-</a:t>
            </a:r>
            <a:r>
              <a:rPr lang="en-US" dirty="0" err="1" smtClean="0"/>
              <a:t>sql</a:t>
            </a:r>
            <a:r>
              <a:rPr lang="en-US" dirty="0" smtClean="0"/>
              <a:t>/</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27</a:t>
            </a:fld>
            <a:endParaRPr lang="en-US"/>
          </a:p>
        </p:txBody>
      </p:sp>
    </p:spTree>
    <p:extLst>
      <p:ext uri="{BB962C8B-B14F-4D97-AF65-F5344CB8AC3E}">
        <p14:creationId xmlns:p14="http://schemas.microsoft.com/office/powerpoint/2010/main" val="35228681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Cost based optimization:</a:t>
            </a:r>
            <a:r>
              <a:rPr lang="en-US" baseline="0" dirty="0" smtClean="0"/>
              <a:t> </a:t>
            </a:r>
            <a:r>
              <a:rPr lang="en-US" sz="1200" kern="1200" dirty="0" smtClean="0">
                <a:solidFill>
                  <a:schemeClr val="tx1"/>
                </a:solidFill>
                <a:latin typeface="+mn-lt"/>
                <a:ea typeface="+mn-ea"/>
                <a:cs typeface="+mn-cs"/>
              </a:rPr>
              <a:t>cost-model which can give a good estimate various plans before hand (using some meta-data already collected) and we can choose the best plan which incurs the least cost</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https://</a:t>
            </a:r>
            <a:r>
              <a:rPr lang="en-US" baseline="0" dirty="0" err="1" smtClean="0"/>
              <a:t>issues.apache.org</a:t>
            </a:r>
            <a:r>
              <a:rPr lang="en-US" baseline="0" dirty="0" smtClean="0"/>
              <a:t>/</a:t>
            </a:r>
            <a:r>
              <a:rPr lang="en-US" baseline="0" dirty="0" err="1" smtClean="0"/>
              <a:t>jira</a:t>
            </a:r>
            <a:r>
              <a:rPr lang="en-US" baseline="0" dirty="0" smtClean="0"/>
              <a:t>/browse/HIVE-1938</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r>
              <a:rPr lang="en-US" dirty="0" err="1" smtClean="0"/>
              <a:t>RCFile</a:t>
            </a:r>
            <a:r>
              <a:rPr lang="en-US" dirty="0" smtClean="0"/>
              <a:t>: Record Columnar File http://</a:t>
            </a:r>
            <a:r>
              <a:rPr lang="en-US" dirty="0" err="1" smtClean="0"/>
              <a:t>en.wikipedia.org</a:t>
            </a:r>
            <a:r>
              <a:rPr lang="en-US" dirty="0" smtClean="0"/>
              <a:t>/wiki/</a:t>
            </a:r>
            <a:r>
              <a:rPr lang="en-US" dirty="0" err="1" smtClean="0"/>
              <a:t>RCFile</a:t>
            </a:r>
            <a:r>
              <a:rPr lang="en-US" dirty="0" smtClean="0"/>
              <a:t>	http://</a:t>
            </a:r>
            <a:r>
              <a:rPr lang="en-US" dirty="0" err="1" smtClean="0"/>
              <a:t>www.cloudera.com</a:t>
            </a:r>
            <a:r>
              <a:rPr lang="en-US" dirty="0" smtClean="0"/>
              <a:t>/content/</a:t>
            </a:r>
            <a:r>
              <a:rPr lang="en-US" dirty="0" err="1" smtClean="0"/>
              <a:t>cloudera</a:t>
            </a:r>
            <a:r>
              <a:rPr lang="en-US" dirty="0" smtClean="0"/>
              <a:t>-content/</a:t>
            </a:r>
            <a:r>
              <a:rPr lang="en-US" dirty="0" err="1" smtClean="0"/>
              <a:t>cloudera</a:t>
            </a:r>
            <a:r>
              <a:rPr lang="en-US" dirty="0" smtClean="0"/>
              <a:t>-docs/Impala/1.0.1/Installing-and-Using-Impala/</a:t>
            </a:r>
            <a:r>
              <a:rPr lang="en-US" dirty="0" err="1" smtClean="0"/>
              <a:t>ciiu_rcfile.html</a:t>
            </a:r>
            <a:endParaRPr lang="en-US" dirty="0" smtClean="0"/>
          </a:p>
          <a:p>
            <a:r>
              <a:rPr lang="en-US" dirty="0" smtClean="0"/>
              <a:t>OCR: optimized Row Columnar file format, that is even more optimized</a:t>
            </a:r>
            <a:r>
              <a:rPr lang="en-US" baseline="0" dirty="0" smtClean="0"/>
              <a:t> than </a:t>
            </a:r>
            <a:r>
              <a:rPr lang="en-US" baseline="0" dirty="0" err="1" smtClean="0"/>
              <a:t>RCFile</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Current version 0.12.0 released Oct 2013</a:t>
            </a:r>
          </a:p>
          <a:p>
            <a:endParaRPr lang="en-US" dirty="0" smtClean="0"/>
          </a:p>
          <a:p>
            <a:endParaRPr lang="en-US" dirty="0" smtClean="0"/>
          </a:p>
          <a:p>
            <a:r>
              <a:rPr lang="en-US" dirty="0" smtClean="0"/>
              <a:t>http</a:t>
            </a:r>
            <a:r>
              <a:rPr lang="en-US" dirty="0" smtClean="0"/>
              <a:t>://</a:t>
            </a:r>
            <a:r>
              <a:rPr lang="en-US" dirty="0" err="1" smtClean="0"/>
              <a:t>www.slideshare.net</a:t>
            </a:r>
            <a:r>
              <a:rPr lang="en-US" dirty="0" smtClean="0"/>
              <a:t>/</a:t>
            </a:r>
            <a:r>
              <a:rPr lang="en-US" dirty="0" err="1" smtClean="0"/>
              <a:t>jsichi</a:t>
            </a:r>
            <a:r>
              <a:rPr lang="en-US" dirty="0" smtClean="0"/>
              <a:t>/hive-evolution-apachecon-</a:t>
            </a:r>
            <a:r>
              <a:rPr lang="en-US" dirty="0" smtClean="0"/>
              <a:t>2010</a:t>
            </a:r>
            <a:endParaRPr lang="en-US" dirty="0" smtClean="0"/>
          </a:p>
          <a:p>
            <a:r>
              <a:rPr lang="en-US" dirty="0" smtClean="0"/>
              <a:t>https://</a:t>
            </a:r>
            <a:r>
              <a:rPr lang="en-US" dirty="0" err="1" smtClean="0"/>
              <a:t>issues.apache.org</a:t>
            </a:r>
            <a:r>
              <a:rPr lang="en-US" dirty="0" smtClean="0"/>
              <a:t>/</a:t>
            </a:r>
            <a:r>
              <a:rPr lang="en-US" dirty="0" err="1" smtClean="0"/>
              <a:t>jira</a:t>
            </a:r>
            <a:r>
              <a:rPr lang="en-US" dirty="0" smtClean="0"/>
              <a:t>/browse/HIVE-5317</a:t>
            </a:r>
          </a:p>
          <a:p>
            <a:r>
              <a:rPr lang="en-US" dirty="0" smtClean="0"/>
              <a:t>https://</a:t>
            </a:r>
            <a:r>
              <a:rPr lang="en-US" dirty="0" err="1" smtClean="0"/>
              <a:t>issues.apache.org</a:t>
            </a:r>
            <a:r>
              <a:rPr lang="en-US" dirty="0" smtClean="0"/>
              <a:t>/</a:t>
            </a:r>
            <a:r>
              <a:rPr lang="en-US" dirty="0" err="1" smtClean="0"/>
              <a:t>jira</a:t>
            </a:r>
            <a:r>
              <a:rPr lang="en-US" dirty="0" smtClean="0"/>
              <a:t>/browse/HIVE-951</a:t>
            </a:r>
          </a:p>
          <a:p>
            <a:r>
              <a:rPr lang="en-US" dirty="0" smtClean="0"/>
              <a:t>https://</a:t>
            </a:r>
            <a:r>
              <a:rPr lang="en-US" dirty="0" err="1" smtClean="0"/>
              <a:t>issues.apache.org</a:t>
            </a:r>
            <a:r>
              <a:rPr lang="en-US" dirty="0" smtClean="0"/>
              <a:t>/</a:t>
            </a:r>
            <a:r>
              <a:rPr lang="en-US" dirty="0" err="1" smtClean="0"/>
              <a:t>jira</a:t>
            </a:r>
            <a:r>
              <a:rPr lang="en-US" dirty="0" smtClean="0"/>
              <a:t>/browse/HIVE-1558</a:t>
            </a:r>
          </a:p>
          <a:p>
            <a:r>
              <a:rPr lang="en-US" dirty="0" smtClean="0"/>
              <a:t>https://</a:t>
            </a:r>
            <a:r>
              <a:rPr lang="en-US" dirty="0" err="1" smtClean="0"/>
              <a:t>issues.apache.org</a:t>
            </a:r>
            <a:r>
              <a:rPr lang="en-US" dirty="0" smtClean="0"/>
              <a:t>/</a:t>
            </a:r>
            <a:r>
              <a:rPr lang="en-US" dirty="0" err="1" smtClean="0"/>
              <a:t>jira</a:t>
            </a:r>
            <a:r>
              <a:rPr lang="en-US" dirty="0" smtClean="0"/>
              <a:t>/browse/HIVE-1010</a:t>
            </a:r>
          </a:p>
          <a:p>
            <a:r>
              <a:rPr lang="en-US" dirty="0" smtClean="0"/>
              <a:t>https://</a:t>
            </a:r>
            <a:r>
              <a:rPr lang="en-US" dirty="0" err="1" smtClean="0"/>
              <a:t>issues.apache.org</a:t>
            </a:r>
            <a:r>
              <a:rPr lang="en-US" dirty="0" smtClean="0"/>
              <a:t>/</a:t>
            </a:r>
            <a:r>
              <a:rPr lang="en-US" dirty="0" err="1" smtClean="0"/>
              <a:t>jira</a:t>
            </a:r>
            <a:r>
              <a:rPr lang="en-US" dirty="0" smtClean="0"/>
              <a:t>/browse/HIVE-153</a:t>
            </a:r>
          </a:p>
          <a:p>
            <a:endParaRPr lang="en-US" baseline="0" dirty="0" smtClean="0"/>
          </a:p>
          <a:p>
            <a:r>
              <a:rPr lang="en-US" baseline="0" dirty="0" err="1" smtClean="0"/>
              <a:t>Hbase</a:t>
            </a:r>
            <a:r>
              <a:rPr lang="en-US" baseline="0" dirty="0" smtClean="0"/>
              <a:t>, Cassandra: https://</a:t>
            </a:r>
            <a:r>
              <a:rPr lang="en-US" baseline="0" dirty="0" err="1" smtClean="0"/>
              <a:t>issues.apache.org</a:t>
            </a:r>
            <a:r>
              <a:rPr lang="en-US" baseline="0" dirty="0" smtClean="0"/>
              <a:t>/</a:t>
            </a:r>
            <a:r>
              <a:rPr lang="en-US" baseline="0" dirty="0" err="1" smtClean="0"/>
              <a:t>jira</a:t>
            </a:r>
            <a:r>
              <a:rPr lang="en-US" baseline="0" dirty="0" smtClean="0"/>
              <a:t>/browse/CASSANDRA-913</a:t>
            </a:r>
          </a:p>
          <a:p>
            <a:endParaRPr lang="en-US" dirty="0" smtClean="0"/>
          </a:p>
        </p:txBody>
      </p:sp>
      <p:sp>
        <p:nvSpPr>
          <p:cNvPr id="4" name="Slide Number Placeholder 3"/>
          <p:cNvSpPr>
            <a:spLocks noGrp="1"/>
          </p:cNvSpPr>
          <p:nvPr>
            <p:ph type="sldNum" sz="quarter" idx="10"/>
          </p:nvPr>
        </p:nvSpPr>
        <p:spPr/>
        <p:txBody>
          <a:bodyPr/>
          <a:lstStyle/>
          <a:p>
            <a:fld id="{993E2312-E139-E44C-BBD1-F27E9E84DAD6}" type="slidenum">
              <a:rPr lang="en-US" smtClean="0"/>
              <a:t>28</a:t>
            </a:fld>
            <a:endParaRPr lang="en-US"/>
          </a:p>
        </p:txBody>
      </p:sp>
    </p:spTree>
    <p:extLst>
      <p:ext uri="{BB962C8B-B14F-4D97-AF65-F5344CB8AC3E}">
        <p14:creationId xmlns:p14="http://schemas.microsoft.com/office/powerpoint/2010/main" val="32974581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Mostly each select query’s result</a:t>
            </a:r>
            <a:r>
              <a:rPr lang="en-US" baseline="0" dirty="0" smtClean="0"/>
              <a:t> is inserted into tables</a:t>
            </a:r>
          </a:p>
          <a:p>
            <a:endParaRPr lang="en-US" baseline="0" dirty="0" smtClean="0"/>
          </a:p>
          <a:p>
            <a:r>
              <a:rPr lang="en-US" dirty="0" smtClean="0"/>
              <a:t>wiki hive tutorial</a:t>
            </a:r>
            <a:r>
              <a:rPr lang="en-US" baseline="0" dirty="0" smtClean="0"/>
              <a:t> https://</a:t>
            </a:r>
            <a:r>
              <a:rPr lang="en-US" baseline="0" dirty="0" err="1" smtClean="0"/>
              <a:t>cwiki.apache.org</a:t>
            </a:r>
            <a:r>
              <a:rPr lang="en-US" baseline="0" dirty="0" smtClean="0"/>
              <a:t>/confluence/display/Hive/Tutorial</a:t>
            </a:r>
          </a:p>
          <a:p>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31</a:t>
            </a:fld>
            <a:endParaRPr lang="en-US"/>
          </a:p>
        </p:txBody>
      </p:sp>
    </p:spTree>
    <p:extLst>
      <p:ext uri="{BB962C8B-B14F-4D97-AF65-F5344CB8AC3E}">
        <p14:creationId xmlns:p14="http://schemas.microsoft.com/office/powerpoint/2010/main" val="2205887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External Tables: If </a:t>
            </a:r>
            <a:r>
              <a:rPr lang="en-US" dirty="0" smtClean="0"/>
              <a:t>the data is not in table schema format, it is first staged (loaded) into external</a:t>
            </a:r>
            <a:r>
              <a:rPr lang="en-US" baseline="0" dirty="0" smtClean="0"/>
              <a:t> tables for filtering and then inserted into main tables for querying and </a:t>
            </a:r>
            <a:r>
              <a:rPr lang="en-US" baseline="0" dirty="0" smtClean="0"/>
              <a:t>analysis</a:t>
            </a:r>
          </a:p>
          <a:p>
            <a:endParaRPr lang="en-US" baseline="0" dirty="0" smtClean="0"/>
          </a:p>
          <a:p>
            <a:r>
              <a:rPr lang="en-US" baseline="0" dirty="0" err="1" smtClean="0"/>
              <a:t>SerDe</a:t>
            </a:r>
            <a:r>
              <a:rPr lang="en-US" baseline="0" dirty="0" smtClean="0"/>
              <a:t>: </a:t>
            </a:r>
          </a:p>
          <a:p>
            <a:r>
              <a:rPr lang="en-US" sz="1200" kern="1200" dirty="0" smtClean="0">
                <a:solidFill>
                  <a:schemeClr val="tx1"/>
                </a:solidFill>
                <a:latin typeface="+mn-lt"/>
                <a:ea typeface="+mn-ea"/>
                <a:cs typeface="+mn-cs"/>
              </a:rPr>
              <a:t>short name for "</a:t>
            </a:r>
            <a:r>
              <a:rPr lang="en-US" sz="1200" kern="1200" dirty="0" err="1" smtClean="0">
                <a:solidFill>
                  <a:schemeClr val="tx1"/>
                </a:solidFill>
                <a:latin typeface="+mn-lt"/>
                <a:ea typeface="+mn-ea"/>
                <a:cs typeface="+mn-cs"/>
              </a:rPr>
              <a:t>Serializer</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Deserializer</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Hive uses </a:t>
            </a:r>
            <a:r>
              <a:rPr lang="en-US" sz="1200" kern="1200" dirty="0" err="1" smtClean="0">
                <a:solidFill>
                  <a:schemeClr val="tx1"/>
                </a:solidFill>
                <a:latin typeface="+mn-lt"/>
                <a:ea typeface="+mn-ea"/>
                <a:cs typeface="+mn-cs"/>
              </a:rPr>
              <a:t>SerDe</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FileFormat</a:t>
            </a:r>
            <a:r>
              <a:rPr lang="en-US" sz="1200" kern="1200" dirty="0" smtClean="0">
                <a:solidFill>
                  <a:schemeClr val="tx1"/>
                </a:solidFill>
                <a:latin typeface="+mn-lt"/>
                <a:ea typeface="+mn-ea"/>
                <a:cs typeface="+mn-cs"/>
              </a:rPr>
              <a:t>) to read and write table rows.</a:t>
            </a:r>
          </a:p>
          <a:p>
            <a:r>
              <a:rPr lang="en-US" sz="1200" kern="1200" dirty="0" smtClean="0">
                <a:solidFill>
                  <a:schemeClr val="tx1"/>
                </a:solidFill>
                <a:latin typeface="+mn-lt"/>
                <a:ea typeface="+mn-ea"/>
                <a:cs typeface="+mn-cs"/>
              </a:rPr>
              <a:t>HDFS files --&gt; </a:t>
            </a:r>
            <a:r>
              <a:rPr lang="en-US" sz="1200" kern="1200" dirty="0" err="1" smtClean="0">
                <a:solidFill>
                  <a:schemeClr val="tx1"/>
                </a:solidFill>
                <a:latin typeface="+mn-lt"/>
                <a:ea typeface="+mn-ea"/>
                <a:cs typeface="+mn-cs"/>
              </a:rPr>
              <a:t>InputFileFormat</a:t>
            </a:r>
            <a:r>
              <a:rPr lang="en-US" sz="1200" kern="1200" dirty="0" smtClean="0">
                <a:solidFill>
                  <a:schemeClr val="tx1"/>
                </a:solidFill>
                <a:latin typeface="+mn-lt"/>
                <a:ea typeface="+mn-ea"/>
                <a:cs typeface="+mn-cs"/>
              </a:rPr>
              <a:t> --&gt; &lt;key, value&gt; --&gt; </a:t>
            </a:r>
            <a:r>
              <a:rPr lang="en-US" sz="1200" kern="1200" dirty="0" err="1" smtClean="0">
                <a:solidFill>
                  <a:schemeClr val="tx1"/>
                </a:solidFill>
                <a:latin typeface="+mn-lt"/>
                <a:ea typeface="+mn-ea"/>
                <a:cs typeface="+mn-cs"/>
              </a:rPr>
              <a:t>Deserializer</a:t>
            </a:r>
            <a:r>
              <a:rPr lang="en-US" sz="1200" kern="1200" dirty="0" smtClean="0">
                <a:solidFill>
                  <a:schemeClr val="tx1"/>
                </a:solidFill>
                <a:latin typeface="+mn-lt"/>
                <a:ea typeface="+mn-ea"/>
                <a:cs typeface="+mn-cs"/>
              </a:rPr>
              <a:t> --&gt; Row object</a:t>
            </a:r>
          </a:p>
          <a:p>
            <a:r>
              <a:rPr lang="en-US" sz="1200" kern="1200" dirty="0" smtClean="0">
                <a:solidFill>
                  <a:schemeClr val="tx1"/>
                </a:solidFill>
                <a:latin typeface="+mn-lt"/>
                <a:ea typeface="+mn-ea"/>
                <a:cs typeface="+mn-cs"/>
              </a:rPr>
              <a:t>Row object --&gt; </a:t>
            </a:r>
            <a:r>
              <a:rPr lang="en-US" sz="1200" kern="1200" dirty="0" err="1" smtClean="0">
                <a:solidFill>
                  <a:schemeClr val="tx1"/>
                </a:solidFill>
                <a:latin typeface="+mn-lt"/>
                <a:ea typeface="+mn-ea"/>
                <a:cs typeface="+mn-cs"/>
              </a:rPr>
              <a:t>Serializer</a:t>
            </a:r>
            <a:r>
              <a:rPr lang="en-US" sz="1200" kern="1200" dirty="0" smtClean="0">
                <a:solidFill>
                  <a:schemeClr val="tx1"/>
                </a:solidFill>
                <a:latin typeface="+mn-lt"/>
                <a:ea typeface="+mn-ea"/>
                <a:cs typeface="+mn-cs"/>
              </a:rPr>
              <a:t> --&gt; &lt;key, value&gt; --&gt; </a:t>
            </a:r>
            <a:r>
              <a:rPr lang="en-US" sz="1200" kern="1200" dirty="0" err="1" smtClean="0">
                <a:solidFill>
                  <a:schemeClr val="tx1"/>
                </a:solidFill>
                <a:latin typeface="+mn-lt"/>
                <a:ea typeface="+mn-ea"/>
                <a:cs typeface="+mn-cs"/>
              </a:rPr>
              <a:t>OutputFileFormat</a:t>
            </a:r>
            <a:r>
              <a:rPr lang="en-US" sz="1200" kern="1200" dirty="0" smtClean="0">
                <a:solidFill>
                  <a:schemeClr val="tx1"/>
                </a:solidFill>
                <a:latin typeface="+mn-lt"/>
                <a:ea typeface="+mn-ea"/>
                <a:cs typeface="+mn-cs"/>
              </a:rPr>
              <a:t> --&gt; HDFS files</a:t>
            </a:r>
          </a:p>
          <a:p>
            <a:r>
              <a:rPr lang="en-US" sz="1200" kern="1200" dirty="0" smtClean="0">
                <a:solidFill>
                  <a:schemeClr val="tx1"/>
                </a:solidFill>
                <a:latin typeface="+mn-lt"/>
                <a:ea typeface="+mn-ea"/>
                <a:cs typeface="+mn-cs"/>
              </a:rPr>
              <a:t>Note that the "key" part is ignored when reading, and is always a constant when writing. Basically row object is stored into the "value".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Some </a:t>
            </a:r>
            <a:r>
              <a:rPr lang="en-US" sz="1200" kern="1200" dirty="0" err="1" smtClean="0">
                <a:solidFill>
                  <a:schemeClr val="tx1"/>
                </a:solidFill>
                <a:latin typeface="+mn-lt"/>
                <a:ea typeface="+mn-ea"/>
                <a:cs typeface="+mn-cs"/>
              </a:rPr>
              <a:t>SerDef</a:t>
            </a:r>
            <a:r>
              <a:rPr lang="en-US" sz="1200" kern="1200" dirty="0" smtClean="0">
                <a:solidFill>
                  <a:schemeClr val="tx1"/>
                </a:solidFill>
                <a:latin typeface="+mn-lt"/>
                <a:ea typeface="+mn-ea"/>
                <a:cs typeface="+mn-cs"/>
              </a:rPr>
              <a:t> formats: Plain</a:t>
            </a:r>
            <a:r>
              <a:rPr lang="en-US" sz="1200" kern="1200" baseline="0" dirty="0" smtClean="0">
                <a:solidFill>
                  <a:schemeClr val="tx1"/>
                </a:solidFill>
                <a:latin typeface="+mn-lt"/>
                <a:ea typeface="+mn-ea"/>
                <a:cs typeface="+mn-cs"/>
              </a:rPr>
              <a:t> text, sequence files/binary files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Lazy </a:t>
            </a:r>
            <a:r>
              <a:rPr lang="en-US" sz="1200" kern="1200" baseline="0" dirty="0" err="1" smtClean="0">
                <a:solidFill>
                  <a:schemeClr val="tx1"/>
                </a:solidFill>
                <a:latin typeface="+mn-lt"/>
                <a:ea typeface="+mn-ea"/>
                <a:cs typeface="+mn-cs"/>
              </a:rPr>
              <a:t>Deserialize</a:t>
            </a:r>
            <a:r>
              <a:rPr lang="en-US" sz="1200" kern="1200" baseline="0" dirty="0" smtClean="0">
                <a:solidFill>
                  <a:schemeClr val="tx1"/>
                </a:solidFill>
                <a:latin typeface="+mn-lt"/>
                <a:ea typeface="+mn-ea"/>
                <a:cs typeface="+mn-cs"/>
              </a:rPr>
              <a:t>: only do when required for that object</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32</a:t>
            </a:fld>
            <a:endParaRPr lang="en-US"/>
          </a:p>
        </p:txBody>
      </p:sp>
    </p:spTree>
    <p:extLst>
      <p:ext uri="{BB962C8B-B14F-4D97-AF65-F5344CB8AC3E}">
        <p14:creationId xmlns:p14="http://schemas.microsoft.com/office/powerpoint/2010/main" val="3949237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Cloud</a:t>
            </a:r>
            <a:r>
              <a:rPr lang="en-US" baseline="0" dirty="0" smtClean="0"/>
              <a:t> computing’s massive scale and data intensive properties</a:t>
            </a:r>
          </a:p>
          <a:p>
            <a:r>
              <a:rPr lang="en-US" baseline="0" dirty="0" smtClean="0"/>
              <a:t>We will see design principles and usage </a:t>
            </a:r>
            <a:r>
              <a:rPr lang="en-US" baseline="0" dirty="0" smtClean="0"/>
              <a:t>two such </a:t>
            </a:r>
            <a:r>
              <a:rPr lang="en-US" baseline="0" dirty="0" smtClean="0"/>
              <a:t>systems: Apache Hive and Naiad</a:t>
            </a:r>
          </a:p>
          <a:p>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3</a:t>
            </a:fld>
            <a:endParaRPr lang="en-US"/>
          </a:p>
        </p:txBody>
      </p:sp>
    </p:spTree>
    <p:extLst>
      <p:ext uri="{BB962C8B-B14F-4D97-AF65-F5344CB8AC3E}">
        <p14:creationId xmlns:p14="http://schemas.microsoft.com/office/powerpoint/2010/main" val="1450827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 typeface="Wingdings" charset="2"/>
              <a:buNone/>
              <a:tabLst/>
              <a:defRPr/>
            </a:pPr>
            <a:r>
              <a:rPr lang="en-US" dirty="0" smtClean="0">
                <a:solidFill>
                  <a:schemeClr val="accent2">
                    <a:lumMod val="75000"/>
                  </a:schemeClr>
                </a:solidFill>
              </a:rPr>
              <a:t>FB </a:t>
            </a:r>
            <a:r>
              <a:rPr lang="en-US" dirty="0" smtClean="0">
                <a:solidFill>
                  <a:schemeClr val="accent2">
                    <a:lumMod val="75000"/>
                  </a:schemeClr>
                </a:solidFill>
              </a:rPr>
              <a:t>had largest </a:t>
            </a:r>
            <a:r>
              <a:rPr lang="en-US" dirty="0" err="1" smtClean="0">
                <a:solidFill>
                  <a:schemeClr val="accent2">
                    <a:lumMod val="75000"/>
                  </a:schemeClr>
                </a:solidFill>
              </a:rPr>
              <a:t>hadoop</a:t>
            </a:r>
            <a:r>
              <a:rPr lang="en-US" dirty="0" smtClean="0">
                <a:solidFill>
                  <a:schemeClr val="accent2">
                    <a:lumMod val="75000"/>
                  </a:schemeClr>
                </a:solidFill>
              </a:rPr>
              <a:t> cluster in 2010 with 21 PB storage. That grew to 100 PB by June 2012. They claim that FB warehouse grows half PB per day*</a:t>
            </a:r>
          </a:p>
          <a:p>
            <a:pPr marL="0" indent="0" algn="l">
              <a:buFont typeface="Wingdings" charset="2"/>
              <a:buNone/>
            </a:pPr>
            <a:endParaRPr lang="en-US" dirty="0" smtClean="0">
              <a:solidFill>
                <a:schemeClr val="tx1"/>
              </a:solidFill>
            </a:endParaRPr>
          </a:p>
          <a:p>
            <a:pPr marL="0" indent="0" algn="l">
              <a:buFont typeface="Wingdings" charset="2"/>
              <a:buNone/>
            </a:pPr>
            <a:r>
              <a:rPr lang="en-US" dirty="0" smtClean="0">
                <a:solidFill>
                  <a:schemeClr val="tx1"/>
                </a:solidFill>
              </a:rPr>
              <a:t>What is this ‘data’?</a:t>
            </a:r>
            <a:endParaRPr lang="en-US" dirty="0" smtClean="0">
              <a:solidFill>
                <a:schemeClr val="accent2">
                  <a:lumMod val="75000"/>
                </a:schemeClr>
              </a:solidFill>
            </a:endParaRPr>
          </a:p>
          <a:p>
            <a:pPr marL="914400" lvl="1" indent="-457200" algn="l">
              <a:buFont typeface="Lucida Grande"/>
              <a:buChar char="-"/>
            </a:pPr>
            <a:r>
              <a:rPr lang="en-US" dirty="0" smtClean="0">
                <a:solidFill>
                  <a:schemeClr val="accent2">
                    <a:lumMod val="75000"/>
                  </a:schemeClr>
                </a:solidFill>
              </a:rPr>
              <a:t>Raw data collected from operations (e.g. daily activity on </a:t>
            </a:r>
            <a:r>
              <a:rPr lang="en-US" dirty="0" err="1" smtClean="0">
                <a:solidFill>
                  <a:schemeClr val="accent2">
                    <a:lumMod val="75000"/>
                  </a:schemeClr>
                </a:solidFill>
              </a:rPr>
              <a:t>facebook</a:t>
            </a:r>
            <a:r>
              <a:rPr lang="en-US" dirty="0" smtClean="0">
                <a:solidFill>
                  <a:schemeClr val="accent2">
                    <a:lumMod val="75000"/>
                  </a:schemeClr>
                </a:solidFill>
              </a:rPr>
              <a:t>/amazon)</a:t>
            </a:r>
          </a:p>
          <a:p>
            <a:pPr marL="914400" lvl="1" indent="-457200" algn="l">
              <a:buFont typeface="Lucida Grande"/>
              <a:buChar char="-"/>
            </a:pPr>
            <a:r>
              <a:rPr lang="en-US" dirty="0" smtClean="0">
                <a:solidFill>
                  <a:schemeClr val="accent2">
                    <a:lumMod val="75000"/>
                  </a:schemeClr>
                </a:solidFill>
              </a:rPr>
              <a:t>Convert this data into meaningful information (trends, statistics, reports)</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Traditional (</a:t>
            </a:r>
            <a:r>
              <a:rPr lang="en-US" dirty="0" smtClean="0">
                <a:solidFill>
                  <a:schemeClr val="tx1"/>
                </a:solidFill>
              </a:rPr>
              <a:t>e.g. Oracle, DB2)</a:t>
            </a:r>
          </a:p>
          <a:p>
            <a:endParaRPr lang="en-US" dirty="0" smtClean="0"/>
          </a:p>
          <a:p>
            <a:r>
              <a:rPr lang="en-US" dirty="0" err="1" smtClean="0"/>
              <a:t>Hadoop</a:t>
            </a:r>
            <a:endParaRPr lang="en-US" dirty="0" smtClean="0"/>
          </a:p>
          <a:p>
            <a:pPr marL="914400" lvl="1" indent="-457200" algn="l">
              <a:buFont typeface="Lucida Grande"/>
              <a:buChar char="-"/>
            </a:pPr>
            <a:r>
              <a:rPr lang="en-US" dirty="0" smtClean="0">
                <a:solidFill>
                  <a:schemeClr val="accent2">
                    <a:lumMod val="75000"/>
                  </a:schemeClr>
                </a:solidFill>
              </a:rPr>
              <a:t>Store and process large data sets on clusters</a:t>
            </a:r>
          </a:p>
          <a:p>
            <a:pPr marL="914400" lvl="1" indent="-457200" algn="l">
              <a:buFont typeface="Lucida Grande"/>
              <a:buChar char="-"/>
            </a:pPr>
            <a:r>
              <a:rPr lang="en-US" dirty="0" smtClean="0">
                <a:solidFill>
                  <a:schemeClr val="accent2">
                    <a:lumMod val="75000"/>
                  </a:schemeClr>
                </a:solidFill>
              </a:rPr>
              <a:t>Uses HDFS</a:t>
            </a:r>
          </a:p>
          <a:p>
            <a:endParaRPr lang="en-US" dirty="0" smtClean="0"/>
          </a:p>
          <a:p>
            <a:r>
              <a:rPr lang="en-US" dirty="0" smtClean="0"/>
              <a:t>Business Intelligence??</a:t>
            </a:r>
            <a:r>
              <a:rPr lang="en-US" baseline="0" dirty="0" smtClean="0"/>
              <a:t> Warehousing solutions?? </a:t>
            </a:r>
          </a:p>
          <a:p>
            <a:r>
              <a:rPr lang="en-US" baseline="0" dirty="0" smtClean="0"/>
              <a:t>Expensive: need to scale up, centralize architecture</a:t>
            </a:r>
          </a:p>
          <a:p>
            <a:pPr marL="0" indent="0">
              <a:buFontTx/>
              <a:buNone/>
            </a:pPr>
            <a:r>
              <a:rPr lang="en-US" dirty="0" smtClean="0">
                <a:latin typeface="Calibri" charset="0"/>
                <a:cs typeface="WenQuanYi Micro Hei" charset="0"/>
              </a:rPr>
              <a:t>The </a:t>
            </a:r>
            <a:r>
              <a:rPr lang="en-US" dirty="0" smtClean="0">
                <a:latin typeface="Calibri" charset="0"/>
                <a:cs typeface="WenQuanYi Micro Hei" charset="0"/>
              </a:rPr>
              <a:t>entire data processing infrastructure in Facebook prior to 2008 was built around a data warehouse built using a commercial RDBMS,</a:t>
            </a:r>
            <a:r>
              <a:rPr lang="en-US" baseline="0" dirty="0" smtClean="0">
                <a:latin typeface="Calibri" charset="0"/>
                <a:cs typeface="WenQuanYi Micro Hei" charset="0"/>
              </a:rPr>
              <a:t> which was slowing down the analysis because of increasing amount of data (was not scalable)</a:t>
            </a:r>
          </a:p>
          <a:p>
            <a:pPr marL="0" indent="0">
              <a:buFontTx/>
              <a:buNone/>
            </a:pPr>
            <a:endParaRPr lang="en-US" baseline="0" dirty="0" smtClean="0">
              <a:latin typeface="Calibri" charset="0"/>
              <a:cs typeface="WenQuanYi Micro Hei"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alibri" charset="0"/>
                <a:cs typeface="WenQuanYi Micro Hei" charset="0"/>
              </a:rPr>
              <a:t>Scalable analysis on large data sets has been core to the functions of a number of teams at Facebook – both engineering and non-engineering.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Calibri" charset="0"/>
              <a:cs typeface="WenQuanYi Micro Hei"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alibri" charset="0"/>
                <a:cs typeface="WenQuanYi Micro Hei" charset="0"/>
              </a:rPr>
              <a:t>Cost of analysis and storage on proprietary system does not scale. Limited</a:t>
            </a:r>
            <a:r>
              <a:rPr lang="en-US" baseline="0" dirty="0" smtClean="0">
                <a:latin typeface="Calibri" charset="0"/>
                <a:cs typeface="WenQuanYi Micro Hei" charset="0"/>
              </a:rPr>
              <a:t> scalability</a:t>
            </a:r>
            <a:endParaRPr lang="en-US" dirty="0" smtClean="0">
              <a:latin typeface="Calibri" charset="0"/>
              <a:cs typeface="WenQuanYi Micro Hei"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Calibri" charset="0"/>
              <a:cs typeface="WenQuanYi Micro Hei" charset="0"/>
            </a:endParaRPr>
          </a:p>
          <a:p>
            <a:pPr marL="0" indent="0">
              <a:buFontTx/>
              <a:buNone/>
            </a:pPr>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4</a:t>
            </a:fld>
            <a:endParaRPr lang="en-US"/>
          </a:p>
        </p:txBody>
      </p:sp>
    </p:spTree>
    <p:extLst>
      <p:ext uri="{BB962C8B-B14F-4D97-AF65-F5344CB8AC3E}">
        <p14:creationId xmlns:p14="http://schemas.microsoft.com/office/powerpoint/2010/main" val="1450827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Originally</a:t>
            </a:r>
            <a:r>
              <a:rPr lang="en-US" baseline="0" dirty="0" smtClean="0"/>
              <a:t> developed by </a:t>
            </a:r>
            <a:r>
              <a:rPr lang="en-US" baseline="0" dirty="0" err="1" smtClean="0"/>
              <a:t>facebook</a:t>
            </a:r>
            <a:r>
              <a:rPr lang="en-US" baseline="0" dirty="0" smtClean="0"/>
              <a:t>, now an </a:t>
            </a:r>
            <a:r>
              <a:rPr lang="en-US" baseline="0" dirty="0" smtClean="0"/>
              <a:t>active apache </a:t>
            </a:r>
            <a:r>
              <a:rPr lang="en-US" baseline="0" dirty="0" smtClean="0"/>
              <a:t>project</a:t>
            </a:r>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5</a:t>
            </a:fld>
            <a:endParaRPr lang="en-US"/>
          </a:p>
        </p:txBody>
      </p:sp>
    </p:spTree>
    <p:extLst>
      <p:ext uri="{BB962C8B-B14F-4D97-AF65-F5344CB8AC3E}">
        <p14:creationId xmlns:p14="http://schemas.microsoft.com/office/powerpoint/2010/main" val="2082444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Wingdings" charset="2"/>
              <a:buNone/>
            </a:pPr>
            <a:r>
              <a:rPr lang="en-US" dirty="0" smtClean="0">
                <a:solidFill>
                  <a:schemeClr val="tx1"/>
                </a:solidFill>
              </a:rPr>
              <a:t>In Facebook, status and updates are logged into flat files in NFS directory /logs/</a:t>
            </a:r>
            <a:r>
              <a:rPr lang="en-US" dirty="0" err="1" smtClean="0">
                <a:solidFill>
                  <a:schemeClr val="tx1"/>
                </a:solidFill>
              </a:rPr>
              <a:t>status_updates</a:t>
            </a:r>
            <a:endParaRPr lang="en-US" dirty="0" smtClean="0">
              <a:solidFill>
                <a:schemeClr val="tx1"/>
              </a:solidFill>
            </a:endParaRPr>
          </a:p>
          <a:p>
            <a:r>
              <a:rPr lang="en-US" baseline="0" dirty="0" smtClean="0"/>
              <a:t>Load this data into Hive on daily basis</a:t>
            </a:r>
          </a:p>
        </p:txBody>
      </p:sp>
      <p:sp>
        <p:nvSpPr>
          <p:cNvPr id="4" name="Slide Number Placeholder 3"/>
          <p:cNvSpPr>
            <a:spLocks noGrp="1"/>
          </p:cNvSpPr>
          <p:nvPr>
            <p:ph type="sldNum" sz="quarter" idx="10"/>
          </p:nvPr>
        </p:nvSpPr>
        <p:spPr/>
        <p:txBody>
          <a:bodyPr/>
          <a:lstStyle/>
          <a:p>
            <a:fld id="{993E2312-E139-E44C-BBD1-F27E9E84DAD6}" type="slidenum">
              <a:rPr lang="en-US" smtClean="0"/>
              <a:t>6</a:t>
            </a:fld>
            <a:endParaRPr lang="en-US"/>
          </a:p>
        </p:txBody>
      </p:sp>
    </p:spTree>
    <p:extLst>
      <p:ext uri="{BB962C8B-B14F-4D97-AF65-F5344CB8AC3E}">
        <p14:creationId xmlns:p14="http://schemas.microsoft.com/office/powerpoint/2010/main" val="2881729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Partition </a:t>
            </a:r>
            <a:r>
              <a:rPr lang="en-US" dirty="0" smtClean="0"/>
              <a:t>keys (columns),</a:t>
            </a:r>
            <a:r>
              <a:rPr lang="en-US" baseline="0" dirty="0" smtClean="0"/>
              <a:t> determine how the data is stored. Works both as a storage unit and also helps in identifying specific rows. For e.g. here each unique value of partition keys defines a partition.  US data from ‘2009-12-23’ is one partition. Run query on this particular partition and speed up the queries.</a:t>
            </a:r>
          </a:p>
          <a:p>
            <a:r>
              <a:rPr lang="en-US" baseline="0" dirty="0" smtClean="0"/>
              <a:t>Partition columns are virtual columns, not part of the data itself but are derived on load.</a:t>
            </a:r>
          </a:p>
          <a:p>
            <a:endParaRPr lang="en-US" dirty="0" smtClean="0"/>
          </a:p>
          <a:p>
            <a:r>
              <a:rPr lang="en-US" dirty="0" smtClean="0"/>
              <a:t>Comments can be both at column level and at table</a:t>
            </a:r>
            <a:r>
              <a:rPr lang="en-US" baseline="0" dirty="0" smtClean="0"/>
              <a:t> level</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By default </a:t>
            </a:r>
            <a:r>
              <a:rPr lang="en-US" sz="1200" kern="1200" dirty="0" smtClean="0">
                <a:solidFill>
                  <a:schemeClr val="tx1"/>
                </a:solidFill>
                <a:latin typeface="+mn-lt"/>
                <a:ea typeface="+mn-ea"/>
                <a:cs typeface="+mn-cs"/>
              </a:rPr>
              <a:t>the data in the files is assumed to be delimited with ASCII 001(ctrl-A) as the field delimiter and newline as the row delimiter.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table is clustered by a hash function of </a:t>
            </a:r>
            <a:r>
              <a:rPr lang="en-US" sz="1200" kern="1200" dirty="0" err="1" smtClean="0">
                <a:solidFill>
                  <a:schemeClr val="tx1"/>
                </a:solidFill>
                <a:latin typeface="+mn-lt"/>
                <a:ea typeface="+mn-ea"/>
                <a:cs typeface="+mn-cs"/>
              </a:rPr>
              <a:t>userid</a:t>
            </a:r>
            <a:r>
              <a:rPr lang="en-US" sz="1200" kern="1200" dirty="0" smtClean="0">
                <a:solidFill>
                  <a:schemeClr val="tx1"/>
                </a:solidFill>
                <a:latin typeface="+mn-lt"/>
                <a:ea typeface="+mn-ea"/>
                <a:cs typeface="+mn-cs"/>
              </a:rPr>
              <a:t> into 32 buckets. Within each bucket the data is sorted in increasing order of </a:t>
            </a:r>
            <a:r>
              <a:rPr lang="en-US" sz="1200" kern="1200" dirty="0" err="1" smtClean="0">
                <a:solidFill>
                  <a:schemeClr val="tx1"/>
                </a:solidFill>
                <a:latin typeface="+mn-lt"/>
                <a:ea typeface="+mn-ea"/>
                <a:cs typeface="+mn-cs"/>
              </a:rPr>
              <a:t>viewTime</a:t>
            </a:r>
            <a:r>
              <a:rPr lang="en-US" sz="1200" kern="1200" dirty="0" smtClean="0">
                <a:solidFill>
                  <a:schemeClr val="tx1"/>
                </a:solidFill>
                <a:latin typeface="+mn-lt"/>
                <a:ea typeface="+mn-ea"/>
                <a:cs typeface="+mn-cs"/>
              </a:rPr>
              <a:t>. Such an organization allows the user to do efficient sampling on the clustered column - in this case </a:t>
            </a:r>
            <a:r>
              <a:rPr lang="en-US" sz="1200" kern="1200" dirty="0" err="1" smtClean="0">
                <a:solidFill>
                  <a:schemeClr val="tx1"/>
                </a:solidFill>
                <a:latin typeface="+mn-lt"/>
                <a:ea typeface="+mn-ea"/>
                <a:cs typeface="+mn-cs"/>
              </a:rPr>
              <a:t>userid</a:t>
            </a:r>
            <a:r>
              <a:rPr lang="en-US" sz="1200" kern="1200" dirty="0" smtClean="0">
                <a:solidFill>
                  <a:schemeClr val="tx1"/>
                </a:solidFill>
                <a:latin typeface="+mn-lt"/>
                <a:ea typeface="+mn-ea"/>
                <a:cs typeface="+mn-cs"/>
              </a:rPr>
              <a:t>. The sorting property allows internal operators to take advantage of the better-known data structure while evaluating queries with greater efficiency.</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STORED AS SEQUENCEFILE indicates that this data is stored in a binary format (using </a:t>
            </a:r>
            <a:r>
              <a:rPr lang="en-US" sz="1200" kern="1200" dirty="0" err="1" smtClean="0">
                <a:solidFill>
                  <a:schemeClr val="tx1"/>
                </a:solidFill>
                <a:latin typeface="+mn-lt"/>
                <a:ea typeface="+mn-ea"/>
                <a:cs typeface="+mn-cs"/>
              </a:rPr>
              <a:t>hadoop</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SequenceFiles</a:t>
            </a:r>
            <a:r>
              <a:rPr lang="en-US" sz="1200" kern="1200" dirty="0" smtClean="0">
                <a:solidFill>
                  <a:schemeClr val="tx1"/>
                </a:solidFill>
                <a:latin typeface="+mn-lt"/>
                <a:ea typeface="+mn-ea"/>
                <a:cs typeface="+mn-cs"/>
              </a:rPr>
              <a:t>) on </a:t>
            </a:r>
            <a:r>
              <a:rPr lang="en-US" sz="1200" kern="1200" dirty="0" err="1" smtClean="0">
                <a:solidFill>
                  <a:schemeClr val="tx1"/>
                </a:solidFill>
                <a:latin typeface="+mn-lt"/>
                <a:ea typeface="+mn-ea"/>
                <a:cs typeface="+mn-cs"/>
              </a:rPr>
              <a:t>hdfs</a:t>
            </a:r>
            <a:r>
              <a:rPr lang="en-US" sz="1200" kern="1200" dirty="0" smtClean="0">
                <a:solidFill>
                  <a:schemeClr val="tx1"/>
                </a:solidFill>
                <a:latin typeface="+mn-lt"/>
                <a:ea typeface="+mn-ea"/>
                <a:cs typeface="+mn-cs"/>
              </a:rPr>
              <a:t>: flat file containing binary key</a:t>
            </a:r>
            <a:r>
              <a:rPr lang="en-US" sz="1200" kern="1200" baseline="0" dirty="0" smtClean="0">
                <a:solidFill>
                  <a:schemeClr val="tx1"/>
                </a:solidFill>
                <a:latin typeface="+mn-lt"/>
                <a:ea typeface="+mn-ea"/>
                <a:cs typeface="+mn-cs"/>
              </a:rPr>
              <a:t> value pairs</a:t>
            </a: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Other possible format is pain text format</a:t>
            </a:r>
            <a:endParaRPr lang="en-US" sz="1200" kern="1200" dirty="0" smtClean="0">
              <a:solidFill>
                <a:schemeClr val="tx1"/>
              </a:solidFill>
              <a:latin typeface="+mn-lt"/>
              <a:ea typeface="+mn-ea"/>
              <a:cs typeface="+mn-cs"/>
            </a:endParaRP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https://</a:t>
            </a:r>
            <a:r>
              <a:rPr lang="en-US" dirty="0" err="1" smtClean="0"/>
              <a:t>cwiki.apache.org</a:t>
            </a:r>
            <a:r>
              <a:rPr lang="en-US" dirty="0" smtClean="0"/>
              <a:t>/confluence/display/Hive/Tutorial</a:t>
            </a:r>
          </a:p>
          <a:p>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7</a:t>
            </a:fld>
            <a:endParaRPr lang="en-US"/>
          </a:p>
        </p:txBody>
      </p:sp>
    </p:spTree>
    <p:extLst>
      <p:ext uri="{BB962C8B-B14F-4D97-AF65-F5344CB8AC3E}">
        <p14:creationId xmlns:p14="http://schemas.microsoft.com/office/powerpoint/2010/main" val="2205887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ts val="450"/>
              </a:spcBef>
              <a:buClrTx/>
              <a:buFontTx/>
              <a:buNone/>
            </a:pPr>
            <a:r>
              <a:rPr lang="en-US" dirty="0" smtClean="0">
                <a:latin typeface="Calibri" charset="0"/>
                <a:cs typeface="WenQuanYi Micro Hei" charset="0"/>
              </a:rPr>
              <a:t>*</a:t>
            </a:r>
            <a:r>
              <a:rPr lang="en-US" dirty="0" smtClean="0">
                <a:latin typeface="Calibri" charset="0"/>
                <a:cs typeface="WenQuanYi Micro Hei" charset="0"/>
              </a:rPr>
              <a:t>Databases: </a:t>
            </a:r>
            <a:r>
              <a:rPr lang="en-US" dirty="0" smtClean="0">
                <a:latin typeface="Calibri" charset="0"/>
                <a:cs typeface="WenQuanYi Micro Hei" charset="0"/>
              </a:rPr>
              <a:t>Namespaces</a:t>
            </a:r>
            <a:endParaRPr lang="en-US" dirty="0" smtClean="0">
              <a:latin typeface="Calibri" charset="0"/>
              <a:cs typeface="WenQuanYi Micro Hei" charset="0"/>
            </a:endParaRPr>
          </a:p>
          <a:p>
            <a:pPr eaLnBrk="1" hangingPunct="1">
              <a:spcBef>
                <a:spcPts val="450"/>
              </a:spcBef>
              <a:buClrTx/>
              <a:buFontTx/>
              <a:buNone/>
            </a:pPr>
            <a:r>
              <a:rPr lang="en-US" dirty="0" smtClean="0">
                <a:latin typeface="Calibri" charset="0"/>
                <a:cs typeface="WenQuanYi Micro Hei" charset="0"/>
              </a:rPr>
              <a:t>*Tables: Homogeneous units of data which have the same schema.</a:t>
            </a:r>
          </a:p>
          <a:p>
            <a:pPr eaLnBrk="1" hangingPunct="1">
              <a:spcBef>
                <a:spcPts val="450"/>
              </a:spcBef>
              <a:buClrTx/>
              <a:buFontTx/>
              <a:buNone/>
            </a:pPr>
            <a:r>
              <a:rPr lang="en-US" dirty="0" smtClean="0">
                <a:latin typeface="Calibri" charset="0"/>
                <a:cs typeface="WenQuanYi Micro Hei" charset="0"/>
              </a:rPr>
              <a:t>*Partitions: Each Table can have one or more partition Keys which determines how the data is stored. Partitions - apart from being storage units - also allow the user to efficiently identify the rows that satisfy a certain criteria. For example, a </a:t>
            </a:r>
            <a:r>
              <a:rPr lang="en-US" dirty="0" err="1" smtClean="0">
                <a:latin typeface="Calibri" charset="0"/>
                <a:cs typeface="WenQuanYi Micro Hei" charset="0"/>
              </a:rPr>
              <a:t>date_partition</a:t>
            </a:r>
            <a:r>
              <a:rPr lang="en-US" dirty="0" smtClean="0">
                <a:latin typeface="Calibri" charset="0"/>
                <a:cs typeface="WenQuanYi Micro Hei" charset="0"/>
              </a:rPr>
              <a:t> of type STRING and </a:t>
            </a:r>
            <a:r>
              <a:rPr lang="en-US" dirty="0" err="1" smtClean="0">
                <a:latin typeface="Calibri" charset="0"/>
                <a:cs typeface="WenQuanYi Micro Hei" charset="0"/>
              </a:rPr>
              <a:t>country_partition</a:t>
            </a:r>
            <a:r>
              <a:rPr lang="en-US" dirty="0" smtClean="0">
                <a:latin typeface="Calibri" charset="0"/>
                <a:cs typeface="WenQuanYi Micro Hei" charset="0"/>
              </a:rPr>
              <a:t> of type STRING. Each unique value of the partition keys defines a partition of the Table. You can run that query only on the relevant partition of the table thereby speeding up the analysis significantly. Partition columns are virtual columns, they are not part of the data itself but are derived on load.</a:t>
            </a:r>
          </a:p>
          <a:p>
            <a:pPr eaLnBrk="1" hangingPunct="1">
              <a:spcBef>
                <a:spcPts val="450"/>
              </a:spcBef>
              <a:buClrTx/>
              <a:buFontTx/>
              <a:buNone/>
            </a:pPr>
            <a:r>
              <a:rPr lang="en-US" dirty="0" smtClean="0">
                <a:latin typeface="Calibri" charset="0"/>
                <a:cs typeface="WenQuanYi Micro Hei" charset="0"/>
              </a:rPr>
              <a:t>*Buckets (or Clusters): Data in each partition may in turn be divided into Buckets based on the value of a hash function of some column of the Table. These can be used to efficiently sample the data.</a:t>
            </a:r>
          </a:p>
          <a:p>
            <a:pPr eaLnBrk="1" hangingPunct="1">
              <a:spcBef>
                <a:spcPts val="450"/>
              </a:spcBef>
              <a:buClrTx/>
              <a:buFontTx/>
              <a:buNone/>
            </a:pPr>
            <a:endParaRPr lang="en-US" dirty="0" smtClean="0">
              <a:latin typeface="Calibri" charset="0"/>
              <a:cs typeface="WenQuanYi Micro Hei" charset="0"/>
            </a:endParaRPr>
          </a:p>
          <a:p>
            <a:pPr eaLnBrk="1" hangingPunct="1">
              <a:spcBef>
                <a:spcPts val="450"/>
              </a:spcBef>
              <a:buClrTx/>
              <a:buFontTx/>
              <a:buNone/>
            </a:pPr>
            <a:r>
              <a:rPr lang="en-US" dirty="0" smtClean="0">
                <a:latin typeface="Calibri" charset="0"/>
                <a:cs typeface="WenQuanYi Micro Hei" charset="0"/>
              </a:rPr>
              <a:t>Buckets and partitions allow hive to prune large portion of</a:t>
            </a:r>
            <a:r>
              <a:rPr lang="en-US" baseline="0" dirty="0" smtClean="0">
                <a:latin typeface="Calibri" charset="0"/>
                <a:cs typeface="WenQuanYi Micro Hei" charset="0"/>
              </a:rPr>
              <a:t> unnecessary data during a query processing</a:t>
            </a:r>
            <a:endParaRPr lang="en-US" dirty="0" smtClean="0">
              <a:latin typeface="Calibri" charset="0"/>
              <a:cs typeface="WenQuanYi Micro Hei" charset="0"/>
            </a:endParaRPr>
          </a:p>
          <a:p>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8</a:t>
            </a:fld>
            <a:endParaRPr lang="en-US"/>
          </a:p>
        </p:txBody>
      </p:sp>
    </p:spTree>
    <p:extLst>
      <p:ext uri="{BB962C8B-B14F-4D97-AF65-F5344CB8AC3E}">
        <p14:creationId xmlns:p14="http://schemas.microsoft.com/office/powerpoint/2010/main" val="3949237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possible input data </a:t>
            </a:r>
            <a:r>
              <a:rPr lang="en-US" dirty="0" smtClean="0"/>
              <a:t>sources: Full URI or relative path to user’s working</a:t>
            </a:r>
            <a:r>
              <a:rPr lang="en-US" baseline="0" dirty="0" smtClean="0"/>
              <a:t> directory (LOCAL is not specified)</a:t>
            </a:r>
            <a:endParaRPr lang="en-US" dirty="0" smtClean="0"/>
          </a:p>
          <a:p>
            <a:endParaRPr lang="en-US" dirty="0" smtClean="0"/>
          </a:p>
          <a:p>
            <a:r>
              <a:rPr lang="en-US" dirty="0" smtClean="0"/>
              <a:t>Load Data </a:t>
            </a:r>
            <a:r>
              <a:rPr lang="en-US" dirty="0" err="1" smtClean="0"/>
              <a:t>Inpath</a:t>
            </a:r>
            <a:r>
              <a:rPr lang="en-US" baseline="0" dirty="0" smtClean="0"/>
              <a:t> moves the file into table’s </a:t>
            </a:r>
            <a:r>
              <a:rPr lang="en-US" baseline="0" dirty="0" err="1" smtClean="0"/>
              <a:t>hdfs</a:t>
            </a:r>
            <a:r>
              <a:rPr lang="en-US" baseline="0" dirty="0" smtClean="0"/>
              <a:t> directory</a:t>
            </a:r>
            <a:endParaRPr lang="en-US" dirty="0"/>
          </a:p>
        </p:txBody>
      </p:sp>
      <p:sp>
        <p:nvSpPr>
          <p:cNvPr id="4" name="Slide Number Placeholder 3"/>
          <p:cNvSpPr>
            <a:spLocks noGrp="1"/>
          </p:cNvSpPr>
          <p:nvPr>
            <p:ph type="sldNum" sz="quarter" idx="10"/>
          </p:nvPr>
        </p:nvSpPr>
        <p:spPr/>
        <p:txBody>
          <a:bodyPr/>
          <a:lstStyle/>
          <a:p>
            <a:fld id="{993E2312-E139-E44C-BBD1-F27E9E84DAD6}" type="slidenum">
              <a:rPr lang="en-US" smtClean="0"/>
              <a:t>9</a:t>
            </a:fld>
            <a:endParaRPr lang="en-US"/>
          </a:p>
        </p:txBody>
      </p:sp>
    </p:spTree>
    <p:extLst>
      <p:ext uri="{BB962C8B-B14F-4D97-AF65-F5344CB8AC3E}">
        <p14:creationId xmlns:p14="http://schemas.microsoft.com/office/powerpoint/2010/main" val="2205887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E7B34C-B6E9-5B48-99D6-3008C9DEAD5A}" type="datetimeFigureOut">
              <a:rPr lang="en-US" smtClean="0"/>
              <a:t>2/18/14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5B69B-EAE5-874C-97D2-022091A729AB}" type="slidenum">
              <a:rPr lang="en-US" smtClean="0"/>
              <a:t>‹#›</a:t>
            </a:fld>
            <a:endParaRPr lang="en-US"/>
          </a:p>
        </p:txBody>
      </p:sp>
    </p:spTree>
    <p:extLst>
      <p:ext uri="{BB962C8B-B14F-4D97-AF65-F5344CB8AC3E}">
        <p14:creationId xmlns:p14="http://schemas.microsoft.com/office/powerpoint/2010/main" val="113338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E7B34C-B6E9-5B48-99D6-3008C9DEAD5A}" type="datetimeFigureOut">
              <a:rPr lang="en-US" smtClean="0"/>
              <a:t>2/18/14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5B69B-EAE5-874C-97D2-022091A729AB}" type="slidenum">
              <a:rPr lang="en-US" smtClean="0"/>
              <a:t>‹#›</a:t>
            </a:fld>
            <a:endParaRPr lang="en-US"/>
          </a:p>
        </p:txBody>
      </p:sp>
    </p:spTree>
    <p:extLst>
      <p:ext uri="{BB962C8B-B14F-4D97-AF65-F5344CB8AC3E}">
        <p14:creationId xmlns:p14="http://schemas.microsoft.com/office/powerpoint/2010/main" val="379345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E7B34C-B6E9-5B48-99D6-3008C9DEAD5A}" type="datetimeFigureOut">
              <a:rPr lang="en-US" smtClean="0"/>
              <a:t>2/18/14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5B69B-EAE5-874C-97D2-022091A729AB}" type="slidenum">
              <a:rPr lang="en-US" smtClean="0"/>
              <a:t>‹#›</a:t>
            </a:fld>
            <a:endParaRPr lang="en-US"/>
          </a:p>
        </p:txBody>
      </p:sp>
    </p:spTree>
    <p:extLst>
      <p:ext uri="{BB962C8B-B14F-4D97-AF65-F5344CB8AC3E}">
        <p14:creationId xmlns:p14="http://schemas.microsoft.com/office/powerpoint/2010/main" val="229277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E7B34C-B6E9-5B48-99D6-3008C9DEAD5A}" type="datetimeFigureOut">
              <a:rPr lang="en-US" smtClean="0"/>
              <a:t>2/18/14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5B69B-EAE5-874C-97D2-022091A729AB}" type="slidenum">
              <a:rPr lang="en-US" smtClean="0"/>
              <a:t>‹#›</a:t>
            </a:fld>
            <a:endParaRPr lang="en-US"/>
          </a:p>
        </p:txBody>
      </p:sp>
    </p:spTree>
    <p:extLst>
      <p:ext uri="{BB962C8B-B14F-4D97-AF65-F5344CB8AC3E}">
        <p14:creationId xmlns:p14="http://schemas.microsoft.com/office/powerpoint/2010/main" val="2923478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E7B34C-B6E9-5B48-99D6-3008C9DEAD5A}" type="datetimeFigureOut">
              <a:rPr lang="en-US" smtClean="0"/>
              <a:t>2/18/14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5B69B-EAE5-874C-97D2-022091A729AB}" type="slidenum">
              <a:rPr lang="en-US" smtClean="0"/>
              <a:t>‹#›</a:t>
            </a:fld>
            <a:endParaRPr lang="en-US"/>
          </a:p>
        </p:txBody>
      </p:sp>
    </p:spTree>
    <p:extLst>
      <p:ext uri="{BB962C8B-B14F-4D97-AF65-F5344CB8AC3E}">
        <p14:creationId xmlns:p14="http://schemas.microsoft.com/office/powerpoint/2010/main" val="3633800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E7B34C-B6E9-5B48-99D6-3008C9DEAD5A}" type="datetimeFigureOut">
              <a:rPr lang="en-US" smtClean="0"/>
              <a:t>2/18/14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5B69B-EAE5-874C-97D2-022091A729AB}" type="slidenum">
              <a:rPr lang="en-US" smtClean="0"/>
              <a:t>‹#›</a:t>
            </a:fld>
            <a:endParaRPr lang="en-US"/>
          </a:p>
        </p:txBody>
      </p:sp>
    </p:spTree>
    <p:extLst>
      <p:ext uri="{BB962C8B-B14F-4D97-AF65-F5344CB8AC3E}">
        <p14:creationId xmlns:p14="http://schemas.microsoft.com/office/powerpoint/2010/main" val="241344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E7B34C-B6E9-5B48-99D6-3008C9DEAD5A}" type="datetimeFigureOut">
              <a:rPr lang="en-US" smtClean="0"/>
              <a:t>2/18/14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25B69B-EAE5-874C-97D2-022091A729AB}" type="slidenum">
              <a:rPr lang="en-US" smtClean="0"/>
              <a:t>‹#›</a:t>
            </a:fld>
            <a:endParaRPr lang="en-US"/>
          </a:p>
        </p:txBody>
      </p:sp>
    </p:spTree>
    <p:extLst>
      <p:ext uri="{BB962C8B-B14F-4D97-AF65-F5344CB8AC3E}">
        <p14:creationId xmlns:p14="http://schemas.microsoft.com/office/powerpoint/2010/main" val="3554130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E7B34C-B6E9-5B48-99D6-3008C9DEAD5A}" type="datetimeFigureOut">
              <a:rPr lang="en-US" smtClean="0"/>
              <a:t>2/18/14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25B69B-EAE5-874C-97D2-022091A729AB}" type="slidenum">
              <a:rPr lang="en-US" smtClean="0"/>
              <a:t>‹#›</a:t>
            </a:fld>
            <a:endParaRPr lang="en-US"/>
          </a:p>
        </p:txBody>
      </p:sp>
    </p:spTree>
    <p:extLst>
      <p:ext uri="{BB962C8B-B14F-4D97-AF65-F5344CB8AC3E}">
        <p14:creationId xmlns:p14="http://schemas.microsoft.com/office/powerpoint/2010/main" val="419014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E7B34C-B6E9-5B48-99D6-3008C9DEAD5A}" type="datetimeFigureOut">
              <a:rPr lang="en-US" smtClean="0"/>
              <a:t>2/18/14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25B69B-EAE5-874C-97D2-022091A729AB}" type="slidenum">
              <a:rPr lang="en-US" smtClean="0"/>
              <a:t>‹#›</a:t>
            </a:fld>
            <a:endParaRPr lang="en-US"/>
          </a:p>
        </p:txBody>
      </p:sp>
    </p:spTree>
    <p:extLst>
      <p:ext uri="{BB962C8B-B14F-4D97-AF65-F5344CB8AC3E}">
        <p14:creationId xmlns:p14="http://schemas.microsoft.com/office/powerpoint/2010/main" val="126536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E7B34C-B6E9-5B48-99D6-3008C9DEAD5A}" type="datetimeFigureOut">
              <a:rPr lang="en-US" smtClean="0"/>
              <a:t>2/18/14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5B69B-EAE5-874C-97D2-022091A729AB}" type="slidenum">
              <a:rPr lang="en-US" smtClean="0"/>
              <a:t>‹#›</a:t>
            </a:fld>
            <a:endParaRPr lang="en-US"/>
          </a:p>
        </p:txBody>
      </p:sp>
    </p:spTree>
    <p:extLst>
      <p:ext uri="{BB962C8B-B14F-4D97-AF65-F5344CB8AC3E}">
        <p14:creationId xmlns:p14="http://schemas.microsoft.com/office/powerpoint/2010/main" val="886290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E7B34C-B6E9-5B48-99D6-3008C9DEAD5A}" type="datetimeFigureOut">
              <a:rPr lang="en-US" smtClean="0"/>
              <a:t>2/18/14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5B69B-EAE5-874C-97D2-022091A729AB}" type="slidenum">
              <a:rPr lang="en-US" smtClean="0"/>
              <a:t>‹#›</a:t>
            </a:fld>
            <a:endParaRPr lang="en-US"/>
          </a:p>
        </p:txBody>
      </p:sp>
    </p:spTree>
    <p:extLst>
      <p:ext uri="{BB962C8B-B14F-4D97-AF65-F5344CB8AC3E}">
        <p14:creationId xmlns:p14="http://schemas.microsoft.com/office/powerpoint/2010/main" val="30549842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E7B34C-B6E9-5B48-99D6-3008C9DEAD5A}" type="datetimeFigureOut">
              <a:rPr lang="en-US" smtClean="0"/>
              <a:t>2/18/14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25B69B-EAE5-874C-97D2-022091A729AB}" type="slidenum">
              <a:rPr lang="en-US" smtClean="0"/>
              <a:t>‹#›</a:t>
            </a:fld>
            <a:endParaRPr lang="en-US"/>
          </a:p>
        </p:txBody>
      </p:sp>
    </p:spTree>
    <p:extLst>
      <p:ext uri="{BB962C8B-B14F-4D97-AF65-F5344CB8AC3E}">
        <p14:creationId xmlns:p14="http://schemas.microsoft.com/office/powerpoint/2010/main" val="2196813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9.xml.rels><?xml version="1.0" encoding="UTF-8" standalone="yes"?>
<Relationships xmlns="http://schemas.openxmlformats.org/package/2006/relationships"><Relationship Id="rId3" Type="http://schemas.openxmlformats.org/officeDocument/2006/relationships/hyperlink" Target="https://cwiki.apache.org/confluence/display/Hive/Home" TargetMode="External"/><Relationship Id="rId4" Type="http://schemas.openxmlformats.org/officeDocument/2006/relationships/hyperlink" Target="https://issues.apache.org/jira/browse/HIVE-396" TargetMode="External"/><Relationship Id="rId5" Type="http://schemas.openxmlformats.org/officeDocument/2006/relationships/hyperlink" Target="http://www.sfbayacm.org/wp/wp-content/uploads/2010/01/" TargetMode="External"/><Relationship Id="rId6" Type="http://schemas.openxmlformats.org/officeDocument/2006/relationships/hyperlink" Target="http://developer.yahoo.com/blogs/hadoop/pig-hive-yahoo-464.html" TargetMode="External"/><Relationship Id="rId7" Type="http://schemas.openxmlformats.org/officeDocument/2006/relationships/hyperlink" Target="https://issues.apache.org/jira/browse/HIVE" TargetMode="External"/><Relationship Id="rId1" Type="http://schemas.openxmlformats.org/officeDocument/2006/relationships/slideLayout" Target="../slideLayouts/slideLayout1.xml"/><Relationship Id="rId2" Type="http://schemas.openxmlformats.org/officeDocument/2006/relationships/hyperlink" Target="http://www.vldb.org/pvldb/2/vldb09-938.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9125" y="1985356"/>
            <a:ext cx="7772400" cy="1076325"/>
          </a:xfrm>
          <a:ln>
            <a:noFill/>
          </a:ln>
        </p:spPr>
        <p:txBody>
          <a:bodyPr tIns="0" bIns="0">
            <a:normAutofit fontScale="90000"/>
          </a:bodyPr>
          <a:lstStyle/>
          <a:p>
            <a:r>
              <a:rPr lang="en-US" dirty="0" smtClean="0">
                <a:solidFill>
                  <a:srgbClr val="3366FF"/>
                </a:solidFill>
              </a:rPr>
              <a:t>Hive – A Warehousing Solution Over a Map-Reduce Framework</a:t>
            </a:r>
            <a:endParaRPr lang="en-US" dirty="0">
              <a:solidFill>
                <a:srgbClr val="3366FF"/>
              </a:solidFill>
            </a:endParaRPr>
          </a:p>
        </p:txBody>
      </p:sp>
      <p:sp>
        <p:nvSpPr>
          <p:cNvPr id="3" name="Subtitle 2"/>
          <p:cNvSpPr>
            <a:spLocks noGrp="1"/>
          </p:cNvSpPr>
          <p:nvPr>
            <p:ph type="subTitle" idx="1"/>
          </p:nvPr>
        </p:nvSpPr>
        <p:spPr>
          <a:xfrm>
            <a:off x="4955778" y="4791075"/>
            <a:ext cx="3466840" cy="1527175"/>
          </a:xfrm>
        </p:spPr>
        <p:txBody>
          <a:bodyPr>
            <a:normAutofit/>
          </a:bodyPr>
          <a:lstStyle/>
          <a:p>
            <a:pPr algn="l"/>
            <a:r>
              <a:rPr lang="en-US" sz="2400" dirty="0" smtClean="0">
                <a:solidFill>
                  <a:schemeClr val="tx1"/>
                </a:solidFill>
              </a:rPr>
              <a:t>Presented by:</a:t>
            </a:r>
          </a:p>
          <a:p>
            <a:pPr algn="l"/>
            <a:r>
              <a:rPr lang="en-US" sz="2400" dirty="0" smtClean="0">
                <a:solidFill>
                  <a:schemeClr val="tx1"/>
                </a:solidFill>
              </a:rPr>
              <a:t>Atul Bohara</a:t>
            </a:r>
          </a:p>
          <a:p>
            <a:pPr algn="l"/>
            <a:r>
              <a:rPr lang="en-US" sz="2400" dirty="0" smtClean="0">
                <a:solidFill>
                  <a:schemeClr val="tx1"/>
                </a:solidFill>
              </a:rPr>
              <a:t>Feb 18, 2014</a:t>
            </a:r>
            <a:endParaRPr lang="en-US" sz="2400" dirty="0">
              <a:solidFill>
                <a:schemeClr val="tx1"/>
              </a:solidFill>
            </a:endParaRPr>
          </a:p>
        </p:txBody>
      </p:sp>
      <p:cxnSp>
        <p:nvCxnSpPr>
          <p:cNvPr id="5" name="Straight Connector 4"/>
          <p:cNvCxnSpPr/>
          <p:nvPr/>
        </p:nvCxnSpPr>
        <p:spPr>
          <a:xfrm>
            <a:off x="552450" y="3201455"/>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8853917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err="1" smtClean="0">
                <a:solidFill>
                  <a:srgbClr val="3366FF"/>
                </a:solidFill>
              </a:rPr>
              <a:t>StatusMeme</a:t>
            </a:r>
            <a:r>
              <a:rPr lang="en-US" dirty="0" smtClean="0">
                <a:solidFill>
                  <a:srgbClr val="3366FF"/>
                </a:solidFill>
              </a:rPr>
              <a:t> (contd.)</a:t>
            </a:r>
            <a:endParaRPr lang="en-US" dirty="0">
              <a:solidFill>
                <a:srgbClr val="3366FF"/>
              </a:solidFill>
            </a:endParaRPr>
          </a:p>
        </p:txBody>
      </p:sp>
      <p:sp>
        <p:nvSpPr>
          <p:cNvPr id="3" name="Subtitle 2"/>
          <p:cNvSpPr>
            <a:spLocks noGrp="1"/>
          </p:cNvSpPr>
          <p:nvPr>
            <p:ph type="subTitle" idx="1"/>
          </p:nvPr>
        </p:nvSpPr>
        <p:spPr>
          <a:xfrm>
            <a:off x="619124" y="1881227"/>
            <a:ext cx="7839075" cy="4173062"/>
          </a:xfrm>
        </p:spPr>
        <p:txBody>
          <a:bodyPr>
            <a:normAutofit fontScale="70000" lnSpcReduction="20000"/>
          </a:bodyPr>
          <a:lstStyle/>
          <a:p>
            <a:pPr marL="457200" indent="-457200" algn="l">
              <a:buFont typeface="Wingdings" charset="2"/>
              <a:buChar char="§"/>
            </a:pPr>
            <a:r>
              <a:rPr lang="en-US" b="1" dirty="0" smtClean="0">
                <a:solidFill>
                  <a:schemeClr val="tx1"/>
                </a:solidFill>
              </a:rPr>
              <a:t>Multi-table Insert and Join</a:t>
            </a:r>
          </a:p>
          <a:p>
            <a:pPr marL="457200" indent="-457200" algn="l">
              <a:buFont typeface="Wingdings" charset="2"/>
              <a:buChar char="§"/>
            </a:pPr>
            <a:endParaRPr lang="en-US" dirty="0">
              <a:solidFill>
                <a:schemeClr val="tx1"/>
              </a:solidFill>
            </a:endParaRPr>
          </a:p>
          <a:p>
            <a:pPr algn="l"/>
            <a:r>
              <a:rPr lang="en-US" sz="2800" dirty="0" smtClean="0">
                <a:solidFill>
                  <a:schemeClr val="accent2">
                    <a:lumMod val="75000"/>
                  </a:schemeClr>
                </a:solidFill>
              </a:rPr>
              <a:t>FROM (SELECT </a:t>
            </a:r>
            <a:r>
              <a:rPr lang="en-US" sz="2600" dirty="0" err="1" smtClean="0">
                <a:solidFill>
                  <a:schemeClr val="tx1"/>
                </a:solidFill>
              </a:rPr>
              <a:t>a.status</a:t>
            </a:r>
            <a:r>
              <a:rPr lang="en-US" sz="2600" dirty="0" smtClean="0">
                <a:solidFill>
                  <a:schemeClr val="tx1"/>
                </a:solidFill>
              </a:rPr>
              <a:t>, </a:t>
            </a:r>
            <a:r>
              <a:rPr lang="en-US" sz="2600" dirty="0" err="1" smtClean="0">
                <a:solidFill>
                  <a:schemeClr val="tx1"/>
                </a:solidFill>
              </a:rPr>
              <a:t>b.school</a:t>
            </a:r>
            <a:r>
              <a:rPr lang="en-US" sz="2600" dirty="0" smtClean="0">
                <a:solidFill>
                  <a:schemeClr val="tx1"/>
                </a:solidFill>
              </a:rPr>
              <a:t>, </a:t>
            </a:r>
            <a:r>
              <a:rPr lang="en-US" sz="2600" dirty="0" err="1" smtClean="0">
                <a:solidFill>
                  <a:schemeClr val="tx1"/>
                </a:solidFill>
              </a:rPr>
              <a:t>b.gender</a:t>
            </a:r>
            <a:endParaRPr lang="en-US" sz="2600" dirty="0" smtClean="0">
              <a:solidFill>
                <a:schemeClr val="tx1"/>
              </a:solidFill>
            </a:endParaRPr>
          </a:p>
          <a:p>
            <a:pPr algn="l"/>
            <a:r>
              <a:rPr lang="en-US" sz="2600" dirty="0">
                <a:solidFill>
                  <a:schemeClr val="tx1"/>
                </a:solidFill>
              </a:rPr>
              <a:t>	</a:t>
            </a:r>
            <a:r>
              <a:rPr lang="en-US" sz="2600" dirty="0" smtClean="0">
                <a:solidFill>
                  <a:schemeClr val="tx1"/>
                </a:solidFill>
              </a:rPr>
              <a:t>	FROM </a:t>
            </a:r>
            <a:r>
              <a:rPr lang="en-US" sz="2600" dirty="0" err="1" smtClean="0">
                <a:solidFill>
                  <a:schemeClr val="tx1"/>
                </a:solidFill>
              </a:rPr>
              <a:t>status_updates</a:t>
            </a:r>
            <a:r>
              <a:rPr lang="en-US" sz="2600" dirty="0" smtClean="0">
                <a:solidFill>
                  <a:schemeClr val="tx1"/>
                </a:solidFill>
              </a:rPr>
              <a:t> a JOIN profiles b</a:t>
            </a:r>
          </a:p>
          <a:p>
            <a:pPr algn="l"/>
            <a:r>
              <a:rPr lang="en-US" sz="2600" dirty="0">
                <a:solidFill>
                  <a:schemeClr val="tx1"/>
                </a:solidFill>
              </a:rPr>
              <a:t>	</a:t>
            </a:r>
            <a:r>
              <a:rPr lang="en-US" sz="2600" dirty="0" smtClean="0">
                <a:solidFill>
                  <a:schemeClr val="tx1"/>
                </a:solidFill>
              </a:rPr>
              <a:t>	ON (</a:t>
            </a:r>
            <a:r>
              <a:rPr lang="en-US" sz="2600" dirty="0" err="1" smtClean="0">
                <a:solidFill>
                  <a:schemeClr val="tx1"/>
                </a:solidFill>
              </a:rPr>
              <a:t>a.userid</a:t>
            </a:r>
            <a:r>
              <a:rPr lang="en-US" sz="2600" dirty="0" smtClean="0">
                <a:solidFill>
                  <a:schemeClr val="tx1"/>
                </a:solidFill>
              </a:rPr>
              <a:t> = </a:t>
            </a:r>
            <a:r>
              <a:rPr lang="en-US" sz="2600" dirty="0" err="1" smtClean="0">
                <a:solidFill>
                  <a:schemeClr val="tx1"/>
                </a:solidFill>
              </a:rPr>
              <a:t>b.userid</a:t>
            </a:r>
            <a:r>
              <a:rPr lang="en-US" sz="2600" dirty="0" smtClean="0">
                <a:solidFill>
                  <a:schemeClr val="tx1"/>
                </a:solidFill>
              </a:rPr>
              <a:t> and </a:t>
            </a:r>
            <a:r>
              <a:rPr lang="en-US" sz="2600" dirty="0" err="1" smtClean="0">
                <a:solidFill>
                  <a:schemeClr val="tx1"/>
                </a:solidFill>
              </a:rPr>
              <a:t>a.ds</a:t>
            </a:r>
            <a:r>
              <a:rPr lang="en-US" sz="2600" dirty="0" smtClean="0">
                <a:solidFill>
                  <a:schemeClr val="tx1"/>
                </a:solidFill>
              </a:rPr>
              <a:t>=‘2009-03-20’)</a:t>
            </a:r>
          </a:p>
          <a:p>
            <a:pPr algn="l"/>
            <a:r>
              <a:rPr lang="en-US" sz="2600" dirty="0">
                <a:solidFill>
                  <a:schemeClr val="tx1"/>
                </a:solidFill>
              </a:rPr>
              <a:t>	</a:t>
            </a:r>
            <a:r>
              <a:rPr lang="en-US" sz="2600" dirty="0" smtClean="0">
                <a:solidFill>
                  <a:schemeClr val="tx1"/>
                </a:solidFill>
              </a:rPr>
              <a:t>     ) </a:t>
            </a:r>
            <a:r>
              <a:rPr lang="en-US" sz="2600" b="1" dirty="0" smtClean="0">
                <a:solidFill>
                  <a:schemeClr val="tx1"/>
                </a:solidFill>
              </a:rPr>
              <a:t>subq1</a:t>
            </a:r>
          </a:p>
          <a:p>
            <a:pPr algn="l"/>
            <a:endParaRPr lang="en-US" sz="2600" dirty="0">
              <a:solidFill>
                <a:schemeClr val="tx1"/>
              </a:solidFill>
            </a:endParaRPr>
          </a:p>
          <a:p>
            <a:pPr algn="l"/>
            <a:r>
              <a:rPr lang="en-US" sz="2800" dirty="0" smtClean="0">
                <a:solidFill>
                  <a:schemeClr val="accent2">
                    <a:lumMod val="75000"/>
                  </a:schemeClr>
                </a:solidFill>
              </a:rPr>
              <a:t>INSERT OVERWRITE  </a:t>
            </a:r>
            <a:r>
              <a:rPr lang="en-US" sz="2600" dirty="0" smtClean="0">
                <a:solidFill>
                  <a:schemeClr val="tx1"/>
                </a:solidFill>
              </a:rPr>
              <a:t>TABLE </a:t>
            </a:r>
            <a:r>
              <a:rPr lang="en-US" sz="2600" dirty="0" err="1" smtClean="0">
                <a:solidFill>
                  <a:schemeClr val="tx1"/>
                </a:solidFill>
              </a:rPr>
              <a:t>gender_summary</a:t>
            </a:r>
            <a:r>
              <a:rPr lang="en-US" sz="2600" dirty="0" smtClean="0">
                <a:solidFill>
                  <a:schemeClr val="tx1"/>
                </a:solidFill>
              </a:rPr>
              <a:t> PARTITION(ds=‘2009-03-20’)</a:t>
            </a:r>
          </a:p>
          <a:p>
            <a:pPr algn="l"/>
            <a:endParaRPr lang="en-US" sz="2600" dirty="0">
              <a:solidFill>
                <a:schemeClr val="tx1"/>
              </a:solidFill>
            </a:endParaRPr>
          </a:p>
          <a:p>
            <a:pPr algn="l"/>
            <a:r>
              <a:rPr lang="en-US" sz="2400" dirty="0" smtClean="0">
                <a:solidFill>
                  <a:schemeClr val="accent2">
                    <a:lumMod val="75000"/>
                  </a:schemeClr>
                </a:solidFill>
              </a:rPr>
              <a:t>SELECT </a:t>
            </a:r>
            <a:r>
              <a:rPr lang="en-US" sz="2600" b="1" dirty="0" smtClean="0">
                <a:solidFill>
                  <a:schemeClr val="tx1"/>
                </a:solidFill>
              </a:rPr>
              <a:t>subq1</a:t>
            </a:r>
            <a:r>
              <a:rPr lang="en-US" sz="2600" dirty="0" smtClean="0">
                <a:solidFill>
                  <a:schemeClr val="tx1"/>
                </a:solidFill>
              </a:rPr>
              <a:t>.gender, COUNT(1) GROUP BY subq1.gender</a:t>
            </a:r>
          </a:p>
          <a:p>
            <a:pPr algn="l"/>
            <a:r>
              <a:rPr lang="en-US" sz="2400" dirty="0" smtClean="0">
                <a:solidFill>
                  <a:schemeClr val="accent2">
                    <a:lumMod val="75000"/>
                  </a:schemeClr>
                </a:solidFill>
              </a:rPr>
              <a:t>INSERT OVERWRITE  </a:t>
            </a:r>
            <a:r>
              <a:rPr lang="en-US" sz="2600" dirty="0" smtClean="0">
                <a:solidFill>
                  <a:schemeClr val="tx1"/>
                </a:solidFill>
              </a:rPr>
              <a:t>TABLE </a:t>
            </a:r>
            <a:r>
              <a:rPr lang="en-US" sz="2600" dirty="0" err="1" smtClean="0">
                <a:solidFill>
                  <a:schemeClr val="tx1"/>
                </a:solidFill>
              </a:rPr>
              <a:t>school_summary</a:t>
            </a:r>
            <a:r>
              <a:rPr lang="en-US" sz="2600" dirty="0" smtClean="0">
                <a:solidFill>
                  <a:schemeClr val="tx1"/>
                </a:solidFill>
              </a:rPr>
              <a:t> PARTITION (ds=‘2009-03-20’)</a:t>
            </a:r>
          </a:p>
          <a:p>
            <a:pPr algn="l"/>
            <a:endParaRPr lang="en-US" sz="2600" dirty="0" smtClean="0">
              <a:solidFill>
                <a:schemeClr val="tx1"/>
              </a:solidFill>
            </a:endParaRPr>
          </a:p>
          <a:p>
            <a:pPr algn="l"/>
            <a:r>
              <a:rPr lang="en-US" sz="2400" dirty="0" smtClean="0">
                <a:solidFill>
                  <a:schemeClr val="accent2">
                    <a:lumMod val="75000"/>
                  </a:schemeClr>
                </a:solidFill>
              </a:rPr>
              <a:t>SELECT </a:t>
            </a:r>
            <a:r>
              <a:rPr lang="en-US" sz="2400" dirty="0" smtClean="0">
                <a:solidFill>
                  <a:srgbClr val="000000"/>
                </a:solidFill>
              </a:rPr>
              <a:t>subq1.school, COUNT(1) GROUP BY subq1.school</a:t>
            </a:r>
            <a:endParaRPr lang="en-US" sz="2400" dirty="0" smtClean="0">
              <a:solidFill>
                <a:schemeClr val="accent2">
                  <a:lumMod val="75000"/>
                </a:schemeClr>
              </a:solidFill>
            </a:endParaRPr>
          </a:p>
          <a:p>
            <a:pPr algn="l"/>
            <a:endParaRPr lang="en-US" sz="2600" dirty="0" smtClean="0">
              <a:solidFill>
                <a:schemeClr val="tx1"/>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
        <p:nvSpPr>
          <p:cNvPr id="4" name="TextBox 3"/>
          <p:cNvSpPr txBox="1"/>
          <p:nvPr/>
        </p:nvSpPr>
        <p:spPr>
          <a:xfrm>
            <a:off x="2069093" y="1209161"/>
            <a:ext cx="5101598" cy="646331"/>
          </a:xfrm>
          <a:prstGeom prst="rect">
            <a:avLst/>
          </a:prstGeom>
          <a:noFill/>
        </p:spPr>
        <p:txBody>
          <a:bodyPr wrap="square" rtlCol="0">
            <a:spAutoFit/>
          </a:bodyPr>
          <a:lstStyle/>
          <a:p>
            <a:pPr marL="285750" indent="-285750">
              <a:buFont typeface="Arial"/>
              <a:buChar char="•"/>
            </a:pPr>
            <a:r>
              <a:rPr lang="en-US" b="1" dirty="0">
                <a:solidFill>
                  <a:schemeClr val="accent2">
                    <a:lumMod val="75000"/>
                  </a:schemeClr>
                </a:solidFill>
              </a:rPr>
              <a:t>Frequency of status updates based on </a:t>
            </a:r>
            <a:r>
              <a:rPr lang="en-US" b="1" dirty="0" smtClean="0">
                <a:solidFill>
                  <a:schemeClr val="accent2">
                    <a:lumMod val="75000"/>
                  </a:schemeClr>
                </a:solidFill>
              </a:rPr>
              <a:t>gender?</a:t>
            </a:r>
            <a:endParaRPr lang="en-US" b="1" dirty="0">
              <a:solidFill>
                <a:schemeClr val="accent2">
                  <a:lumMod val="75000"/>
                </a:schemeClr>
              </a:solidFill>
            </a:endParaRPr>
          </a:p>
          <a:p>
            <a:pPr marL="285750" indent="-285750">
              <a:buFont typeface="Arial"/>
              <a:buChar char="•"/>
            </a:pPr>
            <a:r>
              <a:rPr lang="en-US" b="1" dirty="0">
                <a:solidFill>
                  <a:schemeClr val="accent2">
                    <a:lumMod val="75000"/>
                  </a:schemeClr>
                </a:solidFill>
              </a:rPr>
              <a:t>Frequency of status updates based on </a:t>
            </a:r>
            <a:r>
              <a:rPr lang="en-US" b="1" dirty="0" smtClean="0">
                <a:solidFill>
                  <a:schemeClr val="accent2">
                    <a:lumMod val="75000"/>
                  </a:schemeClr>
                </a:solidFill>
              </a:rPr>
              <a:t>school?</a:t>
            </a:r>
            <a:endParaRPr lang="en-US" b="1" dirty="0">
              <a:solidFill>
                <a:schemeClr val="accent2">
                  <a:lumMod val="75000"/>
                </a:schemeClr>
              </a:solidFill>
            </a:endParaRPr>
          </a:p>
        </p:txBody>
      </p:sp>
    </p:spTree>
    <p:extLst>
      <p:ext uri="{BB962C8B-B14F-4D97-AF65-F5344CB8AC3E}">
        <p14:creationId xmlns:p14="http://schemas.microsoft.com/office/powerpoint/2010/main" val="42209281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err="1">
                <a:solidFill>
                  <a:srgbClr val="3366FF"/>
                </a:solidFill>
              </a:rPr>
              <a:t>StatusMeme</a:t>
            </a:r>
            <a:r>
              <a:rPr lang="en-US" dirty="0">
                <a:solidFill>
                  <a:srgbClr val="3366FF"/>
                </a:solidFill>
              </a:rPr>
              <a:t> (contd.)</a:t>
            </a:r>
          </a:p>
        </p:txBody>
      </p:sp>
      <p:sp>
        <p:nvSpPr>
          <p:cNvPr id="3" name="Subtitle 2"/>
          <p:cNvSpPr>
            <a:spLocks noGrp="1"/>
          </p:cNvSpPr>
          <p:nvPr>
            <p:ph type="subTitle" idx="1"/>
          </p:nvPr>
        </p:nvSpPr>
        <p:spPr>
          <a:xfrm>
            <a:off x="487748" y="1695094"/>
            <a:ext cx="7839075" cy="4613526"/>
          </a:xfrm>
        </p:spPr>
        <p:txBody>
          <a:bodyPr>
            <a:normAutofit fontScale="62500" lnSpcReduction="20000"/>
          </a:bodyPr>
          <a:lstStyle/>
          <a:p>
            <a:pPr marL="457200" indent="-457200" algn="l">
              <a:buFont typeface="Wingdings" charset="2"/>
              <a:buChar char="§"/>
            </a:pPr>
            <a:r>
              <a:rPr lang="en-US" b="1" dirty="0" err="1" smtClean="0">
                <a:solidFill>
                  <a:schemeClr val="tx1"/>
                </a:solidFill>
              </a:rPr>
              <a:t>HiveQL</a:t>
            </a:r>
            <a:r>
              <a:rPr lang="en-US" b="1" dirty="0" smtClean="0">
                <a:solidFill>
                  <a:schemeClr val="tx1"/>
                </a:solidFill>
              </a:rPr>
              <a:t> </a:t>
            </a:r>
            <a:r>
              <a:rPr lang="en-US" b="1" dirty="0">
                <a:solidFill>
                  <a:schemeClr val="tx1"/>
                </a:solidFill>
              </a:rPr>
              <a:t>M</a:t>
            </a:r>
            <a:r>
              <a:rPr lang="en-US" b="1" dirty="0" smtClean="0">
                <a:solidFill>
                  <a:schemeClr val="tx1"/>
                </a:solidFill>
              </a:rPr>
              <a:t>ap-Reduce Constructs</a:t>
            </a:r>
          </a:p>
          <a:p>
            <a:pPr marL="457200" indent="-457200" algn="l">
              <a:buFont typeface="Wingdings" charset="2"/>
              <a:buChar char="§"/>
            </a:pPr>
            <a:endParaRPr lang="en-US" dirty="0">
              <a:solidFill>
                <a:schemeClr val="tx1"/>
              </a:solidFill>
            </a:endParaRPr>
          </a:p>
          <a:p>
            <a:pPr algn="l"/>
            <a:r>
              <a:rPr lang="en-US" sz="2800" dirty="0" smtClean="0">
                <a:solidFill>
                  <a:schemeClr val="accent2">
                    <a:lumMod val="75000"/>
                  </a:schemeClr>
                </a:solidFill>
              </a:rPr>
              <a:t>REDUCE </a:t>
            </a:r>
            <a:r>
              <a:rPr lang="en-US" sz="2600" dirty="0" smtClean="0">
                <a:solidFill>
                  <a:schemeClr val="tx1"/>
                </a:solidFill>
              </a:rPr>
              <a:t>subq2.school, subq2.meme, subq2.cnt USING ‘</a:t>
            </a:r>
            <a:r>
              <a:rPr lang="en-US" sz="2600" b="1" dirty="0" smtClean="0">
                <a:solidFill>
                  <a:schemeClr val="tx1"/>
                </a:solidFill>
              </a:rPr>
              <a:t>top10.py</a:t>
            </a:r>
            <a:r>
              <a:rPr lang="en-US" sz="2600" dirty="0" smtClean="0">
                <a:solidFill>
                  <a:schemeClr val="tx1"/>
                </a:solidFill>
              </a:rPr>
              <a:t>’ AS (school, meme, </a:t>
            </a:r>
            <a:r>
              <a:rPr lang="en-US" sz="2600" dirty="0" err="1" smtClean="0">
                <a:solidFill>
                  <a:schemeClr val="tx1"/>
                </a:solidFill>
              </a:rPr>
              <a:t>cnt</a:t>
            </a:r>
            <a:r>
              <a:rPr lang="en-US" sz="2600" dirty="0" smtClean="0">
                <a:solidFill>
                  <a:schemeClr val="tx1"/>
                </a:solidFill>
              </a:rPr>
              <a:t>)</a:t>
            </a:r>
          </a:p>
          <a:p>
            <a:pPr algn="l"/>
            <a:endParaRPr lang="en-US" sz="2600" dirty="0">
              <a:solidFill>
                <a:schemeClr val="tx1"/>
              </a:solidFill>
            </a:endParaRPr>
          </a:p>
          <a:p>
            <a:pPr algn="l"/>
            <a:r>
              <a:rPr lang="en-US" sz="2800" dirty="0" smtClean="0">
                <a:solidFill>
                  <a:schemeClr val="accent2">
                    <a:lumMod val="75000"/>
                  </a:schemeClr>
                </a:solidFill>
              </a:rPr>
              <a:t>FROM </a:t>
            </a:r>
            <a:r>
              <a:rPr lang="en-US" sz="2600" dirty="0" smtClean="0">
                <a:solidFill>
                  <a:schemeClr val="tx1"/>
                </a:solidFill>
              </a:rPr>
              <a:t>(SELECT subq1.school, subq1.meme, COUNT(1) AS </a:t>
            </a:r>
            <a:r>
              <a:rPr lang="en-US" sz="2600" dirty="0" err="1" smtClean="0">
                <a:solidFill>
                  <a:schemeClr val="tx1"/>
                </a:solidFill>
              </a:rPr>
              <a:t>cnt</a:t>
            </a:r>
            <a:endParaRPr lang="en-US" sz="2600" dirty="0">
              <a:solidFill>
                <a:schemeClr val="tx1"/>
              </a:solidFill>
            </a:endParaRPr>
          </a:p>
          <a:p>
            <a:pPr algn="l"/>
            <a:r>
              <a:rPr lang="en-US" sz="2600" dirty="0" smtClean="0">
                <a:solidFill>
                  <a:schemeClr val="tx1"/>
                </a:solidFill>
              </a:rPr>
              <a:t>		FROM (</a:t>
            </a:r>
            <a:r>
              <a:rPr lang="en-US" sz="2400" dirty="0" smtClean="0">
                <a:solidFill>
                  <a:schemeClr val="accent2">
                    <a:lumMod val="75000"/>
                  </a:schemeClr>
                </a:solidFill>
              </a:rPr>
              <a:t>MAP </a:t>
            </a:r>
            <a:r>
              <a:rPr lang="en-US" sz="2600" dirty="0" err="1" smtClean="0">
                <a:solidFill>
                  <a:schemeClr val="tx1"/>
                </a:solidFill>
              </a:rPr>
              <a:t>b.school</a:t>
            </a:r>
            <a:r>
              <a:rPr lang="en-US" sz="2600" dirty="0" smtClean="0">
                <a:solidFill>
                  <a:schemeClr val="tx1"/>
                </a:solidFill>
              </a:rPr>
              <a:t>, </a:t>
            </a:r>
            <a:r>
              <a:rPr lang="en-US" sz="2600" dirty="0" err="1" smtClean="0">
                <a:solidFill>
                  <a:schemeClr val="tx1"/>
                </a:solidFill>
              </a:rPr>
              <a:t>a.status</a:t>
            </a:r>
            <a:endParaRPr lang="en-US" sz="2600" dirty="0" smtClean="0">
              <a:solidFill>
                <a:schemeClr val="tx1"/>
              </a:solidFill>
            </a:endParaRPr>
          </a:p>
          <a:p>
            <a:pPr algn="l"/>
            <a:r>
              <a:rPr lang="en-US" sz="2600" dirty="0">
                <a:solidFill>
                  <a:schemeClr val="tx1"/>
                </a:solidFill>
              </a:rPr>
              <a:t>	</a:t>
            </a:r>
            <a:r>
              <a:rPr lang="en-US" sz="2600" dirty="0" smtClean="0">
                <a:solidFill>
                  <a:schemeClr val="tx1"/>
                </a:solidFill>
              </a:rPr>
              <a:t>		USING ‘</a:t>
            </a:r>
            <a:r>
              <a:rPr lang="en-US" sz="2600" b="1" dirty="0" err="1" smtClean="0">
                <a:solidFill>
                  <a:schemeClr val="tx1"/>
                </a:solidFill>
              </a:rPr>
              <a:t>meme_extractor.py</a:t>
            </a:r>
            <a:r>
              <a:rPr lang="en-US" sz="2600" dirty="0" smtClean="0">
                <a:solidFill>
                  <a:schemeClr val="tx1"/>
                </a:solidFill>
              </a:rPr>
              <a:t>’ AS (school, meme)</a:t>
            </a:r>
          </a:p>
          <a:p>
            <a:pPr algn="l"/>
            <a:r>
              <a:rPr lang="en-US" sz="2600" dirty="0">
                <a:solidFill>
                  <a:schemeClr val="tx1"/>
                </a:solidFill>
              </a:rPr>
              <a:t>	</a:t>
            </a:r>
            <a:r>
              <a:rPr lang="en-US" sz="2600" dirty="0" smtClean="0">
                <a:solidFill>
                  <a:schemeClr val="tx1"/>
                </a:solidFill>
              </a:rPr>
              <a:t>		FROM </a:t>
            </a:r>
            <a:r>
              <a:rPr lang="en-US" sz="2600" dirty="0" err="1" smtClean="0">
                <a:solidFill>
                  <a:schemeClr val="tx1"/>
                </a:solidFill>
              </a:rPr>
              <a:t>status_updates</a:t>
            </a:r>
            <a:r>
              <a:rPr lang="en-US" sz="2600" dirty="0" smtClean="0">
                <a:solidFill>
                  <a:schemeClr val="tx1"/>
                </a:solidFill>
              </a:rPr>
              <a:t> a JOIN profiles b</a:t>
            </a:r>
          </a:p>
          <a:p>
            <a:pPr algn="l"/>
            <a:r>
              <a:rPr lang="en-US" sz="2600" dirty="0">
                <a:solidFill>
                  <a:schemeClr val="tx1"/>
                </a:solidFill>
              </a:rPr>
              <a:t>	</a:t>
            </a:r>
            <a:r>
              <a:rPr lang="en-US" sz="2600" dirty="0" smtClean="0">
                <a:solidFill>
                  <a:schemeClr val="tx1"/>
                </a:solidFill>
              </a:rPr>
              <a:t>			ON (</a:t>
            </a:r>
            <a:r>
              <a:rPr lang="en-US" sz="2600" dirty="0" err="1" smtClean="0">
                <a:solidFill>
                  <a:schemeClr val="tx1"/>
                </a:solidFill>
              </a:rPr>
              <a:t>a.userid</a:t>
            </a:r>
            <a:r>
              <a:rPr lang="en-US" sz="2600" dirty="0" smtClean="0">
                <a:solidFill>
                  <a:schemeClr val="tx1"/>
                </a:solidFill>
              </a:rPr>
              <a:t> = </a:t>
            </a:r>
            <a:r>
              <a:rPr lang="en-US" sz="2600" dirty="0" err="1" smtClean="0">
                <a:solidFill>
                  <a:schemeClr val="tx1"/>
                </a:solidFill>
              </a:rPr>
              <a:t>b.userid</a:t>
            </a:r>
            <a:r>
              <a:rPr lang="en-US" sz="2600" dirty="0" smtClean="0">
                <a:solidFill>
                  <a:schemeClr val="tx1"/>
                </a:solidFill>
              </a:rPr>
              <a:t>)</a:t>
            </a:r>
          </a:p>
          <a:p>
            <a:pPr algn="l"/>
            <a:r>
              <a:rPr lang="en-US" sz="2600" dirty="0">
                <a:solidFill>
                  <a:schemeClr val="tx1"/>
                </a:solidFill>
              </a:rPr>
              <a:t>	</a:t>
            </a:r>
            <a:r>
              <a:rPr lang="en-US" sz="2600" dirty="0" smtClean="0">
                <a:solidFill>
                  <a:schemeClr val="tx1"/>
                </a:solidFill>
              </a:rPr>
              <a:t>	)</a:t>
            </a:r>
            <a:r>
              <a:rPr lang="en-US" sz="2600" dirty="0">
                <a:solidFill>
                  <a:schemeClr val="tx1"/>
                </a:solidFill>
              </a:rPr>
              <a:t> </a:t>
            </a:r>
            <a:r>
              <a:rPr lang="en-US" sz="2600" dirty="0" smtClean="0">
                <a:solidFill>
                  <a:schemeClr val="tx1"/>
                </a:solidFill>
              </a:rPr>
              <a:t>subq1</a:t>
            </a:r>
          </a:p>
          <a:p>
            <a:pPr algn="l"/>
            <a:r>
              <a:rPr lang="en-US" sz="2600" dirty="0">
                <a:solidFill>
                  <a:schemeClr val="tx1"/>
                </a:solidFill>
              </a:rPr>
              <a:t>	</a:t>
            </a:r>
            <a:r>
              <a:rPr lang="en-US" sz="2600" dirty="0" smtClean="0">
                <a:solidFill>
                  <a:schemeClr val="tx1"/>
                </a:solidFill>
              </a:rPr>
              <a:t>	</a:t>
            </a:r>
          </a:p>
          <a:p>
            <a:pPr algn="l"/>
            <a:r>
              <a:rPr lang="en-US" sz="2600" dirty="0">
                <a:solidFill>
                  <a:schemeClr val="tx1"/>
                </a:solidFill>
              </a:rPr>
              <a:t>		</a:t>
            </a:r>
            <a:r>
              <a:rPr lang="en-US" sz="2400" dirty="0" smtClean="0">
                <a:solidFill>
                  <a:schemeClr val="accent2">
                    <a:lumMod val="75000"/>
                  </a:schemeClr>
                </a:solidFill>
              </a:rPr>
              <a:t>GROUP BY </a:t>
            </a:r>
            <a:r>
              <a:rPr lang="en-US" sz="2600" dirty="0" smtClean="0">
                <a:solidFill>
                  <a:schemeClr val="tx1"/>
                </a:solidFill>
              </a:rPr>
              <a:t>subq1.school, subq1.meme</a:t>
            </a:r>
          </a:p>
          <a:p>
            <a:pPr algn="l"/>
            <a:endParaRPr lang="en-US" sz="2600" dirty="0" smtClean="0">
              <a:solidFill>
                <a:schemeClr val="tx1"/>
              </a:solidFill>
            </a:endParaRPr>
          </a:p>
          <a:p>
            <a:pPr algn="l"/>
            <a:r>
              <a:rPr lang="en-US" sz="2400" dirty="0" smtClean="0">
                <a:solidFill>
                  <a:schemeClr val="accent2">
                    <a:lumMod val="75000"/>
                  </a:schemeClr>
                </a:solidFill>
              </a:rPr>
              <a:t>		DISTRIBUTE BY </a:t>
            </a:r>
            <a:r>
              <a:rPr lang="en-US" sz="2600" dirty="0" smtClean="0">
                <a:solidFill>
                  <a:schemeClr val="tx1"/>
                </a:solidFill>
              </a:rPr>
              <a:t>school, meme</a:t>
            </a:r>
          </a:p>
          <a:p>
            <a:pPr algn="l"/>
            <a:endParaRPr lang="en-US" sz="2600" dirty="0" smtClean="0">
              <a:solidFill>
                <a:schemeClr val="tx1"/>
              </a:solidFill>
            </a:endParaRPr>
          </a:p>
          <a:p>
            <a:pPr algn="l"/>
            <a:r>
              <a:rPr lang="en-US" sz="2400" dirty="0" smtClean="0">
                <a:solidFill>
                  <a:schemeClr val="accent2">
                    <a:lumMod val="75000"/>
                  </a:schemeClr>
                </a:solidFill>
              </a:rPr>
              <a:t>		SORY BY </a:t>
            </a:r>
            <a:r>
              <a:rPr lang="en-US" sz="2400" dirty="0" smtClean="0">
                <a:solidFill>
                  <a:srgbClr val="000000"/>
                </a:solidFill>
              </a:rPr>
              <a:t>school, meme, </a:t>
            </a:r>
            <a:r>
              <a:rPr lang="en-US" sz="2400" dirty="0" err="1" smtClean="0">
                <a:solidFill>
                  <a:srgbClr val="000000"/>
                </a:solidFill>
              </a:rPr>
              <a:t>cnt</a:t>
            </a:r>
            <a:r>
              <a:rPr lang="en-US" sz="2400" dirty="0" smtClean="0">
                <a:solidFill>
                  <a:srgbClr val="000000"/>
                </a:solidFill>
              </a:rPr>
              <a:t> </a:t>
            </a:r>
            <a:r>
              <a:rPr lang="en-US" sz="2400" dirty="0" err="1" smtClean="0">
                <a:solidFill>
                  <a:srgbClr val="000000"/>
                </a:solidFill>
              </a:rPr>
              <a:t>desc</a:t>
            </a:r>
            <a:endParaRPr lang="en-US" sz="2400" dirty="0" smtClean="0">
              <a:solidFill>
                <a:srgbClr val="000000"/>
              </a:solidFill>
            </a:endParaRPr>
          </a:p>
          <a:p>
            <a:pPr algn="l"/>
            <a:r>
              <a:rPr lang="en-US" sz="2400" dirty="0" smtClean="0">
                <a:solidFill>
                  <a:srgbClr val="000000"/>
                </a:solidFill>
              </a:rPr>
              <a:t>) subq2;</a:t>
            </a:r>
            <a:endParaRPr lang="en-US" sz="2600" dirty="0" smtClean="0">
              <a:solidFill>
                <a:schemeClr val="tx1"/>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
        <p:nvSpPr>
          <p:cNvPr id="6" name="TextBox 5"/>
          <p:cNvSpPr txBox="1"/>
          <p:nvPr/>
        </p:nvSpPr>
        <p:spPr>
          <a:xfrm>
            <a:off x="1882983" y="1193916"/>
            <a:ext cx="5112546" cy="369332"/>
          </a:xfrm>
          <a:prstGeom prst="rect">
            <a:avLst/>
          </a:prstGeom>
          <a:noFill/>
        </p:spPr>
        <p:txBody>
          <a:bodyPr wrap="square" rtlCol="0">
            <a:spAutoFit/>
          </a:bodyPr>
          <a:lstStyle/>
          <a:p>
            <a:pPr marL="285750" indent="-285750">
              <a:buFont typeface="Arial"/>
              <a:buChar char="•"/>
            </a:pPr>
            <a:r>
              <a:rPr lang="en-US" b="1" dirty="0" smtClean="0">
                <a:solidFill>
                  <a:schemeClr val="accent2">
                    <a:lumMod val="75000"/>
                  </a:schemeClr>
                </a:solidFill>
              </a:rPr>
              <a:t>Top 10 most popular status memes per school?</a:t>
            </a:r>
            <a:endParaRPr lang="en-US" b="1" dirty="0">
              <a:solidFill>
                <a:schemeClr val="accent2">
                  <a:lumMod val="75000"/>
                </a:schemeClr>
              </a:solidFill>
            </a:endParaRPr>
          </a:p>
        </p:txBody>
      </p:sp>
      <p:sp>
        <p:nvSpPr>
          <p:cNvPr id="4" name="TextBox 3"/>
          <p:cNvSpPr txBox="1"/>
          <p:nvPr/>
        </p:nvSpPr>
        <p:spPr>
          <a:xfrm>
            <a:off x="6623314" y="3722562"/>
            <a:ext cx="2309948" cy="369332"/>
          </a:xfrm>
          <a:prstGeom prst="rect">
            <a:avLst/>
          </a:prstGeom>
          <a:noFill/>
        </p:spPr>
        <p:txBody>
          <a:bodyPr wrap="square" rtlCol="0">
            <a:spAutoFit/>
          </a:bodyPr>
          <a:lstStyle/>
          <a:p>
            <a:r>
              <a:rPr lang="en-US" dirty="0" smtClean="0"/>
              <a:t>&lt;(school, meme),  </a:t>
            </a:r>
            <a:r>
              <a:rPr lang="en-US" dirty="0" err="1" smtClean="0"/>
              <a:t>cnt</a:t>
            </a:r>
            <a:r>
              <a:rPr lang="en-US" dirty="0" smtClean="0"/>
              <a:t>&gt;</a:t>
            </a:r>
            <a:endParaRPr lang="en-US" dirty="0"/>
          </a:p>
        </p:txBody>
      </p:sp>
      <p:cxnSp>
        <p:nvCxnSpPr>
          <p:cNvPr id="8" name="Elbow Connector 7"/>
          <p:cNvCxnSpPr/>
          <p:nvPr/>
        </p:nvCxnSpPr>
        <p:spPr>
          <a:xfrm rot="16200000" flipH="1">
            <a:off x="4942708" y="4100313"/>
            <a:ext cx="2912361" cy="448858"/>
          </a:xfrm>
          <a:prstGeom prst="bentConnector3">
            <a:avLst>
              <a:gd name="adj1" fmla="val 376"/>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6174459" y="5780923"/>
            <a:ext cx="448855"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3483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5" end="1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Hive Query Language</a:t>
            </a:r>
            <a:endParaRPr lang="en-US" dirty="0">
              <a:solidFill>
                <a:srgbClr val="3366FF"/>
              </a:solidFill>
            </a:endParaRPr>
          </a:p>
        </p:txBody>
      </p:sp>
      <p:sp>
        <p:nvSpPr>
          <p:cNvPr id="3" name="Subtitle 2"/>
          <p:cNvSpPr>
            <a:spLocks noGrp="1"/>
          </p:cNvSpPr>
          <p:nvPr>
            <p:ph type="subTitle" idx="1"/>
          </p:nvPr>
        </p:nvSpPr>
        <p:spPr>
          <a:xfrm>
            <a:off x="619124" y="1682336"/>
            <a:ext cx="7839075" cy="4624127"/>
          </a:xfrm>
        </p:spPr>
        <p:txBody>
          <a:bodyPr>
            <a:normAutofit/>
          </a:bodyPr>
          <a:lstStyle/>
          <a:p>
            <a:pPr marL="457200" indent="-457200" algn="l">
              <a:buFont typeface="Wingdings" charset="2"/>
              <a:buChar char="§"/>
            </a:pPr>
            <a:r>
              <a:rPr lang="en-US" dirty="0" smtClean="0">
                <a:solidFill>
                  <a:schemeClr val="tx1"/>
                </a:solidFill>
              </a:rPr>
              <a:t>SQL-like query language called </a:t>
            </a:r>
            <a:r>
              <a:rPr lang="en-US" b="1" dirty="0" err="1" smtClean="0">
                <a:solidFill>
                  <a:schemeClr val="tx1"/>
                </a:solidFill>
              </a:rPr>
              <a:t>HiveQL</a:t>
            </a:r>
            <a:endParaRPr lang="en-US" b="1" dirty="0" smtClean="0">
              <a:solidFill>
                <a:schemeClr val="tx1"/>
              </a:solidFill>
            </a:endParaRPr>
          </a:p>
          <a:p>
            <a:pPr marL="914400" lvl="1" indent="-457200" algn="l">
              <a:buFont typeface="Lucida Grande"/>
              <a:buChar char="-"/>
            </a:pPr>
            <a:r>
              <a:rPr lang="en-US" dirty="0" smtClean="0">
                <a:solidFill>
                  <a:schemeClr val="accent2">
                    <a:lumMod val="75000"/>
                  </a:schemeClr>
                </a:solidFill>
              </a:rPr>
              <a:t>DDL: Create, Drop, Alter (tables/partitions/columns)</a:t>
            </a:r>
            <a:endParaRPr lang="en-US" dirty="0">
              <a:solidFill>
                <a:schemeClr val="tx1"/>
              </a:solidFill>
            </a:endParaRPr>
          </a:p>
          <a:p>
            <a:pPr marL="914400" lvl="1" indent="-457200" algn="l">
              <a:buFont typeface="Lucida Grande"/>
              <a:buChar char="-"/>
            </a:pPr>
            <a:r>
              <a:rPr lang="en-US" dirty="0" smtClean="0">
                <a:solidFill>
                  <a:schemeClr val="accent2">
                    <a:lumMod val="75000"/>
                  </a:schemeClr>
                </a:solidFill>
              </a:rPr>
              <a:t>DML: Load and insert Data, select, project, join, aggregate, union all</a:t>
            </a:r>
          </a:p>
          <a:p>
            <a:pPr marL="914400" lvl="1" indent="-457200" algn="l">
              <a:buFont typeface="Lucida Grande"/>
              <a:buChar char="-"/>
            </a:pPr>
            <a:r>
              <a:rPr lang="en-US" dirty="0" smtClean="0">
                <a:solidFill>
                  <a:schemeClr val="accent2">
                    <a:lumMod val="75000"/>
                  </a:schemeClr>
                </a:solidFill>
              </a:rPr>
              <a:t>Primitive and complex data types</a:t>
            </a:r>
          </a:p>
          <a:p>
            <a:pPr marL="914400" lvl="1" indent="-457200" algn="l">
              <a:buFont typeface="Lucida Grande"/>
              <a:buChar char="-"/>
            </a:pPr>
            <a:r>
              <a:rPr lang="en-US" dirty="0" smtClean="0">
                <a:solidFill>
                  <a:schemeClr val="accent2">
                    <a:lumMod val="75000"/>
                  </a:schemeClr>
                </a:solidFill>
              </a:rPr>
              <a:t>Operators and functions</a:t>
            </a:r>
          </a:p>
          <a:p>
            <a:pPr marL="914400" lvl="1" indent="-457200" algn="l">
              <a:buFont typeface="Lucida Grande"/>
              <a:buChar char="-"/>
            </a:pPr>
            <a:r>
              <a:rPr lang="en-US" dirty="0" smtClean="0">
                <a:solidFill>
                  <a:schemeClr val="accent2">
                    <a:lumMod val="75000"/>
                  </a:schemeClr>
                </a:solidFill>
              </a:rPr>
              <a:t>Support for variety of file formats</a:t>
            </a:r>
          </a:p>
          <a:p>
            <a:pPr algn="l"/>
            <a:endParaRPr lang="en-US" dirty="0" smtClean="0">
              <a:solidFill>
                <a:schemeClr val="tx1"/>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8286378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336"/>
            <a:ext cx="7772400" cy="1076325"/>
          </a:xfrm>
          <a:ln>
            <a:noFill/>
          </a:ln>
        </p:spPr>
        <p:txBody>
          <a:bodyPr tIns="0" bIns="0"/>
          <a:lstStyle/>
          <a:p>
            <a:r>
              <a:rPr lang="en-US" dirty="0" smtClean="0">
                <a:solidFill>
                  <a:srgbClr val="3366FF"/>
                </a:solidFill>
              </a:rPr>
              <a:t>Hive Architecture</a:t>
            </a:r>
            <a:endParaRPr lang="en-US" dirty="0">
              <a:solidFill>
                <a:srgbClr val="3366FF"/>
              </a:solidFill>
            </a:endParaRPr>
          </a:p>
        </p:txBody>
      </p:sp>
      <p:cxnSp>
        <p:nvCxnSpPr>
          <p:cNvPr id="5" name="Straight Connector 4"/>
          <p:cNvCxnSpPr/>
          <p:nvPr/>
        </p:nvCxnSpPr>
        <p:spPr>
          <a:xfrm>
            <a:off x="619125" y="1019733"/>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pic>
        <p:nvPicPr>
          <p:cNvPr id="6" name="Picture 5" descr="Screen Shot 2014-02-13 at 11.26.02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4837" y="1057089"/>
            <a:ext cx="5397224" cy="5713363"/>
          </a:xfrm>
          <a:prstGeom prst="rect">
            <a:avLst/>
          </a:prstGeom>
        </p:spPr>
      </p:pic>
    </p:spTree>
    <p:extLst>
      <p:ext uri="{BB962C8B-B14F-4D97-AF65-F5344CB8AC3E}">
        <p14:creationId xmlns:p14="http://schemas.microsoft.com/office/powerpoint/2010/main" val="28286378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336"/>
            <a:ext cx="7772400" cy="1076325"/>
          </a:xfrm>
          <a:ln>
            <a:noFill/>
          </a:ln>
        </p:spPr>
        <p:txBody>
          <a:bodyPr tIns="0" bIns="0"/>
          <a:lstStyle/>
          <a:p>
            <a:r>
              <a:rPr lang="en-US" dirty="0" smtClean="0">
                <a:solidFill>
                  <a:srgbClr val="3366FF"/>
                </a:solidFill>
              </a:rPr>
              <a:t>Hive Architecture</a:t>
            </a:r>
            <a:endParaRPr lang="en-US" dirty="0">
              <a:solidFill>
                <a:srgbClr val="3366FF"/>
              </a:solidFill>
            </a:endParaRPr>
          </a:p>
        </p:txBody>
      </p:sp>
      <p:cxnSp>
        <p:nvCxnSpPr>
          <p:cNvPr id="5" name="Straight Connector 4"/>
          <p:cNvCxnSpPr/>
          <p:nvPr/>
        </p:nvCxnSpPr>
        <p:spPr>
          <a:xfrm>
            <a:off x="619125" y="1019733"/>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4837" y="1252043"/>
            <a:ext cx="5397224" cy="3297669"/>
          </a:xfrm>
          <a:prstGeom prst="rect">
            <a:avLst/>
          </a:prstGeom>
        </p:spPr>
      </p:pic>
      <p:sp>
        <p:nvSpPr>
          <p:cNvPr id="4" name="Rounded Rectangle 3"/>
          <p:cNvSpPr/>
          <p:nvPr/>
        </p:nvSpPr>
        <p:spPr>
          <a:xfrm>
            <a:off x="2194874" y="1252043"/>
            <a:ext cx="4452457" cy="974504"/>
          </a:xfrm>
          <a:prstGeom prst="roundRect">
            <a:avLst/>
          </a:prstGeom>
          <a:noFill/>
          <a:ln w="444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85800" y="5102422"/>
            <a:ext cx="7772399" cy="1384995"/>
          </a:xfrm>
          <a:prstGeom prst="rect">
            <a:avLst/>
          </a:prstGeom>
        </p:spPr>
        <p:txBody>
          <a:bodyPr wrap="square">
            <a:spAutoFit/>
          </a:bodyPr>
          <a:lstStyle/>
          <a:p>
            <a:pPr marL="457200" indent="-457200">
              <a:buFont typeface="Wingdings" charset="2"/>
              <a:buChar char="§"/>
            </a:pPr>
            <a:r>
              <a:rPr lang="en-US" sz="2400" dirty="0"/>
              <a:t>External Interfaces</a:t>
            </a:r>
          </a:p>
          <a:p>
            <a:pPr marL="914400" lvl="1" indent="-457200">
              <a:buFont typeface="Lucida Grande"/>
              <a:buChar char="-"/>
            </a:pPr>
            <a:r>
              <a:rPr lang="en-US" sz="2000" dirty="0">
                <a:solidFill>
                  <a:schemeClr val="accent2">
                    <a:lumMod val="75000"/>
                  </a:schemeClr>
                </a:solidFill>
              </a:rPr>
              <a:t>User interfaces like CLI, web UI</a:t>
            </a:r>
          </a:p>
          <a:p>
            <a:pPr marL="914400" lvl="1" indent="-457200">
              <a:buFont typeface="Lucida Grande"/>
              <a:buChar char="-"/>
            </a:pPr>
            <a:r>
              <a:rPr lang="en-US" sz="2000" dirty="0">
                <a:solidFill>
                  <a:schemeClr val="accent2">
                    <a:lumMod val="75000"/>
                  </a:schemeClr>
                </a:solidFill>
              </a:rPr>
              <a:t>APIs like JDBC and ODBC</a:t>
            </a:r>
          </a:p>
          <a:p>
            <a:pPr marL="914400" lvl="1" indent="-457200">
              <a:buFont typeface="Lucida Grande"/>
              <a:buChar char="-"/>
            </a:pPr>
            <a:r>
              <a:rPr lang="en-US" sz="2000" dirty="0" smtClean="0">
                <a:solidFill>
                  <a:schemeClr val="accent2">
                    <a:lumMod val="75000"/>
                  </a:schemeClr>
                </a:solidFill>
              </a:rPr>
              <a:t>Other interfaces like Microsoft </a:t>
            </a:r>
            <a:r>
              <a:rPr lang="en-US" sz="2000" dirty="0" err="1" smtClean="0">
                <a:solidFill>
                  <a:schemeClr val="accent2">
                    <a:lumMod val="75000"/>
                  </a:schemeClr>
                </a:solidFill>
              </a:rPr>
              <a:t>HDInsight</a:t>
            </a:r>
            <a:endParaRPr lang="en-US" sz="2000" dirty="0">
              <a:solidFill>
                <a:schemeClr val="accent2">
                  <a:lumMod val="75000"/>
                </a:schemeClr>
              </a:solidFill>
            </a:endParaRPr>
          </a:p>
        </p:txBody>
      </p:sp>
    </p:spTree>
    <p:extLst>
      <p:ext uri="{BB962C8B-B14F-4D97-AF65-F5344CB8AC3E}">
        <p14:creationId xmlns:p14="http://schemas.microsoft.com/office/powerpoint/2010/main" val="9509145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336"/>
            <a:ext cx="7772400" cy="1076325"/>
          </a:xfrm>
          <a:ln>
            <a:noFill/>
          </a:ln>
        </p:spPr>
        <p:txBody>
          <a:bodyPr tIns="0" bIns="0"/>
          <a:lstStyle/>
          <a:p>
            <a:r>
              <a:rPr lang="en-US" dirty="0" smtClean="0">
                <a:solidFill>
                  <a:srgbClr val="3366FF"/>
                </a:solidFill>
              </a:rPr>
              <a:t>Hive Architecture</a:t>
            </a:r>
            <a:endParaRPr lang="en-US" dirty="0">
              <a:solidFill>
                <a:srgbClr val="3366FF"/>
              </a:solidFill>
            </a:endParaRPr>
          </a:p>
        </p:txBody>
      </p:sp>
      <p:cxnSp>
        <p:nvCxnSpPr>
          <p:cNvPr id="5" name="Straight Connector 4"/>
          <p:cNvCxnSpPr/>
          <p:nvPr/>
        </p:nvCxnSpPr>
        <p:spPr>
          <a:xfrm>
            <a:off x="619125" y="1019733"/>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4837" y="1252043"/>
            <a:ext cx="5397224" cy="3297669"/>
          </a:xfrm>
          <a:prstGeom prst="rect">
            <a:avLst/>
          </a:prstGeom>
        </p:spPr>
      </p:pic>
      <p:sp>
        <p:nvSpPr>
          <p:cNvPr id="4" name="Rounded Rectangle 3"/>
          <p:cNvSpPr/>
          <p:nvPr/>
        </p:nvSpPr>
        <p:spPr>
          <a:xfrm>
            <a:off x="3558828" y="2224197"/>
            <a:ext cx="1755899" cy="974504"/>
          </a:xfrm>
          <a:prstGeom prst="roundRect">
            <a:avLst/>
          </a:prstGeom>
          <a:noFill/>
          <a:ln w="444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619125" y="4970411"/>
            <a:ext cx="7839076" cy="1969770"/>
          </a:xfrm>
          <a:prstGeom prst="rect">
            <a:avLst/>
          </a:prstGeom>
        </p:spPr>
        <p:txBody>
          <a:bodyPr wrap="square">
            <a:spAutoFit/>
          </a:bodyPr>
          <a:lstStyle/>
          <a:p>
            <a:pPr marL="457200" indent="-457200">
              <a:buFont typeface="Wingdings" charset="2"/>
              <a:buChar char="§"/>
            </a:pPr>
            <a:r>
              <a:rPr lang="en-US" sz="2400" dirty="0"/>
              <a:t>Thrift Server</a:t>
            </a:r>
          </a:p>
          <a:p>
            <a:pPr marL="914400" lvl="1" indent="-457200">
              <a:buFont typeface="Lucida Grande"/>
              <a:buChar char="-"/>
            </a:pPr>
            <a:r>
              <a:rPr lang="en-US" sz="2000" dirty="0" smtClean="0">
                <a:solidFill>
                  <a:schemeClr val="accent2">
                    <a:lumMod val="75000"/>
                  </a:schemeClr>
                </a:solidFill>
              </a:rPr>
              <a:t>Exposes a simple client API to execute </a:t>
            </a:r>
            <a:r>
              <a:rPr lang="en-US" sz="2000" dirty="0" err="1" smtClean="0">
                <a:solidFill>
                  <a:schemeClr val="accent2">
                    <a:lumMod val="75000"/>
                  </a:schemeClr>
                </a:solidFill>
              </a:rPr>
              <a:t>HiveQL</a:t>
            </a:r>
            <a:r>
              <a:rPr lang="en-US" sz="2000" dirty="0" smtClean="0">
                <a:solidFill>
                  <a:schemeClr val="accent2">
                    <a:lumMod val="75000"/>
                  </a:schemeClr>
                </a:solidFill>
              </a:rPr>
              <a:t> statements</a:t>
            </a:r>
          </a:p>
          <a:p>
            <a:pPr marL="914400" lvl="1" indent="-457200">
              <a:buFont typeface="Lucida Grande"/>
              <a:buChar char="-"/>
            </a:pPr>
            <a:r>
              <a:rPr lang="en-US" sz="2000" dirty="0" smtClean="0">
                <a:solidFill>
                  <a:schemeClr val="accent2">
                    <a:lumMod val="75000"/>
                  </a:schemeClr>
                </a:solidFill>
              </a:rPr>
              <a:t>Thrift </a:t>
            </a:r>
            <a:r>
              <a:rPr lang="en-US" sz="2000" dirty="0">
                <a:solidFill>
                  <a:schemeClr val="accent2">
                    <a:lumMod val="75000"/>
                  </a:schemeClr>
                </a:solidFill>
              </a:rPr>
              <a:t>is a framework for cross-language </a:t>
            </a:r>
            <a:r>
              <a:rPr lang="en-US" sz="2000" dirty="0" smtClean="0">
                <a:solidFill>
                  <a:schemeClr val="accent2">
                    <a:lumMod val="75000"/>
                  </a:schemeClr>
                </a:solidFill>
              </a:rPr>
              <a:t>services</a:t>
            </a:r>
          </a:p>
          <a:p>
            <a:pPr marL="914400" lvl="1" indent="-457200">
              <a:buFont typeface="Lucida Grande"/>
              <a:buChar char="-"/>
            </a:pPr>
            <a:r>
              <a:rPr lang="en-US" sz="2000" dirty="0" smtClean="0">
                <a:solidFill>
                  <a:schemeClr val="accent2">
                    <a:lumMod val="75000"/>
                  </a:schemeClr>
                </a:solidFill>
              </a:rPr>
              <a:t>Delegates client requests for metadata to </a:t>
            </a:r>
            <a:r>
              <a:rPr lang="en-US" sz="2000" dirty="0" err="1" smtClean="0">
                <a:solidFill>
                  <a:schemeClr val="accent2">
                    <a:lumMod val="75000"/>
                  </a:schemeClr>
                </a:solidFill>
              </a:rPr>
              <a:t>metastore</a:t>
            </a:r>
            <a:r>
              <a:rPr lang="en-US" sz="2000" dirty="0" smtClean="0">
                <a:solidFill>
                  <a:schemeClr val="accent2">
                    <a:lumMod val="75000"/>
                  </a:schemeClr>
                </a:solidFill>
              </a:rPr>
              <a:t> or </a:t>
            </a:r>
            <a:r>
              <a:rPr lang="en-US" sz="2000" dirty="0" err="1" smtClean="0">
                <a:solidFill>
                  <a:schemeClr val="accent2">
                    <a:lumMod val="75000"/>
                  </a:schemeClr>
                </a:solidFill>
              </a:rPr>
              <a:t>hadoop</a:t>
            </a:r>
            <a:r>
              <a:rPr lang="en-US" sz="2000" dirty="0" smtClean="0">
                <a:solidFill>
                  <a:schemeClr val="accent2">
                    <a:lumMod val="75000"/>
                  </a:schemeClr>
                </a:solidFill>
              </a:rPr>
              <a:t> file system</a:t>
            </a:r>
            <a:endParaRPr lang="en-US" sz="2000" dirty="0" smtClean="0">
              <a:solidFill>
                <a:schemeClr val="accent2">
                  <a:lumMod val="75000"/>
                </a:schemeClr>
              </a:solidFill>
            </a:endParaRPr>
          </a:p>
          <a:p>
            <a:pPr marL="914400" lvl="1" indent="-457200">
              <a:buFont typeface="Lucida Grande"/>
              <a:buChar char="-"/>
            </a:pPr>
            <a:endParaRPr lang="en-US" dirty="0">
              <a:solidFill>
                <a:schemeClr val="accent2">
                  <a:lumMod val="75000"/>
                </a:schemeClr>
              </a:solidFill>
            </a:endParaRPr>
          </a:p>
        </p:txBody>
      </p:sp>
      <p:cxnSp>
        <p:nvCxnSpPr>
          <p:cNvPr id="7" name="Elbow Connector 6"/>
          <p:cNvCxnSpPr/>
          <p:nvPr/>
        </p:nvCxnSpPr>
        <p:spPr>
          <a:xfrm rot="10800000">
            <a:off x="5009696" y="2842400"/>
            <a:ext cx="770648" cy="3"/>
          </a:xfrm>
          <a:prstGeom prst="bentConnector3">
            <a:avLst>
              <a:gd name="adj1" fmla="val 50000"/>
            </a:avLst>
          </a:prstGeom>
          <a:ln>
            <a:solidFill>
              <a:schemeClr val="tx1">
                <a:lumMod val="75000"/>
                <a:lumOff val="25000"/>
              </a:schemeClr>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0135776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336"/>
            <a:ext cx="7772400" cy="1076325"/>
          </a:xfrm>
          <a:ln>
            <a:noFill/>
          </a:ln>
        </p:spPr>
        <p:txBody>
          <a:bodyPr tIns="0" bIns="0"/>
          <a:lstStyle/>
          <a:p>
            <a:r>
              <a:rPr lang="en-US" dirty="0" smtClean="0">
                <a:solidFill>
                  <a:srgbClr val="3366FF"/>
                </a:solidFill>
              </a:rPr>
              <a:t>Hive Architecture</a:t>
            </a:r>
            <a:endParaRPr lang="en-US" dirty="0">
              <a:solidFill>
                <a:srgbClr val="3366FF"/>
              </a:solidFill>
            </a:endParaRPr>
          </a:p>
        </p:txBody>
      </p:sp>
      <p:cxnSp>
        <p:nvCxnSpPr>
          <p:cNvPr id="5" name="Straight Connector 4"/>
          <p:cNvCxnSpPr/>
          <p:nvPr/>
        </p:nvCxnSpPr>
        <p:spPr>
          <a:xfrm>
            <a:off x="619125" y="1019733"/>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4837" y="1252043"/>
            <a:ext cx="5397224" cy="3297669"/>
          </a:xfrm>
          <a:prstGeom prst="rect">
            <a:avLst/>
          </a:prstGeom>
        </p:spPr>
      </p:pic>
      <p:sp>
        <p:nvSpPr>
          <p:cNvPr id="4" name="Rounded Rectangle 3"/>
          <p:cNvSpPr/>
          <p:nvPr/>
        </p:nvSpPr>
        <p:spPr>
          <a:xfrm>
            <a:off x="5534214" y="2537795"/>
            <a:ext cx="1755899" cy="974504"/>
          </a:xfrm>
          <a:prstGeom prst="roundRect">
            <a:avLst/>
          </a:prstGeom>
          <a:noFill/>
          <a:ln w="444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634803" y="4907819"/>
            <a:ext cx="7902575" cy="1585049"/>
          </a:xfrm>
          <a:prstGeom prst="rect">
            <a:avLst/>
          </a:prstGeom>
        </p:spPr>
        <p:txBody>
          <a:bodyPr wrap="square">
            <a:spAutoFit/>
          </a:bodyPr>
          <a:lstStyle/>
          <a:p>
            <a:pPr marL="457200" indent="-457200">
              <a:buFont typeface="Wingdings" charset="2"/>
              <a:buChar char="§"/>
            </a:pPr>
            <a:r>
              <a:rPr lang="en-US" sz="2400" dirty="0" err="1" smtClean="0"/>
              <a:t>Metastore</a:t>
            </a:r>
            <a:endParaRPr lang="en-US" sz="2400" dirty="0"/>
          </a:p>
          <a:p>
            <a:pPr marL="914400" lvl="1" indent="-457200">
              <a:buFont typeface="Lucida Grande"/>
              <a:buChar char="-"/>
            </a:pPr>
            <a:r>
              <a:rPr lang="en-US" dirty="0" smtClean="0">
                <a:solidFill>
                  <a:schemeClr val="accent2">
                    <a:lumMod val="75000"/>
                  </a:schemeClr>
                </a:solidFill>
              </a:rPr>
              <a:t>Stores </a:t>
            </a:r>
            <a:r>
              <a:rPr lang="en-US" dirty="0" smtClean="0">
                <a:solidFill>
                  <a:schemeClr val="accent2">
                    <a:lumMod val="75000"/>
                  </a:schemeClr>
                </a:solidFill>
              </a:rPr>
              <a:t>metadata and statistics for </a:t>
            </a:r>
            <a:r>
              <a:rPr lang="en-US" dirty="0" smtClean="0">
                <a:solidFill>
                  <a:schemeClr val="accent2">
                    <a:lumMod val="75000"/>
                  </a:schemeClr>
                </a:solidFill>
              </a:rPr>
              <a:t>databases, tables, partitions</a:t>
            </a:r>
          </a:p>
          <a:p>
            <a:pPr marL="914400" lvl="1" indent="-457200">
              <a:buFont typeface="Lucida Grande"/>
              <a:buChar char="-"/>
            </a:pPr>
            <a:r>
              <a:rPr lang="en-US" dirty="0">
                <a:solidFill>
                  <a:schemeClr val="accent2">
                    <a:lumMod val="75000"/>
                  </a:schemeClr>
                </a:solidFill>
              </a:rPr>
              <a:t>A</a:t>
            </a:r>
            <a:r>
              <a:rPr lang="en-US" dirty="0" smtClean="0">
                <a:solidFill>
                  <a:schemeClr val="accent2">
                    <a:lumMod val="75000"/>
                  </a:schemeClr>
                </a:solidFill>
              </a:rPr>
              <a:t> </a:t>
            </a:r>
            <a:r>
              <a:rPr lang="en-US" dirty="0">
                <a:solidFill>
                  <a:schemeClr val="accent2">
                    <a:lumMod val="75000"/>
                  </a:schemeClr>
                </a:solidFill>
              </a:rPr>
              <a:t>relational database or file system optimized for random accesses and updates</a:t>
            </a:r>
          </a:p>
          <a:p>
            <a:pPr marL="914400" lvl="1" indent="-457200">
              <a:buFont typeface="Lucida Grande"/>
              <a:buChar char="-"/>
            </a:pPr>
            <a:r>
              <a:rPr lang="en-US" dirty="0">
                <a:solidFill>
                  <a:schemeClr val="accent2">
                    <a:lumMod val="75000"/>
                  </a:schemeClr>
                </a:solidFill>
              </a:rPr>
              <a:t>C</a:t>
            </a:r>
            <a:r>
              <a:rPr lang="en-US" dirty="0" smtClean="0">
                <a:solidFill>
                  <a:schemeClr val="accent2">
                    <a:lumMod val="75000"/>
                  </a:schemeClr>
                </a:solidFill>
              </a:rPr>
              <a:t>onsistency </a:t>
            </a:r>
            <a:r>
              <a:rPr lang="en-US" dirty="0">
                <a:solidFill>
                  <a:schemeClr val="accent2">
                    <a:lumMod val="75000"/>
                  </a:schemeClr>
                </a:solidFill>
              </a:rPr>
              <a:t>between metadata and </a:t>
            </a:r>
            <a:r>
              <a:rPr lang="en-US" dirty="0" smtClean="0">
                <a:solidFill>
                  <a:schemeClr val="accent2">
                    <a:lumMod val="75000"/>
                  </a:schemeClr>
                </a:solidFill>
              </a:rPr>
              <a:t>data should be maintained explicitly</a:t>
            </a:r>
            <a:endParaRPr lang="en-US" dirty="0"/>
          </a:p>
        </p:txBody>
      </p:sp>
      <p:cxnSp>
        <p:nvCxnSpPr>
          <p:cNvPr id="12" name="Elbow Connector 11"/>
          <p:cNvCxnSpPr>
            <a:stCxn id="4" idx="2"/>
          </p:cNvCxnSpPr>
          <p:nvPr/>
        </p:nvCxnSpPr>
        <p:spPr>
          <a:xfrm rot="5400000">
            <a:off x="5449065" y="3171456"/>
            <a:ext cx="622257" cy="1303942"/>
          </a:xfrm>
          <a:prstGeom prst="bentConnector2">
            <a:avLst/>
          </a:prstGeom>
          <a:ln>
            <a:solidFill>
              <a:schemeClr val="tx1">
                <a:lumMod val="75000"/>
                <a:lumOff val="25000"/>
              </a:schemeClr>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146965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336"/>
            <a:ext cx="7772400" cy="1076325"/>
          </a:xfrm>
          <a:ln>
            <a:noFill/>
          </a:ln>
        </p:spPr>
        <p:txBody>
          <a:bodyPr tIns="0" bIns="0"/>
          <a:lstStyle/>
          <a:p>
            <a:r>
              <a:rPr lang="en-US" dirty="0" smtClean="0">
                <a:solidFill>
                  <a:srgbClr val="3366FF"/>
                </a:solidFill>
              </a:rPr>
              <a:t>Hive Architecture</a:t>
            </a:r>
            <a:endParaRPr lang="en-US" dirty="0">
              <a:solidFill>
                <a:srgbClr val="3366FF"/>
              </a:solidFill>
            </a:endParaRPr>
          </a:p>
        </p:txBody>
      </p:sp>
      <p:cxnSp>
        <p:nvCxnSpPr>
          <p:cNvPr id="5" name="Straight Connector 4"/>
          <p:cNvCxnSpPr/>
          <p:nvPr/>
        </p:nvCxnSpPr>
        <p:spPr>
          <a:xfrm>
            <a:off x="619125" y="1019733"/>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4837" y="1252043"/>
            <a:ext cx="5397224" cy="3297669"/>
          </a:xfrm>
          <a:prstGeom prst="rect">
            <a:avLst/>
          </a:prstGeom>
        </p:spPr>
      </p:pic>
      <p:sp>
        <p:nvSpPr>
          <p:cNvPr id="4" name="Rounded Rectangle 3"/>
          <p:cNvSpPr/>
          <p:nvPr/>
        </p:nvSpPr>
        <p:spPr>
          <a:xfrm>
            <a:off x="3527473" y="3243390"/>
            <a:ext cx="1755899" cy="1476261"/>
          </a:xfrm>
          <a:prstGeom prst="roundRect">
            <a:avLst/>
          </a:prstGeom>
          <a:noFill/>
          <a:ln w="444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ubtitle 2"/>
          <p:cNvSpPr>
            <a:spLocks noGrp="1"/>
          </p:cNvSpPr>
          <p:nvPr>
            <p:ph type="subTitle" idx="1"/>
          </p:nvPr>
        </p:nvSpPr>
        <p:spPr>
          <a:xfrm>
            <a:off x="634802" y="5080289"/>
            <a:ext cx="7902575" cy="1395515"/>
          </a:xfrm>
        </p:spPr>
        <p:txBody>
          <a:bodyPr>
            <a:normAutofit fontScale="92500" lnSpcReduction="20000"/>
          </a:bodyPr>
          <a:lstStyle/>
          <a:p>
            <a:pPr marL="457200" indent="-457200" algn="l">
              <a:buFont typeface="Wingdings" charset="2"/>
              <a:buChar char="§"/>
            </a:pPr>
            <a:r>
              <a:rPr lang="en-US" sz="2600" dirty="0" smtClean="0">
                <a:solidFill>
                  <a:schemeClr val="tx1"/>
                </a:solidFill>
              </a:rPr>
              <a:t>Driver</a:t>
            </a:r>
            <a:endParaRPr lang="en-US" sz="2600" dirty="0">
              <a:solidFill>
                <a:schemeClr val="tx1"/>
              </a:solidFill>
            </a:endParaRPr>
          </a:p>
          <a:p>
            <a:pPr marL="914400" lvl="1" indent="-457200" algn="l">
              <a:buFont typeface="Lucida Grande"/>
              <a:buChar char="-"/>
            </a:pPr>
            <a:r>
              <a:rPr lang="en-US" sz="2300" dirty="0" smtClean="0">
                <a:solidFill>
                  <a:schemeClr val="accent2">
                    <a:lumMod val="75000"/>
                  </a:schemeClr>
                </a:solidFill>
              </a:rPr>
              <a:t>Manages life cycle of </a:t>
            </a:r>
            <a:r>
              <a:rPr lang="en-US" sz="2300" dirty="0" err="1" smtClean="0">
                <a:solidFill>
                  <a:schemeClr val="accent2">
                    <a:lumMod val="75000"/>
                  </a:schemeClr>
                </a:solidFill>
              </a:rPr>
              <a:t>HiveQL</a:t>
            </a:r>
            <a:r>
              <a:rPr lang="en-US" sz="2300" dirty="0" smtClean="0">
                <a:solidFill>
                  <a:schemeClr val="accent2">
                    <a:lumMod val="75000"/>
                  </a:schemeClr>
                </a:solidFill>
              </a:rPr>
              <a:t> statement: compilation, optimization and execution</a:t>
            </a:r>
            <a:endParaRPr lang="en-US" sz="2300" dirty="0">
              <a:solidFill>
                <a:schemeClr val="accent2">
                  <a:lumMod val="75000"/>
                </a:schemeClr>
              </a:solidFill>
            </a:endParaRPr>
          </a:p>
          <a:p>
            <a:pPr marL="914400" lvl="1" indent="-457200" algn="l">
              <a:buFont typeface="Lucida Grande"/>
              <a:buChar char="-"/>
            </a:pPr>
            <a:r>
              <a:rPr lang="en-US" sz="2300" dirty="0" smtClean="0">
                <a:solidFill>
                  <a:schemeClr val="accent2">
                    <a:lumMod val="75000"/>
                  </a:schemeClr>
                </a:solidFill>
              </a:rPr>
              <a:t>Uses a session handle to keep track of a statement</a:t>
            </a:r>
          </a:p>
        </p:txBody>
      </p:sp>
    </p:spTree>
    <p:extLst>
      <p:ext uri="{BB962C8B-B14F-4D97-AF65-F5344CB8AC3E}">
        <p14:creationId xmlns:p14="http://schemas.microsoft.com/office/powerpoint/2010/main" val="71469651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336"/>
            <a:ext cx="7772400" cy="1076325"/>
          </a:xfrm>
          <a:ln>
            <a:noFill/>
          </a:ln>
        </p:spPr>
        <p:txBody>
          <a:bodyPr tIns="0" bIns="0"/>
          <a:lstStyle/>
          <a:p>
            <a:r>
              <a:rPr lang="en-US" dirty="0" smtClean="0">
                <a:solidFill>
                  <a:srgbClr val="3366FF"/>
                </a:solidFill>
              </a:rPr>
              <a:t>Hive Architecture</a:t>
            </a:r>
            <a:endParaRPr lang="en-US" dirty="0">
              <a:solidFill>
                <a:srgbClr val="3366FF"/>
              </a:solidFill>
            </a:endParaRPr>
          </a:p>
        </p:txBody>
      </p:sp>
      <p:cxnSp>
        <p:nvCxnSpPr>
          <p:cNvPr id="5" name="Straight Connector 4"/>
          <p:cNvCxnSpPr/>
          <p:nvPr/>
        </p:nvCxnSpPr>
        <p:spPr>
          <a:xfrm>
            <a:off x="619125" y="1019733"/>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4837" y="1252043"/>
            <a:ext cx="5397224" cy="3297669"/>
          </a:xfrm>
          <a:prstGeom prst="rect">
            <a:avLst/>
          </a:prstGeom>
        </p:spPr>
      </p:pic>
      <p:sp>
        <p:nvSpPr>
          <p:cNvPr id="4" name="Rounded Rectangle 3"/>
          <p:cNvSpPr/>
          <p:nvPr/>
        </p:nvSpPr>
        <p:spPr>
          <a:xfrm>
            <a:off x="3527473" y="3243390"/>
            <a:ext cx="1755899" cy="1476261"/>
          </a:xfrm>
          <a:prstGeom prst="roundRect">
            <a:avLst/>
          </a:prstGeom>
          <a:noFill/>
          <a:ln w="444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685800" y="5028251"/>
            <a:ext cx="7772400" cy="1569660"/>
          </a:xfrm>
          <a:prstGeom prst="rect">
            <a:avLst/>
          </a:prstGeom>
        </p:spPr>
        <p:txBody>
          <a:bodyPr wrap="square">
            <a:spAutoFit/>
          </a:bodyPr>
          <a:lstStyle/>
          <a:p>
            <a:pPr marL="457200" indent="-457200">
              <a:buFont typeface="Wingdings" charset="2"/>
              <a:buChar char="§"/>
            </a:pPr>
            <a:r>
              <a:rPr lang="en-US" sz="2400" dirty="0"/>
              <a:t>Compiler</a:t>
            </a:r>
          </a:p>
          <a:p>
            <a:pPr marL="914400" lvl="1" indent="-457200">
              <a:buFont typeface="Lucida Grande"/>
              <a:buChar char="-"/>
            </a:pPr>
            <a:r>
              <a:rPr lang="en-US" dirty="0">
                <a:solidFill>
                  <a:schemeClr val="accent2">
                    <a:lumMod val="75000"/>
                  </a:schemeClr>
                </a:solidFill>
              </a:rPr>
              <a:t>Translate query statements into </a:t>
            </a:r>
            <a:r>
              <a:rPr lang="en-US" dirty="0" smtClean="0">
                <a:solidFill>
                  <a:schemeClr val="accent2">
                    <a:lumMod val="75000"/>
                  </a:schemeClr>
                </a:solidFill>
              </a:rPr>
              <a:t>a ‘Plan’</a:t>
            </a:r>
          </a:p>
          <a:p>
            <a:pPr marL="1371600" lvl="2" indent="-457200">
              <a:buFont typeface="Arial"/>
              <a:buChar char="•"/>
            </a:pPr>
            <a:r>
              <a:rPr lang="en-US" dirty="0" smtClean="0">
                <a:solidFill>
                  <a:schemeClr val="accent2">
                    <a:lumMod val="75000"/>
                  </a:schemeClr>
                </a:solidFill>
              </a:rPr>
              <a:t>Metadata </a:t>
            </a:r>
            <a:r>
              <a:rPr lang="en-US" dirty="0">
                <a:solidFill>
                  <a:schemeClr val="accent2">
                    <a:lumMod val="75000"/>
                  </a:schemeClr>
                </a:solidFill>
              </a:rPr>
              <a:t>operations (DDL statements)</a:t>
            </a:r>
          </a:p>
          <a:p>
            <a:pPr marL="1371600" lvl="2" indent="-457200">
              <a:buFont typeface="Arial"/>
              <a:buChar char="•"/>
            </a:pPr>
            <a:r>
              <a:rPr lang="en-US" dirty="0">
                <a:solidFill>
                  <a:schemeClr val="accent2">
                    <a:lumMod val="75000"/>
                  </a:schemeClr>
                </a:solidFill>
              </a:rPr>
              <a:t>HDFS operations (LOAD statement)</a:t>
            </a:r>
          </a:p>
          <a:p>
            <a:pPr marL="1371600" lvl="2" indent="-457200">
              <a:buFont typeface="Arial"/>
              <a:buChar char="•"/>
            </a:pPr>
            <a:r>
              <a:rPr lang="en-US" dirty="0">
                <a:solidFill>
                  <a:schemeClr val="accent2">
                    <a:lumMod val="75000"/>
                  </a:schemeClr>
                </a:solidFill>
              </a:rPr>
              <a:t>DAG of map-reduce jobs (insert/query</a:t>
            </a:r>
            <a:r>
              <a:rPr lang="en-US" dirty="0" smtClean="0">
                <a:solidFill>
                  <a:schemeClr val="accent2">
                    <a:lumMod val="75000"/>
                  </a:schemeClr>
                </a:solidFill>
              </a:rPr>
              <a:t>)</a:t>
            </a:r>
            <a:endParaRPr lang="en-US" dirty="0">
              <a:solidFill>
                <a:schemeClr val="accent2">
                  <a:lumMod val="75000"/>
                </a:schemeClr>
              </a:solidFill>
            </a:endParaRPr>
          </a:p>
        </p:txBody>
      </p:sp>
    </p:spTree>
    <p:extLst>
      <p:ext uri="{BB962C8B-B14F-4D97-AF65-F5344CB8AC3E}">
        <p14:creationId xmlns:p14="http://schemas.microsoft.com/office/powerpoint/2010/main" val="6104814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336"/>
            <a:ext cx="7772400" cy="1076325"/>
          </a:xfrm>
          <a:ln>
            <a:noFill/>
          </a:ln>
        </p:spPr>
        <p:txBody>
          <a:bodyPr tIns="0" bIns="0"/>
          <a:lstStyle/>
          <a:p>
            <a:r>
              <a:rPr lang="en-US" dirty="0" smtClean="0">
                <a:solidFill>
                  <a:srgbClr val="3366FF"/>
                </a:solidFill>
              </a:rPr>
              <a:t>Hive Architecture</a:t>
            </a:r>
            <a:endParaRPr lang="en-US" dirty="0">
              <a:solidFill>
                <a:srgbClr val="3366FF"/>
              </a:solidFill>
            </a:endParaRPr>
          </a:p>
        </p:txBody>
      </p:sp>
      <p:cxnSp>
        <p:nvCxnSpPr>
          <p:cNvPr id="5" name="Straight Connector 4"/>
          <p:cNvCxnSpPr/>
          <p:nvPr/>
        </p:nvCxnSpPr>
        <p:spPr>
          <a:xfrm>
            <a:off x="619125" y="1019733"/>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4837" y="1252043"/>
            <a:ext cx="5397224" cy="3297669"/>
          </a:xfrm>
          <a:prstGeom prst="rect">
            <a:avLst/>
          </a:prstGeom>
        </p:spPr>
      </p:pic>
      <p:sp>
        <p:nvSpPr>
          <p:cNvPr id="4" name="Rounded Rectangle 3"/>
          <p:cNvSpPr/>
          <p:nvPr/>
        </p:nvSpPr>
        <p:spPr>
          <a:xfrm>
            <a:off x="3527473" y="3243390"/>
            <a:ext cx="1755899" cy="1476261"/>
          </a:xfrm>
          <a:prstGeom prst="roundRect">
            <a:avLst/>
          </a:prstGeom>
          <a:noFill/>
          <a:ln w="444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685800" y="4985918"/>
            <a:ext cx="7772400" cy="1569660"/>
          </a:xfrm>
          <a:prstGeom prst="rect">
            <a:avLst/>
          </a:prstGeom>
        </p:spPr>
        <p:txBody>
          <a:bodyPr wrap="square">
            <a:spAutoFit/>
          </a:bodyPr>
          <a:lstStyle/>
          <a:p>
            <a:pPr marL="457200" indent="-457200">
              <a:buFont typeface="Wingdings" charset="2"/>
              <a:buChar char="§"/>
            </a:pPr>
            <a:r>
              <a:rPr lang="en-US" sz="2400" dirty="0" smtClean="0"/>
              <a:t>Optimizer</a:t>
            </a:r>
            <a:endParaRPr lang="en-US" sz="2400" dirty="0"/>
          </a:p>
          <a:p>
            <a:pPr marL="914400" lvl="1" indent="-457200">
              <a:buFont typeface="Lucida Grande"/>
              <a:buChar char="-"/>
            </a:pPr>
            <a:r>
              <a:rPr lang="en-US" dirty="0">
                <a:solidFill>
                  <a:schemeClr val="accent2">
                    <a:lumMod val="75000"/>
                  </a:schemeClr>
                </a:solidFill>
              </a:rPr>
              <a:t>Combines multiple joins</a:t>
            </a:r>
          </a:p>
          <a:p>
            <a:pPr marL="914400" lvl="1" indent="-457200">
              <a:buFont typeface="Lucida Grande"/>
              <a:buChar char="-"/>
            </a:pPr>
            <a:r>
              <a:rPr lang="en-US" dirty="0">
                <a:solidFill>
                  <a:schemeClr val="accent2">
                    <a:lumMod val="75000"/>
                  </a:schemeClr>
                </a:solidFill>
              </a:rPr>
              <a:t>Adds repartition operator (</a:t>
            </a:r>
            <a:r>
              <a:rPr lang="en-US" dirty="0" err="1" smtClean="0">
                <a:solidFill>
                  <a:schemeClr val="accent2">
                    <a:lumMod val="75000"/>
                  </a:schemeClr>
                </a:solidFill>
              </a:rPr>
              <a:t>ReduceSinkOperator</a:t>
            </a:r>
            <a:r>
              <a:rPr lang="en-US" dirty="0">
                <a:solidFill>
                  <a:schemeClr val="accent2">
                    <a:lumMod val="75000"/>
                  </a:schemeClr>
                </a:solidFill>
              </a:rPr>
              <a:t>)</a:t>
            </a:r>
          </a:p>
          <a:p>
            <a:pPr marL="914400" lvl="1" indent="-457200">
              <a:buFont typeface="Lucida Grande"/>
              <a:buChar char="-"/>
            </a:pPr>
            <a:r>
              <a:rPr lang="en-US" dirty="0">
                <a:solidFill>
                  <a:schemeClr val="accent2">
                    <a:lumMod val="75000"/>
                  </a:schemeClr>
                </a:solidFill>
              </a:rPr>
              <a:t>Minimize data transfers and pruning</a:t>
            </a:r>
          </a:p>
          <a:p>
            <a:pPr marL="914400" lvl="1" indent="-457200">
              <a:buFont typeface="Lucida Grande"/>
              <a:buChar char="-"/>
            </a:pPr>
            <a:r>
              <a:rPr lang="en-US" dirty="0">
                <a:solidFill>
                  <a:schemeClr val="accent2">
                    <a:lumMod val="75000"/>
                  </a:schemeClr>
                </a:solidFill>
              </a:rPr>
              <a:t>User hinted </a:t>
            </a:r>
            <a:r>
              <a:rPr lang="en-US" dirty="0" smtClean="0">
                <a:solidFill>
                  <a:schemeClr val="accent2">
                    <a:lumMod val="75000"/>
                  </a:schemeClr>
                </a:solidFill>
              </a:rPr>
              <a:t>optimizations</a:t>
            </a:r>
            <a:endParaRPr lang="en-US" dirty="0">
              <a:solidFill>
                <a:schemeClr val="accent2">
                  <a:lumMod val="75000"/>
                </a:schemeClr>
              </a:solidFill>
            </a:endParaRPr>
          </a:p>
        </p:txBody>
      </p:sp>
    </p:spTree>
    <p:extLst>
      <p:ext uri="{BB962C8B-B14F-4D97-AF65-F5344CB8AC3E}">
        <p14:creationId xmlns:p14="http://schemas.microsoft.com/office/powerpoint/2010/main" val="29870928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Outline</a:t>
            </a:r>
            <a:endParaRPr lang="en-US" dirty="0">
              <a:solidFill>
                <a:srgbClr val="3366FF"/>
              </a:solidFill>
            </a:endParaRPr>
          </a:p>
        </p:txBody>
      </p:sp>
      <p:sp>
        <p:nvSpPr>
          <p:cNvPr id="3" name="Subtitle 2"/>
          <p:cNvSpPr>
            <a:spLocks noGrp="1"/>
          </p:cNvSpPr>
          <p:nvPr>
            <p:ph type="subTitle" idx="1"/>
          </p:nvPr>
        </p:nvSpPr>
        <p:spPr>
          <a:xfrm>
            <a:off x="619124" y="1838325"/>
            <a:ext cx="7839075" cy="4083050"/>
          </a:xfrm>
        </p:spPr>
        <p:txBody>
          <a:bodyPr>
            <a:normAutofit fontScale="92500" lnSpcReduction="20000"/>
          </a:bodyPr>
          <a:lstStyle/>
          <a:p>
            <a:pPr marL="457200" indent="-457200" algn="l">
              <a:buFont typeface="Wingdings" charset="2"/>
              <a:buChar char="§"/>
            </a:pPr>
            <a:r>
              <a:rPr lang="en-US" dirty="0" smtClean="0">
                <a:solidFill>
                  <a:schemeClr val="tx1"/>
                </a:solidFill>
              </a:rPr>
              <a:t>Cloud Programming</a:t>
            </a:r>
            <a:endParaRPr lang="en-US" dirty="0">
              <a:solidFill>
                <a:schemeClr val="tx1"/>
              </a:solidFill>
            </a:endParaRPr>
          </a:p>
          <a:p>
            <a:pPr marL="457200" indent="-457200" algn="l">
              <a:buFont typeface="Wingdings" charset="2"/>
              <a:buChar char="§"/>
            </a:pPr>
            <a:r>
              <a:rPr lang="en-US" dirty="0" smtClean="0">
                <a:solidFill>
                  <a:schemeClr val="tx1"/>
                </a:solidFill>
              </a:rPr>
              <a:t>Background and Motivation</a:t>
            </a:r>
            <a:endParaRPr lang="en-US" dirty="0" smtClean="0">
              <a:solidFill>
                <a:schemeClr val="accent2">
                  <a:lumMod val="75000"/>
                </a:schemeClr>
              </a:solidFill>
            </a:endParaRPr>
          </a:p>
          <a:p>
            <a:pPr marL="457200" indent="-457200" algn="l">
              <a:buFont typeface="Wingdings" charset="2"/>
              <a:buChar char="§"/>
            </a:pPr>
            <a:r>
              <a:rPr lang="en-US" dirty="0" smtClean="0">
                <a:solidFill>
                  <a:srgbClr val="000000"/>
                </a:solidFill>
              </a:rPr>
              <a:t>Hive</a:t>
            </a:r>
          </a:p>
          <a:p>
            <a:pPr marL="914400" lvl="1" indent="-457200" algn="l">
              <a:buFont typeface="Wingdings" charset="2"/>
              <a:buChar char="§"/>
            </a:pPr>
            <a:r>
              <a:rPr lang="en-US" dirty="0" smtClean="0">
                <a:solidFill>
                  <a:srgbClr val="000000"/>
                </a:solidFill>
              </a:rPr>
              <a:t>Introduction</a:t>
            </a:r>
          </a:p>
          <a:p>
            <a:pPr marL="914400" lvl="1" indent="-457200" algn="l">
              <a:buFont typeface="Wingdings" charset="2"/>
              <a:buChar char="§"/>
            </a:pPr>
            <a:r>
              <a:rPr lang="en-US" dirty="0" smtClean="0">
                <a:solidFill>
                  <a:srgbClr val="000000"/>
                </a:solidFill>
              </a:rPr>
              <a:t>Database Design</a:t>
            </a:r>
          </a:p>
          <a:p>
            <a:pPr marL="914400" lvl="1" indent="-457200" algn="l">
              <a:buFont typeface="Wingdings" charset="2"/>
              <a:buChar char="§"/>
            </a:pPr>
            <a:r>
              <a:rPr lang="en-US" dirty="0" smtClean="0">
                <a:solidFill>
                  <a:srgbClr val="000000"/>
                </a:solidFill>
              </a:rPr>
              <a:t>Hive Query Language</a:t>
            </a:r>
          </a:p>
          <a:p>
            <a:pPr marL="914400" lvl="1" indent="-457200" algn="l">
              <a:buFont typeface="Wingdings" charset="2"/>
              <a:buChar char="§"/>
            </a:pPr>
            <a:r>
              <a:rPr lang="en-US" dirty="0" smtClean="0">
                <a:solidFill>
                  <a:srgbClr val="000000"/>
                </a:solidFill>
              </a:rPr>
              <a:t>Architecture</a:t>
            </a:r>
          </a:p>
          <a:p>
            <a:pPr marL="914400" lvl="1" indent="-457200" algn="l">
              <a:buFont typeface="Wingdings" charset="2"/>
              <a:buChar char="§"/>
            </a:pPr>
            <a:r>
              <a:rPr lang="en-US" dirty="0" smtClean="0">
                <a:solidFill>
                  <a:srgbClr val="000000"/>
                </a:solidFill>
              </a:rPr>
              <a:t>Analysis</a:t>
            </a:r>
          </a:p>
          <a:p>
            <a:pPr marL="457200" indent="-457200" algn="l">
              <a:buFont typeface="Wingdings" charset="2"/>
              <a:buChar char="§"/>
            </a:pPr>
            <a:r>
              <a:rPr lang="en-US" dirty="0" smtClean="0">
                <a:solidFill>
                  <a:srgbClr val="000000"/>
                </a:solidFill>
              </a:rPr>
              <a:t>Conclusion and Discussion</a:t>
            </a: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0595380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336"/>
            <a:ext cx="7772400" cy="1076325"/>
          </a:xfrm>
          <a:ln>
            <a:noFill/>
          </a:ln>
        </p:spPr>
        <p:txBody>
          <a:bodyPr tIns="0" bIns="0"/>
          <a:lstStyle/>
          <a:p>
            <a:r>
              <a:rPr lang="en-US" dirty="0" smtClean="0">
                <a:solidFill>
                  <a:srgbClr val="3366FF"/>
                </a:solidFill>
              </a:rPr>
              <a:t>Hive Architecture</a:t>
            </a:r>
            <a:endParaRPr lang="en-US" dirty="0">
              <a:solidFill>
                <a:srgbClr val="3366FF"/>
              </a:solidFill>
            </a:endParaRPr>
          </a:p>
        </p:txBody>
      </p:sp>
      <p:cxnSp>
        <p:nvCxnSpPr>
          <p:cNvPr id="5" name="Straight Connector 4"/>
          <p:cNvCxnSpPr/>
          <p:nvPr/>
        </p:nvCxnSpPr>
        <p:spPr>
          <a:xfrm>
            <a:off x="619125" y="1019733"/>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4837" y="1252043"/>
            <a:ext cx="5397224" cy="3297669"/>
          </a:xfrm>
          <a:prstGeom prst="rect">
            <a:avLst/>
          </a:prstGeom>
        </p:spPr>
      </p:pic>
      <p:sp>
        <p:nvSpPr>
          <p:cNvPr id="4" name="Rounded Rectangle 3"/>
          <p:cNvSpPr/>
          <p:nvPr/>
        </p:nvSpPr>
        <p:spPr>
          <a:xfrm>
            <a:off x="3527473" y="3243390"/>
            <a:ext cx="1755899" cy="1476261"/>
          </a:xfrm>
          <a:prstGeom prst="roundRect">
            <a:avLst/>
          </a:prstGeom>
          <a:noFill/>
          <a:ln w="444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685800" y="5353301"/>
            <a:ext cx="7772400" cy="1077218"/>
          </a:xfrm>
          <a:prstGeom prst="rect">
            <a:avLst/>
          </a:prstGeom>
        </p:spPr>
        <p:txBody>
          <a:bodyPr wrap="square">
            <a:spAutoFit/>
          </a:bodyPr>
          <a:lstStyle/>
          <a:p>
            <a:pPr marL="457200" indent="-457200">
              <a:buFont typeface="Wingdings" charset="2"/>
              <a:buChar char="§"/>
            </a:pPr>
            <a:r>
              <a:rPr lang="en-US" sz="2400" dirty="0"/>
              <a:t>Execution Engine</a:t>
            </a:r>
          </a:p>
          <a:p>
            <a:pPr marL="914400" lvl="1" indent="-457200">
              <a:buFont typeface="Lucida Grande"/>
              <a:buChar char="-"/>
            </a:pPr>
            <a:r>
              <a:rPr lang="en-US" sz="2000" dirty="0">
                <a:solidFill>
                  <a:schemeClr val="accent2">
                    <a:lumMod val="75000"/>
                  </a:schemeClr>
                </a:solidFill>
              </a:rPr>
              <a:t>Runs DAG of map-reduce jobs on </a:t>
            </a:r>
            <a:r>
              <a:rPr lang="en-US" sz="2000" dirty="0" err="1" smtClean="0">
                <a:solidFill>
                  <a:schemeClr val="accent2">
                    <a:lumMod val="75000"/>
                  </a:schemeClr>
                </a:solidFill>
              </a:rPr>
              <a:t>Hadoop</a:t>
            </a:r>
            <a:r>
              <a:rPr lang="en-US" sz="2000" dirty="0" smtClean="0">
                <a:solidFill>
                  <a:schemeClr val="accent2">
                    <a:lumMod val="75000"/>
                  </a:schemeClr>
                </a:solidFill>
              </a:rPr>
              <a:t> in proper dependency order</a:t>
            </a:r>
            <a:endParaRPr lang="en-US" sz="2000" dirty="0">
              <a:solidFill>
                <a:schemeClr val="accent2">
                  <a:lumMod val="75000"/>
                </a:schemeClr>
              </a:solidFill>
            </a:endParaRPr>
          </a:p>
        </p:txBody>
      </p:sp>
    </p:spTree>
    <p:extLst>
      <p:ext uri="{BB962C8B-B14F-4D97-AF65-F5344CB8AC3E}">
        <p14:creationId xmlns:p14="http://schemas.microsoft.com/office/powerpoint/2010/main" val="204757895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g_mr_pla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178" y="0"/>
            <a:ext cx="3891605" cy="6858000"/>
          </a:xfrm>
          <a:prstGeom prst="rect">
            <a:avLst/>
          </a:prstGeom>
        </p:spPr>
      </p:pic>
      <p:sp>
        <p:nvSpPr>
          <p:cNvPr id="2" name="TextBox 1"/>
          <p:cNvSpPr txBox="1"/>
          <p:nvPr/>
        </p:nvSpPr>
        <p:spPr>
          <a:xfrm>
            <a:off x="5375282" y="540158"/>
            <a:ext cx="2747853" cy="923330"/>
          </a:xfrm>
          <a:prstGeom prst="rect">
            <a:avLst/>
          </a:prstGeom>
          <a:noFill/>
        </p:spPr>
        <p:txBody>
          <a:bodyPr wrap="square" rtlCol="0">
            <a:spAutoFit/>
          </a:bodyPr>
          <a:lstStyle/>
          <a:p>
            <a:r>
              <a:rPr lang="en-US" dirty="0" smtClean="0"/>
              <a:t>Query Plan generated by the compiler for </a:t>
            </a:r>
            <a:r>
              <a:rPr lang="en-US" dirty="0" err="1" smtClean="0"/>
              <a:t>StatusMeme</a:t>
            </a:r>
            <a:r>
              <a:rPr lang="en-US" dirty="0" smtClean="0"/>
              <a:t> Example</a:t>
            </a:r>
            <a:endParaRPr lang="en-US" dirty="0"/>
          </a:p>
        </p:txBody>
      </p:sp>
    </p:spTree>
    <p:extLst>
      <p:ext uri="{BB962C8B-B14F-4D97-AF65-F5344CB8AC3E}">
        <p14:creationId xmlns:p14="http://schemas.microsoft.com/office/powerpoint/2010/main" val="116181859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Analysis</a:t>
            </a:r>
            <a:endParaRPr lang="en-US" dirty="0">
              <a:solidFill>
                <a:srgbClr val="3366FF"/>
              </a:solidFill>
            </a:endParaRPr>
          </a:p>
        </p:txBody>
      </p:sp>
      <p:sp>
        <p:nvSpPr>
          <p:cNvPr id="3" name="Subtitle 2"/>
          <p:cNvSpPr>
            <a:spLocks noGrp="1"/>
          </p:cNvSpPr>
          <p:nvPr>
            <p:ph type="subTitle" idx="1"/>
          </p:nvPr>
        </p:nvSpPr>
        <p:spPr>
          <a:xfrm>
            <a:off x="619124" y="1289525"/>
            <a:ext cx="7839075" cy="4316216"/>
          </a:xfrm>
        </p:spPr>
        <p:txBody>
          <a:bodyPr>
            <a:normAutofit/>
          </a:bodyPr>
          <a:lstStyle/>
          <a:p>
            <a:pPr marL="457200" indent="-457200" algn="l">
              <a:buFont typeface="Wingdings" charset="2"/>
              <a:buChar char="§"/>
            </a:pPr>
            <a:r>
              <a:rPr lang="en-US" dirty="0" smtClean="0">
                <a:solidFill>
                  <a:schemeClr val="tx1"/>
                </a:solidFill>
              </a:rPr>
              <a:t>Hive performance </a:t>
            </a:r>
            <a:r>
              <a:rPr lang="en-US" dirty="0" smtClean="0">
                <a:solidFill>
                  <a:schemeClr val="tx1"/>
                </a:solidFill>
              </a:rPr>
              <a:t>benchmark Experiment</a:t>
            </a:r>
          </a:p>
          <a:p>
            <a:pPr marL="914400" lvl="1" indent="-457200" algn="l">
              <a:buFont typeface="Lucida Grande"/>
              <a:buChar char="-"/>
            </a:pPr>
            <a:r>
              <a:rPr lang="en-US" dirty="0" smtClean="0">
                <a:solidFill>
                  <a:schemeClr val="accent2">
                    <a:lumMod val="75000"/>
                  </a:schemeClr>
                </a:solidFill>
              </a:rPr>
              <a:t>To compare performance of </a:t>
            </a:r>
            <a:r>
              <a:rPr lang="en-US" dirty="0" err="1" smtClean="0">
                <a:solidFill>
                  <a:schemeClr val="accent2">
                    <a:lumMod val="75000"/>
                  </a:schemeClr>
                </a:solidFill>
              </a:rPr>
              <a:t>Hadoop</a:t>
            </a:r>
            <a:r>
              <a:rPr lang="en-US" dirty="0" smtClean="0">
                <a:solidFill>
                  <a:schemeClr val="accent2">
                    <a:lumMod val="75000"/>
                  </a:schemeClr>
                </a:solidFill>
              </a:rPr>
              <a:t>, Hive and Pig</a:t>
            </a:r>
            <a:endParaRPr lang="en-US" dirty="0">
              <a:solidFill>
                <a:schemeClr val="accent2">
                  <a:lumMod val="75000"/>
                </a:schemeClr>
              </a:solidFill>
            </a:endParaRPr>
          </a:p>
          <a:p>
            <a:pPr marL="914400" lvl="1" indent="-457200" algn="l">
              <a:buFont typeface="Lucida Grande"/>
              <a:buChar char="-"/>
            </a:pPr>
            <a:r>
              <a:rPr lang="en-US" dirty="0" smtClean="0">
                <a:solidFill>
                  <a:schemeClr val="accent2">
                    <a:lumMod val="75000"/>
                  </a:schemeClr>
                </a:solidFill>
              </a:rPr>
              <a:t>Executed 4 queries (2 select, 1 aggregation and 1 join query)</a:t>
            </a:r>
          </a:p>
          <a:p>
            <a:pPr marL="914400" lvl="1" indent="-457200" algn="l">
              <a:buFont typeface="Lucida Grande"/>
              <a:buChar char="-"/>
            </a:pPr>
            <a:r>
              <a:rPr lang="en-US" dirty="0" smtClean="0">
                <a:solidFill>
                  <a:schemeClr val="accent2">
                    <a:lumMod val="75000"/>
                  </a:schemeClr>
                </a:solidFill>
              </a:rPr>
              <a:t>Data set:</a:t>
            </a:r>
          </a:p>
          <a:p>
            <a:pPr marL="1371600" lvl="2" indent="-457200" algn="l">
              <a:buFont typeface="Lucida Grande"/>
              <a:buChar char="-"/>
            </a:pPr>
            <a:r>
              <a:rPr lang="en-US" dirty="0" err="1" smtClean="0">
                <a:solidFill>
                  <a:schemeClr val="accent2">
                    <a:lumMod val="75000"/>
                  </a:schemeClr>
                </a:solidFill>
              </a:rPr>
              <a:t>Grep</a:t>
            </a:r>
            <a:r>
              <a:rPr lang="en-US" dirty="0" smtClean="0">
                <a:solidFill>
                  <a:schemeClr val="accent2">
                    <a:lumMod val="75000"/>
                  </a:schemeClr>
                </a:solidFill>
              </a:rPr>
              <a:t> table, 2 columns, 50 GB data</a:t>
            </a:r>
          </a:p>
          <a:p>
            <a:pPr marL="1371600" lvl="2" indent="-457200" algn="l">
              <a:buFont typeface="Lucida Grande"/>
              <a:buChar char="-"/>
            </a:pPr>
            <a:r>
              <a:rPr lang="en-US" dirty="0" smtClean="0">
                <a:solidFill>
                  <a:schemeClr val="accent2">
                    <a:lumMod val="75000"/>
                  </a:schemeClr>
                </a:solidFill>
              </a:rPr>
              <a:t>Rankings table, 3 columns, 3.3 GB data</a:t>
            </a:r>
          </a:p>
          <a:p>
            <a:pPr marL="1371600" lvl="2" indent="-457200" algn="l">
              <a:buFont typeface="Lucida Grande"/>
              <a:buChar char="-"/>
            </a:pPr>
            <a:r>
              <a:rPr lang="en-US" dirty="0" err="1" smtClean="0">
                <a:solidFill>
                  <a:schemeClr val="accent2">
                    <a:lumMod val="75000"/>
                  </a:schemeClr>
                </a:solidFill>
              </a:rPr>
              <a:t>Uservisits</a:t>
            </a:r>
            <a:r>
              <a:rPr lang="en-US" dirty="0" smtClean="0">
                <a:solidFill>
                  <a:schemeClr val="accent2">
                    <a:lumMod val="75000"/>
                  </a:schemeClr>
                </a:solidFill>
              </a:rPr>
              <a:t> table, 9 columns, 60 GB data</a:t>
            </a:r>
          </a:p>
          <a:p>
            <a:pPr marL="914400" lvl="1" indent="-457200" algn="l">
              <a:buFont typeface="Lucida Grande"/>
              <a:buChar char="-"/>
            </a:pPr>
            <a:endParaRPr lang="en-US" dirty="0">
              <a:solidFill>
                <a:schemeClr val="accent2">
                  <a:lumMod val="75000"/>
                </a:schemeClr>
              </a:solidFill>
            </a:endParaRPr>
          </a:p>
          <a:p>
            <a:pPr marL="457200" indent="-457200" algn="l">
              <a:buFont typeface="Wingdings" charset="2"/>
              <a:buChar char="§"/>
            </a:pPr>
            <a:endParaRPr lang="en-US" dirty="0" smtClean="0">
              <a:solidFill>
                <a:schemeClr val="accent2">
                  <a:lumMod val="75000"/>
                </a:schemeClr>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
        <p:nvSpPr>
          <p:cNvPr id="6" name="Subtitle 2"/>
          <p:cNvSpPr txBox="1">
            <a:spLocks/>
          </p:cNvSpPr>
          <p:nvPr/>
        </p:nvSpPr>
        <p:spPr>
          <a:xfrm>
            <a:off x="764190" y="6318380"/>
            <a:ext cx="7839075" cy="57098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400" dirty="0" smtClean="0">
                <a:solidFill>
                  <a:schemeClr val="tx1"/>
                </a:solidFill>
              </a:rPr>
              <a:t>Source: Hive </a:t>
            </a:r>
            <a:r>
              <a:rPr lang="en-US" sz="1400" dirty="0">
                <a:solidFill>
                  <a:schemeClr val="tx1"/>
                </a:solidFill>
              </a:rPr>
              <a:t>performance benchmark: https://</a:t>
            </a:r>
            <a:r>
              <a:rPr lang="en-US" sz="1400" dirty="0" err="1">
                <a:solidFill>
                  <a:schemeClr val="tx1"/>
                </a:solidFill>
              </a:rPr>
              <a:t>issues.apache.org</a:t>
            </a:r>
            <a:r>
              <a:rPr lang="en-US" sz="1400" dirty="0">
                <a:solidFill>
                  <a:schemeClr val="tx1"/>
                </a:solidFill>
              </a:rPr>
              <a:t>/</a:t>
            </a:r>
            <a:r>
              <a:rPr lang="en-US" sz="1400" dirty="0" err="1">
                <a:solidFill>
                  <a:schemeClr val="tx1"/>
                </a:solidFill>
              </a:rPr>
              <a:t>jira</a:t>
            </a:r>
            <a:r>
              <a:rPr lang="en-US" sz="1400" dirty="0">
                <a:solidFill>
                  <a:schemeClr val="tx1"/>
                </a:solidFill>
              </a:rPr>
              <a:t>/browse/HIVE-396</a:t>
            </a:r>
            <a:endParaRPr lang="en-US" sz="1400" dirty="0" smtClean="0">
              <a:solidFill>
                <a:schemeClr val="tx1"/>
              </a:solidFill>
            </a:endParaRPr>
          </a:p>
        </p:txBody>
      </p:sp>
    </p:spTree>
    <p:extLst>
      <p:ext uri="{BB962C8B-B14F-4D97-AF65-F5344CB8AC3E}">
        <p14:creationId xmlns:p14="http://schemas.microsoft.com/office/powerpoint/2010/main" val="175539878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Analysis</a:t>
            </a:r>
            <a:endParaRPr lang="en-US" dirty="0">
              <a:solidFill>
                <a:srgbClr val="3366FF"/>
              </a:solidFill>
            </a:endParaRPr>
          </a:p>
        </p:txBody>
      </p:sp>
      <p:sp>
        <p:nvSpPr>
          <p:cNvPr id="3" name="Subtitle 2"/>
          <p:cNvSpPr>
            <a:spLocks noGrp="1"/>
          </p:cNvSpPr>
          <p:nvPr>
            <p:ph type="subTitle" idx="1"/>
          </p:nvPr>
        </p:nvSpPr>
        <p:spPr>
          <a:xfrm>
            <a:off x="619124" y="1289525"/>
            <a:ext cx="7839075" cy="695795"/>
          </a:xfrm>
        </p:spPr>
        <p:txBody>
          <a:bodyPr>
            <a:normAutofit/>
          </a:bodyPr>
          <a:lstStyle/>
          <a:p>
            <a:pPr marL="457200" indent="-457200" algn="l">
              <a:buFont typeface="Wingdings" charset="2"/>
              <a:buChar char="§"/>
            </a:pPr>
            <a:r>
              <a:rPr lang="en-US" dirty="0" smtClean="0">
                <a:solidFill>
                  <a:schemeClr val="tx1"/>
                </a:solidFill>
              </a:rPr>
              <a:t>Hive performance </a:t>
            </a:r>
            <a:r>
              <a:rPr lang="en-US" dirty="0" smtClean="0">
                <a:solidFill>
                  <a:schemeClr val="tx1"/>
                </a:solidFill>
              </a:rPr>
              <a:t>benchmark results</a:t>
            </a:r>
            <a:endParaRPr lang="en-US" dirty="0" smtClean="0">
              <a:solidFill>
                <a:schemeClr val="accent2">
                  <a:lumMod val="75000"/>
                </a:schemeClr>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pic>
        <p:nvPicPr>
          <p:cNvPr id="4" name="Picture 3" descr="img_benchmark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200" y="2001000"/>
            <a:ext cx="7962900" cy="4254500"/>
          </a:xfrm>
          <a:prstGeom prst="rect">
            <a:avLst/>
          </a:prstGeom>
        </p:spPr>
      </p:pic>
      <p:sp>
        <p:nvSpPr>
          <p:cNvPr id="6" name="Subtitle 2"/>
          <p:cNvSpPr txBox="1">
            <a:spLocks/>
          </p:cNvSpPr>
          <p:nvPr/>
        </p:nvSpPr>
        <p:spPr>
          <a:xfrm>
            <a:off x="764190" y="6318380"/>
            <a:ext cx="7839075" cy="57098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400" dirty="0" smtClean="0">
                <a:solidFill>
                  <a:schemeClr val="tx1"/>
                </a:solidFill>
              </a:rPr>
              <a:t>Source: Hive </a:t>
            </a:r>
            <a:r>
              <a:rPr lang="en-US" sz="1400" dirty="0">
                <a:solidFill>
                  <a:schemeClr val="tx1"/>
                </a:solidFill>
              </a:rPr>
              <a:t>performance benchmark: https://</a:t>
            </a:r>
            <a:r>
              <a:rPr lang="en-US" sz="1400" dirty="0" err="1">
                <a:solidFill>
                  <a:schemeClr val="tx1"/>
                </a:solidFill>
              </a:rPr>
              <a:t>issues.apache.org</a:t>
            </a:r>
            <a:r>
              <a:rPr lang="en-US" sz="1400" dirty="0">
                <a:solidFill>
                  <a:schemeClr val="tx1"/>
                </a:solidFill>
              </a:rPr>
              <a:t>/</a:t>
            </a:r>
            <a:r>
              <a:rPr lang="en-US" sz="1400" dirty="0" err="1">
                <a:solidFill>
                  <a:schemeClr val="tx1"/>
                </a:solidFill>
              </a:rPr>
              <a:t>jira</a:t>
            </a:r>
            <a:r>
              <a:rPr lang="en-US" sz="1400" dirty="0">
                <a:solidFill>
                  <a:schemeClr val="tx1"/>
                </a:solidFill>
              </a:rPr>
              <a:t>/browse/HIVE-396</a:t>
            </a:r>
            <a:endParaRPr lang="en-US" sz="1400" dirty="0" smtClean="0">
              <a:solidFill>
                <a:schemeClr val="tx1"/>
              </a:solidFill>
            </a:endParaRPr>
          </a:p>
        </p:txBody>
      </p:sp>
    </p:spTree>
    <p:extLst>
      <p:ext uri="{BB962C8B-B14F-4D97-AF65-F5344CB8AC3E}">
        <p14:creationId xmlns:p14="http://schemas.microsoft.com/office/powerpoint/2010/main" val="317053307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Conclusion</a:t>
            </a:r>
            <a:endParaRPr lang="en-US" dirty="0">
              <a:solidFill>
                <a:srgbClr val="3366FF"/>
              </a:solidFill>
            </a:endParaRPr>
          </a:p>
        </p:txBody>
      </p:sp>
      <p:sp>
        <p:nvSpPr>
          <p:cNvPr id="3" name="Subtitle 2"/>
          <p:cNvSpPr>
            <a:spLocks noGrp="1"/>
          </p:cNvSpPr>
          <p:nvPr>
            <p:ph type="subTitle" idx="1"/>
          </p:nvPr>
        </p:nvSpPr>
        <p:spPr>
          <a:xfrm>
            <a:off x="619124" y="1439334"/>
            <a:ext cx="7839075" cy="4811888"/>
          </a:xfrm>
        </p:spPr>
        <p:txBody>
          <a:bodyPr>
            <a:normAutofit fontScale="70000" lnSpcReduction="20000"/>
          </a:bodyPr>
          <a:lstStyle/>
          <a:p>
            <a:pPr marL="457200" indent="-457200" algn="l">
              <a:buFont typeface="Wingdings" charset="2"/>
              <a:buChar char="§"/>
            </a:pPr>
            <a:r>
              <a:rPr lang="en-US" dirty="0" smtClean="0">
                <a:solidFill>
                  <a:schemeClr val="tx1"/>
                </a:solidFill>
              </a:rPr>
              <a:t>Data warehousing solution on top of </a:t>
            </a:r>
            <a:r>
              <a:rPr lang="en-US" dirty="0" err="1" smtClean="0">
                <a:solidFill>
                  <a:schemeClr val="tx1"/>
                </a:solidFill>
              </a:rPr>
              <a:t>Hadoop</a:t>
            </a:r>
            <a:endParaRPr lang="en-US" dirty="0" smtClean="0">
              <a:solidFill>
                <a:schemeClr val="tx1"/>
              </a:solidFill>
            </a:endParaRPr>
          </a:p>
          <a:p>
            <a:pPr marL="914400" lvl="1" indent="-457200" algn="l">
              <a:buFont typeface="Lucida Grande"/>
              <a:buChar char="-"/>
            </a:pPr>
            <a:r>
              <a:rPr lang="en-US" b="1" dirty="0" smtClean="0">
                <a:solidFill>
                  <a:schemeClr val="accent2">
                    <a:lumMod val="75000"/>
                  </a:schemeClr>
                </a:solidFill>
              </a:rPr>
              <a:t>Usability</a:t>
            </a:r>
            <a:r>
              <a:rPr lang="en-US" dirty="0" smtClean="0">
                <a:solidFill>
                  <a:schemeClr val="accent2">
                    <a:lumMod val="75000"/>
                  </a:schemeClr>
                </a:solidFill>
              </a:rPr>
              <a:t> (</a:t>
            </a:r>
            <a:r>
              <a:rPr lang="en-US" dirty="0" err="1" smtClean="0">
                <a:solidFill>
                  <a:schemeClr val="accent2">
                    <a:lumMod val="75000"/>
                  </a:schemeClr>
                </a:solidFill>
              </a:rPr>
              <a:t>HiveQL</a:t>
            </a:r>
            <a:r>
              <a:rPr lang="en-US" dirty="0" smtClean="0">
                <a:solidFill>
                  <a:schemeClr val="accent2">
                    <a:lumMod val="75000"/>
                  </a:schemeClr>
                </a:solidFill>
              </a:rPr>
              <a:t>, intuitive and precise code)</a:t>
            </a:r>
          </a:p>
          <a:p>
            <a:pPr marL="914400" lvl="1" indent="-457200" algn="l">
              <a:buFont typeface="Lucida Grande"/>
              <a:buChar char="-"/>
            </a:pPr>
            <a:r>
              <a:rPr lang="en-US" b="1" dirty="0" smtClean="0">
                <a:solidFill>
                  <a:schemeClr val="accent2">
                    <a:lumMod val="75000"/>
                  </a:schemeClr>
                </a:solidFill>
              </a:rPr>
              <a:t>Extensibility</a:t>
            </a:r>
            <a:r>
              <a:rPr lang="en-US" dirty="0" smtClean="0">
                <a:solidFill>
                  <a:schemeClr val="accent2">
                    <a:lumMod val="75000"/>
                  </a:schemeClr>
                </a:solidFill>
              </a:rPr>
              <a:t> (custom </a:t>
            </a:r>
            <a:r>
              <a:rPr lang="en-US" dirty="0">
                <a:solidFill>
                  <a:schemeClr val="accent2">
                    <a:lumMod val="75000"/>
                  </a:schemeClr>
                </a:solidFill>
              </a:rPr>
              <a:t>map-reduce scripts, User defined data types and functions)</a:t>
            </a:r>
          </a:p>
          <a:p>
            <a:pPr marL="914400" lvl="1" indent="-457200" algn="l">
              <a:buFont typeface="Lucida Grande"/>
              <a:buChar char="-"/>
            </a:pPr>
            <a:r>
              <a:rPr lang="en-US" b="1" dirty="0">
                <a:solidFill>
                  <a:schemeClr val="accent2">
                    <a:lumMod val="75000"/>
                  </a:schemeClr>
                </a:solidFill>
              </a:rPr>
              <a:t>Interoperability</a:t>
            </a:r>
            <a:r>
              <a:rPr lang="en-US" dirty="0">
                <a:solidFill>
                  <a:schemeClr val="accent2">
                    <a:lumMod val="75000"/>
                  </a:schemeClr>
                </a:solidFill>
              </a:rPr>
              <a:t> (</a:t>
            </a:r>
            <a:r>
              <a:rPr lang="en-US" dirty="0" smtClean="0">
                <a:solidFill>
                  <a:schemeClr val="accent2">
                    <a:lumMod val="75000"/>
                  </a:schemeClr>
                </a:solidFill>
              </a:rPr>
              <a:t>support for variety </a:t>
            </a:r>
            <a:r>
              <a:rPr lang="en-US" dirty="0">
                <a:solidFill>
                  <a:schemeClr val="accent2">
                    <a:lumMod val="75000"/>
                  </a:schemeClr>
                </a:solidFill>
              </a:rPr>
              <a:t>of file and data formats)</a:t>
            </a:r>
          </a:p>
          <a:p>
            <a:pPr marL="914400" lvl="1" indent="-457200" algn="l">
              <a:buFont typeface="Lucida Grande"/>
              <a:buChar char="-"/>
            </a:pPr>
            <a:r>
              <a:rPr lang="en-US" b="1" dirty="0">
                <a:solidFill>
                  <a:schemeClr val="accent2">
                    <a:lumMod val="75000"/>
                  </a:schemeClr>
                </a:solidFill>
              </a:rPr>
              <a:t>Performance</a:t>
            </a:r>
            <a:r>
              <a:rPr lang="en-US" dirty="0">
                <a:solidFill>
                  <a:schemeClr val="accent2">
                    <a:lumMod val="75000"/>
                  </a:schemeClr>
                </a:solidFill>
              </a:rPr>
              <a:t> (optimizations in data scan, data pruning)</a:t>
            </a:r>
          </a:p>
          <a:p>
            <a:pPr lvl="1" algn="l"/>
            <a:endParaRPr lang="en-US" dirty="0" smtClean="0">
              <a:solidFill>
                <a:schemeClr val="tx1"/>
              </a:solidFill>
            </a:endParaRPr>
          </a:p>
          <a:p>
            <a:pPr marL="457200" indent="-457200" algn="l">
              <a:buFont typeface="Wingdings" charset="2"/>
              <a:buChar char="§"/>
            </a:pPr>
            <a:r>
              <a:rPr lang="en-US" dirty="0" smtClean="0">
                <a:solidFill>
                  <a:schemeClr val="tx1"/>
                </a:solidFill>
              </a:rPr>
              <a:t>Hive use cases</a:t>
            </a:r>
          </a:p>
          <a:p>
            <a:pPr marL="914400" lvl="1" indent="-457200" algn="l">
              <a:buFont typeface="Lucida Grande"/>
              <a:buChar char="-"/>
            </a:pPr>
            <a:r>
              <a:rPr lang="en-US" dirty="0" smtClean="0">
                <a:solidFill>
                  <a:schemeClr val="accent2">
                    <a:lumMod val="75000"/>
                  </a:schemeClr>
                </a:solidFill>
              </a:rPr>
              <a:t>Reporting (summarization, ad hoc queries)</a:t>
            </a:r>
          </a:p>
          <a:p>
            <a:pPr marL="914400" lvl="1" indent="-457200" algn="l">
              <a:buFont typeface="Lucida Grande"/>
              <a:buChar char="-"/>
            </a:pPr>
            <a:r>
              <a:rPr lang="en-US" dirty="0" smtClean="0">
                <a:solidFill>
                  <a:schemeClr val="accent2">
                    <a:lumMod val="75000"/>
                  </a:schemeClr>
                </a:solidFill>
              </a:rPr>
              <a:t>Data</a:t>
            </a:r>
            <a:r>
              <a:rPr lang="en-US" dirty="0">
                <a:solidFill>
                  <a:schemeClr val="accent2">
                    <a:lumMod val="75000"/>
                  </a:schemeClr>
                </a:solidFill>
              </a:rPr>
              <a:t> </a:t>
            </a:r>
            <a:r>
              <a:rPr lang="en-US" dirty="0" smtClean="0">
                <a:solidFill>
                  <a:schemeClr val="accent2">
                    <a:lumMod val="75000"/>
                  </a:schemeClr>
                </a:solidFill>
              </a:rPr>
              <a:t>mining and machine learning</a:t>
            </a:r>
          </a:p>
          <a:p>
            <a:pPr marL="914400" lvl="1" indent="-457200" algn="l">
              <a:buFont typeface="Lucida Grande"/>
              <a:buChar char="-"/>
            </a:pPr>
            <a:r>
              <a:rPr lang="en-US" dirty="0" smtClean="0">
                <a:solidFill>
                  <a:schemeClr val="accent2">
                    <a:lumMod val="75000"/>
                  </a:schemeClr>
                </a:solidFill>
              </a:rPr>
              <a:t>Business intelligence</a:t>
            </a:r>
          </a:p>
          <a:p>
            <a:pPr marL="914400" lvl="1" indent="-457200" algn="l">
              <a:buFont typeface="Lucida Grande"/>
              <a:buChar char="-"/>
            </a:pPr>
            <a:endParaRPr lang="en-US" dirty="0" smtClean="0">
              <a:solidFill>
                <a:schemeClr val="accent2">
                  <a:lumMod val="75000"/>
                </a:schemeClr>
              </a:solidFill>
            </a:endParaRPr>
          </a:p>
          <a:p>
            <a:pPr marL="457200" indent="-457200" algn="l">
              <a:buFont typeface="Wingdings" charset="2"/>
              <a:buChar char="§"/>
            </a:pPr>
            <a:r>
              <a:rPr lang="en-US" dirty="0">
                <a:solidFill>
                  <a:schemeClr val="tx1"/>
                </a:solidFill>
              </a:rPr>
              <a:t>Hive </a:t>
            </a:r>
            <a:r>
              <a:rPr lang="en-US" dirty="0" smtClean="0">
                <a:solidFill>
                  <a:schemeClr val="tx1"/>
                </a:solidFill>
              </a:rPr>
              <a:t>Adopters</a:t>
            </a:r>
            <a:endParaRPr lang="en-US" dirty="0">
              <a:solidFill>
                <a:schemeClr val="tx1"/>
              </a:solidFill>
            </a:endParaRPr>
          </a:p>
          <a:p>
            <a:pPr marL="914400" lvl="1" indent="-457200" algn="l">
              <a:buFont typeface="Lucida Grande"/>
              <a:buChar char="-"/>
            </a:pPr>
            <a:r>
              <a:rPr lang="en-US" dirty="0" smtClean="0">
                <a:solidFill>
                  <a:schemeClr val="accent2">
                    <a:lumMod val="75000"/>
                  </a:schemeClr>
                </a:solidFill>
              </a:rPr>
              <a:t>Facebook, Netflix, Yahoo, </a:t>
            </a:r>
            <a:r>
              <a:rPr lang="en-US" dirty="0" err="1" smtClean="0">
                <a:solidFill>
                  <a:schemeClr val="accent2">
                    <a:lumMod val="75000"/>
                  </a:schemeClr>
                </a:solidFill>
              </a:rPr>
              <a:t>Taobao</a:t>
            </a:r>
            <a:r>
              <a:rPr lang="en-US" dirty="0" smtClean="0">
                <a:solidFill>
                  <a:schemeClr val="accent2">
                    <a:lumMod val="75000"/>
                  </a:schemeClr>
                </a:solidFill>
              </a:rPr>
              <a:t>, </a:t>
            </a:r>
            <a:r>
              <a:rPr lang="en-US" dirty="0" err="1" smtClean="0">
                <a:solidFill>
                  <a:schemeClr val="accent2">
                    <a:lumMod val="75000"/>
                  </a:schemeClr>
                </a:solidFill>
              </a:rPr>
              <a:t>cnet</a:t>
            </a:r>
            <a:r>
              <a:rPr lang="en-US" dirty="0" smtClean="0">
                <a:solidFill>
                  <a:schemeClr val="accent2">
                    <a:lumMod val="75000"/>
                  </a:schemeClr>
                </a:solidFill>
              </a:rPr>
              <a:t>, hi5 and many more…</a:t>
            </a:r>
            <a:endParaRPr lang="en-US" dirty="0">
              <a:solidFill>
                <a:schemeClr val="accent2">
                  <a:lumMod val="75000"/>
                </a:schemeClr>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24144609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Discussion</a:t>
            </a:r>
            <a:endParaRPr lang="en-US" dirty="0">
              <a:solidFill>
                <a:srgbClr val="3366FF"/>
              </a:solidFill>
            </a:endParaRPr>
          </a:p>
        </p:txBody>
      </p:sp>
      <p:sp>
        <p:nvSpPr>
          <p:cNvPr id="3" name="Subtitle 2"/>
          <p:cNvSpPr>
            <a:spLocks noGrp="1"/>
          </p:cNvSpPr>
          <p:nvPr>
            <p:ph type="subTitle" idx="1"/>
          </p:nvPr>
        </p:nvSpPr>
        <p:spPr>
          <a:xfrm>
            <a:off x="619125" y="1457324"/>
            <a:ext cx="7839075" cy="4610453"/>
          </a:xfrm>
        </p:spPr>
        <p:txBody>
          <a:bodyPr>
            <a:normAutofit fontScale="70000" lnSpcReduction="20000"/>
          </a:bodyPr>
          <a:lstStyle/>
          <a:p>
            <a:pPr marL="457200" indent="-457200" algn="l">
              <a:buFont typeface="Wingdings" charset="2"/>
              <a:buChar char="§"/>
            </a:pPr>
            <a:r>
              <a:rPr lang="en-US" dirty="0">
                <a:solidFill>
                  <a:schemeClr val="tx1"/>
                </a:solidFill>
              </a:rPr>
              <a:t>Hive is </a:t>
            </a:r>
            <a:r>
              <a:rPr lang="en-US" b="1" dirty="0" smtClean="0">
                <a:solidFill>
                  <a:schemeClr val="tx1"/>
                </a:solidFill>
              </a:rPr>
              <a:t>not </a:t>
            </a:r>
            <a:r>
              <a:rPr lang="en-US" dirty="0" smtClean="0">
                <a:solidFill>
                  <a:schemeClr val="tx1"/>
                </a:solidFill>
              </a:rPr>
              <a:t>suitable for OLTP</a:t>
            </a:r>
            <a:endParaRPr lang="en-US" b="1" dirty="0">
              <a:solidFill>
                <a:schemeClr val="tx1"/>
              </a:solidFill>
            </a:endParaRPr>
          </a:p>
          <a:p>
            <a:pPr marL="914400" lvl="1" indent="-457200" algn="l">
              <a:buFont typeface="Lucida Grande"/>
              <a:buChar char="-"/>
            </a:pPr>
            <a:r>
              <a:rPr lang="en-US" dirty="0" smtClean="0">
                <a:solidFill>
                  <a:schemeClr val="accent2">
                    <a:lumMod val="75000"/>
                  </a:schemeClr>
                </a:solidFill>
              </a:rPr>
              <a:t>No real </a:t>
            </a:r>
            <a:r>
              <a:rPr lang="en-US" dirty="0">
                <a:solidFill>
                  <a:schemeClr val="accent2">
                    <a:lumMod val="75000"/>
                  </a:schemeClr>
                </a:solidFill>
              </a:rPr>
              <a:t>time queries and row level </a:t>
            </a:r>
            <a:r>
              <a:rPr lang="en-US" dirty="0" smtClean="0">
                <a:solidFill>
                  <a:schemeClr val="accent2">
                    <a:lumMod val="75000"/>
                  </a:schemeClr>
                </a:solidFill>
              </a:rPr>
              <a:t>updates</a:t>
            </a:r>
          </a:p>
          <a:p>
            <a:pPr marL="914400" lvl="1" indent="-457200" algn="l">
              <a:buFont typeface="Lucida Grande"/>
              <a:buChar char="-"/>
            </a:pPr>
            <a:r>
              <a:rPr lang="en-US" dirty="0" smtClean="0">
                <a:solidFill>
                  <a:schemeClr val="accent2">
                    <a:lumMod val="75000"/>
                  </a:schemeClr>
                </a:solidFill>
              </a:rPr>
              <a:t>Latency of minutes for small queries</a:t>
            </a:r>
            <a:endParaRPr lang="en-US" dirty="0">
              <a:solidFill>
                <a:schemeClr val="accent2">
                  <a:lumMod val="75000"/>
                </a:schemeClr>
              </a:solidFill>
            </a:endParaRPr>
          </a:p>
          <a:p>
            <a:pPr marL="457200" indent="-457200" algn="l">
              <a:buFont typeface="Wingdings" charset="2"/>
              <a:buChar char="§"/>
            </a:pPr>
            <a:endParaRPr lang="en-US" dirty="0" smtClean="0">
              <a:solidFill>
                <a:schemeClr val="tx1"/>
              </a:solidFill>
            </a:endParaRPr>
          </a:p>
          <a:p>
            <a:pPr marL="457200" indent="-457200" algn="l">
              <a:buFont typeface="Wingdings" charset="2"/>
              <a:buChar char="§"/>
            </a:pPr>
            <a:r>
              <a:rPr lang="en-US" dirty="0" smtClean="0">
                <a:solidFill>
                  <a:schemeClr val="tx1"/>
                </a:solidFill>
              </a:rPr>
              <a:t>Map</a:t>
            </a:r>
            <a:r>
              <a:rPr lang="en-US" dirty="0">
                <a:solidFill>
                  <a:schemeClr val="tx1"/>
                </a:solidFill>
              </a:rPr>
              <a:t>-reduce </a:t>
            </a:r>
            <a:r>
              <a:rPr lang="en-US" dirty="0" err="1">
                <a:solidFill>
                  <a:schemeClr val="tx1"/>
                </a:solidFill>
              </a:rPr>
              <a:t>vs</a:t>
            </a:r>
            <a:r>
              <a:rPr lang="en-US" dirty="0">
                <a:solidFill>
                  <a:schemeClr val="tx1"/>
                </a:solidFill>
              </a:rPr>
              <a:t> Hive (Pig</a:t>
            </a:r>
            <a:r>
              <a:rPr lang="en-US" dirty="0" smtClean="0">
                <a:solidFill>
                  <a:schemeClr val="tx1"/>
                </a:solidFill>
              </a:rPr>
              <a:t>)</a:t>
            </a:r>
          </a:p>
          <a:p>
            <a:pPr algn="l"/>
            <a:r>
              <a:rPr lang="en-US" dirty="0">
                <a:solidFill>
                  <a:schemeClr val="tx1"/>
                </a:solidFill>
              </a:rPr>
              <a:t>	</a:t>
            </a:r>
            <a:r>
              <a:rPr lang="en-US" b="1" dirty="0" smtClean="0">
                <a:solidFill>
                  <a:schemeClr val="accent2">
                    <a:lumMod val="75000"/>
                  </a:schemeClr>
                </a:solidFill>
              </a:rPr>
              <a:t>Map-reduce </a:t>
            </a:r>
            <a:endParaRPr lang="en-US" b="1" dirty="0" smtClean="0">
              <a:solidFill>
                <a:schemeClr val="tx1"/>
              </a:solidFill>
            </a:endParaRPr>
          </a:p>
          <a:p>
            <a:pPr marL="914400" lvl="1" indent="-457200" algn="l">
              <a:buFont typeface="Lucida Grande"/>
              <a:buChar char="-"/>
            </a:pPr>
            <a:r>
              <a:rPr lang="en-US" dirty="0" smtClean="0">
                <a:solidFill>
                  <a:schemeClr val="accent2">
                    <a:lumMod val="75000"/>
                  </a:schemeClr>
                </a:solidFill>
              </a:rPr>
              <a:t>complex and sophisticated data processing</a:t>
            </a:r>
          </a:p>
          <a:p>
            <a:pPr marL="914400" lvl="1" indent="-457200" algn="l">
              <a:buFont typeface="Lucida Grande"/>
              <a:buChar char="-"/>
            </a:pPr>
            <a:r>
              <a:rPr lang="en-US" dirty="0" smtClean="0">
                <a:solidFill>
                  <a:schemeClr val="accent2">
                    <a:lumMod val="75000"/>
                  </a:schemeClr>
                </a:solidFill>
              </a:rPr>
              <a:t>Full control to minimize map-reduce jobs</a:t>
            </a:r>
          </a:p>
          <a:p>
            <a:pPr marL="914400" lvl="1" indent="-457200" algn="l">
              <a:buFont typeface="Lucida Grande"/>
              <a:buChar char="-"/>
            </a:pPr>
            <a:r>
              <a:rPr lang="en-US" dirty="0" smtClean="0">
                <a:solidFill>
                  <a:schemeClr val="accent2">
                    <a:lumMod val="75000"/>
                  </a:schemeClr>
                </a:solidFill>
              </a:rPr>
              <a:t>Better in performance than Hive most of the times</a:t>
            </a:r>
          </a:p>
          <a:p>
            <a:pPr marL="914400" lvl="1" indent="-457200" algn="l">
              <a:buFont typeface="Lucida Grande"/>
              <a:buChar char="-"/>
            </a:pPr>
            <a:r>
              <a:rPr lang="en-US" dirty="0" smtClean="0">
                <a:solidFill>
                  <a:schemeClr val="accent2">
                    <a:lumMod val="75000"/>
                  </a:schemeClr>
                </a:solidFill>
              </a:rPr>
              <a:t>Writing Java code for map-reduce is difficult and time consuming</a:t>
            </a:r>
          </a:p>
          <a:p>
            <a:pPr lvl="1" algn="l"/>
            <a:r>
              <a:rPr lang="en-US" b="1" dirty="0" smtClean="0">
                <a:solidFill>
                  <a:schemeClr val="accent2">
                    <a:lumMod val="75000"/>
                  </a:schemeClr>
                </a:solidFill>
              </a:rPr>
              <a:t>Hive</a:t>
            </a:r>
          </a:p>
          <a:p>
            <a:pPr marL="914400" lvl="1" indent="-457200" algn="l">
              <a:buFont typeface="Lucida Grande"/>
              <a:buChar char="-"/>
            </a:pPr>
            <a:r>
              <a:rPr lang="en-US" dirty="0" smtClean="0">
                <a:solidFill>
                  <a:schemeClr val="accent2">
                    <a:lumMod val="75000"/>
                  </a:schemeClr>
                </a:solidFill>
              </a:rPr>
              <a:t>More suited for ad-hoc queries</a:t>
            </a:r>
          </a:p>
          <a:p>
            <a:pPr marL="914400" lvl="1" indent="-457200" algn="l">
              <a:buFont typeface="Lucida Grande"/>
              <a:buChar char="-"/>
            </a:pPr>
            <a:r>
              <a:rPr lang="en-US" dirty="0" smtClean="0">
                <a:solidFill>
                  <a:schemeClr val="accent2">
                    <a:lumMod val="75000"/>
                  </a:schemeClr>
                </a:solidFill>
              </a:rPr>
              <a:t>Intuitive and easy to write SQL like queries</a:t>
            </a:r>
            <a:endParaRPr lang="en-US" dirty="0">
              <a:solidFill>
                <a:schemeClr val="accent2">
                  <a:lumMod val="75000"/>
                </a:schemeClr>
              </a:solidFill>
            </a:endParaRPr>
          </a:p>
          <a:p>
            <a:pPr marL="914400" lvl="1" indent="-457200" algn="l">
              <a:buFont typeface="Lucida Grande"/>
              <a:buChar char="-"/>
            </a:pPr>
            <a:endParaRPr lang="en-US" dirty="0" smtClean="0">
              <a:solidFill>
                <a:schemeClr val="accent2">
                  <a:lumMod val="75000"/>
                </a:schemeClr>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8130739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Discussion</a:t>
            </a:r>
            <a:endParaRPr lang="en-US" dirty="0">
              <a:solidFill>
                <a:srgbClr val="3366FF"/>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pic>
        <p:nvPicPr>
          <p:cNvPr id="6" name="Picture 5" descr="img_mr_vs_hiv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55" y="1360910"/>
            <a:ext cx="8946445" cy="4979600"/>
          </a:xfrm>
          <a:prstGeom prst="rect">
            <a:avLst/>
          </a:prstGeom>
        </p:spPr>
      </p:pic>
      <p:sp>
        <p:nvSpPr>
          <p:cNvPr id="3" name="Rectangle 2"/>
          <p:cNvSpPr/>
          <p:nvPr/>
        </p:nvSpPr>
        <p:spPr>
          <a:xfrm>
            <a:off x="98777" y="1417348"/>
            <a:ext cx="8706556" cy="981541"/>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 name="Rectangle 7"/>
          <p:cNvSpPr/>
          <p:nvPr/>
        </p:nvSpPr>
        <p:spPr>
          <a:xfrm>
            <a:off x="112888" y="2966748"/>
            <a:ext cx="8706556" cy="3185696"/>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92145478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Discussion</a:t>
            </a:r>
            <a:endParaRPr lang="en-US" dirty="0">
              <a:solidFill>
                <a:srgbClr val="3366FF"/>
              </a:solidFill>
            </a:endParaRPr>
          </a:p>
        </p:txBody>
      </p:sp>
      <p:sp>
        <p:nvSpPr>
          <p:cNvPr id="3" name="Subtitle 2"/>
          <p:cNvSpPr>
            <a:spLocks noGrp="1"/>
          </p:cNvSpPr>
          <p:nvPr>
            <p:ph type="subTitle" idx="1"/>
          </p:nvPr>
        </p:nvSpPr>
        <p:spPr>
          <a:xfrm>
            <a:off x="619124" y="1726905"/>
            <a:ext cx="7839075" cy="4624128"/>
          </a:xfrm>
        </p:spPr>
        <p:txBody>
          <a:bodyPr>
            <a:normAutofit/>
          </a:bodyPr>
          <a:lstStyle/>
          <a:p>
            <a:pPr marL="457200" indent="-457200" algn="l">
              <a:buFont typeface="Wingdings" charset="2"/>
              <a:buChar char="§"/>
            </a:pPr>
            <a:r>
              <a:rPr lang="en-US" dirty="0" smtClean="0">
                <a:solidFill>
                  <a:schemeClr val="tx1"/>
                </a:solidFill>
              </a:rPr>
              <a:t>Hive </a:t>
            </a:r>
            <a:r>
              <a:rPr lang="en-US" dirty="0" err="1" smtClean="0">
                <a:solidFill>
                  <a:schemeClr val="tx1"/>
                </a:solidFill>
              </a:rPr>
              <a:t>vs</a:t>
            </a:r>
            <a:r>
              <a:rPr lang="en-US" dirty="0" smtClean="0">
                <a:solidFill>
                  <a:schemeClr val="tx1"/>
                </a:solidFill>
              </a:rPr>
              <a:t> Pig</a:t>
            </a:r>
          </a:p>
          <a:p>
            <a:pPr marL="914400" lvl="1" indent="-457200" algn="l">
              <a:buFont typeface="Lucida Grande"/>
              <a:buChar char="-"/>
            </a:pPr>
            <a:r>
              <a:rPr lang="en-US" dirty="0" smtClean="0">
                <a:solidFill>
                  <a:schemeClr val="accent2">
                    <a:lumMod val="75000"/>
                  </a:schemeClr>
                </a:solidFill>
              </a:rPr>
              <a:t>Hive is more natural to database developers and Pig is convenient for script/</a:t>
            </a:r>
            <a:r>
              <a:rPr lang="en-US" dirty="0" err="1" smtClean="0">
                <a:solidFill>
                  <a:schemeClr val="accent2">
                    <a:lumMod val="75000"/>
                  </a:schemeClr>
                </a:solidFill>
              </a:rPr>
              <a:t>perl</a:t>
            </a:r>
            <a:r>
              <a:rPr lang="en-US" dirty="0" smtClean="0">
                <a:solidFill>
                  <a:schemeClr val="accent2">
                    <a:lumMod val="75000"/>
                  </a:schemeClr>
                </a:solidFill>
              </a:rPr>
              <a:t> developers</a:t>
            </a:r>
          </a:p>
          <a:p>
            <a:pPr marL="914400" lvl="1" indent="-457200" algn="l">
              <a:buFont typeface="Lucida Grande"/>
              <a:buChar char="-"/>
            </a:pPr>
            <a:r>
              <a:rPr lang="en-US" dirty="0" smtClean="0">
                <a:solidFill>
                  <a:schemeClr val="accent2">
                    <a:lumMod val="75000"/>
                  </a:schemeClr>
                </a:solidFill>
              </a:rPr>
              <a:t>Hive gives better performance than Pig</a:t>
            </a:r>
          </a:p>
          <a:p>
            <a:pPr marL="914400" lvl="1" indent="-457200" algn="l">
              <a:buFont typeface="Lucida Grande"/>
              <a:buChar char="-"/>
            </a:pPr>
            <a:r>
              <a:rPr lang="en-US" dirty="0" smtClean="0">
                <a:solidFill>
                  <a:schemeClr val="accent2">
                    <a:lumMod val="75000"/>
                  </a:schemeClr>
                </a:solidFill>
              </a:rPr>
              <a:t>Pig is more suited for ETL and data movement, while Hive is better for ad hoc queries</a:t>
            </a: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4824170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Discussion</a:t>
            </a:r>
            <a:endParaRPr lang="en-US" dirty="0">
              <a:solidFill>
                <a:srgbClr val="3366FF"/>
              </a:solidFill>
            </a:endParaRPr>
          </a:p>
        </p:txBody>
      </p:sp>
      <p:sp>
        <p:nvSpPr>
          <p:cNvPr id="3" name="Subtitle 2"/>
          <p:cNvSpPr>
            <a:spLocks noGrp="1"/>
          </p:cNvSpPr>
          <p:nvPr>
            <p:ph type="subTitle" idx="1"/>
          </p:nvPr>
        </p:nvSpPr>
        <p:spPr>
          <a:xfrm>
            <a:off x="619124" y="1697050"/>
            <a:ext cx="7839075" cy="4456127"/>
          </a:xfrm>
        </p:spPr>
        <p:txBody>
          <a:bodyPr>
            <a:normAutofit fontScale="55000" lnSpcReduction="20000"/>
          </a:bodyPr>
          <a:lstStyle/>
          <a:p>
            <a:pPr algn="l"/>
            <a:r>
              <a:rPr lang="en-US" sz="4400" dirty="0" smtClean="0">
                <a:solidFill>
                  <a:schemeClr val="tx1"/>
                </a:solidFill>
              </a:rPr>
              <a:t>“Hive is evolving as a parallel SQL DBMS which happens to use </a:t>
            </a:r>
            <a:r>
              <a:rPr lang="en-US" sz="4400" dirty="0" err="1" smtClean="0">
                <a:solidFill>
                  <a:schemeClr val="tx1"/>
                </a:solidFill>
              </a:rPr>
              <a:t>Hadoop</a:t>
            </a:r>
            <a:r>
              <a:rPr lang="en-US" sz="4400" dirty="0" smtClean="0">
                <a:solidFill>
                  <a:schemeClr val="tx1"/>
                </a:solidFill>
              </a:rPr>
              <a:t> as its storage and execution architecture”</a:t>
            </a:r>
          </a:p>
          <a:p>
            <a:pPr algn="l"/>
            <a:endParaRPr lang="en-US" sz="4400" dirty="0" smtClean="0">
              <a:solidFill>
                <a:schemeClr val="tx1"/>
              </a:solidFill>
            </a:endParaRPr>
          </a:p>
          <a:p>
            <a:pPr marL="457200" indent="-457200" algn="l">
              <a:buFont typeface="Wingdings" charset="2"/>
              <a:buChar char="§"/>
            </a:pPr>
            <a:r>
              <a:rPr lang="en-US" dirty="0" smtClean="0">
                <a:solidFill>
                  <a:schemeClr val="tx1"/>
                </a:solidFill>
              </a:rPr>
              <a:t>Increasing </a:t>
            </a:r>
            <a:r>
              <a:rPr lang="en-US" dirty="0" err="1" smtClean="0">
                <a:solidFill>
                  <a:schemeClr val="tx1"/>
                </a:solidFill>
              </a:rPr>
              <a:t>HiveQL</a:t>
            </a:r>
            <a:r>
              <a:rPr lang="en-US" dirty="0" smtClean="0">
                <a:solidFill>
                  <a:schemeClr val="tx1"/>
                </a:solidFill>
              </a:rPr>
              <a:t> Capabilities</a:t>
            </a:r>
          </a:p>
          <a:p>
            <a:pPr marL="914400" lvl="1" indent="-457200" algn="l">
              <a:buFont typeface="Lucida Grande"/>
              <a:buChar char="-"/>
            </a:pPr>
            <a:r>
              <a:rPr lang="en-US" dirty="0" smtClean="0">
                <a:solidFill>
                  <a:schemeClr val="accent2">
                    <a:lumMod val="75000"/>
                  </a:schemeClr>
                </a:solidFill>
              </a:rPr>
              <a:t>Insert, update and delete with full ACID support</a:t>
            </a:r>
          </a:p>
          <a:p>
            <a:pPr marL="914400" lvl="1" indent="-457200" algn="l">
              <a:buFont typeface="Lucida Grande"/>
              <a:buChar char="-"/>
            </a:pPr>
            <a:r>
              <a:rPr lang="en-US" dirty="0" smtClean="0">
                <a:solidFill>
                  <a:schemeClr val="accent2">
                    <a:lumMod val="75000"/>
                  </a:schemeClr>
                </a:solidFill>
              </a:rPr>
              <a:t>REGEX support in selecting files for External Table</a:t>
            </a:r>
          </a:p>
          <a:p>
            <a:pPr marL="914400" lvl="1" indent="-457200" algn="l">
              <a:buFont typeface="Lucida Grande"/>
              <a:buChar char="-"/>
            </a:pPr>
            <a:r>
              <a:rPr lang="en-US" dirty="0" smtClean="0">
                <a:solidFill>
                  <a:schemeClr val="accent2">
                    <a:lumMod val="75000"/>
                  </a:schemeClr>
                </a:solidFill>
              </a:rPr>
              <a:t>Support for ‘dual’ table, </a:t>
            </a:r>
            <a:r>
              <a:rPr lang="en-US" dirty="0" err="1" smtClean="0">
                <a:solidFill>
                  <a:schemeClr val="accent2">
                    <a:lumMod val="75000"/>
                  </a:schemeClr>
                </a:solidFill>
              </a:rPr>
              <a:t>information_schema</a:t>
            </a:r>
            <a:endParaRPr lang="en-US" dirty="0" smtClean="0">
              <a:solidFill>
                <a:schemeClr val="accent2">
                  <a:lumMod val="75000"/>
                </a:schemeClr>
              </a:solidFill>
            </a:endParaRPr>
          </a:p>
          <a:p>
            <a:pPr marL="914400" lvl="1" indent="-457200" algn="l">
              <a:buFont typeface="Lucida Grande"/>
              <a:buChar char="-"/>
            </a:pPr>
            <a:r>
              <a:rPr lang="en-US" dirty="0" smtClean="0">
                <a:solidFill>
                  <a:schemeClr val="accent2">
                    <a:lumMod val="75000"/>
                  </a:schemeClr>
                </a:solidFill>
              </a:rPr>
              <a:t>Improving ‘Explain’</a:t>
            </a:r>
          </a:p>
          <a:p>
            <a:pPr marL="457200" indent="-457200" algn="l">
              <a:buFont typeface="Wingdings" charset="2"/>
              <a:buChar char="§"/>
            </a:pPr>
            <a:r>
              <a:rPr lang="en-US" dirty="0" smtClean="0">
                <a:solidFill>
                  <a:schemeClr val="tx1"/>
                </a:solidFill>
              </a:rPr>
              <a:t>Optimization Techniques</a:t>
            </a:r>
          </a:p>
          <a:p>
            <a:pPr marL="914400" lvl="1" indent="-457200" algn="l">
              <a:buFont typeface="Lucida Grande"/>
              <a:buChar char="-"/>
            </a:pPr>
            <a:r>
              <a:rPr lang="en-US" dirty="0" smtClean="0">
                <a:solidFill>
                  <a:schemeClr val="accent2">
                    <a:lumMod val="75000"/>
                  </a:schemeClr>
                </a:solidFill>
              </a:rPr>
              <a:t>Cost-based optimization</a:t>
            </a:r>
            <a:endParaRPr lang="en-US" dirty="0" smtClean="0">
              <a:solidFill>
                <a:schemeClr val="tx1"/>
              </a:solidFill>
            </a:endParaRPr>
          </a:p>
          <a:p>
            <a:pPr marL="457200" indent="-457200" algn="l">
              <a:buFont typeface="Wingdings" charset="2"/>
              <a:buChar char="§"/>
            </a:pPr>
            <a:r>
              <a:rPr lang="en-US" dirty="0" smtClean="0">
                <a:solidFill>
                  <a:schemeClr val="tx1"/>
                </a:solidFill>
              </a:rPr>
              <a:t>Performance Improvements</a:t>
            </a:r>
            <a:endParaRPr lang="en-US" dirty="0">
              <a:solidFill>
                <a:schemeClr val="tx1"/>
              </a:solidFill>
            </a:endParaRPr>
          </a:p>
          <a:p>
            <a:pPr marL="914400" lvl="1" indent="-457200" algn="l">
              <a:buFont typeface="Lucida Grande"/>
              <a:buChar char="-"/>
            </a:pPr>
            <a:r>
              <a:rPr lang="en-US" dirty="0" smtClean="0">
                <a:solidFill>
                  <a:schemeClr val="accent2">
                    <a:lumMod val="75000"/>
                  </a:schemeClr>
                </a:solidFill>
              </a:rPr>
              <a:t>Adoption of </a:t>
            </a:r>
            <a:r>
              <a:rPr lang="en-US" dirty="0" err="1" smtClean="0">
                <a:solidFill>
                  <a:schemeClr val="accent2">
                    <a:lumMod val="75000"/>
                  </a:schemeClr>
                </a:solidFill>
              </a:rPr>
              <a:t>RCFile</a:t>
            </a:r>
            <a:r>
              <a:rPr lang="en-US" dirty="0" smtClean="0">
                <a:solidFill>
                  <a:schemeClr val="accent2">
                    <a:lumMod val="75000"/>
                  </a:schemeClr>
                </a:solidFill>
              </a:rPr>
              <a:t> for data </a:t>
            </a:r>
            <a:r>
              <a:rPr lang="en-US" dirty="0" smtClean="0">
                <a:solidFill>
                  <a:schemeClr val="accent2">
                    <a:lumMod val="75000"/>
                  </a:schemeClr>
                </a:solidFill>
              </a:rPr>
              <a:t>placement, and most recently the ORC</a:t>
            </a:r>
            <a:endParaRPr lang="en-US" dirty="0">
              <a:solidFill>
                <a:schemeClr val="tx1"/>
              </a:solidFill>
            </a:endParaRPr>
          </a:p>
          <a:p>
            <a:pPr marL="457200" indent="-457200" algn="l">
              <a:buFont typeface="Wingdings" charset="2"/>
              <a:buChar char="§"/>
            </a:pPr>
            <a:r>
              <a:rPr lang="en-US" dirty="0" smtClean="0">
                <a:solidFill>
                  <a:schemeClr val="tx1"/>
                </a:solidFill>
              </a:rPr>
              <a:t>Integration with other Frameworks</a:t>
            </a:r>
            <a:endParaRPr lang="en-US" dirty="0" smtClean="0">
              <a:solidFill>
                <a:schemeClr val="accent2">
                  <a:lumMod val="75000"/>
                </a:schemeClr>
              </a:solidFill>
            </a:endParaRPr>
          </a:p>
          <a:p>
            <a:pPr marL="914400" lvl="1" indent="-457200" algn="l">
              <a:buFont typeface="Lucida Grande"/>
              <a:buChar char="-"/>
            </a:pPr>
            <a:r>
              <a:rPr lang="en-US" dirty="0" smtClean="0">
                <a:solidFill>
                  <a:schemeClr val="accent2">
                    <a:lumMod val="75000"/>
                  </a:schemeClr>
                </a:solidFill>
              </a:rPr>
              <a:t>Support with </a:t>
            </a:r>
            <a:r>
              <a:rPr lang="en-US" dirty="0" err="1" smtClean="0">
                <a:solidFill>
                  <a:schemeClr val="accent2">
                    <a:lumMod val="75000"/>
                  </a:schemeClr>
                </a:solidFill>
              </a:rPr>
              <a:t>HBase</a:t>
            </a:r>
            <a:r>
              <a:rPr lang="en-US" dirty="0" smtClean="0">
                <a:solidFill>
                  <a:schemeClr val="accent2">
                    <a:lumMod val="75000"/>
                  </a:schemeClr>
                </a:solidFill>
              </a:rPr>
              <a:t>, Cassandra</a:t>
            </a:r>
          </a:p>
          <a:p>
            <a:pPr marL="914400" lvl="1" indent="-457200" algn="l">
              <a:buFont typeface="Lucida Grande"/>
              <a:buChar char="-"/>
            </a:pPr>
            <a:endParaRPr lang="en-US" dirty="0" smtClean="0">
              <a:solidFill>
                <a:schemeClr val="accent2">
                  <a:lumMod val="75000"/>
                </a:schemeClr>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08863212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References</a:t>
            </a:r>
            <a:endParaRPr lang="en-US" dirty="0">
              <a:solidFill>
                <a:srgbClr val="3366FF"/>
              </a:solidFill>
            </a:endParaRPr>
          </a:p>
        </p:txBody>
      </p:sp>
      <p:sp>
        <p:nvSpPr>
          <p:cNvPr id="3" name="Subtitle 2"/>
          <p:cNvSpPr>
            <a:spLocks noGrp="1"/>
          </p:cNvSpPr>
          <p:nvPr>
            <p:ph type="subTitle" idx="1"/>
          </p:nvPr>
        </p:nvSpPr>
        <p:spPr>
          <a:xfrm>
            <a:off x="619124" y="1838325"/>
            <a:ext cx="7839075" cy="4129010"/>
          </a:xfrm>
        </p:spPr>
        <p:txBody>
          <a:bodyPr>
            <a:normAutofit fontScale="92500" lnSpcReduction="10000"/>
          </a:bodyPr>
          <a:lstStyle/>
          <a:p>
            <a:pPr marL="457200" indent="-457200" algn="l">
              <a:buFont typeface="Wingdings" charset="2"/>
              <a:buChar char="§"/>
            </a:pPr>
            <a:r>
              <a:rPr lang="en-US" sz="2000" dirty="0" smtClean="0">
                <a:solidFill>
                  <a:schemeClr val="tx1"/>
                </a:solidFill>
              </a:rPr>
              <a:t>[1] Hive paper</a:t>
            </a:r>
          </a:p>
          <a:p>
            <a:pPr algn="l"/>
            <a:r>
              <a:rPr lang="en-US" sz="2000" dirty="0" smtClean="0">
                <a:solidFill>
                  <a:schemeClr val="tx1"/>
                </a:solidFill>
              </a:rPr>
              <a:t>	</a:t>
            </a:r>
            <a:r>
              <a:rPr lang="en-US" sz="2000" dirty="0" smtClean="0">
                <a:solidFill>
                  <a:schemeClr val="tx1"/>
                </a:solidFill>
                <a:hlinkClick r:id="rId2"/>
              </a:rPr>
              <a:t>http</a:t>
            </a:r>
            <a:r>
              <a:rPr lang="en-US" sz="2000" dirty="0">
                <a:solidFill>
                  <a:schemeClr val="tx1"/>
                </a:solidFill>
                <a:hlinkClick r:id="rId2"/>
              </a:rPr>
              <a:t>://www.vldb.org/pvldb/2/vldb09-938.</a:t>
            </a:r>
            <a:r>
              <a:rPr lang="en-US" sz="2000" dirty="0" smtClean="0">
                <a:solidFill>
                  <a:schemeClr val="tx1"/>
                </a:solidFill>
                <a:hlinkClick r:id="rId2"/>
              </a:rPr>
              <a:t>pdf</a:t>
            </a:r>
            <a:r>
              <a:rPr lang="en-US" sz="2000" dirty="0" smtClean="0">
                <a:solidFill>
                  <a:schemeClr val="tx1"/>
                </a:solidFill>
              </a:rPr>
              <a:t>	</a:t>
            </a:r>
          </a:p>
          <a:p>
            <a:pPr marL="457200" indent="-457200" algn="l">
              <a:buFont typeface="Wingdings" charset="2"/>
              <a:buChar char="§"/>
            </a:pPr>
            <a:r>
              <a:rPr lang="en-US" sz="2000" dirty="0" smtClean="0">
                <a:solidFill>
                  <a:schemeClr val="tx1"/>
                </a:solidFill>
              </a:rPr>
              <a:t>[2] Hive wiki</a:t>
            </a:r>
          </a:p>
          <a:p>
            <a:pPr algn="l"/>
            <a:r>
              <a:rPr lang="en-US" sz="2000" dirty="0" smtClean="0">
                <a:solidFill>
                  <a:schemeClr val="tx1"/>
                </a:solidFill>
              </a:rPr>
              <a:t>	</a:t>
            </a:r>
            <a:r>
              <a:rPr lang="en-US" sz="2000" dirty="0" smtClean="0">
                <a:solidFill>
                  <a:schemeClr val="tx1"/>
                </a:solidFill>
                <a:hlinkClick r:id="rId3"/>
              </a:rPr>
              <a:t>https</a:t>
            </a:r>
            <a:r>
              <a:rPr lang="en-US" sz="2000" dirty="0">
                <a:solidFill>
                  <a:schemeClr val="tx1"/>
                </a:solidFill>
                <a:hlinkClick r:id="rId3"/>
              </a:rPr>
              <a:t>://cwiki.apache.org/confluence/display/Hive/</a:t>
            </a:r>
            <a:r>
              <a:rPr lang="en-US" sz="2000" dirty="0" smtClean="0">
                <a:solidFill>
                  <a:schemeClr val="tx1"/>
                </a:solidFill>
                <a:hlinkClick r:id="rId3"/>
              </a:rPr>
              <a:t>Home</a:t>
            </a:r>
            <a:r>
              <a:rPr lang="en-US" sz="2000" dirty="0" smtClean="0">
                <a:solidFill>
                  <a:schemeClr val="tx1"/>
                </a:solidFill>
              </a:rPr>
              <a:t>	</a:t>
            </a:r>
          </a:p>
          <a:p>
            <a:pPr marL="457200" indent="-457200" algn="l">
              <a:buFont typeface="Wingdings" charset="2"/>
              <a:buChar char="§"/>
            </a:pPr>
            <a:r>
              <a:rPr lang="en-US" sz="2000" dirty="0" smtClean="0">
                <a:solidFill>
                  <a:schemeClr val="tx1"/>
                </a:solidFill>
              </a:rPr>
              <a:t>[3] Hive performance benchmarks</a:t>
            </a:r>
          </a:p>
          <a:p>
            <a:pPr algn="l"/>
            <a:r>
              <a:rPr lang="en-US" sz="2000" dirty="0">
                <a:solidFill>
                  <a:schemeClr val="tx1"/>
                </a:solidFill>
              </a:rPr>
              <a:t>	</a:t>
            </a:r>
            <a:r>
              <a:rPr lang="en-US" sz="2000" dirty="0" smtClean="0">
                <a:solidFill>
                  <a:schemeClr val="tx1"/>
                </a:solidFill>
                <a:hlinkClick r:id="rId4"/>
              </a:rPr>
              <a:t>https</a:t>
            </a:r>
            <a:r>
              <a:rPr lang="en-US" sz="2000" dirty="0">
                <a:solidFill>
                  <a:schemeClr val="tx1"/>
                </a:solidFill>
                <a:hlinkClick r:id="rId4"/>
              </a:rPr>
              <a:t>://issues.apache.org/jira/browse/HIVE-</a:t>
            </a:r>
            <a:r>
              <a:rPr lang="en-US" sz="2000" dirty="0" smtClean="0">
                <a:solidFill>
                  <a:schemeClr val="tx1"/>
                </a:solidFill>
                <a:hlinkClick r:id="rId4"/>
              </a:rPr>
              <a:t>396</a:t>
            </a:r>
            <a:r>
              <a:rPr lang="en-US" sz="2000" dirty="0" smtClean="0">
                <a:solidFill>
                  <a:schemeClr val="tx1"/>
                </a:solidFill>
              </a:rPr>
              <a:t>	</a:t>
            </a:r>
          </a:p>
          <a:p>
            <a:pPr marL="342900" indent="-342900" algn="l">
              <a:buFont typeface="Wingdings" charset="2"/>
              <a:buChar char="§"/>
            </a:pPr>
            <a:r>
              <a:rPr lang="en-US" sz="2000" dirty="0" smtClean="0">
                <a:solidFill>
                  <a:schemeClr val="tx1"/>
                </a:solidFill>
              </a:rPr>
              <a:t>  [4] Hive Facebook presentation</a:t>
            </a:r>
          </a:p>
          <a:p>
            <a:pPr algn="l"/>
            <a:r>
              <a:rPr lang="en-US" sz="2000" dirty="0">
                <a:solidFill>
                  <a:schemeClr val="tx1"/>
                </a:solidFill>
              </a:rPr>
              <a:t>	</a:t>
            </a:r>
            <a:r>
              <a:rPr lang="en-US" sz="2000" dirty="0">
                <a:solidFill>
                  <a:schemeClr val="tx1"/>
                </a:solidFill>
                <a:hlinkClick r:id="rId5"/>
              </a:rPr>
              <a:t>http://www.sfbayacm.org/wp/wp-content/uploads/2010/01</a:t>
            </a:r>
            <a:r>
              <a:rPr lang="en-US" sz="2000" dirty="0" smtClean="0">
                <a:solidFill>
                  <a:schemeClr val="tx1"/>
                </a:solidFill>
                <a:hlinkClick r:id="rId5"/>
              </a:rPr>
              <a:t>/</a:t>
            </a:r>
            <a:r>
              <a:rPr lang="en-US" sz="2000" dirty="0" smtClean="0">
                <a:solidFill>
                  <a:schemeClr val="tx1"/>
                </a:solidFill>
              </a:rPr>
              <a:t>	sig_2010_v21</a:t>
            </a:r>
            <a:r>
              <a:rPr lang="en-US" sz="2000" dirty="0">
                <a:solidFill>
                  <a:schemeClr val="tx1"/>
                </a:solidFill>
              </a:rPr>
              <a:t>.pdf</a:t>
            </a:r>
            <a:endParaRPr lang="en-US" sz="2000" dirty="0" smtClean="0">
              <a:solidFill>
                <a:schemeClr val="tx1"/>
              </a:solidFill>
            </a:endParaRPr>
          </a:p>
          <a:p>
            <a:pPr marL="342900" indent="-342900" algn="l">
              <a:buFont typeface="Wingdings" charset="2"/>
              <a:buChar char="§"/>
            </a:pPr>
            <a:r>
              <a:rPr lang="en-US" sz="2000" dirty="0" smtClean="0">
                <a:solidFill>
                  <a:schemeClr val="tx1"/>
                </a:solidFill>
              </a:rPr>
              <a:t>  [5] Hive </a:t>
            </a:r>
            <a:r>
              <a:rPr lang="en-US" sz="2000" dirty="0" err="1" smtClean="0">
                <a:solidFill>
                  <a:schemeClr val="tx1"/>
                </a:solidFill>
              </a:rPr>
              <a:t>vs</a:t>
            </a:r>
            <a:r>
              <a:rPr lang="en-US" sz="2000" dirty="0" smtClean="0">
                <a:solidFill>
                  <a:schemeClr val="tx1"/>
                </a:solidFill>
              </a:rPr>
              <a:t> Pig: Yahoo developers</a:t>
            </a:r>
          </a:p>
          <a:p>
            <a:pPr algn="l"/>
            <a:r>
              <a:rPr lang="en-US" sz="2000" dirty="0">
                <a:solidFill>
                  <a:schemeClr val="tx1"/>
                </a:solidFill>
              </a:rPr>
              <a:t>	</a:t>
            </a:r>
            <a:r>
              <a:rPr lang="en-US" sz="2000" dirty="0">
                <a:solidFill>
                  <a:schemeClr val="tx1"/>
                </a:solidFill>
                <a:hlinkClick r:id="rId6"/>
              </a:rPr>
              <a:t>http://developer.yahoo.com/blogs/hadoop/pig-hive-yahoo-464.</a:t>
            </a:r>
            <a:r>
              <a:rPr lang="en-US" sz="2000" dirty="0" smtClean="0">
                <a:solidFill>
                  <a:schemeClr val="tx1"/>
                </a:solidFill>
                <a:hlinkClick r:id="rId6"/>
              </a:rPr>
              <a:t>html</a:t>
            </a:r>
            <a:endParaRPr lang="en-US" sz="2000" dirty="0" smtClean="0">
              <a:solidFill>
                <a:schemeClr val="tx1"/>
              </a:solidFill>
            </a:endParaRPr>
          </a:p>
          <a:p>
            <a:pPr marL="342900" indent="-342900" algn="l">
              <a:buFont typeface="Wingdings" charset="2"/>
              <a:buChar char="§"/>
            </a:pPr>
            <a:r>
              <a:rPr lang="en-US" sz="2000" dirty="0" smtClean="0">
                <a:solidFill>
                  <a:schemeClr val="tx1"/>
                </a:solidFill>
              </a:rPr>
              <a:t>  [6] Hive Apache JIRA page</a:t>
            </a:r>
          </a:p>
          <a:p>
            <a:pPr algn="l"/>
            <a:r>
              <a:rPr lang="en-US" sz="2000" dirty="0">
                <a:solidFill>
                  <a:schemeClr val="tx1"/>
                </a:solidFill>
              </a:rPr>
              <a:t>	</a:t>
            </a:r>
            <a:r>
              <a:rPr lang="en-US" sz="2000" dirty="0">
                <a:solidFill>
                  <a:schemeClr val="tx1"/>
                </a:solidFill>
                <a:hlinkClick r:id="rId7"/>
              </a:rPr>
              <a:t>https://issues.apache.org/jira/browse/</a:t>
            </a:r>
            <a:r>
              <a:rPr lang="en-US" sz="2000" dirty="0" smtClean="0">
                <a:solidFill>
                  <a:schemeClr val="tx1"/>
                </a:solidFill>
                <a:hlinkClick r:id="rId7"/>
              </a:rPr>
              <a:t>HIVE</a:t>
            </a:r>
            <a:r>
              <a:rPr lang="en-US" sz="2000" dirty="0" smtClean="0">
                <a:solidFill>
                  <a:schemeClr val="tx1"/>
                </a:solidFill>
              </a:rPr>
              <a:t>	</a:t>
            </a:r>
            <a:endParaRPr lang="en-US" sz="2000" dirty="0">
              <a:solidFill>
                <a:schemeClr val="tx1"/>
              </a:solidFill>
            </a:endParaRPr>
          </a:p>
          <a:p>
            <a:pPr algn="l"/>
            <a:endParaRPr lang="en-US" sz="2000" dirty="0" smtClean="0">
              <a:solidFill>
                <a:schemeClr val="tx1"/>
              </a:solidFill>
            </a:endParaRPr>
          </a:p>
          <a:p>
            <a:pPr algn="l"/>
            <a:endParaRPr lang="en-US" sz="2000" dirty="0" smtClean="0">
              <a:solidFill>
                <a:schemeClr val="tx1"/>
              </a:solidFill>
            </a:endParaRPr>
          </a:p>
          <a:p>
            <a:pPr marL="457200" indent="-457200" algn="l">
              <a:buFont typeface="Wingdings" charset="2"/>
              <a:buChar char="§"/>
            </a:pPr>
            <a:endParaRPr lang="en-US" sz="2000" dirty="0" smtClean="0">
              <a:solidFill>
                <a:schemeClr val="tx1"/>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7424575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Cloud Programming</a:t>
            </a:r>
            <a:endParaRPr lang="en-US" dirty="0">
              <a:solidFill>
                <a:srgbClr val="3366FF"/>
              </a:solidFill>
            </a:endParaRPr>
          </a:p>
        </p:txBody>
      </p:sp>
      <p:sp>
        <p:nvSpPr>
          <p:cNvPr id="3" name="Subtitle 2"/>
          <p:cNvSpPr>
            <a:spLocks noGrp="1"/>
          </p:cNvSpPr>
          <p:nvPr>
            <p:ph type="subTitle" idx="1"/>
          </p:nvPr>
        </p:nvSpPr>
        <p:spPr>
          <a:xfrm>
            <a:off x="619124" y="1838324"/>
            <a:ext cx="7902575" cy="4308475"/>
          </a:xfrm>
        </p:spPr>
        <p:txBody>
          <a:bodyPr>
            <a:normAutofit/>
          </a:bodyPr>
          <a:lstStyle/>
          <a:p>
            <a:pPr marL="457200" indent="-457200" algn="l">
              <a:buFont typeface="Wingdings" charset="2"/>
              <a:buChar char="§"/>
            </a:pPr>
            <a:r>
              <a:rPr lang="en-US" dirty="0" smtClean="0">
                <a:solidFill>
                  <a:schemeClr val="tx1"/>
                </a:solidFill>
              </a:rPr>
              <a:t>Applications built for cloud computing</a:t>
            </a:r>
          </a:p>
          <a:p>
            <a:pPr marL="914400" lvl="1" indent="-457200" algn="l">
              <a:buFont typeface="Lucida Grande"/>
              <a:buChar char="-"/>
            </a:pPr>
            <a:r>
              <a:rPr lang="en-US" dirty="0" smtClean="0">
                <a:solidFill>
                  <a:schemeClr val="accent2">
                    <a:lumMod val="75000"/>
                  </a:schemeClr>
                </a:solidFill>
              </a:rPr>
              <a:t>Handle large data sets</a:t>
            </a:r>
          </a:p>
          <a:p>
            <a:pPr marL="914400" lvl="1" indent="-457200" algn="l">
              <a:buFont typeface="Lucida Grande"/>
              <a:buChar char="-"/>
            </a:pPr>
            <a:r>
              <a:rPr lang="en-US" dirty="0" smtClean="0">
                <a:solidFill>
                  <a:schemeClr val="accent2">
                    <a:lumMod val="75000"/>
                  </a:schemeClr>
                </a:solidFill>
              </a:rPr>
              <a:t>Distributed and parallel processing</a:t>
            </a:r>
          </a:p>
          <a:p>
            <a:pPr lvl="1" algn="l"/>
            <a:endParaRPr lang="en-US" dirty="0" smtClean="0">
              <a:solidFill>
                <a:schemeClr val="accent2">
                  <a:lumMod val="75000"/>
                </a:schemeClr>
              </a:solidFill>
            </a:endParaRPr>
          </a:p>
          <a:p>
            <a:pPr marL="457200" indent="-457200" algn="l">
              <a:buFont typeface="Wingdings" charset="2"/>
              <a:buChar char="§"/>
            </a:pPr>
            <a:r>
              <a:rPr lang="en-US" dirty="0" err="1" smtClean="0">
                <a:solidFill>
                  <a:schemeClr val="tx1"/>
                </a:solidFill>
              </a:rPr>
              <a:t>Hadoop</a:t>
            </a:r>
            <a:r>
              <a:rPr lang="en-US" dirty="0" smtClean="0">
                <a:solidFill>
                  <a:schemeClr val="tx1"/>
                </a:solidFill>
              </a:rPr>
              <a:t>, Hive, Pig, </a:t>
            </a:r>
            <a:r>
              <a:rPr lang="en-US" dirty="0" err="1" smtClean="0">
                <a:solidFill>
                  <a:schemeClr val="tx1"/>
                </a:solidFill>
              </a:rPr>
              <a:t>HBase</a:t>
            </a:r>
            <a:r>
              <a:rPr lang="en-US" dirty="0" smtClean="0">
                <a:solidFill>
                  <a:schemeClr val="tx1"/>
                </a:solidFill>
              </a:rPr>
              <a:t>, Cassandra, Storm, Spark are some of the most popular systems</a:t>
            </a:r>
          </a:p>
          <a:p>
            <a:pPr marL="457200" indent="-457200" algn="l">
              <a:buFont typeface="Wingdings" charset="2"/>
              <a:buChar char="§"/>
            </a:pPr>
            <a:endParaRPr lang="en-US" dirty="0" smtClean="0">
              <a:solidFill>
                <a:schemeClr val="tx1"/>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0788129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Backup Slides</a:t>
            </a:r>
            <a:endParaRPr lang="en-US" dirty="0">
              <a:solidFill>
                <a:srgbClr val="3366FF"/>
              </a:solidFill>
            </a:endParaRPr>
          </a:p>
        </p:txBody>
      </p:sp>
      <p:sp>
        <p:nvSpPr>
          <p:cNvPr id="3" name="Subtitle 2"/>
          <p:cNvSpPr>
            <a:spLocks noGrp="1"/>
          </p:cNvSpPr>
          <p:nvPr>
            <p:ph type="subTitle" idx="1"/>
          </p:nvPr>
        </p:nvSpPr>
        <p:spPr>
          <a:xfrm>
            <a:off x="619124" y="1838325"/>
            <a:ext cx="7839075" cy="4129010"/>
          </a:xfrm>
        </p:spPr>
        <p:txBody>
          <a:bodyPr>
            <a:normAutofit/>
          </a:bodyPr>
          <a:lstStyle/>
          <a:p>
            <a:pPr marL="457200" indent="-457200" algn="l">
              <a:buFont typeface="Wingdings" charset="2"/>
              <a:buChar char="§"/>
            </a:pPr>
            <a:r>
              <a:rPr lang="en-US" sz="2000" smtClean="0">
                <a:solidFill>
                  <a:schemeClr val="tx1"/>
                </a:solidFill>
              </a:rPr>
              <a:t>Extra Material</a:t>
            </a:r>
            <a:endParaRPr lang="en-US" sz="2000" dirty="0">
              <a:solidFill>
                <a:schemeClr val="tx1"/>
              </a:solidFill>
            </a:endParaRPr>
          </a:p>
          <a:p>
            <a:pPr algn="l"/>
            <a:endParaRPr lang="en-US" sz="2000" dirty="0" smtClean="0">
              <a:solidFill>
                <a:schemeClr val="tx1"/>
              </a:solidFill>
            </a:endParaRPr>
          </a:p>
          <a:p>
            <a:pPr algn="l"/>
            <a:endParaRPr lang="en-US" sz="2000" dirty="0" smtClean="0">
              <a:solidFill>
                <a:schemeClr val="tx1"/>
              </a:solidFill>
            </a:endParaRPr>
          </a:p>
          <a:p>
            <a:pPr marL="457200" indent="-457200" algn="l">
              <a:buFont typeface="Wingdings" charset="2"/>
              <a:buChar char="§"/>
            </a:pPr>
            <a:endParaRPr lang="en-US" sz="2000" dirty="0" smtClean="0">
              <a:solidFill>
                <a:schemeClr val="tx1"/>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99339467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err="1" smtClean="0">
                <a:solidFill>
                  <a:srgbClr val="3366FF"/>
                </a:solidFill>
              </a:rPr>
              <a:t>HiveQL</a:t>
            </a:r>
            <a:r>
              <a:rPr lang="en-US" dirty="0" smtClean="0">
                <a:solidFill>
                  <a:srgbClr val="3366FF"/>
                </a:solidFill>
              </a:rPr>
              <a:t> Capabilities</a:t>
            </a:r>
            <a:endParaRPr lang="en-US" dirty="0">
              <a:solidFill>
                <a:srgbClr val="3366FF"/>
              </a:solidFill>
            </a:endParaRPr>
          </a:p>
        </p:txBody>
      </p:sp>
      <p:sp>
        <p:nvSpPr>
          <p:cNvPr id="3" name="Subtitle 2"/>
          <p:cNvSpPr>
            <a:spLocks noGrp="1"/>
          </p:cNvSpPr>
          <p:nvPr>
            <p:ph type="subTitle" idx="1"/>
          </p:nvPr>
        </p:nvSpPr>
        <p:spPr>
          <a:xfrm>
            <a:off x="619124" y="1607502"/>
            <a:ext cx="7839075" cy="4173062"/>
          </a:xfrm>
        </p:spPr>
        <p:txBody>
          <a:bodyPr>
            <a:normAutofit fontScale="85000" lnSpcReduction="20000"/>
          </a:bodyPr>
          <a:lstStyle/>
          <a:p>
            <a:pPr marL="457200" indent="-457200" algn="l">
              <a:buFont typeface="Wingdings" charset="2"/>
              <a:buChar char="§"/>
            </a:pPr>
            <a:r>
              <a:rPr lang="en-US" dirty="0" smtClean="0">
                <a:solidFill>
                  <a:schemeClr val="tx1"/>
                </a:solidFill>
              </a:rPr>
              <a:t>Simple and partition based queries</a:t>
            </a:r>
          </a:p>
          <a:p>
            <a:pPr marL="457200" indent="-457200" algn="l">
              <a:buFont typeface="Wingdings" charset="2"/>
              <a:buChar char="§"/>
            </a:pPr>
            <a:r>
              <a:rPr lang="en-US" dirty="0" smtClean="0">
                <a:solidFill>
                  <a:schemeClr val="tx1"/>
                </a:solidFill>
              </a:rPr>
              <a:t>Joins</a:t>
            </a:r>
          </a:p>
          <a:p>
            <a:pPr marL="457200" indent="-457200" algn="l">
              <a:buFont typeface="Wingdings" charset="2"/>
              <a:buChar char="§"/>
            </a:pPr>
            <a:r>
              <a:rPr lang="en-US" dirty="0" smtClean="0">
                <a:solidFill>
                  <a:schemeClr val="tx1"/>
                </a:solidFill>
              </a:rPr>
              <a:t>Aggregations</a:t>
            </a:r>
          </a:p>
          <a:p>
            <a:pPr marL="457200" indent="-457200" algn="l">
              <a:buFont typeface="Wingdings" charset="2"/>
              <a:buChar char="§"/>
            </a:pPr>
            <a:r>
              <a:rPr lang="en-US" dirty="0" smtClean="0">
                <a:solidFill>
                  <a:schemeClr val="tx1"/>
                </a:solidFill>
              </a:rPr>
              <a:t>Multi-table or File inserts</a:t>
            </a:r>
          </a:p>
          <a:p>
            <a:pPr marL="457200" indent="-457200" algn="l">
              <a:buFont typeface="Wingdings" charset="2"/>
              <a:buChar char="§"/>
            </a:pPr>
            <a:r>
              <a:rPr lang="en-US" dirty="0" smtClean="0">
                <a:solidFill>
                  <a:schemeClr val="tx1"/>
                </a:solidFill>
              </a:rPr>
              <a:t>Dynamic-partition inserts</a:t>
            </a:r>
          </a:p>
          <a:p>
            <a:pPr marL="457200" indent="-457200" algn="l">
              <a:buFont typeface="Wingdings" charset="2"/>
              <a:buChar char="§"/>
            </a:pPr>
            <a:r>
              <a:rPr lang="en-US" dirty="0" smtClean="0">
                <a:solidFill>
                  <a:schemeClr val="tx1"/>
                </a:solidFill>
              </a:rPr>
              <a:t>Local file insert</a:t>
            </a:r>
          </a:p>
          <a:p>
            <a:pPr marL="457200" indent="-457200" algn="l">
              <a:buFont typeface="Wingdings" charset="2"/>
              <a:buChar char="§"/>
            </a:pPr>
            <a:r>
              <a:rPr lang="en-US" dirty="0" smtClean="0">
                <a:solidFill>
                  <a:schemeClr val="tx1"/>
                </a:solidFill>
              </a:rPr>
              <a:t>Sampling</a:t>
            </a:r>
          </a:p>
          <a:p>
            <a:pPr marL="457200" indent="-457200" algn="l">
              <a:buFont typeface="Wingdings" charset="2"/>
              <a:buChar char="§"/>
            </a:pPr>
            <a:r>
              <a:rPr lang="en-US" dirty="0" smtClean="0">
                <a:solidFill>
                  <a:schemeClr val="tx1"/>
                </a:solidFill>
              </a:rPr>
              <a:t>Union all</a:t>
            </a:r>
          </a:p>
          <a:p>
            <a:pPr marL="457200" indent="-457200" algn="l">
              <a:buFont typeface="Wingdings" charset="2"/>
              <a:buChar char="§"/>
            </a:pPr>
            <a:r>
              <a:rPr lang="en-US" dirty="0" smtClean="0">
                <a:solidFill>
                  <a:schemeClr val="tx1"/>
                </a:solidFill>
              </a:rPr>
              <a:t>Array operations</a:t>
            </a:r>
          </a:p>
          <a:p>
            <a:pPr marL="457200" indent="-457200" algn="l">
              <a:buFont typeface="Wingdings" charset="2"/>
              <a:buChar char="§"/>
            </a:pPr>
            <a:r>
              <a:rPr lang="en-US" dirty="0" smtClean="0">
                <a:solidFill>
                  <a:schemeClr val="tx1"/>
                </a:solidFill>
              </a:rPr>
              <a:t>Custom map-reduce scripts</a:t>
            </a:r>
          </a:p>
          <a:p>
            <a:pPr marL="457200" indent="-457200" algn="l">
              <a:buFont typeface="Wingdings" charset="2"/>
              <a:buChar char="§"/>
            </a:pPr>
            <a:endParaRPr lang="en-US" dirty="0">
              <a:solidFill>
                <a:schemeClr val="tx1"/>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09917693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Hive Data Model</a:t>
            </a:r>
            <a:endParaRPr lang="en-US" dirty="0">
              <a:solidFill>
                <a:srgbClr val="3366FF"/>
              </a:solidFill>
            </a:endParaRPr>
          </a:p>
        </p:txBody>
      </p:sp>
      <p:sp>
        <p:nvSpPr>
          <p:cNvPr id="3" name="Subtitle 2"/>
          <p:cNvSpPr>
            <a:spLocks noGrp="1"/>
          </p:cNvSpPr>
          <p:nvPr>
            <p:ph type="subTitle" idx="1"/>
          </p:nvPr>
        </p:nvSpPr>
        <p:spPr>
          <a:xfrm>
            <a:off x="619124" y="1838325"/>
            <a:ext cx="7839075" cy="3914224"/>
          </a:xfrm>
        </p:spPr>
        <p:txBody>
          <a:bodyPr>
            <a:normAutofit fontScale="85000" lnSpcReduction="20000"/>
          </a:bodyPr>
          <a:lstStyle/>
          <a:p>
            <a:pPr marL="457200" indent="-457200" algn="l">
              <a:buFont typeface="Wingdings" charset="2"/>
              <a:buChar char="§"/>
            </a:pPr>
            <a:r>
              <a:rPr lang="en-US" dirty="0" smtClean="0">
                <a:solidFill>
                  <a:schemeClr val="tx1"/>
                </a:solidFill>
              </a:rPr>
              <a:t>External Tables</a:t>
            </a:r>
          </a:p>
          <a:p>
            <a:pPr marL="914400" lvl="1" indent="-457200" algn="l">
              <a:buFont typeface="Lucida Grande"/>
              <a:buChar char="-"/>
            </a:pPr>
            <a:r>
              <a:rPr lang="en-US" dirty="0" smtClean="0">
                <a:solidFill>
                  <a:schemeClr val="accent2">
                    <a:lumMod val="75000"/>
                  </a:schemeClr>
                </a:solidFill>
              </a:rPr>
              <a:t>Point to existing data directories in HDFS, NFS or local directories</a:t>
            </a:r>
          </a:p>
          <a:p>
            <a:pPr marL="914400" lvl="1" indent="-457200" algn="l">
              <a:buFont typeface="Lucida Grande"/>
              <a:buChar char="-"/>
            </a:pPr>
            <a:r>
              <a:rPr lang="en-US" dirty="0" smtClean="0">
                <a:solidFill>
                  <a:schemeClr val="accent2">
                    <a:lumMod val="75000"/>
                  </a:schemeClr>
                </a:solidFill>
              </a:rPr>
              <a:t>Used for data filtering</a:t>
            </a:r>
          </a:p>
          <a:p>
            <a:pPr lvl="1" algn="l"/>
            <a:endParaRPr lang="en-US" dirty="0" smtClean="0">
              <a:solidFill>
                <a:schemeClr val="accent2">
                  <a:lumMod val="75000"/>
                </a:schemeClr>
              </a:solidFill>
            </a:endParaRPr>
          </a:p>
          <a:p>
            <a:pPr marL="457200" indent="-457200" algn="l">
              <a:buFont typeface="Wingdings" charset="2"/>
              <a:buChar char="§"/>
            </a:pPr>
            <a:r>
              <a:rPr lang="en-US" dirty="0" smtClean="0">
                <a:solidFill>
                  <a:schemeClr val="tx1"/>
                </a:solidFill>
              </a:rPr>
              <a:t>Serialization/De-</a:t>
            </a:r>
            <a:r>
              <a:rPr lang="en-US" dirty="0" smtClean="0">
                <a:solidFill>
                  <a:schemeClr val="tx1"/>
                </a:solidFill>
              </a:rPr>
              <a:t>serialization (</a:t>
            </a:r>
            <a:r>
              <a:rPr lang="en-US" dirty="0" err="1" smtClean="0">
                <a:solidFill>
                  <a:schemeClr val="tx1"/>
                </a:solidFill>
              </a:rPr>
              <a:t>SerDe</a:t>
            </a:r>
            <a:r>
              <a:rPr lang="en-US" dirty="0" smtClean="0">
                <a:solidFill>
                  <a:schemeClr val="tx1"/>
                </a:solidFill>
              </a:rPr>
              <a:t>)</a:t>
            </a:r>
            <a:endParaRPr lang="en-US" dirty="0" smtClean="0">
              <a:solidFill>
                <a:schemeClr val="tx1"/>
              </a:solidFill>
            </a:endParaRPr>
          </a:p>
          <a:p>
            <a:pPr marL="914400" lvl="1" indent="-457200" algn="l">
              <a:buFont typeface="Lucida Grande"/>
              <a:buChar char="-"/>
            </a:pPr>
            <a:r>
              <a:rPr lang="en-US" dirty="0" smtClean="0">
                <a:solidFill>
                  <a:schemeClr val="accent2">
                    <a:lumMod val="75000"/>
                  </a:schemeClr>
                </a:solidFill>
              </a:rPr>
              <a:t>Tables are serialized before storing into directories</a:t>
            </a:r>
          </a:p>
          <a:p>
            <a:pPr marL="914400" lvl="1" indent="-457200" algn="l">
              <a:buFont typeface="Lucida Grande"/>
              <a:buChar char="-"/>
            </a:pPr>
            <a:r>
              <a:rPr lang="en-US" dirty="0" smtClean="0">
                <a:solidFill>
                  <a:schemeClr val="accent2">
                    <a:lumMod val="75000"/>
                  </a:schemeClr>
                </a:solidFill>
              </a:rPr>
              <a:t>Built-in formats using compression and lazy de-serialization</a:t>
            </a:r>
          </a:p>
          <a:p>
            <a:pPr marL="914400" lvl="1" indent="-457200" algn="l">
              <a:buFont typeface="Lucida Grande"/>
              <a:buChar char="-"/>
            </a:pPr>
            <a:r>
              <a:rPr lang="en-US" dirty="0" smtClean="0">
                <a:solidFill>
                  <a:schemeClr val="accent2">
                    <a:lumMod val="75000"/>
                  </a:schemeClr>
                </a:solidFill>
              </a:rPr>
              <a:t>User defined (de)serialize methods are supported, called </a:t>
            </a:r>
            <a:r>
              <a:rPr lang="en-US" dirty="0" err="1" smtClean="0">
                <a:solidFill>
                  <a:schemeClr val="accent2">
                    <a:lumMod val="75000"/>
                  </a:schemeClr>
                </a:solidFill>
              </a:rPr>
              <a:t>SerDe’s</a:t>
            </a:r>
            <a:endParaRPr lang="en-US" dirty="0" smtClean="0">
              <a:solidFill>
                <a:schemeClr val="accent2">
                  <a:lumMod val="75000"/>
                </a:schemeClr>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89918066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Compilation Process</a:t>
            </a:r>
            <a:endParaRPr lang="en-US" dirty="0">
              <a:solidFill>
                <a:srgbClr val="3366FF"/>
              </a:solidFill>
            </a:endParaRPr>
          </a:p>
        </p:txBody>
      </p:sp>
      <p:sp>
        <p:nvSpPr>
          <p:cNvPr id="3" name="Subtitle 2"/>
          <p:cNvSpPr>
            <a:spLocks noGrp="1"/>
          </p:cNvSpPr>
          <p:nvPr>
            <p:ph type="subTitle" idx="1"/>
          </p:nvPr>
        </p:nvSpPr>
        <p:spPr>
          <a:xfrm>
            <a:off x="619124" y="1838323"/>
            <a:ext cx="7902575" cy="4222397"/>
          </a:xfrm>
        </p:spPr>
        <p:txBody>
          <a:bodyPr>
            <a:normAutofit fontScale="62500" lnSpcReduction="20000"/>
          </a:bodyPr>
          <a:lstStyle/>
          <a:p>
            <a:pPr marL="457200" indent="-457200" algn="l">
              <a:buFont typeface="Wingdings" charset="2"/>
              <a:buChar char="§"/>
            </a:pPr>
            <a:r>
              <a:rPr lang="en-US" dirty="0" smtClean="0">
                <a:solidFill>
                  <a:schemeClr val="tx1"/>
                </a:solidFill>
              </a:rPr>
              <a:t>Parser</a:t>
            </a:r>
          </a:p>
          <a:p>
            <a:pPr marL="914400" lvl="1" indent="-457200" algn="l">
              <a:buFont typeface="Lucida Grande"/>
              <a:buChar char="-"/>
            </a:pPr>
            <a:r>
              <a:rPr lang="en-US" dirty="0" smtClean="0">
                <a:solidFill>
                  <a:schemeClr val="accent2">
                    <a:lumMod val="75000"/>
                  </a:schemeClr>
                </a:solidFill>
              </a:rPr>
              <a:t>Converts query string to parse tree</a:t>
            </a:r>
          </a:p>
          <a:p>
            <a:pPr marL="457200" indent="-457200" algn="l">
              <a:buFont typeface="Wingdings" charset="2"/>
              <a:buChar char="§"/>
            </a:pPr>
            <a:r>
              <a:rPr lang="en-US" dirty="0" smtClean="0">
                <a:solidFill>
                  <a:schemeClr val="tx1"/>
                </a:solidFill>
              </a:rPr>
              <a:t>Semantic Analyzer</a:t>
            </a:r>
          </a:p>
          <a:p>
            <a:pPr marL="914400" lvl="1" indent="-457200" algn="l">
              <a:buFont typeface="Lucida Grande"/>
              <a:buChar char="-"/>
            </a:pPr>
            <a:r>
              <a:rPr lang="en-US" dirty="0" smtClean="0">
                <a:solidFill>
                  <a:schemeClr val="accent2">
                    <a:lumMod val="75000"/>
                  </a:schemeClr>
                </a:solidFill>
              </a:rPr>
              <a:t>Converts parse tree to block-based internal query representation</a:t>
            </a:r>
          </a:p>
          <a:p>
            <a:pPr marL="914400" lvl="1" indent="-457200" algn="l">
              <a:buFont typeface="Lucida Grande"/>
              <a:buChar char="-"/>
            </a:pPr>
            <a:r>
              <a:rPr lang="en-US" dirty="0" smtClean="0">
                <a:solidFill>
                  <a:schemeClr val="accent2">
                    <a:lumMod val="75000"/>
                  </a:schemeClr>
                </a:solidFill>
              </a:rPr>
              <a:t>Verification, expansion of select * and type checking</a:t>
            </a:r>
          </a:p>
          <a:p>
            <a:pPr marL="457200" indent="-457200" algn="l">
              <a:buFont typeface="Wingdings" charset="2"/>
              <a:buChar char="§"/>
            </a:pPr>
            <a:r>
              <a:rPr lang="en-US" dirty="0" smtClean="0">
                <a:solidFill>
                  <a:schemeClr val="tx1"/>
                </a:solidFill>
              </a:rPr>
              <a:t>Logical Plan Generator</a:t>
            </a:r>
            <a:endParaRPr lang="en-US" dirty="0">
              <a:solidFill>
                <a:schemeClr val="tx1"/>
              </a:solidFill>
            </a:endParaRPr>
          </a:p>
          <a:p>
            <a:pPr marL="914400" lvl="1" indent="-457200" algn="l">
              <a:buFont typeface="Lucida Grande"/>
              <a:buChar char="-"/>
            </a:pPr>
            <a:r>
              <a:rPr lang="en-US" dirty="0" smtClean="0">
                <a:solidFill>
                  <a:schemeClr val="accent2">
                    <a:lumMod val="75000"/>
                  </a:schemeClr>
                </a:solidFill>
              </a:rPr>
              <a:t>Converts internal query to logical plan</a:t>
            </a:r>
            <a:endParaRPr lang="en-US" dirty="0">
              <a:solidFill>
                <a:schemeClr val="accent2">
                  <a:lumMod val="75000"/>
                </a:schemeClr>
              </a:solidFill>
            </a:endParaRPr>
          </a:p>
          <a:p>
            <a:pPr marL="457200" indent="-457200" algn="l">
              <a:buFont typeface="Wingdings" charset="2"/>
              <a:buChar char="§"/>
            </a:pPr>
            <a:r>
              <a:rPr lang="en-US" dirty="0" smtClean="0">
                <a:solidFill>
                  <a:schemeClr val="tx1"/>
                </a:solidFill>
              </a:rPr>
              <a:t>Optimizer</a:t>
            </a:r>
          </a:p>
          <a:p>
            <a:pPr marL="914400" lvl="1" indent="-457200" algn="l">
              <a:buFont typeface="Lucida Grande"/>
              <a:buChar char="-"/>
            </a:pPr>
            <a:r>
              <a:rPr lang="en-US" dirty="0" smtClean="0">
                <a:solidFill>
                  <a:schemeClr val="accent2">
                    <a:lumMod val="75000"/>
                  </a:schemeClr>
                </a:solidFill>
              </a:rPr>
              <a:t>Combines multiple joins</a:t>
            </a:r>
          </a:p>
          <a:p>
            <a:pPr marL="914400" lvl="1" indent="-457200" algn="l">
              <a:buFont typeface="Lucida Grande"/>
              <a:buChar char="-"/>
            </a:pPr>
            <a:r>
              <a:rPr lang="en-US" dirty="0" smtClean="0">
                <a:solidFill>
                  <a:schemeClr val="accent2">
                    <a:lumMod val="75000"/>
                  </a:schemeClr>
                </a:solidFill>
              </a:rPr>
              <a:t>Adds repartition operator (</a:t>
            </a:r>
            <a:r>
              <a:rPr lang="en-US" dirty="0" err="1" smtClean="0">
                <a:solidFill>
                  <a:schemeClr val="accent2">
                    <a:lumMod val="75000"/>
                  </a:schemeClr>
                </a:solidFill>
              </a:rPr>
              <a:t>ReducedSinkOperator</a:t>
            </a:r>
            <a:r>
              <a:rPr lang="en-US" dirty="0" smtClean="0">
                <a:solidFill>
                  <a:schemeClr val="accent2">
                    <a:lumMod val="75000"/>
                  </a:schemeClr>
                </a:solidFill>
              </a:rPr>
              <a:t>)</a:t>
            </a:r>
          </a:p>
          <a:p>
            <a:pPr marL="914400" lvl="1" indent="-457200" algn="l">
              <a:buFont typeface="Lucida Grande"/>
              <a:buChar char="-"/>
            </a:pPr>
            <a:r>
              <a:rPr lang="en-US" dirty="0" smtClean="0">
                <a:solidFill>
                  <a:schemeClr val="accent2">
                    <a:lumMod val="75000"/>
                  </a:schemeClr>
                </a:solidFill>
              </a:rPr>
              <a:t>Minimize data transfers and pruning</a:t>
            </a:r>
          </a:p>
          <a:p>
            <a:pPr marL="914400" lvl="1" indent="-457200" algn="l">
              <a:buFont typeface="Lucida Grande"/>
              <a:buChar char="-"/>
            </a:pPr>
            <a:r>
              <a:rPr lang="en-US" dirty="0" smtClean="0">
                <a:solidFill>
                  <a:schemeClr val="accent2">
                    <a:lumMod val="75000"/>
                  </a:schemeClr>
                </a:solidFill>
              </a:rPr>
              <a:t>User hinted optimizations</a:t>
            </a:r>
          </a:p>
          <a:p>
            <a:pPr marL="457200" indent="-457200" algn="l">
              <a:buFont typeface="Wingdings" charset="2"/>
              <a:buChar char="§"/>
            </a:pPr>
            <a:r>
              <a:rPr lang="en-US" dirty="0" smtClean="0">
                <a:solidFill>
                  <a:schemeClr val="tx1"/>
                </a:solidFill>
              </a:rPr>
              <a:t>Physical Plan Generator</a:t>
            </a:r>
            <a:endParaRPr lang="en-US" dirty="0">
              <a:solidFill>
                <a:schemeClr val="tx1"/>
              </a:solidFill>
            </a:endParaRPr>
          </a:p>
          <a:p>
            <a:pPr marL="914400" lvl="1" indent="-457200" algn="l">
              <a:buFont typeface="Lucida Grande"/>
              <a:buChar char="-"/>
            </a:pPr>
            <a:r>
              <a:rPr lang="en-US" dirty="0" smtClean="0">
                <a:solidFill>
                  <a:schemeClr val="accent2">
                    <a:lumMod val="75000"/>
                  </a:schemeClr>
                </a:solidFill>
              </a:rPr>
              <a:t>Converts logical plan into physical plan (DAG of map-reduce jobs)</a:t>
            </a:r>
            <a:endParaRPr lang="en-US" dirty="0">
              <a:solidFill>
                <a:schemeClr val="accent2">
                  <a:lumMod val="75000"/>
                </a:schemeClr>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255238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Background and Motivation</a:t>
            </a:r>
            <a:endParaRPr lang="en-US" dirty="0">
              <a:solidFill>
                <a:srgbClr val="3366FF"/>
              </a:solidFill>
            </a:endParaRPr>
          </a:p>
        </p:txBody>
      </p:sp>
      <p:sp>
        <p:nvSpPr>
          <p:cNvPr id="3" name="Subtitle 2"/>
          <p:cNvSpPr>
            <a:spLocks noGrp="1"/>
          </p:cNvSpPr>
          <p:nvPr>
            <p:ph type="subTitle" idx="1"/>
          </p:nvPr>
        </p:nvSpPr>
        <p:spPr>
          <a:xfrm>
            <a:off x="619124" y="1570916"/>
            <a:ext cx="7902575" cy="4308475"/>
          </a:xfrm>
        </p:spPr>
        <p:txBody>
          <a:bodyPr>
            <a:normAutofit fontScale="77500" lnSpcReduction="20000"/>
          </a:bodyPr>
          <a:lstStyle/>
          <a:p>
            <a:pPr marL="457200" indent="-457200" algn="l">
              <a:buFont typeface="Wingdings" charset="2"/>
              <a:buChar char="§"/>
            </a:pPr>
            <a:r>
              <a:rPr lang="en-US" dirty="0" smtClean="0">
                <a:solidFill>
                  <a:schemeClr val="tx1"/>
                </a:solidFill>
              </a:rPr>
              <a:t>Data, data and more data</a:t>
            </a:r>
          </a:p>
          <a:p>
            <a:pPr marL="914400" lvl="1" indent="-457200" algn="l">
              <a:buFont typeface="Lucida Grande"/>
              <a:buChar char="-"/>
            </a:pPr>
            <a:r>
              <a:rPr lang="en-US" dirty="0" smtClean="0">
                <a:solidFill>
                  <a:schemeClr val="accent2">
                    <a:lumMod val="75000"/>
                  </a:schemeClr>
                </a:solidFill>
              </a:rPr>
              <a:t>FB warehouse grows half PB per day*</a:t>
            </a:r>
          </a:p>
          <a:p>
            <a:pPr marL="457200" indent="-457200" algn="l">
              <a:buFont typeface="Wingdings" charset="2"/>
              <a:buChar char="§"/>
            </a:pPr>
            <a:r>
              <a:rPr lang="en-US" dirty="0" smtClean="0">
                <a:solidFill>
                  <a:schemeClr val="tx1"/>
                </a:solidFill>
              </a:rPr>
              <a:t>Traditional warehousing solutions </a:t>
            </a:r>
            <a:r>
              <a:rPr lang="en-US" dirty="0" smtClean="0">
                <a:solidFill>
                  <a:srgbClr val="000000"/>
                </a:solidFill>
              </a:rPr>
              <a:t>Insufficient and Expensive</a:t>
            </a:r>
          </a:p>
          <a:p>
            <a:pPr marL="457200" indent="-457200" algn="l">
              <a:buFont typeface="Wingdings" charset="2"/>
              <a:buChar char="§"/>
            </a:pPr>
            <a:r>
              <a:rPr lang="en-US" dirty="0" err="1">
                <a:solidFill>
                  <a:schemeClr val="tx1"/>
                </a:solidFill>
              </a:rPr>
              <a:t>Hadoop</a:t>
            </a:r>
            <a:r>
              <a:rPr lang="en-US" dirty="0">
                <a:solidFill>
                  <a:schemeClr val="tx1"/>
                </a:solidFill>
              </a:rPr>
              <a:t> </a:t>
            </a:r>
            <a:r>
              <a:rPr lang="en-US" dirty="0" smtClean="0">
                <a:solidFill>
                  <a:schemeClr val="tx1"/>
                </a:solidFill>
              </a:rPr>
              <a:t>(map-reduce and HDFS)</a:t>
            </a:r>
            <a:endParaRPr lang="en-US" dirty="0">
              <a:solidFill>
                <a:schemeClr val="tx1"/>
              </a:solidFill>
            </a:endParaRPr>
          </a:p>
          <a:p>
            <a:pPr marL="914400" lvl="1" indent="-457200" algn="l">
              <a:buFont typeface="Lucida Grande"/>
              <a:buChar char="-"/>
            </a:pPr>
            <a:r>
              <a:rPr lang="en-US" dirty="0" smtClean="0">
                <a:solidFill>
                  <a:schemeClr val="accent2">
                    <a:lumMod val="75000"/>
                  </a:schemeClr>
                </a:solidFill>
              </a:rPr>
              <a:t>Scale </a:t>
            </a:r>
            <a:r>
              <a:rPr lang="en-US" dirty="0">
                <a:solidFill>
                  <a:schemeClr val="accent2">
                    <a:lumMod val="75000"/>
                  </a:schemeClr>
                </a:solidFill>
              </a:rPr>
              <a:t>out, available, fault-</a:t>
            </a:r>
            <a:r>
              <a:rPr lang="en-US" dirty="0" smtClean="0">
                <a:solidFill>
                  <a:schemeClr val="accent2">
                    <a:lumMod val="75000"/>
                  </a:schemeClr>
                </a:solidFill>
              </a:rPr>
              <a:t>tolerant</a:t>
            </a:r>
            <a:endParaRPr lang="en-US" dirty="0" smtClean="0">
              <a:solidFill>
                <a:schemeClr val="tx1"/>
              </a:solidFill>
            </a:endParaRPr>
          </a:p>
          <a:p>
            <a:pPr marL="457200" indent="-457200" algn="l">
              <a:buFont typeface="Wingdings" charset="2"/>
              <a:buChar char="§"/>
            </a:pPr>
            <a:r>
              <a:rPr lang="en-US" dirty="0" smtClean="0">
                <a:solidFill>
                  <a:schemeClr val="tx1"/>
                </a:solidFill>
              </a:rPr>
              <a:t>Problem</a:t>
            </a:r>
            <a:r>
              <a:rPr lang="en-US" dirty="0">
                <a:solidFill>
                  <a:schemeClr val="tx1"/>
                </a:solidFill>
              </a:rPr>
              <a:t>: map-reduce programming model is low </a:t>
            </a:r>
            <a:r>
              <a:rPr lang="en-US" dirty="0" smtClean="0">
                <a:solidFill>
                  <a:schemeClr val="tx1"/>
                </a:solidFill>
              </a:rPr>
              <a:t>level</a:t>
            </a:r>
            <a:endParaRPr lang="en-US" dirty="0">
              <a:solidFill>
                <a:schemeClr val="tx1"/>
              </a:solidFill>
            </a:endParaRPr>
          </a:p>
          <a:p>
            <a:pPr marL="914400" lvl="1" indent="-457200" algn="l">
              <a:buFont typeface="Lucida Grande"/>
              <a:buChar char="-"/>
            </a:pPr>
            <a:r>
              <a:rPr lang="en-US" dirty="0">
                <a:solidFill>
                  <a:schemeClr val="accent2">
                    <a:lumMod val="75000"/>
                  </a:schemeClr>
                </a:solidFill>
              </a:rPr>
              <a:t>Hard to maintain and reuse</a:t>
            </a:r>
          </a:p>
          <a:p>
            <a:pPr marL="914400" lvl="1" indent="-457200" algn="l">
              <a:buFont typeface="Lucida Grande"/>
              <a:buChar char="-"/>
            </a:pPr>
            <a:r>
              <a:rPr lang="en-US" dirty="0">
                <a:solidFill>
                  <a:schemeClr val="accent2">
                    <a:lumMod val="75000"/>
                  </a:schemeClr>
                </a:solidFill>
              </a:rPr>
              <a:t>Limited expressiveness, no schema</a:t>
            </a:r>
          </a:p>
          <a:p>
            <a:pPr marL="457200" indent="-457200" algn="l">
              <a:buFont typeface="Wingdings" charset="2"/>
              <a:buChar char="§"/>
            </a:pPr>
            <a:endParaRPr lang="en-US" dirty="0">
              <a:solidFill>
                <a:schemeClr val="tx1"/>
              </a:solidFill>
            </a:endParaRPr>
          </a:p>
          <a:p>
            <a:pPr marL="457200" indent="-457200" algn="l">
              <a:buFont typeface="Wingdings" charset="2"/>
              <a:buChar char="§"/>
            </a:pPr>
            <a:r>
              <a:rPr lang="en-US" dirty="0">
                <a:solidFill>
                  <a:schemeClr val="tx1"/>
                </a:solidFill>
              </a:rPr>
              <a:t>Solution: </a:t>
            </a:r>
            <a:r>
              <a:rPr lang="en-US" b="1" dirty="0">
                <a:solidFill>
                  <a:schemeClr val="tx1"/>
                </a:solidFill>
              </a:rPr>
              <a:t>Hive</a:t>
            </a:r>
          </a:p>
          <a:p>
            <a:pPr marL="914400" lvl="1" indent="-457200" algn="l">
              <a:buFont typeface="Lucida Grande"/>
              <a:buChar char="-"/>
            </a:pPr>
            <a:endParaRPr lang="en-US" dirty="0">
              <a:solidFill>
                <a:schemeClr val="accent2">
                  <a:lumMod val="75000"/>
                </a:schemeClr>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
        <p:nvSpPr>
          <p:cNvPr id="4" name="TextBox 3"/>
          <p:cNvSpPr txBox="1"/>
          <p:nvPr/>
        </p:nvSpPr>
        <p:spPr>
          <a:xfrm>
            <a:off x="685800" y="6239611"/>
            <a:ext cx="7835899" cy="646331"/>
          </a:xfrm>
          <a:prstGeom prst="rect">
            <a:avLst/>
          </a:prstGeom>
          <a:noFill/>
        </p:spPr>
        <p:txBody>
          <a:bodyPr wrap="square" rtlCol="0">
            <a:spAutoFit/>
          </a:bodyPr>
          <a:lstStyle/>
          <a:p>
            <a:r>
              <a:rPr lang="en-US" dirty="0" smtClean="0"/>
              <a:t>*source:  </a:t>
            </a:r>
            <a:r>
              <a:rPr lang="en-US" dirty="0"/>
              <a:t>http://</a:t>
            </a:r>
            <a:r>
              <a:rPr lang="en-US" dirty="0" err="1"/>
              <a:t>en.wikipedia.org</a:t>
            </a:r>
            <a:r>
              <a:rPr lang="en-US" dirty="0"/>
              <a:t>/wiki/</a:t>
            </a:r>
            <a:r>
              <a:rPr lang="en-US" dirty="0" err="1"/>
              <a:t>HDFS#Hadoop_distributed_file_system</a:t>
            </a:r>
            <a:endParaRPr lang="en-US" dirty="0"/>
          </a:p>
          <a:p>
            <a:endParaRPr lang="en-US" dirty="0"/>
          </a:p>
        </p:txBody>
      </p:sp>
    </p:spTree>
    <p:extLst>
      <p:ext uri="{BB962C8B-B14F-4D97-AF65-F5344CB8AC3E}">
        <p14:creationId xmlns:p14="http://schemas.microsoft.com/office/powerpoint/2010/main" val="12586336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What is Hive?</a:t>
            </a:r>
            <a:endParaRPr lang="en-US" dirty="0">
              <a:solidFill>
                <a:srgbClr val="3366FF"/>
              </a:solidFill>
            </a:endParaRPr>
          </a:p>
        </p:txBody>
      </p:sp>
      <p:sp>
        <p:nvSpPr>
          <p:cNvPr id="3" name="Subtitle 2"/>
          <p:cNvSpPr>
            <a:spLocks noGrp="1"/>
          </p:cNvSpPr>
          <p:nvPr>
            <p:ph type="subTitle" idx="1"/>
          </p:nvPr>
        </p:nvSpPr>
        <p:spPr>
          <a:xfrm>
            <a:off x="649364" y="2458163"/>
            <a:ext cx="7839075" cy="1910992"/>
          </a:xfrm>
        </p:spPr>
        <p:txBody>
          <a:bodyPr>
            <a:normAutofit/>
          </a:bodyPr>
          <a:lstStyle/>
          <a:p>
            <a:r>
              <a:rPr lang="en-US" dirty="0" smtClean="0">
                <a:solidFill>
                  <a:schemeClr val="tx1"/>
                </a:solidFill>
              </a:rPr>
              <a:t>Open-source data warehousing solution built on top of </a:t>
            </a:r>
            <a:r>
              <a:rPr lang="en-US" dirty="0" err="1" smtClean="0">
                <a:solidFill>
                  <a:schemeClr val="tx1"/>
                </a:solidFill>
              </a:rPr>
              <a:t>Hadoop</a:t>
            </a:r>
            <a:r>
              <a:rPr lang="en-US" dirty="0" smtClean="0">
                <a:solidFill>
                  <a:schemeClr val="tx1"/>
                </a:solidFill>
              </a:rPr>
              <a:t>.</a:t>
            </a: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pic>
        <p:nvPicPr>
          <p:cNvPr id="4" name="Picture 3" descr="imag_hiv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5900" y="4792882"/>
            <a:ext cx="1085850" cy="1000125"/>
          </a:xfrm>
          <a:prstGeom prst="rect">
            <a:avLst/>
          </a:prstGeom>
        </p:spPr>
      </p:pic>
    </p:spTree>
    <p:extLst>
      <p:ext uri="{BB962C8B-B14F-4D97-AF65-F5344CB8AC3E}">
        <p14:creationId xmlns:p14="http://schemas.microsoft.com/office/powerpoint/2010/main" val="2828637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Conceptual Data Flow</a:t>
            </a:r>
            <a:endParaRPr lang="en-US" dirty="0">
              <a:solidFill>
                <a:srgbClr val="3366FF"/>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
        <p:nvSpPr>
          <p:cNvPr id="7" name="Rectangle 6"/>
          <p:cNvSpPr/>
          <p:nvPr/>
        </p:nvSpPr>
        <p:spPr>
          <a:xfrm>
            <a:off x="2716397" y="3717208"/>
            <a:ext cx="1760283" cy="910227"/>
          </a:xfrm>
          <a:prstGeom prst="rect">
            <a:avLst/>
          </a:prstGeom>
          <a:ln w="28575" cmpd="sng"/>
        </p:spPr>
        <p:style>
          <a:lnRef idx="2">
            <a:schemeClr val="accent2"/>
          </a:lnRef>
          <a:fillRef idx="1">
            <a:schemeClr val="lt1"/>
          </a:fillRef>
          <a:effectRef idx="0">
            <a:schemeClr val="accent2"/>
          </a:effectRef>
          <a:fontRef idx="minor">
            <a:schemeClr val="dk1"/>
          </a:fontRef>
        </p:style>
        <p:txBody>
          <a:bodyPr rtlCol="0" anchor="ctr"/>
          <a:lstStyle/>
          <a:p>
            <a:pPr algn="ctr"/>
            <a:r>
              <a:rPr lang="en-US" sz="2200" b="1" dirty="0" smtClean="0"/>
              <a:t>Hive</a:t>
            </a:r>
            <a:endParaRPr lang="en-US" sz="2200" b="1" dirty="0"/>
          </a:p>
        </p:txBody>
      </p:sp>
      <p:sp>
        <p:nvSpPr>
          <p:cNvPr id="9" name="Can 8"/>
          <p:cNvSpPr/>
          <p:nvPr/>
        </p:nvSpPr>
        <p:spPr>
          <a:xfrm>
            <a:off x="5436825" y="4969374"/>
            <a:ext cx="1804847" cy="910227"/>
          </a:xfrm>
          <a:prstGeom prst="can">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smtClean="0"/>
              <a:t>RDBMS or</a:t>
            </a:r>
          </a:p>
          <a:p>
            <a:pPr algn="ctr"/>
            <a:r>
              <a:rPr lang="en-US" dirty="0" smtClean="0"/>
              <a:t>File System</a:t>
            </a:r>
            <a:endParaRPr lang="en-US" dirty="0"/>
          </a:p>
        </p:txBody>
      </p:sp>
      <p:pic>
        <p:nvPicPr>
          <p:cNvPr id="10" name="Picture 9" descr="eng.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997" y="3730925"/>
            <a:ext cx="1405588" cy="1405588"/>
          </a:xfrm>
          <a:prstGeom prst="rect">
            <a:avLst/>
          </a:prstGeom>
        </p:spPr>
      </p:pic>
      <p:pic>
        <p:nvPicPr>
          <p:cNvPr id="11" name="Picture 10" descr="users.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08516" y="2624425"/>
            <a:ext cx="1314640" cy="1314640"/>
          </a:xfrm>
          <a:prstGeom prst="rect">
            <a:avLst/>
          </a:prstGeom>
        </p:spPr>
      </p:pic>
      <p:sp>
        <p:nvSpPr>
          <p:cNvPr id="12" name="Rectangle 11"/>
          <p:cNvSpPr/>
          <p:nvPr/>
        </p:nvSpPr>
        <p:spPr>
          <a:xfrm>
            <a:off x="5325415" y="3801173"/>
            <a:ext cx="1804847" cy="67796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000" dirty="0" smtClean="0"/>
              <a:t>Web servers</a:t>
            </a:r>
            <a:endParaRPr lang="en-US" sz="2000" dirty="0"/>
          </a:p>
        </p:txBody>
      </p:sp>
      <p:cxnSp>
        <p:nvCxnSpPr>
          <p:cNvPr id="14" name="Curved Connector 13"/>
          <p:cNvCxnSpPr>
            <a:stCxn id="11" idx="2"/>
          </p:cNvCxnSpPr>
          <p:nvPr/>
        </p:nvCxnSpPr>
        <p:spPr>
          <a:xfrm rot="5400000">
            <a:off x="7445134" y="3735603"/>
            <a:ext cx="317240" cy="724164"/>
          </a:xfrm>
          <a:prstGeom prst="curved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3550265" y="4656667"/>
            <a:ext cx="0" cy="32385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9" idx="2"/>
            <a:endCxn id="19" idx="3"/>
          </p:cNvCxnSpPr>
          <p:nvPr/>
        </p:nvCxnSpPr>
        <p:spPr>
          <a:xfrm flipH="1">
            <a:off x="4476680" y="5424488"/>
            <a:ext cx="96014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12" idx="2"/>
          </p:cNvCxnSpPr>
          <p:nvPr/>
        </p:nvCxnSpPr>
        <p:spPr>
          <a:xfrm>
            <a:off x="6227839" y="4479140"/>
            <a:ext cx="0" cy="5013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Rounded Rectangular Callout 27"/>
          <p:cNvSpPr/>
          <p:nvPr/>
        </p:nvSpPr>
        <p:spPr>
          <a:xfrm>
            <a:off x="391658" y="1735666"/>
            <a:ext cx="4911475" cy="1377797"/>
          </a:xfrm>
          <a:prstGeom prst="wedgeRoundRectCallout">
            <a:avLst>
              <a:gd name="adj1" fmla="val -25037"/>
              <a:gd name="adj2" fmla="val 10344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a:buChar char="•"/>
            </a:pPr>
            <a:r>
              <a:rPr lang="en-US" dirty="0" smtClean="0">
                <a:solidFill>
                  <a:schemeClr val="accent2">
                    <a:lumMod val="75000"/>
                  </a:schemeClr>
                </a:solidFill>
              </a:rPr>
              <a:t>Frequency of status updates based on gender</a:t>
            </a:r>
          </a:p>
          <a:p>
            <a:pPr marL="285750" indent="-285750">
              <a:buFont typeface="Arial"/>
              <a:buChar char="•"/>
            </a:pPr>
            <a:r>
              <a:rPr lang="en-US" dirty="0" smtClean="0">
                <a:solidFill>
                  <a:schemeClr val="accent2">
                    <a:lumMod val="75000"/>
                  </a:schemeClr>
                </a:solidFill>
              </a:rPr>
              <a:t>Frequency of status updates based on school</a:t>
            </a:r>
          </a:p>
          <a:p>
            <a:pPr marL="285750" indent="-285750">
              <a:buFont typeface="Arial"/>
              <a:buChar char="•"/>
            </a:pPr>
            <a:r>
              <a:rPr lang="en-US" dirty="0" smtClean="0">
                <a:solidFill>
                  <a:schemeClr val="accent2">
                    <a:lumMod val="75000"/>
                  </a:schemeClr>
                </a:solidFill>
              </a:rPr>
              <a:t>Top 10 most popular status </a:t>
            </a:r>
            <a:r>
              <a:rPr lang="en-US" dirty="0" smtClean="0">
                <a:solidFill>
                  <a:schemeClr val="accent2">
                    <a:lumMod val="75000"/>
                  </a:schemeClr>
                </a:solidFill>
              </a:rPr>
              <a:t>memes per school</a:t>
            </a:r>
            <a:endParaRPr lang="en-US" dirty="0"/>
          </a:p>
          <a:p>
            <a:endParaRPr lang="en-US" dirty="0"/>
          </a:p>
        </p:txBody>
      </p:sp>
      <p:sp>
        <p:nvSpPr>
          <p:cNvPr id="29" name="TextBox 28"/>
          <p:cNvSpPr txBox="1"/>
          <p:nvPr/>
        </p:nvSpPr>
        <p:spPr>
          <a:xfrm>
            <a:off x="7954695" y="3944324"/>
            <a:ext cx="846717" cy="369332"/>
          </a:xfrm>
          <a:prstGeom prst="rect">
            <a:avLst/>
          </a:prstGeom>
          <a:noFill/>
        </p:spPr>
        <p:txBody>
          <a:bodyPr wrap="square" rtlCol="0">
            <a:spAutoFit/>
          </a:bodyPr>
          <a:lstStyle/>
          <a:p>
            <a:r>
              <a:rPr lang="en-US" dirty="0" smtClean="0"/>
              <a:t>Users</a:t>
            </a:r>
            <a:endParaRPr lang="en-US" dirty="0"/>
          </a:p>
        </p:txBody>
      </p:sp>
      <p:cxnSp>
        <p:nvCxnSpPr>
          <p:cNvPr id="43" name="Straight Arrow Connector 42"/>
          <p:cNvCxnSpPr/>
          <p:nvPr/>
        </p:nvCxnSpPr>
        <p:spPr>
          <a:xfrm>
            <a:off x="1969717" y="4202096"/>
            <a:ext cx="647903"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14525" y="5037709"/>
            <a:ext cx="1947466" cy="646331"/>
          </a:xfrm>
          <a:prstGeom prst="rect">
            <a:avLst/>
          </a:prstGeom>
          <a:noFill/>
        </p:spPr>
        <p:txBody>
          <a:bodyPr wrap="square" rtlCol="0">
            <a:spAutoFit/>
          </a:bodyPr>
          <a:lstStyle/>
          <a:p>
            <a:r>
              <a:rPr lang="en-US" dirty="0" smtClean="0"/>
              <a:t>Data Engineer/ Analyst</a:t>
            </a:r>
            <a:endParaRPr lang="en-US" dirty="0"/>
          </a:p>
        </p:txBody>
      </p:sp>
      <p:sp>
        <p:nvSpPr>
          <p:cNvPr id="19" name="Rectangle 18"/>
          <p:cNvSpPr/>
          <p:nvPr/>
        </p:nvSpPr>
        <p:spPr>
          <a:xfrm>
            <a:off x="2716397" y="4969374"/>
            <a:ext cx="1760283" cy="910227"/>
          </a:xfrm>
          <a:prstGeom prst="rect">
            <a:avLst/>
          </a:prstGeom>
          <a:ln w="28575" cmpd="sng"/>
        </p:spPr>
        <p:style>
          <a:lnRef idx="2">
            <a:schemeClr val="accent2"/>
          </a:lnRef>
          <a:fillRef idx="1">
            <a:schemeClr val="lt1"/>
          </a:fillRef>
          <a:effectRef idx="0">
            <a:schemeClr val="accent2"/>
          </a:effectRef>
          <a:fontRef idx="minor">
            <a:schemeClr val="dk1"/>
          </a:fontRef>
        </p:style>
        <p:txBody>
          <a:bodyPr rtlCol="0" anchor="ctr"/>
          <a:lstStyle/>
          <a:p>
            <a:pPr algn="ctr"/>
            <a:r>
              <a:rPr lang="en-US" sz="2200" dirty="0" err="1" smtClean="0"/>
              <a:t>Hadoop</a:t>
            </a:r>
            <a:endParaRPr lang="en-US" sz="2200" dirty="0"/>
          </a:p>
        </p:txBody>
      </p:sp>
    </p:spTree>
    <p:extLst>
      <p:ext uri="{BB962C8B-B14F-4D97-AF65-F5344CB8AC3E}">
        <p14:creationId xmlns:p14="http://schemas.microsoft.com/office/powerpoint/2010/main" val="6717819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a:solidFill>
                  <a:srgbClr val="3366FF"/>
                </a:solidFill>
              </a:rPr>
              <a:t>Example: </a:t>
            </a:r>
            <a:r>
              <a:rPr lang="en-US" dirty="0" err="1">
                <a:solidFill>
                  <a:srgbClr val="3366FF"/>
                </a:solidFill>
              </a:rPr>
              <a:t>StatusMeme</a:t>
            </a:r>
            <a:endParaRPr lang="en-US" dirty="0">
              <a:solidFill>
                <a:srgbClr val="3366FF"/>
              </a:solidFill>
            </a:endParaRPr>
          </a:p>
        </p:txBody>
      </p:sp>
      <p:sp>
        <p:nvSpPr>
          <p:cNvPr id="3" name="Subtitle 2"/>
          <p:cNvSpPr>
            <a:spLocks noGrp="1"/>
          </p:cNvSpPr>
          <p:nvPr>
            <p:ph type="subTitle" idx="1"/>
          </p:nvPr>
        </p:nvSpPr>
        <p:spPr>
          <a:xfrm>
            <a:off x="619124" y="1607502"/>
            <a:ext cx="7839075" cy="4173062"/>
          </a:xfrm>
        </p:spPr>
        <p:txBody>
          <a:bodyPr>
            <a:normAutofit fontScale="92500" lnSpcReduction="20000"/>
          </a:bodyPr>
          <a:lstStyle/>
          <a:p>
            <a:pPr marL="457200" indent="-457200" algn="l">
              <a:buFont typeface="Wingdings" charset="2"/>
              <a:buChar char="§"/>
            </a:pPr>
            <a:r>
              <a:rPr lang="en-US" b="1" dirty="0" smtClean="0">
                <a:solidFill>
                  <a:schemeClr val="tx1"/>
                </a:solidFill>
              </a:rPr>
              <a:t>Creating </a:t>
            </a:r>
            <a:r>
              <a:rPr lang="en-US" b="1" dirty="0" smtClean="0">
                <a:solidFill>
                  <a:schemeClr val="tx1"/>
                </a:solidFill>
              </a:rPr>
              <a:t>Table</a:t>
            </a:r>
            <a:endParaRPr lang="en-US" dirty="0">
              <a:solidFill>
                <a:schemeClr val="tx1"/>
              </a:solidFill>
            </a:endParaRPr>
          </a:p>
          <a:p>
            <a:pPr algn="l"/>
            <a:r>
              <a:rPr lang="en-US" sz="2600" dirty="0" smtClean="0">
                <a:solidFill>
                  <a:schemeClr val="accent2">
                    <a:lumMod val="75000"/>
                  </a:schemeClr>
                </a:solidFill>
              </a:rPr>
              <a:t>CREATE TABLE</a:t>
            </a:r>
            <a:r>
              <a:rPr lang="en-US" sz="2600" dirty="0" smtClean="0">
                <a:solidFill>
                  <a:schemeClr val="tx1"/>
                </a:solidFill>
              </a:rPr>
              <a:t> </a:t>
            </a:r>
            <a:endParaRPr lang="en-US" sz="2600" dirty="0" smtClean="0">
              <a:solidFill>
                <a:schemeClr val="tx1"/>
              </a:solidFill>
            </a:endParaRPr>
          </a:p>
          <a:p>
            <a:pPr algn="l"/>
            <a:r>
              <a:rPr lang="en-US" sz="2600" dirty="0">
                <a:solidFill>
                  <a:schemeClr val="tx1"/>
                </a:solidFill>
              </a:rPr>
              <a:t>	</a:t>
            </a:r>
            <a:r>
              <a:rPr lang="en-US" sz="2600" dirty="0" err="1" smtClean="0">
                <a:solidFill>
                  <a:schemeClr val="tx1"/>
                </a:solidFill>
              </a:rPr>
              <a:t>status_updates</a:t>
            </a:r>
            <a:r>
              <a:rPr lang="en-US" sz="2600" dirty="0" smtClean="0">
                <a:solidFill>
                  <a:schemeClr val="tx1"/>
                </a:solidFill>
              </a:rPr>
              <a:t> (</a:t>
            </a:r>
            <a:r>
              <a:rPr lang="en-US" sz="2600" dirty="0" err="1" smtClean="0">
                <a:solidFill>
                  <a:schemeClr val="tx1"/>
                </a:solidFill>
              </a:rPr>
              <a:t>userid</a:t>
            </a:r>
            <a:r>
              <a:rPr lang="en-US" sz="2600" dirty="0" smtClean="0">
                <a:solidFill>
                  <a:schemeClr val="tx1"/>
                </a:solidFill>
              </a:rPr>
              <a:t> </a:t>
            </a:r>
            <a:r>
              <a:rPr lang="en-US" sz="2600" dirty="0" err="1" smtClean="0">
                <a:solidFill>
                  <a:schemeClr val="tx1"/>
                </a:solidFill>
              </a:rPr>
              <a:t>int</a:t>
            </a:r>
            <a:r>
              <a:rPr lang="en-US" sz="2600" dirty="0" smtClean="0">
                <a:solidFill>
                  <a:schemeClr val="tx1"/>
                </a:solidFill>
              </a:rPr>
              <a:t>, status string</a:t>
            </a:r>
            <a:r>
              <a:rPr lang="en-US" sz="2600" dirty="0" smtClean="0">
                <a:solidFill>
                  <a:schemeClr val="tx1"/>
                </a:solidFill>
              </a:rPr>
              <a:t>, ds string)</a:t>
            </a:r>
          </a:p>
          <a:p>
            <a:pPr algn="l"/>
            <a:endParaRPr lang="en-US" sz="2600" dirty="0" smtClean="0">
              <a:solidFill>
                <a:schemeClr val="tx1"/>
              </a:solidFill>
            </a:endParaRPr>
          </a:p>
          <a:p>
            <a:pPr algn="l"/>
            <a:r>
              <a:rPr lang="en-US" sz="2400" dirty="0" smtClean="0">
                <a:solidFill>
                  <a:schemeClr val="accent2">
                    <a:lumMod val="75000"/>
                  </a:schemeClr>
                </a:solidFill>
              </a:rPr>
              <a:t>PARTITIONED BY </a:t>
            </a:r>
            <a:r>
              <a:rPr lang="en-US" sz="2600" dirty="0" smtClean="0">
                <a:solidFill>
                  <a:schemeClr val="tx1"/>
                </a:solidFill>
              </a:rPr>
              <a:t>(ds string)</a:t>
            </a:r>
          </a:p>
          <a:p>
            <a:pPr algn="l"/>
            <a:endParaRPr lang="en-US" sz="2600" dirty="0" smtClean="0">
              <a:solidFill>
                <a:schemeClr val="tx1"/>
              </a:solidFill>
            </a:endParaRPr>
          </a:p>
          <a:p>
            <a:pPr algn="l"/>
            <a:r>
              <a:rPr lang="en-US" sz="2400" dirty="0" smtClean="0">
                <a:solidFill>
                  <a:srgbClr val="000000"/>
                </a:solidFill>
              </a:rPr>
              <a:t>CLUSTERED BY  (</a:t>
            </a:r>
            <a:r>
              <a:rPr lang="en-US" sz="2400" dirty="0" err="1" smtClean="0">
                <a:solidFill>
                  <a:srgbClr val="000000"/>
                </a:solidFill>
              </a:rPr>
              <a:t>userid</a:t>
            </a:r>
            <a:r>
              <a:rPr lang="en-US" sz="2400" dirty="0" smtClean="0">
                <a:solidFill>
                  <a:srgbClr val="000000"/>
                </a:solidFill>
              </a:rPr>
              <a:t>) SORTED BY (ds) INTO 32</a:t>
            </a:r>
            <a:r>
              <a:rPr lang="en-US" sz="2400" dirty="0" smtClean="0">
                <a:solidFill>
                  <a:schemeClr val="accent2">
                    <a:lumMod val="75000"/>
                  </a:schemeClr>
                </a:solidFill>
              </a:rPr>
              <a:t> BUCKETS</a:t>
            </a:r>
          </a:p>
          <a:p>
            <a:pPr algn="l"/>
            <a:endParaRPr lang="en-US" sz="2600" dirty="0" smtClean="0">
              <a:solidFill>
                <a:schemeClr val="tx1"/>
              </a:solidFill>
            </a:endParaRPr>
          </a:p>
          <a:p>
            <a:pPr algn="l"/>
            <a:r>
              <a:rPr lang="en-US" sz="2400" dirty="0" smtClean="0">
                <a:solidFill>
                  <a:srgbClr val="000000"/>
                </a:solidFill>
              </a:rPr>
              <a:t>STORED AS </a:t>
            </a:r>
            <a:r>
              <a:rPr lang="en-US" sz="2400" dirty="0" smtClean="0">
                <a:solidFill>
                  <a:schemeClr val="accent2">
                    <a:lumMod val="75000"/>
                  </a:schemeClr>
                </a:solidFill>
              </a:rPr>
              <a:t>SEQUENCEFILE</a:t>
            </a:r>
          </a:p>
          <a:p>
            <a:pPr algn="l"/>
            <a:endParaRPr lang="en-US" sz="2400" dirty="0">
              <a:solidFill>
                <a:schemeClr val="accent2">
                  <a:lumMod val="75000"/>
                </a:schemeClr>
              </a:solidFill>
            </a:endParaRPr>
          </a:p>
          <a:p>
            <a:pPr marL="457200" indent="-457200" algn="l">
              <a:buFont typeface="Wingdings" charset="2"/>
              <a:buChar char="§"/>
            </a:pPr>
            <a:r>
              <a:rPr lang="en-US" sz="2400" dirty="0">
                <a:solidFill>
                  <a:schemeClr val="tx1"/>
                </a:solidFill>
              </a:rPr>
              <a:t>p</a:t>
            </a:r>
            <a:r>
              <a:rPr lang="en-US" sz="2400" dirty="0" smtClean="0">
                <a:solidFill>
                  <a:schemeClr val="tx1"/>
                </a:solidFill>
              </a:rPr>
              <a:t>rofiles(</a:t>
            </a:r>
            <a:r>
              <a:rPr lang="en-US" sz="2400" dirty="0" err="1" smtClean="0">
                <a:solidFill>
                  <a:schemeClr val="tx1"/>
                </a:solidFill>
              </a:rPr>
              <a:t>userid</a:t>
            </a:r>
            <a:r>
              <a:rPr lang="en-US" sz="2400" dirty="0" smtClean="0">
                <a:solidFill>
                  <a:schemeClr val="tx1"/>
                </a:solidFill>
              </a:rPr>
              <a:t> </a:t>
            </a:r>
            <a:r>
              <a:rPr lang="en-US" sz="2400" dirty="0" err="1" smtClean="0">
                <a:solidFill>
                  <a:schemeClr val="tx1"/>
                </a:solidFill>
              </a:rPr>
              <a:t>int</a:t>
            </a:r>
            <a:r>
              <a:rPr lang="en-US" sz="2400" dirty="0" smtClean="0">
                <a:solidFill>
                  <a:schemeClr val="tx1"/>
                </a:solidFill>
              </a:rPr>
              <a:t>, school string, gender </a:t>
            </a:r>
            <a:r>
              <a:rPr lang="en-US" sz="2400" dirty="0" err="1" smtClean="0">
                <a:solidFill>
                  <a:schemeClr val="tx1"/>
                </a:solidFill>
              </a:rPr>
              <a:t>int</a:t>
            </a:r>
            <a:r>
              <a:rPr lang="en-US" sz="2400" dirty="0" smtClean="0">
                <a:solidFill>
                  <a:schemeClr val="tx1"/>
                </a:solidFill>
              </a:rPr>
              <a:t>)</a:t>
            </a:r>
            <a:endParaRPr lang="en-US" sz="2600" dirty="0">
              <a:solidFill>
                <a:schemeClr val="tx1"/>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942504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smtClean="0">
                <a:solidFill>
                  <a:srgbClr val="3366FF"/>
                </a:solidFill>
              </a:rPr>
              <a:t>Hive Data Model</a:t>
            </a:r>
            <a:endParaRPr lang="en-US" dirty="0">
              <a:solidFill>
                <a:srgbClr val="3366FF"/>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
        <p:nvSpPr>
          <p:cNvPr id="6" name="Rectangle 5"/>
          <p:cNvSpPr/>
          <p:nvPr/>
        </p:nvSpPr>
        <p:spPr>
          <a:xfrm>
            <a:off x="756354" y="2596446"/>
            <a:ext cx="1317979" cy="141111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status_</a:t>
            </a:r>
          </a:p>
          <a:p>
            <a:pPr algn="ctr"/>
            <a:r>
              <a:rPr lang="en-US" dirty="0" smtClean="0"/>
              <a:t>updates</a:t>
            </a:r>
            <a:endParaRPr lang="en-US" dirty="0"/>
          </a:p>
        </p:txBody>
      </p:sp>
      <p:sp>
        <p:nvSpPr>
          <p:cNvPr id="7" name="Rectangle 6"/>
          <p:cNvSpPr/>
          <p:nvPr/>
        </p:nvSpPr>
        <p:spPr>
          <a:xfrm>
            <a:off x="2799644" y="2254956"/>
            <a:ext cx="2379133" cy="4261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ds=‘2009-03-20’</a:t>
            </a:r>
            <a:endParaRPr lang="en-US" dirty="0"/>
          </a:p>
        </p:txBody>
      </p:sp>
      <p:sp>
        <p:nvSpPr>
          <p:cNvPr id="8" name="Rectangle 7"/>
          <p:cNvSpPr/>
          <p:nvPr/>
        </p:nvSpPr>
        <p:spPr>
          <a:xfrm>
            <a:off x="2799645" y="3042355"/>
            <a:ext cx="2379132" cy="4261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ds=‘2009-03-</a:t>
            </a:r>
            <a:r>
              <a:rPr lang="en-US" dirty="0" smtClean="0"/>
              <a:t>21’</a:t>
            </a:r>
            <a:endParaRPr lang="en-US" dirty="0"/>
          </a:p>
        </p:txBody>
      </p:sp>
      <p:sp>
        <p:nvSpPr>
          <p:cNvPr id="9" name="Rectangle 8"/>
          <p:cNvSpPr/>
          <p:nvPr/>
        </p:nvSpPr>
        <p:spPr>
          <a:xfrm>
            <a:off x="2799645" y="3821288"/>
            <a:ext cx="2379132" cy="42615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ds=‘2009-03-</a:t>
            </a:r>
            <a:r>
              <a:rPr lang="en-US" dirty="0" smtClean="0"/>
              <a:t>22’</a:t>
            </a:r>
            <a:endParaRPr lang="en-US" dirty="0"/>
          </a:p>
        </p:txBody>
      </p:sp>
      <p:grpSp>
        <p:nvGrpSpPr>
          <p:cNvPr id="15" name="Group 14"/>
          <p:cNvGrpSpPr/>
          <p:nvPr/>
        </p:nvGrpSpPr>
        <p:grpSpPr>
          <a:xfrm>
            <a:off x="5969003" y="1961445"/>
            <a:ext cx="1730022" cy="1188156"/>
            <a:chOff x="6321778" y="2088444"/>
            <a:chExt cx="1730022" cy="1188156"/>
          </a:xfrm>
        </p:grpSpPr>
        <p:sp>
          <p:nvSpPr>
            <p:cNvPr id="10" name="Folded Corner 9"/>
            <p:cNvSpPr/>
            <p:nvPr/>
          </p:nvSpPr>
          <p:spPr>
            <a:xfrm rot="10800000">
              <a:off x="6321778" y="2088444"/>
              <a:ext cx="1425222" cy="883356"/>
            </a:xfrm>
            <a:prstGeom prst="foldedCorner">
              <a:avLst>
                <a:gd name="adj" fmla="val 42226"/>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3" name="Folded Corner 12"/>
            <p:cNvSpPr/>
            <p:nvPr/>
          </p:nvSpPr>
          <p:spPr>
            <a:xfrm rot="10800000">
              <a:off x="6474178" y="2240844"/>
              <a:ext cx="1425222" cy="883356"/>
            </a:xfrm>
            <a:prstGeom prst="foldedCorner">
              <a:avLst>
                <a:gd name="adj" fmla="val 42226"/>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4" name="Folded Corner 13"/>
            <p:cNvSpPr/>
            <p:nvPr/>
          </p:nvSpPr>
          <p:spPr>
            <a:xfrm rot="10800000">
              <a:off x="6626578" y="2393244"/>
              <a:ext cx="1425222" cy="883356"/>
            </a:xfrm>
            <a:prstGeom prst="foldedCorner">
              <a:avLst>
                <a:gd name="adj" fmla="val 42226"/>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grpSp>
      <p:grpSp>
        <p:nvGrpSpPr>
          <p:cNvPr id="16" name="Group 15"/>
          <p:cNvGrpSpPr/>
          <p:nvPr/>
        </p:nvGrpSpPr>
        <p:grpSpPr>
          <a:xfrm>
            <a:off x="5926670" y="3554589"/>
            <a:ext cx="1730022" cy="1188156"/>
            <a:chOff x="6321778" y="2088444"/>
            <a:chExt cx="1730022" cy="1188156"/>
          </a:xfrm>
        </p:grpSpPr>
        <p:sp>
          <p:nvSpPr>
            <p:cNvPr id="17" name="Folded Corner 16"/>
            <p:cNvSpPr/>
            <p:nvPr/>
          </p:nvSpPr>
          <p:spPr>
            <a:xfrm rot="10800000">
              <a:off x="6321778" y="2088444"/>
              <a:ext cx="1425222" cy="883356"/>
            </a:xfrm>
            <a:prstGeom prst="foldedCorner">
              <a:avLst>
                <a:gd name="adj" fmla="val 42226"/>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8" name="Folded Corner 17"/>
            <p:cNvSpPr/>
            <p:nvPr/>
          </p:nvSpPr>
          <p:spPr>
            <a:xfrm rot="10800000">
              <a:off x="6474178" y="2240844"/>
              <a:ext cx="1425222" cy="883356"/>
            </a:xfrm>
            <a:prstGeom prst="foldedCorner">
              <a:avLst>
                <a:gd name="adj" fmla="val 42226"/>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9" name="Folded Corner 18"/>
            <p:cNvSpPr/>
            <p:nvPr/>
          </p:nvSpPr>
          <p:spPr>
            <a:xfrm rot="10800000">
              <a:off x="6626578" y="2393244"/>
              <a:ext cx="1425222" cy="883356"/>
            </a:xfrm>
            <a:prstGeom prst="foldedCorner">
              <a:avLst>
                <a:gd name="adj" fmla="val 42226"/>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sp>
        <p:nvSpPr>
          <p:cNvPr id="21" name="TextBox 20"/>
          <p:cNvSpPr txBox="1"/>
          <p:nvPr/>
        </p:nvSpPr>
        <p:spPr>
          <a:xfrm>
            <a:off x="784577" y="5277555"/>
            <a:ext cx="1722428" cy="369332"/>
          </a:xfrm>
          <a:prstGeom prst="rect">
            <a:avLst/>
          </a:prstGeom>
          <a:noFill/>
        </p:spPr>
        <p:txBody>
          <a:bodyPr wrap="square" rtlCol="0">
            <a:spAutoFit/>
          </a:bodyPr>
          <a:lstStyle/>
          <a:p>
            <a:r>
              <a:rPr lang="en-US" dirty="0" smtClean="0"/>
              <a:t>HDFS Directory</a:t>
            </a:r>
            <a:endParaRPr lang="en-US" dirty="0"/>
          </a:p>
        </p:txBody>
      </p:sp>
      <p:sp>
        <p:nvSpPr>
          <p:cNvPr id="22" name="TextBox 21"/>
          <p:cNvSpPr txBox="1"/>
          <p:nvPr/>
        </p:nvSpPr>
        <p:spPr>
          <a:xfrm>
            <a:off x="3095976" y="5275074"/>
            <a:ext cx="1899356" cy="369332"/>
          </a:xfrm>
          <a:prstGeom prst="rect">
            <a:avLst/>
          </a:prstGeom>
          <a:noFill/>
        </p:spPr>
        <p:txBody>
          <a:bodyPr wrap="square" rtlCol="0">
            <a:spAutoFit/>
          </a:bodyPr>
          <a:lstStyle/>
          <a:p>
            <a:r>
              <a:rPr lang="en-US" dirty="0" smtClean="0"/>
              <a:t>Sub-directories</a:t>
            </a:r>
            <a:endParaRPr lang="en-US" dirty="0"/>
          </a:p>
        </p:txBody>
      </p:sp>
      <p:sp>
        <p:nvSpPr>
          <p:cNvPr id="23" name="TextBox 22"/>
          <p:cNvSpPr txBox="1"/>
          <p:nvPr/>
        </p:nvSpPr>
        <p:spPr>
          <a:xfrm>
            <a:off x="6434666" y="5241887"/>
            <a:ext cx="1219200" cy="400110"/>
          </a:xfrm>
          <a:prstGeom prst="rect">
            <a:avLst/>
          </a:prstGeom>
          <a:noFill/>
        </p:spPr>
        <p:txBody>
          <a:bodyPr wrap="square" rtlCol="0">
            <a:spAutoFit/>
          </a:bodyPr>
          <a:lstStyle/>
          <a:p>
            <a:r>
              <a:rPr lang="en-US" sz="2000" dirty="0" smtClean="0"/>
              <a:t>Files</a:t>
            </a:r>
            <a:endParaRPr lang="en-US" sz="2000" dirty="0"/>
          </a:p>
        </p:txBody>
      </p:sp>
      <p:cxnSp>
        <p:nvCxnSpPr>
          <p:cNvPr id="25" name="Straight Connector 24"/>
          <p:cNvCxnSpPr/>
          <p:nvPr/>
        </p:nvCxnSpPr>
        <p:spPr>
          <a:xfrm>
            <a:off x="945445" y="2596446"/>
            <a:ext cx="0" cy="1411111"/>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784577" y="2788357"/>
            <a:ext cx="1289756" cy="0"/>
          </a:xfrm>
          <a:prstGeom prst="line">
            <a:avLst/>
          </a:prstGeom>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6273803" y="2566046"/>
            <a:ext cx="1380063" cy="400110"/>
          </a:xfrm>
          <a:prstGeom prst="rect">
            <a:avLst/>
          </a:prstGeom>
          <a:noFill/>
        </p:spPr>
        <p:txBody>
          <a:bodyPr wrap="square" rtlCol="0">
            <a:spAutoFit/>
          </a:bodyPr>
          <a:lstStyle/>
          <a:p>
            <a:r>
              <a:rPr lang="en-US" sz="2000" dirty="0" smtClean="0"/>
              <a:t>Part-00000</a:t>
            </a:r>
            <a:endParaRPr lang="en-US" sz="2000" dirty="0"/>
          </a:p>
        </p:txBody>
      </p:sp>
      <p:sp>
        <p:nvSpPr>
          <p:cNvPr id="26" name="TextBox 25"/>
          <p:cNvSpPr txBox="1"/>
          <p:nvPr/>
        </p:nvSpPr>
        <p:spPr>
          <a:xfrm>
            <a:off x="6273803" y="4162778"/>
            <a:ext cx="1334912" cy="400110"/>
          </a:xfrm>
          <a:prstGeom prst="rect">
            <a:avLst/>
          </a:prstGeom>
          <a:noFill/>
        </p:spPr>
        <p:txBody>
          <a:bodyPr wrap="square" rtlCol="0">
            <a:spAutoFit/>
          </a:bodyPr>
          <a:lstStyle/>
          <a:p>
            <a:r>
              <a:rPr lang="en-US" sz="2000" dirty="0" smtClean="0"/>
              <a:t>Part-00001</a:t>
            </a:r>
            <a:endParaRPr lang="en-US" sz="2000" dirty="0"/>
          </a:p>
        </p:txBody>
      </p:sp>
    </p:spTree>
    <p:extLst>
      <p:ext uri="{BB962C8B-B14F-4D97-AF65-F5344CB8AC3E}">
        <p14:creationId xmlns:p14="http://schemas.microsoft.com/office/powerpoint/2010/main" val="18572785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675"/>
            <a:ext cx="7772400" cy="1076325"/>
          </a:xfrm>
          <a:ln>
            <a:noFill/>
          </a:ln>
        </p:spPr>
        <p:txBody>
          <a:bodyPr tIns="0" bIns="0"/>
          <a:lstStyle/>
          <a:p>
            <a:r>
              <a:rPr lang="en-US" dirty="0" err="1">
                <a:solidFill>
                  <a:srgbClr val="3366FF"/>
                </a:solidFill>
              </a:rPr>
              <a:t>StatusMeme</a:t>
            </a:r>
            <a:r>
              <a:rPr lang="en-US" dirty="0">
                <a:solidFill>
                  <a:srgbClr val="3366FF"/>
                </a:solidFill>
              </a:rPr>
              <a:t> (contd.)</a:t>
            </a:r>
          </a:p>
        </p:txBody>
      </p:sp>
      <p:sp>
        <p:nvSpPr>
          <p:cNvPr id="3" name="Subtitle 2"/>
          <p:cNvSpPr>
            <a:spLocks noGrp="1"/>
          </p:cNvSpPr>
          <p:nvPr>
            <p:ph type="subTitle" idx="1"/>
          </p:nvPr>
        </p:nvSpPr>
        <p:spPr>
          <a:xfrm>
            <a:off x="619124" y="1607502"/>
            <a:ext cx="7839075" cy="4173062"/>
          </a:xfrm>
        </p:spPr>
        <p:txBody>
          <a:bodyPr>
            <a:normAutofit/>
          </a:bodyPr>
          <a:lstStyle/>
          <a:p>
            <a:pPr marL="457200" indent="-457200" algn="l">
              <a:buFont typeface="Wingdings" charset="2"/>
              <a:buChar char="§"/>
            </a:pPr>
            <a:r>
              <a:rPr lang="en-US" b="1" dirty="0" smtClean="0">
                <a:solidFill>
                  <a:schemeClr val="tx1"/>
                </a:solidFill>
              </a:rPr>
              <a:t>Loading Data</a:t>
            </a:r>
          </a:p>
          <a:p>
            <a:pPr marL="457200" indent="-457200" algn="l">
              <a:buFont typeface="Wingdings" charset="2"/>
              <a:buChar char="§"/>
            </a:pPr>
            <a:endParaRPr lang="en-US" dirty="0">
              <a:solidFill>
                <a:schemeClr val="tx1"/>
              </a:solidFill>
            </a:endParaRPr>
          </a:p>
          <a:p>
            <a:pPr algn="l"/>
            <a:r>
              <a:rPr lang="en-US" sz="2800" dirty="0" smtClean="0">
                <a:solidFill>
                  <a:schemeClr val="accent2">
                    <a:lumMod val="75000"/>
                  </a:schemeClr>
                </a:solidFill>
              </a:rPr>
              <a:t>LOAD DATA LOCAL INPAT</a:t>
            </a:r>
            <a:r>
              <a:rPr lang="en-US" sz="2600" dirty="0" smtClean="0">
                <a:solidFill>
                  <a:schemeClr val="tx1"/>
                </a:solidFill>
              </a:rPr>
              <a:t> ‘/logs/</a:t>
            </a:r>
            <a:r>
              <a:rPr lang="en-US" sz="2600" dirty="0" err="1" smtClean="0">
                <a:solidFill>
                  <a:schemeClr val="tx1"/>
                </a:solidFill>
              </a:rPr>
              <a:t>status_updates</a:t>
            </a:r>
            <a:r>
              <a:rPr lang="en-US" sz="2600" dirty="0" smtClean="0">
                <a:solidFill>
                  <a:schemeClr val="tx1"/>
                </a:solidFill>
              </a:rPr>
              <a:t>’ INTO TABLE </a:t>
            </a:r>
            <a:r>
              <a:rPr lang="en-US" sz="2600" dirty="0" err="1" smtClean="0">
                <a:solidFill>
                  <a:schemeClr val="tx1"/>
                </a:solidFill>
              </a:rPr>
              <a:t>status_updates</a:t>
            </a:r>
            <a:r>
              <a:rPr lang="en-US" sz="2600" dirty="0" smtClean="0">
                <a:solidFill>
                  <a:schemeClr val="tx1"/>
                </a:solidFill>
              </a:rPr>
              <a:t> PARTITION (ds=‘2009-03-20’)</a:t>
            </a:r>
          </a:p>
          <a:p>
            <a:pPr algn="l"/>
            <a:endParaRPr lang="en-US" sz="2600" dirty="0">
              <a:solidFill>
                <a:schemeClr val="tx1"/>
              </a:solidFill>
            </a:endParaRPr>
          </a:p>
        </p:txBody>
      </p:sp>
      <p:cxnSp>
        <p:nvCxnSpPr>
          <p:cNvPr id="5" name="Straight Connector 4"/>
          <p:cNvCxnSpPr/>
          <p:nvPr/>
        </p:nvCxnSpPr>
        <p:spPr>
          <a:xfrm>
            <a:off x="619125" y="1047750"/>
            <a:ext cx="7902575" cy="0"/>
          </a:xfrm>
          <a:prstGeom prst="line">
            <a:avLst/>
          </a:prstGeom>
          <a:ln>
            <a:solidFill>
              <a:srgbClr val="1F7822"/>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0921662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1463</TotalTime>
  <Words>2941</Words>
  <Application>Microsoft Macintosh PowerPoint</Application>
  <PresentationFormat>On-screen Show (4:3)</PresentationFormat>
  <Paragraphs>428</Paragraphs>
  <Slides>33</Slides>
  <Notes>23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Hive – A Warehousing Solution Over a Map-Reduce Framework</vt:lpstr>
      <vt:lpstr>Outline</vt:lpstr>
      <vt:lpstr>Cloud Programming</vt:lpstr>
      <vt:lpstr>Background and Motivation</vt:lpstr>
      <vt:lpstr>What is Hive?</vt:lpstr>
      <vt:lpstr>Conceptual Data Flow</vt:lpstr>
      <vt:lpstr>Example: StatusMeme</vt:lpstr>
      <vt:lpstr>Hive Data Model</vt:lpstr>
      <vt:lpstr>StatusMeme (contd.)</vt:lpstr>
      <vt:lpstr>StatusMeme (contd.)</vt:lpstr>
      <vt:lpstr>StatusMeme (contd.)</vt:lpstr>
      <vt:lpstr>Hive Query Language</vt:lpstr>
      <vt:lpstr>Hive Architecture</vt:lpstr>
      <vt:lpstr>Hive Architecture</vt:lpstr>
      <vt:lpstr>Hive Architecture</vt:lpstr>
      <vt:lpstr>Hive Architecture</vt:lpstr>
      <vt:lpstr>Hive Architecture</vt:lpstr>
      <vt:lpstr>Hive Architecture</vt:lpstr>
      <vt:lpstr>Hive Architecture</vt:lpstr>
      <vt:lpstr>Hive Architecture</vt:lpstr>
      <vt:lpstr>PowerPoint Presentation</vt:lpstr>
      <vt:lpstr>Analysis</vt:lpstr>
      <vt:lpstr>Analysis</vt:lpstr>
      <vt:lpstr>Conclusion</vt:lpstr>
      <vt:lpstr>Discussion</vt:lpstr>
      <vt:lpstr>Discussion</vt:lpstr>
      <vt:lpstr>Discussion</vt:lpstr>
      <vt:lpstr>Discussion</vt:lpstr>
      <vt:lpstr>References</vt:lpstr>
      <vt:lpstr>Backup Slides</vt:lpstr>
      <vt:lpstr>HiveQL Capabilities</vt:lpstr>
      <vt:lpstr>Hive Data Model</vt:lpstr>
      <vt:lpstr>Compilation Process</vt:lpstr>
    </vt:vector>
  </TitlesOfParts>
  <Company>atul.bohara@gmail.com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Blue</dc:title>
  <dc:creator>Atul Bohara</dc:creator>
  <cp:lastModifiedBy>Atul Bohara</cp:lastModifiedBy>
  <cp:revision>471</cp:revision>
  <dcterms:created xsi:type="dcterms:W3CDTF">2013-11-20T23:16:06Z</dcterms:created>
  <dcterms:modified xsi:type="dcterms:W3CDTF">2014-02-18T20:10:15Z</dcterms:modified>
</cp:coreProperties>
</file>