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diagrams/data3.xml" ContentType="application/vnd.openxmlformats-officedocument.drawingml.diagramData+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drawings/drawing1.xml" ContentType="application/vnd.openxmlformats-officedocument.drawingml.chartshapes+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8"/>
  </p:notesMasterIdLst>
  <p:sldIdLst>
    <p:sldId id="256" r:id="rId2"/>
    <p:sldId id="371" r:id="rId3"/>
    <p:sldId id="319" r:id="rId4"/>
    <p:sldId id="301" r:id="rId5"/>
    <p:sldId id="323" r:id="rId6"/>
    <p:sldId id="320" r:id="rId7"/>
    <p:sldId id="321" r:id="rId8"/>
    <p:sldId id="322" r:id="rId9"/>
    <p:sldId id="324" r:id="rId10"/>
    <p:sldId id="390" r:id="rId11"/>
    <p:sldId id="391" r:id="rId12"/>
    <p:sldId id="382" r:id="rId13"/>
    <p:sldId id="388" r:id="rId14"/>
    <p:sldId id="309" r:id="rId15"/>
    <p:sldId id="376" r:id="rId16"/>
    <p:sldId id="330" r:id="rId17"/>
    <p:sldId id="334" r:id="rId18"/>
    <p:sldId id="335" r:id="rId19"/>
    <p:sldId id="336" r:id="rId20"/>
    <p:sldId id="337" r:id="rId21"/>
    <p:sldId id="377" r:id="rId22"/>
    <p:sldId id="317" r:id="rId23"/>
    <p:sldId id="403" r:id="rId24"/>
    <p:sldId id="408" r:id="rId25"/>
    <p:sldId id="409" r:id="rId26"/>
    <p:sldId id="410" r:id="rId27"/>
    <p:sldId id="411" r:id="rId28"/>
    <p:sldId id="404" r:id="rId29"/>
    <p:sldId id="405" r:id="rId30"/>
    <p:sldId id="412" r:id="rId31"/>
    <p:sldId id="413" r:id="rId32"/>
    <p:sldId id="414" r:id="rId33"/>
    <p:sldId id="407" r:id="rId34"/>
    <p:sldId id="375" r:id="rId35"/>
    <p:sldId id="380" r:id="rId36"/>
    <p:sldId id="381" r:id="rId37"/>
    <p:sldId id="396" r:id="rId38"/>
    <p:sldId id="397" r:id="rId39"/>
    <p:sldId id="398" r:id="rId40"/>
    <p:sldId id="399" r:id="rId41"/>
    <p:sldId id="400" r:id="rId42"/>
    <p:sldId id="401" r:id="rId43"/>
    <p:sldId id="293" r:id="rId44"/>
    <p:sldId id="353" r:id="rId45"/>
    <p:sldId id="354" r:id="rId46"/>
    <p:sldId id="355" r:id="rId47"/>
    <p:sldId id="389" r:id="rId48"/>
    <p:sldId id="356" r:id="rId49"/>
    <p:sldId id="358" r:id="rId50"/>
    <p:sldId id="359" r:id="rId51"/>
    <p:sldId id="361" r:id="rId52"/>
    <p:sldId id="362" r:id="rId53"/>
    <p:sldId id="365" r:id="rId54"/>
    <p:sldId id="415" r:id="rId55"/>
    <p:sldId id="416" r:id="rId56"/>
    <p:sldId id="417" r:id="rId57"/>
    <p:sldId id="418" r:id="rId58"/>
    <p:sldId id="419" r:id="rId59"/>
    <p:sldId id="420" r:id="rId60"/>
    <p:sldId id="421" r:id="rId61"/>
    <p:sldId id="422" r:id="rId62"/>
    <p:sldId id="423" r:id="rId63"/>
    <p:sldId id="424" r:id="rId64"/>
    <p:sldId id="425" r:id="rId65"/>
    <p:sldId id="426" r:id="rId66"/>
    <p:sldId id="427" r:id="rId67"/>
    <p:sldId id="428" r:id="rId68"/>
    <p:sldId id="429" r:id="rId69"/>
    <p:sldId id="430" r:id="rId70"/>
    <p:sldId id="431" r:id="rId71"/>
    <p:sldId id="432" r:id="rId72"/>
    <p:sldId id="433" r:id="rId73"/>
    <p:sldId id="434" r:id="rId74"/>
    <p:sldId id="435" r:id="rId75"/>
    <p:sldId id="436" r:id="rId76"/>
    <p:sldId id="437" r:id="rId77"/>
    <p:sldId id="438" r:id="rId78"/>
    <p:sldId id="439" r:id="rId79"/>
    <p:sldId id="442" r:id="rId80"/>
    <p:sldId id="443" r:id="rId81"/>
    <p:sldId id="441" r:id="rId82"/>
    <p:sldId id="259" r:id="rId83"/>
    <p:sldId id="445" r:id="rId84"/>
    <p:sldId id="395" r:id="rId85"/>
    <p:sldId id="402" r:id="rId86"/>
    <p:sldId id="455" r:id="rId87"/>
    <p:sldId id="446" r:id="rId88"/>
    <p:sldId id="447" r:id="rId89"/>
    <p:sldId id="448" r:id="rId90"/>
    <p:sldId id="449" r:id="rId91"/>
    <p:sldId id="450" r:id="rId92"/>
    <p:sldId id="451" r:id="rId93"/>
    <p:sldId id="452" r:id="rId94"/>
    <p:sldId id="453" r:id="rId95"/>
    <p:sldId id="454" r:id="rId96"/>
    <p:sldId id="444"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7B6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78136" autoAdjust="0"/>
  </p:normalViewPr>
  <p:slideViewPr>
    <p:cSldViewPr>
      <p:cViewPr varScale="1">
        <p:scale>
          <a:sx n="56" d="100"/>
          <a:sy n="56" d="100"/>
        </p:scale>
        <p:origin x="-17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barChart>
        <c:barDir val="bar"/>
        <c:grouping val="clustered"/>
        <c:ser>
          <c:idx val="0"/>
          <c:order val="0"/>
          <c:tx>
            <c:v>X-Stream Speedup</c:v>
          </c:tx>
          <c:spPr>
            <a:solidFill>
              <a:schemeClr val="accent1"/>
            </a:solidFill>
            <a:ln>
              <a:noFill/>
            </a:ln>
            <a:effectLst/>
          </c:spPr>
          <c:cat>
            <c:strRef>
              <c:f>Sheet1!$V$23:$V$26</c:f>
              <c:strCache>
                <c:ptCount val="4"/>
                <c:pt idx="0">
                  <c:v>Netflix/ALS</c:v>
                </c:pt>
                <c:pt idx="1">
                  <c:v>Twitter/Pagerank</c:v>
                </c:pt>
                <c:pt idx="2">
                  <c:v>Twitter/Belief Propagation</c:v>
                </c:pt>
                <c:pt idx="3">
                  <c:v>RMAT27/WCC</c:v>
                </c:pt>
              </c:strCache>
            </c:strRef>
          </c:cat>
          <c:val>
            <c:numRef>
              <c:f>Sheet1!$Z$23:$Z$26</c:f>
              <c:numCache>
                <c:formatCode>General</c:formatCode>
                <c:ptCount val="4"/>
                <c:pt idx="0">
                  <c:v>1.8071409955694542</c:v>
                </c:pt>
                <c:pt idx="1">
                  <c:v>2.9557562190306084</c:v>
                </c:pt>
                <c:pt idx="2">
                  <c:v>1.7217328671538541</c:v>
                </c:pt>
                <c:pt idx="3">
                  <c:v>3.2560553633217961</c:v>
                </c:pt>
              </c:numCache>
            </c:numRef>
          </c:val>
        </c:ser>
        <c:gapWidth val="219"/>
        <c:axId val="154785664"/>
        <c:axId val="154841472"/>
      </c:barChart>
      <c:catAx>
        <c:axId val="154785664"/>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154841472"/>
        <c:crosses val="autoZero"/>
        <c:auto val="1"/>
        <c:lblAlgn val="ctr"/>
        <c:lblOffset val="100"/>
      </c:catAx>
      <c:valAx>
        <c:axId val="154841472"/>
        <c:scaling>
          <c:orientation val="minMax"/>
          <c:max val="6"/>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15478566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barChart>
        <c:barDir val="bar"/>
        <c:grouping val="clustered"/>
        <c:ser>
          <c:idx val="0"/>
          <c:order val="0"/>
          <c:tx>
            <c:strRef>
              <c:f>Sheet1!$Z$23:$Z$26</c:f>
              <c:strCache>
                <c:ptCount val="4"/>
                <c:pt idx="0">
                  <c:v>1.807140996</c:v>
                </c:pt>
                <c:pt idx="1">
                  <c:v>2.955756219</c:v>
                </c:pt>
                <c:pt idx="2">
                  <c:v>1.721732867</c:v>
                </c:pt>
                <c:pt idx="3">
                  <c:v>3.256055363</c:v>
                </c:pt>
              </c:strCache>
            </c:strRef>
          </c:tx>
          <c:spPr>
            <a:solidFill>
              <a:schemeClr val="accent1"/>
            </a:solidFill>
            <a:ln>
              <a:noFill/>
            </a:ln>
            <a:effectLst/>
          </c:spPr>
          <c:cat>
            <c:strRef>
              <c:f>Sheet1!$V$23:$V$26</c:f>
              <c:strCache>
                <c:ptCount val="4"/>
                <c:pt idx="0">
                  <c:v>Netflix/ALS</c:v>
                </c:pt>
                <c:pt idx="1">
                  <c:v>Twitter/Pagerank</c:v>
                </c:pt>
                <c:pt idx="2">
                  <c:v>Twitter/Belief Propagation</c:v>
                </c:pt>
                <c:pt idx="3">
                  <c:v>RMAT27/WCC</c:v>
                </c:pt>
              </c:strCache>
            </c:strRef>
          </c:cat>
          <c:val>
            <c:numRef>
              <c:f>Sheet1!$AA$23:$AA$26</c:f>
              <c:numCache>
                <c:formatCode>General</c:formatCode>
                <c:ptCount val="4"/>
                <c:pt idx="0">
                  <c:v>3.4194683346364321</c:v>
                </c:pt>
                <c:pt idx="1">
                  <c:v>4.8480519153859696</c:v>
                </c:pt>
                <c:pt idx="2">
                  <c:v>2.0000900346633461</c:v>
                </c:pt>
                <c:pt idx="3">
                  <c:v>5.7347174163783157</c:v>
                </c:pt>
              </c:numCache>
            </c:numRef>
          </c:val>
        </c:ser>
        <c:gapWidth val="219"/>
        <c:axId val="155856256"/>
        <c:axId val="148976768"/>
      </c:barChart>
      <c:catAx>
        <c:axId val="155856256"/>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148976768"/>
        <c:crosses val="autoZero"/>
        <c:auto val="1"/>
        <c:lblAlgn val="ctr"/>
        <c:lblOffset val="100"/>
      </c:catAx>
      <c:valAx>
        <c:axId val="148976768"/>
        <c:scaling>
          <c:orientation val="minMax"/>
          <c:max val="6"/>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155856256"/>
        <c:crosses val="autoZero"/>
        <c:crossBetween val="between"/>
      </c:valAx>
      <c:spPr>
        <a:noFill/>
        <a:ln>
          <a:noFill/>
        </a:ln>
        <a:effectLst/>
      </c:spPr>
    </c:plotArea>
    <c:plotVisOnly val="1"/>
    <c:dispBlanksAs val="gap"/>
  </c:chart>
  <c:spPr>
    <a:noFill/>
    <a:ln>
      <a:noFill/>
    </a:ln>
    <a:effectLst/>
  </c:spPr>
  <c:txPr>
    <a:bodyPr/>
    <a:lstStyle/>
    <a:p>
      <a:pPr>
        <a:defRPr sz="1800" baseline="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barChart>
        <c:barDir val="col"/>
        <c:grouping val="clustered"/>
        <c:ser>
          <c:idx val="0"/>
          <c:order val="0"/>
          <c:tx>
            <c:v>Graphchi Sharding</c:v>
          </c:tx>
          <c:spPr>
            <a:solidFill>
              <a:schemeClr val="accent2"/>
            </a:solidFill>
            <a:ln>
              <a:noFill/>
            </a:ln>
            <a:effectLst/>
          </c:spPr>
          <c:cat>
            <c:strRef>
              <c:f>Sheet1!$V$31:$V$34</c:f>
              <c:strCache>
                <c:ptCount val="4"/>
                <c:pt idx="0">
                  <c:v>Netflix/ALS</c:v>
                </c:pt>
                <c:pt idx="1">
                  <c:v>Twitter/Pagerank</c:v>
                </c:pt>
                <c:pt idx="2">
                  <c:v>Twitter/Belief Propagation</c:v>
                </c:pt>
                <c:pt idx="3">
                  <c:v>RMAT27/WCC</c:v>
                </c:pt>
              </c:strCache>
            </c:strRef>
          </c:cat>
          <c:val>
            <c:numRef>
              <c:f>Sheet1!$W$31:$W$34</c:f>
              <c:numCache>
                <c:formatCode>General</c:formatCode>
                <c:ptCount val="4"/>
                <c:pt idx="0">
                  <c:v>123.73</c:v>
                </c:pt>
                <c:pt idx="1">
                  <c:v>752.31999999999948</c:v>
                </c:pt>
                <c:pt idx="2">
                  <c:v>742</c:v>
                </c:pt>
                <c:pt idx="3">
                  <c:v>2149</c:v>
                </c:pt>
              </c:numCache>
            </c:numRef>
          </c:val>
        </c:ser>
        <c:ser>
          <c:idx val="1"/>
          <c:order val="1"/>
          <c:tx>
            <c:v>X-Stream runtime</c:v>
          </c:tx>
          <c:spPr>
            <a:solidFill>
              <a:schemeClr val="accent1"/>
            </a:solidFill>
            <a:ln>
              <a:noFill/>
            </a:ln>
            <a:effectLst/>
          </c:spPr>
          <c:val>
            <c:numRef>
              <c:f>Sheet1!$Y$31:$Y$34</c:f>
              <c:numCache>
                <c:formatCode>General</c:formatCode>
                <c:ptCount val="4"/>
                <c:pt idx="0">
                  <c:v>76.740000000000023</c:v>
                </c:pt>
                <c:pt idx="1">
                  <c:v>397.57</c:v>
                </c:pt>
                <c:pt idx="2">
                  <c:v>2665.64</c:v>
                </c:pt>
                <c:pt idx="3">
                  <c:v>867</c:v>
                </c:pt>
              </c:numCache>
            </c:numRef>
          </c:val>
        </c:ser>
        <c:gapWidth val="219"/>
        <c:overlap val="-27"/>
        <c:axId val="156738688"/>
        <c:axId val="156740224"/>
      </c:barChart>
      <c:catAx>
        <c:axId val="15673868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156740224"/>
        <c:crosses val="autoZero"/>
        <c:auto val="1"/>
        <c:lblAlgn val="ctr"/>
        <c:lblOffset val="100"/>
      </c:catAx>
      <c:valAx>
        <c:axId val="15674022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US" sz="2200" baseline="0" dirty="0" smtClean="0"/>
                  <a:t>Time (sec)</a:t>
                </a:r>
                <a:endParaRPr lang="en-US" sz="2200" baseline="0" dirty="0"/>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156738688"/>
        <c:crosses val="autoZero"/>
        <c:crossBetween val="between"/>
      </c:valAx>
      <c:spPr>
        <a:noFill/>
        <a:ln>
          <a:noFill/>
        </a:ln>
        <a:effectLst/>
      </c:spPr>
    </c:plotArea>
    <c:legend>
      <c:legendPos val="r"/>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N"/>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sz="2400" dirty="0"/>
          </a:p>
        </c:rich>
      </c:tx>
      <c:layout>
        <c:manualLayout>
          <c:xMode val="edge"/>
          <c:yMode val="edge"/>
          <c:x val="0.37664017063087335"/>
          <c:y val="1.7276594586926104E-2"/>
        </c:manualLayout>
      </c:layout>
      <c:spPr>
        <a:noFill/>
        <a:ln>
          <a:noFill/>
        </a:ln>
        <a:effectLst/>
      </c:spPr>
    </c:title>
    <c:plotArea>
      <c:layout/>
      <c:lineChart>
        <c:grouping val="standard"/>
        <c:ser>
          <c:idx val="0"/>
          <c:order val="0"/>
          <c:tx>
            <c:v>Weakly Connected Components</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Sheet1!$Z$39:$Z$51</c:f>
              <c:strCache>
                <c:ptCount val="13"/>
                <c:pt idx="0">
                  <c:v>384MB</c:v>
                </c:pt>
                <c:pt idx="1">
                  <c:v>768MB</c:v>
                </c:pt>
                <c:pt idx="2">
                  <c:v>1536MB</c:v>
                </c:pt>
                <c:pt idx="3">
                  <c:v>3GB</c:v>
                </c:pt>
                <c:pt idx="4">
                  <c:v>6GB</c:v>
                </c:pt>
                <c:pt idx="5">
                  <c:v>12GB</c:v>
                </c:pt>
                <c:pt idx="6">
                  <c:v>24GB</c:v>
                </c:pt>
                <c:pt idx="7">
                  <c:v>48GB</c:v>
                </c:pt>
                <c:pt idx="8">
                  <c:v>96GB</c:v>
                </c:pt>
                <c:pt idx="9">
                  <c:v>192GB</c:v>
                </c:pt>
                <c:pt idx="10">
                  <c:v>384GB</c:v>
                </c:pt>
                <c:pt idx="11">
                  <c:v>768GB</c:v>
                </c:pt>
                <c:pt idx="12">
                  <c:v>1.5TB</c:v>
                </c:pt>
              </c:strCache>
            </c:strRef>
          </c:cat>
          <c:val>
            <c:numRef>
              <c:f>Sheet1!$X$39:$X$51</c:f>
              <c:numCache>
                <c:formatCode>[h]:mm:ss</c:formatCode>
                <c:ptCount val="13"/>
                <c:pt idx="0">
                  <c:v>1.5509259259259321E-5</c:v>
                </c:pt>
                <c:pt idx="1">
                  <c:v>2.6504629629629635E-5</c:v>
                </c:pt>
                <c:pt idx="2">
                  <c:v>4.8495370370370402E-5</c:v>
                </c:pt>
                <c:pt idx="3">
                  <c:v>9.3402777777777863E-5</c:v>
                </c:pt>
                <c:pt idx="4">
                  <c:v>1.2994212962963E-3</c:v>
                </c:pt>
                <c:pt idx="5">
                  <c:v>2.607986111111113E-3</c:v>
                </c:pt>
                <c:pt idx="6">
                  <c:v>5.3873842592592576E-3</c:v>
                </c:pt>
                <c:pt idx="7">
                  <c:v>1.0608564814814803E-2</c:v>
                </c:pt>
                <c:pt idx="8">
                  <c:v>2.2458912037037024E-2</c:v>
                </c:pt>
                <c:pt idx="9">
                  <c:v>0.11291539351851902</c:v>
                </c:pt>
                <c:pt idx="10">
                  <c:v>0.19720324074074111</c:v>
                </c:pt>
                <c:pt idx="11">
                  <c:v>0.59167476851851941</c:v>
                </c:pt>
                <c:pt idx="12">
                  <c:v>1.0791460648148159</c:v>
                </c:pt>
              </c:numCache>
            </c:numRef>
          </c:val>
        </c:ser>
        <c:marker val="1"/>
        <c:axId val="157090176"/>
        <c:axId val="157092480"/>
      </c:lineChart>
      <c:catAx>
        <c:axId val="157090176"/>
        <c:scaling>
          <c:orientation val="minMax"/>
        </c:scaling>
        <c:axPos val="b"/>
        <c:title>
          <c:tx>
            <c:rich>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sz="2200" dirty="0"/>
              </a:p>
            </c:rich>
          </c:tx>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2200" b="0" i="0" u="none" strike="noStrike" kern="1200" baseline="0">
                <a:solidFill>
                  <a:schemeClr val="tx1">
                    <a:lumMod val="65000"/>
                    <a:lumOff val="35000"/>
                  </a:schemeClr>
                </a:solidFill>
                <a:latin typeface="+mn-lt"/>
                <a:ea typeface="+mn-ea"/>
                <a:cs typeface="+mn-cs"/>
              </a:defRPr>
            </a:pPr>
            <a:endParaRPr lang="en-US"/>
          </a:p>
        </c:txPr>
        <c:crossAx val="157092480"/>
        <c:crossesAt val="1.0000000000000011E-5"/>
        <c:auto val="1"/>
        <c:lblAlgn val="ctr"/>
        <c:lblOffset val="100"/>
      </c:catAx>
      <c:valAx>
        <c:axId val="157092480"/>
        <c:scaling>
          <c:logBase val="2"/>
          <c:orientation val="minMax"/>
        </c:scaling>
        <c:axPos val="l"/>
        <c:majorGridlines>
          <c:spPr>
            <a:ln w="9525" cap="flat" cmpd="sng" algn="ctr">
              <a:noFill/>
              <a:round/>
            </a:ln>
            <a:effectLst/>
          </c:spPr>
        </c:majorGridlines>
        <c:title>
          <c:tx>
            <c:rich>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US" sz="2200" baseline="0" dirty="0" smtClean="0"/>
                  <a:t>Time (HH:MM:SS)</a:t>
                </a:r>
                <a:endParaRPr lang="en-US" sz="2200" baseline="0" dirty="0"/>
              </a:p>
            </c:rich>
          </c:tx>
          <c:spPr>
            <a:noFill/>
            <a:ln>
              <a:noFill/>
            </a:ln>
            <a:effectLst/>
          </c:spPr>
        </c:title>
        <c:numFmt formatCode="[h]:mm:ss" sourceLinked="1"/>
        <c:maj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157090176"/>
        <c:crosses val="autoZero"/>
        <c:crossBetween val="between"/>
        <c:majorUnit val="4"/>
        <c:minorUnit val="4"/>
      </c:valAx>
      <c:spPr>
        <a:noFill/>
        <a:ln>
          <a:noFill/>
        </a:ln>
        <a:effectLst/>
      </c:spPr>
    </c:plotArea>
    <c:plotVisOnly val="1"/>
    <c:dispBlanksAs val="gap"/>
  </c:chart>
  <c:spPr>
    <a:noFill/>
    <a:ln>
      <a:noFill/>
    </a:ln>
    <a:effectLst/>
  </c:spPr>
  <c:txPr>
    <a:bodyPr/>
    <a:lstStyle/>
    <a:p>
      <a:pPr>
        <a:defRPr/>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areaChart>
        <c:grouping val="standard"/>
        <c:ser>
          <c:idx val="0"/>
          <c:order val="0"/>
          <c:tx>
            <c:v>X-Stream</c:v>
          </c:tx>
          <c:spPr>
            <a:solidFill>
              <a:schemeClr val="accent1"/>
            </a:solidFill>
            <a:ln>
              <a:noFill/>
            </a:ln>
            <a:effectLst/>
          </c:spPr>
          <c:val>
            <c:numRef>
              <c:f>Sheet2!$G$105:$G$345</c:f>
              <c:numCache>
                <c:formatCode>General</c:formatCode>
                <c:ptCount val="241"/>
                <c:pt idx="0">
                  <c:v>432</c:v>
                </c:pt>
                <c:pt idx="1">
                  <c:v>864</c:v>
                </c:pt>
                <c:pt idx="2">
                  <c:v>598.24</c:v>
                </c:pt>
                <c:pt idx="3">
                  <c:v>688</c:v>
                </c:pt>
                <c:pt idx="4">
                  <c:v>582.24</c:v>
                </c:pt>
                <c:pt idx="5">
                  <c:v>640</c:v>
                </c:pt>
                <c:pt idx="6">
                  <c:v>678.24</c:v>
                </c:pt>
                <c:pt idx="7">
                  <c:v>0</c:v>
                </c:pt>
                <c:pt idx="8">
                  <c:v>0</c:v>
                </c:pt>
                <c:pt idx="9">
                  <c:v>0</c:v>
                </c:pt>
                <c:pt idx="10">
                  <c:v>496</c:v>
                </c:pt>
                <c:pt idx="11">
                  <c:v>528</c:v>
                </c:pt>
                <c:pt idx="12">
                  <c:v>470.24</c:v>
                </c:pt>
                <c:pt idx="13">
                  <c:v>0</c:v>
                </c:pt>
                <c:pt idx="14">
                  <c:v>176</c:v>
                </c:pt>
                <c:pt idx="15">
                  <c:v>688</c:v>
                </c:pt>
                <c:pt idx="16">
                  <c:v>678.24</c:v>
                </c:pt>
                <c:pt idx="17">
                  <c:v>560</c:v>
                </c:pt>
                <c:pt idx="18">
                  <c:v>688</c:v>
                </c:pt>
                <c:pt idx="19">
                  <c:v>198.23999999999998</c:v>
                </c:pt>
                <c:pt idx="20">
                  <c:v>0</c:v>
                </c:pt>
                <c:pt idx="21">
                  <c:v>0</c:v>
                </c:pt>
                <c:pt idx="22">
                  <c:v>48</c:v>
                </c:pt>
                <c:pt idx="23">
                  <c:v>576</c:v>
                </c:pt>
                <c:pt idx="24">
                  <c:v>528</c:v>
                </c:pt>
                <c:pt idx="25">
                  <c:v>486.24</c:v>
                </c:pt>
                <c:pt idx="26">
                  <c:v>576</c:v>
                </c:pt>
                <c:pt idx="27">
                  <c:v>560</c:v>
                </c:pt>
                <c:pt idx="28">
                  <c:v>214.23999999999998</c:v>
                </c:pt>
                <c:pt idx="29">
                  <c:v>0</c:v>
                </c:pt>
                <c:pt idx="30">
                  <c:v>0</c:v>
                </c:pt>
                <c:pt idx="31">
                  <c:v>0</c:v>
                </c:pt>
                <c:pt idx="32">
                  <c:v>608</c:v>
                </c:pt>
                <c:pt idx="33">
                  <c:v>560</c:v>
                </c:pt>
                <c:pt idx="34">
                  <c:v>326.24</c:v>
                </c:pt>
                <c:pt idx="35">
                  <c:v>0</c:v>
                </c:pt>
                <c:pt idx="36">
                  <c:v>320</c:v>
                </c:pt>
                <c:pt idx="37">
                  <c:v>688</c:v>
                </c:pt>
                <c:pt idx="38">
                  <c:v>486.24</c:v>
                </c:pt>
                <c:pt idx="39">
                  <c:v>0</c:v>
                </c:pt>
                <c:pt idx="40">
                  <c:v>304</c:v>
                </c:pt>
                <c:pt idx="41">
                  <c:v>560</c:v>
                </c:pt>
                <c:pt idx="42">
                  <c:v>544</c:v>
                </c:pt>
                <c:pt idx="43">
                  <c:v>86.240000000000023</c:v>
                </c:pt>
                <c:pt idx="44">
                  <c:v>0</c:v>
                </c:pt>
                <c:pt idx="45">
                  <c:v>367.4699999999998</c:v>
                </c:pt>
                <c:pt idx="46">
                  <c:v>0</c:v>
                </c:pt>
                <c:pt idx="47">
                  <c:v>256</c:v>
                </c:pt>
                <c:pt idx="48">
                  <c:v>706.5</c:v>
                </c:pt>
                <c:pt idx="49">
                  <c:v>627.74</c:v>
                </c:pt>
                <c:pt idx="50">
                  <c:v>496</c:v>
                </c:pt>
                <c:pt idx="51">
                  <c:v>624</c:v>
                </c:pt>
                <c:pt idx="52">
                  <c:v>614.24</c:v>
                </c:pt>
                <c:pt idx="53">
                  <c:v>688</c:v>
                </c:pt>
                <c:pt idx="54">
                  <c:v>646.24</c:v>
                </c:pt>
                <c:pt idx="55">
                  <c:v>592</c:v>
                </c:pt>
                <c:pt idx="56">
                  <c:v>631.28000000000043</c:v>
                </c:pt>
                <c:pt idx="57">
                  <c:v>590.95999999999947</c:v>
                </c:pt>
                <c:pt idx="58">
                  <c:v>624</c:v>
                </c:pt>
                <c:pt idx="59">
                  <c:v>598.24</c:v>
                </c:pt>
                <c:pt idx="60">
                  <c:v>624</c:v>
                </c:pt>
                <c:pt idx="61">
                  <c:v>624</c:v>
                </c:pt>
                <c:pt idx="62">
                  <c:v>582.24</c:v>
                </c:pt>
                <c:pt idx="63">
                  <c:v>640</c:v>
                </c:pt>
                <c:pt idx="64">
                  <c:v>598.24</c:v>
                </c:pt>
                <c:pt idx="65">
                  <c:v>439.06</c:v>
                </c:pt>
                <c:pt idx="66">
                  <c:v>576</c:v>
                </c:pt>
                <c:pt idx="67">
                  <c:v>864</c:v>
                </c:pt>
                <c:pt idx="68">
                  <c:v>566.24</c:v>
                </c:pt>
                <c:pt idx="69">
                  <c:v>672</c:v>
                </c:pt>
                <c:pt idx="70">
                  <c:v>566.24</c:v>
                </c:pt>
                <c:pt idx="71">
                  <c:v>664.02</c:v>
                </c:pt>
                <c:pt idx="72">
                  <c:v>574.22</c:v>
                </c:pt>
                <c:pt idx="73">
                  <c:v>0</c:v>
                </c:pt>
                <c:pt idx="74">
                  <c:v>0</c:v>
                </c:pt>
                <c:pt idx="75">
                  <c:v>0</c:v>
                </c:pt>
                <c:pt idx="76">
                  <c:v>544</c:v>
                </c:pt>
                <c:pt idx="77">
                  <c:v>528</c:v>
                </c:pt>
                <c:pt idx="78">
                  <c:v>422.24</c:v>
                </c:pt>
                <c:pt idx="79">
                  <c:v>0</c:v>
                </c:pt>
                <c:pt idx="80">
                  <c:v>176</c:v>
                </c:pt>
                <c:pt idx="81">
                  <c:v>640</c:v>
                </c:pt>
                <c:pt idx="82">
                  <c:v>624</c:v>
                </c:pt>
                <c:pt idx="83">
                  <c:v>54.24</c:v>
                </c:pt>
                <c:pt idx="84">
                  <c:v>0</c:v>
                </c:pt>
                <c:pt idx="85">
                  <c:v>576</c:v>
                </c:pt>
                <c:pt idx="86">
                  <c:v>512</c:v>
                </c:pt>
                <c:pt idx="87">
                  <c:v>406.24</c:v>
                </c:pt>
                <c:pt idx="88">
                  <c:v>0</c:v>
                </c:pt>
                <c:pt idx="89">
                  <c:v>192</c:v>
                </c:pt>
                <c:pt idx="90">
                  <c:v>640</c:v>
                </c:pt>
                <c:pt idx="91">
                  <c:v>624</c:v>
                </c:pt>
                <c:pt idx="92">
                  <c:v>38.24</c:v>
                </c:pt>
                <c:pt idx="93">
                  <c:v>32</c:v>
                </c:pt>
                <c:pt idx="94">
                  <c:v>560</c:v>
                </c:pt>
                <c:pt idx="95">
                  <c:v>512</c:v>
                </c:pt>
                <c:pt idx="96">
                  <c:v>390.24</c:v>
                </c:pt>
                <c:pt idx="97">
                  <c:v>0</c:v>
                </c:pt>
                <c:pt idx="98">
                  <c:v>192</c:v>
                </c:pt>
                <c:pt idx="99">
                  <c:v>640</c:v>
                </c:pt>
                <c:pt idx="100">
                  <c:v>640</c:v>
                </c:pt>
                <c:pt idx="101">
                  <c:v>22.24</c:v>
                </c:pt>
                <c:pt idx="102">
                  <c:v>48</c:v>
                </c:pt>
                <c:pt idx="103">
                  <c:v>592</c:v>
                </c:pt>
                <c:pt idx="104">
                  <c:v>512</c:v>
                </c:pt>
                <c:pt idx="105">
                  <c:v>342.24</c:v>
                </c:pt>
                <c:pt idx="106">
                  <c:v>0</c:v>
                </c:pt>
                <c:pt idx="107">
                  <c:v>272</c:v>
                </c:pt>
                <c:pt idx="108">
                  <c:v>640</c:v>
                </c:pt>
                <c:pt idx="109">
                  <c:v>582.24</c:v>
                </c:pt>
                <c:pt idx="110">
                  <c:v>0</c:v>
                </c:pt>
                <c:pt idx="111">
                  <c:v>172.86</c:v>
                </c:pt>
                <c:pt idx="112">
                  <c:v>194.60999999999999</c:v>
                </c:pt>
                <c:pt idx="113">
                  <c:v>0</c:v>
                </c:pt>
                <c:pt idx="114">
                  <c:v>256</c:v>
                </c:pt>
                <c:pt idx="115">
                  <c:v>641</c:v>
                </c:pt>
                <c:pt idx="116">
                  <c:v>645.24</c:v>
                </c:pt>
                <c:pt idx="117">
                  <c:v>496</c:v>
                </c:pt>
                <c:pt idx="118">
                  <c:v>624</c:v>
                </c:pt>
                <c:pt idx="119">
                  <c:v>614.24</c:v>
                </c:pt>
                <c:pt idx="120">
                  <c:v>688</c:v>
                </c:pt>
                <c:pt idx="121">
                  <c:v>646.24</c:v>
                </c:pt>
                <c:pt idx="122">
                  <c:v>624</c:v>
                </c:pt>
                <c:pt idx="123">
                  <c:v>672</c:v>
                </c:pt>
                <c:pt idx="124">
                  <c:v>614.24</c:v>
                </c:pt>
                <c:pt idx="125">
                  <c:v>672</c:v>
                </c:pt>
                <c:pt idx="126">
                  <c:v>614.24</c:v>
                </c:pt>
                <c:pt idx="127">
                  <c:v>672</c:v>
                </c:pt>
                <c:pt idx="128">
                  <c:v>630.24</c:v>
                </c:pt>
                <c:pt idx="129">
                  <c:v>640</c:v>
                </c:pt>
                <c:pt idx="130">
                  <c:v>672</c:v>
                </c:pt>
                <c:pt idx="131">
                  <c:v>598.24</c:v>
                </c:pt>
                <c:pt idx="132">
                  <c:v>359.06</c:v>
                </c:pt>
                <c:pt idx="133">
                  <c:v>865.5</c:v>
                </c:pt>
                <c:pt idx="134">
                  <c:v>676.74</c:v>
                </c:pt>
                <c:pt idx="135">
                  <c:v>660.26</c:v>
                </c:pt>
                <c:pt idx="136">
                  <c:v>673.98</c:v>
                </c:pt>
                <c:pt idx="137">
                  <c:v>560</c:v>
                </c:pt>
                <c:pt idx="138">
                  <c:v>688</c:v>
                </c:pt>
                <c:pt idx="139">
                  <c:v>182.23999999999998</c:v>
                </c:pt>
                <c:pt idx="140">
                  <c:v>0</c:v>
                </c:pt>
                <c:pt idx="141">
                  <c:v>0</c:v>
                </c:pt>
                <c:pt idx="142">
                  <c:v>336</c:v>
                </c:pt>
                <c:pt idx="143">
                  <c:v>528</c:v>
                </c:pt>
                <c:pt idx="144">
                  <c:v>544</c:v>
                </c:pt>
                <c:pt idx="145">
                  <c:v>86.240000000000023</c:v>
                </c:pt>
                <c:pt idx="146">
                  <c:v>0</c:v>
                </c:pt>
                <c:pt idx="147">
                  <c:v>496</c:v>
                </c:pt>
                <c:pt idx="148">
                  <c:v>561.54</c:v>
                </c:pt>
                <c:pt idx="149">
                  <c:v>436.7</c:v>
                </c:pt>
                <c:pt idx="150">
                  <c:v>0</c:v>
                </c:pt>
                <c:pt idx="151">
                  <c:v>144</c:v>
                </c:pt>
                <c:pt idx="152">
                  <c:v>576</c:v>
                </c:pt>
                <c:pt idx="153">
                  <c:v>544</c:v>
                </c:pt>
                <c:pt idx="154">
                  <c:v>230.23999999999998</c:v>
                </c:pt>
                <c:pt idx="155">
                  <c:v>0</c:v>
                </c:pt>
                <c:pt idx="156">
                  <c:v>464</c:v>
                </c:pt>
                <c:pt idx="157">
                  <c:v>672</c:v>
                </c:pt>
                <c:pt idx="158">
                  <c:v>358.24</c:v>
                </c:pt>
                <c:pt idx="159">
                  <c:v>0</c:v>
                </c:pt>
                <c:pt idx="160">
                  <c:v>336</c:v>
                </c:pt>
                <c:pt idx="161">
                  <c:v>528</c:v>
                </c:pt>
                <c:pt idx="162">
                  <c:v>528</c:v>
                </c:pt>
                <c:pt idx="163">
                  <c:v>102.24000000000002</c:v>
                </c:pt>
                <c:pt idx="164">
                  <c:v>0</c:v>
                </c:pt>
                <c:pt idx="165">
                  <c:v>448</c:v>
                </c:pt>
                <c:pt idx="166">
                  <c:v>560</c:v>
                </c:pt>
                <c:pt idx="167">
                  <c:v>486.24</c:v>
                </c:pt>
                <c:pt idx="168">
                  <c:v>0</c:v>
                </c:pt>
                <c:pt idx="169">
                  <c:v>160</c:v>
                </c:pt>
                <c:pt idx="170">
                  <c:v>576</c:v>
                </c:pt>
                <c:pt idx="171">
                  <c:v>560</c:v>
                </c:pt>
                <c:pt idx="172">
                  <c:v>198.23999999999998</c:v>
                </c:pt>
                <c:pt idx="173">
                  <c:v>0</c:v>
                </c:pt>
                <c:pt idx="174">
                  <c:v>496</c:v>
                </c:pt>
                <c:pt idx="175">
                  <c:v>544</c:v>
                </c:pt>
                <c:pt idx="176">
                  <c:v>454.24</c:v>
                </c:pt>
                <c:pt idx="177">
                  <c:v>0</c:v>
                </c:pt>
                <c:pt idx="178">
                  <c:v>224</c:v>
                </c:pt>
                <c:pt idx="179">
                  <c:v>143.47</c:v>
                </c:pt>
                <c:pt idx="180">
                  <c:v>0</c:v>
                </c:pt>
                <c:pt idx="181">
                  <c:v>368</c:v>
                </c:pt>
                <c:pt idx="182">
                  <c:v>640</c:v>
                </c:pt>
                <c:pt idx="183">
                  <c:v>614.24</c:v>
                </c:pt>
                <c:pt idx="184">
                  <c:v>512</c:v>
                </c:pt>
                <c:pt idx="185">
                  <c:v>624</c:v>
                </c:pt>
                <c:pt idx="186">
                  <c:v>598.24</c:v>
                </c:pt>
                <c:pt idx="187">
                  <c:v>704</c:v>
                </c:pt>
                <c:pt idx="188">
                  <c:v>630.24</c:v>
                </c:pt>
                <c:pt idx="189">
                  <c:v>640</c:v>
                </c:pt>
                <c:pt idx="190">
                  <c:v>662.24</c:v>
                </c:pt>
                <c:pt idx="191">
                  <c:v>608</c:v>
                </c:pt>
                <c:pt idx="192">
                  <c:v>688</c:v>
                </c:pt>
                <c:pt idx="193">
                  <c:v>598.24</c:v>
                </c:pt>
                <c:pt idx="194">
                  <c:v>672</c:v>
                </c:pt>
                <c:pt idx="195">
                  <c:v>614.24</c:v>
                </c:pt>
                <c:pt idx="196">
                  <c:v>656</c:v>
                </c:pt>
                <c:pt idx="197">
                  <c:v>678.24</c:v>
                </c:pt>
                <c:pt idx="198">
                  <c:v>608</c:v>
                </c:pt>
                <c:pt idx="199">
                  <c:v>359.06</c:v>
                </c:pt>
                <c:pt idx="200">
                  <c:v>880</c:v>
                </c:pt>
                <c:pt idx="201">
                  <c:v>630.24</c:v>
                </c:pt>
                <c:pt idx="202">
                  <c:v>688</c:v>
                </c:pt>
                <c:pt idx="203">
                  <c:v>646.24</c:v>
                </c:pt>
                <c:pt idx="204">
                  <c:v>592</c:v>
                </c:pt>
                <c:pt idx="205">
                  <c:v>672</c:v>
                </c:pt>
                <c:pt idx="206">
                  <c:v>102.24000000000002</c:v>
                </c:pt>
                <c:pt idx="207">
                  <c:v>0</c:v>
                </c:pt>
                <c:pt idx="208">
                  <c:v>0</c:v>
                </c:pt>
                <c:pt idx="209">
                  <c:v>400</c:v>
                </c:pt>
                <c:pt idx="210">
                  <c:v>544</c:v>
                </c:pt>
                <c:pt idx="211">
                  <c:v>528</c:v>
                </c:pt>
                <c:pt idx="212">
                  <c:v>22.24</c:v>
                </c:pt>
                <c:pt idx="213">
                  <c:v>64</c:v>
                </c:pt>
                <c:pt idx="214">
                  <c:v>672</c:v>
                </c:pt>
                <c:pt idx="215">
                  <c:v>688</c:v>
                </c:pt>
                <c:pt idx="216">
                  <c:v>70.240000000000023</c:v>
                </c:pt>
                <c:pt idx="217">
                  <c:v>32</c:v>
                </c:pt>
                <c:pt idx="218">
                  <c:v>608</c:v>
                </c:pt>
                <c:pt idx="219">
                  <c:v>544</c:v>
                </c:pt>
                <c:pt idx="220">
                  <c:v>310.24</c:v>
                </c:pt>
                <c:pt idx="221">
                  <c:v>0</c:v>
                </c:pt>
                <c:pt idx="222">
                  <c:v>384</c:v>
                </c:pt>
                <c:pt idx="223">
                  <c:v>672</c:v>
                </c:pt>
                <c:pt idx="224">
                  <c:v>438.24</c:v>
                </c:pt>
                <c:pt idx="225">
                  <c:v>0</c:v>
                </c:pt>
                <c:pt idx="226">
                  <c:v>320</c:v>
                </c:pt>
                <c:pt idx="227">
                  <c:v>528</c:v>
                </c:pt>
                <c:pt idx="228">
                  <c:v>544</c:v>
                </c:pt>
                <c:pt idx="229">
                  <c:v>102.24000000000002</c:v>
                </c:pt>
                <c:pt idx="230">
                  <c:v>0</c:v>
                </c:pt>
                <c:pt idx="231">
                  <c:v>608</c:v>
                </c:pt>
                <c:pt idx="232">
                  <c:v>688</c:v>
                </c:pt>
                <c:pt idx="233">
                  <c:v>198.23999999999998</c:v>
                </c:pt>
                <c:pt idx="234">
                  <c:v>0</c:v>
                </c:pt>
                <c:pt idx="235">
                  <c:v>512</c:v>
                </c:pt>
                <c:pt idx="236">
                  <c:v>544</c:v>
                </c:pt>
                <c:pt idx="237">
                  <c:v>438.24</c:v>
                </c:pt>
                <c:pt idx="238">
                  <c:v>0</c:v>
                </c:pt>
                <c:pt idx="239">
                  <c:v>234.10999999999999</c:v>
                </c:pt>
                <c:pt idx="240">
                  <c:v>677.89</c:v>
                </c:pt>
              </c:numCache>
            </c:numRef>
          </c:val>
        </c:ser>
        <c:ser>
          <c:idx val="1"/>
          <c:order val="1"/>
          <c:tx>
            <c:v>Graphchi</c:v>
          </c:tx>
          <c:spPr>
            <a:solidFill>
              <a:schemeClr val="accent2"/>
            </a:solidFill>
            <a:ln>
              <a:noFill/>
            </a:ln>
            <a:effectLst/>
          </c:spPr>
          <c:val>
            <c:numRef>
              <c:f>Sheet2!$L$1605:$L$1845</c:f>
              <c:numCache>
                <c:formatCode>General</c:formatCode>
                <c:ptCount val="241"/>
                <c:pt idx="0">
                  <c:v>74.710000000000022</c:v>
                </c:pt>
                <c:pt idx="1">
                  <c:v>0</c:v>
                </c:pt>
                <c:pt idx="2">
                  <c:v>489.39</c:v>
                </c:pt>
                <c:pt idx="3">
                  <c:v>0</c:v>
                </c:pt>
                <c:pt idx="4">
                  <c:v>0</c:v>
                </c:pt>
                <c:pt idx="5">
                  <c:v>0</c:v>
                </c:pt>
                <c:pt idx="6">
                  <c:v>0</c:v>
                </c:pt>
                <c:pt idx="7">
                  <c:v>0</c:v>
                </c:pt>
                <c:pt idx="8">
                  <c:v>69.08</c:v>
                </c:pt>
                <c:pt idx="9">
                  <c:v>20.03</c:v>
                </c:pt>
                <c:pt idx="10">
                  <c:v>496.94</c:v>
                </c:pt>
                <c:pt idx="11">
                  <c:v>0</c:v>
                </c:pt>
                <c:pt idx="12">
                  <c:v>0</c:v>
                </c:pt>
                <c:pt idx="13">
                  <c:v>0</c:v>
                </c:pt>
                <c:pt idx="14">
                  <c:v>0</c:v>
                </c:pt>
                <c:pt idx="15">
                  <c:v>0</c:v>
                </c:pt>
                <c:pt idx="16">
                  <c:v>0.61000000000000043</c:v>
                </c:pt>
                <c:pt idx="17">
                  <c:v>28.03</c:v>
                </c:pt>
                <c:pt idx="18">
                  <c:v>76.06</c:v>
                </c:pt>
                <c:pt idx="19">
                  <c:v>0</c:v>
                </c:pt>
                <c:pt idx="20">
                  <c:v>533.83999999999946</c:v>
                </c:pt>
                <c:pt idx="21">
                  <c:v>0</c:v>
                </c:pt>
                <c:pt idx="22">
                  <c:v>26</c:v>
                </c:pt>
                <c:pt idx="23">
                  <c:v>0</c:v>
                </c:pt>
                <c:pt idx="24">
                  <c:v>480.08</c:v>
                </c:pt>
                <c:pt idx="25">
                  <c:v>546.01</c:v>
                </c:pt>
                <c:pt idx="26">
                  <c:v>42</c:v>
                </c:pt>
                <c:pt idx="27">
                  <c:v>0</c:v>
                </c:pt>
                <c:pt idx="28">
                  <c:v>0</c:v>
                </c:pt>
                <c:pt idx="29">
                  <c:v>14</c:v>
                </c:pt>
                <c:pt idx="30">
                  <c:v>513.39</c:v>
                </c:pt>
                <c:pt idx="31">
                  <c:v>36</c:v>
                </c:pt>
                <c:pt idx="32">
                  <c:v>450.14000000000021</c:v>
                </c:pt>
                <c:pt idx="33">
                  <c:v>0</c:v>
                </c:pt>
                <c:pt idx="34">
                  <c:v>0</c:v>
                </c:pt>
                <c:pt idx="35">
                  <c:v>0</c:v>
                </c:pt>
                <c:pt idx="36">
                  <c:v>20</c:v>
                </c:pt>
                <c:pt idx="37">
                  <c:v>220</c:v>
                </c:pt>
                <c:pt idx="38">
                  <c:v>560.05999999999949</c:v>
                </c:pt>
                <c:pt idx="39">
                  <c:v>96.25</c:v>
                </c:pt>
                <c:pt idx="40">
                  <c:v>36.300000000000004</c:v>
                </c:pt>
                <c:pt idx="41">
                  <c:v>10</c:v>
                </c:pt>
                <c:pt idx="42">
                  <c:v>476.5</c:v>
                </c:pt>
                <c:pt idx="43">
                  <c:v>0</c:v>
                </c:pt>
                <c:pt idx="44">
                  <c:v>0</c:v>
                </c:pt>
                <c:pt idx="45">
                  <c:v>0</c:v>
                </c:pt>
                <c:pt idx="46">
                  <c:v>5.5</c:v>
                </c:pt>
                <c:pt idx="47">
                  <c:v>662.09</c:v>
                </c:pt>
                <c:pt idx="48">
                  <c:v>534.12</c:v>
                </c:pt>
                <c:pt idx="49">
                  <c:v>144.68</c:v>
                </c:pt>
                <c:pt idx="50">
                  <c:v>0</c:v>
                </c:pt>
                <c:pt idx="51">
                  <c:v>0</c:v>
                </c:pt>
                <c:pt idx="52">
                  <c:v>6</c:v>
                </c:pt>
                <c:pt idx="53">
                  <c:v>513</c:v>
                </c:pt>
                <c:pt idx="54">
                  <c:v>331.4</c:v>
                </c:pt>
                <c:pt idx="55">
                  <c:v>456.95</c:v>
                </c:pt>
                <c:pt idx="56">
                  <c:v>0</c:v>
                </c:pt>
                <c:pt idx="57">
                  <c:v>0</c:v>
                </c:pt>
                <c:pt idx="58">
                  <c:v>0</c:v>
                </c:pt>
                <c:pt idx="59">
                  <c:v>68</c:v>
                </c:pt>
                <c:pt idx="60">
                  <c:v>628.02</c:v>
                </c:pt>
                <c:pt idx="61">
                  <c:v>527.34999999999945</c:v>
                </c:pt>
                <c:pt idx="62">
                  <c:v>196.36</c:v>
                </c:pt>
                <c:pt idx="63">
                  <c:v>0</c:v>
                </c:pt>
                <c:pt idx="64">
                  <c:v>0</c:v>
                </c:pt>
                <c:pt idx="65">
                  <c:v>6</c:v>
                </c:pt>
                <c:pt idx="66">
                  <c:v>467.96</c:v>
                </c:pt>
                <c:pt idx="67">
                  <c:v>366.03</c:v>
                </c:pt>
                <c:pt idx="68">
                  <c:v>440.67</c:v>
                </c:pt>
                <c:pt idx="69">
                  <c:v>0</c:v>
                </c:pt>
                <c:pt idx="70">
                  <c:v>0</c:v>
                </c:pt>
                <c:pt idx="71">
                  <c:v>0</c:v>
                </c:pt>
                <c:pt idx="72">
                  <c:v>168.67</c:v>
                </c:pt>
                <c:pt idx="73">
                  <c:v>337.03</c:v>
                </c:pt>
                <c:pt idx="74">
                  <c:v>507.45</c:v>
                </c:pt>
                <c:pt idx="75">
                  <c:v>357.95</c:v>
                </c:pt>
                <c:pt idx="76">
                  <c:v>0</c:v>
                </c:pt>
                <c:pt idx="77">
                  <c:v>0</c:v>
                </c:pt>
                <c:pt idx="78">
                  <c:v>0</c:v>
                </c:pt>
                <c:pt idx="79">
                  <c:v>72</c:v>
                </c:pt>
                <c:pt idx="80">
                  <c:v>405</c:v>
                </c:pt>
                <c:pt idx="81">
                  <c:v>559.25</c:v>
                </c:pt>
                <c:pt idx="82">
                  <c:v>8.25</c:v>
                </c:pt>
                <c:pt idx="83">
                  <c:v>4</c:v>
                </c:pt>
                <c:pt idx="84">
                  <c:v>450.27</c:v>
                </c:pt>
                <c:pt idx="85">
                  <c:v>32.5</c:v>
                </c:pt>
                <c:pt idx="86">
                  <c:v>0</c:v>
                </c:pt>
                <c:pt idx="87">
                  <c:v>0</c:v>
                </c:pt>
                <c:pt idx="88">
                  <c:v>0</c:v>
                </c:pt>
                <c:pt idx="89">
                  <c:v>12.5</c:v>
                </c:pt>
                <c:pt idx="90">
                  <c:v>699.04</c:v>
                </c:pt>
                <c:pt idx="91">
                  <c:v>361.86</c:v>
                </c:pt>
                <c:pt idx="92">
                  <c:v>278.58999999999969</c:v>
                </c:pt>
                <c:pt idx="93">
                  <c:v>0</c:v>
                </c:pt>
                <c:pt idx="94">
                  <c:v>0</c:v>
                </c:pt>
                <c:pt idx="95">
                  <c:v>0</c:v>
                </c:pt>
                <c:pt idx="96">
                  <c:v>0</c:v>
                </c:pt>
                <c:pt idx="97">
                  <c:v>169.7</c:v>
                </c:pt>
                <c:pt idx="98">
                  <c:v>470.92999999999961</c:v>
                </c:pt>
                <c:pt idx="99">
                  <c:v>370.89</c:v>
                </c:pt>
                <c:pt idx="100">
                  <c:v>244.89000000000001</c:v>
                </c:pt>
                <c:pt idx="101">
                  <c:v>0</c:v>
                </c:pt>
                <c:pt idx="102">
                  <c:v>0</c:v>
                </c:pt>
                <c:pt idx="103">
                  <c:v>0</c:v>
                </c:pt>
                <c:pt idx="104">
                  <c:v>0</c:v>
                </c:pt>
                <c:pt idx="105">
                  <c:v>71.910000000000025</c:v>
                </c:pt>
                <c:pt idx="106">
                  <c:v>588.54</c:v>
                </c:pt>
                <c:pt idx="107">
                  <c:v>109.64999999999999</c:v>
                </c:pt>
                <c:pt idx="108">
                  <c:v>410.8400000000002</c:v>
                </c:pt>
                <c:pt idx="109">
                  <c:v>0</c:v>
                </c:pt>
                <c:pt idx="110">
                  <c:v>0</c:v>
                </c:pt>
                <c:pt idx="111">
                  <c:v>0</c:v>
                </c:pt>
                <c:pt idx="112">
                  <c:v>0</c:v>
                </c:pt>
                <c:pt idx="113">
                  <c:v>194.01</c:v>
                </c:pt>
                <c:pt idx="114">
                  <c:v>546.1</c:v>
                </c:pt>
                <c:pt idx="115">
                  <c:v>390.69</c:v>
                </c:pt>
                <c:pt idx="116">
                  <c:v>112.23</c:v>
                </c:pt>
                <c:pt idx="117">
                  <c:v>0</c:v>
                </c:pt>
                <c:pt idx="118">
                  <c:v>0</c:v>
                </c:pt>
                <c:pt idx="119">
                  <c:v>0</c:v>
                </c:pt>
                <c:pt idx="120">
                  <c:v>44</c:v>
                </c:pt>
                <c:pt idx="121">
                  <c:v>506.28999999999979</c:v>
                </c:pt>
                <c:pt idx="122">
                  <c:v>269.85000000000002</c:v>
                </c:pt>
                <c:pt idx="123">
                  <c:v>461.5</c:v>
                </c:pt>
                <c:pt idx="124">
                  <c:v>0</c:v>
                </c:pt>
                <c:pt idx="125">
                  <c:v>0</c:v>
                </c:pt>
                <c:pt idx="126">
                  <c:v>0</c:v>
                </c:pt>
                <c:pt idx="127">
                  <c:v>0</c:v>
                </c:pt>
                <c:pt idx="128">
                  <c:v>10</c:v>
                </c:pt>
                <c:pt idx="129">
                  <c:v>366.88</c:v>
                </c:pt>
                <c:pt idx="130">
                  <c:v>323.04000000000002</c:v>
                </c:pt>
                <c:pt idx="131">
                  <c:v>313</c:v>
                </c:pt>
                <c:pt idx="132">
                  <c:v>169.57</c:v>
                </c:pt>
                <c:pt idx="133">
                  <c:v>0</c:v>
                </c:pt>
                <c:pt idx="134">
                  <c:v>0</c:v>
                </c:pt>
                <c:pt idx="135">
                  <c:v>0</c:v>
                </c:pt>
                <c:pt idx="136">
                  <c:v>12</c:v>
                </c:pt>
                <c:pt idx="137">
                  <c:v>485.07</c:v>
                </c:pt>
                <c:pt idx="138">
                  <c:v>228.59</c:v>
                </c:pt>
                <c:pt idx="139">
                  <c:v>472.22999999999979</c:v>
                </c:pt>
                <c:pt idx="140">
                  <c:v>0</c:v>
                </c:pt>
                <c:pt idx="141">
                  <c:v>0</c:v>
                </c:pt>
                <c:pt idx="142">
                  <c:v>0</c:v>
                </c:pt>
                <c:pt idx="143">
                  <c:v>12</c:v>
                </c:pt>
                <c:pt idx="144">
                  <c:v>246.58</c:v>
                </c:pt>
                <c:pt idx="145">
                  <c:v>367.59</c:v>
                </c:pt>
                <c:pt idx="146">
                  <c:v>444.7</c:v>
                </c:pt>
                <c:pt idx="147">
                  <c:v>47.690000000000012</c:v>
                </c:pt>
                <c:pt idx="148">
                  <c:v>0</c:v>
                </c:pt>
                <c:pt idx="149">
                  <c:v>0</c:v>
                </c:pt>
                <c:pt idx="150">
                  <c:v>0</c:v>
                </c:pt>
                <c:pt idx="151">
                  <c:v>226.69</c:v>
                </c:pt>
                <c:pt idx="152">
                  <c:v>265.83999999999969</c:v>
                </c:pt>
                <c:pt idx="153">
                  <c:v>280</c:v>
                </c:pt>
                <c:pt idx="154">
                  <c:v>319.28999999999979</c:v>
                </c:pt>
                <c:pt idx="155">
                  <c:v>0</c:v>
                </c:pt>
                <c:pt idx="156">
                  <c:v>0</c:v>
                </c:pt>
                <c:pt idx="157">
                  <c:v>0</c:v>
                </c:pt>
                <c:pt idx="158">
                  <c:v>0</c:v>
                </c:pt>
                <c:pt idx="159">
                  <c:v>10</c:v>
                </c:pt>
                <c:pt idx="160">
                  <c:v>374.3400000000002</c:v>
                </c:pt>
                <c:pt idx="161">
                  <c:v>168.88000000000011</c:v>
                </c:pt>
                <c:pt idx="162">
                  <c:v>464.46</c:v>
                </c:pt>
                <c:pt idx="163">
                  <c:v>0</c:v>
                </c:pt>
                <c:pt idx="164">
                  <c:v>0</c:v>
                </c:pt>
                <c:pt idx="165">
                  <c:v>0</c:v>
                </c:pt>
                <c:pt idx="166">
                  <c:v>10</c:v>
                </c:pt>
                <c:pt idx="167">
                  <c:v>228.73</c:v>
                </c:pt>
                <c:pt idx="168">
                  <c:v>278.17</c:v>
                </c:pt>
                <c:pt idx="169">
                  <c:v>482.2199999999998</c:v>
                </c:pt>
                <c:pt idx="170">
                  <c:v>0</c:v>
                </c:pt>
                <c:pt idx="171">
                  <c:v>0</c:v>
                </c:pt>
                <c:pt idx="172">
                  <c:v>0</c:v>
                </c:pt>
                <c:pt idx="173">
                  <c:v>0</c:v>
                </c:pt>
                <c:pt idx="174">
                  <c:v>205.64</c:v>
                </c:pt>
                <c:pt idx="175">
                  <c:v>318.2099999999997</c:v>
                </c:pt>
                <c:pt idx="176">
                  <c:v>262.4099999999998</c:v>
                </c:pt>
                <c:pt idx="177">
                  <c:v>225.37</c:v>
                </c:pt>
                <c:pt idx="178">
                  <c:v>0</c:v>
                </c:pt>
                <c:pt idx="179">
                  <c:v>0</c:v>
                </c:pt>
                <c:pt idx="180">
                  <c:v>0</c:v>
                </c:pt>
                <c:pt idx="181">
                  <c:v>0</c:v>
                </c:pt>
                <c:pt idx="182">
                  <c:v>8</c:v>
                </c:pt>
                <c:pt idx="183">
                  <c:v>363.96</c:v>
                </c:pt>
                <c:pt idx="184">
                  <c:v>137.82000000000011</c:v>
                </c:pt>
                <c:pt idx="185">
                  <c:v>452.68</c:v>
                </c:pt>
                <c:pt idx="186">
                  <c:v>0</c:v>
                </c:pt>
                <c:pt idx="187">
                  <c:v>0</c:v>
                </c:pt>
                <c:pt idx="188">
                  <c:v>0</c:v>
                </c:pt>
                <c:pt idx="189">
                  <c:v>8</c:v>
                </c:pt>
                <c:pt idx="190">
                  <c:v>254.49</c:v>
                </c:pt>
                <c:pt idx="191">
                  <c:v>176.07</c:v>
                </c:pt>
                <c:pt idx="192">
                  <c:v>475.54</c:v>
                </c:pt>
                <c:pt idx="193">
                  <c:v>0</c:v>
                </c:pt>
                <c:pt idx="194">
                  <c:v>0</c:v>
                </c:pt>
                <c:pt idx="195">
                  <c:v>0</c:v>
                </c:pt>
                <c:pt idx="196">
                  <c:v>40.04</c:v>
                </c:pt>
                <c:pt idx="197">
                  <c:v>203.14</c:v>
                </c:pt>
                <c:pt idx="198">
                  <c:v>270.5</c:v>
                </c:pt>
                <c:pt idx="199">
                  <c:v>209.38000000000011</c:v>
                </c:pt>
                <c:pt idx="200">
                  <c:v>0</c:v>
                </c:pt>
                <c:pt idx="201">
                  <c:v>0</c:v>
                </c:pt>
                <c:pt idx="202">
                  <c:v>8</c:v>
                </c:pt>
                <c:pt idx="203">
                  <c:v>249.55</c:v>
                </c:pt>
                <c:pt idx="204">
                  <c:v>116</c:v>
                </c:pt>
                <c:pt idx="205">
                  <c:v>332.3400000000002</c:v>
                </c:pt>
                <c:pt idx="206">
                  <c:v>0</c:v>
                </c:pt>
                <c:pt idx="207">
                  <c:v>0</c:v>
                </c:pt>
                <c:pt idx="208">
                  <c:v>118.86</c:v>
                </c:pt>
                <c:pt idx="209">
                  <c:v>12</c:v>
                </c:pt>
                <c:pt idx="210">
                  <c:v>478.81</c:v>
                </c:pt>
                <c:pt idx="211">
                  <c:v>0</c:v>
                </c:pt>
                <c:pt idx="212">
                  <c:v>0</c:v>
                </c:pt>
                <c:pt idx="213">
                  <c:v>0</c:v>
                </c:pt>
                <c:pt idx="214">
                  <c:v>22.5</c:v>
                </c:pt>
                <c:pt idx="215">
                  <c:v>159.20999999999998</c:v>
                </c:pt>
                <c:pt idx="216">
                  <c:v>247.49</c:v>
                </c:pt>
                <c:pt idx="217">
                  <c:v>239.38000000000011</c:v>
                </c:pt>
                <c:pt idx="218">
                  <c:v>0</c:v>
                </c:pt>
                <c:pt idx="219">
                  <c:v>0</c:v>
                </c:pt>
                <c:pt idx="220">
                  <c:v>0</c:v>
                </c:pt>
                <c:pt idx="221">
                  <c:v>123.66999999999999</c:v>
                </c:pt>
                <c:pt idx="222">
                  <c:v>0</c:v>
                </c:pt>
                <c:pt idx="223">
                  <c:v>465.68</c:v>
                </c:pt>
                <c:pt idx="224">
                  <c:v>0</c:v>
                </c:pt>
                <c:pt idx="225">
                  <c:v>0</c:v>
                </c:pt>
                <c:pt idx="226">
                  <c:v>0</c:v>
                </c:pt>
                <c:pt idx="227">
                  <c:v>4</c:v>
                </c:pt>
                <c:pt idx="228">
                  <c:v>136.96</c:v>
                </c:pt>
                <c:pt idx="229">
                  <c:v>181</c:v>
                </c:pt>
                <c:pt idx="230">
                  <c:v>284.58999999999969</c:v>
                </c:pt>
                <c:pt idx="231">
                  <c:v>0</c:v>
                </c:pt>
                <c:pt idx="232">
                  <c:v>0</c:v>
                </c:pt>
                <c:pt idx="233">
                  <c:v>0</c:v>
                </c:pt>
                <c:pt idx="234">
                  <c:v>10.58</c:v>
                </c:pt>
                <c:pt idx="235">
                  <c:v>69.34</c:v>
                </c:pt>
                <c:pt idx="236">
                  <c:v>164.38000000000011</c:v>
                </c:pt>
                <c:pt idx="237">
                  <c:v>320.51</c:v>
                </c:pt>
                <c:pt idx="238">
                  <c:v>0</c:v>
                </c:pt>
                <c:pt idx="239">
                  <c:v>0</c:v>
                </c:pt>
                <c:pt idx="240">
                  <c:v>0</c:v>
                </c:pt>
              </c:numCache>
            </c:numRef>
          </c:val>
        </c:ser>
        <c:axId val="157418624"/>
        <c:axId val="157420544"/>
      </c:areaChart>
      <c:catAx>
        <c:axId val="157418624"/>
        <c:scaling>
          <c:orientation val="minMax"/>
        </c:scaling>
        <c:delete val="1"/>
        <c:axPos val="b"/>
        <c:title>
          <c:tx>
            <c:rich>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US" sz="2200" baseline="0" dirty="0" smtClean="0"/>
                  <a:t>5 minute window</a:t>
                </a:r>
                <a:endParaRPr lang="en-US" sz="2200" baseline="0" dirty="0"/>
              </a:p>
            </c:rich>
          </c:tx>
          <c:layout>
            <c:manualLayout>
              <c:xMode val="edge"/>
              <c:yMode val="edge"/>
              <c:x val="0.19456547098279411"/>
              <c:y val="0.90896235784516966"/>
            </c:manualLayout>
          </c:layout>
          <c:spPr>
            <a:noFill/>
            <a:ln>
              <a:noFill/>
            </a:ln>
            <a:effectLst/>
          </c:spPr>
        </c:title>
        <c:majorTickMark val="none"/>
        <c:tickLblPos val="none"/>
        <c:crossAx val="157420544"/>
        <c:crosses val="autoZero"/>
        <c:auto val="1"/>
        <c:lblAlgn val="ctr"/>
        <c:lblOffset val="100"/>
      </c:catAx>
      <c:valAx>
        <c:axId val="15742054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US" sz="2200" baseline="0" dirty="0"/>
                  <a:t>Read (MB/s)</a:t>
                </a:r>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157418624"/>
        <c:crosses val="autoZero"/>
        <c:crossBetween val="midCat"/>
      </c:valAx>
      <c:spPr>
        <a:noFill/>
        <a:ln>
          <a:noFill/>
        </a:ln>
        <a:effectLst/>
      </c:spPr>
    </c:plotArea>
    <c:legend>
      <c:legendPos val="r"/>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areaChart>
        <c:grouping val="standard"/>
        <c:ser>
          <c:idx val="0"/>
          <c:order val="0"/>
          <c:tx>
            <c:v>X-Stream</c:v>
          </c:tx>
          <c:spPr>
            <a:solidFill>
              <a:schemeClr val="accent1"/>
            </a:solidFill>
            <a:ln>
              <a:noFill/>
            </a:ln>
            <a:effectLst/>
          </c:spPr>
          <c:val>
            <c:numRef>
              <c:f>Sheet2!$H$105:$H$345</c:f>
              <c:numCache>
                <c:formatCode>General</c:formatCode>
                <c:ptCount val="241"/>
                <c:pt idx="0">
                  <c:v>0</c:v>
                </c:pt>
                <c:pt idx="1">
                  <c:v>0</c:v>
                </c:pt>
                <c:pt idx="2">
                  <c:v>0</c:v>
                </c:pt>
                <c:pt idx="3">
                  <c:v>0</c:v>
                </c:pt>
                <c:pt idx="4">
                  <c:v>0</c:v>
                </c:pt>
                <c:pt idx="5">
                  <c:v>0.38000000000000023</c:v>
                </c:pt>
                <c:pt idx="6">
                  <c:v>0</c:v>
                </c:pt>
                <c:pt idx="7">
                  <c:v>732.85999999999945</c:v>
                </c:pt>
                <c:pt idx="8">
                  <c:v>544.6800000000004</c:v>
                </c:pt>
                <c:pt idx="9">
                  <c:v>590.6</c:v>
                </c:pt>
                <c:pt idx="10">
                  <c:v>124.52</c:v>
                </c:pt>
                <c:pt idx="11">
                  <c:v>0</c:v>
                </c:pt>
                <c:pt idx="12">
                  <c:v>60.1</c:v>
                </c:pt>
                <c:pt idx="13">
                  <c:v>498.08</c:v>
                </c:pt>
                <c:pt idx="14">
                  <c:v>438.07</c:v>
                </c:pt>
                <c:pt idx="15">
                  <c:v>0</c:v>
                </c:pt>
                <c:pt idx="16">
                  <c:v>0</c:v>
                </c:pt>
                <c:pt idx="17">
                  <c:v>0</c:v>
                </c:pt>
                <c:pt idx="18">
                  <c:v>6.0000000000000032E-2</c:v>
                </c:pt>
                <c:pt idx="19">
                  <c:v>405.56</c:v>
                </c:pt>
                <c:pt idx="20">
                  <c:v>584.33999999999946</c:v>
                </c:pt>
                <c:pt idx="21">
                  <c:v>498.08</c:v>
                </c:pt>
                <c:pt idx="22">
                  <c:v>504.3400000000002</c:v>
                </c:pt>
                <c:pt idx="23">
                  <c:v>0</c:v>
                </c:pt>
                <c:pt idx="24">
                  <c:v>0</c:v>
                </c:pt>
                <c:pt idx="25">
                  <c:v>9.0000000000000024E-2</c:v>
                </c:pt>
                <c:pt idx="26">
                  <c:v>0</c:v>
                </c:pt>
                <c:pt idx="27">
                  <c:v>0</c:v>
                </c:pt>
                <c:pt idx="28">
                  <c:v>343.3</c:v>
                </c:pt>
                <c:pt idx="29">
                  <c:v>576.33999999999946</c:v>
                </c:pt>
                <c:pt idx="30">
                  <c:v>482.08</c:v>
                </c:pt>
                <c:pt idx="31">
                  <c:v>576.33999999999946</c:v>
                </c:pt>
                <c:pt idx="32">
                  <c:v>14.25</c:v>
                </c:pt>
                <c:pt idx="33">
                  <c:v>0</c:v>
                </c:pt>
                <c:pt idx="34">
                  <c:v>156.62</c:v>
                </c:pt>
                <c:pt idx="35">
                  <c:v>528.33999999999946</c:v>
                </c:pt>
                <c:pt idx="36">
                  <c:v>311.28999999999979</c:v>
                </c:pt>
                <c:pt idx="37">
                  <c:v>0</c:v>
                </c:pt>
                <c:pt idx="38">
                  <c:v>118.27</c:v>
                </c:pt>
                <c:pt idx="39">
                  <c:v>536.41</c:v>
                </c:pt>
                <c:pt idx="40">
                  <c:v>341.55</c:v>
                </c:pt>
                <c:pt idx="41">
                  <c:v>0</c:v>
                </c:pt>
                <c:pt idx="42">
                  <c:v>0</c:v>
                </c:pt>
                <c:pt idx="43">
                  <c:v>389.82</c:v>
                </c:pt>
                <c:pt idx="44">
                  <c:v>592.41</c:v>
                </c:pt>
                <c:pt idx="45">
                  <c:v>249.04</c:v>
                </c:pt>
                <c:pt idx="46">
                  <c:v>590.6</c:v>
                </c:pt>
                <c:pt idx="47">
                  <c:v>415.76</c:v>
                </c:pt>
                <c:pt idx="48">
                  <c:v>0</c:v>
                </c:pt>
                <c:pt idx="49">
                  <c:v>0</c:v>
                </c:pt>
                <c:pt idx="50">
                  <c:v>7.0000000000000021E-2</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0.38000000000000023</c:v>
                </c:pt>
                <c:pt idx="72">
                  <c:v>110.26</c:v>
                </c:pt>
                <c:pt idx="73">
                  <c:v>696.85999999999945</c:v>
                </c:pt>
                <c:pt idx="74">
                  <c:v>532.33999999999946</c:v>
                </c:pt>
                <c:pt idx="75">
                  <c:v>588.33999999999946</c:v>
                </c:pt>
                <c:pt idx="76">
                  <c:v>64.52</c:v>
                </c:pt>
                <c:pt idx="77">
                  <c:v>0</c:v>
                </c:pt>
                <c:pt idx="78">
                  <c:v>94.7</c:v>
                </c:pt>
                <c:pt idx="79">
                  <c:v>498.08</c:v>
                </c:pt>
                <c:pt idx="80">
                  <c:v>403.82</c:v>
                </c:pt>
                <c:pt idx="81">
                  <c:v>0</c:v>
                </c:pt>
                <c:pt idx="82">
                  <c:v>0</c:v>
                </c:pt>
                <c:pt idx="83">
                  <c:v>451.89</c:v>
                </c:pt>
                <c:pt idx="84">
                  <c:v>544.08000000000004</c:v>
                </c:pt>
                <c:pt idx="85">
                  <c:v>0.26</c:v>
                </c:pt>
                <c:pt idx="86">
                  <c:v>0</c:v>
                </c:pt>
                <c:pt idx="87">
                  <c:v>78.260000000000005</c:v>
                </c:pt>
                <c:pt idx="88">
                  <c:v>530.14</c:v>
                </c:pt>
                <c:pt idx="89">
                  <c:v>387.82</c:v>
                </c:pt>
                <c:pt idx="90">
                  <c:v>0</c:v>
                </c:pt>
                <c:pt idx="91">
                  <c:v>0</c:v>
                </c:pt>
                <c:pt idx="92">
                  <c:v>467.82</c:v>
                </c:pt>
                <c:pt idx="93">
                  <c:v>528.41</c:v>
                </c:pt>
                <c:pt idx="94">
                  <c:v>0</c:v>
                </c:pt>
                <c:pt idx="95">
                  <c:v>0</c:v>
                </c:pt>
                <c:pt idx="96">
                  <c:v>94.26</c:v>
                </c:pt>
                <c:pt idx="97">
                  <c:v>498.08</c:v>
                </c:pt>
                <c:pt idx="98">
                  <c:v>403.81</c:v>
                </c:pt>
                <c:pt idx="99">
                  <c:v>6.0000000000000032E-2</c:v>
                </c:pt>
                <c:pt idx="100">
                  <c:v>0</c:v>
                </c:pt>
                <c:pt idx="101">
                  <c:v>467.82</c:v>
                </c:pt>
                <c:pt idx="102">
                  <c:v>528.33999999999946</c:v>
                </c:pt>
                <c:pt idx="103">
                  <c:v>0</c:v>
                </c:pt>
                <c:pt idx="104">
                  <c:v>0</c:v>
                </c:pt>
                <c:pt idx="105">
                  <c:v>140.52000000000001</c:v>
                </c:pt>
                <c:pt idx="106">
                  <c:v>530.14</c:v>
                </c:pt>
                <c:pt idx="107">
                  <c:v>325.55</c:v>
                </c:pt>
                <c:pt idx="108">
                  <c:v>0</c:v>
                </c:pt>
                <c:pt idx="109">
                  <c:v>48</c:v>
                </c:pt>
                <c:pt idx="110">
                  <c:v>506.08</c:v>
                </c:pt>
                <c:pt idx="111">
                  <c:v>442.14000000000021</c:v>
                </c:pt>
                <c:pt idx="112">
                  <c:v>367.3</c:v>
                </c:pt>
                <c:pt idx="113">
                  <c:v>566.89</c:v>
                </c:pt>
                <c:pt idx="114">
                  <c:v>307.25</c:v>
                </c:pt>
                <c:pt idx="115">
                  <c:v>0</c:v>
                </c:pt>
                <c:pt idx="116">
                  <c:v>8.0000000000000043E-2</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0.38000000000000023</c:v>
                </c:pt>
                <c:pt idx="139">
                  <c:v>530.08000000000004</c:v>
                </c:pt>
                <c:pt idx="140">
                  <c:v>606.6</c:v>
                </c:pt>
                <c:pt idx="141">
                  <c:v>560.33999999999946</c:v>
                </c:pt>
                <c:pt idx="142">
                  <c:v>295.3</c:v>
                </c:pt>
                <c:pt idx="143">
                  <c:v>0</c:v>
                </c:pt>
                <c:pt idx="144">
                  <c:v>9.0000000000000024E-2</c:v>
                </c:pt>
                <c:pt idx="145">
                  <c:v>359.3</c:v>
                </c:pt>
                <c:pt idx="146">
                  <c:v>528.33999999999946</c:v>
                </c:pt>
                <c:pt idx="147">
                  <c:v>108.52</c:v>
                </c:pt>
                <c:pt idx="148">
                  <c:v>0.4100000000000002</c:v>
                </c:pt>
                <c:pt idx="149">
                  <c:v>110.27</c:v>
                </c:pt>
                <c:pt idx="150">
                  <c:v>482.14000000000021</c:v>
                </c:pt>
                <c:pt idx="151">
                  <c:v>403.82</c:v>
                </c:pt>
                <c:pt idx="152">
                  <c:v>0</c:v>
                </c:pt>
                <c:pt idx="153">
                  <c:v>0</c:v>
                </c:pt>
                <c:pt idx="154">
                  <c:v>234.79</c:v>
                </c:pt>
                <c:pt idx="155">
                  <c:v>590.66</c:v>
                </c:pt>
                <c:pt idx="156">
                  <c:v>170.78</c:v>
                </c:pt>
                <c:pt idx="157">
                  <c:v>0</c:v>
                </c:pt>
                <c:pt idx="158">
                  <c:v>202.78</c:v>
                </c:pt>
                <c:pt idx="159">
                  <c:v>560.33999999999946</c:v>
                </c:pt>
                <c:pt idx="160">
                  <c:v>233.12</c:v>
                </c:pt>
                <c:pt idx="161">
                  <c:v>0</c:v>
                </c:pt>
                <c:pt idx="162">
                  <c:v>0</c:v>
                </c:pt>
                <c:pt idx="163">
                  <c:v>343.3</c:v>
                </c:pt>
                <c:pt idx="164">
                  <c:v>522.08000000000004</c:v>
                </c:pt>
                <c:pt idx="165">
                  <c:v>130.84</c:v>
                </c:pt>
                <c:pt idx="166">
                  <c:v>0</c:v>
                </c:pt>
                <c:pt idx="167">
                  <c:v>78.27</c:v>
                </c:pt>
                <c:pt idx="168">
                  <c:v>479.82</c:v>
                </c:pt>
                <c:pt idx="169">
                  <c:v>438.07</c:v>
                </c:pt>
                <c:pt idx="170">
                  <c:v>6.0000000000000032E-2</c:v>
                </c:pt>
                <c:pt idx="171">
                  <c:v>0</c:v>
                </c:pt>
                <c:pt idx="172">
                  <c:v>281.05</c:v>
                </c:pt>
                <c:pt idx="173">
                  <c:v>584.33999999999946</c:v>
                </c:pt>
                <c:pt idx="174">
                  <c:v>130.78</c:v>
                </c:pt>
                <c:pt idx="175">
                  <c:v>0</c:v>
                </c:pt>
                <c:pt idx="176">
                  <c:v>94.27</c:v>
                </c:pt>
                <c:pt idx="177">
                  <c:v>498.14000000000021</c:v>
                </c:pt>
                <c:pt idx="178">
                  <c:v>403.82</c:v>
                </c:pt>
                <c:pt idx="179">
                  <c:v>421.56</c:v>
                </c:pt>
                <c:pt idx="180">
                  <c:v>582.6</c:v>
                </c:pt>
                <c:pt idx="181">
                  <c:v>236.9800000000001</c:v>
                </c:pt>
                <c:pt idx="182">
                  <c:v>0</c:v>
                </c:pt>
                <c:pt idx="183">
                  <c:v>0.31000000000000022</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0.38000000000000023</c:v>
                </c:pt>
                <c:pt idx="206">
                  <c:v>608.33999999999946</c:v>
                </c:pt>
                <c:pt idx="207">
                  <c:v>590.6</c:v>
                </c:pt>
                <c:pt idx="208">
                  <c:v>576.33999999999946</c:v>
                </c:pt>
                <c:pt idx="209">
                  <c:v>217.04</c:v>
                </c:pt>
                <c:pt idx="210">
                  <c:v>0</c:v>
                </c:pt>
                <c:pt idx="211">
                  <c:v>9.0000000000000024E-2</c:v>
                </c:pt>
                <c:pt idx="212">
                  <c:v>467.82</c:v>
                </c:pt>
                <c:pt idx="213">
                  <c:v>528.33999999999946</c:v>
                </c:pt>
                <c:pt idx="214">
                  <c:v>0</c:v>
                </c:pt>
                <c:pt idx="215">
                  <c:v>0</c:v>
                </c:pt>
                <c:pt idx="216">
                  <c:v>429.56</c:v>
                </c:pt>
                <c:pt idx="217">
                  <c:v>566.67000000000041</c:v>
                </c:pt>
                <c:pt idx="218">
                  <c:v>0.45</c:v>
                </c:pt>
                <c:pt idx="219">
                  <c:v>0</c:v>
                </c:pt>
                <c:pt idx="220">
                  <c:v>172.52</c:v>
                </c:pt>
                <c:pt idx="221">
                  <c:v>568.33999999999946</c:v>
                </c:pt>
                <c:pt idx="222">
                  <c:v>255.37</c:v>
                </c:pt>
                <c:pt idx="223">
                  <c:v>0</c:v>
                </c:pt>
                <c:pt idx="224">
                  <c:v>140.52000000000001</c:v>
                </c:pt>
                <c:pt idx="225">
                  <c:v>560.33999999999946</c:v>
                </c:pt>
                <c:pt idx="226">
                  <c:v>295.3</c:v>
                </c:pt>
                <c:pt idx="227">
                  <c:v>6.0000000000000032E-2</c:v>
                </c:pt>
                <c:pt idx="228">
                  <c:v>0</c:v>
                </c:pt>
                <c:pt idx="229">
                  <c:v>359.3</c:v>
                </c:pt>
                <c:pt idx="230">
                  <c:v>568.33999999999946</c:v>
                </c:pt>
                <c:pt idx="231">
                  <c:v>68.52</c:v>
                </c:pt>
                <c:pt idx="232">
                  <c:v>0</c:v>
                </c:pt>
                <c:pt idx="233">
                  <c:v>311.3</c:v>
                </c:pt>
                <c:pt idx="234">
                  <c:v>576.41</c:v>
                </c:pt>
                <c:pt idx="235">
                  <c:v>108.52</c:v>
                </c:pt>
                <c:pt idx="236">
                  <c:v>0</c:v>
                </c:pt>
                <c:pt idx="237">
                  <c:v>94.27</c:v>
                </c:pt>
                <c:pt idx="238">
                  <c:v>514.08000000000004</c:v>
                </c:pt>
                <c:pt idx="239">
                  <c:v>387.89</c:v>
                </c:pt>
                <c:pt idx="240">
                  <c:v>0</c:v>
                </c:pt>
              </c:numCache>
            </c:numRef>
          </c:val>
        </c:ser>
        <c:ser>
          <c:idx val="1"/>
          <c:order val="1"/>
          <c:tx>
            <c:v>Graphchi</c:v>
          </c:tx>
          <c:spPr>
            <a:solidFill>
              <a:schemeClr val="accent2"/>
            </a:solidFill>
            <a:ln>
              <a:noFill/>
            </a:ln>
            <a:effectLst/>
          </c:spPr>
          <c:val>
            <c:numRef>
              <c:f>Sheet2!$M$1605:$M$1845</c:f>
              <c:numCache>
                <c:formatCode>General</c:formatCode>
                <c:ptCount val="241"/>
                <c:pt idx="0">
                  <c:v>31.51</c:v>
                </c:pt>
                <c:pt idx="1">
                  <c:v>0</c:v>
                </c:pt>
                <c:pt idx="2">
                  <c:v>15.870000000000006</c:v>
                </c:pt>
                <c:pt idx="3">
                  <c:v>6.1499999999999986</c:v>
                </c:pt>
                <c:pt idx="4">
                  <c:v>0</c:v>
                </c:pt>
                <c:pt idx="5">
                  <c:v>82.73</c:v>
                </c:pt>
                <c:pt idx="6">
                  <c:v>0</c:v>
                </c:pt>
                <c:pt idx="7">
                  <c:v>0</c:v>
                </c:pt>
                <c:pt idx="8">
                  <c:v>7.01</c:v>
                </c:pt>
                <c:pt idx="9">
                  <c:v>5.6099999999999985</c:v>
                </c:pt>
                <c:pt idx="10">
                  <c:v>137.96</c:v>
                </c:pt>
                <c:pt idx="11">
                  <c:v>0</c:v>
                </c:pt>
                <c:pt idx="12">
                  <c:v>0</c:v>
                </c:pt>
                <c:pt idx="13">
                  <c:v>0</c:v>
                </c:pt>
                <c:pt idx="14">
                  <c:v>0</c:v>
                </c:pt>
                <c:pt idx="15">
                  <c:v>52.5</c:v>
                </c:pt>
                <c:pt idx="16">
                  <c:v>0</c:v>
                </c:pt>
                <c:pt idx="17">
                  <c:v>0</c:v>
                </c:pt>
                <c:pt idx="18">
                  <c:v>0.05</c:v>
                </c:pt>
                <c:pt idx="19">
                  <c:v>2</c:v>
                </c:pt>
                <c:pt idx="20">
                  <c:v>27.29</c:v>
                </c:pt>
                <c:pt idx="21">
                  <c:v>1.61</c:v>
                </c:pt>
                <c:pt idx="22">
                  <c:v>0</c:v>
                </c:pt>
                <c:pt idx="23">
                  <c:v>0</c:v>
                </c:pt>
                <c:pt idx="24">
                  <c:v>36.06</c:v>
                </c:pt>
                <c:pt idx="25">
                  <c:v>393.42999999999961</c:v>
                </c:pt>
                <c:pt idx="26">
                  <c:v>81.58</c:v>
                </c:pt>
                <c:pt idx="27">
                  <c:v>23.54</c:v>
                </c:pt>
                <c:pt idx="28">
                  <c:v>0</c:v>
                </c:pt>
                <c:pt idx="29">
                  <c:v>0</c:v>
                </c:pt>
                <c:pt idx="30">
                  <c:v>0</c:v>
                </c:pt>
                <c:pt idx="31">
                  <c:v>0</c:v>
                </c:pt>
                <c:pt idx="32">
                  <c:v>0</c:v>
                </c:pt>
                <c:pt idx="33">
                  <c:v>0</c:v>
                </c:pt>
                <c:pt idx="34">
                  <c:v>0</c:v>
                </c:pt>
                <c:pt idx="35">
                  <c:v>0.1800000000000001</c:v>
                </c:pt>
                <c:pt idx="36">
                  <c:v>7.07</c:v>
                </c:pt>
                <c:pt idx="37">
                  <c:v>43.67</c:v>
                </c:pt>
                <c:pt idx="38">
                  <c:v>288.5</c:v>
                </c:pt>
                <c:pt idx="39">
                  <c:v>12.51</c:v>
                </c:pt>
                <c:pt idx="40">
                  <c:v>341.87</c:v>
                </c:pt>
                <c:pt idx="41">
                  <c:v>401.37</c:v>
                </c:pt>
                <c:pt idx="42">
                  <c:v>144.45000000000007</c:v>
                </c:pt>
                <c:pt idx="43">
                  <c:v>0</c:v>
                </c:pt>
                <c:pt idx="44">
                  <c:v>0</c:v>
                </c:pt>
                <c:pt idx="45">
                  <c:v>0</c:v>
                </c:pt>
                <c:pt idx="46">
                  <c:v>0.05</c:v>
                </c:pt>
                <c:pt idx="47">
                  <c:v>1.84</c:v>
                </c:pt>
                <c:pt idx="48">
                  <c:v>0.45</c:v>
                </c:pt>
                <c:pt idx="49">
                  <c:v>0</c:v>
                </c:pt>
                <c:pt idx="50">
                  <c:v>0</c:v>
                </c:pt>
                <c:pt idx="51">
                  <c:v>9.0000000000000024E-2</c:v>
                </c:pt>
                <c:pt idx="52">
                  <c:v>0</c:v>
                </c:pt>
                <c:pt idx="53">
                  <c:v>5.2</c:v>
                </c:pt>
                <c:pt idx="54">
                  <c:v>205.3</c:v>
                </c:pt>
                <c:pt idx="55">
                  <c:v>12.2</c:v>
                </c:pt>
                <c:pt idx="56">
                  <c:v>1.84</c:v>
                </c:pt>
                <c:pt idx="57">
                  <c:v>0</c:v>
                </c:pt>
                <c:pt idx="58">
                  <c:v>0.19</c:v>
                </c:pt>
                <c:pt idx="59">
                  <c:v>512.28000000000043</c:v>
                </c:pt>
                <c:pt idx="60">
                  <c:v>21.79</c:v>
                </c:pt>
                <c:pt idx="61">
                  <c:v>17.170000000000023</c:v>
                </c:pt>
                <c:pt idx="62">
                  <c:v>45.57</c:v>
                </c:pt>
                <c:pt idx="63">
                  <c:v>0</c:v>
                </c:pt>
                <c:pt idx="64">
                  <c:v>0</c:v>
                </c:pt>
                <c:pt idx="65">
                  <c:v>0.2</c:v>
                </c:pt>
                <c:pt idx="66">
                  <c:v>225.88000000000011</c:v>
                </c:pt>
                <c:pt idx="67">
                  <c:v>398.03</c:v>
                </c:pt>
                <c:pt idx="68">
                  <c:v>27.07</c:v>
                </c:pt>
                <c:pt idx="69">
                  <c:v>0</c:v>
                </c:pt>
                <c:pt idx="70">
                  <c:v>0</c:v>
                </c:pt>
                <c:pt idx="71">
                  <c:v>0.2</c:v>
                </c:pt>
                <c:pt idx="72">
                  <c:v>173.70999999999998</c:v>
                </c:pt>
                <c:pt idx="73">
                  <c:v>314.31</c:v>
                </c:pt>
                <c:pt idx="74">
                  <c:v>0.62000000000000044</c:v>
                </c:pt>
                <c:pt idx="75">
                  <c:v>136.59</c:v>
                </c:pt>
                <c:pt idx="76">
                  <c:v>0</c:v>
                </c:pt>
                <c:pt idx="77">
                  <c:v>0</c:v>
                </c:pt>
                <c:pt idx="78">
                  <c:v>0.1800000000000001</c:v>
                </c:pt>
                <c:pt idx="79">
                  <c:v>0</c:v>
                </c:pt>
                <c:pt idx="80">
                  <c:v>386.4</c:v>
                </c:pt>
                <c:pt idx="81">
                  <c:v>0</c:v>
                </c:pt>
                <c:pt idx="82">
                  <c:v>0</c:v>
                </c:pt>
                <c:pt idx="83">
                  <c:v>412</c:v>
                </c:pt>
                <c:pt idx="84">
                  <c:v>204.22</c:v>
                </c:pt>
                <c:pt idx="85">
                  <c:v>0</c:v>
                </c:pt>
                <c:pt idx="86">
                  <c:v>0</c:v>
                </c:pt>
                <c:pt idx="87">
                  <c:v>0</c:v>
                </c:pt>
                <c:pt idx="88">
                  <c:v>0</c:v>
                </c:pt>
                <c:pt idx="89">
                  <c:v>76.490000000000023</c:v>
                </c:pt>
                <c:pt idx="90">
                  <c:v>0</c:v>
                </c:pt>
                <c:pt idx="91">
                  <c:v>0</c:v>
                </c:pt>
                <c:pt idx="92">
                  <c:v>0</c:v>
                </c:pt>
                <c:pt idx="93">
                  <c:v>0</c:v>
                </c:pt>
                <c:pt idx="94">
                  <c:v>6.0000000000000032E-2</c:v>
                </c:pt>
                <c:pt idx="95">
                  <c:v>0</c:v>
                </c:pt>
                <c:pt idx="96">
                  <c:v>0</c:v>
                </c:pt>
                <c:pt idx="97">
                  <c:v>7.6199999999999966</c:v>
                </c:pt>
                <c:pt idx="98">
                  <c:v>233.51</c:v>
                </c:pt>
                <c:pt idx="99">
                  <c:v>167.09</c:v>
                </c:pt>
                <c:pt idx="100">
                  <c:v>19.510000000000023</c:v>
                </c:pt>
                <c:pt idx="101">
                  <c:v>0</c:v>
                </c:pt>
                <c:pt idx="102">
                  <c:v>0.2</c:v>
                </c:pt>
                <c:pt idx="103">
                  <c:v>0</c:v>
                </c:pt>
                <c:pt idx="104">
                  <c:v>330.55</c:v>
                </c:pt>
                <c:pt idx="105">
                  <c:v>0</c:v>
                </c:pt>
                <c:pt idx="106">
                  <c:v>12.88</c:v>
                </c:pt>
                <c:pt idx="107">
                  <c:v>207.10999999999999</c:v>
                </c:pt>
                <c:pt idx="108">
                  <c:v>2.0000000000000011E-2</c:v>
                </c:pt>
                <c:pt idx="109">
                  <c:v>0.19</c:v>
                </c:pt>
                <c:pt idx="110">
                  <c:v>0</c:v>
                </c:pt>
                <c:pt idx="111">
                  <c:v>0</c:v>
                </c:pt>
                <c:pt idx="112">
                  <c:v>409.95</c:v>
                </c:pt>
                <c:pt idx="113">
                  <c:v>1.3800000000000001</c:v>
                </c:pt>
                <c:pt idx="114">
                  <c:v>5.09</c:v>
                </c:pt>
                <c:pt idx="115">
                  <c:v>0</c:v>
                </c:pt>
                <c:pt idx="116">
                  <c:v>1.9400000000000008</c:v>
                </c:pt>
                <c:pt idx="117">
                  <c:v>0.2900000000000002</c:v>
                </c:pt>
                <c:pt idx="118">
                  <c:v>0</c:v>
                </c:pt>
                <c:pt idx="119">
                  <c:v>0</c:v>
                </c:pt>
                <c:pt idx="120">
                  <c:v>0.1800000000000001</c:v>
                </c:pt>
                <c:pt idx="121">
                  <c:v>183.32000000000011</c:v>
                </c:pt>
                <c:pt idx="122">
                  <c:v>207.36</c:v>
                </c:pt>
                <c:pt idx="123">
                  <c:v>40.380000000000003</c:v>
                </c:pt>
                <c:pt idx="124">
                  <c:v>0</c:v>
                </c:pt>
                <c:pt idx="125">
                  <c:v>0.19</c:v>
                </c:pt>
                <c:pt idx="126">
                  <c:v>0</c:v>
                </c:pt>
                <c:pt idx="127">
                  <c:v>293.19</c:v>
                </c:pt>
                <c:pt idx="128">
                  <c:v>0</c:v>
                </c:pt>
                <c:pt idx="129">
                  <c:v>9.6</c:v>
                </c:pt>
                <c:pt idx="130">
                  <c:v>44.04</c:v>
                </c:pt>
                <c:pt idx="131">
                  <c:v>150.95000000000007</c:v>
                </c:pt>
                <c:pt idx="132">
                  <c:v>2.9699999999999998</c:v>
                </c:pt>
                <c:pt idx="133">
                  <c:v>0</c:v>
                </c:pt>
                <c:pt idx="134">
                  <c:v>0</c:v>
                </c:pt>
                <c:pt idx="135">
                  <c:v>0</c:v>
                </c:pt>
                <c:pt idx="136">
                  <c:v>496.81</c:v>
                </c:pt>
                <c:pt idx="137">
                  <c:v>0</c:v>
                </c:pt>
                <c:pt idx="138">
                  <c:v>0</c:v>
                </c:pt>
                <c:pt idx="139">
                  <c:v>0</c:v>
                </c:pt>
                <c:pt idx="140">
                  <c:v>0</c:v>
                </c:pt>
                <c:pt idx="141">
                  <c:v>0.1800000000000001</c:v>
                </c:pt>
                <c:pt idx="142">
                  <c:v>0</c:v>
                </c:pt>
                <c:pt idx="143">
                  <c:v>0</c:v>
                </c:pt>
                <c:pt idx="144">
                  <c:v>10.67</c:v>
                </c:pt>
                <c:pt idx="145">
                  <c:v>228.60999999999999</c:v>
                </c:pt>
                <c:pt idx="146">
                  <c:v>144</c:v>
                </c:pt>
                <c:pt idx="147">
                  <c:v>166.19</c:v>
                </c:pt>
                <c:pt idx="148">
                  <c:v>0.17</c:v>
                </c:pt>
                <c:pt idx="149">
                  <c:v>0</c:v>
                </c:pt>
                <c:pt idx="150">
                  <c:v>0</c:v>
                </c:pt>
                <c:pt idx="151">
                  <c:v>0</c:v>
                </c:pt>
                <c:pt idx="152">
                  <c:v>380.8</c:v>
                </c:pt>
                <c:pt idx="153">
                  <c:v>0</c:v>
                </c:pt>
                <c:pt idx="154">
                  <c:v>0</c:v>
                </c:pt>
                <c:pt idx="155">
                  <c:v>0</c:v>
                </c:pt>
                <c:pt idx="156">
                  <c:v>0.1800000000000001</c:v>
                </c:pt>
                <c:pt idx="157">
                  <c:v>0</c:v>
                </c:pt>
                <c:pt idx="158">
                  <c:v>0</c:v>
                </c:pt>
                <c:pt idx="159">
                  <c:v>0</c:v>
                </c:pt>
                <c:pt idx="160">
                  <c:v>1.85</c:v>
                </c:pt>
                <c:pt idx="161">
                  <c:v>2</c:v>
                </c:pt>
                <c:pt idx="162">
                  <c:v>19.54</c:v>
                </c:pt>
                <c:pt idx="163">
                  <c:v>0.76000000000000045</c:v>
                </c:pt>
                <c:pt idx="164">
                  <c:v>0.19</c:v>
                </c:pt>
                <c:pt idx="165">
                  <c:v>0</c:v>
                </c:pt>
                <c:pt idx="166">
                  <c:v>0</c:v>
                </c:pt>
                <c:pt idx="167">
                  <c:v>158.4</c:v>
                </c:pt>
                <c:pt idx="168">
                  <c:v>212.43</c:v>
                </c:pt>
                <c:pt idx="169">
                  <c:v>5.6599999999999975</c:v>
                </c:pt>
                <c:pt idx="170">
                  <c:v>0.74000000000000044</c:v>
                </c:pt>
                <c:pt idx="171">
                  <c:v>0.1800000000000001</c:v>
                </c:pt>
                <c:pt idx="172">
                  <c:v>0</c:v>
                </c:pt>
                <c:pt idx="173">
                  <c:v>311.56</c:v>
                </c:pt>
                <c:pt idx="174">
                  <c:v>0</c:v>
                </c:pt>
                <c:pt idx="175">
                  <c:v>15.55</c:v>
                </c:pt>
                <c:pt idx="176">
                  <c:v>0.39000000000000024</c:v>
                </c:pt>
                <c:pt idx="177">
                  <c:v>36.5</c:v>
                </c:pt>
                <c:pt idx="178">
                  <c:v>0.1800000000000001</c:v>
                </c:pt>
                <c:pt idx="179">
                  <c:v>0</c:v>
                </c:pt>
                <c:pt idx="180">
                  <c:v>0</c:v>
                </c:pt>
                <c:pt idx="181">
                  <c:v>0</c:v>
                </c:pt>
                <c:pt idx="182">
                  <c:v>357.6500000000002</c:v>
                </c:pt>
                <c:pt idx="183">
                  <c:v>0</c:v>
                </c:pt>
                <c:pt idx="184">
                  <c:v>0.8200000000000004</c:v>
                </c:pt>
                <c:pt idx="185">
                  <c:v>4.88</c:v>
                </c:pt>
                <c:pt idx="186">
                  <c:v>3.29</c:v>
                </c:pt>
                <c:pt idx="187">
                  <c:v>0.17</c:v>
                </c:pt>
                <c:pt idx="188">
                  <c:v>0</c:v>
                </c:pt>
                <c:pt idx="189">
                  <c:v>0</c:v>
                </c:pt>
                <c:pt idx="190">
                  <c:v>349.52</c:v>
                </c:pt>
                <c:pt idx="191">
                  <c:v>77.930000000000007</c:v>
                </c:pt>
                <c:pt idx="192">
                  <c:v>0</c:v>
                </c:pt>
                <c:pt idx="193">
                  <c:v>0</c:v>
                </c:pt>
                <c:pt idx="194">
                  <c:v>0</c:v>
                </c:pt>
                <c:pt idx="195">
                  <c:v>0.1800000000000001</c:v>
                </c:pt>
                <c:pt idx="196">
                  <c:v>0</c:v>
                </c:pt>
                <c:pt idx="197">
                  <c:v>0</c:v>
                </c:pt>
                <c:pt idx="198">
                  <c:v>16.34</c:v>
                </c:pt>
                <c:pt idx="199">
                  <c:v>20.67</c:v>
                </c:pt>
                <c:pt idx="200">
                  <c:v>0</c:v>
                </c:pt>
                <c:pt idx="201">
                  <c:v>0.16</c:v>
                </c:pt>
                <c:pt idx="202">
                  <c:v>0</c:v>
                </c:pt>
                <c:pt idx="203">
                  <c:v>158.93</c:v>
                </c:pt>
                <c:pt idx="204">
                  <c:v>366.5</c:v>
                </c:pt>
                <c:pt idx="205">
                  <c:v>0</c:v>
                </c:pt>
                <c:pt idx="206">
                  <c:v>0</c:v>
                </c:pt>
                <c:pt idx="207">
                  <c:v>0.16</c:v>
                </c:pt>
                <c:pt idx="208">
                  <c:v>0</c:v>
                </c:pt>
                <c:pt idx="209">
                  <c:v>0</c:v>
                </c:pt>
                <c:pt idx="210">
                  <c:v>0</c:v>
                </c:pt>
                <c:pt idx="211">
                  <c:v>0</c:v>
                </c:pt>
                <c:pt idx="212">
                  <c:v>0</c:v>
                </c:pt>
                <c:pt idx="213">
                  <c:v>0.11</c:v>
                </c:pt>
                <c:pt idx="214">
                  <c:v>0</c:v>
                </c:pt>
                <c:pt idx="215">
                  <c:v>14.14</c:v>
                </c:pt>
                <c:pt idx="216">
                  <c:v>1.37</c:v>
                </c:pt>
                <c:pt idx="217">
                  <c:v>3.03</c:v>
                </c:pt>
                <c:pt idx="218">
                  <c:v>0</c:v>
                </c:pt>
                <c:pt idx="219">
                  <c:v>0.12000000000000002</c:v>
                </c:pt>
                <c:pt idx="220">
                  <c:v>0</c:v>
                </c:pt>
                <c:pt idx="221">
                  <c:v>11.08</c:v>
                </c:pt>
                <c:pt idx="222">
                  <c:v>0</c:v>
                </c:pt>
                <c:pt idx="223">
                  <c:v>21.38</c:v>
                </c:pt>
                <c:pt idx="224">
                  <c:v>1.28</c:v>
                </c:pt>
                <c:pt idx="225">
                  <c:v>0</c:v>
                </c:pt>
                <c:pt idx="226">
                  <c:v>0.12000000000000002</c:v>
                </c:pt>
                <c:pt idx="227">
                  <c:v>0</c:v>
                </c:pt>
                <c:pt idx="228">
                  <c:v>10.51</c:v>
                </c:pt>
                <c:pt idx="229">
                  <c:v>24</c:v>
                </c:pt>
                <c:pt idx="230">
                  <c:v>23.41</c:v>
                </c:pt>
                <c:pt idx="231">
                  <c:v>0</c:v>
                </c:pt>
                <c:pt idx="232">
                  <c:v>9.0000000000000024E-2</c:v>
                </c:pt>
                <c:pt idx="233">
                  <c:v>0</c:v>
                </c:pt>
                <c:pt idx="234">
                  <c:v>108.81</c:v>
                </c:pt>
                <c:pt idx="235">
                  <c:v>0</c:v>
                </c:pt>
                <c:pt idx="236">
                  <c:v>0.39000000000000024</c:v>
                </c:pt>
                <c:pt idx="237">
                  <c:v>4.3599999999999985</c:v>
                </c:pt>
                <c:pt idx="238">
                  <c:v>1.9600000000000009</c:v>
                </c:pt>
                <c:pt idx="239">
                  <c:v>156.43</c:v>
                </c:pt>
                <c:pt idx="240">
                  <c:v>0</c:v>
                </c:pt>
              </c:numCache>
            </c:numRef>
          </c:val>
        </c:ser>
        <c:axId val="157835264"/>
        <c:axId val="157837184"/>
      </c:areaChart>
      <c:catAx>
        <c:axId val="157835264"/>
        <c:scaling>
          <c:orientation val="minMax"/>
        </c:scaling>
        <c:delete val="1"/>
        <c:axPos val="b"/>
        <c:title>
          <c:tx>
            <c:rich>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US" sz="2200" baseline="0" dirty="0" smtClean="0"/>
                  <a:t>5 minute window</a:t>
                </a:r>
                <a:endParaRPr lang="en-US" sz="2200" baseline="0" dirty="0"/>
              </a:p>
            </c:rich>
          </c:tx>
          <c:layout>
            <c:manualLayout>
              <c:xMode val="edge"/>
              <c:yMode val="edge"/>
              <c:x val="0.17746561193739718"/>
              <c:y val="0.89224834582165136"/>
            </c:manualLayout>
          </c:layout>
          <c:spPr>
            <a:noFill/>
            <a:ln>
              <a:noFill/>
            </a:ln>
            <a:effectLst/>
          </c:spPr>
        </c:title>
        <c:majorTickMark val="none"/>
        <c:tickLblPos val="none"/>
        <c:crossAx val="157837184"/>
        <c:crosses val="autoZero"/>
        <c:auto val="1"/>
        <c:lblAlgn val="ctr"/>
        <c:lblOffset val="100"/>
      </c:catAx>
      <c:valAx>
        <c:axId val="15783718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US" sz="2200" baseline="0" dirty="0" smtClean="0"/>
                  <a:t>Write </a:t>
                </a:r>
                <a:r>
                  <a:rPr lang="en-US" sz="2200" baseline="0" dirty="0"/>
                  <a:t>(MB/s)</a:t>
                </a:r>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157835264"/>
        <c:crosses val="autoZero"/>
        <c:crossBetween val="midCat"/>
      </c:valAx>
      <c:spPr>
        <a:noFill/>
        <a:ln>
          <a:noFill/>
        </a:ln>
        <a:effectLst/>
      </c:spPr>
    </c:plotArea>
    <c:legend>
      <c:legendPos val="r"/>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IN"/>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aseline="0"/>
              <a:t>Graphchi Runtime Breakdown</a:t>
            </a:r>
          </a:p>
        </c:rich>
      </c:tx>
      <c:spPr>
        <a:noFill/>
        <a:ln>
          <a:noFill/>
        </a:ln>
        <a:effectLst/>
      </c:spPr>
    </c:title>
    <c:plotArea>
      <c:layout/>
      <c:barChart>
        <c:barDir val="col"/>
        <c:grouping val="stacked"/>
        <c:ser>
          <c:idx val="0"/>
          <c:order val="0"/>
          <c:tx>
            <c:v>Re-sort shard</c:v>
          </c:tx>
          <c:spPr>
            <a:solidFill>
              <a:schemeClr val="accent1"/>
            </a:solidFill>
            <a:ln>
              <a:noFill/>
            </a:ln>
            <a:effectLst/>
          </c:spPr>
          <c:cat>
            <c:strRef>
              <c:f>Sheet1!$V$23:$V$26</c:f>
              <c:strCache>
                <c:ptCount val="4"/>
                <c:pt idx="0">
                  <c:v>Netflix/ALS</c:v>
                </c:pt>
                <c:pt idx="1">
                  <c:v>Twitter/Pagerank</c:v>
                </c:pt>
                <c:pt idx="2">
                  <c:v>Twitter/Belief Propagation</c:v>
                </c:pt>
                <c:pt idx="3">
                  <c:v>RMAT27/WCC</c:v>
                </c:pt>
              </c:strCache>
            </c:strRef>
          </c:cat>
          <c:val>
            <c:numRef>
              <c:f>Sheet1!$AA$23:$AA$26</c:f>
              <c:numCache>
                <c:formatCode>General</c:formatCode>
                <c:ptCount val="4"/>
                <c:pt idx="0">
                  <c:v>0.32448802999711651</c:v>
                </c:pt>
                <c:pt idx="1">
                  <c:v>0.82543910409149701</c:v>
                </c:pt>
                <c:pt idx="2">
                  <c:v>0.37422214087747735</c:v>
                </c:pt>
                <c:pt idx="3">
                  <c:v>0.61176408076514299</c:v>
                </c:pt>
              </c:numCache>
            </c:numRef>
          </c:val>
        </c:ser>
        <c:ser>
          <c:idx val="1"/>
          <c:order val="1"/>
          <c:tx>
            <c:v>Compute + I/O</c:v>
          </c:tx>
          <c:spPr>
            <a:solidFill>
              <a:schemeClr val="accent2"/>
            </a:solidFill>
            <a:ln>
              <a:noFill/>
            </a:ln>
            <a:effectLst/>
          </c:spPr>
          <c:val>
            <c:numRef>
              <c:f>Sheet1!$AB$23:$AB$26</c:f>
              <c:numCache>
                <c:formatCode>General</c:formatCode>
                <c:ptCount val="4"/>
                <c:pt idx="0">
                  <c:v>0.67551197000288443</c:v>
                </c:pt>
                <c:pt idx="1">
                  <c:v>0.17456089590850291</c:v>
                </c:pt>
                <c:pt idx="2">
                  <c:v>0.62577785912252371</c:v>
                </c:pt>
                <c:pt idx="3">
                  <c:v>0.38823591923485751</c:v>
                </c:pt>
              </c:numCache>
            </c:numRef>
          </c:val>
        </c:ser>
        <c:overlap val="100"/>
        <c:axId val="158425472"/>
        <c:axId val="158427392"/>
      </c:barChart>
      <c:catAx>
        <c:axId val="158425472"/>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a:t>Benchmark</a:t>
                </a:r>
              </a:p>
            </c:rich>
          </c:tx>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8427392"/>
        <c:crosses val="autoZero"/>
        <c:auto val="1"/>
        <c:lblAlgn val="ctr"/>
        <c:lblOffset val="100"/>
      </c:catAx>
      <c:valAx>
        <c:axId val="158427392"/>
        <c:scaling>
          <c:orientation val="minMax"/>
          <c:max val="1"/>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a:t>Fraction of </a:t>
                </a:r>
                <a:r>
                  <a:rPr lang="en-US" sz="1800" baseline="0" dirty="0"/>
                  <a:t> Runtime</a:t>
                </a:r>
                <a:endParaRPr lang="en-US" sz="1800" dirty="0"/>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8425472"/>
        <c:crosses val="autoZero"/>
        <c:crossBetween val="between"/>
      </c:valAx>
      <c:spPr>
        <a:noFill/>
        <a:ln>
          <a:noFill/>
        </a:ln>
        <a:effectLst/>
      </c:spPr>
    </c:plotArea>
    <c:legend>
      <c:legendPos val="r"/>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IN"/>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a:t>BFS</a:t>
            </a:r>
            <a:r>
              <a:rPr lang="en-US" sz="3200" baseline="0"/>
              <a:t> </a:t>
            </a:r>
            <a:r>
              <a:rPr lang="en-US" sz="3200"/>
              <a:t>(32M vertices/256M edges)</a:t>
            </a:r>
          </a:p>
          <a:p>
            <a:pPr>
              <a:defRPr sz="3200" b="0" i="0" u="none" strike="noStrike" kern="1200" spc="0" baseline="0">
                <a:solidFill>
                  <a:schemeClr val="tx1">
                    <a:lumMod val="65000"/>
                    <a:lumOff val="35000"/>
                  </a:schemeClr>
                </a:solidFill>
                <a:latin typeface="+mn-lt"/>
                <a:ea typeface="+mn-ea"/>
                <a:cs typeface="+mn-cs"/>
              </a:defRPr>
            </a:pPr>
            <a:endParaRPr lang="en-US" sz="3200"/>
          </a:p>
        </c:rich>
      </c:tx>
      <c:layout>
        <c:manualLayout>
          <c:xMode val="edge"/>
          <c:yMode val="edge"/>
          <c:x val="0.2051469775326451"/>
          <c:y val="3.2617111885404629E-2"/>
        </c:manualLayout>
      </c:layout>
      <c:spPr>
        <a:noFill/>
        <a:ln>
          <a:noFill/>
        </a:ln>
        <a:effectLst/>
      </c:spPr>
    </c:title>
    <c:plotArea>
      <c:layout/>
      <c:barChart>
        <c:barDir val="col"/>
        <c:grouping val="clustered"/>
        <c:ser>
          <c:idx val="0"/>
          <c:order val="0"/>
          <c:tx>
            <c:v>BFS-1 [HPC 2010]</c:v>
          </c:tx>
          <c:spPr>
            <a:solidFill>
              <a:schemeClr val="accent1"/>
            </a:solidFill>
            <a:ln>
              <a:noFill/>
            </a:ln>
            <a:effectLst/>
          </c:spPr>
          <c:cat>
            <c:numRef>
              <c:f>Sheet1!$E$13:$E$17</c:f>
              <c:numCache>
                <c:formatCode>General</c:formatCode>
                <c:ptCount val="5"/>
                <c:pt idx="0">
                  <c:v>1</c:v>
                </c:pt>
                <c:pt idx="1">
                  <c:v>2</c:v>
                </c:pt>
                <c:pt idx="2">
                  <c:v>4</c:v>
                </c:pt>
                <c:pt idx="3">
                  <c:v>8</c:v>
                </c:pt>
                <c:pt idx="4">
                  <c:v>16</c:v>
                </c:pt>
              </c:numCache>
            </c:numRef>
          </c:cat>
          <c:val>
            <c:numRef>
              <c:f>Sheet1!$F$13:$F$17</c:f>
              <c:numCache>
                <c:formatCode>General</c:formatCode>
                <c:ptCount val="5"/>
                <c:pt idx="0">
                  <c:v>82.211000000000027</c:v>
                </c:pt>
                <c:pt idx="1">
                  <c:v>45.774500000000003</c:v>
                </c:pt>
                <c:pt idx="2">
                  <c:v>24.313200000000023</c:v>
                </c:pt>
                <c:pt idx="3">
                  <c:v>12.704000000000001</c:v>
                </c:pt>
                <c:pt idx="4">
                  <c:v>6.7625099999999954</c:v>
                </c:pt>
              </c:numCache>
            </c:numRef>
          </c:val>
        </c:ser>
        <c:ser>
          <c:idx val="1"/>
          <c:order val="1"/>
          <c:tx>
            <c:v>BFS-2 [PACT 2011]</c:v>
          </c:tx>
          <c:spPr>
            <a:solidFill>
              <a:schemeClr val="accent2"/>
            </a:solidFill>
            <a:ln>
              <a:noFill/>
            </a:ln>
            <a:effectLst/>
          </c:spPr>
          <c:val>
            <c:numRef>
              <c:f>Sheet1!$G$13:$G$17</c:f>
              <c:numCache>
                <c:formatCode>General</c:formatCode>
                <c:ptCount val="5"/>
                <c:pt idx="0">
                  <c:v>47.745800000000003</c:v>
                </c:pt>
                <c:pt idx="1">
                  <c:v>29.518800000000013</c:v>
                </c:pt>
                <c:pt idx="2">
                  <c:v>16.104800000000019</c:v>
                </c:pt>
                <c:pt idx="3">
                  <c:v>8.5474900000000016</c:v>
                </c:pt>
                <c:pt idx="4">
                  <c:v>4.6047299999999955</c:v>
                </c:pt>
              </c:numCache>
            </c:numRef>
          </c:val>
        </c:ser>
        <c:ser>
          <c:idx val="2"/>
          <c:order val="2"/>
          <c:tx>
            <c:v>X-Stream</c:v>
          </c:tx>
          <c:spPr>
            <a:solidFill>
              <a:schemeClr val="accent3"/>
            </a:solidFill>
            <a:ln>
              <a:noFill/>
            </a:ln>
            <a:effectLst/>
          </c:spPr>
          <c:val>
            <c:numRef>
              <c:f>Sheet1!$H$13:$H$17</c:f>
              <c:numCache>
                <c:formatCode>General</c:formatCode>
                <c:ptCount val="5"/>
                <c:pt idx="0">
                  <c:v>22.0471</c:v>
                </c:pt>
                <c:pt idx="1">
                  <c:v>12.445600000000002</c:v>
                </c:pt>
                <c:pt idx="2">
                  <c:v>6.3864299999999998</c:v>
                </c:pt>
                <c:pt idx="3">
                  <c:v>3.9882900000000001</c:v>
                </c:pt>
                <c:pt idx="4">
                  <c:v>2.6889300000000018</c:v>
                </c:pt>
              </c:numCache>
            </c:numRef>
          </c:val>
        </c:ser>
        <c:gapWidth val="219"/>
        <c:overlap val="-27"/>
        <c:axId val="158476544"/>
        <c:axId val="158486912"/>
      </c:barChart>
      <c:catAx>
        <c:axId val="158476544"/>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800" baseline="0" dirty="0"/>
                  <a:t>Threads</a:t>
                </a:r>
              </a:p>
            </c:rich>
          </c:tx>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58486912"/>
        <c:crosses val="autoZero"/>
        <c:auto val="1"/>
        <c:lblAlgn val="ctr"/>
        <c:lblOffset val="100"/>
      </c:catAx>
      <c:valAx>
        <c:axId val="158486912"/>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800" dirty="0"/>
                  <a:t>Runtime</a:t>
                </a:r>
                <a:r>
                  <a:rPr lang="en-US" sz="2800" baseline="0" dirty="0"/>
                  <a:t> (s) Lower is better</a:t>
                </a:r>
                <a:endParaRPr lang="en-US" sz="2800" dirty="0"/>
              </a:p>
            </c:rich>
          </c:tx>
          <c:layout>
            <c:manualLayout>
              <c:xMode val="edge"/>
              <c:yMode val="edge"/>
              <c:x val="1.430057202288091E-2"/>
              <c:y val="0.177168021680217"/>
            </c:manualLayout>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58476544"/>
        <c:crosses val="autoZero"/>
        <c:crossBetween val="between"/>
      </c:valAx>
      <c:spPr>
        <a:noFill/>
        <a:ln>
          <a:noFill/>
        </a:ln>
        <a:effectLst/>
      </c:spPr>
    </c:plotArea>
    <c:legend>
      <c:legendPos val="r"/>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1D0A2F-34E9-3847-BC50-8C7EDB7A854B}" type="doc">
      <dgm:prSet loTypeId="urn:microsoft.com/office/officeart/2005/8/layout/lProcess3" loCatId="" qsTypeId="urn:microsoft.com/office/officeart/2005/8/quickstyle/simple4" qsCatId="simple" csTypeId="urn:microsoft.com/office/officeart/2005/8/colors/accent2_2" csCatId="accent2" phldr="1"/>
      <dgm:spPr/>
      <dgm:t>
        <a:bodyPr/>
        <a:lstStyle/>
        <a:p>
          <a:endParaRPr lang="en-US"/>
        </a:p>
      </dgm:t>
    </dgm:pt>
    <dgm:pt modelId="{16B2D667-5772-8541-932A-9A223823DE20}">
      <dgm:prSet phldrT="[Text]"/>
      <dgm:spPr>
        <a:solidFill>
          <a:srgbClr val="002060"/>
        </a:solidFill>
      </dgm:spPr>
      <dgm:t>
        <a:bodyPr/>
        <a:lstStyle/>
        <a:p>
          <a:r>
            <a:rPr lang="en-US" dirty="0" smtClean="0"/>
            <a:t>1</a:t>
          </a:r>
          <a:endParaRPr lang="en-US" dirty="0"/>
        </a:p>
      </dgm:t>
    </dgm:pt>
    <dgm:pt modelId="{3D253B0C-C19E-A342-8BA8-3C98BBF7CA45}" type="parTrans" cxnId="{251E270A-7F00-DA42-AD0E-A3127C55C00E}">
      <dgm:prSet/>
      <dgm:spPr/>
      <dgm:t>
        <a:bodyPr/>
        <a:lstStyle/>
        <a:p>
          <a:endParaRPr lang="en-US"/>
        </a:p>
      </dgm:t>
    </dgm:pt>
    <dgm:pt modelId="{28FA6F64-86F8-9849-8E2B-128074B09F7A}" type="sibTrans" cxnId="{251E270A-7F00-DA42-AD0E-A3127C55C00E}">
      <dgm:prSet/>
      <dgm:spPr/>
      <dgm:t>
        <a:bodyPr/>
        <a:lstStyle/>
        <a:p>
          <a:endParaRPr lang="en-US"/>
        </a:p>
      </dgm:t>
    </dgm:pt>
    <dgm:pt modelId="{0CD4BA37-9E64-6049-89AB-DAFFD397E0D9}">
      <dgm:prSet phldrT="[Text]"/>
      <dgm:spPr>
        <a:solidFill>
          <a:srgbClr val="002060"/>
        </a:solidFill>
      </dgm:spPr>
      <dgm:t>
        <a:bodyPr/>
        <a:lstStyle/>
        <a:p>
          <a:r>
            <a:rPr lang="en-US" dirty="0" smtClean="0"/>
            <a:t>2</a:t>
          </a:r>
          <a:endParaRPr lang="en-US" dirty="0"/>
        </a:p>
      </dgm:t>
    </dgm:pt>
    <dgm:pt modelId="{7D62B4F2-BEEB-C644-9084-56C6807D134D}" type="parTrans" cxnId="{8DBA01B7-A4DA-C644-9118-7264D3594509}">
      <dgm:prSet/>
      <dgm:spPr/>
      <dgm:t>
        <a:bodyPr/>
        <a:lstStyle/>
        <a:p>
          <a:endParaRPr lang="en-US"/>
        </a:p>
      </dgm:t>
    </dgm:pt>
    <dgm:pt modelId="{C2BCF180-0018-AB44-A43E-F2EA2A2428F0}" type="sibTrans" cxnId="{8DBA01B7-A4DA-C644-9118-7264D3594509}">
      <dgm:prSet/>
      <dgm:spPr/>
      <dgm:t>
        <a:bodyPr/>
        <a:lstStyle/>
        <a:p>
          <a:endParaRPr lang="en-US"/>
        </a:p>
      </dgm:t>
    </dgm:pt>
    <dgm:pt modelId="{BDF12959-F5E0-4C4F-AED0-846A9E6DF61F}">
      <dgm:prSet phldrT="[Text]" custT="1"/>
      <dgm:spPr>
        <a:solidFill>
          <a:schemeClr val="accent1">
            <a:lumMod val="40000"/>
            <a:lumOff val="60000"/>
            <a:alpha val="90000"/>
          </a:schemeClr>
        </a:solidFill>
      </dgm:spPr>
      <dgm:t>
        <a:bodyPr/>
        <a:lstStyle/>
        <a:p>
          <a:pPr algn="l"/>
          <a:r>
            <a:rPr lang="en-US" sz="2800" dirty="0" smtClean="0"/>
            <a:t>Structure driven computation</a:t>
          </a:r>
        </a:p>
        <a:p>
          <a:pPr algn="l"/>
          <a:r>
            <a:rPr lang="en-US" sz="2400" dirty="0" smtClean="0"/>
            <a:t>Data Transfer Issues</a:t>
          </a:r>
          <a:endParaRPr lang="en-US" sz="2400" dirty="0"/>
        </a:p>
      </dgm:t>
    </dgm:pt>
    <dgm:pt modelId="{45A04D52-10BE-6B48-ACB9-1E44FB416110}" type="parTrans" cxnId="{D147C16F-A173-FD44-BA26-31E969E63065}">
      <dgm:prSet/>
      <dgm:spPr/>
      <dgm:t>
        <a:bodyPr/>
        <a:lstStyle/>
        <a:p>
          <a:endParaRPr lang="en-US"/>
        </a:p>
      </dgm:t>
    </dgm:pt>
    <dgm:pt modelId="{81AA9611-7D26-1449-BD47-7F3BE886F153}" type="sibTrans" cxnId="{D147C16F-A173-FD44-BA26-31E969E63065}">
      <dgm:prSet/>
      <dgm:spPr/>
      <dgm:t>
        <a:bodyPr/>
        <a:lstStyle/>
        <a:p>
          <a:endParaRPr lang="en-US"/>
        </a:p>
      </dgm:t>
    </dgm:pt>
    <dgm:pt modelId="{22F85BC7-4269-764B-A01B-69DC94850E6C}">
      <dgm:prSet phldrT="[Text]" custT="1"/>
      <dgm:spPr>
        <a:solidFill>
          <a:schemeClr val="accent1">
            <a:lumMod val="40000"/>
            <a:lumOff val="60000"/>
            <a:alpha val="90000"/>
          </a:schemeClr>
        </a:solidFill>
      </dgm:spPr>
      <dgm:t>
        <a:bodyPr/>
        <a:lstStyle/>
        <a:p>
          <a:pPr algn="l"/>
          <a:r>
            <a:rPr lang="en-US" sz="2800" dirty="0" smtClean="0"/>
            <a:t>Irregular Structure</a:t>
          </a:r>
        </a:p>
        <a:p>
          <a:pPr algn="l"/>
          <a:r>
            <a:rPr lang="en-US" sz="2400" dirty="0" smtClean="0"/>
            <a:t>Partitioning Issues</a:t>
          </a:r>
          <a:endParaRPr lang="en-US" sz="2400" dirty="0"/>
        </a:p>
      </dgm:t>
    </dgm:pt>
    <dgm:pt modelId="{FF0044A6-A063-5C40-A40B-F65FE0933EA1}" type="parTrans" cxnId="{0647F9F3-0D12-3E4F-95F6-9AD2EFCB884F}">
      <dgm:prSet/>
      <dgm:spPr/>
      <dgm:t>
        <a:bodyPr/>
        <a:lstStyle/>
        <a:p>
          <a:endParaRPr lang="en-US"/>
        </a:p>
      </dgm:t>
    </dgm:pt>
    <dgm:pt modelId="{5ED4B667-6DD3-BD4B-90D3-AED3CACD7AF7}" type="sibTrans" cxnId="{0647F9F3-0D12-3E4F-95F6-9AD2EFCB884F}">
      <dgm:prSet/>
      <dgm:spPr/>
      <dgm:t>
        <a:bodyPr/>
        <a:lstStyle/>
        <a:p>
          <a:endParaRPr lang="en-US"/>
        </a:p>
      </dgm:t>
    </dgm:pt>
    <dgm:pt modelId="{8371A684-2574-7648-AFAE-59F4D535D92C}" type="pres">
      <dgm:prSet presAssocID="{AA1D0A2F-34E9-3847-BC50-8C7EDB7A854B}" presName="Name0" presStyleCnt="0">
        <dgm:presLayoutVars>
          <dgm:chPref val="3"/>
          <dgm:dir/>
          <dgm:animLvl val="lvl"/>
          <dgm:resizeHandles/>
        </dgm:presLayoutVars>
      </dgm:prSet>
      <dgm:spPr/>
      <dgm:t>
        <a:bodyPr/>
        <a:lstStyle/>
        <a:p>
          <a:endParaRPr lang="en-US"/>
        </a:p>
      </dgm:t>
    </dgm:pt>
    <dgm:pt modelId="{A8D1DA99-E07A-9C40-B5A9-6CA0330CAB42}" type="pres">
      <dgm:prSet presAssocID="{16B2D667-5772-8541-932A-9A223823DE20}" presName="horFlow" presStyleCnt="0"/>
      <dgm:spPr/>
    </dgm:pt>
    <dgm:pt modelId="{E93D47D2-3DC5-464E-8113-621FD7E60DE9}" type="pres">
      <dgm:prSet presAssocID="{16B2D667-5772-8541-932A-9A223823DE20}" presName="bigChev" presStyleLbl="node1" presStyleIdx="0" presStyleCnt="2" custScaleX="68476" custLinFactNeighborY="3784"/>
      <dgm:spPr/>
      <dgm:t>
        <a:bodyPr/>
        <a:lstStyle/>
        <a:p>
          <a:endParaRPr lang="en-US"/>
        </a:p>
      </dgm:t>
    </dgm:pt>
    <dgm:pt modelId="{6DE61187-22D6-9840-B884-509A0541BD79}" type="pres">
      <dgm:prSet presAssocID="{45A04D52-10BE-6B48-ACB9-1E44FB416110}" presName="parTrans" presStyleCnt="0"/>
      <dgm:spPr/>
    </dgm:pt>
    <dgm:pt modelId="{DBC0D96D-B4CB-1543-A91E-42B14EE48CDA}" type="pres">
      <dgm:prSet presAssocID="{BDF12959-F5E0-4C4F-AED0-846A9E6DF61F}" presName="node" presStyleLbl="alignAccFollowNode1" presStyleIdx="0" presStyleCnt="2" custScaleX="246401" custScaleY="120658">
        <dgm:presLayoutVars>
          <dgm:bulletEnabled val="1"/>
        </dgm:presLayoutVars>
      </dgm:prSet>
      <dgm:spPr/>
      <dgm:t>
        <a:bodyPr/>
        <a:lstStyle/>
        <a:p>
          <a:endParaRPr lang="en-US"/>
        </a:p>
      </dgm:t>
    </dgm:pt>
    <dgm:pt modelId="{32F83E53-6C3E-AD4F-800C-888C5C03A232}" type="pres">
      <dgm:prSet presAssocID="{16B2D667-5772-8541-932A-9A223823DE20}" presName="vSp" presStyleCnt="0"/>
      <dgm:spPr/>
    </dgm:pt>
    <dgm:pt modelId="{E472AEDB-D26F-3B48-929A-4CF05F49295D}" type="pres">
      <dgm:prSet presAssocID="{0CD4BA37-9E64-6049-89AB-DAFFD397E0D9}" presName="horFlow" presStyleCnt="0"/>
      <dgm:spPr/>
    </dgm:pt>
    <dgm:pt modelId="{4A076114-EF3E-4C42-982B-879EDC4FDFBE}" type="pres">
      <dgm:prSet presAssocID="{0CD4BA37-9E64-6049-89AB-DAFFD397E0D9}" presName="bigChev" presStyleLbl="node1" presStyleIdx="1" presStyleCnt="2" custScaleX="68476"/>
      <dgm:spPr/>
      <dgm:t>
        <a:bodyPr/>
        <a:lstStyle/>
        <a:p>
          <a:endParaRPr lang="en-US"/>
        </a:p>
      </dgm:t>
    </dgm:pt>
    <dgm:pt modelId="{E765828D-2C48-3C49-A96E-7E60B787AD86}" type="pres">
      <dgm:prSet presAssocID="{FF0044A6-A063-5C40-A40B-F65FE0933EA1}" presName="parTrans" presStyleCnt="0"/>
      <dgm:spPr/>
    </dgm:pt>
    <dgm:pt modelId="{634FA8DA-43F5-5641-909A-F593CB7E56B7}" type="pres">
      <dgm:prSet presAssocID="{22F85BC7-4269-764B-A01B-69DC94850E6C}" presName="node" presStyleLbl="alignAccFollowNode1" presStyleIdx="1" presStyleCnt="2" custScaleX="246401" custScaleY="120658">
        <dgm:presLayoutVars>
          <dgm:bulletEnabled val="1"/>
        </dgm:presLayoutVars>
      </dgm:prSet>
      <dgm:spPr/>
      <dgm:t>
        <a:bodyPr/>
        <a:lstStyle/>
        <a:p>
          <a:endParaRPr lang="en-US"/>
        </a:p>
      </dgm:t>
    </dgm:pt>
  </dgm:ptLst>
  <dgm:cxnLst>
    <dgm:cxn modelId="{0FD39BC6-D0A9-45CE-A4BA-6F6FA4A72D7C}" type="presOf" srcId="{BDF12959-F5E0-4C4F-AED0-846A9E6DF61F}" destId="{DBC0D96D-B4CB-1543-A91E-42B14EE48CDA}" srcOrd="0" destOrd="0" presId="urn:microsoft.com/office/officeart/2005/8/layout/lProcess3"/>
    <dgm:cxn modelId="{680B8FA0-6CEC-4BB4-8D29-647008150986}" type="presOf" srcId="{AA1D0A2F-34E9-3847-BC50-8C7EDB7A854B}" destId="{8371A684-2574-7648-AFAE-59F4D535D92C}" srcOrd="0" destOrd="0" presId="urn:microsoft.com/office/officeart/2005/8/layout/lProcess3"/>
    <dgm:cxn modelId="{D147C16F-A173-FD44-BA26-31E969E63065}" srcId="{16B2D667-5772-8541-932A-9A223823DE20}" destId="{BDF12959-F5E0-4C4F-AED0-846A9E6DF61F}" srcOrd="0" destOrd="0" parTransId="{45A04D52-10BE-6B48-ACB9-1E44FB416110}" sibTransId="{81AA9611-7D26-1449-BD47-7F3BE886F153}"/>
    <dgm:cxn modelId="{C70D0839-E104-4087-9C82-E29A944D88DC}" type="presOf" srcId="{16B2D667-5772-8541-932A-9A223823DE20}" destId="{E93D47D2-3DC5-464E-8113-621FD7E60DE9}" srcOrd="0" destOrd="0" presId="urn:microsoft.com/office/officeart/2005/8/layout/lProcess3"/>
    <dgm:cxn modelId="{8DBA01B7-A4DA-C644-9118-7264D3594509}" srcId="{AA1D0A2F-34E9-3847-BC50-8C7EDB7A854B}" destId="{0CD4BA37-9E64-6049-89AB-DAFFD397E0D9}" srcOrd="1" destOrd="0" parTransId="{7D62B4F2-BEEB-C644-9084-56C6807D134D}" sibTransId="{C2BCF180-0018-AB44-A43E-F2EA2A2428F0}"/>
    <dgm:cxn modelId="{2143E84A-94E6-4B94-A8A6-52558A1964FE}" type="presOf" srcId="{22F85BC7-4269-764B-A01B-69DC94850E6C}" destId="{634FA8DA-43F5-5641-909A-F593CB7E56B7}" srcOrd="0" destOrd="0" presId="urn:microsoft.com/office/officeart/2005/8/layout/lProcess3"/>
    <dgm:cxn modelId="{523E3155-1A27-41B6-9D0E-21ED6960D0B2}" type="presOf" srcId="{0CD4BA37-9E64-6049-89AB-DAFFD397E0D9}" destId="{4A076114-EF3E-4C42-982B-879EDC4FDFBE}" srcOrd="0" destOrd="0" presId="urn:microsoft.com/office/officeart/2005/8/layout/lProcess3"/>
    <dgm:cxn modelId="{251E270A-7F00-DA42-AD0E-A3127C55C00E}" srcId="{AA1D0A2F-34E9-3847-BC50-8C7EDB7A854B}" destId="{16B2D667-5772-8541-932A-9A223823DE20}" srcOrd="0" destOrd="0" parTransId="{3D253B0C-C19E-A342-8BA8-3C98BBF7CA45}" sibTransId="{28FA6F64-86F8-9849-8E2B-128074B09F7A}"/>
    <dgm:cxn modelId="{0647F9F3-0D12-3E4F-95F6-9AD2EFCB884F}" srcId="{0CD4BA37-9E64-6049-89AB-DAFFD397E0D9}" destId="{22F85BC7-4269-764B-A01B-69DC94850E6C}" srcOrd="0" destOrd="0" parTransId="{FF0044A6-A063-5C40-A40B-F65FE0933EA1}" sibTransId="{5ED4B667-6DD3-BD4B-90D3-AED3CACD7AF7}"/>
    <dgm:cxn modelId="{111556EE-D235-46FF-86D5-6ECB3BF9B838}" type="presParOf" srcId="{8371A684-2574-7648-AFAE-59F4D535D92C}" destId="{A8D1DA99-E07A-9C40-B5A9-6CA0330CAB42}" srcOrd="0" destOrd="0" presId="urn:microsoft.com/office/officeart/2005/8/layout/lProcess3"/>
    <dgm:cxn modelId="{9D8C99ED-A1F4-414A-91F9-4250725E293C}" type="presParOf" srcId="{A8D1DA99-E07A-9C40-B5A9-6CA0330CAB42}" destId="{E93D47D2-3DC5-464E-8113-621FD7E60DE9}" srcOrd="0" destOrd="0" presId="urn:microsoft.com/office/officeart/2005/8/layout/lProcess3"/>
    <dgm:cxn modelId="{CB70070A-10B9-4242-A612-12DD9C909DE2}" type="presParOf" srcId="{A8D1DA99-E07A-9C40-B5A9-6CA0330CAB42}" destId="{6DE61187-22D6-9840-B884-509A0541BD79}" srcOrd="1" destOrd="0" presId="urn:microsoft.com/office/officeart/2005/8/layout/lProcess3"/>
    <dgm:cxn modelId="{56EF27D7-0594-4E48-AAFB-0A2069B91EFD}" type="presParOf" srcId="{A8D1DA99-E07A-9C40-B5A9-6CA0330CAB42}" destId="{DBC0D96D-B4CB-1543-A91E-42B14EE48CDA}" srcOrd="2" destOrd="0" presId="urn:microsoft.com/office/officeart/2005/8/layout/lProcess3"/>
    <dgm:cxn modelId="{A7634133-552E-434C-83F0-9905B84303D5}" type="presParOf" srcId="{8371A684-2574-7648-AFAE-59F4D535D92C}" destId="{32F83E53-6C3E-AD4F-800C-888C5C03A232}" srcOrd="1" destOrd="0" presId="urn:microsoft.com/office/officeart/2005/8/layout/lProcess3"/>
    <dgm:cxn modelId="{80002017-DB6C-4C64-87AF-90BD4D9B3DCD}" type="presParOf" srcId="{8371A684-2574-7648-AFAE-59F4D535D92C}" destId="{E472AEDB-D26F-3B48-929A-4CF05F49295D}" srcOrd="2" destOrd="0" presId="urn:microsoft.com/office/officeart/2005/8/layout/lProcess3"/>
    <dgm:cxn modelId="{D6ACDEB6-0182-4A10-ADE6-3F4BBF35C9E7}" type="presParOf" srcId="{E472AEDB-D26F-3B48-929A-4CF05F49295D}" destId="{4A076114-EF3E-4C42-982B-879EDC4FDFBE}" srcOrd="0" destOrd="0" presId="urn:microsoft.com/office/officeart/2005/8/layout/lProcess3"/>
    <dgm:cxn modelId="{1636AC67-69EE-437B-8ACE-608F89E41FAE}" type="presParOf" srcId="{E472AEDB-D26F-3B48-929A-4CF05F49295D}" destId="{E765828D-2C48-3C49-A96E-7E60B787AD86}" srcOrd="1" destOrd="0" presId="urn:microsoft.com/office/officeart/2005/8/layout/lProcess3"/>
    <dgm:cxn modelId="{93E1B0B8-486B-4AEC-9ABC-AA91CEF23666}" type="presParOf" srcId="{E472AEDB-D26F-3B48-929A-4CF05F49295D}" destId="{634FA8DA-43F5-5641-909A-F593CB7E56B7}"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1D0A2F-34E9-3847-BC50-8C7EDB7A854B}" type="doc">
      <dgm:prSet loTypeId="urn:microsoft.com/office/officeart/2005/8/layout/lProcess3" loCatId="" qsTypeId="urn:microsoft.com/office/officeart/2005/8/quickstyle/simple4" qsCatId="simple" csTypeId="urn:microsoft.com/office/officeart/2005/8/colors/accent2_2" csCatId="accent2" phldr="1"/>
      <dgm:spPr/>
      <dgm:t>
        <a:bodyPr/>
        <a:lstStyle/>
        <a:p>
          <a:endParaRPr lang="en-US"/>
        </a:p>
      </dgm:t>
    </dgm:pt>
    <dgm:pt modelId="{16B2D667-5772-8541-932A-9A223823DE20}">
      <dgm:prSet phldrT="[Text]"/>
      <dgm:spPr>
        <a:solidFill>
          <a:srgbClr val="002060"/>
        </a:solidFill>
      </dgm:spPr>
      <dgm:t>
        <a:bodyPr/>
        <a:lstStyle/>
        <a:p>
          <a:r>
            <a:rPr lang="en-US" dirty="0" smtClean="0"/>
            <a:t>1</a:t>
          </a:r>
          <a:endParaRPr lang="en-US" dirty="0"/>
        </a:p>
      </dgm:t>
    </dgm:pt>
    <dgm:pt modelId="{3D253B0C-C19E-A342-8BA8-3C98BBF7CA45}" type="parTrans" cxnId="{251E270A-7F00-DA42-AD0E-A3127C55C00E}">
      <dgm:prSet/>
      <dgm:spPr/>
      <dgm:t>
        <a:bodyPr/>
        <a:lstStyle/>
        <a:p>
          <a:endParaRPr lang="en-US"/>
        </a:p>
      </dgm:t>
    </dgm:pt>
    <dgm:pt modelId="{28FA6F64-86F8-9849-8E2B-128074B09F7A}" type="sibTrans" cxnId="{251E270A-7F00-DA42-AD0E-A3127C55C00E}">
      <dgm:prSet/>
      <dgm:spPr/>
      <dgm:t>
        <a:bodyPr/>
        <a:lstStyle/>
        <a:p>
          <a:endParaRPr lang="en-US"/>
        </a:p>
      </dgm:t>
    </dgm:pt>
    <dgm:pt modelId="{0CD4BA37-9E64-6049-89AB-DAFFD397E0D9}">
      <dgm:prSet phldrT="[Text]"/>
      <dgm:spPr>
        <a:solidFill>
          <a:srgbClr val="002060"/>
        </a:solidFill>
      </dgm:spPr>
      <dgm:t>
        <a:bodyPr/>
        <a:lstStyle/>
        <a:p>
          <a:r>
            <a:rPr lang="en-US" dirty="0" smtClean="0"/>
            <a:t>2</a:t>
          </a:r>
          <a:endParaRPr lang="en-US" dirty="0"/>
        </a:p>
      </dgm:t>
    </dgm:pt>
    <dgm:pt modelId="{7D62B4F2-BEEB-C644-9084-56C6807D134D}" type="parTrans" cxnId="{8DBA01B7-A4DA-C644-9118-7264D3594509}">
      <dgm:prSet/>
      <dgm:spPr/>
      <dgm:t>
        <a:bodyPr/>
        <a:lstStyle/>
        <a:p>
          <a:endParaRPr lang="en-US"/>
        </a:p>
      </dgm:t>
    </dgm:pt>
    <dgm:pt modelId="{C2BCF180-0018-AB44-A43E-F2EA2A2428F0}" type="sibTrans" cxnId="{8DBA01B7-A4DA-C644-9118-7264D3594509}">
      <dgm:prSet/>
      <dgm:spPr/>
      <dgm:t>
        <a:bodyPr/>
        <a:lstStyle/>
        <a:p>
          <a:endParaRPr lang="en-US"/>
        </a:p>
      </dgm:t>
    </dgm:pt>
    <dgm:pt modelId="{BDF12959-F5E0-4C4F-AED0-846A9E6DF61F}">
      <dgm:prSet phldrT="[Text]" custT="1"/>
      <dgm:spPr>
        <a:solidFill>
          <a:schemeClr val="accent1">
            <a:lumMod val="40000"/>
            <a:lumOff val="60000"/>
            <a:alpha val="90000"/>
          </a:schemeClr>
        </a:solidFill>
      </dgm:spPr>
      <dgm:t>
        <a:bodyPr/>
        <a:lstStyle/>
        <a:p>
          <a:pPr algn="l"/>
          <a:r>
            <a:rPr lang="en-US" sz="3200" dirty="0" smtClean="0"/>
            <a:t>Extend Existing Paradigms</a:t>
          </a:r>
        </a:p>
      </dgm:t>
    </dgm:pt>
    <dgm:pt modelId="{45A04D52-10BE-6B48-ACB9-1E44FB416110}" type="parTrans" cxnId="{D147C16F-A173-FD44-BA26-31E969E63065}">
      <dgm:prSet/>
      <dgm:spPr/>
      <dgm:t>
        <a:bodyPr/>
        <a:lstStyle/>
        <a:p>
          <a:endParaRPr lang="en-US"/>
        </a:p>
      </dgm:t>
    </dgm:pt>
    <dgm:pt modelId="{81AA9611-7D26-1449-BD47-7F3BE886F153}" type="sibTrans" cxnId="{D147C16F-A173-FD44-BA26-31E969E63065}">
      <dgm:prSet/>
      <dgm:spPr/>
      <dgm:t>
        <a:bodyPr/>
        <a:lstStyle/>
        <a:p>
          <a:endParaRPr lang="en-US"/>
        </a:p>
      </dgm:t>
    </dgm:pt>
    <dgm:pt modelId="{22F85BC7-4269-764B-A01B-69DC94850E6C}">
      <dgm:prSet phldrT="[Text]" custT="1"/>
      <dgm:spPr>
        <a:solidFill>
          <a:schemeClr val="accent1">
            <a:lumMod val="40000"/>
            <a:lumOff val="60000"/>
            <a:alpha val="90000"/>
          </a:schemeClr>
        </a:solidFill>
      </dgm:spPr>
      <dgm:t>
        <a:bodyPr/>
        <a:lstStyle/>
        <a:p>
          <a:pPr algn="l"/>
          <a:r>
            <a:rPr lang="en-US" sz="3000" b="1" dirty="0" smtClean="0"/>
            <a:t>BUILD NEW FRAMEWORKS!</a:t>
          </a:r>
          <a:endParaRPr lang="en-US" sz="3000" dirty="0"/>
        </a:p>
      </dgm:t>
    </dgm:pt>
    <dgm:pt modelId="{FF0044A6-A063-5C40-A40B-F65FE0933EA1}" type="parTrans" cxnId="{0647F9F3-0D12-3E4F-95F6-9AD2EFCB884F}">
      <dgm:prSet/>
      <dgm:spPr/>
      <dgm:t>
        <a:bodyPr/>
        <a:lstStyle/>
        <a:p>
          <a:endParaRPr lang="en-US"/>
        </a:p>
      </dgm:t>
    </dgm:pt>
    <dgm:pt modelId="{5ED4B667-6DD3-BD4B-90D3-AED3CACD7AF7}" type="sibTrans" cxnId="{0647F9F3-0D12-3E4F-95F6-9AD2EFCB884F}">
      <dgm:prSet/>
      <dgm:spPr/>
      <dgm:t>
        <a:bodyPr/>
        <a:lstStyle/>
        <a:p>
          <a:endParaRPr lang="en-US"/>
        </a:p>
      </dgm:t>
    </dgm:pt>
    <dgm:pt modelId="{8371A684-2574-7648-AFAE-59F4D535D92C}" type="pres">
      <dgm:prSet presAssocID="{AA1D0A2F-34E9-3847-BC50-8C7EDB7A854B}" presName="Name0" presStyleCnt="0">
        <dgm:presLayoutVars>
          <dgm:chPref val="3"/>
          <dgm:dir/>
          <dgm:animLvl val="lvl"/>
          <dgm:resizeHandles/>
        </dgm:presLayoutVars>
      </dgm:prSet>
      <dgm:spPr/>
      <dgm:t>
        <a:bodyPr/>
        <a:lstStyle/>
        <a:p>
          <a:endParaRPr lang="en-US"/>
        </a:p>
      </dgm:t>
    </dgm:pt>
    <dgm:pt modelId="{A8D1DA99-E07A-9C40-B5A9-6CA0330CAB42}" type="pres">
      <dgm:prSet presAssocID="{16B2D667-5772-8541-932A-9A223823DE20}" presName="horFlow" presStyleCnt="0"/>
      <dgm:spPr/>
    </dgm:pt>
    <dgm:pt modelId="{E93D47D2-3DC5-464E-8113-621FD7E60DE9}" type="pres">
      <dgm:prSet presAssocID="{16B2D667-5772-8541-932A-9A223823DE20}" presName="bigChev" presStyleLbl="node1" presStyleIdx="0" presStyleCnt="2" custScaleX="68476" custLinFactNeighborY="3784"/>
      <dgm:spPr/>
      <dgm:t>
        <a:bodyPr/>
        <a:lstStyle/>
        <a:p>
          <a:endParaRPr lang="en-US"/>
        </a:p>
      </dgm:t>
    </dgm:pt>
    <dgm:pt modelId="{6DE61187-22D6-9840-B884-509A0541BD79}" type="pres">
      <dgm:prSet presAssocID="{45A04D52-10BE-6B48-ACB9-1E44FB416110}" presName="parTrans" presStyleCnt="0"/>
      <dgm:spPr/>
    </dgm:pt>
    <dgm:pt modelId="{DBC0D96D-B4CB-1543-A91E-42B14EE48CDA}" type="pres">
      <dgm:prSet presAssocID="{BDF12959-F5E0-4C4F-AED0-846A9E6DF61F}" presName="node" presStyleLbl="alignAccFollowNode1" presStyleIdx="0" presStyleCnt="2" custScaleX="246401" custScaleY="120658" custLinFactNeighborY="-198">
        <dgm:presLayoutVars>
          <dgm:bulletEnabled val="1"/>
        </dgm:presLayoutVars>
      </dgm:prSet>
      <dgm:spPr/>
      <dgm:t>
        <a:bodyPr/>
        <a:lstStyle/>
        <a:p>
          <a:endParaRPr lang="en-US"/>
        </a:p>
      </dgm:t>
    </dgm:pt>
    <dgm:pt modelId="{32F83E53-6C3E-AD4F-800C-888C5C03A232}" type="pres">
      <dgm:prSet presAssocID="{16B2D667-5772-8541-932A-9A223823DE20}" presName="vSp" presStyleCnt="0"/>
      <dgm:spPr/>
    </dgm:pt>
    <dgm:pt modelId="{E472AEDB-D26F-3B48-929A-4CF05F49295D}" type="pres">
      <dgm:prSet presAssocID="{0CD4BA37-9E64-6049-89AB-DAFFD397E0D9}" presName="horFlow" presStyleCnt="0"/>
      <dgm:spPr/>
    </dgm:pt>
    <dgm:pt modelId="{4A076114-EF3E-4C42-982B-879EDC4FDFBE}" type="pres">
      <dgm:prSet presAssocID="{0CD4BA37-9E64-6049-89AB-DAFFD397E0D9}" presName="bigChev" presStyleLbl="node1" presStyleIdx="1" presStyleCnt="2" custScaleX="68476"/>
      <dgm:spPr/>
      <dgm:t>
        <a:bodyPr/>
        <a:lstStyle/>
        <a:p>
          <a:endParaRPr lang="en-US"/>
        </a:p>
      </dgm:t>
    </dgm:pt>
    <dgm:pt modelId="{E765828D-2C48-3C49-A96E-7E60B787AD86}" type="pres">
      <dgm:prSet presAssocID="{FF0044A6-A063-5C40-A40B-F65FE0933EA1}" presName="parTrans" presStyleCnt="0"/>
      <dgm:spPr/>
    </dgm:pt>
    <dgm:pt modelId="{634FA8DA-43F5-5641-909A-F593CB7E56B7}" type="pres">
      <dgm:prSet presAssocID="{22F85BC7-4269-764B-A01B-69DC94850E6C}" presName="node" presStyleLbl="alignAccFollowNode1" presStyleIdx="1" presStyleCnt="2" custScaleX="246401" custScaleY="120658">
        <dgm:presLayoutVars>
          <dgm:bulletEnabled val="1"/>
        </dgm:presLayoutVars>
      </dgm:prSet>
      <dgm:spPr/>
      <dgm:t>
        <a:bodyPr/>
        <a:lstStyle/>
        <a:p>
          <a:endParaRPr lang="en-US"/>
        </a:p>
      </dgm:t>
    </dgm:pt>
  </dgm:ptLst>
  <dgm:cxnLst>
    <dgm:cxn modelId="{D147C16F-A173-FD44-BA26-31E969E63065}" srcId="{16B2D667-5772-8541-932A-9A223823DE20}" destId="{BDF12959-F5E0-4C4F-AED0-846A9E6DF61F}" srcOrd="0" destOrd="0" parTransId="{45A04D52-10BE-6B48-ACB9-1E44FB416110}" sibTransId="{81AA9611-7D26-1449-BD47-7F3BE886F153}"/>
    <dgm:cxn modelId="{7FD457E4-C4EB-45B6-96C0-DC6EDA0D160F}" type="presOf" srcId="{AA1D0A2F-34E9-3847-BC50-8C7EDB7A854B}" destId="{8371A684-2574-7648-AFAE-59F4D535D92C}" srcOrd="0" destOrd="0" presId="urn:microsoft.com/office/officeart/2005/8/layout/lProcess3"/>
    <dgm:cxn modelId="{8DBA01B7-A4DA-C644-9118-7264D3594509}" srcId="{AA1D0A2F-34E9-3847-BC50-8C7EDB7A854B}" destId="{0CD4BA37-9E64-6049-89AB-DAFFD397E0D9}" srcOrd="1" destOrd="0" parTransId="{7D62B4F2-BEEB-C644-9084-56C6807D134D}" sibTransId="{C2BCF180-0018-AB44-A43E-F2EA2A2428F0}"/>
    <dgm:cxn modelId="{894FC081-C1DF-4FBA-AC25-72BD61A28D26}" type="presOf" srcId="{0CD4BA37-9E64-6049-89AB-DAFFD397E0D9}" destId="{4A076114-EF3E-4C42-982B-879EDC4FDFBE}" srcOrd="0" destOrd="0" presId="urn:microsoft.com/office/officeart/2005/8/layout/lProcess3"/>
    <dgm:cxn modelId="{D5C24B86-5BC3-4C29-9FC3-2F6CF5E52C12}" type="presOf" srcId="{16B2D667-5772-8541-932A-9A223823DE20}" destId="{E93D47D2-3DC5-464E-8113-621FD7E60DE9}" srcOrd="0" destOrd="0" presId="urn:microsoft.com/office/officeart/2005/8/layout/lProcess3"/>
    <dgm:cxn modelId="{251E270A-7F00-DA42-AD0E-A3127C55C00E}" srcId="{AA1D0A2F-34E9-3847-BC50-8C7EDB7A854B}" destId="{16B2D667-5772-8541-932A-9A223823DE20}" srcOrd="0" destOrd="0" parTransId="{3D253B0C-C19E-A342-8BA8-3C98BBF7CA45}" sibTransId="{28FA6F64-86F8-9849-8E2B-128074B09F7A}"/>
    <dgm:cxn modelId="{C4FB8434-5F78-4926-8EE4-BEDCA7A87BEF}" type="presOf" srcId="{BDF12959-F5E0-4C4F-AED0-846A9E6DF61F}" destId="{DBC0D96D-B4CB-1543-A91E-42B14EE48CDA}" srcOrd="0" destOrd="0" presId="urn:microsoft.com/office/officeart/2005/8/layout/lProcess3"/>
    <dgm:cxn modelId="{7D6555C3-E5A8-4F87-8E34-29D6D7545298}" type="presOf" srcId="{22F85BC7-4269-764B-A01B-69DC94850E6C}" destId="{634FA8DA-43F5-5641-909A-F593CB7E56B7}" srcOrd="0" destOrd="0" presId="urn:microsoft.com/office/officeart/2005/8/layout/lProcess3"/>
    <dgm:cxn modelId="{0647F9F3-0D12-3E4F-95F6-9AD2EFCB884F}" srcId="{0CD4BA37-9E64-6049-89AB-DAFFD397E0D9}" destId="{22F85BC7-4269-764B-A01B-69DC94850E6C}" srcOrd="0" destOrd="0" parTransId="{FF0044A6-A063-5C40-A40B-F65FE0933EA1}" sibTransId="{5ED4B667-6DD3-BD4B-90D3-AED3CACD7AF7}"/>
    <dgm:cxn modelId="{5C20CDDE-9469-4BAC-BA35-2C40691E8903}" type="presParOf" srcId="{8371A684-2574-7648-AFAE-59F4D535D92C}" destId="{A8D1DA99-E07A-9C40-B5A9-6CA0330CAB42}" srcOrd="0" destOrd="0" presId="urn:microsoft.com/office/officeart/2005/8/layout/lProcess3"/>
    <dgm:cxn modelId="{FA9CC760-D94B-43CE-AA26-FB1AFF03B219}" type="presParOf" srcId="{A8D1DA99-E07A-9C40-B5A9-6CA0330CAB42}" destId="{E93D47D2-3DC5-464E-8113-621FD7E60DE9}" srcOrd="0" destOrd="0" presId="urn:microsoft.com/office/officeart/2005/8/layout/lProcess3"/>
    <dgm:cxn modelId="{E0E03466-BD45-4383-B1A7-8C03D239D50E}" type="presParOf" srcId="{A8D1DA99-E07A-9C40-B5A9-6CA0330CAB42}" destId="{6DE61187-22D6-9840-B884-509A0541BD79}" srcOrd="1" destOrd="0" presId="urn:microsoft.com/office/officeart/2005/8/layout/lProcess3"/>
    <dgm:cxn modelId="{B02D2957-8F0E-4383-AFC9-89CE09D0A359}" type="presParOf" srcId="{A8D1DA99-E07A-9C40-B5A9-6CA0330CAB42}" destId="{DBC0D96D-B4CB-1543-A91E-42B14EE48CDA}" srcOrd="2" destOrd="0" presId="urn:microsoft.com/office/officeart/2005/8/layout/lProcess3"/>
    <dgm:cxn modelId="{5542976C-78AC-4857-AD09-A80267D29344}" type="presParOf" srcId="{8371A684-2574-7648-AFAE-59F4D535D92C}" destId="{32F83E53-6C3E-AD4F-800C-888C5C03A232}" srcOrd="1" destOrd="0" presId="urn:microsoft.com/office/officeart/2005/8/layout/lProcess3"/>
    <dgm:cxn modelId="{96413250-2859-46A7-9165-4A2A499FDFDB}" type="presParOf" srcId="{8371A684-2574-7648-AFAE-59F4D535D92C}" destId="{E472AEDB-D26F-3B48-929A-4CF05F49295D}" srcOrd="2" destOrd="0" presId="urn:microsoft.com/office/officeart/2005/8/layout/lProcess3"/>
    <dgm:cxn modelId="{45B8E4F1-66A3-4095-BB2F-EBC4AD771A3C}" type="presParOf" srcId="{E472AEDB-D26F-3B48-929A-4CF05F49295D}" destId="{4A076114-EF3E-4C42-982B-879EDC4FDFBE}" srcOrd="0" destOrd="0" presId="urn:microsoft.com/office/officeart/2005/8/layout/lProcess3"/>
    <dgm:cxn modelId="{D370A938-468D-4C7F-B076-52DF30AAEFBA}" type="presParOf" srcId="{E472AEDB-D26F-3B48-929A-4CF05F49295D}" destId="{E765828D-2C48-3C49-A96E-7E60B787AD86}" srcOrd="1" destOrd="0" presId="urn:microsoft.com/office/officeart/2005/8/layout/lProcess3"/>
    <dgm:cxn modelId="{499BAE8D-B22D-4257-AE00-742CA91B98D4}" type="presParOf" srcId="{E472AEDB-D26F-3B48-929A-4CF05F49295D}" destId="{634FA8DA-43F5-5641-909A-F593CB7E56B7}"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1D0A2F-34E9-3847-BC50-8C7EDB7A854B}" type="doc">
      <dgm:prSet loTypeId="urn:microsoft.com/office/officeart/2005/8/layout/lProcess3" loCatId="" qsTypeId="urn:microsoft.com/office/officeart/2005/8/quickstyle/simple4" qsCatId="simple" csTypeId="urn:microsoft.com/office/officeart/2005/8/colors/accent2_2" csCatId="accent2" phldr="1"/>
      <dgm:spPr/>
      <dgm:t>
        <a:bodyPr/>
        <a:lstStyle/>
        <a:p>
          <a:endParaRPr lang="en-US"/>
        </a:p>
      </dgm:t>
    </dgm:pt>
    <dgm:pt modelId="{16B2D667-5772-8541-932A-9A223823DE20}">
      <dgm:prSet phldrT="[Text]"/>
      <dgm:spPr>
        <a:solidFill>
          <a:srgbClr val="002060"/>
        </a:solidFill>
      </dgm:spPr>
      <dgm:t>
        <a:bodyPr/>
        <a:lstStyle/>
        <a:p>
          <a:r>
            <a:rPr lang="en-US" dirty="0" smtClean="0"/>
            <a:t>1</a:t>
          </a:r>
          <a:endParaRPr lang="en-US" dirty="0"/>
        </a:p>
      </dgm:t>
    </dgm:pt>
    <dgm:pt modelId="{3D253B0C-C19E-A342-8BA8-3C98BBF7CA45}" type="parTrans" cxnId="{251E270A-7F00-DA42-AD0E-A3127C55C00E}">
      <dgm:prSet/>
      <dgm:spPr/>
      <dgm:t>
        <a:bodyPr/>
        <a:lstStyle/>
        <a:p>
          <a:endParaRPr lang="en-US"/>
        </a:p>
      </dgm:t>
    </dgm:pt>
    <dgm:pt modelId="{28FA6F64-86F8-9849-8E2B-128074B09F7A}" type="sibTrans" cxnId="{251E270A-7F00-DA42-AD0E-A3127C55C00E}">
      <dgm:prSet/>
      <dgm:spPr/>
      <dgm:t>
        <a:bodyPr/>
        <a:lstStyle/>
        <a:p>
          <a:endParaRPr lang="en-US"/>
        </a:p>
      </dgm:t>
    </dgm:pt>
    <dgm:pt modelId="{0CD4BA37-9E64-6049-89AB-DAFFD397E0D9}">
      <dgm:prSet phldrT="[Text]"/>
      <dgm:spPr>
        <a:solidFill>
          <a:srgbClr val="002060"/>
        </a:solidFill>
      </dgm:spPr>
      <dgm:t>
        <a:bodyPr/>
        <a:lstStyle/>
        <a:p>
          <a:r>
            <a:rPr lang="en-US" dirty="0" smtClean="0"/>
            <a:t>2</a:t>
          </a:r>
          <a:endParaRPr lang="en-US" dirty="0"/>
        </a:p>
      </dgm:t>
    </dgm:pt>
    <dgm:pt modelId="{7D62B4F2-BEEB-C644-9084-56C6807D134D}" type="parTrans" cxnId="{8DBA01B7-A4DA-C644-9118-7264D3594509}">
      <dgm:prSet/>
      <dgm:spPr/>
      <dgm:t>
        <a:bodyPr/>
        <a:lstStyle/>
        <a:p>
          <a:endParaRPr lang="en-US"/>
        </a:p>
      </dgm:t>
    </dgm:pt>
    <dgm:pt modelId="{C2BCF180-0018-AB44-A43E-F2EA2A2428F0}" type="sibTrans" cxnId="{8DBA01B7-A4DA-C644-9118-7264D3594509}">
      <dgm:prSet/>
      <dgm:spPr/>
      <dgm:t>
        <a:bodyPr/>
        <a:lstStyle/>
        <a:p>
          <a:endParaRPr lang="en-US"/>
        </a:p>
      </dgm:t>
    </dgm:pt>
    <dgm:pt modelId="{339B446B-D27D-6E40-8AEF-A18B124867EA}">
      <dgm:prSet phldrT="[Text]"/>
      <dgm:spPr>
        <a:solidFill>
          <a:srgbClr val="002060"/>
        </a:solidFill>
      </dgm:spPr>
      <dgm:t>
        <a:bodyPr/>
        <a:lstStyle/>
        <a:p>
          <a:r>
            <a:rPr lang="en-US" dirty="0" smtClean="0"/>
            <a:t>3</a:t>
          </a:r>
          <a:endParaRPr lang="en-US" dirty="0"/>
        </a:p>
      </dgm:t>
    </dgm:pt>
    <dgm:pt modelId="{A268D64C-2CD7-B84E-8A52-86F195CEA60B}" type="parTrans" cxnId="{12259E8F-001C-2848-843C-D2C8460AC3FA}">
      <dgm:prSet/>
      <dgm:spPr/>
      <dgm:t>
        <a:bodyPr/>
        <a:lstStyle/>
        <a:p>
          <a:endParaRPr lang="en-US"/>
        </a:p>
      </dgm:t>
    </dgm:pt>
    <dgm:pt modelId="{C2093D01-5C0B-CA43-8854-86BC4A4D73FA}" type="sibTrans" cxnId="{12259E8F-001C-2848-843C-D2C8460AC3FA}">
      <dgm:prSet/>
      <dgm:spPr/>
      <dgm:t>
        <a:bodyPr/>
        <a:lstStyle/>
        <a:p>
          <a:endParaRPr lang="en-US"/>
        </a:p>
      </dgm:t>
    </dgm:pt>
    <dgm:pt modelId="{BDF12959-F5E0-4C4F-AED0-846A9E6DF61F}">
      <dgm:prSet phldrT="[Text]"/>
      <dgm:spPr>
        <a:solidFill>
          <a:schemeClr val="accent1">
            <a:lumMod val="40000"/>
            <a:lumOff val="60000"/>
            <a:alpha val="90000"/>
          </a:schemeClr>
        </a:solidFill>
      </dgm:spPr>
      <dgm:t>
        <a:bodyPr/>
        <a:lstStyle/>
        <a:p>
          <a:pPr algn="l"/>
          <a:r>
            <a:rPr lang="en-US" b="1" dirty="0" smtClean="0"/>
            <a:t>Less</a:t>
          </a:r>
          <a:r>
            <a:rPr lang="en-US" baseline="0" dirty="0" smtClean="0"/>
            <a:t> pre-processing</a:t>
          </a:r>
          <a:endParaRPr lang="en-US" dirty="0"/>
        </a:p>
      </dgm:t>
    </dgm:pt>
    <dgm:pt modelId="{45A04D52-10BE-6B48-ACB9-1E44FB416110}" type="parTrans" cxnId="{D147C16F-A173-FD44-BA26-31E969E63065}">
      <dgm:prSet/>
      <dgm:spPr/>
      <dgm:t>
        <a:bodyPr/>
        <a:lstStyle/>
        <a:p>
          <a:endParaRPr lang="en-US"/>
        </a:p>
      </dgm:t>
    </dgm:pt>
    <dgm:pt modelId="{81AA9611-7D26-1449-BD47-7F3BE886F153}" type="sibTrans" cxnId="{D147C16F-A173-FD44-BA26-31E969E63065}">
      <dgm:prSet/>
      <dgm:spPr/>
      <dgm:t>
        <a:bodyPr/>
        <a:lstStyle/>
        <a:p>
          <a:endParaRPr lang="en-US"/>
        </a:p>
      </dgm:t>
    </dgm:pt>
    <dgm:pt modelId="{25799975-DCD0-1A41-9DAB-DE8F15E988F2}">
      <dgm:prSet phldrT="[Text]"/>
      <dgm:spPr>
        <a:solidFill>
          <a:srgbClr val="002060"/>
        </a:solidFill>
      </dgm:spPr>
      <dgm:t>
        <a:bodyPr/>
        <a:lstStyle/>
        <a:p>
          <a:r>
            <a:rPr lang="en-US" dirty="0" smtClean="0"/>
            <a:t>4</a:t>
          </a:r>
          <a:endParaRPr lang="en-US" dirty="0"/>
        </a:p>
      </dgm:t>
    </dgm:pt>
    <dgm:pt modelId="{863723ED-6375-EE48-8E9A-2DCDE481EBB5}" type="parTrans" cxnId="{144C0C88-108F-234C-8BA9-76E96D2901D5}">
      <dgm:prSet/>
      <dgm:spPr/>
      <dgm:t>
        <a:bodyPr/>
        <a:lstStyle/>
        <a:p>
          <a:endParaRPr lang="en-US"/>
        </a:p>
      </dgm:t>
    </dgm:pt>
    <dgm:pt modelId="{7FCCC597-D9FA-1143-BE42-D47C1B981BE5}" type="sibTrans" cxnId="{144C0C88-108F-234C-8BA9-76E96D2901D5}">
      <dgm:prSet/>
      <dgm:spPr/>
      <dgm:t>
        <a:bodyPr/>
        <a:lstStyle/>
        <a:p>
          <a:endParaRPr lang="en-US"/>
        </a:p>
      </dgm:t>
    </dgm:pt>
    <dgm:pt modelId="{1793825B-DCD8-FD44-9343-A88E3C4962BB}">
      <dgm:prSet phldrT="[Text]"/>
      <dgm:spPr>
        <a:solidFill>
          <a:srgbClr val="002060"/>
        </a:solidFill>
      </dgm:spPr>
      <dgm:t>
        <a:bodyPr/>
        <a:lstStyle/>
        <a:p>
          <a:r>
            <a:rPr lang="en-US" dirty="0" smtClean="0"/>
            <a:t>5</a:t>
          </a:r>
          <a:endParaRPr lang="en-US" dirty="0"/>
        </a:p>
      </dgm:t>
    </dgm:pt>
    <dgm:pt modelId="{84DEA3C5-56EC-0444-AB62-E4857F3205C4}" type="parTrans" cxnId="{BADE6E0B-CADD-BB4D-B1AE-69C29654997F}">
      <dgm:prSet/>
      <dgm:spPr/>
      <dgm:t>
        <a:bodyPr/>
        <a:lstStyle/>
        <a:p>
          <a:endParaRPr lang="en-US"/>
        </a:p>
      </dgm:t>
    </dgm:pt>
    <dgm:pt modelId="{5D48E290-0643-A744-B3E5-7A5C112C3BDB}" type="sibTrans" cxnId="{BADE6E0B-CADD-BB4D-B1AE-69C29654997F}">
      <dgm:prSet/>
      <dgm:spPr/>
      <dgm:t>
        <a:bodyPr/>
        <a:lstStyle/>
        <a:p>
          <a:endParaRPr lang="en-US"/>
        </a:p>
      </dgm:t>
    </dgm:pt>
    <dgm:pt modelId="{22F85BC7-4269-764B-A01B-69DC94850E6C}">
      <dgm:prSet phldrT="[Text]"/>
      <dgm:spPr>
        <a:solidFill>
          <a:schemeClr val="accent1">
            <a:lumMod val="40000"/>
            <a:lumOff val="60000"/>
            <a:alpha val="90000"/>
          </a:schemeClr>
        </a:solidFill>
      </dgm:spPr>
      <dgm:t>
        <a:bodyPr/>
        <a:lstStyle/>
        <a:p>
          <a:pPr algn="l"/>
          <a:r>
            <a:rPr lang="en-US" b="1" dirty="0" smtClean="0"/>
            <a:t>Low</a:t>
          </a:r>
          <a:r>
            <a:rPr lang="en-US" baseline="0" dirty="0" smtClean="0"/>
            <a:t> and </a:t>
          </a:r>
          <a:r>
            <a:rPr lang="en-US" b="1" baseline="0" dirty="0" smtClean="0"/>
            <a:t>load-balanced </a:t>
          </a:r>
          <a:r>
            <a:rPr lang="en-US" baseline="0" dirty="0" smtClean="0"/>
            <a:t>computation</a:t>
          </a:r>
          <a:endParaRPr lang="en-US" dirty="0"/>
        </a:p>
      </dgm:t>
    </dgm:pt>
    <dgm:pt modelId="{FF0044A6-A063-5C40-A40B-F65FE0933EA1}" type="parTrans" cxnId="{0647F9F3-0D12-3E4F-95F6-9AD2EFCB884F}">
      <dgm:prSet/>
      <dgm:spPr/>
      <dgm:t>
        <a:bodyPr/>
        <a:lstStyle/>
        <a:p>
          <a:endParaRPr lang="en-US"/>
        </a:p>
      </dgm:t>
    </dgm:pt>
    <dgm:pt modelId="{5ED4B667-6DD3-BD4B-90D3-AED3CACD7AF7}" type="sibTrans" cxnId="{0647F9F3-0D12-3E4F-95F6-9AD2EFCB884F}">
      <dgm:prSet/>
      <dgm:spPr/>
      <dgm:t>
        <a:bodyPr/>
        <a:lstStyle/>
        <a:p>
          <a:endParaRPr lang="en-US"/>
        </a:p>
      </dgm:t>
    </dgm:pt>
    <dgm:pt modelId="{6A57A5F0-F283-764C-934E-75CC2CB41B7A}">
      <dgm:prSet phldrT="[Text]"/>
      <dgm:spPr>
        <a:solidFill>
          <a:schemeClr val="accent1">
            <a:lumMod val="40000"/>
            <a:lumOff val="60000"/>
            <a:alpha val="90000"/>
          </a:schemeClr>
        </a:solidFill>
      </dgm:spPr>
      <dgm:t>
        <a:bodyPr/>
        <a:lstStyle/>
        <a:p>
          <a:pPr algn="l"/>
          <a:r>
            <a:rPr lang="en-US" b="1" dirty="0" smtClean="0"/>
            <a:t>Low</a:t>
          </a:r>
          <a:r>
            <a:rPr lang="en-US" baseline="0" dirty="0" smtClean="0"/>
            <a:t> and </a:t>
          </a:r>
          <a:r>
            <a:rPr lang="en-US" b="1" baseline="0" dirty="0" smtClean="0"/>
            <a:t>load-balanced </a:t>
          </a:r>
          <a:r>
            <a:rPr lang="en-US" baseline="0" dirty="0" smtClean="0"/>
            <a:t>communication</a:t>
          </a:r>
          <a:endParaRPr lang="en-US" dirty="0"/>
        </a:p>
      </dgm:t>
    </dgm:pt>
    <dgm:pt modelId="{A03C7F5B-8D88-954F-BCF3-9A2404B70E00}" type="parTrans" cxnId="{762F2D39-6D81-0E4A-8CFC-59EA339FDD25}">
      <dgm:prSet/>
      <dgm:spPr/>
      <dgm:t>
        <a:bodyPr/>
        <a:lstStyle/>
        <a:p>
          <a:endParaRPr lang="en-US"/>
        </a:p>
      </dgm:t>
    </dgm:pt>
    <dgm:pt modelId="{425F1791-8B09-5B45-8088-49FC87092972}" type="sibTrans" cxnId="{762F2D39-6D81-0E4A-8CFC-59EA339FDD25}">
      <dgm:prSet/>
      <dgm:spPr/>
      <dgm:t>
        <a:bodyPr/>
        <a:lstStyle/>
        <a:p>
          <a:endParaRPr lang="en-US"/>
        </a:p>
      </dgm:t>
    </dgm:pt>
    <dgm:pt modelId="{21C31108-941E-4F40-80A7-FDC54B8FDEE4}">
      <dgm:prSet phldrT="[Text]"/>
      <dgm:spPr>
        <a:solidFill>
          <a:schemeClr val="accent1">
            <a:lumMod val="40000"/>
            <a:lumOff val="60000"/>
            <a:alpha val="90000"/>
          </a:schemeClr>
        </a:solidFill>
      </dgm:spPr>
      <dgm:t>
        <a:bodyPr/>
        <a:lstStyle/>
        <a:p>
          <a:pPr algn="l"/>
          <a:r>
            <a:rPr lang="en-US" b="1" dirty="0" smtClean="0"/>
            <a:t>Low</a:t>
          </a:r>
          <a:r>
            <a:rPr lang="en-US" baseline="0" dirty="0" smtClean="0"/>
            <a:t> memory footprint</a:t>
          </a:r>
          <a:endParaRPr lang="en-US" dirty="0"/>
        </a:p>
      </dgm:t>
    </dgm:pt>
    <dgm:pt modelId="{4A78C9E4-12B7-3E40-851B-93636EE61591}" type="parTrans" cxnId="{D72139D4-EB1D-5847-844F-3A3D3EA8C5AD}">
      <dgm:prSet/>
      <dgm:spPr/>
      <dgm:t>
        <a:bodyPr/>
        <a:lstStyle/>
        <a:p>
          <a:endParaRPr lang="en-US"/>
        </a:p>
      </dgm:t>
    </dgm:pt>
    <dgm:pt modelId="{89FF8787-6D09-8349-8399-56E351A46FEA}" type="sibTrans" cxnId="{D72139D4-EB1D-5847-844F-3A3D3EA8C5AD}">
      <dgm:prSet/>
      <dgm:spPr/>
      <dgm:t>
        <a:bodyPr/>
        <a:lstStyle/>
        <a:p>
          <a:endParaRPr lang="en-US"/>
        </a:p>
      </dgm:t>
    </dgm:pt>
    <dgm:pt modelId="{BB242EA7-1F2E-E447-BF04-C7DA46D1E7D9}">
      <dgm:prSet phldrT="[Text]"/>
      <dgm:spPr>
        <a:solidFill>
          <a:schemeClr val="accent1">
            <a:lumMod val="40000"/>
            <a:lumOff val="60000"/>
            <a:alpha val="90000"/>
          </a:schemeClr>
        </a:solidFill>
      </dgm:spPr>
      <dgm:t>
        <a:bodyPr/>
        <a:lstStyle/>
        <a:p>
          <a:pPr algn="l"/>
          <a:r>
            <a:rPr lang="en-US" b="1" dirty="0" smtClean="0"/>
            <a:t>Scalable</a:t>
          </a:r>
          <a:r>
            <a:rPr lang="en-US" dirty="0" smtClean="0"/>
            <a:t> </a:t>
          </a:r>
          <a:r>
            <a:rPr lang="en-US" dirty="0" err="1" smtClean="0"/>
            <a:t>wrt</a:t>
          </a:r>
          <a:r>
            <a:rPr lang="en-US" dirty="0" smtClean="0"/>
            <a:t> cluster size and graph size</a:t>
          </a:r>
          <a:r>
            <a:rPr lang="en-US" baseline="0" dirty="0" smtClean="0"/>
            <a:t> </a:t>
          </a:r>
          <a:endParaRPr lang="en-US" dirty="0"/>
        </a:p>
      </dgm:t>
    </dgm:pt>
    <dgm:pt modelId="{89465F25-C8A0-BA4A-AE26-5B1EBFB0B8B4}" type="parTrans" cxnId="{547C3D9A-37E9-724C-B1D0-355108469545}">
      <dgm:prSet/>
      <dgm:spPr/>
      <dgm:t>
        <a:bodyPr/>
        <a:lstStyle/>
        <a:p>
          <a:endParaRPr lang="en-US"/>
        </a:p>
      </dgm:t>
    </dgm:pt>
    <dgm:pt modelId="{89E00805-6D32-6440-BEEA-8C9A7FE12308}" type="sibTrans" cxnId="{547C3D9A-37E9-724C-B1D0-355108469545}">
      <dgm:prSet/>
      <dgm:spPr/>
      <dgm:t>
        <a:bodyPr/>
        <a:lstStyle/>
        <a:p>
          <a:endParaRPr lang="en-US"/>
        </a:p>
      </dgm:t>
    </dgm:pt>
    <dgm:pt modelId="{8371A684-2574-7648-AFAE-59F4D535D92C}" type="pres">
      <dgm:prSet presAssocID="{AA1D0A2F-34E9-3847-BC50-8C7EDB7A854B}" presName="Name0" presStyleCnt="0">
        <dgm:presLayoutVars>
          <dgm:chPref val="3"/>
          <dgm:dir/>
          <dgm:animLvl val="lvl"/>
          <dgm:resizeHandles/>
        </dgm:presLayoutVars>
      </dgm:prSet>
      <dgm:spPr/>
      <dgm:t>
        <a:bodyPr/>
        <a:lstStyle/>
        <a:p>
          <a:endParaRPr lang="en-US"/>
        </a:p>
      </dgm:t>
    </dgm:pt>
    <dgm:pt modelId="{A8D1DA99-E07A-9C40-B5A9-6CA0330CAB42}" type="pres">
      <dgm:prSet presAssocID="{16B2D667-5772-8541-932A-9A223823DE20}" presName="horFlow" presStyleCnt="0"/>
      <dgm:spPr/>
    </dgm:pt>
    <dgm:pt modelId="{E93D47D2-3DC5-464E-8113-621FD7E60DE9}" type="pres">
      <dgm:prSet presAssocID="{16B2D667-5772-8541-932A-9A223823DE20}" presName="bigChev" presStyleLbl="node1" presStyleIdx="0" presStyleCnt="5" custScaleX="68476"/>
      <dgm:spPr/>
      <dgm:t>
        <a:bodyPr/>
        <a:lstStyle/>
        <a:p>
          <a:endParaRPr lang="en-US"/>
        </a:p>
      </dgm:t>
    </dgm:pt>
    <dgm:pt modelId="{6DE61187-22D6-9840-B884-509A0541BD79}" type="pres">
      <dgm:prSet presAssocID="{45A04D52-10BE-6B48-ACB9-1E44FB416110}" presName="parTrans" presStyleCnt="0"/>
      <dgm:spPr/>
    </dgm:pt>
    <dgm:pt modelId="{DBC0D96D-B4CB-1543-A91E-42B14EE48CDA}" type="pres">
      <dgm:prSet presAssocID="{BDF12959-F5E0-4C4F-AED0-846A9E6DF61F}" presName="node" presStyleLbl="alignAccFollowNode1" presStyleIdx="0" presStyleCnt="5" custScaleX="246401" custScaleY="120658">
        <dgm:presLayoutVars>
          <dgm:bulletEnabled val="1"/>
        </dgm:presLayoutVars>
      </dgm:prSet>
      <dgm:spPr/>
      <dgm:t>
        <a:bodyPr/>
        <a:lstStyle/>
        <a:p>
          <a:endParaRPr lang="en-US"/>
        </a:p>
      </dgm:t>
    </dgm:pt>
    <dgm:pt modelId="{32F83E53-6C3E-AD4F-800C-888C5C03A232}" type="pres">
      <dgm:prSet presAssocID="{16B2D667-5772-8541-932A-9A223823DE20}" presName="vSp" presStyleCnt="0"/>
      <dgm:spPr/>
    </dgm:pt>
    <dgm:pt modelId="{E472AEDB-D26F-3B48-929A-4CF05F49295D}" type="pres">
      <dgm:prSet presAssocID="{0CD4BA37-9E64-6049-89AB-DAFFD397E0D9}" presName="horFlow" presStyleCnt="0"/>
      <dgm:spPr/>
    </dgm:pt>
    <dgm:pt modelId="{4A076114-EF3E-4C42-982B-879EDC4FDFBE}" type="pres">
      <dgm:prSet presAssocID="{0CD4BA37-9E64-6049-89AB-DAFFD397E0D9}" presName="bigChev" presStyleLbl="node1" presStyleIdx="1" presStyleCnt="5" custScaleX="68476"/>
      <dgm:spPr/>
      <dgm:t>
        <a:bodyPr/>
        <a:lstStyle/>
        <a:p>
          <a:endParaRPr lang="en-US"/>
        </a:p>
      </dgm:t>
    </dgm:pt>
    <dgm:pt modelId="{E765828D-2C48-3C49-A96E-7E60B787AD86}" type="pres">
      <dgm:prSet presAssocID="{FF0044A6-A063-5C40-A40B-F65FE0933EA1}" presName="parTrans" presStyleCnt="0"/>
      <dgm:spPr/>
    </dgm:pt>
    <dgm:pt modelId="{634FA8DA-43F5-5641-909A-F593CB7E56B7}" type="pres">
      <dgm:prSet presAssocID="{22F85BC7-4269-764B-A01B-69DC94850E6C}" presName="node" presStyleLbl="alignAccFollowNode1" presStyleIdx="1" presStyleCnt="5" custScaleX="246401" custScaleY="120658">
        <dgm:presLayoutVars>
          <dgm:bulletEnabled val="1"/>
        </dgm:presLayoutVars>
      </dgm:prSet>
      <dgm:spPr/>
      <dgm:t>
        <a:bodyPr/>
        <a:lstStyle/>
        <a:p>
          <a:endParaRPr lang="en-US"/>
        </a:p>
      </dgm:t>
    </dgm:pt>
    <dgm:pt modelId="{3269333F-8DB5-3C48-B621-7F5FA3A61736}" type="pres">
      <dgm:prSet presAssocID="{0CD4BA37-9E64-6049-89AB-DAFFD397E0D9}" presName="vSp" presStyleCnt="0"/>
      <dgm:spPr/>
    </dgm:pt>
    <dgm:pt modelId="{0155BFF7-CEB3-2848-BF87-BB4F3D112B97}" type="pres">
      <dgm:prSet presAssocID="{339B446B-D27D-6E40-8AEF-A18B124867EA}" presName="horFlow" presStyleCnt="0"/>
      <dgm:spPr/>
    </dgm:pt>
    <dgm:pt modelId="{870B0CCD-9CB4-0940-BAAD-7AF9BF81264D}" type="pres">
      <dgm:prSet presAssocID="{339B446B-D27D-6E40-8AEF-A18B124867EA}" presName="bigChev" presStyleLbl="node1" presStyleIdx="2" presStyleCnt="5" custScaleX="68476"/>
      <dgm:spPr/>
      <dgm:t>
        <a:bodyPr/>
        <a:lstStyle/>
        <a:p>
          <a:endParaRPr lang="en-US"/>
        </a:p>
      </dgm:t>
    </dgm:pt>
    <dgm:pt modelId="{B1E4F4D7-41A2-8446-AFD0-9B1B44297AF3}" type="pres">
      <dgm:prSet presAssocID="{A03C7F5B-8D88-954F-BCF3-9A2404B70E00}" presName="parTrans" presStyleCnt="0"/>
      <dgm:spPr/>
    </dgm:pt>
    <dgm:pt modelId="{7305AA58-5544-0E47-BCAF-D88F670E7AC3}" type="pres">
      <dgm:prSet presAssocID="{6A57A5F0-F283-764C-934E-75CC2CB41B7A}" presName="node" presStyleLbl="alignAccFollowNode1" presStyleIdx="2" presStyleCnt="5" custScaleX="246401" custScaleY="120658">
        <dgm:presLayoutVars>
          <dgm:bulletEnabled val="1"/>
        </dgm:presLayoutVars>
      </dgm:prSet>
      <dgm:spPr/>
      <dgm:t>
        <a:bodyPr/>
        <a:lstStyle/>
        <a:p>
          <a:endParaRPr lang="en-US"/>
        </a:p>
      </dgm:t>
    </dgm:pt>
    <dgm:pt modelId="{60A32FA8-6013-484D-A840-2ECBC2FFDD0C}" type="pres">
      <dgm:prSet presAssocID="{339B446B-D27D-6E40-8AEF-A18B124867EA}" presName="vSp" presStyleCnt="0"/>
      <dgm:spPr/>
    </dgm:pt>
    <dgm:pt modelId="{73825AE8-B16C-4D4B-B745-EB6335FFF85F}" type="pres">
      <dgm:prSet presAssocID="{25799975-DCD0-1A41-9DAB-DE8F15E988F2}" presName="horFlow" presStyleCnt="0"/>
      <dgm:spPr/>
    </dgm:pt>
    <dgm:pt modelId="{770B9F90-991F-7E44-A4E5-83458B44CF5D}" type="pres">
      <dgm:prSet presAssocID="{25799975-DCD0-1A41-9DAB-DE8F15E988F2}" presName="bigChev" presStyleLbl="node1" presStyleIdx="3" presStyleCnt="5" custScaleX="68476"/>
      <dgm:spPr/>
      <dgm:t>
        <a:bodyPr/>
        <a:lstStyle/>
        <a:p>
          <a:endParaRPr lang="en-US"/>
        </a:p>
      </dgm:t>
    </dgm:pt>
    <dgm:pt modelId="{447989CA-E8BF-224F-A637-D7C6A2A2258A}" type="pres">
      <dgm:prSet presAssocID="{4A78C9E4-12B7-3E40-851B-93636EE61591}" presName="parTrans" presStyleCnt="0"/>
      <dgm:spPr/>
    </dgm:pt>
    <dgm:pt modelId="{7CB2630D-4799-4744-B7DE-EF5C3506E677}" type="pres">
      <dgm:prSet presAssocID="{21C31108-941E-4F40-80A7-FDC54B8FDEE4}" presName="node" presStyleLbl="alignAccFollowNode1" presStyleIdx="3" presStyleCnt="5" custScaleX="246401" custScaleY="120658">
        <dgm:presLayoutVars>
          <dgm:bulletEnabled val="1"/>
        </dgm:presLayoutVars>
      </dgm:prSet>
      <dgm:spPr/>
      <dgm:t>
        <a:bodyPr/>
        <a:lstStyle/>
        <a:p>
          <a:endParaRPr lang="en-US"/>
        </a:p>
      </dgm:t>
    </dgm:pt>
    <dgm:pt modelId="{FDCC7B42-3191-114C-9F3B-ED90B3A70380}" type="pres">
      <dgm:prSet presAssocID="{25799975-DCD0-1A41-9DAB-DE8F15E988F2}" presName="vSp" presStyleCnt="0"/>
      <dgm:spPr/>
    </dgm:pt>
    <dgm:pt modelId="{1FEA8157-B73A-6B47-96E1-4337A5384DDF}" type="pres">
      <dgm:prSet presAssocID="{1793825B-DCD8-FD44-9343-A88E3C4962BB}" presName="horFlow" presStyleCnt="0"/>
      <dgm:spPr/>
    </dgm:pt>
    <dgm:pt modelId="{D054A6F9-E09F-E047-93E2-FC943B15E037}" type="pres">
      <dgm:prSet presAssocID="{1793825B-DCD8-FD44-9343-A88E3C4962BB}" presName="bigChev" presStyleLbl="node1" presStyleIdx="4" presStyleCnt="5" custScaleX="68476"/>
      <dgm:spPr/>
      <dgm:t>
        <a:bodyPr/>
        <a:lstStyle/>
        <a:p>
          <a:endParaRPr lang="en-US"/>
        </a:p>
      </dgm:t>
    </dgm:pt>
    <dgm:pt modelId="{8BAF7572-1390-F545-ABC1-B539CF9828A6}" type="pres">
      <dgm:prSet presAssocID="{89465F25-C8A0-BA4A-AE26-5B1EBFB0B8B4}" presName="parTrans" presStyleCnt="0"/>
      <dgm:spPr/>
    </dgm:pt>
    <dgm:pt modelId="{A2F47632-B629-814D-81C4-5DC9BB287A93}" type="pres">
      <dgm:prSet presAssocID="{BB242EA7-1F2E-E447-BF04-C7DA46D1E7D9}" presName="node" presStyleLbl="alignAccFollowNode1" presStyleIdx="4" presStyleCnt="5" custScaleX="246401" custScaleY="120658">
        <dgm:presLayoutVars>
          <dgm:bulletEnabled val="1"/>
        </dgm:presLayoutVars>
      </dgm:prSet>
      <dgm:spPr/>
      <dgm:t>
        <a:bodyPr/>
        <a:lstStyle/>
        <a:p>
          <a:endParaRPr lang="en-US"/>
        </a:p>
      </dgm:t>
    </dgm:pt>
  </dgm:ptLst>
  <dgm:cxnLst>
    <dgm:cxn modelId="{31E29160-2627-4F36-A8BB-AEBAFDA6E242}" type="presOf" srcId="{BB242EA7-1F2E-E447-BF04-C7DA46D1E7D9}" destId="{A2F47632-B629-814D-81C4-5DC9BB287A93}" srcOrd="0" destOrd="0" presId="urn:microsoft.com/office/officeart/2005/8/layout/lProcess3"/>
    <dgm:cxn modelId="{96FCFFBB-480E-4307-AC5E-B4CD87FED00A}" type="presOf" srcId="{16B2D667-5772-8541-932A-9A223823DE20}" destId="{E93D47D2-3DC5-464E-8113-621FD7E60DE9}" srcOrd="0" destOrd="0" presId="urn:microsoft.com/office/officeart/2005/8/layout/lProcess3"/>
    <dgm:cxn modelId="{8DBA01B7-A4DA-C644-9118-7264D3594509}" srcId="{AA1D0A2F-34E9-3847-BC50-8C7EDB7A854B}" destId="{0CD4BA37-9E64-6049-89AB-DAFFD397E0D9}" srcOrd="1" destOrd="0" parTransId="{7D62B4F2-BEEB-C644-9084-56C6807D134D}" sibTransId="{C2BCF180-0018-AB44-A43E-F2EA2A2428F0}"/>
    <dgm:cxn modelId="{D72139D4-EB1D-5847-844F-3A3D3EA8C5AD}" srcId="{25799975-DCD0-1A41-9DAB-DE8F15E988F2}" destId="{21C31108-941E-4F40-80A7-FDC54B8FDEE4}" srcOrd="0" destOrd="0" parTransId="{4A78C9E4-12B7-3E40-851B-93636EE61591}" sibTransId="{89FF8787-6D09-8349-8399-56E351A46FEA}"/>
    <dgm:cxn modelId="{55F9F4B1-FB50-46D0-96FD-B08BD46D0C9E}" type="presOf" srcId="{22F85BC7-4269-764B-A01B-69DC94850E6C}" destId="{634FA8DA-43F5-5641-909A-F593CB7E56B7}" srcOrd="0" destOrd="0" presId="urn:microsoft.com/office/officeart/2005/8/layout/lProcess3"/>
    <dgm:cxn modelId="{0647F9F3-0D12-3E4F-95F6-9AD2EFCB884F}" srcId="{0CD4BA37-9E64-6049-89AB-DAFFD397E0D9}" destId="{22F85BC7-4269-764B-A01B-69DC94850E6C}" srcOrd="0" destOrd="0" parTransId="{FF0044A6-A063-5C40-A40B-F65FE0933EA1}" sibTransId="{5ED4B667-6DD3-BD4B-90D3-AED3CACD7AF7}"/>
    <dgm:cxn modelId="{CB0AFC30-ED16-4E1A-B79B-3ED244AAF1A5}" type="presOf" srcId="{1793825B-DCD8-FD44-9343-A88E3C4962BB}" destId="{D054A6F9-E09F-E047-93E2-FC943B15E037}" srcOrd="0" destOrd="0" presId="urn:microsoft.com/office/officeart/2005/8/layout/lProcess3"/>
    <dgm:cxn modelId="{144C0C88-108F-234C-8BA9-76E96D2901D5}" srcId="{AA1D0A2F-34E9-3847-BC50-8C7EDB7A854B}" destId="{25799975-DCD0-1A41-9DAB-DE8F15E988F2}" srcOrd="3" destOrd="0" parTransId="{863723ED-6375-EE48-8E9A-2DCDE481EBB5}" sibTransId="{7FCCC597-D9FA-1143-BE42-D47C1B981BE5}"/>
    <dgm:cxn modelId="{12259E8F-001C-2848-843C-D2C8460AC3FA}" srcId="{AA1D0A2F-34E9-3847-BC50-8C7EDB7A854B}" destId="{339B446B-D27D-6E40-8AEF-A18B124867EA}" srcOrd="2" destOrd="0" parTransId="{A268D64C-2CD7-B84E-8A52-86F195CEA60B}" sibTransId="{C2093D01-5C0B-CA43-8854-86BC4A4D73FA}"/>
    <dgm:cxn modelId="{42E2BD7D-2B4F-4734-8E6C-8F7DEF989BB0}" type="presOf" srcId="{BDF12959-F5E0-4C4F-AED0-846A9E6DF61F}" destId="{DBC0D96D-B4CB-1543-A91E-42B14EE48CDA}" srcOrd="0" destOrd="0" presId="urn:microsoft.com/office/officeart/2005/8/layout/lProcess3"/>
    <dgm:cxn modelId="{D147C16F-A173-FD44-BA26-31E969E63065}" srcId="{16B2D667-5772-8541-932A-9A223823DE20}" destId="{BDF12959-F5E0-4C4F-AED0-846A9E6DF61F}" srcOrd="0" destOrd="0" parTransId="{45A04D52-10BE-6B48-ACB9-1E44FB416110}" sibTransId="{81AA9611-7D26-1449-BD47-7F3BE886F153}"/>
    <dgm:cxn modelId="{7629377A-943E-4C69-8898-2D8CA9614A06}" type="presOf" srcId="{0CD4BA37-9E64-6049-89AB-DAFFD397E0D9}" destId="{4A076114-EF3E-4C42-982B-879EDC4FDFBE}" srcOrd="0" destOrd="0" presId="urn:microsoft.com/office/officeart/2005/8/layout/lProcess3"/>
    <dgm:cxn modelId="{00B1FFC0-69AE-418A-9F86-59E03B418461}" type="presOf" srcId="{25799975-DCD0-1A41-9DAB-DE8F15E988F2}" destId="{770B9F90-991F-7E44-A4E5-83458B44CF5D}" srcOrd="0" destOrd="0" presId="urn:microsoft.com/office/officeart/2005/8/layout/lProcess3"/>
    <dgm:cxn modelId="{251E270A-7F00-DA42-AD0E-A3127C55C00E}" srcId="{AA1D0A2F-34E9-3847-BC50-8C7EDB7A854B}" destId="{16B2D667-5772-8541-932A-9A223823DE20}" srcOrd="0" destOrd="0" parTransId="{3D253B0C-C19E-A342-8BA8-3C98BBF7CA45}" sibTransId="{28FA6F64-86F8-9849-8E2B-128074B09F7A}"/>
    <dgm:cxn modelId="{B3C14D01-D94C-4F8A-AD5A-1505092CD088}" type="presOf" srcId="{339B446B-D27D-6E40-8AEF-A18B124867EA}" destId="{870B0CCD-9CB4-0940-BAAD-7AF9BF81264D}" srcOrd="0" destOrd="0" presId="urn:microsoft.com/office/officeart/2005/8/layout/lProcess3"/>
    <dgm:cxn modelId="{547C3D9A-37E9-724C-B1D0-355108469545}" srcId="{1793825B-DCD8-FD44-9343-A88E3C4962BB}" destId="{BB242EA7-1F2E-E447-BF04-C7DA46D1E7D9}" srcOrd="0" destOrd="0" parTransId="{89465F25-C8A0-BA4A-AE26-5B1EBFB0B8B4}" sibTransId="{89E00805-6D32-6440-BEEA-8C9A7FE12308}"/>
    <dgm:cxn modelId="{D8B6D2D6-8FF1-4350-BDAA-CE6D704D45D8}" type="presOf" srcId="{21C31108-941E-4F40-80A7-FDC54B8FDEE4}" destId="{7CB2630D-4799-4744-B7DE-EF5C3506E677}" srcOrd="0" destOrd="0" presId="urn:microsoft.com/office/officeart/2005/8/layout/lProcess3"/>
    <dgm:cxn modelId="{762F2D39-6D81-0E4A-8CFC-59EA339FDD25}" srcId="{339B446B-D27D-6E40-8AEF-A18B124867EA}" destId="{6A57A5F0-F283-764C-934E-75CC2CB41B7A}" srcOrd="0" destOrd="0" parTransId="{A03C7F5B-8D88-954F-BCF3-9A2404B70E00}" sibTransId="{425F1791-8B09-5B45-8088-49FC87092972}"/>
    <dgm:cxn modelId="{BADE6E0B-CADD-BB4D-B1AE-69C29654997F}" srcId="{AA1D0A2F-34E9-3847-BC50-8C7EDB7A854B}" destId="{1793825B-DCD8-FD44-9343-A88E3C4962BB}" srcOrd="4" destOrd="0" parTransId="{84DEA3C5-56EC-0444-AB62-E4857F3205C4}" sibTransId="{5D48E290-0643-A744-B3E5-7A5C112C3BDB}"/>
    <dgm:cxn modelId="{A115C7D3-B1BC-43B9-9A4A-5E4DB3B02221}" type="presOf" srcId="{6A57A5F0-F283-764C-934E-75CC2CB41B7A}" destId="{7305AA58-5544-0E47-BCAF-D88F670E7AC3}" srcOrd="0" destOrd="0" presId="urn:microsoft.com/office/officeart/2005/8/layout/lProcess3"/>
    <dgm:cxn modelId="{2BE26C62-DAB1-4609-A4CC-CEF21C096B31}" type="presOf" srcId="{AA1D0A2F-34E9-3847-BC50-8C7EDB7A854B}" destId="{8371A684-2574-7648-AFAE-59F4D535D92C}" srcOrd="0" destOrd="0" presId="urn:microsoft.com/office/officeart/2005/8/layout/lProcess3"/>
    <dgm:cxn modelId="{2AEBC62A-3786-4C85-A866-2C25328DBD66}" type="presParOf" srcId="{8371A684-2574-7648-AFAE-59F4D535D92C}" destId="{A8D1DA99-E07A-9C40-B5A9-6CA0330CAB42}" srcOrd="0" destOrd="0" presId="urn:microsoft.com/office/officeart/2005/8/layout/lProcess3"/>
    <dgm:cxn modelId="{34C4A04C-570F-451F-A3DE-ED04C946C84C}" type="presParOf" srcId="{A8D1DA99-E07A-9C40-B5A9-6CA0330CAB42}" destId="{E93D47D2-3DC5-464E-8113-621FD7E60DE9}" srcOrd="0" destOrd="0" presId="urn:microsoft.com/office/officeart/2005/8/layout/lProcess3"/>
    <dgm:cxn modelId="{E3432EE6-C232-415F-BC18-18D9C06FB715}" type="presParOf" srcId="{A8D1DA99-E07A-9C40-B5A9-6CA0330CAB42}" destId="{6DE61187-22D6-9840-B884-509A0541BD79}" srcOrd="1" destOrd="0" presId="urn:microsoft.com/office/officeart/2005/8/layout/lProcess3"/>
    <dgm:cxn modelId="{0850373D-011D-4840-8E64-A46396160D39}" type="presParOf" srcId="{A8D1DA99-E07A-9C40-B5A9-6CA0330CAB42}" destId="{DBC0D96D-B4CB-1543-A91E-42B14EE48CDA}" srcOrd="2" destOrd="0" presId="urn:microsoft.com/office/officeart/2005/8/layout/lProcess3"/>
    <dgm:cxn modelId="{CBDFA504-380F-4D0B-9844-0F776B509E64}" type="presParOf" srcId="{8371A684-2574-7648-AFAE-59F4D535D92C}" destId="{32F83E53-6C3E-AD4F-800C-888C5C03A232}" srcOrd="1" destOrd="0" presId="urn:microsoft.com/office/officeart/2005/8/layout/lProcess3"/>
    <dgm:cxn modelId="{FC661CDF-C4D3-44B5-A1BC-193C90A02395}" type="presParOf" srcId="{8371A684-2574-7648-AFAE-59F4D535D92C}" destId="{E472AEDB-D26F-3B48-929A-4CF05F49295D}" srcOrd="2" destOrd="0" presId="urn:microsoft.com/office/officeart/2005/8/layout/lProcess3"/>
    <dgm:cxn modelId="{CE26A1E8-D94A-45A7-83BE-08564BCA3296}" type="presParOf" srcId="{E472AEDB-D26F-3B48-929A-4CF05F49295D}" destId="{4A076114-EF3E-4C42-982B-879EDC4FDFBE}" srcOrd="0" destOrd="0" presId="urn:microsoft.com/office/officeart/2005/8/layout/lProcess3"/>
    <dgm:cxn modelId="{A27A9677-89B3-440E-9019-96FBFBBD889D}" type="presParOf" srcId="{E472AEDB-D26F-3B48-929A-4CF05F49295D}" destId="{E765828D-2C48-3C49-A96E-7E60B787AD86}" srcOrd="1" destOrd="0" presId="urn:microsoft.com/office/officeart/2005/8/layout/lProcess3"/>
    <dgm:cxn modelId="{0A5D4E3D-1BB3-4CCD-A355-38FDDA175E19}" type="presParOf" srcId="{E472AEDB-D26F-3B48-929A-4CF05F49295D}" destId="{634FA8DA-43F5-5641-909A-F593CB7E56B7}" srcOrd="2" destOrd="0" presId="urn:microsoft.com/office/officeart/2005/8/layout/lProcess3"/>
    <dgm:cxn modelId="{CCB97310-09F5-4916-A8BF-D8E8F92AACDD}" type="presParOf" srcId="{8371A684-2574-7648-AFAE-59F4D535D92C}" destId="{3269333F-8DB5-3C48-B621-7F5FA3A61736}" srcOrd="3" destOrd="0" presId="urn:microsoft.com/office/officeart/2005/8/layout/lProcess3"/>
    <dgm:cxn modelId="{531421A5-F617-4E81-8D6E-0B5BB589B229}" type="presParOf" srcId="{8371A684-2574-7648-AFAE-59F4D535D92C}" destId="{0155BFF7-CEB3-2848-BF87-BB4F3D112B97}" srcOrd="4" destOrd="0" presId="urn:microsoft.com/office/officeart/2005/8/layout/lProcess3"/>
    <dgm:cxn modelId="{F67E3718-8FE0-44AB-9908-BDB3C615CBCE}" type="presParOf" srcId="{0155BFF7-CEB3-2848-BF87-BB4F3D112B97}" destId="{870B0CCD-9CB4-0940-BAAD-7AF9BF81264D}" srcOrd="0" destOrd="0" presId="urn:microsoft.com/office/officeart/2005/8/layout/lProcess3"/>
    <dgm:cxn modelId="{847581CF-5CD4-4734-9F8B-441112749060}" type="presParOf" srcId="{0155BFF7-CEB3-2848-BF87-BB4F3D112B97}" destId="{B1E4F4D7-41A2-8446-AFD0-9B1B44297AF3}" srcOrd="1" destOrd="0" presId="urn:microsoft.com/office/officeart/2005/8/layout/lProcess3"/>
    <dgm:cxn modelId="{BEEFA1C5-21E8-498A-AAF3-D16CC711F351}" type="presParOf" srcId="{0155BFF7-CEB3-2848-BF87-BB4F3D112B97}" destId="{7305AA58-5544-0E47-BCAF-D88F670E7AC3}" srcOrd="2" destOrd="0" presId="urn:microsoft.com/office/officeart/2005/8/layout/lProcess3"/>
    <dgm:cxn modelId="{3C3E3418-0588-4FD2-99D8-9CEFA219698E}" type="presParOf" srcId="{8371A684-2574-7648-AFAE-59F4D535D92C}" destId="{60A32FA8-6013-484D-A840-2ECBC2FFDD0C}" srcOrd="5" destOrd="0" presId="urn:microsoft.com/office/officeart/2005/8/layout/lProcess3"/>
    <dgm:cxn modelId="{7B7D7057-DCD4-443E-9CBC-F0DDF1D8FDCB}" type="presParOf" srcId="{8371A684-2574-7648-AFAE-59F4D535D92C}" destId="{73825AE8-B16C-4D4B-B745-EB6335FFF85F}" srcOrd="6" destOrd="0" presId="urn:microsoft.com/office/officeart/2005/8/layout/lProcess3"/>
    <dgm:cxn modelId="{B8D51BD5-82AB-43C6-B5F9-D176729E7CD7}" type="presParOf" srcId="{73825AE8-B16C-4D4B-B745-EB6335FFF85F}" destId="{770B9F90-991F-7E44-A4E5-83458B44CF5D}" srcOrd="0" destOrd="0" presId="urn:microsoft.com/office/officeart/2005/8/layout/lProcess3"/>
    <dgm:cxn modelId="{FEE05196-ABAA-42CE-88C4-305DB84A784A}" type="presParOf" srcId="{73825AE8-B16C-4D4B-B745-EB6335FFF85F}" destId="{447989CA-E8BF-224F-A637-D7C6A2A2258A}" srcOrd="1" destOrd="0" presId="urn:microsoft.com/office/officeart/2005/8/layout/lProcess3"/>
    <dgm:cxn modelId="{0F053B94-E427-4C68-82C5-9944790095D1}" type="presParOf" srcId="{73825AE8-B16C-4D4B-B745-EB6335FFF85F}" destId="{7CB2630D-4799-4744-B7DE-EF5C3506E677}" srcOrd="2" destOrd="0" presId="urn:microsoft.com/office/officeart/2005/8/layout/lProcess3"/>
    <dgm:cxn modelId="{69847ACF-7D81-4EAA-B290-D4A528F31EFC}" type="presParOf" srcId="{8371A684-2574-7648-AFAE-59F4D535D92C}" destId="{FDCC7B42-3191-114C-9F3B-ED90B3A70380}" srcOrd="7" destOrd="0" presId="urn:microsoft.com/office/officeart/2005/8/layout/lProcess3"/>
    <dgm:cxn modelId="{EFFEEA22-EBC1-43A3-96B5-3EB1E48A212E}" type="presParOf" srcId="{8371A684-2574-7648-AFAE-59F4D535D92C}" destId="{1FEA8157-B73A-6B47-96E1-4337A5384DDF}" srcOrd="8" destOrd="0" presId="urn:microsoft.com/office/officeart/2005/8/layout/lProcess3"/>
    <dgm:cxn modelId="{DCD6AF9E-476D-4AF1-A955-DA984D3A19AB}" type="presParOf" srcId="{1FEA8157-B73A-6B47-96E1-4337A5384DDF}" destId="{D054A6F9-E09F-E047-93E2-FC943B15E037}" srcOrd="0" destOrd="0" presId="urn:microsoft.com/office/officeart/2005/8/layout/lProcess3"/>
    <dgm:cxn modelId="{755CD493-C235-4FBF-8500-8F87B59A8E6B}" type="presParOf" srcId="{1FEA8157-B73A-6B47-96E1-4337A5384DDF}" destId="{8BAF7572-1390-F545-ABC1-B539CF9828A6}" srcOrd="1" destOrd="0" presId="urn:microsoft.com/office/officeart/2005/8/layout/lProcess3"/>
    <dgm:cxn modelId="{10A22282-54FA-4A9D-946C-3CE79B4AE0B3}" type="presParOf" srcId="{1FEA8157-B73A-6B47-96E1-4337A5384DDF}" destId="{A2F47632-B629-814D-81C4-5DC9BB287A93}"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3D47D2-3DC5-464E-8113-621FD7E60DE9}">
      <dsp:nvSpPr>
        <dsp:cNvPr id="0" name=""/>
        <dsp:cNvSpPr/>
      </dsp:nvSpPr>
      <dsp:spPr>
        <a:xfrm>
          <a:off x="3406" y="1798292"/>
          <a:ext cx="1944956" cy="1136139"/>
        </a:xfrm>
        <a:prstGeom prst="chevron">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a:lnSpc>
              <a:spcPct val="90000"/>
            </a:lnSpc>
            <a:spcBef>
              <a:spcPct val="0"/>
            </a:spcBef>
            <a:spcAft>
              <a:spcPct val="35000"/>
            </a:spcAft>
          </a:pPr>
          <a:r>
            <a:rPr lang="en-US" sz="6500" kern="1200" dirty="0" smtClean="0"/>
            <a:t>1</a:t>
          </a:r>
          <a:endParaRPr lang="en-US" sz="6500" kern="1200" dirty="0"/>
        </a:p>
      </dsp:txBody>
      <dsp:txXfrm>
        <a:off x="3406" y="1798292"/>
        <a:ext cx="1944956" cy="1136139"/>
      </dsp:txXfrm>
    </dsp:sp>
    <dsp:sp modelId="{DBC0D96D-B4CB-1543-A91E-42B14EE48CDA}">
      <dsp:nvSpPr>
        <dsp:cNvPr id="0" name=""/>
        <dsp:cNvSpPr/>
      </dsp:nvSpPr>
      <dsp:spPr>
        <a:xfrm>
          <a:off x="1579118" y="1754470"/>
          <a:ext cx="5808875" cy="1137799"/>
        </a:xfrm>
        <a:prstGeom prst="chevron">
          <a:avLst/>
        </a:prstGeom>
        <a:solidFill>
          <a:schemeClr val="accent1">
            <a:lumMod val="40000"/>
            <a:lumOff val="60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lvl="0" algn="l" defTabSz="1244600">
            <a:lnSpc>
              <a:spcPct val="90000"/>
            </a:lnSpc>
            <a:spcBef>
              <a:spcPct val="0"/>
            </a:spcBef>
            <a:spcAft>
              <a:spcPct val="35000"/>
            </a:spcAft>
          </a:pPr>
          <a:r>
            <a:rPr lang="en-US" sz="2800" kern="1200" dirty="0" smtClean="0"/>
            <a:t>Structure driven computation</a:t>
          </a:r>
        </a:p>
        <a:p>
          <a:pPr lvl="0" algn="l" defTabSz="1244600">
            <a:lnSpc>
              <a:spcPct val="90000"/>
            </a:lnSpc>
            <a:spcBef>
              <a:spcPct val="0"/>
            </a:spcBef>
            <a:spcAft>
              <a:spcPct val="35000"/>
            </a:spcAft>
          </a:pPr>
          <a:r>
            <a:rPr lang="en-US" sz="2400" kern="1200" dirty="0" smtClean="0"/>
            <a:t>Data Transfer Issues</a:t>
          </a:r>
          <a:endParaRPr lang="en-US" sz="2400" kern="1200" dirty="0"/>
        </a:p>
      </dsp:txBody>
      <dsp:txXfrm>
        <a:off x="1579118" y="1754470"/>
        <a:ext cx="5808875" cy="1137799"/>
      </dsp:txXfrm>
    </dsp:sp>
    <dsp:sp modelId="{4A076114-EF3E-4C42-982B-879EDC4FDFBE}">
      <dsp:nvSpPr>
        <dsp:cNvPr id="0" name=""/>
        <dsp:cNvSpPr/>
      </dsp:nvSpPr>
      <dsp:spPr>
        <a:xfrm>
          <a:off x="3406" y="3052159"/>
          <a:ext cx="1944956" cy="1136139"/>
        </a:xfrm>
        <a:prstGeom prst="chevron">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a:lnSpc>
              <a:spcPct val="90000"/>
            </a:lnSpc>
            <a:spcBef>
              <a:spcPct val="0"/>
            </a:spcBef>
            <a:spcAft>
              <a:spcPct val="35000"/>
            </a:spcAft>
          </a:pPr>
          <a:r>
            <a:rPr lang="en-US" sz="6500" kern="1200" dirty="0" smtClean="0"/>
            <a:t>2</a:t>
          </a:r>
          <a:endParaRPr lang="en-US" sz="6500" kern="1200" dirty="0"/>
        </a:p>
      </dsp:txBody>
      <dsp:txXfrm>
        <a:off x="3406" y="3052159"/>
        <a:ext cx="1944956" cy="1136139"/>
      </dsp:txXfrm>
    </dsp:sp>
    <dsp:sp modelId="{634FA8DA-43F5-5641-909A-F593CB7E56B7}">
      <dsp:nvSpPr>
        <dsp:cNvPr id="0" name=""/>
        <dsp:cNvSpPr/>
      </dsp:nvSpPr>
      <dsp:spPr>
        <a:xfrm>
          <a:off x="1579118" y="3051329"/>
          <a:ext cx="5808875" cy="1137799"/>
        </a:xfrm>
        <a:prstGeom prst="chevron">
          <a:avLst/>
        </a:prstGeom>
        <a:solidFill>
          <a:schemeClr val="accent1">
            <a:lumMod val="40000"/>
            <a:lumOff val="60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lvl="0" algn="l" defTabSz="1244600">
            <a:lnSpc>
              <a:spcPct val="90000"/>
            </a:lnSpc>
            <a:spcBef>
              <a:spcPct val="0"/>
            </a:spcBef>
            <a:spcAft>
              <a:spcPct val="35000"/>
            </a:spcAft>
          </a:pPr>
          <a:r>
            <a:rPr lang="en-US" sz="2800" kern="1200" dirty="0" smtClean="0"/>
            <a:t>Irregular Structure</a:t>
          </a:r>
        </a:p>
        <a:p>
          <a:pPr lvl="0" algn="l" defTabSz="1244600">
            <a:lnSpc>
              <a:spcPct val="90000"/>
            </a:lnSpc>
            <a:spcBef>
              <a:spcPct val="0"/>
            </a:spcBef>
            <a:spcAft>
              <a:spcPct val="35000"/>
            </a:spcAft>
          </a:pPr>
          <a:r>
            <a:rPr lang="en-US" sz="2400" kern="1200" dirty="0" smtClean="0"/>
            <a:t>Partitioning Issues</a:t>
          </a:r>
          <a:endParaRPr lang="en-US" sz="2400" kern="1200" dirty="0"/>
        </a:p>
      </dsp:txBody>
      <dsp:txXfrm>
        <a:off x="1579118" y="3051329"/>
        <a:ext cx="5808875" cy="11377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3D47D2-3DC5-464E-8113-621FD7E60DE9}">
      <dsp:nvSpPr>
        <dsp:cNvPr id="0" name=""/>
        <dsp:cNvSpPr/>
      </dsp:nvSpPr>
      <dsp:spPr>
        <a:xfrm>
          <a:off x="3406" y="1798292"/>
          <a:ext cx="1944956" cy="1136139"/>
        </a:xfrm>
        <a:prstGeom prst="chevron">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a:lnSpc>
              <a:spcPct val="90000"/>
            </a:lnSpc>
            <a:spcBef>
              <a:spcPct val="0"/>
            </a:spcBef>
            <a:spcAft>
              <a:spcPct val="35000"/>
            </a:spcAft>
          </a:pPr>
          <a:r>
            <a:rPr lang="en-US" sz="6500" kern="1200" dirty="0" smtClean="0"/>
            <a:t>1</a:t>
          </a:r>
          <a:endParaRPr lang="en-US" sz="6500" kern="1200" dirty="0"/>
        </a:p>
      </dsp:txBody>
      <dsp:txXfrm>
        <a:off x="3406" y="1798292"/>
        <a:ext cx="1944956" cy="1136139"/>
      </dsp:txXfrm>
    </dsp:sp>
    <dsp:sp modelId="{DBC0D96D-B4CB-1543-A91E-42B14EE48CDA}">
      <dsp:nvSpPr>
        <dsp:cNvPr id="0" name=""/>
        <dsp:cNvSpPr/>
      </dsp:nvSpPr>
      <dsp:spPr>
        <a:xfrm>
          <a:off x="1579118" y="1752603"/>
          <a:ext cx="5808875" cy="1137799"/>
        </a:xfrm>
        <a:prstGeom prst="chevron">
          <a:avLst/>
        </a:prstGeom>
        <a:solidFill>
          <a:schemeClr val="accent1">
            <a:lumMod val="40000"/>
            <a:lumOff val="60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lvl="0" algn="l" defTabSz="1422400">
            <a:lnSpc>
              <a:spcPct val="90000"/>
            </a:lnSpc>
            <a:spcBef>
              <a:spcPct val="0"/>
            </a:spcBef>
            <a:spcAft>
              <a:spcPct val="35000"/>
            </a:spcAft>
          </a:pPr>
          <a:r>
            <a:rPr lang="en-US" sz="3200" kern="1200" dirty="0" smtClean="0"/>
            <a:t>Extend Existing Paradigms</a:t>
          </a:r>
        </a:p>
      </dsp:txBody>
      <dsp:txXfrm>
        <a:off x="1579118" y="1752603"/>
        <a:ext cx="5808875" cy="1137799"/>
      </dsp:txXfrm>
    </dsp:sp>
    <dsp:sp modelId="{4A076114-EF3E-4C42-982B-879EDC4FDFBE}">
      <dsp:nvSpPr>
        <dsp:cNvPr id="0" name=""/>
        <dsp:cNvSpPr/>
      </dsp:nvSpPr>
      <dsp:spPr>
        <a:xfrm>
          <a:off x="3406" y="3052159"/>
          <a:ext cx="1944956" cy="1136139"/>
        </a:xfrm>
        <a:prstGeom prst="chevron">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a:lnSpc>
              <a:spcPct val="90000"/>
            </a:lnSpc>
            <a:spcBef>
              <a:spcPct val="0"/>
            </a:spcBef>
            <a:spcAft>
              <a:spcPct val="35000"/>
            </a:spcAft>
          </a:pPr>
          <a:r>
            <a:rPr lang="en-US" sz="6500" kern="1200" dirty="0" smtClean="0"/>
            <a:t>2</a:t>
          </a:r>
          <a:endParaRPr lang="en-US" sz="6500" kern="1200" dirty="0"/>
        </a:p>
      </dsp:txBody>
      <dsp:txXfrm>
        <a:off x="3406" y="3052159"/>
        <a:ext cx="1944956" cy="1136139"/>
      </dsp:txXfrm>
    </dsp:sp>
    <dsp:sp modelId="{634FA8DA-43F5-5641-909A-F593CB7E56B7}">
      <dsp:nvSpPr>
        <dsp:cNvPr id="0" name=""/>
        <dsp:cNvSpPr/>
      </dsp:nvSpPr>
      <dsp:spPr>
        <a:xfrm>
          <a:off x="1579118" y="3051329"/>
          <a:ext cx="5808875" cy="1137799"/>
        </a:xfrm>
        <a:prstGeom prst="chevron">
          <a:avLst/>
        </a:prstGeom>
        <a:solidFill>
          <a:schemeClr val="accent1">
            <a:lumMod val="40000"/>
            <a:lumOff val="60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19050" rIns="0" bIns="19050" numCol="1" spcCol="1270" anchor="ctr" anchorCtr="0">
          <a:noAutofit/>
        </a:bodyPr>
        <a:lstStyle/>
        <a:p>
          <a:pPr lvl="0" algn="l" defTabSz="1333500">
            <a:lnSpc>
              <a:spcPct val="90000"/>
            </a:lnSpc>
            <a:spcBef>
              <a:spcPct val="0"/>
            </a:spcBef>
            <a:spcAft>
              <a:spcPct val="35000"/>
            </a:spcAft>
          </a:pPr>
          <a:r>
            <a:rPr lang="en-US" sz="3000" b="1" kern="1200" dirty="0" smtClean="0"/>
            <a:t>BUILD NEW FRAMEWORKS!</a:t>
          </a:r>
          <a:endParaRPr lang="en-US" sz="3000" kern="1200" dirty="0"/>
        </a:p>
      </dsp:txBody>
      <dsp:txXfrm>
        <a:off x="1579118" y="3051329"/>
        <a:ext cx="5808875" cy="113779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3D47D2-3DC5-464E-8113-621FD7E60DE9}">
      <dsp:nvSpPr>
        <dsp:cNvPr id="0" name=""/>
        <dsp:cNvSpPr/>
      </dsp:nvSpPr>
      <dsp:spPr>
        <a:xfrm>
          <a:off x="228603" y="2853"/>
          <a:ext cx="1826331" cy="1066844"/>
        </a:xfrm>
        <a:prstGeom prst="chevron">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a:lnSpc>
              <a:spcPct val="90000"/>
            </a:lnSpc>
            <a:spcBef>
              <a:spcPct val="0"/>
            </a:spcBef>
            <a:spcAft>
              <a:spcPct val="35000"/>
            </a:spcAft>
          </a:pPr>
          <a:r>
            <a:rPr lang="en-US" sz="6500" kern="1200" dirty="0" smtClean="0"/>
            <a:t>1</a:t>
          </a:r>
          <a:endParaRPr lang="en-US" sz="6500" kern="1200" dirty="0"/>
        </a:p>
      </dsp:txBody>
      <dsp:txXfrm>
        <a:off x="228603" y="2853"/>
        <a:ext cx="1826331" cy="1066844"/>
      </dsp:txXfrm>
    </dsp:sp>
    <dsp:sp modelId="{DBC0D96D-B4CB-1543-A91E-42B14EE48CDA}">
      <dsp:nvSpPr>
        <dsp:cNvPr id="0" name=""/>
        <dsp:cNvSpPr/>
      </dsp:nvSpPr>
      <dsp:spPr>
        <a:xfrm>
          <a:off x="1708210" y="2074"/>
          <a:ext cx="5454585" cy="1068403"/>
        </a:xfrm>
        <a:prstGeom prst="chevron">
          <a:avLst/>
        </a:prstGeom>
        <a:solidFill>
          <a:schemeClr val="accent1">
            <a:lumMod val="40000"/>
            <a:lumOff val="60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lvl="0" algn="l" defTabSz="1555750">
            <a:lnSpc>
              <a:spcPct val="90000"/>
            </a:lnSpc>
            <a:spcBef>
              <a:spcPct val="0"/>
            </a:spcBef>
            <a:spcAft>
              <a:spcPct val="35000"/>
            </a:spcAft>
          </a:pPr>
          <a:r>
            <a:rPr lang="en-US" sz="3500" b="1" kern="1200" dirty="0" smtClean="0"/>
            <a:t>Less</a:t>
          </a:r>
          <a:r>
            <a:rPr lang="en-US" sz="3500" kern="1200" baseline="0" dirty="0" smtClean="0"/>
            <a:t> pre-processing</a:t>
          </a:r>
          <a:endParaRPr lang="en-US" sz="3500" kern="1200" dirty="0"/>
        </a:p>
      </dsp:txBody>
      <dsp:txXfrm>
        <a:off x="1708210" y="2074"/>
        <a:ext cx="5454585" cy="1068403"/>
      </dsp:txXfrm>
    </dsp:sp>
    <dsp:sp modelId="{4A076114-EF3E-4C42-982B-879EDC4FDFBE}">
      <dsp:nvSpPr>
        <dsp:cNvPr id="0" name=""/>
        <dsp:cNvSpPr/>
      </dsp:nvSpPr>
      <dsp:spPr>
        <a:xfrm>
          <a:off x="228603" y="1220615"/>
          <a:ext cx="1826331" cy="1066844"/>
        </a:xfrm>
        <a:prstGeom prst="chevron">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a:lnSpc>
              <a:spcPct val="90000"/>
            </a:lnSpc>
            <a:spcBef>
              <a:spcPct val="0"/>
            </a:spcBef>
            <a:spcAft>
              <a:spcPct val="35000"/>
            </a:spcAft>
          </a:pPr>
          <a:r>
            <a:rPr lang="en-US" sz="6500" kern="1200" dirty="0" smtClean="0"/>
            <a:t>2</a:t>
          </a:r>
          <a:endParaRPr lang="en-US" sz="6500" kern="1200" dirty="0"/>
        </a:p>
      </dsp:txBody>
      <dsp:txXfrm>
        <a:off x="228603" y="1220615"/>
        <a:ext cx="1826331" cy="1066844"/>
      </dsp:txXfrm>
    </dsp:sp>
    <dsp:sp modelId="{634FA8DA-43F5-5641-909A-F593CB7E56B7}">
      <dsp:nvSpPr>
        <dsp:cNvPr id="0" name=""/>
        <dsp:cNvSpPr/>
      </dsp:nvSpPr>
      <dsp:spPr>
        <a:xfrm>
          <a:off x="1708210" y="1219836"/>
          <a:ext cx="5454585" cy="1068403"/>
        </a:xfrm>
        <a:prstGeom prst="chevron">
          <a:avLst/>
        </a:prstGeom>
        <a:solidFill>
          <a:schemeClr val="accent1">
            <a:lumMod val="40000"/>
            <a:lumOff val="60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lvl="0" algn="l" defTabSz="1555750">
            <a:lnSpc>
              <a:spcPct val="90000"/>
            </a:lnSpc>
            <a:spcBef>
              <a:spcPct val="0"/>
            </a:spcBef>
            <a:spcAft>
              <a:spcPct val="35000"/>
            </a:spcAft>
          </a:pPr>
          <a:r>
            <a:rPr lang="en-US" sz="3500" b="1" kern="1200" dirty="0" smtClean="0"/>
            <a:t>Low</a:t>
          </a:r>
          <a:r>
            <a:rPr lang="en-US" sz="3500" kern="1200" baseline="0" dirty="0" smtClean="0"/>
            <a:t> and </a:t>
          </a:r>
          <a:r>
            <a:rPr lang="en-US" sz="3500" b="1" kern="1200" baseline="0" dirty="0" smtClean="0"/>
            <a:t>load-balanced </a:t>
          </a:r>
          <a:r>
            <a:rPr lang="en-US" sz="3500" kern="1200" baseline="0" dirty="0" smtClean="0"/>
            <a:t>computation</a:t>
          </a:r>
          <a:endParaRPr lang="en-US" sz="3500" kern="1200" dirty="0"/>
        </a:p>
      </dsp:txBody>
      <dsp:txXfrm>
        <a:off x="1708210" y="1219836"/>
        <a:ext cx="5454585" cy="1068403"/>
      </dsp:txXfrm>
    </dsp:sp>
    <dsp:sp modelId="{870B0CCD-9CB4-0940-BAAD-7AF9BF81264D}">
      <dsp:nvSpPr>
        <dsp:cNvPr id="0" name=""/>
        <dsp:cNvSpPr/>
      </dsp:nvSpPr>
      <dsp:spPr>
        <a:xfrm>
          <a:off x="228603" y="2438377"/>
          <a:ext cx="1826331" cy="1066844"/>
        </a:xfrm>
        <a:prstGeom prst="chevron">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a:lnSpc>
              <a:spcPct val="90000"/>
            </a:lnSpc>
            <a:spcBef>
              <a:spcPct val="0"/>
            </a:spcBef>
            <a:spcAft>
              <a:spcPct val="35000"/>
            </a:spcAft>
          </a:pPr>
          <a:r>
            <a:rPr lang="en-US" sz="6500" kern="1200" dirty="0" smtClean="0"/>
            <a:t>3</a:t>
          </a:r>
          <a:endParaRPr lang="en-US" sz="6500" kern="1200" dirty="0"/>
        </a:p>
      </dsp:txBody>
      <dsp:txXfrm>
        <a:off x="228603" y="2438377"/>
        <a:ext cx="1826331" cy="1066844"/>
      </dsp:txXfrm>
    </dsp:sp>
    <dsp:sp modelId="{7305AA58-5544-0E47-BCAF-D88F670E7AC3}">
      <dsp:nvSpPr>
        <dsp:cNvPr id="0" name=""/>
        <dsp:cNvSpPr/>
      </dsp:nvSpPr>
      <dsp:spPr>
        <a:xfrm>
          <a:off x="1708210" y="2437598"/>
          <a:ext cx="5454585" cy="1068403"/>
        </a:xfrm>
        <a:prstGeom prst="chevron">
          <a:avLst/>
        </a:prstGeom>
        <a:solidFill>
          <a:schemeClr val="accent1">
            <a:lumMod val="40000"/>
            <a:lumOff val="60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lvl="0" algn="l" defTabSz="1555750">
            <a:lnSpc>
              <a:spcPct val="90000"/>
            </a:lnSpc>
            <a:spcBef>
              <a:spcPct val="0"/>
            </a:spcBef>
            <a:spcAft>
              <a:spcPct val="35000"/>
            </a:spcAft>
          </a:pPr>
          <a:r>
            <a:rPr lang="en-US" sz="3500" b="1" kern="1200" dirty="0" smtClean="0"/>
            <a:t>Low</a:t>
          </a:r>
          <a:r>
            <a:rPr lang="en-US" sz="3500" kern="1200" baseline="0" dirty="0" smtClean="0"/>
            <a:t> and </a:t>
          </a:r>
          <a:r>
            <a:rPr lang="en-US" sz="3500" b="1" kern="1200" baseline="0" dirty="0" smtClean="0"/>
            <a:t>load-balanced </a:t>
          </a:r>
          <a:r>
            <a:rPr lang="en-US" sz="3500" kern="1200" baseline="0" dirty="0" smtClean="0"/>
            <a:t>communication</a:t>
          </a:r>
          <a:endParaRPr lang="en-US" sz="3500" kern="1200" dirty="0"/>
        </a:p>
      </dsp:txBody>
      <dsp:txXfrm>
        <a:off x="1708210" y="2437598"/>
        <a:ext cx="5454585" cy="1068403"/>
      </dsp:txXfrm>
    </dsp:sp>
    <dsp:sp modelId="{770B9F90-991F-7E44-A4E5-83458B44CF5D}">
      <dsp:nvSpPr>
        <dsp:cNvPr id="0" name=""/>
        <dsp:cNvSpPr/>
      </dsp:nvSpPr>
      <dsp:spPr>
        <a:xfrm>
          <a:off x="228603" y="3656139"/>
          <a:ext cx="1826331" cy="1066844"/>
        </a:xfrm>
        <a:prstGeom prst="chevron">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a:lnSpc>
              <a:spcPct val="90000"/>
            </a:lnSpc>
            <a:spcBef>
              <a:spcPct val="0"/>
            </a:spcBef>
            <a:spcAft>
              <a:spcPct val="35000"/>
            </a:spcAft>
          </a:pPr>
          <a:r>
            <a:rPr lang="en-US" sz="6500" kern="1200" dirty="0" smtClean="0"/>
            <a:t>4</a:t>
          </a:r>
          <a:endParaRPr lang="en-US" sz="6500" kern="1200" dirty="0"/>
        </a:p>
      </dsp:txBody>
      <dsp:txXfrm>
        <a:off x="228603" y="3656139"/>
        <a:ext cx="1826331" cy="1066844"/>
      </dsp:txXfrm>
    </dsp:sp>
    <dsp:sp modelId="{7CB2630D-4799-4744-B7DE-EF5C3506E677}">
      <dsp:nvSpPr>
        <dsp:cNvPr id="0" name=""/>
        <dsp:cNvSpPr/>
      </dsp:nvSpPr>
      <dsp:spPr>
        <a:xfrm>
          <a:off x="1708210" y="3655360"/>
          <a:ext cx="5454585" cy="1068403"/>
        </a:xfrm>
        <a:prstGeom prst="chevron">
          <a:avLst/>
        </a:prstGeom>
        <a:solidFill>
          <a:schemeClr val="accent1">
            <a:lumMod val="40000"/>
            <a:lumOff val="60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lvl="0" algn="l" defTabSz="1555750">
            <a:lnSpc>
              <a:spcPct val="90000"/>
            </a:lnSpc>
            <a:spcBef>
              <a:spcPct val="0"/>
            </a:spcBef>
            <a:spcAft>
              <a:spcPct val="35000"/>
            </a:spcAft>
          </a:pPr>
          <a:r>
            <a:rPr lang="en-US" sz="3500" b="1" kern="1200" dirty="0" smtClean="0"/>
            <a:t>Low</a:t>
          </a:r>
          <a:r>
            <a:rPr lang="en-US" sz="3500" kern="1200" baseline="0" dirty="0" smtClean="0"/>
            <a:t> memory footprint</a:t>
          </a:r>
          <a:endParaRPr lang="en-US" sz="3500" kern="1200" dirty="0"/>
        </a:p>
      </dsp:txBody>
      <dsp:txXfrm>
        <a:off x="1708210" y="3655360"/>
        <a:ext cx="5454585" cy="1068403"/>
      </dsp:txXfrm>
    </dsp:sp>
    <dsp:sp modelId="{D054A6F9-E09F-E047-93E2-FC943B15E037}">
      <dsp:nvSpPr>
        <dsp:cNvPr id="0" name=""/>
        <dsp:cNvSpPr/>
      </dsp:nvSpPr>
      <dsp:spPr>
        <a:xfrm>
          <a:off x="228603" y="4873901"/>
          <a:ext cx="1826331" cy="1066844"/>
        </a:xfrm>
        <a:prstGeom prst="chevron">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a:lnSpc>
              <a:spcPct val="90000"/>
            </a:lnSpc>
            <a:spcBef>
              <a:spcPct val="0"/>
            </a:spcBef>
            <a:spcAft>
              <a:spcPct val="35000"/>
            </a:spcAft>
          </a:pPr>
          <a:r>
            <a:rPr lang="en-US" sz="6500" kern="1200" dirty="0" smtClean="0"/>
            <a:t>5</a:t>
          </a:r>
          <a:endParaRPr lang="en-US" sz="6500" kern="1200" dirty="0"/>
        </a:p>
      </dsp:txBody>
      <dsp:txXfrm>
        <a:off x="228603" y="4873901"/>
        <a:ext cx="1826331" cy="1066844"/>
      </dsp:txXfrm>
    </dsp:sp>
    <dsp:sp modelId="{A2F47632-B629-814D-81C4-5DC9BB287A93}">
      <dsp:nvSpPr>
        <dsp:cNvPr id="0" name=""/>
        <dsp:cNvSpPr/>
      </dsp:nvSpPr>
      <dsp:spPr>
        <a:xfrm>
          <a:off x="1708210" y="4873122"/>
          <a:ext cx="5454585" cy="1068403"/>
        </a:xfrm>
        <a:prstGeom prst="chevron">
          <a:avLst/>
        </a:prstGeom>
        <a:solidFill>
          <a:schemeClr val="accent1">
            <a:lumMod val="40000"/>
            <a:lumOff val="60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22225" rIns="0" bIns="22225" numCol="1" spcCol="1270" anchor="ctr" anchorCtr="0">
          <a:noAutofit/>
        </a:bodyPr>
        <a:lstStyle/>
        <a:p>
          <a:pPr lvl="0" algn="l" defTabSz="1555750">
            <a:lnSpc>
              <a:spcPct val="90000"/>
            </a:lnSpc>
            <a:spcBef>
              <a:spcPct val="0"/>
            </a:spcBef>
            <a:spcAft>
              <a:spcPct val="35000"/>
            </a:spcAft>
          </a:pPr>
          <a:r>
            <a:rPr lang="en-US" sz="3500" b="1" kern="1200" dirty="0" smtClean="0"/>
            <a:t>Scalable</a:t>
          </a:r>
          <a:r>
            <a:rPr lang="en-US" sz="3500" kern="1200" dirty="0" smtClean="0"/>
            <a:t> </a:t>
          </a:r>
          <a:r>
            <a:rPr lang="en-US" sz="3500" kern="1200" dirty="0" err="1" smtClean="0"/>
            <a:t>wrt</a:t>
          </a:r>
          <a:r>
            <a:rPr lang="en-US" sz="3500" kern="1200" dirty="0" smtClean="0"/>
            <a:t> cluster size and graph size</a:t>
          </a:r>
          <a:r>
            <a:rPr lang="en-US" sz="3500" kern="1200" baseline="0" dirty="0" smtClean="0"/>
            <a:t> </a:t>
          </a:r>
          <a:endParaRPr lang="en-US" sz="3500" kern="1200" dirty="0"/>
        </a:p>
      </dsp:txBody>
      <dsp:txXfrm>
        <a:off x="1708210" y="4873122"/>
        <a:ext cx="5454585" cy="106840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0.20703</cdr:x>
      <cdr:y>0.46138</cdr:y>
    </cdr:from>
    <cdr:to>
      <cdr:x>0.2838</cdr:x>
      <cdr:y>0.55024</cdr:y>
    </cdr:to>
    <cdr:sp macro="" textlink="">
      <cdr:nvSpPr>
        <cdr:cNvPr id="4" name="TextBox 3"/>
        <cdr:cNvSpPr txBox="1"/>
      </cdr:nvSpPr>
      <cdr:spPr>
        <a:xfrm xmlns:a="http://schemas.openxmlformats.org/drawingml/2006/main">
          <a:off x="2123677" y="2374143"/>
          <a:ext cx="787525"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C530D4-80AE-413F-92FA-016671415307}" type="datetimeFigureOut">
              <a:rPr lang="en-IN" smtClean="0"/>
              <a:pPr/>
              <a:t>18-03-2014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679D01-225A-462E-88BE-B20BEA592202}"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a:t>
            </a:r>
            <a:r>
              <a:rPr lang="en-US" baseline="0" dirty="0" smtClean="0"/>
              <a:t> I am Mayank and the second presenter for today is </a:t>
            </a:r>
            <a:r>
              <a:rPr lang="en-US" baseline="0" dirty="0" err="1" smtClean="0"/>
              <a:t>Shadi</a:t>
            </a:r>
            <a:r>
              <a:rPr lang="en-US" baseline="0" dirty="0" smtClean="0"/>
              <a:t>.</a:t>
            </a:r>
          </a:p>
          <a:p>
            <a:r>
              <a:rPr lang="en-US" baseline="0" dirty="0" smtClean="0"/>
              <a:t>We will be talking about Graph Processing.</a:t>
            </a:r>
            <a:endParaRPr lang="en-IN" dirty="0" smtClean="0"/>
          </a:p>
        </p:txBody>
      </p:sp>
      <p:sp>
        <p:nvSpPr>
          <p:cNvPr id="4" name="Slide Number Placeholder 3"/>
          <p:cNvSpPr>
            <a:spLocks noGrp="1"/>
          </p:cNvSpPr>
          <p:nvPr>
            <p:ph type="sldNum" sz="quarter" idx="10"/>
          </p:nvPr>
        </p:nvSpPr>
        <p:spPr/>
        <p:txBody>
          <a:bodyPr/>
          <a:lstStyle/>
          <a:p>
            <a:fld id="{66679D01-225A-462E-88BE-B20BEA592202}"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is that graph</a:t>
            </a:r>
            <a:r>
              <a:rPr lang="en-US" baseline="0" dirty="0" smtClean="0"/>
              <a:t> computations are data-driven in the sense that they incorporate the graph structure into the computations.</a:t>
            </a:r>
          </a:p>
          <a:p>
            <a:r>
              <a:rPr lang="en-US" baseline="0" dirty="0" smtClean="0"/>
              <a:t>This gives rise to two issues:</a:t>
            </a:r>
          </a:p>
          <a:p>
            <a:pPr marL="228600" indent="-228600">
              <a:buAutoNum type="arabicPeriod"/>
            </a:pPr>
            <a:r>
              <a:rPr lang="en-US" baseline="0" dirty="0" smtClean="0"/>
              <a:t>It is not clear how the graph should be partitioned across the machines (Remember with </a:t>
            </a:r>
            <a:r>
              <a:rPr lang="en-US" baseline="0" dirty="0" err="1" smtClean="0"/>
              <a:t>MapReduce</a:t>
            </a:r>
            <a:r>
              <a:rPr lang="en-US" baseline="0" dirty="0" smtClean="0"/>
              <a:t>-partitioning files is easy)</a:t>
            </a:r>
          </a:p>
          <a:p>
            <a:pPr marL="228600" indent="-228600">
              <a:buAutoNum type="arabicPeriod"/>
            </a:pPr>
            <a:r>
              <a:rPr lang="en-US" baseline="0" dirty="0" smtClean="0"/>
              <a:t>Since, graph processing involves computation over the graph structure, these frameworks will incur a high overhead in  the resultant data transfer. If it is not clear how data transfer comes into the picture more with graphs, it will become clear once I move onto how graphs are actually processed.</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The next challenge</a:t>
            </a:r>
            <a:r>
              <a:rPr lang="en-US" baseline="0" dirty="0" smtClean="0"/>
              <a:t> is that graph data is irregular. Real world graphs like social graphs are Power law like graphs (The reason why I say power law like and not power law will also become clear in this presentation). What this means that there are some vertices with high degrees while others with low degrees. </a:t>
            </a:r>
          </a:p>
          <a:p>
            <a:r>
              <a:rPr lang="en-US" baseline="0" dirty="0" smtClean="0"/>
              <a:t>This irregularity gives rise to two concerns:</a:t>
            </a:r>
          </a:p>
          <a:p>
            <a:pPr marL="228600" indent="-228600">
              <a:buAutoNum type="arabicPeriod"/>
            </a:pPr>
            <a:r>
              <a:rPr lang="en-US" baseline="0" dirty="0" smtClean="0"/>
              <a:t>It is not clear how partitioning should be performed – some vertices require more processing while others require less – how do you incorporate this into </a:t>
            </a:r>
            <a:r>
              <a:rPr lang="en-US" baseline="0" dirty="0" err="1" smtClean="0"/>
              <a:t>MapReduce</a:t>
            </a:r>
            <a:r>
              <a:rPr lang="en-US" baseline="0" dirty="0" smtClean="0"/>
              <a:t>.</a:t>
            </a:r>
          </a:p>
          <a:p>
            <a:pPr marL="228600" indent="-228600">
              <a:buAutoNum type="arabicPeriod"/>
            </a:pPr>
            <a:r>
              <a:rPr lang="en-US" baseline="0" dirty="0" smtClean="0"/>
              <a:t>Scalability of a </a:t>
            </a:r>
            <a:r>
              <a:rPr lang="en-US" baseline="0" dirty="0" err="1" smtClean="0"/>
              <a:t>MapReduce</a:t>
            </a:r>
            <a:r>
              <a:rPr lang="en-US" baseline="0" dirty="0" smtClean="0"/>
              <a:t> cluster will take a hit due to difficulty in achieving a good load balancing. </a:t>
            </a:r>
            <a:endParaRPr lang="en-US"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The next challenge is achieving locality</a:t>
            </a:r>
            <a:r>
              <a:rPr lang="en-US" baseline="0" dirty="0" smtClean="0"/>
              <a:t> with graph processing. Since the data is irregular, it is difficult to predict the access patterns of vertices – which vertex will be processed when, which vertex will require more data to be fetched over the network, how do you take these issues into account in </a:t>
            </a:r>
            <a:r>
              <a:rPr lang="en-US" baseline="0" dirty="0" err="1" smtClean="0"/>
              <a:t>MapReduce</a:t>
            </a:r>
            <a:r>
              <a:rPr lang="en-US" baseline="0" dirty="0" smtClean="0"/>
              <a:t>.</a:t>
            </a:r>
            <a:endParaRPr lang="en-IN" dirty="0" smtClean="0"/>
          </a:p>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fld id="{66679D01-225A-462E-88BE-B20BEA592202}" type="slidenum">
              <a:rPr lang="en-IN" smtClean="0"/>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what possible</a:t>
            </a:r>
            <a:r>
              <a:rPr lang="en-US" baseline="0" dirty="0" smtClean="0"/>
              <a:t> solutions did the community come up with. </a:t>
            </a:r>
          </a:p>
          <a:p>
            <a:r>
              <a:rPr lang="en-US" baseline="0" dirty="0" smtClean="0"/>
              <a:t>The solutions proposed can be classified into two broad categories:</a:t>
            </a:r>
          </a:p>
          <a:p>
            <a:pPr marL="228600" indent="-228600">
              <a:buAutoNum type="arabicPeriod"/>
            </a:pPr>
            <a:r>
              <a:rPr lang="en-US" baseline="0" dirty="0" smtClean="0"/>
              <a:t>Extend </a:t>
            </a:r>
            <a:r>
              <a:rPr lang="en-US" baseline="0" dirty="0" err="1" smtClean="0"/>
              <a:t>MapReduce</a:t>
            </a:r>
            <a:r>
              <a:rPr lang="en-US" baseline="0" dirty="0" smtClean="0"/>
              <a:t> and make changes to solve these challenges</a:t>
            </a:r>
          </a:p>
          <a:p>
            <a:pPr marL="228600" indent="-228600">
              <a:buAutoNum type="arabicPeriod"/>
            </a:pPr>
            <a:r>
              <a:rPr lang="en-US" baseline="0" dirty="0" smtClean="0"/>
              <a:t>Come up with novel paradigms and frameworks.</a:t>
            </a:r>
          </a:p>
          <a:p>
            <a:pPr marL="228600" indent="-228600">
              <a:buAutoNum type="arabicPeriod"/>
            </a:pPr>
            <a:endParaRPr lang="en-US" baseline="0" dirty="0" smtClean="0"/>
          </a:p>
          <a:p>
            <a:pPr marL="228600" indent="-228600">
              <a:buNone/>
            </a:pPr>
            <a:r>
              <a:rPr lang="en-US" baseline="0" dirty="0" smtClean="0"/>
              <a:t>This talk is mainly about the second solution but let me give you just a brief example of how the community tried to shoehorn graph processing in</a:t>
            </a:r>
          </a:p>
          <a:p>
            <a:pPr marL="228600" indent="-228600">
              <a:buNone/>
            </a:pPr>
            <a:r>
              <a:rPr lang="en-US" baseline="0" dirty="0" err="1" smtClean="0"/>
              <a:t>MapReduce</a:t>
            </a:r>
            <a:r>
              <a:rPr lang="en-US" baseline="0" dirty="0" smtClean="0"/>
              <a:t>.</a:t>
            </a:r>
          </a:p>
          <a:p>
            <a:pPr marL="228600" indent="-228600">
              <a:buNone/>
            </a:pP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11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Moving on to the second</a:t>
            </a:r>
            <a:r>
              <a:rPr lang="en-US" baseline="0" dirty="0" smtClean="0"/>
              <a:t> approach i.e. coming up with paradigms/frameworks that handle graph processing by themselves. Paradigms designed just for graph processing. </a:t>
            </a:r>
          </a:p>
          <a:p>
            <a:r>
              <a:rPr lang="en-US" dirty="0" smtClean="0"/>
              <a:t>Before</a:t>
            </a:r>
            <a:r>
              <a:rPr lang="en-US" baseline="0" dirty="0" smtClean="0"/>
              <a:t> I discuss graph processing frameworks, what are the key requirements from these frameworks.</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12</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First Depends on number and distribution of vertices and edges across servers</a:t>
            </a:r>
            <a:endParaRPr lang="en-IN" dirty="0" smtClean="0"/>
          </a:p>
          <a:p>
            <a:r>
              <a:rPr lang="en-US" dirty="0" smtClean="0"/>
              <a:t>Second depends</a:t>
            </a:r>
            <a:r>
              <a:rPr lang="en-US" baseline="0" dirty="0" smtClean="0"/>
              <a:t> </a:t>
            </a:r>
            <a:r>
              <a:rPr lang="en-IN" dirty="0" smtClean="0"/>
              <a:t>on quantity and distribution of data exchanged among vertices across servers</a:t>
            </a:r>
          </a:p>
          <a:p>
            <a:r>
              <a:rPr lang="en-US" dirty="0" smtClean="0"/>
              <a:t>Third</a:t>
            </a:r>
            <a:r>
              <a:rPr lang="en-US" baseline="0" dirty="0" smtClean="0"/>
              <a:t> for quick initialization of the graph</a:t>
            </a:r>
          </a:p>
          <a:p>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13</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started with Google coming up with a vertex centric form of computation called </a:t>
            </a:r>
            <a:r>
              <a:rPr lang="en-US" baseline="0" dirty="0" err="1" smtClean="0"/>
              <a:t>Pregel</a:t>
            </a:r>
            <a:r>
              <a:rPr lang="en-US" baseline="0" dirty="0" smtClean="0"/>
              <a:t>. The idea is simple – you have to think like a vertex.</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14</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 like a vertex</a:t>
            </a:r>
          </a:p>
          <a:p>
            <a:r>
              <a:rPr lang="en-US" dirty="0" smtClean="0"/>
              <a:t>If</a:t>
            </a:r>
            <a:r>
              <a:rPr lang="en-US" baseline="0" dirty="0" smtClean="0"/>
              <a:t> you visualize how graph processing works – there is some computation done at the vertex which passes along the computation results along the edges.</a:t>
            </a:r>
          </a:p>
          <a:p>
            <a:r>
              <a:rPr lang="en-US" baseline="0" dirty="0" smtClean="0"/>
              <a:t>I will explain this with an example. </a:t>
            </a:r>
          </a:p>
          <a:p>
            <a:r>
              <a:rPr lang="en-US" baseline="0" dirty="0" smtClean="0"/>
              <a:t>Let us first look at the life of a vertex centric program.</a:t>
            </a:r>
            <a:endParaRPr lang="en-US" dirty="0" smtClean="0"/>
          </a:p>
          <a:p>
            <a:r>
              <a:rPr lang="en-US" dirty="0" smtClean="0"/>
              <a:t>The entire</a:t>
            </a:r>
            <a:r>
              <a:rPr lang="en-US" baseline="0" dirty="0" smtClean="0"/>
              <a:t> computation is broken down into iterations/</a:t>
            </a:r>
            <a:r>
              <a:rPr lang="en-US" baseline="0" dirty="0" err="1" smtClean="0"/>
              <a:t>supersteps</a:t>
            </a:r>
            <a:r>
              <a:rPr lang="en-US" baseline="0" dirty="0" smtClean="0"/>
              <a:t>. In each iteration, there is a computation phase and a communication phase. During the computation phase, the vertices perform computation and during the communication phase, they transfer the results of the computation to their neighbors.</a:t>
            </a:r>
          </a:p>
          <a:p>
            <a:r>
              <a:rPr lang="en-US" baseline="0" dirty="0" smtClean="0"/>
              <a:t>More concretely, </a:t>
            </a:r>
            <a:r>
              <a:rPr lang="en-US" dirty="0" smtClean="0"/>
              <a:t>In each </a:t>
            </a:r>
            <a:r>
              <a:rPr lang="en-US" dirty="0" err="1" smtClean="0"/>
              <a:t>superstep</a:t>
            </a:r>
            <a:r>
              <a:rPr lang="en-US" dirty="0" smtClean="0"/>
              <a:t>,</a:t>
            </a:r>
            <a:r>
              <a:rPr lang="en-US" baseline="0" dirty="0" smtClean="0"/>
              <a:t> </a:t>
            </a:r>
            <a:r>
              <a:rPr lang="en-US" dirty="0" smtClean="0"/>
              <a:t>a vertex receives messages sent to the vertex in </a:t>
            </a:r>
            <a:r>
              <a:rPr lang="en-US" dirty="0" err="1" smtClean="0"/>
              <a:t>superstep</a:t>
            </a:r>
            <a:r>
              <a:rPr lang="en-US" dirty="0" smtClean="0"/>
              <a:t> S-1,</a:t>
            </a:r>
            <a:r>
              <a:rPr lang="en-US" baseline="0" dirty="0" smtClean="0"/>
              <a:t> </a:t>
            </a:r>
            <a:r>
              <a:rPr lang="en-US" dirty="0" smtClean="0"/>
              <a:t>performs some computation in a user defined function compute()</a:t>
            </a:r>
            <a:r>
              <a:rPr lang="en-US" baseline="0" dirty="0" smtClean="0"/>
              <a:t> and </a:t>
            </a:r>
            <a:r>
              <a:rPr lang="en-US" dirty="0" smtClean="0"/>
              <a:t>sends messages to either its neighbors or any other vertex with a known identifier (these messages are received in </a:t>
            </a:r>
            <a:r>
              <a:rPr lang="en-US" dirty="0" err="1" smtClean="0"/>
              <a:t>superstep</a:t>
            </a:r>
            <a:r>
              <a:rPr lang="en-US" dirty="0" smtClean="0"/>
              <a:t> S+1)</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the core idea is that the programmer should just have to worry about what each vertex does and the framework does the rest itself. The framework will ensure that these vertex programs are executed </a:t>
            </a:r>
            <a:r>
              <a:rPr lang="en-US" baseline="0" dirty="0" err="1" smtClean="0"/>
              <a:t>parallely</a:t>
            </a:r>
            <a:r>
              <a:rPr lang="en-US" baseline="0" dirty="0" smtClean="0"/>
              <a:t> and the messages are delivered to the right vertices. Fault tolerance is also handled by the framework, things like speculative execution of a vertex program are handled.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Overlapping computation and communication</a:t>
            </a:r>
            <a:endParaRPr lang="en-US" dirty="0" smtClean="0"/>
          </a:p>
          <a:p>
            <a:endParaRPr lang="en-US" baseline="0" dirty="0" smtClean="0"/>
          </a:p>
          <a:p>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15</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us take the example if</a:t>
            </a:r>
            <a:r>
              <a:rPr lang="en-US" baseline="0" dirty="0" smtClean="0"/>
              <a:t> single source shortest paths to make this clear. This is a sample graph with five vertices – All edge weights are same and equal to 1.</a:t>
            </a:r>
          </a:p>
          <a:p>
            <a:endParaRPr lang="en-US" dirty="0" smtClean="0"/>
          </a:p>
          <a:p>
            <a:r>
              <a:rPr lang="en-US" dirty="0" smtClean="0"/>
              <a:t>Each vertex has an id and a value. The value denotes the shortest path distance to source.</a:t>
            </a:r>
          </a:p>
          <a:p>
            <a:r>
              <a:rPr lang="en-US" dirty="0" smtClean="0"/>
              <a:t>In </a:t>
            </a:r>
            <a:r>
              <a:rPr lang="en-US" dirty="0" err="1" smtClean="0"/>
              <a:t>superstep</a:t>
            </a:r>
            <a:r>
              <a:rPr lang="en-US" dirty="0" smtClean="0"/>
              <a:t> 0, no messages received. The value is either initialized to 0 (if vertex is source) or MAX (otherwise) and advertized to neighbors</a:t>
            </a:r>
          </a:p>
          <a:p>
            <a:r>
              <a:rPr lang="en-US" dirty="0" smtClean="0"/>
              <a:t>In other </a:t>
            </a:r>
            <a:r>
              <a:rPr lang="en-US" dirty="0" err="1" smtClean="0"/>
              <a:t>supersteps</a:t>
            </a:r>
            <a:r>
              <a:rPr lang="en-US" dirty="0" smtClean="0"/>
              <a:t>, the vertex determines the minimum value of all the messages received. If this minimum is smaller than the value that the vertex currently holds, the value is updated and advertized to neighbors</a:t>
            </a:r>
          </a:p>
          <a:p>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16</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aim is to compute the distance from a single source – in this case B. Initially, all vertices have this distance as infinity.</a:t>
            </a:r>
          </a:p>
          <a:p>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17</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iteration zero, each vertex checks if</a:t>
            </a:r>
            <a:r>
              <a:rPr lang="en-US" baseline="0" dirty="0" smtClean="0"/>
              <a:t> it is the source. If it is, it makes its value 0. Otherwise, the value remains infinity. </a:t>
            </a:r>
          </a:p>
          <a:p>
            <a:r>
              <a:rPr lang="en-US" baseline="0" dirty="0" smtClean="0"/>
              <a:t>If the value of a vertex changes, it forwards the value plus the edge value along all outgoing edges. </a:t>
            </a:r>
          </a:p>
          <a:p>
            <a:r>
              <a:rPr lang="en-US" baseline="0" dirty="0" smtClean="0"/>
              <a:t>In this case, B sends a message with value 1 towards A.</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18</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next iteration, A simply takes</a:t>
            </a:r>
            <a:r>
              <a:rPr lang="en-US" baseline="0" dirty="0" smtClean="0"/>
              <a:t> the minimum of values received in the messages (minimum because only the minimum value matters).</a:t>
            </a:r>
          </a:p>
          <a:p>
            <a:r>
              <a:rPr lang="en-US" baseline="0" dirty="0" smtClean="0"/>
              <a:t>If the minimum is smaller than the value that the vertex already had, it makes its value as that smaller value. In this case, A makes its value 1. Since, there was a change in its value. It propagates the change to its </a:t>
            </a:r>
            <a:r>
              <a:rPr lang="en-US" baseline="0" dirty="0" err="1" smtClean="0"/>
              <a:t>neighbours</a:t>
            </a:r>
            <a:r>
              <a:rPr lang="en-US" baseline="0" dirty="0" smtClean="0"/>
              <a:t>.</a:t>
            </a:r>
          </a:p>
          <a:p>
            <a:r>
              <a:rPr lang="en-US" baseline="0" dirty="0" smtClean="0"/>
              <a:t>If you all haven’t already guessed – this is basically breadth first search happening iteratively.</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19</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start from the very basic</a:t>
            </a:r>
            <a:r>
              <a:rPr lang="en-US" baseline="0" dirty="0" smtClean="0"/>
              <a:t> question.</a:t>
            </a:r>
          </a:p>
          <a:p>
            <a:r>
              <a:rPr lang="en-US" baseline="0" dirty="0" smtClean="0"/>
              <a:t>Why do we need graph processing?</a:t>
            </a:r>
          </a:p>
          <a:p>
            <a:r>
              <a:rPr lang="en-US" baseline="0" dirty="0" smtClean="0"/>
              <a:t>The answer is simple and I am sure all of you already know.</a:t>
            </a:r>
          </a:p>
          <a:p>
            <a:r>
              <a:rPr lang="en-US" baseline="0" dirty="0" smtClean="0"/>
              <a:t>Graphs are everywhere! We have the web, indexed web used by search engines, social networks-Facebook, Twitter, road networks and biological networks like brain networks, spread of disease networks, graphs representing relationship between genomic sequences and so on.</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2</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continues</a:t>
            </a:r>
            <a:r>
              <a:rPr lang="en-US" baseline="0" dirty="0" smtClean="0"/>
              <a:t> till no more values change. </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20</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was the problem with this simple yet powerful paradigm?</a:t>
            </a:r>
          </a:p>
          <a:p>
            <a:r>
              <a:rPr lang="en-US" dirty="0" smtClean="0"/>
              <a:t>The main problem is that vertices</a:t>
            </a:r>
            <a:r>
              <a:rPr lang="en-US" baseline="0" dirty="0" smtClean="0"/>
              <a:t> communicate with each other. Hence, A sends its values to both D and E even though they are on the same server. </a:t>
            </a:r>
          </a:p>
          <a:p>
            <a:r>
              <a:rPr lang="en-US" baseline="0" dirty="0" err="1" smtClean="0"/>
              <a:t>Pregel</a:t>
            </a:r>
            <a:r>
              <a:rPr lang="en-US" baseline="0" dirty="0" smtClean="0"/>
              <a:t> provides an abstraction called combiners where all messages being sent to a particular vertex from the same server are combined. For example, in the single source shortest paths case, the vertex does not need to receive all messages, it just needs to receive the message which has the smallest value. Combiners do this. However, they need an additional pass over messages.  </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21</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came </a:t>
            </a:r>
            <a:r>
              <a:rPr lang="en-US" dirty="0" err="1" smtClean="0"/>
              <a:t>LFGraph</a:t>
            </a:r>
            <a:r>
              <a:rPr lang="en-US" baseline="0" dirty="0" smtClean="0"/>
              <a:t> with the aim of minimizing the three requirements memory, computation and communication.</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22</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feature that I have already touched upon is the cheap hash</a:t>
            </a:r>
            <a:r>
              <a:rPr lang="en-US" baseline="0" dirty="0" smtClean="0"/>
              <a:t> based initial vertex placement. This reduces the time required for the initialization of the graph.</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23</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Moving</a:t>
            </a:r>
            <a:r>
              <a:rPr lang="en-US" baseline="0" dirty="0" smtClean="0"/>
              <a:t> on to the four main features of </a:t>
            </a:r>
            <a:r>
              <a:rPr lang="en-US" baseline="0" dirty="0" err="1" smtClean="0"/>
              <a:t>LFGraph</a:t>
            </a:r>
            <a:r>
              <a:rPr lang="en-US" baseline="0" dirty="0" smtClean="0"/>
              <a:t> that helps it achieve superior performance as compared to the </a:t>
            </a:r>
            <a:r>
              <a:rPr lang="en-US" baseline="0" dirty="0" err="1" smtClean="0"/>
              <a:t>exisiting</a:t>
            </a:r>
            <a:r>
              <a:rPr lang="en-US" baseline="0" dirty="0" smtClean="0"/>
              <a:t> frameworks.</a:t>
            </a:r>
          </a:p>
          <a:p>
            <a:r>
              <a:rPr lang="en-US" baseline="0" dirty="0" smtClean="0"/>
              <a:t>The first is the fetch once behavior achieved using the publish subscribe lists. Server 2 needs to fetch the value of Vertex A only once and not the case like in </a:t>
            </a:r>
            <a:r>
              <a:rPr lang="en-US" baseline="0" dirty="0" err="1" smtClean="0"/>
              <a:t>Pregel</a:t>
            </a:r>
            <a:r>
              <a:rPr lang="en-US" baseline="0" dirty="0" smtClean="0"/>
              <a:t> where each vertex receives the value in a message.</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24</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step is partitioning. </a:t>
            </a:r>
            <a:r>
              <a:rPr lang="en-US" dirty="0" err="1" smtClean="0"/>
              <a:t>LFGraph</a:t>
            </a:r>
            <a:r>
              <a:rPr lang="en-US" dirty="0" smtClean="0"/>
              <a:t> chooses to use</a:t>
            </a:r>
            <a:r>
              <a:rPr lang="en-US" baseline="0" dirty="0" smtClean="0"/>
              <a:t> a cheap partitioning strategy (unlike </a:t>
            </a:r>
            <a:r>
              <a:rPr lang="en-US" baseline="0" dirty="0" err="1" smtClean="0"/>
              <a:t>PowerGraph</a:t>
            </a:r>
            <a:r>
              <a:rPr lang="en-US" baseline="0" dirty="0" smtClean="0"/>
              <a:t> and </a:t>
            </a:r>
            <a:r>
              <a:rPr lang="en-US" baseline="0" dirty="0" err="1" smtClean="0"/>
              <a:t>GraphLab</a:t>
            </a:r>
            <a:r>
              <a:rPr lang="en-US" baseline="0" dirty="0" smtClean="0"/>
              <a:t>) that perform expensive initial vertex partitioning.  We will see the benefits from this cheap initial partitioning in the experiments section. The </a:t>
            </a:r>
            <a:r>
              <a:rPr lang="en-US" baseline="0" dirty="0" err="1" smtClean="0"/>
              <a:t>cheal</a:t>
            </a:r>
            <a:r>
              <a:rPr lang="en-US" baseline="0" dirty="0" smtClean="0"/>
              <a:t> partitioning used is simple hashing.</a:t>
            </a:r>
          </a:p>
          <a:p>
            <a:r>
              <a:rPr lang="en-US" baseline="0" dirty="0" smtClean="0"/>
              <a:t>Next, servers subscribe for vertices. Server 2 realizes that its vertices need the value of vertex A so it communicates this to Server 1. </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25</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this</a:t>
            </a:r>
            <a:r>
              <a:rPr lang="en-US" baseline="0" dirty="0" smtClean="0"/>
              <a:t> communication, each server builds a publish list. For each server, values of which vertices need to be sent to that server. This is maintained for each server and at each server.</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26</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the</a:t>
            </a:r>
            <a:r>
              <a:rPr lang="en-US" baseline="0" dirty="0" smtClean="0"/>
              <a:t> vertex centric computations are performed on each server. And, at the end of the iteration, each server simply looks at the publish list and sends the values of vertices that each server needs. </a:t>
            </a:r>
          </a:p>
          <a:p>
            <a:r>
              <a:rPr lang="en-US" baseline="0" dirty="0" smtClean="0"/>
              <a:t>I did not discuss one important aspect of computation. When computation is performed, the values of vertices may change. This changed value is stored in one place while the original values are kept in another place. These two copies are required because a vertex may have edge to another vertex on the same server. For example, here the value of A may change during computation – so the vertices B and C should read the value that existed before the iteration started. The other way to do this is to lock the vertices. Locking is much more expensive than maintaining two copies. </a:t>
            </a:r>
            <a:r>
              <a:rPr lang="en-US" baseline="0" dirty="0" err="1" smtClean="0"/>
              <a:t>LFGraph</a:t>
            </a:r>
            <a:r>
              <a:rPr lang="en-US" baseline="0" dirty="0" smtClean="0"/>
              <a:t> opts for computation savings in this case at the cost of extra memory overhead. However, the authors show that the space overhead of keeping these values is not much.</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27</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LFGraph</a:t>
            </a:r>
            <a:r>
              <a:rPr lang="en-US" baseline="0" dirty="0" smtClean="0"/>
              <a:t> needs to store only the in-neighbors. Out neighbors are not required since each vertex that has in neighbors on other servers uses the publish subscribe list to inform the server.</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28</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step is partitioning. </a:t>
            </a:r>
            <a:r>
              <a:rPr lang="en-US" dirty="0" err="1" smtClean="0"/>
              <a:t>LFGraph</a:t>
            </a:r>
            <a:r>
              <a:rPr lang="en-US" dirty="0" smtClean="0"/>
              <a:t> chooses to use</a:t>
            </a:r>
            <a:r>
              <a:rPr lang="en-US" baseline="0" dirty="0" smtClean="0"/>
              <a:t> a cheap partitioning strategy (unlike </a:t>
            </a:r>
            <a:r>
              <a:rPr lang="en-US" baseline="0" dirty="0" err="1" smtClean="0"/>
              <a:t>PowerGraph</a:t>
            </a:r>
            <a:r>
              <a:rPr lang="en-US" baseline="0" dirty="0" smtClean="0"/>
              <a:t> and </a:t>
            </a:r>
            <a:r>
              <a:rPr lang="en-US" baseline="0" dirty="0" err="1" smtClean="0"/>
              <a:t>GraphLab</a:t>
            </a:r>
            <a:r>
              <a:rPr lang="en-US" baseline="0" dirty="0" smtClean="0"/>
              <a:t>) that perform expensive initial vertex partitioning.  We will see the benefits from this cheap initial partitioning in the experiments section. The </a:t>
            </a:r>
            <a:r>
              <a:rPr lang="en-US" baseline="0" dirty="0" err="1" smtClean="0"/>
              <a:t>cheal</a:t>
            </a:r>
            <a:r>
              <a:rPr lang="en-US" baseline="0" dirty="0" smtClean="0"/>
              <a:t> partitioning used is simple hashing.</a:t>
            </a:r>
          </a:p>
          <a:p>
            <a:r>
              <a:rPr lang="en-US" baseline="0" dirty="0" smtClean="0"/>
              <a:t>Next, servers subscribe for vertices. Server 2 realizes that its vertices need the value of vertex A so it communicates this to Server 1. </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29</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start from the very basic</a:t>
            </a:r>
            <a:r>
              <a:rPr lang="en-US" baseline="0" dirty="0" smtClean="0"/>
              <a:t> question.</a:t>
            </a:r>
          </a:p>
          <a:p>
            <a:r>
              <a:rPr lang="en-US" baseline="0" dirty="0" smtClean="0"/>
              <a:t>Why do we need graph processing?</a:t>
            </a:r>
          </a:p>
          <a:p>
            <a:r>
              <a:rPr lang="en-US" baseline="0" dirty="0" smtClean="0"/>
              <a:t>The answer is simple and I am sure all of you already know.</a:t>
            </a:r>
          </a:p>
          <a:p>
            <a:r>
              <a:rPr lang="en-US" baseline="0" dirty="0" smtClean="0"/>
              <a:t>Graphs are everywhere! We have the web, indexed web used by search engines, social networks-Facebook, Twitter, road networks and biological networks like brain networks, spread of disease networks, graphs representing relationship between genomic sequences and so on.</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3</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iteration zero, each vertex checks if</a:t>
            </a:r>
            <a:r>
              <a:rPr lang="en-US" baseline="0" dirty="0" smtClean="0"/>
              <a:t> it is the source. If it is, it makes its value 0. Otherwise, the value remains infinity. </a:t>
            </a:r>
          </a:p>
          <a:p>
            <a:r>
              <a:rPr lang="en-US" baseline="0" dirty="0" smtClean="0"/>
              <a:t>If the value of a vertex changes, it forwards the value plus the edge value along all outgoing edges. </a:t>
            </a:r>
          </a:p>
          <a:p>
            <a:r>
              <a:rPr lang="en-US" baseline="0" dirty="0" smtClean="0"/>
              <a:t>In this case, B sends a message with value 1 towards A.</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30</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next iteration, A simply takes</a:t>
            </a:r>
            <a:r>
              <a:rPr lang="en-US" baseline="0" dirty="0" smtClean="0"/>
              <a:t> the minimum of values received in the messages (minimum because only the minimum value matters).</a:t>
            </a:r>
          </a:p>
          <a:p>
            <a:r>
              <a:rPr lang="en-US" baseline="0" dirty="0" smtClean="0"/>
              <a:t>If the minimum is smaller than the value that the vertex already had, it makes its value as that smaller value. In this case, A makes its value 1. Since, there was a change in its value. It propagates the change to its </a:t>
            </a:r>
            <a:r>
              <a:rPr lang="en-US" baseline="0" dirty="0" err="1" smtClean="0"/>
              <a:t>neighbours</a:t>
            </a:r>
            <a:r>
              <a:rPr lang="en-US" baseline="0" dirty="0" smtClean="0"/>
              <a:t>.</a:t>
            </a:r>
          </a:p>
          <a:p>
            <a:r>
              <a:rPr lang="en-US" baseline="0" dirty="0" smtClean="0"/>
              <a:t>If you all haven’t already guessed – this is basically breadth first search happening iteratively.</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31</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continues</a:t>
            </a:r>
            <a:r>
              <a:rPr lang="en-US" baseline="0" dirty="0" smtClean="0"/>
              <a:t> till no more values change. </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32</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third feature</a:t>
            </a:r>
            <a:r>
              <a:rPr lang="en-US" baseline="0" dirty="0" smtClean="0"/>
              <a:t> is the single pass computation. The framework just makes one pass over the vertices during the computation phase. An additional pass is obviously required in the communication phase. I hope I am clear about passes in computation. In each computation phase, the framework needs to go through the list of vertices and execute the vertex centric program once for each vertex.</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33</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 like a vertex</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Unlike </a:t>
            </a:r>
            <a:r>
              <a:rPr lang="en-US" baseline="0" dirty="0" err="1" smtClean="0"/>
              <a:t>Pregel</a:t>
            </a:r>
            <a:r>
              <a:rPr lang="en-US" baseline="0" dirty="0" smtClean="0"/>
              <a:t>, decouples computation and communication – independent growth of each other.</a:t>
            </a:r>
          </a:p>
          <a:p>
            <a:endParaRPr lang="en-US" dirty="0" smtClean="0"/>
          </a:p>
          <a:p>
            <a:r>
              <a:rPr lang="en-US" dirty="0" smtClean="0"/>
              <a:t>If</a:t>
            </a:r>
            <a:r>
              <a:rPr lang="en-US" baseline="0" dirty="0" smtClean="0"/>
              <a:t> you visualize how graph processing works – there is some computation done at the vertex which passes along the computation results along the edges.</a:t>
            </a:r>
          </a:p>
          <a:p>
            <a:r>
              <a:rPr lang="en-US" baseline="0" dirty="0" smtClean="0"/>
              <a:t>I will explain this with an example. </a:t>
            </a:r>
          </a:p>
          <a:p>
            <a:r>
              <a:rPr lang="en-US" baseline="0" dirty="0" smtClean="0"/>
              <a:t>Let us first look at the life of a vertex centric program.</a:t>
            </a:r>
            <a:endParaRPr lang="en-US" dirty="0" smtClean="0"/>
          </a:p>
          <a:p>
            <a:r>
              <a:rPr lang="en-US" dirty="0" smtClean="0"/>
              <a:t>The entire</a:t>
            </a:r>
            <a:r>
              <a:rPr lang="en-US" baseline="0" dirty="0" smtClean="0"/>
              <a:t> computation is broken down into iterations/</a:t>
            </a:r>
            <a:r>
              <a:rPr lang="en-US" baseline="0" dirty="0" err="1" smtClean="0"/>
              <a:t>supersteps</a:t>
            </a:r>
            <a:r>
              <a:rPr lang="en-US" baseline="0" dirty="0" smtClean="0"/>
              <a:t>. In each iteration, there is a computation phase and a communication phase. During the computation phase, the vertices perform computation and during the communication phase, they transfer the results of the computation to their neighbors.</a:t>
            </a:r>
          </a:p>
          <a:p>
            <a:r>
              <a:rPr lang="en-US" baseline="0" dirty="0" smtClean="0"/>
              <a:t>More concretely, </a:t>
            </a:r>
            <a:r>
              <a:rPr lang="en-US" dirty="0" smtClean="0"/>
              <a:t>In each </a:t>
            </a:r>
            <a:r>
              <a:rPr lang="en-US" dirty="0" err="1" smtClean="0"/>
              <a:t>superstep</a:t>
            </a:r>
            <a:r>
              <a:rPr lang="en-US" dirty="0" smtClean="0"/>
              <a:t>,</a:t>
            </a:r>
            <a:r>
              <a:rPr lang="en-US" baseline="0" dirty="0" smtClean="0"/>
              <a:t> </a:t>
            </a:r>
            <a:r>
              <a:rPr lang="en-US" dirty="0" smtClean="0"/>
              <a:t>a vertex receives messages sent to the vertex in </a:t>
            </a:r>
            <a:r>
              <a:rPr lang="en-US" dirty="0" err="1" smtClean="0"/>
              <a:t>superstep</a:t>
            </a:r>
            <a:r>
              <a:rPr lang="en-US" dirty="0" smtClean="0"/>
              <a:t> S-1,</a:t>
            </a:r>
            <a:r>
              <a:rPr lang="en-US" baseline="0" dirty="0" smtClean="0"/>
              <a:t> </a:t>
            </a:r>
            <a:r>
              <a:rPr lang="en-US" dirty="0" smtClean="0"/>
              <a:t>performs some computation in a user defined function compute()</a:t>
            </a:r>
            <a:r>
              <a:rPr lang="en-US" baseline="0" dirty="0" smtClean="0"/>
              <a:t> and </a:t>
            </a:r>
            <a:r>
              <a:rPr lang="en-US" dirty="0" smtClean="0"/>
              <a:t>sends messages to either its neighbors or any other vertex with a known identifier (these messages are received in </a:t>
            </a:r>
            <a:r>
              <a:rPr lang="en-US" dirty="0" err="1" smtClean="0"/>
              <a:t>superstep</a:t>
            </a:r>
            <a:r>
              <a:rPr lang="en-US" dirty="0" smtClean="0"/>
              <a:t> S+1)</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the core idea is that the programmer should just have to worry about what each vertex does and the framework does the rest itself. The framework will ensure that these vertex programs are executed </a:t>
            </a:r>
            <a:r>
              <a:rPr lang="en-US" baseline="0" dirty="0" err="1" smtClean="0"/>
              <a:t>parallely</a:t>
            </a:r>
            <a:r>
              <a:rPr lang="en-US" baseline="0" dirty="0" smtClean="0"/>
              <a:t> and the messages are delivered to the right vertices. Fault tolerance is also handled by the framework, things like speculative execution of a vertex program are handled.</a:t>
            </a:r>
            <a:endParaRPr lang="en-US" dirty="0" smtClean="0"/>
          </a:p>
          <a:p>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34</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this?</a:t>
            </a:r>
          </a:p>
          <a:p>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35</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Front End servers: Store vertex program and configuration file (regarding graph data, number of servers, </a:t>
            </a:r>
            <a:r>
              <a:rPr lang="en-US" dirty="0" err="1" smtClean="0"/>
              <a:t>ips</a:t>
            </a:r>
            <a:r>
              <a:rPr lang="en-US" dirty="0" smtClean="0"/>
              <a:t>,</a:t>
            </a:r>
            <a:r>
              <a:rPr lang="en-US" baseline="0" dirty="0" smtClean="0"/>
              <a:t> ports, number of computation and communication job servers etc</a:t>
            </a:r>
            <a:r>
              <a:rPr lang="en-US" dirty="0" smtClean="0"/>
              <a:t>)</a:t>
            </a:r>
          </a:p>
          <a:p>
            <a:r>
              <a:rPr lang="en-US" dirty="0" smtClean="0"/>
              <a:t>It sends the vertex program and configuration</a:t>
            </a:r>
            <a:r>
              <a:rPr lang="en-US" baseline="0" dirty="0" smtClean="0"/>
              <a:t> file to all the servers</a:t>
            </a:r>
          </a:p>
          <a:p>
            <a:r>
              <a:rPr lang="en-US" baseline="0" dirty="0" smtClean="0"/>
              <a:t>Graph Loaders load the graph </a:t>
            </a:r>
            <a:r>
              <a:rPr lang="en-US" baseline="0" dirty="0" err="1" smtClean="0"/>
              <a:t>parallely</a:t>
            </a:r>
            <a:r>
              <a:rPr lang="en-US" baseline="0" dirty="0" smtClean="0"/>
              <a:t> across servers and store it in storage engine</a:t>
            </a:r>
          </a:p>
          <a:p>
            <a:r>
              <a:rPr lang="en-US" baseline="0" dirty="0" smtClean="0"/>
              <a:t>Each server then enters the barrier</a:t>
            </a:r>
          </a:p>
          <a:p>
            <a:r>
              <a:rPr lang="en-US" baseline="0" dirty="0" smtClean="0"/>
              <a:t>Barrier waits for all servers to enter and then signals them to continue</a:t>
            </a:r>
          </a:p>
          <a:p>
            <a:r>
              <a:rPr lang="en-US" baseline="0" dirty="0" smtClean="0"/>
              <a:t>Job Server spawns multiple workers to compute on a part of the graph – shard</a:t>
            </a:r>
          </a:p>
          <a:p>
            <a:r>
              <a:rPr lang="en-US" baseline="0" dirty="0" smtClean="0"/>
              <a:t>Job Server enters barrier at the end of all worker thread completion</a:t>
            </a:r>
          </a:p>
          <a:p>
            <a:r>
              <a:rPr lang="en-US" baseline="0" dirty="0" smtClean="0"/>
              <a:t>After signal from Barrier Server, communication phase just like computation phase </a:t>
            </a:r>
          </a:p>
          <a:p>
            <a:r>
              <a:rPr lang="en-US" baseline="0" dirty="0" smtClean="0"/>
              <a:t>And repeat</a:t>
            </a:r>
            <a:endParaRPr lang="en-US" dirty="0" smtClean="0"/>
          </a:p>
          <a:p>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36</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37</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came </a:t>
            </a:r>
            <a:r>
              <a:rPr lang="en-US" baseline="0" dirty="0" err="1" smtClean="0"/>
              <a:t>GraphLab</a:t>
            </a:r>
            <a:r>
              <a:rPr lang="en-US" baseline="0" dirty="0" smtClean="0"/>
              <a:t>. The idea here is to create ghost vertices. The idea is to have zero communication within an iteration. Ghost vertices are created for vertices that have an edge from a vertex on another server. In this example- A has an edge to D and E. So a ghost vertices D and E is created on Server 1. Similarly, a ghost vertex is created for vertex A on Server 2. All the values that the vertices on each server need are present with the server. However, if the value of D changes after an iteration, it needs to be communicated to all its ghost vertices. In this example, if the value of A changes on server 1 in iteration s, that new value will be communicated to server 2 after iteration s and before iteration s+1.</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38</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communication overhead here is proportional to the number of ghosts. Additionally, the servers need to store both in and out vertices to handle the ghost vertices. Also, there is a 2 pass computation with one pass for value updates and one for neighbor activation (i.e. determine if a vertex needs to perform any computation – performs computation only if it has an active neighbor/ i.e. it is receiving a message)</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39</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simple question is why do we need distributed graph processing?</a:t>
            </a:r>
          </a:p>
          <a:p>
            <a:r>
              <a:rPr lang="en-US" baseline="0" dirty="0" smtClean="0"/>
              <a:t>Because these graphs are getting bigger!</a:t>
            </a:r>
          </a:p>
          <a:p>
            <a:r>
              <a:rPr lang="en-US" baseline="0" dirty="0" smtClean="0"/>
              <a:t>Let me give you an idea of the scale that we are talking about!</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4</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came</a:t>
            </a:r>
            <a:r>
              <a:rPr lang="en-US" baseline="0" dirty="0" smtClean="0"/>
              <a:t> </a:t>
            </a:r>
            <a:r>
              <a:rPr lang="en-US" baseline="0" dirty="0" err="1" smtClean="0"/>
              <a:t>PowerGraph</a:t>
            </a:r>
            <a:r>
              <a:rPr lang="en-US" baseline="0" dirty="0" smtClean="0"/>
              <a:t>, the idea here is mirrors. Instead of creating ghost vertices, the vertices which have edges on multiple servers have mirrors on all the servers. For example, the vertex A creates two mirrors – one on Server 1 and another on Server 2. Now, just like ghost vertices, the values of mirrors need to be accumulated. </a:t>
            </a:r>
          </a:p>
          <a:p>
            <a:r>
              <a:rPr lang="en-US" baseline="0" dirty="0" smtClean="0"/>
              <a:t>It assigns a master mirror that collects all values and sends the final value to all mirrors.</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41</a:t>
            </a:fld>
            <a:endParaRPr lang="en-I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Therefore,</a:t>
            </a:r>
            <a:r>
              <a:rPr lang="en-US" baseline="0" dirty="0" smtClean="0"/>
              <a:t> here the communication overhead is twice the number of mirrors.</a:t>
            </a:r>
          </a:p>
          <a:p>
            <a:r>
              <a:rPr lang="en-US" baseline="0" dirty="0" smtClean="0"/>
              <a:t>All these are excellent approaches but can we do better? </a:t>
            </a:r>
          </a:p>
          <a:p>
            <a:r>
              <a:rPr lang="en-US" baseline="0" dirty="0" smtClean="0"/>
              <a:t>The problem is that there are three major requirements from a graph framework – low memory overhead, low computation overhead and low communication overhead. But all of them do not go hand in hand. Can we minimize each in a single framework. The frameworks that we discussed till now trade one for another. I will discuss the comparison between all the frameworks in a later slide.</a:t>
            </a:r>
            <a:endParaRPr lang="en-IN" baseline="0" dirty="0" smtClean="0"/>
          </a:p>
        </p:txBody>
      </p:sp>
      <p:sp>
        <p:nvSpPr>
          <p:cNvPr id="4" name="Slide Number Placeholder 3"/>
          <p:cNvSpPr>
            <a:spLocks noGrp="1"/>
          </p:cNvSpPr>
          <p:nvPr>
            <p:ph type="sldNum" sz="quarter" idx="10"/>
          </p:nvPr>
        </p:nvSpPr>
        <p:spPr/>
        <p:txBody>
          <a:bodyPr/>
          <a:lstStyle/>
          <a:p>
            <a:fld id="{66679D01-225A-462E-88BE-B20BEA592202}" type="slidenum">
              <a:rPr lang="en-IN" smtClean="0"/>
              <a:pPr/>
              <a:t>42</a:t>
            </a:fld>
            <a:endParaRPr lang="en-I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authors used the equations that they derived to calculate the expected communication overhead as the number of servers increases</a:t>
            </a:r>
            <a:r>
              <a:rPr lang="en-IN" baseline="0" dirty="0" smtClean="0"/>
              <a:t> for real world graphs. This is Twitter.</a:t>
            </a:r>
          </a:p>
          <a:p>
            <a:r>
              <a:rPr lang="en-US" baseline="0" dirty="0" err="1" smtClean="0"/>
              <a:t>LFGraph</a:t>
            </a:r>
            <a:r>
              <a:rPr lang="en-US" baseline="0" dirty="0" smtClean="0"/>
              <a:t> is better than all.</a:t>
            </a:r>
          </a:p>
          <a:p>
            <a:r>
              <a:rPr lang="en-US" baseline="0" dirty="0" smtClean="0"/>
              <a:t>But one interesting observation is that </a:t>
            </a:r>
            <a:r>
              <a:rPr lang="en-US" baseline="0" dirty="0" err="1" smtClean="0"/>
              <a:t>LFGraph</a:t>
            </a:r>
            <a:r>
              <a:rPr lang="en-US" baseline="0" dirty="0" smtClean="0"/>
              <a:t> is still increasing at 250 while </a:t>
            </a:r>
            <a:r>
              <a:rPr lang="en-US" baseline="0" dirty="0" err="1" smtClean="0"/>
              <a:t>Pregel</a:t>
            </a:r>
            <a:r>
              <a:rPr lang="en-US" baseline="0" dirty="0" smtClean="0"/>
              <a:t> plateaus. No matter how many servers, the probability of having neighbors on other servers is uniform</a:t>
            </a:r>
          </a:p>
        </p:txBody>
      </p:sp>
      <p:sp>
        <p:nvSpPr>
          <p:cNvPr id="4" name="Slide Number Placeholder 3"/>
          <p:cNvSpPr>
            <a:spLocks noGrp="1"/>
          </p:cNvSpPr>
          <p:nvPr>
            <p:ph type="sldNum" sz="quarter" idx="10"/>
          </p:nvPr>
        </p:nvSpPr>
        <p:spPr/>
        <p:txBody>
          <a:bodyPr/>
          <a:lstStyle/>
          <a:p>
            <a:fld id="{66679D01-225A-462E-88BE-B20BEA592202}" type="slidenum">
              <a:rPr lang="en-IN" smtClean="0"/>
              <a:pPr/>
              <a:t>43</a:t>
            </a:fld>
            <a:endParaRPr lang="en-I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mentioned before that Cheap hash based partitioning is better than expensive intelligent partitioning.  Let us discuss exactly why this is the case.</a:t>
            </a:r>
          </a:p>
          <a:p>
            <a:r>
              <a:rPr lang="en-US" dirty="0" smtClean="0"/>
              <a:t>It</a:t>
            </a:r>
            <a:r>
              <a:rPr lang="en-US" baseline="0" dirty="0" smtClean="0"/>
              <a:t> has been shown in several studies that Power Law graphs have substantial load imbalance if we use a random hash based partitioning. People have used this to motivate the need for an intelligent partitioning strategy up front to reduce the imbalance. Remember that more the imbalance more is the execution time. Since there are barriers, each iteration is only as fast as the slowest worker.</a:t>
            </a:r>
          </a:p>
          <a:p>
            <a:endParaRPr lang="en-US" baseline="0" dirty="0" smtClean="0"/>
          </a:p>
          <a:p>
            <a:r>
              <a:rPr lang="en-US" baseline="0" dirty="0" smtClean="0"/>
              <a:t>However, are real world graphs same as ideal power law graphs.</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44</a:t>
            </a:fld>
            <a:endParaRPr lang="en-I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baseline="0" dirty="0" smtClean="0">
                <a:solidFill>
                  <a:schemeClr val="tx1"/>
                </a:solidFill>
                <a:latin typeface="+mn-lt"/>
                <a:ea typeface="+mn-ea"/>
                <a:cs typeface="+mn-cs"/>
              </a:rPr>
              <a:t>The runtime of a computation worker during an iteration is proportional to the total number of in edges processed by that worker</a:t>
            </a:r>
            <a:endParaRPr lang="en-US" dirty="0" smtClean="0"/>
          </a:p>
          <a:p>
            <a:endParaRPr lang="en-US" dirty="0" smtClean="0"/>
          </a:p>
          <a:p>
            <a:r>
              <a:rPr lang="en-US" dirty="0" smtClean="0"/>
              <a:t>If we use synthetic</a:t>
            </a:r>
            <a:r>
              <a:rPr lang="en-US" baseline="0" dirty="0" smtClean="0"/>
              <a:t> ideal power law graphs, it is true the imbalance is high. </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45</a:t>
            </a:fld>
            <a:endParaRPr lang="en-I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a:t>
            </a:r>
            <a:r>
              <a:rPr lang="en-US" baseline="0" dirty="0" smtClean="0"/>
              <a:t> if we use real world graphs, the imbalance is low. So </a:t>
            </a:r>
            <a:r>
              <a:rPr lang="en-US" baseline="0" dirty="0" err="1" smtClean="0"/>
              <a:t>whats</a:t>
            </a:r>
            <a:r>
              <a:rPr lang="en-US" baseline="0" dirty="0" smtClean="0"/>
              <a:t> the difference between power law graphs and real world graphs.</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46</a:t>
            </a:fld>
            <a:endParaRPr lang="en-I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baseline="0" dirty="0" smtClean="0">
                <a:solidFill>
                  <a:schemeClr val="tx1"/>
                </a:solidFill>
                <a:latin typeface="+mn-lt"/>
                <a:ea typeface="+mn-ea"/>
                <a:cs typeface="+mn-cs"/>
              </a:rPr>
              <a:t>While ideal power-law graphs have a straight tail in their log-log plot, each of the real graphs has a funnel at its tail.</a:t>
            </a:r>
          </a:p>
          <a:p>
            <a:r>
              <a:rPr lang="en-IN" sz="1200" kern="1200" baseline="0" dirty="0" smtClean="0">
                <a:solidFill>
                  <a:schemeClr val="tx1"/>
                </a:solidFill>
                <a:latin typeface="+mn-lt"/>
                <a:ea typeface="+mn-ea"/>
                <a:cs typeface="+mn-cs"/>
              </a:rPr>
              <a:t>This indicates that in real graphs there are lots of the highest degree vertices – so they spread out and become load-balanced across</a:t>
            </a:r>
          </a:p>
          <a:p>
            <a:r>
              <a:rPr lang="en-IN" sz="1200" kern="1200" baseline="0" dirty="0" smtClean="0">
                <a:solidFill>
                  <a:schemeClr val="tx1"/>
                </a:solidFill>
                <a:latin typeface="+mn-lt"/>
                <a:ea typeface="+mn-ea"/>
                <a:cs typeface="+mn-cs"/>
              </a:rPr>
              <a:t>servers, because the servers are far fewer in number than vertices. On the other hand, in an idealized power-law graph, there is only one of the very highest degree vertex and this causes unbalanced load.</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47</a:t>
            </a:fld>
            <a:endParaRPr lang="en-I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a:t>
            </a:r>
            <a:r>
              <a:rPr lang="en-US" baseline="0" dirty="0" smtClean="0"/>
              <a:t> plot the total number of vertices fetched during the communication phases, we observe very little imbalance across the workers showing that communication is balanced in </a:t>
            </a:r>
            <a:r>
              <a:rPr lang="en-US" baseline="0" dirty="0" err="1" smtClean="0"/>
              <a:t>LFGraph</a:t>
            </a:r>
            <a:r>
              <a:rPr lang="en-US" baseline="0" dirty="0" smtClean="0"/>
              <a:t>.</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48</a:t>
            </a:fld>
            <a:endParaRPr lang="en-I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baseline="0" dirty="0" smtClean="0">
                <a:solidFill>
                  <a:schemeClr val="tx1"/>
                </a:solidFill>
                <a:latin typeface="+mn-lt"/>
                <a:ea typeface="+mn-ea"/>
                <a:cs typeface="+mn-cs"/>
              </a:rPr>
              <a:t>Random – randomly place edges across machines</a:t>
            </a:r>
          </a:p>
          <a:p>
            <a:r>
              <a:rPr lang="en-IN" sz="1200" kern="1200" baseline="0" dirty="0" smtClean="0">
                <a:solidFill>
                  <a:schemeClr val="tx1"/>
                </a:solidFill>
                <a:latin typeface="+mn-lt"/>
                <a:ea typeface="+mn-ea"/>
                <a:cs typeface="+mn-cs"/>
              </a:rPr>
              <a:t>Batch (greedy partitioning without global coordination) – In a greedy manner, place the next edge on the machine that minimizes the number of mirrors /replication factor  - with global co-ordination using a global table</a:t>
            </a:r>
          </a:p>
          <a:p>
            <a:r>
              <a:rPr lang="en-IN" sz="1200" kern="1200" baseline="0" dirty="0" smtClean="0">
                <a:solidFill>
                  <a:schemeClr val="tx1"/>
                </a:solidFill>
                <a:latin typeface="+mn-lt"/>
                <a:ea typeface="+mn-ea"/>
                <a:cs typeface="+mn-cs"/>
              </a:rPr>
              <a:t>Oblivious (greedy partitioning with global coordination) – Each machine locally decides – no global coordination</a:t>
            </a:r>
          </a:p>
          <a:p>
            <a:endParaRPr lang="en-US" sz="1200" kern="1200" baseline="0" dirty="0" smtClean="0">
              <a:solidFill>
                <a:schemeClr val="tx1"/>
              </a:solidFill>
              <a:latin typeface="+mn-lt"/>
              <a:ea typeface="+mn-ea"/>
              <a:cs typeface="+mn-cs"/>
            </a:endParaRPr>
          </a:p>
          <a:p>
            <a:r>
              <a:rPr lang="en-IN" sz="1200" kern="1200" baseline="0" dirty="0" err="1" smtClean="0">
                <a:solidFill>
                  <a:schemeClr val="tx1"/>
                </a:solidFill>
                <a:latin typeface="+mn-lt"/>
                <a:ea typeface="+mn-ea"/>
                <a:cs typeface="+mn-cs"/>
              </a:rPr>
              <a:t>LFGraph</a:t>
            </a:r>
            <a:r>
              <a:rPr lang="en-IN" sz="1200" kern="1200" baseline="0" dirty="0" smtClean="0">
                <a:solidFill>
                  <a:schemeClr val="tx1"/>
                </a:solidFill>
                <a:latin typeface="+mn-lt"/>
                <a:ea typeface="+mn-ea"/>
                <a:cs typeface="+mn-cs"/>
              </a:rPr>
              <a:t> is 2x faster than the best </a:t>
            </a:r>
            <a:r>
              <a:rPr lang="en-IN" sz="1200" kern="1200" baseline="0" dirty="0" err="1" smtClean="0">
                <a:solidFill>
                  <a:schemeClr val="tx1"/>
                </a:solidFill>
                <a:latin typeface="+mn-lt"/>
                <a:ea typeface="+mn-ea"/>
                <a:cs typeface="+mn-cs"/>
              </a:rPr>
              <a:t>PowerGraph</a:t>
            </a:r>
            <a:r>
              <a:rPr lang="en-IN" sz="1200" kern="1200" baseline="0" dirty="0" smtClean="0">
                <a:solidFill>
                  <a:schemeClr val="tx1"/>
                </a:solidFill>
                <a:latin typeface="+mn-lt"/>
                <a:ea typeface="+mn-ea"/>
                <a:cs typeface="+mn-cs"/>
              </a:rPr>
              <a:t> variant</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49</a:t>
            </a:fld>
            <a:endParaRPr lang="en-I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baseline="0" dirty="0" smtClean="0">
                <a:solidFill>
                  <a:schemeClr val="tx1"/>
                </a:solidFill>
                <a:latin typeface="+mn-lt"/>
                <a:ea typeface="+mn-ea"/>
                <a:cs typeface="+mn-cs"/>
              </a:rPr>
              <a:t>In a small cluster with 8 servers, </a:t>
            </a:r>
            <a:r>
              <a:rPr lang="en-IN" sz="1200" kern="1200" baseline="0" dirty="0" err="1" smtClean="0">
                <a:solidFill>
                  <a:schemeClr val="tx1"/>
                </a:solidFill>
                <a:latin typeface="+mn-lt"/>
                <a:ea typeface="+mn-ea"/>
                <a:cs typeface="+mn-cs"/>
              </a:rPr>
              <a:t>LFGraph</a:t>
            </a:r>
            <a:r>
              <a:rPr lang="en-IN" sz="1200" kern="1200" baseline="0" dirty="0" smtClean="0">
                <a:solidFill>
                  <a:schemeClr val="tx1"/>
                </a:solidFill>
                <a:latin typeface="+mn-lt"/>
                <a:ea typeface="+mn-ea"/>
                <a:cs typeface="+mn-cs"/>
              </a:rPr>
              <a:t> is between 4x to 100x faster than the </a:t>
            </a:r>
            <a:r>
              <a:rPr lang="en-IN" sz="1200" kern="1200" baseline="0" dirty="0" err="1" smtClean="0">
                <a:solidFill>
                  <a:schemeClr val="tx1"/>
                </a:solidFill>
                <a:latin typeface="+mn-lt"/>
                <a:ea typeface="+mn-ea"/>
                <a:cs typeface="+mn-cs"/>
              </a:rPr>
              <a:t>PowerGraph</a:t>
            </a:r>
            <a:r>
              <a:rPr lang="en-IN" sz="1200" kern="1200" baseline="0" dirty="0" smtClean="0">
                <a:solidFill>
                  <a:schemeClr val="tx1"/>
                </a:solidFill>
                <a:latin typeface="+mn-lt"/>
                <a:ea typeface="+mn-ea"/>
                <a:cs typeface="+mn-cs"/>
              </a:rPr>
              <a:t> variants.</a:t>
            </a:r>
          </a:p>
          <a:p>
            <a:r>
              <a:rPr lang="en-IN" sz="1200" kern="1200" baseline="0" dirty="0" smtClean="0">
                <a:solidFill>
                  <a:schemeClr val="tx1"/>
                </a:solidFill>
                <a:latin typeface="+mn-lt"/>
                <a:ea typeface="+mn-ea"/>
                <a:cs typeface="+mn-cs"/>
              </a:rPr>
              <a:t>In a large cluster with 32 servers the improvement grows to 5x–380x.</a:t>
            </a:r>
          </a:p>
          <a:p>
            <a:r>
              <a:rPr lang="en-IN" sz="1200" kern="1200" baseline="0" dirty="0" smtClean="0">
                <a:solidFill>
                  <a:schemeClr val="tx1"/>
                </a:solidFill>
                <a:latin typeface="+mn-lt"/>
                <a:ea typeface="+mn-ea"/>
                <a:cs typeface="+mn-cs"/>
              </a:rPr>
              <a:t>We observed that </a:t>
            </a:r>
            <a:r>
              <a:rPr lang="en-IN" sz="1200" kern="1200" baseline="0" dirty="0" err="1" smtClean="0">
                <a:solidFill>
                  <a:schemeClr val="tx1"/>
                </a:solidFill>
                <a:latin typeface="+mn-lt"/>
                <a:ea typeface="+mn-ea"/>
                <a:cs typeface="+mn-cs"/>
              </a:rPr>
              <a:t>PowerGraph’s</a:t>
            </a:r>
            <a:r>
              <a:rPr lang="en-IN" sz="1200" kern="1200" baseline="0" dirty="0" smtClean="0">
                <a:solidFill>
                  <a:schemeClr val="tx1"/>
                </a:solidFill>
                <a:latin typeface="+mn-lt"/>
                <a:ea typeface="+mn-ea"/>
                <a:cs typeface="+mn-cs"/>
              </a:rPr>
              <a:t> intelligent partitioning schemes contributed 90% –99% to the overall runtime for the </a:t>
            </a:r>
            <a:r>
              <a:rPr lang="en-IN" sz="1200" kern="1200" baseline="0" dirty="0" err="1" smtClean="0">
                <a:solidFill>
                  <a:schemeClr val="tx1"/>
                </a:solidFill>
                <a:latin typeface="+mn-lt"/>
                <a:ea typeface="+mn-ea"/>
                <a:cs typeface="+mn-cs"/>
              </a:rPr>
              <a:t>PageRank</a:t>
            </a:r>
            <a:r>
              <a:rPr lang="en-IN" sz="1200" kern="1200" baseline="0" dirty="0" smtClean="0">
                <a:solidFill>
                  <a:schemeClr val="tx1"/>
                </a:solidFill>
                <a:latin typeface="+mn-lt"/>
                <a:ea typeface="+mn-ea"/>
                <a:cs typeface="+mn-cs"/>
              </a:rPr>
              <a:t> benchmark.</a:t>
            </a:r>
          </a:p>
          <a:p>
            <a:endParaRPr lang="en-US" sz="1200" kern="1200" baseline="0" dirty="0" smtClean="0">
              <a:solidFill>
                <a:schemeClr val="tx1"/>
              </a:solidFill>
              <a:latin typeface="+mn-lt"/>
              <a:ea typeface="+mn-ea"/>
              <a:cs typeface="+mn-cs"/>
            </a:endParaRPr>
          </a:p>
          <a:p>
            <a:r>
              <a:rPr lang="en-IN" sz="1200" kern="1200" baseline="0" dirty="0" smtClean="0">
                <a:solidFill>
                  <a:schemeClr val="tx1"/>
                </a:solidFill>
                <a:latin typeface="+mn-lt"/>
                <a:ea typeface="+mn-ea"/>
                <a:cs typeface="+mn-cs"/>
              </a:rPr>
              <a:t>In a small cluster, distributed graph processing is compute-heavy thus intelligent partitioning</a:t>
            </a:r>
          </a:p>
          <a:p>
            <a:r>
              <a:rPr lang="en-IN" sz="1200" kern="1200" baseline="0" dirty="0" smtClean="0">
                <a:solidFill>
                  <a:schemeClr val="tx1"/>
                </a:solidFill>
                <a:latin typeface="+mn-lt"/>
                <a:ea typeface="+mn-ea"/>
                <a:cs typeface="+mn-cs"/>
              </a:rPr>
              <a:t>(e.g., in </a:t>
            </a:r>
            <a:r>
              <a:rPr lang="en-IN" sz="1200" kern="1200" baseline="0" dirty="0" err="1" smtClean="0">
                <a:solidFill>
                  <a:schemeClr val="tx1"/>
                </a:solidFill>
                <a:latin typeface="+mn-lt"/>
                <a:ea typeface="+mn-ea"/>
                <a:cs typeface="+mn-cs"/>
              </a:rPr>
              <a:t>PowerGraph</a:t>
            </a:r>
            <a:r>
              <a:rPr lang="en-IN" sz="1200" kern="1200" baseline="0" dirty="0" smtClean="0">
                <a:solidFill>
                  <a:schemeClr val="tx1"/>
                </a:solidFill>
                <a:latin typeface="+mn-lt"/>
                <a:ea typeface="+mn-ea"/>
                <a:cs typeface="+mn-cs"/>
              </a:rPr>
              <a:t>) has little effect. In a large cluster, intelligent partitioning can speed up iterations – however, the partitioning cost itself is directly proportional to cluster size and contributes sizably to runtime.</a:t>
            </a:r>
          </a:p>
        </p:txBody>
      </p:sp>
      <p:sp>
        <p:nvSpPr>
          <p:cNvPr id="4" name="Slide Number Placeholder 3"/>
          <p:cNvSpPr>
            <a:spLocks noGrp="1"/>
          </p:cNvSpPr>
          <p:nvPr>
            <p:ph type="sldNum" sz="quarter" idx="10"/>
          </p:nvPr>
        </p:nvSpPr>
        <p:spPr/>
        <p:txBody>
          <a:bodyPr/>
          <a:lstStyle/>
          <a:p>
            <a:fld id="{66679D01-225A-462E-88BE-B20BEA592202}" type="slidenum">
              <a:rPr lang="en-IN" smtClean="0"/>
              <a:pPr/>
              <a:t>50</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Starting from the scale of road networks</a:t>
            </a:r>
          </a:p>
          <a:p>
            <a:r>
              <a:rPr lang="en-US" dirty="0" smtClean="0"/>
              <a:t>About 24 million vertices and 58 million edges</a:t>
            </a:r>
            <a:r>
              <a:rPr lang="en-US" baseline="0" dirty="0" smtClean="0"/>
              <a:t> in the US road network</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5</a:t>
            </a:fld>
            <a:endParaRPr lang="en-I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Used </a:t>
            </a:r>
            <a:r>
              <a:rPr lang="en-US" dirty="0" err="1" smtClean="0"/>
              <a:t>smem</a:t>
            </a:r>
            <a:r>
              <a:rPr lang="en-US" baseline="0" dirty="0" smtClean="0"/>
              <a:t> tool to measure memory footprint for </a:t>
            </a:r>
            <a:r>
              <a:rPr lang="en-US" baseline="0" dirty="0" err="1" smtClean="0"/>
              <a:t>LFGraph</a:t>
            </a:r>
            <a:endParaRPr lang="en-US" baseline="0" dirty="0" smtClean="0"/>
          </a:p>
          <a:p>
            <a:r>
              <a:rPr lang="en-US" baseline="0" dirty="0" smtClean="0"/>
              <a:t>Heap Space reported in the Debug Logs to estimate memory footprint</a:t>
            </a:r>
          </a:p>
          <a:p>
            <a:r>
              <a:rPr lang="en-IN" sz="1200" kern="1200" baseline="0" dirty="0" err="1" smtClean="0">
                <a:solidFill>
                  <a:schemeClr val="tx1"/>
                </a:solidFill>
                <a:latin typeface="+mn-lt"/>
                <a:ea typeface="+mn-ea"/>
                <a:cs typeface="+mn-cs"/>
              </a:rPr>
              <a:t>LFGraph</a:t>
            </a:r>
            <a:r>
              <a:rPr lang="en-IN" sz="1200" kern="1200" baseline="0" dirty="0" smtClean="0">
                <a:solidFill>
                  <a:schemeClr val="tx1"/>
                </a:solidFill>
                <a:latin typeface="+mn-lt"/>
                <a:ea typeface="+mn-ea"/>
                <a:cs typeface="+mn-cs"/>
              </a:rPr>
              <a:t> uses 8x to 12x less memory than </a:t>
            </a:r>
            <a:r>
              <a:rPr lang="en-IN" sz="1200" kern="1200" baseline="0" dirty="0" err="1" smtClean="0">
                <a:solidFill>
                  <a:schemeClr val="tx1"/>
                </a:solidFill>
                <a:latin typeface="+mn-lt"/>
                <a:ea typeface="+mn-ea"/>
                <a:cs typeface="+mn-cs"/>
              </a:rPr>
              <a:t>PowerGraph</a:t>
            </a:r>
            <a:r>
              <a:rPr lang="en-IN" sz="1200" kern="1200" baseline="0" dirty="0" smtClean="0">
                <a:solidFill>
                  <a:schemeClr val="tx1"/>
                </a:solidFill>
                <a:latin typeface="+mn-lt"/>
                <a:ea typeface="+mn-ea"/>
                <a:cs typeface="+mn-cs"/>
              </a:rPr>
              <a:t>.</a:t>
            </a:r>
            <a:endParaRPr lang="en-US" baseline="0" dirty="0" smtClean="0"/>
          </a:p>
          <a:p>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51</a:t>
            </a:fld>
            <a:endParaRPr lang="en-I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baseline="0" dirty="0" err="1" smtClean="0">
                <a:solidFill>
                  <a:schemeClr val="tx1"/>
                </a:solidFill>
                <a:latin typeface="+mn-lt"/>
                <a:ea typeface="+mn-ea"/>
                <a:cs typeface="+mn-cs"/>
              </a:rPr>
              <a:t>LFGraph</a:t>
            </a:r>
            <a:r>
              <a:rPr lang="en-IN" sz="1200" kern="1200" baseline="0" dirty="0" smtClean="0">
                <a:solidFill>
                  <a:schemeClr val="tx1"/>
                </a:solidFill>
                <a:latin typeface="+mn-lt"/>
                <a:ea typeface="+mn-ea"/>
                <a:cs typeface="+mn-cs"/>
              </a:rPr>
              <a:t> transfers about 4x less data per server than </a:t>
            </a:r>
            <a:r>
              <a:rPr lang="en-IN" sz="1200" kern="1200" baseline="0" dirty="0" err="1" smtClean="0">
                <a:solidFill>
                  <a:schemeClr val="tx1"/>
                </a:solidFill>
                <a:latin typeface="+mn-lt"/>
                <a:ea typeface="+mn-ea"/>
                <a:cs typeface="+mn-cs"/>
              </a:rPr>
              <a:t>PowerGraph</a:t>
            </a:r>
            <a:endParaRPr lang="en-IN" sz="1200" kern="1200" baseline="0" dirty="0" smtClean="0">
              <a:solidFill>
                <a:schemeClr val="tx1"/>
              </a:solidFill>
              <a:latin typeface="+mn-lt"/>
              <a:ea typeface="+mn-ea"/>
              <a:cs typeface="+mn-cs"/>
            </a:endParaRPr>
          </a:p>
          <a:p>
            <a:r>
              <a:rPr lang="en-IN" sz="1200" kern="1200" baseline="0" dirty="0" smtClean="0">
                <a:solidFill>
                  <a:schemeClr val="tx1"/>
                </a:solidFill>
                <a:latin typeface="+mn-lt"/>
                <a:ea typeface="+mn-ea"/>
                <a:cs typeface="+mn-cs"/>
              </a:rPr>
              <a:t>As the cluster size is increased, there is first a quick rise in the total communication overhead (see Section 4 and Figure 3).</a:t>
            </a:r>
          </a:p>
          <a:p>
            <a:r>
              <a:rPr lang="en-IN" sz="1200" kern="1200" baseline="0" dirty="0" smtClean="0">
                <a:solidFill>
                  <a:schemeClr val="tx1"/>
                </a:solidFill>
                <a:latin typeface="+mn-lt"/>
                <a:ea typeface="+mn-ea"/>
                <a:cs typeface="+mn-cs"/>
              </a:rPr>
              <a:t>Thus the per-server overhead rises at first. However as the total communication overhead plateaus out, the cluster size increase takes over, thus dropping the per-server overhead. This creates the peak in between.</a:t>
            </a:r>
          </a:p>
          <a:p>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Emulab</a:t>
            </a:r>
            <a:r>
              <a:rPr lang="en-US" sz="1200" kern="1200" baseline="0" dirty="0" smtClean="0">
                <a:solidFill>
                  <a:schemeClr val="tx1"/>
                </a:solidFill>
                <a:latin typeface="+mn-lt"/>
                <a:ea typeface="+mn-ea"/>
                <a:cs typeface="+mn-cs"/>
              </a:rPr>
              <a:t> has full-bisection </a:t>
            </a:r>
            <a:r>
              <a:rPr lang="en-US" sz="1200" kern="1200" baseline="0" dirty="0" err="1" smtClean="0">
                <a:solidFill>
                  <a:schemeClr val="tx1"/>
                </a:solidFill>
                <a:latin typeface="+mn-lt"/>
                <a:ea typeface="+mn-ea"/>
                <a:cs typeface="+mn-cs"/>
              </a:rPr>
              <a:t>badwidth</a:t>
            </a:r>
            <a:endParaRPr lang="en-US" sz="1200" kern="1200" baseline="0" dirty="0" smtClean="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52</a:t>
            </a:fld>
            <a:endParaRPr lang="en-I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baseline="0" dirty="0" smtClean="0">
                <a:solidFill>
                  <a:schemeClr val="tx1"/>
                </a:solidFill>
                <a:latin typeface="+mn-lt"/>
                <a:ea typeface="+mn-ea"/>
                <a:cs typeface="+mn-cs"/>
              </a:rPr>
              <a:t>We create 10 synthetic graphs vary </a:t>
            </a:r>
            <a:r>
              <a:rPr lang="en-IN" sz="1200" kern="1200" baseline="0" dirty="0" err="1" smtClean="0">
                <a:solidFill>
                  <a:schemeClr val="tx1"/>
                </a:solidFill>
                <a:latin typeface="+mn-lt"/>
                <a:ea typeface="+mn-ea"/>
                <a:cs typeface="+mn-cs"/>
              </a:rPr>
              <a:t>ing</a:t>
            </a:r>
            <a:r>
              <a:rPr lang="en-IN" sz="1200" kern="1200" baseline="0" dirty="0" smtClean="0">
                <a:solidFill>
                  <a:schemeClr val="tx1"/>
                </a:solidFill>
                <a:latin typeface="+mn-lt"/>
                <a:ea typeface="+mn-ea"/>
                <a:cs typeface="+mn-cs"/>
              </a:rPr>
              <a:t> in number of vertices from 100M to 1B, and with up to 128B edges. We run the SSSP benchmark on it.</a:t>
            </a:r>
          </a:p>
          <a:p>
            <a:r>
              <a:rPr lang="en-IN" sz="1200" kern="1200" baseline="0" dirty="0" smtClean="0">
                <a:solidFill>
                  <a:schemeClr val="tx1"/>
                </a:solidFill>
                <a:latin typeface="+mn-lt"/>
                <a:ea typeface="+mn-ea"/>
                <a:cs typeface="+mn-cs"/>
              </a:rPr>
              <a:t>mu =4 and sigma =1.3</a:t>
            </a:r>
          </a:p>
          <a:p>
            <a:r>
              <a:rPr lang="en-US" dirty="0" smtClean="0"/>
              <a:t>However, different numbers</a:t>
            </a:r>
            <a:r>
              <a:rPr lang="en-US" baseline="0" dirty="0" smtClean="0"/>
              <a:t> of servers for </a:t>
            </a:r>
            <a:r>
              <a:rPr lang="en-US" baseline="0" dirty="0" err="1" smtClean="0"/>
              <a:t>Pregel</a:t>
            </a:r>
            <a:r>
              <a:rPr lang="en-US" baseline="0" dirty="0" smtClean="0"/>
              <a:t> and </a:t>
            </a:r>
            <a:r>
              <a:rPr lang="en-US" baseline="0" dirty="0" err="1" smtClean="0"/>
              <a:t>LFGraph</a:t>
            </a:r>
            <a:r>
              <a:rPr lang="en-US" baseline="0" dirty="0" smtClean="0"/>
              <a:t> and different configurations on these servers</a:t>
            </a:r>
          </a:p>
          <a:p>
            <a:r>
              <a:rPr lang="en-IN" sz="1200" kern="1200" baseline="0" dirty="0" smtClean="0">
                <a:solidFill>
                  <a:schemeClr val="tx1"/>
                </a:solidFill>
                <a:latin typeface="+mn-lt"/>
                <a:ea typeface="+mn-ea"/>
                <a:cs typeface="+mn-cs"/>
              </a:rPr>
              <a:t>300 servers with 800 workers </a:t>
            </a:r>
            <a:r>
              <a:rPr lang="en-IN" sz="1200" kern="1200" baseline="0" dirty="0" err="1" smtClean="0">
                <a:solidFill>
                  <a:schemeClr val="tx1"/>
                </a:solidFill>
                <a:latin typeface="+mn-lt"/>
                <a:ea typeface="+mn-ea"/>
                <a:cs typeface="+mn-cs"/>
              </a:rPr>
              <a:t>vs</a:t>
            </a:r>
            <a:r>
              <a:rPr lang="en-IN" sz="1200" kern="1200" baseline="0" dirty="0" smtClean="0">
                <a:solidFill>
                  <a:schemeClr val="tx1"/>
                </a:solidFill>
                <a:latin typeface="+mn-lt"/>
                <a:ea typeface="+mn-ea"/>
                <a:cs typeface="+mn-cs"/>
              </a:rPr>
              <a:t> 12 servers with 96 workers</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53</a:t>
            </a:fld>
            <a:endParaRPr lang="en-I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Sequential access by far faster than random access.</a:t>
            </a:r>
          </a:p>
          <a:p>
            <a:endParaRPr lang="en-US"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55</a:t>
            </a:fld>
            <a:endParaRPr lang="en-IN" dirty="0"/>
          </a:p>
        </p:txBody>
      </p:sp>
    </p:spTree>
    <p:extLst>
      <p:ext uri="{BB962C8B-B14F-4D97-AF65-F5344CB8AC3E}">
        <p14:creationId xmlns="" xmlns:p14="http://schemas.microsoft.com/office/powerpoint/2010/main" val="3227266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smtClean="0"/>
              <a:t>Sequential access beats random access for </a:t>
            </a:r>
            <a:r>
              <a:rPr lang="en-US" sz="1200" b="1" dirty="0" smtClean="0"/>
              <a:t>every</a:t>
            </a:r>
            <a:r>
              <a:rPr lang="en-US" sz="1200" dirty="0" smtClean="0"/>
              <a:t> medium</a:t>
            </a:r>
          </a:p>
          <a:p>
            <a:pPr marL="285750" indent="-285750">
              <a:buFont typeface="Arial" panose="020B0604020202020204" pitchFamily="34" charset="0"/>
              <a:buChar char="•"/>
            </a:pPr>
            <a:r>
              <a:rPr lang="en-US" sz="1200" dirty="0" smtClean="0"/>
              <a:t>Increasing performance for slower media</a:t>
            </a:r>
          </a:p>
          <a:p>
            <a:pPr marL="285750" indent="-285750">
              <a:buFont typeface="Arial" panose="020B0604020202020204" pitchFamily="34" charset="0"/>
              <a:buChar char="•"/>
            </a:pPr>
            <a:endParaRPr lang="en-US" dirty="0" smtClean="0"/>
          </a:p>
          <a:p>
            <a:pPr marL="0" indent="0">
              <a:buFont typeface="Arial" panose="020B0604020202020204" pitchFamily="34" charset="0"/>
              <a:buNone/>
            </a:pPr>
            <a:r>
              <a:rPr lang="en-US" dirty="0" smtClean="0"/>
              <a:t>Even in ram faster</a:t>
            </a:r>
            <a:r>
              <a:rPr lang="en-US" baseline="0" dirty="0" smtClean="0"/>
              <a:t> because of pre fetching!</a:t>
            </a:r>
          </a:p>
          <a:p>
            <a:pPr marL="285750" indent="-285750">
              <a:buFont typeface="Arial" panose="020B0604020202020204" pitchFamily="34" charset="0"/>
              <a:buChar char="•"/>
            </a:pPr>
            <a:endParaRPr lang="en-US" dirty="0" smtClean="0"/>
          </a:p>
          <a:p>
            <a:r>
              <a:rPr lang="en-US" dirty="0" smtClean="0"/>
              <a:t>Random</a:t>
            </a:r>
            <a:r>
              <a:rPr lang="en-US" baseline="0" dirty="0" smtClean="0"/>
              <a:t> write better than read: </a:t>
            </a:r>
          </a:p>
          <a:p>
            <a:pPr marL="228600" indent="-228600">
              <a:buAutoNum type="arabicParenR"/>
            </a:pPr>
            <a:r>
              <a:rPr lang="en-US" baseline="0" dirty="0" smtClean="0"/>
              <a:t>RAM: write coalescing buffers in the architecture of the used RAM</a:t>
            </a:r>
          </a:p>
          <a:p>
            <a:pPr marL="228600" indent="-228600">
              <a:buAutoNum type="arabicParenR"/>
            </a:pPr>
            <a:r>
              <a:rPr lang="en-US" baseline="0" dirty="0" smtClean="0"/>
              <a:t>Write cache on disk ( absorbing writes, letting next write to be done while the previous is outstanding)</a:t>
            </a:r>
          </a:p>
          <a:p>
            <a:pPr marL="228600" indent="-228600">
              <a:buAutoNum type="arabicParenR"/>
            </a:pPr>
            <a:endParaRPr lang="en-US" b="1" baseline="0" dirty="0" smtClean="0">
              <a:solidFill>
                <a:srgbClr val="CC0000"/>
              </a:solidFill>
            </a:endParaRPr>
          </a:p>
          <a:p>
            <a:pPr marL="0" indent="0">
              <a:buNone/>
            </a:pPr>
            <a:r>
              <a:rPr lang="en-US" b="1" baseline="0" dirty="0" smtClean="0">
                <a:solidFill>
                  <a:srgbClr val="CC0000"/>
                </a:solidFill>
              </a:rPr>
              <a:t>Why 16 less than 1?</a:t>
            </a:r>
          </a:p>
          <a:p>
            <a:pPr marL="0" indent="0">
              <a:buNone/>
            </a:pPr>
            <a:r>
              <a:rPr lang="en-US" b="1" baseline="0" dirty="0" smtClean="0">
                <a:solidFill>
                  <a:srgbClr val="CC0000"/>
                </a:solidFill>
              </a:rPr>
              <a:t>We need to use 16 to saturate the memory</a:t>
            </a:r>
          </a:p>
          <a:p>
            <a:pPr marL="0" indent="0">
              <a:buNone/>
            </a:pPr>
            <a:r>
              <a:rPr lang="en-US" b="1" baseline="0" dirty="0" smtClean="0">
                <a:solidFill>
                  <a:srgbClr val="CC0000"/>
                </a:solidFill>
              </a:rPr>
              <a:t>Why increasing for slower media?</a:t>
            </a:r>
          </a:p>
          <a:p>
            <a:pPr marL="0" indent="0">
              <a:buNone/>
            </a:pPr>
            <a:r>
              <a:rPr lang="en-US" b="1" baseline="0" dirty="0" smtClean="0">
                <a:solidFill>
                  <a:srgbClr val="CC0000"/>
                </a:solidFill>
              </a:rPr>
              <a:t>Of their </a:t>
            </a:r>
            <a:r>
              <a:rPr lang="en-US" b="1" baseline="0" dirty="0" err="1" smtClean="0">
                <a:solidFill>
                  <a:srgbClr val="CC0000"/>
                </a:solidFill>
              </a:rPr>
              <a:t>architectur</a:t>
            </a:r>
            <a:r>
              <a:rPr lang="en-US" b="1" baseline="0" dirty="0" smtClean="0">
                <a:solidFill>
                  <a:srgbClr val="CC0000"/>
                </a:solidFill>
              </a:rPr>
              <a:t> moving head is expensive, ram is designed for random access</a:t>
            </a:r>
            <a:endParaRPr lang="en-US" b="1" dirty="0">
              <a:solidFill>
                <a:srgbClr val="CC0000"/>
              </a:solidFill>
            </a:endParaRPr>
          </a:p>
        </p:txBody>
      </p:sp>
      <p:sp>
        <p:nvSpPr>
          <p:cNvPr id="4" name="Slide Number Placeholder 3"/>
          <p:cNvSpPr>
            <a:spLocks noGrp="1"/>
          </p:cNvSpPr>
          <p:nvPr>
            <p:ph type="sldNum" sz="quarter" idx="10"/>
          </p:nvPr>
        </p:nvSpPr>
        <p:spPr/>
        <p:txBody>
          <a:bodyPr/>
          <a:lstStyle/>
          <a:p>
            <a:fld id="{66679D01-225A-462E-88BE-B20BEA592202}" type="slidenum">
              <a:rPr lang="en-IN" smtClean="0"/>
              <a:pPr/>
              <a:t>56</a:t>
            </a:fld>
            <a:endParaRPr lang="en-IN" dirty="0"/>
          </a:p>
        </p:txBody>
      </p:sp>
    </p:spTree>
    <p:extLst>
      <p:ext uri="{BB962C8B-B14F-4D97-AF65-F5344CB8AC3E}">
        <p14:creationId xmlns="" xmlns:p14="http://schemas.microsoft.com/office/powerpoint/2010/main" val="337386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State stored in vertices</a:t>
            </a: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Scatter updates along outgoing edge</a:t>
            </a: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Gather updates from incoming edges</a:t>
            </a:r>
          </a:p>
          <a:p>
            <a:endParaRPr lang="en-US"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58</a:t>
            </a:fld>
            <a:endParaRPr lang="en-IN" dirty="0"/>
          </a:p>
        </p:txBody>
      </p:sp>
    </p:spTree>
    <p:extLst>
      <p:ext uri="{BB962C8B-B14F-4D97-AF65-F5344CB8AC3E}">
        <p14:creationId xmlns="" xmlns:p14="http://schemas.microsoft.com/office/powerpoint/2010/main" val="20681706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State stored in vertices</a:t>
            </a: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Scatter updates along outgoing edge</a:t>
            </a: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Gather updates from incoming edges</a:t>
            </a:r>
          </a:p>
          <a:p>
            <a:endParaRPr lang="en-US"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59</a:t>
            </a:fld>
            <a:endParaRPr lang="en-IN"/>
          </a:p>
        </p:txBody>
      </p:sp>
    </p:spTree>
    <p:extLst>
      <p:ext uri="{BB962C8B-B14F-4D97-AF65-F5344CB8AC3E}">
        <p14:creationId xmlns="" xmlns:p14="http://schemas.microsoft.com/office/powerpoint/2010/main" val="19753613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60</a:t>
            </a:fld>
            <a:endParaRPr lang="en-IN"/>
          </a:p>
        </p:txBody>
      </p:sp>
    </p:spTree>
    <p:extLst>
      <p:ext uri="{BB962C8B-B14F-4D97-AF65-F5344CB8AC3E}">
        <p14:creationId xmlns="" xmlns:p14="http://schemas.microsoft.com/office/powerpoint/2010/main" val="16392609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State stored in vertices</a:t>
            </a: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Scatter updates along outgoing edge</a:t>
            </a: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Gather updates from incoming edges</a:t>
            </a:r>
          </a:p>
          <a:p>
            <a:endParaRPr lang="en-US"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61</a:t>
            </a:fld>
            <a:endParaRPr lang="en-IN"/>
          </a:p>
        </p:txBody>
      </p:sp>
    </p:spTree>
    <p:extLst>
      <p:ext uri="{BB962C8B-B14F-4D97-AF65-F5344CB8AC3E}">
        <p14:creationId xmlns="" xmlns:p14="http://schemas.microsoft.com/office/powerpoint/2010/main" val="4903732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State stored in vertices</a:t>
            </a: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Scatter updates along outgoing edge</a:t>
            </a: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Gather updates from incoming edges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3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Scatter</a:t>
            </a:r>
            <a:r>
              <a:rPr lang="en-US" sz="3200" baseline="0" dirty="0" smtClean="0"/>
              <a:t> and gather in a loop until termination criterion is met</a:t>
            </a:r>
            <a:endParaRPr lang="en-US" sz="3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3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When edge set &gt;&gt; vertex set the</a:t>
            </a:r>
            <a:r>
              <a:rPr lang="en-US" sz="3200" baseline="0" dirty="0" smtClean="0"/>
              <a:t> benefit of streaming rather than accessing randomly increases</a:t>
            </a:r>
            <a:endParaRPr lang="en-US" sz="3200" dirty="0" smtClean="0"/>
          </a:p>
          <a:p>
            <a:endParaRPr lang="en-US"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62</a:t>
            </a:fld>
            <a:endParaRPr lang="en-IN"/>
          </a:p>
        </p:txBody>
      </p:sp>
    </p:spTree>
    <p:extLst>
      <p:ext uri="{BB962C8B-B14F-4D97-AF65-F5344CB8AC3E}">
        <p14:creationId xmlns="" xmlns:p14="http://schemas.microsoft.com/office/powerpoint/2010/main" val="4040907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social scale is bigger with about a billion vertices and nearly trillion edges</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6</a:t>
            </a:fld>
            <a:endParaRPr lang="en-IN"/>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Streaming data from slow storage</a:t>
            </a:r>
            <a:endParaRPr lang="en-US"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63</a:t>
            </a:fld>
            <a:endParaRPr lang="en-IN"/>
          </a:p>
        </p:txBody>
      </p:sp>
    </p:spTree>
    <p:extLst>
      <p:ext uri="{BB962C8B-B14F-4D97-AF65-F5344CB8AC3E}">
        <p14:creationId xmlns="" xmlns:p14="http://schemas.microsoft.com/office/powerpoint/2010/main" val="8139528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Wasted edges!</a:t>
            </a:r>
            <a:endParaRPr lang="en-US"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65</a:t>
            </a:fld>
            <a:endParaRPr lang="en-IN"/>
          </a:p>
        </p:txBody>
      </p:sp>
    </p:spTree>
    <p:extLst>
      <p:ext uri="{BB962C8B-B14F-4D97-AF65-F5344CB8AC3E}">
        <p14:creationId xmlns="" xmlns:p14="http://schemas.microsoft.com/office/powerpoint/2010/main" val="26063562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t>No</a:t>
            </a:r>
            <a:r>
              <a:rPr lang="en-US" sz="1200" b="1" dirty="0" smtClean="0"/>
              <a:t> index</a:t>
            </a:r>
          </a:p>
          <a:p>
            <a:r>
              <a:rPr lang="en-US" sz="1200" b="1" u="sng" dirty="0" smtClean="0"/>
              <a:t>No</a:t>
            </a:r>
            <a:r>
              <a:rPr lang="en-US" sz="1200" b="1" dirty="0" smtClean="0"/>
              <a:t> clustering</a:t>
            </a:r>
          </a:p>
          <a:p>
            <a:r>
              <a:rPr lang="en-US" sz="1200" b="1" u="sng" dirty="0" smtClean="0"/>
              <a:t>No</a:t>
            </a:r>
            <a:r>
              <a:rPr lang="en-US" sz="1200" b="1" dirty="0" smtClean="0"/>
              <a:t> sorting</a:t>
            </a:r>
          </a:p>
          <a:p>
            <a:endParaRPr lang="en-US"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66</a:t>
            </a:fld>
            <a:endParaRPr lang="en-IN"/>
          </a:p>
        </p:txBody>
      </p:sp>
    </p:spTree>
    <p:extLst>
      <p:ext uri="{BB962C8B-B14F-4D97-AF65-F5344CB8AC3E}">
        <p14:creationId xmlns="" xmlns:p14="http://schemas.microsoft.com/office/powerpoint/2010/main" val="875104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Union</a:t>
            </a:r>
            <a:r>
              <a:rPr lang="en-US" baseline="0" dirty="0" smtClean="0"/>
              <a:t> of </a:t>
            </a:r>
            <a:r>
              <a:rPr lang="en-US" baseline="0" dirty="0" err="1" smtClean="0"/>
              <a:t>Vs</a:t>
            </a:r>
            <a:r>
              <a:rPr lang="en-US" baseline="0" dirty="0" smtClean="0"/>
              <a:t> must create all vertices</a:t>
            </a:r>
            <a:endParaRPr lang="en-US" dirty="0" smtClean="0"/>
          </a:p>
          <a:p>
            <a:r>
              <a:rPr lang="en-US" dirty="0" smtClean="0"/>
              <a:t>V must fit in fast</a:t>
            </a:r>
            <a:r>
              <a:rPr lang="en-US" baseline="0" dirty="0" smtClean="0"/>
              <a:t> storage </a:t>
            </a:r>
            <a:r>
              <a:rPr lang="en-US" baseline="0" dirty="0" smtClean="0">
                <a:sym typeface="Wingdings" panose="05000000000000000000" pitchFamily="2" charset="2"/>
              </a:rPr>
              <a:t> </a:t>
            </a:r>
            <a:r>
              <a:rPr lang="en-US" sz="1200" b="0" i="0" kern="1200" dirty="0" smtClean="0">
                <a:solidFill>
                  <a:schemeClr val="tx1"/>
                </a:solidFill>
                <a:effectLst/>
                <a:latin typeface="+mn-lt"/>
                <a:ea typeface="+mn-ea"/>
                <a:cs typeface="+mn-cs"/>
              </a:rPr>
              <a:t>The number of partition is important for the performance </a:t>
            </a:r>
          </a:p>
          <a:p>
            <a:r>
              <a:rPr lang="en-US" sz="1200" b="0" i="0" kern="1200" baseline="0" dirty="0" smtClean="0">
                <a:solidFill>
                  <a:schemeClr val="tx1"/>
                </a:solidFill>
                <a:effectLst/>
                <a:latin typeface="+mn-lt"/>
                <a:ea typeface="+mn-ea"/>
                <a:cs typeface="+mn-cs"/>
              </a:rPr>
              <a:t>3 streaming files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68</a:t>
            </a:fld>
            <a:endParaRPr lang="en-IN"/>
          </a:p>
        </p:txBody>
      </p:sp>
    </p:spTree>
    <p:extLst>
      <p:ext uri="{BB962C8B-B14F-4D97-AF65-F5344CB8AC3E}">
        <p14:creationId xmlns="" xmlns:p14="http://schemas.microsoft.com/office/powerpoint/2010/main" val="24891588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have an extra in and out buffer for streaming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69</a:t>
            </a:fld>
            <a:endParaRPr lang="en-IN"/>
          </a:p>
        </p:txBody>
      </p:sp>
    </p:spTree>
    <p:extLst>
      <p:ext uri="{BB962C8B-B14F-4D97-AF65-F5344CB8AC3E}">
        <p14:creationId xmlns="" xmlns:p14="http://schemas.microsoft.com/office/powerpoint/2010/main" val="36527056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Static</a:t>
            </a:r>
            <a:r>
              <a:rPr lang="en-US" baseline="0" dirty="0" smtClean="0"/>
              <a:t> allocation!</a:t>
            </a:r>
          </a:p>
          <a:p>
            <a:pPr marL="914400" lvl="1" indent="-457200">
              <a:buAutoNum type="arabicPeriod"/>
            </a:pPr>
            <a:r>
              <a:rPr lang="en-US" sz="2200" dirty="0" smtClean="0">
                <a:latin typeface="Georgia" panose="02040502050405020303" pitchFamily="18" charset="0"/>
              </a:rPr>
              <a:t>Create index array</a:t>
            </a:r>
          </a:p>
          <a:p>
            <a:pPr marL="914400" lvl="1" indent="-457200">
              <a:buAutoNum type="arabicPeriod"/>
            </a:pPr>
            <a:r>
              <a:rPr lang="en-US" sz="2200" dirty="0" smtClean="0">
                <a:latin typeface="Georgia" panose="02040502050405020303" pitchFamily="18" charset="0"/>
              </a:rPr>
              <a:t>Copy updates to partition chunks</a:t>
            </a:r>
          </a:p>
          <a:p>
            <a:endParaRPr lang="en-US"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70</a:t>
            </a:fld>
            <a:endParaRPr lang="en-IN"/>
          </a:p>
        </p:txBody>
      </p:sp>
    </p:spTree>
    <p:extLst>
      <p:ext uri="{BB962C8B-B14F-4D97-AF65-F5344CB8AC3E}">
        <p14:creationId xmlns="" xmlns:p14="http://schemas.microsoft.com/office/powerpoint/2010/main" val="25644265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73</a:t>
            </a:fld>
            <a:endParaRPr lang="en-IN"/>
          </a:p>
        </p:txBody>
      </p:sp>
    </p:spTree>
    <p:extLst>
      <p:ext uri="{BB962C8B-B14F-4D97-AF65-F5344CB8AC3E}">
        <p14:creationId xmlns="" xmlns:p14="http://schemas.microsoft.com/office/powerpoint/2010/main" val="19704248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Why some less?? Higher waste -&gt; either the algorithm it self or</a:t>
            </a:r>
            <a:r>
              <a:rPr lang="en-US" sz="3200" baseline="0" dirty="0" smtClean="0"/>
              <a:t> bigger diameter</a:t>
            </a:r>
          </a:p>
          <a:p>
            <a:r>
              <a:rPr lang="en-US" sz="3200" baseline="0" dirty="0" err="1" smtClean="0"/>
              <a:t>Wcc</a:t>
            </a:r>
            <a:r>
              <a:rPr lang="en-US" sz="3200" baseline="0" dirty="0" smtClean="0"/>
              <a:t>: weakly connected components</a:t>
            </a:r>
          </a:p>
          <a:p>
            <a:r>
              <a:rPr lang="en-US" sz="3200" baseline="0" dirty="0" smtClean="0"/>
              <a:t>Belief propagation:</a:t>
            </a:r>
          </a:p>
          <a:p>
            <a:r>
              <a:rPr lang="en-US" sz="3200" baseline="0" dirty="0" err="1" smtClean="0"/>
              <a:t>Pagerank</a:t>
            </a:r>
            <a:r>
              <a:rPr lang="en-US" sz="3200" baseline="0" dirty="0" smtClean="0"/>
              <a:t>:</a:t>
            </a:r>
          </a:p>
          <a:p>
            <a:r>
              <a:rPr lang="en-US" sz="3200" baseline="0" dirty="0" err="1" smtClean="0"/>
              <a:t>Als</a:t>
            </a:r>
            <a:r>
              <a:rPr lang="en-US" sz="3200" baseline="0" dirty="0" smtClean="0"/>
              <a:t> alternating Least Squares</a:t>
            </a:r>
          </a:p>
          <a:p>
            <a:endParaRPr lang="en-US" sz="3200" dirty="0" smtClean="0"/>
          </a:p>
          <a:p>
            <a:r>
              <a:rPr lang="en-US" sz="3200" dirty="0" err="1" smtClean="0"/>
              <a:t>Graphchi</a:t>
            </a:r>
            <a:r>
              <a:rPr lang="en-US" sz="3200" dirty="0" smtClean="0"/>
              <a:t> uses “shards” </a:t>
            </a:r>
          </a:p>
          <a:p>
            <a:pPr lvl="1"/>
            <a:r>
              <a:rPr lang="en-US" sz="3200" dirty="0" smtClean="0"/>
              <a:t>Partitions edges into </a:t>
            </a:r>
            <a:r>
              <a:rPr lang="en-US" sz="3200" b="1" dirty="0" smtClean="0"/>
              <a:t>sorted</a:t>
            </a:r>
            <a:r>
              <a:rPr lang="en-US" sz="3200" dirty="0" smtClean="0"/>
              <a:t> shards</a:t>
            </a:r>
          </a:p>
          <a:p>
            <a:pPr lvl="1"/>
            <a:r>
              <a:rPr lang="en-US" sz="3200" dirty="0" smtClean="0"/>
              <a:t>First</a:t>
            </a:r>
            <a:r>
              <a:rPr lang="en-US" sz="3200" baseline="0" dirty="0" smtClean="0"/>
              <a:t> to bring notion of sequential access</a:t>
            </a:r>
          </a:p>
          <a:p>
            <a:pPr lvl="1"/>
            <a:r>
              <a:rPr lang="en-US" sz="3200" baseline="0" dirty="0" smtClean="0"/>
              <a:t>V and in/out edges of the shard need to be in memory at the same time! </a:t>
            </a:r>
            <a:r>
              <a:rPr lang="en-US" sz="3200" baseline="0" dirty="0" smtClean="0">
                <a:sym typeface="Wingdings" panose="05000000000000000000" pitchFamily="2" charset="2"/>
              </a:rPr>
              <a:t> more shards!</a:t>
            </a:r>
          </a:p>
          <a:p>
            <a:pPr lvl="1"/>
            <a:r>
              <a:rPr lang="en-US" sz="3200" baseline="0" dirty="0" smtClean="0">
                <a:sym typeface="Wingdings" panose="05000000000000000000" pitchFamily="2" charset="2"/>
              </a:rPr>
              <a:t>Needs pre sorting( based on </a:t>
            </a:r>
            <a:r>
              <a:rPr lang="en-US" sz="3200" baseline="0" dirty="0" err="1" smtClean="0">
                <a:sym typeface="Wingdings" panose="05000000000000000000" pitchFamily="2" charset="2"/>
              </a:rPr>
              <a:t>src</a:t>
            </a:r>
            <a:r>
              <a:rPr lang="en-US" sz="3200" baseline="0" dirty="0" smtClean="0">
                <a:sym typeface="Wingdings" panose="05000000000000000000" pitchFamily="2" charset="2"/>
              </a:rPr>
              <a:t>) , are resorting of updates</a:t>
            </a:r>
            <a:endParaRPr lang="en-US" sz="3200" dirty="0" smtClean="0"/>
          </a:p>
          <a:p>
            <a:r>
              <a:rPr lang="en-US" sz="3200" dirty="0" smtClean="0"/>
              <a:t>X-Stream uses sequential scans </a:t>
            </a:r>
          </a:p>
          <a:p>
            <a:pPr lvl="1"/>
            <a:r>
              <a:rPr lang="en-US" sz="3200" dirty="0" smtClean="0"/>
              <a:t>Partitions edges into </a:t>
            </a:r>
            <a:r>
              <a:rPr lang="en-US" sz="3200" b="1" dirty="0" smtClean="0"/>
              <a:t>unsorted</a:t>
            </a:r>
            <a:r>
              <a:rPr lang="en-US" sz="3200" dirty="0" smtClean="0"/>
              <a:t> streaming partitions</a:t>
            </a:r>
          </a:p>
          <a:p>
            <a:endParaRPr lang="en-US" dirty="0" smtClean="0"/>
          </a:p>
          <a:p>
            <a:r>
              <a:rPr lang="en-US" dirty="0" smtClean="0"/>
              <a:t>Without</a:t>
            </a:r>
            <a:r>
              <a:rPr lang="en-US" baseline="0" dirty="0" smtClean="0"/>
              <a:t> pre sorting time</a:t>
            </a:r>
            <a:endParaRPr lang="en-US"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74</a:t>
            </a:fld>
            <a:endParaRPr lang="en-IN"/>
          </a:p>
        </p:txBody>
      </p:sp>
    </p:spTree>
    <p:extLst>
      <p:ext uri="{BB962C8B-B14F-4D97-AF65-F5344CB8AC3E}">
        <p14:creationId xmlns="" xmlns:p14="http://schemas.microsoft.com/office/powerpoint/2010/main" val="9546469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Mainly </a:t>
            </a:r>
            <a:r>
              <a:rPr lang="en-US" dirty="0" err="1" smtClean="0"/>
              <a:t>bacuse</a:t>
            </a:r>
            <a:r>
              <a:rPr lang="en-US" dirty="0" smtClean="0"/>
              <a:t> of re-sorting ( to destination)60%</a:t>
            </a:r>
          </a:p>
          <a:p>
            <a:r>
              <a:rPr lang="en-US" dirty="0" smtClean="0"/>
              <a:t>Incomplete use of available streaming </a:t>
            </a:r>
            <a:r>
              <a:rPr lang="en-US" dirty="0" err="1" smtClean="0"/>
              <a:t>bandwidg</a:t>
            </a:r>
            <a:r>
              <a:rPr lang="en-US" baseline="0" dirty="0" smtClean="0"/>
              <a:t> from </a:t>
            </a:r>
            <a:r>
              <a:rPr lang="en-US" baseline="0" dirty="0" err="1" smtClean="0"/>
              <a:t>ssd</a:t>
            </a:r>
            <a:r>
              <a:rPr lang="en-US" baseline="0" dirty="0" smtClean="0"/>
              <a:t> ( more </a:t>
            </a:r>
            <a:r>
              <a:rPr lang="en-US" baseline="0" dirty="0" err="1" smtClean="0"/>
              <a:t>shardes</a:t>
            </a:r>
            <a:r>
              <a:rPr lang="en-US" baseline="0" dirty="0" smtClean="0"/>
              <a:t> fits edges as well)</a:t>
            </a:r>
            <a:endParaRPr lang="en-US"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75</a:t>
            </a:fld>
            <a:endParaRPr lang="en-IN"/>
          </a:p>
        </p:txBody>
      </p:sp>
    </p:spTree>
    <p:extLst>
      <p:ext uri="{BB962C8B-B14F-4D97-AF65-F5344CB8AC3E}">
        <p14:creationId xmlns="" xmlns:p14="http://schemas.microsoft.com/office/powerpoint/2010/main" val="28668835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X-Stream returns answers before </a:t>
            </a:r>
            <a:r>
              <a:rPr lang="en-US" sz="1200" b="1" dirty="0" err="1" smtClean="0"/>
              <a:t>Graphchi</a:t>
            </a:r>
            <a:r>
              <a:rPr lang="en-US" sz="1200" b="1" dirty="0" smtClean="0"/>
              <a:t> finishes </a:t>
            </a:r>
            <a:r>
              <a:rPr lang="en-US" sz="1200" b="1" dirty="0" err="1" smtClean="0"/>
              <a:t>sharding</a:t>
            </a:r>
            <a:r>
              <a:rPr lang="en-US" sz="1200" b="0" baseline="0" dirty="0" smtClean="0"/>
              <a:t> In 3/4</a:t>
            </a:r>
            <a:endParaRPr lang="en-US" sz="1200" b="1" dirty="0" smtClean="0"/>
          </a:p>
        </p:txBody>
      </p:sp>
      <p:sp>
        <p:nvSpPr>
          <p:cNvPr id="4" name="Slide Number Placeholder 3"/>
          <p:cNvSpPr>
            <a:spLocks noGrp="1"/>
          </p:cNvSpPr>
          <p:nvPr>
            <p:ph type="sldNum" sz="quarter" idx="10"/>
          </p:nvPr>
        </p:nvSpPr>
        <p:spPr/>
        <p:txBody>
          <a:bodyPr/>
          <a:lstStyle/>
          <a:p>
            <a:fld id="{66679D01-225A-462E-88BE-B20BEA592202}" type="slidenum">
              <a:rPr lang="en-IN" smtClean="0"/>
              <a:pPr/>
              <a:t>76</a:t>
            </a:fld>
            <a:endParaRPr lang="en-IN"/>
          </a:p>
        </p:txBody>
      </p:sp>
    </p:spTree>
    <p:extLst>
      <p:ext uri="{BB962C8B-B14F-4D97-AF65-F5344CB8AC3E}">
        <p14:creationId xmlns="" xmlns:p14="http://schemas.microsoft.com/office/powerpoint/2010/main" val="2541765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web scale is even bigger with an</a:t>
            </a:r>
            <a:r>
              <a:rPr lang="en-US" baseline="0" dirty="0" smtClean="0"/>
              <a:t> estimated 50 billion vertices</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7</a:t>
            </a:fld>
            <a:endParaRPr lang="en-IN"/>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 X-Stream uses all available bandwidth from the storage device</a:t>
            </a:r>
          </a:p>
          <a:p>
            <a:endParaRPr lang="en-US" dirty="0"/>
          </a:p>
        </p:txBody>
      </p:sp>
      <p:sp>
        <p:nvSpPr>
          <p:cNvPr id="4" name="Slide Number Placeholder 3"/>
          <p:cNvSpPr>
            <a:spLocks noGrp="1"/>
          </p:cNvSpPr>
          <p:nvPr>
            <p:ph type="sldNum" sz="quarter" idx="10"/>
          </p:nvPr>
        </p:nvSpPr>
        <p:spPr/>
        <p:txBody>
          <a:bodyPr/>
          <a:lstStyle/>
          <a:p>
            <a:fld id="{46538789-1F49-4A17-A99D-87965FE1F097}" type="slidenum">
              <a:rPr lang="en-US" smtClean="0"/>
              <a:pPr/>
              <a:t>77</a:t>
            </a:fld>
            <a:endParaRPr lang="en-US"/>
          </a:p>
        </p:txBody>
      </p:sp>
    </p:spTree>
    <p:extLst>
      <p:ext uri="{BB962C8B-B14F-4D97-AF65-F5344CB8AC3E}">
        <p14:creationId xmlns="" xmlns:p14="http://schemas.microsoft.com/office/powerpoint/2010/main" val="27550588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Weakly connected components </a:t>
            </a:r>
          </a:p>
          <a:p>
            <a:r>
              <a:rPr lang="en-US" dirty="0" smtClean="0"/>
              <a:t>Log-log -&gt; linear </a:t>
            </a:r>
            <a:r>
              <a:rPr lang="en-US" dirty="0" err="1" smtClean="0"/>
              <a:t>linear</a:t>
            </a:r>
            <a:endParaRPr lang="en-US" dirty="0" smtClean="0"/>
          </a:p>
          <a:p>
            <a:r>
              <a:rPr lang="en-US" dirty="0" err="1" smtClean="0"/>
              <a:t>Unordere</a:t>
            </a:r>
            <a:r>
              <a:rPr lang="en-US" baseline="0" dirty="0" smtClean="0"/>
              <a:t> graph -&gt; easily </a:t>
            </a:r>
            <a:r>
              <a:rPr lang="en-US" baseline="0" dirty="0" err="1" smtClean="0"/>
              <a:t>ahndles</a:t>
            </a:r>
            <a:r>
              <a:rPr lang="en-US" baseline="0" dirty="0" smtClean="0"/>
              <a:t> bigger graphs</a:t>
            </a:r>
          </a:p>
          <a:p>
            <a:r>
              <a:rPr lang="en-US" baseline="0" dirty="0" smtClean="0"/>
              <a:t>330M edges added at  time WCC</a:t>
            </a:r>
            <a:endParaRPr lang="en-US" dirty="0" smtClean="0"/>
          </a:p>
          <a:p>
            <a:r>
              <a:rPr lang="en-US" dirty="0" smtClean="0"/>
              <a:t>Why 3 out of</a:t>
            </a:r>
            <a:r>
              <a:rPr lang="en-US" baseline="0" dirty="0" smtClean="0"/>
              <a:t> 16?</a:t>
            </a:r>
            <a:endParaRPr lang="en-US"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78</a:t>
            </a:fld>
            <a:endParaRPr lang="en-IN"/>
          </a:p>
        </p:txBody>
      </p:sp>
    </p:spTree>
    <p:extLst>
      <p:ext uri="{BB962C8B-B14F-4D97-AF65-F5344CB8AC3E}">
        <p14:creationId xmlns="" xmlns:p14="http://schemas.microsoft.com/office/powerpoint/2010/main" val="34481327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ym typeface="Wingdings" panose="05000000000000000000" pitchFamily="2" charset="2"/>
              </a:rPr>
              <a:t>In partitions number they assume uniform distribution of updates. How realistic? In traversal algorithms?</a:t>
            </a:r>
          </a:p>
          <a:p>
            <a:r>
              <a:rPr lang="en-US" baseline="0" dirty="0" smtClean="0">
                <a:sym typeface="Wingdings" panose="05000000000000000000" pitchFamily="2" charset="2"/>
              </a:rPr>
              <a:t>	</a:t>
            </a:r>
          </a:p>
          <a:p>
            <a:endParaRPr lang="en-US"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66679D01-225A-462E-88BE-B20BEA592202}" type="slidenum">
              <a:rPr lang="en-IN" smtClean="0"/>
              <a:pPr/>
              <a:t>81</a:t>
            </a:fld>
            <a:endParaRPr lang="en-IN"/>
          </a:p>
        </p:txBody>
      </p:sp>
    </p:spTree>
    <p:extLst>
      <p:ext uri="{BB962C8B-B14F-4D97-AF65-F5344CB8AC3E}">
        <p14:creationId xmlns="" xmlns:p14="http://schemas.microsoft.com/office/powerpoint/2010/main" val="32748889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t>
            </a:r>
            <a:r>
              <a:rPr lang="en-US" dirty="0" err="1" smtClean="0"/>
              <a:t>LFGraph</a:t>
            </a:r>
            <a:r>
              <a:rPr lang="en-US" dirty="0" smtClean="0"/>
              <a:t>, computation and communication phases are independent. Independent growth of each phase + Communication</a:t>
            </a:r>
            <a:r>
              <a:rPr lang="en-US" baseline="0" dirty="0" smtClean="0"/>
              <a:t> can be batched</a:t>
            </a:r>
          </a:p>
          <a:p>
            <a:r>
              <a:rPr lang="en-US" baseline="0" dirty="0" smtClean="0"/>
              <a:t>In </a:t>
            </a:r>
            <a:r>
              <a:rPr lang="en-US" baseline="0" dirty="0" err="1" smtClean="0"/>
              <a:t>PowerGraph</a:t>
            </a:r>
            <a:r>
              <a:rPr lang="en-US" baseline="0" dirty="0" smtClean="0"/>
              <a:t>, the two phases overlap -&gt;Communication negatively impacts computation</a:t>
            </a:r>
          </a:p>
          <a:p>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84</a:t>
            </a:fld>
            <a:endParaRPr lang="en-IN"/>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table given in the paper pointing out the qualitative comparison between various frameworks. As you can see, </a:t>
            </a:r>
            <a:r>
              <a:rPr lang="en-US" dirty="0" err="1" smtClean="0"/>
              <a:t>LFGraph</a:t>
            </a:r>
            <a:r>
              <a:rPr lang="en-US" baseline="0" dirty="0" smtClean="0"/>
              <a:t> achieves the minimum overheads across the categories. I will not spend time on the table too much but it is clear. </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85</a:t>
            </a:fld>
            <a:endParaRPr lang="en-IN"/>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Gather-&gt; all read</a:t>
            </a:r>
            <a:r>
              <a:rPr lang="en-US" baseline="0" dirty="0" smtClean="0"/>
              <a:t> . No write-&gt; write=0</a:t>
            </a:r>
            <a:endParaRPr lang="en-US" dirty="0" smtClean="0"/>
          </a:p>
          <a:p>
            <a:r>
              <a:rPr lang="en-US" dirty="0" smtClean="0"/>
              <a:t>Scatter -&gt; </a:t>
            </a:r>
            <a:r>
              <a:rPr lang="en-US" dirty="0" err="1" smtClean="0"/>
              <a:t>bursty</a:t>
            </a:r>
            <a:r>
              <a:rPr lang="en-US" dirty="0" smtClean="0"/>
              <a:t> </a:t>
            </a:r>
          </a:p>
          <a:p>
            <a:endParaRPr lang="en-US" dirty="0" smtClean="0"/>
          </a:p>
          <a:p>
            <a:r>
              <a:rPr lang="en-US" dirty="0" smtClean="0"/>
              <a:t>Sequential access bandwidth</a:t>
            </a:r>
          </a:p>
          <a:p>
            <a:r>
              <a:rPr lang="en-US" sz="3200" dirty="0" err="1" smtClean="0"/>
              <a:t>Graphchi</a:t>
            </a:r>
            <a:r>
              <a:rPr lang="en-US" sz="3200" dirty="0" smtClean="0"/>
              <a:t> shard</a:t>
            </a:r>
          </a:p>
          <a:p>
            <a:pPr lvl="1"/>
            <a:r>
              <a:rPr lang="en-US" sz="3200" dirty="0" smtClean="0"/>
              <a:t>All vertices and edges must fit in memory</a:t>
            </a:r>
          </a:p>
          <a:p>
            <a:r>
              <a:rPr lang="en-US" sz="3200" dirty="0" smtClean="0"/>
              <a:t>X-Stream partition</a:t>
            </a:r>
          </a:p>
          <a:p>
            <a:pPr lvl="1"/>
            <a:r>
              <a:rPr lang="en-US" sz="3200" dirty="0" smtClean="0"/>
              <a:t>Only vertices must fit in memory</a:t>
            </a:r>
          </a:p>
          <a:p>
            <a:r>
              <a:rPr lang="en-US" sz="3200" dirty="0" smtClean="0"/>
              <a:t>More </a:t>
            </a:r>
            <a:r>
              <a:rPr lang="en-US" sz="3200" dirty="0" err="1" smtClean="0"/>
              <a:t>Graphchi</a:t>
            </a:r>
            <a:r>
              <a:rPr lang="en-US" sz="3200" dirty="0" smtClean="0"/>
              <a:t> shards than X-Stream partitions</a:t>
            </a:r>
          </a:p>
          <a:p>
            <a:r>
              <a:rPr lang="en-US" sz="3200" dirty="0" smtClean="0"/>
              <a:t>Makes access more random for </a:t>
            </a:r>
            <a:r>
              <a:rPr lang="en-US" sz="3200" dirty="0" err="1" smtClean="0"/>
              <a:t>Graphchi</a:t>
            </a:r>
            <a:endParaRPr lang="en-US" sz="3200" dirty="0" smtClean="0"/>
          </a:p>
          <a:p>
            <a:endParaRPr lang="en-US"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87</a:t>
            </a:fld>
            <a:endParaRPr lang="en-IN"/>
          </a:p>
        </p:txBody>
      </p:sp>
    </p:spTree>
    <p:extLst>
      <p:ext uri="{BB962C8B-B14F-4D97-AF65-F5344CB8AC3E}">
        <p14:creationId xmlns="" xmlns:p14="http://schemas.microsoft.com/office/powerpoint/2010/main" val="21602706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Wcc</a:t>
            </a:r>
            <a:r>
              <a:rPr lang="en-US" dirty="0" smtClean="0"/>
              <a:t> </a:t>
            </a:r>
            <a:r>
              <a:rPr lang="en-US" dirty="0" err="1" smtClean="0"/>
              <a:t>bfs</a:t>
            </a:r>
            <a:r>
              <a:rPr lang="en-US" dirty="0" smtClean="0"/>
              <a:t> traversal</a:t>
            </a:r>
            <a:endParaRPr lang="en-US"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89</a:t>
            </a:fld>
            <a:endParaRPr lang="en-IN"/>
          </a:p>
        </p:txBody>
      </p:sp>
    </p:spTree>
    <p:extLst>
      <p:ext uri="{BB962C8B-B14F-4D97-AF65-F5344CB8AC3E}">
        <p14:creationId xmlns="" xmlns:p14="http://schemas.microsoft.com/office/powerpoint/2010/main" val="25022430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HDD RMAT:30</a:t>
            </a:r>
          </a:p>
          <a:p>
            <a:r>
              <a:rPr lang="en-US" dirty="0" smtClean="0"/>
              <a:t>SSD RMAT:27</a:t>
            </a:r>
          </a:p>
          <a:p>
            <a:r>
              <a:rPr lang="en-US" dirty="0" smtClean="0"/>
              <a:t>Take advantage of extra disk!</a:t>
            </a:r>
            <a:endParaRPr lang="en-US"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90</a:t>
            </a:fld>
            <a:endParaRPr lang="en-IN"/>
          </a:p>
        </p:txBody>
      </p:sp>
    </p:spTree>
    <p:extLst>
      <p:ext uri="{BB962C8B-B14F-4D97-AF65-F5344CB8AC3E}">
        <p14:creationId xmlns="" xmlns:p14="http://schemas.microsoft.com/office/powerpoint/2010/main" val="42684913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Ratio of execution to streaming  </a:t>
            </a:r>
            <a:endParaRPr lang="en-US"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93</a:t>
            </a:fld>
            <a:endParaRPr lang="en-IN"/>
          </a:p>
        </p:txBody>
      </p:sp>
    </p:spTree>
    <p:extLst>
      <p:ext uri="{BB962C8B-B14F-4D97-AF65-F5344CB8AC3E}">
        <p14:creationId xmlns="" xmlns:p14="http://schemas.microsoft.com/office/powerpoint/2010/main" val="31619804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 </a:t>
            </a:r>
            <a:r>
              <a:rPr lang="en-US" dirty="0" err="1" smtClean="0"/>
              <a:t>difeernce</a:t>
            </a:r>
            <a:r>
              <a:rPr lang="en-US" dirty="0" smtClean="0"/>
              <a:t> since more cores -&gt; </a:t>
            </a:r>
            <a:r>
              <a:rPr lang="en-US" dirty="0" err="1" smtClean="0"/>
              <a:t>differnce</a:t>
            </a:r>
            <a:r>
              <a:rPr lang="en-US" dirty="0" smtClean="0"/>
              <a:t> random decreases</a:t>
            </a:r>
            <a:endParaRPr lang="en-US"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94</a:t>
            </a:fld>
            <a:endParaRPr lang="en-IN"/>
          </a:p>
        </p:txBody>
      </p:sp>
    </p:spTree>
    <p:extLst>
      <p:ext uri="{BB962C8B-B14F-4D97-AF65-F5344CB8AC3E}">
        <p14:creationId xmlns="" xmlns:p14="http://schemas.microsoft.com/office/powerpoint/2010/main" val="56800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the biggest</a:t>
            </a:r>
            <a:r>
              <a:rPr lang="en-US" baseline="0" dirty="0" smtClean="0"/>
              <a:t> scale is the brain network scale with over 100 billion vertices and 100 trillion edges.</a:t>
            </a:r>
          </a:p>
          <a:p>
            <a:r>
              <a:rPr lang="en-US" baseline="0" dirty="0" smtClean="0"/>
              <a:t>Moving on to the challenges that arise in parallel graph processing when dealing with such large scale graphs.</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8</a:t>
            </a:fld>
            <a:endParaRPr lang="en-IN"/>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 processing only once, used many times!</a:t>
            </a:r>
          </a:p>
          <a:p>
            <a:r>
              <a:rPr lang="en-US" dirty="0" err="1" smtClean="0"/>
              <a:t>Xstrema</a:t>
            </a:r>
            <a:r>
              <a:rPr lang="en-US" dirty="0" smtClean="0"/>
              <a:t> not always the</a:t>
            </a:r>
            <a:r>
              <a:rPr lang="en-US" baseline="0" dirty="0" smtClean="0"/>
              <a:t> best especially traversal </a:t>
            </a:r>
            <a:r>
              <a:rPr lang="en-US" baseline="0" dirty="0" err="1" smtClean="0"/>
              <a:t>algoritms</a:t>
            </a:r>
            <a:r>
              <a:rPr lang="en-US" baseline="0" dirty="0" smtClean="0"/>
              <a:t> ( high waste)</a:t>
            </a:r>
          </a:p>
          <a:p>
            <a:r>
              <a:rPr lang="en-US" baseline="0" dirty="0" smtClean="0"/>
              <a:t>Pre 7-8x more than </a:t>
            </a:r>
            <a:r>
              <a:rPr lang="en-US" baseline="0" dirty="0" err="1" smtClean="0"/>
              <a:t>xstream</a:t>
            </a:r>
            <a:endParaRPr lang="en-US"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95</a:t>
            </a:fld>
            <a:endParaRPr lang="en-IN"/>
          </a:p>
        </p:txBody>
      </p:sp>
    </p:spTree>
    <p:extLst>
      <p:ext uri="{BB962C8B-B14F-4D97-AF65-F5344CB8AC3E}">
        <p14:creationId xmlns="" xmlns:p14="http://schemas.microsoft.com/office/powerpoint/2010/main" val="33711038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waste reads</a:t>
            </a:r>
            <a:r>
              <a:rPr lang="en-US" baseline="0" dirty="0" smtClean="0"/>
              <a:t> with streaming, but streaming is faster than random access. When to choose which? If more edges -&gt; more random access </a:t>
            </a:r>
            <a:r>
              <a:rPr lang="en-US" baseline="0" dirty="0" smtClean="0">
                <a:sym typeface="Wingdings" panose="05000000000000000000" pitchFamily="2" charset="2"/>
              </a:rPr>
              <a:t> makes slower, but more wastage at the same time</a:t>
            </a:r>
          </a:p>
          <a:p>
            <a:endParaRPr lang="en-US" baseline="0" dirty="0" smtClean="0">
              <a:sym typeface="Wingdings" panose="05000000000000000000" pitchFamily="2" charset="2"/>
            </a:endParaRPr>
          </a:p>
          <a:p>
            <a:r>
              <a:rPr lang="en-US" baseline="0" dirty="0" smtClean="0">
                <a:sym typeface="Wingdings" panose="05000000000000000000" pitchFamily="2" charset="2"/>
              </a:rPr>
              <a:t>Intelligent partition: </a:t>
            </a:r>
          </a:p>
          <a:p>
            <a:r>
              <a:rPr lang="en-US" baseline="0" dirty="0" smtClean="0">
                <a:sym typeface="Wingdings" panose="05000000000000000000" pitchFamily="2" charset="2"/>
              </a:rPr>
              <a:t>	try to put vertices that have the same output vertex set together</a:t>
            </a:r>
          </a:p>
          <a:p>
            <a:r>
              <a:rPr lang="en-US" baseline="0" dirty="0" smtClean="0">
                <a:sym typeface="Wingdings" panose="05000000000000000000" pitchFamily="2" charset="2"/>
              </a:rPr>
              <a:t>	try to have same edge list size of the set for load balancing</a:t>
            </a:r>
          </a:p>
          <a:p>
            <a:r>
              <a:rPr lang="en-US" baseline="0" dirty="0" smtClean="0">
                <a:sym typeface="Wingdings" panose="05000000000000000000" pitchFamily="2" charset="2"/>
              </a:rPr>
              <a:t>	dynamic can cause a high overhead</a:t>
            </a:r>
          </a:p>
          <a:p>
            <a:r>
              <a:rPr lang="en-US" baseline="0" dirty="0" smtClean="0">
                <a:sym typeface="Wingdings" panose="05000000000000000000" pitchFamily="2" charset="2"/>
              </a:rPr>
              <a:t>	This would cause overhead, and we want low overhead!</a:t>
            </a:r>
          </a:p>
          <a:p>
            <a:endParaRPr lang="en-US" baseline="0" dirty="0" smtClean="0">
              <a:sym typeface="Wingdings" panose="05000000000000000000" pitchFamily="2" charset="2"/>
            </a:endParaRPr>
          </a:p>
          <a:p>
            <a:r>
              <a:rPr lang="en-US" baseline="0" dirty="0" smtClean="0">
                <a:sym typeface="Wingdings" panose="05000000000000000000" pitchFamily="2" charset="2"/>
              </a:rPr>
              <a:t>	</a:t>
            </a:r>
          </a:p>
          <a:p>
            <a:endParaRPr lang="en-US"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66679D01-225A-462E-88BE-B20BEA592202}" type="slidenum">
              <a:rPr lang="en-IN" smtClean="0"/>
              <a:pPr/>
              <a:t>96</a:t>
            </a:fld>
            <a:endParaRPr lang="en-IN"/>
          </a:p>
        </p:txBody>
      </p:sp>
    </p:spTree>
    <p:extLst>
      <p:ext uri="{BB962C8B-B14F-4D97-AF65-F5344CB8AC3E}">
        <p14:creationId xmlns="" xmlns:p14="http://schemas.microsoft.com/office/powerpoint/2010/main" val="3274888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a:t>
            </a:r>
            <a:r>
              <a:rPr lang="en-US" dirty="0" err="1" smtClean="0"/>
              <a:t>MapReduce</a:t>
            </a:r>
            <a:r>
              <a:rPr lang="en-US" baseline="0" dirty="0" smtClean="0"/>
              <a:t> is a very popular framework for batch processing of data. A natural question came up-why not simply use </a:t>
            </a:r>
            <a:r>
              <a:rPr lang="en-US" baseline="0" dirty="0" err="1" smtClean="0"/>
              <a:t>MapReduce</a:t>
            </a:r>
            <a:r>
              <a:rPr lang="en-US" baseline="0" dirty="0" smtClean="0"/>
              <a:t> for parallel graph processing. The framework will handle distribution and fault tolerance, speculative execution and all and everything will be perfect. </a:t>
            </a:r>
          </a:p>
          <a:p>
            <a:r>
              <a:rPr lang="en-US" baseline="0" dirty="0" smtClean="0"/>
              <a:t>But, there are some unique properties of graphs that makes using </a:t>
            </a:r>
            <a:r>
              <a:rPr lang="en-US" baseline="0" dirty="0" err="1" smtClean="0"/>
              <a:t>MapReduce</a:t>
            </a:r>
            <a:r>
              <a:rPr lang="en-US" baseline="0" dirty="0" smtClean="0"/>
              <a:t> harder or lets say expensive and that paradigm is not a perfect match for graph processing.</a:t>
            </a:r>
            <a:endParaRPr lang="en-US" dirty="0" smtClean="0"/>
          </a:p>
          <a:p>
            <a:r>
              <a:rPr lang="en-US" dirty="0" smtClean="0"/>
              <a:t>I will be talking briefly about this paper</a:t>
            </a:r>
            <a:r>
              <a:rPr lang="en-US" baseline="0" dirty="0" smtClean="0"/>
              <a:t> published in the Parallel Processing Letters highlighting both software and hardware challenges for parallel graph processing. Remember, I am giving a brief history about how graph processing ahs evolved over the years. </a:t>
            </a:r>
          </a:p>
          <a:p>
            <a:r>
              <a:rPr lang="en-US" baseline="0" dirty="0" smtClean="0"/>
              <a:t>I will discuss only the software challenges here. Some of them also highlight why </a:t>
            </a:r>
            <a:r>
              <a:rPr lang="en-US" baseline="0" dirty="0" err="1" smtClean="0"/>
              <a:t>MapReduce</a:t>
            </a:r>
            <a:r>
              <a:rPr lang="en-US" baseline="0" dirty="0" smtClean="0"/>
              <a:t> is not a perfect fit for graph processing.</a:t>
            </a:r>
            <a:endParaRPr lang="en-IN" dirty="0"/>
          </a:p>
        </p:txBody>
      </p:sp>
      <p:sp>
        <p:nvSpPr>
          <p:cNvPr id="4" name="Slide Number Placeholder 3"/>
          <p:cNvSpPr>
            <a:spLocks noGrp="1"/>
          </p:cNvSpPr>
          <p:nvPr>
            <p:ph type="sldNum" sz="quarter" idx="10"/>
          </p:nvPr>
        </p:nvSpPr>
        <p:spPr/>
        <p:txBody>
          <a:bodyPr/>
          <a:lstStyle/>
          <a:p>
            <a:fld id="{66679D01-225A-462E-88BE-B20BEA592202}"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lstStyle>
            <a:lvl1pPr>
              <a:defRPr>
                <a:latin typeface="Georgia"/>
                <a:cs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362200"/>
            <a:ext cx="6400800" cy="1752600"/>
          </a:xfrm>
        </p:spPr>
        <p:txBody>
          <a:bodyPr/>
          <a:lstStyle>
            <a:lvl1pPr marL="0" indent="0" algn="ctr">
              <a:buNone/>
              <a:defRPr>
                <a:solidFill>
                  <a:schemeClr val="tx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gi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9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4000" r="-3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667000"/>
            <a:ext cx="9144000" cy="1470025"/>
          </a:xfrm>
        </p:spPr>
        <p:txBody>
          <a:bodyPr>
            <a:noAutofit/>
          </a:bodyPr>
          <a:lstStyle/>
          <a:p>
            <a:r>
              <a:rPr lang="en-US" sz="6000" b="1" dirty="0" smtClean="0">
                <a:solidFill>
                  <a:schemeClr val="bg1"/>
                </a:solidFill>
              </a:rPr>
              <a:t>GRAPH PROCESSING</a:t>
            </a:r>
            <a:endParaRPr lang="en-IN" sz="60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457200" y="228600"/>
            <a:ext cx="8229600" cy="1143000"/>
          </a:xfrm>
        </p:spPr>
        <p:txBody>
          <a:bodyPr>
            <a:normAutofit/>
          </a:bodyPr>
          <a:lstStyle/>
          <a:p>
            <a:r>
              <a:rPr lang="en-US" sz="4000" b="1" dirty="0" smtClean="0">
                <a:solidFill>
                  <a:schemeClr val="tx2">
                    <a:lumMod val="75000"/>
                  </a:schemeClr>
                </a:solidFill>
              </a:rPr>
              <a:t>Challenges</a:t>
            </a:r>
            <a:endParaRPr lang="en-IN" sz="4000" b="1" dirty="0">
              <a:solidFill>
                <a:schemeClr val="tx2">
                  <a:lumMod val="75000"/>
                </a:schemeClr>
              </a:solidFill>
            </a:endParaRPr>
          </a:p>
        </p:txBody>
      </p:sp>
      <p:graphicFrame>
        <p:nvGraphicFramePr>
          <p:cNvPr id="6" name="Diagram 5"/>
          <p:cNvGraphicFramePr/>
          <p:nvPr>
            <p:extLst>
              <p:ext uri="{D42A27DB-BD31-4B8C-83A1-F6EECF244321}">
                <p14:modId xmlns="" xmlns:p14="http://schemas.microsoft.com/office/powerpoint/2010/main" val="1569943808"/>
              </p:ext>
            </p:extLst>
          </p:nvPr>
        </p:nvGraphicFramePr>
        <p:xfrm>
          <a:off x="762000" y="685800"/>
          <a:ext cx="73914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369559" y="6324600"/>
            <a:ext cx="5850641" cy="369332"/>
          </a:xfrm>
          <a:prstGeom prst="rect">
            <a:avLst/>
          </a:prstGeom>
          <a:noFill/>
        </p:spPr>
        <p:txBody>
          <a:bodyPr wrap="none" rtlCol="0">
            <a:spAutoFit/>
          </a:bodyPr>
          <a:lstStyle/>
          <a:p>
            <a:r>
              <a:rPr lang="en-US" dirty="0" smtClean="0"/>
              <a:t>*Concept borrowed from Cristina Abad’s  PhD defense slides</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E93D47D2-3DC5-464E-8113-621FD7E60DE9}"/>
                                            </p:graphicEl>
                                          </p:spTgt>
                                        </p:tgtEl>
                                        <p:attrNameLst>
                                          <p:attrName>style.visibility</p:attrName>
                                        </p:attrNameLst>
                                      </p:cBhvr>
                                      <p:to>
                                        <p:strVal val="visible"/>
                                      </p:to>
                                    </p:set>
                                    <p:animEffect transition="in" filter="wipe(down)">
                                      <p:cBhvr>
                                        <p:cTn id="7" dur="500"/>
                                        <p:tgtEl>
                                          <p:spTgt spid="6">
                                            <p:graphicEl>
                                              <a:dgm id="{E93D47D2-3DC5-464E-8113-621FD7E60DE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dgm id="{DBC0D96D-B4CB-1543-A91E-42B14EE48CDA}"/>
                                            </p:graphicEl>
                                          </p:spTgt>
                                        </p:tgtEl>
                                        <p:attrNameLst>
                                          <p:attrName>style.visibility</p:attrName>
                                        </p:attrNameLst>
                                      </p:cBhvr>
                                      <p:to>
                                        <p:strVal val="visible"/>
                                      </p:to>
                                    </p:set>
                                    <p:animEffect transition="in" filter="wipe(down)">
                                      <p:cBhvr>
                                        <p:cTn id="12" dur="500"/>
                                        <p:tgtEl>
                                          <p:spTgt spid="6">
                                            <p:graphicEl>
                                              <a:dgm id="{DBC0D96D-B4CB-1543-A91E-42B14EE48CD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dgm id="{4A076114-EF3E-4C42-982B-879EDC4FDFBE}"/>
                                            </p:graphicEl>
                                          </p:spTgt>
                                        </p:tgtEl>
                                        <p:attrNameLst>
                                          <p:attrName>style.visibility</p:attrName>
                                        </p:attrNameLst>
                                      </p:cBhvr>
                                      <p:to>
                                        <p:strVal val="visible"/>
                                      </p:to>
                                    </p:set>
                                    <p:animEffect transition="in" filter="wipe(down)">
                                      <p:cBhvr>
                                        <p:cTn id="17" dur="500"/>
                                        <p:tgtEl>
                                          <p:spTgt spid="6">
                                            <p:graphicEl>
                                              <a:dgm id="{4A076114-EF3E-4C42-982B-879EDC4FDFB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graphicEl>
                                              <a:dgm id="{634FA8DA-43F5-5641-909A-F593CB7E56B7}"/>
                                            </p:graphicEl>
                                          </p:spTgt>
                                        </p:tgtEl>
                                        <p:attrNameLst>
                                          <p:attrName>style.visibility</p:attrName>
                                        </p:attrNameLst>
                                      </p:cBhvr>
                                      <p:to>
                                        <p:strVal val="visible"/>
                                      </p:to>
                                    </p:set>
                                    <p:animEffect transition="in" filter="wipe(down)">
                                      <p:cBhvr>
                                        <p:cTn id="22" dur="500"/>
                                        <p:tgtEl>
                                          <p:spTgt spid="6">
                                            <p:graphicEl>
                                              <a:dgm id="{634FA8DA-43F5-5641-909A-F593CB7E56B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chemeClr val="tx2">
                    <a:lumMod val="75000"/>
                  </a:schemeClr>
                </a:solidFill>
              </a:rPr>
              <a:t>Overcoming the challenges</a:t>
            </a:r>
            <a:endParaRPr lang="en-IN" sz="4000" b="1" dirty="0">
              <a:solidFill>
                <a:schemeClr val="tx2">
                  <a:lumMod val="75000"/>
                </a:schemeClr>
              </a:solidFill>
            </a:endParaRPr>
          </a:p>
        </p:txBody>
      </p:sp>
      <p:graphicFrame>
        <p:nvGraphicFramePr>
          <p:cNvPr id="5" name="Diagram 4"/>
          <p:cNvGraphicFramePr/>
          <p:nvPr>
            <p:extLst>
              <p:ext uri="{D42A27DB-BD31-4B8C-83A1-F6EECF244321}">
                <p14:modId xmlns="" xmlns:p14="http://schemas.microsoft.com/office/powerpoint/2010/main" val="1569943808"/>
              </p:ext>
            </p:extLst>
          </p:nvPr>
        </p:nvGraphicFramePr>
        <p:xfrm>
          <a:off x="762000" y="685800"/>
          <a:ext cx="73914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E93D47D2-3DC5-464E-8113-621FD7E60DE9}"/>
                                            </p:graphicEl>
                                          </p:spTgt>
                                        </p:tgtEl>
                                        <p:attrNameLst>
                                          <p:attrName>style.visibility</p:attrName>
                                        </p:attrNameLst>
                                      </p:cBhvr>
                                      <p:to>
                                        <p:strVal val="visible"/>
                                      </p:to>
                                    </p:set>
                                    <p:animEffect transition="in" filter="wipe(down)">
                                      <p:cBhvr>
                                        <p:cTn id="7" dur="500"/>
                                        <p:tgtEl>
                                          <p:spTgt spid="5">
                                            <p:graphicEl>
                                              <a:dgm id="{E93D47D2-3DC5-464E-8113-621FD7E60DE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DBC0D96D-B4CB-1543-A91E-42B14EE48CDA}"/>
                                            </p:graphicEl>
                                          </p:spTgt>
                                        </p:tgtEl>
                                        <p:attrNameLst>
                                          <p:attrName>style.visibility</p:attrName>
                                        </p:attrNameLst>
                                      </p:cBhvr>
                                      <p:to>
                                        <p:strVal val="visible"/>
                                      </p:to>
                                    </p:set>
                                    <p:animEffect transition="in" filter="wipe(down)">
                                      <p:cBhvr>
                                        <p:cTn id="12" dur="500"/>
                                        <p:tgtEl>
                                          <p:spTgt spid="5">
                                            <p:graphicEl>
                                              <a:dgm id="{DBC0D96D-B4CB-1543-A91E-42B14EE48CD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dgm id="{4A076114-EF3E-4C42-982B-879EDC4FDFBE}"/>
                                            </p:graphicEl>
                                          </p:spTgt>
                                        </p:tgtEl>
                                        <p:attrNameLst>
                                          <p:attrName>style.visibility</p:attrName>
                                        </p:attrNameLst>
                                      </p:cBhvr>
                                      <p:to>
                                        <p:strVal val="visible"/>
                                      </p:to>
                                    </p:set>
                                    <p:animEffect transition="in" filter="wipe(down)">
                                      <p:cBhvr>
                                        <p:cTn id="17" dur="500"/>
                                        <p:tgtEl>
                                          <p:spTgt spid="5">
                                            <p:graphicEl>
                                              <a:dgm id="{4A076114-EF3E-4C42-982B-879EDC4FDFB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dgm id="{634FA8DA-43F5-5641-909A-F593CB7E56B7}"/>
                                            </p:graphicEl>
                                          </p:spTgt>
                                        </p:tgtEl>
                                        <p:attrNameLst>
                                          <p:attrName>style.visibility</p:attrName>
                                        </p:attrNameLst>
                                      </p:cBhvr>
                                      <p:to>
                                        <p:strVal val="visible"/>
                                      </p:to>
                                    </p:set>
                                    <p:animEffect transition="in" filter="wipe(down)">
                                      <p:cBhvr>
                                        <p:cTn id="22" dur="500"/>
                                        <p:tgtEl>
                                          <p:spTgt spid="5">
                                            <p:graphicEl>
                                              <a:dgm id="{634FA8DA-43F5-5641-909A-F593CB7E56B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chemeClr val="tx2">
                    <a:lumMod val="75000"/>
                  </a:schemeClr>
                </a:solidFill>
              </a:rPr>
              <a:t>Build New Graph </a:t>
            </a:r>
            <a:r>
              <a:rPr lang="en-US" sz="4000" b="1" dirty="0" smtClean="0">
                <a:solidFill>
                  <a:srgbClr val="002060"/>
                </a:solidFill>
              </a:rPr>
              <a:t>Frameworks</a:t>
            </a:r>
            <a:r>
              <a:rPr lang="en-US" dirty="0" smtClean="0">
                <a:solidFill>
                  <a:srgbClr val="002060"/>
                </a:solidFill>
              </a:rPr>
              <a:t>!</a:t>
            </a:r>
            <a:endParaRPr lang="en-IN" dirty="0">
              <a:solidFill>
                <a:srgbClr val="002060"/>
              </a:solidFill>
            </a:endParaRPr>
          </a:p>
        </p:txBody>
      </p:sp>
      <p:sp>
        <p:nvSpPr>
          <p:cNvPr id="3" name="Content Placeholder 2"/>
          <p:cNvSpPr>
            <a:spLocks noGrp="1"/>
          </p:cNvSpPr>
          <p:nvPr>
            <p:ph idx="1"/>
          </p:nvPr>
        </p:nvSpPr>
        <p:spPr/>
        <p:txBody>
          <a:bodyPr/>
          <a:lstStyle/>
          <a:p>
            <a:pPr algn="ctr">
              <a:buNone/>
            </a:pPr>
            <a:r>
              <a:rPr lang="en-US" dirty="0" smtClean="0"/>
              <a:t>Key Requirements from Graph Processing Frameworks</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 xmlns:p14="http://schemas.microsoft.com/office/powerpoint/2010/main" val="1569943808"/>
              </p:ext>
            </p:extLst>
          </p:nvPr>
        </p:nvGraphicFramePr>
        <p:xfrm>
          <a:off x="762000" y="304800"/>
          <a:ext cx="73914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E93D47D2-3DC5-464E-8113-621FD7E60DE9}"/>
                                            </p:graphicEl>
                                          </p:spTgt>
                                        </p:tgtEl>
                                        <p:attrNameLst>
                                          <p:attrName>style.visibility</p:attrName>
                                        </p:attrNameLst>
                                      </p:cBhvr>
                                      <p:to>
                                        <p:strVal val="visible"/>
                                      </p:to>
                                    </p:set>
                                    <p:animEffect transition="in" filter="wipe(down)">
                                      <p:cBhvr>
                                        <p:cTn id="7" dur="500"/>
                                        <p:tgtEl>
                                          <p:spTgt spid="6">
                                            <p:graphicEl>
                                              <a:dgm id="{E93D47D2-3DC5-464E-8113-621FD7E60DE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dgm id="{DBC0D96D-B4CB-1543-A91E-42B14EE48CDA}"/>
                                            </p:graphicEl>
                                          </p:spTgt>
                                        </p:tgtEl>
                                        <p:attrNameLst>
                                          <p:attrName>style.visibility</p:attrName>
                                        </p:attrNameLst>
                                      </p:cBhvr>
                                      <p:to>
                                        <p:strVal val="visible"/>
                                      </p:to>
                                    </p:set>
                                    <p:animEffect transition="in" filter="wipe(down)">
                                      <p:cBhvr>
                                        <p:cTn id="12" dur="500"/>
                                        <p:tgtEl>
                                          <p:spTgt spid="6">
                                            <p:graphicEl>
                                              <a:dgm id="{DBC0D96D-B4CB-1543-A91E-42B14EE48CD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dgm id="{4A076114-EF3E-4C42-982B-879EDC4FDFBE}"/>
                                            </p:graphicEl>
                                          </p:spTgt>
                                        </p:tgtEl>
                                        <p:attrNameLst>
                                          <p:attrName>style.visibility</p:attrName>
                                        </p:attrNameLst>
                                      </p:cBhvr>
                                      <p:to>
                                        <p:strVal val="visible"/>
                                      </p:to>
                                    </p:set>
                                    <p:animEffect transition="in" filter="wipe(down)">
                                      <p:cBhvr>
                                        <p:cTn id="17" dur="500"/>
                                        <p:tgtEl>
                                          <p:spTgt spid="6">
                                            <p:graphicEl>
                                              <a:dgm id="{4A076114-EF3E-4C42-982B-879EDC4FDFB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graphicEl>
                                              <a:dgm id="{634FA8DA-43F5-5641-909A-F593CB7E56B7}"/>
                                            </p:graphicEl>
                                          </p:spTgt>
                                        </p:tgtEl>
                                        <p:attrNameLst>
                                          <p:attrName>style.visibility</p:attrName>
                                        </p:attrNameLst>
                                      </p:cBhvr>
                                      <p:to>
                                        <p:strVal val="visible"/>
                                      </p:to>
                                    </p:set>
                                    <p:animEffect transition="in" filter="wipe(down)">
                                      <p:cBhvr>
                                        <p:cTn id="22" dur="500"/>
                                        <p:tgtEl>
                                          <p:spTgt spid="6">
                                            <p:graphicEl>
                                              <a:dgm id="{634FA8DA-43F5-5641-909A-F593CB7E56B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graphicEl>
                                              <a:dgm id="{870B0CCD-9CB4-0940-BAAD-7AF9BF81264D}"/>
                                            </p:graphicEl>
                                          </p:spTgt>
                                        </p:tgtEl>
                                        <p:attrNameLst>
                                          <p:attrName>style.visibility</p:attrName>
                                        </p:attrNameLst>
                                      </p:cBhvr>
                                      <p:to>
                                        <p:strVal val="visible"/>
                                      </p:to>
                                    </p:set>
                                    <p:animEffect transition="in" filter="wipe(down)">
                                      <p:cBhvr>
                                        <p:cTn id="27" dur="500"/>
                                        <p:tgtEl>
                                          <p:spTgt spid="6">
                                            <p:graphicEl>
                                              <a:dgm id="{870B0CCD-9CB4-0940-BAAD-7AF9BF81264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graphicEl>
                                              <a:dgm id="{7305AA58-5544-0E47-BCAF-D88F670E7AC3}"/>
                                            </p:graphicEl>
                                          </p:spTgt>
                                        </p:tgtEl>
                                        <p:attrNameLst>
                                          <p:attrName>style.visibility</p:attrName>
                                        </p:attrNameLst>
                                      </p:cBhvr>
                                      <p:to>
                                        <p:strVal val="visible"/>
                                      </p:to>
                                    </p:set>
                                    <p:animEffect transition="in" filter="wipe(down)">
                                      <p:cBhvr>
                                        <p:cTn id="32" dur="500"/>
                                        <p:tgtEl>
                                          <p:spTgt spid="6">
                                            <p:graphicEl>
                                              <a:dgm id="{7305AA58-5544-0E47-BCAF-D88F670E7AC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graphicEl>
                                              <a:dgm id="{770B9F90-991F-7E44-A4E5-83458B44CF5D}"/>
                                            </p:graphicEl>
                                          </p:spTgt>
                                        </p:tgtEl>
                                        <p:attrNameLst>
                                          <p:attrName>style.visibility</p:attrName>
                                        </p:attrNameLst>
                                      </p:cBhvr>
                                      <p:to>
                                        <p:strVal val="visible"/>
                                      </p:to>
                                    </p:set>
                                    <p:animEffect transition="in" filter="wipe(down)">
                                      <p:cBhvr>
                                        <p:cTn id="37" dur="500"/>
                                        <p:tgtEl>
                                          <p:spTgt spid="6">
                                            <p:graphicEl>
                                              <a:dgm id="{770B9F90-991F-7E44-A4E5-83458B44CF5D}"/>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graphicEl>
                                              <a:dgm id="{7CB2630D-4799-4744-B7DE-EF5C3506E677}"/>
                                            </p:graphicEl>
                                          </p:spTgt>
                                        </p:tgtEl>
                                        <p:attrNameLst>
                                          <p:attrName>style.visibility</p:attrName>
                                        </p:attrNameLst>
                                      </p:cBhvr>
                                      <p:to>
                                        <p:strVal val="visible"/>
                                      </p:to>
                                    </p:set>
                                    <p:animEffect transition="in" filter="wipe(down)">
                                      <p:cBhvr>
                                        <p:cTn id="42" dur="500"/>
                                        <p:tgtEl>
                                          <p:spTgt spid="6">
                                            <p:graphicEl>
                                              <a:dgm id="{7CB2630D-4799-4744-B7DE-EF5C3506E67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graphicEl>
                                              <a:dgm id="{D054A6F9-E09F-E047-93E2-FC943B15E037}"/>
                                            </p:graphicEl>
                                          </p:spTgt>
                                        </p:tgtEl>
                                        <p:attrNameLst>
                                          <p:attrName>style.visibility</p:attrName>
                                        </p:attrNameLst>
                                      </p:cBhvr>
                                      <p:to>
                                        <p:strVal val="visible"/>
                                      </p:to>
                                    </p:set>
                                    <p:animEffect transition="in" filter="wipe(down)">
                                      <p:cBhvr>
                                        <p:cTn id="47" dur="500"/>
                                        <p:tgtEl>
                                          <p:spTgt spid="6">
                                            <p:graphicEl>
                                              <a:dgm id="{D054A6F9-E09F-E047-93E2-FC943B15E03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
                                            <p:graphicEl>
                                              <a:dgm id="{A2F47632-B629-814D-81C4-5DC9BB287A93}"/>
                                            </p:graphicEl>
                                          </p:spTgt>
                                        </p:tgtEl>
                                        <p:attrNameLst>
                                          <p:attrName>style.visibility</p:attrName>
                                        </p:attrNameLst>
                                      </p:cBhvr>
                                      <p:to>
                                        <p:strVal val="visible"/>
                                      </p:to>
                                    </p:set>
                                    <p:animEffect transition="in" filter="wipe(down)">
                                      <p:cBhvr>
                                        <p:cTn id="52" dur="500"/>
                                        <p:tgtEl>
                                          <p:spTgt spid="6">
                                            <p:graphicEl>
                                              <a:dgm id="{A2F47632-B629-814D-81C4-5DC9BB287A9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4495800"/>
            <a:ext cx="7772400" cy="1362075"/>
          </a:xfrm>
        </p:spPr>
        <p:txBody>
          <a:bodyPr>
            <a:normAutofit/>
          </a:bodyPr>
          <a:lstStyle/>
          <a:p>
            <a:r>
              <a:rPr lang="en-IN" sz="4000" dirty="0" err="1" smtClean="0">
                <a:solidFill>
                  <a:schemeClr val="tx2">
                    <a:lumMod val="75000"/>
                  </a:schemeClr>
                </a:solidFill>
              </a:rPr>
              <a:t>Pregel</a:t>
            </a:r>
            <a:endParaRPr lang="en-IN" sz="4000" dirty="0">
              <a:solidFill>
                <a:schemeClr val="tx2">
                  <a:lumMod val="75000"/>
                </a:schemeClr>
              </a:solidFill>
            </a:endParaRPr>
          </a:p>
        </p:txBody>
      </p:sp>
      <p:sp>
        <p:nvSpPr>
          <p:cNvPr id="3" name="Content Placeholder 2"/>
          <p:cNvSpPr>
            <a:spLocks noGrp="1"/>
          </p:cNvSpPr>
          <p:nvPr>
            <p:ph type="body" idx="1"/>
          </p:nvPr>
        </p:nvSpPr>
        <p:spPr>
          <a:xfrm>
            <a:off x="762000" y="2971800"/>
            <a:ext cx="7772400" cy="1500187"/>
          </a:xfrm>
        </p:spPr>
        <p:txBody>
          <a:bodyPr>
            <a:normAutofit/>
          </a:bodyPr>
          <a:lstStyle/>
          <a:p>
            <a:r>
              <a:rPr lang="en-IN" dirty="0" err="1" smtClean="0"/>
              <a:t>Malewicz</a:t>
            </a:r>
            <a:r>
              <a:rPr lang="en-IN" dirty="0" smtClean="0"/>
              <a:t>, </a:t>
            </a:r>
            <a:r>
              <a:rPr lang="en-IN" dirty="0" err="1" smtClean="0"/>
              <a:t>Grzegorz</a:t>
            </a:r>
            <a:r>
              <a:rPr lang="en-IN" dirty="0" smtClean="0"/>
              <a:t>, et al. "</a:t>
            </a:r>
            <a:r>
              <a:rPr lang="en-IN" dirty="0" err="1" smtClean="0"/>
              <a:t>Pregel</a:t>
            </a:r>
            <a:r>
              <a:rPr lang="en-IN" dirty="0" smtClean="0"/>
              <a:t>: a system for large-scale graph processing.“ </a:t>
            </a:r>
            <a:r>
              <a:rPr lang="en-IN" i="1" dirty="0" smtClean="0"/>
              <a:t>ACM SIGMOD -</a:t>
            </a:r>
            <a:r>
              <a:rPr lang="en-IN" dirty="0" smtClean="0"/>
              <a:t>2010.</a:t>
            </a: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a:spLocks noGrp="1"/>
          </p:cNvSpPr>
          <p:nvPr>
            <p:ph type="title"/>
          </p:nvPr>
        </p:nvSpPr>
        <p:spPr>
          <a:xfrm>
            <a:off x="457200" y="274638"/>
            <a:ext cx="8229600" cy="1143000"/>
          </a:xfrm>
        </p:spPr>
        <p:txBody>
          <a:bodyPr>
            <a:normAutofit/>
          </a:bodyPr>
          <a:lstStyle/>
          <a:p>
            <a:r>
              <a:rPr lang="en-US" sz="4000" b="1" dirty="0" smtClean="0">
                <a:solidFill>
                  <a:schemeClr val="tx2">
                    <a:lumMod val="75000"/>
                  </a:schemeClr>
                </a:solidFill>
              </a:rPr>
              <a:t>Life of a Vertex Program</a:t>
            </a:r>
            <a:endParaRPr lang="en-IN" sz="4000" b="1" dirty="0">
              <a:solidFill>
                <a:schemeClr val="tx2">
                  <a:lumMod val="75000"/>
                </a:schemeClr>
              </a:solidFill>
            </a:endParaRPr>
          </a:p>
        </p:txBody>
      </p:sp>
      <p:cxnSp>
        <p:nvCxnSpPr>
          <p:cNvPr id="20" name="Straight Arrow Connector 19"/>
          <p:cNvCxnSpPr/>
          <p:nvPr/>
        </p:nvCxnSpPr>
        <p:spPr>
          <a:xfrm>
            <a:off x="1752600" y="3276600"/>
            <a:ext cx="6858000" cy="0"/>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33400" y="2971800"/>
            <a:ext cx="1208729" cy="646331"/>
          </a:xfrm>
          <a:prstGeom prst="rect">
            <a:avLst/>
          </a:prstGeom>
          <a:solidFill>
            <a:schemeClr val="tx2">
              <a:lumMod val="20000"/>
              <a:lumOff val="80000"/>
            </a:schemeClr>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Placement</a:t>
            </a:r>
          </a:p>
          <a:p>
            <a:r>
              <a:rPr lang="en-US" dirty="0" smtClean="0"/>
              <a:t>Of Vertices</a:t>
            </a:r>
            <a:endParaRPr lang="en-IN" dirty="0"/>
          </a:p>
        </p:txBody>
      </p:sp>
      <p:cxnSp>
        <p:nvCxnSpPr>
          <p:cNvPr id="28" name="Straight Connector 27"/>
          <p:cNvCxnSpPr/>
          <p:nvPr/>
        </p:nvCxnSpPr>
        <p:spPr>
          <a:xfrm>
            <a:off x="1752600" y="1524000"/>
            <a:ext cx="0" cy="3505200"/>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800600" y="1524000"/>
            <a:ext cx="0" cy="3505200"/>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924800" y="1524000"/>
            <a:ext cx="0" cy="3505200"/>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2590800" y="1524000"/>
            <a:ext cx="1269130" cy="400110"/>
          </a:xfrm>
          <a:prstGeom prst="rect">
            <a:avLst/>
          </a:prstGeom>
          <a:solidFill>
            <a:schemeClr val="tx2">
              <a:lumMod val="20000"/>
              <a:lumOff val="80000"/>
            </a:schemeClr>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dirty="0" smtClean="0"/>
              <a:t>Iteration 0</a:t>
            </a:r>
            <a:endParaRPr lang="en-IN" sz="2000" dirty="0"/>
          </a:p>
        </p:txBody>
      </p:sp>
      <p:sp>
        <p:nvSpPr>
          <p:cNvPr id="33" name="TextBox 32"/>
          <p:cNvSpPr txBox="1"/>
          <p:nvPr/>
        </p:nvSpPr>
        <p:spPr>
          <a:xfrm>
            <a:off x="5850852" y="1524000"/>
            <a:ext cx="1159548" cy="369332"/>
          </a:xfrm>
          <a:prstGeom prst="rect">
            <a:avLst/>
          </a:prstGeom>
          <a:solidFill>
            <a:schemeClr val="tx2">
              <a:lumMod val="20000"/>
              <a:lumOff val="80000"/>
            </a:schemeClr>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Iteration 1</a:t>
            </a:r>
            <a:endParaRPr lang="en-IN" dirty="0"/>
          </a:p>
        </p:txBody>
      </p:sp>
      <p:sp>
        <p:nvSpPr>
          <p:cNvPr id="34" name="TextBox 33"/>
          <p:cNvSpPr txBox="1"/>
          <p:nvPr/>
        </p:nvSpPr>
        <p:spPr>
          <a:xfrm>
            <a:off x="1295400" y="5105400"/>
            <a:ext cx="829073" cy="369332"/>
          </a:xfrm>
          <a:prstGeom prst="rect">
            <a:avLst/>
          </a:prstGeom>
          <a:solidFill>
            <a:schemeClr val="tx2">
              <a:lumMod val="20000"/>
              <a:lumOff val="80000"/>
            </a:schemeClr>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Barrier</a:t>
            </a:r>
            <a:endParaRPr lang="en-IN" dirty="0"/>
          </a:p>
        </p:txBody>
      </p:sp>
      <p:sp>
        <p:nvSpPr>
          <p:cNvPr id="35" name="TextBox 34"/>
          <p:cNvSpPr txBox="1"/>
          <p:nvPr/>
        </p:nvSpPr>
        <p:spPr>
          <a:xfrm>
            <a:off x="4352527" y="5117068"/>
            <a:ext cx="829073" cy="369332"/>
          </a:xfrm>
          <a:prstGeom prst="rect">
            <a:avLst/>
          </a:prstGeom>
          <a:solidFill>
            <a:schemeClr val="tx2">
              <a:lumMod val="20000"/>
              <a:lumOff val="80000"/>
            </a:schemeClr>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Barrier</a:t>
            </a:r>
            <a:endParaRPr lang="en-IN" dirty="0"/>
          </a:p>
        </p:txBody>
      </p:sp>
      <p:sp>
        <p:nvSpPr>
          <p:cNvPr id="36" name="TextBox 35"/>
          <p:cNvSpPr txBox="1"/>
          <p:nvPr/>
        </p:nvSpPr>
        <p:spPr>
          <a:xfrm>
            <a:off x="7476727" y="5105400"/>
            <a:ext cx="829073" cy="369332"/>
          </a:xfrm>
          <a:prstGeom prst="rect">
            <a:avLst/>
          </a:prstGeom>
          <a:solidFill>
            <a:schemeClr val="tx2">
              <a:lumMod val="20000"/>
              <a:lumOff val="80000"/>
            </a:schemeClr>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Barrier</a:t>
            </a:r>
            <a:endParaRPr lang="en-IN" dirty="0"/>
          </a:p>
        </p:txBody>
      </p:sp>
      <p:sp>
        <p:nvSpPr>
          <p:cNvPr id="37" name="TextBox 36"/>
          <p:cNvSpPr txBox="1"/>
          <p:nvPr/>
        </p:nvSpPr>
        <p:spPr>
          <a:xfrm>
            <a:off x="3886200" y="5486400"/>
            <a:ext cx="886781" cy="461665"/>
          </a:xfrm>
          <a:prstGeom prst="rect">
            <a:avLst/>
          </a:prstGeom>
          <a:noFill/>
        </p:spPr>
        <p:txBody>
          <a:bodyPr wrap="none" rtlCol="0">
            <a:spAutoFit/>
          </a:bodyPr>
          <a:lstStyle/>
          <a:p>
            <a:r>
              <a:rPr lang="en-US" sz="2400" b="1" dirty="0" smtClean="0">
                <a:solidFill>
                  <a:schemeClr val="tx2">
                    <a:lumMod val="50000"/>
                  </a:schemeClr>
                </a:solidFill>
              </a:rPr>
              <a:t>Time </a:t>
            </a:r>
            <a:endParaRPr lang="en-IN" sz="2400" b="1" dirty="0">
              <a:solidFill>
                <a:schemeClr val="tx2">
                  <a:lumMod val="50000"/>
                </a:schemeClr>
              </a:solidFill>
            </a:endParaRPr>
          </a:p>
        </p:txBody>
      </p:sp>
      <p:sp>
        <p:nvSpPr>
          <p:cNvPr id="41" name="TextBox 40"/>
          <p:cNvSpPr txBox="1"/>
          <p:nvPr/>
        </p:nvSpPr>
        <p:spPr>
          <a:xfrm>
            <a:off x="1752600" y="2895600"/>
            <a:ext cx="1752600" cy="369332"/>
          </a:xfrm>
          <a:prstGeom prst="rect">
            <a:avLst/>
          </a:prstGeom>
          <a:solidFill>
            <a:schemeClr val="tx2">
              <a:lumMod val="20000"/>
              <a:lumOff val="80000"/>
            </a:schemeClr>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Computation</a:t>
            </a:r>
            <a:endParaRPr lang="en-IN" dirty="0"/>
          </a:p>
        </p:txBody>
      </p:sp>
      <p:sp>
        <p:nvSpPr>
          <p:cNvPr id="42" name="TextBox 41"/>
          <p:cNvSpPr txBox="1"/>
          <p:nvPr/>
        </p:nvSpPr>
        <p:spPr>
          <a:xfrm>
            <a:off x="2971800" y="3276600"/>
            <a:ext cx="1828800" cy="369332"/>
          </a:xfrm>
          <a:prstGeom prst="rect">
            <a:avLst/>
          </a:prstGeom>
          <a:solidFill>
            <a:schemeClr val="tx2">
              <a:lumMod val="20000"/>
              <a:lumOff val="80000"/>
            </a:schemeClr>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Communication</a:t>
            </a:r>
            <a:endParaRPr lang="en-IN" dirty="0"/>
          </a:p>
        </p:txBody>
      </p:sp>
      <p:cxnSp>
        <p:nvCxnSpPr>
          <p:cNvPr id="19" name="Straight Arrow Connector 18"/>
          <p:cNvCxnSpPr>
            <a:stCxn id="37" idx="3"/>
          </p:cNvCxnSpPr>
          <p:nvPr/>
        </p:nvCxnSpPr>
        <p:spPr>
          <a:xfrm flipV="1">
            <a:off x="4772981" y="5715000"/>
            <a:ext cx="1018219" cy="22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236994" y="6324600"/>
            <a:ext cx="3983206" cy="369332"/>
          </a:xfrm>
          <a:prstGeom prst="rect">
            <a:avLst/>
          </a:prstGeom>
          <a:noFill/>
        </p:spPr>
        <p:txBody>
          <a:bodyPr wrap="none" rtlCol="0">
            <a:spAutoFit/>
          </a:bodyPr>
          <a:lstStyle/>
          <a:p>
            <a:r>
              <a:rPr lang="en-US" dirty="0" smtClean="0"/>
              <a:t>*Concept borrowed from </a:t>
            </a:r>
            <a:r>
              <a:rPr lang="en-US" dirty="0" err="1" smtClean="0"/>
              <a:t>LFGraph</a:t>
            </a:r>
            <a:r>
              <a:rPr lang="en-US" dirty="0" smtClean="0"/>
              <a:t> Slides</a:t>
            </a:r>
            <a:endParaRPr lang="en-IN" dirty="0"/>
          </a:p>
        </p:txBody>
      </p:sp>
      <p:sp>
        <p:nvSpPr>
          <p:cNvPr id="22" name="TextBox 21"/>
          <p:cNvSpPr txBox="1"/>
          <p:nvPr/>
        </p:nvSpPr>
        <p:spPr>
          <a:xfrm>
            <a:off x="4800600" y="2895600"/>
            <a:ext cx="1752600" cy="369332"/>
          </a:xfrm>
          <a:prstGeom prst="rect">
            <a:avLst/>
          </a:prstGeom>
          <a:solidFill>
            <a:schemeClr val="tx2">
              <a:lumMod val="20000"/>
              <a:lumOff val="80000"/>
            </a:schemeClr>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Computation</a:t>
            </a:r>
            <a:endParaRPr lang="en-IN" dirty="0"/>
          </a:p>
        </p:txBody>
      </p:sp>
      <p:sp>
        <p:nvSpPr>
          <p:cNvPr id="24" name="TextBox 23"/>
          <p:cNvSpPr txBox="1"/>
          <p:nvPr/>
        </p:nvSpPr>
        <p:spPr>
          <a:xfrm>
            <a:off x="6096000" y="3276600"/>
            <a:ext cx="1828800" cy="369332"/>
          </a:xfrm>
          <a:prstGeom prst="rect">
            <a:avLst/>
          </a:prstGeom>
          <a:solidFill>
            <a:schemeClr val="tx2">
              <a:lumMod val="20000"/>
              <a:lumOff val="80000"/>
            </a:schemeClr>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Communication</a:t>
            </a:r>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95400" y="11430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B</a:t>
            </a:r>
            <a:endParaRPr lang="en-IN" sz="3200" b="1" dirty="0"/>
          </a:p>
        </p:txBody>
      </p:sp>
      <p:sp>
        <p:nvSpPr>
          <p:cNvPr id="5" name="Oval 4"/>
          <p:cNvSpPr/>
          <p:nvPr/>
        </p:nvSpPr>
        <p:spPr>
          <a:xfrm>
            <a:off x="6477000" y="11430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D</a:t>
            </a:r>
            <a:endParaRPr lang="en-IN" sz="3200" b="1" dirty="0"/>
          </a:p>
        </p:txBody>
      </p:sp>
      <p:sp>
        <p:nvSpPr>
          <p:cNvPr id="6" name="Oval 5"/>
          <p:cNvSpPr/>
          <p:nvPr/>
        </p:nvSpPr>
        <p:spPr>
          <a:xfrm>
            <a:off x="12954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C</a:t>
            </a:r>
            <a:endParaRPr lang="en-IN" sz="3200" b="1" dirty="0"/>
          </a:p>
        </p:txBody>
      </p:sp>
      <p:sp>
        <p:nvSpPr>
          <p:cNvPr id="7" name="Oval 6"/>
          <p:cNvSpPr/>
          <p:nvPr/>
        </p:nvSpPr>
        <p:spPr>
          <a:xfrm>
            <a:off x="65532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E</a:t>
            </a:r>
            <a:endParaRPr lang="en-IN" sz="3200" b="1" dirty="0"/>
          </a:p>
        </p:txBody>
      </p:sp>
      <p:sp>
        <p:nvSpPr>
          <p:cNvPr id="8" name="Oval 7"/>
          <p:cNvSpPr/>
          <p:nvPr/>
        </p:nvSpPr>
        <p:spPr>
          <a:xfrm>
            <a:off x="3886200" y="27432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A</a:t>
            </a:r>
            <a:endParaRPr lang="en-IN" sz="3200" b="1" dirty="0"/>
          </a:p>
        </p:txBody>
      </p:sp>
      <p:cxnSp>
        <p:nvCxnSpPr>
          <p:cNvPr id="10" name="Straight Arrow Connector 9"/>
          <p:cNvCxnSpPr>
            <a:stCxn id="4" idx="6"/>
            <a:endCxn id="8" idx="1"/>
          </p:cNvCxnSpPr>
          <p:nvPr/>
        </p:nvCxnSpPr>
        <p:spPr>
          <a:xfrm>
            <a:off x="2438400" y="1676400"/>
            <a:ext cx="1615189" cy="12230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12" name="Straight Arrow Connector 11"/>
          <p:cNvCxnSpPr>
            <a:stCxn id="6" idx="6"/>
            <a:endCxn id="8" idx="3"/>
          </p:cNvCxnSpPr>
          <p:nvPr/>
        </p:nvCxnSpPr>
        <p:spPr>
          <a:xfrm flipV="1">
            <a:off x="2438400" y="3653771"/>
            <a:ext cx="1615189" cy="9944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16" name="Straight Arrow Connector 15"/>
          <p:cNvCxnSpPr>
            <a:stCxn id="8" idx="7"/>
            <a:endCxn id="5" idx="2"/>
          </p:cNvCxnSpPr>
          <p:nvPr/>
        </p:nvCxnSpPr>
        <p:spPr>
          <a:xfrm flipV="1">
            <a:off x="4861811" y="1676400"/>
            <a:ext cx="1615189" cy="12230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24" name="Straight Arrow Connector 23"/>
          <p:cNvCxnSpPr>
            <a:stCxn id="8" idx="5"/>
            <a:endCxn id="7" idx="2"/>
          </p:cNvCxnSpPr>
          <p:nvPr/>
        </p:nvCxnSpPr>
        <p:spPr>
          <a:xfrm>
            <a:off x="4861811" y="3653771"/>
            <a:ext cx="1691389" cy="9944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sp>
        <p:nvSpPr>
          <p:cNvPr id="28" name="Title 3"/>
          <p:cNvSpPr>
            <a:spLocks noGrp="1"/>
          </p:cNvSpPr>
          <p:nvPr>
            <p:ph type="title"/>
          </p:nvPr>
        </p:nvSpPr>
        <p:spPr>
          <a:xfrm>
            <a:off x="457200" y="274638"/>
            <a:ext cx="8229600" cy="1143000"/>
          </a:xfrm>
        </p:spPr>
        <p:txBody>
          <a:bodyPr>
            <a:normAutofit/>
          </a:bodyPr>
          <a:lstStyle/>
          <a:p>
            <a:r>
              <a:rPr lang="en-US" sz="4000" b="1" dirty="0" smtClean="0">
                <a:solidFill>
                  <a:schemeClr val="tx2">
                    <a:lumMod val="75000"/>
                  </a:schemeClr>
                </a:solidFill>
              </a:rPr>
              <a:t>Sample Graph</a:t>
            </a:r>
            <a:endParaRPr lang="en-IN" sz="4000" b="1" dirty="0">
              <a:solidFill>
                <a:schemeClr val="tx2">
                  <a:lumMod val="75000"/>
                </a:schemeClr>
              </a:solidFill>
            </a:endParaRPr>
          </a:p>
        </p:txBody>
      </p:sp>
      <p:sp>
        <p:nvSpPr>
          <p:cNvPr id="22" name="Rectangle 21"/>
          <p:cNvSpPr/>
          <p:nvPr/>
        </p:nvSpPr>
        <p:spPr>
          <a:xfrm>
            <a:off x="5436407" y="6324600"/>
            <a:ext cx="3783793" cy="369332"/>
          </a:xfrm>
          <a:prstGeom prst="rect">
            <a:avLst/>
          </a:prstGeom>
        </p:spPr>
        <p:txBody>
          <a:bodyPr wrap="none">
            <a:spAutoFit/>
          </a:bodyPr>
          <a:lstStyle/>
          <a:p>
            <a:r>
              <a:rPr lang="en-US" dirty="0" smtClean="0"/>
              <a:t>*Graph Borrowed from </a:t>
            </a:r>
            <a:r>
              <a:rPr lang="en-US" dirty="0" err="1" smtClean="0"/>
              <a:t>LFGraph</a:t>
            </a:r>
            <a:r>
              <a:rPr lang="en-US" dirty="0" smtClean="0"/>
              <a:t> Paper</a:t>
            </a:r>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019800" y="533400"/>
            <a:ext cx="2133600" cy="51054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1" name="Rounded Rectangle 10"/>
          <p:cNvSpPr/>
          <p:nvPr/>
        </p:nvSpPr>
        <p:spPr>
          <a:xfrm>
            <a:off x="990600" y="533400"/>
            <a:ext cx="4267200" cy="51816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 name="Oval 3"/>
          <p:cNvSpPr/>
          <p:nvPr/>
        </p:nvSpPr>
        <p:spPr>
          <a:xfrm>
            <a:off x="1295400" y="11430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B</a:t>
            </a:r>
          </a:p>
        </p:txBody>
      </p:sp>
      <p:sp>
        <p:nvSpPr>
          <p:cNvPr id="5" name="Oval 4"/>
          <p:cNvSpPr/>
          <p:nvPr/>
        </p:nvSpPr>
        <p:spPr>
          <a:xfrm>
            <a:off x="6477000" y="11430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D</a:t>
            </a:r>
          </a:p>
        </p:txBody>
      </p:sp>
      <p:sp>
        <p:nvSpPr>
          <p:cNvPr id="6" name="Oval 5"/>
          <p:cNvSpPr/>
          <p:nvPr/>
        </p:nvSpPr>
        <p:spPr>
          <a:xfrm>
            <a:off x="12954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C</a:t>
            </a:r>
          </a:p>
        </p:txBody>
      </p:sp>
      <p:sp>
        <p:nvSpPr>
          <p:cNvPr id="7" name="Oval 6"/>
          <p:cNvSpPr/>
          <p:nvPr/>
        </p:nvSpPr>
        <p:spPr>
          <a:xfrm>
            <a:off x="65532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E</a:t>
            </a:r>
          </a:p>
        </p:txBody>
      </p:sp>
      <p:sp>
        <p:nvSpPr>
          <p:cNvPr id="8" name="Oval 7"/>
          <p:cNvSpPr/>
          <p:nvPr/>
        </p:nvSpPr>
        <p:spPr>
          <a:xfrm>
            <a:off x="3886200" y="27432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A</a:t>
            </a:r>
          </a:p>
        </p:txBody>
      </p:sp>
      <p:cxnSp>
        <p:nvCxnSpPr>
          <p:cNvPr id="10" name="Straight Arrow Connector 9"/>
          <p:cNvCxnSpPr>
            <a:stCxn id="4" idx="6"/>
            <a:endCxn id="8" idx="1"/>
          </p:cNvCxnSpPr>
          <p:nvPr/>
        </p:nvCxnSpPr>
        <p:spPr>
          <a:xfrm>
            <a:off x="2438400" y="1676400"/>
            <a:ext cx="1615189" cy="12230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12" name="Straight Arrow Connector 11"/>
          <p:cNvCxnSpPr>
            <a:stCxn id="6" idx="6"/>
            <a:endCxn id="8" idx="3"/>
          </p:cNvCxnSpPr>
          <p:nvPr/>
        </p:nvCxnSpPr>
        <p:spPr>
          <a:xfrm flipV="1">
            <a:off x="2438400" y="3653771"/>
            <a:ext cx="1615189" cy="9944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16" name="Straight Arrow Connector 15"/>
          <p:cNvCxnSpPr>
            <a:stCxn id="8" idx="7"/>
            <a:endCxn id="5" idx="2"/>
          </p:cNvCxnSpPr>
          <p:nvPr/>
        </p:nvCxnSpPr>
        <p:spPr>
          <a:xfrm flipV="1">
            <a:off x="4861811" y="1676400"/>
            <a:ext cx="1615189" cy="12230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24" name="Straight Arrow Connector 23"/>
          <p:cNvCxnSpPr>
            <a:stCxn id="8" idx="5"/>
            <a:endCxn id="7" idx="2"/>
          </p:cNvCxnSpPr>
          <p:nvPr/>
        </p:nvCxnSpPr>
        <p:spPr>
          <a:xfrm>
            <a:off x="4861811" y="3653771"/>
            <a:ext cx="1691389" cy="9944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sp>
        <p:nvSpPr>
          <p:cNvPr id="13" name="Title 3"/>
          <p:cNvSpPr>
            <a:spLocks noGrp="1"/>
          </p:cNvSpPr>
          <p:nvPr>
            <p:ph type="title"/>
          </p:nvPr>
        </p:nvSpPr>
        <p:spPr>
          <a:xfrm>
            <a:off x="457200" y="274638"/>
            <a:ext cx="8229600" cy="1143000"/>
          </a:xfrm>
        </p:spPr>
        <p:txBody>
          <a:bodyPr>
            <a:normAutofit/>
          </a:bodyPr>
          <a:lstStyle/>
          <a:p>
            <a:r>
              <a:rPr lang="en-US" sz="4000" b="1" dirty="0" smtClean="0">
                <a:solidFill>
                  <a:schemeClr val="tx2">
                    <a:lumMod val="75000"/>
                  </a:schemeClr>
                </a:solidFill>
              </a:rPr>
              <a:t>Shortest Path Example</a:t>
            </a:r>
            <a:endParaRPr lang="en-IN" sz="40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019800" y="533400"/>
            <a:ext cx="2133600" cy="51054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1" name="Rounded Rectangle 10"/>
          <p:cNvSpPr/>
          <p:nvPr/>
        </p:nvSpPr>
        <p:spPr>
          <a:xfrm>
            <a:off x="990600" y="533400"/>
            <a:ext cx="4267200" cy="51816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4" name="Oval 3"/>
          <p:cNvSpPr/>
          <p:nvPr/>
        </p:nvSpPr>
        <p:spPr>
          <a:xfrm>
            <a:off x="1295400" y="11430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B</a:t>
            </a:r>
          </a:p>
          <a:p>
            <a:pPr algn="ctr"/>
            <a:r>
              <a:rPr lang="en-US" sz="3200" dirty="0" smtClean="0">
                <a:solidFill>
                  <a:srgbClr val="FF0000"/>
                </a:solidFill>
              </a:rPr>
              <a:t>0</a:t>
            </a:r>
            <a:endParaRPr lang="en-IN" sz="3200" b="1" dirty="0">
              <a:solidFill>
                <a:srgbClr val="FF0000"/>
              </a:solidFill>
            </a:endParaRPr>
          </a:p>
        </p:txBody>
      </p:sp>
      <p:sp>
        <p:nvSpPr>
          <p:cNvPr id="5" name="Oval 4"/>
          <p:cNvSpPr/>
          <p:nvPr/>
        </p:nvSpPr>
        <p:spPr>
          <a:xfrm>
            <a:off x="6477000" y="11430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D</a:t>
            </a:r>
          </a:p>
          <a:p>
            <a:pPr algn="ctr"/>
            <a:r>
              <a:rPr lang="en-IN" sz="3200" dirty="0" smtClean="0"/>
              <a:t>∞</a:t>
            </a:r>
            <a:endParaRPr lang="en-IN" sz="3200" b="1" dirty="0"/>
          </a:p>
        </p:txBody>
      </p:sp>
      <p:sp>
        <p:nvSpPr>
          <p:cNvPr id="6" name="Oval 5"/>
          <p:cNvSpPr/>
          <p:nvPr/>
        </p:nvSpPr>
        <p:spPr>
          <a:xfrm>
            <a:off x="12954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C</a:t>
            </a:r>
          </a:p>
          <a:p>
            <a:pPr algn="ctr"/>
            <a:r>
              <a:rPr lang="en-IN" sz="3200" dirty="0" smtClean="0"/>
              <a:t>∞</a:t>
            </a:r>
            <a:endParaRPr lang="en-IN" sz="3200" b="1" dirty="0"/>
          </a:p>
        </p:txBody>
      </p:sp>
      <p:sp>
        <p:nvSpPr>
          <p:cNvPr id="7" name="Oval 6"/>
          <p:cNvSpPr/>
          <p:nvPr/>
        </p:nvSpPr>
        <p:spPr>
          <a:xfrm>
            <a:off x="65532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E</a:t>
            </a:r>
          </a:p>
          <a:p>
            <a:pPr algn="ctr"/>
            <a:r>
              <a:rPr lang="en-IN" sz="3200" dirty="0" smtClean="0"/>
              <a:t>∞</a:t>
            </a:r>
            <a:endParaRPr lang="en-IN" sz="3200" b="1" dirty="0"/>
          </a:p>
        </p:txBody>
      </p:sp>
      <p:sp>
        <p:nvSpPr>
          <p:cNvPr id="8" name="Oval 7"/>
          <p:cNvSpPr/>
          <p:nvPr/>
        </p:nvSpPr>
        <p:spPr>
          <a:xfrm>
            <a:off x="3886200" y="27432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A</a:t>
            </a:r>
          </a:p>
          <a:p>
            <a:pPr algn="ctr"/>
            <a:r>
              <a:rPr lang="en-IN" sz="3200" dirty="0" smtClean="0"/>
              <a:t>∞</a:t>
            </a:r>
            <a:endParaRPr lang="en-IN" sz="3200" b="1" dirty="0"/>
          </a:p>
        </p:txBody>
      </p:sp>
      <p:cxnSp>
        <p:nvCxnSpPr>
          <p:cNvPr id="10" name="Straight Arrow Connector 9"/>
          <p:cNvCxnSpPr>
            <a:stCxn id="4" idx="6"/>
            <a:endCxn id="8" idx="1"/>
          </p:cNvCxnSpPr>
          <p:nvPr/>
        </p:nvCxnSpPr>
        <p:spPr>
          <a:xfrm>
            <a:off x="2438400" y="1676400"/>
            <a:ext cx="1615189" cy="12230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12" name="Straight Arrow Connector 11"/>
          <p:cNvCxnSpPr>
            <a:stCxn id="6" idx="6"/>
            <a:endCxn id="8" idx="3"/>
          </p:cNvCxnSpPr>
          <p:nvPr/>
        </p:nvCxnSpPr>
        <p:spPr>
          <a:xfrm flipV="1">
            <a:off x="2438400" y="3653771"/>
            <a:ext cx="1615189" cy="9944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16" name="Straight Arrow Connector 15"/>
          <p:cNvCxnSpPr>
            <a:stCxn id="8" idx="7"/>
            <a:endCxn id="5" idx="2"/>
          </p:cNvCxnSpPr>
          <p:nvPr/>
        </p:nvCxnSpPr>
        <p:spPr>
          <a:xfrm flipV="1">
            <a:off x="4861811" y="1676400"/>
            <a:ext cx="1615189" cy="12230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24" name="Straight Arrow Connector 23"/>
          <p:cNvCxnSpPr>
            <a:stCxn id="8" idx="5"/>
            <a:endCxn id="7" idx="2"/>
          </p:cNvCxnSpPr>
          <p:nvPr/>
        </p:nvCxnSpPr>
        <p:spPr>
          <a:xfrm>
            <a:off x="4861811" y="3653771"/>
            <a:ext cx="1691389" cy="9944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sp>
        <p:nvSpPr>
          <p:cNvPr id="13" name="Title 3"/>
          <p:cNvSpPr>
            <a:spLocks noGrp="1"/>
          </p:cNvSpPr>
          <p:nvPr>
            <p:ph type="title"/>
          </p:nvPr>
        </p:nvSpPr>
        <p:spPr>
          <a:xfrm>
            <a:off x="457200" y="274638"/>
            <a:ext cx="8229600" cy="1143000"/>
          </a:xfrm>
        </p:spPr>
        <p:txBody>
          <a:bodyPr>
            <a:normAutofit/>
          </a:bodyPr>
          <a:lstStyle/>
          <a:p>
            <a:r>
              <a:rPr lang="en-US" sz="4000" b="1" dirty="0" smtClean="0">
                <a:solidFill>
                  <a:schemeClr val="tx2">
                    <a:lumMod val="75000"/>
                  </a:schemeClr>
                </a:solidFill>
              </a:rPr>
              <a:t>Iteration 0</a:t>
            </a:r>
            <a:endParaRPr lang="en-IN" sz="4000" b="1" dirty="0">
              <a:solidFill>
                <a:schemeClr val="tx2">
                  <a:lumMod val="75000"/>
                </a:schemeClr>
              </a:solidFill>
            </a:endParaRPr>
          </a:p>
        </p:txBody>
      </p:sp>
      <p:sp>
        <p:nvSpPr>
          <p:cNvPr id="15" name="TextBox 14"/>
          <p:cNvSpPr txBox="1"/>
          <p:nvPr/>
        </p:nvSpPr>
        <p:spPr>
          <a:xfrm rot="2256801">
            <a:off x="2524312" y="1661582"/>
            <a:ext cx="1975700" cy="733663"/>
          </a:xfrm>
          <a:prstGeom prst="rightArrow">
            <a:avLst/>
          </a:prstGeom>
          <a:solidFill>
            <a:schemeClr val="bg1"/>
          </a:solidFill>
        </p:spPr>
        <p:txBody>
          <a:bodyPr wrap="square" rtlCol="0">
            <a:spAutoFit/>
          </a:bodyPr>
          <a:lstStyle/>
          <a:p>
            <a:r>
              <a:rPr lang="en-US" b="1" dirty="0" smtClean="0"/>
              <a:t>Message (0+1)</a:t>
            </a:r>
            <a:endParaRPr lang="en-IN"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wipe(down)">
                                      <p:cBhvr>
                                        <p:cTn id="7" dur="500"/>
                                        <p:tgtEl>
                                          <p:spTgt spid="1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down)">
                                      <p:cBhvr>
                                        <p:cTn id="10"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019800" y="533400"/>
            <a:ext cx="2133600" cy="51054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1" name="Rounded Rectangle 10"/>
          <p:cNvSpPr/>
          <p:nvPr/>
        </p:nvSpPr>
        <p:spPr>
          <a:xfrm>
            <a:off x="990600" y="533400"/>
            <a:ext cx="4267200" cy="51816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 name="Oval 3"/>
          <p:cNvSpPr/>
          <p:nvPr/>
        </p:nvSpPr>
        <p:spPr>
          <a:xfrm>
            <a:off x="1295400" y="11430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B</a:t>
            </a:r>
          </a:p>
          <a:p>
            <a:pPr algn="ctr"/>
            <a:r>
              <a:rPr lang="en-US" sz="3200" dirty="0" smtClean="0"/>
              <a:t>0</a:t>
            </a:r>
            <a:endParaRPr lang="en-IN" sz="3200" b="1" dirty="0"/>
          </a:p>
        </p:txBody>
      </p:sp>
      <p:sp>
        <p:nvSpPr>
          <p:cNvPr id="5" name="Oval 4"/>
          <p:cNvSpPr/>
          <p:nvPr/>
        </p:nvSpPr>
        <p:spPr>
          <a:xfrm>
            <a:off x="6477000" y="11430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D</a:t>
            </a:r>
          </a:p>
          <a:p>
            <a:pPr algn="ctr"/>
            <a:r>
              <a:rPr lang="en-IN" sz="3200" dirty="0" smtClean="0"/>
              <a:t>∞</a:t>
            </a:r>
            <a:endParaRPr lang="en-IN" sz="3200" b="1" dirty="0"/>
          </a:p>
        </p:txBody>
      </p:sp>
      <p:sp>
        <p:nvSpPr>
          <p:cNvPr id="6" name="Oval 5"/>
          <p:cNvSpPr/>
          <p:nvPr/>
        </p:nvSpPr>
        <p:spPr>
          <a:xfrm>
            <a:off x="12954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C</a:t>
            </a:r>
          </a:p>
          <a:p>
            <a:pPr algn="ctr"/>
            <a:r>
              <a:rPr lang="en-IN" sz="3200" dirty="0" smtClean="0"/>
              <a:t>∞</a:t>
            </a:r>
            <a:endParaRPr lang="en-IN" sz="3200" b="1" dirty="0"/>
          </a:p>
        </p:txBody>
      </p:sp>
      <p:sp>
        <p:nvSpPr>
          <p:cNvPr id="7" name="Oval 6"/>
          <p:cNvSpPr/>
          <p:nvPr/>
        </p:nvSpPr>
        <p:spPr>
          <a:xfrm>
            <a:off x="65532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E</a:t>
            </a:r>
          </a:p>
          <a:p>
            <a:pPr algn="ctr"/>
            <a:r>
              <a:rPr lang="en-IN" sz="3200" dirty="0" smtClean="0"/>
              <a:t>∞</a:t>
            </a:r>
            <a:endParaRPr lang="en-IN" sz="3200" b="1" dirty="0"/>
          </a:p>
        </p:txBody>
      </p:sp>
      <p:sp>
        <p:nvSpPr>
          <p:cNvPr id="8" name="Oval 7"/>
          <p:cNvSpPr/>
          <p:nvPr/>
        </p:nvSpPr>
        <p:spPr>
          <a:xfrm>
            <a:off x="3886200" y="27432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A</a:t>
            </a:r>
          </a:p>
          <a:p>
            <a:pPr algn="ctr"/>
            <a:r>
              <a:rPr lang="en-US" sz="3200" dirty="0" smtClean="0">
                <a:solidFill>
                  <a:srgbClr val="FF0000"/>
                </a:solidFill>
              </a:rPr>
              <a:t>1</a:t>
            </a:r>
            <a:endParaRPr lang="en-IN" sz="3200" b="1" dirty="0">
              <a:solidFill>
                <a:srgbClr val="FF0000"/>
              </a:solidFill>
            </a:endParaRPr>
          </a:p>
        </p:txBody>
      </p:sp>
      <p:cxnSp>
        <p:nvCxnSpPr>
          <p:cNvPr id="10" name="Straight Arrow Connector 9"/>
          <p:cNvCxnSpPr>
            <a:stCxn id="4" idx="6"/>
            <a:endCxn id="8" idx="1"/>
          </p:cNvCxnSpPr>
          <p:nvPr/>
        </p:nvCxnSpPr>
        <p:spPr>
          <a:xfrm>
            <a:off x="2438400" y="1676400"/>
            <a:ext cx="1615189" cy="12230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12" name="Straight Arrow Connector 11"/>
          <p:cNvCxnSpPr>
            <a:stCxn id="6" idx="6"/>
            <a:endCxn id="8" idx="3"/>
          </p:cNvCxnSpPr>
          <p:nvPr/>
        </p:nvCxnSpPr>
        <p:spPr>
          <a:xfrm flipV="1">
            <a:off x="2438400" y="3653771"/>
            <a:ext cx="1615189" cy="9944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16" name="Straight Arrow Connector 15"/>
          <p:cNvCxnSpPr>
            <a:stCxn id="8" idx="7"/>
            <a:endCxn id="5" idx="2"/>
          </p:cNvCxnSpPr>
          <p:nvPr/>
        </p:nvCxnSpPr>
        <p:spPr>
          <a:xfrm flipV="1">
            <a:off x="4861811" y="1676400"/>
            <a:ext cx="1615189" cy="12230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24" name="Straight Arrow Connector 23"/>
          <p:cNvCxnSpPr>
            <a:stCxn id="8" idx="5"/>
            <a:endCxn id="7" idx="2"/>
          </p:cNvCxnSpPr>
          <p:nvPr/>
        </p:nvCxnSpPr>
        <p:spPr>
          <a:xfrm>
            <a:off x="4861811" y="3653771"/>
            <a:ext cx="1691389" cy="9944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sp>
        <p:nvSpPr>
          <p:cNvPr id="13" name="Title 3"/>
          <p:cNvSpPr>
            <a:spLocks noGrp="1"/>
          </p:cNvSpPr>
          <p:nvPr>
            <p:ph type="title"/>
          </p:nvPr>
        </p:nvSpPr>
        <p:spPr>
          <a:xfrm>
            <a:off x="457200" y="274638"/>
            <a:ext cx="8229600" cy="1143000"/>
          </a:xfrm>
        </p:spPr>
        <p:txBody>
          <a:bodyPr>
            <a:normAutofit/>
          </a:bodyPr>
          <a:lstStyle/>
          <a:p>
            <a:r>
              <a:rPr lang="en-US" sz="4000" b="1" dirty="0" smtClean="0">
                <a:solidFill>
                  <a:schemeClr val="tx2">
                    <a:lumMod val="75000"/>
                  </a:schemeClr>
                </a:solidFill>
              </a:rPr>
              <a:t>Iteration 1</a:t>
            </a:r>
            <a:endParaRPr lang="en-IN" sz="4000" b="1" dirty="0">
              <a:solidFill>
                <a:schemeClr val="tx2">
                  <a:lumMod val="75000"/>
                </a:schemeClr>
              </a:solidFill>
            </a:endParaRPr>
          </a:p>
        </p:txBody>
      </p:sp>
      <p:sp>
        <p:nvSpPr>
          <p:cNvPr id="15" name="TextBox 14"/>
          <p:cNvSpPr txBox="1"/>
          <p:nvPr/>
        </p:nvSpPr>
        <p:spPr>
          <a:xfrm rot="19495391">
            <a:off x="4545526" y="1605968"/>
            <a:ext cx="1912794" cy="733663"/>
          </a:xfrm>
          <a:prstGeom prst="rightArrow">
            <a:avLst/>
          </a:prstGeom>
          <a:solidFill>
            <a:schemeClr val="bg1"/>
          </a:solidFill>
        </p:spPr>
        <p:txBody>
          <a:bodyPr wrap="square" rtlCol="0">
            <a:spAutoFit/>
          </a:bodyPr>
          <a:lstStyle/>
          <a:p>
            <a:r>
              <a:rPr lang="en-US" b="1" dirty="0" smtClean="0"/>
              <a:t>Message (1+1)</a:t>
            </a:r>
            <a:endParaRPr lang="en-IN" b="1" dirty="0"/>
          </a:p>
        </p:txBody>
      </p:sp>
      <p:sp>
        <p:nvSpPr>
          <p:cNvPr id="17" name="TextBox 16"/>
          <p:cNvSpPr txBox="1"/>
          <p:nvPr/>
        </p:nvSpPr>
        <p:spPr>
          <a:xfrm rot="1933799">
            <a:off x="4999788" y="3407678"/>
            <a:ext cx="1733879" cy="733663"/>
          </a:xfrm>
          <a:prstGeom prst="rightArrow">
            <a:avLst/>
          </a:prstGeom>
          <a:solidFill>
            <a:schemeClr val="bg1"/>
          </a:solidFill>
        </p:spPr>
        <p:txBody>
          <a:bodyPr wrap="none" rtlCol="0">
            <a:spAutoFit/>
          </a:bodyPr>
          <a:lstStyle/>
          <a:p>
            <a:r>
              <a:rPr lang="en-US" b="1" dirty="0" smtClean="0"/>
              <a:t>Message (1+1)</a:t>
            </a:r>
            <a:endParaRPr lang="en-IN"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wipe(down)">
                                      <p:cBhvr>
                                        <p:cTn id="7" dur="500"/>
                                        <p:tgtEl>
                                          <p:spTgt spid="1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down)">
                                      <p:cBhvr>
                                        <p:cTn id="10" dur="500"/>
                                        <p:tgtEl>
                                          <p:spTgt spid="1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bg/>
                                          </p:spTgt>
                                        </p:tgtEl>
                                        <p:attrNameLst>
                                          <p:attrName>style.visibility</p:attrName>
                                        </p:attrNameLst>
                                      </p:cBhvr>
                                      <p:to>
                                        <p:strVal val="visible"/>
                                      </p:to>
                                    </p:set>
                                    <p:animEffect transition="in" filter="wipe(down)">
                                      <p:cBhvr>
                                        <p:cTn id="13" dur="500"/>
                                        <p:tgtEl>
                                          <p:spTgt spid="17">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wipe(down)">
                                      <p:cBhvr>
                                        <p:cTn id="1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P spid="17"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7200" y="228600"/>
            <a:ext cx="8229600" cy="1143000"/>
          </a:xfrm>
        </p:spPr>
        <p:txBody>
          <a:bodyPr>
            <a:normAutofit/>
          </a:bodyPr>
          <a:lstStyle/>
          <a:p>
            <a:r>
              <a:rPr lang="en-US" sz="4000" b="1" dirty="0" smtClean="0">
                <a:solidFill>
                  <a:schemeClr val="tx2">
                    <a:lumMod val="75000"/>
                  </a:schemeClr>
                </a:solidFill>
              </a:rPr>
              <a:t>Why Graph Processing?</a:t>
            </a:r>
            <a:endParaRPr lang="en-IN" sz="4000" b="1" dirty="0">
              <a:solidFill>
                <a:schemeClr val="tx2">
                  <a:lumMod val="75000"/>
                </a:schemeClr>
              </a:solidFill>
            </a:endParaRPr>
          </a:p>
        </p:txBody>
      </p:sp>
      <p:sp>
        <p:nvSpPr>
          <p:cNvPr id="16" name="Content Placeholder 2"/>
          <p:cNvSpPr>
            <a:spLocks noGrp="1"/>
          </p:cNvSpPr>
          <p:nvPr>
            <p:ph idx="1"/>
          </p:nvPr>
        </p:nvSpPr>
        <p:spPr>
          <a:xfrm>
            <a:off x="457200" y="1600200"/>
            <a:ext cx="8229600" cy="4525963"/>
          </a:xfrm>
        </p:spPr>
        <p:txBody>
          <a:bodyPr>
            <a:normAutofit/>
          </a:bodyPr>
          <a:lstStyle/>
          <a:p>
            <a:pPr algn="ctr">
              <a:buNone/>
            </a:pPr>
            <a:r>
              <a:rPr lang="en-US" dirty="0" smtClean="0"/>
              <a:t>Graphs are everywhere!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019800" y="533400"/>
            <a:ext cx="2133600" cy="51054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1" name="Rounded Rectangle 10"/>
          <p:cNvSpPr/>
          <p:nvPr/>
        </p:nvSpPr>
        <p:spPr>
          <a:xfrm>
            <a:off x="990600" y="533400"/>
            <a:ext cx="4267200" cy="51816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 name="Oval 3"/>
          <p:cNvSpPr/>
          <p:nvPr/>
        </p:nvSpPr>
        <p:spPr>
          <a:xfrm>
            <a:off x="1295400" y="11430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B</a:t>
            </a:r>
          </a:p>
          <a:p>
            <a:pPr algn="ctr"/>
            <a:r>
              <a:rPr lang="en-US" sz="3200" dirty="0" smtClean="0"/>
              <a:t>0</a:t>
            </a:r>
            <a:endParaRPr lang="en-IN" sz="3200" b="1" dirty="0"/>
          </a:p>
        </p:txBody>
      </p:sp>
      <p:sp>
        <p:nvSpPr>
          <p:cNvPr id="5" name="Oval 4"/>
          <p:cNvSpPr/>
          <p:nvPr/>
        </p:nvSpPr>
        <p:spPr>
          <a:xfrm>
            <a:off x="6477000" y="11430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D</a:t>
            </a:r>
          </a:p>
          <a:p>
            <a:pPr algn="ctr"/>
            <a:r>
              <a:rPr lang="en-US" sz="3200" dirty="0" smtClean="0">
                <a:solidFill>
                  <a:srgbClr val="FF0000"/>
                </a:solidFill>
              </a:rPr>
              <a:t>2</a:t>
            </a:r>
            <a:endParaRPr lang="en-IN" sz="3200" b="1" dirty="0">
              <a:solidFill>
                <a:srgbClr val="FF0000"/>
              </a:solidFill>
            </a:endParaRPr>
          </a:p>
        </p:txBody>
      </p:sp>
      <p:sp>
        <p:nvSpPr>
          <p:cNvPr id="6" name="Oval 5"/>
          <p:cNvSpPr/>
          <p:nvPr/>
        </p:nvSpPr>
        <p:spPr>
          <a:xfrm>
            <a:off x="12954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C</a:t>
            </a:r>
          </a:p>
          <a:p>
            <a:pPr algn="ctr"/>
            <a:r>
              <a:rPr lang="en-IN" sz="3200" dirty="0" smtClean="0"/>
              <a:t>∞</a:t>
            </a:r>
            <a:endParaRPr lang="en-IN" sz="3200" b="1" dirty="0"/>
          </a:p>
        </p:txBody>
      </p:sp>
      <p:sp>
        <p:nvSpPr>
          <p:cNvPr id="7" name="Oval 6"/>
          <p:cNvSpPr/>
          <p:nvPr/>
        </p:nvSpPr>
        <p:spPr>
          <a:xfrm>
            <a:off x="65532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E</a:t>
            </a:r>
          </a:p>
          <a:p>
            <a:pPr algn="ctr"/>
            <a:r>
              <a:rPr lang="en-US" sz="3200" dirty="0" smtClean="0">
                <a:solidFill>
                  <a:srgbClr val="FF0000"/>
                </a:solidFill>
              </a:rPr>
              <a:t>2</a:t>
            </a:r>
            <a:endParaRPr lang="en-IN" sz="3200" b="1" dirty="0">
              <a:solidFill>
                <a:srgbClr val="FF0000"/>
              </a:solidFill>
            </a:endParaRPr>
          </a:p>
        </p:txBody>
      </p:sp>
      <p:sp>
        <p:nvSpPr>
          <p:cNvPr id="8" name="Oval 7"/>
          <p:cNvSpPr/>
          <p:nvPr/>
        </p:nvSpPr>
        <p:spPr>
          <a:xfrm>
            <a:off x="3886200" y="27432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A</a:t>
            </a:r>
          </a:p>
          <a:p>
            <a:pPr algn="ctr"/>
            <a:r>
              <a:rPr lang="en-US" sz="3200" dirty="0" smtClean="0"/>
              <a:t>1</a:t>
            </a:r>
            <a:endParaRPr lang="en-IN" sz="3200" b="1" dirty="0"/>
          </a:p>
        </p:txBody>
      </p:sp>
      <p:cxnSp>
        <p:nvCxnSpPr>
          <p:cNvPr id="10" name="Straight Arrow Connector 9"/>
          <p:cNvCxnSpPr>
            <a:stCxn id="4" idx="6"/>
            <a:endCxn id="8" idx="1"/>
          </p:cNvCxnSpPr>
          <p:nvPr/>
        </p:nvCxnSpPr>
        <p:spPr>
          <a:xfrm>
            <a:off x="2438400" y="1676400"/>
            <a:ext cx="1615189" cy="12230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12" name="Straight Arrow Connector 11"/>
          <p:cNvCxnSpPr>
            <a:stCxn id="6" idx="6"/>
            <a:endCxn id="8" idx="3"/>
          </p:cNvCxnSpPr>
          <p:nvPr/>
        </p:nvCxnSpPr>
        <p:spPr>
          <a:xfrm flipV="1">
            <a:off x="2438400" y="3653771"/>
            <a:ext cx="1615189" cy="9944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16" name="Straight Arrow Connector 15"/>
          <p:cNvCxnSpPr>
            <a:stCxn id="8" idx="7"/>
            <a:endCxn id="5" idx="2"/>
          </p:cNvCxnSpPr>
          <p:nvPr/>
        </p:nvCxnSpPr>
        <p:spPr>
          <a:xfrm flipV="1">
            <a:off x="4861811" y="1676400"/>
            <a:ext cx="1615189" cy="12230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24" name="Straight Arrow Connector 23"/>
          <p:cNvCxnSpPr>
            <a:stCxn id="8" idx="5"/>
            <a:endCxn id="7" idx="2"/>
          </p:cNvCxnSpPr>
          <p:nvPr/>
        </p:nvCxnSpPr>
        <p:spPr>
          <a:xfrm>
            <a:off x="4861811" y="3653771"/>
            <a:ext cx="1691389" cy="9944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sp>
        <p:nvSpPr>
          <p:cNvPr id="13" name="Title 3"/>
          <p:cNvSpPr>
            <a:spLocks noGrp="1"/>
          </p:cNvSpPr>
          <p:nvPr>
            <p:ph type="title"/>
          </p:nvPr>
        </p:nvSpPr>
        <p:spPr>
          <a:xfrm>
            <a:off x="457200" y="274638"/>
            <a:ext cx="8229600" cy="1143000"/>
          </a:xfrm>
        </p:spPr>
        <p:txBody>
          <a:bodyPr>
            <a:normAutofit/>
          </a:bodyPr>
          <a:lstStyle/>
          <a:p>
            <a:r>
              <a:rPr lang="en-US" sz="4000" b="1" dirty="0" smtClean="0">
                <a:solidFill>
                  <a:schemeClr val="tx2">
                    <a:lumMod val="75000"/>
                  </a:schemeClr>
                </a:solidFill>
              </a:rPr>
              <a:t>Iteration 2</a:t>
            </a:r>
            <a:endParaRPr lang="en-IN" sz="40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2">
                    <a:lumMod val="75000"/>
                  </a:schemeClr>
                </a:solidFill>
              </a:rPr>
              <a:t>Can we do better?</a:t>
            </a:r>
            <a:endParaRPr lang="en-IN" sz="4000" b="1" dirty="0">
              <a:solidFill>
                <a:schemeClr val="tx2">
                  <a:lumMod val="75000"/>
                </a:schemeClr>
              </a:solidFill>
            </a:endParaRPr>
          </a:p>
        </p:txBody>
      </p:sp>
      <p:graphicFrame>
        <p:nvGraphicFramePr>
          <p:cNvPr id="5" name="Table 4"/>
          <p:cNvGraphicFramePr>
            <a:graphicFrameLocks noGrp="1"/>
          </p:cNvGraphicFramePr>
          <p:nvPr/>
        </p:nvGraphicFramePr>
        <p:xfrm>
          <a:off x="1600200" y="1728270"/>
          <a:ext cx="5791200" cy="391053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895600"/>
                <a:gridCol w="2895600"/>
              </a:tblGrid>
              <a:tr h="569867">
                <a:tc>
                  <a:txBody>
                    <a:bodyPr/>
                    <a:lstStyle/>
                    <a:p>
                      <a:pPr algn="ctr"/>
                      <a:r>
                        <a:rPr lang="en-US" b="1" dirty="0" smtClean="0"/>
                        <a:t>GOAL</a:t>
                      </a:r>
                      <a:endParaRPr lang="en-IN" b="1" dirty="0"/>
                    </a:p>
                  </a:txBody>
                  <a:tcPr/>
                </a:tc>
                <a:tc>
                  <a:txBody>
                    <a:bodyPr/>
                    <a:lstStyle/>
                    <a:p>
                      <a:pPr algn="ctr"/>
                      <a:r>
                        <a:rPr lang="en-US" b="1" dirty="0" smtClean="0"/>
                        <a:t>PREGEL</a:t>
                      </a:r>
                      <a:endParaRPr lang="en-IN" b="1" dirty="0"/>
                    </a:p>
                  </a:txBody>
                  <a:tcPr/>
                </a:tc>
              </a:tr>
              <a:tr h="654147">
                <a:tc>
                  <a:txBody>
                    <a:bodyPr/>
                    <a:lstStyle/>
                    <a:p>
                      <a:pPr algn="ctr"/>
                      <a:r>
                        <a:rPr lang="en-US" b="1" dirty="0" smtClean="0"/>
                        <a:t>Computation</a:t>
                      </a:r>
                      <a:endParaRPr lang="en-IN" b="1" dirty="0"/>
                    </a:p>
                  </a:txBody>
                  <a:tcPr/>
                </a:tc>
                <a:tc>
                  <a:txBody>
                    <a:bodyPr/>
                    <a:lstStyle/>
                    <a:p>
                      <a:pPr algn="ctr"/>
                      <a:r>
                        <a:rPr lang="en-US" b="1" dirty="0" smtClean="0"/>
                        <a:t>1</a:t>
                      </a:r>
                      <a:r>
                        <a:rPr lang="en-US" b="1" baseline="0" dirty="0" smtClean="0"/>
                        <a:t> Pass</a:t>
                      </a:r>
                      <a:endParaRPr lang="en-IN" b="1" dirty="0"/>
                    </a:p>
                  </a:txBody>
                  <a:tcPr/>
                </a:tc>
              </a:tr>
              <a:tr h="814096">
                <a:tc>
                  <a:txBody>
                    <a:bodyPr/>
                    <a:lstStyle/>
                    <a:p>
                      <a:pPr algn="ctr"/>
                      <a:r>
                        <a:rPr lang="en-US" b="1" dirty="0" smtClean="0"/>
                        <a:t>Communication</a:t>
                      </a:r>
                      <a:endParaRPr lang="en-IN" b="1" dirty="0"/>
                    </a:p>
                  </a:txBody>
                  <a:tcPr/>
                </a:tc>
                <a:tc>
                  <a:txBody>
                    <a:bodyPr/>
                    <a:lstStyle/>
                    <a:p>
                      <a:pPr algn="ctr"/>
                      <a:r>
                        <a:rPr lang="en-IN" sz="1800" b="1" i="0" kern="1200" dirty="0" smtClean="0">
                          <a:solidFill>
                            <a:schemeClr val="dk1"/>
                          </a:solidFill>
                          <a:latin typeface="+mn-lt"/>
                          <a:ea typeface="+mn-ea"/>
                          <a:cs typeface="+mn-cs"/>
                        </a:rPr>
                        <a:t>∝ #Edge cuts</a:t>
                      </a:r>
                      <a:endParaRPr lang="en-IN" b="1" dirty="0"/>
                    </a:p>
                  </a:txBody>
                  <a:tcPr/>
                </a:tc>
              </a:tr>
              <a:tr h="814096">
                <a:tc>
                  <a:txBody>
                    <a:bodyPr/>
                    <a:lstStyle/>
                    <a:p>
                      <a:pPr algn="ctr"/>
                      <a:r>
                        <a:rPr lang="en-US" b="1" dirty="0" smtClean="0"/>
                        <a:t>Pre-processing</a:t>
                      </a:r>
                      <a:endParaRPr lang="en-IN" b="1" dirty="0"/>
                    </a:p>
                  </a:txBody>
                  <a:tcPr/>
                </a:tc>
                <a:tc>
                  <a:txBody>
                    <a:bodyPr/>
                    <a:lstStyle/>
                    <a:p>
                      <a:pPr algn="ctr"/>
                      <a:r>
                        <a:rPr lang="en-US" b="1" dirty="0" smtClean="0"/>
                        <a:t>Cheap</a:t>
                      </a:r>
                      <a:r>
                        <a:rPr lang="en-US" b="1" baseline="0" dirty="0" smtClean="0"/>
                        <a:t> (Hash)</a:t>
                      </a:r>
                      <a:endParaRPr lang="en-IN" b="1" dirty="0"/>
                    </a:p>
                  </a:txBody>
                  <a:tcPr/>
                </a:tc>
              </a:tr>
              <a:tr h="1058324">
                <a:tc>
                  <a:txBody>
                    <a:bodyPr/>
                    <a:lstStyle/>
                    <a:p>
                      <a:pPr algn="ctr"/>
                      <a:r>
                        <a:rPr lang="en-US" b="1" dirty="0" smtClean="0"/>
                        <a:t>Memory</a:t>
                      </a:r>
                      <a:endParaRPr lang="en-IN" b="1" dirty="0"/>
                    </a:p>
                  </a:txBody>
                  <a:tcPr/>
                </a:tc>
                <a:tc>
                  <a:txBody>
                    <a:bodyPr/>
                    <a:lstStyle/>
                    <a:p>
                      <a:pPr algn="ctr"/>
                      <a:r>
                        <a:rPr lang="en-US" b="1" dirty="0" smtClean="0"/>
                        <a:t>High (out edges + buffered</a:t>
                      </a:r>
                      <a:r>
                        <a:rPr lang="en-US" b="1" baseline="0" dirty="0" smtClean="0"/>
                        <a:t> messages</a:t>
                      </a:r>
                      <a:r>
                        <a:rPr lang="en-US" b="1" dirty="0" smtClean="0"/>
                        <a:t>)</a:t>
                      </a:r>
                      <a:endParaRPr lang="en-IN" b="1"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solidFill>
                  <a:schemeClr val="tx2">
                    <a:lumMod val="75000"/>
                  </a:schemeClr>
                </a:solidFill>
              </a:rPr>
              <a:t>Lfgraph</a:t>
            </a:r>
            <a:r>
              <a:rPr lang="en-US" dirty="0" smtClean="0">
                <a:solidFill>
                  <a:schemeClr val="tx2">
                    <a:lumMod val="75000"/>
                  </a:schemeClr>
                </a:solidFill>
              </a:rPr>
              <a:t> – Yes, we can!</a:t>
            </a:r>
            <a:endParaRPr lang="en-IN" sz="4000" dirty="0">
              <a:solidFill>
                <a:schemeClr val="tx2">
                  <a:lumMod val="75000"/>
                </a:schemeClr>
              </a:solidFill>
            </a:endParaRPr>
          </a:p>
        </p:txBody>
      </p:sp>
      <p:sp>
        <p:nvSpPr>
          <p:cNvPr id="3" name="Content Placeholder 2"/>
          <p:cNvSpPr>
            <a:spLocks noGrp="1"/>
          </p:cNvSpPr>
          <p:nvPr>
            <p:ph type="body" idx="1"/>
          </p:nvPr>
        </p:nvSpPr>
        <p:spPr/>
        <p:txBody>
          <a:bodyPr>
            <a:normAutofit/>
          </a:bodyPr>
          <a:lstStyle/>
          <a:p>
            <a:r>
              <a:rPr lang="en-IN" dirty="0" err="1" smtClean="0"/>
              <a:t>Hoque</a:t>
            </a:r>
            <a:r>
              <a:rPr lang="en-IN" dirty="0" smtClean="0"/>
              <a:t>, </a:t>
            </a:r>
            <a:r>
              <a:rPr lang="en-IN" dirty="0" err="1" smtClean="0"/>
              <a:t>Imranul</a:t>
            </a:r>
            <a:r>
              <a:rPr lang="en-IN" dirty="0" smtClean="0"/>
              <a:t>, and </a:t>
            </a:r>
            <a:r>
              <a:rPr lang="en-IN" dirty="0" err="1" smtClean="0"/>
              <a:t>Indranil</a:t>
            </a:r>
            <a:r>
              <a:rPr lang="en-IN" dirty="0" smtClean="0"/>
              <a:t> Gupta. "</a:t>
            </a:r>
            <a:r>
              <a:rPr lang="en-IN" dirty="0" err="1" smtClean="0"/>
              <a:t>LFGraph</a:t>
            </a:r>
            <a:r>
              <a:rPr lang="en-IN" dirty="0" smtClean="0"/>
              <a:t>: Simple and Fast Distributed Graph Analytics”. TRIOS-2013 </a:t>
            </a:r>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019800" y="533400"/>
            <a:ext cx="2133600" cy="51054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1" name="Rounded Rectangle 10"/>
          <p:cNvSpPr/>
          <p:nvPr/>
        </p:nvSpPr>
        <p:spPr>
          <a:xfrm>
            <a:off x="990600" y="533400"/>
            <a:ext cx="4267200" cy="51816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4" name="Oval 3"/>
          <p:cNvSpPr/>
          <p:nvPr/>
        </p:nvSpPr>
        <p:spPr>
          <a:xfrm>
            <a:off x="1295400" y="11430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B</a:t>
            </a:r>
            <a:endParaRPr lang="en-IN" sz="3200" b="1" dirty="0"/>
          </a:p>
        </p:txBody>
      </p:sp>
      <p:sp>
        <p:nvSpPr>
          <p:cNvPr id="5" name="Oval 4"/>
          <p:cNvSpPr/>
          <p:nvPr/>
        </p:nvSpPr>
        <p:spPr>
          <a:xfrm>
            <a:off x="6477000" y="11430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D</a:t>
            </a:r>
            <a:endParaRPr lang="en-IN" sz="3200" b="1" dirty="0"/>
          </a:p>
        </p:txBody>
      </p:sp>
      <p:sp>
        <p:nvSpPr>
          <p:cNvPr id="6" name="Oval 5"/>
          <p:cNvSpPr/>
          <p:nvPr/>
        </p:nvSpPr>
        <p:spPr>
          <a:xfrm>
            <a:off x="12954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C</a:t>
            </a:r>
            <a:endParaRPr lang="en-IN" sz="3200" b="1" dirty="0"/>
          </a:p>
        </p:txBody>
      </p:sp>
      <p:sp>
        <p:nvSpPr>
          <p:cNvPr id="7" name="Oval 6"/>
          <p:cNvSpPr/>
          <p:nvPr/>
        </p:nvSpPr>
        <p:spPr>
          <a:xfrm>
            <a:off x="65532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E</a:t>
            </a:r>
            <a:endParaRPr lang="en-IN" sz="3200" b="1" dirty="0"/>
          </a:p>
        </p:txBody>
      </p:sp>
      <p:sp>
        <p:nvSpPr>
          <p:cNvPr id="8" name="Oval 7"/>
          <p:cNvSpPr/>
          <p:nvPr/>
        </p:nvSpPr>
        <p:spPr>
          <a:xfrm>
            <a:off x="3733800" y="27432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A</a:t>
            </a:r>
            <a:endParaRPr lang="en-IN" sz="3200" b="1" dirty="0"/>
          </a:p>
        </p:txBody>
      </p:sp>
      <p:sp>
        <p:nvSpPr>
          <p:cNvPr id="17" name="Title 3"/>
          <p:cNvSpPr>
            <a:spLocks noGrp="1"/>
          </p:cNvSpPr>
          <p:nvPr>
            <p:ph type="title"/>
          </p:nvPr>
        </p:nvSpPr>
        <p:spPr>
          <a:xfrm>
            <a:off x="457200" y="274638"/>
            <a:ext cx="8229600" cy="1143000"/>
          </a:xfrm>
        </p:spPr>
        <p:txBody>
          <a:bodyPr>
            <a:normAutofit/>
          </a:bodyPr>
          <a:lstStyle/>
          <a:p>
            <a:r>
              <a:rPr lang="en-US" sz="4000" b="1" dirty="0" smtClean="0">
                <a:solidFill>
                  <a:schemeClr val="tx2">
                    <a:lumMod val="75000"/>
                  </a:schemeClr>
                </a:solidFill>
              </a:rPr>
              <a:t>Features</a:t>
            </a:r>
            <a:endParaRPr lang="en-IN" sz="4000" b="1" dirty="0">
              <a:solidFill>
                <a:schemeClr val="tx2">
                  <a:lumMod val="75000"/>
                </a:schemeClr>
              </a:solidFill>
            </a:endParaRPr>
          </a:p>
        </p:txBody>
      </p:sp>
      <p:cxnSp>
        <p:nvCxnSpPr>
          <p:cNvPr id="18" name="Straight Arrow Connector 17"/>
          <p:cNvCxnSpPr/>
          <p:nvPr/>
        </p:nvCxnSpPr>
        <p:spPr>
          <a:xfrm>
            <a:off x="4709411" y="3653771"/>
            <a:ext cx="1843789" cy="9944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cxnSp>
        <p:nvCxnSpPr>
          <p:cNvPr id="19" name="Straight Arrow Connector 18"/>
          <p:cNvCxnSpPr/>
          <p:nvPr/>
        </p:nvCxnSpPr>
        <p:spPr>
          <a:xfrm flipV="1">
            <a:off x="4709411" y="1752600"/>
            <a:ext cx="1767589" cy="11468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cxnSp>
        <p:nvCxnSpPr>
          <p:cNvPr id="20" name="Straight Arrow Connector 19"/>
          <p:cNvCxnSpPr/>
          <p:nvPr/>
        </p:nvCxnSpPr>
        <p:spPr>
          <a:xfrm>
            <a:off x="2438400" y="1676400"/>
            <a:ext cx="1462789" cy="12230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sp>
        <p:nvSpPr>
          <p:cNvPr id="13" name="TextBox 12"/>
          <p:cNvSpPr txBox="1"/>
          <p:nvPr/>
        </p:nvSpPr>
        <p:spPr>
          <a:xfrm>
            <a:off x="1600200" y="1542871"/>
            <a:ext cx="59436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smtClean="0"/>
              <a:t>Cheap Vertex Placement: Hash Based</a:t>
            </a:r>
            <a:endParaRPr lang="en-IN" sz="3600" dirty="0"/>
          </a:p>
        </p:txBody>
      </p:sp>
      <p:cxnSp>
        <p:nvCxnSpPr>
          <p:cNvPr id="21" name="Straight Arrow Connector 20"/>
          <p:cNvCxnSpPr/>
          <p:nvPr/>
        </p:nvCxnSpPr>
        <p:spPr>
          <a:xfrm flipV="1">
            <a:off x="2438400" y="3653771"/>
            <a:ext cx="1462789" cy="9944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sp>
        <p:nvSpPr>
          <p:cNvPr id="15" name="TextBox 14"/>
          <p:cNvSpPr txBox="1"/>
          <p:nvPr/>
        </p:nvSpPr>
        <p:spPr>
          <a:xfrm>
            <a:off x="1600200" y="4230469"/>
            <a:ext cx="59436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smtClean="0"/>
              <a:t>Low graph initialization time</a:t>
            </a:r>
            <a:endParaRPr lang="en-IN"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down)">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bg/>
                                          </p:spTgt>
                                        </p:tgtEl>
                                        <p:attrNameLst>
                                          <p:attrName>style.visibility</p:attrName>
                                        </p:attrNameLst>
                                      </p:cBhvr>
                                      <p:to>
                                        <p:strVal val="visible"/>
                                      </p:to>
                                    </p:set>
                                    <p:animEffect transition="in" filter="wipe(down)">
                                      <p:cBhvr>
                                        <p:cTn id="15" dur="500"/>
                                        <p:tgtEl>
                                          <p:spTgt spid="1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15"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019800" y="533400"/>
            <a:ext cx="2133600" cy="51054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1" name="Rounded Rectangle 10"/>
          <p:cNvSpPr/>
          <p:nvPr/>
        </p:nvSpPr>
        <p:spPr>
          <a:xfrm>
            <a:off x="990600" y="533400"/>
            <a:ext cx="4267200" cy="51816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4" name="Oval 3"/>
          <p:cNvSpPr/>
          <p:nvPr/>
        </p:nvSpPr>
        <p:spPr>
          <a:xfrm>
            <a:off x="1295400" y="11430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B</a:t>
            </a:r>
            <a:endParaRPr lang="en-IN" sz="3200" b="1" dirty="0"/>
          </a:p>
        </p:txBody>
      </p:sp>
      <p:sp>
        <p:nvSpPr>
          <p:cNvPr id="5" name="Oval 4"/>
          <p:cNvSpPr/>
          <p:nvPr/>
        </p:nvSpPr>
        <p:spPr>
          <a:xfrm>
            <a:off x="6477000" y="11430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D</a:t>
            </a:r>
            <a:endParaRPr lang="en-IN" sz="3200" b="1" dirty="0"/>
          </a:p>
        </p:txBody>
      </p:sp>
      <p:sp>
        <p:nvSpPr>
          <p:cNvPr id="6" name="Oval 5"/>
          <p:cNvSpPr/>
          <p:nvPr/>
        </p:nvSpPr>
        <p:spPr>
          <a:xfrm>
            <a:off x="12954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C</a:t>
            </a:r>
            <a:endParaRPr lang="en-IN" sz="3200" b="1" dirty="0"/>
          </a:p>
        </p:txBody>
      </p:sp>
      <p:sp>
        <p:nvSpPr>
          <p:cNvPr id="7" name="Oval 6"/>
          <p:cNvSpPr/>
          <p:nvPr/>
        </p:nvSpPr>
        <p:spPr>
          <a:xfrm>
            <a:off x="65532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E</a:t>
            </a:r>
            <a:endParaRPr lang="en-IN" sz="3200" b="1" dirty="0"/>
          </a:p>
        </p:txBody>
      </p:sp>
      <p:sp>
        <p:nvSpPr>
          <p:cNvPr id="8" name="Oval 7"/>
          <p:cNvSpPr/>
          <p:nvPr/>
        </p:nvSpPr>
        <p:spPr>
          <a:xfrm>
            <a:off x="3733800" y="27432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A</a:t>
            </a:r>
            <a:endParaRPr lang="en-IN" sz="3200" b="1" dirty="0"/>
          </a:p>
        </p:txBody>
      </p:sp>
      <p:cxnSp>
        <p:nvCxnSpPr>
          <p:cNvPr id="18" name="Straight Arrow Connector 17"/>
          <p:cNvCxnSpPr/>
          <p:nvPr/>
        </p:nvCxnSpPr>
        <p:spPr>
          <a:xfrm flipV="1">
            <a:off x="4709411" y="1752600"/>
            <a:ext cx="1767589" cy="11468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cxnSp>
        <p:nvCxnSpPr>
          <p:cNvPr id="19" name="Straight Arrow Connector 18"/>
          <p:cNvCxnSpPr/>
          <p:nvPr/>
        </p:nvCxnSpPr>
        <p:spPr>
          <a:xfrm>
            <a:off x="4709411" y="3653771"/>
            <a:ext cx="1843789" cy="9944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sp>
        <p:nvSpPr>
          <p:cNvPr id="17" name="Title 3"/>
          <p:cNvSpPr>
            <a:spLocks noGrp="1"/>
          </p:cNvSpPr>
          <p:nvPr>
            <p:ph type="title"/>
          </p:nvPr>
        </p:nvSpPr>
        <p:spPr>
          <a:xfrm>
            <a:off x="457200" y="274638"/>
            <a:ext cx="8229600" cy="1143000"/>
          </a:xfrm>
        </p:spPr>
        <p:txBody>
          <a:bodyPr>
            <a:normAutofit/>
          </a:bodyPr>
          <a:lstStyle/>
          <a:p>
            <a:r>
              <a:rPr lang="en-US" sz="4000" b="1" dirty="0" smtClean="0">
                <a:solidFill>
                  <a:schemeClr val="tx2">
                    <a:lumMod val="75000"/>
                  </a:schemeClr>
                </a:solidFill>
              </a:rPr>
              <a:t>Features</a:t>
            </a:r>
            <a:endParaRPr lang="en-IN" sz="4000" b="1" dirty="0">
              <a:solidFill>
                <a:schemeClr val="tx2">
                  <a:lumMod val="75000"/>
                </a:schemeClr>
              </a:solidFill>
            </a:endParaRPr>
          </a:p>
        </p:txBody>
      </p:sp>
      <p:cxnSp>
        <p:nvCxnSpPr>
          <p:cNvPr id="21" name="Straight Arrow Connector 20"/>
          <p:cNvCxnSpPr/>
          <p:nvPr/>
        </p:nvCxnSpPr>
        <p:spPr>
          <a:xfrm>
            <a:off x="2438400" y="1676400"/>
            <a:ext cx="1462789" cy="12230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cxnSp>
        <p:nvCxnSpPr>
          <p:cNvPr id="22" name="Straight Arrow Connector 21"/>
          <p:cNvCxnSpPr/>
          <p:nvPr/>
        </p:nvCxnSpPr>
        <p:spPr>
          <a:xfrm flipV="1">
            <a:off x="2438400" y="3653771"/>
            <a:ext cx="1462789" cy="9944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sp>
        <p:nvSpPr>
          <p:cNvPr id="13" name="TextBox 12"/>
          <p:cNvSpPr txBox="1"/>
          <p:nvPr/>
        </p:nvSpPr>
        <p:spPr>
          <a:xfrm>
            <a:off x="1524000" y="1524000"/>
            <a:ext cx="59436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smtClean="0"/>
              <a:t>Publish Subscribe fetch once information flow</a:t>
            </a:r>
            <a:endParaRPr lang="en-IN" sz="3600" dirty="0"/>
          </a:p>
        </p:txBody>
      </p:sp>
      <p:sp>
        <p:nvSpPr>
          <p:cNvPr id="15" name="TextBox 14"/>
          <p:cNvSpPr txBox="1"/>
          <p:nvPr/>
        </p:nvSpPr>
        <p:spPr>
          <a:xfrm>
            <a:off x="1600200" y="4230469"/>
            <a:ext cx="59436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smtClean="0"/>
              <a:t>Low communication overhead</a:t>
            </a:r>
            <a:endParaRPr lang="en-IN"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down)">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bg/>
                                          </p:spTgt>
                                        </p:tgtEl>
                                        <p:attrNameLst>
                                          <p:attrName>style.visibility</p:attrName>
                                        </p:attrNameLst>
                                      </p:cBhvr>
                                      <p:to>
                                        <p:strVal val="visible"/>
                                      </p:to>
                                    </p:set>
                                    <p:animEffect transition="in" filter="wipe(down)">
                                      <p:cBhvr>
                                        <p:cTn id="15" dur="500"/>
                                        <p:tgtEl>
                                          <p:spTgt spid="1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15"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019800" y="533400"/>
            <a:ext cx="2133600" cy="51054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1" name="Rounded Rectangle 10"/>
          <p:cNvSpPr/>
          <p:nvPr/>
        </p:nvSpPr>
        <p:spPr>
          <a:xfrm>
            <a:off x="990600" y="533400"/>
            <a:ext cx="4267200" cy="51816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4" name="Oval 3"/>
          <p:cNvSpPr/>
          <p:nvPr/>
        </p:nvSpPr>
        <p:spPr>
          <a:xfrm>
            <a:off x="1295400" y="11430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B</a:t>
            </a:r>
            <a:endParaRPr lang="en-IN" sz="3200" b="1" dirty="0"/>
          </a:p>
        </p:txBody>
      </p:sp>
      <p:sp>
        <p:nvSpPr>
          <p:cNvPr id="5" name="Oval 4"/>
          <p:cNvSpPr/>
          <p:nvPr/>
        </p:nvSpPr>
        <p:spPr>
          <a:xfrm>
            <a:off x="6477000" y="11430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D</a:t>
            </a:r>
            <a:endParaRPr lang="en-IN" sz="3200" b="1" dirty="0"/>
          </a:p>
        </p:txBody>
      </p:sp>
      <p:sp>
        <p:nvSpPr>
          <p:cNvPr id="6" name="Oval 5"/>
          <p:cNvSpPr/>
          <p:nvPr/>
        </p:nvSpPr>
        <p:spPr>
          <a:xfrm>
            <a:off x="12954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C</a:t>
            </a:r>
            <a:endParaRPr lang="en-IN" sz="3200" b="1" dirty="0"/>
          </a:p>
        </p:txBody>
      </p:sp>
      <p:sp>
        <p:nvSpPr>
          <p:cNvPr id="7" name="Oval 6"/>
          <p:cNvSpPr/>
          <p:nvPr/>
        </p:nvSpPr>
        <p:spPr>
          <a:xfrm>
            <a:off x="65532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E</a:t>
            </a:r>
            <a:endParaRPr lang="en-IN" sz="3200" b="1" dirty="0"/>
          </a:p>
        </p:txBody>
      </p:sp>
      <p:sp>
        <p:nvSpPr>
          <p:cNvPr id="8" name="Oval 7"/>
          <p:cNvSpPr/>
          <p:nvPr/>
        </p:nvSpPr>
        <p:spPr>
          <a:xfrm>
            <a:off x="3886200" y="27432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A</a:t>
            </a:r>
            <a:endParaRPr lang="en-IN" sz="3200" b="1" dirty="0"/>
          </a:p>
        </p:txBody>
      </p:sp>
      <p:cxnSp>
        <p:nvCxnSpPr>
          <p:cNvPr id="10" name="Straight Arrow Connector 9"/>
          <p:cNvCxnSpPr>
            <a:stCxn id="4" idx="6"/>
            <a:endCxn id="8" idx="1"/>
          </p:cNvCxnSpPr>
          <p:nvPr/>
        </p:nvCxnSpPr>
        <p:spPr>
          <a:xfrm>
            <a:off x="2438400" y="1676400"/>
            <a:ext cx="1615189" cy="12230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cxnSp>
        <p:nvCxnSpPr>
          <p:cNvPr id="12" name="Straight Arrow Connector 11"/>
          <p:cNvCxnSpPr>
            <a:stCxn id="6" idx="6"/>
            <a:endCxn id="8" idx="3"/>
          </p:cNvCxnSpPr>
          <p:nvPr/>
        </p:nvCxnSpPr>
        <p:spPr>
          <a:xfrm flipV="1">
            <a:off x="2438400" y="3653771"/>
            <a:ext cx="1615189" cy="9944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cxnSp>
        <p:nvCxnSpPr>
          <p:cNvPr id="16" name="Straight Arrow Connector 15"/>
          <p:cNvCxnSpPr>
            <a:stCxn id="8" idx="7"/>
            <a:endCxn id="5" idx="2"/>
          </p:cNvCxnSpPr>
          <p:nvPr/>
        </p:nvCxnSpPr>
        <p:spPr>
          <a:xfrm flipV="1">
            <a:off x="4861811" y="1676400"/>
            <a:ext cx="1615189" cy="12230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cxnSp>
        <p:nvCxnSpPr>
          <p:cNvPr id="24" name="Straight Arrow Connector 23"/>
          <p:cNvCxnSpPr>
            <a:stCxn id="8" idx="5"/>
            <a:endCxn id="7" idx="2"/>
          </p:cNvCxnSpPr>
          <p:nvPr/>
        </p:nvCxnSpPr>
        <p:spPr>
          <a:xfrm>
            <a:off x="4861811" y="3653771"/>
            <a:ext cx="1691389" cy="9944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sp>
        <p:nvSpPr>
          <p:cNvPr id="17" name="Title 3"/>
          <p:cNvSpPr>
            <a:spLocks noGrp="1"/>
          </p:cNvSpPr>
          <p:nvPr>
            <p:ph type="title"/>
          </p:nvPr>
        </p:nvSpPr>
        <p:spPr>
          <a:xfrm>
            <a:off x="457200" y="274638"/>
            <a:ext cx="8229600" cy="1143000"/>
          </a:xfrm>
        </p:spPr>
        <p:txBody>
          <a:bodyPr>
            <a:normAutofit/>
          </a:bodyPr>
          <a:lstStyle/>
          <a:p>
            <a:r>
              <a:rPr lang="en-US" sz="4000" b="1" dirty="0" smtClean="0">
                <a:solidFill>
                  <a:schemeClr val="tx2">
                    <a:lumMod val="75000"/>
                  </a:schemeClr>
                </a:solidFill>
              </a:rPr>
              <a:t>Subscribe</a:t>
            </a:r>
            <a:endParaRPr lang="en-IN" sz="4000" b="1" dirty="0">
              <a:solidFill>
                <a:schemeClr val="tx2">
                  <a:lumMod val="75000"/>
                </a:schemeClr>
              </a:solidFill>
            </a:endParaRPr>
          </a:p>
        </p:txBody>
      </p:sp>
      <p:sp>
        <p:nvSpPr>
          <p:cNvPr id="22" name="Striped Right Arrow 21"/>
          <p:cNvSpPr/>
          <p:nvPr/>
        </p:nvSpPr>
        <p:spPr>
          <a:xfrm rot="10800000">
            <a:off x="2743200" y="4419600"/>
            <a:ext cx="3505200" cy="990600"/>
          </a:xfrm>
          <a:prstGeom prst="stripedRightArrow">
            <a:avLst>
              <a:gd name="adj1" fmla="val 55117"/>
              <a:gd name="adj2" fmla="val 50000"/>
            </a:avLst>
          </a:prstGeom>
          <a:solidFill>
            <a:schemeClr val="bg1"/>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solidFill>
                <a:schemeClr val="tx1"/>
              </a:solidFill>
            </a:endParaRPr>
          </a:p>
        </p:txBody>
      </p:sp>
      <p:sp>
        <p:nvSpPr>
          <p:cNvPr id="20" name="TextBox 19"/>
          <p:cNvSpPr txBox="1"/>
          <p:nvPr/>
        </p:nvSpPr>
        <p:spPr>
          <a:xfrm>
            <a:off x="3352800" y="4705290"/>
            <a:ext cx="2569806" cy="400110"/>
          </a:xfrm>
          <a:prstGeom prst="rect">
            <a:avLst/>
          </a:prstGeom>
          <a:noFill/>
        </p:spPr>
        <p:txBody>
          <a:bodyPr wrap="none" rtlCol="0">
            <a:spAutoFit/>
          </a:bodyPr>
          <a:lstStyle/>
          <a:p>
            <a:r>
              <a:rPr lang="en-US" sz="2000" dirty="0" smtClean="0"/>
              <a:t>Subscribing to vertex A</a:t>
            </a:r>
            <a:endParaRPr lang="en-I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019800" y="533400"/>
            <a:ext cx="2133600" cy="51054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1" name="Rounded Rectangle 10"/>
          <p:cNvSpPr/>
          <p:nvPr/>
        </p:nvSpPr>
        <p:spPr>
          <a:xfrm>
            <a:off x="990600" y="533400"/>
            <a:ext cx="4267200" cy="51816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4" name="Oval 3"/>
          <p:cNvSpPr/>
          <p:nvPr/>
        </p:nvSpPr>
        <p:spPr>
          <a:xfrm>
            <a:off x="1295400" y="11430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B</a:t>
            </a:r>
            <a:endParaRPr lang="en-IN" sz="3200" b="1" dirty="0"/>
          </a:p>
        </p:txBody>
      </p:sp>
      <p:sp>
        <p:nvSpPr>
          <p:cNvPr id="5" name="Oval 4"/>
          <p:cNvSpPr/>
          <p:nvPr/>
        </p:nvSpPr>
        <p:spPr>
          <a:xfrm>
            <a:off x="6477000" y="11430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D</a:t>
            </a:r>
            <a:endParaRPr lang="en-IN" sz="3200" b="1" dirty="0"/>
          </a:p>
        </p:txBody>
      </p:sp>
      <p:sp>
        <p:nvSpPr>
          <p:cNvPr id="6" name="Oval 5"/>
          <p:cNvSpPr/>
          <p:nvPr/>
        </p:nvSpPr>
        <p:spPr>
          <a:xfrm>
            <a:off x="12954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C</a:t>
            </a:r>
            <a:endParaRPr lang="en-IN" sz="3200" b="1" dirty="0"/>
          </a:p>
        </p:txBody>
      </p:sp>
      <p:sp>
        <p:nvSpPr>
          <p:cNvPr id="7" name="Oval 6"/>
          <p:cNvSpPr/>
          <p:nvPr/>
        </p:nvSpPr>
        <p:spPr>
          <a:xfrm>
            <a:off x="65532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E</a:t>
            </a:r>
            <a:endParaRPr lang="en-IN" sz="3200" b="1" dirty="0"/>
          </a:p>
        </p:txBody>
      </p:sp>
      <p:sp>
        <p:nvSpPr>
          <p:cNvPr id="8" name="Oval 7"/>
          <p:cNvSpPr/>
          <p:nvPr/>
        </p:nvSpPr>
        <p:spPr>
          <a:xfrm>
            <a:off x="3886200" y="27432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A</a:t>
            </a:r>
            <a:endParaRPr lang="en-IN" sz="3200" b="1" dirty="0"/>
          </a:p>
        </p:txBody>
      </p:sp>
      <p:cxnSp>
        <p:nvCxnSpPr>
          <p:cNvPr id="10" name="Straight Arrow Connector 9"/>
          <p:cNvCxnSpPr>
            <a:stCxn id="4" idx="6"/>
            <a:endCxn id="8" idx="1"/>
          </p:cNvCxnSpPr>
          <p:nvPr/>
        </p:nvCxnSpPr>
        <p:spPr>
          <a:xfrm>
            <a:off x="2438400" y="1676400"/>
            <a:ext cx="1615189" cy="12230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cxnSp>
        <p:nvCxnSpPr>
          <p:cNvPr id="12" name="Straight Arrow Connector 11"/>
          <p:cNvCxnSpPr>
            <a:stCxn id="6" idx="6"/>
            <a:endCxn id="8" idx="3"/>
          </p:cNvCxnSpPr>
          <p:nvPr/>
        </p:nvCxnSpPr>
        <p:spPr>
          <a:xfrm flipV="1">
            <a:off x="2438400" y="3653771"/>
            <a:ext cx="1615189" cy="9944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cxnSp>
        <p:nvCxnSpPr>
          <p:cNvPr id="16" name="Straight Arrow Connector 15"/>
          <p:cNvCxnSpPr>
            <a:stCxn id="8" idx="7"/>
            <a:endCxn id="5" idx="2"/>
          </p:cNvCxnSpPr>
          <p:nvPr/>
        </p:nvCxnSpPr>
        <p:spPr>
          <a:xfrm flipV="1">
            <a:off x="4861811" y="1676400"/>
            <a:ext cx="1615189" cy="12230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cxnSp>
        <p:nvCxnSpPr>
          <p:cNvPr id="24" name="Straight Arrow Connector 23"/>
          <p:cNvCxnSpPr>
            <a:stCxn id="8" idx="5"/>
            <a:endCxn id="7" idx="2"/>
          </p:cNvCxnSpPr>
          <p:nvPr/>
        </p:nvCxnSpPr>
        <p:spPr>
          <a:xfrm>
            <a:off x="4861811" y="3653771"/>
            <a:ext cx="1691389" cy="9944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sp>
        <p:nvSpPr>
          <p:cNvPr id="17" name="Title 3"/>
          <p:cNvSpPr>
            <a:spLocks noGrp="1"/>
          </p:cNvSpPr>
          <p:nvPr>
            <p:ph type="title"/>
          </p:nvPr>
        </p:nvSpPr>
        <p:spPr>
          <a:xfrm>
            <a:off x="457200" y="274638"/>
            <a:ext cx="8229600" cy="1143000"/>
          </a:xfrm>
        </p:spPr>
        <p:txBody>
          <a:bodyPr>
            <a:normAutofit/>
          </a:bodyPr>
          <a:lstStyle/>
          <a:p>
            <a:r>
              <a:rPr lang="en-US" sz="4000" b="1" dirty="0" smtClean="0">
                <a:solidFill>
                  <a:schemeClr val="tx2">
                    <a:lumMod val="75000"/>
                  </a:schemeClr>
                </a:solidFill>
              </a:rPr>
              <a:t>Publish</a:t>
            </a:r>
            <a:endParaRPr lang="en-IN" sz="4000" b="1" dirty="0">
              <a:solidFill>
                <a:schemeClr val="tx2">
                  <a:lumMod val="75000"/>
                </a:schemeClr>
              </a:solidFill>
            </a:endParaRPr>
          </a:p>
        </p:txBody>
      </p:sp>
      <p:sp>
        <p:nvSpPr>
          <p:cNvPr id="15" name="TextBox 14"/>
          <p:cNvSpPr txBox="1"/>
          <p:nvPr/>
        </p:nvSpPr>
        <p:spPr>
          <a:xfrm>
            <a:off x="1143000" y="5334000"/>
            <a:ext cx="3962400" cy="477500"/>
          </a:xfrm>
          <a:prstGeom prst="foldedCorner">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smtClean="0"/>
              <a:t>Publish List of Server 1: (Server2, A</a:t>
            </a:r>
            <a:r>
              <a:rPr lang="en-US" dirty="0" smtClean="0"/>
              <a:t>)</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wipe(down)">
                                      <p:cBhvr>
                                        <p:cTn id="7" dur="500"/>
                                        <p:tgtEl>
                                          <p:spTgt spid="1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down)">
                                      <p:cBhvr>
                                        <p:cTn id="10"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019800" y="533400"/>
            <a:ext cx="2133600" cy="51054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1" name="Rounded Rectangle 10"/>
          <p:cNvSpPr/>
          <p:nvPr/>
        </p:nvSpPr>
        <p:spPr>
          <a:xfrm>
            <a:off x="990600" y="533400"/>
            <a:ext cx="4267200" cy="51816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4" name="Oval 3"/>
          <p:cNvSpPr/>
          <p:nvPr/>
        </p:nvSpPr>
        <p:spPr>
          <a:xfrm>
            <a:off x="1295400" y="11430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B</a:t>
            </a:r>
            <a:endParaRPr lang="en-IN" sz="3200" b="1" dirty="0"/>
          </a:p>
        </p:txBody>
      </p:sp>
      <p:sp>
        <p:nvSpPr>
          <p:cNvPr id="5" name="Oval 4"/>
          <p:cNvSpPr/>
          <p:nvPr/>
        </p:nvSpPr>
        <p:spPr>
          <a:xfrm>
            <a:off x="6477000" y="11430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D</a:t>
            </a:r>
            <a:endParaRPr lang="en-IN" sz="3200" b="1" dirty="0"/>
          </a:p>
        </p:txBody>
      </p:sp>
      <p:sp>
        <p:nvSpPr>
          <p:cNvPr id="6" name="Oval 5"/>
          <p:cNvSpPr/>
          <p:nvPr/>
        </p:nvSpPr>
        <p:spPr>
          <a:xfrm>
            <a:off x="12954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C</a:t>
            </a:r>
            <a:endParaRPr lang="en-IN" sz="3200" b="1" dirty="0"/>
          </a:p>
        </p:txBody>
      </p:sp>
      <p:sp>
        <p:nvSpPr>
          <p:cNvPr id="7" name="Oval 6"/>
          <p:cNvSpPr/>
          <p:nvPr/>
        </p:nvSpPr>
        <p:spPr>
          <a:xfrm>
            <a:off x="65532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E</a:t>
            </a:r>
            <a:endParaRPr lang="en-IN" sz="3200" b="1" dirty="0"/>
          </a:p>
        </p:txBody>
      </p:sp>
      <p:sp>
        <p:nvSpPr>
          <p:cNvPr id="8" name="Oval 7"/>
          <p:cNvSpPr/>
          <p:nvPr/>
        </p:nvSpPr>
        <p:spPr>
          <a:xfrm>
            <a:off x="3733800" y="27432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A</a:t>
            </a:r>
            <a:endParaRPr lang="en-IN" sz="3200" b="1" dirty="0"/>
          </a:p>
        </p:txBody>
      </p:sp>
      <p:cxnSp>
        <p:nvCxnSpPr>
          <p:cNvPr id="10" name="Straight Arrow Connector 9"/>
          <p:cNvCxnSpPr>
            <a:stCxn id="4" idx="6"/>
            <a:endCxn id="8" idx="1"/>
          </p:cNvCxnSpPr>
          <p:nvPr/>
        </p:nvCxnSpPr>
        <p:spPr>
          <a:xfrm>
            <a:off x="2438400" y="1676400"/>
            <a:ext cx="1462789" cy="12230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cxnSp>
        <p:nvCxnSpPr>
          <p:cNvPr id="12" name="Straight Arrow Connector 11"/>
          <p:cNvCxnSpPr>
            <a:stCxn id="6" idx="6"/>
            <a:endCxn id="8" idx="3"/>
          </p:cNvCxnSpPr>
          <p:nvPr/>
        </p:nvCxnSpPr>
        <p:spPr>
          <a:xfrm flipV="1">
            <a:off x="2438400" y="3653771"/>
            <a:ext cx="1462789" cy="9944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sp>
        <p:nvSpPr>
          <p:cNvPr id="17" name="Title 3"/>
          <p:cNvSpPr>
            <a:spLocks noGrp="1"/>
          </p:cNvSpPr>
          <p:nvPr>
            <p:ph type="title"/>
          </p:nvPr>
        </p:nvSpPr>
        <p:spPr>
          <a:xfrm>
            <a:off x="457200" y="274638"/>
            <a:ext cx="8229600" cy="1143000"/>
          </a:xfrm>
        </p:spPr>
        <p:txBody>
          <a:bodyPr>
            <a:normAutofit/>
          </a:bodyPr>
          <a:lstStyle/>
          <a:p>
            <a:r>
              <a:rPr lang="en-US" sz="4000" b="1" dirty="0" err="1" smtClean="0">
                <a:solidFill>
                  <a:schemeClr val="tx2">
                    <a:lumMod val="75000"/>
                  </a:schemeClr>
                </a:solidFill>
              </a:rPr>
              <a:t>LFGraph</a:t>
            </a:r>
            <a:r>
              <a:rPr lang="en-US" sz="4000" b="1" dirty="0" smtClean="0">
                <a:solidFill>
                  <a:schemeClr val="tx2">
                    <a:lumMod val="75000"/>
                  </a:schemeClr>
                </a:solidFill>
              </a:rPr>
              <a:t> Model</a:t>
            </a:r>
            <a:endParaRPr lang="en-IN" sz="4000" b="1" dirty="0">
              <a:solidFill>
                <a:schemeClr val="tx2">
                  <a:lumMod val="75000"/>
                </a:schemeClr>
              </a:solidFill>
            </a:endParaRPr>
          </a:p>
        </p:txBody>
      </p:sp>
      <p:cxnSp>
        <p:nvCxnSpPr>
          <p:cNvPr id="13" name="Straight Arrow Connector 12"/>
          <p:cNvCxnSpPr>
            <a:stCxn id="8" idx="7"/>
          </p:cNvCxnSpPr>
          <p:nvPr/>
        </p:nvCxnSpPr>
        <p:spPr>
          <a:xfrm flipV="1">
            <a:off x="4709411" y="1752600"/>
            <a:ext cx="1767589" cy="11468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cxnSp>
        <p:nvCxnSpPr>
          <p:cNvPr id="19" name="Straight Arrow Connector 18"/>
          <p:cNvCxnSpPr>
            <a:stCxn id="8" idx="5"/>
            <a:endCxn id="7" idx="2"/>
          </p:cNvCxnSpPr>
          <p:nvPr/>
        </p:nvCxnSpPr>
        <p:spPr>
          <a:xfrm>
            <a:off x="4709411" y="3653771"/>
            <a:ext cx="1843789" cy="9944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sp>
        <p:nvSpPr>
          <p:cNvPr id="23" name="Striped Right Arrow 22"/>
          <p:cNvSpPr/>
          <p:nvPr/>
        </p:nvSpPr>
        <p:spPr>
          <a:xfrm>
            <a:off x="4953000" y="2895600"/>
            <a:ext cx="1524000" cy="762000"/>
          </a:xfrm>
          <a:prstGeom prst="stripedRightArrow">
            <a:avLst>
              <a:gd name="adj1" fmla="val 55117"/>
              <a:gd name="adj2" fmla="val 50000"/>
            </a:avLst>
          </a:prstGeom>
          <a:solidFill>
            <a:schemeClr val="bg1"/>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Value of A</a:t>
            </a:r>
            <a:endParaRPr lang="en-IN"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bg/>
                                          </p:spTgt>
                                        </p:tgtEl>
                                        <p:attrNameLst>
                                          <p:attrName>style.visibility</p:attrName>
                                        </p:attrNameLst>
                                      </p:cBhvr>
                                      <p:to>
                                        <p:strVal val="visible"/>
                                      </p:to>
                                    </p:set>
                                    <p:animEffect transition="in" filter="wipe(down)">
                                      <p:cBhvr>
                                        <p:cTn id="7" dur="500"/>
                                        <p:tgtEl>
                                          <p:spTgt spid="2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wipe(down)">
                                      <p:cBhvr>
                                        <p:cTn id="10"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019800" y="533400"/>
            <a:ext cx="2133600" cy="51054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1" name="Rounded Rectangle 10"/>
          <p:cNvSpPr/>
          <p:nvPr/>
        </p:nvSpPr>
        <p:spPr>
          <a:xfrm>
            <a:off x="990600" y="533400"/>
            <a:ext cx="4267200" cy="51816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4" name="Oval 3"/>
          <p:cNvSpPr/>
          <p:nvPr/>
        </p:nvSpPr>
        <p:spPr>
          <a:xfrm>
            <a:off x="1295400" y="11430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B</a:t>
            </a:r>
            <a:endParaRPr lang="en-IN" sz="3200" b="1" dirty="0"/>
          </a:p>
        </p:txBody>
      </p:sp>
      <p:sp>
        <p:nvSpPr>
          <p:cNvPr id="5" name="Oval 4"/>
          <p:cNvSpPr/>
          <p:nvPr/>
        </p:nvSpPr>
        <p:spPr>
          <a:xfrm>
            <a:off x="6477000" y="11430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D</a:t>
            </a:r>
            <a:endParaRPr lang="en-IN" sz="3200" b="1" dirty="0"/>
          </a:p>
        </p:txBody>
      </p:sp>
      <p:sp>
        <p:nvSpPr>
          <p:cNvPr id="6" name="Oval 5"/>
          <p:cNvSpPr/>
          <p:nvPr/>
        </p:nvSpPr>
        <p:spPr>
          <a:xfrm>
            <a:off x="12954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C</a:t>
            </a:r>
            <a:endParaRPr lang="en-IN" sz="3200" b="1" dirty="0"/>
          </a:p>
        </p:txBody>
      </p:sp>
      <p:sp>
        <p:nvSpPr>
          <p:cNvPr id="7" name="Oval 6"/>
          <p:cNvSpPr/>
          <p:nvPr/>
        </p:nvSpPr>
        <p:spPr>
          <a:xfrm>
            <a:off x="65532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E</a:t>
            </a:r>
            <a:endParaRPr lang="en-IN" sz="3200" b="1" dirty="0"/>
          </a:p>
        </p:txBody>
      </p:sp>
      <p:sp>
        <p:nvSpPr>
          <p:cNvPr id="8" name="Oval 7"/>
          <p:cNvSpPr/>
          <p:nvPr/>
        </p:nvSpPr>
        <p:spPr>
          <a:xfrm>
            <a:off x="3733800" y="27432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A</a:t>
            </a:r>
            <a:endParaRPr lang="en-IN" sz="3200" b="1" dirty="0"/>
          </a:p>
        </p:txBody>
      </p:sp>
      <p:sp>
        <p:nvSpPr>
          <p:cNvPr id="17" name="Title 3"/>
          <p:cNvSpPr>
            <a:spLocks noGrp="1"/>
          </p:cNvSpPr>
          <p:nvPr>
            <p:ph type="title"/>
          </p:nvPr>
        </p:nvSpPr>
        <p:spPr>
          <a:xfrm>
            <a:off x="457200" y="274638"/>
            <a:ext cx="8229600" cy="1143000"/>
          </a:xfrm>
        </p:spPr>
        <p:txBody>
          <a:bodyPr>
            <a:normAutofit/>
          </a:bodyPr>
          <a:lstStyle/>
          <a:p>
            <a:r>
              <a:rPr lang="en-US" sz="4000" b="1" dirty="0" smtClean="0">
                <a:solidFill>
                  <a:schemeClr val="tx2">
                    <a:lumMod val="75000"/>
                  </a:schemeClr>
                </a:solidFill>
              </a:rPr>
              <a:t>Features</a:t>
            </a:r>
            <a:endParaRPr lang="en-IN" sz="4000" b="1" dirty="0">
              <a:solidFill>
                <a:schemeClr val="tx2">
                  <a:lumMod val="75000"/>
                </a:schemeClr>
              </a:solidFill>
            </a:endParaRPr>
          </a:p>
        </p:txBody>
      </p:sp>
      <p:cxnSp>
        <p:nvCxnSpPr>
          <p:cNvPr id="18" name="Straight Arrow Connector 17"/>
          <p:cNvCxnSpPr/>
          <p:nvPr/>
        </p:nvCxnSpPr>
        <p:spPr>
          <a:xfrm>
            <a:off x="4709411" y="3653771"/>
            <a:ext cx="1843789" cy="9944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cxnSp>
        <p:nvCxnSpPr>
          <p:cNvPr id="19" name="Straight Arrow Connector 18"/>
          <p:cNvCxnSpPr/>
          <p:nvPr/>
        </p:nvCxnSpPr>
        <p:spPr>
          <a:xfrm flipV="1">
            <a:off x="4709411" y="1752600"/>
            <a:ext cx="1767589" cy="11468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cxnSp>
        <p:nvCxnSpPr>
          <p:cNvPr id="20" name="Straight Arrow Connector 19"/>
          <p:cNvCxnSpPr/>
          <p:nvPr/>
        </p:nvCxnSpPr>
        <p:spPr>
          <a:xfrm>
            <a:off x="2438400" y="1676400"/>
            <a:ext cx="1462789" cy="12230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sp>
        <p:nvSpPr>
          <p:cNvPr id="13" name="TextBox 12"/>
          <p:cNvSpPr txBox="1"/>
          <p:nvPr/>
        </p:nvSpPr>
        <p:spPr>
          <a:xfrm>
            <a:off x="1600200" y="1524000"/>
            <a:ext cx="59436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smtClean="0"/>
              <a:t>Only stores in-neighbor vertices</a:t>
            </a:r>
            <a:endParaRPr lang="en-IN" sz="3600" dirty="0"/>
          </a:p>
        </p:txBody>
      </p:sp>
      <p:cxnSp>
        <p:nvCxnSpPr>
          <p:cNvPr id="21" name="Straight Arrow Connector 20"/>
          <p:cNvCxnSpPr/>
          <p:nvPr/>
        </p:nvCxnSpPr>
        <p:spPr>
          <a:xfrm flipV="1">
            <a:off x="2438400" y="3653771"/>
            <a:ext cx="1462789" cy="9944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sp>
        <p:nvSpPr>
          <p:cNvPr id="15" name="TextBox 14"/>
          <p:cNvSpPr txBox="1"/>
          <p:nvPr/>
        </p:nvSpPr>
        <p:spPr>
          <a:xfrm>
            <a:off x="1676400" y="4230469"/>
            <a:ext cx="59436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smtClean="0"/>
              <a:t>Reduces memory footprint</a:t>
            </a:r>
            <a:endParaRPr lang="en-IN"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down)">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bg/>
                                          </p:spTgt>
                                        </p:tgtEl>
                                        <p:attrNameLst>
                                          <p:attrName>style.visibility</p:attrName>
                                        </p:attrNameLst>
                                      </p:cBhvr>
                                      <p:to>
                                        <p:strVal val="visible"/>
                                      </p:to>
                                    </p:set>
                                    <p:animEffect transition="in" filter="wipe(down)">
                                      <p:cBhvr>
                                        <p:cTn id="15" dur="500"/>
                                        <p:tgtEl>
                                          <p:spTgt spid="1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15" grpId="0"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019800" y="533400"/>
            <a:ext cx="2133600" cy="51054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1" name="Rounded Rectangle 10"/>
          <p:cNvSpPr/>
          <p:nvPr/>
        </p:nvSpPr>
        <p:spPr>
          <a:xfrm>
            <a:off x="990600" y="533400"/>
            <a:ext cx="4267200" cy="51816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4" name="Oval 3"/>
          <p:cNvSpPr/>
          <p:nvPr/>
        </p:nvSpPr>
        <p:spPr>
          <a:xfrm>
            <a:off x="1295400" y="11430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B</a:t>
            </a:r>
            <a:endParaRPr lang="en-IN" sz="3200" b="1" dirty="0"/>
          </a:p>
        </p:txBody>
      </p:sp>
      <p:sp>
        <p:nvSpPr>
          <p:cNvPr id="5" name="Oval 4"/>
          <p:cNvSpPr/>
          <p:nvPr/>
        </p:nvSpPr>
        <p:spPr>
          <a:xfrm>
            <a:off x="6477000" y="11430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D</a:t>
            </a:r>
            <a:endParaRPr lang="en-IN" sz="3200" b="1" dirty="0"/>
          </a:p>
        </p:txBody>
      </p:sp>
      <p:sp>
        <p:nvSpPr>
          <p:cNvPr id="6" name="Oval 5"/>
          <p:cNvSpPr/>
          <p:nvPr/>
        </p:nvSpPr>
        <p:spPr>
          <a:xfrm>
            <a:off x="12954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C</a:t>
            </a:r>
            <a:endParaRPr lang="en-IN" sz="3200" b="1" dirty="0"/>
          </a:p>
        </p:txBody>
      </p:sp>
      <p:sp>
        <p:nvSpPr>
          <p:cNvPr id="7" name="Oval 6"/>
          <p:cNvSpPr/>
          <p:nvPr/>
        </p:nvSpPr>
        <p:spPr>
          <a:xfrm>
            <a:off x="65532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E</a:t>
            </a:r>
            <a:endParaRPr lang="en-IN" sz="3200" b="1" dirty="0"/>
          </a:p>
        </p:txBody>
      </p:sp>
      <p:sp>
        <p:nvSpPr>
          <p:cNvPr id="8" name="Oval 7"/>
          <p:cNvSpPr/>
          <p:nvPr/>
        </p:nvSpPr>
        <p:spPr>
          <a:xfrm>
            <a:off x="3886200" y="27432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A</a:t>
            </a:r>
            <a:endParaRPr lang="en-IN" sz="3200" b="1" dirty="0"/>
          </a:p>
        </p:txBody>
      </p:sp>
      <p:cxnSp>
        <p:nvCxnSpPr>
          <p:cNvPr id="10" name="Straight Arrow Connector 9"/>
          <p:cNvCxnSpPr>
            <a:stCxn id="4" idx="6"/>
            <a:endCxn id="8" idx="1"/>
          </p:cNvCxnSpPr>
          <p:nvPr/>
        </p:nvCxnSpPr>
        <p:spPr>
          <a:xfrm>
            <a:off x="2438400" y="1676400"/>
            <a:ext cx="1615189" cy="12230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cxnSp>
        <p:nvCxnSpPr>
          <p:cNvPr id="12" name="Straight Arrow Connector 11"/>
          <p:cNvCxnSpPr>
            <a:stCxn id="6" idx="6"/>
            <a:endCxn id="8" idx="3"/>
          </p:cNvCxnSpPr>
          <p:nvPr/>
        </p:nvCxnSpPr>
        <p:spPr>
          <a:xfrm flipV="1">
            <a:off x="2438400" y="3653771"/>
            <a:ext cx="1615189" cy="9944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cxnSp>
        <p:nvCxnSpPr>
          <p:cNvPr id="16" name="Straight Arrow Connector 15"/>
          <p:cNvCxnSpPr>
            <a:stCxn id="8" idx="7"/>
            <a:endCxn id="5" idx="2"/>
          </p:cNvCxnSpPr>
          <p:nvPr/>
        </p:nvCxnSpPr>
        <p:spPr>
          <a:xfrm flipV="1">
            <a:off x="4861811" y="1676400"/>
            <a:ext cx="1615189" cy="12230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cxnSp>
        <p:nvCxnSpPr>
          <p:cNvPr id="24" name="Straight Arrow Connector 23"/>
          <p:cNvCxnSpPr>
            <a:stCxn id="8" idx="5"/>
            <a:endCxn id="7" idx="2"/>
          </p:cNvCxnSpPr>
          <p:nvPr/>
        </p:nvCxnSpPr>
        <p:spPr>
          <a:xfrm>
            <a:off x="4861811" y="3653771"/>
            <a:ext cx="1691389" cy="9944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sp>
        <p:nvSpPr>
          <p:cNvPr id="17" name="Title 3"/>
          <p:cNvSpPr>
            <a:spLocks noGrp="1"/>
          </p:cNvSpPr>
          <p:nvPr>
            <p:ph type="title"/>
          </p:nvPr>
        </p:nvSpPr>
        <p:spPr>
          <a:xfrm>
            <a:off x="457200" y="274638"/>
            <a:ext cx="8229600" cy="1143000"/>
          </a:xfrm>
        </p:spPr>
        <p:txBody>
          <a:bodyPr>
            <a:normAutofit/>
          </a:bodyPr>
          <a:lstStyle/>
          <a:p>
            <a:r>
              <a:rPr lang="en-US" sz="4000" b="1" dirty="0" smtClean="0">
                <a:solidFill>
                  <a:schemeClr val="tx2">
                    <a:lumMod val="75000"/>
                  </a:schemeClr>
                </a:solidFill>
              </a:rPr>
              <a:t>In-neighbor storage</a:t>
            </a:r>
            <a:endParaRPr lang="en-IN" sz="4000" b="1" dirty="0">
              <a:solidFill>
                <a:schemeClr val="tx2">
                  <a:lumMod val="75000"/>
                </a:schemeClr>
              </a:solidFill>
            </a:endParaRPr>
          </a:p>
        </p:txBody>
      </p:sp>
      <p:sp>
        <p:nvSpPr>
          <p:cNvPr id="18" name="Line Callout 1 17"/>
          <p:cNvSpPr/>
          <p:nvPr/>
        </p:nvSpPr>
        <p:spPr>
          <a:xfrm>
            <a:off x="990600" y="2895600"/>
            <a:ext cx="3124200" cy="1143000"/>
          </a:xfrm>
          <a:prstGeom prst="borderCallout1">
            <a:avLst>
              <a:gd name="adj1" fmla="val 18750"/>
              <a:gd name="adj2" fmla="val -8333"/>
              <a:gd name="adj3" fmla="val -83675"/>
              <a:gd name="adj4" fmla="val 208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Local in-neighbor – simply read the value</a:t>
            </a:r>
            <a:endParaRPr lang="en-IN" dirty="0"/>
          </a:p>
        </p:txBody>
      </p:sp>
      <p:sp>
        <p:nvSpPr>
          <p:cNvPr id="19" name="Line Callout 1 18"/>
          <p:cNvSpPr/>
          <p:nvPr/>
        </p:nvSpPr>
        <p:spPr>
          <a:xfrm>
            <a:off x="5943600" y="2438400"/>
            <a:ext cx="3124200" cy="1143000"/>
          </a:xfrm>
          <a:prstGeom prst="borderCallout1">
            <a:avLst>
              <a:gd name="adj1" fmla="val 18750"/>
              <a:gd name="adj2" fmla="val -8333"/>
              <a:gd name="adj3" fmla="val 65954"/>
              <a:gd name="adj4" fmla="val -4361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Remote in-neighbor – read locally available value</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wipe(down)">
                                      <p:cBhvr>
                                        <p:cTn id="7" dur="500"/>
                                        <p:tgtEl>
                                          <p:spTgt spid="18">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wipe(down)">
                                      <p:cBhvr>
                                        <p:cTn id="10" dur="500"/>
                                        <p:tgtEl>
                                          <p:spTgt spid="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bg/>
                                          </p:spTgt>
                                        </p:tgtEl>
                                        <p:attrNameLst>
                                          <p:attrName>style.visibility</p:attrName>
                                        </p:attrNameLst>
                                      </p:cBhvr>
                                      <p:to>
                                        <p:strVal val="visible"/>
                                      </p:to>
                                    </p:set>
                                    <p:animEffect transition="in" filter="wipe(down)">
                                      <p:cBhvr>
                                        <p:cTn id="15" dur="500"/>
                                        <p:tgtEl>
                                          <p:spTgt spid="19">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wipe(down)">
                                      <p:cBhvr>
                                        <p:cTn id="18"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animBg="1"/>
      <p:bldP spid="19"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jpg"/>
          <p:cNvPicPr>
            <a:picLocks noChangeAspect="1"/>
          </p:cNvPicPr>
          <p:nvPr/>
        </p:nvPicPr>
        <p:blipFill>
          <a:blip r:embed="rId3" cstate="print"/>
          <a:stretch>
            <a:fillRect/>
          </a:stretch>
        </p:blipFill>
        <p:spPr>
          <a:xfrm>
            <a:off x="506297" y="1371601"/>
            <a:ext cx="1322503" cy="990600"/>
          </a:xfrm>
          <a:prstGeom prst="rect">
            <a:avLst/>
          </a:prstGeom>
        </p:spPr>
      </p:pic>
      <p:pic>
        <p:nvPicPr>
          <p:cNvPr id="6" name="Picture 5" descr="twitter-logo-small.jpg"/>
          <p:cNvPicPr>
            <a:picLocks noChangeAspect="1"/>
          </p:cNvPicPr>
          <p:nvPr/>
        </p:nvPicPr>
        <p:blipFill>
          <a:blip r:embed="rId4" cstate="print"/>
          <a:stretch>
            <a:fillRect/>
          </a:stretch>
        </p:blipFill>
        <p:spPr>
          <a:xfrm>
            <a:off x="6324600" y="2152650"/>
            <a:ext cx="1504950" cy="1504950"/>
          </a:xfrm>
          <a:prstGeom prst="rect">
            <a:avLst/>
          </a:prstGeom>
        </p:spPr>
      </p:pic>
      <p:pic>
        <p:nvPicPr>
          <p:cNvPr id="8" name="Picture 7" descr="6C7884939-facebook-logo-detail.blocks_desktop_small.gif"/>
          <p:cNvPicPr>
            <a:picLocks noChangeAspect="1"/>
          </p:cNvPicPr>
          <p:nvPr/>
        </p:nvPicPr>
        <p:blipFill>
          <a:blip r:embed="rId5" cstate="print"/>
          <a:stretch>
            <a:fillRect/>
          </a:stretch>
        </p:blipFill>
        <p:spPr>
          <a:xfrm>
            <a:off x="5613400" y="1333500"/>
            <a:ext cx="1473200" cy="1104900"/>
          </a:xfrm>
          <a:prstGeom prst="rect">
            <a:avLst/>
          </a:prstGeom>
        </p:spPr>
      </p:pic>
      <p:pic>
        <p:nvPicPr>
          <p:cNvPr id="9" name="Picture 8" descr="GooglePlus-Logo-02.png"/>
          <p:cNvPicPr>
            <a:picLocks noChangeAspect="1"/>
          </p:cNvPicPr>
          <p:nvPr/>
        </p:nvPicPr>
        <p:blipFill>
          <a:blip r:embed="rId6" cstate="print"/>
          <a:stretch>
            <a:fillRect/>
          </a:stretch>
        </p:blipFill>
        <p:spPr>
          <a:xfrm>
            <a:off x="7239000" y="1295400"/>
            <a:ext cx="1143000" cy="1143000"/>
          </a:xfrm>
          <a:prstGeom prst="rect">
            <a:avLst/>
          </a:prstGeom>
        </p:spPr>
      </p:pic>
      <p:pic>
        <p:nvPicPr>
          <p:cNvPr id="10" name="Picture 9" descr="Bing-logo-orange-RGB.png"/>
          <p:cNvPicPr>
            <a:picLocks noChangeAspect="1"/>
          </p:cNvPicPr>
          <p:nvPr/>
        </p:nvPicPr>
        <p:blipFill>
          <a:blip r:embed="rId7" cstate="print"/>
          <a:stretch>
            <a:fillRect/>
          </a:stretch>
        </p:blipFill>
        <p:spPr>
          <a:xfrm>
            <a:off x="2004411" y="1545335"/>
            <a:ext cx="1729389" cy="664465"/>
          </a:xfrm>
          <a:prstGeom prst="rect">
            <a:avLst/>
          </a:prstGeom>
        </p:spPr>
      </p:pic>
      <p:pic>
        <p:nvPicPr>
          <p:cNvPr id="11" name="Picture 10" descr="Yahoo-Search-Engine.jpg"/>
          <p:cNvPicPr>
            <a:picLocks noChangeAspect="1"/>
          </p:cNvPicPr>
          <p:nvPr/>
        </p:nvPicPr>
        <p:blipFill>
          <a:blip r:embed="rId8" cstate="print"/>
          <a:stretch>
            <a:fillRect/>
          </a:stretch>
        </p:blipFill>
        <p:spPr>
          <a:xfrm>
            <a:off x="1295400" y="2529840"/>
            <a:ext cx="1752600" cy="1051560"/>
          </a:xfrm>
          <a:prstGeom prst="rect">
            <a:avLst/>
          </a:prstGeom>
        </p:spPr>
      </p:pic>
      <p:pic>
        <p:nvPicPr>
          <p:cNvPr id="12" name="Picture 11" descr="flow_improve_example_09.png"/>
          <p:cNvPicPr>
            <a:picLocks noChangeAspect="1"/>
          </p:cNvPicPr>
          <p:nvPr/>
        </p:nvPicPr>
        <p:blipFill>
          <a:blip r:embed="rId9" cstate="print"/>
          <a:stretch>
            <a:fillRect/>
          </a:stretch>
        </p:blipFill>
        <p:spPr>
          <a:xfrm>
            <a:off x="304800" y="4267016"/>
            <a:ext cx="2032245" cy="1524184"/>
          </a:xfrm>
          <a:prstGeom prst="rect">
            <a:avLst/>
          </a:prstGeom>
        </p:spPr>
      </p:pic>
      <p:pic>
        <p:nvPicPr>
          <p:cNvPr id="13" name="Picture 12" descr="download.jpg"/>
          <p:cNvPicPr>
            <a:picLocks noChangeAspect="1"/>
          </p:cNvPicPr>
          <p:nvPr/>
        </p:nvPicPr>
        <p:blipFill>
          <a:blip r:embed="rId10" cstate="print"/>
          <a:stretch>
            <a:fillRect/>
          </a:stretch>
        </p:blipFill>
        <p:spPr>
          <a:xfrm>
            <a:off x="2286000" y="4191000"/>
            <a:ext cx="1370245" cy="1376362"/>
          </a:xfrm>
          <a:prstGeom prst="rect">
            <a:avLst/>
          </a:prstGeom>
        </p:spPr>
      </p:pic>
      <p:sp>
        <p:nvSpPr>
          <p:cNvPr id="14" name="Title 1"/>
          <p:cNvSpPr>
            <a:spLocks noGrp="1"/>
          </p:cNvSpPr>
          <p:nvPr>
            <p:ph type="title"/>
          </p:nvPr>
        </p:nvSpPr>
        <p:spPr>
          <a:xfrm>
            <a:off x="457200" y="0"/>
            <a:ext cx="8229600" cy="1143000"/>
          </a:xfrm>
        </p:spPr>
        <p:txBody>
          <a:bodyPr>
            <a:normAutofit/>
          </a:bodyPr>
          <a:lstStyle/>
          <a:p>
            <a:r>
              <a:rPr lang="en-US" sz="4000" b="1" dirty="0" smtClean="0">
                <a:solidFill>
                  <a:schemeClr val="tx2">
                    <a:lumMod val="75000"/>
                  </a:schemeClr>
                </a:solidFill>
              </a:rPr>
              <a:t>Why Graph Processing?</a:t>
            </a:r>
            <a:endParaRPr lang="en-IN" sz="4000" b="1" dirty="0">
              <a:solidFill>
                <a:schemeClr val="tx2">
                  <a:lumMod val="75000"/>
                </a:schemeClr>
              </a:solidFill>
            </a:endParaRPr>
          </a:p>
        </p:txBody>
      </p:sp>
      <p:pic>
        <p:nvPicPr>
          <p:cNvPr id="15" name="Picture 14" descr="Network_representation_of_brain_connectivity.JPG"/>
          <p:cNvPicPr>
            <a:picLocks noChangeAspect="1"/>
          </p:cNvPicPr>
          <p:nvPr/>
        </p:nvPicPr>
        <p:blipFill>
          <a:blip r:embed="rId11" cstate="print"/>
          <a:stretch>
            <a:fillRect/>
          </a:stretch>
        </p:blipFill>
        <p:spPr>
          <a:xfrm>
            <a:off x="5638800" y="4196723"/>
            <a:ext cx="2971800" cy="144207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019800" y="533400"/>
            <a:ext cx="2133600" cy="51054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1" name="Rounded Rectangle 10"/>
          <p:cNvSpPr/>
          <p:nvPr/>
        </p:nvSpPr>
        <p:spPr>
          <a:xfrm>
            <a:off x="990600" y="533400"/>
            <a:ext cx="4267200" cy="51816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4" name="Oval 3"/>
          <p:cNvSpPr/>
          <p:nvPr/>
        </p:nvSpPr>
        <p:spPr>
          <a:xfrm>
            <a:off x="1295400" y="11430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B</a:t>
            </a:r>
          </a:p>
          <a:p>
            <a:pPr algn="ctr"/>
            <a:r>
              <a:rPr lang="en-US" sz="3200" dirty="0" smtClean="0">
                <a:solidFill>
                  <a:srgbClr val="FF0000"/>
                </a:solidFill>
              </a:rPr>
              <a:t>0</a:t>
            </a:r>
            <a:endParaRPr lang="en-IN" sz="3200" b="1" dirty="0">
              <a:solidFill>
                <a:srgbClr val="FF0000"/>
              </a:solidFill>
            </a:endParaRPr>
          </a:p>
        </p:txBody>
      </p:sp>
      <p:sp>
        <p:nvSpPr>
          <p:cNvPr id="5" name="Oval 4"/>
          <p:cNvSpPr/>
          <p:nvPr/>
        </p:nvSpPr>
        <p:spPr>
          <a:xfrm>
            <a:off x="6477000" y="11430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D</a:t>
            </a:r>
          </a:p>
          <a:p>
            <a:pPr algn="ctr"/>
            <a:r>
              <a:rPr lang="en-IN" sz="3200" dirty="0" smtClean="0"/>
              <a:t>∞</a:t>
            </a:r>
            <a:endParaRPr lang="en-IN" sz="3200" b="1" dirty="0"/>
          </a:p>
        </p:txBody>
      </p:sp>
      <p:sp>
        <p:nvSpPr>
          <p:cNvPr id="6" name="Oval 5"/>
          <p:cNvSpPr/>
          <p:nvPr/>
        </p:nvSpPr>
        <p:spPr>
          <a:xfrm>
            <a:off x="12954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C</a:t>
            </a:r>
          </a:p>
          <a:p>
            <a:pPr algn="ctr"/>
            <a:r>
              <a:rPr lang="en-IN" sz="3200" dirty="0" smtClean="0"/>
              <a:t>∞</a:t>
            </a:r>
            <a:endParaRPr lang="en-IN" sz="3200" b="1" dirty="0"/>
          </a:p>
        </p:txBody>
      </p:sp>
      <p:sp>
        <p:nvSpPr>
          <p:cNvPr id="7" name="Oval 6"/>
          <p:cNvSpPr/>
          <p:nvPr/>
        </p:nvSpPr>
        <p:spPr>
          <a:xfrm>
            <a:off x="65532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E</a:t>
            </a:r>
          </a:p>
          <a:p>
            <a:pPr algn="ctr"/>
            <a:r>
              <a:rPr lang="en-IN" sz="3200" dirty="0" smtClean="0"/>
              <a:t>∞</a:t>
            </a:r>
            <a:endParaRPr lang="en-IN" sz="3200" b="1" dirty="0"/>
          </a:p>
        </p:txBody>
      </p:sp>
      <p:sp>
        <p:nvSpPr>
          <p:cNvPr id="8" name="Oval 7"/>
          <p:cNvSpPr/>
          <p:nvPr/>
        </p:nvSpPr>
        <p:spPr>
          <a:xfrm>
            <a:off x="3886200" y="27432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A</a:t>
            </a:r>
          </a:p>
          <a:p>
            <a:pPr algn="ctr"/>
            <a:r>
              <a:rPr lang="en-IN" sz="3200" dirty="0" smtClean="0"/>
              <a:t>∞</a:t>
            </a:r>
            <a:endParaRPr lang="en-IN" sz="3200" b="1" dirty="0"/>
          </a:p>
        </p:txBody>
      </p:sp>
      <p:cxnSp>
        <p:nvCxnSpPr>
          <p:cNvPr id="10" name="Straight Arrow Connector 9"/>
          <p:cNvCxnSpPr>
            <a:stCxn id="4" idx="6"/>
            <a:endCxn id="8" idx="1"/>
          </p:cNvCxnSpPr>
          <p:nvPr/>
        </p:nvCxnSpPr>
        <p:spPr>
          <a:xfrm>
            <a:off x="2438400" y="1676400"/>
            <a:ext cx="1615189" cy="12230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12" name="Straight Arrow Connector 11"/>
          <p:cNvCxnSpPr>
            <a:stCxn id="6" idx="6"/>
            <a:endCxn id="8" idx="3"/>
          </p:cNvCxnSpPr>
          <p:nvPr/>
        </p:nvCxnSpPr>
        <p:spPr>
          <a:xfrm flipV="1">
            <a:off x="2438400" y="3653771"/>
            <a:ext cx="1615189" cy="9944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16" name="Straight Arrow Connector 15"/>
          <p:cNvCxnSpPr>
            <a:stCxn id="8" idx="7"/>
            <a:endCxn id="5" idx="2"/>
          </p:cNvCxnSpPr>
          <p:nvPr/>
        </p:nvCxnSpPr>
        <p:spPr>
          <a:xfrm flipV="1">
            <a:off x="4861811" y="1676400"/>
            <a:ext cx="1615189" cy="12230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24" name="Straight Arrow Connector 23"/>
          <p:cNvCxnSpPr>
            <a:stCxn id="8" idx="5"/>
            <a:endCxn id="7" idx="2"/>
          </p:cNvCxnSpPr>
          <p:nvPr/>
        </p:nvCxnSpPr>
        <p:spPr>
          <a:xfrm>
            <a:off x="4861811" y="3653771"/>
            <a:ext cx="1691389" cy="9944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sp>
        <p:nvSpPr>
          <p:cNvPr id="13" name="Title 3"/>
          <p:cNvSpPr>
            <a:spLocks noGrp="1"/>
          </p:cNvSpPr>
          <p:nvPr>
            <p:ph type="title"/>
          </p:nvPr>
        </p:nvSpPr>
        <p:spPr>
          <a:xfrm>
            <a:off x="457200" y="274638"/>
            <a:ext cx="8229600" cy="1143000"/>
          </a:xfrm>
        </p:spPr>
        <p:txBody>
          <a:bodyPr>
            <a:normAutofit/>
          </a:bodyPr>
          <a:lstStyle/>
          <a:p>
            <a:r>
              <a:rPr lang="en-US" sz="4000" b="1" dirty="0" smtClean="0">
                <a:solidFill>
                  <a:schemeClr val="tx2">
                    <a:lumMod val="75000"/>
                  </a:schemeClr>
                </a:solidFill>
              </a:rPr>
              <a:t>Iteration 0</a:t>
            </a:r>
            <a:endParaRPr lang="en-IN" sz="40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019800" y="533400"/>
            <a:ext cx="2133600" cy="51054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1" name="Rounded Rectangle 10"/>
          <p:cNvSpPr/>
          <p:nvPr/>
        </p:nvSpPr>
        <p:spPr>
          <a:xfrm>
            <a:off x="990600" y="533400"/>
            <a:ext cx="4267200" cy="51816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 name="Oval 3"/>
          <p:cNvSpPr/>
          <p:nvPr/>
        </p:nvSpPr>
        <p:spPr>
          <a:xfrm>
            <a:off x="1295400" y="11430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B</a:t>
            </a:r>
          </a:p>
          <a:p>
            <a:pPr algn="ctr"/>
            <a:r>
              <a:rPr lang="en-US" sz="3200" dirty="0" smtClean="0"/>
              <a:t>0</a:t>
            </a:r>
            <a:endParaRPr lang="en-IN" sz="3200" b="1" dirty="0"/>
          </a:p>
        </p:txBody>
      </p:sp>
      <p:sp>
        <p:nvSpPr>
          <p:cNvPr id="5" name="Oval 4"/>
          <p:cNvSpPr/>
          <p:nvPr/>
        </p:nvSpPr>
        <p:spPr>
          <a:xfrm>
            <a:off x="6477000" y="11430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D</a:t>
            </a:r>
          </a:p>
          <a:p>
            <a:pPr algn="ctr"/>
            <a:r>
              <a:rPr lang="en-IN" sz="3200" dirty="0" smtClean="0"/>
              <a:t>∞</a:t>
            </a:r>
            <a:endParaRPr lang="en-IN" sz="3200" b="1" dirty="0"/>
          </a:p>
        </p:txBody>
      </p:sp>
      <p:sp>
        <p:nvSpPr>
          <p:cNvPr id="6" name="Oval 5"/>
          <p:cNvSpPr/>
          <p:nvPr/>
        </p:nvSpPr>
        <p:spPr>
          <a:xfrm>
            <a:off x="12954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C</a:t>
            </a:r>
          </a:p>
          <a:p>
            <a:pPr algn="ctr"/>
            <a:r>
              <a:rPr lang="en-IN" sz="3200" dirty="0" smtClean="0"/>
              <a:t>∞</a:t>
            </a:r>
            <a:endParaRPr lang="en-IN" sz="3200" b="1" dirty="0"/>
          </a:p>
        </p:txBody>
      </p:sp>
      <p:sp>
        <p:nvSpPr>
          <p:cNvPr id="7" name="Oval 6"/>
          <p:cNvSpPr/>
          <p:nvPr/>
        </p:nvSpPr>
        <p:spPr>
          <a:xfrm>
            <a:off x="65532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E</a:t>
            </a:r>
          </a:p>
          <a:p>
            <a:pPr algn="ctr"/>
            <a:r>
              <a:rPr lang="en-IN" sz="3200" dirty="0" smtClean="0"/>
              <a:t>∞</a:t>
            </a:r>
            <a:endParaRPr lang="en-IN" sz="3200" b="1" dirty="0"/>
          </a:p>
        </p:txBody>
      </p:sp>
      <p:sp>
        <p:nvSpPr>
          <p:cNvPr id="8" name="Oval 7"/>
          <p:cNvSpPr/>
          <p:nvPr/>
        </p:nvSpPr>
        <p:spPr>
          <a:xfrm>
            <a:off x="3886200" y="27432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A</a:t>
            </a:r>
          </a:p>
          <a:p>
            <a:pPr algn="ctr"/>
            <a:r>
              <a:rPr lang="en-IN" sz="3200" dirty="0" smtClean="0"/>
              <a:t>∞</a:t>
            </a:r>
            <a:endParaRPr lang="en-IN" sz="3200" b="1" dirty="0" smtClean="0"/>
          </a:p>
        </p:txBody>
      </p:sp>
      <p:cxnSp>
        <p:nvCxnSpPr>
          <p:cNvPr id="10" name="Straight Arrow Connector 9"/>
          <p:cNvCxnSpPr>
            <a:stCxn id="4" idx="6"/>
            <a:endCxn id="8" idx="1"/>
          </p:cNvCxnSpPr>
          <p:nvPr/>
        </p:nvCxnSpPr>
        <p:spPr>
          <a:xfrm>
            <a:off x="2438400" y="1676400"/>
            <a:ext cx="1615189" cy="12230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12" name="Straight Arrow Connector 11"/>
          <p:cNvCxnSpPr>
            <a:stCxn id="6" idx="6"/>
            <a:endCxn id="8" idx="3"/>
          </p:cNvCxnSpPr>
          <p:nvPr/>
        </p:nvCxnSpPr>
        <p:spPr>
          <a:xfrm flipV="1">
            <a:off x="2438400" y="3653771"/>
            <a:ext cx="1615189" cy="9944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16" name="Straight Arrow Connector 15"/>
          <p:cNvCxnSpPr>
            <a:stCxn id="8" idx="7"/>
            <a:endCxn id="5" idx="2"/>
          </p:cNvCxnSpPr>
          <p:nvPr/>
        </p:nvCxnSpPr>
        <p:spPr>
          <a:xfrm flipV="1">
            <a:off x="4861811" y="1676400"/>
            <a:ext cx="1615189" cy="12230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24" name="Straight Arrow Connector 23"/>
          <p:cNvCxnSpPr>
            <a:stCxn id="8" idx="5"/>
            <a:endCxn id="7" idx="2"/>
          </p:cNvCxnSpPr>
          <p:nvPr/>
        </p:nvCxnSpPr>
        <p:spPr>
          <a:xfrm>
            <a:off x="4861811" y="3653771"/>
            <a:ext cx="1691389" cy="9944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sp>
        <p:nvSpPr>
          <p:cNvPr id="13" name="Title 3"/>
          <p:cNvSpPr>
            <a:spLocks noGrp="1"/>
          </p:cNvSpPr>
          <p:nvPr>
            <p:ph type="title"/>
          </p:nvPr>
        </p:nvSpPr>
        <p:spPr>
          <a:xfrm>
            <a:off x="457200" y="274638"/>
            <a:ext cx="8229600" cy="1143000"/>
          </a:xfrm>
        </p:spPr>
        <p:txBody>
          <a:bodyPr>
            <a:normAutofit/>
          </a:bodyPr>
          <a:lstStyle/>
          <a:p>
            <a:r>
              <a:rPr lang="en-US" sz="4000" b="1" dirty="0" smtClean="0">
                <a:solidFill>
                  <a:schemeClr val="tx2">
                    <a:lumMod val="75000"/>
                  </a:schemeClr>
                </a:solidFill>
              </a:rPr>
              <a:t>Iteration 1</a:t>
            </a:r>
            <a:endParaRPr lang="en-IN" sz="4000" b="1" dirty="0">
              <a:solidFill>
                <a:schemeClr val="tx2">
                  <a:lumMod val="75000"/>
                </a:schemeClr>
              </a:solidFill>
            </a:endParaRPr>
          </a:p>
        </p:txBody>
      </p:sp>
      <p:sp>
        <p:nvSpPr>
          <p:cNvPr id="18" name="Flowchart: Process 17"/>
          <p:cNvSpPr/>
          <p:nvPr/>
        </p:nvSpPr>
        <p:spPr>
          <a:xfrm rot="2209576">
            <a:off x="2449845" y="1722001"/>
            <a:ext cx="1972167" cy="484632"/>
          </a:xfrm>
          <a:prstGeom prst="flowChartProcess">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Read value 0</a:t>
            </a:r>
            <a:endParaRPr lang="en-IN" dirty="0">
              <a:solidFill>
                <a:schemeClr val="tx1"/>
              </a:solidFill>
            </a:endParaRPr>
          </a:p>
        </p:txBody>
      </p:sp>
      <p:sp>
        <p:nvSpPr>
          <p:cNvPr id="19" name="Flowchart: Process 18"/>
          <p:cNvSpPr/>
          <p:nvPr/>
        </p:nvSpPr>
        <p:spPr>
          <a:xfrm rot="19779462">
            <a:off x="2255800" y="3596767"/>
            <a:ext cx="1700666" cy="484632"/>
          </a:xfrm>
          <a:prstGeom prst="flowChartProcess">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Read value </a:t>
            </a:r>
            <a:r>
              <a:rPr lang="en-IN" dirty="0" smtClean="0">
                <a:solidFill>
                  <a:schemeClr val="tx1"/>
                </a:solidFill>
              </a:rPr>
              <a:t>∞</a:t>
            </a:r>
            <a:r>
              <a:rPr lang="en-US" dirty="0" smtClean="0">
                <a:solidFill>
                  <a:schemeClr val="tx1"/>
                </a:solidFill>
              </a:rPr>
              <a:t> </a:t>
            </a:r>
            <a:endParaRPr lang="en-IN" dirty="0">
              <a:solidFill>
                <a:schemeClr val="tx1"/>
              </a:solidFill>
            </a:endParaRPr>
          </a:p>
        </p:txBody>
      </p:sp>
      <p:sp>
        <p:nvSpPr>
          <p:cNvPr id="20" name="Oval 19"/>
          <p:cNvSpPr/>
          <p:nvPr/>
        </p:nvSpPr>
        <p:spPr>
          <a:xfrm>
            <a:off x="3886200" y="27432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A</a:t>
            </a:r>
          </a:p>
          <a:p>
            <a:pPr algn="ctr"/>
            <a:r>
              <a:rPr lang="en-US" sz="3200" dirty="0" smtClean="0">
                <a:solidFill>
                  <a:srgbClr val="FF0000"/>
                </a:solidFill>
              </a:rPr>
              <a:t>1</a:t>
            </a:r>
            <a:endParaRPr lang="en-IN" sz="3200" b="1" dirty="0" smtClean="0">
              <a:solidFill>
                <a:srgbClr val="FF0000"/>
              </a:solidFill>
            </a:endParaRPr>
          </a:p>
        </p:txBody>
      </p:sp>
      <p:sp>
        <p:nvSpPr>
          <p:cNvPr id="22" name="Rectangle 21"/>
          <p:cNvSpPr/>
          <p:nvPr/>
        </p:nvSpPr>
        <p:spPr>
          <a:xfrm>
            <a:off x="3505200" y="4114800"/>
            <a:ext cx="2057400" cy="4572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Value change in duplicate store </a:t>
            </a:r>
            <a:endParaRPr lang="en-IN" dirty="0">
              <a:solidFill>
                <a:schemeClr val="tx1"/>
              </a:solidFill>
            </a:endParaRPr>
          </a:p>
        </p:txBody>
      </p:sp>
      <p:sp>
        <p:nvSpPr>
          <p:cNvPr id="25" name="Striped Right Arrow 24"/>
          <p:cNvSpPr/>
          <p:nvPr/>
        </p:nvSpPr>
        <p:spPr>
          <a:xfrm>
            <a:off x="5105400" y="2895600"/>
            <a:ext cx="1524000" cy="762000"/>
          </a:xfrm>
          <a:prstGeom prst="stripedRightArrow">
            <a:avLst>
              <a:gd name="adj1" fmla="val 55117"/>
              <a:gd name="adj2" fmla="val 50000"/>
            </a:avLst>
          </a:prstGeom>
          <a:solidFill>
            <a:schemeClr val="bg1"/>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Value of A</a:t>
            </a:r>
            <a:endParaRPr lang="en-IN"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wipe(down)">
                                      <p:cBhvr>
                                        <p:cTn id="7" dur="500"/>
                                        <p:tgtEl>
                                          <p:spTgt spid="18">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wipe(down)">
                                      <p:cBhvr>
                                        <p:cTn id="10" dur="500"/>
                                        <p:tgtEl>
                                          <p:spTgt spid="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bg/>
                                          </p:spTgt>
                                        </p:tgtEl>
                                        <p:attrNameLst>
                                          <p:attrName>style.visibility</p:attrName>
                                        </p:attrNameLst>
                                      </p:cBhvr>
                                      <p:to>
                                        <p:strVal val="visible"/>
                                      </p:to>
                                    </p:set>
                                    <p:animEffect transition="in" filter="wipe(down)">
                                      <p:cBhvr>
                                        <p:cTn id="15" dur="500"/>
                                        <p:tgtEl>
                                          <p:spTgt spid="19">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wipe(down)">
                                      <p:cBhvr>
                                        <p:cTn id="18" dur="500"/>
                                        <p:tgtEl>
                                          <p:spTgt spid="1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0">
                                            <p:bg/>
                                          </p:spTgt>
                                        </p:tgtEl>
                                        <p:attrNameLst>
                                          <p:attrName>style.visibility</p:attrName>
                                        </p:attrNameLst>
                                      </p:cBhvr>
                                      <p:to>
                                        <p:strVal val="visible"/>
                                      </p:to>
                                    </p:set>
                                    <p:animEffect transition="in" filter="wipe(down)">
                                      <p:cBhvr>
                                        <p:cTn id="23" dur="500"/>
                                        <p:tgtEl>
                                          <p:spTgt spid="20">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wipe(down)">
                                      <p:cBhvr>
                                        <p:cTn id="26" dur="500"/>
                                        <p:tgtEl>
                                          <p:spTgt spid="20">
                                            <p:txEl>
                                              <p:pRg st="0" end="0"/>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wipe(down)">
                                      <p:cBhvr>
                                        <p:cTn id="29" dur="500"/>
                                        <p:tgtEl>
                                          <p:spTgt spid="2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2">
                                            <p:bg/>
                                          </p:spTgt>
                                        </p:tgtEl>
                                        <p:attrNameLst>
                                          <p:attrName>style.visibility</p:attrName>
                                        </p:attrNameLst>
                                      </p:cBhvr>
                                      <p:to>
                                        <p:strVal val="visible"/>
                                      </p:to>
                                    </p:set>
                                    <p:animEffect transition="in" filter="wipe(down)">
                                      <p:cBhvr>
                                        <p:cTn id="34" dur="500"/>
                                        <p:tgtEl>
                                          <p:spTgt spid="22">
                                            <p:bg/>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wipe(down)">
                                      <p:cBhvr>
                                        <p:cTn id="37" dur="500"/>
                                        <p:tgtEl>
                                          <p:spTgt spid="2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5">
                                            <p:bg/>
                                          </p:spTgt>
                                        </p:tgtEl>
                                        <p:attrNameLst>
                                          <p:attrName>style.visibility</p:attrName>
                                        </p:attrNameLst>
                                      </p:cBhvr>
                                      <p:to>
                                        <p:strVal val="visible"/>
                                      </p:to>
                                    </p:set>
                                    <p:animEffect transition="in" filter="wipe(down)">
                                      <p:cBhvr>
                                        <p:cTn id="42" dur="500"/>
                                        <p:tgtEl>
                                          <p:spTgt spid="25">
                                            <p:bg/>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5">
                                            <p:txEl>
                                              <p:pRg st="0" end="0"/>
                                            </p:txEl>
                                          </p:spTgt>
                                        </p:tgtEl>
                                        <p:attrNameLst>
                                          <p:attrName>style.visibility</p:attrName>
                                        </p:attrNameLst>
                                      </p:cBhvr>
                                      <p:to>
                                        <p:strVal val="visible"/>
                                      </p:to>
                                    </p:set>
                                    <p:animEffect transition="in" filter="wipe(down)">
                                      <p:cBhvr>
                                        <p:cTn id="45"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animBg="1"/>
      <p:bldP spid="19" grpId="0" build="allAtOnce" animBg="1"/>
      <p:bldP spid="20" grpId="0" build="allAtOnce" animBg="1"/>
      <p:bldP spid="22" grpId="0" build="allAtOnce" animBg="1"/>
      <p:bldP spid="25"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019800" y="533400"/>
            <a:ext cx="2133600" cy="51054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1" name="Rounded Rectangle 10"/>
          <p:cNvSpPr/>
          <p:nvPr/>
        </p:nvSpPr>
        <p:spPr>
          <a:xfrm>
            <a:off x="990600" y="533400"/>
            <a:ext cx="4267200" cy="51816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 name="Oval 3"/>
          <p:cNvSpPr/>
          <p:nvPr/>
        </p:nvSpPr>
        <p:spPr>
          <a:xfrm>
            <a:off x="1295400" y="11430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B</a:t>
            </a:r>
          </a:p>
          <a:p>
            <a:pPr algn="ctr"/>
            <a:r>
              <a:rPr lang="en-US" sz="3200" dirty="0" smtClean="0"/>
              <a:t>0</a:t>
            </a:r>
            <a:endParaRPr lang="en-IN" sz="3200" b="1" dirty="0"/>
          </a:p>
        </p:txBody>
      </p:sp>
      <p:sp>
        <p:nvSpPr>
          <p:cNvPr id="5" name="Oval 4"/>
          <p:cNvSpPr/>
          <p:nvPr/>
        </p:nvSpPr>
        <p:spPr>
          <a:xfrm>
            <a:off x="6477000" y="11430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D</a:t>
            </a:r>
          </a:p>
          <a:p>
            <a:pPr algn="ctr"/>
            <a:r>
              <a:rPr lang="en-IN" sz="3200" dirty="0" smtClean="0"/>
              <a:t>∞</a:t>
            </a:r>
            <a:endParaRPr lang="en-IN" sz="3200" b="1" dirty="0" smtClean="0"/>
          </a:p>
        </p:txBody>
      </p:sp>
      <p:sp>
        <p:nvSpPr>
          <p:cNvPr id="6" name="Oval 5"/>
          <p:cNvSpPr/>
          <p:nvPr/>
        </p:nvSpPr>
        <p:spPr>
          <a:xfrm>
            <a:off x="12954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C</a:t>
            </a:r>
          </a:p>
          <a:p>
            <a:pPr algn="ctr"/>
            <a:r>
              <a:rPr lang="en-IN" sz="3200" dirty="0" smtClean="0"/>
              <a:t>∞</a:t>
            </a:r>
            <a:endParaRPr lang="en-IN" sz="3200" b="1" dirty="0"/>
          </a:p>
        </p:txBody>
      </p:sp>
      <p:sp>
        <p:nvSpPr>
          <p:cNvPr id="7" name="Oval 6"/>
          <p:cNvSpPr/>
          <p:nvPr/>
        </p:nvSpPr>
        <p:spPr>
          <a:xfrm>
            <a:off x="65532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E</a:t>
            </a:r>
          </a:p>
          <a:p>
            <a:pPr algn="ctr"/>
            <a:r>
              <a:rPr lang="en-IN" sz="3200" dirty="0" smtClean="0"/>
              <a:t>∞</a:t>
            </a:r>
            <a:endParaRPr lang="en-IN" sz="3200" b="1" dirty="0" smtClean="0"/>
          </a:p>
        </p:txBody>
      </p:sp>
      <p:sp>
        <p:nvSpPr>
          <p:cNvPr id="8" name="Oval 7"/>
          <p:cNvSpPr/>
          <p:nvPr/>
        </p:nvSpPr>
        <p:spPr>
          <a:xfrm>
            <a:off x="3886200" y="27432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A</a:t>
            </a:r>
          </a:p>
          <a:p>
            <a:pPr algn="ctr"/>
            <a:r>
              <a:rPr lang="en-US" sz="3200" dirty="0" smtClean="0"/>
              <a:t>1</a:t>
            </a:r>
            <a:endParaRPr lang="en-IN" sz="3200" b="1" dirty="0"/>
          </a:p>
        </p:txBody>
      </p:sp>
      <p:cxnSp>
        <p:nvCxnSpPr>
          <p:cNvPr id="10" name="Straight Arrow Connector 9"/>
          <p:cNvCxnSpPr>
            <a:stCxn id="4" idx="6"/>
            <a:endCxn id="8" idx="1"/>
          </p:cNvCxnSpPr>
          <p:nvPr/>
        </p:nvCxnSpPr>
        <p:spPr>
          <a:xfrm>
            <a:off x="2438400" y="1676400"/>
            <a:ext cx="1615189" cy="12230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12" name="Straight Arrow Connector 11"/>
          <p:cNvCxnSpPr>
            <a:stCxn id="6" idx="6"/>
            <a:endCxn id="8" idx="3"/>
          </p:cNvCxnSpPr>
          <p:nvPr/>
        </p:nvCxnSpPr>
        <p:spPr>
          <a:xfrm flipV="1">
            <a:off x="2438400" y="3653771"/>
            <a:ext cx="1615189" cy="9944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16" name="Straight Arrow Connector 15"/>
          <p:cNvCxnSpPr>
            <a:stCxn id="8" idx="7"/>
            <a:endCxn id="5" idx="2"/>
          </p:cNvCxnSpPr>
          <p:nvPr/>
        </p:nvCxnSpPr>
        <p:spPr>
          <a:xfrm flipV="1">
            <a:off x="4861811" y="1676400"/>
            <a:ext cx="1615189" cy="12230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24" name="Straight Arrow Connector 23"/>
          <p:cNvCxnSpPr>
            <a:stCxn id="8" idx="5"/>
            <a:endCxn id="7" idx="2"/>
          </p:cNvCxnSpPr>
          <p:nvPr/>
        </p:nvCxnSpPr>
        <p:spPr>
          <a:xfrm>
            <a:off x="4861811" y="3653771"/>
            <a:ext cx="1691389" cy="9944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sp>
        <p:nvSpPr>
          <p:cNvPr id="13" name="Title 3"/>
          <p:cNvSpPr>
            <a:spLocks noGrp="1"/>
          </p:cNvSpPr>
          <p:nvPr>
            <p:ph type="title"/>
          </p:nvPr>
        </p:nvSpPr>
        <p:spPr>
          <a:xfrm>
            <a:off x="457200" y="274638"/>
            <a:ext cx="8229600" cy="1143000"/>
          </a:xfrm>
        </p:spPr>
        <p:txBody>
          <a:bodyPr>
            <a:normAutofit/>
          </a:bodyPr>
          <a:lstStyle/>
          <a:p>
            <a:r>
              <a:rPr lang="en-US" sz="4000" b="1" dirty="0" smtClean="0">
                <a:solidFill>
                  <a:schemeClr val="tx2">
                    <a:lumMod val="75000"/>
                  </a:schemeClr>
                </a:solidFill>
              </a:rPr>
              <a:t>Iteration 2</a:t>
            </a:r>
            <a:endParaRPr lang="en-IN" sz="4000" b="1" dirty="0">
              <a:solidFill>
                <a:schemeClr val="tx2">
                  <a:lumMod val="75000"/>
                </a:schemeClr>
              </a:solidFill>
            </a:endParaRPr>
          </a:p>
        </p:txBody>
      </p:sp>
      <p:sp>
        <p:nvSpPr>
          <p:cNvPr id="15" name="Rectangle 14"/>
          <p:cNvSpPr/>
          <p:nvPr/>
        </p:nvSpPr>
        <p:spPr>
          <a:xfrm>
            <a:off x="6096000" y="2286000"/>
            <a:ext cx="2057400" cy="4572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Local read of A </a:t>
            </a:r>
            <a:endParaRPr lang="en-IN" dirty="0">
              <a:solidFill>
                <a:schemeClr val="tx1"/>
              </a:solidFill>
            </a:endParaRPr>
          </a:p>
        </p:txBody>
      </p:sp>
      <p:sp>
        <p:nvSpPr>
          <p:cNvPr id="18" name="Rectangle 17"/>
          <p:cNvSpPr/>
          <p:nvPr/>
        </p:nvSpPr>
        <p:spPr>
          <a:xfrm>
            <a:off x="6096000" y="3581400"/>
            <a:ext cx="2057400" cy="4572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Local read of A </a:t>
            </a:r>
            <a:endParaRPr lang="en-IN" dirty="0">
              <a:solidFill>
                <a:schemeClr val="tx1"/>
              </a:solidFill>
            </a:endParaRPr>
          </a:p>
        </p:txBody>
      </p:sp>
      <p:sp>
        <p:nvSpPr>
          <p:cNvPr id="21" name="Oval 20"/>
          <p:cNvSpPr/>
          <p:nvPr/>
        </p:nvSpPr>
        <p:spPr>
          <a:xfrm>
            <a:off x="6477000" y="11430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D</a:t>
            </a:r>
          </a:p>
          <a:p>
            <a:pPr algn="ctr"/>
            <a:r>
              <a:rPr lang="en-US" sz="3200" dirty="0" smtClean="0">
                <a:solidFill>
                  <a:srgbClr val="FF0000"/>
                </a:solidFill>
              </a:rPr>
              <a:t>2</a:t>
            </a:r>
            <a:endParaRPr lang="en-IN" sz="3200" b="1" dirty="0" smtClean="0">
              <a:solidFill>
                <a:srgbClr val="FF0000"/>
              </a:solidFill>
            </a:endParaRPr>
          </a:p>
        </p:txBody>
      </p:sp>
      <p:sp>
        <p:nvSpPr>
          <p:cNvPr id="22" name="Oval 21"/>
          <p:cNvSpPr/>
          <p:nvPr/>
        </p:nvSpPr>
        <p:spPr>
          <a:xfrm>
            <a:off x="65532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E</a:t>
            </a:r>
          </a:p>
          <a:p>
            <a:pPr algn="ctr"/>
            <a:r>
              <a:rPr lang="en-US" sz="3200" dirty="0" smtClean="0">
                <a:solidFill>
                  <a:srgbClr val="FF0000"/>
                </a:solidFill>
              </a:rPr>
              <a:t>2</a:t>
            </a:r>
            <a:endParaRPr lang="en-IN" sz="3200" b="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wipe(down)">
                                      <p:cBhvr>
                                        <p:cTn id="7" dur="500"/>
                                        <p:tgtEl>
                                          <p:spTgt spid="1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down)">
                                      <p:cBhvr>
                                        <p:cTn id="10" dur="500"/>
                                        <p:tgtEl>
                                          <p:spTgt spid="1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bg/>
                                          </p:spTgt>
                                        </p:tgtEl>
                                        <p:attrNameLst>
                                          <p:attrName>style.visibility</p:attrName>
                                        </p:attrNameLst>
                                      </p:cBhvr>
                                      <p:to>
                                        <p:strVal val="visible"/>
                                      </p:to>
                                    </p:set>
                                    <p:animEffect transition="in" filter="wipe(down)">
                                      <p:cBhvr>
                                        <p:cTn id="13" dur="500"/>
                                        <p:tgtEl>
                                          <p:spTgt spid="18">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wipe(down)">
                                      <p:cBhvr>
                                        <p:cTn id="16" dur="500"/>
                                        <p:tgtEl>
                                          <p:spTgt spid="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1">
                                            <p:bg/>
                                          </p:spTgt>
                                        </p:tgtEl>
                                        <p:attrNameLst>
                                          <p:attrName>style.visibility</p:attrName>
                                        </p:attrNameLst>
                                      </p:cBhvr>
                                      <p:to>
                                        <p:strVal val="visible"/>
                                      </p:to>
                                    </p:set>
                                    <p:animEffect transition="in" filter="wipe(down)">
                                      <p:cBhvr>
                                        <p:cTn id="21" dur="500"/>
                                        <p:tgtEl>
                                          <p:spTgt spid="21">
                                            <p:bg/>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wipe(down)">
                                      <p:cBhvr>
                                        <p:cTn id="24" dur="500"/>
                                        <p:tgtEl>
                                          <p:spTgt spid="21">
                                            <p:txEl>
                                              <p:pRg st="0" end="0"/>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wipe(down)">
                                      <p:cBhvr>
                                        <p:cTn id="27" dur="500"/>
                                        <p:tgtEl>
                                          <p:spTgt spid="2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bg/>
                                          </p:spTgt>
                                        </p:tgtEl>
                                        <p:attrNameLst>
                                          <p:attrName>style.visibility</p:attrName>
                                        </p:attrNameLst>
                                      </p:cBhvr>
                                      <p:to>
                                        <p:strVal val="visible"/>
                                      </p:to>
                                    </p:set>
                                    <p:animEffect transition="in" filter="wipe(down)">
                                      <p:cBhvr>
                                        <p:cTn id="32" dur="500"/>
                                        <p:tgtEl>
                                          <p:spTgt spid="22">
                                            <p:bg/>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animEffect transition="in" filter="wipe(down)">
                                      <p:cBhvr>
                                        <p:cTn id="35" dur="500"/>
                                        <p:tgtEl>
                                          <p:spTgt spid="22">
                                            <p:txEl>
                                              <p:pRg st="0" end="0"/>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2">
                                            <p:txEl>
                                              <p:pRg st="1" end="1"/>
                                            </p:txEl>
                                          </p:spTgt>
                                        </p:tgtEl>
                                        <p:attrNameLst>
                                          <p:attrName>style.visibility</p:attrName>
                                        </p:attrNameLst>
                                      </p:cBhvr>
                                      <p:to>
                                        <p:strVal val="visible"/>
                                      </p:to>
                                    </p:set>
                                    <p:animEffect transition="in" filter="wipe(down)">
                                      <p:cBhvr>
                                        <p:cTn id="38"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P spid="18" grpId="0" build="allAtOnce" animBg="1"/>
      <p:bldP spid="21" grpId="0" build="allAtOnce" animBg="1"/>
      <p:bldP spid="22"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019800" y="533400"/>
            <a:ext cx="2133600" cy="51054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1" name="Rounded Rectangle 10"/>
          <p:cNvSpPr/>
          <p:nvPr/>
        </p:nvSpPr>
        <p:spPr>
          <a:xfrm>
            <a:off x="990600" y="533400"/>
            <a:ext cx="4267200" cy="51816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4" name="Oval 3"/>
          <p:cNvSpPr/>
          <p:nvPr/>
        </p:nvSpPr>
        <p:spPr>
          <a:xfrm>
            <a:off x="1295400" y="11430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B</a:t>
            </a:r>
            <a:endParaRPr lang="en-IN" sz="3200" b="1" dirty="0"/>
          </a:p>
        </p:txBody>
      </p:sp>
      <p:sp>
        <p:nvSpPr>
          <p:cNvPr id="5" name="Oval 4"/>
          <p:cNvSpPr/>
          <p:nvPr/>
        </p:nvSpPr>
        <p:spPr>
          <a:xfrm>
            <a:off x="6477000" y="11430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D</a:t>
            </a:r>
            <a:endParaRPr lang="en-IN" sz="3200" b="1" dirty="0"/>
          </a:p>
        </p:txBody>
      </p:sp>
      <p:sp>
        <p:nvSpPr>
          <p:cNvPr id="6" name="Oval 5"/>
          <p:cNvSpPr/>
          <p:nvPr/>
        </p:nvSpPr>
        <p:spPr>
          <a:xfrm>
            <a:off x="12954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C</a:t>
            </a:r>
            <a:endParaRPr lang="en-IN" sz="3200" b="1" dirty="0"/>
          </a:p>
        </p:txBody>
      </p:sp>
      <p:sp>
        <p:nvSpPr>
          <p:cNvPr id="7" name="Oval 6"/>
          <p:cNvSpPr/>
          <p:nvPr/>
        </p:nvSpPr>
        <p:spPr>
          <a:xfrm>
            <a:off x="65532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E</a:t>
            </a:r>
            <a:endParaRPr lang="en-IN" sz="3200" b="1" dirty="0"/>
          </a:p>
        </p:txBody>
      </p:sp>
      <p:sp>
        <p:nvSpPr>
          <p:cNvPr id="8" name="Oval 7"/>
          <p:cNvSpPr/>
          <p:nvPr/>
        </p:nvSpPr>
        <p:spPr>
          <a:xfrm>
            <a:off x="3733800" y="27432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A</a:t>
            </a:r>
            <a:endParaRPr lang="en-IN" sz="3200" b="1" dirty="0"/>
          </a:p>
        </p:txBody>
      </p:sp>
      <p:sp>
        <p:nvSpPr>
          <p:cNvPr id="17" name="Title 3"/>
          <p:cNvSpPr>
            <a:spLocks noGrp="1"/>
          </p:cNvSpPr>
          <p:nvPr>
            <p:ph type="title"/>
          </p:nvPr>
        </p:nvSpPr>
        <p:spPr>
          <a:xfrm>
            <a:off x="457200" y="274638"/>
            <a:ext cx="8229600" cy="1143000"/>
          </a:xfrm>
        </p:spPr>
        <p:txBody>
          <a:bodyPr>
            <a:normAutofit/>
          </a:bodyPr>
          <a:lstStyle/>
          <a:p>
            <a:r>
              <a:rPr lang="en-US" sz="4000" b="1" dirty="0" smtClean="0">
                <a:solidFill>
                  <a:schemeClr val="tx2">
                    <a:lumMod val="75000"/>
                  </a:schemeClr>
                </a:solidFill>
              </a:rPr>
              <a:t>Features</a:t>
            </a:r>
            <a:endParaRPr lang="en-IN" sz="4000" b="1" dirty="0">
              <a:solidFill>
                <a:schemeClr val="tx2">
                  <a:lumMod val="75000"/>
                </a:schemeClr>
              </a:solidFill>
            </a:endParaRPr>
          </a:p>
        </p:txBody>
      </p:sp>
      <p:cxnSp>
        <p:nvCxnSpPr>
          <p:cNvPr id="18" name="Straight Arrow Connector 17"/>
          <p:cNvCxnSpPr/>
          <p:nvPr/>
        </p:nvCxnSpPr>
        <p:spPr>
          <a:xfrm>
            <a:off x="4709411" y="3653771"/>
            <a:ext cx="1843789" cy="9944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cxnSp>
        <p:nvCxnSpPr>
          <p:cNvPr id="19" name="Straight Arrow Connector 18"/>
          <p:cNvCxnSpPr/>
          <p:nvPr/>
        </p:nvCxnSpPr>
        <p:spPr>
          <a:xfrm flipV="1">
            <a:off x="4709411" y="1752600"/>
            <a:ext cx="1767589" cy="11468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cxnSp>
        <p:nvCxnSpPr>
          <p:cNvPr id="20" name="Straight Arrow Connector 19"/>
          <p:cNvCxnSpPr/>
          <p:nvPr/>
        </p:nvCxnSpPr>
        <p:spPr>
          <a:xfrm>
            <a:off x="2438400" y="1676400"/>
            <a:ext cx="1462789" cy="12230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cxnSp>
        <p:nvCxnSpPr>
          <p:cNvPr id="21" name="Straight Arrow Connector 20"/>
          <p:cNvCxnSpPr/>
          <p:nvPr/>
        </p:nvCxnSpPr>
        <p:spPr>
          <a:xfrm flipV="1">
            <a:off x="2438400" y="3653771"/>
            <a:ext cx="1462789" cy="994429"/>
          </a:xfrm>
          <a:prstGeom prst="straightConnector1">
            <a:avLst/>
          </a:prstGeom>
          <a:ln>
            <a:solidFill>
              <a:schemeClr val="accent1">
                <a:lumMod val="60000"/>
                <a:lumOff val="40000"/>
              </a:schemeClr>
            </a:solidFill>
            <a:prstDash val="dash"/>
            <a:tailEnd type="arrow"/>
          </a:ln>
        </p:spPr>
        <p:style>
          <a:lnRef idx="2">
            <a:schemeClr val="accent5"/>
          </a:lnRef>
          <a:fillRef idx="0">
            <a:schemeClr val="accent5"/>
          </a:fillRef>
          <a:effectRef idx="1">
            <a:schemeClr val="accent5"/>
          </a:effectRef>
          <a:fontRef idx="minor">
            <a:schemeClr val="tx1"/>
          </a:fontRef>
        </p:style>
      </p:cxnSp>
      <p:sp>
        <p:nvSpPr>
          <p:cNvPr id="13" name="TextBox 12"/>
          <p:cNvSpPr txBox="1"/>
          <p:nvPr/>
        </p:nvSpPr>
        <p:spPr>
          <a:xfrm>
            <a:off x="1600200" y="1524000"/>
            <a:ext cx="59436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smtClean="0"/>
              <a:t>Single Pass Computation</a:t>
            </a:r>
            <a:endParaRPr lang="en-IN" sz="3600" dirty="0"/>
          </a:p>
        </p:txBody>
      </p:sp>
      <p:sp>
        <p:nvSpPr>
          <p:cNvPr id="15" name="TextBox 14"/>
          <p:cNvSpPr txBox="1"/>
          <p:nvPr/>
        </p:nvSpPr>
        <p:spPr>
          <a:xfrm>
            <a:off x="1676400" y="4230469"/>
            <a:ext cx="59436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smtClean="0"/>
              <a:t>Low computation overhead</a:t>
            </a:r>
            <a:endParaRPr lang="en-IN"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down)">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bg/>
                                          </p:spTgt>
                                        </p:tgtEl>
                                        <p:attrNameLst>
                                          <p:attrName>style.visibility</p:attrName>
                                        </p:attrNameLst>
                                      </p:cBhvr>
                                      <p:to>
                                        <p:strVal val="visible"/>
                                      </p:to>
                                    </p:set>
                                    <p:animEffect transition="in" filter="wipe(down)">
                                      <p:cBhvr>
                                        <p:cTn id="15" dur="500"/>
                                        <p:tgtEl>
                                          <p:spTgt spid="1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15"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a:spLocks noGrp="1"/>
          </p:cNvSpPr>
          <p:nvPr>
            <p:ph type="title"/>
          </p:nvPr>
        </p:nvSpPr>
        <p:spPr>
          <a:xfrm>
            <a:off x="457200" y="274638"/>
            <a:ext cx="8229600" cy="1143000"/>
          </a:xfrm>
        </p:spPr>
        <p:txBody>
          <a:bodyPr>
            <a:normAutofit/>
          </a:bodyPr>
          <a:lstStyle/>
          <a:p>
            <a:r>
              <a:rPr lang="en-US" sz="4000" b="1" dirty="0" smtClean="0">
                <a:solidFill>
                  <a:schemeClr val="tx2">
                    <a:lumMod val="75000"/>
                  </a:schemeClr>
                </a:solidFill>
              </a:rPr>
              <a:t>Life of a Vertex Program</a:t>
            </a:r>
            <a:endParaRPr lang="en-IN" sz="4000" b="1" dirty="0">
              <a:solidFill>
                <a:schemeClr val="tx2">
                  <a:lumMod val="75000"/>
                </a:schemeClr>
              </a:solidFill>
            </a:endParaRPr>
          </a:p>
        </p:txBody>
      </p:sp>
      <p:cxnSp>
        <p:nvCxnSpPr>
          <p:cNvPr id="20" name="Straight Arrow Connector 19"/>
          <p:cNvCxnSpPr/>
          <p:nvPr/>
        </p:nvCxnSpPr>
        <p:spPr>
          <a:xfrm>
            <a:off x="1752600" y="3276600"/>
            <a:ext cx="6858000" cy="0"/>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33400" y="2971800"/>
            <a:ext cx="1208729" cy="646331"/>
          </a:xfrm>
          <a:prstGeom prst="rect">
            <a:avLst/>
          </a:prstGeom>
          <a:solidFill>
            <a:schemeClr val="tx2">
              <a:lumMod val="20000"/>
              <a:lumOff val="80000"/>
            </a:schemeClr>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Placement</a:t>
            </a:r>
          </a:p>
          <a:p>
            <a:r>
              <a:rPr lang="en-US" dirty="0" smtClean="0"/>
              <a:t>Of Vertices</a:t>
            </a:r>
            <a:endParaRPr lang="en-IN" dirty="0"/>
          </a:p>
        </p:txBody>
      </p:sp>
      <p:cxnSp>
        <p:nvCxnSpPr>
          <p:cNvPr id="28" name="Straight Connector 27"/>
          <p:cNvCxnSpPr/>
          <p:nvPr/>
        </p:nvCxnSpPr>
        <p:spPr>
          <a:xfrm>
            <a:off x="1752600" y="1524000"/>
            <a:ext cx="0" cy="3505200"/>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800600" y="1524000"/>
            <a:ext cx="0" cy="3505200"/>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924800" y="1524000"/>
            <a:ext cx="0" cy="3505200"/>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2590800" y="1524000"/>
            <a:ext cx="1269130" cy="400110"/>
          </a:xfrm>
          <a:prstGeom prst="rect">
            <a:avLst/>
          </a:prstGeom>
          <a:solidFill>
            <a:schemeClr val="tx2">
              <a:lumMod val="20000"/>
              <a:lumOff val="80000"/>
            </a:schemeClr>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dirty="0" smtClean="0"/>
              <a:t>Iteration 0</a:t>
            </a:r>
            <a:endParaRPr lang="en-IN" sz="2000" dirty="0"/>
          </a:p>
        </p:txBody>
      </p:sp>
      <p:sp>
        <p:nvSpPr>
          <p:cNvPr id="33" name="TextBox 32"/>
          <p:cNvSpPr txBox="1"/>
          <p:nvPr/>
        </p:nvSpPr>
        <p:spPr>
          <a:xfrm>
            <a:off x="5850852" y="1524000"/>
            <a:ext cx="1159548" cy="369332"/>
          </a:xfrm>
          <a:prstGeom prst="rect">
            <a:avLst/>
          </a:prstGeom>
          <a:solidFill>
            <a:schemeClr val="tx2">
              <a:lumMod val="20000"/>
              <a:lumOff val="80000"/>
            </a:schemeClr>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Iteration 1</a:t>
            </a:r>
            <a:endParaRPr lang="en-IN" dirty="0"/>
          </a:p>
        </p:txBody>
      </p:sp>
      <p:sp>
        <p:nvSpPr>
          <p:cNvPr id="34" name="TextBox 33"/>
          <p:cNvSpPr txBox="1"/>
          <p:nvPr/>
        </p:nvSpPr>
        <p:spPr>
          <a:xfrm>
            <a:off x="1295400" y="5105400"/>
            <a:ext cx="829073" cy="369332"/>
          </a:xfrm>
          <a:prstGeom prst="rect">
            <a:avLst/>
          </a:prstGeom>
          <a:solidFill>
            <a:schemeClr val="tx2">
              <a:lumMod val="20000"/>
              <a:lumOff val="80000"/>
            </a:schemeClr>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Barrier</a:t>
            </a:r>
            <a:endParaRPr lang="en-IN" dirty="0"/>
          </a:p>
        </p:txBody>
      </p:sp>
      <p:sp>
        <p:nvSpPr>
          <p:cNvPr id="35" name="TextBox 34"/>
          <p:cNvSpPr txBox="1"/>
          <p:nvPr/>
        </p:nvSpPr>
        <p:spPr>
          <a:xfrm>
            <a:off x="4352527" y="5117068"/>
            <a:ext cx="829073" cy="369332"/>
          </a:xfrm>
          <a:prstGeom prst="rect">
            <a:avLst/>
          </a:prstGeom>
          <a:solidFill>
            <a:schemeClr val="tx2">
              <a:lumMod val="20000"/>
              <a:lumOff val="80000"/>
            </a:schemeClr>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Barrier</a:t>
            </a:r>
            <a:endParaRPr lang="en-IN" dirty="0"/>
          </a:p>
        </p:txBody>
      </p:sp>
      <p:sp>
        <p:nvSpPr>
          <p:cNvPr id="36" name="TextBox 35"/>
          <p:cNvSpPr txBox="1"/>
          <p:nvPr/>
        </p:nvSpPr>
        <p:spPr>
          <a:xfrm>
            <a:off x="7476727" y="5105400"/>
            <a:ext cx="829073" cy="369332"/>
          </a:xfrm>
          <a:prstGeom prst="rect">
            <a:avLst/>
          </a:prstGeom>
          <a:solidFill>
            <a:schemeClr val="tx2">
              <a:lumMod val="20000"/>
              <a:lumOff val="80000"/>
            </a:schemeClr>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Barrier</a:t>
            </a:r>
            <a:endParaRPr lang="en-IN" dirty="0"/>
          </a:p>
        </p:txBody>
      </p:sp>
      <p:sp>
        <p:nvSpPr>
          <p:cNvPr id="37" name="TextBox 36"/>
          <p:cNvSpPr txBox="1"/>
          <p:nvPr/>
        </p:nvSpPr>
        <p:spPr>
          <a:xfrm>
            <a:off x="3886200" y="5486400"/>
            <a:ext cx="886781" cy="461665"/>
          </a:xfrm>
          <a:prstGeom prst="rect">
            <a:avLst/>
          </a:prstGeom>
          <a:noFill/>
        </p:spPr>
        <p:txBody>
          <a:bodyPr wrap="none" rtlCol="0">
            <a:spAutoFit/>
          </a:bodyPr>
          <a:lstStyle/>
          <a:p>
            <a:r>
              <a:rPr lang="en-US" sz="2400" b="1" dirty="0" smtClean="0">
                <a:solidFill>
                  <a:schemeClr val="tx2">
                    <a:lumMod val="50000"/>
                  </a:schemeClr>
                </a:solidFill>
              </a:rPr>
              <a:t>Time </a:t>
            </a:r>
            <a:endParaRPr lang="en-IN" sz="2400" b="1" dirty="0">
              <a:solidFill>
                <a:schemeClr val="tx2">
                  <a:lumMod val="50000"/>
                </a:schemeClr>
              </a:solidFill>
            </a:endParaRPr>
          </a:p>
        </p:txBody>
      </p:sp>
      <p:sp>
        <p:nvSpPr>
          <p:cNvPr id="41" name="TextBox 40"/>
          <p:cNvSpPr txBox="1"/>
          <p:nvPr/>
        </p:nvSpPr>
        <p:spPr>
          <a:xfrm>
            <a:off x="1752600" y="3124200"/>
            <a:ext cx="1414041" cy="369332"/>
          </a:xfrm>
          <a:prstGeom prst="rect">
            <a:avLst/>
          </a:prstGeom>
          <a:solidFill>
            <a:schemeClr val="tx2">
              <a:lumMod val="20000"/>
              <a:lumOff val="80000"/>
            </a:schemeClr>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Computation</a:t>
            </a:r>
            <a:endParaRPr lang="en-IN" dirty="0"/>
          </a:p>
        </p:txBody>
      </p:sp>
      <p:sp>
        <p:nvSpPr>
          <p:cNvPr id="42" name="TextBox 41"/>
          <p:cNvSpPr txBox="1"/>
          <p:nvPr/>
        </p:nvSpPr>
        <p:spPr>
          <a:xfrm>
            <a:off x="3124200" y="3124200"/>
            <a:ext cx="1673022" cy="369332"/>
          </a:xfrm>
          <a:prstGeom prst="rect">
            <a:avLst/>
          </a:prstGeom>
          <a:solidFill>
            <a:schemeClr val="tx2">
              <a:lumMod val="20000"/>
              <a:lumOff val="80000"/>
            </a:schemeClr>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Communication</a:t>
            </a:r>
            <a:endParaRPr lang="en-IN" dirty="0"/>
          </a:p>
        </p:txBody>
      </p:sp>
      <p:sp>
        <p:nvSpPr>
          <p:cNvPr id="43" name="TextBox 42"/>
          <p:cNvSpPr txBox="1"/>
          <p:nvPr/>
        </p:nvSpPr>
        <p:spPr>
          <a:xfrm>
            <a:off x="4834359" y="3124200"/>
            <a:ext cx="1414041" cy="369332"/>
          </a:xfrm>
          <a:prstGeom prst="rect">
            <a:avLst/>
          </a:prstGeom>
          <a:solidFill>
            <a:schemeClr val="tx2">
              <a:lumMod val="20000"/>
              <a:lumOff val="80000"/>
            </a:schemeClr>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Computation</a:t>
            </a:r>
            <a:endParaRPr lang="en-IN" dirty="0"/>
          </a:p>
        </p:txBody>
      </p:sp>
      <p:sp>
        <p:nvSpPr>
          <p:cNvPr id="44" name="TextBox 43"/>
          <p:cNvSpPr txBox="1"/>
          <p:nvPr/>
        </p:nvSpPr>
        <p:spPr>
          <a:xfrm>
            <a:off x="6251778" y="3124200"/>
            <a:ext cx="1673022" cy="369332"/>
          </a:xfrm>
          <a:prstGeom prst="rect">
            <a:avLst/>
          </a:prstGeom>
          <a:solidFill>
            <a:schemeClr val="tx2">
              <a:lumMod val="20000"/>
              <a:lumOff val="80000"/>
            </a:schemeClr>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Communication</a:t>
            </a:r>
            <a:endParaRPr lang="en-IN" dirty="0"/>
          </a:p>
        </p:txBody>
      </p:sp>
      <p:cxnSp>
        <p:nvCxnSpPr>
          <p:cNvPr id="19" name="Straight Arrow Connector 18"/>
          <p:cNvCxnSpPr>
            <a:stCxn id="37" idx="3"/>
          </p:cNvCxnSpPr>
          <p:nvPr/>
        </p:nvCxnSpPr>
        <p:spPr>
          <a:xfrm flipV="1">
            <a:off x="4772981" y="5715000"/>
            <a:ext cx="1018219" cy="22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257800" y="6324600"/>
            <a:ext cx="3983206" cy="369332"/>
          </a:xfrm>
          <a:prstGeom prst="rect">
            <a:avLst/>
          </a:prstGeom>
          <a:noFill/>
        </p:spPr>
        <p:txBody>
          <a:bodyPr wrap="none" rtlCol="0">
            <a:spAutoFit/>
          </a:bodyPr>
          <a:lstStyle/>
          <a:p>
            <a:r>
              <a:rPr lang="en-US" dirty="0" smtClean="0"/>
              <a:t>*Concept Borrowed from </a:t>
            </a:r>
            <a:r>
              <a:rPr lang="en-US" dirty="0" err="1" smtClean="0"/>
              <a:t>LFGraph</a:t>
            </a:r>
            <a:r>
              <a:rPr lang="en-US" dirty="0" smtClean="0"/>
              <a:t> Slides</a:t>
            </a:r>
            <a:endParaRPr lang="en-I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2">
                    <a:lumMod val="75000"/>
                  </a:schemeClr>
                </a:solidFill>
              </a:rPr>
              <a:t>How everything Works</a:t>
            </a:r>
            <a:endParaRPr lang="en-IN" sz="4000" b="1" dirty="0">
              <a:solidFill>
                <a:schemeClr val="tx2">
                  <a:lumMod val="75000"/>
                </a:schemeClr>
              </a:solidFill>
            </a:endParaRPr>
          </a:p>
        </p:txBody>
      </p:sp>
      <p:sp>
        <p:nvSpPr>
          <p:cNvPr id="3" name="Content Placeholder 2"/>
          <p:cNvSpPr>
            <a:spLocks noGrp="1"/>
          </p:cNvSpPr>
          <p:nvPr>
            <p:ph idx="1"/>
          </p:nvPr>
        </p:nvSpPr>
        <p:spPr/>
        <p:txBody>
          <a:bodyPr>
            <a:normAutofit/>
          </a:bodyPr>
          <a:lstStyle/>
          <a:p>
            <a:endParaRPr lang="en-US" dirty="0" smtClean="0"/>
          </a:p>
          <a:p>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endParaRPr lang="en-IN" dirty="0"/>
          </a:p>
        </p:txBody>
      </p:sp>
      <p:pic>
        <p:nvPicPr>
          <p:cNvPr id="5" name="Content Placeholder 3" descr="graph2.png"/>
          <p:cNvPicPr>
            <a:picLocks noChangeAspect="1"/>
          </p:cNvPicPr>
          <p:nvPr/>
        </p:nvPicPr>
        <p:blipFill>
          <a:blip r:embed="rId3" cstate="print"/>
          <a:stretch>
            <a:fillRect/>
          </a:stretch>
        </p:blipFill>
        <p:spPr>
          <a:xfrm>
            <a:off x="1524000" y="71443"/>
            <a:ext cx="5486400" cy="6557957"/>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err="1" smtClean="0">
                <a:solidFill>
                  <a:schemeClr val="tx2">
                    <a:lumMod val="75000"/>
                  </a:schemeClr>
                </a:solidFill>
              </a:rPr>
              <a:t>GraphL</a:t>
            </a:r>
            <a:r>
              <a:rPr lang="en-US" dirty="0" err="1" smtClean="0">
                <a:solidFill>
                  <a:schemeClr val="tx2">
                    <a:lumMod val="75000"/>
                  </a:schemeClr>
                </a:solidFill>
              </a:rPr>
              <a:t>ab</a:t>
            </a:r>
            <a:endParaRPr lang="en-IN" sz="4000" dirty="0">
              <a:solidFill>
                <a:schemeClr val="tx2">
                  <a:lumMod val="75000"/>
                </a:schemeClr>
              </a:solidFill>
            </a:endParaRPr>
          </a:p>
        </p:txBody>
      </p:sp>
      <p:sp>
        <p:nvSpPr>
          <p:cNvPr id="3" name="Content Placeholder 2"/>
          <p:cNvSpPr>
            <a:spLocks noGrp="1"/>
          </p:cNvSpPr>
          <p:nvPr>
            <p:ph type="body" idx="1"/>
          </p:nvPr>
        </p:nvSpPr>
        <p:spPr/>
        <p:txBody>
          <a:bodyPr>
            <a:normAutofit/>
          </a:bodyPr>
          <a:lstStyle/>
          <a:p>
            <a:r>
              <a:rPr lang="en-IN" dirty="0" smtClean="0"/>
              <a:t>Low, </a:t>
            </a:r>
            <a:r>
              <a:rPr lang="en-IN" dirty="0" err="1" smtClean="0"/>
              <a:t>Yucheng</a:t>
            </a:r>
            <a:r>
              <a:rPr lang="en-IN" dirty="0" smtClean="0"/>
              <a:t>, et al. "</a:t>
            </a:r>
            <a:r>
              <a:rPr lang="en-IN" dirty="0" err="1" smtClean="0"/>
              <a:t>Graphlab</a:t>
            </a:r>
            <a:r>
              <a:rPr lang="en-IN" dirty="0" smtClean="0"/>
              <a:t>: A new framework for parallel machine learning”. Conference on Uncertainty in Artificial Intelligence (UAI) - 2010</a:t>
            </a:r>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019800" y="533400"/>
            <a:ext cx="2667000" cy="5105400"/>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1" name="Rounded Rectangle 10"/>
          <p:cNvSpPr/>
          <p:nvPr/>
        </p:nvSpPr>
        <p:spPr>
          <a:xfrm>
            <a:off x="533400" y="533400"/>
            <a:ext cx="4724400" cy="5181600"/>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 name="Oval 3"/>
          <p:cNvSpPr/>
          <p:nvPr/>
        </p:nvSpPr>
        <p:spPr>
          <a:xfrm>
            <a:off x="685800" y="11430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B</a:t>
            </a:r>
            <a:endParaRPr lang="en-IN" sz="3200" b="1" dirty="0"/>
          </a:p>
        </p:txBody>
      </p:sp>
      <p:sp>
        <p:nvSpPr>
          <p:cNvPr id="5" name="Oval 4"/>
          <p:cNvSpPr/>
          <p:nvPr/>
        </p:nvSpPr>
        <p:spPr>
          <a:xfrm>
            <a:off x="3962400" y="1219200"/>
            <a:ext cx="1143000" cy="1066800"/>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D</a:t>
            </a:r>
            <a:endParaRPr lang="en-IN" sz="3200" b="1" dirty="0"/>
          </a:p>
        </p:txBody>
      </p:sp>
      <p:sp>
        <p:nvSpPr>
          <p:cNvPr id="6" name="Oval 5"/>
          <p:cNvSpPr/>
          <p:nvPr/>
        </p:nvSpPr>
        <p:spPr>
          <a:xfrm>
            <a:off x="6858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C</a:t>
            </a:r>
            <a:endParaRPr lang="en-IN" sz="3200" b="1" dirty="0"/>
          </a:p>
        </p:txBody>
      </p:sp>
      <p:sp>
        <p:nvSpPr>
          <p:cNvPr id="7" name="Oval 6"/>
          <p:cNvSpPr/>
          <p:nvPr/>
        </p:nvSpPr>
        <p:spPr>
          <a:xfrm>
            <a:off x="3962400" y="4191000"/>
            <a:ext cx="1143000" cy="1066800"/>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E</a:t>
            </a:r>
            <a:endParaRPr lang="en-IN" sz="3200" b="1" dirty="0"/>
          </a:p>
        </p:txBody>
      </p:sp>
      <p:sp>
        <p:nvSpPr>
          <p:cNvPr id="8" name="Oval 7"/>
          <p:cNvSpPr/>
          <p:nvPr/>
        </p:nvSpPr>
        <p:spPr>
          <a:xfrm>
            <a:off x="2362200" y="27432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A</a:t>
            </a:r>
            <a:endParaRPr lang="en-IN" sz="3200" b="1" dirty="0"/>
          </a:p>
        </p:txBody>
      </p:sp>
      <p:cxnSp>
        <p:nvCxnSpPr>
          <p:cNvPr id="10" name="Straight Arrow Connector 9"/>
          <p:cNvCxnSpPr>
            <a:stCxn id="4" idx="6"/>
            <a:endCxn id="8" idx="1"/>
          </p:cNvCxnSpPr>
          <p:nvPr/>
        </p:nvCxnSpPr>
        <p:spPr>
          <a:xfrm>
            <a:off x="1828800" y="1676400"/>
            <a:ext cx="700789" cy="12230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12" name="Straight Arrow Connector 11"/>
          <p:cNvCxnSpPr>
            <a:stCxn id="6" idx="6"/>
            <a:endCxn id="8" idx="3"/>
          </p:cNvCxnSpPr>
          <p:nvPr/>
        </p:nvCxnSpPr>
        <p:spPr>
          <a:xfrm flipV="1">
            <a:off x="1828800" y="3653771"/>
            <a:ext cx="700789" cy="9944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16" name="Straight Arrow Connector 15"/>
          <p:cNvCxnSpPr>
            <a:stCxn id="8" idx="7"/>
            <a:endCxn id="5" idx="2"/>
          </p:cNvCxnSpPr>
          <p:nvPr/>
        </p:nvCxnSpPr>
        <p:spPr>
          <a:xfrm flipV="1">
            <a:off x="3337811" y="1752600"/>
            <a:ext cx="624589" cy="11468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24" name="Straight Arrow Connector 23"/>
          <p:cNvCxnSpPr>
            <a:stCxn id="8" idx="5"/>
            <a:endCxn id="7" idx="2"/>
          </p:cNvCxnSpPr>
          <p:nvPr/>
        </p:nvCxnSpPr>
        <p:spPr>
          <a:xfrm>
            <a:off x="3337811" y="3653771"/>
            <a:ext cx="624589" cy="10706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sp>
        <p:nvSpPr>
          <p:cNvPr id="32" name="Oval 31"/>
          <p:cNvSpPr/>
          <p:nvPr/>
        </p:nvSpPr>
        <p:spPr>
          <a:xfrm>
            <a:off x="6172200" y="2743200"/>
            <a:ext cx="1143000" cy="1066800"/>
          </a:xfrm>
          <a:prstGeom prst="ellipse">
            <a:avLst/>
          </a:prstGeom>
          <a:solidFill>
            <a:schemeClr val="accent4">
              <a:lumMod val="60000"/>
              <a:lumOff val="40000"/>
            </a:schemeClr>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A</a:t>
            </a:r>
            <a:endParaRPr lang="en-IN" sz="3200" b="1" dirty="0"/>
          </a:p>
        </p:txBody>
      </p:sp>
      <p:sp>
        <p:nvSpPr>
          <p:cNvPr id="33" name="Oval 32"/>
          <p:cNvSpPr/>
          <p:nvPr/>
        </p:nvSpPr>
        <p:spPr>
          <a:xfrm>
            <a:off x="7391400" y="12192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D</a:t>
            </a:r>
            <a:endParaRPr lang="en-IN" sz="3200" b="1" dirty="0"/>
          </a:p>
        </p:txBody>
      </p:sp>
      <p:sp>
        <p:nvSpPr>
          <p:cNvPr id="34" name="Oval 33"/>
          <p:cNvSpPr/>
          <p:nvPr/>
        </p:nvSpPr>
        <p:spPr>
          <a:xfrm>
            <a:off x="7239000" y="41910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E</a:t>
            </a:r>
            <a:endParaRPr lang="en-IN" sz="3200" b="1" dirty="0"/>
          </a:p>
        </p:txBody>
      </p:sp>
      <p:cxnSp>
        <p:nvCxnSpPr>
          <p:cNvPr id="35" name="Straight Arrow Connector 34"/>
          <p:cNvCxnSpPr>
            <a:stCxn id="32" idx="7"/>
            <a:endCxn id="33" idx="3"/>
          </p:cNvCxnSpPr>
          <p:nvPr/>
        </p:nvCxnSpPr>
        <p:spPr>
          <a:xfrm flipV="1">
            <a:off x="7147811" y="2129771"/>
            <a:ext cx="410978" cy="769658"/>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41" name="Straight Arrow Connector 40"/>
          <p:cNvCxnSpPr>
            <a:stCxn id="32" idx="5"/>
            <a:endCxn id="34" idx="0"/>
          </p:cNvCxnSpPr>
          <p:nvPr/>
        </p:nvCxnSpPr>
        <p:spPr>
          <a:xfrm>
            <a:off x="7147811" y="3653771"/>
            <a:ext cx="662689" cy="537229"/>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49" name="Straight Arrow Connector 48"/>
          <p:cNvCxnSpPr>
            <a:stCxn id="33" idx="2"/>
            <a:endCxn id="5" idx="6"/>
          </p:cNvCxnSpPr>
          <p:nvPr/>
        </p:nvCxnSpPr>
        <p:spPr>
          <a:xfrm flipH="1">
            <a:off x="5105400" y="1752600"/>
            <a:ext cx="2286000" cy="0"/>
          </a:xfrm>
          <a:prstGeom prst="straightConnector1">
            <a:avLst/>
          </a:prstGeom>
          <a:ln>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34" idx="2"/>
            <a:endCxn id="7" idx="6"/>
          </p:cNvCxnSpPr>
          <p:nvPr/>
        </p:nvCxnSpPr>
        <p:spPr>
          <a:xfrm flipH="1">
            <a:off x="5105400" y="4724400"/>
            <a:ext cx="2133600" cy="0"/>
          </a:xfrm>
          <a:prstGeom prst="straightConnector1">
            <a:avLst/>
          </a:prstGeom>
          <a:ln>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8" idx="6"/>
            <a:endCxn id="32" idx="2"/>
          </p:cNvCxnSpPr>
          <p:nvPr/>
        </p:nvCxnSpPr>
        <p:spPr>
          <a:xfrm>
            <a:off x="3505200" y="3276600"/>
            <a:ext cx="2667000" cy="0"/>
          </a:xfrm>
          <a:prstGeom prst="straightConnector1">
            <a:avLst/>
          </a:prstGeom>
          <a:ln>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55" name="Title 3"/>
          <p:cNvSpPr>
            <a:spLocks noGrp="1"/>
          </p:cNvSpPr>
          <p:nvPr>
            <p:ph type="title"/>
          </p:nvPr>
        </p:nvSpPr>
        <p:spPr>
          <a:xfrm>
            <a:off x="457200" y="228600"/>
            <a:ext cx="8229600" cy="1143000"/>
          </a:xfrm>
        </p:spPr>
        <p:txBody>
          <a:bodyPr>
            <a:normAutofit/>
          </a:bodyPr>
          <a:lstStyle/>
          <a:p>
            <a:r>
              <a:rPr lang="en-US" sz="4000" b="1" dirty="0" err="1" smtClean="0">
                <a:solidFill>
                  <a:schemeClr val="tx2">
                    <a:lumMod val="75000"/>
                  </a:schemeClr>
                </a:solidFill>
              </a:rPr>
              <a:t>GraphLab</a:t>
            </a:r>
            <a:r>
              <a:rPr lang="en-US" sz="4000" b="1" dirty="0" smtClean="0">
                <a:solidFill>
                  <a:schemeClr val="tx2">
                    <a:lumMod val="75000"/>
                  </a:schemeClr>
                </a:solidFill>
              </a:rPr>
              <a:t> Model</a:t>
            </a:r>
            <a:endParaRPr lang="en-IN" sz="40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2">
                    <a:lumMod val="75000"/>
                  </a:schemeClr>
                </a:solidFill>
              </a:rPr>
              <a:t>Can we do better?</a:t>
            </a:r>
            <a:endParaRPr lang="en-IN" sz="4000" b="1" dirty="0">
              <a:solidFill>
                <a:schemeClr val="tx2">
                  <a:lumMod val="75000"/>
                </a:schemeClr>
              </a:solidFill>
            </a:endParaRPr>
          </a:p>
        </p:txBody>
      </p:sp>
      <p:graphicFrame>
        <p:nvGraphicFramePr>
          <p:cNvPr id="5" name="Table 4"/>
          <p:cNvGraphicFramePr>
            <a:graphicFrameLocks noGrp="1"/>
          </p:cNvGraphicFramePr>
          <p:nvPr/>
        </p:nvGraphicFramePr>
        <p:xfrm>
          <a:off x="1524000" y="1676400"/>
          <a:ext cx="6096000" cy="391053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048000"/>
                <a:gridCol w="3048000"/>
              </a:tblGrid>
              <a:tr h="569867">
                <a:tc>
                  <a:txBody>
                    <a:bodyPr/>
                    <a:lstStyle/>
                    <a:p>
                      <a:pPr algn="ctr"/>
                      <a:r>
                        <a:rPr lang="en-US" b="1" dirty="0" smtClean="0"/>
                        <a:t>GOAL</a:t>
                      </a:r>
                      <a:endParaRPr lang="en-IN" b="1" dirty="0"/>
                    </a:p>
                  </a:txBody>
                  <a:tcPr/>
                </a:tc>
                <a:tc>
                  <a:txBody>
                    <a:bodyPr/>
                    <a:lstStyle/>
                    <a:p>
                      <a:pPr algn="ctr"/>
                      <a:r>
                        <a:rPr lang="en-US" b="1" dirty="0" smtClean="0"/>
                        <a:t>GRAPHLAB</a:t>
                      </a:r>
                      <a:endParaRPr lang="en-IN" b="1" dirty="0"/>
                    </a:p>
                  </a:txBody>
                  <a:tcPr/>
                </a:tc>
              </a:tr>
              <a:tr h="654147">
                <a:tc>
                  <a:txBody>
                    <a:bodyPr/>
                    <a:lstStyle/>
                    <a:p>
                      <a:pPr algn="ctr"/>
                      <a:r>
                        <a:rPr lang="en-US" b="1" dirty="0" smtClean="0"/>
                        <a:t>Computation</a:t>
                      </a:r>
                      <a:endParaRPr lang="en-IN" b="1" dirty="0"/>
                    </a:p>
                  </a:txBody>
                  <a:tcPr/>
                </a:tc>
                <a:tc>
                  <a:txBody>
                    <a:bodyPr/>
                    <a:lstStyle/>
                    <a:p>
                      <a:pPr algn="ctr"/>
                      <a:r>
                        <a:rPr lang="en-US" b="1" dirty="0" smtClean="0"/>
                        <a:t>2 passes</a:t>
                      </a:r>
                      <a:endParaRPr lang="en-IN" b="1" dirty="0"/>
                    </a:p>
                  </a:txBody>
                  <a:tcPr/>
                </a:tc>
              </a:tr>
              <a:tr h="814096">
                <a:tc>
                  <a:txBody>
                    <a:bodyPr/>
                    <a:lstStyle/>
                    <a:p>
                      <a:pPr algn="ctr"/>
                      <a:r>
                        <a:rPr lang="en-US" b="1" dirty="0" smtClean="0"/>
                        <a:t>Communication</a:t>
                      </a:r>
                      <a:endParaRPr lang="en-IN"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IN" sz="1800" b="1" i="0" kern="1200" dirty="0" smtClean="0">
                          <a:solidFill>
                            <a:schemeClr val="dk1"/>
                          </a:solidFill>
                          <a:latin typeface="+mn-lt"/>
                          <a:ea typeface="+mn-ea"/>
                          <a:cs typeface="+mn-cs"/>
                        </a:rPr>
                        <a:t>∝ #Vertex</a:t>
                      </a:r>
                      <a:r>
                        <a:rPr lang="en-IN" sz="1800" b="1" i="0" kern="1200" baseline="0" dirty="0" smtClean="0">
                          <a:solidFill>
                            <a:schemeClr val="dk1"/>
                          </a:solidFill>
                          <a:latin typeface="+mn-lt"/>
                          <a:ea typeface="+mn-ea"/>
                          <a:cs typeface="+mn-cs"/>
                        </a:rPr>
                        <a:t> Ghosts</a:t>
                      </a:r>
                      <a:endParaRPr lang="en-IN" b="1" dirty="0" smtClean="0"/>
                    </a:p>
                  </a:txBody>
                  <a:tcPr/>
                </a:tc>
              </a:tr>
              <a:tr h="814096">
                <a:tc>
                  <a:txBody>
                    <a:bodyPr/>
                    <a:lstStyle/>
                    <a:p>
                      <a:pPr algn="ctr"/>
                      <a:r>
                        <a:rPr lang="en-US" b="1" dirty="0" smtClean="0"/>
                        <a:t>Pre-processing</a:t>
                      </a:r>
                      <a:endParaRPr lang="en-IN"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Cheap</a:t>
                      </a:r>
                      <a:r>
                        <a:rPr lang="en-US" b="1" baseline="0" dirty="0" smtClean="0"/>
                        <a:t> (Hash)</a:t>
                      </a:r>
                      <a:endParaRPr lang="en-IN" b="1" dirty="0" smtClean="0"/>
                    </a:p>
                    <a:p>
                      <a:pPr algn="ctr"/>
                      <a:endParaRPr lang="en-IN" b="1" dirty="0"/>
                    </a:p>
                  </a:txBody>
                  <a:tcPr/>
                </a:tc>
              </a:tr>
              <a:tr h="1058324">
                <a:tc>
                  <a:txBody>
                    <a:bodyPr/>
                    <a:lstStyle/>
                    <a:p>
                      <a:pPr algn="ctr"/>
                      <a:r>
                        <a:rPr lang="en-US" b="1" dirty="0" smtClean="0"/>
                        <a:t>Memory</a:t>
                      </a:r>
                      <a:endParaRPr lang="en-IN"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High (in &amp;</a:t>
                      </a:r>
                      <a:r>
                        <a:rPr lang="en-US" b="1" baseline="0" dirty="0" smtClean="0"/>
                        <a:t> </a:t>
                      </a:r>
                      <a:r>
                        <a:rPr lang="en-US" b="1" dirty="0" smtClean="0"/>
                        <a:t>out edges + ghost</a:t>
                      </a:r>
                      <a:r>
                        <a:rPr lang="en-US" b="1" baseline="0" dirty="0" smtClean="0"/>
                        <a:t> values</a:t>
                      </a:r>
                      <a:r>
                        <a:rPr lang="en-US" b="1" dirty="0" smtClean="0"/>
                        <a:t>)</a:t>
                      </a:r>
                      <a:endParaRPr lang="en-IN" b="1" dirty="0" smtClean="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chemeClr val="tx2">
                    <a:lumMod val="75000"/>
                  </a:schemeClr>
                </a:solidFill>
              </a:rPr>
              <a:t>Why Distributed Graph Processing?</a:t>
            </a:r>
            <a:endParaRPr lang="en-IN" sz="4000" b="1" dirty="0">
              <a:solidFill>
                <a:schemeClr val="tx2">
                  <a:lumMod val="75000"/>
                </a:schemeClr>
              </a:solidFill>
            </a:endParaRPr>
          </a:p>
        </p:txBody>
      </p:sp>
      <p:sp>
        <p:nvSpPr>
          <p:cNvPr id="3" name="Content Placeholder 2"/>
          <p:cNvSpPr>
            <a:spLocks noGrp="1"/>
          </p:cNvSpPr>
          <p:nvPr>
            <p:ph idx="1"/>
          </p:nvPr>
        </p:nvSpPr>
        <p:spPr/>
        <p:txBody>
          <a:bodyPr>
            <a:normAutofit/>
          </a:bodyPr>
          <a:lstStyle/>
          <a:p>
            <a:pPr algn="ctr">
              <a:buNone/>
            </a:pPr>
            <a:r>
              <a:rPr lang="en-US" dirty="0" smtClean="0"/>
              <a:t>They are getting bigger!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solidFill>
                  <a:schemeClr val="tx2">
                    <a:lumMod val="75000"/>
                  </a:schemeClr>
                </a:solidFill>
              </a:rPr>
              <a:t>PowerGraph</a:t>
            </a:r>
            <a:endParaRPr lang="en-IN" sz="4000" dirty="0">
              <a:solidFill>
                <a:schemeClr val="tx2">
                  <a:lumMod val="75000"/>
                </a:schemeClr>
              </a:solidFill>
            </a:endParaRPr>
          </a:p>
        </p:txBody>
      </p:sp>
      <p:sp>
        <p:nvSpPr>
          <p:cNvPr id="3" name="Content Placeholder 2"/>
          <p:cNvSpPr>
            <a:spLocks noGrp="1"/>
          </p:cNvSpPr>
          <p:nvPr>
            <p:ph type="body" idx="1"/>
          </p:nvPr>
        </p:nvSpPr>
        <p:spPr/>
        <p:txBody>
          <a:bodyPr>
            <a:normAutofit/>
          </a:bodyPr>
          <a:lstStyle/>
          <a:p>
            <a:r>
              <a:rPr lang="en-IN" dirty="0" smtClean="0"/>
              <a:t>Gonzalez, Joseph E., et al. "</a:t>
            </a:r>
            <a:r>
              <a:rPr lang="en-IN" dirty="0" err="1" smtClean="0"/>
              <a:t>Powergraph</a:t>
            </a:r>
            <a:r>
              <a:rPr lang="en-IN" dirty="0" smtClean="0"/>
              <a:t>: Distributed graph-parallel computation on natural graphs." </a:t>
            </a:r>
            <a:r>
              <a:rPr lang="en-IN" i="1" dirty="0" smtClean="0"/>
              <a:t>USENIX  OSDI - </a:t>
            </a:r>
            <a:r>
              <a:rPr lang="en-IN" dirty="0" smtClean="0"/>
              <a:t>2012.</a:t>
            </a:r>
            <a:endParaRPr lang="en-IN"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4876800" y="533400"/>
            <a:ext cx="3276600" cy="51054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11" name="Rounded Rectangle 10"/>
          <p:cNvSpPr/>
          <p:nvPr/>
        </p:nvSpPr>
        <p:spPr>
          <a:xfrm>
            <a:off x="990600" y="533400"/>
            <a:ext cx="3429000" cy="5181600"/>
          </a:xfrm>
          <a:prstGeom prst="round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 name="Oval 3"/>
          <p:cNvSpPr/>
          <p:nvPr/>
        </p:nvSpPr>
        <p:spPr>
          <a:xfrm>
            <a:off x="1295400" y="1143000"/>
            <a:ext cx="1143000" cy="1066800"/>
          </a:xfrm>
          <a:prstGeom prst="ellipse">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B</a:t>
            </a:r>
            <a:endParaRPr lang="en-IN" sz="3200" b="1" dirty="0"/>
          </a:p>
        </p:txBody>
      </p:sp>
      <p:sp>
        <p:nvSpPr>
          <p:cNvPr id="5" name="Oval 4"/>
          <p:cNvSpPr/>
          <p:nvPr/>
        </p:nvSpPr>
        <p:spPr>
          <a:xfrm>
            <a:off x="6858000" y="11430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D</a:t>
            </a:r>
            <a:endParaRPr lang="en-IN" sz="3200" b="1" dirty="0"/>
          </a:p>
        </p:txBody>
      </p:sp>
      <p:sp>
        <p:nvSpPr>
          <p:cNvPr id="6" name="Oval 5"/>
          <p:cNvSpPr/>
          <p:nvPr/>
        </p:nvSpPr>
        <p:spPr>
          <a:xfrm>
            <a:off x="12954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C</a:t>
            </a:r>
            <a:endParaRPr lang="en-IN" sz="3200" b="1" dirty="0"/>
          </a:p>
        </p:txBody>
      </p:sp>
      <p:sp>
        <p:nvSpPr>
          <p:cNvPr id="7" name="Oval 6"/>
          <p:cNvSpPr/>
          <p:nvPr/>
        </p:nvSpPr>
        <p:spPr>
          <a:xfrm>
            <a:off x="6858000" y="4114800"/>
            <a:ext cx="1143000" cy="1066800"/>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E</a:t>
            </a:r>
            <a:endParaRPr lang="en-IN" sz="3200" b="1" dirty="0"/>
          </a:p>
        </p:txBody>
      </p:sp>
      <p:sp>
        <p:nvSpPr>
          <p:cNvPr id="8" name="Chord 7"/>
          <p:cNvSpPr/>
          <p:nvPr/>
        </p:nvSpPr>
        <p:spPr>
          <a:xfrm>
            <a:off x="3581400" y="2743200"/>
            <a:ext cx="1143000" cy="1066800"/>
          </a:xfrm>
          <a:prstGeom prst="chord">
            <a:avLst>
              <a:gd name="adj1" fmla="val 5453275"/>
              <a:gd name="adj2" fmla="val 16200000"/>
            </a:avLst>
          </a:prstGeom>
          <a:solidFill>
            <a:schemeClr val="accent4">
              <a:lumMod val="60000"/>
              <a:lumOff val="40000"/>
            </a:schemeClr>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A1</a:t>
            </a:r>
            <a:endParaRPr lang="en-IN" sz="3200" b="1" dirty="0"/>
          </a:p>
        </p:txBody>
      </p:sp>
      <p:cxnSp>
        <p:nvCxnSpPr>
          <p:cNvPr id="10" name="Straight Arrow Connector 9"/>
          <p:cNvCxnSpPr>
            <a:stCxn id="4" idx="6"/>
          </p:cNvCxnSpPr>
          <p:nvPr/>
        </p:nvCxnSpPr>
        <p:spPr>
          <a:xfrm>
            <a:off x="2438400" y="1676400"/>
            <a:ext cx="1371600" cy="1143000"/>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12" name="Straight Arrow Connector 11"/>
          <p:cNvCxnSpPr>
            <a:stCxn id="6" idx="6"/>
          </p:cNvCxnSpPr>
          <p:nvPr/>
        </p:nvCxnSpPr>
        <p:spPr>
          <a:xfrm flipV="1">
            <a:off x="2438400" y="3657600"/>
            <a:ext cx="1295400" cy="990600"/>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16" name="Straight Arrow Connector 15"/>
          <p:cNvCxnSpPr>
            <a:endCxn id="5" idx="2"/>
          </p:cNvCxnSpPr>
          <p:nvPr/>
        </p:nvCxnSpPr>
        <p:spPr>
          <a:xfrm flipV="1">
            <a:off x="5562600" y="1676400"/>
            <a:ext cx="1295400" cy="1219200"/>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24" name="Straight Arrow Connector 23"/>
          <p:cNvCxnSpPr>
            <a:endCxn id="7" idx="2"/>
          </p:cNvCxnSpPr>
          <p:nvPr/>
        </p:nvCxnSpPr>
        <p:spPr>
          <a:xfrm>
            <a:off x="5562600" y="3657600"/>
            <a:ext cx="1295400" cy="990600"/>
          </a:xfrm>
          <a:prstGeom prst="straightConnector1">
            <a:avLst/>
          </a:prstGeom>
          <a:ln>
            <a:solidFill>
              <a:schemeClr val="accent1">
                <a:lumMod val="60000"/>
                <a:lumOff val="40000"/>
              </a:schemeClr>
            </a:solidFill>
            <a:tailEnd type="arrow"/>
          </a:ln>
        </p:spPr>
        <p:style>
          <a:lnRef idx="2">
            <a:schemeClr val="accent5"/>
          </a:lnRef>
          <a:fillRef idx="0">
            <a:schemeClr val="accent5"/>
          </a:fillRef>
          <a:effectRef idx="1">
            <a:schemeClr val="accent5"/>
          </a:effectRef>
          <a:fontRef idx="minor">
            <a:schemeClr val="tx1"/>
          </a:fontRef>
        </p:style>
      </p:cxnSp>
      <p:sp>
        <p:nvSpPr>
          <p:cNvPr id="21" name="Chord 20"/>
          <p:cNvSpPr/>
          <p:nvPr/>
        </p:nvSpPr>
        <p:spPr>
          <a:xfrm>
            <a:off x="4572001" y="2743200"/>
            <a:ext cx="1143000" cy="1066800"/>
          </a:xfrm>
          <a:prstGeom prst="chord">
            <a:avLst>
              <a:gd name="adj1" fmla="val 16139926"/>
              <a:gd name="adj2" fmla="val 5416509"/>
            </a:avLst>
          </a:prstGeom>
          <a:solidFill>
            <a:schemeClr val="accent4">
              <a:lumMod val="60000"/>
              <a:lumOff val="40000"/>
            </a:schemeClr>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A2</a:t>
            </a:r>
            <a:endParaRPr lang="en-IN" sz="3200" b="1" dirty="0"/>
          </a:p>
        </p:txBody>
      </p:sp>
      <p:cxnSp>
        <p:nvCxnSpPr>
          <p:cNvPr id="30" name="Straight Arrow Connector 29"/>
          <p:cNvCxnSpPr/>
          <p:nvPr/>
        </p:nvCxnSpPr>
        <p:spPr>
          <a:xfrm>
            <a:off x="4114800" y="2971800"/>
            <a:ext cx="1066800" cy="0"/>
          </a:xfrm>
          <a:prstGeom prst="straightConnector1">
            <a:avLst/>
          </a:prstGeom>
          <a:ln>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4114800" y="3581400"/>
            <a:ext cx="1066800" cy="0"/>
          </a:xfrm>
          <a:prstGeom prst="straightConnector1">
            <a:avLst/>
          </a:prstGeom>
          <a:ln>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40" name="Title 3"/>
          <p:cNvSpPr>
            <a:spLocks noGrp="1"/>
          </p:cNvSpPr>
          <p:nvPr>
            <p:ph type="title"/>
          </p:nvPr>
        </p:nvSpPr>
        <p:spPr>
          <a:xfrm>
            <a:off x="457200" y="228600"/>
            <a:ext cx="8229600" cy="1143000"/>
          </a:xfrm>
        </p:spPr>
        <p:txBody>
          <a:bodyPr>
            <a:normAutofit/>
          </a:bodyPr>
          <a:lstStyle/>
          <a:p>
            <a:r>
              <a:rPr lang="en-US" sz="4000" b="1" dirty="0" err="1" smtClean="0">
                <a:solidFill>
                  <a:schemeClr val="tx2">
                    <a:lumMod val="75000"/>
                  </a:schemeClr>
                </a:solidFill>
              </a:rPr>
              <a:t>PowerGraph</a:t>
            </a:r>
            <a:r>
              <a:rPr lang="en-US" sz="4000" b="1" dirty="0" smtClean="0">
                <a:solidFill>
                  <a:schemeClr val="tx2">
                    <a:lumMod val="75000"/>
                  </a:schemeClr>
                </a:solidFill>
              </a:rPr>
              <a:t> Model</a:t>
            </a:r>
            <a:endParaRPr lang="en-IN" sz="40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2">
                    <a:lumMod val="75000"/>
                  </a:schemeClr>
                </a:solidFill>
              </a:rPr>
              <a:t>Can we do better?</a:t>
            </a:r>
            <a:endParaRPr lang="en-IN" sz="4000" b="1" dirty="0">
              <a:solidFill>
                <a:schemeClr val="tx2">
                  <a:lumMod val="75000"/>
                </a:schemeClr>
              </a:solidFill>
            </a:endParaRPr>
          </a:p>
        </p:txBody>
      </p:sp>
      <p:sp>
        <p:nvSpPr>
          <p:cNvPr id="3" name="Content Placeholder 2"/>
          <p:cNvSpPr>
            <a:spLocks noGrp="1"/>
          </p:cNvSpPr>
          <p:nvPr>
            <p:ph idx="1"/>
          </p:nvPr>
        </p:nvSpPr>
        <p:spPr/>
        <p:txBody>
          <a:bodyPr>
            <a:normAutofit/>
          </a:bodyPr>
          <a:lstStyle/>
          <a:p>
            <a:endParaRPr lang="en-US" dirty="0" smtClean="0"/>
          </a:p>
          <a:p>
            <a:endParaRPr lang="en-IN" dirty="0"/>
          </a:p>
        </p:txBody>
      </p:sp>
      <p:graphicFrame>
        <p:nvGraphicFramePr>
          <p:cNvPr id="6" name="Table 5"/>
          <p:cNvGraphicFramePr>
            <a:graphicFrameLocks noGrp="1"/>
          </p:cNvGraphicFramePr>
          <p:nvPr/>
        </p:nvGraphicFramePr>
        <p:xfrm>
          <a:off x="1524000" y="1652070"/>
          <a:ext cx="6096000" cy="391053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048000"/>
                <a:gridCol w="3048000"/>
              </a:tblGrid>
              <a:tr h="569867">
                <a:tc>
                  <a:txBody>
                    <a:bodyPr/>
                    <a:lstStyle/>
                    <a:p>
                      <a:pPr algn="ctr"/>
                      <a:r>
                        <a:rPr lang="en-US" b="1" dirty="0" smtClean="0"/>
                        <a:t>GOAL</a:t>
                      </a:r>
                      <a:endParaRPr lang="en-IN" b="1" dirty="0"/>
                    </a:p>
                  </a:txBody>
                  <a:tcPr/>
                </a:tc>
                <a:tc>
                  <a:txBody>
                    <a:bodyPr/>
                    <a:lstStyle/>
                    <a:p>
                      <a:pPr algn="ctr"/>
                      <a:r>
                        <a:rPr lang="en-US" b="1" dirty="0" smtClean="0"/>
                        <a:t>POWERGRAPH</a:t>
                      </a:r>
                      <a:endParaRPr lang="en-IN" b="1" dirty="0"/>
                    </a:p>
                  </a:txBody>
                  <a:tcPr/>
                </a:tc>
              </a:tr>
              <a:tr h="654147">
                <a:tc>
                  <a:txBody>
                    <a:bodyPr/>
                    <a:lstStyle/>
                    <a:p>
                      <a:pPr algn="ctr"/>
                      <a:r>
                        <a:rPr lang="en-US" b="1" dirty="0" smtClean="0"/>
                        <a:t>Computation</a:t>
                      </a:r>
                      <a:endParaRPr lang="en-IN"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2 passes</a:t>
                      </a:r>
                      <a:endParaRPr lang="en-IN" b="1" dirty="0" smtClean="0"/>
                    </a:p>
                    <a:p>
                      <a:pPr algn="ctr"/>
                      <a:endParaRPr lang="en-IN" b="1" dirty="0"/>
                    </a:p>
                  </a:txBody>
                  <a:tcPr/>
                </a:tc>
              </a:tr>
              <a:tr h="814096">
                <a:tc>
                  <a:txBody>
                    <a:bodyPr/>
                    <a:lstStyle/>
                    <a:p>
                      <a:pPr algn="ctr"/>
                      <a:r>
                        <a:rPr lang="en-US" b="1" dirty="0" smtClean="0"/>
                        <a:t>Communication</a:t>
                      </a:r>
                      <a:endParaRPr lang="en-IN"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IN" sz="1800" b="1" i="0" kern="1200" dirty="0" smtClean="0">
                          <a:solidFill>
                            <a:schemeClr val="dk1"/>
                          </a:solidFill>
                          <a:latin typeface="+mn-lt"/>
                          <a:ea typeface="+mn-ea"/>
                          <a:cs typeface="+mn-cs"/>
                        </a:rPr>
                        <a:t>∝ #Vertex</a:t>
                      </a:r>
                      <a:r>
                        <a:rPr lang="en-IN" sz="1800" b="1" i="0" kern="1200" baseline="0" dirty="0" smtClean="0">
                          <a:solidFill>
                            <a:schemeClr val="dk1"/>
                          </a:solidFill>
                          <a:latin typeface="+mn-lt"/>
                          <a:ea typeface="+mn-ea"/>
                          <a:cs typeface="+mn-cs"/>
                        </a:rPr>
                        <a:t> Mirrors</a:t>
                      </a:r>
                      <a:endParaRPr lang="en-IN" b="1" dirty="0" smtClean="0"/>
                    </a:p>
                  </a:txBody>
                  <a:tcPr/>
                </a:tc>
              </a:tr>
              <a:tr h="814096">
                <a:tc>
                  <a:txBody>
                    <a:bodyPr/>
                    <a:lstStyle/>
                    <a:p>
                      <a:pPr algn="ctr"/>
                      <a:r>
                        <a:rPr lang="en-US" b="1" dirty="0" smtClean="0"/>
                        <a:t>Pre-processing</a:t>
                      </a:r>
                      <a:endParaRPr lang="en-IN"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baseline="0" dirty="0" smtClean="0"/>
                        <a:t>Expensive (Intelligent)</a:t>
                      </a:r>
                      <a:endParaRPr lang="en-IN" b="1" dirty="0" smtClean="0"/>
                    </a:p>
                  </a:txBody>
                  <a:tcPr/>
                </a:tc>
              </a:tr>
              <a:tr h="1058324">
                <a:tc>
                  <a:txBody>
                    <a:bodyPr/>
                    <a:lstStyle/>
                    <a:p>
                      <a:pPr algn="ctr"/>
                      <a:r>
                        <a:rPr lang="en-US" b="1" dirty="0" smtClean="0"/>
                        <a:t>Memory</a:t>
                      </a:r>
                      <a:endParaRPr lang="en-IN"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High (in &amp;</a:t>
                      </a:r>
                      <a:r>
                        <a:rPr lang="en-US" b="1" baseline="0" dirty="0" smtClean="0"/>
                        <a:t> </a:t>
                      </a:r>
                      <a:r>
                        <a:rPr lang="en-US" b="1" dirty="0" smtClean="0"/>
                        <a:t>out edges + mirror</a:t>
                      </a:r>
                      <a:r>
                        <a:rPr lang="en-US" b="1" baseline="0" dirty="0" smtClean="0"/>
                        <a:t> values</a:t>
                      </a:r>
                      <a:r>
                        <a:rPr lang="en-US" b="1" dirty="0" smtClean="0"/>
                        <a:t>)</a:t>
                      </a:r>
                      <a:endParaRPr lang="en-IN" b="1" dirty="0" smtClean="0"/>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2">
                    <a:lumMod val="75000"/>
                  </a:schemeClr>
                </a:solidFill>
              </a:rPr>
              <a:t>Communication Analysis</a:t>
            </a:r>
            <a:endParaRPr lang="en-IN" sz="4000" b="1" dirty="0">
              <a:solidFill>
                <a:schemeClr val="tx2">
                  <a:lumMod val="75000"/>
                </a:schemeClr>
              </a:solidFill>
            </a:endParaRPr>
          </a:p>
        </p:txBody>
      </p:sp>
      <p:sp>
        <p:nvSpPr>
          <p:cNvPr id="3" name="Content Placeholder 2"/>
          <p:cNvSpPr>
            <a:spLocks noGrp="1"/>
          </p:cNvSpPr>
          <p:nvPr>
            <p:ph idx="1"/>
          </p:nvPr>
        </p:nvSpPr>
        <p:spPr/>
        <p:txBody>
          <a:bodyPr>
            <a:normAutofit/>
          </a:bodyPr>
          <a:lstStyle/>
          <a:p>
            <a:endParaRPr lang="en-US" dirty="0" smtClean="0"/>
          </a:p>
          <a:p>
            <a:endParaRPr lang="en-IN" dirty="0"/>
          </a:p>
        </p:txBody>
      </p:sp>
      <p:pic>
        <p:nvPicPr>
          <p:cNvPr id="1026" name="Picture 2"/>
          <p:cNvPicPr>
            <a:picLocks noChangeAspect="1" noChangeArrowheads="1"/>
          </p:cNvPicPr>
          <p:nvPr/>
        </p:nvPicPr>
        <p:blipFill>
          <a:blip r:embed="rId3" cstate="print"/>
          <a:srcRect/>
          <a:stretch>
            <a:fillRect/>
          </a:stretch>
        </p:blipFill>
        <p:spPr bwMode="auto">
          <a:xfrm>
            <a:off x="76200" y="1194858"/>
            <a:ext cx="3048000" cy="217805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3048000" y="1239714"/>
            <a:ext cx="3090863" cy="2113086"/>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6016090" y="1219200"/>
            <a:ext cx="3061020" cy="2133600"/>
          </a:xfrm>
          <a:prstGeom prst="rect">
            <a:avLst/>
          </a:prstGeom>
          <a:noFill/>
          <a:ln w="9525">
            <a:noFill/>
            <a:miter lim="800000"/>
            <a:headEnd/>
            <a:tailEnd/>
          </a:ln>
        </p:spPr>
      </p:pic>
      <p:sp>
        <p:nvSpPr>
          <p:cNvPr id="9" name="Line Callout 1 8"/>
          <p:cNvSpPr/>
          <p:nvPr/>
        </p:nvSpPr>
        <p:spPr>
          <a:xfrm flipV="1">
            <a:off x="152400" y="3474660"/>
            <a:ext cx="3505200" cy="762000"/>
          </a:xfrm>
          <a:prstGeom prst="borderCallout1">
            <a:avLst>
              <a:gd name="adj1" fmla="val 18750"/>
              <a:gd name="adj2" fmla="val -8333"/>
              <a:gd name="adj3" fmla="val 302589"/>
              <a:gd name="adj4" fmla="val 155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10" name="TextBox 9"/>
          <p:cNvSpPr txBox="1"/>
          <p:nvPr/>
        </p:nvSpPr>
        <p:spPr>
          <a:xfrm>
            <a:off x="457200" y="3429000"/>
            <a:ext cx="3124200" cy="830997"/>
          </a:xfrm>
          <a:prstGeom prst="rect">
            <a:avLst/>
          </a:prstGeom>
          <a:noFill/>
        </p:spPr>
        <p:txBody>
          <a:bodyPr wrap="square" rtlCol="0">
            <a:spAutoFit/>
          </a:bodyPr>
          <a:lstStyle/>
          <a:p>
            <a:pPr algn="ctr"/>
            <a:r>
              <a:rPr lang="en-US" sz="2400" b="1" dirty="0" smtClean="0">
                <a:solidFill>
                  <a:schemeClr val="bg1"/>
                </a:solidFill>
              </a:rPr>
              <a:t>External </a:t>
            </a:r>
          </a:p>
          <a:p>
            <a:pPr algn="ctr"/>
            <a:r>
              <a:rPr lang="en-US" sz="2400" b="1" dirty="0" smtClean="0">
                <a:solidFill>
                  <a:schemeClr val="bg1"/>
                </a:solidFill>
              </a:rPr>
              <a:t>on edge cuts</a:t>
            </a:r>
            <a:endParaRPr lang="en-IN" sz="2400" b="1" dirty="0">
              <a:solidFill>
                <a:schemeClr val="bg1"/>
              </a:solidFill>
            </a:endParaRPr>
          </a:p>
        </p:txBody>
      </p:sp>
      <p:sp>
        <p:nvSpPr>
          <p:cNvPr id="11" name="Line Callout 1 10"/>
          <p:cNvSpPr/>
          <p:nvPr/>
        </p:nvSpPr>
        <p:spPr>
          <a:xfrm flipV="1">
            <a:off x="381000" y="4419598"/>
            <a:ext cx="3276600" cy="838202"/>
          </a:xfrm>
          <a:prstGeom prst="borderCallout1">
            <a:avLst>
              <a:gd name="adj1" fmla="val 18750"/>
              <a:gd name="adj2" fmla="val -8333"/>
              <a:gd name="adj3" fmla="val 361579"/>
              <a:gd name="adj4" fmla="val 3314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12" name="TextBox 11"/>
          <p:cNvSpPr txBox="1"/>
          <p:nvPr/>
        </p:nvSpPr>
        <p:spPr>
          <a:xfrm>
            <a:off x="152400" y="4419600"/>
            <a:ext cx="3810000" cy="830997"/>
          </a:xfrm>
          <a:prstGeom prst="rect">
            <a:avLst/>
          </a:prstGeom>
          <a:noFill/>
        </p:spPr>
        <p:txBody>
          <a:bodyPr wrap="square" rtlCol="0">
            <a:spAutoFit/>
          </a:bodyPr>
          <a:lstStyle/>
          <a:p>
            <a:pPr algn="ctr"/>
            <a:r>
              <a:rPr lang="en-US" sz="2400" b="1" dirty="0" smtClean="0">
                <a:solidFill>
                  <a:schemeClr val="bg1"/>
                </a:solidFill>
              </a:rPr>
              <a:t>Ghost vertices  - </a:t>
            </a:r>
          </a:p>
          <a:p>
            <a:pPr algn="ctr"/>
            <a:r>
              <a:rPr lang="en-US" sz="2400" b="1" dirty="0" smtClean="0">
                <a:solidFill>
                  <a:schemeClr val="bg1"/>
                </a:solidFill>
              </a:rPr>
              <a:t>in and out neighbors</a:t>
            </a:r>
            <a:endParaRPr lang="en-IN" sz="2400" b="1" dirty="0">
              <a:solidFill>
                <a:schemeClr val="bg1"/>
              </a:solidFill>
            </a:endParaRPr>
          </a:p>
        </p:txBody>
      </p:sp>
      <p:sp>
        <p:nvSpPr>
          <p:cNvPr id="17" name="Line Callout 1 16"/>
          <p:cNvSpPr/>
          <p:nvPr/>
        </p:nvSpPr>
        <p:spPr>
          <a:xfrm flipV="1">
            <a:off x="3733800" y="3405662"/>
            <a:ext cx="3429000" cy="828261"/>
          </a:xfrm>
          <a:prstGeom prst="borderCallout1">
            <a:avLst>
              <a:gd name="adj1" fmla="val 18750"/>
              <a:gd name="adj2" fmla="val -8333"/>
              <a:gd name="adj3" fmla="val 289567"/>
              <a:gd name="adj4" fmla="val -5044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18" name="TextBox 17"/>
          <p:cNvSpPr txBox="1"/>
          <p:nvPr/>
        </p:nvSpPr>
        <p:spPr>
          <a:xfrm>
            <a:off x="3581400" y="3436203"/>
            <a:ext cx="3810000" cy="830997"/>
          </a:xfrm>
          <a:prstGeom prst="rect">
            <a:avLst/>
          </a:prstGeom>
          <a:noFill/>
        </p:spPr>
        <p:txBody>
          <a:bodyPr wrap="square" rtlCol="0">
            <a:spAutoFit/>
          </a:bodyPr>
          <a:lstStyle/>
          <a:p>
            <a:pPr algn="ctr"/>
            <a:r>
              <a:rPr lang="en-US" sz="2400" b="1" dirty="0" smtClean="0">
                <a:solidFill>
                  <a:schemeClr val="bg1"/>
                </a:solidFill>
              </a:rPr>
              <a:t>Mirrors -</a:t>
            </a:r>
          </a:p>
          <a:p>
            <a:pPr algn="ctr"/>
            <a:r>
              <a:rPr lang="en-US" sz="2400" b="1" dirty="0" smtClean="0">
                <a:solidFill>
                  <a:schemeClr val="bg1"/>
                </a:solidFill>
              </a:rPr>
              <a:t>in and out neighbors</a:t>
            </a:r>
            <a:endParaRPr lang="en-IN" sz="2400" b="1" dirty="0">
              <a:solidFill>
                <a:schemeClr val="bg1"/>
              </a:solidFill>
            </a:endParaRPr>
          </a:p>
        </p:txBody>
      </p:sp>
      <p:sp>
        <p:nvSpPr>
          <p:cNvPr id="19" name="Line Callout 1 18"/>
          <p:cNvSpPr/>
          <p:nvPr/>
        </p:nvSpPr>
        <p:spPr>
          <a:xfrm flipV="1">
            <a:off x="4267200" y="4572000"/>
            <a:ext cx="3276600" cy="838202"/>
          </a:xfrm>
          <a:prstGeom prst="borderCallout1">
            <a:avLst>
              <a:gd name="adj1" fmla="val 18750"/>
              <a:gd name="adj2" fmla="val -8333"/>
              <a:gd name="adj3" fmla="val 363599"/>
              <a:gd name="adj4" fmla="val -7021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
        <p:nvSpPr>
          <p:cNvPr id="20" name="TextBox 19"/>
          <p:cNvSpPr txBox="1"/>
          <p:nvPr/>
        </p:nvSpPr>
        <p:spPr>
          <a:xfrm>
            <a:off x="4038600" y="4572002"/>
            <a:ext cx="3810000" cy="461665"/>
          </a:xfrm>
          <a:prstGeom prst="rect">
            <a:avLst/>
          </a:prstGeom>
          <a:noFill/>
        </p:spPr>
        <p:txBody>
          <a:bodyPr wrap="square" rtlCol="0">
            <a:spAutoFit/>
          </a:bodyPr>
          <a:lstStyle/>
          <a:p>
            <a:pPr algn="ctr"/>
            <a:r>
              <a:rPr lang="en-US" sz="2400" b="1" dirty="0" smtClean="0">
                <a:solidFill>
                  <a:schemeClr val="bg1"/>
                </a:solidFill>
              </a:rPr>
              <a:t>External in neighbors</a:t>
            </a:r>
            <a:endParaRPr lang="en-IN"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7" grpId="0" animBg="1"/>
      <p:bldP spid="18" grpId="0"/>
      <p:bldP spid="19" grpId="0" animBg="1"/>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2">
                    <a:lumMod val="75000"/>
                  </a:schemeClr>
                </a:solidFill>
              </a:rPr>
              <a:t>Computation Balance Analysis</a:t>
            </a:r>
            <a:endParaRPr lang="en-IN" sz="4000" b="1" dirty="0">
              <a:solidFill>
                <a:schemeClr val="tx2">
                  <a:lumMod val="75000"/>
                </a:schemeClr>
              </a:solidFill>
            </a:endParaRPr>
          </a:p>
        </p:txBody>
      </p:sp>
      <p:sp>
        <p:nvSpPr>
          <p:cNvPr id="3" name="Content Placeholder 2"/>
          <p:cNvSpPr>
            <a:spLocks noGrp="1"/>
          </p:cNvSpPr>
          <p:nvPr>
            <p:ph idx="1"/>
          </p:nvPr>
        </p:nvSpPr>
        <p:spPr/>
        <p:txBody>
          <a:bodyPr>
            <a:normAutofit/>
          </a:bodyPr>
          <a:lstStyle/>
          <a:p>
            <a:endParaRPr lang="en-US" dirty="0" smtClean="0"/>
          </a:p>
          <a:p>
            <a:endParaRPr lang="en-IN" dirty="0"/>
          </a:p>
        </p:txBody>
      </p:sp>
      <p:sp>
        <p:nvSpPr>
          <p:cNvPr id="4"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p>
            <a:pPr>
              <a:buFont typeface="Arial" pitchFamily="34" charset="0"/>
              <a:buChar char="•"/>
            </a:pPr>
            <a:r>
              <a:rPr lang="en-US" sz="3200" dirty="0" smtClean="0">
                <a:latin typeface="Georgia" pitchFamily="18" charset="0"/>
              </a:rPr>
              <a:t> Power Law graphs have substantial load imbalance.</a:t>
            </a:r>
          </a:p>
          <a:p>
            <a:pPr>
              <a:buFont typeface="Arial" pitchFamily="34" charset="0"/>
              <a:buChar char="•"/>
            </a:pPr>
            <a:endParaRPr lang="en-US" sz="3200" dirty="0" smtClean="0">
              <a:latin typeface="Georgia" pitchFamily="18" charset="0"/>
            </a:endParaRPr>
          </a:p>
          <a:p>
            <a:pPr>
              <a:buFont typeface="Arial" pitchFamily="34" charset="0"/>
              <a:buChar char="•"/>
            </a:pPr>
            <a:r>
              <a:rPr lang="en-US" sz="3200" dirty="0" smtClean="0">
                <a:latin typeface="Georgia" pitchFamily="18" charset="0"/>
              </a:rPr>
              <a:t> </a:t>
            </a:r>
            <a:r>
              <a:rPr lang="en-IN" sz="3200" dirty="0" smtClean="0">
                <a:latin typeface="Georgia" pitchFamily="18" charset="0"/>
              </a:rPr>
              <a:t>Power law graphs have degree d with probability proportional to d</a:t>
            </a:r>
            <a:r>
              <a:rPr lang="en-IN" sz="3200" baseline="30000" dirty="0" smtClean="0">
                <a:latin typeface="Georgia" pitchFamily="18" charset="0"/>
              </a:rPr>
              <a:t>-</a:t>
            </a:r>
            <a:r>
              <a:rPr lang="el-GR" sz="3200" baseline="30000" dirty="0" smtClean="0">
                <a:latin typeface="Georgia" pitchFamily="18" charset="0"/>
              </a:rPr>
              <a:t>α</a:t>
            </a:r>
            <a:r>
              <a:rPr lang="en-IN" sz="3200" dirty="0" smtClean="0">
                <a:latin typeface="Georgia" pitchFamily="18" charset="0"/>
              </a:rPr>
              <a:t>. </a:t>
            </a:r>
          </a:p>
          <a:p>
            <a:pPr>
              <a:buFont typeface="Arial" pitchFamily="34" charset="0"/>
              <a:buChar char="•"/>
            </a:pPr>
            <a:endParaRPr lang="en-IN" sz="3200" dirty="0" smtClean="0">
              <a:latin typeface="Georgia" pitchFamily="18" charset="0"/>
            </a:endParaRPr>
          </a:p>
          <a:p>
            <a:pPr>
              <a:buFont typeface="Arial" pitchFamily="34" charset="0"/>
              <a:buChar char="•"/>
            </a:pPr>
            <a:r>
              <a:rPr lang="en-IN" sz="3200" dirty="0" smtClean="0">
                <a:latin typeface="Georgia" pitchFamily="18" charset="0"/>
              </a:rPr>
              <a:t>Lower </a:t>
            </a:r>
            <a:r>
              <a:rPr lang="el-GR" sz="3200" dirty="0" smtClean="0">
                <a:latin typeface="Georgia" pitchFamily="18" charset="0"/>
              </a:rPr>
              <a:t>α</a:t>
            </a:r>
            <a:r>
              <a:rPr lang="en-IN" sz="3200" dirty="0" smtClean="0">
                <a:latin typeface="Georgia" pitchFamily="18" charset="0"/>
              </a:rPr>
              <a:t> means a denser graph with more high degree vertices.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2">
                    <a:lumMod val="75000"/>
                  </a:schemeClr>
                </a:solidFill>
              </a:rPr>
              <a:t>Computation Balance Analysis</a:t>
            </a:r>
            <a:endParaRPr lang="en-IN" sz="4000" b="1" dirty="0">
              <a:solidFill>
                <a:schemeClr val="tx2">
                  <a:lumMod val="75000"/>
                </a:schemeClr>
              </a:solidFill>
            </a:endParaRPr>
          </a:p>
        </p:txBody>
      </p:sp>
      <p:sp>
        <p:nvSpPr>
          <p:cNvPr id="3" name="Content Placeholder 2"/>
          <p:cNvSpPr>
            <a:spLocks noGrp="1"/>
          </p:cNvSpPr>
          <p:nvPr>
            <p:ph idx="1"/>
          </p:nvPr>
        </p:nvSpPr>
        <p:spPr/>
        <p:txBody>
          <a:bodyPr>
            <a:normAutofit/>
          </a:bodyPr>
          <a:lstStyle/>
          <a:p>
            <a:endParaRPr lang="en-US" dirty="0" smtClean="0"/>
          </a:p>
          <a:p>
            <a:endParaRPr lang="en-IN" dirty="0"/>
          </a:p>
        </p:txBody>
      </p:sp>
      <p:pic>
        <p:nvPicPr>
          <p:cNvPr id="4100" name="Picture 4"/>
          <p:cNvPicPr>
            <a:picLocks noChangeAspect="1" noChangeArrowheads="1"/>
          </p:cNvPicPr>
          <p:nvPr/>
        </p:nvPicPr>
        <p:blipFill>
          <a:blip r:embed="rId3" cstate="print"/>
          <a:srcRect/>
          <a:stretch>
            <a:fillRect/>
          </a:stretch>
        </p:blipFill>
        <p:spPr bwMode="auto">
          <a:xfrm>
            <a:off x="1900238" y="1733550"/>
            <a:ext cx="5343525" cy="339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2">
                    <a:lumMod val="75000"/>
                  </a:schemeClr>
                </a:solidFill>
              </a:rPr>
              <a:t>Co</a:t>
            </a:r>
            <a:r>
              <a:rPr lang="en-US" sz="4000" b="1" dirty="0" smtClean="0">
                <a:solidFill>
                  <a:schemeClr val="tx2">
                    <a:lumMod val="75000"/>
                  </a:schemeClr>
                </a:solidFill>
              </a:rPr>
              <a:t>mputation Balance Analysis</a:t>
            </a:r>
            <a:endParaRPr lang="en-IN" sz="4000" b="1" dirty="0">
              <a:solidFill>
                <a:schemeClr val="tx2">
                  <a:lumMod val="75000"/>
                </a:schemeClr>
              </a:solidFill>
            </a:endParaRPr>
          </a:p>
        </p:txBody>
      </p:sp>
      <p:sp>
        <p:nvSpPr>
          <p:cNvPr id="3" name="Content Placeholder 2"/>
          <p:cNvSpPr>
            <a:spLocks noGrp="1"/>
          </p:cNvSpPr>
          <p:nvPr>
            <p:ph idx="1"/>
          </p:nvPr>
        </p:nvSpPr>
        <p:spPr/>
        <p:txBody>
          <a:bodyPr>
            <a:normAutofit/>
          </a:bodyPr>
          <a:lstStyle/>
          <a:p>
            <a:endParaRPr lang="en-US" dirty="0" smtClean="0"/>
          </a:p>
          <a:p>
            <a:endParaRPr lang="en-IN" dirty="0"/>
          </a:p>
        </p:txBody>
      </p:sp>
      <p:pic>
        <p:nvPicPr>
          <p:cNvPr id="5122" name="Picture 2"/>
          <p:cNvPicPr>
            <a:picLocks noChangeAspect="1" noChangeArrowheads="1"/>
          </p:cNvPicPr>
          <p:nvPr/>
        </p:nvPicPr>
        <p:blipFill>
          <a:blip r:embed="rId3" cstate="print"/>
          <a:srcRect/>
          <a:stretch>
            <a:fillRect/>
          </a:stretch>
        </p:blipFill>
        <p:spPr bwMode="auto">
          <a:xfrm>
            <a:off x="1933575" y="1733550"/>
            <a:ext cx="5276850" cy="339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2">
                    <a:lumMod val="75000"/>
                  </a:schemeClr>
                </a:solidFill>
              </a:rPr>
              <a:t>Real World </a:t>
            </a:r>
            <a:r>
              <a:rPr lang="en-US" sz="4000" b="1" dirty="0" err="1" smtClean="0">
                <a:solidFill>
                  <a:schemeClr val="tx2">
                    <a:lumMod val="75000"/>
                  </a:schemeClr>
                </a:solidFill>
              </a:rPr>
              <a:t>vs</a:t>
            </a:r>
            <a:r>
              <a:rPr lang="en-US" sz="4000" b="1" dirty="0" smtClean="0">
                <a:solidFill>
                  <a:schemeClr val="tx2">
                    <a:lumMod val="75000"/>
                  </a:schemeClr>
                </a:solidFill>
              </a:rPr>
              <a:t> Power Law</a:t>
            </a:r>
            <a:endParaRPr lang="en-IN" sz="4000" b="1" dirty="0">
              <a:solidFill>
                <a:schemeClr val="tx2">
                  <a:lumMod val="75000"/>
                </a:scheme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1914525" y="1838325"/>
            <a:ext cx="5314950" cy="318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chemeClr val="tx2">
                    <a:lumMod val="75000"/>
                  </a:schemeClr>
                </a:solidFill>
              </a:rPr>
              <a:t>Communication Balance Analysis</a:t>
            </a:r>
            <a:endParaRPr lang="en-IN" sz="4000" b="1" dirty="0">
              <a:solidFill>
                <a:schemeClr val="tx2">
                  <a:lumMod val="75000"/>
                </a:schemeClr>
              </a:solidFill>
            </a:endParaRPr>
          </a:p>
        </p:txBody>
      </p:sp>
      <p:sp>
        <p:nvSpPr>
          <p:cNvPr id="3" name="Content Placeholder 2"/>
          <p:cNvSpPr>
            <a:spLocks noGrp="1"/>
          </p:cNvSpPr>
          <p:nvPr>
            <p:ph idx="1"/>
          </p:nvPr>
        </p:nvSpPr>
        <p:spPr/>
        <p:txBody>
          <a:bodyPr>
            <a:normAutofit/>
          </a:bodyPr>
          <a:lstStyle/>
          <a:p>
            <a:endParaRPr lang="en-US" dirty="0" smtClean="0"/>
          </a:p>
          <a:p>
            <a:endParaRPr lang="en-IN" dirty="0"/>
          </a:p>
        </p:txBody>
      </p:sp>
      <p:pic>
        <p:nvPicPr>
          <p:cNvPr id="6146" name="Picture 2"/>
          <p:cNvPicPr>
            <a:picLocks noChangeAspect="1" noChangeArrowheads="1"/>
          </p:cNvPicPr>
          <p:nvPr/>
        </p:nvPicPr>
        <p:blipFill>
          <a:blip r:embed="rId3" cstate="print"/>
          <a:srcRect/>
          <a:stretch>
            <a:fillRect/>
          </a:stretch>
        </p:blipFill>
        <p:spPr bwMode="auto">
          <a:xfrm>
            <a:off x="1924050" y="1581150"/>
            <a:ext cx="5295900" cy="369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solidFill>
                  <a:schemeClr val="tx2">
                    <a:lumMod val="75000"/>
                  </a:schemeClr>
                </a:solidFill>
              </a:rPr>
              <a:t>PageRank</a:t>
            </a:r>
            <a:r>
              <a:rPr lang="en-US" b="1" dirty="0" smtClean="0">
                <a:solidFill>
                  <a:schemeClr val="tx2">
                    <a:lumMod val="75000"/>
                  </a:schemeClr>
                </a:solidFill>
              </a:rPr>
              <a:t> – Runtime w/o partition</a:t>
            </a:r>
            <a:endParaRPr lang="en-IN" b="1" dirty="0">
              <a:solidFill>
                <a:schemeClr val="tx2">
                  <a:lumMod val="75000"/>
                </a:schemeClr>
              </a:solidFill>
            </a:endParaRPr>
          </a:p>
        </p:txBody>
      </p:sp>
      <p:sp>
        <p:nvSpPr>
          <p:cNvPr id="3" name="Content Placeholder 2"/>
          <p:cNvSpPr>
            <a:spLocks noGrp="1"/>
          </p:cNvSpPr>
          <p:nvPr>
            <p:ph idx="1"/>
          </p:nvPr>
        </p:nvSpPr>
        <p:spPr/>
        <p:txBody>
          <a:bodyPr>
            <a:normAutofit/>
          </a:bodyPr>
          <a:lstStyle/>
          <a:p>
            <a:endParaRPr lang="en-US" dirty="0" smtClean="0"/>
          </a:p>
          <a:p>
            <a:endParaRPr lang="en-IN" dirty="0"/>
          </a:p>
        </p:txBody>
      </p:sp>
      <p:pic>
        <p:nvPicPr>
          <p:cNvPr id="7170" name="Picture 2"/>
          <p:cNvPicPr>
            <a:picLocks noChangeAspect="1" noChangeArrowheads="1"/>
          </p:cNvPicPr>
          <p:nvPr/>
        </p:nvPicPr>
        <p:blipFill>
          <a:blip r:embed="rId3" cstate="print"/>
          <a:srcRect/>
          <a:stretch>
            <a:fillRect/>
          </a:stretch>
        </p:blipFill>
        <p:spPr bwMode="auto">
          <a:xfrm>
            <a:off x="1928813" y="1814513"/>
            <a:ext cx="5286375" cy="322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457200" y="274638"/>
            <a:ext cx="8229600" cy="1143000"/>
          </a:xfrm>
        </p:spPr>
        <p:txBody>
          <a:bodyPr>
            <a:normAutofit/>
          </a:bodyPr>
          <a:lstStyle/>
          <a:p>
            <a:r>
              <a:rPr lang="en-US" sz="4000" b="1" dirty="0" smtClean="0">
                <a:solidFill>
                  <a:schemeClr val="tx2">
                    <a:lumMod val="75000"/>
                  </a:schemeClr>
                </a:solidFill>
              </a:rPr>
              <a:t>Road Scale</a:t>
            </a:r>
            <a:endParaRPr lang="en-IN" sz="4000" b="1" dirty="0">
              <a:solidFill>
                <a:schemeClr val="tx2">
                  <a:lumMod val="75000"/>
                </a:schemeClr>
              </a:solidFill>
            </a:endParaRPr>
          </a:p>
        </p:txBody>
      </p:sp>
      <p:sp>
        <p:nvSpPr>
          <p:cNvPr id="22" name="TextBox 21"/>
          <p:cNvSpPr txBox="1"/>
          <p:nvPr/>
        </p:nvSpPr>
        <p:spPr>
          <a:xfrm>
            <a:off x="3200400" y="4191000"/>
            <a:ext cx="2667000" cy="1261884"/>
          </a:xfrm>
          <a:prstGeom prst="rect">
            <a:avLst/>
          </a:prstGeom>
          <a:solidFill>
            <a:schemeClr val="tx2">
              <a:lumMod val="20000"/>
              <a:lumOff val="80000"/>
            </a:schemeClr>
          </a:soli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400" dirty="0" smtClean="0"/>
              <a:t>&gt;24 million vertices</a:t>
            </a:r>
          </a:p>
          <a:p>
            <a:pPr algn="ctr"/>
            <a:r>
              <a:rPr lang="en-US" sz="2400" dirty="0" smtClean="0"/>
              <a:t>&gt;58 million edges</a:t>
            </a:r>
          </a:p>
          <a:p>
            <a:pPr algn="ctr"/>
            <a:r>
              <a:rPr lang="en-US" sz="1400" dirty="0" smtClean="0"/>
              <a:t>*Route Planning in Road Networks - 2008</a:t>
            </a:r>
            <a:endParaRPr lang="en-IN" sz="1400" dirty="0"/>
          </a:p>
        </p:txBody>
      </p:sp>
      <p:pic>
        <p:nvPicPr>
          <p:cNvPr id="7" name="Picture 6" descr="flow_improve_example_09.png"/>
          <p:cNvPicPr>
            <a:picLocks noChangeAspect="1"/>
          </p:cNvPicPr>
          <p:nvPr/>
        </p:nvPicPr>
        <p:blipFill>
          <a:blip r:embed="rId3" cstate="print"/>
          <a:stretch>
            <a:fillRect/>
          </a:stretch>
        </p:blipFill>
        <p:spPr>
          <a:xfrm>
            <a:off x="2819400" y="1371600"/>
            <a:ext cx="3454645" cy="2590984"/>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solidFill>
                  <a:schemeClr val="tx2">
                    <a:lumMod val="75000"/>
                  </a:schemeClr>
                </a:solidFill>
              </a:rPr>
              <a:t>PageRank</a:t>
            </a:r>
            <a:r>
              <a:rPr lang="en-US" b="1" dirty="0" smtClean="0">
                <a:solidFill>
                  <a:schemeClr val="tx2">
                    <a:lumMod val="75000"/>
                  </a:schemeClr>
                </a:solidFill>
              </a:rPr>
              <a:t> – Runtime with partition</a:t>
            </a:r>
            <a:endParaRPr lang="en-IN" b="1" dirty="0">
              <a:solidFill>
                <a:schemeClr val="tx2">
                  <a:lumMod val="75000"/>
                </a:schemeClr>
              </a:solidFill>
            </a:endParaRPr>
          </a:p>
        </p:txBody>
      </p:sp>
      <p:sp>
        <p:nvSpPr>
          <p:cNvPr id="3" name="Content Placeholder 2"/>
          <p:cNvSpPr>
            <a:spLocks noGrp="1"/>
          </p:cNvSpPr>
          <p:nvPr>
            <p:ph idx="1"/>
          </p:nvPr>
        </p:nvSpPr>
        <p:spPr/>
        <p:txBody>
          <a:bodyPr>
            <a:normAutofit/>
          </a:bodyPr>
          <a:lstStyle/>
          <a:p>
            <a:endParaRPr lang="en-US" dirty="0" smtClean="0"/>
          </a:p>
          <a:p>
            <a:endParaRPr lang="en-IN" dirty="0"/>
          </a:p>
        </p:txBody>
      </p:sp>
      <p:pic>
        <p:nvPicPr>
          <p:cNvPr id="8194" name="Picture 2"/>
          <p:cNvPicPr>
            <a:picLocks noChangeAspect="1" noChangeArrowheads="1"/>
          </p:cNvPicPr>
          <p:nvPr/>
        </p:nvPicPr>
        <p:blipFill>
          <a:blip r:embed="rId3" cstate="print"/>
          <a:srcRect/>
          <a:stretch>
            <a:fillRect/>
          </a:stretch>
        </p:blipFill>
        <p:spPr bwMode="auto">
          <a:xfrm>
            <a:off x="1938338" y="1857375"/>
            <a:ext cx="5267325"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smtClean="0">
                <a:solidFill>
                  <a:schemeClr val="tx2">
                    <a:lumMod val="75000"/>
                  </a:schemeClr>
                </a:solidFill>
              </a:rPr>
              <a:t>PageRank</a:t>
            </a:r>
            <a:r>
              <a:rPr lang="en-US" sz="4000" b="1" dirty="0" smtClean="0">
                <a:solidFill>
                  <a:schemeClr val="tx2">
                    <a:lumMod val="75000"/>
                  </a:schemeClr>
                </a:solidFill>
              </a:rPr>
              <a:t> – Memory footprint</a:t>
            </a:r>
            <a:endParaRPr lang="en-IN" sz="4000" b="1" dirty="0">
              <a:solidFill>
                <a:schemeClr val="tx2">
                  <a:lumMod val="75000"/>
                </a:schemeClr>
              </a:solidFill>
            </a:endParaRPr>
          </a:p>
        </p:txBody>
      </p:sp>
      <p:sp>
        <p:nvSpPr>
          <p:cNvPr id="3" name="Content Placeholder 2"/>
          <p:cNvSpPr>
            <a:spLocks noGrp="1"/>
          </p:cNvSpPr>
          <p:nvPr>
            <p:ph idx="1"/>
          </p:nvPr>
        </p:nvSpPr>
        <p:spPr/>
        <p:txBody>
          <a:bodyPr>
            <a:normAutofit/>
          </a:bodyPr>
          <a:lstStyle/>
          <a:p>
            <a:endParaRPr lang="en-US" dirty="0" smtClean="0"/>
          </a:p>
          <a:p>
            <a:endParaRPr lang="en-IN" dirty="0"/>
          </a:p>
        </p:txBody>
      </p:sp>
      <p:pic>
        <p:nvPicPr>
          <p:cNvPr id="9218" name="Picture 2"/>
          <p:cNvPicPr>
            <a:picLocks noChangeAspect="1" noChangeArrowheads="1"/>
          </p:cNvPicPr>
          <p:nvPr/>
        </p:nvPicPr>
        <p:blipFill>
          <a:blip r:embed="rId3" cstate="print"/>
          <a:srcRect/>
          <a:stretch>
            <a:fillRect/>
          </a:stretch>
        </p:blipFill>
        <p:spPr bwMode="auto">
          <a:xfrm>
            <a:off x="1919288" y="1833563"/>
            <a:ext cx="5305425" cy="319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solidFill>
                  <a:schemeClr val="tx2">
                    <a:lumMod val="75000"/>
                  </a:schemeClr>
                </a:solidFill>
              </a:rPr>
              <a:t>PageRank</a:t>
            </a:r>
            <a:r>
              <a:rPr lang="en-US" b="1" dirty="0" smtClean="0">
                <a:solidFill>
                  <a:schemeClr val="tx2">
                    <a:lumMod val="75000"/>
                  </a:schemeClr>
                </a:solidFill>
              </a:rPr>
              <a:t> – Network Communication</a:t>
            </a:r>
            <a:endParaRPr lang="en-IN" b="1" dirty="0">
              <a:solidFill>
                <a:schemeClr val="tx2">
                  <a:lumMod val="75000"/>
                </a:schemeClr>
              </a:solidFill>
            </a:endParaRPr>
          </a:p>
        </p:txBody>
      </p:sp>
      <p:sp>
        <p:nvSpPr>
          <p:cNvPr id="3" name="Content Placeholder 2"/>
          <p:cNvSpPr>
            <a:spLocks noGrp="1"/>
          </p:cNvSpPr>
          <p:nvPr>
            <p:ph idx="1"/>
          </p:nvPr>
        </p:nvSpPr>
        <p:spPr/>
        <p:txBody>
          <a:bodyPr>
            <a:normAutofit/>
          </a:bodyPr>
          <a:lstStyle/>
          <a:p>
            <a:endParaRPr lang="en-US" dirty="0" smtClean="0"/>
          </a:p>
          <a:p>
            <a:endParaRPr lang="en-IN" dirty="0"/>
          </a:p>
        </p:txBody>
      </p:sp>
      <p:pic>
        <p:nvPicPr>
          <p:cNvPr id="10242" name="Picture 2"/>
          <p:cNvPicPr>
            <a:picLocks noChangeAspect="1" noChangeArrowheads="1"/>
          </p:cNvPicPr>
          <p:nvPr/>
        </p:nvPicPr>
        <p:blipFill>
          <a:blip r:embed="rId3" cstate="print"/>
          <a:srcRect/>
          <a:stretch>
            <a:fillRect/>
          </a:stretch>
        </p:blipFill>
        <p:spPr bwMode="auto">
          <a:xfrm>
            <a:off x="1943100" y="1828800"/>
            <a:ext cx="52578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1881188" y="1862138"/>
            <a:ext cx="5381625" cy="3133725"/>
          </a:xfrm>
          <a:prstGeom prst="rect">
            <a:avLst/>
          </a:prstGeom>
          <a:noFill/>
          <a:ln w="9525">
            <a:noFill/>
            <a:miter lim="800000"/>
            <a:headEnd/>
            <a:tailEnd/>
          </a:ln>
        </p:spPr>
      </p:pic>
      <p:sp>
        <p:nvSpPr>
          <p:cNvPr id="4" name="Title 3"/>
          <p:cNvSpPr>
            <a:spLocks noGrp="1"/>
          </p:cNvSpPr>
          <p:nvPr>
            <p:ph type="title"/>
          </p:nvPr>
        </p:nvSpPr>
        <p:spPr/>
        <p:txBody>
          <a:bodyPr>
            <a:normAutofit/>
          </a:bodyPr>
          <a:lstStyle/>
          <a:p>
            <a:r>
              <a:rPr lang="en-US" sz="4000" b="1" dirty="0" smtClean="0">
                <a:solidFill>
                  <a:schemeClr val="tx2">
                    <a:lumMod val="75000"/>
                  </a:schemeClr>
                </a:solidFill>
              </a:rPr>
              <a:t>Scalability</a:t>
            </a:r>
            <a:endParaRPr lang="en-IN" sz="40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2895600"/>
          </a:xfrm>
        </p:spPr>
        <p:txBody>
          <a:bodyPr>
            <a:normAutofit/>
          </a:bodyPr>
          <a:lstStyle/>
          <a:p>
            <a:r>
              <a:rPr lang="en-US" dirty="0" smtClean="0"/>
              <a:t>X-Stream: Edge-centric Graph Processing using Streaming Partitions</a:t>
            </a:r>
            <a:endParaRPr lang="en-US" dirty="0"/>
          </a:p>
        </p:txBody>
      </p:sp>
      <p:sp>
        <p:nvSpPr>
          <p:cNvPr id="3" name="TextBox 2"/>
          <p:cNvSpPr txBox="1"/>
          <p:nvPr/>
        </p:nvSpPr>
        <p:spPr>
          <a:xfrm>
            <a:off x="76200" y="5562600"/>
            <a:ext cx="7848600" cy="323165"/>
          </a:xfrm>
          <a:prstGeom prst="rect">
            <a:avLst/>
          </a:prstGeom>
          <a:noFill/>
        </p:spPr>
        <p:txBody>
          <a:bodyPr wrap="square" rtlCol="0">
            <a:spAutoFit/>
          </a:bodyPr>
          <a:lstStyle/>
          <a:p>
            <a:r>
              <a:rPr lang="en-US" sz="1500" dirty="0" smtClean="0">
                <a:solidFill>
                  <a:schemeClr val="bg1">
                    <a:lumMod val="50000"/>
                  </a:schemeClr>
                </a:solidFill>
                <a:latin typeface="Georgia" panose="02040502050405020303" pitchFamily="18" charset="0"/>
              </a:rPr>
              <a:t>* Some figures adopted from author’s presentation</a:t>
            </a:r>
            <a:endParaRPr lang="en-US" sz="1500" dirty="0">
              <a:solidFill>
                <a:schemeClr val="bg1">
                  <a:lumMod val="50000"/>
                </a:schemeClr>
              </a:solidFill>
              <a:latin typeface="Georgia" panose="02040502050405020303" pitchFamily="18" charset="0"/>
            </a:endParaRPr>
          </a:p>
        </p:txBody>
      </p:sp>
    </p:spTree>
    <p:extLst>
      <p:ext uri="{BB962C8B-B14F-4D97-AF65-F5344CB8AC3E}">
        <p14:creationId xmlns="" xmlns:p14="http://schemas.microsoft.com/office/powerpoint/2010/main" val="8556298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a:bodyPr>
          <a:lstStyle/>
          <a:p>
            <a:pPr>
              <a:lnSpc>
                <a:spcPct val="200000"/>
              </a:lnSpc>
            </a:pPr>
            <a:r>
              <a:rPr lang="en-US" sz="2300" dirty="0" smtClean="0"/>
              <a:t>Can sequential access be used instead of random access?!</a:t>
            </a:r>
          </a:p>
          <a:p>
            <a:pPr>
              <a:lnSpc>
                <a:spcPct val="200000"/>
              </a:lnSpc>
            </a:pPr>
            <a:r>
              <a:rPr lang="en-US" sz="2300" dirty="0" smtClean="0"/>
              <a:t>Can large graph processing be done on a single machine?!</a:t>
            </a:r>
          </a:p>
        </p:txBody>
      </p:sp>
      <p:grpSp>
        <p:nvGrpSpPr>
          <p:cNvPr id="4" name="Group 3"/>
          <p:cNvGrpSpPr/>
          <p:nvPr/>
        </p:nvGrpSpPr>
        <p:grpSpPr>
          <a:xfrm>
            <a:off x="838200" y="3276599"/>
            <a:ext cx="8070813" cy="2667001"/>
            <a:chOff x="838200" y="3276599"/>
            <a:chExt cx="8070813" cy="2667001"/>
          </a:xfrm>
        </p:grpSpPr>
        <p:sp>
          <p:nvSpPr>
            <p:cNvPr id="9" name="12-Point Star 8"/>
            <p:cNvSpPr/>
            <p:nvPr/>
          </p:nvSpPr>
          <p:spPr>
            <a:xfrm>
              <a:off x="3956013" y="3276599"/>
              <a:ext cx="4953000" cy="2667001"/>
            </a:xfrm>
            <a:prstGeom prst="star12">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Rectangle 6"/>
            <p:cNvSpPr/>
            <p:nvPr/>
          </p:nvSpPr>
          <p:spPr>
            <a:xfrm>
              <a:off x="4724400" y="4012793"/>
              <a:ext cx="3378104" cy="1092607"/>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6500" b="1" cap="none" spc="0" dirty="0" smtClean="0">
                  <a:ln w="0"/>
                  <a:solidFill>
                    <a:srgbClr val="FF3300"/>
                  </a:solidFill>
                  <a:effectLst>
                    <a:outerShdw blurRad="50800" dist="38100" dir="2700000" algn="tl" rotWithShape="0">
                      <a:prstClr val="black">
                        <a:alpha val="40000"/>
                      </a:prstClr>
                    </a:outerShdw>
                  </a:effectLst>
                </a:rPr>
                <a:t>X-Stream</a:t>
              </a:r>
              <a:endParaRPr lang="en-US" sz="6500" b="1" cap="none" spc="0" dirty="0">
                <a:ln w="0"/>
                <a:solidFill>
                  <a:srgbClr val="FF3300"/>
                </a:solidFill>
                <a:effectLst>
                  <a:outerShdw blurRad="50800" dist="38100" dir="2700000" algn="tl" rotWithShape="0">
                    <a:prstClr val="black">
                      <a:alpha val="40000"/>
                    </a:prstClr>
                  </a:outerShdw>
                </a:effectLst>
              </a:endParaRP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8200" y="3602326"/>
              <a:ext cx="2512134" cy="1889125"/>
            </a:xfrm>
            <a:prstGeom prst="rect">
              <a:avLst/>
            </a:prstGeom>
          </p:spPr>
        </p:pic>
      </p:grpSp>
    </p:spTree>
    <p:extLst>
      <p:ext uri="{BB962C8B-B14F-4D97-AF65-F5344CB8AC3E}">
        <p14:creationId xmlns="" xmlns:p14="http://schemas.microsoft.com/office/powerpoint/2010/main" val="419018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Sequential Access: Key to Performance!</a:t>
            </a:r>
            <a:endParaRPr lang="en-US" dirty="0"/>
          </a:p>
        </p:txBody>
      </p:sp>
      <p:graphicFrame>
        <p:nvGraphicFramePr>
          <p:cNvPr id="11" name="Content Placeholder 10"/>
          <p:cNvGraphicFramePr>
            <a:graphicFrameLocks noGrp="1"/>
          </p:cNvGraphicFramePr>
          <p:nvPr>
            <p:ph idx="1"/>
            <p:extLst>
              <p:ext uri="{D42A27DB-BD31-4B8C-83A1-F6EECF244321}">
                <p14:modId xmlns="" xmlns:p14="http://schemas.microsoft.com/office/powerpoint/2010/main" val="1191885968"/>
              </p:ext>
            </p:extLst>
          </p:nvPr>
        </p:nvGraphicFramePr>
        <p:xfrm>
          <a:off x="457199" y="2743200"/>
          <a:ext cx="8229601" cy="2377441"/>
        </p:xfrm>
        <a:graphic>
          <a:graphicData uri="http://schemas.openxmlformats.org/drawingml/2006/table">
            <a:tbl>
              <a:tblPr firstRow="1" bandRow="1">
                <a:tableStyleId>{6E25E649-3F16-4E02-A733-19D2CDBF48F0}</a:tableStyleId>
              </a:tblPr>
              <a:tblGrid>
                <a:gridCol w="1523999"/>
                <a:gridCol w="990602"/>
                <a:gridCol w="1219200"/>
                <a:gridCol w="1066800"/>
                <a:gridCol w="1077684"/>
                <a:gridCol w="1175658"/>
                <a:gridCol w="1175658"/>
              </a:tblGrid>
              <a:tr h="398973">
                <a:tc>
                  <a:txBody>
                    <a:bodyPr/>
                    <a:lstStyle/>
                    <a:p>
                      <a:pPr algn="ctr"/>
                      <a:r>
                        <a:rPr lang="en-US" dirty="0" smtClean="0">
                          <a:latin typeface="Georgia" panose="02040502050405020303" pitchFamily="18" charset="0"/>
                        </a:rPr>
                        <a:t>Medium</a:t>
                      </a:r>
                      <a:endParaRPr lang="en-US" dirty="0">
                        <a:latin typeface="Georgia" panose="02040502050405020303" pitchFamily="18" charset="0"/>
                      </a:endParaRPr>
                    </a:p>
                  </a:txBody>
                  <a:tcPr anchor="ctr"/>
                </a:tc>
                <a:tc gridSpan="3">
                  <a:txBody>
                    <a:bodyPr/>
                    <a:lstStyle/>
                    <a:p>
                      <a:pPr algn="ctr"/>
                      <a:r>
                        <a:rPr lang="en-US" dirty="0" smtClean="0">
                          <a:latin typeface="Georgia" panose="02040502050405020303" pitchFamily="18" charset="0"/>
                        </a:rPr>
                        <a:t>Read (MB/s)</a:t>
                      </a:r>
                      <a:endParaRPr lang="en-US" dirty="0">
                        <a:latin typeface="Georgia" panose="02040502050405020303" pitchFamily="18" charset="0"/>
                      </a:endParaRPr>
                    </a:p>
                  </a:txBody>
                  <a:tcPr anchor="ctr"/>
                </a:tc>
                <a:tc hMerge="1">
                  <a:txBody>
                    <a:bodyPr/>
                    <a:lstStyle/>
                    <a:p>
                      <a:endParaRPr lang="en-US" dirty="0"/>
                    </a:p>
                  </a:txBody>
                  <a:tcPr/>
                </a:tc>
                <a:tc hMerge="1">
                  <a:txBody>
                    <a:bodyPr/>
                    <a:lstStyle/>
                    <a:p>
                      <a:endParaRPr lang="en-US" dirty="0"/>
                    </a:p>
                  </a:txBody>
                  <a:tcPr/>
                </a:tc>
                <a:tc gridSpan="3">
                  <a:txBody>
                    <a:bodyPr/>
                    <a:lstStyle/>
                    <a:p>
                      <a:pPr algn="ctr"/>
                      <a:r>
                        <a:rPr lang="en-US" dirty="0" smtClean="0">
                          <a:latin typeface="Georgia" panose="02040502050405020303" pitchFamily="18" charset="0"/>
                        </a:rPr>
                        <a:t>Write (MB/s)</a:t>
                      </a:r>
                      <a:endParaRPr lang="en-US" dirty="0">
                        <a:latin typeface="Georgia" panose="02040502050405020303" pitchFamily="18" charset="0"/>
                      </a:endParaRPr>
                    </a:p>
                  </a:txBody>
                  <a:tcPr anchor="ctr"/>
                </a:tc>
                <a:tc hMerge="1">
                  <a:txBody>
                    <a:bodyPr/>
                    <a:lstStyle/>
                    <a:p>
                      <a:endParaRPr lang="en-US" dirty="0"/>
                    </a:p>
                  </a:txBody>
                  <a:tcPr/>
                </a:tc>
                <a:tc hMerge="1">
                  <a:txBody>
                    <a:bodyPr/>
                    <a:lstStyle/>
                    <a:p>
                      <a:endParaRPr lang="en-US" dirty="0"/>
                    </a:p>
                  </a:txBody>
                  <a:tcPr/>
                </a:tc>
              </a:tr>
              <a:tr h="398973">
                <a:tc>
                  <a:txBody>
                    <a:bodyPr/>
                    <a:lstStyle/>
                    <a:p>
                      <a:pPr algn="ctr"/>
                      <a:endParaRPr lang="en-US" dirty="0">
                        <a:latin typeface="Georgia" panose="02040502050405020303" pitchFamily="18" charset="0"/>
                      </a:endParaRPr>
                    </a:p>
                  </a:txBody>
                  <a:tcPr anchor="ctr"/>
                </a:tc>
                <a:tc>
                  <a:txBody>
                    <a:bodyPr/>
                    <a:lstStyle/>
                    <a:p>
                      <a:pPr algn="ctr"/>
                      <a:r>
                        <a:rPr lang="en-US" sz="1400" b="1" dirty="0" smtClean="0">
                          <a:latin typeface="Georgia" panose="02040502050405020303" pitchFamily="18" charset="0"/>
                        </a:rPr>
                        <a:t>Random</a:t>
                      </a:r>
                      <a:endParaRPr lang="en-US" sz="1400" b="1" dirty="0">
                        <a:latin typeface="Georgia" panose="02040502050405020303" pitchFamily="18" charset="0"/>
                      </a:endParaRPr>
                    </a:p>
                  </a:txBody>
                  <a:tcPr anchor="ctr"/>
                </a:tc>
                <a:tc>
                  <a:txBody>
                    <a:bodyPr/>
                    <a:lstStyle/>
                    <a:p>
                      <a:pPr algn="ctr"/>
                      <a:r>
                        <a:rPr lang="en-US" sz="1400" b="1" dirty="0" smtClean="0">
                          <a:latin typeface="Georgia" panose="02040502050405020303" pitchFamily="18" charset="0"/>
                        </a:rPr>
                        <a:t>Sequential</a:t>
                      </a:r>
                      <a:endParaRPr lang="en-US" sz="1400" b="1" dirty="0">
                        <a:latin typeface="Georgia" panose="02040502050405020303" pitchFamily="18" charset="0"/>
                      </a:endParaRPr>
                    </a:p>
                  </a:txBody>
                  <a:tcPr anchor="ctr"/>
                </a:tc>
                <a:tc>
                  <a:txBody>
                    <a:bodyPr/>
                    <a:lstStyle/>
                    <a:p>
                      <a:pPr algn="ctr"/>
                      <a:r>
                        <a:rPr lang="en-US" sz="1400" b="1" dirty="0" smtClean="0">
                          <a:latin typeface="Georgia" panose="02040502050405020303" pitchFamily="18" charset="0"/>
                        </a:rPr>
                        <a:t>Speed up</a:t>
                      </a:r>
                      <a:endParaRPr lang="en-US" sz="1400" b="1" dirty="0">
                        <a:latin typeface="Georgia" panose="02040502050405020303" pitchFamily="18" charset="0"/>
                      </a:endParaRPr>
                    </a:p>
                  </a:txBody>
                  <a:tcPr anchor="ctr"/>
                </a:tc>
                <a:tc>
                  <a:txBody>
                    <a:bodyPr/>
                    <a:lstStyle/>
                    <a:p>
                      <a:pPr algn="ctr"/>
                      <a:r>
                        <a:rPr lang="en-US" sz="1400" b="1" dirty="0" smtClean="0">
                          <a:latin typeface="Georgia" panose="02040502050405020303" pitchFamily="18" charset="0"/>
                        </a:rPr>
                        <a:t>Random</a:t>
                      </a:r>
                      <a:endParaRPr lang="en-US" sz="1400" b="1" dirty="0">
                        <a:latin typeface="Georgia" panose="02040502050405020303" pitchFamily="18" charset="0"/>
                      </a:endParaRPr>
                    </a:p>
                  </a:txBody>
                  <a:tcPr anchor="ctr"/>
                </a:tc>
                <a:tc>
                  <a:txBody>
                    <a:bodyPr/>
                    <a:lstStyle/>
                    <a:p>
                      <a:pPr algn="ctr"/>
                      <a:r>
                        <a:rPr lang="en-US" sz="1400" b="1" dirty="0" smtClean="0">
                          <a:latin typeface="Georgia" panose="02040502050405020303" pitchFamily="18" charset="0"/>
                        </a:rPr>
                        <a:t>Sequential</a:t>
                      </a:r>
                      <a:endParaRPr lang="en-US" sz="1400" b="1" dirty="0">
                        <a:latin typeface="Georgia" panose="02040502050405020303" pitchFamily="18" charset="0"/>
                      </a:endParaRPr>
                    </a:p>
                  </a:txBody>
                  <a:tcPr anchor="ctr"/>
                </a:tc>
                <a:tc>
                  <a:txBody>
                    <a:bodyPr/>
                    <a:lstStyle/>
                    <a:p>
                      <a:pPr algn="ctr"/>
                      <a:r>
                        <a:rPr lang="en-US" sz="1400" b="1" dirty="0" smtClean="0">
                          <a:latin typeface="Georgia" panose="02040502050405020303" pitchFamily="18" charset="0"/>
                        </a:rPr>
                        <a:t>Speed up</a:t>
                      </a:r>
                      <a:endParaRPr lang="en-US" sz="1400" b="1" dirty="0">
                        <a:latin typeface="Georgia" panose="02040502050405020303" pitchFamily="18" charset="0"/>
                      </a:endParaRPr>
                    </a:p>
                  </a:txBody>
                  <a:tcPr anchor="ctr"/>
                </a:tc>
              </a:tr>
              <a:tr h="398973">
                <a:tc>
                  <a:txBody>
                    <a:bodyPr/>
                    <a:lstStyle/>
                    <a:p>
                      <a:pPr algn="ctr"/>
                      <a:r>
                        <a:rPr lang="en-US" sz="1400" b="1" dirty="0" smtClean="0">
                          <a:latin typeface="Georgia" panose="02040502050405020303" pitchFamily="18" charset="0"/>
                        </a:rPr>
                        <a:t>RAM (1</a:t>
                      </a:r>
                      <a:r>
                        <a:rPr lang="en-US" sz="1400" b="1" baseline="0" dirty="0" smtClean="0">
                          <a:latin typeface="Georgia" panose="02040502050405020303" pitchFamily="18" charset="0"/>
                        </a:rPr>
                        <a:t> core)</a:t>
                      </a:r>
                      <a:endParaRPr lang="en-US" sz="1400" b="1" dirty="0">
                        <a:latin typeface="Georgia" panose="02040502050405020303" pitchFamily="18" charset="0"/>
                      </a:endParaRPr>
                    </a:p>
                  </a:txBody>
                  <a:tcPr anchor="ctr"/>
                </a:tc>
                <a:tc>
                  <a:txBody>
                    <a:bodyPr/>
                    <a:lstStyle/>
                    <a:p>
                      <a:pPr algn="ctr" fontAlgn="b"/>
                      <a:r>
                        <a:rPr lang="en-US" sz="1400" u="none" strike="noStrike" dirty="0">
                          <a:effectLst/>
                          <a:latin typeface="+mn-lt"/>
                        </a:rPr>
                        <a:t>567</a:t>
                      </a:r>
                      <a:endParaRPr lang="en-US" sz="1400" b="0" i="0" u="none" strike="noStrike" dirty="0">
                        <a:solidFill>
                          <a:srgbClr val="000000"/>
                        </a:solidFill>
                        <a:effectLst/>
                        <a:latin typeface="+mn-lt"/>
                      </a:endParaRPr>
                    </a:p>
                  </a:txBody>
                  <a:tcPr marL="9525" marR="9525" marT="9525" marB="0" anchor="ctr"/>
                </a:tc>
                <a:tc>
                  <a:txBody>
                    <a:bodyPr/>
                    <a:lstStyle/>
                    <a:p>
                      <a:pPr algn="ctr" fontAlgn="b"/>
                      <a:r>
                        <a:rPr lang="en-US" sz="1400" u="none" strike="noStrike" dirty="0">
                          <a:effectLst/>
                          <a:latin typeface="+mn-lt"/>
                        </a:rPr>
                        <a:t>2605</a:t>
                      </a:r>
                      <a:endParaRPr lang="en-US" sz="1400" b="0" i="0" u="none" strike="noStrike" dirty="0">
                        <a:solidFill>
                          <a:srgbClr val="000000"/>
                        </a:solidFill>
                        <a:effectLst/>
                        <a:latin typeface="+mn-lt"/>
                      </a:endParaRPr>
                    </a:p>
                  </a:txBody>
                  <a:tcPr marL="9525" marR="9525" marT="9525" marB="0" anchor="ctr"/>
                </a:tc>
                <a:tc>
                  <a:txBody>
                    <a:bodyPr/>
                    <a:lstStyle/>
                    <a:p>
                      <a:pPr algn="ctr" fontAlgn="b"/>
                      <a:r>
                        <a:rPr lang="en-US" sz="1500" b="1" u="none" strike="noStrike" dirty="0">
                          <a:solidFill>
                            <a:srgbClr val="DC9D40"/>
                          </a:solidFill>
                          <a:effectLst/>
                          <a:latin typeface="+mn-lt"/>
                        </a:rPr>
                        <a:t>4.6</a:t>
                      </a:r>
                      <a:endParaRPr lang="en-US" sz="1500" b="1" i="0" u="none" strike="noStrike" dirty="0">
                        <a:solidFill>
                          <a:srgbClr val="DC9D40"/>
                        </a:solidFill>
                        <a:effectLst/>
                        <a:latin typeface="+mn-lt"/>
                      </a:endParaRPr>
                    </a:p>
                  </a:txBody>
                  <a:tcPr marL="9525" marR="9525" marT="9525" marB="0" anchor="ctr"/>
                </a:tc>
                <a:tc>
                  <a:txBody>
                    <a:bodyPr/>
                    <a:lstStyle/>
                    <a:p>
                      <a:pPr algn="ctr" fontAlgn="b"/>
                      <a:r>
                        <a:rPr lang="en-US" sz="1400" u="none" strike="noStrike" dirty="0">
                          <a:effectLst/>
                          <a:latin typeface="+mn-lt"/>
                        </a:rPr>
                        <a:t>1057</a:t>
                      </a:r>
                      <a:endParaRPr lang="en-US" sz="1400" b="0" i="0" u="none" strike="noStrike" dirty="0">
                        <a:solidFill>
                          <a:srgbClr val="000000"/>
                        </a:solidFill>
                        <a:effectLst/>
                        <a:latin typeface="+mn-lt"/>
                      </a:endParaRPr>
                    </a:p>
                  </a:txBody>
                  <a:tcPr marL="9525" marR="9525" marT="9525" marB="0" anchor="ctr"/>
                </a:tc>
                <a:tc>
                  <a:txBody>
                    <a:bodyPr/>
                    <a:lstStyle/>
                    <a:p>
                      <a:pPr algn="ctr" fontAlgn="b"/>
                      <a:r>
                        <a:rPr lang="en-US" sz="1400" u="none" strike="noStrike" dirty="0">
                          <a:effectLst/>
                          <a:latin typeface="+mn-lt"/>
                        </a:rPr>
                        <a:t>2248</a:t>
                      </a:r>
                      <a:endParaRPr lang="en-US" sz="1400" b="0" i="0" u="none" strike="noStrike" dirty="0">
                        <a:solidFill>
                          <a:srgbClr val="000000"/>
                        </a:solidFill>
                        <a:effectLst/>
                        <a:latin typeface="+mn-lt"/>
                      </a:endParaRPr>
                    </a:p>
                  </a:txBody>
                  <a:tcPr marL="9525" marR="9525" marT="9525" marB="0" anchor="ctr"/>
                </a:tc>
                <a:tc>
                  <a:txBody>
                    <a:bodyPr/>
                    <a:lstStyle/>
                    <a:p>
                      <a:pPr algn="ctr" fontAlgn="b"/>
                      <a:r>
                        <a:rPr lang="en-US" sz="1500" b="1" u="none" strike="noStrike" dirty="0">
                          <a:solidFill>
                            <a:srgbClr val="DC9D40"/>
                          </a:solidFill>
                          <a:effectLst/>
                          <a:latin typeface="+mn-lt"/>
                        </a:rPr>
                        <a:t>2.2</a:t>
                      </a:r>
                      <a:endParaRPr lang="en-US" sz="1500" b="1" i="0" u="none" strike="noStrike" dirty="0">
                        <a:solidFill>
                          <a:srgbClr val="DC9D40"/>
                        </a:solidFill>
                        <a:effectLst/>
                        <a:latin typeface="+mn-lt"/>
                      </a:endParaRPr>
                    </a:p>
                  </a:txBody>
                  <a:tcPr marL="9525" marR="9525" marT="9525" marB="0" anchor="ctr"/>
                </a:tc>
              </a:tr>
              <a:tr h="398973">
                <a:tc>
                  <a:txBody>
                    <a:bodyPr/>
                    <a:lstStyle/>
                    <a:p>
                      <a:pPr algn="ctr"/>
                      <a:r>
                        <a:rPr lang="en-US" sz="1400" b="1" dirty="0" smtClean="0">
                          <a:latin typeface="Georgia" panose="02040502050405020303" pitchFamily="18" charset="0"/>
                        </a:rPr>
                        <a:t>RAM (16</a:t>
                      </a:r>
                      <a:r>
                        <a:rPr lang="en-US" sz="1400" b="1" baseline="0" dirty="0" smtClean="0">
                          <a:latin typeface="Georgia" panose="02040502050405020303" pitchFamily="18" charset="0"/>
                        </a:rPr>
                        <a:t> core)</a:t>
                      </a:r>
                      <a:endParaRPr lang="en-US" sz="1400" b="1" dirty="0">
                        <a:latin typeface="Georgia" panose="02040502050405020303" pitchFamily="18" charset="0"/>
                      </a:endParaRPr>
                    </a:p>
                  </a:txBody>
                  <a:tcPr anchor="ctr"/>
                </a:tc>
                <a:tc>
                  <a:txBody>
                    <a:bodyPr/>
                    <a:lstStyle/>
                    <a:p>
                      <a:pPr algn="ctr" fontAlgn="b"/>
                      <a:r>
                        <a:rPr lang="en-US" sz="1400" u="none" strike="noStrike" dirty="0">
                          <a:effectLst/>
                          <a:latin typeface="+mn-lt"/>
                        </a:rPr>
                        <a:t>14198</a:t>
                      </a:r>
                      <a:endParaRPr lang="en-US" sz="1400" b="0" i="0" u="none" strike="noStrike" dirty="0">
                        <a:solidFill>
                          <a:srgbClr val="000000"/>
                        </a:solidFill>
                        <a:effectLst/>
                        <a:latin typeface="+mn-lt"/>
                      </a:endParaRPr>
                    </a:p>
                  </a:txBody>
                  <a:tcPr marL="9525" marR="9525" marT="9525" marB="0" anchor="ctr"/>
                </a:tc>
                <a:tc>
                  <a:txBody>
                    <a:bodyPr/>
                    <a:lstStyle/>
                    <a:p>
                      <a:pPr algn="ctr" fontAlgn="b"/>
                      <a:r>
                        <a:rPr lang="en-US" sz="1400" u="none" strike="noStrike" dirty="0">
                          <a:effectLst/>
                          <a:latin typeface="+mn-lt"/>
                        </a:rPr>
                        <a:t>25658</a:t>
                      </a:r>
                      <a:endParaRPr lang="en-US" sz="1400" b="0" i="0" u="none" strike="noStrike" dirty="0">
                        <a:solidFill>
                          <a:srgbClr val="000000"/>
                        </a:solidFill>
                        <a:effectLst/>
                        <a:latin typeface="+mn-lt"/>
                      </a:endParaRPr>
                    </a:p>
                  </a:txBody>
                  <a:tcPr marL="9525" marR="9525" marT="9525" marB="0" anchor="ctr"/>
                </a:tc>
                <a:tc>
                  <a:txBody>
                    <a:bodyPr/>
                    <a:lstStyle/>
                    <a:p>
                      <a:pPr algn="ctr" fontAlgn="b"/>
                      <a:r>
                        <a:rPr lang="en-US" sz="1500" b="1" u="none" strike="noStrike" dirty="0">
                          <a:effectLst/>
                          <a:latin typeface="+mn-lt"/>
                        </a:rPr>
                        <a:t>1.9</a:t>
                      </a:r>
                      <a:endParaRPr lang="en-US" sz="1500" b="1" i="0" u="none" strike="noStrike" dirty="0">
                        <a:solidFill>
                          <a:srgbClr val="000000"/>
                        </a:solidFill>
                        <a:effectLst/>
                        <a:latin typeface="+mn-lt"/>
                      </a:endParaRPr>
                    </a:p>
                  </a:txBody>
                  <a:tcPr marL="9525" marR="9525" marT="9525" marB="0" anchor="ctr"/>
                </a:tc>
                <a:tc>
                  <a:txBody>
                    <a:bodyPr/>
                    <a:lstStyle/>
                    <a:p>
                      <a:pPr algn="ctr" fontAlgn="b"/>
                      <a:r>
                        <a:rPr lang="en-US" sz="1400" u="none" strike="noStrike" dirty="0">
                          <a:effectLst/>
                          <a:latin typeface="+mn-lt"/>
                        </a:rPr>
                        <a:t>10044</a:t>
                      </a:r>
                      <a:endParaRPr lang="en-US" sz="1400" b="0" i="0" u="none" strike="noStrike" dirty="0">
                        <a:solidFill>
                          <a:srgbClr val="000000"/>
                        </a:solidFill>
                        <a:effectLst/>
                        <a:latin typeface="+mn-lt"/>
                      </a:endParaRPr>
                    </a:p>
                  </a:txBody>
                  <a:tcPr marL="9525" marR="9525" marT="9525" marB="0" anchor="ctr"/>
                </a:tc>
                <a:tc>
                  <a:txBody>
                    <a:bodyPr/>
                    <a:lstStyle/>
                    <a:p>
                      <a:pPr algn="ctr" fontAlgn="b"/>
                      <a:r>
                        <a:rPr lang="en-US" sz="1400" u="none" strike="noStrike" dirty="0">
                          <a:effectLst/>
                          <a:latin typeface="+mn-lt"/>
                        </a:rPr>
                        <a:t>13384</a:t>
                      </a:r>
                      <a:endParaRPr lang="en-US" sz="1400" b="0" i="0" u="none" strike="noStrike" dirty="0">
                        <a:solidFill>
                          <a:srgbClr val="000000"/>
                        </a:solidFill>
                        <a:effectLst/>
                        <a:latin typeface="+mn-lt"/>
                      </a:endParaRPr>
                    </a:p>
                  </a:txBody>
                  <a:tcPr marL="9525" marR="9525" marT="9525" marB="0" anchor="ctr"/>
                </a:tc>
                <a:tc>
                  <a:txBody>
                    <a:bodyPr/>
                    <a:lstStyle/>
                    <a:p>
                      <a:pPr algn="ctr" fontAlgn="b"/>
                      <a:r>
                        <a:rPr lang="en-US" sz="1500" b="1" u="none" strike="noStrike" dirty="0">
                          <a:effectLst/>
                          <a:latin typeface="+mn-lt"/>
                        </a:rPr>
                        <a:t>1.4</a:t>
                      </a:r>
                      <a:endParaRPr lang="en-US" sz="1500" b="1" i="0" u="none" strike="noStrike" dirty="0">
                        <a:solidFill>
                          <a:srgbClr val="000000"/>
                        </a:solidFill>
                        <a:effectLst/>
                        <a:latin typeface="+mn-lt"/>
                      </a:endParaRPr>
                    </a:p>
                  </a:txBody>
                  <a:tcPr marL="9525" marR="9525" marT="9525" marB="0" anchor="ctr"/>
                </a:tc>
              </a:tr>
              <a:tr h="398973">
                <a:tc>
                  <a:txBody>
                    <a:bodyPr/>
                    <a:lstStyle/>
                    <a:p>
                      <a:pPr algn="ctr"/>
                      <a:r>
                        <a:rPr lang="en-US" sz="1400" b="1" dirty="0" smtClean="0">
                          <a:latin typeface="Georgia" panose="02040502050405020303" pitchFamily="18" charset="0"/>
                        </a:rPr>
                        <a:t>SSD</a:t>
                      </a:r>
                      <a:endParaRPr lang="en-US" sz="1400" b="1" dirty="0">
                        <a:latin typeface="Georgia" panose="02040502050405020303" pitchFamily="18" charset="0"/>
                      </a:endParaRPr>
                    </a:p>
                  </a:txBody>
                  <a:tcPr anchor="ctr"/>
                </a:tc>
                <a:tc>
                  <a:txBody>
                    <a:bodyPr/>
                    <a:lstStyle/>
                    <a:p>
                      <a:pPr algn="ctr" fontAlgn="b"/>
                      <a:r>
                        <a:rPr lang="en-US" sz="1400" u="none" strike="noStrike" dirty="0">
                          <a:effectLst/>
                          <a:latin typeface="+mn-lt"/>
                        </a:rPr>
                        <a:t>22.5</a:t>
                      </a:r>
                      <a:endParaRPr lang="en-US" sz="1400" b="0" i="0" u="none" strike="noStrike" dirty="0">
                        <a:solidFill>
                          <a:srgbClr val="000000"/>
                        </a:solidFill>
                        <a:effectLst/>
                        <a:latin typeface="+mn-lt"/>
                      </a:endParaRPr>
                    </a:p>
                  </a:txBody>
                  <a:tcPr marL="9525" marR="9525" marT="9525" marB="0" anchor="ctr"/>
                </a:tc>
                <a:tc>
                  <a:txBody>
                    <a:bodyPr/>
                    <a:lstStyle/>
                    <a:p>
                      <a:pPr algn="ctr" fontAlgn="b"/>
                      <a:r>
                        <a:rPr lang="en-US" sz="1400" u="none" strike="noStrike" dirty="0">
                          <a:effectLst/>
                          <a:latin typeface="+mn-lt"/>
                        </a:rPr>
                        <a:t>667.69</a:t>
                      </a:r>
                      <a:endParaRPr lang="en-US" sz="1400" b="0" i="0" u="none" strike="noStrike" dirty="0">
                        <a:solidFill>
                          <a:srgbClr val="000000"/>
                        </a:solidFill>
                        <a:effectLst/>
                        <a:latin typeface="+mn-lt"/>
                      </a:endParaRPr>
                    </a:p>
                  </a:txBody>
                  <a:tcPr marL="9525" marR="9525" marT="9525" marB="0" anchor="ctr"/>
                </a:tc>
                <a:tc>
                  <a:txBody>
                    <a:bodyPr/>
                    <a:lstStyle/>
                    <a:p>
                      <a:pPr algn="ctr" fontAlgn="b"/>
                      <a:r>
                        <a:rPr lang="en-US" sz="1500" b="1" u="none" strike="noStrike" dirty="0">
                          <a:solidFill>
                            <a:srgbClr val="FF6600"/>
                          </a:solidFill>
                          <a:effectLst/>
                          <a:latin typeface="+mn-lt"/>
                        </a:rPr>
                        <a:t>29.7</a:t>
                      </a:r>
                      <a:endParaRPr lang="en-US" sz="1500" b="1" i="0" u="none" strike="noStrike" dirty="0">
                        <a:solidFill>
                          <a:srgbClr val="FF6600"/>
                        </a:solidFill>
                        <a:effectLst/>
                        <a:latin typeface="+mn-lt"/>
                      </a:endParaRPr>
                    </a:p>
                  </a:txBody>
                  <a:tcPr marL="9525" marR="9525" marT="9525" marB="0" anchor="ctr"/>
                </a:tc>
                <a:tc>
                  <a:txBody>
                    <a:bodyPr/>
                    <a:lstStyle/>
                    <a:p>
                      <a:pPr algn="ctr" fontAlgn="b"/>
                      <a:r>
                        <a:rPr lang="en-US" sz="1400" u="none" strike="noStrike" dirty="0">
                          <a:effectLst/>
                          <a:latin typeface="+mn-lt"/>
                        </a:rPr>
                        <a:t>48.6</a:t>
                      </a:r>
                      <a:endParaRPr lang="en-US" sz="1400" b="0" i="0" u="none" strike="noStrike" dirty="0">
                        <a:solidFill>
                          <a:srgbClr val="000000"/>
                        </a:solidFill>
                        <a:effectLst/>
                        <a:latin typeface="+mn-lt"/>
                      </a:endParaRPr>
                    </a:p>
                  </a:txBody>
                  <a:tcPr marL="9525" marR="9525" marT="9525" marB="0" anchor="ctr"/>
                </a:tc>
                <a:tc>
                  <a:txBody>
                    <a:bodyPr/>
                    <a:lstStyle/>
                    <a:p>
                      <a:pPr algn="ctr" fontAlgn="b"/>
                      <a:r>
                        <a:rPr lang="en-US" sz="1400" u="none" strike="noStrike" dirty="0">
                          <a:effectLst/>
                          <a:latin typeface="+mn-lt"/>
                        </a:rPr>
                        <a:t>576.5</a:t>
                      </a:r>
                      <a:endParaRPr lang="en-US" sz="1400" b="0" i="0" u="none" strike="noStrike" dirty="0">
                        <a:solidFill>
                          <a:srgbClr val="000000"/>
                        </a:solidFill>
                        <a:effectLst/>
                        <a:latin typeface="+mn-lt"/>
                      </a:endParaRPr>
                    </a:p>
                  </a:txBody>
                  <a:tcPr marL="9525" marR="9525" marT="9525" marB="0" anchor="ctr"/>
                </a:tc>
                <a:tc>
                  <a:txBody>
                    <a:bodyPr/>
                    <a:lstStyle/>
                    <a:p>
                      <a:pPr algn="ctr" fontAlgn="b"/>
                      <a:r>
                        <a:rPr lang="en-US" sz="1500" b="1" u="none" strike="noStrike" dirty="0">
                          <a:solidFill>
                            <a:srgbClr val="FF6600"/>
                          </a:solidFill>
                          <a:effectLst/>
                          <a:latin typeface="+mn-lt"/>
                        </a:rPr>
                        <a:t>11.9</a:t>
                      </a:r>
                      <a:endParaRPr lang="en-US" sz="1500" b="1" i="0" u="none" strike="noStrike" dirty="0">
                        <a:solidFill>
                          <a:srgbClr val="FF6600"/>
                        </a:solidFill>
                        <a:effectLst/>
                        <a:latin typeface="+mn-lt"/>
                      </a:endParaRPr>
                    </a:p>
                  </a:txBody>
                  <a:tcPr marL="9525" marR="9525" marT="9525" marB="0" anchor="ctr"/>
                </a:tc>
              </a:tr>
              <a:tr h="382576">
                <a:tc>
                  <a:txBody>
                    <a:bodyPr/>
                    <a:lstStyle/>
                    <a:p>
                      <a:pPr algn="ctr"/>
                      <a:r>
                        <a:rPr lang="en-US" sz="1400" b="1" dirty="0" smtClean="0">
                          <a:latin typeface="Georgia" panose="02040502050405020303" pitchFamily="18" charset="0"/>
                        </a:rPr>
                        <a:t>Magnetic Disk</a:t>
                      </a:r>
                      <a:endParaRPr lang="en-US" sz="1400" b="1" dirty="0">
                        <a:latin typeface="Georgia" panose="02040502050405020303" pitchFamily="18" charset="0"/>
                      </a:endParaRPr>
                    </a:p>
                  </a:txBody>
                  <a:tcPr anchor="ctr"/>
                </a:tc>
                <a:tc>
                  <a:txBody>
                    <a:bodyPr/>
                    <a:lstStyle/>
                    <a:p>
                      <a:pPr algn="ctr" fontAlgn="b"/>
                      <a:r>
                        <a:rPr lang="en-US" sz="1400" u="none" strike="noStrike" dirty="0">
                          <a:effectLst/>
                          <a:latin typeface="+mn-lt"/>
                        </a:rPr>
                        <a:t>0.6</a:t>
                      </a:r>
                      <a:endParaRPr lang="en-US" sz="1400" b="0" i="0" u="none" strike="noStrike" dirty="0">
                        <a:solidFill>
                          <a:srgbClr val="000000"/>
                        </a:solidFill>
                        <a:effectLst/>
                        <a:latin typeface="+mn-lt"/>
                      </a:endParaRPr>
                    </a:p>
                  </a:txBody>
                  <a:tcPr marL="9525" marR="9525" marT="9525" marB="0" anchor="ctr"/>
                </a:tc>
                <a:tc>
                  <a:txBody>
                    <a:bodyPr/>
                    <a:lstStyle/>
                    <a:p>
                      <a:pPr algn="ctr" fontAlgn="b"/>
                      <a:r>
                        <a:rPr lang="en-US" sz="1400" u="none" strike="noStrike" dirty="0">
                          <a:effectLst/>
                          <a:latin typeface="+mn-lt"/>
                        </a:rPr>
                        <a:t>328</a:t>
                      </a:r>
                      <a:endParaRPr lang="en-US" sz="1400" b="0" i="0" u="none" strike="noStrike" dirty="0">
                        <a:solidFill>
                          <a:srgbClr val="000000"/>
                        </a:solidFill>
                        <a:effectLst/>
                        <a:latin typeface="+mn-lt"/>
                      </a:endParaRPr>
                    </a:p>
                  </a:txBody>
                  <a:tcPr marL="9525" marR="9525" marT="9525" marB="0" anchor="ctr"/>
                </a:tc>
                <a:tc>
                  <a:txBody>
                    <a:bodyPr/>
                    <a:lstStyle/>
                    <a:p>
                      <a:pPr algn="ctr" fontAlgn="b"/>
                      <a:r>
                        <a:rPr lang="en-US" sz="1500" b="1" u="none" strike="noStrike" dirty="0">
                          <a:solidFill>
                            <a:srgbClr val="CC0000"/>
                          </a:solidFill>
                          <a:effectLst/>
                          <a:latin typeface="+mn-lt"/>
                        </a:rPr>
                        <a:t>546.7</a:t>
                      </a:r>
                      <a:endParaRPr lang="en-US" sz="1500" b="1" i="0" u="none" strike="noStrike" dirty="0">
                        <a:solidFill>
                          <a:srgbClr val="CC0000"/>
                        </a:solidFill>
                        <a:effectLst/>
                        <a:latin typeface="+mn-lt"/>
                      </a:endParaRPr>
                    </a:p>
                  </a:txBody>
                  <a:tcPr marL="9525" marR="9525" marT="9525" marB="0" anchor="ctr"/>
                </a:tc>
                <a:tc>
                  <a:txBody>
                    <a:bodyPr/>
                    <a:lstStyle/>
                    <a:p>
                      <a:pPr algn="ctr" fontAlgn="b"/>
                      <a:r>
                        <a:rPr lang="en-US" sz="1400" u="none" strike="noStrike" dirty="0">
                          <a:effectLst/>
                          <a:latin typeface="+mn-lt"/>
                        </a:rPr>
                        <a:t>2</a:t>
                      </a:r>
                      <a:endParaRPr lang="en-US" sz="1400" b="0" i="0" u="none" strike="noStrike" dirty="0">
                        <a:solidFill>
                          <a:srgbClr val="000000"/>
                        </a:solidFill>
                        <a:effectLst/>
                        <a:latin typeface="+mn-lt"/>
                      </a:endParaRPr>
                    </a:p>
                  </a:txBody>
                  <a:tcPr marL="9525" marR="9525" marT="9525" marB="0" anchor="ctr"/>
                </a:tc>
                <a:tc>
                  <a:txBody>
                    <a:bodyPr/>
                    <a:lstStyle/>
                    <a:p>
                      <a:pPr algn="ctr" fontAlgn="b"/>
                      <a:r>
                        <a:rPr lang="en-US" sz="1400" u="none" strike="noStrike" dirty="0">
                          <a:effectLst/>
                          <a:latin typeface="+mn-lt"/>
                        </a:rPr>
                        <a:t>316.3</a:t>
                      </a:r>
                      <a:endParaRPr lang="en-US" sz="1400" b="0" i="0" u="none" strike="noStrike" dirty="0">
                        <a:solidFill>
                          <a:srgbClr val="000000"/>
                        </a:solidFill>
                        <a:effectLst/>
                        <a:latin typeface="+mn-lt"/>
                      </a:endParaRPr>
                    </a:p>
                  </a:txBody>
                  <a:tcPr marL="9525" marR="9525" marT="9525" marB="0" anchor="ctr"/>
                </a:tc>
                <a:tc>
                  <a:txBody>
                    <a:bodyPr/>
                    <a:lstStyle/>
                    <a:p>
                      <a:pPr algn="ctr" fontAlgn="b"/>
                      <a:r>
                        <a:rPr lang="en-US" sz="1500" b="1" u="none" strike="noStrike" dirty="0">
                          <a:solidFill>
                            <a:srgbClr val="CC0000"/>
                          </a:solidFill>
                          <a:effectLst/>
                          <a:latin typeface="+mn-lt"/>
                        </a:rPr>
                        <a:t>158.2</a:t>
                      </a:r>
                      <a:endParaRPr lang="en-US" sz="1500" b="1" i="0" u="none" strike="noStrike" dirty="0">
                        <a:solidFill>
                          <a:srgbClr val="CC0000"/>
                        </a:solidFill>
                        <a:effectLst/>
                        <a:latin typeface="+mn-lt"/>
                      </a:endParaRPr>
                    </a:p>
                  </a:txBody>
                  <a:tcPr marL="9525" marR="9525" marT="9525" marB="0" anchor="ctr"/>
                </a:tc>
              </a:tr>
            </a:tbl>
          </a:graphicData>
        </a:graphic>
      </p:graphicFrame>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584688">
            <a:off x="7166056" y="1004251"/>
            <a:ext cx="1717126" cy="1215790"/>
          </a:xfrm>
          <a:prstGeom prst="rect">
            <a:avLst/>
          </a:prstGeom>
        </p:spPr>
      </p:pic>
      <p:sp>
        <p:nvSpPr>
          <p:cNvPr id="19" name="TextBox 18"/>
          <p:cNvSpPr txBox="1"/>
          <p:nvPr/>
        </p:nvSpPr>
        <p:spPr>
          <a:xfrm>
            <a:off x="457200" y="5257800"/>
            <a:ext cx="8229600" cy="1138773"/>
          </a:xfrm>
          <a:prstGeom prst="rect">
            <a:avLst/>
          </a:prstGeom>
          <a:noFill/>
        </p:spPr>
        <p:txBody>
          <a:bodyPr wrap="square" rtlCol="0">
            <a:spAutoFit/>
          </a:bodyPr>
          <a:lstStyle/>
          <a:p>
            <a:pPr algn="ctr"/>
            <a:r>
              <a:rPr lang="en-US" sz="1700" b="1" dirty="0" smtClean="0">
                <a:latin typeface="Georgia" panose="02040502050405020303" pitchFamily="18" charset="0"/>
              </a:rPr>
              <a:t>Speed up of sequential access over random access in different media </a:t>
            </a:r>
          </a:p>
          <a:p>
            <a:pPr marL="0" lvl="1" algn="ctr"/>
            <a:r>
              <a:rPr lang="en-US" sz="1700" b="1" dirty="0" smtClean="0">
                <a:latin typeface="Georgia" panose="02040502050405020303" pitchFamily="18" charset="0"/>
              </a:rPr>
              <a:t>Test bed</a:t>
            </a:r>
            <a:r>
              <a:rPr lang="en-US" sz="1700" b="1" dirty="0">
                <a:latin typeface="Georgia" panose="02040502050405020303" pitchFamily="18" charset="0"/>
              </a:rPr>
              <a:t>: </a:t>
            </a:r>
            <a:r>
              <a:rPr lang="en-US" sz="1700" b="1" dirty="0" smtClean="0">
                <a:latin typeface="Georgia" panose="02040502050405020303" pitchFamily="18" charset="0"/>
              </a:rPr>
              <a:t> </a:t>
            </a:r>
            <a:r>
              <a:rPr lang="en-US" sz="1700" b="1" dirty="0">
                <a:latin typeface="Georgia" panose="02040502050405020303" pitchFamily="18" charset="0"/>
              </a:rPr>
              <a:t>64 GB RAM + </a:t>
            </a:r>
            <a:r>
              <a:rPr lang="en-US" sz="1700" b="1" dirty="0" smtClean="0">
                <a:latin typeface="Georgia" panose="02040502050405020303" pitchFamily="18" charset="0"/>
              </a:rPr>
              <a:t> </a:t>
            </a:r>
            <a:r>
              <a:rPr lang="en-US" sz="1700" b="1" dirty="0">
                <a:latin typeface="Georgia" panose="02040502050405020303" pitchFamily="18" charset="0"/>
              </a:rPr>
              <a:t>200 GB SSD + </a:t>
            </a:r>
            <a:r>
              <a:rPr lang="en-US" sz="1700" b="1" dirty="0" smtClean="0">
                <a:latin typeface="Georgia" panose="02040502050405020303" pitchFamily="18" charset="0"/>
              </a:rPr>
              <a:t> </a:t>
            </a:r>
            <a:r>
              <a:rPr lang="en-US" sz="1700" b="1" dirty="0">
                <a:latin typeface="Georgia" panose="02040502050405020303" pitchFamily="18" charset="0"/>
              </a:rPr>
              <a:t>3TB drive</a:t>
            </a:r>
          </a:p>
          <a:p>
            <a:pPr algn="ctr"/>
            <a:endParaRPr lang="en-US" sz="1700" b="1" dirty="0">
              <a:latin typeface="Georgia" panose="02040502050405020303" pitchFamily="18" charset="0"/>
            </a:endParaRPr>
          </a:p>
          <a:p>
            <a:pPr algn="ctr"/>
            <a:endParaRPr lang="en-US" sz="1700" b="1" dirty="0">
              <a:latin typeface="Georgia" panose="02040502050405020303" pitchFamily="18" charset="0"/>
            </a:endParaRPr>
          </a:p>
        </p:txBody>
      </p:sp>
    </p:spTree>
    <p:extLst>
      <p:ext uri="{BB962C8B-B14F-4D97-AF65-F5344CB8AC3E}">
        <p14:creationId xmlns="" xmlns:p14="http://schemas.microsoft.com/office/powerpoint/2010/main" val="40001331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Sequential Access?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514600" y="3047143"/>
            <a:ext cx="4114800" cy="2744057"/>
          </a:xfrm>
        </p:spPr>
      </p:pic>
      <p:sp>
        <p:nvSpPr>
          <p:cNvPr id="5" name="TextBox 4"/>
          <p:cNvSpPr txBox="1"/>
          <p:nvPr/>
        </p:nvSpPr>
        <p:spPr>
          <a:xfrm>
            <a:off x="4953000" y="3727847"/>
            <a:ext cx="1524000" cy="615553"/>
          </a:xfrm>
          <a:prstGeom prst="rect">
            <a:avLst/>
          </a:prstGeom>
          <a:noFill/>
        </p:spPr>
        <p:txBody>
          <a:bodyPr wrap="square" rtlCol="0">
            <a:spAutoFit/>
          </a:bodyPr>
          <a:lstStyle/>
          <a:p>
            <a:pPr algn="ctr"/>
            <a:r>
              <a:rPr lang="en-US" sz="1650" b="1" dirty="0" smtClean="0">
                <a:latin typeface="Georgia" panose="02040502050405020303" pitchFamily="18" charset="0"/>
              </a:rPr>
              <a:t>Sequential access …</a:t>
            </a:r>
            <a:endParaRPr lang="en-US" sz="1650" b="1" dirty="0">
              <a:latin typeface="Georgia" panose="02040502050405020303" pitchFamily="18" charset="0"/>
            </a:endParaRPr>
          </a:p>
        </p:txBody>
      </p:sp>
      <p:grpSp>
        <p:nvGrpSpPr>
          <p:cNvPr id="3" name="Group 7"/>
          <p:cNvGrpSpPr/>
          <p:nvPr/>
        </p:nvGrpSpPr>
        <p:grpSpPr>
          <a:xfrm>
            <a:off x="1676400" y="1841213"/>
            <a:ext cx="7696200" cy="1206787"/>
            <a:chOff x="609600" y="1905000"/>
            <a:chExt cx="7696200" cy="1206787"/>
          </a:xfrm>
        </p:grpSpPr>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9600" y="1905000"/>
              <a:ext cx="1206787" cy="1206787"/>
            </a:xfrm>
            <a:prstGeom prst="rect">
              <a:avLst/>
            </a:prstGeom>
          </p:spPr>
        </p:pic>
        <p:sp>
          <p:nvSpPr>
            <p:cNvPr id="7" name="TextBox 6"/>
            <p:cNvSpPr txBox="1"/>
            <p:nvPr/>
          </p:nvSpPr>
          <p:spPr>
            <a:xfrm>
              <a:off x="1752600" y="2133600"/>
              <a:ext cx="6553200" cy="707886"/>
            </a:xfrm>
            <a:prstGeom prst="rect">
              <a:avLst/>
            </a:prstGeom>
            <a:noFill/>
          </p:spPr>
          <p:txBody>
            <a:bodyPr wrap="square" rtlCol="0">
              <a:spAutoFit/>
            </a:bodyPr>
            <a:lstStyle/>
            <a:p>
              <a:r>
                <a:rPr lang="en-US" sz="4000" dirty="0" smtClean="0">
                  <a:latin typeface="Georgia" panose="02040502050405020303" pitchFamily="18" charset="0"/>
                </a:rPr>
                <a:t>Edge-Centric Processing</a:t>
              </a:r>
              <a:endParaRPr lang="en-US" sz="4000" dirty="0">
                <a:latin typeface="Georgia" panose="02040502050405020303" pitchFamily="18" charset="0"/>
              </a:endParaRPr>
            </a:p>
          </p:txBody>
        </p:sp>
      </p:grpSp>
    </p:spTree>
    <p:extLst>
      <p:ext uri="{BB962C8B-B14F-4D97-AF65-F5344CB8AC3E}">
        <p14:creationId xmlns="" xmlns:p14="http://schemas.microsoft.com/office/powerpoint/2010/main" val="262993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Vertex-Centric</a:t>
            </a:r>
            <a:endParaRPr lang="en-US" dirty="0"/>
          </a:p>
        </p:txBody>
      </p:sp>
      <p:sp>
        <p:nvSpPr>
          <p:cNvPr id="45" name="TextBox 44"/>
          <p:cNvSpPr txBox="1"/>
          <p:nvPr/>
        </p:nvSpPr>
        <p:spPr>
          <a:xfrm>
            <a:off x="3505200" y="1371600"/>
            <a:ext cx="1945411" cy="553998"/>
          </a:xfrm>
          <a:prstGeom prst="rect">
            <a:avLst/>
          </a:prstGeom>
          <a:noFill/>
        </p:spPr>
        <p:txBody>
          <a:bodyPr wrap="square" rtlCol="0">
            <a:spAutoFit/>
          </a:bodyPr>
          <a:lstStyle/>
          <a:p>
            <a:pPr algn="ctr"/>
            <a:r>
              <a:rPr lang="en-US" sz="3000" u="sng" dirty="0" smtClean="0">
                <a:latin typeface="Georgia" panose="02040502050405020303" pitchFamily="18" charset="0"/>
              </a:rPr>
              <a:t>Scatter</a:t>
            </a:r>
            <a:endParaRPr lang="en-US" sz="3000" u="sng" dirty="0">
              <a:latin typeface="Georgia" panose="02040502050405020303" pitchFamily="18" charset="0"/>
            </a:endParaRPr>
          </a:p>
        </p:txBody>
      </p:sp>
      <p:sp>
        <p:nvSpPr>
          <p:cNvPr id="52" name="Content Placeholder 51"/>
          <p:cNvSpPr>
            <a:spLocks noGrp="1"/>
          </p:cNvSpPr>
          <p:nvPr>
            <p:ph idx="1"/>
          </p:nvPr>
        </p:nvSpPr>
        <p:spPr>
          <a:xfrm>
            <a:off x="1096091" y="7693089"/>
            <a:ext cx="8229600" cy="4525963"/>
          </a:xfrm>
        </p:spPr>
        <p:txBody>
          <a:bodyPr/>
          <a:lstStyle/>
          <a:p>
            <a:endParaRPr lang="en-US" dirty="0"/>
          </a:p>
        </p:txBody>
      </p:sp>
      <p:grpSp>
        <p:nvGrpSpPr>
          <p:cNvPr id="3" name="Group 5"/>
          <p:cNvGrpSpPr/>
          <p:nvPr/>
        </p:nvGrpSpPr>
        <p:grpSpPr>
          <a:xfrm>
            <a:off x="533400" y="2362200"/>
            <a:ext cx="8382001" cy="3645402"/>
            <a:chOff x="533400" y="2362200"/>
            <a:chExt cx="8382001" cy="3645402"/>
          </a:xfrm>
        </p:grpSpPr>
        <p:sp>
          <p:nvSpPr>
            <p:cNvPr id="8" name="Right Arrow 7"/>
            <p:cNvSpPr/>
            <p:nvPr/>
          </p:nvSpPr>
          <p:spPr>
            <a:xfrm rot="671813">
              <a:off x="2216262" y="3579665"/>
              <a:ext cx="1886902"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2773485">
              <a:off x="1642926" y="4493447"/>
              <a:ext cx="1886902"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4877667">
              <a:off x="594668" y="4911751"/>
              <a:ext cx="1886902"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10"/>
            <p:cNvGrpSpPr/>
            <p:nvPr/>
          </p:nvGrpSpPr>
          <p:grpSpPr>
            <a:xfrm>
              <a:off x="533400" y="2362200"/>
              <a:ext cx="1752600" cy="1752600"/>
              <a:chOff x="990600" y="2160616"/>
              <a:chExt cx="1752600" cy="1752600"/>
            </a:xfrm>
          </p:grpSpPr>
          <p:sp>
            <p:nvSpPr>
              <p:cNvPr id="4" name="Oval 3"/>
              <p:cNvSpPr/>
              <p:nvPr/>
            </p:nvSpPr>
            <p:spPr>
              <a:xfrm>
                <a:off x="990600" y="2160616"/>
                <a:ext cx="1752600" cy="1752600"/>
              </a:xfrm>
              <a:prstGeom prst="ellipse">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500" b="1" dirty="0">
                  <a:solidFill>
                    <a:schemeClr val="tx1"/>
                  </a:solidFill>
                </a:endParaRPr>
              </a:p>
            </p:txBody>
          </p:sp>
          <p:sp>
            <p:nvSpPr>
              <p:cNvPr id="5" name="TextBox 4"/>
              <p:cNvSpPr txBox="1"/>
              <p:nvPr/>
            </p:nvSpPr>
            <p:spPr>
              <a:xfrm>
                <a:off x="990600" y="2465416"/>
                <a:ext cx="1752600" cy="1015663"/>
              </a:xfrm>
              <a:prstGeom prst="rect">
                <a:avLst/>
              </a:prstGeom>
              <a:noFill/>
            </p:spPr>
            <p:txBody>
              <a:bodyPr wrap="square" rtlCol="0">
                <a:spAutoFit/>
              </a:bodyPr>
              <a:lstStyle/>
              <a:p>
                <a:pPr algn="ctr"/>
                <a:r>
                  <a:rPr lang="en-US" sz="3000" b="1" dirty="0">
                    <a:ln>
                      <a:solidFill>
                        <a:schemeClr val="tx2">
                          <a:lumMod val="60000"/>
                          <a:lumOff val="40000"/>
                        </a:schemeClr>
                      </a:solidFill>
                    </a:ln>
                    <a:solidFill>
                      <a:schemeClr val="bg1"/>
                    </a:solidFill>
                    <a:latin typeface="Georgia" panose="02040502050405020303" pitchFamily="18" charset="0"/>
                  </a:rPr>
                  <a:t>U</a:t>
                </a:r>
                <a:endParaRPr lang="en-US" sz="3000" b="1" dirty="0" smtClean="0">
                  <a:ln>
                    <a:solidFill>
                      <a:schemeClr val="tx2">
                        <a:lumMod val="60000"/>
                        <a:lumOff val="40000"/>
                      </a:schemeClr>
                    </a:solidFill>
                  </a:ln>
                  <a:solidFill>
                    <a:schemeClr val="bg1"/>
                  </a:solidFill>
                  <a:latin typeface="Georgia" panose="02040502050405020303" pitchFamily="18" charset="0"/>
                </a:endParaRPr>
              </a:p>
              <a:p>
                <a:pPr algn="ctr"/>
                <a:r>
                  <a:rPr lang="en-US" sz="3000" b="1" dirty="0" smtClean="0">
                    <a:ln>
                      <a:solidFill>
                        <a:schemeClr val="tx2">
                          <a:lumMod val="60000"/>
                          <a:lumOff val="40000"/>
                        </a:schemeClr>
                      </a:solidFill>
                    </a:ln>
                    <a:solidFill>
                      <a:schemeClr val="bg1"/>
                    </a:solidFill>
                    <a:latin typeface="Georgia" panose="02040502050405020303" pitchFamily="18" charset="0"/>
                  </a:rPr>
                  <a:t>{state}</a:t>
                </a:r>
                <a:endParaRPr lang="en-US" sz="3000" b="1" dirty="0">
                  <a:ln>
                    <a:solidFill>
                      <a:schemeClr val="tx2">
                        <a:lumMod val="60000"/>
                        <a:lumOff val="40000"/>
                      </a:schemeClr>
                    </a:solidFill>
                  </a:ln>
                  <a:solidFill>
                    <a:schemeClr val="bg1"/>
                  </a:solidFill>
                  <a:latin typeface="Georgia" panose="02040502050405020303" pitchFamily="18" charset="0"/>
                </a:endParaRPr>
              </a:p>
            </p:txBody>
          </p:sp>
        </p:grpSp>
        <p:sp>
          <p:nvSpPr>
            <p:cNvPr id="36" name="Content Placeholder 2"/>
            <p:cNvSpPr txBox="1">
              <a:spLocks/>
            </p:cNvSpPr>
            <p:nvPr/>
          </p:nvSpPr>
          <p:spPr>
            <a:xfrm>
              <a:off x="4343401" y="2971800"/>
              <a:ext cx="4572000" cy="193553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n-US" sz="2200" dirty="0" smtClean="0">
                  <a:latin typeface="Georgia" panose="02040502050405020303" pitchFamily="18" charset="0"/>
                </a:rPr>
                <a:t> for each vertex </a:t>
              </a:r>
              <a:r>
                <a:rPr lang="en-US" sz="2200" i="1" dirty="0" smtClean="0">
                  <a:latin typeface="Georgia" panose="02040502050405020303" pitchFamily="18" charset="0"/>
                </a:rPr>
                <a:t>v</a:t>
              </a:r>
            </a:p>
            <a:p>
              <a:pPr marL="0" indent="0">
                <a:buFont typeface="Arial"/>
                <a:buNone/>
              </a:pPr>
              <a:r>
                <a:rPr lang="en-US" sz="2200" dirty="0" smtClean="0">
                  <a:latin typeface="Georgia" panose="02040502050405020303" pitchFamily="18" charset="0"/>
                </a:rPr>
                <a:t>	if state has updated</a:t>
              </a:r>
            </a:p>
            <a:p>
              <a:pPr marL="0" indent="0">
                <a:buFont typeface="Arial"/>
                <a:buNone/>
              </a:pPr>
              <a:r>
                <a:rPr lang="en-US" sz="2200" dirty="0" smtClean="0">
                  <a:latin typeface="Georgia" panose="02040502050405020303" pitchFamily="18" charset="0"/>
                </a:rPr>
                <a:t>		for each output edge </a:t>
              </a:r>
              <a:r>
                <a:rPr lang="en-US" sz="2200" i="1" dirty="0" smtClean="0">
                  <a:latin typeface="Georgia" panose="02040502050405020303" pitchFamily="18" charset="0"/>
                </a:rPr>
                <a:t>e</a:t>
              </a:r>
              <a:r>
                <a:rPr lang="en-US" sz="2200" dirty="0" smtClean="0">
                  <a:latin typeface="Georgia" panose="02040502050405020303" pitchFamily="18" charset="0"/>
                </a:rPr>
                <a:t> of </a:t>
              </a:r>
              <a:r>
                <a:rPr lang="en-US" sz="2200" i="1" dirty="0" smtClean="0">
                  <a:latin typeface="Georgia" panose="02040502050405020303" pitchFamily="18" charset="0"/>
                </a:rPr>
                <a:t>v</a:t>
              </a:r>
            </a:p>
            <a:p>
              <a:pPr marL="0" indent="0">
                <a:buFont typeface="Arial"/>
                <a:buNone/>
              </a:pPr>
              <a:r>
                <a:rPr lang="en-US" sz="2200" i="1" dirty="0" smtClean="0">
                  <a:latin typeface="Georgia" panose="02040502050405020303" pitchFamily="18" charset="0"/>
                </a:rPr>
                <a:t>			</a:t>
              </a:r>
              <a:r>
                <a:rPr lang="en-US" sz="2200" dirty="0" smtClean="0">
                  <a:latin typeface="Georgia" panose="02040502050405020303" pitchFamily="18" charset="0"/>
                </a:rPr>
                <a:t>scatter update on </a:t>
              </a:r>
              <a:r>
                <a:rPr lang="en-US" sz="2200" i="1" dirty="0" smtClean="0">
                  <a:latin typeface="Georgia" panose="02040502050405020303" pitchFamily="18" charset="0"/>
                </a:rPr>
                <a:t>e</a:t>
              </a:r>
              <a:endParaRPr lang="en-US" sz="2200" i="1" dirty="0">
                <a:latin typeface="Georgia" panose="02040502050405020303" pitchFamily="18" charset="0"/>
              </a:endParaRPr>
            </a:p>
          </p:txBody>
        </p:sp>
      </p:grpSp>
      <p:grpSp>
        <p:nvGrpSpPr>
          <p:cNvPr id="7" name="Group 20"/>
          <p:cNvGrpSpPr/>
          <p:nvPr/>
        </p:nvGrpSpPr>
        <p:grpSpPr>
          <a:xfrm>
            <a:off x="1397355" y="3276600"/>
            <a:ext cx="2717445" cy="2739678"/>
            <a:chOff x="2350842" y="3097184"/>
            <a:chExt cx="2717445" cy="2739678"/>
          </a:xfrm>
        </p:grpSpPr>
        <p:sp>
          <p:nvSpPr>
            <p:cNvPr id="12" name="Right Arrow 11"/>
            <p:cNvSpPr/>
            <p:nvPr/>
          </p:nvSpPr>
          <p:spPr>
            <a:xfrm rot="671813">
              <a:off x="3181385" y="3408925"/>
              <a:ext cx="1886902" cy="3048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3" name="Right Arrow 12"/>
            <p:cNvSpPr/>
            <p:nvPr/>
          </p:nvSpPr>
          <p:spPr>
            <a:xfrm rot="2773485">
              <a:off x="2608049" y="4322707"/>
              <a:ext cx="1886902" cy="3048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Right Arrow 13"/>
            <p:cNvSpPr/>
            <p:nvPr/>
          </p:nvSpPr>
          <p:spPr>
            <a:xfrm rot="4877667">
              <a:off x="1559791" y="4741011"/>
              <a:ext cx="1886902" cy="3048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8" name="TextBox 17"/>
            <p:cNvSpPr txBox="1"/>
            <p:nvPr/>
          </p:nvSpPr>
          <p:spPr>
            <a:xfrm rot="677686">
              <a:off x="3505200" y="3097184"/>
              <a:ext cx="1371600" cy="369332"/>
            </a:xfrm>
            <a:prstGeom prst="rect">
              <a:avLst/>
            </a:prstGeom>
            <a:noFill/>
          </p:spPr>
          <p:txBody>
            <a:bodyPr wrap="square" rtlCol="0">
              <a:spAutoFit/>
            </a:bodyPr>
            <a:lstStyle/>
            <a:p>
              <a:r>
                <a:rPr lang="en-US" b="1" dirty="0" smtClean="0">
                  <a:latin typeface="Georgia" panose="02040502050405020303" pitchFamily="18" charset="0"/>
                </a:rPr>
                <a:t>Update u</a:t>
              </a:r>
              <a:r>
                <a:rPr lang="en-US" sz="1400" b="1" dirty="0" smtClean="0">
                  <a:latin typeface="Georgia" panose="02040502050405020303" pitchFamily="18" charset="0"/>
                </a:rPr>
                <a:t>1</a:t>
              </a:r>
              <a:endParaRPr lang="en-US" sz="1400" b="1" dirty="0">
                <a:latin typeface="Georgia" panose="02040502050405020303" pitchFamily="18" charset="0"/>
              </a:endParaRPr>
            </a:p>
          </p:txBody>
        </p:sp>
        <p:sp>
          <p:nvSpPr>
            <p:cNvPr id="19" name="TextBox 18"/>
            <p:cNvSpPr txBox="1"/>
            <p:nvPr/>
          </p:nvSpPr>
          <p:spPr>
            <a:xfrm rot="2725204">
              <a:off x="3051298" y="4091028"/>
              <a:ext cx="1371600" cy="369332"/>
            </a:xfrm>
            <a:prstGeom prst="rect">
              <a:avLst/>
            </a:prstGeom>
            <a:noFill/>
          </p:spPr>
          <p:txBody>
            <a:bodyPr wrap="square" rtlCol="0">
              <a:spAutoFit/>
            </a:bodyPr>
            <a:lstStyle/>
            <a:p>
              <a:r>
                <a:rPr lang="en-US" b="1" dirty="0" smtClean="0">
                  <a:latin typeface="Georgia" panose="02040502050405020303" pitchFamily="18" charset="0"/>
                </a:rPr>
                <a:t>Update u</a:t>
              </a:r>
              <a:r>
                <a:rPr lang="en-US" sz="1400" b="1" dirty="0">
                  <a:latin typeface="Georgia" panose="02040502050405020303" pitchFamily="18" charset="0"/>
                </a:rPr>
                <a:t>2</a:t>
              </a:r>
            </a:p>
          </p:txBody>
        </p:sp>
        <p:sp>
          <p:nvSpPr>
            <p:cNvPr id="20" name="TextBox 19"/>
            <p:cNvSpPr txBox="1"/>
            <p:nvPr/>
          </p:nvSpPr>
          <p:spPr>
            <a:xfrm rot="4837211">
              <a:off x="2090164" y="4640026"/>
              <a:ext cx="1371600" cy="369332"/>
            </a:xfrm>
            <a:prstGeom prst="rect">
              <a:avLst/>
            </a:prstGeom>
            <a:noFill/>
          </p:spPr>
          <p:txBody>
            <a:bodyPr wrap="square" rtlCol="0">
              <a:spAutoFit/>
            </a:bodyPr>
            <a:lstStyle/>
            <a:p>
              <a:r>
                <a:rPr lang="en-US" b="1" dirty="0" smtClean="0">
                  <a:latin typeface="Georgia" panose="02040502050405020303" pitchFamily="18" charset="0"/>
                </a:rPr>
                <a:t>Update u</a:t>
              </a:r>
              <a:r>
                <a:rPr lang="en-US" sz="1400" b="1" dirty="0">
                  <a:latin typeface="Georgia" panose="02040502050405020303" pitchFamily="18" charset="0"/>
                </a:rPr>
                <a:t>n</a:t>
              </a:r>
            </a:p>
          </p:txBody>
        </p:sp>
      </p:grpSp>
    </p:spTree>
    <p:extLst>
      <p:ext uri="{BB962C8B-B14F-4D97-AF65-F5344CB8AC3E}">
        <p14:creationId xmlns="" xmlns:p14="http://schemas.microsoft.com/office/powerpoint/2010/main" val="275249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Vertex-Centric</a:t>
            </a:r>
            <a:endParaRPr lang="en-US" dirty="0"/>
          </a:p>
        </p:txBody>
      </p:sp>
      <p:sp>
        <p:nvSpPr>
          <p:cNvPr id="46" name="TextBox 45"/>
          <p:cNvSpPr txBox="1"/>
          <p:nvPr/>
        </p:nvSpPr>
        <p:spPr>
          <a:xfrm>
            <a:off x="3464789" y="1427202"/>
            <a:ext cx="1945411" cy="553998"/>
          </a:xfrm>
          <a:prstGeom prst="rect">
            <a:avLst/>
          </a:prstGeom>
          <a:noFill/>
        </p:spPr>
        <p:txBody>
          <a:bodyPr wrap="square" rtlCol="0">
            <a:spAutoFit/>
          </a:bodyPr>
          <a:lstStyle/>
          <a:p>
            <a:pPr algn="ctr"/>
            <a:r>
              <a:rPr lang="en-US" sz="3000" u="sng" dirty="0" smtClean="0">
                <a:latin typeface="Georgia" panose="02040502050405020303" pitchFamily="18" charset="0"/>
              </a:rPr>
              <a:t>Gather</a:t>
            </a:r>
            <a:endParaRPr lang="en-US" sz="3000" u="sng" dirty="0">
              <a:latin typeface="Georgia" panose="02040502050405020303" pitchFamily="18" charset="0"/>
            </a:endParaRPr>
          </a:p>
        </p:txBody>
      </p:sp>
      <p:sp>
        <p:nvSpPr>
          <p:cNvPr id="52" name="Content Placeholder 51"/>
          <p:cNvSpPr>
            <a:spLocks noGrp="1"/>
          </p:cNvSpPr>
          <p:nvPr>
            <p:ph idx="1"/>
          </p:nvPr>
        </p:nvSpPr>
        <p:spPr>
          <a:xfrm>
            <a:off x="1096091" y="7693089"/>
            <a:ext cx="8229600" cy="4525963"/>
          </a:xfrm>
        </p:spPr>
        <p:txBody>
          <a:bodyPr/>
          <a:lstStyle/>
          <a:p>
            <a:endParaRPr lang="en-US" dirty="0"/>
          </a:p>
        </p:txBody>
      </p:sp>
      <p:grpSp>
        <p:nvGrpSpPr>
          <p:cNvPr id="3" name="Group 2"/>
          <p:cNvGrpSpPr/>
          <p:nvPr/>
        </p:nvGrpSpPr>
        <p:grpSpPr>
          <a:xfrm>
            <a:off x="429013" y="2133600"/>
            <a:ext cx="8486388" cy="3611686"/>
            <a:chOff x="429013" y="2133600"/>
            <a:chExt cx="8486388" cy="3611686"/>
          </a:xfrm>
        </p:grpSpPr>
        <p:grpSp>
          <p:nvGrpSpPr>
            <p:cNvPr id="4" name="Group 43"/>
            <p:cNvGrpSpPr/>
            <p:nvPr/>
          </p:nvGrpSpPr>
          <p:grpSpPr>
            <a:xfrm>
              <a:off x="429013" y="2133600"/>
              <a:ext cx="3609587" cy="3611686"/>
              <a:chOff x="5001013" y="2331914"/>
              <a:chExt cx="3609587" cy="3611686"/>
            </a:xfrm>
          </p:grpSpPr>
          <p:grpSp>
            <p:nvGrpSpPr>
              <p:cNvPr id="5" name="Group 14"/>
              <p:cNvGrpSpPr/>
              <p:nvPr/>
            </p:nvGrpSpPr>
            <p:grpSpPr>
              <a:xfrm>
                <a:off x="6858000" y="4191000"/>
                <a:ext cx="1752600" cy="1752600"/>
                <a:chOff x="990600" y="2209800"/>
                <a:chExt cx="1752600" cy="1752600"/>
              </a:xfrm>
            </p:grpSpPr>
            <p:sp>
              <p:nvSpPr>
                <p:cNvPr id="16" name="Oval 15"/>
                <p:cNvSpPr/>
                <p:nvPr/>
              </p:nvSpPr>
              <p:spPr>
                <a:xfrm>
                  <a:off x="990600" y="2209800"/>
                  <a:ext cx="1752600" cy="1752600"/>
                </a:xfrm>
                <a:prstGeom prst="ellipse">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500" b="1" dirty="0">
                    <a:solidFill>
                      <a:schemeClr val="tx1"/>
                    </a:solidFill>
                  </a:endParaRPr>
                </a:p>
              </p:txBody>
            </p:sp>
            <p:sp>
              <p:nvSpPr>
                <p:cNvPr id="17" name="TextBox 16"/>
                <p:cNvSpPr txBox="1"/>
                <p:nvPr/>
              </p:nvSpPr>
              <p:spPr>
                <a:xfrm>
                  <a:off x="990600" y="2438400"/>
                  <a:ext cx="1752600" cy="1015663"/>
                </a:xfrm>
                <a:prstGeom prst="rect">
                  <a:avLst/>
                </a:prstGeom>
                <a:noFill/>
              </p:spPr>
              <p:txBody>
                <a:bodyPr wrap="square" rtlCol="0">
                  <a:spAutoFit/>
                </a:bodyPr>
                <a:lstStyle/>
                <a:p>
                  <a:pPr algn="ctr"/>
                  <a:r>
                    <a:rPr lang="en-US" sz="3000" b="1" dirty="0" smtClean="0">
                      <a:ln>
                        <a:solidFill>
                          <a:schemeClr val="tx2">
                            <a:lumMod val="60000"/>
                            <a:lumOff val="40000"/>
                          </a:schemeClr>
                        </a:solidFill>
                      </a:ln>
                      <a:solidFill>
                        <a:schemeClr val="bg1"/>
                      </a:solidFill>
                      <a:latin typeface="Georgia" panose="02040502050405020303" pitchFamily="18" charset="0"/>
                    </a:rPr>
                    <a:t>V</a:t>
                  </a:r>
                </a:p>
                <a:p>
                  <a:pPr algn="ctr"/>
                  <a:r>
                    <a:rPr lang="en-US" sz="3000" b="1" dirty="0" smtClean="0">
                      <a:ln>
                        <a:solidFill>
                          <a:schemeClr val="tx2">
                            <a:lumMod val="60000"/>
                            <a:lumOff val="40000"/>
                          </a:schemeClr>
                        </a:solidFill>
                      </a:ln>
                      <a:solidFill>
                        <a:schemeClr val="bg1"/>
                      </a:solidFill>
                      <a:latin typeface="Georgia" panose="02040502050405020303" pitchFamily="18" charset="0"/>
                    </a:rPr>
                    <a:t>{state}</a:t>
                  </a:r>
                  <a:endParaRPr lang="en-US" sz="3000" b="1" dirty="0">
                    <a:ln>
                      <a:solidFill>
                        <a:schemeClr val="tx2">
                          <a:lumMod val="60000"/>
                          <a:lumOff val="40000"/>
                        </a:schemeClr>
                      </a:solidFill>
                    </a:ln>
                    <a:solidFill>
                      <a:schemeClr val="bg1"/>
                    </a:solidFill>
                    <a:latin typeface="Georgia" panose="02040502050405020303" pitchFamily="18" charset="0"/>
                  </a:endParaRPr>
                </a:p>
              </p:txBody>
            </p:sp>
          </p:grpSp>
          <p:grpSp>
            <p:nvGrpSpPr>
              <p:cNvPr id="6" name="Group 36"/>
              <p:cNvGrpSpPr/>
              <p:nvPr/>
            </p:nvGrpSpPr>
            <p:grpSpPr>
              <a:xfrm rot="4039369">
                <a:off x="6409373" y="2967094"/>
                <a:ext cx="1886902" cy="616542"/>
                <a:chOff x="5885498" y="2666999"/>
                <a:chExt cx="1886902" cy="616542"/>
              </a:xfrm>
            </p:grpSpPr>
            <p:sp>
              <p:nvSpPr>
                <p:cNvPr id="30" name="Right Arrow 29"/>
                <p:cNvSpPr/>
                <p:nvPr/>
              </p:nvSpPr>
              <p:spPr>
                <a:xfrm rot="671813">
                  <a:off x="5885498" y="2978741"/>
                  <a:ext cx="1886902" cy="3048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3" name="TextBox 32"/>
                <p:cNvSpPr txBox="1"/>
                <p:nvPr/>
              </p:nvSpPr>
              <p:spPr>
                <a:xfrm rot="677686">
                  <a:off x="6209313" y="2666999"/>
                  <a:ext cx="1371600" cy="369332"/>
                </a:xfrm>
                <a:prstGeom prst="rect">
                  <a:avLst/>
                </a:prstGeom>
                <a:noFill/>
              </p:spPr>
              <p:txBody>
                <a:bodyPr wrap="square" rtlCol="0">
                  <a:spAutoFit/>
                </a:bodyPr>
                <a:lstStyle/>
                <a:p>
                  <a:r>
                    <a:rPr lang="en-US" b="1" dirty="0" smtClean="0">
                      <a:latin typeface="Georgia" panose="02040502050405020303" pitchFamily="18" charset="0"/>
                    </a:rPr>
                    <a:t>Update v</a:t>
                  </a:r>
                  <a:r>
                    <a:rPr lang="en-US" sz="1400" b="1" dirty="0" smtClean="0">
                      <a:latin typeface="Georgia" panose="02040502050405020303" pitchFamily="18" charset="0"/>
                    </a:rPr>
                    <a:t>1</a:t>
                  </a:r>
                  <a:endParaRPr lang="en-US" sz="1400" b="1" dirty="0">
                    <a:latin typeface="Georgia" panose="02040502050405020303" pitchFamily="18" charset="0"/>
                  </a:endParaRPr>
                </a:p>
              </p:txBody>
            </p:sp>
          </p:grpSp>
          <p:grpSp>
            <p:nvGrpSpPr>
              <p:cNvPr id="7" name="Group 37"/>
              <p:cNvGrpSpPr/>
              <p:nvPr/>
            </p:nvGrpSpPr>
            <p:grpSpPr>
              <a:xfrm rot="21308857">
                <a:off x="6098669" y="3047373"/>
                <a:ext cx="522664" cy="1886902"/>
                <a:chOff x="6103213" y="3101472"/>
                <a:chExt cx="522664" cy="1886902"/>
              </a:xfrm>
            </p:grpSpPr>
            <p:sp>
              <p:nvSpPr>
                <p:cNvPr id="31" name="Right Arrow 30"/>
                <p:cNvSpPr/>
                <p:nvPr/>
              </p:nvSpPr>
              <p:spPr>
                <a:xfrm rot="2773485">
                  <a:off x="5312162" y="3892523"/>
                  <a:ext cx="1886902" cy="3048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4" name="TextBox 33"/>
                <p:cNvSpPr txBox="1"/>
                <p:nvPr/>
              </p:nvSpPr>
              <p:spPr>
                <a:xfrm rot="2725204">
                  <a:off x="5755411" y="3660844"/>
                  <a:ext cx="1371600" cy="369332"/>
                </a:xfrm>
                <a:prstGeom prst="rect">
                  <a:avLst/>
                </a:prstGeom>
                <a:noFill/>
              </p:spPr>
              <p:txBody>
                <a:bodyPr wrap="square" rtlCol="0">
                  <a:spAutoFit/>
                </a:bodyPr>
                <a:lstStyle/>
                <a:p>
                  <a:r>
                    <a:rPr lang="en-US" b="1" dirty="0" smtClean="0">
                      <a:latin typeface="Georgia" panose="02040502050405020303" pitchFamily="18" charset="0"/>
                    </a:rPr>
                    <a:t>Update v</a:t>
                  </a:r>
                  <a:r>
                    <a:rPr lang="en-US" sz="1400" b="1" dirty="0" smtClean="0">
                      <a:latin typeface="Georgia" panose="02040502050405020303" pitchFamily="18" charset="0"/>
                    </a:rPr>
                    <a:t>2</a:t>
                  </a:r>
                  <a:endParaRPr lang="en-US" sz="1400" b="1" dirty="0">
                    <a:latin typeface="Georgia" panose="02040502050405020303" pitchFamily="18" charset="0"/>
                  </a:endParaRPr>
                </a:p>
              </p:txBody>
            </p:sp>
          </p:grpSp>
          <p:grpSp>
            <p:nvGrpSpPr>
              <p:cNvPr id="8" name="Group 38"/>
              <p:cNvGrpSpPr/>
              <p:nvPr/>
            </p:nvGrpSpPr>
            <p:grpSpPr>
              <a:xfrm rot="17301408">
                <a:off x="5639570" y="3926567"/>
                <a:ext cx="609788" cy="1886902"/>
                <a:chOff x="5054955" y="3519776"/>
                <a:chExt cx="609788" cy="1886902"/>
              </a:xfrm>
            </p:grpSpPr>
            <p:sp>
              <p:nvSpPr>
                <p:cNvPr id="32" name="Right Arrow 31"/>
                <p:cNvSpPr/>
                <p:nvPr/>
              </p:nvSpPr>
              <p:spPr>
                <a:xfrm rot="4877667">
                  <a:off x="4263904" y="4310827"/>
                  <a:ext cx="1886902" cy="3048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5" name="TextBox 34"/>
                <p:cNvSpPr txBox="1"/>
                <p:nvPr/>
              </p:nvSpPr>
              <p:spPr>
                <a:xfrm rot="4837211">
                  <a:off x="4794277" y="4209842"/>
                  <a:ext cx="1371600" cy="369332"/>
                </a:xfrm>
                <a:prstGeom prst="rect">
                  <a:avLst/>
                </a:prstGeom>
                <a:noFill/>
              </p:spPr>
              <p:txBody>
                <a:bodyPr wrap="square" rtlCol="0">
                  <a:spAutoFit/>
                </a:bodyPr>
                <a:lstStyle/>
                <a:p>
                  <a:r>
                    <a:rPr lang="en-US" b="1" dirty="0" smtClean="0">
                      <a:latin typeface="Georgia" panose="02040502050405020303" pitchFamily="18" charset="0"/>
                    </a:rPr>
                    <a:t>Update </a:t>
                  </a:r>
                  <a:r>
                    <a:rPr lang="en-US" b="1" dirty="0" err="1" smtClean="0">
                      <a:latin typeface="Georgia" panose="02040502050405020303" pitchFamily="18" charset="0"/>
                    </a:rPr>
                    <a:t>v</a:t>
                  </a:r>
                  <a:r>
                    <a:rPr lang="en-US" sz="1400" b="1" dirty="0" err="1" smtClean="0">
                      <a:latin typeface="Georgia" panose="02040502050405020303" pitchFamily="18" charset="0"/>
                    </a:rPr>
                    <a:t>n</a:t>
                  </a:r>
                  <a:endParaRPr lang="en-US" sz="1400" b="1" dirty="0">
                    <a:latin typeface="Georgia" panose="02040502050405020303" pitchFamily="18" charset="0"/>
                  </a:endParaRPr>
                </a:p>
              </p:txBody>
            </p:sp>
          </p:grpSp>
        </p:grpSp>
        <p:sp>
          <p:nvSpPr>
            <p:cNvPr id="40" name="Content Placeholder 2"/>
            <p:cNvSpPr txBox="1">
              <a:spLocks/>
            </p:cNvSpPr>
            <p:nvPr/>
          </p:nvSpPr>
          <p:spPr>
            <a:xfrm>
              <a:off x="4343401" y="2819400"/>
              <a:ext cx="4572000" cy="193553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n-US" sz="2200" dirty="0" smtClean="0">
                  <a:latin typeface="Georgia" panose="02040502050405020303" pitchFamily="18" charset="0"/>
                </a:rPr>
                <a:t> for each vertex </a:t>
              </a:r>
              <a:r>
                <a:rPr lang="en-US" sz="2200" i="1" dirty="0" smtClean="0">
                  <a:latin typeface="Georgia" panose="02040502050405020303" pitchFamily="18" charset="0"/>
                </a:rPr>
                <a:t>v</a:t>
              </a:r>
            </a:p>
            <a:p>
              <a:pPr marL="0" indent="0">
                <a:buNone/>
              </a:pPr>
              <a:r>
                <a:rPr lang="en-US" sz="2200" dirty="0" smtClean="0">
                  <a:latin typeface="Georgia" panose="02040502050405020303" pitchFamily="18" charset="0"/>
                </a:rPr>
                <a:t>	for each input edge </a:t>
              </a:r>
              <a:r>
                <a:rPr lang="en-US" sz="2200" i="1" dirty="0">
                  <a:latin typeface="Georgia" panose="02040502050405020303" pitchFamily="18" charset="0"/>
                </a:rPr>
                <a:t>e</a:t>
              </a:r>
              <a:r>
                <a:rPr lang="en-US" sz="2200" dirty="0">
                  <a:latin typeface="Georgia" panose="02040502050405020303" pitchFamily="18" charset="0"/>
                </a:rPr>
                <a:t> of </a:t>
              </a:r>
              <a:r>
                <a:rPr lang="en-US" sz="2200" i="1" dirty="0">
                  <a:latin typeface="Georgia" panose="02040502050405020303" pitchFamily="18" charset="0"/>
                </a:rPr>
                <a:t>v</a:t>
              </a:r>
              <a:endParaRPr lang="en-US" sz="2200" dirty="0" smtClean="0">
                <a:latin typeface="Georgia" panose="02040502050405020303" pitchFamily="18" charset="0"/>
              </a:endParaRPr>
            </a:p>
            <a:p>
              <a:pPr marL="0" indent="0">
                <a:buFont typeface="Arial"/>
                <a:buNone/>
              </a:pPr>
              <a:r>
                <a:rPr lang="en-US" sz="2200" dirty="0" smtClean="0">
                  <a:latin typeface="Georgia" panose="02040502050405020303" pitchFamily="18" charset="0"/>
                </a:rPr>
                <a:t>		if </a:t>
              </a:r>
              <a:r>
                <a:rPr lang="en-US" sz="2200" i="1" dirty="0" smtClean="0">
                  <a:latin typeface="Georgia" panose="02040502050405020303" pitchFamily="18" charset="0"/>
                </a:rPr>
                <a:t>e</a:t>
              </a:r>
              <a:r>
                <a:rPr lang="en-US" sz="2200" dirty="0" smtClean="0">
                  <a:latin typeface="Georgia" panose="02040502050405020303" pitchFamily="18" charset="0"/>
                </a:rPr>
                <a:t> has an update</a:t>
              </a:r>
              <a:endParaRPr lang="en-US" sz="2200" i="1" dirty="0" smtClean="0">
                <a:latin typeface="Georgia" panose="02040502050405020303" pitchFamily="18" charset="0"/>
              </a:endParaRPr>
            </a:p>
            <a:p>
              <a:pPr marL="0" indent="0">
                <a:buFont typeface="Arial"/>
                <a:buNone/>
              </a:pPr>
              <a:r>
                <a:rPr lang="en-US" sz="2200" i="1" dirty="0" smtClean="0">
                  <a:latin typeface="Georgia" panose="02040502050405020303" pitchFamily="18" charset="0"/>
                </a:rPr>
                <a:t>			</a:t>
              </a:r>
              <a:r>
                <a:rPr lang="en-US" sz="2200" dirty="0" smtClean="0">
                  <a:latin typeface="Georgia" panose="02040502050405020303" pitchFamily="18" charset="0"/>
                </a:rPr>
                <a:t>apply update on state</a:t>
              </a:r>
              <a:endParaRPr lang="en-US" sz="2200" dirty="0">
                <a:latin typeface="Georgia" panose="02040502050405020303" pitchFamily="18" charset="0"/>
              </a:endParaRPr>
            </a:p>
          </p:txBody>
        </p:sp>
      </p:grpSp>
      <p:grpSp>
        <p:nvGrpSpPr>
          <p:cNvPr id="9" name="Group 42"/>
          <p:cNvGrpSpPr/>
          <p:nvPr/>
        </p:nvGrpSpPr>
        <p:grpSpPr>
          <a:xfrm>
            <a:off x="2286000" y="3962400"/>
            <a:ext cx="1749812" cy="1775799"/>
            <a:chOff x="6858000" y="4191000"/>
            <a:chExt cx="1752600" cy="1752600"/>
          </a:xfrm>
        </p:grpSpPr>
        <p:sp>
          <p:nvSpPr>
            <p:cNvPr id="41" name="Oval 40"/>
            <p:cNvSpPr/>
            <p:nvPr/>
          </p:nvSpPr>
          <p:spPr>
            <a:xfrm>
              <a:off x="6858000" y="4191000"/>
              <a:ext cx="1752600" cy="1752600"/>
            </a:xfrm>
            <a:prstGeom prst="ellipse">
              <a:avLst/>
            </a:prstGeom>
            <a:solidFill>
              <a:srgbClr val="C00000"/>
            </a:solidFill>
            <a:ln>
              <a:solidFill>
                <a:srgbClr val="FF00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500" b="1" dirty="0">
                <a:solidFill>
                  <a:schemeClr val="tx1"/>
                </a:solidFill>
              </a:endParaRPr>
            </a:p>
          </p:txBody>
        </p:sp>
        <p:sp>
          <p:nvSpPr>
            <p:cNvPr id="42" name="TextBox 41"/>
            <p:cNvSpPr txBox="1"/>
            <p:nvPr/>
          </p:nvSpPr>
          <p:spPr>
            <a:xfrm>
              <a:off x="6858000" y="4470737"/>
              <a:ext cx="1752600" cy="1015663"/>
            </a:xfrm>
            <a:prstGeom prst="rect">
              <a:avLst/>
            </a:prstGeom>
            <a:noFill/>
            <a:ln>
              <a:noFill/>
            </a:ln>
          </p:spPr>
          <p:txBody>
            <a:bodyPr wrap="square" rtlCol="0">
              <a:spAutoFit/>
            </a:bodyPr>
            <a:lstStyle/>
            <a:p>
              <a:pPr algn="ctr"/>
              <a:r>
                <a:rPr lang="en-US" sz="3000" b="1" dirty="0" smtClean="0">
                  <a:ln>
                    <a:solidFill>
                      <a:srgbClr val="D25500"/>
                    </a:solidFill>
                  </a:ln>
                  <a:solidFill>
                    <a:schemeClr val="bg1"/>
                  </a:solidFill>
                  <a:latin typeface="Georgia" panose="02040502050405020303" pitchFamily="18" charset="0"/>
                </a:rPr>
                <a:t>V</a:t>
              </a:r>
            </a:p>
            <a:p>
              <a:pPr algn="ctr"/>
              <a:r>
                <a:rPr lang="en-US" sz="3000" b="1" dirty="0" smtClean="0">
                  <a:ln>
                    <a:solidFill>
                      <a:srgbClr val="D25500"/>
                    </a:solidFill>
                  </a:ln>
                  <a:solidFill>
                    <a:schemeClr val="bg1"/>
                  </a:solidFill>
                  <a:latin typeface="Georgia" panose="02040502050405020303" pitchFamily="18" charset="0"/>
                </a:rPr>
                <a:t>{state2}</a:t>
              </a:r>
              <a:endParaRPr lang="en-US" sz="3000" b="1" dirty="0">
                <a:ln>
                  <a:solidFill>
                    <a:srgbClr val="D25500"/>
                  </a:solidFill>
                </a:ln>
                <a:solidFill>
                  <a:schemeClr val="bg1"/>
                </a:solidFill>
                <a:latin typeface="Georgia" panose="02040502050405020303" pitchFamily="18" charset="0"/>
              </a:endParaRPr>
            </a:p>
          </p:txBody>
        </p:sp>
      </p:grpSp>
    </p:spTree>
    <p:extLst>
      <p:ext uri="{BB962C8B-B14F-4D97-AF65-F5344CB8AC3E}">
        <p14:creationId xmlns="" xmlns:p14="http://schemas.microsoft.com/office/powerpoint/2010/main" val="24996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457200" y="274638"/>
            <a:ext cx="8229600" cy="1143000"/>
          </a:xfrm>
        </p:spPr>
        <p:txBody>
          <a:bodyPr>
            <a:normAutofit/>
          </a:bodyPr>
          <a:lstStyle/>
          <a:p>
            <a:r>
              <a:rPr lang="en-US" sz="4000" b="1" dirty="0" smtClean="0">
                <a:solidFill>
                  <a:schemeClr val="tx2">
                    <a:lumMod val="75000"/>
                  </a:schemeClr>
                </a:solidFill>
              </a:rPr>
              <a:t>Social Scale</a:t>
            </a:r>
            <a:endParaRPr lang="en-IN" sz="4000" b="1" dirty="0">
              <a:solidFill>
                <a:schemeClr val="tx2">
                  <a:lumMod val="75000"/>
                </a:schemeClr>
              </a:solidFill>
            </a:endParaRPr>
          </a:p>
        </p:txBody>
      </p:sp>
      <p:pic>
        <p:nvPicPr>
          <p:cNvPr id="17" name="Picture 16" descr="6C7884939-facebook-logo-detail.blocks_desktop_small.gif"/>
          <p:cNvPicPr>
            <a:picLocks noChangeAspect="1"/>
          </p:cNvPicPr>
          <p:nvPr/>
        </p:nvPicPr>
        <p:blipFill>
          <a:blip r:embed="rId3" cstate="print"/>
          <a:stretch>
            <a:fillRect/>
          </a:stretch>
        </p:blipFill>
        <p:spPr>
          <a:xfrm>
            <a:off x="1524000" y="1676400"/>
            <a:ext cx="2743200" cy="2057400"/>
          </a:xfrm>
          <a:prstGeom prst="rect">
            <a:avLst/>
          </a:prstGeom>
        </p:spPr>
      </p:pic>
      <p:pic>
        <p:nvPicPr>
          <p:cNvPr id="18" name="Picture 17" descr="twitter-logo-small.jpg"/>
          <p:cNvPicPr>
            <a:picLocks noChangeAspect="1"/>
          </p:cNvPicPr>
          <p:nvPr/>
        </p:nvPicPr>
        <p:blipFill>
          <a:blip r:embed="rId4" cstate="print"/>
          <a:stretch>
            <a:fillRect/>
          </a:stretch>
        </p:blipFill>
        <p:spPr>
          <a:xfrm>
            <a:off x="4953000" y="1447800"/>
            <a:ext cx="2590800" cy="2590800"/>
          </a:xfrm>
          <a:prstGeom prst="rect">
            <a:avLst/>
          </a:prstGeom>
        </p:spPr>
      </p:pic>
      <p:sp>
        <p:nvSpPr>
          <p:cNvPr id="21" name="TextBox 20"/>
          <p:cNvSpPr txBox="1"/>
          <p:nvPr/>
        </p:nvSpPr>
        <p:spPr>
          <a:xfrm>
            <a:off x="1524000" y="4191000"/>
            <a:ext cx="2667000" cy="1046440"/>
          </a:xfrm>
          <a:prstGeom prst="rect">
            <a:avLst/>
          </a:prstGeom>
          <a:solidFill>
            <a:schemeClr val="tx2">
              <a:lumMod val="20000"/>
              <a:lumOff val="80000"/>
            </a:schemeClr>
          </a:soli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400" dirty="0" smtClean="0"/>
              <a:t>&gt;1 billion vertices</a:t>
            </a:r>
          </a:p>
          <a:p>
            <a:pPr algn="ctr"/>
            <a:r>
              <a:rPr lang="en-US" sz="2400" dirty="0" smtClean="0"/>
              <a:t>~1 trillion edges</a:t>
            </a:r>
          </a:p>
          <a:p>
            <a:pPr algn="ctr"/>
            <a:r>
              <a:rPr lang="en-US" sz="1400" dirty="0" smtClean="0"/>
              <a:t>*Facebook Engineering Blog</a:t>
            </a:r>
            <a:endParaRPr lang="en-IN" sz="1400" dirty="0"/>
          </a:p>
        </p:txBody>
      </p:sp>
      <p:sp>
        <p:nvSpPr>
          <p:cNvPr id="22" name="TextBox 21"/>
          <p:cNvSpPr txBox="1"/>
          <p:nvPr/>
        </p:nvSpPr>
        <p:spPr>
          <a:xfrm>
            <a:off x="4953000" y="4191000"/>
            <a:ext cx="2667000" cy="1046440"/>
          </a:xfrm>
          <a:prstGeom prst="rect">
            <a:avLst/>
          </a:prstGeom>
          <a:solidFill>
            <a:schemeClr val="tx2">
              <a:lumMod val="20000"/>
              <a:lumOff val="80000"/>
            </a:schemeClr>
          </a:soli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400" dirty="0" smtClean="0"/>
              <a:t>~41 million vertices</a:t>
            </a:r>
          </a:p>
          <a:p>
            <a:pPr algn="ctr"/>
            <a:r>
              <a:rPr lang="en-US" sz="2400" dirty="0" smtClean="0"/>
              <a:t>&gt;1.4 billion edges</a:t>
            </a:r>
          </a:p>
          <a:p>
            <a:pPr algn="ctr"/>
            <a:r>
              <a:rPr lang="en-US" sz="1400" dirty="0" smtClean="0"/>
              <a:t>*Twitter Graph</a:t>
            </a:r>
            <a:r>
              <a:rPr lang="en-IN" sz="1400" dirty="0" smtClean="0"/>
              <a:t>- 2010</a:t>
            </a:r>
            <a:endParaRPr lang="en-IN" sz="1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57681" y="2133021"/>
            <a:ext cx="651510" cy="514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rPr>
              <a:t>1</a:t>
            </a:r>
          </a:p>
        </p:txBody>
      </p:sp>
      <p:sp>
        <p:nvSpPr>
          <p:cNvPr id="5" name="Oval 4"/>
          <p:cNvSpPr/>
          <p:nvPr/>
        </p:nvSpPr>
        <p:spPr>
          <a:xfrm>
            <a:off x="2854035" y="2133021"/>
            <a:ext cx="651510" cy="514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rPr>
              <a:t>6</a:t>
            </a:r>
          </a:p>
        </p:txBody>
      </p:sp>
      <p:sp>
        <p:nvSpPr>
          <p:cNvPr id="6" name="Oval 5"/>
          <p:cNvSpPr/>
          <p:nvPr/>
        </p:nvSpPr>
        <p:spPr>
          <a:xfrm>
            <a:off x="1177254" y="2419273"/>
            <a:ext cx="651510" cy="514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rPr>
              <a:t>3</a:t>
            </a:r>
          </a:p>
        </p:txBody>
      </p:sp>
      <p:sp>
        <p:nvSpPr>
          <p:cNvPr id="7" name="Oval 6"/>
          <p:cNvSpPr/>
          <p:nvPr/>
        </p:nvSpPr>
        <p:spPr>
          <a:xfrm>
            <a:off x="113663" y="3387416"/>
            <a:ext cx="651510" cy="514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rPr>
              <a:t>5</a:t>
            </a:r>
          </a:p>
        </p:txBody>
      </p:sp>
      <p:sp>
        <p:nvSpPr>
          <p:cNvPr id="8" name="Oval 7"/>
          <p:cNvSpPr/>
          <p:nvPr/>
        </p:nvSpPr>
        <p:spPr>
          <a:xfrm>
            <a:off x="1418969" y="3709123"/>
            <a:ext cx="651510" cy="514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rPr>
              <a:t>8</a:t>
            </a:r>
          </a:p>
        </p:txBody>
      </p:sp>
      <p:sp>
        <p:nvSpPr>
          <p:cNvPr id="9" name="Oval 8"/>
          <p:cNvSpPr/>
          <p:nvPr/>
        </p:nvSpPr>
        <p:spPr>
          <a:xfrm>
            <a:off x="2449955" y="3232277"/>
            <a:ext cx="651510" cy="514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rPr>
              <a:t>7</a:t>
            </a:r>
          </a:p>
        </p:txBody>
      </p:sp>
      <p:sp>
        <p:nvSpPr>
          <p:cNvPr id="10" name="Oval 9"/>
          <p:cNvSpPr/>
          <p:nvPr/>
        </p:nvSpPr>
        <p:spPr>
          <a:xfrm>
            <a:off x="2623691" y="4019400"/>
            <a:ext cx="651510" cy="514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rPr>
              <a:t>4</a:t>
            </a:r>
          </a:p>
        </p:txBody>
      </p:sp>
      <p:sp>
        <p:nvSpPr>
          <p:cNvPr id="11" name="Oval 10"/>
          <p:cNvSpPr/>
          <p:nvPr/>
        </p:nvSpPr>
        <p:spPr>
          <a:xfrm>
            <a:off x="3725543" y="3205893"/>
            <a:ext cx="651510" cy="514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rPr>
              <a:t>2</a:t>
            </a:r>
          </a:p>
        </p:txBody>
      </p:sp>
      <p:cxnSp>
        <p:nvCxnSpPr>
          <p:cNvPr id="17" name="Straight Arrow Connector 16"/>
          <p:cNvCxnSpPr>
            <a:stCxn id="4" idx="4"/>
            <a:endCxn id="6" idx="3"/>
          </p:cNvCxnSpPr>
          <p:nvPr/>
        </p:nvCxnSpPr>
        <p:spPr>
          <a:xfrm>
            <a:off x="583436" y="2647989"/>
            <a:ext cx="689229" cy="210837"/>
          </a:xfrm>
          <a:prstGeom prst="straightConnector1">
            <a:avLst/>
          </a:prstGeom>
          <a:ln w="635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4"/>
            <a:endCxn id="7" idx="7"/>
          </p:cNvCxnSpPr>
          <p:nvPr/>
        </p:nvCxnSpPr>
        <p:spPr>
          <a:xfrm>
            <a:off x="583437" y="2647989"/>
            <a:ext cx="86326" cy="814842"/>
          </a:xfrm>
          <a:prstGeom prst="straightConnector1">
            <a:avLst/>
          </a:prstGeom>
          <a:ln w="635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5"/>
            <a:endCxn id="5" idx="4"/>
          </p:cNvCxnSpPr>
          <p:nvPr/>
        </p:nvCxnSpPr>
        <p:spPr>
          <a:xfrm flipV="1">
            <a:off x="669762" y="2647989"/>
            <a:ext cx="2510028" cy="1178980"/>
          </a:xfrm>
          <a:prstGeom prst="straightConnector1">
            <a:avLst/>
          </a:prstGeom>
          <a:ln w="635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813780" y="2221883"/>
            <a:ext cx="2040255" cy="182069"/>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4"/>
            <a:endCxn id="8" idx="7"/>
          </p:cNvCxnSpPr>
          <p:nvPr/>
        </p:nvCxnSpPr>
        <p:spPr>
          <a:xfrm>
            <a:off x="1503009" y="2934242"/>
            <a:ext cx="472059" cy="850297"/>
          </a:xfrm>
          <a:prstGeom prst="straightConnector1">
            <a:avLst/>
          </a:prstGeom>
          <a:ln w="635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 idx="4"/>
            <a:endCxn id="11" idx="0"/>
          </p:cNvCxnSpPr>
          <p:nvPr/>
        </p:nvCxnSpPr>
        <p:spPr>
          <a:xfrm>
            <a:off x="1503010" y="2934241"/>
            <a:ext cx="2548289" cy="271652"/>
          </a:xfrm>
          <a:prstGeom prst="straightConnector1">
            <a:avLst/>
          </a:prstGeom>
          <a:ln w="635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9" idx="5"/>
          </p:cNvCxnSpPr>
          <p:nvPr/>
        </p:nvCxnSpPr>
        <p:spPr>
          <a:xfrm flipH="1">
            <a:off x="3006054" y="3463377"/>
            <a:ext cx="691186" cy="208453"/>
          </a:xfrm>
          <a:prstGeom prst="straightConnector1">
            <a:avLst/>
          </a:prstGeom>
          <a:ln w="635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2"/>
            <a:endCxn id="10" idx="7"/>
          </p:cNvCxnSpPr>
          <p:nvPr/>
        </p:nvCxnSpPr>
        <p:spPr>
          <a:xfrm flipH="1">
            <a:off x="3179791" y="3463378"/>
            <a:ext cx="545753" cy="631438"/>
          </a:xfrm>
          <a:prstGeom prst="straightConnector1">
            <a:avLst/>
          </a:prstGeom>
          <a:ln w="635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9" idx="5"/>
          </p:cNvCxnSpPr>
          <p:nvPr/>
        </p:nvCxnSpPr>
        <p:spPr>
          <a:xfrm flipV="1">
            <a:off x="2719102" y="3671830"/>
            <a:ext cx="286952" cy="460280"/>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0" idx="1"/>
            <a:endCxn id="6" idx="6"/>
          </p:cNvCxnSpPr>
          <p:nvPr/>
        </p:nvCxnSpPr>
        <p:spPr>
          <a:xfrm flipH="1" flipV="1">
            <a:off x="1828764" y="2676758"/>
            <a:ext cx="890339" cy="1418058"/>
          </a:xfrm>
          <a:prstGeom prst="straightConnector1">
            <a:avLst/>
          </a:prstGeom>
          <a:ln w="635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0" idx="1"/>
            <a:endCxn id="8" idx="7"/>
          </p:cNvCxnSpPr>
          <p:nvPr/>
        </p:nvCxnSpPr>
        <p:spPr>
          <a:xfrm flipH="1" flipV="1">
            <a:off x="1975068" y="3784539"/>
            <a:ext cx="744035" cy="310277"/>
          </a:xfrm>
          <a:prstGeom prst="straightConnector1">
            <a:avLst/>
          </a:prstGeom>
          <a:ln w="635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19196" y="1143000"/>
            <a:ext cx="0" cy="4688289"/>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8" idx="2"/>
            <a:endCxn id="7" idx="7"/>
          </p:cNvCxnSpPr>
          <p:nvPr/>
        </p:nvCxnSpPr>
        <p:spPr>
          <a:xfrm flipH="1" flipV="1">
            <a:off x="669763" y="3462831"/>
            <a:ext cx="749207" cy="503777"/>
          </a:xfrm>
          <a:prstGeom prst="straightConnector1">
            <a:avLst/>
          </a:prstGeom>
          <a:ln w="635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8" idx="1"/>
            <a:endCxn id="5" idx="4"/>
          </p:cNvCxnSpPr>
          <p:nvPr/>
        </p:nvCxnSpPr>
        <p:spPr>
          <a:xfrm flipV="1">
            <a:off x="1514380" y="2647990"/>
            <a:ext cx="1665410" cy="1136549"/>
          </a:xfrm>
          <a:prstGeom prst="straightConnector1">
            <a:avLst/>
          </a:prstGeom>
          <a:ln w="635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529660" y="4807013"/>
            <a:ext cx="797462" cy="600164"/>
          </a:xfrm>
          <a:prstGeom prst="rect">
            <a:avLst/>
          </a:prstGeom>
          <a:noFill/>
        </p:spPr>
        <p:txBody>
          <a:bodyPr wrap="none" rtlCol="0">
            <a:spAutoFit/>
          </a:bodyPr>
          <a:lstStyle/>
          <a:p>
            <a:r>
              <a:rPr lang="en-US" sz="3300" dirty="0"/>
              <a:t>BFS</a:t>
            </a:r>
          </a:p>
        </p:txBody>
      </p:sp>
      <p:graphicFrame>
        <p:nvGraphicFramePr>
          <p:cNvPr id="149" name="Table 148"/>
          <p:cNvGraphicFramePr>
            <a:graphicFrameLocks noGrp="1"/>
          </p:cNvGraphicFramePr>
          <p:nvPr>
            <p:extLst>
              <p:ext uri="{D42A27DB-BD31-4B8C-83A1-F6EECF244321}">
                <p14:modId xmlns="" xmlns:p14="http://schemas.microsoft.com/office/powerpoint/2010/main" val="1331672718"/>
              </p:ext>
            </p:extLst>
          </p:nvPr>
        </p:nvGraphicFramePr>
        <p:xfrm>
          <a:off x="7024177" y="1224461"/>
          <a:ext cx="1827178" cy="4739640"/>
        </p:xfrm>
        <a:graphic>
          <a:graphicData uri="http://schemas.openxmlformats.org/drawingml/2006/table">
            <a:tbl>
              <a:tblPr firstRow="1" bandRow="1">
                <a:tableStyleId>{74C1A8A3-306A-4EB7-A6B1-4F7E0EB9C5D6}</a:tableStyleId>
              </a:tblPr>
              <a:tblGrid>
                <a:gridCol w="913589"/>
                <a:gridCol w="913589"/>
              </a:tblGrid>
              <a:tr h="274320">
                <a:tc>
                  <a:txBody>
                    <a:bodyPr/>
                    <a:lstStyle/>
                    <a:p>
                      <a:pPr algn="ctr"/>
                      <a:r>
                        <a:rPr lang="en-US" sz="1400" dirty="0" smtClean="0"/>
                        <a:t>SOURCE</a:t>
                      </a:r>
                      <a:endParaRPr lang="en-US" sz="1400" dirty="0"/>
                    </a:p>
                  </a:txBody>
                  <a:tcPr marL="68580" marR="68580" marT="34290" marB="34290"/>
                </a:tc>
                <a:tc>
                  <a:txBody>
                    <a:bodyPr/>
                    <a:lstStyle/>
                    <a:p>
                      <a:pPr algn="ctr"/>
                      <a:r>
                        <a:rPr lang="en-US" sz="1400" dirty="0" smtClean="0"/>
                        <a:t>DEST</a:t>
                      </a:r>
                      <a:endParaRPr lang="en-US" sz="1400" dirty="0"/>
                    </a:p>
                  </a:txBody>
                  <a:tcPr marL="68580" marR="68580" marT="34290" marB="34290"/>
                </a:tc>
              </a:tr>
              <a:tr h="342900">
                <a:tc>
                  <a:txBody>
                    <a:bodyPr/>
                    <a:lstStyle/>
                    <a:p>
                      <a:pPr algn="ctr"/>
                      <a:r>
                        <a:rPr lang="en-US" sz="1800" dirty="0" smtClean="0"/>
                        <a:t>1</a:t>
                      </a:r>
                      <a:endParaRPr lang="en-US" sz="1800" dirty="0"/>
                    </a:p>
                  </a:txBody>
                  <a:tcPr marL="68580" marR="68580" marT="34290" marB="34290"/>
                </a:tc>
                <a:tc>
                  <a:txBody>
                    <a:bodyPr/>
                    <a:lstStyle/>
                    <a:p>
                      <a:pPr algn="ctr"/>
                      <a:r>
                        <a:rPr lang="en-US" sz="1800" dirty="0" smtClean="0"/>
                        <a:t>3</a:t>
                      </a:r>
                      <a:endParaRPr lang="en-US" sz="1800" dirty="0"/>
                    </a:p>
                  </a:txBody>
                  <a:tcPr marL="68580" marR="68580" marT="34290" marB="34290"/>
                </a:tc>
              </a:tr>
              <a:tr h="342900">
                <a:tc>
                  <a:txBody>
                    <a:bodyPr/>
                    <a:lstStyle/>
                    <a:p>
                      <a:pPr algn="ctr"/>
                      <a:r>
                        <a:rPr lang="en-US" sz="1800" dirty="0" smtClean="0"/>
                        <a:t>1</a:t>
                      </a:r>
                      <a:endParaRPr lang="en-US" sz="1800" dirty="0"/>
                    </a:p>
                  </a:txBody>
                  <a:tcPr marL="68580" marR="68580" marT="34290" marB="34290"/>
                </a:tc>
                <a:tc>
                  <a:txBody>
                    <a:bodyPr/>
                    <a:lstStyle/>
                    <a:p>
                      <a:pPr algn="ctr"/>
                      <a:r>
                        <a:rPr lang="en-US" sz="1800" dirty="0" smtClean="0"/>
                        <a:t>5</a:t>
                      </a:r>
                      <a:endParaRPr lang="en-US" sz="1800" dirty="0"/>
                    </a:p>
                  </a:txBody>
                  <a:tcPr marL="68580" marR="68580" marT="34290" marB="34290"/>
                </a:tc>
              </a:tr>
              <a:tr h="342900">
                <a:tc>
                  <a:txBody>
                    <a:bodyPr/>
                    <a:lstStyle/>
                    <a:p>
                      <a:pPr algn="ctr"/>
                      <a:r>
                        <a:rPr lang="en-US" sz="1800" dirty="0" smtClean="0"/>
                        <a:t>2</a:t>
                      </a:r>
                      <a:endParaRPr lang="en-US" sz="1800" dirty="0"/>
                    </a:p>
                  </a:txBody>
                  <a:tcPr marL="68580" marR="68580" marT="34290" marB="34290"/>
                </a:tc>
                <a:tc>
                  <a:txBody>
                    <a:bodyPr/>
                    <a:lstStyle/>
                    <a:p>
                      <a:pPr algn="ctr"/>
                      <a:r>
                        <a:rPr lang="en-US" sz="1800" dirty="0" smtClean="0"/>
                        <a:t>7</a:t>
                      </a:r>
                      <a:endParaRPr lang="en-US" sz="1800" dirty="0"/>
                    </a:p>
                  </a:txBody>
                  <a:tcPr marL="68580" marR="68580" marT="34290" marB="34290"/>
                </a:tc>
              </a:tr>
              <a:tr h="342900">
                <a:tc>
                  <a:txBody>
                    <a:bodyPr/>
                    <a:lstStyle/>
                    <a:p>
                      <a:pPr algn="ctr"/>
                      <a:r>
                        <a:rPr lang="en-US" sz="1800" dirty="0" smtClean="0"/>
                        <a:t>2</a:t>
                      </a:r>
                      <a:endParaRPr lang="en-US" sz="1800" dirty="0"/>
                    </a:p>
                  </a:txBody>
                  <a:tcPr marL="68580" marR="68580" marT="34290" marB="34290"/>
                </a:tc>
                <a:tc>
                  <a:txBody>
                    <a:bodyPr/>
                    <a:lstStyle/>
                    <a:p>
                      <a:pPr algn="ctr"/>
                      <a:r>
                        <a:rPr lang="en-US" sz="1800" dirty="0" smtClean="0"/>
                        <a:t>4</a:t>
                      </a:r>
                      <a:endParaRPr lang="en-US" sz="1800" dirty="0"/>
                    </a:p>
                  </a:txBody>
                  <a:tcPr marL="68580" marR="68580" marT="34290" marB="34290"/>
                </a:tc>
              </a:tr>
              <a:tr h="342900">
                <a:tc>
                  <a:txBody>
                    <a:bodyPr/>
                    <a:lstStyle/>
                    <a:p>
                      <a:pPr algn="ctr"/>
                      <a:r>
                        <a:rPr lang="en-US" sz="1800" dirty="0" smtClean="0"/>
                        <a:t>3</a:t>
                      </a:r>
                      <a:endParaRPr lang="en-US" sz="1800" dirty="0"/>
                    </a:p>
                  </a:txBody>
                  <a:tcPr marL="68580" marR="68580" marT="34290" marB="34290"/>
                </a:tc>
                <a:tc>
                  <a:txBody>
                    <a:bodyPr/>
                    <a:lstStyle/>
                    <a:p>
                      <a:pPr algn="ctr"/>
                      <a:r>
                        <a:rPr lang="en-US" sz="1800" dirty="0" smtClean="0"/>
                        <a:t>2</a:t>
                      </a:r>
                      <a:endParaRPr lang="en-US" sz="1800" dirty="0"/>
                    </a:p>
                  </a:txBody>
                  <a:tcPr marL="68580" marR="68580" marT="34290" marB="34290"/>
                </a:tc>
              </a:tr>
              <a:tr h="342900">
                <a:tc>
                  <a:txBody>
                    <a:bodyPr/>
                    <a:lstStyle/>
                    <a:p>
                      <a:pPr algn="ctr"/>
                      <a:r>
                        <a:rPr lang="en-US" sz="1800" dirty="0" smtClean="0"/>
                        <a:t>3</a:t>
                      </a:r>
                      <a:endParaRPr lang="en-US" sz="1800" dirty="0"/>
                    </a:p>
                  </a:txBody>
                  <a:tcPr marL="68580" marR="68580" marT="34290" marB="34290"/>
                </a:tc>
                <a:tc>
                  <a:txBody>
                    <a:bodyPr/>
                    <a:lstStyle/>
                    <a:p>
                      <a:pPr algn="ctr"/>
                      <a:r>
                        <a:rPr lang="en-US" sz="1800" dirty="0" smtClean="0"/>
                        <a:t>8</a:t>
                      </a:r>
                      <a:endParaRPr lang="en-US" sz="1800" dirty="0"/>
                    </a:p>
                  </a:txBody>
                  <a:tcPr marL="68580" marR="68580" marT="34290" marB="34290"/>
                </a:tc>
              </a:tr>
              <a:tr h="342900">
                <a:tc>
                  <a:txBody>
                    <a:bodyPr/>
                    <a:lstStyle/>
                    <a:p>
                      <a:pPr algn="ctr"/>
                      <a:r>
                        <a:rPr lang="en-US" sz="1800" dirty="0" smtClean="0"/>
                        <a:t>4</a:t>
                      </a:r>
                      <a:endParaRPr lang="en-US" sz="1800" dirty="0"/>
                    </a:p>
                  </a:txBody>
                  <a:tcPr marL="68580" marR="68580" marT="34290" marB="34290"/>
                </a:tc>
                <a:tc>
                  <a:txBody>
                    <a:bodyPr/>
                    <a:lstStyle/>
                    <a:p>
                      <a:pPr algn="ctr"/>
                      <a:r>
                        <a:rPr lang="en-US" sz="1800" dirty="0" smtClean="0"/>
                        <a:t>3</a:t>
                      </a:r>
                      <a:endParaRPr lang="en-US" sz="1800" dirty="0"/>
                    </a:p>
                  </a:txBody>
                  <a:tcPr marL="68580" marR="68580" marT="34290" marB="34290"/>
                </a:tc>
              </a:tr>
              <a:tr h="342900">
                <a:tc>
                  <a:txBody>
                    <a:bodyPr/>
                    <a:lstStyle/>
                    <a:p>
                      <a:pPr algn="ctr"/>
                      <a:r>
                        <a:rPr lang="en-US" sz="1800" dirty="0" smtClean="0"/>
                        <a:t>4</a:t>
                      </a:r>
                      <a:endParaRPr lang="en-US" sz="1800" dirty="0"/>
                    </a:p>
                  </a:txBody>
                  <a:tcPr marL="68580" marR="68580" marT="34290" marB="34290"/>
                </a:tc>
                <a:tc>
                  <a:txBody>
                    <a:bodyPr/>
                    <a:lstStyle/>
                    <a:p>
                      <a:pPr algn="ctr"/>
                      <a:r>
                        <a:rPr lang="en-US" sz="1800" dirty="0" smtClean="0"/>
                        <a:t>7</a:t>
                      </a:r>
                      <a:endParaRPr lang="en-US" sz="1800" dirty="0"/>
                    </a:p>
                  </a:txBody>
                  <a:tcPr marL="68580" marR="68580" marT="34290" marB="34290"/>
                </a:tc>
              </a:tr>
              <a:tr h="342900">
                <a:tc>
                  <a:txBody>
                    <a:bodyPr/>
                    <a:lstStyle/>
                    <a:p>
                      <a:pPr algn="ctr"/>
                      <a:r>
                        <a:rPr lang="en-US" sz="1800" dirty="0" smtClean="0"/>
                        <a:t>4</a:t>
                      </a:r>
                      <a:endParaRPr lang="en-US" sz="1800" dirty="0"/>
                    </a:p>
                  </a:txBody>
                  <a:tcPr marL="68580" marR="68580" marT="34290" marB="34290"/>
                </a:tc>
                <a:tc>
                  <a:txBody>
                    <a:bodyPr/>
                    <a:lstStyle/>
                    <a:p>
                      <a:pPr algn="ctr"/>
                      <a:r>
                        <a:rPr lang="en-US" sz="1800" dirty="0" smtClean="0"/>
                        <a:t>8</a:t>
                      </a:r>
                      <a:endParaRPr lang="en-US" sz="1800" dirty="0"/>
                    </a:p>
                  </a:txBody>
                  <a:tcPr marL="68580" marR="68580" marT="34290" marB="34290"/>
                </a:tc>
              </a:tr>
              <a:tr h="342900">
                <a:tc>
                  <a:txBody>
                    <a:bodyPr/>
                    <a:lstStyle/>
                    <a:p>
                      <a:pPr algn="ctr"/>
                      <a:r>
                        <a:rPr lang="en-US" sz="1800" dirty="0" smtClean="0"/>
                        <a:t>5</a:t>
                      </a:r>
                      <a:endParaRPr lang="en-US" sz="1800" dirty="0"/>
                    </a:p>
                  </a:txBody>
                  <a:tcPr marL="68580" marR="68580" marT="34290" marB="34290"/>
                </a:tc>
                <a:tc>
                  <a:txBody>
                    <a:bodyPr/>
                    <a:lstStyle/>
                    <a:p>
                      <a:pPr algn="ctr"/>
                      <a:r>
                        <a:rPr lang="en-US" sz="1800" dirty="0" smtClean="0"/>
                        <a:t>6</a:t>
                      </a:r>
                      <a:endParaRPr lang="en-US" sz="1800" dirty="0"/>
                    </a:p>
                  </a:txBody>
                  <a:tcPr marL="68580" marR="68580" marT="34290" marB="34290"/>
                </a:tc>
              </a:tr>
              <a:tr h="342900">
                <a:tc>
                  <a:txBody>
                    <a:bodyPr/>
                    <a:lstStyle/>
                    <a:p>
                      <a:pPr algn="ctr"/>
                      <a:r>
                        <a:rPr lang="en-US" sz="1800" dirty="0" smtClean="0"/>
                        <a:t>6</a:t>
                      </a:r>
                      <a:endParaRPr lang="en-US" sz="1800" dirty="0"/>
                    </a:p>
                  </a:txBody>
                  <a:tcPr marL="68580" marR="68580" marT="34290" marB="34290"/>
                </a:tc>
                <a:tc>
                  <a:txBody>
                    <a:bodyPr/>
                    <a:lstStyle/>
                    <a:p>
                      <a:pPr algn="ctr"/>
                      <a:r>
                        <a:rPr lang="en-US" sz="1800" dirty="0" smtClean="0"/>
                        <a:t>1</a:t>
                      </a:r>
                      <a:endParaRPr lang="en-US" sz="1800" dirty="0"/>
                    </a:p>
                  </a:txBody>
                  <a:tcPr marL="68580" marR="68580" marT="34290" marB="34290"/>
                </a:tc>
              </a:tr>
              <a:tr h="342900">
                <a:tc>
                  <a:txBody>
                    <a:bodyPr/>
                    <a:lstStyle/>
                    <a:p>
                      <a:pPr algn="ctr"/>
                      <a:r>
                        <a:rPr lang="en-US" sz="1800" dirty="0" smtClean="0"/>
                        <a:t>8</a:t>
                      </a:r>
                      <a:endParaRPr lang="en-US" sz="1800" dirty="0"/>
                    </a:p>
                  </a:txBody>
                  <a:tcPr marL="68580" marR="68580" marT="34290" marB="34290"/>
                </a:tc>
                <a:tc>
                  <a:txBody>
                    <a:bodyPr/>
                    <a:lstStyle/>
                    <a:p>
                      <a:pPr algn="ctr"/>
                      <a:r>
                        <a:rPr lang="en-US" sz="1800" dirty="0" smtClean="0"/>
                        <a:t>5</a:t>
                      </a:r>
                      <a:endParaRPr lang="en-US" sz="1800" dirty="0"/>
                    </a:p>
                  </a:txBody>
                  <a:tcPr marL="68580" marR="68580" marT="34290" marB="34290"/>
                </a:tc>
              </a:tr>
              <a:tr h="342900">
                <a:tc>
                  <a:txBody>
                    <a:bodyPr/>
                    <a:lstStyle/>
                    <a:p>
                      <a:pPr algn="ctr"/>
                      <a:r>
                        <a:rPr lang="en-US" sz="1800" dirty="0" smtClean="0"/>
                        <a:t>8</a:t>
                      </a:r>
                      <a:endParaRPr lang="en-US" sz="1800" dirty="0"/>
                    </a:p>
                  </a:txBody>
                  <a:tcPr marL="68580" marR="68580" marT="34290" marB="34290"/>
                </a:tc>
                <a:tc>
                  <a:txBody>
                    <a:bodyPr/>
                    <a:lstStyle/>
                    <a:p>
                      <a:pPr algn="ctr"/>
                      <a:r>
                        <a:rPr lang="en-US" sz="1800" dirty="0" smtClean="0"/>
                        <a:t>6</a:t>
                      </a:r>
                      <a:endParaRPr lang="en-US" sz="1800" dirty="0"/>
                    </a:p>
                  </a:txBody>
                  <a:tcPr marL="68580" marR="68580" marT="34290" marB="34290"/>
                </a:tc>
              </a:tr>
            </a:tbl>
          </a:graphicData>
        </a:graphic>
      </p:graphicFrame>
      <p:graphicFrame>
        <p:nvGraphicFramePr>
          <p:cNvPr id="151" name="Table 150"/>
          <p:cNvGraphicFramePr>
            <a:graphicFrameLocks noGrp="1"/>
          </p:cNvGraphicFramePr>
          <p:nvPr>
            <p:extLst>
              <p:ext uri="{D42A27DB-BD31-4B8C-83A1-F6EECF244321}">
                <p14:modId xmlns="" xmlns:p14="http://schemas.microsoft.com/office/powerpoint/2010/main" val="3557471879"/>
              </p:ext>
            </p:extLst>
          </p:nvPr>
        </p:nvGraphicFramePr>
        <p:xfrm>
          <a:off x="4733103" y="2625848"/>
          <a:ext cx="524697" cy="3025140"/>
        </p:xfrm>
        <a:graphic>
          <a:graphicData uri="http://schemas.openxmlformats.org/drawingml/2006/table">
            <a:tbl>
              <a:tblPr firstRow="1" bandRow="1">
                <a:tableStyleId>{74C1A8A3-306A-4EB7-A6B1-4F7E0EB9C5D6}</a:tableStyleId>
              </a:tblPr>
              <a:tblGrid>
                <a:gridCol w="524697"/>
              </a:tblGrid>
              <a:tr h="278130">
                <a:tc>
                  <a:txBody>
                    <a:bodyPr/>
                    <a:lstStyle/>
                    <a:p>
                      <a:pPr algn="l"/>
                      <a:r>
                        <a:rPr lang="en-US" sz="1400" dirty="0" smtClean="0"/>
                        <a:t>V</a:t>
                      </a:r>
                      <a:endParaRPr lang="en-US" sz="1400" dirty="0"/>
                    </a:p>
                  </a:txBody>
                  <a:tcPr marL="68580" marR="68580" marT="34290" marB="34290"/>
                </a:tc>
              </a:tr>
              <a:tr h="342900">
                <a:tc>
                  <a:txBody>
                    <a:bodyPr/>
                    <a:lstStyle/>
                    <a:p>
                      <a:r>
                        <a:rPr lang="en-US" sz="1800" dirty="0" smtClean="0"/>
                        <a:t>1</a:t>
                      </a:r>
                      <a:endParaRPr lang="en-US" sz="1800" dirty="0"/>
                    </a:p>
                  </a:txBody>
                  <a:tcPr marL="68580" marR="68580" marT="34290" marB="34290"/>
                </a:tc>
              </a:tr>
              <a:tr h="342900">
                <a:tc>
                  <a:txBody>
                    <a:bodyPr/>
                    <a:lstStyle/>
                    <a:p>
                      <a:r>
                        <a:rPr lang="en-US" sz="1800" dirty="0" smtClean="0"/>
                        <a:t>2</a:t>
                      </a:r>
                      <a:endParaRPr lang="en-US" sz="1800" dirty="0"/>
                    </a:p>
                  </a:txBody>
                  <a:tcPr marL="68580" marR="68580" marT="34290" marB="34290"/>
                </a:tc>
              </a:tr>
              <a:tr h="342900">
                <a:tc>
                  <a:txBody>
                    <a:bodyPr/>
                    <a:lstStyle/>
                    <a:p>
                      <a:r>
                        <a:rPr lang="en-US" sz="1800" dirty="0" smtClean="0"/>
                        <a:t>3</a:t>
                      </a:r>
                      <a:endParaRPr lang="en-US" sz="1800" dirty="0"/>
                    </a:p>
                  </a:txBody>
                  <a:tcPr marL="68580" marR="68580" marT="34290" marB="34290"/>
                </a:tc>
              </a:tr>
              <a:tr h="342900">
                <a:tc>
                  <a:txBody>
                    <a:bodyPr/>
                    <a:lstStyle/>
                    <a:p>
                      <a:r>
                        <a:rPr lang="en-US" sz="1800" dirty="0" smtClean="0"/>
                        <a:t>4</a:t>
                      </a:r>
                      <a:endParaRPr lang="en-US" sz="1800" dirty="0"/>
                    </a:p>
                  </a:txBody>
                  <a:tcPr marL="68580" marR="68580" marT="34290" marB="34290"/>
                </a:tc>
              </a:tr>
              <a:tr h="342900">
                <a:tc>
                  <a:txBody>
                    <a:bodyPr/>
                    <a:lstStyle/>
                    <a:p>
                      <a:r>
                        <a:rPr lang="en-US" sz="1800" dirty="0" smtClean="0"/>
                        <a:t>5</a:t>
                      </a:r>
                      <a:endParaRPr lang="en-US" sz="1800" dirty="0"/>
                    </a:p>
                  </a:txBody>
                  <a:tcPr marL="68580" marR="68580" marT="34290" marB="34290"/>
                </a:tc>
              </a:tr>
              <a:tr h="342900">
                <a:tc>
                  <a:txBody>
                    <a:bodyPr/>
                    <a:lstStyle/>
                    <a:p>
                      <a:r>
                        <a:rPr lang="en-US" sz="1800" dirty="0" smtClean="0"/>
                        <a:t>6</a:t>
                      </a:r>
                      <a:endParaRPr lang="en-US" sz="1800" dirty="0"/>
                    </a:p>
                  </a:txBody>
                  <a:tcPr marL="68580" marR="68580" marT="34290" marB="34290"/>
                </a:tc>
              </a:tr>
              <a:tr h="342900">
                <a:tc>
                  <a:txBody>
                    <a:bodyPr/>
                    <a:lstStyle/>
                    <a:p>
                      <a:r>
                        <a:rPr lang="en-US" sz="1800" dirty="0" smtClean="0"/>
                        <a:t>7</a:t>
                      </a:r>
                      <a:endParaRPr lang="en-US" sz="1800" dirty="0"/>
                    </a:p>
                  </a:txBody>
                  <a:tcPr marL="68580" marR="68580" marT="34290" marB="34290"/>
                </a:tc>
              </a:tr>
              <a:tr h="342900">
                <a:tc>
                  <a:txBody>
                    <a:bodyPr/>
                    <a:lstStyle/>
                    <a:p>
                      <a:r>
                        <a:rPr lang="en-US" sz="1800" dirty="0" smtClean="0"/>
                        <a:t>8</a:t>
                      </a:r>
                      <a:endParaRPr lang="en-US" sz="1800" dirty="0"/>
                    </a:p>
                  </a:txBody>
                  <a:tcPr marL="68580" marR="68580" marT="34290" marB="34290"/>
                </a:tc>
              </a:tr>
            </a:tbl>
          </a:graphicData>
        </a:graphic>
      </p:graphicFrame>
      <p:cxnSp>
        <p:nvCxnSpPr>
          <p:cNvPr id="168" name="Straight Arrow Connector 167"/>
          <p:cNvCxnSpPr/>
          <p:nvPr/>
        </p:nvCxnSpPr>
        <p:spPr>
          <a:xfrm>
            <a:off x="6939239" y="1789743"/>
            <a:ext cx="0" cy="23630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flipH="1">
            <a:off x="6939239" y="3109122"/>
            <a:ext cx="5638" cy="25105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a:off x="6944876" y="2393678"/>
            <a:ext cx="0" cy="28386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a:off x="6939239" y="3751423"/>
            <a:ext cx="0" cy="67619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6" name="Rectangle 225"/>
          <p:cNvSpPr/>
          <p:nvPr/>
        </p:nvSpPr>
        <p:spPr>
          <a:xfrm>
            <a:off x="4668772" y="2987970"/>
            <a:ext cx="852352" cy="204692"/>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7" name="Rectangle 226"/>
          <p:cNvSpPr/>
          <p:nvPr/>
        </p:nvSpPr>
        <p:spPr>
          <a:xfrm>
            <a:off x="7037609" y="1585160"/>
            <a:ext cx="1780885" cy="5756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Arc 27"/>
          <p:cNvSpPr/>
          <p:nvPr/>
        </p:nvSpPr>
        <p:spPr>
          <a:xfrm>
            <a:off x="4668772" y="3013641"/>
            <a:ext cx="980137" cy="749831"/>
          </a:xfrm>
          <a:prstGeom prst="arc">
            <a:avLst>
              <a:gd name="adj1" fmla="val 16200000"/>
              <a:gd name="adj2" fmla="val 5455226"/>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65" name="Arc 64"/>
          <p:cNvSpPr/>
          <p:nvPr/>
        </p:nvSpPr>
        <p:spPr>
          <a:xfrm>
            <a:off x="4760057" y="3762247"/>
            <a:ext cx="980137" cy="749831"/>
          </a:xfrm>
          <a:prstGeom prst="arc">
            <a:avLst>
              <a:gd name="adj1" fmla="val 16200000"/>
              <a:gd name="adj2" fmla="val 6082334"/>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0" name="Arc 29"/>
          <p:cNvSpPr/>
          <p:nvPr/>
        </p:nvSpPr>
        <p:spPr>
          <a:xfrm flipV="1">
            <a:off x="4268573" y="3482780"/>
            <a:ext cx="1622697" cy="969551"/>
          </a:xfrm>
          <a:prstGeom prst="arc">
            <a:avLst>
              <a:gd name="adj1" fmla="val 16200000"/>
              <a:gd name="adj2" fmla="val 5859147"/>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4" name="Arc 33"/>
          <p:cNvSpPr/>
          <p:nvPr/>
        </p:nvSpPr>
        <p:spPr>
          <a:xfrm>
            <a:off x="4156074" y="3387415"/>
            <a:ext cx="1695548" cy="2080394"/>
          </a:xfrm>
          <a:prstGeom prst="arc">
            <a:avLst>
              <a:gd name="adj1" fmla="val 16200000"/>
              <a:gd name="adj2" fmla="val 5136026"/>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5" name="Arc 34"/>
          <p:cNvSpPr/>
          <p:nvPr/>
        </p:nvSpPr>
        <p:spPr>
          <a:xfrm flipV="1">
            <a:off x="4306649" y="4822887"/>
            <a:ext cx="1556486" cy="545335"/>
          </a:xfrm>
          <a:prstGeom prst="arc">
            <a:avLst>
              <a:gd name="adj1" fmla="val 16200000"/>
              <a:gd name="adj2" fmla="val 5811577"/>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6" name="Arc 35"/>
          <p:cNvSpPr/>
          <p:nvPr/>
        </p:nvSpPr>
        <p:spPr>
          <a:xfrm>
            <a:off x="4586988" y="4706832"/>
            <a:ext cx="1061374" cy="476728"/>
          </a:xfrm>
          <a:prstGeom prst="arc">
            <a:avLst>
              <a:gd name="adj1" fmla="val 16200000"/>
              <a:gd name="adj2" fmla="val 5674536"/>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7" name="Arc 36"/>
          <p:cNvSpPr/>
          <p:nvPr/>
        </p:nvSpPr>
        <p:spPr>
          <a:xfrm flipV="1">
            <a:off x="4268573" y="4126750"/>
            <a:ext cx="1695548" cy="949233"/>
          </a:xfrm>
          <a:prstGeom prst="arc">
            <a:avLst>
              <a:gd name="adj1" fmla="val 16200000"/>
              <a:gd name="adj2" fmla="val 5645494"/>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4" name="Arc 43"/>
          <p:cNvSpPr/>
          <p:nvPr/>
        </p:nvSpPr>
        <p:spPr>
          <a:xfrm flipH="1">
            <a:off x="6461491" y="2041561"/>
            <a:ext cx="949523" cy="1061134"/>
          </a:xfrm>
          <a:prstGeom prst="arc">
            <a:avLst>
              <a:gd name="adj1" fmla="val 16200000"/>
              <a:gd name="adj2" fmla="val 5480512"/>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5" name="Arc 44"/>
          <p:cNvSpPr/>
          <p:nvPr/>
        </p:nvSpPr>
        <p:spPr>
          <a:xfrm flipH="1">
            <a:off x="6373000" y="3360179"/>
            <a:ext cx="1194794" cy="1377348"/>
          </a:xfrm>
          <a:prstGeom prst="arc">
            <a:avLst>
              <a:gd name="adj1" fmla="val 16200000"/>
              <a:gd name="adj2" fmla="val 5577805"/>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6" name="Arc 45"/>
          <p:cNvSpPr/>
          <p:nvPr/>
        </p:nvSpPr>
        <p:spPr>
          <a:xfrm>
            <a:off x="6465839" y="2327813"/>
            <a:ext cx="1264137" cy="2444648"/>
          </a:xfrm>
          <a:prstGeom prst="arc">
            <a:avLst>
              <a:gd name="adj1" fmla="val 5805771"/>
              <a:gd name="adj2" fmla="val 15865093"/>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Arc 46"/>
          <p:cNvSpPr/>
          <p:nvPr/>
        </p:nvSpPr>
        <p:spPr>
          <a:xfrm flipH="1">
            <a:off x="6461490" y="2677546"/>
            <a:ext cx="989850" cy="2690675"/>
          </a:xfrm>
          <a:prstGeom prst="arc">
            <a:avLst>
              <a:gd name="adj1" fmla="val 16200000"/>
              <a:gd name="adj2" fmla="val 5570313"/>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49" name="Straight Arrow Connector 48"/>
          <p:cNvCxnSpPr/>
          <p:nvPr/>
        </p:nvCxnSpPr>
        <p:spPr>
          <a:xfrm>
            <a:off x="6944876" y="5368222"/>
            <a:ext cx="0" cy="51272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Arc 50"/>
          <p:cNvSpPr/>
          <p:nvPr/>
        </p:nvSpPr>
        <p:spPr>
          <a:xfrm>
            <a:off x="6743606" y="5160970"/>
            <a:ext cx="440047" cy="697382"/>
          </a:xfrm>
          <a:prstGeom prst="arc">
            <a:avLst>
              <a:gd name="adj1" fmla="val 5221731"/>
              <a:gd name="adj2" fmla="val 17023842"/>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2" name="Arc 51"/>
          <p:cNvSpPr/>
          <p:nvPr/>
        </p:nvSpPr>
        <p:spPr>
          <a:xfrm>
            <a:off x="6672909" y="3715013"/>
            <a:ext cx="646847" cy="1490514"/>
          </a:xfrm>
          <a:prstGeom prst="arc">
            <a:avLst>
              <a:gd name="adj1" fmla="val 5734171"/>
              <a:gd name="adj2" fmla="val 16068176"/>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50" name="Straight Arrow Connector 49"/>
          <p:cNvCxnSpPr/>
          <p:nvPr/>
        </p:nvCxnSpPr>
        <p:spPr>
          <a:xfrm flipV="1">
            <a:off x="5378824" y="1585161"/>
            <a:ext cx="1658785" cy="140281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9168581">
            <a:off x="5176468" y="1971028"/>
            <a:ext cx="1762021" cy="400110"/>
          </a:xfrm>
          <a:prstGeom prst="rect">
            <a:avLst/>
          </a:prstGeom>
          <a:noFill/>
        </p:spPr>
        <p:txBody>
          <a:bodyPr wrap="none" rtlCol="0">
            <a:spAutoFit/>
          </a:bodyPr>
          <a:lstStyle/>
          <a:p>
            <a:r>
              <a:rPr lang="en-US" sz="2000" dirty="0">
                <a:latin typeface="Georgia" panose="02040502050405020303" pitchFamily="18" charset="0"/>
              </a:rPr>
              <a:t>Lookup Index</a:t>
            </a:r>
          </a:p>
        </p:txBody>
      </p:sp>
      <p:sp>
        <p:nvSpPr>
          <p:cNvPr id="55"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Georgia"/>
                <a:ea typeface="+mj-ea"/>
                <a:cs typeface="Georgia"/>
              </a:defRPr>
            </a:lvl1pPr>
          </a:lstStyle>
          <a:p>
            <a:r>
              <a:rPr lang="en-US" dirty="0" smtClean="0"/>
              <a:t>Vertex-Centric</a:t>
            </a:r>
            <a:endParaRPr lang="en-US" dirty="0"/>
          </a:p>
        </p:txBody>
      </p:sp>
    </p:spTree>
    <p:extLst>
      <p:ext uri="{BB962C8B-B14F-4D97-AF65-F5344CB8AC3E}">
        <p14:creationId xmlns="" xmlns:p14="http://schemas.microsoft.com/office/powerpoint/2010/main" val="418426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4"/>
                                        </p:tgtEl>
                                        <p:attrNameLst>
                                          <p:attrName>fillcolor</p:attrName>
                                        </p:attrNameLst>
                                      </p:cBhvr>
                                      <p:to>
                                        <a:schemeClr val="accent2"/>
                                      </p:to>
                                    </p:animClr>
                                    <p:set>
                                      <p:cBhvr>
                                        <p:cTn id="7" dur="500" fill="hold"/>
                                        <p:tgtEl>
                                          <p:spTgt spid="4"/>
                                        </p:tgtEl>
                                        <p:attrNameLst>
                                          <p:attrName>fill.type</p:attrName>
                                        </p:attrNameLst>
                                      </p:cBhvr>
                                      <p:to>
                                        <p:strVal val="solid"/>
                                      </p:to>
                                    </p:set>
                                    <p:set>
                                      <p:cBhvr>
                                        <p:cTn id="8" dur="500" fill="hold"/>
                                        <p:tgtEl>
                                          <p:spTgt spid="4"/>
                                        </p:tgtEl>
                                        <p:attrNameLst>
                                          <p:attrName>fill.on</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2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2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7"/>
                                        </p:tgtEl>
                                        <p:attrNameLst>
                                          <p:attrName>style.visibility</p:attrName>
                                        </p:attrNameLst>
                                      </p:cBhvr>
                                      <p:to>
                                        <p:strVal val="visible"/>
                                      </p:to>
                                    </p:set>
                                  </p:childTnLst>
                                </p:cTn>
                              </p:par>
                              <p:par>
                                <p:cTn id="21" presetID="7" presetClass="emph" presetSubtype="2" fill="hold" nodeType="withEffect">
                                  <p:stCondLst>
                                    <p:cond delay="0"/>
                                  </p:stCondLst>
                                  <p:childTnLst>
                                    <p:animClr clrSpc="rgb" dir="cw">
                                      <p:cBhvr>
                                        <p:cTn id="22" dur="500" fill="hold"/>
                                        <p:tgtEl>
                                          <p:spTgt spid="20"/>
                                        </p:tgtEl>
                                        <p:attrNameLst>
                                          <p:attrName>stroke.color</p:attrName>
                                        </p:attrNameLst>
                                      </p:cBhvr>
                                      <p:to>
                                        <a:srgbClr val="339933"/>
                                      </p:to>
                                    </p:animClr>
                                    <p:set>
                                      <p:cBhvr>
                                        <p:cTn id="23" dur="500" fill="hold"/>
                                        <p:tgtEl>
                                          <p:spTgt spid="20"/>
                                        </p:tgtEl>
                                        <p:attrNameLst>
                                          <p:attrName>stroke.on</p:attrName>
                                        </p:attrNameLst>
                                      </p:cBhvr>
                                      <p:to>
                                        <p:strVal val="true"/>
                                      </p:to>
                                    </p:set>
                                  </p:childTnLst>
                                </p:cTn>
                              </p:par>
                              <p:par>
                                <p:cTn id="24" presetID="1" presetClass="entr" presetSubtype="0" fill="hold" nodeType="withEffect">
                                  <p:stCondLst>
                                    <p:cond delay="0"/>
                                  </p:stCondLst>
                                  <p:childTnLst>
                                    <p:set>
                                      <p:cBhvr>
                                        <p:cTn id="25" dur="1" fill="hold">
                                          <p:stCondLst>
                                            <p:cond delay="0"/>
                                          </p:stCondLst>
                                        </p:cTn>
                                        <p:tgtEl>
                                          <p:spTgt spid="168"/>
                                        </p:tgtEl>
                                        <p:attrNameLst>
                                          <p:attrName>style.visibility</p:attrName>
                                        </p:attrNameLst>
                                      </p:cBhvr>
                                      <p:to>
                                        <p:strVal val="visible"/>
                                      </p:to>
                                    </p:set>
                                  </p:childTnLst>
                                </p:cTn>
                              </p:par>
                              <p:par>
                                <p:cTn id="26" presetID="7" presetClass="emph" presetSubtype="2" fill="hold" nodeType="withEffect">
                                  <p:stCondLst>
                                    <p:cond delay="0"/>
                                  </p:stCondLst>
                                  <p:childTnLst>
                                    <p:animClr clrSpc="rgb" dir="cw">
                                      <p:cBhvr>
                                        <p:cTn id="27" dur="500" fill="hold"/>
                                        <p:tgtEl>
                                          <p:spTgt spid="17"/>
                                        </p:tgtEl>
                                        <p:attrNameLst>
                                          <p:attrName>stroke.color</p:attrName>
                                        </p:attrNameLst>
                                      </p:cBhvr>
                                      <p:to>
                                        <a:srgbClr val="339933"/>
                                      </p:to>
                                    </p:animClr>
                                    <p:set>
                                      <p:cBhvr>
                                        <p:cTn id="28" dur="500" fill="hold"/>
                                        <p:tgtEl>
                                          <p:spTgt spid="17"/>
                                        </p:tgtEl>
                                        <p:attrNameLst>
                                          <p:attrName>stroke.on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2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5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50"/>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par>
                                <p:cTn id="41" presetID="7" presetClass="emph" presetSubtype="2" fill="hold" nodeType="withEffect">
                                  <p:stCondLst>
                                    <p:cond delay="0"/>
                                  </p:stCondLst>
                                  <p:childTnLst>
                                    <p:animClr clrSpc="rgb" dir="cw">
                                      <p:cBhvr>
                                        <p:cTn id="42" dur="500" fill="hold"/>
                                        <p:tgtEl>
                                          <p:spTgt spid="20"/>
                                        </p:tgtEl>
                                        <p:attrNameLst>
                                          <p:attrName>stroke.color</p:attrName>
                                        </p:attrNameLst>
                                      </p:cBhvr>
                                      <p:to>
                                        <a:srgbClr val="FA2424"/>
                                      </p:to>
                                    </p:animClr>
                                    <p:set>
                                      <p:cBhvr>
                                        <p:cTn id="43" dur="500" fill="hold"/>
                                        <p:tgtEl>
                                          <p:spTgt spid="20"/>
                                        </p:tgtEl>
                                        <p:attrNameLst>
                                          <p:attrName>stroke.on</p:attrName>
                                        </p:attrNameLst>
                                      </p:cBhvr>
                                      <p:to>
                                        <p:strVal val="true"/>
                                      </p:to>
                                    </p:set>
                                  </p:childTnLst>
                                </p:cTn>
                              </p:par>
                              <p:par>
                                <p:cTn id="44" presetID="7" presetClass="emph" presetSubtype="2" fill="hold" nodeType="withEffect">
                                  <p:stCondLst>
                                    <p:cond delay="0"/>
                                  </p:stCondLst>
                                  <p:childTnLst>
                                    <p:animClr clrSpc="rgb" dir="cw">
                                      <p:cBhvr>
                                        <p:cTn id="45" dur="500" fill="hold"/>
                                        <p:tgtEl>
                                          <p:spTgt spid="17"/>
                                        </p:tgtEl>
                                        <p:attrNameLst>
                                          <p:attrName>stroke.color</p:attrName>
                                        </p:attrNameLst>
                                      </p:cBhvr>
                                      <p:to>
                                        <a:srgbClr val="FA2424"/>
                                      </p:to>
                                    </p:animClr>
                                    <p:set>
                                      <p:cBhvr>
                                        <p:cTn id="46" dur="500" fill="hold"/>
                                        <p:tgtEl>
                                          <p:spTgt spid="17"/>
                                        </p:tgtEl>
                                        <p:attrNameLst>
                                          <p:attrName>stroke.on</p:attrName>
                                        </p:attrNameLst>
                                      </p:cBhvr>
                                      <p:to>
                                        <p:strVal val="true"/>
                                      </p:to>
                                    </p:set>
                                  </p:childTnLst>
                                </p:cTn>
                              </p:par>
                              <p:par>
                                <p:cTn id="47" presetID="1" presetClass="emph" presetSubtype="2" fill="hold" nodeType="withEffect">
                                  <p:stCondLst>
                                    <p:cond delay="0"/>
                                  </p:stCondLst>
                                  <p:childTnLst>
                                    <p:animClr clrSpc="rgb" dir="cw">
                                      <p:cBhvr>
                                        <p:cTn id="48" dur="500" fill="hold"/>
                                        <p:tgtEl>
                                          <p:spTgt spid="7"/>
                                        </p:tgtEl>
                                        <p:attrNameLst>
                                          <p:attrName>fillcolor</p:attrName>
                                        </p:attrNameLst>
                                      </p:cBhvr>
                                      <p:to>
                                        <a:schemeClr val="accent2"/>
                                      </p:to>
                                    </p:animClr>
                                    <p:set>
                                      <p:cBhvr>
                                        <p:cTn id="49" dur="500" fill="hold"/>
                                        <p:tgtEl>
                                          <p:spTgt spid="7"/>
                                        </p:tgtEl>
                                        <p:attrNameLst>
                                          <p:attrName>fill.type</p:attrName>
                                        </p:attrNameLst>
                                      </p:cBhvr>
                                      <p:to>
                                        <p:strVal val="solid"/>
                                      </p:to>
                                    </p:set>
                                    <p:set>
                                      <p:cBhvr>
                                        <p:cTn id="50" dur="500" fill="hold"/>
                                        <p:tgtEl>
                                          <p:spTgt spid="7"/>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500" fill="hold"/>
                                        <p:tgtEl>
                                          <p:spTgt spid="6"/>
                                        </p:tgtEl>
                                        <p:attrNameLst>
                                          <p:attrName>fillcolor</p:attrName>
                                        </p:attrNameLst>
                                      </p:cBhvr>
                                      <p:to>
                                        <a:schemeClr val="accent2"/>
                                      </p:to>
                                    </p:animClr>
                                    <p:set>
                                      <p:cBhvr>
                                        <p:cTn id="53" dur="500" fill="hold"/>
                                        <p:tgtEl>
                                          <p:spTgt spid="6"/>
                                        </p:tgtEl>
                                        <p:attrNameLst>
                                          <p:attrName>fill.type</p:attrName>
                                        </p:attrNameLst>
                                      </p:cBhvr>
                                      <p:to>
                                        <p:strVal val="solid"/>
                                      </p:to>
                                    </p:set>
                                    <p:set>
                                      <p:cBhvr>
                                        <p:cTn id="54" dur="500" fill="hold"/>
                                        <p:tgtEl>
                                          <p:spTgt spid="6"/>
                                        </p:tgtEl>
                                        <p:attrNameLst>
                                          <p:attrName>fill.on</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7" presetClass="emph" presetSubtype="2" fill="hold" nodeType="clickEffect">
                                  <p:stCondLst>
                                    <p:cond delay="0"/>
                                  </p:stCondLst>
                                  <p:childTnLst>
                                    <p:animClr clrSpc="rgb" dir="cw">
                                      <p:cBhvr>
                                        <p:cTn id="58" dur="500" fill="hold"/>
                                        <p:tgtEl>
                                          <p:spTgt spid="22"/>
                                        </p:tgtEl>
                                        <p:attrNameLst>
                                          <p:attrName>stroke.color</p:attrName>
                                        </p:attrNameLst>
                                      </p:cBhvr>
                                      <p:to>
                                        <a:srgbClr val="339933"/>
                                      </p:to>
                                    </p:animClr>
                                    <p:set>
                                      <p:cBhvr>
                                        <p:cTn id="59" dur="500" fill="hold"/>
                                        <p:tgtEl>
                                          <p:spTgt spid="22"/>
                                        </p:tgtEl>
                                        <p:attrNameLst>
                                          <p:attrName>stroke.on</p:attrName>
                                        </p:attrNameLst>
                                      </p:cBhvr>
                                      <p:to>
                                        <p:strVal val="true"/>
                                      </p:to>
                                    </p:set>
                                  </p:childTnLst>
                                </p:cTn>
                              </p:par>
                              <p:par>
                                <p:cTn id="60" presetID="1" presetClass="entr" presetSubtype="0"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176"/>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childTnLst>
                                </p:cTn>
                              </p:par>
                              <p:par>
                                <p:cTn id="66" presetID="7" presetClass="emph" presetSubtype="2" fill="hold" nodeType="withEffect">
                                  <p:stCondLst>
                                    <p:cond delay="0"/>
                                  </p:stCondLst>
                                  <p:childTnLst>
                                    <p:animClr clrSpc="rgb" dir="cw">
                                      <p:cBhvr>
                                        <p:cTn id="67" dur="500" fill="hold"/>
                                        <p:tgtEl>
                                          <p:spTgt spid="26"/>
                                        </p:tgtEl>
                                        <p:attrNameLst>
                                          <p:attrName>stroke.color</p:attrName>
                                        </p:attrNameLst>
                                      </p:cBhvr>
                                      <p:to>
                                        <a:srgbClr val="339933"/>
                                      </p:to>
                                    </p:animClr>
                                    <p:set>
                                      <p:cBhvr>
                                        <p:cTn id="68" dur="500" fill="hold"/>
                                        <p:tgtEl>
                                          <p:spTgt spid="26"/>
                                        </p:tgtEl>
                                        <p:attrNameLst>
                                          <p:attrName>stroke.on</p:attrName>
                                        </p:attrNameLst>
                                      </p:cBhvr>
                                      <p:to>
                                        <p:strVal val="true"/>
                                      </p:to>
                                    </p:set>
                                  </p:childTnLst>
                                </p:cTn>
                              </p:par>
                              <p:par>
                                <p:cTn id="69" presetID="7" presetClass="emph" presetSubtype="2" fill="hold" nodeType="withEffect">
                                  <p:stCondLst>
                                    <p:cond delay="0"/>
                                  </p:stCondLst>
                                  <p:childTnLst>
                                    <p:animClr clrSpc="rgb" dir="cw">
                                      <p:cBhvr>
                                        <p:cTn id="70" dur="500" fill="hold"/>
                                        <p:tgtEl>
                                          <p:spTgt spid="29"/>
                                        </p:tgtEl>
                                        <p:attrNameLst>
                                          <p:attrName>stroke.color</p:attrName>
                                        </p:attrNameLst>
                                      </p:cBhvr>
                                      <p:to>
                                        <a:srgbClr val="339933"/>
                                      </p:to>
                                    </p:animClr>
                                    <p:set>
                                      <p:cBhvr>
                                        <p:cTn id="71" dur="500" fill="hold"/>
                                        <p:tgtEl>
                                          <p:spTgt spid="29"/>
                                        </p:tgtEl>
                                        <p:attrNameLst>
                                          <p:attrName>stroke.on</p:attrName>
                                        </p:attrNameLst>
                                      </p:cBhvr>
                                      <p:to>
                                        <p:strVal val="true"/>
                                      </p:to>
                                    </p:set>
                                  </p:childTnLst>
                                </p:cTn>
                              </p:par>
                            </p:childTnLst>
                          </p:cTn>
                        </p:par>
                      </p:childTnLst>
                    </p:cTn>
                  </p:par>
                  <p:par>
                    <p:cTn id="72" fill="hold">
                      <p:stCondLst>
                        <p:cond delay="indefinite"/>
                      </p:stCondLst>
                      <p:childTnLst>
                        <p:par>
                          <p:cTn id="73" fill="hold">
                            <p:stCondLst>
                              <p:cond delay="0"/>
                            </p:stCondLst>
                            <p:childTnLst>
                              <p:par>
                                <p:cTn id="74" presetID="7" presetClass="emph" presetSubtype="2" fill="hold" nodeType="clickEffect">
                                  <p:stCondLst>
                                    <p:cond delay="0"/>
                                  </p:stCondLst>
                                  <p:childTnLst>
                                    <p:animClr clrSpc="rgb" dir="cw">
                                      <p:cBhvr>
                                        <p:cTn id="75" dur="500" fill="hold"/>
                                        <p:tgtEl>
                                          <p:spTgt spid="22"/>
                                        </p:tgtEl>
                                        <p:attrNameLst>
                                          <p:attrName>stroke.color</p:attrName>
                                        </p:attrNameLst>
                                      </p:cBhvr>
                                      <p:to>
                                        <a:srgbClr val="FA2424"/>
                                      </p:to>
                                    </p:animClr>
                                    <p:set>
                                      <p:cBhvr>
                                        <p:cTn id="76" dur="500" fill="hold"/>
                                        <p:tgtEl>
                                          <p:spTgt spid="22"/>
                                        </p:tgtEl>
                                        <p:attrNameLst>
                                          <p:attrName>stroke.on</p:attrName>
                                        </p:attrNameLst>
                                      </p:cBhvr>
                                      <p:to>
                                        <p:strVal val="true"/>
                                      </p:to>
                                    </p:set>
                                  </p:childTnLst>
                                </p:cTn>
                              </p:par>
                              <p:par>
                                <p:cTn id="77" presetID="1"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par>
                                <p:cTn id="83" presetID="7" presetClass="emph" presetSubtype="2" fill="hold" nodeType="withEffect">
                                  <p:stCondLst>
                                    <p:cond delay="0"/>
                                  </p:stCondLst>
                                  <p:childTnLst>
                                    <p:animClr clrSpc="rgb" dir="cw">
                                      <p:cBhvr>
                                        <p:cTn id="84" dur="500" fill="hold"/>
                                        <p:tgtEl>
                                          <p:spTgt spid="26"/>
                                        </p:tgtEl>
                                        <p:attrNameLst>
                                          <p:attrName>stroke.color</p:attrName>
                                        </p:attrNameLst>
                                      </p:cBhvr>
                                      <p:to>
                                        <a:srgbClr val="FA2424"/>
                                      </p:to>
                                    </p:animClr>
                                    <p:set>
                                      <p:cBhvr>
                                        <p:cTn id="85" dur="500" fill="hold"/>
                                        <p:tgtEl>
                                          <p:spTgt spid="26"/>
                                        </p:tgtEl>
                                        <p:attrNameLst>
                                          <p:attrName>stroke.on</p:attrName>
                                        </p:attrNameLst>
                                      </p:cBhvr>
                                      <p:to>
                                        <p:strVal val="true"/>
                                      </p:to>
                                    </p:set>
                                  </p:childTnLst>
                                </p:cTn>
                              </p:par>
                              <p:par>
                                <p:cTn id="86" presetID="7" presetClass="emph" presetSubtype="2" fill="hold" nodeType="withEffect">
                                  <p:stCondLst>
                                    <p:cond delay="0"/>
                                  </p:stCondLst>
                                  <p:childTnLst>
                                    <p:animClr clrSpc="rgb" dir="cw">
                                      <p:cBhvr>
                                        <p:cTn id="87" dur="500" fill="hold"/>
                                        <p:tgtEl>
                                          <p:spTgt spid="29"/>
                                        </p:tgtEl>
                                        <p:attrNameLst>
                                          <p:attrName>stroke.color</p:attrName>
                                        </p:attrNameLst>
                                      </p:cBhvr>
                                      <p:to>
                                        <a:srgbClr val="FA2424"/>
                                      </p:to>
                                    </p:animClr>
                                    <p:set>
                                      <p:cBhvr>
                                        <p:cTn id="88" dur="500" fill="hold"/>
                                        <p:tgtEl>
                                          <p:spTgt spid="29"/>
                                        </p:tgtEl>
                                        <p:attrNameLst>
                                          <p:attrName>stroke.on</p:attrName>
                                        </p:attrNameLst>
                                      </p:cBhvr>
                                      <p:to>
                                        <p:strVal val="true"/>
                                      </p:to>
                                    </p:set>
                                  </p:childTnLst>
                                </p:cTn>
                              </p:par>
                              <p:par>
                                <p:cTn id="89" presetID="1" presetClass="emph" presetSubtype="2" fill="hold" nodeType="withEffect">
                                  <p:stCondLst>
                                    <p:cond delay="0"/>
                                  </p:stCondLst>
                                  <p:childTnLst>
                                    <p:animClr clrSpc="rgb" dir="cw">
                                      <p:cBhvr>
                                        <p:cTn id="90" dur="500" fill="hold"/>
                                        <p:tgtEl>
                                          <p:spTgt spid="5"/>
                                        </p:tgtEl>
                                        <p:attrNameLst>
                                          <p:attrName>fillcolor</p:attrName>
                                        </p:attrNameLst>
                                      </p:cBhvr>
                                      <p:to>
                                        <a:schemeClr val="accent2"/>
                                      </p:to>
                                    </p:animClr>
                                    <p:set>
                                      <p:cBhvr>
                                        <p:cTn id="91" dur="500" fill="hold"/>
                                        <p:tgtEl>
                                          <p:spTgt spid="5"/>
                                        </p:tgtEl>
                                        <p:attrNameLst>
                                          <p:attrName>fill.type</p:attrName>
                                        </p:attrNameLst>
                                      </p:cBhvr>
                                      <p:to>
                                        <p:strVal val="solid"/>
                                      </p:to>
                                    </p:set>
                                    <p:set>
                                      <p:cBhvr>
                                        <p:cTn id="92" dur="500" fill="hold"/>
                                        <p:tgtEl>
                                          <p:spTgt spid="5"/>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500" fill="hold"/>
                                        <p:tgtEl>
                                          <p:spTgt spid="8"/>
                                        </p:tgtEl>
                                        <p:attrNameLst>
                                          <p:attrName>fillcolor</p:attrName>
                                        </p:attrNameLst>
                                      </p:cBhvr>
                                      <p:to>
                                        <a:schemeClr val="accent2"/>
                                      </p:to>
                                    </p:animClr>
                                    <p:set>
                                      <p:cBhvr>
                                        <p:cTn id="95" dur="500" fill="hold"/>
                                        <p:tgtEl>
                                          <p:spTgt spid="8"/>
                                        </p:tgtEl>
                                        <p:attrNameLst>
                                          <p:attrName>fill.type</p:attrName>
                                        </p:attrNameLst>
                                      </p:cBhvr>
                                      <p:to>
                                        <p:strVal val="solid"/>
                                      </p:to>
                                    </p:set>
                                    <p:set>
                                      <p:cBhvr>
                                        <p:cTn id="96" dur="500" fill="hold"/>
                                        <p:tgtEl>
                                          <p:spTgt spid="8"/>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500" fill="hold"/>
                                        <p:tgtEl>
                                          <p:spTgt spid="11"/>
                                        </p:tgtEl>
                                        <p:attrNameLst>
                                          <p:attrName>fillcolor</p:attrName>
                                        </p:attrNameLst>
                                      </p:cBhvr>
                                      <p:to>
                                        <a:schemeClr val="accent2"/>
                                      </p:to>
                                    </p:animClr>
                                    <p:set>
                                      <p:cBhvr>
                                        <p:cTn id="99" dur="500" fill="hold"/>
                                        <p:tgtEl>
                                          <p:spTgt spid="11"/>
                                        </p:tgtEl>
                                        <p:attrNameLst>
                                          <p:attrName>fill.type</p:attrName>
                                        </p:attrNameLst>
                                      </p:cBhvr>
                                      <p:to>
                                        <p:strVal val="solid"/>
                                      </p:to>
                                    </p:set>
                                    <p:set>
                                      <p:cBhvr>
                                        <p:cTn id="100" dur="500" fill="hold"/>
                                        <p:tgtEl>
                                          <p:spTgt spid="11"/>
                                        </p:tgtEl>
                                        <p:attrNameLst>
                                          <p:attrName>fill.on</p:attrName>
                                        </p:attrNameLst>
                                      </p:cBhvr>
                                      <p:to>
                                        <p:strVal val="true"/>
                                      </p:to>
                                    </p:set>
                                  </p:childTnLst>
                                </p:cTn>
                              </p:par>
                            </p:childTnLst>
                          </p:cTn>
                        </p:par>
                      </p:childTnLst>
                    </p:cTn>
                  </p:par>
                  <p:par>
                    <p:cTn id="101" fill="hold">
                      <p:stCondLst>
                        <p:cond delay="indefinite"/>
                      </p:stCondLst>
                      <p:childTnLst>
                        <p:par>
                          <p:cTn id="102" fill="hold">
                            <p:stCondLst>
                              <p:cond delay="0"/>
                            </p:stCondLst>
                            <p:childTnLst>
                              <p:par>
                                <p:cTn id="103" presetID="7" presetClass="emph" presetSubtype="2" fill="hold" nodeType="clickEffect">
                                  <p:stCondLst>
                                    <p:cond delay="0"/>
                                  </p:stCondLst>
                                  <p:childTnLst>
                                    <p:animClr clrSpc="rgb" dir="cw">
                                      <p:cBhvr>
                                        <p:cTn id="104" dur="500" fill="hold"/>
                                        <p:tgtEl>
                                          <p:spTgt spid="24"/>
                                        </p:tgtEl>
                                        <p:attrNameLst>
                                          <p:attrName>stroke.color</p:attrName>
                                        </p:attrNameLst>
                                      </p:cBhvr>
                                      <p:to>
                                        <a:srgbClr val="339933"/>
                                      </p:to>
                                    </p:animClr>
                                    <p:set>
                                      <p:cBhvr>
                                        <p:cTn id="105" dur="500" fill="hold"/>
                                        <p:tgtEl>
                                          <p:spTgt spid="24"/>
                                        </p:tgtEl>
                                        <p:attrNameLst>
                                          <p:attrName>stroke.on</p:attrName>
                                        </p:attrNameLst>
                                      </p:cBhvr>
                                      <p:to>
                                        <p:strVal val="true"/>
                                      </p:to>
                                    </p:set>
                                  </p:childTnLst>
                                </p:cTn>
                              </p:par>
                              <p:par>
                                <p:cTn id="106" presetID="1" presetClass="entr" presetSubtype="0" fill="hold" grpId="0" nodeType="withEffect">
                                  <p:stCondLst>
                                    <p:cond delay="0"/>
                                  </p:stCondLst>
                                  <p:childTnLst>
                                    <p:set>
                                      <p:cBhvr>
                                        <p:cTn id="107" dur="1" fill="hold">
                                          <p:stCondLst>
                                            <p:cond delay="0"/>
                                          </p:stCondLst>
                                        </p:cTn>
                                        <p:tgtEl>
                                          <p:spTgt spid="46"/>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181"/>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47"/>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9"/>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51"/>
                                        </p:tgtEl>
                                        <p:attrNameLst>
                                          <p:attrName>style.visibility</p:attrName>
                                        </p:attrNameLst>
                                      </p:cBhvr>
                                      <p:to>
                                        <p:strVal val="visible"/>
                                      </p:to>
                                    </p:set>
                                  </p:childTnLst>
                                </p:cTn>
                              </p:par>
                              <p:par>
                                <p:cTn id="116" presetID="7" presetClass="emph" presetSubtype="2" fill="hold" nodeType="withEffect">
                                  <p:stCondLst>
                                    <p:cond delay="0"/>
                                  </p:stCondLst>
                                  <p:childTnLst>
                                    <p:animClr clrSpc="rgb" dir="cw">
                                      <p:cBhvr>
                                        <p:cTn id="117" dur="500" fill="hold"/>
                                        <p:tgtEl>
                                          <p:spTgt spid="33"/>
                                        </p:tgtEl>
                                        <p:attrNameLst>
                                          <p:attrName>stroke.color</p:attrName>
                                        </p:attrNameLst>
                                      </p:cBhvr>
                                      <p:to>
                                        <a:srgbClr val="339933"/>
                                      </p:to>
                                    </p:animClr>
                                    <p:set>
                                      <p:cBhvr>
                                        <p:cTn id="118" dur="500" fill="hold"/>
                                        <p:tgtEl>
                                          <p:spTgt spid="33"/>
                                        </p:tgtEl>
                                        <p:attrNameLst>
                                          <p:attrName>stroke.on</p:attrName>
                                        </p:attrNameLst>
                                      </p:cBhvr>
                                      <p:to>
                                        <p:strVal val="true"/>
                                      </p:to>
                                    </p:set>
                                  </p:childTnLst>
                                </p:cTn>
                              </p:par>
                              <p:par>
                                <p:cTn id="119" presetID="7" presetClass="emph" presetSubtype="2" fill="hold" nodeType="withEffect">
                                  <p:stCondLst>
                                    <p:cond delay="0"/>
                                  </p:stCondLst>
                                  <p:childTnLst>
                                    <p:animClr clrSpc="rgb" dir="cw">
                                      <p:cBhvr>
                                        <p:cTn id="120" dur="500" fill="hold"/>
                                        <p:tgtEl>
                                          <p:spTgt spid="31"/>
                                        </p:tgtEl>
                                        <p:attrNameLst>
                                          <p:attrName>stroke.color</p:attrName>
                                        </p:attrNameLst>
                                      </p:cBhvr>
                                      <p:to>
                                        <a:srgbClr val="339933"/>
                                      </p:to>
                                    </p:animClr>
                                    <p:set>
                                      <p:cBhvr>
                                        <p:cTn id="121" dur="500" fill="hold"/>
                                        <p:tgtEl>
                                          <p:spTgt spid="31"/>
                                        </p:tgtEl>
                                        <p:attrNameLst>
                                          <p:attrName>stroke.on</p:attrName>
                                        </p:attrNameLst>
                                      </p:cBhvr>
                                      <p:to>
                                        <p:strVal val="true"/>
                                      </p:to>
                                    </p:set>
                                  </p:childTnLst>
                                </p:cTn>
                              </p:par>
                              <p:par>
                                <p:cTn id="122" presetID="7" presetClass="emph" presetSubtype="2" fill="hold" nodeType="withEffect">
                                  <p:stCondLst>
                                    <p:cond delay="0"/>
                                  </p:stCondLst>
                                  <p:childTnLst>
                                    <p:animClr clrSpc="rgb" dir="cw">
                                      <p:cBhvr>
                                        <p:cTn id="123" dur="500" fill="hold"/>
                                        <p:tgtEl>
                                          <p:spTgt spid="67"/>
                                        </p:tgtEl>
                                        <p:attrNameLst>
                                          <p:attrName>stroke.color</p:attrName>
                                        </p:attrNameLst>
                                      </p:cBhvr>
                                      <p:to>
                                        <a:srgbClr val="339933"/>
                                      </p:to>
                                    </p:animClr>
                                    <p:set>
                                      <p:cBhvr>
                                        <p:cTn id="124" dur="500" fill="hold"/>
                                        <p:tgtEl>
                                          <p:spTgt spid="67"/>
                                        </p:tgtEl>
                                        <p:attrNameLst>
                                          <p:attrName>stroke.on</p:attrName>
                                        </p:attrNameLst>
                                      </p:cBhvr>
                                      <p:to>
                                        <p:strVal val="true"/>
                                      </p:to>
                                    </p:set>
                                  </p:childTnLst>
                                </p:cTn>
                              </p:par>
                            </p:childTnLst>
                          </p:cTn>
                        </p:par>
                      </p:childTnLst>
                    </p:cTn>
                  </p:par>
                  <p:par>
                    <p:cTn id="125" fill="hold">
                      <p:stCondLst>
                        <p:cond delay="indefinite"/>
                      </p:stCondLst>
                      <p:childTnLst>
                        <p:par>
                          <p:cTn id="126" fill="hold">
                            <p:stCondLst>
                              <p:cond delay="0"/>
                            </p:stCondLst>
                            <p:childTnLst>
                              <p:par>
                                <p:cTn id="127" presetID="7" presetClass="emph" presetSubtype="2" fill="hold" nodeType="clickEffect">
                                  <p:stCondLst>
                                    <p:cond delay="0"/>
                                  </p:stCondLst>
                                  <p:childTnLst>
                                    <p:animClr clrSpc="rgb" dir="cw">
                                      <p:cBhvr>
                                        <p:cTn id="128" dur="500" fill="hold"/>
                                        <p:tgtEl>
                                          <p:spTgt spid="24"/>
                                        </p:tgtEl>
                                        <p:attrNameLst>
                                          <p:attrName>stroke.color</p:attrName>
                                        </p:attrNameLst>
                                      </p:cBhvr>
                                      <p:to>
                                        <a:srgbClr val="FA2424"/>
                                      </p:to>
                                    </p:animClr>
                                    <p:set>
                                      <p:cBhvr>
                                        <p:cTn id="129" dur="500" fill="hold"/>
                                        <p:tgtEl>
                                          <p:spTgt spid="24"/>
                                        </p:tgtEl>
                                        <p:attrNameLst>
                                          <p:attrName>stroke.on</p:attrName>
                                        </p:attrNameLst>
                                      </p:cBhvr>
                                      <p:to>
                                        <p:strVal val="true"/>
                                      </p:to>
                                    </p:set>
                                  </p:childTnLst>
                                </p:cTn>
                              </p:par>
                              <p:par>
                                <p:cTn id="130" presetID="1" presetClass="entr" presetSubtype="0" fill="hold" grpId="0" nodeType="withEffect">
                                  <p:stCondLst>
                                    <p:cond delay="0"/>
                                  </p:stCondLst>
                                  <p:childTnLst>
                                    <p:set>
                                      <p:cBhvr>
                                        <p:cTn id="131" dur="1" fill="hold">
                                          <p:stCondLst>
                                            <p:cond delay="0"/>
                                          </p:stCondLst>
                                        </p:cTn>
                                        <p:tgtEl>
                                          <p:spTgt spid="36"/>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37"/>
                                        </p:tgtEl>
                                        <p:attrNameLst>
                                          <p:attrName>style.visibility</p:attrName>
                                        </p:attrNameLst>
                                      </p:cBhvr>
                                      <p:to>
                                        <p:strVal val="visible"/>
                                      </p:to>
                                    </p:set>
                                  </p:childTnLst>
                                </p:cTn>
                              </p:par>
                              <p:par>
                                <p:cTn id="134" presetID="7" presetClass="emph" presetSubtype="2" fill="hold" nodeType="withEffect">
                                  <p:stCondLst>
                                    <p:cond delay="0"/>
                                  </p:stCondLst>
                                  <p:childTnLst>
                                    <p:animClr clrSpc="rgb" dir="cw">
                                      <p:cBhvr>
                                        <p:cTn id="135" dur="500" fill="hold"/>
                                        <p:tgtEl>
                                          <p:spTgt spid="33"/>
                                        </p:tgtEl>
                                        <p:attrNameLst>
                                          <p:attrName>stroke.color</p:attrName>
                                        </p:attrNameLst>
                                      </p:cBhvr>
                                      <p:to>
                                        <a:srgbClr val="FA2424"/>
                                      </p:to>
                                    </p:animClr>
                                    <p:set>
                                      <p:cBhvr>
                                        <p:cTn id="136" dur="500" fill="hold"/>
                                        <p:tgtEl>
                                          <p:spTgt spid="33"/>
                                        </p:tgtEl>
                                        <p:attrNameLst>
                                          <p:attrName>stroke.on</p:attrName>
                                        </p:attrNameLst>
                                      </p:cBhvr>
                                      <p:to>
                                        <p:strVal val="true"/>
                                      </p:to>
                                    </p:set>
                                  </p:childTnLst>
                                </p:cTn>
                              </p:par>
                              <p:par>
                                <p:cTn id="137" presetID="7" presetClass="emph" presetSubtype="2" fill="hold" nodeType="withEffect">
                                  <p:stCondLst>
                                    <p:cond delay="0"/>
                                  </p:stCondLst>
                                  <p:childTnLst>
                                    <p:animClr clrSpc="rgb" dir="cw">
                                      <p:cBhvr>
                                        <p:cTn id="138" dur="500" fill="hold"/>
                                        <p:tgtEl>
                                          <p:spTgt spid="31"/>
                                        </p:tgtEl>
                                        <p:attrNameLst>
                                          <p:attrName>stroke.color</p:attrName>
                                        </p:attrNameLst>
                                      </p:cBhvr>
                                      <p:to>
                                        <a:srgbClr val="FA2424"/>
                                      </p:to>
                                    </p:animClr>
                                    <p:set>
                                      <p:cBhvr>
                                        <p:cTn id="139" dur="500" fill="hold"/>
                                        <p:tgtEl>
                                          <p:spTgt spid="31"/>
                                        </p:tgtEl>
                                        <p:attrNameLst>
                                          <p:attrName>stroke.on</p:attrName>
                                        </p:attrNameLst>
                                      </p:cBhvr>
                                      <p:to>
                                        <p:strVal val="true"/>
                                      </p:to>
                                    </p:set>
                                  </p:childTnLst>
                                </p:cTn>
                              </p:par>
                              <p:par>
                                <p:cTn id="140" presetID="7" presetClass="emph" presetSubtype="2" fill="hold" nodeType="withEffect">
                                  <p:stCondLst>
                                    <p:cond delay="0"/>
                                  </p:stCondLst>
                                  <p:childTnLst>
                                    <p:animClr clrSpc="rgb" dir="cw">
                                      <p:cBhvr>
                                        <p:cTn id="141" dur="500" fill="hold"/>
                                        <p:tgtEl>
                                          <p:spTgt spid="67"/>
                                        </p:tgtEl>
                                        <p:attrNameLst>
                                          <p:attrName>stroke.color</p:attrName>
                                        </p:attrNameLst>
                                      </p:cBhvr>
                                      <p:to>
                                        <a:srgbClr val="FA2424"/>
                                      </p:to>
                                    </p:animClr>
                                    <p:set>
                                      <p:cBhvr>
                                        <p:cTn id="142" dur="500" fill="hold"/>
                                        <p:tgtEl>
                                          <p:spTgt spid="67"/>
                                        </p:tgtEl>
                                        <p:attrNameLst>
                                          <p:attrName>stroke.on</p:attrName>
                                        </p:attrNameLst>
                                      </p:cBhvr>
                                      <p:to>
                                        <p:strVal val="true"/>
                                      </p:to>
                                    </p:set>
                                  </p:childTnLst>
                                </p:cTn>
                              </p:par>
                              <p:par>
                                <p:cTn id="143" presetID="1" presetClass="emph" presetSubtype="2" fill="hold" nodeType="withEffect">
                                  <p:stCondLst>
                                    <p:cond delay="0"/>
                                  </p:stCondLst>
                                  <p:childTnLst>
                                    <p:animClr clrSpc="rgb" dir="cw">
                                      <p:cBhvr>
                                        <p:cTn id="144" dur="500" fill="hold"/>
                                        <p:tgtEl>
                                          <p:spTgt spid="9"/>
                                        </p:tgtEl>
                                        <p:attrNameLst>
                                          <p:attrName>fillcolor</p:attrName>
                                        </p:attrNameLst>
                                      </p:cBhvr>
                                      <p:to>
                                        <a:schemeClr val="accent2"/>
                                      </p:to>
                                    </p:animClr>
                                    <p:set>
                                      <p:cBhvr>
                                        <p:cTn id="145" dur="500" fill="hold"/>
                                        <p:tgtEl>
                                          <p:spTgt spid="9"/>
                                        </p:tgtEl>
                                        <p:attrNameLst>
                                          <p:attrName>fill.type</p:attrName>
                                        </p:attrNameLst>
                                      </p:cBhvr>
                                      <p:to>
                                        <p:strVal val="solid"/>
                                      </p:to>
                                    </p:set>
                                    <p:set>
                                      <p:cBhvr>
                                        <p:cTn id="146" dur="500" fill="hold"/>
                                        <p:tgtEl>
                                          <p:spTgt spid="9"/>
                                        </p:tgtEl>
                                        <p:attrNameLst>
                                          <p:attrName>fill.on</p:attrName>
                                        </p:attrNameLst>
                                      </p:cBhvr>
                                      <p:to>
                                        <p:strVal val="true"/>
                                      </p:to>
                                    </p:set>
                                  </p:childTnLst>
                                </p:cTn>
                              </p:par>
                              <p:par>
                                <p:cTn id="147" presetID="1" presetClass="emph" presetSubtype="2" fill="hold" nodeType="withEffect">
                                  <p:stCondLst>
                                    <p:cond delay="0"/>
                                  </p:stCondLst>
                                  <p:childTnLst>
                                    <p:animClr clrSpc="rgb" dir="cw">
                                      <p:cBhvr>
                                        <p:cTn id="148" dur="500" fill="hold"/>
                                        <p:tgtEl>
                                          <p:spTgt spid="10"/>
                                        </p:tgtEl>
                                        <p:attrNameLst>
                                          <p:attrName>fillcolor</p:attrName>
                                        </p:attrNameLst>
                                      </p:cBhvr>
                                      <p:to>
                                        <a:schemeClr val="accent2"/>
                                      </p:to>
                                    </p:animClr>
                                    <p:set>
                                      <p:cBhvr>
                                        <p:cTn id="149" dur="500" fill="hold"/>
                                        <p:tgtEl>
                                          <p:spTgt spid="10"/>
                                        </p:tgtEl>
                                        <p:attrNameLst>
                                          <p:attrName>fill.type</p:attrName>
                                        </p:attrNameLst>
                                      </p:cBhvr>
                                      <p:to>
                                        <p:strVal val="solid"/>
                                      </p:to>
                                    </p:set>
                                    <p:set>
                                      <p:cBhvr>
                                        <p:cTn id="150" dur="500" fill="hold"/>
                                        <p:tgtEl>
                                          <p:spTgt spid="10"/>
                                        </p:tgtEl>
                                        <p:attrNameLst>
                                          <p:attrName>fill.on</p:attrName>
                                        </p:attrNameLst>
                                      </p:cBhvr>
                                      <p:to>
                                        <p:strVal val="true"/>
                                      </p:to>
                                    </p:set>
                                  </p:childTnLst>
                                </p:cTn>
                              </p:par>
                              <p:par>
                                <p:cTn id="151" presetID="1" presetClass="entr" presetSubtype="0" fill="hold" grpId="0" nodeType="withEffect">
                                  <p:stCondLst>
                                    <p:cond delay="0"/>
                                  </p:stCondLst>
                                  <p:childTnLst>
                                    <p:set>
                                      <p:cBhvr>
                                        <p:cTn id="152" dur="1" fill="hold">
                                          <p:stCondLst>
                                            <p:cond delay="0"/>
                                          </p:stCondLst>
                                        </p:cTn>
                                        <p:tgtEl>
                                          <p:spTgt spid="52"/>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P spid="226" grpId="1" animBg="1"/>
      <p:bldP spid="227" grpId="0" animBg="1"/>
      <p:bldP spid="227" grpId="1" animBg="1"/>
      <p:bldP spid="28" grpId="0" animBg="1"/>
      <p:bldP spid="65" grpId="0" animBg="1"/>
      <p:bldP spid="30" grpId="0" animBg="1"/>
      <p:bldP spid="34" grpId="0" animBg="1"/>
      <p:bldP spid="35" grpId="0" animBg="1"/>
      <p:bldP spid="36" grpId="0" animBg="1"/>
      <p:bldP spid="37" grpId="0" animBg="1"/>
      <p:bldP spid="44" grpId="0" animBg="1"/>
      <p:bldP spid="45" grpId="0" animBg="1"/>
      <p:bldP spid="46" grpId="0" animBg="1"/>
      <p:bldP spid="47" grpId="0" animBg="1"/>
      <p:bldP spid="51" grpId="0" animBg="1"/>
      <p:bldP spid="52" grpId="0" animBg="1"/>
      <p:bldP spid="54" grpId="0"/>
      <p:bldP spid="54"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Edge-Centric</a:t>
            </a:r>
            <a:endParaRPr lang="en-US" dirty="0"/>
          </a:p>
        </p:txBody>
      </p:sp>
      <p:sp>
        <p:nvSpPr>
          <p:cNvPr id="45" name="TextBox 44"/>
          <p:cNvSpPr txBox="1"/>
          <p:nvPr/>
        </p:nvSpPr>
        <p:spPr>
          <a:xfrm>
            <a:off x="3505200" y="1371600"/>
            <a:ext cx="1945411" cy="553998"/>
          </a:xfrm>
          <a:prstGeom prst="rect">
            <a:avLst/>
          </a:prstGeom>
          <a:noFill/>
        </p:spPr>
        <p:txBody>
          <a:bodyPr wrap="square" rtlCol="0">
            <a:spAutoFit/>
          </a:bodyPr>
          <a:lstStyle/>
          <a:p>
            <a:pPr algn="ctr"/>
            <a:r>
              <a:rPr lang="en-US" sz="3000" u="sng" dirty="0" smtClean="0">
                <a:latin typeface="Georgia" panose="02040502050405020303" pitchFamily="18" charset="0"/>
              </a:rPr>
              <a:t>Scatter</a:t>
            </a:r>
            <a:endParaRPr lang="en-US" sz="3000" u="sng" dirty="0">
              <a:latin typeface="Georgia" panose="02040502050405020303" pitchFamily="18" charset="0"/>
            </a:endParaRPr>
          </a:p>
        </p:txBody>
      </p:sp>
      <p:sp>
        <p:nvSpPr>
          <p:cNvPr id="52" name="Content Placeholder 51"/>
          <p:cNvSpPr>
            <a:spLocks noGrp="1"/>
          </p:cNvSpPr>
          <p:nvPr>
            <p:ph idx="1"/>
          </p:nvPr>
        </p:nvSpPr>
        <p:spPr>
          <a:xfrm>
            <a:off x="1096091" y="7693089"/>
            <a:ext cx="8229600" cy="4525963"/>
          </a:xfrm>
        </p:spPr>
        <p:txBody>
          <a:bodyPr/>
          <a:lstStyle/>
          <a:p>
            <a:endParaRPr lang="en-US" dirty="0"/>
          </a:p>
        </p:txBody>
      </p:sp>
      <p:grpSp>
        <p:nvGrpSpPr>
          <p:cNvPr id="4" name="Group 32"/>
          <p:cNvGrpSpPr/>
          <p:nvPr/>
        </p:nvGrpSpPr>
        <p:grpSpPr>
          <a:xfrm>
            <a:off x="1095587" y="2286000"/>
            <a:ext cx="7819813" cy="3352800"/>
            <a:chOff x="1095587" y="2286000"/>
            <a:chExt cx="7819813" cy="3352800"/>
          </a:xfrm>
        </p:grpSpPr>
        <p:sp>
          <p:nvSpPr>
            <p:cNvPr id="36" name="Content Placeholder 2"/>
            <p:cNvSpPr txBox="1">
              <a:spLocks/>
            </p:cNvSpPr>
            <p:nvPr/>
          </p:nvSpPr>
          <p:spPr>
            <a:xfrm>
              <a:off x="4800601" y="2816926"/>
              <a:ext cx="4114799" cy="135611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n-US" sz="2200" dirty="0" smtClean="0">
                  <a:latin typeface="Georgia" panose="02040502050405020303" pitchFamily="18" charset="0"/>
                </a:rPr>
                <a:t> for each </a:t>
              </a:r>
              <a:r>
                <a:rPr lang="en-US" sz="2200" b="1" dirty="0" smtClean="0">
                  <a:latin typeface="Georgia" panose="02040502050405020303" pitchFamily="18" charset="0"/>
                </a:rPr>
                <a:t>edge</a:t>
              </a:r>
              <a:r>
                <a:rPr lang="en-US" sz="2200" dirty="0" smtClean="0">
                  <a:latin typeface="Georgia" panose="02040502050405020303" pitchFamily="18" charset="0"/>
                </a:rPr>
                <a:t> </a:t>
              </a:r>
              <a:r>
                <a:rPr lang="en-US" sz="2200" i="1" dirty="0" smtClean="0">
                  <a:latin typeface="Georgia" panose="02040502050405020303" pitchFamily="18" charset="0"/>
                </a:rPr>
                <a:t>e</a:t>
              </a:r>
            </a:p>
            <a:p>
              <a:pPr marL="0" indent="0">
                <a:buFont typeface="Arial"/>
                <a:buNone/>
              </a:pPr>
              <a:r>
                <a:rPr lang="en-US" sz="2200" dirty="0" smtClean="0">
                  <a:latin typeface="Georgia" panose="02040502050405020303" pitchFamily="18" charset="0"/>
                </a:rPr>
                <a:t>	if </a:t>
              </a:r>
              <a:r>
                <a:rPr lang="en-US" sz="2200" i="1" dirty="0" err="1" smtClean="0">
                  <a:latin typeface="Georgia" panose="02040502050405020303" pitchFamily="18" charset="0"/>
                </a:rPr>
                <a:t>e.</a:t>
              </a:r>
              <a:r>
                <a:rPr lang="en-US" sz="2200" dirty="0" err="1" smtClean="0">
                  <a:latin typeface="Georgia" panose="02040502050405020303" pitchFamily="18" charset="0"/>
                </a:rPr>
                <a:t>source</a:t>
              </a:r>
              <a:r>
                <a:rPr lang="en-US" sz="2200" dirty="0" smtClean="0">
                  <a:latin typeface="Georgia" panose="02040502050405020303" pitchFamily="18" charset="0"/>
                </a:rPr>
                <a:t> has updated</a:t>
              </a:r>
              <a:endParaRPr lang="en-US" sz="2200" i="1" dirty="0" smtClean="0">
                <a:latin typeface="Georgia" panose="02040502050405020303" pitchFamily="18" charset="0"/>
              </a:endParaRPr>
            </a:p>
            <a:p>
              <a:pPr marL="0" indent="0">
                <a:buFont typeface="Arial"/>
                <a:buNone/>
              </a:pPr>
              <a:r>
                <a:rPr lang="en-US" sz="2200" i="1" dirty="0" smtClean="0">
                  <a:latin typeface="Georgia" panose="02040502050405020303" pitchFamily="18" charset="0"/>
                </a:rPr>
                <a:t>		</a:t>
              </a:r>
              <a:r>
                <a:rPr lang="en-US" sz="2200" dirty="0" smtClean="0">
                  <a:latin typeface="Georgia" panose="02040502050405020303" pitchFamily="18" charset="0"/>
                </a:rPr>
                <a:t>scatter update on </a:t>
              </a:r>
              <a:r>
                <a:rPr lang="en-US" sz="2200" i="1" dirty="0" smtClean="0">
                  <a:latin typeface="Georgia" panose="02040502050405020303" pitchFamily="18" charset="0"/>
                </a:rPr>
                <a:t>e</a:t>
              </a:r>
              <a:endParaRPr lang="en-US" sz="2200" i="1" dirty="0">
                <a:latin typeface="Georgia" panose="02040502050405020303" pitchFamily="18" charset="0"/>
              </a:endParaRPr>
            </a:p>
          </p:txBody>
        </p:sp>
        <p:sp>
          <p:nvSpPr>
            <p:cNvPr id="3" name="Oval 2"/>
            <p:cNvSpPr/>
            <p:nvPr/>
          </p:nvSpPr>
          <p:spPr>
            <a:xfrm>
              <a:off x="1143000" y="2286000"/>
              <a:ext cx="914400" cy="914400"/>
            </a:xfrm>
            <a:prstGeom prst="ellipse">
              <a:avLst/>
            </a:prstGeom>
            <a:solidFill>
              <a:srgbClr val="C0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500" b="1" dirty="0" smtClean="0">
                  <a:latin typeface="Georgia" panose="02040502050405020303" pitchFamily="18" charset="0"/>
                </a:rPr>
                <a:t>A</a:t>
              </a:r>
              <a:endParaRPr lang="en-US" sz="2500" b="1" dirty="0">
                <a:latin typeface="Georgia" panose="02040502050405020303" pitchFamily="18" charset="0"/>
              </a:endParaRPr>
            </a:p>
          </p:txBody>
        </p:sp>
        <p:sp>
          <p:nvSpPr>
            <p:cNvPr id="7" name="Down Arrow 6"/>
            <p:cNvSpPr/>
            <p:nvPr/>
          </p:nvSpPr>
          <p:spPr>
            <a:xfrm rot="16200000">
              <a:off x="2690708" y="1919395"/>
              <a:ext cx="381000" cy="164761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1095587" y="3429000"/>
              <a:ext cx="914400" cy="9144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latin typeface="Georgia" panose="02040502050405020303" pitchFamily="18" charset="0"/>
                </a:rPr>
                <a:t>B</a:t>
              </a:r>
              <a:endParaRPr lang="en-US" sz="2500" b="1" dirty="0">
                <a:latin typeface="Georgia" panose="02040502050405020303" pitchFamily="18" charset="0"/>
              </a:endParaRPr>
            </a:p>
          </p:txBody>
        </p:sp>
        <p:sp>
          <p:nvSpPr>
            <p:cNvPr id="25" name="Down Arrow 24"/>
            <p:cNvSpPr/>
            <p:nvPr/>
          </p:nvSpPr>
          <p:spPr>
            <a:xfrm rot="16200000">
              <a:off x="2643295" y="3062395"/>
              <a:ext cx="381000" cy="164761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1095587" y="4724400"/>
              <a:ext cx="914400" cy="914400"/>
            </a:xfrm>
            <a:prstGeom prst="ellipse">
              <a:avLst/>
            </a:prstGeom>
            <a:solidFill>
              <a:srgbClr val="C0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500" b="1" dirty="0" smtClean="0">
                  <a:latin typeface="Georgia" panose="02040502050405020303" pitchFamily="18" charset="0"/>
                </a:rPr>
                <a:t>C</a:t>
              </a:r>
              <a:endParaRPr lang="en-US" sz="2500" b="1" dirty="0">
                <a:latin typeface="Georgia" panose="02040502050405020303" pitchFamily="18" charset="0"/>
              </a:endParaRPr>
            </a:p>
          </p:txBody>
        </p:sp>
        <p:sp>
          <p:nvSpPr>
            <p:cNvPr id="28" name="Down Arrow 27"/>
            <p:cNvSpPr/>
            <p:nvPr/>
          </p:nvSpPr>
          <p:spPr>
            <a:xfrm rot="16200000">
              <a:off x="2643295" y="4357795"/>
              <a:ext cx="381000" cy="164761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4648200" y="5064372"/>
              <a:ext cx="574428" cy="574428"/>
            </a:xfrm>
            <a:prstGeom prst="ellipse">
              <a:avLst/>
            </a:prstGeom>
            <a:solidFill>
              <a:srgbClr val="C0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500" b="1" dirty="0">
                <a:latin typeface="Georgia" panose="02040502050405020303" pitchFamily="18" charset="0"/>
              </a:endParaRPr>
            </a:p>
          </p:txBody>
        </p:sp>
        <p:sp>
          <p:nvSpPr>
            <p:cNvPr id="15" name="TextBox 14"/>
            <p:cNvSpPr txBox="1"/>
            <p:nvPr/>
          </p:nvSpPr>
          <p:spPr>
            <a:xfrm>
              <a:off x="5257800" y="5193268"/>
              <a:ext cx="2286000" cy="369332"/>
            </a:xfrm>
            <a:prstGeom prst="rect">
              <a:avLst/>
            </a:prstGeom>
            <a:noFill/>
          </p:spPr>
          <p:txBody>
            <a:bodyPr wrap="square" rtlCol="0">
              <a:spAutoFit/>
            </a:bodyPr>
            <a:lstStyle/>
            <a:p>
              <a:r>
                <a:rPr lang="en-US" dirty="0" smtClean="0">
                  <a:latin typeface="Georgia" panose="02040502050405020303" pitchFamily="18" charset="0"/>
                </a:rPr>
                <a:t>= Updated Vertex</a:t>
              </a:r>
              <a:endParaRPr lang="en-US" dirty="0">
                <a:latin typeface="Georgia" panose="02040502050405020303" pitchFamily="18" charset="0"/>
              </a:endParaRPr>
            </a:p>
          </p:txBody>
        </p:sp>
      </p:grpSp>
      <p:grpSp>
        <p:nvGrpSpPr>
          <p:cNvPr id="5" name="Group 30"/>
          <p:cNvGrpSpPr/>
          <p:nvPr/>
        </p:nvGrpSpPr>
        <p:grpSpPr>
          <a:xfrm>
            <a:off x="2009990" y="2209800"/>
            <a:ext cx="1695021" cy="3162301"/>
            <a:chOff x="1171790" y="2209800"/>
            <a:chExt cx="1695021" cy="3162301"/>
          </a:xfrm>
        </p:grpSpPr>
        <p:grpSp>
          <p:nvGrpSpPr>
            <p:cNvPr id="6" name="Group 29"/>
            <p:cNvGrpSpPr/>
            <p:nvPr/>
          </p:nvGrpSpPr>
          <p:grpSpPr>
            <a:xfrm>
              <a:off x="1219201" y="2209800"/>
              <a:ext cx="1647610" cy="723901"/>
              <a:chOff x="1219201" y="2209800"/>
              <a:chExt cx="1647610" cy="723901"/>
            </a:xfrm>
          </p:grpSpPr>
          <p:sp>
            <p:nvSpPr>
              <p:cNvPr id="32" name="Down Arrow 31"/>
              <p:cNvSpPr/>
              <p:nvPr/>
            </p:nvSpPr>
            <p:spPr>
              <a:xfrm rot="16200000">
                <a:off x="1833455" y="1900346"/>
                <a:ext cx="419101" cy="164761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TextBox 16"/>
              <p:cNvSpPr txBox="1"/>
              <p:nvPr/>
            </p:nvSpPr>
            <p:spPr>
              <a:xfrm>
                <a:off x="1295400" y="2209800"/>
                <a:ext cx="1495210" cy="369332"/>
              </a:xfrm>
              <a:prstGeom prst="rect">
                <a:avLst/>
              </a:prstGeom>
              <a:noFill/>
            </p:spPr>
            <p:txBody>
              <a:bodyPr wrap="square" rtlCol="0">
                <a:spAutoFit/>
              </a:bodyPr>
              <a:lstStyle/>
              <a:p>
                <a:r>
                  <a:rPr lang="en-US" b="1" dirty="0" smtClean="0">
                    <a:latin typeface="Georgia" panose="02040502050405020303" pitchFamily="18" charset="0"/>
                  </a:rPr>
                  <a:t>Update </a:t>
                </a:r>
                <a:r>
                  <a:rPr lang="en-US" b="1" i="1" dirty="0" smtClean="0">
                    <a:latin typeface="Georgia" panose="02040502050405020303" pitchFamily="18" charset="0"/>
                  </a:rPr>
                  <a:t>u</a:t>
                </a:r>
                <a:r>
                  <a:rPr lang="en-US" sz="1400" b="1" i="1" dirty="0" smtClean="0">
                    <a:latin typeface="Georgia" panose="02040502050405020303" pitchFamily="18" charset="0"/>
                  </a:rPr>
                  <a:t>1</a:t>
                </a:r>
                <a:endParaRPr lang="en-US" sz="1400" b="1" i="1" dirty="0">
                  <a:latin typeface="Georgia" panose="02040502050405020303" pitchFamily="18" charset="0"/>
                </a:endParaRPr>
              </a:p>
            </p:txBody>
          </p:sp>
        </p:grpSp>
        <p:grpSp>
          <p:nvGrpSpPr>
            <p:cNvPr id="8" name="Group 34"/>
            <p:cNvGrpSpPr/>
            <p:nvPr/>
          </p:nvGrpSpPr>
          <p:grpSpPr>
            <a:xfrm>
              <a:off x="1171790" y="4648200"/>
              <a:ext cx="1647610" cy="723901"/>
              <a:chOff x="1247991" y="2209800"/>
              <a:chExt cx="1647610" cy="723901"/>
            </a:xfrm>
          </p:grpSpPr>
          <p:sp>
            <p:nvSpPr>
              <p:cNvPr id="37" name="Down Arrow 36"/>
              <p:cNvSpPr/>
              <p:nvPr/>
            </p:nvSpPr>
            <p:spPr>
              <a:xfrm rot="16200000">
                <a:off x="1862245" y="1900346"/>
                <a:ext cx="419101" cy="164761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8" name="TextBox 37"/>
              <p:cNvSpPr txBox="1"/>
              <p:nvPr/>
            </p:nvSpPr>
            <p:spPr>
              <a:xfrm>
                <a:off x="1295399" y="2209800"/>
                <a:ext cx="1447801" cy="369332"/>
              </a:xfrm>
              <a:prstGeom prst="rect">
                <a:avLst/>
              </a:prstGeom>
              <a:noFill/>
            </p:spPr>
            <p:txBody>
              <a:bodyPr wrap="square" rtlCol="0">
                <a:spAutoFit/>
              </a:bodyPr>
              <a:lstStyle/>
              <a:p>
                <a:r>
                  <a:rPr lang="en-US" b="1" dirty="0" smtClean="0">
                    <a:latin typeface="Georgia" panose="02040502050405020303" pitchFamily="18" charset="0"/>
                  </a:rPr>
                  <a:t>Update </a:t>
                </a:r>
                <a:r>
                  <a:rPr lang="en-US" b="1" i="1" dirty="0" smtClean="0">
                    <a:latin typeface="Georgia" panose="02040502050405020303" pitchFamily="18" charset="0"/>
                  </a:rPr>
                  <a:t>u</a:t>
                </a:r>
                <a:r>
                  <a:rPr lang="en-US" sz="1400" b="1" i="1" dirty="0" smtClean="0">
                    <a:latin typeface="Georgia" panose="02040502050405020303" pitchFamily="18" charset="0"/>
                  </a:rPr>
                  <a:t>n</a:t>
                </a:r>
                <a:endParaRPr lang="en-US" sz="1400" b="1" i="1" dirty="0">
                  <a:latin typeface="Georgia" panose="02040502050405020303" pitchFamily="18" charset="0"/>
                </a:endParaRPr>
              </a:p>
            </p:txBody>
          </p:sp>
        </p:grpSp>
      </p:grpSp>
    </p:spTree>
    <p:extLst>
      <p:ext uri="{BB962C8B-B14F-4D97-AF65-F5344CB8AC3E}">
        <p14:creationId xmlns="" xmlns:p14="http://schemas.microsoft.com/office/powerpoint/2010/main" val="187189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Edge-Centric</a:t>
            </a:r>
            <a:endParaRPr lang="en-US" dirty="0"/>
          </a:p>
        </p:txBody>
      </p:sp>
      <p:sp>
        <p:nvSpPr>
          <p:cNvPr id="45" name="TextBox 44"/>
          <p:cNvSpPr txBox="1"/>
          <p:nvPr/>
        </p:nvSpPr>
        <p:spPr>
          <a:xfrm>
            <a:off x="3505200" y="1371600"/>
            <a:ext cx="1945411" cy="553998"/>
          </a:xfrm>
          <a:prstGeom prst="rect">
            <a:avLst/>
          </a:prstGeom>
          <a:noFill/>
        </p:spPr>
        <p:txBody>
          <a:bodyPr wrap="square" rtlCol="0">
            <a:spAutoFit/>
          </a:bodyPr>
          <a:lstStyle/>
          <a:p>
            <a:pPr algn="ctr"/>
            <a:r>
              <a:rPr lang="en-US" sz="3000" u="sng" dirty="0" smtClean="0">
                <a:latin typeface="Georgia" panose="02040502050405020303" pitchFamily="18" charset="0"/>
              </a:rPr>
              <a:t>Gather</a:t>
            </a:r>
            <a:endParaRPr lang="en-US" sz="3000" u="sng" dirty="0">
              <a:latin typeface="Georgia" panose="02040502050405020303" pitchFamily="18" charset="0"/>
            </a:endParaRPr>
          </a:p>
        </p:txBody>
      </p:sp>
      <p:sp>
        <p:nvSpPr>
          <p:cNvPr id="52" name="Content Placeholder 51"/>
          <p:cNvSpPr>
            <a:spLocks noGrp="1"/>
          </p:cNvSpPr>
          <p:nvPr>
            <p:ph idx="1"/>
          </p:nvPr>
        </p:nvSpPr>
        <p:spPr>
          <a:xfrm>
            <a:off x="1096091" y="7693089"/>
            <a:ext cx="8229600" cy="4525963"/>
          </a:xfrm>
        </p:spPr>
        <p:txBody>
          <a:bodyPr/>
          <a:lstStyle/>
          <a:p>
            <a:endParaRPr lang="en-US" dirty="0"/>
          </a:p>
        </p:txBody>
      </p:sp>
      <p:grpSp>
        <p:nvGrpSpPr>
          <p:cNvPr id="3" name="Group 3"/>
          <p:cNvGrpSpPr/>
          <p:nvPr/>
        </p:nvGrpSpPr>
        <p:grpSpPr>
          <a:xfrm>
            <a:off x="1143000" y="2209800"/>
            <a:ext cx="7772401" cy="3429000"/>
            <a:chOff x="1143000" y="2209800"/>
            <a:chExt cx="7772401" cy="3429000"/>
          </a:xfrm>
        </p:grpSpPr>
        <p:grpSp>
          <p:nvGrpSpPr>
            <p:cNvPr id="4" name="Group 15"/>
            <p:cNvGrpSpPr/>
            <p:nvPr/>
          </p:nvGrpSpPr>
          <p:grpSpPr>
            <a:xfrm>
              <a:off x="1143000" y="2286000"/>
              <a:ext cx="7772401" cy="3352800"/>
              <a:chOff x="1143000" y="2286000"/>
              <a:chExt cx="7772401" cy="3352800"/>
            </a:xfrm>
          </p:grpSpPr>
          <p:sp>
            <p:nvSpPr>
              <p:cNvPr id="36" name="Content Placeholder 2"/>
              <p:cNvSpPr txBox="1">
                <a:spLocks/>
              </p:cNvSpPr>
              <p:nvPr/>
            </p:nvSpPr>
            <p:spPr>
              <a:xfrm>
                <a:off x="4419600" y="2816926"/>
                <a:ext cx="4495801" cy="99307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n-US" sz="2200" dirty="0" smtClean="0">
                    <a:latin typeface="Georgia" panose="02040502050405020303" pitchFamily="18" charset="0"/>
                  </a:rPr>
                  <a:t> for each </a:t>
                </a:r>
                <a:r>
                  <a:rPr lang="en-US" sz="2200" b="1" dirty="0" smtClean="0">
                    <a:latin typeface="Georgia" panose="02040502050405020303" pitchFamily="18" charset="0"/>
                  </a:rPr>
                  <a:t>update </a:t>
                </a:r>
                <a:r>
                  <a:rPr lang="en-US" sz="2200" i="1" dirty="0" smtClean="0">
                    <a:latin typeface="Georgia" panose="02040502050405020303" pitchFamily="18" charset="0"/>
                  </a:rPr>
                  <a:t>u </a:t>
                </a:r>
                <a:r>
                  <a:rPr lang="en-US" sz="2200" dirty="0" smtClean="0">
                    <a:latin typeface="Georgia" panose="02040502050405020303" pitchFamily="18" charset="0"/>
                  </a:rPr>
                  <a:t>on edge </a:t>
                </a:r>
                <a:r>
                  <a:rPr lang="en-US" sz="2200" i="1" dirty="0" smtClean="0">
                    <a:latin typeface="Georgia" panose="02040502050405020303" pitchFamily="18" charset="0"/>
                  </a:rPr>
                  <a:t>e</a:t>
                </a:r>
              </a:p>
              <a:p>
                <a:pPr marL="0" indent="0">
                  <a:buFont typeface="Arial"/>
                  <a:buNone/>
                </a:pPr>
                <a:r>
                  <a:rPr lang="en-US" sz="2200" dirty="0" smtClean="0">
                    <a:latin typeface="Georgia" panose="02040502050405020303" pitchFamily="18" charset="0"/>
                  </a:rPr>
                  <a:t>	apply update </a:t>
                </a:r>
                <a:r>
                  <a:rPr lang="en-US" sz="2200" i="1" dirty="0" smtClean="0">
                    <a:latin typeface="Georgia" panose="02040502050405020303" pitchFamily="18" charset="0"/>
                  </a:rPr>
                  <a:t>u</a:t>
                </a:r>
                <a:r>
                  <a:rPr lang="en-US" sz="2200" dirty="0" smtClean="0">
                    <a:latin typeface="Georgia" panose="02040502050405020303" pitchFamily="18" charset="0"/>
                  </a:rPr>
                  <a:t> to </a:t>
                </a:r>
                <a:r>
                  <a:rPr lang="en-US" sz="2200" i="1" dirty="0" err="1" smtClean="0">
                    <a:latin typeface="Georgia" panose="02040502050405020303" pitchFamily="18" charset="0"/>
                  </a:rPr>
                  <a:t>e.</a:t>
                </a:r>
                <a:r>
                  <a:rPr lang="en-US" sz="2200" dirty="0" err="1" smtClean="0">
                    <a:latin typeface="Georgia" panose="02040502050405020303" pitchFamily="18" charset="0"/>
                  </a:rPr>
                  <a:t>destination</a:t>
                </a:r>
                <a:endParaRPr lang="en-US" sz="2200" dirty="0">
                  <a:latin typeface="Georgia" panose="02040502050405020303" pitchFamily="18" charset="0"/>
                </a:endParaRPr>
              </a:p>
            </p:txBody>
          </p:sp>
          <p:sp>
            <p:nvSpPr>
              <p:cNvPr id="22" name="Oval 21"/>
              <p:cNvSpPr/>
              <p:nvPr/>
            </p:nvSpPr>
            <p:spPr>
              <a:xfrm>
                <a:off x="2819400" y="2286000"/>
                <a:ext cx="914400" cy="91440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smtClean="0">
                    <a:latin typeface="Georgia" panose="02040502050405020303" pitchFamily="18" charset="0"/>
                  </a:rPr>
                  <a:t>X</a:t>
                </a:r>
                <a:endParaRPr lang="en-US" sz="2500" b="1" dirty="0">
                  <a:latin typeface="Georgia" panose="02040502050405020303" pitchFamily="18" charset="0"/>
                </a:endParaRPr>
              </a:p>
            </p:txBody>
          </p:sp>
          <p:sp>
            <p:nvSpPr>
              <p:cNvPr id="7" name="Down Arrow 6"/>
              <p:cNvSpPr/>
              <p:nvPr/>
            </p:nvSpPr>
            <p:spPr>
              <a:xfrm rot="16200000">
                <a:off x="1776305" y="1919395"/>
                <a:ext cx="381000" cy="164761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2819400" y="3429000"/>
                <a:ext cx="914400" cy="91440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latin typeface="Georgia" panose="02040502050405020303" pitchFamily="18" charset="0"/>
                  </a:rPr>
                  <a:t>Y</a:t>
                </a:r>
              </a:p>
            </p:txBody>
          </p:sp>
          <p:sp>
            <p:nvSpPr>
              <p:cNvPr id="25" name="Down Arrow 24"/>
              <p:cNvSpPr/>
              <p:nvPr/>
            </p:nvSpPr>
            <p:spPr>
              <a:xfrm rot="16200000">
                <a:off x="1776308" y="3062395"/>
                <a:ext cx="381000" cy="164761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819400" y="4724400"/>
                <a:ext cx="914400" cy="91440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latin typeface="Georgia" panose="02040502050405020303" pitchFamily="18" charset="0"/>
                  </a:rPr>
                  <a:t>Z</a:t>
                </a:r>
              </a:p>
            </p:txBody>
          </p:sp>
          <p:sp>
            <p:nvSpPr>
              <p:cNvPr id="28" name="Down Arrow 27"/>
              <p:cNvSpPr/>
              <p:nvPr/>
            </p:nvSpPr>
            <p:spPr>
              <a:xfrm rot="16200000">
                <a:off x="1776308" y="4357795"/>
                <a:ext cx="381000" cy="164761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4648200" y="5064372"/>
                <a:ext cx="574428" cy="574428"/>
              </a:xfrm>
              <a:prstGeom prst="ellipse">
                <a:avLst/>
              </a:prstGeom>
              <a:solidFill>
                <a:srgbClr val="C0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500" b="1" dirty="0">
                  <a:latin typeface="Georgia" panose="02040502050405020303" pitchFamily="18" charset="0"/>
                </a:endParaRPr>
              </a:p>
            </p:txBody>
          </p:sp>
          <p:sp>
            <p:nvSpPr>
              <p:cNvPr id="15" name="TextBox 14"/>
              <p:cNvSpPr txBox="1"/>
              <p:nvPr/>
            </p:nvSpPr>
            <p:spPr>
              <a:xfrm>
                <a:off x="5257800" y="5193268"/>
                <a:ext cx="2286000" cy="369332"/>
              </a:xfrm>
              <a:prstGeom prst="rect">
                <a:avLst/>
              </a:prstGeom>
              <a:noFill/>
            </p:spPr>
            <p:txBody>
              <a:bodyPr wrap="square" rtlCol="0">
                <a:spAutoFit/>
              </a:bodyPr>
              <a:lstStyle/>
              <a:p>
                <a:r>
                  <a:rPr lang="en-US" dirty="0" smtClean="0">
                    <a:latin typeface="Georgia" panose="02040502050405020303" pitchFamily="18" charset="0"/>
                  </a:rPr>
                  <a:t>= Updated Vertex</a:t>
                </a:r>
                <a:endParaRPr lang="en-US" dirty="0">
                  <a:latin typeface="Georgia" panose="02040502050405020303" pitchFamily="18" charset="0"/>
                </a:endParaRPr>
              </a:p>
            </p:txBody>
          </p:sp>
        </p:grpSp>
        <p:grpSp>
          <p:nvGrpSpPr>
            <p:cNvPr id="5" name="Group 30"/>
            <p:cNvGrpSpPr/>
            <p:nvPr/>
          </p:nvGrpSpPr>
          <p:grpSpPr>
            <a:xfrm>
              <a:off x="1143000" y="2209800"/>
              <a:ext cx="1647611" cy="3162301"/>
              <a:chOff x="1143000" y="2209800"/>
              <a:chExt cx="1647611" cy="3162301"/>
            </a:xfrm>
          </p:grpSpPr>
          <p:grpSp>
            <p:nvGrpSpPr>
              <p:cNvPr id="6" name="Group 29"/>
              <p:cNvGrpSpPr/>
              <p:nvPr/>
            </p:nvGrpSpPr>
            <p:grpSpPr>
              <a:xfrm>
                <a:off x="1143001" y="2209800"/>
                <a:ext cx="1647610" cy="723901"/>
                <a:chOff x="1143001" y="2209800"/>
                <a:chExt cx="1647610" cy="723901"/>
              </a:xfrm>
            </p:grpSpPr>
            <p:sp>
              <p:nvSpPr>
                <p:cNvPr id="32" name="Down Arrow 31"/>
                <p:cNvSpPr/>
                <p:nvPr/>
              </p:nvSpPr>
              <p:spPr>
                <a:xfrm rot="16200000">
                  <a:off x="1757255" y="1900346"/>
                  <a:ext cx="419101" cy="164761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TextBox 16"/>
                <p:cNvSpPr txBox="1"/>
                <p:nvPr/>
              </p:nvSpPr>
              <p:spPr>
                <a:xfrm>
                  <a:off x="1295400" y="2209800"/>
                  <a:ext cx="1495210" cy="369332"/>
                </a:xfrm>
                <a:prstGeom prst="rect">
                  <a:avLst/>
                </a:prstGeom>
                <a:noFill/>
              </p:spPr>
              <p:txBody>
                <a:bodyPr wrap="square" rtlCol="0">
                  <a:spAutoFit/>
                </a:bodyPr>
                <a:lstStyle/>
                <a:p>
                  <a:r>
                    <a:rPr lang="en-US" b="1" dirty="0" smtClean="0">
                      <a:latin typeface="Georgia" panose="02040502050405020303" pitchFamily="18" charset="0"/>
                    </a:rPr>
                    <a:t>Update </a:t>
                  </a:r>
                  <a:r>
                    <a:rPr lang="en-US" b="1" i="1" dirty="0" smtClean="0">
                      <a:latin typeface="Georgia" panose="02040502050405020303" pitchFamily="18" charset="0"/>
                    </a:rPr>
                    <a:t>u</a:t>
                  </a:r>
                  <a:r>
                    <a:rPr lang="en-US" sz="1400" b="1" i="1" dirty="0" smtClean="0">
                      <a:latin typeface="Georgia" panose="02040502050405020303" pitchFamily="18" charset="0"/>
                    </a:rPr>
                    <a:t>1</a:t>
                  </a:r>
                  <a:endParaRPr lang="en-US" sz="1400" b="1" i="1" dirty="0">
                    <a:latin typeface="Georgia" panose="02040502050405020303" pitchFamily="18" charset="0"/>
                  </a:endParaRPr>
                </a:p>
              </p:txBody>
            </p:sp>
          </p:grpSp>
          <p:grpSp>
            <p:nvGrpSpPr>
              <p:cNvPr id="8" name="Group 34"/>
              <p:cNvGrpSpPr/>
              <p:nvPr/>
            </p:nvGrpSpPr>
            <p:grpSpPr>
              <a:xfrm>
                <a:off x="1143000" y="4648200"/>
                <a:ext cx="1647610" cy="723901"/>
                <a:chOff x="1219201" y="2209800"/>
                <a:chExt cx="1647610" cy="723901"/>
              </a:xfrm>
            </p:grpSpPr>
            <p:sp>
              <p:nvSpPr>
                <p:cNvPr id="37" name="Down Arrow 36"/>
                <p:cNvSpPr/>
                <p:nvPr/>
              </p:nvSpPr>
              <p:spPr>
                <a:xfrm rot="16200000">
                  <a:off x="1833455" y="1900346"/>
                  <a:ext cx="419101" cy="164761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8" name="TextBox 37"/>
                <p:cNvSpPr txBox="1"/>
                <p:nvPr/>
              </p:nvSpPr>
              <p:spPr>
                <a:xfrm>
                  <a:off x="1295399" y="2209800"/>
                  <a:ext cx="1447801" cy="369332"/>
                </a:xfrm>
                <a:prstGeom prst="rect">
                  <a:avLst/>
                </a:prstGeom>
                <a:noFill/>
              </p:spPr>
              <p:txBody>
                <a:bodyPr wrap="square" rtlCol="0">
                  <a:spAutoFit/>
                </a:bodyPr>
                <a:lstStyle/>
                <a:p>
                  <a:r>
                    <a:rPr lang="en-US" b="1" dirty="0" smtClean="0">
                      <a:latin typeface="Georgia" panose="02040502050405020303" pitchFamily="18" charset="0"/>
                    </a:rPr>
                    <a:t>Update </a:t>
                  </a:r>
                  <a:r>
                    <a:rPr lang="en-US" b="1" i="1" dirty="0" smtClean="0">
                      <a:latin typeface="Georgia" panose="02040502050405020303" pitchFamily="18" charset="0"/>
                    </a:rPr>
                    <a:t>u</a:t>
                  </a:r>
                  <a:r>
                    <a:rPr lang="en-US" sz="1400" b="1" i="1" dirty="0" smtClean="0">
                      <a:latin typeface="Georgia" panose="02040502050405020303" pitchFamily="18" charset="0"/>
                    </a:rPr>
                    <a:t>n</a:t>
                  </a:r>
                  <a:endParaRPr lang="en-US" sz="1400" b="1" i="1" dirty="0">
                    <a:latin typeface="Georgia" panose="02040502050405020303" pitchFamily="18" charset="0"/>
                  </a:endParaRPr>
                </a:p>
              </p:txBody>
            </p:sp>
          </p:grpSp>
        </p:grpSp>
        <p:sp>
          <p:nvSpPr>
            <p:cNvPr id="33" name="Down Arrow 32"/>
            <p:cNvSpPr/>
            <p:nvPr/>
          </p:nvSpPr>
          <p:spPr>
            <a:xfrm rot="16200000">
              <a:off x="1757255" y="3043346"/>
              <a:ext cx="419101" cy="164761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4" name="TextBox 33"/>
            <p:cNvSpPr txBox="1"/>
            <p:nvPr/>
          </p:nvSpPr>
          <p:spPr>
            <a:xfrm>
              <a:off x="1219200" y="3352800"/>
              <a:ext cx="1495210" cy="369332"/>
            </a:xfrm>
            <a:prstGeom prst="rect">
              <a:avLst/>
            </a:prstGeom>
            <a:noFill/>
          </p:spPr>
          <p:txBody>
            <a:bodyPr wrap="square" rtlCol="0">
              <a:spAutoFit/>
            </a:bodyPr>
            <a:lstStyle/>
            <a:p>
              <a:r>
                <a:rPr lang="en-US" b="1" dirty="0" smtClean="0">
                  <a:latin typeface="Georgia" panose="02040502050405020303" pitchFamily="18" charset="0"/>
                </a:rPr>
                <a:t>Update </a:t>
              </a:r>
              <a:r>
                <a:rPr lang="en-US" b="1" i="1" dirty="0" smtClean="0">
                  <a:latin typeface="Georgia" panose="02040502050405020303" pitchFamily="18" charset="0"/>
                </a:rPr>
                <a:t>u</a:t>
              </a:r>
              <a:r>
                <a:rPr lang="en-US" sz="1400" b="1" i="1" dirty="0">
                  <a:latin typeface="Georgia" panose="02040502050405020303" pitchFamily="18" charset="0"/>
                </a:rPr>
                <a:t>2</a:t>
              </a:r>
            </a:p>
          </p:txBody>
        </p:sp>
      </p:grpSp>
      <p:grpSp>
        <p:nvGrpSpPr>
          <p:cNvPr id="9" name="Group 4"/>
          <p:cNvGrpSpPr/>
          <p:nvPr/>
        </p:nvGrpSpPr>
        <p:grpSpPr>
          <a:xfrm>
            <a:off x="2819400" y="2286000"/>
            <a:ext cx="914400" cy="3352800"/>
            <a:chOff x="2819400" y="2286000"/>
            <a:chExt cx="914400" cy="3352800"/>
          </a:xfrm>
        </p:grpSpPr>
        <p:sp>
          <p:nvSpPr>
            <p:cNvPr id="39" name="Oval 38"/>
            <p:cNvSpPr/>
            <p:nvPr/>
          </p:nvSpPr>
          <p:spPr>
            <a:xfrm>
              <a:off x="2819400" y="2286000"/>
              <a:ext cx="914400" cy="914400"/>
            </a:xfrm>
            <a:prstGeom prst="ellipse">
              <a:avLst/>
            </a:pr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smtClean="0">
                  <a:latin typeface="Georgia" panose="02040502050405020303" pitchFamily="18" charset="0"/>
                </a:rPr>
                <a:t>X</a:t>
              </a:r>
              <a:endParaRPr lang="en-US" sz="2500" b="1" dirty="0">
                <a:latin typeface="Georgia" panose="02040502050405020303" pitchFamily="18" charset="0"/>
              </a:endParaRPr>
            </a:p>
          </p:txBody>
        </p:sp>
        <p:sp>
          <p:nvSpPr>
            <p:cNvPr id="40" name="Oval 39"/>
            <p:cNvSpPr/>
            <p:nvPr/>
          </p:nvSpPr>
          <p:spPr>
            <a:xfrm>
              <a:off x="2819400" y="3429000"/>
              <a:ext cx="914400" cy="914400"/>
            </a:xfrm>
            <a:prstGeom prst="ellipse">
              <a:avLst/>
            </a:pr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latin typeface="Georgia" panose="02040502050405020303" pitchFamily="18" charset="0"/>
                </a:rPr>
                <a:t>Y</a:t>
              </a:r>
            </a:p>
          </p:txBody>
        </p:sp>
        <p:sp>
          <p:nvSpPr>
            <p:cNvPr id="41" name="Oval 40"/>
            <p:cNvSpPr/>
            <p:nvPr/>
          </p:nvSpPr>
          <p:spPr>
            <a:xfrm>
              <a:off x="2819400" y="4724400"/>
              <a:ext cx="914400" cy="914400"/>
            </a:xfrm>
            <a:prstGeom prst="ellipse">
              <a:avLst/>
            </a:pr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latin typeface="Georgia" panose="02040502050405020303" pitchFamily="18" charset="0"/>
                </a:rPr>
                <a:t>Z</a:t>
              </a:r>
            </a:p>
          </p:txBody>
        </p:sp>
      </p:grpSp>
    </p:spTree>
    <p:extLst>
      <p:ext uri="{BB962C8B-B14F-4D97-AF65-F5344CB8AC3E}">
        <p14:creationId xmlns="" xmlns:p14="http://schemas.microsoft.com/office/powerpoint/2010/main" val="425394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Sequential Access via Edge-Centric!</a:t>
            </a:r>
            <a:endParaRPr lang="en-US" dirty="0"/>
          </a:p>
        </p:txBody>
      </p:sp>
      <p:pic>
        <p:nvPicPr>
          <p:cNvPr id="5" name="Picture 4"/>
          <p:cNvPicPr>
            <a:picLocks noChangeAspect="1"/>
          </p:cNvPicPr>
          <p:nvPr/>
        </p:nvPicPr>
        <p:blipFill>
          <a:blip r:embed="rId3" cstate="print"/>
          <a:stretch>
            <a:fillRect/>
          </a:stretch>
        </p:blipFill>
        <p:spPr>
          <a:xfrm>
            <a:off x="-434556" y="1796333"/>
            <a:ext cx="5158956" cy="3309068"/>
          </a:xfrm>
          <a:prstGeom prst="rect">
            <a:avLst/>
          </a:prstGeom>
        </p:spPr>
      </p:pic>
      <p:pic>
        <p:nvPicPr>
          <p:cNvPr id="6" name="Picture 5"/>
          <p:cNvPicPr>
            <a:picLocks noChangeAspect="1"/>
          </p:cNvPicPr>
          <p:nvPr/>
        </p:nvPicPr>
        <p:blipFill>
          <a:blip r:embed="rId4" cstate="print"/>
          <a:stretch>
            <a:fillRect/>
          </a:stretch>
        </p:blipFill>
        <p:spPr>
          <a:xfrm>
            <a:off x="4663656" y="1752600"/>
            <a:ext cx="4370919" cy="2572509"/>
          </a:xfrm>
          <a:prstGeom prst="rect">
            <a:avLst/>
          </a:prstGeom>
        </p:spPr>
      </p:pic>
      <p:cxnSp>
        <p:nvCxnSpPr>
          <p:cNvPr id="8" name="Straight Connector 7"/>
          <p:cNvCxnSpPr/>
          <p:nvPr/>
        </p:nvCxnSpPr>
        <p:spPr>
          <a:xfrm>
            <a:off x="4572000" y="1600200"/>
            <a:ext cx="0" cy="3962400"/>
          </a:xfrm>
          <a:prstGeom prst="line">
            <a:avLst/>
          </a:prstGeom>
        </p:spPr>
        <p:style>
          <a:lnRef idx="2">
            <a:schemeClr val="dk1"/>
          </a:lnRef>
          <a:fillRef idx="0">
            <a:schemeClr val="dk1"/>
          </a:fillRef>
          <a:effectRef idx="1">
            <a:schemeClr val="dk1"/>
          </a:effectRef>
          <a:fontRef idx="minor">
            <a:schemeClr val="tx1"/>
          </a:fontRef>
        </p:style>
      </p:cxnSp>
      <p:pic>
        <p:nvPicPr>
          <p:cNvPr id="11" name="Content Placeholder 10"/>
          <p:cNvPicPr>
            <a:picLocks noGrp="1" noChangeAspect="1"/>
          </p:cNvPicPr>
          <p:nvPr>
            <p:ph idx="1"/>
          </p:nvPr>
        </p:nvPicPr>
        <p:blipFill>
          <a:blip r:embed="rId5" cstate="print">
            <a:extLst>
              <a:ext uri="{28A0092B-C50C-407E-A947-70E740481C1C}">
                <a14:useLocalDpi xmlns="" xmlns:a14="http://schemas.microsoft.com/office/drawing/2010/main" val="0"/>
              </a:ext>
            </a:extLst>
          </a:blip>
          <a:stretch>
            <a:fillRect/>
          </a:stretch>
        </p:blipFill>
        <p:spPr>
          <a:xfrm rot="997105">
            <a:off x="5894510" y="4504951"/>
            <a:ext cx="2430670" cy="1610320"/>
          </a:xfrm>
        </p:spPr>
      </p:pic>
      <p:sp>
        <p:nvSpPr>
          <p:cNvPr id="3" name="Left-Right Arrow 2"/>
          <p:cNvSpPr/>
          <p:nvPr/>
        </p:nvSpPr>
        <p:spPr>
          <a:xfrm>
            <a:off x="2362200" y="3352800"/>
            <a:ext cx="2484335" cy="727407"/>
          </a:xfrm>
          <a:prstGeom prst="leftRightArrow">
            <a:avLst>
              <a:gd name="adj1" fmla="val 50000"/>
              <a:gd name="adj2" fmla="val 36000"/>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latin typeface="Georgia" panose="02040502050405020303" pitchFamily="18" charset="0"/>
              </a:rPr>
              <a:t>In Fast Storage</a:t>
            </a:r>
            <a:endParaRPr lang="en-US" b="1" dirty="0">
              <a:latin typeface="Georgia" panose="02040502050405020303" pitchFamily="18" charset="0"/>
            </a:endParaRPr>
          </a:p>
        </p:txBody>
      </p:sp>
      <p:grpSp>
        <p:nvGrpSpPr>
          <p:cNvPr id="4" name="Group 11"/>
          <p:cNvGrpSpPr/>
          <p:nvPr/>
        </p:nvGrpSpPr>
        <p:grpSpPr>
          <a:xfrm>
            <a:off x="2362200" y="2438400"/>
            <a:ext cx="2484335" cy="2514600"/>
            <a:chOff x="2362200" y="2438400"/>
            <a:chExt cx="2484335" cy="2514600"/>
          </a:xfrm>
        </p:grpSpPr>
        <p:sp>
          <p:nvSpPr>
            <p:cNvPr id="9" name="Left-Right Arrow 8"/>
            <p:cNvSpPr/>
            <p:nvPr/>
          </p:nvSpPr>
          <p:spPr>
            <a:xfrm>
              <a:off x="2362200" y="2438400"/>
              <a:ext cx="2484335" cy="780292"/>
            </a:xfrm>
            <a:prstGeom prst="leftRightArrow">
              <a:avLst>
                <a:gd name="adj1" fmla="val 50000"/>
                <a:gd name="adj2" fmla="val 36000"/>
              </a:avLst>
            </a:prstGeom>
            <a:solidFill>
              <a:schemeClr val="accent6">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latin typeface="Georgia" panose="02040502050405020303" pitchFamily="18" charset="0"/>
                </a:rPr>
                <a:t>In </a:t>
              </a:r>
              <a:r>
                <a:rPr lang="en-US" b="1" dirty="0">
                  <a:latin typeface="Georgia" panose="02040502050405020303" pitchFamily="18" charset="0"/>
                </a:rPr>
                <a:t> </a:t>
              </a:r>
              <a:r>
                <a:rPr lang="en-US" b="1" dirty="0" smtClean="0">
                  <a:latin typeface="Georgia" panose="02040502050405020303" pitchFamily="18" charset="0"/>
                </a:rPr>
                <a:t>Slow Storage</a:t>
              </a:r>
              <a:endParaRPr lang="en-US" b="1" dirty="0">
                <a:latin typeface="Georgia" panose="02040502050405020303" pitchFamily="18" charset="0"/>
              </a:endParaRPr>
            </a:p>
          </p:txBody>
        </p:sp>
        <p:sp>
          <p:nvSpPr>
            <p:cNvPr id="7" name="Left Arrow 6"/>
            <p:cNvSpPr/>
            <p:nvPr/>
          </p:nvSpPr>
          <p:spPr>
            <a:xfrm>
              <a:off x="2362200" y="4200140"/>
              <a:ext cx="2301456" cy="752860"/>
            </a:xfrm>
            <a:prstGeom prst="leftArrow">
              <a:avLst>
                <a:gd name="adj1" fmla="val 50000"/>
                <a:gd name="adj2" fmla="val 35425"/>
              </a:avLst>
            </a:prstGeom>
            <a:solidFill>
              <a:schemeClr val="accent6">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latin typeface="Georgia" panose="02040502050405020303" pitchFamily="18" charset="0"/>
                </a:rPr>
                <a:t>In  Slow Storage</a:t>
              </a:r>
            </a:p>
          </p:txBody>
        </p:sp>
      </p:grpSp>
    </p:spTree>
    <p:extLst>
      <p:ext uri="{BB962C8B-B14F-4D97-AF65-F5344CB8AC3E}">
        <p14:creationId xmlns="" xmlns:p14="http://schemas.microsoft.com/office/powerpoint/2010/main" val="8402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and Slow Storage</a:t>
            </a:r>
            <a:endParaRPr lang="en-US" dirty="0"/>
          </a:p>
        </p:txBody>
      </p:sp>
      <p:pic>
        <p:nvPicPr>
          <p:cNvPr id="32" name="Content Placeholder 31"/>
          <p:cNvPicPr>
            <a:picLocks noGrp="1" noChangeAspect="1"/>
          </p:cNvPicPr>
          <p:nvPr>
            <p:ph idx="1"/>
          </p:nvPr>
        </p:nvPicPr>
        <p:blipFill rotWithShape="1">
          <a:blip r:embed="rId2" cstate="print"/>
          <a:srcRect t="1920"/>
          <a:stretch/>
        </p:blipFill>
        <p:spPr>
          <a:xfrm>
            <a:off x="457200" y="1600200"/>
            <a:ext cx="8229600" cy="3892484"/>
          </a:xfrm>
          <a:prstGeom prst="rect">
            <a:avLst/>
          </a:prstGeom>
        </p:spPr>
      </p:pic>
    </p:spTree>
    <p:extLst>
      <p:ext uri="{BB962C8B-B14F-4D97-AF65-F5344CB8AC3E}">
        <p14:creationId xmlns="" xmlns:p14="http://schemas.microsoft.com/office/powerpoint/2010/main" val="22409097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2297" y="2051010"/>
            <a:ext cx="651510" cy="514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rPr>
              <a:t>1</a:t>
            </a:r>
          </a:p>
        </p:txBody>
      </p:sp>
      <p:sp>
        <p:nvSpPr>
          <p:cNvPr id="5" name="Oval 4"/>
          <p:cNvSpPr/>
          <p:nvPr/>
        </p:nvSpPr>
        <p:spPr>
          <a:xfrm>
            <a:off x="2858651" y="2051010"/>
            <a:ext cx="651510" cy="514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rPr>
              <a:t>6</a:t>
            </a:r>
          </a:p>
        </p:txBody>
      </p:sp>
      <p:sp>
        <p:nvSpPr>
          <p:cNvPr id="6" name="Oval 5"/>
          <p:cNvSpPr/>
          <p:nvPr/>
        </p:nvSpPr>
        <p:spPr>
          <a:xfrm>
            <a:off x="1181870" y="2337262"/>
            <a:ext cx="651510" cy="514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rPr>
              <a:t>3</a:t>
            </a:r>
          </a:p>
        </p:txBody>
      </p:sp>
      <p:sp>
        <p:nvSpPr>
          <p:cNvPr id="7" name="Oval 6"/>
          <p:cNvSpPr/>
          <p:nvPr/>
        </p:nvSpPr>
        <p:spPr>
          <a:xfrm>
            <a:off x="118279" y="3305405"/>
            <a:ext cx="651510" cy="514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rPr>
              <a:t>5</a:t>
            </a:r>
          </a:p>
        </p:txBody>
      </p:sp>
      <p:sp>
        <p:nvSpPr>
          <p:cNvPr id="8" name="Oval 7"/>
          <p:cNvSpPr/>
          <p:nvPr/>
        </p:nvSpPr>
        <p:spPr>
          <a:xfrm>
            <a:off x="1423585" y="3627112"/>
            <a:ext cx="651510" cy="514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rPr>
              <a:t>8</a:t>
            </a:r>
          </a:p>
        </p:txBody>
      </p:sp>
      <p:sp>
        <p:nvSpPr>
          <p:cNvPr id="9" name="Oval 8"/>
          <p:cNvSpPr/>
          <p:nvPr/>
        </p:nvSpPr>
        <p:spPr>
          <a:xfrm>
            <a:off x="2454571" y="3150266"/>
            <a:ext cx="651510" cy="514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rPr>
              <a:t>7</a:t>
            </a:r>
          </a:p>
        </p:txBody>
      </p:sp>
      <p:sp>
        <p:nvSpPr>
          <p:cNvPr id="10" name="Oval 9"/>
          <p:cNvSpPr/>
          <p:nvPr/>
        </p:nvSpPr>
        <p:spPr>
          <a:xfrm>
            <a:off x="2628307" y="3937389"/>
            <a:ext cx="651510" cy="514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rPr>
              <a:t>4</a:t>
            </a:r>
          </a:p>
        </p:txBody>
      </p:sp>
      <p:sp>
        <p:nvSpPr>
          <p:cNvPr id="11" name="Oval 10"/>
          <p:cNvSpPr/>
          <p:nvPr/>
        </p:nvSpPr>
        <p:spPr>
          <a:xfrm>
            <a:off x="3730159" y="3123882"/>
            <a:ext cx="651510" cy="514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rPr>
              <a:t>2</a:t>
            </a:r>
          </a:p>
        </p:txBody>
      </p:sp>
      <p:cxnSp>
        <p:nvCxnSpPr>
          <p:cNvPr id="17" name="Straight Arrow Connector 16"/>
          <p:cNvCxnSpPr>
            <a:stCxn id="4" idx="4"/>
            <a:endCxn id="6" idx="3"/>
          </p:cNvCxnSpPr>
          <p:nvPr/>
        </p:nvCxnSpPr>
        <p:spPr>
          <a:xfrm>
            <a:off x="588052" y="2565978"/>
            <a:ext cx="689229" cy="210837"/>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4"/>
          </p:cNvCxnSpPr>
          <p:nvPr/>
        </p:nvCxnSpPr>
        <p:spPr>
          <a:xfrm>
            <a:off x="588052" y="2565978"/>
            <a:ext cx="86326" cy="814842"/>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5"/>
            <a:endCxn id="5" idx="4"/>
          </p:cNvCxnSpPr>
          <p:nvPr/>
        </p:nvCxnSpPr>
        <p:spPr>
          <a:xfrm flipV="1">
            <a:off x="674378" y="2565978"/>
            <a:ext cx="2510028" cy="1178980"/>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2"/>
            <a:endCxn id="4" idx="7"/>
          </p:cNvCxnSpPr>
          <p:nvPr/>
        </p:nvCxnSpPr>
        <p:spPr>
          <a:xfrm flipH="1" flipV="1">
            <a:off x="818396" y="2126425"/>
            <a:ext cx="2040255" cy="182069"/>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4"/>
            <a:endCxn id="8" idx="7"/>
          </p:cNvCxnSpPr>
          <p:nvPr/>
        </p:nvCxnSpPr>
        <p:spPr>
          <a:xfrm>
            <a:off x="1507625" y="2852231"/>
            <a:ext cx="472059" cy="850297"/>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 idx="4"/>
            <a:endCxn id="11" idx="0"/>
          </p:cNvCxnSpPr>
          <p:nvPr/>
        </p:nvCxnSpPr>
        <p:spPr>
          <a:xfrm>
            <a:off x="1507625" y="2852230"/>
            <a:ext cx="2548289" cy="271652"/>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9" idx="5"/>
          </p:cNvCxnSpPr>
          <p:nvPr/>
        </p:nvCxnSpPr>
        <p:spPr>
          <a:xfrm flipH="1">
            <a:off x="3010670" y="3381366"/>
            <a:ext cx="691186" cy="208453"/>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2"/>
          </p:cNvCxnSpPr>
          <p:nvPr/>
        </p:nvCxnSpPr>
        <p:spPr>
          <a:xfrm flipH="1">
            <a:off x="3184406" y="3381367"/>
            <a:ext cx="545753" cy="631438"/>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0" idx="1"/>
            <a:endCxn id="9" idx="5"/>
          </p:cNvCxnSpPr>
          <p:nvPr/>
        </p:nvCxnSpPr>
        <p:spPr>
          <a:xfrm flipV="1">
            <a:off x="2723718" y="3589819"/>
            <a:ext cx="286952" cy="422986"/>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6" idx="6"/>
          </p:cNvCxnSpPr>
          <p:nvPr/>
        </p:nvCxnSpPr>
        <p:spPr>
          <a:xfrm flipH="1" flipV="1">
            <a:off x="1833380" y="2594746"/>
            <a:ext cx="794927" cy="1391927"/>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0" idx="1"/>
            <a:endCxn id="8" idx="7"/>
          </p:cNvCxnSpPr>
          <p:nvPr/>
        </p:nvCxnSpPr>
        <p:spPr>
          <a:xfrm flipH="1" flipV="1">
            <a:off x="1979683" y="3702528"/>
            <a:ext cx="744035" cy="310277"/>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19196" y="1314450"/>
            <a:ext cx="0" cy="455295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8" idx="2"/>
            <a:endCxn id="7" idx="7"/>
          </p:cNvCxnSpPr>
          <p:nvPr/>
        </p:nvCxnSpPr>
        <p:spPr>
          <a:xfrm flipH="1" flipV="1">
            <a:off x="674378" y="3380820"/>
            <a:ext cx="749207" cy="503777"/>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8" idx="1"/>
            <a:endCxn id="5" idx="4"/>
          </p:cNvCxnSpPr>
          <p:nvPr/>
        </p:nvCxnSpPr>
        <p:spPr>
          <a:xfrm flipV="1">
            <a:off x="1518996" y="2565979"/>
            <a:ext cx="1665410" cy="1136549"/>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9" name="Table 148"/>
          <p:cNvGraphicFramePr>
            <a:graphicFrameLocks noGrp="1"/>
          </p:cNvGraphicFramePr>
          <p:nvPr>
            <p:extLst>
              <p:ext uri="{D42A27DB-BD31-4B8C-83A1-F6EECF244321}">
                <p14:modId xmlns="" xmlns:p14="http://schemas.microsoft.com/office/powerpoint/2010/main" val="562821708"/>
              </p:ext>
            </p:extLst>
          </p:nvPr>
        </p:nvGraphicFramePr>
        <p:xfrm>
          <a:off x="7024177" y="1224461"/>
          <a:ext cx="1827178" cy="4739640"/>
        </p:xfrm>
        <a:graphic>
          <a:graphicData uri="http://schemas.openxmlformats.org/drawingml/2006/table">
            <a:tbl>
              <a:tblPr firstRow="1" bandRow="1">
                <a:tableStyleId>{74C1A8A3-306A-4EB7-A6B1-4F7E0EB9C5D6}</a:tableStyleId>
              </a:tblPr>
              <a:tblGrid>
                <a:gridCol w="913589"/>
                <a:gridCol w="913589"/>
              </a:tblGrid>
              <a:tr h="274320">
                <a:tc>
                  <a:txBody>
                    <a:bodyPr/>
                    <a:lstStyle/>
                    <a:p>
                      <a:r>
                        <a:rPr lang="en-US" sz="1400" dirty="0" smtClean="0"/>
                        <a:t>SOURCE</a:t>
                      </a:r>
                      <a:endParaRPr lang="en-US" sz="1400" dirty="0"/>
                    </a:p>
                  </a:txBody>
                  <a:tcPr marL="68580" marR="68580" marT="34290" marB="34290"/>
                </a:tc>
                <a:tc>
                  <a:txBody>
                    <a:bodyPr/>
                    <a:lstStyle/>
                    <a:p>
                      <a:r>
                        <a:rPr lang="en-US" sz="1400" dirty="0" smtClean="0"/>
                        <a:t>DEST</a:t>
                      </a:r>
                      <a:endParaRPr lang="en-US" sz="1400" dirty="0"/>
                    </a:p>
                  </a:txBody>
                  <a:tcPr marL="68580" marR="68580" marT="34290" marB="34290"/>
                </a:tc>
              </a:tr>
              <a:tr h="342900">
                <a:tc>
                  <a:txBody>
                    <a:bodyPr/>
                    <a:lstStyle/>
                    <a:p>
                      <a:r>
                        <a:rPr lang="en-US" sz="1800" dirty="0" smtClean="0"/>
                        <a:t>1</a:t>
                      </a:r>
                      <a:endParaRPr lang="en-US" sz="1800" dirty="0"/>
                    </a:p>
                  </a:txBody>
                  <a:tcPr marL="68580" marR="68580" marT="34290" marB="34290"/>
                </a:tc>
                <a:tc>
                  <a:txBody>
                    <a:bodyPr/>
                    <a:lstStyle/>
                    <a:p>
                      <a:r>
                        <a:rPr lang="en-US" sz="1800" dirty="0" smtClean="0"/>
                        <a:t>3</a:t>
                      </a:r>
                      <a:endParaRPr lang="en-US" sz="1800" dirty="0"/>
                    </a:p>
                  </a:txBody>
                  <a:tcPr marL="68580" marR="68580" marT="34290" marB="34290"/>
                </a:tc>
              </a:tr>
              <a:tr h="342900">
                <a:tc>
                  <a:txBody>
                    <a:bodyPr/>
                    <a:lstStyle/>
                    <a:p>
                      <a:r>
                        <a:rPr lang="en-US" sz="1800" dirty="0" smtClean="0"/>
                        <a:t>1</a:t>
                      </a:r>
                      <a:endParaRPr lang="en-US" sz="1800" dirty="0"/>
                    </a:p>
                  </a:txBody>
                  <a:tcPr marL="68580" marR="68580" marT="34290" marB="34290"/>
                </a:tc>
                <a:tc>
                  <a:txBody>
                    <a:bodyPr/>
                    <a:lstStyle/>
                    <a:p>
                      <a:r>
                        <a:rPr lang="en-US" sz="1800" dirty="0" smtClean="0"/>
                        <a:t>5</a:t>
                      </a:r>
                      <a:endParaRPr lang="en-US" sz="1800" dirty="0"/>
                    </a:p>
                  </a:txBody>
                  <a:tcPr marL="68580" marR="68580" marT="34290" marB="34290"/>
                </a:tc>
              </a:tr>
              <a:tr h="342900">
                <a:tc>
                  <a:txBody>
                    <a:bodyPr/>
                    <a:lstStyle/>
                    <a:p>
                      <a:r>
                        <a:rPr lang="en-US" sz="1800" dirty="0" smtClean="0"/>
                        <a:t>2</a:t>
                      </a:r>
                      <a:endParaRPr lang="en-US" sz="1800" dirty="0"/>
                    </a:p>
                  </a:txBody>
                  <a:tcPr marL="68580" marR="68580" marT="34290" marB="34290"/>
                </a:tc>
                <a:tc>
                  <a:txBody>
                    <a:bodyPr/>
                    <a:lstStyle/>
                    <a:p>
                      <a:r>
                        <a:rPr lang="en-US" sz="1800" dirty="0" smtClean="0"/>
                        <a:t>7</a:t>
                      </a:r>
                      <a:endParaRPr lang="en-US" sz="1800" dirty="0"/>
                    </a:p>
                  </a:txBody>
                  <a:tcPr marL="68580" marR="68580" marT="34290" marB="34290"/>
                </a:tc>
              </a:tr>
              <a:tr h="342900">
                <a:tc>
                  <a:txBody>
                    <a:bodyPr/>
                    <a:lstStyle/>
                    <a:p>
                      <a:r>
                        <a:rPr lang="en-US" sz="1800" dirty="0" smtClean="0"/>
                        <a:t>2</a:t>
                      </a:r>
                      <a:endParaRPr lang="en-US" sz="1800" dirty="0"/>
                    </a:p>
                  </a:txBody>
                  <a:tcPr marL="68580" marR="68580" marT="34290" marB="34290"/>
                </a:tc>
                <a:tc>
                  <a:txBody>
                    <a:bodyPr/>
                    <a:lstStyle/>
                    <a:p>
                      <a:r>
                        <a:rPr lang="en-US" sz="1800" dirty="0" smtClean="0"/>
                        <a:t>4</a:t>
                      </a:r>
                      <a:endParaRPr lang="en-US" sz="1800" dirty="0"/>
                    </a:p>
                  </a:txBody>
                  <a:tcPr marL="68580" marR="68580" marT="34290" marB="34290"/>
                </a:tc>
              </a:tr>
              <a:tr h="342900">
                <a:tc>
                  <a:txBody>
                    <a:bodyPr/>
                    <a:lstStyle/>
                    <a:p>
                      <a:r>
                        <a:rPr lang="en-US" sz="1800" dirty="0" smtClean="0"/>
                        <a:t>3</a:t>
                      </a:r>
                      <a:endParaRPr lang="en-US" sz="1800" dirty="0"/>
                    </a:p>
                  </a:txBody>
                  <a:tcPr marL="68580" marR="68580" marT="34290" marB="34290"/>
                </a:tc>
                <a:tc>
                  <a:txBody>
                    <a:bodyPr/>
                    <a:lstStyle/>
                    <a:p>
                      <a:r>
                        <a:rPr lang="en-US" sz="1800" dirty="0" smtClean="0"/>
                        <a:t>2</a:t>
                      </a:r>
                      <a:endParaRPr lang="en-US" sz="1800" dirty="0"/>
                    </a:p>
                  </a:txBody>
                  <a:tcPr marL="68580" marR="68580" marT="34290" marB="34290"/>
                </a:tc>
              </a:tr>
              <a:tr h="342900">
                <a:tc>
                  <a:txBody>
                    <a:bodyPr/>
                    <a:lstStyle/>
                    <a:p>
                      <a:r>
                        <a:rPr lang="en-US" sz="1800" dirty="0" smtClean="0"/>
                        <a:t>3</a:t>
                      </a:r>
                      <a:endParaRPr lang="en-US" sz="1800" dirty="0"/>
                    </a:p>
                  </a:txBody>
                  <a:tcPr marL="68580" marR="68580" marT="34290" marB="34290"/>
                </a:tc>
                <a:tc>
                  <a:txBody>
                    <a:bodyPr/>
                    <a:lstStyle/>
                    <a:p>
                      <a:r>
                        <a:rPr lang="en-US" sz="1800" dirty="0" smtClean="0"/>
                        <a:t>8</a:t>
                      </a:r>
                      <a:endParaRPr lang="en-US" sz="1800" dirty="0"/>
                    </a:p>
                  </a:txBody>
                  <a:tcPr marL="68580" marR="68580" marT="34290" marB="34290"/>
                </a:tc>
              </a:tr>
              <a:tr h="342900">
                <a:tc>
                  <a:txBody>
                    <a:bodyPr/>
                    <a:lstStyle/>
                    <a:p>
                      <a:r>
                        <a:rPr lang="en-US" sz="1800" dirty="0" smtClean="0"/>
                        <a:t>4</a:t>
                      </a:r>
                      <a:endParaRPr lang="en-US" sz="1800" dirty="0"/>
                    </a:p>
                  </a:txBody>
                  <a:tcPr marL="68580" marR="68580" marT="34290" marB="34290"/>
                </a:tc>
                <a:tc>
                  <a:txBody>
                    <a:bodyPr/>
                    <a:lstStyle/>
                    <a:p>
                      <a:r>
                        <a:rPr lang="en-US" sz="1800" dirty="0" smtClean="0"/>
                        <a:t>3</a:t>
                      </a:r>
                      <a:endParaRPr lang="en-US" sz="1800" dirty="0"/>
                    </a:p>
                  </a:txBody>
                  <a:tcPr marL="68580" marR="68580" marT="34290" marB="34290"/>
                </a:tc>
              </a:tr>
              <a:tr h="342900">
                <a:tc>
                  <a:txBody>
                    <a:bodyPr/>
                    <a:lstStyle/>
                    <a:p>
                      <a:r>
                        <a:rPr lang="en-US" sz="1800" dirty="0" smtClean="0"/>
                        <a:t>4</a:t>
                      </a:r>
                      <a:endParaRPr lang="en-US" sz="1800" dirty="0"/>
                    </a:p>
                  </a:txBody>
                  <a:tcPr marL="68580" marR="68580" marT="34290" marB="34290"/>
                </a:tc>
                <a:tc>
                  <a:txBody>
                    <a:bodyPr/>
                    <a:lstStyle/>
                    <a:p>
                      <a:r>
                        <a:rPr lang="en-US" sz="1800" dirty="0" smtClean="0"/>
                        <a:t>7</a:t>
                      </a:r>
                      <a:endParaRPr lang="en-US" sz="1800" dirty="0"/>
                    </a:p>
                  </a:txBody>
                  <a:tcPr marL="68580" marR="68580" marT="34290" marB="34290"/>
                </a:tc>
              </a:tr>
              <a:tr h="342900">
                <a:tc>
                  <a:txBody>
                    <a:bodyPr/>
                    <a:lstStyle/>
                    <a:p>
                      <a:r>
                        <a:rPr lang="en-US" sz="1800" dirty="0" smtClean="0"/>
                        <a:t>4</a:t>
                      </a:r>
                      <a:endParaRPr lang="en-US" sz="1800" dirty="0"/>
                    </a:p>
                  </a:txBody>
                  <a:tcPr marL="68580" marR="68580" marT="34290" marB="34290"/>
                </a:tc>
                <a:tc>
                  <a:txBody>
                    <a:bodyPr/>
                    <a:lstStyle/>
                    <a:p>
                      <a:r>
                        <a:rPr lang="en-US" sz="1800" dirty="0" smtClean="0"/>
                        <a:t>8</a:t>
                      </a:r>
                      <a:endParaRPr lang="en-US" sz="1800" dirty="0"/>
                    </a:p>
                  </a:txBody>
                  <a:tcPr marL="68580" marR="68580" marT="34290" marB="34290"/>
                </a:tc>
              </a:tr>
              <a:tr h="342900">
                <a:tc>
                  <a:txBody>
                    <a:bodyPr/>
                    <a:lstStyle/>
                    <a:p>
                      <a:r>
                        <a:rPr lang="en-US" sz="1800" dirty="0" smtClean="0"/>
                        <a:t>5</a:t>
                      </a:r>
                      <a:endParaRPr lang="en-US" sz="1800" dirty="0"/>
                    </a:p>
                  </a:txBody>
                  <a:tcPr marL="68580" marR="68580" marT="34290" marB="34290"/>
                </a:tc>
                <a:tc>
                  <a:txBody>
                    <a:bodyPr/>
                    <a:lstStyle/>
                    <a:p>
                      <a:r>
                        <a:rPr lang="en-US" sz="1800" dirty="0" smtClean="0"/>
                        <a:t>6</a:t>
                      </a:r>
                      <a:endParaRPr lang="en-US" sz="1800" dirty="0"/>
                    </a:p>
                  </a:txBody>
                  <a:tcPr marL="68580" marR="68580" marT="34290" marB="34290"/>
                </a:tc>
              </a:tr>
              <a:tr h="342900">
                <a:tc>
                  <a:txBody>
                    <a:bodyPr/>
                    <a:lstStyle/>
                    <a:p>
                      <a:r>
                        <a:rPr lang="en-US" sz="1800" dirty="0" smtClean="0"/>
                        <a:t>6</a:t>
                      </a:r>
                      <a:endParaRPr lang="en-US" sz="1800" dirty="0"/>
                    </a:p>
                  </a:txBody>
                  <a:tcPr marL="68580" marR="68580" marT="34290" marB="34290"/>
                </a:tc>
                <a:tc>
                  <a:txBody>
                    <a:bodyPr/>
                    <a:lstStyle/>
                    <a:p>
                      <a:r>
                        <a:rPr lang="en-US" sz="1800" dirty="0" smtClean="0"/>
                        <a:t>1</a:t>
                      </a:r>
                      <a:endParaRPr lang="en-US" sz="1800" dirty="0"/>
                    </a:p>
                  </a:txBody>
                  <a:tcPr marL="68580" marR="68580" marT="34290" marB="34290"/>
                </a:tc>
              </a:tr>
              <a:tr h="342900">
                <a:tc>
                  <a:txBody>
                    <a:bodyPr/>
                    <a:lstStyle/>
                    <a:p>
                      <a:r>
                        <a:rPr lang="en-US" sz="1800" dirty="0" smtClean="0"/>
                        <a:t>8</a:t>
                      </a:r>
                      <a:endParaRPr lang="en-US" sz="1800" dirty="0"/>
                    </a:p>
                  </a:txBody>
                  <a:tcPr marL="68580" marR="68580" marT="34290" marB="34290"/>
                </a:tc>
                <a:tc>
                  <a:txBody>
                    <a:bodyPr/>
                    <a:lstStyle/>
                    <a:p>
                      <a:r>
                        <a:rPr lang="en-US" sz="1800" dirty="0" smtClean="0"/>
                        <a:t>5</a:t>
                      </a:r>
                      <a:endParaRPr lang="en-US" sz="1800" dirty="0"/>
                    </a:p>
                  </a:txBody>
                  <a:tcPr marL="68580" marR="68580" marT="34290" marB="34290"/>
                </a:tc>
              </a:tr>
              <a:tr h="342900">
                <a:tc>
                  <a:txBody>
                    <a:bodyPr/>
                    <a:lstStyle/>
                    <a:p>
                      <a:r>
                        <a:rPr lang="en-US" sz="1800" dirty="0" smtClean="0"/>
                        <a:t>8</a:t>
                      </a:r>
                      <a:endParaRPr lang="en-US" sz="1800" dirty="0"/>
                    </a:p>
                  </a:txBody>
                  <a:tcPr marL="68580" marR="68580" marT="34290" marB="34290"/>
                </a:tc>
                <a:tc>
                  <a:txBody>
                    <a:bodyPr/>
                    <a:lstStyle/>
                    <a:p>
                      <a:r>
                        <a:rPr lang="en-US" sz="1800" dirty="0" smtClean="0"/>
                        <a:t>6</a:t>
                      </a:r>
                      <a:endParaRPr lang="en-US" sz="1800" dirty="0"/>
                    </a:p>
                  </a:txBody>
                  <a:tcPr marL="68580" marR="68580" marT="34290" marB="34290"/>
                </a:tc>
              </a:tr>
            </a:tbl>
          </a:graphicData>
        </a:graphic>
      </p:graphicFrame>
      <p:graphicFrame>
        <p:nvGraphicFramePr>
          <p:cNvPr id="151" name="Table 150"/>
          <p:cNvGraphicFramePr>
            <a:graphicFrameLocks noGrp="1"/>
          </p:cNvGraphicFramePr>
          <p:nvPr>
            <p:extLst>
              <p:ext uri="{D42A27DB-BD31-4B8C-83A1-F6EECF244321}">
                <p14:modId xmlns="" xmlns:p14="http://schemas.microsoft.com/office/powerpoint/2010/main" val="29386500"/>
              </p:ext>
            </p:extLst>
          </p:nvPr>
        </p:nvGraphicFramePr>
        <p:xfrm>
          <a:off x="4776689" y="2625848"/>
          <a:ext cx="524697" cy="3025140"/>
        </p:xfrm>
        <a:graphic>
          <a:graphicData uri="http://schemas.openxmlformats.org/drawingml/2006/table">
            <a:tbl>
              <a:tblPr firstRow="1" bandRow="1">
                <a:tableStyleId>{74C1A8A3-306A-4EB7-A6B1-4F7E0EB9C5D6}</a:tableStyleId>
              </a:tblPr>
              <a:tblGrid>
                <a:gridCol w="524697"/>
              </a:tblGrid>
              <a:tr h="278130">
                <a:tc>
                  <a:txBody>
                    <a:bodyPr/>
                    <a:lstStyle/>
                    <a:p>
                      <a:r>
                        <a:rPr lang="en-US" sz="1400" dirty="0" smtClean="0"/>
                        <a:t>V</a:t>
                      </a:r>
                      <a:endParaRPr lang="en-US" sz="1400" dirty="0"/>
                    </a:p>
                  </a:txBody>
                  <a:tcPr marL="68580" marR="68580" marT="34290" marB="34290"/>
                </a:tc>
              </a:tr>
              <a:tr h="342900">
                <a:tc>
                  <a:txBody>
                    <a:bodyPr/>
                    <a:lstStyle/>
                    <a:p>
                      <a:r>
                        <a:rPr lang="en-US" sz="1800" dirty="0" smtClean="0"/>
                        <a:t>1</a:t>
                      </a:r>
                      <a:endParaRPr lang="en-US" sz="1800" dirty="0"/>
                    </a:p>
                  </a:txBody>
                  <a:tcPr marL="68580" marR="68580" marT="34290" marB="34290"/>
                </a:tc>
              </a:tr>
              <a:tr h="342900">
                <a:tc>
                  <a:txBody>
                    <a:bodyPr/>
                    <a:lstStyle/>
                    <a:p>
                      <a:r>
                        <a:rPr lang="en-US" sz="1800" dirty="0" smtClean="0"/>
                        <a:t>2</a:t>
                      </a:r>
                      <a:endParaRPr lang="en-US" sz="1800" dirty="0"/>
                    </a:p>
                  </a:txBody>
                  <a:tcPr marL="68580" marR="68580" marT="34290" marB="34290"/>
                </a:tc>
              </a:tr>
              <a:tr h="342900">
                <a:tc>
                  <a:txBody>
                    <a:bodyPr/>
                    <a:lstStyle/>
                    <a:p>
                      <a:r>
                        <a:rPr lang="en-US" sz="1800" dirty="0" smtClean="0"/>
                        <a:t>3</a:t>
                      </a:r>
                      <a:endParaRPr lang="en-US" sz="1800" dirty="0"/>
                    </a:p>
                  </a:txBody>
                  <a:tcPr marL="68580" marR="68580" marT="34290" marB="34290"/>
                </a:tc>
              </a:tr>
              <a:tr h="342900">
                <a:tc>
                  <a:txBody>
                    <a:bodyPr/>
                    <a:lstStyle/>
                    <a:p>
                      <a:r>
                        <a:rPr lang="en-US" sz="1800" dirty="0" smtClean="0"/>
                        <a:t>4</a:t>
                      </a:r>
                      <a:endParaRPr lang="en-US" sz="1800" dirty="0"/>
                    </a:p>
                  </a:txBody>
                  <a:tcPr marL="68580" marR="68580" marT="34290" marB="34290"/>
                </a:tc>
              </a:tr>
              <a:tr h="342900">
                <a:tc>
                  <a:txBody>
                    <a:bodyPr/>
                    <a:lstStyle/>
                    <a:p>
                      <a:r>
                        <a:rPr lang="en-US" sz="1800" dirty="0" smtClean="0"/>
                        <a:t>5</a:t>
                      </a:r>
                      <a:endParaRPr lang="en-US" sz="1800" dirty="0"/>
                    </a:p>
                  </a:txBody>
                  <a:tcPr marL="68580" marR="68580" marT="34290" marB="34290"/>
                </a:tc>
              </a:tr>
              <a:tr h="342900">
                <a:tc>
                  <a:txBody>
                    <a:bodyPr/>
                    <a:lstStyle/>
                    <a:p>
                      <a:r>
                        <a:rPr lang="en-US" sz="1800" dirty="0" smtClean="0"/>
                        <a:t>6</a:t>
                      </a:r>
                      <a:endParaRPr lang="en-US" sz="1800" dirty="0"/>
                    </a:p>
                  </a:txBody>
                  <a:tcPr marL="68580" marR="68580" marT="34290" marB="34290"/>
                </a:tc>
              </a:tr>
              <a:tr h="342900">
                <a:tc>
                  <a:txBody>
                    <a:bodyPr/>
                    <a:lstStyle/>
                    <a:p>
                      <a:r>
                        <a:rPr lang="en-US" sz="1800" dirty="0" smtClean="0"/>
                        <a:t>7</a:t>
                      </a:r>
                      <a:endParaRPr lang="en-US" sz="1800" dirty="0"/>
                    </a:p>
                  </a:txBody>
                  <a:tcPr marL="68580" marR="68580" marT="34290" marB="34290"/>
                </a:tc>
              </a:tr>
              <a:tr h="342900">
                <a:tc>
                  <a:txBody>
                    <a:bodyPr/>
                    <a:lstStyle/>
                    <a:p>
                      <a:r>
                        <a:rPr lang="en-US" sz="1800" dirty="0" smtClean="0"/>
                        <a:t>8</a:t>
                      </a:r>
                      <a:endParaRPr lang="en-US" sz="1800" dirty="0"/>
                    </a:p>
                  </a:txBody>
                  <a:tcPr marL="68580" marR="68580" marT="34290" marB="34290"/>
                </a:tc>
              </a:tr>
            </a:tbl>
          </a:graphicData>
        </a:graphic>
      </p:graphicFrame>
      <p:sp>
        <p:nvSpPr>
          <p:cNvPr id="226" name="Rectangle 225"/>
          <p:cNvSpPr/>
          <p:nvPr/>
        </p:nvSpPr>
        <p:spPr>
          <a:xfrm>
            <a:off x="4668772" y="2987970"/>
            <a:ext cx="852352" cy="204692"/>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7" name="Rectangle 226"/>
          <p:cNvSpPr/>
          <p:nvPr/>
        </p:nvSpPr>
        <p:spPr>
          <a:xfrm>
            <a:off x="7037609" y="1543051"/>
            <a:ext cx="1780885" cy="4367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Arc 27"/>
          <p:cNvSpPr/>
          <p:nvPr/>
        </p:nvSpPr>
        <p:spPr>
          <a:xfrm>
            <a:off x="4668772" y="3013641"/>
            <a:ext cx="980137" cy="749831"/>
          </a:xfrm>
          <a:prstGeom prst="arc">
            <a:avLst>
              <a:gd name="adj1" fmla="val 16200000"/>
              <a:gd name="adj2" fmla="val 5455226"/>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65" name="Arc 64"/>
          <p:cNvSpPr/>
          <p:nvPr/>
        </p:nvSpPr>
        <p:spPr>
          <a:xfrm>
            <a:off x="4760057" y="3762247"/>
            <a:ext cx="980137" cy="749831"/>
          </a:xfrm>
          <a:prstGeom prst="arc">
            <a:avLst>
              <a:gd name="adj1" fmla="val 16200000"/>
              <a:gd name="adj2" fmla="val 6082334"/>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0" name="Arc 29"/>
          <p:cNvSpPr/>
          <p:nvPr/>
        </p:nvSpPr>
        <p:spPr>
          <a:xfrm flipV="1">
            <a:off x="4268573" y="3482780"/>
            <a:ext cx="1622697" cy="969551"/>
          </a:xfrm>
          <a:prstGeom prst="arc">
            <a:avLst>
              <a:gd name="adj1" fmla="val 16200000"/>
              <a:gd name="adj2" fmla="val 5859147"/>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4" name="Arc 33"/>
          <p:cNvSpPr/>
          <p:nvPr/>
        </p:nvSpPr>
        <p:spPr>
          <a:xfrm>
            <a:off x="4156074" y="3387415"/>
            <a:ext cx="1695548" cy="2080394"/>
          </a:xfrm>
          <a:prstGeom prst="arc">
            <a:avLst>
              <a:gd name="adj1" fmla="val 16200000"/>
              <a:gd name="adj2" fmla="val 5136026"/>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5" name="Arc 34"/>
          <p:cNvSpPr/>
          <p:nvPr/>
        </p:nvSpPr>
        <p:spPr>
          <a:xfrm flipV="1">
            <a:off x="4306649" y="4822887"/>
            <a:ext cx="1556486" cy="545335"/>
          </a:xfrm>
          <a:prstGeom prst="arc">
            <a:avLst>
              <a:gd name="adj1" fmla="val 16200000"/>
              <a:gd name="adj2" fmla="val 5811577"/>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6" name="Arc 35"/>
          <p:cNvSpPr/>
          <p:nvPr/>
        </p:nvSpPr>
        <p:spPr>
          <a:xfrm>
            <a:off x="4586988" y="4706832"/>
            <a:ext cx="1061374" cy="476728"/>
          </a:xfrm>
          <a:prstGeom prst="arc">
            <a:avLst>
              <a:gd name="adj1" fmla="val 16200000"/>
              <a:gd name="adj2" fmla="val 5674536"/>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7" name="Arc 36"/>
          <p:cNvSpPr/>
          <p:nvPr/>
        </p:nvSpPr>
        <p:spPr>
          <a:xfrm flipV="1">
            <a:off x="4268573" y="4126750"/>
            <a:ext cx="1695548" cy="949233"/>
          </a:xfrm>
          <a:prstGeom prst="arc">
            <a:avLst>
              <a:gd name="adj1" fmla="val 16200000"/>
              <a:gd name="adj2" fmla="val 5645494"/>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3" name="Straight Arrow Connector 2"/>
          <p:cNvCxnSpPr/>
          <p:nvPr/>
        </p:nvCxnSpPr>
        <p:spPr>
          <a:xfrm>
            <a:off x="6595955" y="1608202"/>
            <a:ext cx="0" cy="430809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729849" y="1608202"/>
            <a:ext cx="0" cy="430809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867009" y="1608202"/>
            <a:ext cx="0" cy="430809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445732" y="1608202"/>
            <a:ext cx="0" cy="430809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577765" y="4822886"/>
            <a:ext cx="797462" cy="600164"/>
          </a:xfrm>
          <a:prstGeom prst="rect">
            <a:avLst/>
          </a:prstGeom>
          <a:noFill/>
        </p:spPr>
        <p:txBody>
          <a:bodyPr wrap="none" rtlCol="0">
            <a:spAutoFit/>
          </a:bodyPr>
          <a:lstStyle/>
          <a:p>
            <a:r>
              <a:rPr lang="en-US" sz="3300" dirty="0"/>
              <a:t>BFS</a:t>
            </a:r>
          </a:p>
        </p:txBody>
      </p:sp>
      <p:sp>
        <p:nvSpPr>
          <p:cNvPr id="42" name="Title 1"/>
          <p:cNvSpPr>
            <a:spLocks noGrp="1"/>
          </p:cNvSpPr>
          <p:nvPr>
            <p:ph type="title"/>
          </p:nvPr>
        </p:nvSpPr>
        <p:spPr>
          <a:xfrm>
            <a:off x="56933" y="7332863"/>
            <a:ext cx="4394471" cy="363337"/>
          </a:xfrm>
        </p:spPr>
        <p:txBody>
          <a:bodyPr>
            <a:normAutofit fontScale="90000"/>
          </a:bodyPr>
          <a:lstStyle/>
          <a:p>
            <a:pPr algn="ctr"/>
            <a:endParaRPr lang="en-US" b="1" dirty="0"/>
          </a:p>
        </p:txBody>
      </p:sp>
      <p:sp>
        <p:nvSpPr>
          <p:cNvPr id="44"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Georgia"/>
                <a:ea typeface="+mj-ea"/>
                <a:cs typeface="Georgia"/>
              </a:defRPr>
            </a:lvl1pPr>
          </a:lstStyle>
          <a:p>
            <a:r>
              <a:rPr lang="en-US" dirty="0" smtClean="0"/>
              <a:t>Edge-Centric</a:t>
            </a:r>
            <a:endParaRPr lang="en-US" dirty="0"/>
          </a:p>
        </p:txBody>
      </p:sp>
      <p:grpSp>
        <p:nvGrpSpPr>
          <p:cNvPr id="13" name="Group 12"/>
          <p:cNvGrpSpPr/>
          <p:nvPr/>
        </p:nvGrpSpPr>
        <p:grpSpPr>
          <a:xfrm>
            <a:off x="457200" y="1788086"/>
            <a:ext cx="8087707" cy="965621"/>
            <a:chOff x="457200" y="4217939"/>
            <a:chExt cx="8087707" cy="965621"/>
          </a:xfrm>
        </p:grpSpPr>
        <p:sp>
          <p:nvSpPr>
            <p:cNvPr id="2" name="Rectangle 1"/>
            <p:cNvSpPr/>
            <p:nvPr/>
          </p:nvSpPr>
          <p:spPr>
            <a:xfrm>
              <a:off x="457200" y="4217939"/>
              <a:ext cx="8077200" cy="965621"/>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000" b="1" dirty="0" smtClean="0">
                  <a:latin typeface="Georgia" panose="02040502050405020303" pitchFamily="18" charset="0"/>
                </a:rPr>
                <a:t>Lots of wasted reads!</a:t>
              </a:r>
              <a:endParaRPr lang="en-US" sz="3000" b="1" dirty="0">
                <a:latin typeface="Georgia" panose="02040502050405020303" pitchFamily="18" charset="0"/>
              </a:endParaRPr>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20000" y="4258653"/>
              <a:ext cx="924907" cy="924907"/>
            </a:xfrm>
            <a:prstGeom prst="rect">
              <a:avLst/>
            </a:prstGeom>
          </p:spPr>
        </p:pic>
      </p:grpSp>
      <p:grpSp>
        <p:nvGrpSpPr>
          <p:cNvPr id="15" name="Group 14"/>
          <p:cNvGrpSpPr/>
          <p:nvPr/>
        </p:nvGrpSpPr>
        <p:grpSpPr>
          <a:xfrm>
            <a:off x="457200" y="4190549"/>
            <a:ext cx="8077200" cy="993011"/>
            <a:chOff x="457200" y="4190549"/>
            <a:chExt cx="8077200" cy="993011"/>
          </a:xfrm>
        </p:grpSpPr>
        <p:sp>
          <p:nvSpPr>
            <p:cNvPr id="49" name="Rectangle 48"/>
            <p:cNvSpPr/>
            <p:nvPr/>
          </p:nvSpPr>
          <p:spPr>
            <a:xfrm>
              <a:off x="457200" y="4190549"/>
              <a:ext cx="8077200" cy="993011"/>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000" b="1" dirty="0" smtClean="0">
                  <a:latin typeface="Georgia" panose="02040502050405020303" pitchFamily="18" charset="0"/>
                </a:rPr>
                <a:t>Most real world graphs have 		small diameter</a:t>
              </a:r>
              <a:endParaRPr lang="en-US" sz="3000" b="1" dirty="0">
                <a:latin typeface="Georgia" panose="02040502050405020303" pitchFamily="18" charset="0"/>
              </a:endParaRPr>
            </a:p>
          </p:txBody>
        </p:sp>
        <p:pic>
          <p:nvPicPr>
            <p:cNvPr id="14" name="Picture 1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543800" y="4191000"/>
              <a:ext cx="965650" cy="965650"/>
            </a:xfrm>
            <a:prstGeom prst="rect">
              <a:avLst/>
            </a:prstGeom>
          </p:spPr>
        </p:pic>
      </p:grpSp>
      <p:grpSp>
        <p:nvGrpSpPr>
          <p:cNvPr id="16" name="Group 15"/>
          <p:cNvGrpSpPr/>
          <p:nvPr/>
        </p:nvGrpSpPr>
        <p:grpSpPr>
          <a:xfrm>
            <a:off x="457200" y="2971800"/>
            <a:ext cx="8087707" cy="1010737"/>
            <a:chOff x="457200" y="2971800"/>
            <a:chExt cx="8087707" cy="1010737"/>
          </a:xfrm>
        </p:grpSpPr>
        <p:sp>
          <p:nvSpPr>
            <p:cNvPr id="46" name="Rectangle 45"/>
            <p:cNvSpPr/>
            <p:nvPr/>
          </p:nvSpPr>
          <p:spPr>
            <a:xfrm>
              <a:off x="457200" y="2971800"/>
              <a:ext cx="8077200" cy="1010737"/>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000" b="1" dirty="0" smtClean="0">
                  <a:latin typeface="Georgia" panose="02040502050405020303" pitchFamily="18" charset="0"/>
                </a:rPr>
                <a:t>Large Diameter makes </a:t>
              </a:r>
            </a:p>
            <a:p>
              <a:pPr algn="ctr"/>
              <a:r>
                <a:rPr lang="en-US" sz="3000" b="1" dirty="0" smtClean="0">
                  <a:latin typeface="Georgia" panose="02040502050405020303" pitchFamily="18" charset="0"/>
                </a:rPr>
                <a:t>X-Stream slow </a:t>
              </a:r>
              <a:r>
                <a:rPr lang="en-US" sz="3000" b="1" dirty="0" smtClean="0">
                  <a:latin typeface="Georgia" panose="02040502050405020303" pitchFamily="18" charset="0"/>
                </a:rPr>
                <a:t>and wasteful</a:t>
              </a:r>
              <a:endParaRPr lang="en-US" sz="3000" b="1" dirty="0">
                <a:latin typeface="Georgia" panose="02040502050405020303" pitchFamily="18" charset="0"/>
              </a:endParaRPr>
            </a:p>
          </p:txBody>
        </p:sp>
        <p:pic>
          <p:nvPicPr>
            <p:cNvPr id="53" name="Picture 5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20000" y="2971800"/>
              <a:ext cx="924907" cy="924907"/>
            </a:xfrm>
            <a:prstGeom prst="rect">
              <a:avLst/>
            </a:prstGeom>
          </p:spPr>
        </p:pic>
      </p:grpSp>
    </p:spTree>
    <p:extLst>
      <p:ext uri="{BB962C8B-B14F-4D97-AF65-F5344CB8AC3E}">
        <p14:creationId xmlns="" xmlns:p14="http://schemas.microsoft.com/office/powerpoint/2010/main" val="352847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4"/>
                                        </p:tgtEl>
                                        <p:attrNameLst>
                                          <p:attrName>fillcolor</p:attrName>
                                        </p:attrNameLst>
                                      </p:cBhvr>
                                      <p:to>
                                        <a:schemeClr val="accent2"/>
                                      </p:to>
                                    </p:animClr>
                                    <p:set>
                                      <p:cBhvr>
                                        <p:cTn id="7" dur="500" fill="hold"/>
                                        <p:tgtEl>
                                          <p:spTgt spid="4"/>
                                        </p:tgtEl>
                                        <p:attrNameLst>
                                          <p:attrName>fill.type</p:attrName>
                                        </p:attrNameLst>
                                      </p:cBhvr>
                                      <p:to>
                                        <p:strVal val="solid"/>
                                      </p:to>
                                    </p:set>
                                    <p:set>
                                      <p:cBhvr>
                                        <p:cTn id="8" dur="500" fill="hold"/>
                                        <p:tgtEl>
                                          <p:spTgt spid="4"/>
                                        </p:tgtEl>
                                        <p:attrNameLst>
                                          <p:attrName>fill.on</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2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26"/>
                                        </p:tgtEl>
                                        <p:attrNameLst>
                                          <p:attrName>style.visibility</p:attrName>
                                        </p:attrNameLst>
                                      </p:cBhvr>
                                      <p:to>
                                        <p:strVal val="hidden"/>
                                      </p:to>
                                    </p:set>
                                  </p:childTnLst>
                                </p:cTn>
                              </p:par>
                              <p:par>
                                <p:cTn id="15" presetID="1" presetClass="entr" presetSubtype="0" fill="hold" grpId="1" nodeType="withEffect">
                                  <p:stCondLst>
                                    <p:cond delay="0"/>
                                  </p:stCondLst>
                                  <p:childTnLst>
                                    <p:set>
                                      <p:cBhvr>
                                        <p:cTn id="16" dur="1" fill="hold">
                                          <p:stCondLst>
                                            <p:cond delay="0"/>
                                          </p:stCondLst>
                                        </p:cTn>
                                        <p:tgtEl>
                                          <p:spTgt spid="227"/>
                                        </p:tgtEl>
                                        <p:attrNameLst>
                                          <p:attrName>style.visibility</p:attrName>
                                        </p:attrNameLst>
                                      </p:cBhvr>
                                      <p:to>
                                        <p:strVal val="visible"/>
                                      </p:to>
                                    </p:set>
                                  </p:childTnLst>
                                </p:cTn>
                              </p:par>
                              <p:par>
                                <p:cTn id="17" presetID="7" presetClass="emph" presetSubtype="2" fill="hold" nodeType="withEffect">
                                  <p:stCondLst>
                                    <p:cond delay="0"/>
                                  </p:stCondLst>
                                  <p:childTnLst>
                                    <p:animClr clrSpc="rgb" dir="cw">
                                      <p:cBhvr>
                                        <p:cTn id="18" dur="500" fill="hold"/>
                                        <p:tgtEl>
                                          <p:spTgt spid="20"/>
                                        </p:tgtEl>
                                        <p:attrNameLst>
                                          <p:attrName>stroke.color</p:attrName>
                                        </p:attrNameLst>
                                      </p:cBhvr>
                                      <p:to>
                                        <a:srgbClr val="339933"/>
                                      </p:to>
                                    </p:animClr>
                                    <p:set>
                                      <p:cBhvr>
                                        <p:cTn id="19" dur="500" fill="hold"/>
                                        <p:tgtEl>
                                          <p:spTgt spid="20"/>
                                        </p:tgtEl>
                                        <p:attrNameLst>
                                          <p:attrName>stroke.on</p:attrName>
                                        </p:attrNameLst>
                                      </p:cBhvr>
                                      <p:to>
                                        <p:strVal val="true"/>
                                      </p:to>
                                    </p:set>
                                  </p:childTnLst>
                                </p:cTn>
                              </p:par>
                              <p:par>
                                <p:cTn id="20" presetID="1" presetClass="entr" presetSubtype="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childTnLst>
                                </p:cTn>
                              </p:par>
                              <p:par>
                                <p:cTn id="22" presetID="7" presetClass="emph" presetSubtype="2" fill="hold" nodeType="withEffect">
                                  <p:stCondLst>
                                    <p:cond delay="0"/>
                                  </p:stCondLst>
                                  <p:childTnLst>
                                    <p:animClr clrSpc="rgb" dir="cw">
                                      <p:cBhvr>
                                        <p:cTn id="23" dur="500" fill="hold"/>
                                        <p:tgtEl>
                                          <p:spTgt spid="17"/>
                                        </p:tgtEl>
                                        <p:attrNameLst>
                                          <p:attrName>stroke.color</p:attrName>
                                        </p:attrNameLst>
                                      </p:cBhvr>
                                      <p:to>
                                        <a:srgbClr val="339933"/>
                                      </p:to>
                                    </p:animClr>
                                    <p:set>
                                      <p:cBhvr>
                                        <p:cTn id="24" dur="500" fill="hold"/>
                                        <p:tgtEl>
                                          <p:spTgt spid="17"/>
                                        </p:tgtEl>
                                        <p:attrNameLst>
                                          <p:attrName>stroke.on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22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7" presetClass="emph" presetSubtype="2" fill="hold" nodeType="withEffect">
                                  <p:stCondLst>
                                    <p:cond delay="0"/>
                                  </p:stCondLst>
                                  <p:childTnLst>
                                    <p:animClr clrSpc="rgb" dir="cw">
                                      <p:cBhvr>
                                        <p:cTn id="34" dur="500" fill="hold"/>
                                        <p:tgtEl>
                                          <p:spTgt spid="20"/>
                                        </p:tgtEl>
                                        <p:attrNameLst>
                                          <p:attrName>stroke.color</p:attrName>
                                        </p:attrNameLst>
                                      </p:cBhvr>
                                      <p:to>
                                        <a:srgbClr val="FA2424"/>
                                      </p:to>
                                    </p:animClr>
                                    <p:set>
                                      <p:cBhvr>
                                        <p:cTn id="35" dur="500" fill="hold"/>
                                        <p:tgtEl>
                                          <p:spTgt spid="20"/>
                                        </p:tgtEl>
                                        <p:attrNameLst>
                                          <p:attrName>stroke.on</p:attrName>
                                        </p:attrNameLst>
                                      </p:cBhvr>
                                      <p:to>
                                        <p:strVal val="true"/>
                                      </p:to>
                                    </p:set>
                                  </p:childTnLst>
                                </p:cTn>
                              </p:par>
                              <p:par>
                                <p:cTn id="36" presetID="7" presetClass="emph" presetSubtype="2" fill="hold" nodeType="withEffect">
                                  <p:stCondLst>
                                    <p:cond delay="0"/>
                                  </p:stCondLst>
                                  <p:childTnLst>
                                    <p:animClr clrSpc="rgb" dir="cw">
                                      <p:cBhvr>
                                        <p:cTn id="37" dur="500" fill="hold"/>
                                        <p:tgtEl>
                                          <p:spTgt spid="17"/>
                                        </p:tgtEl>
                                        <p:attrNameLst>
                                          <p:attrName>stroke.color</p:attrName>
                                        </p:attrNameLst>
                                      </p:cBhvr>
                                      <p:to>
                                        <a:srgbClr val="FA2424"/>
                                      </p:to>
                                    </p:animClr>
                                    <p:set>
                                      <p:cBhvr>
                                        <p:cTn id="38" dur="500" fill="hold"/>
                                        <p:tgtEl>
                                          <p:spTgt spid="17"/>
                                        </p:tgtEl>
                                        <p:attrNameLst>
                                          <p:attrName>stroke.on</p:attrName>
                                        </p:attrNameLst>
                                      </p:cBhvr>
                                      <p:to>
                                        <p:strVal val="true"/>
                                      </p:to>
                                    </p:set>
                                  </p:childTnLst>
                                </p:cTn>
                              </p:par>
                              <p:par>
                                <p:cTn id="39" presetID="1" presetClass="emph" presetSubtype="2" fill="hold" nodeType="withEffect">
                                  <p:stCondLst>
                                    <p:cond delay="0"/>
                                  </p:stCondLst>
                                  <p:childTnLst>
                                    <p:animClr clrSpc="rgb" dir="cw">
                                      <p:cBhvr>
                                        <p:cTn id="40" dur="500" fill="hold"/>
                                        <p:tgtEl>
                                          <p:spTgt spid="7"/>
                                        </p:tgtEl>
                                        <p:attrNameLst>
                                          <p:attrName>fillcolor</p:attrName>
                                        </p:attrNameLst>
                                      </p:cBhvr>
                                      <p:to>
                                        <a:schemeClr val="accent2"/>
                                      </p:to>
                                    </p:animClr>
                                    <p:set>
                                      <p:cBhvr>
                                        <p:cTn id="41" dur="500" fill="hold"/>
                                        <p:tgtEl>
                                          <p:spTgt spid="7"/>
                                        </p:tgtEl>
                                        <p:attrNameLst>
                                          <p:attrName>fill.type</p:attrName>
                                        </p:attrNameLst>
                                      </p:cBhvr>
                                      <p:to>
                                        <p:strVal val="solid"/>
                                      </p:to>
                                    </p:set>
                                    <p:set>
                                      <p:cBhvr>
                                        <p:cTn id="42" dur="500" fill="hold"/>
                                        <p:tgtEl>
                                          <p:spTgt spid="7"/>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500" fill="hold"/>
                                        <p:tgtEl>
                                          <p:spTgt spid="6"/>
                                        </p:tgtEl>
                                        <p:attrNameLst>
                                          <p:attrName>fillcolor</p:attrName>
                                        </p:attrNameLst>
                                      </p:cBhvr>
                                      <p:to>
                                        <a:schemeClr val="accent2"/>
                                      </p:to>
                                    </p:animClr>
                                    <p:set>
                                      <p:cBhvr>
                                        <p:cTn id="45" dur="500" fill="hold"/>
                                        <p:tgtEl>
                                          <p:spTgt spid="6"/>
                                        </p:tgtEl>
                                        <p:attrNameLst>
                                          <p:attrName>fill.type</p:attrName>
                                        </p:attrNameLst>
                                      </p:cBhvr>
                                      <p:to>
                                        <p:strVal val="solid"/>
                                      </p:to>
                                    </p:set>
                                    <p:set>
                                      <p:cBhvr>
                                        <p:cTn id="46" dur="500" fill="hold"/>
                                        <p:tgtEl>
                                          <p:spTgt spid="6"/>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7" presetClass="emph" presetSubtype="2" fill="hold" nodeType="clickEffect">
                                  <p:stCondLst>
                                    <p:cond delay="0"/>
                                  </p:stCondLst>
                                  <p:childTnLst>
                                    <p:animClr clrSpc="rgb" dir="cw">
                                      <p:cBhvr>
                                        <p:cTn id="50" dur="500" fill="hold"/>
                                        <p:tgtEl>
                                          <p:spTgt spid="22"/>
                                        </p:tgtEl>
                                        <p:attrNameLst>
                                          <p:attrName>stroke.color</p:attrName>
                                        </p:attrNameLst>
                                      </p:cBhvr>
                                      <p:to>
                                        <a:srgbClr val="339933"/>
                                      </p:to>
                                    </p:animClr>
                                    <p:set>
                                      <p:cBhvr>
                                        <p:cTn id="51" dur="500" fill="hold"/>
                                        <p:tgtEl>
                                          <p:spTgt spid="22"/>
                                        </p:tgtEl>
                                        <p:attrNameLst>
                                          <p:attrName>stroke.on</p:attrName>
                                        </p:attrNameLst>
                                      </p:cBhvr>
                                      <p:to>
                                        <p:strVal val="true"/>
                                      </p:to>
                                    </p:set>
                                  </p:childTnLst>
                                </p:cTn>
                              </p:par>
                              <p:par>
                                <p:cTn id="52" presetID="1" presetClass="entr" presetSubtype="0" fill="hold" nodeType="withEffect">
                                  <p:stCondLst>
                                    <p:cond delay="0"/>
                                  </p:stCondLst>
                                  <p:childTnLst>
                                    <p:set>
                                      <p:cBhvr>
                                        <p:cTn id="53" dur="1" fill="hold">
                                          <p:stCondLst>
                                            <p:cond delay="0"/>
                                          </p:stCondLst>
                                        </p:cTn>
                                        <p:tgtEl>
                                          <p:spTgt spid="50"/>
                                        </p:tgtEl>
                                        <p:attrNameLst>
                                          <p:attrName>style.visibility</p:attrName>
                                        </p:attrNameLst>
                                      </p:cBhvr>
                                      <p:to>
                                        <p:strVal val="visible"/>
                                      </p:to>
                                    </p:set>
                                  </p:childTnLst>
                                </p:cTn>
                              </p:par>
                              <p:par>
                                <p:cTn id="54" presetID="7" presetClass="emph" presetSubtype="2" fill="hold" nodeType="withEffect">
                                  <p:stCondLst>
                                    <p:cond delay="0"/>
                                  </p:stCondLst>
                                  <p:childTnLst>
                                    <p:animClr clrSpc="rgb" dir="cw">
                                      <p:cBhvr>
                                        <p:cTn id="55" dur="500" fill="hold"/>
                                        <p:tgtEl>
                                          <p:spTgt spid="26"/>
                                        </p:tgtEl>
                                        <p:attrNameLst>
                                          <p:attrName>stroke.color</p:attrName>
                                        </p:attrNameLst>
                                      </p:cBhvr>
                                      <p:to>
                                        <a:srgbClr val="339933"/>
                                      </p:to>
                                    </p:animClr>
                                    <p:set>
                                      <p:cBhvr>
                                        <p:cTn id="56" dur="500" fill="hold"/>
                                        <p:tgtEl>
                                          <p:spTgt spid="26"/>
                                        </p:tgtEl>
                                        <p:attrNameLst>
                                          <p:attrName>stroke.on</p:attrName>
                                        </p:attrNameLst>
                                      </p:cBhvr>
                                      <p:to>
                                        <p:strVal val="true"/>
                                      </p:to>
                                    </p:set>
                                  </p:childTnLst>
                                </p:cTn>
                              </p:par>
                              <p:par>
                                <p:cTn id="57" presetID="7" presetClass="emph" presetSubtype="2" fill="hold" nodeType="withEffect">
                                  <p:stCondLst>
                                    <p:cond delay="0"/>
                                  </p:stCondLst>
                                  <p:childTnLst>
                                    <p:animClr clrSpc="rgb" dir="cw">
                                      <p:cBhvr>
                                        <p:cTn id="58" dur="500" fill="hold"/>
                                        <p:tgtEl>
                                          <p:spTgt spid="29"/>
                                        </p:tgtEl>
                                        <p:attrNameLst>
                                          <p:attrName>stroke.color</p:attrName>
                                        </p:attrNameLst>
                                      </p:cBhvr>
                                      <p:to>
                                        <a:srgbClr val="339933"/>
                                      </p:to>
                                    </p:animClr>
                                    <p:set>
                                      <p:cBhvr>
                                        <p:cTn id="59" dur="500" fill="hold"/>
                                        <p:tgtEl>
                                          <p:spTgt spid="29"/>
                                        </p:tgtEl>
                                        <p:attrNameLst>
                                          <p:attrName>stroke.on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7" presetClass="emph" presetSubtype="2" fill="hold" nodeType="clickEffect">
                                  <p:stCondLst>
                                    <p:cond delay="0"/>
                                  </p:stCondLst>
                                  <p:childTnLst>
                                    <p:animClr clrSpc="rgb" dir="cw">
                                      <p:cBhvr>
                                        <p:cTn id="63" dur="500" fill="hold"/>
                                        <p:tgtEl>
                                          <p:spTgt spid="22"/>
                                        </p:tgtEl>
                                        <p:attrNameLst>
                                          <p:attrName>stroke.color</p:attrName>
                                        </p:attrNameLst>
                                      </p:cBhvr>
                                      <p:to>
                                        <a:srgbClr val="FA2424"/>
                                      </p:to>
                                    </p:animClr>
                                    <p:set>
                                      <p:cBhvr>
                                        <p:cTn id="64" dur="500" fill="hold"/>
                                        <p:tgtEl>
                                          <p:spTgt spid="22"/>
                                        </p:tgtEl>
                                        <p:attrNameLst>
                                          <p:attrName>stroke.on</p:attrName>
                                        </p:attrNameLst>
                                      </p:cBhvr>
                                      <p:to>
                                        <p:strVal val="true"/>
                                      </p:to>
                                    </p:set>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par>
                                <p:cTn id="71" presetID="7" presetClass="emph" presetSubtype="2" fill="hold" nodeType="withEffect">
                                  <p:stCondLst>
                                    <p:cond delay="0"/>
                                  </p:stCondLst>
                                  <p:childTnLst>
                                    <p:animClr clrSpc="rgb" dir="cw">
                                      <p:cBhvr>
                                        <p:cTn id="72" dur="500" fill="hold"/>
                                        <p:tgtEl>
                                          <p:spTgt spid="26"/>
                                        </p:tgtEl>
                                        <p:attrNameLst>
                                          <p:attrName>stroke.color</p:attrName>
                                        </p:attrNameLst>
                                      </p:cBhvr>
                                      <p:to>
                                        <a:srgbClr val="FA2424"/>
                                      </p:to>
                                    </p:animClr>
                                    <p:set>
                                      <p:cBhvr>
                                        <p:cTn id="73" dur="500" fill="hold"/>
                                        <p:tgtEl>
                                          <p:spTgt spid="26"/>
                                        </p:tgtEl>
                                        <p:attrNameLst>
                                          <p:attrName>stroke.on</p:attrName>
                                        </p:attrNameLst>
                                      </p:cBhvr>
                                      <p:to>
                                        <p:strVal val="true"/>
                                      </p:to>
                                    </p:set>
                                  </p:childTnLst>
                                </p:cTn>
                              </p:par>
                              <p:par>
                                <p:cTn id="74" presetID="7" presetClass="emph" presetSubtype="2" fill="hold" nodeType="withEffect">
                                  <p:stCondLst>
                                    <p:cond delay="0"/>
                                  </p:stCondLst>
                                  <p:childTnLst>
                                    <p:animClr clrSpc="rgb" dir="cw">
                                      <p:cBhvr>
                                        <p:cTn id="75" dur="500" fill="hold"/>
                                        <p:tgtEl>
                                          <p:spTgt spid="29"/>
                                        </p:tgtEl>
                                        <p:attrNameLst>
                                          <p:attrName>stroke.color</p:attrName>
                                        </p:attrNameLst>
                                      </p:cBhvr>
                                      <p:to>
                                        <a:srgbClr val="FA2424"/>
                                      </p:to>
                                    </p:animClr>
                                    <p:set>
                                      <p:cBhvr>
                                        <p:cTn id="76" dur="500" fill="hold"/>
                                        <p:tgtEl>
                                          <p:spTgt spid="29"/>
                                        </p:tgtEl>
                                        <p:attrNameLst>
                                          <p:attrName>stroke.on</p:attrName>
                                        </p:attrNameLst>
                                      </p:cBhvr>
                                      <p:to>
                                        <p:strVal val="true"/>
                                      </p:to>
                                    </p:set>
                                  </p:childTnLst>
                                </p:cTn>
                              </p:par>
                              <p:par>
                                <p:cTn id="77" presetID="1" presetClass="emph" presetSubtype="2" fill="hold" nodeType="withEffect">
                                  <p:stCondLst>
                                    <p:cond delay="0"/>
                                  </p:stCondLst>
                                  <p:childTnLst>
                                    <p:animClr clrSpc="rgb" dir="cw">
                                      <p:cBhvr>
                                        <p:cTn id="78" dur="500" fill="hold"/>
                                        <p:tgtEl>
                                          <p:spTgt spid="5"/>
                                        </p:tgtEl>
                                        <p:attrNameLst>
                                          <p:attrName>fillcolor</p:attrName>
                                        </p:attrNameLst>
                                      </p:cBhvr>
                                      <p:to>
                                        <a:schemeClr val="accent2"/>
                                      </p:to>
                                    </p:animClr>
                                    <p:set>
                                      <p:cBhvr>
                                        <p:cTn id="79" dur="500" fill="hold"/>
                                        <p:tgtEl>
                                          <p:spTgt spid="5"/>
                                        </p:tgtEl>
                                        <p:attrNameLst>
                                          <p:attrName>fill.type</p:attrName>
                                        </p:attrNameLst>
                                      </p:cBhvr>
                                      <p:to>
                                        <p:strVal val="solid"/>
                                      </p:to>
                                    </p:set>
                                    <p:set>
                                      <p:cBhvr>
                                        <p:cTn id="80" dur="500" fill="hold"/>
                                        <p:tgtEl>
                                          <p:spTgt spid="5"/>
                                        </p:tgtEl>
                                        <p:attrNameLst>
                                          <p:attrName>fill.on</p:attrName>
                                        </p:attrNameLst>
                                      </p:cBhvr>
                                      <p:to>
                                        <p:strVal val="true"/>
                                      </p:to>
                                    </p:set>
                                  </p:childTnLst>
                                </p:cTn>
                              </p:par>
                              <p:par>
                                <p:cTn id="81" presetID="1" presetClass="emph" presetSubtype="2" fill="hold" nodeType="withEffect">
                                  <p:stCondLst>
                                    <p:cond delay="0"/>
                                  </p:stCondLst>
                                  <p:childTnLst>
                                    <p:animClr clrSpc="rgb" dir="cw">
                                      <p:cBhvr>
                                        <p:cTn id="82" dur="500" fill="hold"/>
                                        <p:tgtEl>
                                          <p:spTgt spid="8"/>
                                        </p:tgtEl>
                                        <p:attrNameLst>
                                          <p:attrName>fillcolor</p:attrName>
                                        </p:attrNameLst>
                                      </p:cBhvr>
                                      <p:to>
                                        <a:schemeClr val="accent2"/>
                                      </p:to>
                                    </p:animClr>
                                    <p:set>
                                      <p:cBhvr>
                                        <p:cTn id="83" dur="500" fill="hold"/>
                                        <p:tgtEl>
                                          <p:spTgt spid="8"/>
                                        </p:tgtEl>
                                        <p:attrNameLst>
                                          <p:attrName>fill.type</p:attrName>
                                        </p:attrNameLst>
                                      </p:cBhvr>
                                      <p:to>
                                        <p:strVal val="solid"/>
                                      </p:to>
                                    </p:set>
                                    <p:set>
                                      <p:cBhvr>
                                        <p:cTn id="84" dur="500" fill="hold"/>
                                        <p:tgtEl>
                                          <p:spTgt spid="8"/>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500" fill="hold"/>
                                        <p:tgtEl>
                                          <p:spTgt spid="11"/>
                                        </p:tgtEl>
                                        <p:attrNameLst>
                                          <p:attrName>fillcolor</p:attrName>
                                        </p:attrNameLst>
                                      </p:cBhvr>
                                      <p:to>
                                        <a:schemeClr val="accent2"/>
                                      </p:to>
                                    </p:animClr>
                                    <p:set>
                                      <p:cBhvr>
                                        <p:cTn id="87" dur="500" fill="hold"/>
                                        <p:tgtEl>
                                          <p:spTgt spid="11"/>
                                        </p:tgtEl>
                                        <p:attrNameLst>
                                          <p:attrName>fill.type</p:attrName>
                                        </p:attrNameLst>
                                      </p:cBhvr>
                                      <p:to>
                                        <p:strVal val="solid"/>
                                      </p:to>
                                    </p:set>
                                    <p:set>
                                      <p:cBhvr>
                                        <p:cTn id="88" dur="500" fill="hold"/>
                                        <p:tgtEl>
                                          <p:spTgt spid="11"/>
                                        </p:tgtEl>
                                        <p:attrNameLst>
                                          <p:attrName>fill.on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7" presetClass="emph" presetSubtype="2" fill="hold" nodeType="clickEffect">
                                  <p:stCondLst>
                                    <p:cond delay="0"/>
                                  </p:stCondLst>
                                  <p:childTnLst>
                                    <p:animClr clrSpc="rgb" dir="cw">
                                      <p:cBhvr>
                                        <p:cTn id="92" dur="500" fill="hold"/>
                                        <p:tgtEl>
                                          <p:spTgt spid="24"/>
                                        </p:tgtEl>
                                        <p:attrNameLst>
                                          <p:attrName>stroke.color</p:attrName>
                                        </p:attrNameLst>
                                      </p:cBhvr>
                                      <p:to>
                                        <a:srgbClr val="339933"/>
                                      </p:to>
                                    </p:animClr>
                                    <p:set>
                                      <p:cBhvr>
                                        <p:cTn id="93" dur="500" fill="hold"/>
                                        <p:tgtEl>
                                          <p:spTgt spid="24"/>
                                        </p:tgtEl>
                                        <p:attrNameLst>
                                          <p:attrName>stroke.on</p:attrName>
                                        </p:attrNameLst>
                                      </p:cBhvr>
                                      <p:to>
                                        <p:strVal val="true"/>
                                      </p:to>
                                    </p:set>
                                  </p:childTnLst>
                                </p:cTn>
                              </p:par>
                              <p:par>
                                <p:cTn id="94" presetID="7" presetClass="emph" presetSubtype="2" fill="hold" nodeType="withEffect">
                                  <p:stCondLst>
                                    <p:cond delay="0"/>
                                  </p:stCondLst>
                                  <p:childTnLst>
                                    <p:animClr clrSpc="rgb" dir="cw">
                                      <p:cBhvr>
                                        <p:cTn id="95" dur="500" fill="hold"/>
                                        <p:tgtEl>
                                          <p:spTgt spid="33"/>
                                        </p:tgtEl>
                                        <p:attrNameLst>
                                          <p:attrName>stroke.color</p:attrName>
                                        </p:attrNameLst>
                                      </p:cBhvr>
                                      <p:to>
                                        <a:srgbClr val="339933"/>
                                      </p:to>
                                    </p:animClr>
                                    <p:set>
                                      <p:cBhvr>
                                        <p:cTn id="96" dur="500" fill="hold"/>
                                        <p:tgtEl>
                                          <p:spTgt spid="33"/>
                                        </p:tgtEl>
                                        <p:attrNameLst>
                                          <p:attrName>stroke.on</p:attrName>
                                        </p:attrNameLst>
                                      </p:cBhvr>
                                      <p:to>
                                        <p:strVal val="true"/>
                                      </p:to>
                                    </p:set>
                                  </p:childTnLst>
                                </p:cTn>
                              </p:par>
                              <p:par>
                                <p:cTn id="97" presetID="7" presetClass="emph" presetSubtype="2" fill="hold" nodeType="withEffect">
                                  <p:stCondLst>
                                    <p:cond delay="0"/>
                                  </p:stCondLst>
                                  <p:childTnLst>
                                    <p:animClr clrSpc="rgb" dir="cw">
                                      <p:cBhvr>
                                        <p:cTn id="98" dur="500" fill="hold"/>
                                        <p:tgtEl>
                                          <p:spTgt spid="31"/>
                                        </p:tgtEl>
                                        <p:attrNameLst>
                                          <p:attrName>stroke.color</p:attrName>
                                        </p:attrNameLst>
                                      </p:cBhvr>
                                      <p:to>
                                        <a:srgbClr val="339933"/>
                                      </p:to>
                                    </p:animClr>
                                    <p:set>
                                      <p:cBhvr>
                                        <p:cTn id="99" dur="500" fill="hold"/>
                                        <p:tgtEl>
                                          <p:spTgt spid="31"/>
                                        </p:tgtEl>
                                        <p:attrNameLst>
                                          <p:attrName>stroke.on</p:attrName>
                                        </p:attrNameLst>
                                      </p:cBhvr>
                                      <p:to>
                                        <p:strVal val="true"/>
                                      </p:to>
                                    </p:set>
                                  </p:childTnLst>
                                </p:cTn>
                              </p:par>
                              <p:par>
                                <p:cTn id="100" presetID="1" presetClass="entr" presetSubtype="0" fill="hold" nodeType="withEffect">
                                  <p:stCondLst>
                                    <p:cond delay="0"/>
                                  </p:stCondLst>
                                  <p:childTnLst>
                                    <p:set>
                                      <p:cBhvr>
                                        <p:cTn id="101" dur="1" fill="hold">
                                          <p:stCondLst>
                                            <p:cond delay="0"/>
                                          </p:stCondLst>
                                        </p:cTn>
                                        <p:tgtEl>
                                          <p:spTgt spid="3"/>
                                        </p:tgtEl>
                                        <p:attrNameLst>
                                          <p:attrName>style.visibility</p:attrName>
                                        </p:attrNameLst>
                                      </p:cBhvr>
                                      <p:to>
                                        <p:strVal val="visible"/>
                                      </p:to>
                                    </p:set>
                                  </p:childTnLst>
                                </p:cTn>
                              </p:par>
                              <p:par>
                                <p:cTn id="102" presetID="7" presetClass="emph" presetSubtype="2" fill="hold" nodeType="withEffect">
                                  <p:stCondLst>
                                    <p:cond delay="0"/>
                                  </p:stCondLst>
                                  <p:childTnLst>
                                    <p:animClr clrSpc="rgb" dir="cw">
                                      <p:cBhvr>
                                        <p:cTn id="103" dur="500" fill="hold"/>
                                        <p:tgtEl>
                                          <p:spTgt spid="67"/>
                                        </p:tgtEl>
                                        <p:attrNameLst>
                                          <p:attrName>stroke.color</p:attrName>
                                        </p:attrNameLst>
                                      </p:cBhvr>
                                      <p:to>
                                        <a:srgbClr val="339933"/>
                                      </p:to>
                                    </p:animClr>
                                    <p:set>
                                      <p:cBhvr>
                                        <p:cTn id="104" dur="500" fill="hold"/>
                                        <p:tgtEl>
                                          <p:spTgt spid="67"/>
                                        </p:tgtEl>
                                        <p:attrNameLst>
                                          <p:attrName>stroke.on</p:attrName>
                                        </p:attrNameLst>
                                      </p:cBhvr>
                                      <p:to>
                                        <p:strVal val="true"/>
                                      </p:to>
                                    </p:set>
                                  </p:childTnLst>
                                </p:cTn>
                              </p:par>
                            </p:childTnLst>
                          </p:cTn>
                        </p:par>
                      </p:childTnLst>
                    </p:cTn>
                  </p:par>
                  <p:par>
                    <p:cTn id="105" fill="hold">
                      <p:stCondLst>
                        <p:cond delay="indefinite"/>
                      </p:stCondLst>
                      <p:childTnLst>
                        <p:par>
                          <p:cTn id="106" fill="hold">
                            <p:stCondLst>
                              <p:cond delay="0"/>
                            </p:stCondLst>
                            <p:childTnLst>
                              <p:par>
                                <p:cTn id="107" presetID="7" presetClass="emph" presetSubtype="2" fill="hold" nodeType="clickEffect">
                                  <p:stCondLst>
                                    <p:cond delay="0"/>
                                  </p:stCondLst>
                                  <p:childTnLst>
                                    <p:animClr clrSpc="rgb" dir="cw">
                                      <p:cBhvr>
                                        <p:cTn id="108" dur="500" fill="hold"/>
                                        <p:tgtEl>
                                          <p:spTgt spid="24"/>
                                        </p:tgtEl>
                                        <p:attrNameLst>
                                          <p:attrName>stroke.color</p:attrName>
                                        </p:attrNameLst>
                                      </p:cBhvr>
                                      <p:to>
                                        <a:srgbClr val="FA2424"/>
                                      </p:to>
                                    </p:animClr>
                                    <p:set>
                                      <p:cBhvr>
                                        <p:cTn id="109" dur="500" fill="hold"/>
                                        <p:tgtEl>
                                          <p:spTgt spid="24"/>
                                        </p:tgtEl>
                                        <p:attrNameLst>
                                          <p:attrName>stroke.on</p:attrName>
                                        </p:attrNameLst>
                                      </p:cBhvr>
                                      <p:to>
                                        <p:strVal val="true"/>
                                      </p:to>
                                    </p:set>
                                  </p:childTnLst>
                                </p:cTn>
                              </p:par>
                              <p:par>
                                <p:cTn id="110" presetID="1" presetClass="entr" presetSubtype="0" fill="hold" grpId="0" nodeType="withEffect">
                                  <p:stCondLst>
                                    <p:cond delay="0"/>
                                  </p:stCondLst>
                                  <p:childTnLst>
                                    <p:set>
                                      <p:cBhvr>
                                        <p:cTn id="111" dur="1" fill="hold">
                                          <p:stCondLst>
                                            <p:cond delay="0"/>
                                          </p:stCondLst>
                                        </p:cTn>
                                        <p:tgtEl>
                                          <p:spTgt spid="36"/>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37"/>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55"/>
                                        </p:tgtEl>
                                        <p:attrNameLst>
                                          <p:attrName>style.visibility</p:attrName>
                                        </p:attrNameLst>
                                      </p:cBhvr>
                                      <p:to>
                                        <p:strVal val="visible"/>
                                      </p:to>
                                    </p:set>
                                  </p:childTnLst>
                                </p:cTn>
                              </p:par>
                              <p:par>
                                <p:cTn id="116" presetID="7" presetClass="emph" presetSubtype="2" fill="hold" nodeType="withEffect">
                                  <p:stCondLst>
                                    <p:cond delay="0"/>
                                  </p:stCondLst>
                                  <p:childTnLst>
                                    <p:animClr clrSpc="rgb" dir="cw">
                                      <p:cBhvr>
                                        <p:cTn id="117" dur="500" fill="hold"/>
                                        <p:tgtEl>
                                          <p:spTgt spid="33"/>
                                        </p:tgtEl>
                                        <p:attrNameLst>
                                          <p:attrName>stroke.color</p:attrName>
                                        </p:attrNameLst>
                                      </p:cBhvr>
                                      <p:to>
                                        <a:srgbClr val="FA2424"/>
                                      </p:to>
                                    </p:animClr>
                                    <p:set>
                                      <p:cBhvr>
                                        <p:cTn id="118" dur="500" fill="hold"/>
                                        <p:tgtEl>
                                          <p:spTgt spid="33"/>
                                        </p:tgtEl>
                                        <p:attrNameLst>
                                          <p:attrName>stroke.on</p:attrName>
                                        </p:attrNameLst>
                                      </p:cBhvr>
                                      <p:to>
                                        <p:strVal val="true"/>
                                      </p:to>
                                    </p:set>
                                  </p:childTnLst>
                                </p:cTn>
                              </p:par>
                              <p:par>
                                <p:cTn id="119" presetID="7" presetClass="emph" presetSubtype="2" fill="hold" nodeType="withEffect">
                                  <p:stCondLst>
                                    <p:cond delay="0"/>
                                  </p:stCondLst>
                                  <p:childTnLst>
                                    <p:animClr clrSpc="rgb" dir="cw">
                                      <p:cBhvr>
                                        <p:cTn id="120" dur="500" fill="hold"/>
                                        <p:tgtEl>
                                          <p:spTgt spid="31"/>
                                        </p:tgtEl>
                                        <p:attrNameLst>
                                          <p:attrName>stroke.color</p:attrName>
                                        </p:attrNameLst>
                                      </p:cBhvr>
                                      <p:to>
                                        <a:srgbClr val="FA2424"/>
                                      </p:to>
                                    </p:animClr>
                                    <p:set>
                                      <p:cBhvr>
                                        <p:cTn id="121" dur="500" fill="hold"/>
                                        <p:tgtEl>
                                          <p:spTgt spid="31"/>
                                        </p:tgtEl>
                                        <p:attrNameLst>
                                          <p:attrName>stroke.on</p:attrName>
                                        </p:attrNameLst>
                                      </p:cBhvr>
                                      <p:to>
                                        <p:strVal val="true"/>
                                      </p:to>
                                    </p:set>
                                  </p:childTnLst>
                                </p:cTn>
                              </p:par>
                              <p:par>
                                <p:cTn id="122" presetID="7" presetClass="emph" presetSubtype="2" fill="hold" nodeType="withEffect">
                                  <p:stCondLst>
                                    <p:cond delay="0"/>
                                  </p:stCondLst>
                                  <p:childTnLst>
                                    <p:animClr clrSpc="rgb" dir="cw">
                                      <p:cBhvr>
                                        <p:cTn id="123" dur="500" fill="hold"/>
                                        <p:tgtEl>
                                          <p:spTgt spid="67"/>
                                        </p:tgtEl>
                                        <p:attrNameLst>
                                          <p:attrName>stroke.color</p:attrName>
                                        </p:attrNameLst>
                                      </p:cBhvr>
                                      <p:to>
                                        <a:srgbClr val="FA2424"/>
                                      </p:to>
                                    </p:animClr>
                                    <p:set>
                                      <p:cBhvr>
                                        <p:cTn id="124" dur="500" fill="hold"/>
                                        <p:tgtEl>
                                          <p:spTgt spid="67"/>
                                        </p:tgtEl>
                                        <p:attrNameLst>
                                          <p:attrName>stroke.on</p:attrName>
                                        </p:attrNameLst>
                                      </p:cBhvr>
                                      <p:to>
                                        <p:strVal val="true"/>
                                      </p:to>
                                    </p:set>
                                  </p:childTnLst>
                                </p:cTn>
                              </p:par>
                              <p:par>
                                <p:cTn id="125" presetID="1" presetClass="emph" presetSubtype="2" fill="hold" nodeType="withEffect">
                                  <p:stCondLst>
                                    <p:cond delay="0"/>
                                  </p:stCondLst>
                                  <p:childTnLst>
                                    <p:animClr clrSpc="rgb" dir="cw">
                                      <p:cBhvr>
                                        <p:cTn id="126" dur="500" fill="hold"/>
                                        <p:tgtEl>
                                          <p:spTgt spid="9"/>
                                        </p:tgtEl>
                                        <p:attrNameLst>
                                          <p:attrName>fillcolor</p:attrName>
                                        </p:attrNameLst>
                                      </p:cBhvr>
                                      <p:to>
                                        <a:schemeClr val="accent2"/>
                                      </p:to>
                                    </p:animClr>
                                    <p:set>
                                      <p:cBhvr>
                                        <p:cTn id="127" dur="500" fill="hold"/>
                                        <p:tgtEl>
                                          <p:spTgt spid="9"/>
                                        </p:tgtEl>
                                        <p:attrNameLst>
                                          <p:attrName>fill.type</p:attrName>
                                        </p:attrNameLst>
                                      </p:cBhvr>
                                      <p:to>
                                        <p:strVal val="solid"/>
                                      </p:to>
                                    </p:set>
                                    <p:set>
                                      <p:cBhvr>
                                        <p:cTn id="128" dur="500" fill="hold"/>
                                        <p:tgtEl>
                                          <p:spTgt spid="9"/>
                                        </p:tgtEl>
                                        <p:attrNameLst>
                                          <p:attrName>fill.on</p:attrName>
                                        </p:attrNameLst>
                                      </p:cBhvr>
                                      <p:to>
                                        <p:strVal val="true"/>
                                      </p:to>
                                    </p:set>
                                  </p:childTnLst>
                                </p:cTn>
                              </p:par>
                              <p:par>
                                <p:cTn id="129" presetID="1" presetClass="emph" presetSubtype="2" fill="hold" nodeType="withEffect">
                                  <p:stCondLst>
                                    <p:cond delay="0"/>
                                  </p:stCondLst>
                                  <p:childTnLst>
                                    <p:animClr clrSpc="rgb" dir="cw">
                                      <p:cBhvr>
                                        <p:cTn id="130" dur="500" fill="hold"/>
                                        <p:tgtEl>
                                          <p:spTgt spid="10"/>
                                        </p:tgtEl>
                                        <p:attrNameLst>
                                          <p:attrName>fillcolor</p:attrName>
                                        </p:attrNameLst>
                                      </p:cBhvr>
                                      <p:to>
                                        <a:schemeClr val="accent2"/>
                                      </p:to>
                                    </p:animClr>
                                    <p:set>
                                      <p:cBhvr>
                                        <p:cTn id="131" dur="500" fill="hold"/>
                                        <p:tgtEl>
                                          <p:spTgt spid="10"/>
                                        </p:tgtEl>
                                        <p:attrNameLst>
                                          <p:attrName>fill.type</p:attrName>
                                        </p:attrNameLst>
                                      </p:cBhvr>
                                      <p:to>
                                        <p:strVal val="solid"/>
                                      </p:to>
                                    </p:set>
                                    <p:set>
                                      <p:cBhvr>
                                        <p:cTn id="132" dur="500" fill="hold"/>
                                        <p:tgtEl>
                                          <p:spTgt spid="10"/>
                                        </p:tgtEl>
                                        <p:attrNameLst>
                                          <p:attrName>fill.on</p:attrName>
                                        </p:attrNameLst>
                                      </p:cBhvr>
                                      <p:to>
                                        <p:strVal val="true"/>
                                      </p:to>
                                    </p:set>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nodeType="clickEffect">
                                  <p:stCondLst>
                                    <p:cond delay="0"/>
                                  </p:stCondLst>
                                  <p:childTnLst>
                                    <p:set>
                                      <p:cBhvr>
                                        <p:cTn id="136" dur="1" fill="hold">
                                          <p:stCondLst>
                                            <p:cond delay="0"/>
                                          </p:stCondLst>
                                        </p:cTn>
                                        <p:tgtEl>
                                          <p:spTgt spid="13"/>
                                        </p:tgtEl>
                                        <p:attrNameLst>
                                          <p:attrName>style.visibility</p:attrName>
                                        </p:attrNameLst>
                                      </p:cBhvr>
                                      <p:to>
                                        <p:strVal val="visible"/>
                                      </p:to>
                                    </p:set>
                                    <p:anim calcmode="lin" valueType="num">
                                      <p:cBhvr additive="base">
                                        <p:cTn id="137" dur="500" fill="hold"/>
                                        <p:tgtEl>
                                          <p:spTgt spid="13"/>
                                        </p:tgtEl>
                                        <p:attrNameLst>
                                          <p:attrName>ppt_x</p:attrName>
                                        </p:attrNameLst>
                                      </p:cBhvr>
                                      <p:tavLst>
                                        <p:tav tm="0">
                                          <p:val>
                                            <p:strVal val="#ppt_x"/>
                                          </p:val>
                                        </p:tav>
                                        <p:tav tm="100000">
                                          <p:val>
                                            <p:strVal val="#ppt_x"/>
                                          </p:val>
                                        </p:tav>
                                      </p:tavLst>
                                    </p:anim>
                                    <p:anim calcmode="lin" valueType="num">
                                      <p:cBhvr additive="base">
                                        <p:cTn id="1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nodeType="clickEffect">
                                  <p:stCondLst>
                                    <p:cond delay="0"/>
                                  </p:stCondLst>
                                  <p:childTnLst>
                                    <p:set>
                                      <p:cBhvr>
                                        <p:cTn id="142" dur="1" fill="hold">
                                          <p:stCondLst>
                                            <p:cond delay="0"/>
                                          </p:stCondLst>
                                        </p:cTn>
                                        <p:tgtEl>
                                          <p:spTgt spid="16"/>
                                        </p:tgtEl>
                                        <p:attrNameLst>
                                          <p:attrName>style.visibility</p:attrName>
                                        </p:attrNameLst>
                                      </p:cBhvr>
                                      <p:to>
                                        <p:strVal val="visible"/>
                                      </p:to>
                                    </p:set>
                                    <p:anim calcmode="lin" valueType="num">
                                      <p:cBhvr additive="base">
                                        <p:cTn id="143" dur="500" fill="hold"/>
                                        <p:tgtEl>
                                          <p:spTgt spid="16"/>
                                        </p:tgtEl>
                                        <p:attrNameLst>
                                          <p:attrName>ppt_x</p:attrName>
                                        </p:attrNameLst>
                                      </p:cBhvr>
                                      <p:tavLst>
                                        <p:tav tm="0">
                                          <p:val>
                                            <p:strVal val="#ppt_x"/>
                                          </p:val>
                                        </p:tav>
                                        <p:tav tm="100000">
                                          <p:val>
                                            <p:strVal val="#ppt_x"/>
                                          </p:val>
                                        </p:tav>
                                      </p:tavLst>
                                    </p:anim>
                                    <p:anim calcmode="lin" valueType="num">
                                      <p:cBhvr additive="base">
                                        <p:cTn id="1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nodeType="clickEffect">
                                  <p:stCondLst>
                                    <p:cond delay="0"/>
                                  </p:stCondLst>
                                  <p:childTnLst>
                                    <p:set>
                                      <p:cBhvr>
                                        <p:cTn id="148" dur="1" fill="hold">
                                          <p:stCondLst>
                                            <p:cond delay="0"/>
                                          </p:stCondLst>
                                        </p:cTn>
                                        <p:tgtEl>
                                          <p:spTgt spid="15"/>
                                        </p:tgtEl>
                                        <p:attrNameLst>
                                          <p:attrName>style.visibility</p:attrName>
                                        </p:attrNameLst>
                                      </p:cBhvr>
                                      <p:to>
                                        <p:strVal val="visible"/>
                                      </p:to>
                                    </p:set>
                                    <p:anim calcmode="lin" valueType="num">
                                      <p:cBhvr additive="base">
                                        <p:cTn id="149" dur="500" fill="hold"/>
                                        <p:tgtEl>
                                          <p:spTgt spid="15"/>
                                        </p:tgtEl>
                                        <p:attrNameLst>
                                          <p:attrName>ppt_x</p:attrName>
                                        </p:attrNameLst>
                                      </p:cBhvr>
                                      <p:tavLst>
                                        <p:tav tm="0">
                                          <p:val>
                                            <p:strVal val="#ppt_x"/>
                                          </p:val>
                                        </p:tav>
                                        <p:tav tm="100000">
                                          <p:val>
                                            <p:strVal val="#ppt_x"/>
                                          </p:val>
                                        </p:tav>
                                      </p:tavLst>
                                    </p:anim>
                                    <p:anim calcmode="lin" valueType="num">
                                      <p:cBhvr additive="base">
                                        <p:cTn id="1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P spid="226" grpId="1" animBg="1"/>
      <p:bldP spid="227" grpId="0" animBg="1"/>
      <p:bldP spid="227" grpId="1" animBg="1"/>
      <p:bldP spid="28" grpId="0" animBg="1"/>
      <p:bldP spid="65" grpId="0" animBg="1"/>
      <p:bldP spid="30" grpId="0" animBg="1"/>
      <p:bldP spid="34" grpId="0" animBg="1"/>
      <p:bldP spid="35" grpId="0" animBg="1"/>
      <p:bldP spid="36" grpId="0" animBg="1"/>
      <p:bldP spid="3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 name="Table 148"/>
          <p:cNvGraphicFramePr>
            <a:graphicFrameLocks noGrp="1"/>
          </p:cNvGraphicFramePr>
          <p:nvPr>
            <p:extLst>
              <p:ext uri="{D42A27DB-BD31-4B8C-83A1-F6EECF244321}">
                <p14:modId xmlns="" xmlns:p14="http://schemas.microsoft.com/office/powerpoint/2010/main" val="4267075669"/>
              </p:ext>
            </p:extLst>
          </p:nvPr>
        </p:nvGraphicFramePr>
        <p:xfrm>
          <a:off x="2178645" y="1295400"/>
          <a:ext cx="1827178" cy="4739640"/>
        </p:xfrm>
        <a:graphic>
          <a:graphicData uri="http://schemas.openxmlformats.org/drawingml/2006/table">
            <a:tbl>
              <a:tblPr firstRow="1" bandRow="1">
                <a:tableStyleId>{5C22544A-7EE6-4342-B048-85BDC9FD1C3A}</a:tableStyleId>
              </a:tblPr>
              <a:tblGrid>
                <a:gridCol w="913589"/>
                <a:gridCol w="913589"/>
              </a:tblGrid>
              <a:tr h="274320">
                <a:tc>
                  <a:txBody>
                    <a:bodyPr/>
                    <a:lstStyle/>
                    <a:p>
                      <a:r>
                        <a:rPr lang="en-US" sz="1400" dirty="0" smtClean="0"/>
                        <a:t>SOURCE</a:t>
                      </a:r>
                      <a:endParaRPr lang="en-US" sz="1400" dirty="0"/>
                    </a:p>
                  </a:txBody>
                  <a:tcPr marL="68580" marR="68580" marT="34290" marB="34290"/>
                </a:tc>
                <a:tc>
                  <a:txBody>
                    <a:bodyPr/>
                    <a:lstStyle/>
                    <a:p>
                      <a:r>
                        <a:rPr lang="en-US" sz="1400" dirty="0" smtClean="0"/>
                        <a:t>DEST</a:t>
                      </a:r>
                      <a:endParaRPr lang="en-US" sz="1400" dirty="0"/>
                    </a:p>
                  </a:txBody>
                  <a:tcPr marL="68580" marR="68580" marT="34290" marB="34290"/>
                </a:tc>
              </a:tr>
              <a:tr h="342900">
                <a:tc>
                  <a:txBody>
                    <a:bodyPr/>
                    <a:lstStyle/>
                    <a:p>
                      <a:r>
                        <a:rPr lang="en-US" sz="1800" dirty="0" smtClean="0"/>
                        <a:t>1</a:t>
                      </a:r>
                      <a:endParaRPr lang="en-US" sz="1800" dirty="0"/>
                    </a:p>
                  </a:txBody>
                  <a:tcPr marL="68580" marR="68580" marT="34290" marB="34290">
                    <a:solidFill>
                      <a:srgbClr val="FF0000"/>
                    </a:solidFill>
                  </a:tcPr>
                </a:tc>
                <a:tc>
                  <a:txBody>
                    <a:bodyPr/>
                    <a:lstStyle/>
                    <a:p>
                      <a:r>
                        <a:rPr lang="en-US" sz="1800" dirty="0" smtClean="0"/>
                        <a:t>3</a:t>
                      </a:r>
                      <a:endParaRPr lang="en-US" sz="1800" dirty="0"/>
                    </a:p>
                  </a:txBody>
                  <a:tcPr marL="68580" marR="68580" marT="34290" marB="34290">
                    <a:solidFill>
                      <a:srgbClr val="FF0000"/>
                    </a:solidFill>
                  </a:tcPr>
                </a:tc>
              </a:tr>
              <a:tr h="342900">
                <a:tc>
                  <a:txBody>
                    <a:bodyPr/>
                    <a:lstStyle/>
                    <a:p>
                      <a:r>
                        <a:rPr lang="en-US" sz="1800" dirty="0" smtClean="0"/>
                        <a:t>1</a:t>
                      </a:r>
                      <a:endParaRPr lang="en-US" sz="1800" dirty="0"/>
                    </a:p>
                  </a:txBody>
                  <a:tcPr marL="68580" marR="68580" marT="34290" marB="34290">
                    <a:solidFill>
                      <a:srgbClr val="FF0000"/>
                    </a:solidFill>
                  </a:tcPr>
                </a:tc>
                <a:tc>
                  <a:txBody>
                    <a:bodyPr/>
                    <a:lstStyle/>
                    <a:p>
                      <a:r>
                        <a:rPr lang="en-US" sz="1800" dirty="0" smtClean="0"/>
                        <a:t>5</a:t>
                      </a:r>
                      <a:endParaRPr lang="en-US" sz="1800" dirty="0"/>
                    </a:p>
                  </a:txBody>
                  <a:tcPr marL="68580" marR="68580" marT="34290" marB="34290">
                    <a:solidFill>
                      <a:srgbClr val="FF0000"/>
                    </a:solidFill>
                  </a:tcPr>
                </a:tc>
              </a:tr>
              <a:tr h="342900">
                <a:tc>
                  <a:txBody>
                    <a:bodyPr/>
                    <a:lstStyle/>
                    <a:p>
                      <a:r>
                        <a:rPr lang="en-US" sz="1800" dirty="0" smtClean="0"/>
                        <a:t>2</a:t>
                      </a:r>
                      <a:endParaRPr lang="en-US" sz="1800" dirty="0"/>
                    </a:p>
                  </a:txBody>
                  <a:tcPr marL="68580" marR="68580" marT="34290" marB="34290">
                    <a:solidFill>
                      <a:srgbClr val="C00000"/>
                    </a:solidFill>
                  </a:tcPr>
                </a:tc>
                <a:tc>
                  <a:txBody>
                    <a:bodyPr/>
                    <a:lstStyle/>
                    <a:p>
                      <a:r>
                        <a:rPr lang="en-US" sz="1800" dirty="0" smtClean="0"/>
                        <a:t>7</a:t>
                      </a:r>
                      <a:endParaRPr lang="en-US" sz="1800" dirty="0"/>
                    </a:p>
                  </a:txBody>
                  <a:tcPr marL="68580" marR="68580" marT="34290" marB="34290">
                    <a:solidFill>
                      <a:srgbClr val="C00000"/>
                    </a:solidFill>
                  </a:tcPr>
                </a:tc>
              </a:tr>
              <a:tr h="342900">
                <a:tc>
                  <a:txBody>
                    <a:bodyPr/>
                    <a:lstStyle/>
                    <a:p>
                      <a:r>
                        <a:rPr lang="en-US" sz="1800" dirty="0" smtClean="0"/>
                        <a:t>2</a:t>
                      </a:r>
                      <a:endParaRPr lang="en-US" sz="1800" dirty="0"/>
                    </a:p>
                  </a:txBody>
                  <a:tcPr marL="68580" marR="68580" marT="34290" marB="34290">
                    <a:solidFill>
                      <a:srgbClr val="C00000"/>
                    </a:solidFill>
                  </a:tcPr>
                </a:tc>
                <a:tc>
                  <a:txBody>
                    <a:bodyPr/>
                    <a:lstStyle/>
                    <a:p>
                      <a:r>
                        <a:rPr lang="en-US" sz="1800" dirty="0" smtClean="0"/>
                        <a:t>4</a:t>
                      </a:r>
                      <a:endParaRPr lang="en-US" sz="1800" dirty="0"/>
                    </a:p>
                  </a:txBody>
                  <a:tcPr marL="68580" marR="68580" marT="34290" marB="34290">
                    <a:solidFill>
                      <a:srgbClr val="C00000"/>
                    </a:solidFill>
                  </a:tcPr>
                </a:tc>
              </a:tr>
              <a:tr h="342900">
                <a:tc>
                  <a:txBody>
                    <a:bodyPr/>
                    <a:lstStyle/>
                    <a:p>
                      <a:r>
                        <a:rPr lang="en-US" sz="1800" dirty="0" smtClean="0"/>
                        <a:t>3</a:t>
                      </a:r>
                      <a:endParaRPr lang="en-US" sz="1800" dirty="0"/>
                    </a:p>
                  </a:txBody>
                  <a:tcPr marL="68580" marR="68580" marT="34290" marB="34290">
                    <a:solidFill>
                      <a:srgbClr val="FFC000"/>
                    </a:solidFill>
                  </a:tcPr>
                </a:tc>
                <a:tc>
                  <a:txBody>
                    <a:bodyPr/>
                    <a:lstStyle/>
                    <a:p>
                      <a:r>
                        <a:rPr lang="en-US" sz="1800" dirty="0" smtClean="0"/>
                        <a:t>2</a:t>
                      </a:r>
                      <a:endParaRPr lang="en-US" sz="1800" dirty="0"/>
                    </a:p>
                  </a:txBody>
                  <a:tcPr marL="68580" marR="68580" marT="34290" marB="34290">
                    <a:solidFill>
                      <a:srgbClr val="FFC000"/>
                    </a:solidFill>
                  </a:tcPr>
                </a:tc>
              </a:tr>
              <a:tr h="342900">
                <a:tc>
                  <a:txBody>
                    <a:bodyPr/>
                    <a:lstStyle/>
                    <a:p>
                      <a:r>
                        <a:rPr lang="en-US" sz="1800" dirty="0" smtClean="0"/>
                        <a:t>3</a:t>
                      </a:r>
                      <a:endParaRPr lang="en-US" sz="1800" dirty="0"/>
                    </a:p>
                  </a:txBody>
                  <a:tcPr marL="68580" marR="68580" marT="34290" marB="34290">
                    <a:solidFill>
                      <a:srgbClr val="FFC000"/>
                    </a:solidFill>
                  </a:tcPr>
                </a:tc>
                <a:tc>
                  <a:txBody>
                    <a:bodyPr/>
                    <a:lstStyle/>
                    <a:p>
                      <a:r>
                        <a:rPr lang="en-US" sz="1800" dirty="0" smtClean="0"/>
                        <a:t>8</a:t>
                      </a:r>
                      <a:endParaRPr lang="en-US" sz="1800" dirty="0"/>
                    </a:p>
                  </a:txBody>
                  <a:tcPr marL="68580" marR="68580" marT="34290" marB="34290">
                    <a:solidFill>
                      <a:srgbClr val="FFC000"/>
                    </a:solidFill>
                  </a:tcPr>
                </a:tc>
              </a:tr>
              <a:tr h="342900">
                <a:tc>
                  <a:txBody>
                    <a:bodyPr/>
                    <a:lstStyle/>
                    <a:p>
                      <a:r>
                        <a:rPr lang="en-US" sz="1800" dirty="0" smtClean="0"/>
                        <a:t>4</a:t>
                      </a:r>
                      <a:endParaRPr lang="en-US" sz="1800" dirty="0"/>
                    </a:p>
                  </a:txBody>
                  <a:tcPr marL="68580" marR="68580" marT="34290" marB="34290">
                    <a:solidFill>
                      <a:srgbClr val="92D050"/>
                    </a:solidFill>
                  </a:tcPr>
                </a:tc>
                <a:tc>
                  <a:txBody>
                    <a:bodyPr/>
                    <a:lstStyle/>
                    <a:p>
                      <a:r>
                        <a:rPr lang="en-US" sz="1800" dirty="0" smtClean="0"/>
                        <a:t>3</a:t>
                      </a:r>
                      <a:endParaRPr lang="en-US" sz="1800" dirty="0"/>
                    </a:p>
                  </a:txBody>
                  <a:tcPr marL="68580" marR="68580" marT="34290" marB="34290">
                    <a:solidFill>
                      <a:srgbClr val="92D050"/>
                    </a:solidFill>
                  </a:tcPr>
                </a:tc>
              </a:tr>
              <a:tr h="342900">
                <a:tc>
                  <a:txBody>
                    <a:bodyPr/>
                    <a:lstStyle/>
                    <a:p>
                      <a:r>
                        <a:rPr lang="en-US" sz="1800" dirty="0" smtClean="0"/>
                        <a:t>4</a:t>
                      </a:r>
                      <a:endParaRPr lang="en-US" sz="1800" dirty="0"/>
                    </a:p>
                  </a:txBody>
                  <a:tcPr marL="68580" marR="68580" marT="34290" marB="34290">
                    <a:solidFill>
                      <a:srgbClr val="92D050"/>
                    </a:solidFill>
                  </a:tcPr>
                </a:tc>
                <a:tc>
                  <a:txBody>
                    <a:bodyPr/>
                    <a:lstStyle/>
                    <a:p>
                      <a:r>
                        <a:rPr lang="en-US" sz="1800" dirty="0" smtClean="0"/>
                        <a:t>7</a:t>
                      </a:r>
                      <a:endParaRPr lang="en-US" sz="1800" dirty="0"/>
                    </a:p>
                  </a:txBody>
                  <a:tcPr marL="68580" marR="68580" marT="34290" marB="34290">
                    <a:solidFill>
                      <a:srgbClr val="92D050"/>
                    </a:solidFill>
                  </a:tcPr>
                </a:tc>
              </a:tr>
              <a:tr h="342900">
                <a:tc>
                  <a:txBody>
                    <a:bodyPr/>
                    <a:lstStyle/>
                    <a:p>
                      <a:r>
                        <a:rPr lang="en-US" sz="1800" dirty="0" smtClean="0"/>
                        <a:t>4</a:t>
                      </a:r>
                      <a:endParaRPr lang="en-US" sz="1800" dirty="0"/>
                    </a:p>
                  </a:txBody>
                  <a:tcPr marL="68580" marR="68580" marT="34290" marB="34290">
                    <a:solidFill>
                      <a:srgbClr val="92D050"/>
                    </a:solidFill>
                  </a:tcPr>
                </a:tc>
                <a:tc>
                  <a:txBody>
                    <a:bodyPr/>
                    <a:lstStyle/>
                    <a:p>
                      <a:r>
                        <a:rPr lang="en-US" sz="1800" dirty="0" smtClean="0"/>
                        <a:t>8</a:t>
                      </a:r>
                      <a:endParaRPr lang="en-US" sz="1800" dirty="0"/>
                    </a:p>
                  </a:txBody>
                  <a:tcPr marL="68580" marR="68580" marT="34290" marB="34290">
                    <a:solidFill>
                      <a:srgbClr val="92D050"/>
                    </a:solidFill>
                  </a:tcPr>
                </a:tc>
              </a:tr>
              <a:tr h="342900">
                <a:tc>
                  <a:txBody>
                    <a:bodyPr/>
                    <a:lstStyle/>
                    <a:p>
                      <a:r>
                        <a:rPr lang="en-US" sz="1800" dirty="0" smtClean="0"/>
                        <a:t>5</a:t>
                      </a:r>
                      <a:endParaRPr lang="en-US" sz="1800" dirty="0"/>
                    </a:p>
                  </a:txBody>
                  <a:tcPr marL="68580" marR="68580" marT="34290" marB="34290">
                    <a:solidFill>
                      <a:srgbClr val="00B050"/>
                    </a:solidFill>
                  </a:tcPr>
                </a:tc>
                <a:tc>
                  <a:txBody>
                    <a:bodyPr/>
                    <a:lstStyle/>
                    <a:p>
                      <a:r>
                        <a:rPr lang="en-US" sz="1800" dirty="0" smtClean="0"/>
                        <a:t>6</a:t>
                      </a:r>
                      <a:endParaRPr lang="en-US" sz="1800" dirty="0"/>
                    </a:p>
                  </a:txBody>
                  <a:tcPr marL="68580" marR="68580" marT="34290" marB="34290">
                    <a:solidFill>
                      <a:srgbClr val="00B050"/>
                    </a:solidFill>
                  </a:tcPr>
                </a:tc>
              </a:tr>
              <a:tr h="342900">
                <a:tc>
                  <a:txBody>
                    <a:bodyPr/>
                    <a:lstStyle/>
                    <a:p>
                      <a:r>
                        <a:rPr lang="en-US" sz="1800" dirty="0" smtClean="0"/>
                        <a:t>6</a:t>
                      </a:r>
                      <a:endParaRPr lang="en-US" sz="1800" dirty="0"/>
                    </a:p>
                  </a:txBody>
                  <a:tcPr marL="68580" marR="68580" marT="34290" marB="34290">
                    <a:solidFill>
                      <a:srgbClr val="00B0F0"/>
                    </a:solidFill>
                  </a:tcPr>
                </a:tc>
                <a:tc>
                  <a:txBody>
                    <a:bodyPr/>
                    <a:lstStyle/>
                    <a:p>
                      <a:r>
                        <a:rPr lang="en-US" sz="1800" dirty="0" smtClean="0"/>
                        <a:t>1</a:t>
                      </a:r>
                      <a:endParaRPr lang="en-US" sz="1800" dirty="0"/>
                    </a:p>
                  </a:txBody>
                  <a:tcPr marL="68580" marR="68580" marT="34290" marB="34290">
                    <a:solidFill>
                      <a:srgbClr val="00B0F0"/>
                    </a:solidFill>
                  </a:tcPr>
                </a:tc>
              </a:tr>
              <a:tr h="342900">
                <a:tc>
                  <a:txBody>
                    <a:bodyPr/>
                    <a:lstStyle/>
                    <a:p>
                      <a:r>
                        <a:rPr lang="en-US" sz="1800" dirty="0" smtClean="0"/>
                        <a:t>8</a:t>
                      </a:r>
                      <a:endParaRPr lang="en-US" sz="1800" dirty="0"/>
                    </a:p>
                  </a:txBody>
                  <a:tcPr marL="68580" marR="68580" marT="34290" marB="34290">
                    <a:solidFill>
                      <a:srgbClr val="0070C0"/>
                    </a:solidFill>
                  </a:tcPr>
                </a:tc>
                <a:tc>
                  <a:txBody>
                    <a:bodyPr/>
                    <a:lstStyle/>
                    <a:p>
                      <a:r>
                        <a:rPr lang="en-US" sz="1800" dirty="0" smtClean="0"/>
                        <a:t>5</a:t>
                      </a:r>
                      <a:endParaRPr lang="en-US" sz="1800" dirty="0"/>
                    </a:p>
                  </a:txBody>
                  <a:tcPr marL="68580" marR="68580" marT="34290" marB="34290">
                    <a:solidFill>
                      <a:srgbClr val="0070C0"/>
                    </a:solidFill>
                  </a:tcPr>
                </a:tc>
              </a:tr>
              <a:tr h="342900">
                <a:tc>
                  <a:txBody>
                    <a:bodyPr/>
                    <a:lstStyle/>
                    <a:p>
                      <a:r>
                        <a:rPr lang="en-US" sz="1800" dirty="0" smtClean="0"/>
                        <a:t>8</a:t>
                      </a:r>
                      <a:endParaRPr lang="en-US" sz="1800" dirty="0"/>
                    </a:p>
                  </a:txBody>
                  <a:tcPr marL="68580" marR="68580" marT="34290" marB="34290">
                    <a:solidFill>
                      <a:srgbClr val="0070C0"/>
                    </a:solidFill>
                  </a:tcPr>
                </a:tc>
                <a:tc>
                  <a:txBody>
                    <a:bodyPr/>
                    <a:lstStyle/>
                    <a:p>
                      <a:r>
                        <a:rPr lang="en-US" sz="1800" dirty="0" smtClean="0"/>
                        <a:t>6</a:t>
                      </a:r>
                      <a:endParaRPr lang="en-US" sz="1800" dirty="0"/>
                    </a:p>
                  </a:txBody>
                  <a:tcPr marL="68580" marR="68580" marT="34290" marB="34290">
                    <a:solidFill>
                      <a:srgbClr val="0070C0"/>
                    </a:solidFill>
                  </a:tcPr>
                </a:tc>
              </a:tr>
            </a:tbl>
          </a:graphicData>
        </a:graphic>
      </p:graphicFrame>
      <p:cxnSp>
        <p:nvCxnSpPr>
          <p:cNvPr id="3" name="Straight Arrow Connector 2"/>
          <p:cNvCxnSpPr/>
          <p:nvPr/>
        </p:nvCxnSpPr>
        <p:spPr>
          <a:xfrm>
            <a:off x="1750423" y="1679142"/>
            <a:ext cx="0" cy="430809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884317" y="1679142"/>
            <a:ext cx="0" cy="430809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021477" y="1679142"/>
            <a:ext cx="0" cy="430809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600200" y="1679142"/>
            <a:ext cx="0" cy="430809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F1791ECF-7448-450B-9652-46C6C8012A1E}" type="slidenum">
              <a:rPr lang="en-US" smtClean="0"/>
              <a:pPr/>
              <a:t>66</a:t>
            </a:fld>
            <a:endParaRPr lang="en-US"/>
          </a:p>
        </p:txBody>
      </p:sp>
      <p:sp>
        <p:nvSpPr>
          <p:cNvPr id="25" name="TextBox 24"/>
          <p:cNvSpPr txBox="1"/>
          <p:nvPr/>
        </p:nvSpPr>
        <p:spPr>
          <a:xfrm>
            <a:off x="4244859" y="3034596"/>
            <a:ext cx="1398392" cy="1107996"/>
          </a:xfrm>
          <a:prstGeom prst="rect">
            <a:avLst/>
          </a:prstGeom>
          <a:noFill/>
        </p:spPr>
        <p:txBody>
          <a:bodyPr wrap="square" lIns="0" tIns="0" rIns="0" bIns="0" rtlCol="0">
            <a:spAutoFit/>
          </a:bodyPr>
          <a:lstStyle/>
          <a:p>
            <a:r>
              <a:rPr lang="en-US" sz="7200" dirty="0"/>
              <a:t>=</a:t>
            </a:r>
          </a:p>
        </p:txBody>
      </p:sp>
      <p:graphicFrame>
        <p:nvGraphicFramePr>
          <p:cNvPr id="56" name="Table 55"/>
          <p:cNvGraphicFramePr>
            <a:graphicFrameLocks noGrp="1"/>
          </p:cNvGraphicFramePr>
          <p:nvPr>
            <p:extLst>
              <p:ext uri="{D42A27DB-BD31-4B8C-83A1-F6EECF244321}">
                <p14:modId xmlns="" xmlns:p14="http://schemas.microsoft.com/office/powerpoint/2010/main" val="2620423526"/>
              </p:ext>
            </p:extLst>
          </p:nvPr>
        </p:nvGraphicFramePr>
        <p:xfrm>
          <a:off x="5768255" y="1303259"/>
          <a:ext cx="1827178" cy="4739640"/>
        </p:xfrm>
        <a:graphic>
          <a:graphicData uri="http://schemas.openxmlformats.org/drawingml/2006/table">
            <a:tbl>
              <a:tblPr firstRow="1" bandRow="1">
                <a:tableStyleId>{5C22544A-7EE6-4342-B048-85BDC9FD1C3A}</a:tableStyleId>
              </a:tblPr>
              <a:tblGrid>
                <a:gridCol w="913589"/>
                <a:gridCol w="913589"/>
              </a:tblGrid>
              <a:tr h="274320">
                <a:tc>
                  <a:txBody>
                    <a:bodyPr/>
                    <a:lstStyle/>
                    <a:p>
                      <a:r>
                        <a:rPr lang="en-US" sz="1400" dirty="0" smtClean="0"/>
                        <a:t>SOURCE</a:t>
                      </a:r>
                      <a:endParaRPr lang="en-US" sz="1400" dirty="0"/>
                    </a:p>
                  </a:txBody>
                  <a:tcPr marL="68580" marR="68580" marT="34290" marB="34290"/>
                </a:tc>
                <a:tc>
                  <a:txBody>
                    <a:bodyPr/>
                    <a:lstStyle/>
                    <a:p>
                      <a:r>
                        <a:rPr lang="en-US" sz="1400" dirty="0" smtClean="0"/>
                        <a:t>DEST</a:t>
                      </a:r>
                      <a:endParaRPr lang="en-US" sz="1400" dirty="0"/>
                    </a:p>
                  </a:txBody>
                  <a:tcPr marL="68580" marR="68580" marT="34290" marB="34290"/>
                </a:tc>
              </a:tr>
              <a:tr h="342900">
                <a:tc>
                  <a:txBody>
                    <a:bodyPr/>
                    <a:lstStyle/>
                    <a:p>
                      <a:r>
                        <a:rPr lang="en-US" sz="1800" dirty="0" smtClean="0"/>
                        <a:t>1</a:t>
                      </a:r>
                      <a:endParaRPr lang="en-US" sz="1800" dirty="0"/>
                    </a:p>
                  </a:txBody>
                  <a:tcPr marL="68580" marR="68580" marT="34290" marB="34290">
                    <a:solidFill>
                      <a:srgbClr val="FF0000"/>
                    </a:solidFill>
                  </a:tcPr>
                </a:tc>
                <a:tc>
                  <a:txBody>
                    <a:bodyPr/>
                    <a:lstStyle/>
                    <a:p>
                      <a:r>
                        <a:rPr lang="en-US" sz="1800" dirty="0" smtClean="0"/>
                        <a:t>3</a:t>
                      </a:r>
                      <a:endParaRPr lang="en-US" sz="1800" dirty="0"/>
                    </a:p>
                  </a:txBody>
                  <a:tcPr marL="68580" marR="68580" marT="34290" marB="34290">
                    <a:solidFill>
                      <a:srgbClr val="FF0000"/>
                    </a:solidFill>
                  </a:tcPr>
                </a:tc>
              </a:tr>
              <a:tr h="342900">
                <a:tc>
                  <a:txBody>
                    <a:bodyPr/>
                    <a:lstStyle/>
                    <a:p>
                      <a:r>
                        <a:rPr lang="en-US" sz="1800" dirty="0" smtClean="0"/>
                        <a:t>8</a:t>
                      </a:r>
                      <a:endParaRPr lang="en-US" sz="1800" dirty="0"/>
                    </a:p>
                  </a:txBody>
                  <a:tcPr marL="68580" marR="68580" marT="34290" marB="34290">
                    <a:solidFill>
                      <a:srgbClr val="0070C0"/>
                    </a:solidFill>
                  </a:tcPr>
                </a:tc>
                <a:tc>
                  <a:txBody>
                    <a:bodyPr/>
                    <a:lstStyle/>
                    <a:p>
                      <a:r>
                        <a:rPr lang="en-US" sz="1800" dirty="0" smtClean="0"/>
                        <a:t>6</a:t>
                      </a:r>
                      <a:endParaRPr lang="en-US" sz="1800" dirty="0"/>
                    </a:p>
                  </a:txBody>
                  <a:tcPr marL="68580" marR="68580" marT="34290" marB="34290">
                    <a:solidFill>
                      <a:srgbClr val="0070C0"/>
                    </a:solidFill>
                  </a:tcPr>
                </a:tc>
              </a:tr>
              <a:tr h="342900">
                <a:tc>
                  <a:txBody>
                    <a:bodyPr/>
                    <a:lstStyle/>
                    <a:p>
                      <a:r>
                        <a:rPr lang="en-US" sz="1800" dirty="0" smtClean="0"/>
                        <a:t>5</a:t>
                      </a:r>
                      <a:endParaRPr lang="en-US" sz="1800" dirty="0"/>
                    </a:p>
                  </a:txBody>
                  <a:tcPr marL="68580" marR="68580" marT="34290" marB="34290">
                    <a:solidFill>
                      <a:srgbClr val="00B050"/>
                    </a:solidFill>
                  </a:tcPr>
                </a:tc>
                <a:tc>
                  <a:txBody>
                    <a:bodyPr/>
                    <a:lstStyle/>
                    <a:p>
                      <a:r>
                        <a:rPr lang="en-US" sz="1800" dirty="0" smtClean="0"/>
                        <a:t>6</a:t>
                      </a:r>
                      <a:endParaRPr lang="en-US" sz="1800" dirty="0"/>
                    </a:p>
                  </a:txBody>
                  <a:tcPr marL="68580" marR="68580" marT="34290" marB="34290">
                    <a:solidFill>
                      <a:srgbClr val="00B050"/>
                    </a:solidFill>
                  </a:tcPr>
                </a:tc>
              </a:tr>
              <a:tr h="342900">
                <a:tc>
                  <a:txBody>
                    <a:bodyPr/>
                    <a:lstStyle/>
                    <a:p>
                      <a:r>
                        <a:rPr lang="en-US" sz="1800" dirty="0" smtClean="0"/>
                        <a:t>2</a:t>
                      </a:r>
                      <a:endParaRPr lang="en-US" sz="1800" dirty="0"/>
                    </a:p>
                  </a:txBody>
                  <a:tcPr marL="68580" marR="68580" marT="34290" marB="34290">
                    <a:solidFill>
                      <a:srgbClr val="C00000"/>
                    </a:solidFill>
                  </a:tcPr>
                </a:tc>
                <a:tc>
                  <a:txBody>
                    <a:bodyPr/>
                    <a:lstStyle/>
                    <a:p>
                      <a:r>
                        <a:rPr lang="en-US" sz="1800" dirty="0" smtClean="0"/>
                        <a:t>4</a:t>
                      </a:r>
                      <a:endParaRPr lang="en-US" sz="1800" dirty="0"/>
                    </a:p>
                  </a:txBody>
                  <a:tcPr marL="68580" marR="68580" marT="34290" marB="34290">
                    <a:solidFill>
                      <a:srgbClr val="C00000"/>
                    </a:solidFill>
                  </a:tcPr>
                </a:tc>
              </a:tr>
              <a:tr h="342900">
                <a:tc>
                  <a:txBody>
                    <a:bodyPr/>
                    <a:lstStyle/>
                    <a:p>
                      <a:r>
                        <a:rPr lang="en-US" sz="1800" dirty="0" smtClean="0"/>
                        <a:t>3</a:t>
                      </a:r>
                      <a:endParaRPr lang="en-US" sz="1800" dirty="0"/>
                    </a:p>
                  </a:txBody>
                  <a:tcPr marL="68580" marR="68580" marT="34290" marB="34290">
                    <a:solidFill>
                      <a:srgbClr val="FFC000"/>
                    </a:solidFill>
                  </a:tcPr>
                </a:tc>
                <a:tc>
                  <a:txBody>
                    <a:bodyPr/>
                    <a:lstStyle/>
                    <a:p>
                      <a:r>
                        <a:rPr lang="en-US" sz="1800" dirty="0" smtClean="0"/>
                        <a:t>2</a:t>
                      </a:r>
                      <a:endParaRPr lang="en-US" sz="1800" dirty="0"/>
                    </a:p>
                  </a:txBody>
                  <a:tcPr marL="68580" marR="68580" marT="34290" marB="34290">
                    <a:solidFill>
                      <a:srgbClr val="FFC000"/>
                    </a:solidFill>
                  </a:tcPr>
                </a:tc>
              </a:tr>
              <a:tr h="342900">
                <a:tc>
                  <a:txBody>
                    <a:bodyPr/>
                    <a:lstStyle/>
                    <a:p>
                      <a:r>
                        <a:rPr lang="en-US" sz="1800" dirty="0" smtClean="0"/>
                        <a:t>4</a:t>
                      </a:r>
                      <a:endParaRPr lang="en-US" sz="1800" dirty="0"/>
                    </a:p>
                  </a:txBody>
                  <a:tcPr marL="68580" marR="68580" marT="34290" marB="34290">
                    <a:solidFill>
                      <a:srgbClr val="92D050"/>
                    </a:solidFill>
                  </a:tcPr>
                </a:tc>
                <a:tc>
                  <a:txBody>
                    <a:bodyPr/>
                    <a:lstStyle/>
                    <a:p>
                      <a:r>
                        <a:rPr lang="en-US" sz="1800" dirty="0" smtClean="0"/>
                        <a:t>7</a:t>
                      </a:r>
                      <a:endParaRPr lang="en-US" sz="1800" dirty="0"/>
                    </a:p>
                  </a:txBody>
                  <a:tcPr marL="68580" marR="68580" marT="34290" marB="34290">
                    <a:solidFill>
                      <a:srgbClr val="92D050"/>
                    </a:solidFill>
                  </a:tcPr>
                </a:tc>
              </a:tr>
              <a:tr h="128587">
                <a:tc>
                  <a:txBody>
                    <a:bodyPr/>
                    <a:lstStyle/>
                    <a:p>
                      <a:r>
                        <a:rPr lang="en-US" sz="1800" dirty="0" smtClean="0"/>
                        <a:t>4</a:t>
                      </a:r>
                      <a:endParaRPr lang="en-US" sz="1800" dirty="0"/>
                    </a:p>
                  </a:txBody>
                  <a:tcPr marL="68580" marR="68580" marT="34290" marB="34290">
                    <a:solidFill>
                      <a:srgbClr val="92D050"/>
                    </a:solidFill>
                  </a:tcPr>
                </a:tc>
                <a:tc>
                  <a:txBody>
                    <a:bodyPr/>
                    <a:lstStyle/>
                    <a:p>
                      <a:r>
                        <a:rPr lang="en-US" sz="1800" dirty="0" smtClean="0"/>
                        <a:t>3</a:t>
                      </a:r>
                      <a:endParaRPr lang="en-US" sz="1800" dirty="0"/>
                    </a:p>
                  </a:txBody>
                  <a:tcPr marL="68580" marR="68580" marT="34290" marB="34290">
                    <a:solidFill>
                      <a:srgbClr val="92D050"/>
                    </a:solidFill>
                  </a:tcPr>
                </a:tc>
              </a:tr>
              <a:tr h="342900">
                <a:tc>
                  <a:txBody>
                    <a:bodyPr/>
                    <a:lstStyle/>
                    <a:p>
                      <a:r>
                        <a:rPr lang="en-US" sz="1800" dirty="0" smtClean="0"/>
                        <a:t>3</a:t>
                      </a:r>
                      <a:endParaRPr lang="en-US" sz="1800" dirty="0"/>
                    </a:p>
                  </a:txBody>
                  <a:tcPr marL="68580" marR="68580" marT="34290" marB="34290">
                    <a:solidFill>
                      <a:srgbClr val="FFC000"/>
                    </a:solidFill>
                  </a:tcPr>
                </a:tc>
                <a:tc>
                  <a:txBody>
                    <a:bodyPr/>
                    <a:lstStyle/>
                    <a:p>
                      <a:r>
                        <a:rPr lang="en-US" sz="1800" dirty="0" smtClean="0"/>
                        <a:t>8</a:t>
                      </a:r>
                      <a:endParaRPr lang="en-US" sz="1800" dirty="0"/>
                    </a:p>
                  </a:txBody>
                  <a:tcPr marL="68580" marR="68580" marT="34290" marB="34290">
                    <a:solidFill>
                      <a:srgbClr val="FFC000"/>
                    </a:solidFill>
                  </a:tcPr>
                </a:tc>
              </a:tr>
              <a:tr h="342900">
                <a:tc>
                  <a:txBody>
                    <a:bodyPr/>
                    <a:lstStyle/>
                    <a:p>
                      <a:r>
                        <a:rPr lang="en-US" sz="1800" dirty="0" smtClean="0"/>
                        <a:t>4</a:t>
                      </a:r>
                      <a:endParaRPr lang="en-US" sz="1800" dirty="0"/>
                    </a:p>
                  </a:txBody>
                  <a:tcPr marL="68580" marR="68580" marT="34290" marB="34290">
                    <a:solidFill>
                      <a:srgbClr val="92D050"/>
                    </a:solidFill>
                  </a:tcPr>
                </a:tc>
                <a:tc>
                  <a:txBody>
                    <a:bodyPr/>
                    <a:lstStyle/>
                    <a:p>
                      <a:r>
                        <a:rPr lang="en-US" sz="1800" dirty="0" smtClean="0"/>
                        <a:t>8</a:t>
                      </a:r>
                      <a:endParaRPr lang="en-US" sz="1800" dirty="0"/>
                    </a:p>
                  </a:txBody>
                  <a:tcPr marL="68580" marR="68580" marT="34290" marB="34290">
                    <a:solidFill>
                      <a:srgbClr val="92D050"/>
                    </a:solidFill>
                  </a:tcPr>
                </a:tc>
              </a:tr>
              <a:tr h="342900">
                <a:tc>
                  <a:txBody>
                    <a:bodyPr/>
                    <a:lstStyle/>
                    <a:p>
                      <a:r>
                        <a:rPr lang="en-US" sz="1800" dirty="0" smtClean="0"/>
                        <a:t>2</a:t>
                      </a:r>
                      <a:endParaRPr lang="en-US" sz="1800" dirty="0"/>
                    </a:p>
                  </a:txBody>
                  <a:tcPr marL="68580" marR="68580" marT="34290" marB="34290">
                    <a:solidFill>
                      <a:srgbClr val="C00000"/>
                    </a:solidFill>
                  </a:tcPr>
                </a:tc>
                <a:tc>
                  <a:txBody>
                    <a:bodyPr/>
                    <a:lstStyle/>
                    <a:p>
                      <a:r>
                        <a:rPr lang="en-US" sz="1800" dirty="0" smtClean="0"/>
                        <a:t>7</a:t>
                      </a:r>
                      <a:endParaRPr lang="en-US" sz="1800" dirty="0"/>
                    </a:p>
                  </a:txBody>
                  <a:tcPr marL="68580" marR="68580" marT="34290" marB="34290">
                    <a:solidFill>
                      <a:srgbClr val="C00000"/>
                    </a:solidFill>
                  </a:tcPr>
                </a:tc>
              </a:tr>
              <a:tr h="342900">
                <a:tc>
                  <a:txBody>
                    <a:bodyPr/>
                    <a:lstStyle/>
                    <a:p>
                      <a:r>
                        <a:rPr lang="en-US" sz="1800" dirty="0" smtClean="0"/>
                        <a:t>6</a:t>
                      </a:r>
                      <a:endParaRPr lang="en-US" sz="1800" dirty="0"/>
                    </a:p>
                  </a:txBody>
                  <a:tcPr marL="68580" marR="68580" marT="34290" marB="34290">
                    <a:solidFill>
                      <a:srgbClr val="00B0F0"/>
                    </a:solidFill>
                  </a:tcPr>
                </a:tc>
                <a:tc>
                  <a:txBody>
                    <a:bodyPr/>
                    <a:lstStyle/>
                    <a:p>
                      <a:r>
                        <a:rPr lang="en-US" sz="1800" dirty="0" smtClean="0"/>
                        <a:t>1</a:t>
                      </a:r>
                      <a:endParaRPr lang="en-US" sz="1800" dirty="0"/>
                    </a:p>
                  </a:txBody>
                  <a:tcPr marL="68580" marR="68580" marT="34290" marB="34290">
                    <a:solidFill>
                      <a:srgbClr val="00B0F0"/>
                    </a:solidFill>
                  </a:tcPr>
                </a:tc>
              </a:tr>
              <a:tr h="342900">
                <a:tc>
                  <a:txBody>
                    <a:bodyPr/>
                    <a:lstStyle/>
                    <a:p>
                      <a:r>
                        <a:rPr lang="en-US" sz="1800" dirty="0" smtClean="0"/>
                        <a:t>8</a:t>
                      </a:r>
                      <a:endParaRPr lang="en-US" sz="1800" dirty="0"/>
                    </a:p>
                  </a:txBody>
                  <a:tcPr marL="68580" marR="68580" marT="34290" marB="34290">
                    <a:solidFill>
                      <a:srgbClr val="0070C0"/>
                    </a:solidFill>
                  </a:tcPr>
                </a:tc>
                <a:tc>
                  <a:txBody>
                    <a:bodyPr/>
                    <a:lstStyle/>
                    <a:p>
                      <a:r>
                        <a:rPr lang="en-US" sz="1800" dirty="0" smtClean="0"/>
                        <a:t>5</a:t>
                      </a:r>
                      <a:endParaRPr lang="en-US" sz="1800" dirty="0"/>
                    </a:p>
                  </a:txBody>
                  <a:tcPr marL="68580" marR="68580" marT="34290" marB="34290">
                    <a:solidFill>
                      <a:srgbClr val="0070C0"/>
                    </a:solidFill>
                  </a:tcPr>
                </a:tc>
              </a:tr>
              <a:tr h="342900">
                <a:tc>
                  <a:txBody>
                    <a:bodyPr/>
                    <a:lstStyle/>
                    <a:p>
                      <a:r>
                        <a:rPr lang="en-US" sz="1800" dirty="0" smtClean="0"/>
                        <a:t>1</a:t>
                      </a:r>
                      <a:endParaRPr lang="en-US" sz="1800" dirty="0"/>
                    </a:p>
                  </a:txBody>
                  <a:tcPr marL="68580" marR="68580" marT="34290" marB="34290">
                    <a:solidFill>
                      <a:srgbClr val="FF0000"/>
                    </a:solidFill>
                  </a:tcPr>
                </a:tc>
                <a:tc>
                  <a:txBody>
                    <a:bodyPr/>
                    <a:lstStyle/>
                    <a:p>
                      <a:r>
                        <a:rPr lang="en-US" sz="1800" dirty="0" smtClean="0"/>
                        <a:t>5</a:t>
                      </a:r>
                      <a:endParaRPr lang="en-US" sz="1800" dirty="0"/>
                    </a:p>
                  </a:txBody>
                  <a:tcPr marL="68580" marR="68580" marT="34290" marB="34290">
                    <a:solidFill>
                      <a:srgbClr val="FF0000"/>
                    </a:solidFill>
                  </a:tcPr>
                </a:tc>
              </a:tr>
            </a:tbl>
          </a:graphicData>
        </a:graphic>
      </p:graphicFrame>
      <p:cxnSp>
        <p:nvCxnSpPr>
          <p:cNvPr id="57" name="Straight Arrow Connector 56"/>
          <p:cNvCxnSpPr/>
          <p:nvPr/>
        </p:nvCxnSpPr>
        <p:spPr>
          <a:xfrm flipH="1">
            <a:off x="5268808" y="1591939"/>
            <a:ext cx="422" cy="439529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5401011" y="1591939"/>
            <a:ext cx="2114" cy="439529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540285" y="1591939"/>
            <a:ext cx="1190" cy="439529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111817" y="1591939"/>
            <a:ext cx="7190" cy="439529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itle 3"/>
          <p:cNvSpPr>
            <a:spLocks noGrp="1"/>
          </p:cNvSpPr>
          <p:nvPr>
            <p:ph type="title"/>
          </p:nvPr>
        </p:nvSpPr>
        <p:spPr>
          <a:xfrm>
            <a:off x="457200" y="274638"/>
            <a:ext cx="8229600" cy="1143000"/>
          </a:xfrm>
        </p:spPr>
        <p:txBody>
          <a:bodyPr/>
          <a:lstStyle/>
          <a:p>
            <a:r>
              <a:rPr lang="en-US" dirty="0" smtClean="0"/>
              <a:t>Order is not important</a:t>
            </a:r>
            <a:endParaRPr lang="en-US" dirty="0"/>
          </a:p>
        </p:txBody>
      </p:sp>
      <p:sp>
        <p:nvSpPr>
          <p:cNvPr id="4" name="Rectangle 3"/>
          <p:cNvSpPr/>
          <p:nvPr/>
        </p:nvSpPr>
        <p:spPr>
          <a:xfrm>
            <a:off x="1066800" y="2895600"/>
            <a:ext cx="7467600" cy="9144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FF0000"/>
                </a:solidFill>
                <a:latin typeface="Georgia" panose="02040502050405020303" pitchFamily="18" charset="0"/>
              </a:rPr>
              <a:t>No pre-processing (sorting and indexing) needed!</a:t>
            </a:r>
            <a:endParaRPr lang="en-US" sz="2200" b="1" dirty="0">
              <a:solidFill>
                <a:srgbClr val="FF0000"/>
              </a:solidFill>
              <a:latin typeface="Georgia" panose="02040502050405020303" pitchFamily="18" charset="0"/>
            </a:endParaRPr>
          </a:p>
        </p:txBody>
      </p:sp>
    </p:spTree>
    <p:extLst>
      <p:ext uri="{BB962C8B-B14F-4D97-AF65-F5344CB8AC3E}">
        <p14:creationId xmlns="" xmlns:p14="http://schemas.microsoft.com/office/powerpoint/2010/main" val="206468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still …</a:t>
            </a:r>
            <a:endParaRPr lang="en-US" dirty="0"/>
          </a:p>
        </p:txBody>
      </p:sp>
      <p:sp>
        <p:nvSpPr>
          <p:cNvPr id="3" name="Content Placeholder 2"/>
          <p:cNvSpPr>
            <a:spLocks noGrp="1"/>
          </p:cNvSpPr>
          <p:nvPr>
            <p:ph idx="1"/>
          </p:nvPr>
        </p:nvSpPr>
        <p:spPr/>
        <p:txBody>
          <a:bodyPr/>
          <a:lstStyle/>
          <a:p>
            <a:pPr>
              <a:lnSpc>
                <a:spcPct val="150000"/>
              </a:lnSpc>
            </a:pPr>
            <a:r>
              <a:rPr lang="en-US" dirty="0" smtClean="0"/>
              <a:t>Random access for vertices</a:t>
            </a:r>
          </a:p>
          <a:p>
            <a:pPr>
              <a:lnSpc>
                <a:spcPct val="150000"/>
              </a:lnSpc>
            </a:pPr>
            <a:r>
              <a:rPr lang="en-US" dirty="0" smtClean="0"/>
              <a:t>Vertices may not fit into fast storage</a:t>
            </a:r>
          </a:p>
        </p:txBody>
      </p:sp>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l="15928"/>
          <a:stretch/>
        </p:blipFill>
        <p:spPr>
          <a:xfrm>
            <a:off x="609600" y="3458598"/>
            <a:ext cx="2819400" cy="2515165"/>
          </a:xfrm>
          <a:prstGeom prst="rect">
            <a:avLst/>
          </a:prstGeom>
          <a:ln>
            <a:noFill/>
          </a:ln>
          <a:effectLst>
            <a:softEdge rad="112500"/>
          </a:effectLst>
        </p:spPr>
      </p:pic>
      <p:grpSp>
        <p:nvGrpSpPr>
          <p:cNvPr id="7" name="Group 6"/>
          <p:cNvGrpSpPr/>
          <p:nvPr/>
        </p:nvGrpSpPr>
        <p:grpSpPr>
          <a:xfrm>
            <a:off x="3429000" y="3306198"/>
            <a:ext cx="5498592" cy="2544763"/>
            <a:chOff x="3429000" y="3306198"/>
            <a:chExt cx="5498592" cy="2544763"/>
          </a:xfrm>
        </p:grpSpPr>
        <p:sp>
          <p:nvSpPr>
            <p:cNvPr id="5" name="12-Point Star 4"/>
            <p:cNvSpPr/>
            <p:nvPr/>
          </p:nvSpPr>
          <p:spPr>
            <a:xfrm rot="21167550">
              <a:off x="3429000" y="3306198"/>
              <a:ext cx="5498592" cy="2544763"/>
            </a:xfrm>
            <a:prstGeom prst="star12">
              <a:avLst/>
            </a:prstGeom>
            <a:solidFill>
              <a:schemeClr val="tx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dirty="0">
                <a:latin typeface="Georgia" panose="02040502050405020303" pitchFamily="18" charset="0"/>
              </a:endParaRPr>
            </a:p>
          </p:txBody>
        </p:sp>
        <p:sp>
          <p:nvSpPr>
            <p:cNvPr id="6" name="TextBox 5"/>
            <p:cNvSpPr txBox="1"/>
            <p:nvPr/>
          </p:nvSpPr>
          <p:spPr>
            <a:xfrm rot="21017982">
              <a:off x="4124672" y="4222635"/>
              <a:ext cx="4785246" cy="523220"/>
            </a:xfrm>
            <a:prstGeom prst="rect">
              <a:avLst/>
            </a:prstGeom>
            <a:noFill/>
          </p:spPr>
          <p:txBody>
            <a:bodyPr wrap="square" rtlCol="0">
              <a:spAutoFit/>
            </a:bodyPr>
            <a:lstStyle/>
            <a:p>
              <a:r>
                <a:rPr lang="en-US" sz="2800" b="1" dirty="0" smtClean="0">
                  <a:solidFill>
                    <a:schemeClr val="bg1">
                      <a:lumMod val="95000"/>
                    </a:schemeClr>
                  </a:solidFill>
                  <a:latin typeface="Georgia" panose="02040502050405020303" pitchFamily="18" charset="0"/>
                </a:rPr>
                <a:t>Streaming Partitions</a:t>
              </a:r>
              <a:endParaRPr lang="en-US" sz="2800" b="1" dirty="0">
                <a:solidFill>
                  <a:schemeClr val="bg1">
                    <a:lumMod val="95000"/>
                  </a:schemeClr>
                </a:solidFill>
                <a:latin typeface="Georgia" panose="02040502050405020303" pitchFamily="18" charset="0"/>
              </a:endParaRPr>
            </a:p>
          </p:txBody>
        </p:sp>
      </p:grpSp>
    </p:spTree>
    <p:extLst>
      <p:ext uri="{BB962C8B-B14F-4D97-AF65-F5344CB8AC3E}">
        <p14:creationId xmlns="" xmlns:p14="http://schemas.microsoft.com/office/powerpoint/2010/main" val="409730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Streaming Partitions</a:t>
            </a:r>
            <a:endParaRPr lang="en-US" dirty="0"/>
          </a:p>
        </p:txBody>
      </p:sp>
      <p:sp>
        <p:nvSpPr>
          <p:cNvPr id="4" name="Rectangle 3"/>
          <p:cNvSpPr/>
          <p:nvPr/>
        </p:nvSpPr>
        <p:spPr>
          <a:xfrm>
            <a:off x="432816" y="1600200"/>
            <a:ext cx="4648200" cy="4191000"/>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762000" y="2133600"/>
            <a:ext cx="3886200" cy="762000"/>
          </a:xfrm>
          <a:prstGeom prst="rect">
            <a:avLst/>
          </a:prstGeom>
          <a:ln>
            <a:solidFill>
              <a:srgbClr val="D255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b="1" dirty="0" smtClean="0">
                <a:solidFill>
                  <a:schemeClr val="tx1"/>
                </a:solidFill>
                <a:latin typeface="Georgia" panose="02040502050405020303" pitchFamily="18" charset="0"/>
              </a:rPr>
              <a:t>V=Subset of  vertices</a:t>
            </a:r>
            <a:endParaRPr lang="en-US" sz="2200" b="1" dirty="0">
              <a:solidFill>
                <a:schemeClr val="tx1"/>
              </a:solidFill>
              <a:latin typeface="Georgia" panose="02040502050405020303" pitchFamily="18" charset="0"/>
            </a:endParaRPr>
          </a:p>
        </p:txBody>
      </p:sp>
      <p:sp>
        <p:nvSpPr>
          <p:cNvPr id="6" name="Rectangle 5"/>
          <p:cNvSpPr/>
          <p:nvPr/>
        </p:nvSpPr>
        <p:spPr>
          <a:xfrm>
            <a:off x="762000" y="3276600"/>
            <a:ext cx="3886200" cy="762000"/>
          </a:xfrm>
          <a:prstGeom prst="rect">
            <a:avLst/>
          </a:prstGeom>
          <a:ln>
            <a:solidFill>
              <a:srgbClr val="D255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b="1" dirty="0" smtClean="0">
                <a:solidFill>
                  <a:schemeClr val="tx1"/>
                </a:solidFill>
                <a:latin typeface="Georgia" panose="02040502050405020303" pitchFamily="18" charset="0"/>
              </a:rPr>
              <a:t>E=Outgoing edges of  V</a:t>
            </a:r>
            <a:endParaRPr lang="en-US" sz="2200" b="1" dirty="0">
              <a:solidFill>
                <a:schemeClr val="tx1"/>
              </a:solidFill>
              <a:latin typeface="Georgia" panose="02040502050405020303" pitchFamily="18" charset="0"/>
            </a:endParaRPr>
          </a:p>
        </p:txBody>
      </p:sp>
      <p:sp>
        <p:nvSpPr>
          <p:cNvPr id="7" name="Rectangle 6"/>
          <p:cNvSpPr/>
          <p:nvPr/>
        </p:nvSpPr>
        <p:spPr>
          <a:xfrm>
            <a:off x="762000" y="4419600"/>
            <a:ext cx="3886200" cy="762000"/>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200" b="1" dirty="0" smtClean="0">
                <a:solidFill>
                  <a:schemeClr val="tx1"/>
                </a:solidFill>
                <a:latin typeface="Georgia" panose="02040502050405020303" pitchFamily="18" charset="0"/>
              </a:rPr>
              <a:t>U=Incoming </a:t>
            </a:r>
            <a:r>
              <a:rPr lang="en-US" sz="2200" b="1" dirty="0">
                <a:solidFill>
                  <a:schemeClr val="tx1"/>
                </a:solidFill>
                <a:latin typeface="Georgia" panose="02040502050405020303" pitchFamily="18" charset="0"/>
              </a:rPr>
              <a:t>u</a:t>
            </a:r>
            <a:r>
              <a:rPr lang="en-US" sz="2200" b="1" dirty="0" smtClean="0">
                <a:solidFill>
                  <a:schemeClr val="tx1"/>
                </a:solidFill>
                <a:latin typeface="Georgia" panose="02040502050405020303" pitchFamily="18" charset="0"/>
              </a:rPr>
              <a:t>pdates to V</a:t>
            </a:r>
            <a:endParaRPr lang="en-US" sz="2200" b="1" dirty="0">
              <a:solidFill>
                <a:schemeClr val="tx1"/>
              </a:solidFill>
              <a:latin typeface="Georgia" panose="02040502050405020303" pitchFamily="18" charset="0"/>
            </a:endParaRPr>
          </a:p>
        </p:txBody>
      </p:sp>
      <p:grpSp>
        <p:nvGrpSpPr>
          <p:cNvPr id="3" name="Group 16"/>
          <p:cNvGrpSpPr/>
          <p:nvPr/>
        </p:nvGrpSpPr>
        <p:grpSpPr>
          <a:xfrm>
            <a:off x="4648200" y="2218492"/>
            <a:ext cx="3962400" cy="677108"/>
            <a:chOff x="4648200" y="2218492"/>
            <a:chExt cx="3962400" cy="677108"/>
          </a:xfrm>
        </p:grpSpPr>
        <p:sp>
          <p:nvSpPr>
            <p:cNvPr id="10" name="Left Arrow 9"/>
            <p:cNvSpPr/>
            <p:nvPr/>
          </p:nvSpPr>
          <p:spPr>
            <a:xfrm>
              <a:off x="4648200" y="2362200"/>
              <a:ext cx="1267968" cy="318516"/>
            </a:xfrm>
            <a:prstGeom prst="leftArrow">
              <a:avLst/>
            </a:prstGeom>
            <a:solidFill>
              <a:srgbClr val="FFCA21"/>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867400" y="2218492"/>
              <a:ext cx="2743200" cy="677108"/>
            </a:xfrm>
            <a:prstGeom prst="rect">
              <a:avLst/>
            </a:prstGeom>
            <a:solidFill>
              <a:schemeClr val="bg1"/>
            </a:solidFill>
            <a:ln>
              <a:solidFill>
                <a:srgbClr val="FFC000"/>
              </a:solidFill>
            </a:ln>
          </p:spPr>
          <p:txBody>
            <a:bodyPr wrap="square" rtlCol="0">
              <a:spAutoFit/>
            </a:bodyPr>
            <a:lstStyle/>
            <a:p>
              <a:pPr algn="ctr"/>
              <a:endParaRPr lang="en-US" sz="800" b="1" dirty="0" smtClean="0">
                <a:latin typeface="Georgia" panose="02040502050405020303" pitchFamily="18" charset="0"/>
              </a:endParaRPr>
            </a:p>
            <a:p>
              <a:pPr algn="ctr"/>
              <a:r>
                <a:rPr lang="en-US" sz="2200" b="1" dirty="0" smtClean="0">
                  <a:latin typeface="Georgia" panose="02040502050405020303" pitchFamily="18" charset="0"/>
                </a:rPr>
                <a:t>Mutually disjoint</a:t>
              </a:r>
            </a:p>
            <a:p>
              <a:pPr algn="ctr"/>
              <a:endParaRPr lang="en-US" sz="800" b="1" dirty="0">
                <a:latin typeface="Georgia" panose="02040502050405020303" pitchFamily="18" charset="0"/>
              </a:endParaRPr>
            </a:p>
          </p:txBody>
        </p:sp>
      </p:grpSp>
      <p:grpSp>
        <p:nvGrpSpPr>
          <p:cNvPr id="8" name="Group 18"/>
          <p:cNvGrpSpPr/>
          <p:nvPr/>
        </p:nvGrpSpPr>
        <p:grpSpPr>
          <a:xfrm>
            <a:off x="4675632" y="4504492"/>
            <a:ext cx="3934968" cy="1015663"/>
            <a:chOff x="4675632" y="4504492"/>
            <a:chExt cx="3934968" cy="1015663"/>
          </a:xfrm>
        </p:grpSpPr>
        <p:sp>
          <p:nvSpPr>
            <p:cNvPr id="12" name="Left Arrow 11"/>
            <p:cNvSpPr/>
            <p:nvPr/>
          </p:nvSpPr>
          <p:spPr>
            <a:xfrm>
              <a:off x="4675632" y="4648200"/>
              <a:ext cx="1267968" cy="318516"/>
            </a:xfrm>
            <a:prstGeom prst="leftArrow">
              <a:avLst/>
            </a:prstGeom>
            <a:solidFill>
              <a:srgbClr val="FFCA21"/>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867400" y="4504492"/>
              <a:ext cx="2743200" cy="1015663"/>
            </a:xfrm>
            <a:prstGeom prst="rect">
              <a:avLst/>
            </a:prstGeom>
            <a:solidFill>
              <a:schemeClr val="bg1"/>
            </a:solidFill>
            <a:ln>
              <a:solidFill>
                <a:srgbClr val="FFC000"/>
              </a:solidFill>
            </a:ln>
          </p:spPr>
          <p:txBody>
            <a:bodyPr wrap="square" rtlCol="0">
              <a:spAutoFit/>
            </a:bodyPr>
            <a:lstStyle/>
            <a:p>
              <a:pPr algn="ctr"/>
              <a:endParaRPr lang="en-US" sz="800" b="1" dirty="0" smtClean="0">
                <a:latin typeface="Georgia" panose="02040502050405020303" pitchFamily="18" charset="0"/>
              </a:endParaRPr>
            </a:p>
            <a:p>
              <a:pPr algn="ctr"/>
              <a:r>
                <a:rPr lang="en-US" sz="2200" b="1" dirty="0" smtClean="0">
                  <a:latin typeface="Georgia" panose="02040502050405020303" pitchFamily="18" charset="0"/>
                </a:rPr>
                <a:t> Changing in each scatter phase</a:t>
              </a:r>
            </a:p>
            <a:p>
              <a:pPr algn="ctr"/>
              <a:endParaRPr lang="en-US" sz="800" b="1" dirty="0">
                <a:latin typeface="Georgia" panose="02040502050405020303" pitchFamily="18" charset="0"/>
              </a:endParaRPr>
            </a:p>
          </p:txBody>
        </p:sp>
      </p:grpSp>
      <p:grpSp>
        <p:nvGrpSpPr>
          <p:cNvPr id="9" name="Group 17"/>
          <p:cNvGrpSpPr/>
          <p:nvPr/>
        </p:nvGrpSpPr>
        <p:grpSpPr>
          <a:xfrm>
            <a:off x="4520597" y="3048046"/>
            <a:ext cx="4090003" cy="990554"/>
            <a:chOff x="4520597" y="3048046"/>
            <a:chExt cx="4090003" cy="990554"/>
          </a:xfrm>
        </p:grpSpPr>
        <p:sp>
          <p:nvSpPr>
            <p:cNvPr id="11" name="Left Arrow 10"/>
            <p:cNvSpPr/>
            <p:nvPr/>
          </p:nvSpPr>
          <p:spPr>
            <a:xfrm>
              <a:off x="4648200" y="3505200"/>
              <a:ext cx="1267968" cy="318516"/>
            </a:xfrm>
            <a:prstGeom prst="leftArrow">
              <a:avLst/>
            </a:prstGeom>
            <a:solidFill>
              <a:srgbClr val="FFCA21"/>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Left Arrow 15"/>
            <p:cNvSpPr/>
            <p:nvPr/>
          </p:nvSpPr>
          <p:spPr>
            <a:xfrm rot="2272556">
              <a:off x="4520597" y="3048046"/>
              <a:ext cx="1609187" cy="384689"/>
            </a:xfrm>
            <a:prstGeom prst="leftArrow">
              <a:avLst/>
            </a:prstGeom>
            <a:solidFill>
              <a:srgbClr val="FFCA21"/>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867400" y="3361492"/>
              <a:ext cx="2743200" cy="677108"/>
            </a:xfrm>
            <a:prstGeom prst="rect">
              <a:avLst/>
            </a:prstGeom>
            <a:solidFill>
              <a:schemeClr val="bg1"/>
            </a:solidFill>
            <a:ln>
              <a:solidFill>
                <a:srgbClr val="FFC000"/>
              </a:solidFill>
            </a:ln>
          </p:spPr>
          <p:txBody>
            <a:bodyPr wrap="square" rtlCol="0">
              <a:spAutoFit/>
            </a:bodyPr>
            <a:lstStyle/>
            <a:p>
              <a:pPr algn="ctr"/>
              <a:endParaRPr lang="en-US" sz="800" b="1" dirty="0" smtClean="0">
                <a:latin typeface="Georgia" panose="02040502050405020303" pitchFamily="18" charset="0"/>
              </a:endParaRPr>
            </a:p>
            <a:p>
              <a:pPr algn="ctr"/>
              <a:r>
                <a:rPr lang="en-US" sz="2200" b="1" dirty="0" smtClean="0">
                  <a:latin typeface="Georgia" panose="02040502050405020303" pitchFamily="18" charset="0"/>
                </a:rPr>
                <a:t>Constant set</a:t>
              </a:r>
            </a:p>
            <a:p>
              <a:pPr algn="ctr"/>
              <a:endParaRPr lang="en-US" sz="800" b="1" dirty="0">
                <a:latin typeface="Georgia" panose="02040502050405020303" pitchFamily="18" charset="0"/>
              </a:endParaRPr>
            </a:p>
          </p:txBody>
        </p:sp>
      </p:grpSp>
    </p:spTree>
    <p:extLst>
      <p:ext uri="{BB962C8B-B14F-4D97-AF65-F5344CB8AC3E}">
        <p14:creationId xmlns="" xmlns:p14="http://schemas.microsoft.com/office/powerpoint/2010/main" val="19538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0"/>
          <p:cNvGrpSpPr/>
          <p:nvPr/>
        </p:nvGrpSpPr>
        <p:grpSpPr>
          <a:xfrm>
            <a:off x="762000" y="4343400"/>
            <a:ext cx="1600200" cy="1524000"/>
            <a:chOff x="609600" y="1600200"/>
            <a:chExt cx="1905000" cy="1981200"/>
          </a:xfrm>
        </p:grpSpPr>
        <p:sp>
          <p:nvSpPr>
            <p:cNvPr id="82" name="Rectangle 81"/>
            <p:cNvSpPr/>
            <p:nvPr/>
          </p:nvSpPr>
          <p:spPr>
            <a:xfrm>
              <a:off x="609600" y="1600200"/>
              <a:ext cx="1905000" cy="1981200"/>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86"/>
            <p:cNvGrpSpPr/>
            <p:nvPr/>
          </p:nvGrpSpPr>
          <p:grpSpPr>
            <a:xfrm>
              <a:off x="914400" y="1752600"/>
              <a:ext cx="1371600" cy="1676400"/>
              <a:chOff x="914400" y="1752600"/>
              <a:chExt cx="1371600" cy="1676400"/>
            </a:xfrm>
          </p:grpSpPr>
          <p:sp>
            <p:nvSpPr>
              <p:cNvPr id="88" name="Rectangle 87"/>
              <p:cNvSpPr/>
              <p:nvPr/>
            </p:nvSpPr>
            <p:spPr>
              <a:xfrm>
                <a:off x="914400" y="1752600"/>
                <a:ext cx="13716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err="1" smtClean="0">
                    <a:solidFill>
                      <a:schemeClr val="tx1"/>
                    </a:solidFill>
                    <a:latin typeface="Georgia" panose="02040502050405020303" pitchFamily="18" charset="0"/>
                  </a:rPr>
                  <a:t>Vn</a:t>
                </a:r>
                <a:endParaRPr lang="en-US" b="1" dirty="0">
                  <a:solidFill>
                    <a:schemeClr val="tx1"/>
                  </a:solidFill>
                  <a:latin typeface="Georgia" panose="02040502050405020303" pitchFamily="18" charset="0"/>
                </a:endParaRPr>
              </a:p>
            </p:txBody>
          </p:sp>
          <p:sp>
            <p:nvSpPr>
              <p:cNvPr id="89" name="Rectangle 88"/>
              <p:cNvSpPr/>
              <p:nvPr/>
            </p:nvSpPr>
            <p:spPr>
              <a:xfrm>
                <a:off x="914400" y="2362200"/>
                <a:ext cx="13716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chemeClr val="tx1"/>
                    </a:solidFill>
                    <a:latin typeface="Georgia" panose="02040502050405020303" pitchFamily="18" charset="0"/>
                  </a:rPr>
                  <a:t>En</a:t>
                </a:r>
                <a:endParaRPr lang="en-US" b="1" dirty="0">
                  <a:solidFill>
                    <a:schemeClr val="tx1"/>
                  </a:solidFill>
                  <a:latin typeface="Georgia" panose="02040502050405020303" pitchFamily="18" charset="0"/>
                </a:endParaRPr>
              </a:p>
            </p:txBody>
          </p:sp>
          <p:sp>
            <p:nvSpPr>
              <p:cNvPr id="90" name="Rectangle 89"/>
              <p:cNvSpPr/>
              <p:nvPr/>
            </p:nvSpPr>
            <p:spPr>
              <a:xfrm>
                <a:off x="914400" y="2971800"/>
                <a:ext cx="1371600" cy="457200"/>
              </a:xfrm>
              <a:prstGeom prst="rect">
                <a:avLst/>
              </a:prstGeom>
              <a:solidFill>
                <a:srgbClr val="92D050"/>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chemeClr val="tx1"/>
                    </a:solidFill>
                    <a:latin typeface="Georgia" panose="02040502050405020303" pitchFamily="18" charset="0"/>
                  </a:rPr>
                  <a:t>Un</a:t>
                </a:r>
                <a:endParaRPr lang="en-US" b="1" dirty="0">
                  <a:solidFill>
                    <a:schemeClr val="tx1"/>
                  </a:solidFill>
                  <a:latin typeface="Georgia" panose="02040502050405020303" pitchFamily="18" charset="0"/>
                </a:endParaRPr>
              </a:p>
            </p:txBody>
          </p:sp>
        </p:grpSp>
      </p:grpSp>
      <p:sp>
        <p:nvSpPr>
          <p:cNvPr id="2" name="Title 1"/>
          <p:cNvSpPr>
            <a:spLocks noGrp="1"/>
          </p:cNvSpPr>
          <p:nvPr>
            <p:ph type="title"/>
          </p:nvPr>
        </p:nvSpPr>
        <p:spPr/>
        <p:txBody>
          <a:bodyPr/>
          <a:lstStyle/>
          <a:p>
            <a:r>
              <a:rPr lang="en-US" dirty="0" smtClean="0"/>
              <a:t> Scatter and Shuffle</a:t>
            </a:r>
            <a:endParaRPr lang="en-US" dirty="0"/>
          </a:p>
        </p:txBody>
      </p:sp>
      <p:grpSp>
        <p:nvGrpSpPr>
          <p:cNvPr id="9" name="Group 8"/>
          <p:cNvGrpSpPr/>
          <p:nvPr/>
        </p:nvGrpSpPr>
        <p:grpSpPr>
          <a:xfrm>
            <a:off x="762000" y="1600200"/>
            <a:ext cx="1600200" cy="1524000"/>
            <a:chOff x="609600" y="1600200"/>
            <a:chExt cx="1905000" cy="1981200"/>
          </a:xfrm>
        </p:grpSpPr>
        <p:sp>
          <p:nvSpPr>
            <p:cNvPr id="4" name="Rectangle 3"/>
            <p:cNvSpPr/>
            <p:nvPr/>
          </p:nvSpPr>
          <p:spPr>
            <a:xfrm>
              <a:off x="609600" y="1600200"/>
              <a:ext cx="1905000" cy="1981200"/>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7"/>
            <p:cNvGrpSpPr/>
            <p:nvPr/>
          </p:nvGrpSpPr>
          <p:grpSpPr>
            <a:xfrm>
              <a:off x="914400" y="1752600"/>
              <a:ext cx="1371600" cy="1676400"/>
              <a:chOff x="914400" y="1752600"/>
              <a:chExt cx="1371600" cy="1676400"/>
            </a:xfrm>
          </p:grpSpPr>
          <p:sp>
            <p:nvSpPr>
              <p:cNvPr id="5" name="Rectangle 4"/>
              <p:cNvSpPr/>
              <p:nvPr/>
            </p:nvSpPr>
            <p:spPr>
              <a:xfrm>
                <a:off x="914400" y="1752600"/>
                <a:ext cx="13716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chemeClr val="tx1"/>
                    </a:solidFill>
                    <a:latin typeface="Georgia" panose="02040502050405020303" pitchFamily="18" charset="0"/>
                  </a:rPr>
                  <a:t>V1</a:t>
                </a:r>
                <a:endParaRPr lang="en-US" b="1" dirty="0">
                  <a:solidFill>
                    <a:schemeClr val="tx1"/>
                  </a:solidFill>
                  <a:latin typeface="Georgia" panose="02040502050405020303" pitchFamily="18" charset="0"/>
                </a:endParaRPr>
              </a:p>
            </p:txBody>
          </p:sp>
          <p:sp>
            <p:nvSpPr>
              <p:cNvPr id="6" name="Rectangle 5"/>
              <p:cNvSpPr/>
              <p:nvPr/>
            </p:nvSpPr>
            <p:spPr>
              <a:xfrm>
                <a:off x="914400" y="2362200"/>
                <a:ext cx="13716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chemeClr val="tx1"/>
                    </a:solidFill>
                    <a:latin typeface="Georgia" panose="02040502050405020303" pitchFamily="18" charset="0"/>
                  </a:rPr>
                  <a:t>E1</a:t>
                </a:r>
                <a:endParaRPr lang="en-US" b="1" dirty="0">
                  <a:solidFill>
                    <a:schemeClr val="tx1"/>
                  </a:solidFill>
                  <a:latin typeface="Georgia" panose="02040502050405020303" pitchFamily="18" charset="0"/>
                </a:endParaRPr>
              </a:p>
            </p:txBody>
          </p:sp>
          <p:sp>
            <p:nvSpPr>
              <p:cNvPr id="7" name="Rectangle 6"/>
              <p:cNvSpPr/>
              <p:nvPr/>
            </p:nvSpPr>
            <p:spPr>
              <a:xfrm>
                <a:off x="914400" y="2971800"/>
                <a:ext cx="1371600" cy="457200"/>
              </a:xfrm>
              <a:prstGeom prst="rect">
                <a:avLst/>
              </a:prstGeom>
              <a:solidFill>
                <a:srgbClr val="92D050"/>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chemeClr val="tx1"/>
                    </a:solidFill>
                    <a:latin typeface="Georgia" panose="02040502050405020303" pitchFamily="18" charset="0"/>
                  </a:rPr>
                  <a:t>U1</a:t>
                </a:r>
                <a:endParaRPr lang="en-US" b="1" dirty="0">
                  <a:solidFill>
                    <a:schemeClr val="tx1"/>
                  </a:solidFill>
                  <a:latin typeface="Georgia" panose="02040502050405020303" pitchFamily="18" charset="0"/>
                </a:endParaRPr>
              </a:p>
            </p:txBody>
          </p:sp>
        </p:grpSp>
      </p:grpSp>
      <p:sp>
        <p:nvSpPr>
          <p:cNvPr id="13" name="Rectangle 12"/>
          <p:cNvSpPr/>
          <p:nvPr/>
        </p:nvSpPr>
        <p:spPr>
          <a:xfrm>
            <a:off x="3124200" y="1371600"/>
            <a:ext cx="5791200" cy="449580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34"/>
          <p:cNvGrpSpPr/>
          <p:nvPr/>
        </p:nvGrpSpPr>
        <p:grpSpPr>
          <a:xfrm>
            <a:off x="3581400" y="2514600"/>
            <a:ext cx="4800600" cy="381000"/>
            <a:chOff x="3581400" y="2362200"/>
            <a:chExt cx="4800600" cy="381000"/>
          </a:xfrm>
        </p:grpSpPr>
        <p:sp>
          <p:nvSpPr>
            <p:cNvPr id="18" name="Rectangle 17"/>
            <p:cNvSpPr/>
            <p:nvPr/>
          </p:nvSpPr>
          <p:spPr>
            <a:xfrm>
              <a:off x="3581400" y="2362200"/>
              <a:ext cx="4800600" cy="381000"/>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Georgia" panose="02040502050405020303" pitchFamily="18" charset="0"/>
                </a:rPr>
                <a:t>	Input buffer</a:t>
              </a:r>
              <a:endParaRPr lang="en-US" sz="2000" b="1" dirty="0">
                <a:solidFill>
                  <a:schemeClr val="tx1"/>
                </a:solidFill>
                <a:latin typeface="Georgia" panose="02040502050405020303" pitchFamily="18" charset="0"/>
              </a:endParaRPr>
            </a:p>
          </p:txBody>
        </p:sp>
        <p:cxnSp>
          <p:nvCxnSpPr>
            <p:cNvPr id="20" name="Straight Connector 19"/>
            <p:cNvCxnSpPr/>
            <p:nvPr/>
          </p:nvCxnSpPr>
          <p:spPr>
            <a:xfrm>
              <a:off x="3962400" y="2362200"/>
              <a:ext cx="0" cy="3810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343400" y="2362200"/>
              <a:ext cx="0" cy="3810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724400" y="2362200"/>
              <a:ext cx="0" cy="3810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581400" y="2373868"/>
              <a:ext cx="457200" cy="369332"/>
            </a:xfrm>
            <a:prstGeom prst="rect">
              <a:avLst/>
            </a:prstGeom>
            <a:noFill/>
          </p:spPr>
          <p:txBody>
            <a:bodyPr wrap="square" rtlCol="0">
              <a:spAutoFit/>
            </a:bodyPr>
            <a:lstStyle/>
            <a:p>
              <a:r>
                <a:rPr lang="en-US" i="1" dirty="0" smtClean="0"/>
                <a:t>e1</a:t>
              </a:r>
              <a:endParaRPr lang="en-US" i="1" dirty="0"/>
            </a:p>
          </p:txBody>
        </p:sp>
        <p:sp>
          <p:nvSpPr>
            <p:cNvPr id="25" name="TextBox 24"/>
            <p:cNvSpPr txBox="1"/>
            <p:nvPr/>
          </p:nvSpPr>
          <p:spPr>
            <a:xfrm>
              <a:off x="3962400" y="2362200"/>
              <a:ext cx="457200" cy="369332"/>
            </a:xfrm>
            <a:prstGeom prst="rect">
              <a:avLst/>
            </a:prstGeom>
            <a:noFill/>
          </p:spPr>
          <p:txBody>
            <a:bodyPr wrap="square" rtlCol="0">
              <a:spAutoFit/>
            </a:bodyPr>
            <a:lstStyle/>
            <a:p>
              <a:r>
                <a:rPr lang="en-US" i="1" dirty="0" smtClean="0"/>
                <a:t>e2</a:t>
              </a:r>
              <a:endParaRPr lang="en-US" i="1" dirty="0"/>
            </a:p>
          </p:txBody>
        </p:sp>
        <p:sp>
          <p:nvSpPr>
            <p:cNvPr id="26" name="TextBox 25"/>
            <p:cNvSpPr txBox="1"/>
            <p:nvPr/>
          </p:nvSpPr>
          <p:spPr>
            <a:xfrm>
              <a:off x="4343400" y="2362200"/>
              <a:ext cx="457200" cy="369332"/>
            </a:xfrm>
            <a:prstGeom prst="rect">
              <a:avLst/>
            </a:prstGeom>
            <a:noFill/>
          </p:spPr>
          <p:txBody>
            <a:bodyPr wrap="square" rtlCol="0">
              <a:spAutoFit/>
            </a:bodyPr>
            <a:lstStyle/>
            <a:p>
              <a:r>
                <a:rPr lang="en-US" i="1" dirty="0" smtClean="0"/>
                <a:t>e3</a:t>
              </a:r>
              <a:endParaRPr lang="en-US" i="1" dirty="0"/>
            </a:p>
          </p:txBody>
        </p:sp>
        <p:sp>
          <p:nvSpPr>
            <p:cNvPr id="27" name="TextBox 26"/>
            <p:cNvSpPr txBox="1"/>
            <p:nvPr/>
          </p:nvSpPr>
          <p:spPr>
            <a:xfrm>
              <a:off x="4724400" y="2373868"/>
              <a:ext cx="457200" cy="369332"/>
            </a:xfrm>
            <a:prstGeom prst="rect">
              <a:avLst/>
            </a:prstGeom>
            <a:noFill/>
          </p:spPr>
          <p:txBody>
            <a:bodyPr wrap="square" rtlCol="0">
              <a:spAutoFit/>
            </a:bodyPr>
            <a:lstStyle/>
            <a:p>
              <a:r>
                <a:rPr lang="en-US" i="1" dirty="0" smtClean="0"/>
                <a:t>…</a:t>
              </a:r>
              <a:endParaRPr lang="en-US" i="1" dirty="0"/>
            </a:p>
          </p:txBody>
        </p:sp>
      </p:grpSp>
      <p:grpSp>
        <p:nvGrpSpPr>
          <p:cNvPr id="12" name="Group 35"/>
          <p:cNvGrpSpPr/>
          <p:nvPr/>
        </p:nvGrpSpPr>
        <p:grpSpPr>
          <a:xfrm>
            <a:off x="3581400" y="3200400"/>
            <a:ext cx="4800600" cy="381000"/>
            <a:chOff x="3581400" y="2362200"/>
            <a:chExt cx="4800600" cy="381000"/>
          </a:xfrm>
        </p:grpSpPr>
        <p:sp>
          <p:nvSpPr>
            <p:cNvPr id="37" name="Rectangle 36"/>
            <p:cNvSpPr/>
            <p:nvPr/>
          </p:nvSpPr>
          <p:spPr>
            <a:xfrm>
              <a:off x="3581400" y="2362200"/>
              <a:ext cx="4800600" cy="381000"/>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Georgia" panose="02040502050405020303" pitchFamily="18" charset="0"/>
                </a:rPr>
                <a:t>	Update buffer</a:t>
              </a:r>
              <a:endParaRPr lang="en-US" sz="2000" b="1" dirty="0">
                <a:solidFill>
                  <a:schemeClr val="tx1"/>
                </a:solidFill>
                <a:latin typeface="Georgia" panose="02040502050405020303" pitchFamily="18" charset="0"/>
              </a:endParaRPr>
            </a:p>
          </p:txBody>
        </p:sp>
        <p:cxnSp>
          <p:nvCxnSpPr>
            <p:cNvPr id="38" name="Straight Connector 37"/>
            <p:cNvCxnSpPr/>
            <p:nvPr/>
          </p:nvCxnSpPr>
          <p:spPr>
            <a:xfrm>
              <a:off x="3962400" y="2362200"/>
              <a:ext cx="0" cy="3810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343400" y="2362200"/>
              <a:ext cx="0" cy="3810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724400" y="2362200"/>
              <a:ext cx="0" cy="3810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581400" y="2373868"/>
              <a:ext cx="457200" cy="369332"/>
            </a:xfrm>
            <a:prstGeom prst="rect">
              <a:avLst/>
            </a:prstGeom>
            <a:noFill/>
          </p:spPr>
          <p:txBody>
            <a:bodyPr wrap="square" rtlCol="0">
              <a:spAutoFit/>
            </a:bodyPr>
            <a:lstStyle/>
            <a:p>
              <a:r>
                <a:rPr lang="en-US" i="1" dirty="0"/>
                <a:t>u</a:t>
              </a:r>
              <a:r>
                <a:rPr lang="en-US" i="1" dirty="0" smtClean="0"/>
                <a:t>1</a:t>
              </a:r>
              <a:endParaRPr lang="en-US" i="1" dirty="0"/>
            </a:p>
          </p:txBody>
        </p:sp>
        <p:sp>
          <p:nvSpPr>
            <p:cNvPr id="42" name="TextBox 41"/>
            <p:cNvSpPr txBox="1"/>
            <p:nvPr/>
          </p:nvSpPr>
          <p:spPr>
            <a:xfrm>
              <a:off x="3962400" y="2362200"/>
              <a:ext cx="457200" cy="369332"/>
            </a:xfrm>
            <a:prstGeom prst="rect">
              <a:avLst/>
            </a:prstGeom>
            <a:noFill/>
          </p:spPr>
          <p:txBody>
            <a:bodyPr wrap="square" rtlCol="0">
              <a:spAutoFit/>
            </a:bodyPr>
            <a:lstStyle/>
            <a:p>
              <a:r>
                <a:rPr lang="en-US" i="1" dirty="0"/>
                <a:t>u</a:t>
              </a:r>
              <a:r>
                <a:rPr lang="en-US" i="1" dirty="0" smtClean="0"/>
                <a:t>2</a:t>
              </a:r>
              <a:endParaRPr lang="en-US" i="1" dirty="0"/>
            </a:p>
          </p:txBody>
        </p:sp>
        <p:sp>
          <p:nvSpPr>
            <p:cNvPr id="43" name="TextBox 42"/>
            <p:cNvSpPr txBox="1"/>
            <p:nvPr/>
          </p:nvSpPr>
          <p:spPr>
            <a:xfrm>
              <a:off x="4343400" y="2362200"/>
              <a:ext cx="457200" cy="369332"/>
            </a:xfrm>
            <a:prstGeom prst="rect">
              <a:avLst/>
            </a:prstGeom>
            <a:noFill/>
          </p:spPr>
          <p:txBody>
            <a:bodyPr wrap="square" rtlCol="0">
              <a:spAutoFit/>
            </a:bodyPr>
            <a:lstStyle/>
            <a:p>
              <a:r>
                <a:rPr lang="en-US" i="1" dirty="0"/>
                <a:t>u</a:t>
              </a:r>
              <a:r>
                <a:rPr lang="en-US" i="1" dirty="0" smtClean="0"/>
                <a:t>3</a:t>
              </a:r>
              <a:endParaRPr lang="en-US" i="1" dirty="0"/>
            </a:p>
          </p:txBody>
        </p:sp>
        <p:sp>
          <p:nvSpPr>
            <p:cNvPr id="44" name="TextBox 43"/>
            <p:cNvSpPr txBox="1"/>
            <p:nvPr/>
          </p:nvSpPr>
          <p:spPr>
            <a:xfrm>
              <a:off x="4724400" y="2373868"/>
              <a:ext cx="457200" cy="369332"/>
            </a:xfrm>
            <a:prstGeom prst="rect">
              <a:avLst/>
            </a:prstGeom>
            <a:noFill/>
          </p:spPr>
          <p:txBody>
            <a:bodyPr wrap="square" rtlCol="0">
              <a:spAutoFit/>
            </a:bodyPr>
            <a:lstStyle/>
            <a:p>
              <a:r>
                <a:rPr lang="en-US" i="1" dirty="0" smtClean="0"/>
                <a:t>…</a:t>
              </a:r>
              <a:endParaRPr lang="en-US" i="1" dirty="0"/>
            </a:p>
          </p:txBody>
        </p:sp>
      </p:grpSp>
      <p:grpSp>
        <p:nvGrpSpPr>
          <p:cNvPr id="14" name="Group 44"/>
          <p:cNvGrpSpPr/>
          <p:nvPr/>
        </p:nvGrpSpPr>
        <p:grpSpPr>
          <a:xfrm>
            <a:off x="3581400" y="4495800"/>
            <a:ext cx="4800600" cy="381000"/>
            <a:chOff x="3581400" y="2362200"/>
            <a:chExt cx="4800600" cy="381000"/>
          </a:xfrm>
        </p:grpSpPr>
        <p:sp>
          <p:nvSpPr>
            <p:cNvPr id="46" name="Rectangle 45"/>
            <p:cNvSpPr/>
            <p:nvPr/>
          </p:nvSpPr>
          <p:spPr>
            <a:xfrm>
              <a:off x="3581400" y="2362200"/>
              <a:ext cx="4800600" cy="381000"/>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Georgia" panose="02040502050405020303" pitchFamily="18" charset="0"/>
                </a:rPr>
                <a:t>	Output buffer</a:t>
              </a:r>
              <a:endParaRPr lang="en-US" sz="2000" b="1" dirty="0">
                <a:solidFill>
                  <a:schemeClr val="tx1"/>
                </a:solidFill>
                <a:latin typeface="Georgia" panose="02040502050405020303" pitchFamily="18" charset="0"/>
              </a:endParaRPr>
            </a:p>
          </p:txBody>
        </p:sp>
        <p:cxnSp>
          <p:nvCxnSpPr>
            <p:cNvPr id="47" name="Straight Connector 46"/>
            <p:cNvCxnSpPr/>
            <p:nvPr/>
          </p:nvCxnSpPr>
          <p:spPr>
            <a:xfrm>
              <a:off x="3962400" y="2362200"/>
              <a:ext cx="0" cy="3810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343400" y="2362200"/>
              <a:ext cx="0" cy="3810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724400" y="2362200"/>
              <a:ext cx="0" cy="3810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3581400" y="2373868"/>
              <a:ext cx="533400" cy="353943"/>
            </a:xfrm>
            <a:prstGeom prst="rect">
              <a:avLst/>
            </a:prstGeom>
            <a:noFill/>
          </p:spPr>
          <p:txBody>
            <a:bodyPr wrap="square" rtlCol="0">
              <a:spAutoFit/>
            </a:bodyPr>
            <a:lstStyle/>
            <a:p>
              <a:r>
                <a:rPr lang="en-US" sz="1700" i="1" dirty="0" smtClean="0"/>
                <a:t>u'1</a:t>
              </a:r>
              <a:endParaRPr lang="en-US" sz="1700" i="1" dirty="0"/>
            </a:p>
          </p:txBody>
        </p:sp>
        <p:sp>
          <p:nvSpPr>
            <p:cNvPr id="51" name="TextBox 50"/>
            <p:cNvSpPr txBox="1"/>
            <p:nvPr/>
          </p:nvSpPr>
          <p:spPr>
            <a:xfrm>
              <a:off x="3962400" y="2362200"/>
              <a:ext cx="457200" cy="353943"/>
            </a:xfrm>
            <a:prstGeom prst="rect">
              <a:avLst/>
            </a:prstGeom>
            <a:noFill/>
          </p:spPr>
          <p:txBody>
            <a:bodyPr wrap="square" rtlCol="0">
              <a:spAutoFit/>
            </a:bodyPr>
            <a:lstStyle/>
            <a:p>
              <a:r>
                <a:rPr lang="en-US" sz="1700" i="1" dirty="0" smtClean="0"/>
                <a:t>u'2</a:t>
              </a:r>
              <a:endParaRPr lang="en-US" sz="1700" i="1" dirty="0"/>
            </a:p>
          </p:txBody>
        </p:sp>
        <p:sp>
          <p:nvSpPr>
            <p:cNvPr id="52" name="TextBox 51"/>
            <p:cNvSpPr txBox="1"/>
            <p:nvPr/>
          </p:nvSpPr>
          <p:spPr>
            <a:xfrm>
              <a:off x="4343400" y="2362200"/>
              <a:ext cx="457200" cy="353943"/>
            </a:xfrm>
            <a:prstGeom prst="rect">
              <a:avLst/>
            </a:prstGeom>
            <a:noFill/>
          </p:spPr>
          <p:txBody>
            <a:bodyPr wrap="square" rtlCol="0">
              <a:spAutoFit/>
            </a:bodyPr>
            <a:lstStyle/>
            <a:p>
              <a:r>
                <a:rPr lang="en-US" sz="1700" i="1" dirty="0" smtClean="0"/>
                <a:t>u'3</a:t>
              </a:r>
              <a:endParaRPr lang="en-US" sz="1700" i="1" dirty="0"/>
            </a:p>
          </p:txBody>
        </p:sp>
        <p:sp>
          <p:nvSpPr>
            <p:cNvPr id="53" name="TextBox 52"/>
            <p:cNvSpPr txBox="1"/>
            <p:nvPr/>
          </p:nvSpPr>
          <p:spPr>
            <a:xfrm>
              <a:off x="4724400" y="2373868"/>
              <a:ext cx="457200" cy="369332"/>
            </a:xfrm>
            <a:prstGeom prst="rect">
              <a:avLst/>
            </a:prstGeom>
            <a:noFill/>
          </p:spPr>
          <p:txBody>
            <a:bodyPr wrap="square" rtlCol="0">
              <a:spAutoFit/>
            </a:bodyPr>
            <a:lstStyle/>
            <a:p>
              <a:r>
                <a:rPr lang="en-US" i="1" dirty="0" smtClean="0"/>
                <a:t>…</a:t>
              </a:r>
              <a:endParaRPr lang="en-US" i="1" dirty="0"/>
            </a:p>
          </p:txBody>
        </p:sp>
      </p:grpSp>
      <p:grpSp>
        <p:nvGrpSpPr>
          <p:cNvPr id="16" name="Group 53"/>
          <p:cNvGrpSpPr/>
          <p:nvPr/>
        </p:nvGrpSpPr>
        <p:grpSpPr>
          <a:xfrm>
            <a:off x="3581400" y="1828800"/>
            <a:ext cx="4800600" cy="381000"/>
            <a:chOff x="3581400" y="2362200"/>
            <a:chExt cx="4800600" cy="381000"/>
          </a:xfrm>
        </p:grpSpPr>
        <p:sp>
          <p:nvSpPr>
            <p:cNvPr id="55" name="Rectangle 54"/>
            <p:cNvSpPr/>
            <p:nvPr/>
          </p:nvSpPr>
          <p:spPr>
            <a:xfrm>
              <a:off x="3581400" y="2362200"/>
              <a:ext cx="4800600" cy="381000"/>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Georgia" panose="02040502050405020303" pitchFamily="18" charset="0"/>
                </a:rPr>
                <a:t>	Vertex set</a:t>
              </a:r>
              <a:endParaRPr lang="en-US" sz="2000" b="1" dirty="0">
                <a:solidFill>
                  <a:schemeClr val="tx1"/>
                </a:solidFill>
                <a:latin typeface="Georgia" panose="02040502050405020303" pitchFamily="18" charset="0"/>
              </a:endParaRPr>
            </a:p>
          </p:txBody>
        </p:sp>
        <p:cxnSp>
          <p:nvCxnSpPr>
            <p:cNvPr id="56" name="Straight Connector 55"/>
            <p:cNvCxnSpPr/>
            <p:nvPr/>
          </p:nvCxnSpPr>
          <p:spPr>
            <a:xfrm>
              <a:off x="3962400" y="2362200"/>
              <a:ext cx="0" cy="3810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4343400" y="2362200"/>
              <a:ext cx="0" cy="3810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24400" y="2362200"/>
              <a:ext cx="0" cy="3810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3581400" y="2373868"/>
              <a:ext cx="457200" cy="369332"/>
            </a:xfrm>
            <a:prstGeom prst="rect">
              <a:avLst/>
            </a:prstGeom>
            <a:noFill/>
          </p:spPr>
          <p:txBody>
            <a:bodyPr wrap="square" rtlCol="0">
              <a:spAutoFit/>
            </a:bodyPr>
            <a:lstStyle/>
            <a:p>
              <a:r>
                <a:rPr lang="en-US" i="1" dirty="0"/>
                <a:t>v</a:t>
              </a:r>
              <a:r>
                <a:rPr lang="en-US" i="1" dirty="0" smtClean="0"/>
                <a:t>1</a:t>
              </a:r>
              <a:endParaRPr lang="en-US" i="1" dirty="0"/>
            </a:p>
          </p:txBody>
        </p:sp>
        <p:sp>
          <p:nvSpPr>
            <p:cNvPr id="60" name="TextBox 59"/>
            <p:cNvSpPr txBox="1"/>
            <p:nvPr/>
          </p:nvSpPr>
          <p:spPr>
            <a:xfrm>
              <a:off x="3962400" y="2362200"/>
              <a:ext cx="457200" cy="369332"/>
            </a:xfrm>
            <a:prstGeom prst="rect">
              <a:avLst/>
            </a:prstGeom>
            <a:noFill/>
          </p:spPr>
          <p:txBody>
            <a:bodyPr wrap="square" rtlCol="0">
              <a:spAutoFit/>
            </a:bodyPr>
            <a:lstStyle/>
            <a:p>
              <a:r>
                <a:rPr lang="en-US" i="1" dirty="0"/>
                <a:t>v</a:t>
              </a:r>
              <a:r>
                <a:rPr lang="en-US" i="1" dirty="0" smtClean="0"/>
                <a:t>2</a:t>
              </a:r>
              <a:endParaRPr lang="en-US" i="1" dirty="0"/>
            </a:p>
          </p:txBody>
        </p:sp>
        <p:sp>
          <p:nvSpPr>
            <p:cNvPr id="61" name="TextBox 60"/>
            <p:cNvSpPr txBox="1"/>
            <p:nvPr/>
          </p:nvSpPr>
          <p:spPr>
            <a:xfrm>
              <a:off x="4343400" y="2362200"/>
              <a:ext cx="457200" cy="369332"/>
            </a:xfrm>
            <a:prstGeom prst="rect">
              <a:avLst/>
            </a:prstGeom>
            <a:noFill/>
          </p:spPr>
          <p:txBody>
            <a:bodyPr wrap="square" rtlCol="0">
              <a:spAutoFit/>
            </a:bodyPr>
            <a:lstStyle/>
            <a:p>
              <a:r>
                <a:rPr lang="en-US" i="1" dirty="0"/>
                <a:t>v</a:t>
              </a:r>
              <a:r>
                <a:rPr lang="en-US" i="1" dirty="0" smtClean="0"/>
                <a:t>3</a:t>
              </a:r>
              <a:endParaRPr lang="en-US" i="1" dirty="0"/>
            </a:p>
          </p:txBody>
        </p:sp>
        <p:sp>
          <p:nvSpPr>
            <p:cNvPr id="62" name="TextBox 61"/>
            <p:cNvSpPr txBox="1"/>
            <p:nvPr/>
          </p:nvSpPr>
          <p:spPr>
            <a:xfrm>
              <a:off x="4724400" y="2373868"/>
              <a:ext cx="457200" cy="369332"/>
            </a:xfrm>
            <a:prstGeom prst="rect">
              <a:avLst/>
            </a:prstGeom>
            <a:noFill/>
          </p:spPr>
          <p:txBody>
            <a:bodyPr wrap="square" rtlCol="0">
              <a:spAutoFit/>
            </a:bodyPr>
            <a:lstStyle/>
            <a:p>
              <a:r>
                <a:rPr lang="en-US" i="1" dirty="0" smtClean="0"/>
                <a:t>…</a:t>
              </a:r>
              <a:endParaRPr lang="en-US" i="1" dirty="0"/>
            </a:p>
          </p:txBody>
        </p:sp>
      </p:grpSp>
      <p:sp>
        <p:nvSpPr>
          <p:cNvPr id="63" name="TextBox 62"/>
          <p:cNvSpPr txBox="1"/>
          <p:nvPr/>
        </p:nvSpPr>
        <p:spPr>
          <a:xfrm>
            <a:off x="4648200" y="1371600"/>
            <a:ext cx="2895600" cy="400110"/>
          </a:xfrm>
          <a:prstGeom prst="rect">
            <a:avLst/>
          </a:prstGeom>
          <a:noFill/>
        </p:spPr>
        <p:txBody>
          <a:bodyPr wrap="square" rtlCol="0">
            <a:spAutoFit/>
          </a:bodyPr>
          <a:lstStyle/>
          <a:p>
            <a:pPr algn="ctr"/>
            <a:r>
              <a:rPr lang="en-US" sz="2000" b="1" dirty="0" smtClean="0">
                <a:latin typeface="Georgia" panose="02040502050405020303" pitchFamily="18" charset="0"/>
              </a:rPr>
              <a:t>Fast Memory</a:t>
            </a:r>
            <a:endParaRPr lang="en-US" sz="2000" b="1" dirty="0">
              <a:latin typeface="Georgia" panose="02040502050405020303" pitchFamily="18" charset="0"/>
            </a:endParaRPr>
          </a:p>
        </p:txBody>
      </p:sp>
      <p:grpSp>
        <p:nvGrpSpPr>
          <p:cNvPr id="19" name="Group 68"/>
          <p:cNvGrpSpPr/>
          <p:nvPr/>
        </p:nvGrpSpPr>
        <p:grpSpPr>
          <a:xfrm>
            <a:off x="3048000" y="2198132"/>
            <a:ext cx="1905000" cy="319445"/>
            <a:chOff x="3048000" y="2198132"/>
            <a:chExt cx="1905000" cy="319445"/>
          </a:xfrm>
        </p:grpSpPr>
        <p:cxnSp>
          <p:nvCxnSpPr>
            <p:cNvPr id="65" name="Curved Connector 64"/>
            <p:cNvCxnSpPr>
              <a:endCxn id="61" idx="2"/>
            </p:cNvCxnSpPr>
            <p:nvPr/>
          </p:nvCxnSpPr>
          <p:spPr>
            <a:xfrm flipV="1">
              <a:off x="3810000" y="2198132"/>
              <a:ext cx="762000" cy="316468"/>
            </a:xfrm>
            <a:prstGeom prst="curvedConnector2">
              <a:avLst/>
            </a:prstGeom>
            <a:ln>
              <a:tailEnd type="triangle"/>
            </a:ln>
          </p:spPr>
          <p:style>
            <a:lnRef idx="3">
              <a:schemeClr val="accent6"/>
            </a:lnRef>
            <a:fillRef idx="0">
              <a:schemeClr val="accent6"/>
            </a:fillRef>
            <a:effectRef idx="2">
              <a:schemeClr val="accent6"/>
            </a:effectRef>
            <a:fontRef idx="minor">
              <a:schemeClr val="tx1"/>
            </a:fontRef>
          </p:style>
        </p:cxnSp>
        <p:sp>
          <p:nvSpPr>
            <p:cNvPr id="66" name="TextBox 65"/>
            <p:cNvSpPr txBox="1"/>
            <p:nvPr/>
          </p:nvSpPr>
          <p:spPr>
            <a:xfrm>
              <a:off x="3048000" y="2209800"/>
              <a:ext cx="1905000" cy="307777"/>
            </a:xfrm>
            <a:prstGeom prst="rect">
              <a:avLst/>
            </a:prstGeom>
            <a:noFill/>
          </p:spPr>
          <p:txBody>
            <a:bodyPr wrap="square" rtlCol="0">
              <a:spAutoFit/>
            </a:bodyPr>
            <a:lstStyle/>
            <a:p>
              <a:r>
                <a:rPr lang="en-US" sz="1400" b="1" dirty="0" smtClean="0">
                  <a:solidFill>
                    <a:srgbClr val="D25500"/>
                  </a:solidFill>
                  <a:latin typeface="Georgia" panose="02040502050405020303" pitchFamily="18" charset="0"/>
                </a:rPr>
                <a:t>Read source</a:t>
              </a:r>
              <a:endParaRPr lang="en-US" sz="1400" b="1" dirty="0">
                <a:solidFill>
                  <a:srgbClr val="D25500"/>
                </a:solidFill>
                <a:latin typeface="Georgia" panose="02040502050405020303" pitchFamily="18" charset="0"/>
              </a:endParaRPr>
            </a:p>
          </p:txBody>
        </p:sp>
      </p:grpSp>
      <p:grpSp>
        <p:nvGrpSpPr>
          <p:cNvPr id="21" name="Group 112"/>
          <p:cNvGrpSpPr/>
          <p:nvPr/>
        </p:nvGrpSpPr>
        <p:grpSpPr>
          <a:xfrm>
            <a:off x="3809999" y="2892623"/>
            <a:ext cx="2057401" cy="307777"/>
            <a:chOff x="3809999" y="2892623"/>
            <a:chExt cx="2057401" cy="307777"/>
          </a:xfrm>
        </p:grpSpPr>
        <p:cxnSp>
          <p:nvCxnSpPr>
            <p:cNvPr id="68" name="Curved Connector 67"/>
            <p:cNvCxnSpPr/>
            <p:nvPr/>
          </p:nvCxnSpPr>
          <p:spPr>
            <a:xfrm>
              <a:off x="3809999" y="2895600"/>
              <a:ext cx="381001" cy="304800"/>
            </a:xfrm>
            <a:prstGeom prst="curvedConnector3">
              <a:avLst/>
            </a:prstGeom>
            <a:ln>
              <a:tailEnd type="triangle"/>
            </a:ln>
          </p:spPr>
          <p:style>
            <a:lnRef idx="3">
              <a:schemeClr val="accent6"/>
            </a:lnRef>
            <a:fillRef idx="0">
              <a:schemeClr val="accent6"/>
            </a:fillRef>
            <a:effectRef idx="2">
              <a:schemeClr val="accent6"/>
            </a:effectRef>
            <a:fontRef idx="minor">
              <a:schemeClr val="tx1"/>
            </a:fontRef>
          </p:style>
        </p:cxnSp>
        <p:sp>
          <p:nvSpPr>
            <p:cNvPr id="70" name="TextBox 69"/>
            <p:cNvSpPr txBox="1"/>
            <p:nvPr/>
          </p:nvSpPr>
          <p:spPr>
            <a:xfrm>
              <a:off x="3962400" y="2892623"/>
              <a:ext cx="1905000" cy="307777"/>
            </a:xfrm>
            <a:prstGeom prst="rect">
              <a:avLst/>
            </a:prstGeom>
            <a:noFill/>
          </p:spPr>
          <p:txBody>
            <a:bodyPr wrap="square" rtlCol="0">
              <a:spAutoFit/>
            </a:bodyPr>
            <a:lstStyle/>
            <a:p>
              <a:r>
                <a:rPr lang="en-US" sz="1400" b="1" dirty="0" smtClean="0">
                  <a:solidFill>
                    <a:srgbClr val="D25500"/>
                  </a:solidFill>
                  <a:latin typeface="Georgia" panose="02040502050405020303" pitchFamily="18" charset="0"/>
                </a:rPr>
                <a:t>Add update</a:t>
              </a:r>
              <a:endParaRPr lang="en-US" sz="1400" b="1" dirty="0">
                <a:solidFill>
                  <a:srgbClr val="D25500"/>
                </a:solidFill>
                <a:latin typeface="Georgia" panose="02040502050405020303" pitchFamily="18" charset="0"/>
              </a:endParaRPr>
            </a:p>
          </p:txBody>
        </p:sp>
      </p:grpSp>
      <p:grpSp>
        <p:nvGrpSpPr>
          <p:cNvPr id="28" name="Group 74"/>
          <p:cNvGrpSpPr/>
          <p:nvPr/>
        </p:nvGrpSpPr>
        <p:grpSpPr>
          <a:xfrm>
            <a:off x="2170176" y="1749623"/>
            <a:ext cx="2256460" cy="307777"/>
            <a:chOff x="2170176" y="1749623"/>
            <a:chExt cx="2256460" cy="307777"/>
          </a:xfrm>
        </p:grpSpPr>
        <p:cxnSp>
          <p:nvCxnSpPr>
            <p:cNvPr id="73" name="Straight Arrow Connector 72"/>
            <p:cNvCxnSpPr>
              <a:stCxn id="5" idx="3"/>
              <a:endCxn id="55" idx="1"/>
            </p:cNvCxnSpPr>
            <p:nvPr/>
          </p:nvCxnSpPr>
          <p:spPr>
            <a:xfrm>
              <a:off x="2170176" y="1893277"/>
              <a:ext cx="1411224" cy="12602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74" name="TextBox 73"/>
            <p:cNvSpPr txBox="1"/>
            <p:nvPr/>
          </p:nvSpPr>
          <p:spPr>
            <a:xfrm rot="189629">
              <a:off x="2521636" y="1749623"/>
              <a:ext cx="1905000" cy="307777"/>
            </a:xfrm>
            <a:prstGeom prst="rect">
              <a:avLst/>
            </a:prstGeom>
            <a:noFill/>
          </p:spPr>
          <p:txBody>
            <a:bodyPr wrap="square" rtlCol="0">
              <a:spAutoFit/>
            </a:bodyPr>
            <a:lstStyle/>
            <a:p>
              <a:r>
                <a:rPr lang="en-US" sz="1400" b="1" dirty="0" smtClean="0">
                  <a:solidFill>
                    <a:srgbClr val="D25500"/>
                  </a:solidFill>
                  <a:latin typeface="Georgia" panose="02040502050405020303" pitchFamily="18" charset="0"/>
                </a:rPr>
                <a:t>Load</a:t>
              </a:r>
              <a:endParaRPr lang="en-US" sz="1400" b="1" dirty="0">
                <a:solidFill>
                  <a:srgbClr val="D25500"/>
                </a:solidFill>
                <a:latin typeface="Georgia" panose="02040502050405020303" pitchFamily="18" charset="0"/>
              </a:endParaRPr>
            </a:p>
          </p:txBody>
        </p:sp>
      </p:grpSp>
      <p:grpSp>
        <p:nvGrpSpPr>
          <p:cNvPr id="29" name="Group 75"/>
          <p:cNvGrpSpPr/>
          <p:nvPr/>
        </p:nvGrpSpPr>
        <p:grpSpPr>
          <a:xfrm>
            <a:off x="2170176" y="2415564"/>
            <a:ext cx="2084681" cy="478627"/>
            <a:chOff x="2170176" y="1802987"/>
            <a:chExt cx="2084681" cy="478627"/>
          </a:xfrm>
        </p:grpSpPr>
        <p:cxnSp>
          <p:nvCxnSpPr>
            <p:cNvPr id="77" name="Straight Arrow Connector 76"/>
            <p:cNvCxnSpPr/>
            <p:nvPr/>
          </p:nvCxnSpPr>
          <p:spPr>
            <a:xfrm>
              <a:off x="2170176" y="1802987"/>
              <a:ext cx="1411224" cy="21821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78" name="TextBox 77"/>
            <p:cNvSpPr txBox="1"/>
            <p:nvPr/>
          </p:nvSpPr>
          <p:spPr>
            <a:xfrm rot="565155">
              <a:off x="2349857" y="1973837"/>
              <a:ext cx="1905000" cy="307777"/>
            </a:xfrm>
            <a:prstGeom prst="rect">
              <a:avLst/>
            </a:prstGeom>
            <a:noFill/>
          </p:spPr>
          <p:txBody>
            <a:bodyPr wrap="square" rtlCol="0">
              <a:spAutoFit/>
            </a:bodyPr>
            <a:lstStyle/>
            <a:p>
              <a:r>
                <a:rPr lang="en-US" sz="1400" b="1" dirty="0" smtClean="0">
                  <a:solidFill>
                    <a:srgbClr val="D25500"/>
                  </a:solidFill>
                  <a:latin typeface="Georgia" panose="02040502050405020303" pitchFamily="18" charset="0"/>
                </a:rPr>
                <a:t>Stream</a:t>
              </a:r>
              <a:endParaRPr lang="en-US" sz="1400" b="1" dirty="0">
                <a:solidFill>
                  <a:srgbClr val="D25500"/>
                </a:solidFill>
                <a:latin typeface="Georgia" panose="02040502050405020303" pitchFamily="18" charset="0"/>
              </a:endParaRPr>
            </a:p>
          </p:txBody>
        </p:sp>
      </p:grpSp>
      <p:grpSp>
        <p:nvGrpSpPr>
          <p:cNvPr id="30" name="Group 105"/>
          <p:cNvGrpSpPr/>
          <p:nvPr/>
        </p:nvGrpSpPr>
        <p:grpSpPr>
          <a:xfrm>
            <a:off x="3581400" y="3581400"/>
            <a:ext cx="3124200" cy="926068"/>
            <a:chOff x="3581400" y="3581400"/>
            <a:chExt cx="3124200" cy="926068"/>
          </a:xfrm>
        </p:grpSpPr>
        <p:sp>
          <p:nvSpPr>
            <p:cNvPr id="71" name="Rounded Rectangle 70"/>
            <p:cNvSpPr/>
            <p:nvPr/>
          </p:nvSpPr>
          <p:spPr>
            <a:xfrm>
              <a:off x="3581400" y="3733800"/>
              <a:ext cx="1905000" cy="609600"/>
            </a:xfrm>
            <a:prstGeom prst="roundRect">
              <a:avLst/>
            </a:prstGeom>
            <a:solidFill>
              <a:schemeClr val="tx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chemeClr val="bg1"/>
                  </a:solidFill>
                  <a:latin typeface="Georgia" panose="02040502050405020303" pitchFamily="18" charset="0"/>
                </a:rPr>
                <a:t>Shuffle </a:t>
              </a:r>
              <a:endParaRPr lang="en-US" dirty="0">
                <a:solidFill>
                  <a:schemeClr val="bg1"/>
                </a:solidFill>
                <a:latin typeface="Georgia" panose="02040502050405020303" pitchFamily="18" charset="0"/>
              </a:endParaRPr>
            </a:p>
          </p:txBody>
        </p:sp>
        <p:grpSp>
          <p:nvGrpSpPr>
            <p:cNvPr id="31" name="Group 104"/>
            <p:cNvGrpSpPr/>
            <p:nvPr/>
          </p:nvGrpSpPr>
          <p:grpSpPr>
            <a:xfrm>
              <a:off x="5486400" y="3581400"/>
              <a:ext cx="1219200" cy="926068"/>
              <a:chOff x="5486400" y="3581400"/>
              <a:chExt cx="1219200" cy="926068"/>
            </a:xfrm>
          </p:grpSpPr>
          <p:cxnSp>
            <p:nvCxnSpPr>
              <p:cNvPr id="91" name="Elbow Connector 90"/>
              <p:cNvCxnSpPr/>
              <p:nvPr/>
            </p:nvCxnSpPr>
            <p:spPr>
              <a:xfrm rot="10800000" flipV="1">
                <a:off x="5486400" y="3581400"/>
                <a:ext cx="1143000" cy="304800"/>
              </a:xfrm>
              <a:prstGeom prst="bentConnector3">
                <a:avLst>
                  <a:gd name="adj1" fmla="val -4884"/>
                </a:avLst>
              </a:prstGeom>
              <a:ln>
                <a:tailEnd type="triangle"/>
              </a:ln>
            </p:spPr>
            <p:style>
              <a:lnRef idx="3">
                <a:schemeClr val="accent6"/>
              </a:lnRef>
              <a:fillRef idx="0">
                <a:schemeClr val="accent6"/>
              </a:fillRef>
              <a:effectRef idx="2">
                <a:schemeClr val="accent6"/>
              </a:effectRef>
              <a:fontRef idx="minor">
                <a:schemeClr val="tx1"/>
              </a:fontRef>
            </p:style>
          </p:cxnSp>
          <p:grpSp>
            <p:nvGrpSpPr>
              <p:cNvPr id="32" name="Group 102"/>
              <p:cNvGrpSpPr/>
              <p:nvPr/>
            </p:nvGrpSpPr>
            <p:grpSpPr>
              <a:xfrm>
                <a:off x="5502349" y="4114800"/>
                <a:ext cx="1203251" cy="392668"/>
                <a:chOff x="5502349" y="4114800"/>
                <a:chExt cx="1203251" cy="392668"/>
              </a:xfrm>
            </p:grpSpPr>
            <p:cxnSp>
              <p:nvCxnSpPr>
                <p:cNvPr id="98" name="Straight Connector 97"/>
                <p:cNvCxnSpPr/>
                <p:nvPr/>
              </p:nvCxnSpPr>
              <p:spPr>
                <a:xfrm>
                  <a:off x="5502349" y="4114800"/>
                  <a:ext cx="1203251"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02" name="Straight Arrow Connector 101"/>
                <p:cNvCxnSpPr/>
                <p:nvPr/>
              </p:nvCxnSpPr>
              <p:spPr>
                <a:xfrm>
                  <a:off x="6705600" y="4114800"/>
                  <a:ext cx="0" cy="39266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grpSp>
      </p:grpSp>
      <p:sp>
        <p:nvSpPr>
          <p:cNvPr id="15" name="TextBox 14"/>
          <p:cNvSpPr txBox="1"/>
          <p:nvPr/>
        </p:nvSpPr>
        <p:spPr>
          <a:xfrm>
            <a:off x="990600" y="3484602"/>
            <a:ext cx="1152144" cy="553998"/>
          </a:xfrm>
          <a:prstGeom prst="rect">
            <a:avLst/>
          </a:prstGeom>
          <a:noFill/>
        </p:spPr>
        <p:txBody>
          <a:bodyPr wrap="square" rtlCol="0">
            <a:spAutoFit/>
          </a:bodyPr>
          <a:lstStyle/>
          <a:p>
            <a:pPr algn="ctr"/>
            <a:r>
              <a:rPr lang="en-US" sz="3000" b="1" dirty="0" smtClean="0">
                <a:latin typeface="Georgia" panose="02040502050405020303" pitchFamily="18" charset="0"/>
              </a:rPr>
              <a:t>…</a:t>
            </a:r>
            <a:endParaRPr lang="en-US" sz="3000" b="1" dirty="0">
              <a:latin typeface="Georgia" panose="02040502050405020303" pitchFamily="18" charset="0"/>
            </a:endParaRPr>
          </a:p>
        </p:txBody>
      </p:sp>
      <p:grpSp>
        <p:nvGrpSpPr>
          <p:cNvPr id="33" name="Group 20"/>
          <p:cNvGrpSpPr/>
          <p:nvPr/>
        </p:nvGrpSpPr>
        <p:grpSpPr>
          <a:xfrm>
            <a:off x="2318119" y="3874532"/>
            <a:ext cx="2787281" cy="1730482"/>
            <a:chOff x="2318119" y="3874532"/>
            <a:chExt cx="2787281" cy="1730482"/>
          </a:xfrm>
        </p:grpSpPr>
        <p:grpSp>
          <p:nvGrpSpPr>
            <p:cNvPr id="34" name="Group 111"/>
            <p:cNvGrpSpPr/>
            <p:nvPr/>
          </p:nvGrpSpPr>
          <p:grpSpPr>
            <a:xfrm>
              <a:off x="2318119" y="4876800"/>
              <a:ext cx="2787281" cy="728214"/>
              <a:chOff x="2318119" y="4876800"/>
              <a:chExt cx="2787281" cy="728214"/>
            </a:xfrm>
          </p:grpSpPr>
          <p:cxnSp>
            <p:nvCxnSpPr>
              <p:cNvPr id="108" name="Curved Connector 107"/>
              <p:cNvCxnSpPr/>
              <p:nvPr/>
            </p:nvCxnSpPr>
            <p:spPr>
              <a:xfrm rot="10800000" flipV="1">
                <a:off x="2318119" y="4876800"/>
                <a:ext cx="1576059" cy="728214"/>
              </a:xfrm>
              <a:prstGeom prst="curvedConnector3">
                <a:avLst/>
              </a:prstGeom>
              <a:ln>
                <a:tailEnd type="triangle"/>
              </a:ln>
            </p:spPr>
            <p:style>
              <a:lnRef idx="3">
                <a:schemeClr val="accent6"/>
              </a:lnRef>
              <a:fillRef idx="0">
                <a:schemeClr val="accent6"/>
              </a:fillRef>
              <a:effectRef idx="2">
                <a:schemeClr val="accent6"/>
              </a:effectRef>
              <a:fontRef idx="minor">
                <a:schemeClr val="tx1"/>
              </a:fontRef>
            </p:style>
          </p:cxnSp>
          <p:sp>
            <p:nvSpPr>
              <p:cNvPr id="111" name="TextBox 110"/>
              <p:cNvSpPr txBox="1"/>
              <p:nvPr/>
            </p:nvSpPr>
            <p:spPr>
              <a:xfrm>
                <a:off x="3200400" y="5102423"/>
                <a:ext cx="1905000" cy="307777"/>
              </a:xfrm>
              <a:prstGeom prst="rect">
                <a:avLst/>
              </a:prstGeom>
              <a:noFill/>
            </p:spPr>
            <p:txBody>
              <a:bodyPr wrap="square" rtlCol="0">
                <a:spAutoFit/>
              </a:bodyPr>
              <a:lstStyle/>
              <a:p>
                <a:r>
                  <a:rPr lang="en-US" sz="1400" b="1" dirty="0" smtClean="0">
                    <a:solidFill>
                      <a:srgbClr val="D25500"/>
                    </a:solidFill>
                    <a:latin typeface="Georgia" panose="02040502050405020303" pitchFamily="18" charset="0"/>
                  </a:rPr>
                  <a:t>Append to updates</a:t>
                </a:r>
                <a:endParaRPr lang="en-US" sz="1400" b="1" dirty="0">
                  <a:solidFill>
                    <a:srgbClr val="D25500"/>
                  </a:solidFill>
                  <a:latin typeface="Georgia" panose="02040502050405020303" pitchFamily="18" charset="0"/>
                </a:endParaRPr>
              </a:p>
            </p:txBody>
          </p:sp>
        </p:grpSp>
        <p:cxnSp>
          <p:nvCxnSpPr>
            <p:cNvPr id="17" name="Curved Connector 16"/>
            <p:cNvCxnSpPr/>
            <p:nvPr/>
          </p:nvCxnSpPr>
          <p:spPr>
            <a:xfrm rot="10800000">
              <a:off x="2398776" y="3874532"/>
              <a:ext cx="1749552" cy="1002268"/>
            </a:xfrm>
            <a:prstGeom prst="curvedConnector3">
              <a:avLst/>
            </a:prstGeom>
            <a:ln>
              <a:tailEnd type="triangle"/>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 xmlns:p14="http://schemas.microsoft.com/office/powerpoint/2010/main" val="215256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457200" y="274638"/>
            <a:ext cx="8229600" cy="1143000"/>
          </a:xfrm>
        </p:spPr>
        <p:txBody>
          <a:bodyPr>
            <a:normAutofit/>
          </a:bodyPr>
          <a:lstStyle/>
          <a:p>
            <a:r>
              <a:rPr lang="en-US" sz="4000" b="1" dirty="0" smtClean="0">
                <a:solidFill>
                  <a:schemeClr val="tx2">
                    <a:lumMod val="75000"/>
                  </a:schemeClr>
                </a:solidFill>
              </a:rPr>
              <a:t>Web Scale</a:t>
            </a:r>
            <a:endParaRPr lang="en-IN" sz="4000" b="1" dirty="0">
              <a:solidFill>
                <a:schemeClr val="tx2">
                  <a:lumMod val="75000"/>
                </a:schemeClr>
              </a:solidFill>
            </a:endParaRPr>
          </a:p>
        </p:txBody>
      </p:sp>
      <p:pic>
        <p:nvPicPr>
          <p:cNvPr id="3" name="Picture 2" descr="images.jpg"/>
          <p:cNvPicPr>
            <a:picLocks noChangeAspect="1"/>
          </p:cNvPicPr>
          <p:nvPr/>
        </p:nvPicPr>
        <p:blipFill>
          <a:blip r:embed="rId3" cstate="print"/>
          <a:stretch>
            <a:fillRect/>
          </a:stretch>
        </p:blipFill>
        <p:spPr>
          <a:xfrm>
            <a:off x="1600200" y="1731883"/>
            <a:ext cx="2338989" cy="1751983"/>
          </a:xfrm>
          <a:prstGeom prst="rect">
            <a:avLst/>
          </a:prstGeom>
        </p:spPr>
      </p:pic>
      <p:pic>
        <p:nvPicPr>
          <p:cNvPr id="4" name="Picture 3" descr="Bing-logo-orange-RGB.png"/>
          <p:cNvPicPr>
            <a:picLocks noChangeAspect="1"/>
          </p:cNvPicPr>
          <p:nvPr/>
        </p:nvPicPr>
        <p:blipFill>
          <a:blip r:embed="rId4" cstate="print"/>
          <a:stretch>
            <a:fillRect/>
          </a:stretch>
        </p:blipFill>
        <p:spPr>
          <a:xfrm>
            <a:off x="4114800" y="2133600"/>
            <a:ext cx="3117658" cy="1197865"/>
          </a:xfrm>
          <a:prstGeom prst="rect">
            <a:avLst/>
          </a:prstGeom>
        </p:spPr>
      </p:pic>
      <p:sp>
        <p:nvSpPr>
          <p:cNvPr id="5" name="TextBox 4"/>
          <p:cNvSpPr txBox="1"/>
          <p:nvPr/>
        </p:nvSpPr>
        <p:spPr>
          <a:xfrm>
            <a:off x="3124200" y="3962400"/>
            <a:ext cx="2667000" cy="1046440"/>
          </a:xfrm>
          <a:prstGeom prst="rect">
            <a:avLst/>
          </a:prstGeom>
          <a:solidFill>
            <a:schemeClr val="tx2">
              <a:lumMod val="20000"/>
              <a:lumOff val="80000"/>
            </a:schemeClr>
          </a:soli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400" dirty="0" smtClean="0"/>
              <a:t>&gt;50 billion vertices</a:t>
            </a:r>
          </a:p>
          <a:p>
            <a:pPr algn="ctr"/>
            <a:r>
              <a:rPr lang="en-US" sz="2400" dirty="0" smtClean="0"/>
              <a:t>&gt;1 trillion edges</a:t>
            </a:r>
          </a:p>
          <a:p>
            <a:pPr algn="ctr"/>
            <a:r>
              <a:rPr lang="en-US" sz="1400" dirty="0" smtClean="0"/>
              <a:t>*NSA Big Graph Experiment- 2013</a:t>
            </a:r>
            <a:endParaRPr lang="en-IN" sz="1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Shuffle</a:t>
            </a:r>
            <a:endParaRPr lang="en-US" dirty="0"/>
          </a:p>
        </p:txBody>
      </p:sp>
      <p:pic>
        <p:nvPicPr>
          <p:cNvPr id="6" name="Picture 5"/>
          <p:cNvPicPr>
            <a:picLocks noChangeAspect="1"/>
          </p:cNvPicPr>
          <p:nvPr/>
        </p:nvPicPr>
        <p:blipFill>
          <a:blip r:embed="rId3" cstate="print"/>
          <a:stretch>
            <a:fillRect/>
          </a:stretch>
        </p:blipFill>
        <p:spPr>
          <a:xfrm>
            <a:off x="661987" y="1371600"/>
            <a:ext cx="7820025"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85800" y="5360313"/>
            <a:ext cx="7543800" cy="430887"/>
          </a:xfrm>
          <a:prstGeom prst="rect">
            <a:avLst/>
          </a:prstGeom>
          <a:noFill/>
        </p:spPr>
        <p:txBody>
          <a:bodyPr wrap="square" rtlCol="0">
            <a:spAutoFit/>
          </a:bodyPr>
          <a:lstStyle/>
          <a:p>
            <a:pPr algn="ctr"/>
            <a:r>
              <a:rPr lang="en-US" sz="2200" b="1" dirty="0" smtClean="0">
                <a:latin typeface="Georgia"/>
                <a:cs typeface="Georgia"/>
              </a:rPr>
              <a:t>Stream Buffer with k partitions</a:t>
            </a:r>
            <a:endParaRPr lang="en-US" sz="2200" b="1" dirty="0">
              <a:latin typeface="Georgia"/>
              <a:cs typeface="Georgia"/>
            </a:endParaRPr>
          </a:p>
        </p:txBody>
      </p:sp>
    </p:spTree>
    <p:extLst>
      <p:ext uri="{BB962C8B-B14F-4D97-AF65-F5344CB8AC3E}">
        <p14:creationId xmlns="" xmlns:p14="http://schemas.microsoft.com/office/powerpoint/2010/main" val="12472929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a:t>
            </a:r>
            <a:endParaRPr lang="en-US" dirty="0"/>
          </a:p>
        </p:txBody>
      </p:sp>
      <p:sp>
        <p:nvSpPr>
          <p:cNvPr id="5" name="Rectangle 4"/>
          <p:cNvSpPr/>
          <p:nvPr/>
        </p:nvSpPr>
        <p:spPr>
          <a:xfrm>
            <a:off x="609600" y="1600200"/>
            <a:ext cx="1905000" cy="1981200"/>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914400" y="1752600"/>
            <a:ext cx="13716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chemeClr val="tx1"/>
                </a:solidFill>
                <a:latin typeface="Georgia" panose="02040502050405020303" pitchFamily="18" charset="0"/>
              </a:rPr>
              <a:t>V1</a:t>
            </a:r>
            <a:endParaRPr lang="en-US" b="1" dirty="0">
              <a:solidFill>
                <a:schemeClr val="tx1"/>
              </a:solidFill>
              <a:latin typeface="Georgia" panose="02040502050405020303" pitchFamily="18" charset="0"/>
            </a:endParaRPr>
          </a:p>
        </p:txBody>
      </p:sp>
      <p:sp>
        <p:nvSpPr>
          <p:cNvPr id="7" name="Rectangle 6"/>
          <p:cNvSpPr/>
          <p:nvPr/>
        </p:nvSpPr>
        <p:spPr>
          <a:xfrm>
            <a:off x="914400" y="2362200"/>
            <a:ext cx="13716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chemeClr val="tx1"/>
                </a:solidFill>
                <a:latin typeface="Georgia" panose="02040502050405020303" pitchFamily="18" charset="0"/>
              </a:rPr>
              <a:t>E1</a:t>
            </a:r>
            <a:endParaRPr lang="en-US" b="1" dirty="0">
              <a:solidFill>
                <a:schemeClr val="tx1"/>
              </a:solidFill>
              <a:latin typeface="Georgia" panose="02040502050405020303" pitchFamily="18" charset="0"/>
            </a:endParaRPr>
          </a:p>
        </p:txBody>
      </p:sp>
      <p:sp>
        <p:nvSpPr>
          <p:cNvPr id="8" name="Rectangle 7"/>
          <p:cNvSpPr/>
          <p:nvPr/>
        </p:nvSpPr>
        <p:spPr>
          <a:xfrm>
            <a:off x="914400" y="2971800"/>
            <a:ext cx="1371600" cy="457200"/>
          </a:xfrm>
          <a:prstGeom prst="rect">
            <a:avLst/>
          </a:prstGeom>
          <a:solidFill>
            <a:srgbClr val="92D050"/>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chemeClr val="tx1"/>
                </a:solidFill>
                <a:latin typeface="Georgia" panose="02040502050405020303" pitchFamily="18" charset="0"/>
              </a:rPr>
              <a:t>U1</a:t>
            </a:r>
            <a:endParaRPr lang="en-US" b="1" dirty="0">
              <a:solidFill>
                <a:schemeClr val="tx1"/>
              </a:solidFill>
              <a:latin typeface="Georgia" panose="02040502050405020303" pitchFamily="18" charset="0"/>
            </a:endParaRPr>
          </a:p>
        </p:txBody>
      </p:sp>
      <p:sp>
        <p:nvSpPr>
          <p:cNvPr id="9" name="Rectangle 8"/>
          <p:cNvSpPr/>
          <p:nvPr/>
        </p:nvSpPr>
        <p:spPr>
          <a:xfrm>
            <a:off x="3124200" y="1371600"/>
            <a:ext cx="5791200" cy="274320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18"/>
          <p:cNvGrpSpPr/>
          <p:nvPr/>
        </p:nvGrpSpPr>
        <p:grpSpPr>
          <a:xfrm>
            <a:off x="3581400" y="3124200"/>
            <a:ext cx="4800600" cy="381000"/>
            <a:chOff x="3581400" y="2362200"/>
            <a:chExt cx="4800600" cy="381000"/>
          </a:xfrm>
        </p:grpSpPr>
        <p:sp>
          <p:nvSpPr>
            <p:cNvPr id="20" name="Rectangle 19"/>
            <p:cNvSpPr/>
            <p:nvPr/>
          </p:nvSpPr>
          <p:spPr>
            <a:xfrm>
              <a:off x="3581400" y="2362200"/>
              <a:ext cx="4800600" cy="381000"/>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Georgia" panose="02040502050405020303" pitchFamily="18" charset="0"/>
                </a:rPr>
                <a:t>	Update buffer</a:t>
              </a:r>
              <a:endParaRPr lang="en-US" sz="2000" b="1" dirty="0">
                <a:solidFill>
                  <a:schemeClr val="tx1"/>
                </a:solidFill>
                <a:latin typeface="Georgia" panose="02040502050405020303" pitchFamily="18" charset="0"/>
              </a:endParaRPr>
            </a:p>
          </p:txBody>
        </p:sp>
        <p:cxnSp>
          <p:nvCxnSpPr>
            <p:cNvPr id="21" name="Straight Connector 20"/>
            <p:cNvCxnSpPr/>
            <p:nvPr/>
          </p:nvCxnSpPr>
          <p:spPr>
            <a:xfrm>
              <a:off x="3962400" y="2362200"/>
              <a:ext cx="0" cy="3810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343400" y="2362200"/>
              <a:ext cx="0" cy="3810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724400" y="2362200"/>
              <a:ext cx="0" cy="3810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581400" y="2373868"/>
              <a:ext cx="457200" cy="369332"/>
            </a:xfrm>
            <a:prstGeom prst="rect">
              <a:avLst/>
            </a:prstGeom>
            <a:noFill/>
          </p:spPr>
          <p:txBody>
            <a:bodyPr wrap="square" rtlCol="0">
              <a:spAutoFit/>
            </a:bodyPr>
            <a:lstStyle/>
            <a:p>
              <a:r>
                <a:rPr lang="en-US" i="1" dirty="0"/>
                <a:t>u</a:t>
              </a:r>
              <a:r>
                <a:rPr lang="en-US" i="1" dirty="0" smtClean="0"/>
                <a:t>1</a:t>
              </a:r>
              <a:endParaRPr lang="en-US" i="1" dirty="0"/>
            </a:p>
          </p:txBody>
        </p:sp>
        <p:sp>
          <p:nvSpPr>
            <p:cNvPr id="25" name="TextBox 24"/>
            <p:cNvSpPr txBox="1"/>
            <p:nvPr/>
          </p:nvSpPr>
          <p:spPr>
            <a:xfrm>
              <a:off x="3962400" y="2362200"/>
              <a:ext cx="457200" cy="369332"/>
            </a:xfrm>
            <a:prstGeom prst="rect">
              <a:avLst/>
            </a:prstGeom>
            <a:noFill/>
          </p:spPr>
          <p:txBody>
            <a:bodyPr wrap="square" rtlCol="0">
              <a:spAutoFit/>
            </a:bodyPr>
            <a:lstStyle/>
            <a:p>
              <a:r>
                <a:rPr lang="en-US" i="1" dirty="0"/>
                <a:t>u</a:t>
              </a:r>
              <a:r>
                <a:rPr lang="en-US" i="1" dirty="0" smtClean="0"/>
                <a:t>2</a:t>
              </a:r>
              <a:endParaRPr lang="en-US" i="1" dirty="0"/>
            </a:p>
          </p:txBody>
        </p:sp>
        <p:sp>
          <p:nvSpPr>
            <p:cNvPr id="26" name="TextBox 25"/>
            <p:cNvSpPr txBox="1"/>
            <p:nvPr/>
          </p:nvSpPr>
          <p:spPr>
            <a:xfrm>
              <a:off x="4343400" y="2362200"/>
              <a:ext cx="457200" cy="369332"/>
            </a:xfrm>
            <a:prstGeom prst="rect">
              <a:avLst/>
            </a:prstGeom>
            <a:noFill/>
          </p:spPr>
          <p:txBody>
            <a:bodyPr wrap="square" rtlCol="0">
              <a:spAutoFit/>
            </a:bodyPr>
            <a:lstStyle/>
            <a:p>
              <a:r>
                <a:rPr lang="en-US" i="1" dirty="0"/>
                <a:t>u</a:t>
              </a:r>
              <a:r>
                <a:rPr lang="en-US" i="1" dirty="0" smtClean="0"/>
                <a:t>3</a:t>
              </a:r>
              <a:endParaRPr lang="en-US" i="1" dirty="0"/>
            </a:p>
          </p:txBody>
        </p:sp>
        <p:sp>
          <p:nvSpPr>
            <p:cNvPr id="27" name="TextBox 26"/>
            <p:cNvSpPr txBox="1"/>
            <p:nvPr/>
          </p:nvSpPr>
          <p:spPr>
            <a:xfrm>
              <a:off x="4724400" y="2373868"/>
              <a:ext cx="457200" cy="369332"/>
            </a:xfrm>
            <a:prstGeom prst="rect">
              <a:avLst/>
            </a:prstGeom>
            <a:noFill/>
          </p:spPr>
          <p:txBody>
            <a:bodyPr wrap="square" rtlCol="0">
              <a:spAutoFit/>
            </a:bodyPr>
            <a:lstStyle/>
            <a:p>
              <a:r>
                <a:rPr lang="en-US" i="1" dirty="0" smtClean="0"/>
                <a:t>…</a:t>
              </a:r>
              <a:endParaRPr lang="en-US" i="1" dirty="0"/>
            </a:p>
          </p:txBody>
        </p:sp>
      </p:grpSp>
      <p:grpSp>
        <p:nvGrpSpPr>
          <p:cNvPr id="4" name="Group 36"/>
          <p:cNvGrpSpPr/>
          <p:nvPr/>
        </p:nvGrpSpPr>
        <p:grpSpPr>
          <a:xfrm>
            <a:off x="3581400" y="1828800"/>
            <a:ext cx="4800600" cy="381000"/>
            <a:chOff x="3581400" y="2362200"/>
            <a:chExt cx="4800600" cy="381000"/>
          </a:xfrm>
        </p:grpSpPr>
        <p:sp>
          <p:nvSpPr>
            <p:cNvPr id="38" name="Rectangle 37"/>
            <p:cNvSpPr/>
            <p:nvPr/>
          </p:nvSpPr>
          <p:spPr>
            <a:xfrm>
              <a:off x="3581400" y="2362200"/>
              <a:ext cx="4800600" cy="381000"/>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Georgia" panose="02040502050405020303" pitchFamily="18" charset="0"/>
                </a:rPr>
                <a:t>	Vertex set</a:t>
              </a:r>
              <a:endParaRPr lang="en-US" sz="2000" b="1" dirty="0">
                <a:solidFill>
                  <a:schemeClr val="tx1"/>
                </a:solidFill>
                <a:latin typeface="Georgia" panose="02040502050405020303" pitchFamily="18" charset="0"/>
              </a:endParaRPr>
            </a:p>
          </p:txBody>
        </p:sp>
        <p:cxnSp>
          <p:nvCxnSpPr>
            <p:cNvPr id="39" name="Straight Connector 38"/>
            <p:cNvCxnSpPr/>
            <p:nvPr/>
          </p:nvCxnSpPr>
          <p:spPr>
            <a:xfrm>
              <a:off x="3962400" y="2362200"/>
              <a:ext cx="0" cy="3810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343400" y="2362200"/>
              <a:ext cx="0" cy="3810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724400" y="2362200"/>
              <a:ext cx="0" cy="3810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581400" y="2373868"/>
              <a:ext cx="457200" cy="369332"/>
            </a:xfrm>
            <a:prstGeom prst="rect">
              <a:avLst/>
            </a:prstGeom>
            <a:noFill/>
          </p:spPr>
          <p:txBody>
            <a:bodyPr wrap="square" rtlCol="0">
              <a:spAutoFit/>
            </a:bodyPr>
            <a:lstStyle/>
            <a:p>
              <a:r>
                <a:rPr lang="en-US" i="1" dirty="0"/>
                <a:t>v</a:t>
              </a:r>
              <a:r>
                <a:rPr lang="en-US" i="1" dirty="0" smtClean="0"/>
                <a:t>1</a:t>
              </a:r>
              <a:endParaRPr lang="en-US" i="1" dirty="0"/>
            </a:p>
          </p:txBody>
        </p:sp>
        <p:sp>
          <p:nvSpPr>
            <p:cNvPr id="43" name="TextBox 42"/>
            <p:cNvSpPr txBox="1"/>
            <p:nvPr/>
          </p:nvSpPr>
          <p:spPr>
            <a:xfrm>
              <a:off x="3962400" y="2362200"/>
              <a:ext cx="457200" cy="369332"/>
            </a:xfrm>
            <a:prstGeom prst="rect">
              <a:avLst/>
            </a:prstGeom>
            <a:noFill/>
          </p:spPr>
          <p:txBody>
            <a:bodyPr wrap="square" rtlCol="0">
              <a:spAutoFit/>
            </a:bodyPr>
            <a:lstStyle/>
            <a:p>
              <a:r>
                <a:rPr lang="en-US" i="1" dirty="0"/>
                <a:t>v</a:t>
              </a:r>
              <a:r>
                <a:rPr lang="en-US" i="1" dirty="0" smtClean="0"/>
                <a:t>2</a:t>
              </a:r>
              <a:endParaRPr lang="en-US" i="1" dirty="0"/>
            </a:p>
          </p:txBody>
        </p:sp>
        <p:sp>
          <p:nvSpPr>
            <p:cNvPr id="44" name="TextBox 43"/>
            <p:cNvSpPr txBox="1"/>
            <p:nvPr/>
          </p:nvSpPr>
          <p:spPr>
            <a:xfrm>
              <a:off x="4343400" y="2362200"/>
              <a:ext cx="457200" cy="369332"/>
            </a:xfrm>
            <a:prstGeom prst="rect">
              <a:avLst/>
            </a:prstGeom>
            <a:noFill/>
          </p:spPr>
          <p:txBody>
            <a:bodyPr wrap="square" rtlCol="0">
              <a:spAutoFit/>
            </a:bodyPr>
            <a:lstStyle/>
            <a:p>
              <a:r>
                <a:rPr lang="en-US" i="1" dirty="0"/>
                <a:t>v</a:t>
              </a:r>
              <a:r>
                <a:rPr lang="en-US" i="1" dirty="0" smtClean="0"/>
                <a:t>3</a:t>
              </a:r>
              <a:endParaRPr lang="en-US" i="1" dirty="0"/>
            </a:p>
          </p:txBody>
        </p:sp>
        <p:sp>
          <p:nvSpPr>
            <p:cNvPr id="45" name="TextBox 44"/>
            <p:cNvSpPr txBox="1"/>
            <p:nvPr/>
          </p:nvSpPr>
          <p:spPr>
            <a:xfrm>
              <a:off x="4724400" y="2373868"/>
              <a:ext cx="457200" cy="369332"/>
            </a:xfrm>
            <a:prstGeom prst="rect">
              <a:avLst/>
            </a:prstGeom>
            <a:noFill/>
          </p:spPr>
          <p:txBody>
            <a:bodyPr wrap="square" rtlCol="0">
              <a:spAutoFit/>
            </a:bodyPr>
            <a:lstStyle/>
            <a:p>
              <a:r>
                <a:rPr lang="en-US" i="1" dirty="0" smtClean="0"/>
                <a:t>…</a:t>
              </a:r>
              <a:endParaRPr lang="en-US" i="1" dirty="0"/>
            </a:p>
          </p:txBody>
        </p:sp>
      </p:grpSp>
      <p:sp>
        <p:nvSpPr>
          <p:cNvPr id="46" name="TextBox 45"/>
          <p:cNvSpPr txBox="1"/>
          <p:nvPr/>
        </p:nvSpPr>
        <p:spPr>
          <a:xfrm>
            <a:off x="4648200" y="1371600"/>
            <a:ext cx="2895600" cy="400110"/>
          </a:xfrm>
          <a:prstGeom prst="rect">
            <a:avLst/>
          </a:prstGeom>
          <a:noFill/>
        </p:spPr>
        <p:txBody>
          <a:bodyPr wrap="square" rtlCol="0">
            <a:spAutoFit/>
          </a:bodyPr>
          <a:lstStyle/>
          <a:p>
            <a:pPr algn="ctr"/>
            <a:r>
              <a:rPr lang="en-US" sz="2000" b="1" dirty="0" smtClean="0">
                <a:latin typeface="Georgia" panose="02040502050405020303" pitchFamily="18" charset="0"/>
              </a:rPr>
              <a:t>Fast Memory</a:t>
            </a:r>
            <a:endParaRPr lang="en-US" sz="2000" b="1" dirty="0">
              <a:latin typeface="Georgia" panose="02040502050405020303" pitchFamily="18" charset="0"/>
            </a:endParaRPr>
          </a:p>
        </p:txBody>
      </p:sp>
      <p:grpSp>
        <p:nvGrpSpPr>
          <p:cNvPr id="10" name="Group 52"/>
          <p:cNvGrpSpPr/>
          <p:nvPr/>
        </p:nvGrpSpPr>
        <p:grpSpPr>
          <a:xfrm>
            <a:off x="2286000" y="1749623"/>
            <a:ext cx="2140636" cy="307777"/>
            <a:chOff x="2286000" y="1749623"/>
            <a:chExt cx="2140636" cy="307777"/>
          </a:xfrm>
        </p:grpSpPr>
        <p:cxnSp>
          <p:nvCxnSpPr>
            <p:cNvPr id="54" name="Straight Arrow Connector 53"/>
            <p:cNvCxnSpPr>
              <a:stCxn id="6" idx="3"/>
              <a:endCxn id="38" idx="1"/>
            </p:cNvCxnSpPr>
            <p:nvPr/>
          </p:nvCxnSpPr>
          <p:spPr>
            <a:xfrm>
              <a:off x="2286000" y="1979295"/>
              <a:ext cx="1295400" cy="4191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55" name="TextBox 54"/>
            <p:cNvSpPr txBox="1"/>
            <p:nvPr/>
          </p:nvSpPr>
          <p:spPr>
            <a:xfrm rot="189629">
              <a:off x="2521636" y="1749623"/>
              <a:ext cx="1905000" cy="307777"/>
            </a:xfrm>
            <a:prstGeom prst="rect">
              <a:avLst/>
            </a:prstGeom>
            <a:noFill/>
          </p:spPr>
          <p:txBody>
            <a:bodyPr wrap="square" rtlCol="0">
              <a:spAutoFit/>
            </a:bodyPr>
            <a:lstStyle/>
            <a:p>
              <a:r>
                <a:rPr lang="en-US" sz="1400" b="1" dirty="0" smtClean="0">
                  <a:solidFill>
                    <a:srgbClr val="D25500"/>
                  </a:solidFill>
                  <a:latin typeface="Georgia" panose="02040502050405020303" pitchFamily="18" charset="0"/>
                </a:rPr>
                <a:t>Load</a:t>
              </a:r>
              <a:endParaRPr lang="en-US" sz="1400" b="1" dirty="0">
                <a:solidFill>
                  <a:srgbClr val="D25500"/>
                </a:solidFill>
                <a:latin typeface="Georgia" panose="02040502050405020303" pitchFamily="18" charset="0"/>
              </a:endParaRPr>
            </a:p>
          </p:txBody>
        </p:sp>
      </p:grpSp>
      <p:grpSp>
        <p:nvGrpSpPr>
          <p:cNvPr id="11" name="Group 55"/>
          <p:cNvGrpSpPr/>
          <p:nvPr/>
        </p:nvGrpSpPr>
        <p:grpSpPr>
          <a:xfrm>
            <a:off x="2293036" y="2947880"/>
            <a:ext cx="2126564" cy="370630"/>
            <a:chOff x="2286000" y="2335303"/>
            <a:chExt cx="2126564" cy="370630"/>
          </a:xfrm>
        </p:grpSpPr>
        <p:cxnSp>
          <p:nvCxnSpPr>
            <p:cNvPr id="57" name="Straight Arrow Connector 56"/>
            <p:cNvCxnSpPr/>
            <p:nvPr/>
          </p:nvCxnSpPr>
          <p:spPr>
            <a:xfrm>
              <a:off x="2286000" y="2664023"/>
              <a:ext cx="1295400" cy="4191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58" name="TextBox 57"/>
            <p:cNvSpPr txBox="1"/>
            <p:nvPr/>
          </p:nvSpPr>
          <p:spPr>
            <a:xfrm rot="189629">
              <a:off x="2507564" y="2335303"/>
              <a:ext cx="1905000" cy="307777"/>
            </a:xfrm>
            <a:prstGeom prst="rect">
              <a:avLst/>
            </a:prstGeom>
            <a:noFill/>
          </p:spPr>
          <p:txBody>
            <a:bodyPr wrap="square" rtlCol="0">
              <a:spAutoFit/>
            </a:bodyPr>
            <a:lstStyle/>
            <a:p>
              <a:r>
                <a:rPr lang="en-US" sz="1400" b="1" dirty="0" smtClean="0">
                  <a:solidFill>
                    <a:srgbClr val="D25500"/>
                  </a:solidFill>
                  <a:latin typeface="Georgia" panose="02040502050405020303" pitchFamily="18" charset="0"/>
                </a:rPr>
                <a:t>Stream</a:t>
              </a:r>
              <a:endParaRPr lang="en-US" sz="1400" b="1" dirty="0">
                <a:solidFill>
                  <a:srgbClr val="D25500"/>
                </a:solidFill>
                <a:latin typeface="Georgia" panose="02040502050405020303" pitchFamily="18" charset="0"/>
              </a:endParaRPr>
            </a:p>
          </p:txBody>
        </p:sp>
      </p:grpSp>
      <p:grpSp>
        <p:nvGrpSpPr>
          <p:cNvPr id="12" name="Group 82"/>
          <p:cNvGrpSpPr/>
          <p:nvPr/>
        </p:nvGrpSpPr>
        <p:grpSpPr>
          <a:xfrm>
            <a:off x="3733800" y="2209800"/>
            <a:ext cx="2362200" cy="926068"/>
            <a:chOff x="3733800" y="2209800"/>
            <a:chExt cx="2362200" cy="926068"/>
          </a:xfrm>
        </p:grpSpPr>
        <p:cxnSp>
          <p:nvCxnSpPr>
            <p:cNvPr id="78" name="Straight Arrow Connector 77"/>
            <p:cNvCxnSpPr/>
            <p:nvPr/>
          </p:nvCxnSpPr>
          <p:spPr>
            <a:xfrm flipV="1">
              <a:off x="3733800" y="2209800"/>
              <a:ext cx="914400" cy="92606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79" name="TextBox 78"/>
            <p:cNvSpPr txBox="1"/>
            <p:nvPr/>
          </p:nvSpPr>
          <p:spPr>
            <a:xfrm>
              <a:off x="4191000" y="2566880"/>
              <a:ext cx="1905000" cy="307777"/>
            </a:xfrm>
            <a:prstGeom prst="rect">
              <a:avLst/>
            </a:prstGeom>
            <a:noFill/>
          </p:spPr>
          <p:txBody>
            <a:bodyPr wrap="square" rtlCol="0">
              <a:spAutoFit/>
            </a:bodyPr>
            <a:lstStyle/>
            <a:p>
              <a:r>
                <a:rPr lang="en-US" sz="1400" b="1" dirty="0" smtClean="0">
                  <a:solidFill>
                    <a:srgbClr val="D25500"/>
                  </a:solidFill>
                  <a:latin typeface="Georgia" panose="02040502050405020303" pitchFamily="18" charset="0"/>
                </a:rPr>
                <a:t>Apply update</a:t>
              </a:r>
              <a:endParaRPr lang="en-US" sz="1400" b="1" dirty="0">
                <a:solidFill>
                  <a:srgbClr val="D25500"/>
                </a:solidFill>
                <a:latin typeface="Georgia" panose="02040502050405020303" pitchFamily="18" charset="0"/>
              </a:endParaRPr>
            </a:p>
          </p:txBody>
        </p:sp>
      </p:grpSp>
      <p:sp>
        <p:nvSpPr>
          <p:cNvPr id="82" name="Rectangle 81"/>
          <p:cNvSpPr/>
          <p:nvPr/>
        </p:nvSpPr>
        <p:spPr>
          <a:xfrm>
            <a:off x="1905000" y="4648200"/>
            <a:ext cx="6096000" cy="838200"/>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000" b="1" dirty="0" smtClean="0">
                <a:latin typeface="Georgia" panose="02040502050405020303" pitchFamily="18" charset="0"/>
              </a:rPr>
              <a:t>No output!</a:t>
            </a:r>
            <a:endParaRPr lang="en-US" sz="3000" b="1" dirty="0">
              <a:latin typeface="Georgia" panose="02040502050405020303" pitchFamily="18" charset="0"/>
            </a:endParaRPr>
          </a:p>
        </p:txBody>
      </p:sp>
    </p:spTree>
    <p:extLst>
      <p:ext uri="{BB962C8B-B14F-4D97-AF65-F5344CB8AC3E}">
        <p14:creationId xmlns="" xmlns:p14="http://schemas.microsoft.com/office/powerpoint/2010/main" val="344288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Parallelism</a:t>
            </a:r>
            <a:endParaRPr lang="en-US" dirty="0"/>
          </a:p>
        </p:txBody>
      </p:sp>
      <p:sp>
        <p:nvSpPr>
          <p:cNvPr id="3" name="Content Placeholder 2"/>
          <p:cNvSpPr>
            <a:spLocks noGrp="1"/>
          </p:cNvSpPr>
          <p:nvPr>
            <p:ph idx="1"/>
          </p:nvPr>
        </p:nvSpPr>
        <p:spPr/>
        <p:txBody>
          <a:bodyPr/>
          <a:lstStyle/>
          <a:p>
            <a:pPr>
              <a:lnSpc>
                <a:spcPct val="150000"/>
              </a:lnSpc>
            </a:pPr>
            <a:r>
              <a:rPr lang="en-US" dirty="0" smtClean="0"/>
              <a:t>State stored in vertices</a:t>
            </a:r>
          </a:p>
          <a:p>
            <a:r>
              <a:rPr lang="en-US" dirty="0" smtClean="0"/>
              <a:t>Disjoint vertex set in partitions</a:t>
            </a:r>
          </a:p>
          <a:p>
            <a:endParaRPr lang="en-US" dirty="0"/>
          </a:p>
          <a:p>
            <a:endParaRPr lang="en-US" dirty="0" smtClean="0"/>
          </a:p>
          <a:p>
            <a:pPr marL="0" indent="0">
              <a:buNone/>
            </a:pPr>
            <a:endParaRPr lang="en-US" dirty="0" smtClean="0"/>
          </a:p>
          <a:p>
            <a:pPr marL="0" indent="0">
              <a:buNone/>
            </a:pPr>
            <a:endParaRPr lang="en-US" dirty="0"/>
          </a:p>
        </p:txBody>
      </p:sp>
      <p:grpSp>
        <p:nvGrpSpPr>
          <p:cNvPr id="6" name="Group 5"/>
          <p:cNvGrpSpPr/>
          <p:nvPr/>
        </p:nvGrpSpPr>
        <p:grpSpPr>
          <a:xfrm>
            <a:off x="914400" y="3245703"/>
            <a:ext cx="6743700" cy="945297"/>
            <a:chOff x="1104900" y="2933700"/>
            <a:chExt cx="6743700" cy="945297"/>
          </a:xfrm>
        </p:grpSpPr>
        <p:sp>
          <p:nvSpPr>
            <p:cNvPr id="4" name="Bent-Up Arrow 3"/>
            <p:cNvSpPr/>
            <p:nvPr/>
          </p:nvSpPr>
          <p:spPr>
            <a:xfrm rot="5400000">
              <a:off x="1238250" y="2800350"/>
              <a:ext cx="723900" cy="990600"/>
            </a:xfrm>
            <a:prstGeom prst="bentUpArrow">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 name="TextBox 4"/>
            <p:cNvSpPr txBox="1"/>
            <p:nvPr/>
          </p:nvSpPr>
          <p:spPr>
            <a:xfrm>
              <a:off x="2133600" y="3048000"/>
              <a:ext cx="5715000" cy="830997"/>
            </a:xfrm>
            <a:prstGeom prst="rect">
              <a:avLst/>
            </a:prstGeom>
            <a:noFill/>
            <a:ln w="57150">
              <a:solidFill>
                <a:srgbClr val="FFC000"/>
              </a:solidFill>
            </a:ln>
          </p:spPr>
          <p:txBody>
            <a:bodyPr wrap="square" rtlCol="0">
              <a:spAutoFit/>
            </a:bodyPr>
            <a:lstStyle/>
            <a:p>
              <a:endParaRPr lang="en-US" sz="800" dirty="0" smtClean="0">
                <a:latin typeface="Georgia" panose="02040502050405020303" pitchFamily="18" charset="0"/>
              </a:endParaRPr>
            </a:p>
            <a:p>
              <a:r>
                <a:rPr lang="en-US" sz="3200" dirty="0" smtClean="0">
                  <a:latin typeface="Georgia" panose="02040502050405020303" pitchFamily="18" charset="0"/>
                </a:rPr>
                <a:t>Compute partitions in parallel</a:t>
              </a:r>
            </a:p>
            <a:p>
              <a:endParaRPr lang="en-US" sz="800" dirty="0">
                <a:latin typeface="Georgia" panose="02040502050405020303" pitchFamily="18" charset="0"/>
              </a:endParaRPr>
            </a:p>
          </p:txBody>
        </p:sp>
      </p:grpSp>
      <p:grpSp>
        <p:nvGrpSpPr>
          <p:cNvPr id="7" name="Group 6"/>
          <p:cNvGrpSpPr/>
          <p:nvPr/>
        </p:nvGrpSpPr>
        <p:grpSpPr>
          <a:xfrm>
            <a:off x="914400" y="4236303"/>
            <a:ext cx="6743700" cy="945297"/>
            <a:chOff x="1104900" y="2933700"/>
            <a:chExt cx="6743700" cy="945297"/>
          </a:xfrm>
        </p:grpSpPr>
        <p:sp>
          <p:nvSpPr>
            <p:cNvPr id="8" name="Bent-Up Arrow 7"/>
            <p:cNvSpPr/>
            <p:nvPr/>
          </p:nvSpPr>
          <p:spPr>
            <a:xfrm rot="5400000">
              <a:off x="1238250" y="2800350"/>
              <a:ext cx="723900" cy="990600"/>
            </a:xfrm>
            <a:prstGeom prst="bentUpArrow">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TextBox 8"/>
            <p:cNvSpPr txBox="1"/>
            <p:nvPr/>
          </p:nvSpPr>
          <p:spPr>
            <a:xfrm>
              <a:off x="2133600" y="3048000"/>
              <a:ext cx="5715000" cy="830997"/>
            </a:xfrm>
            <a:prstGeom prst="rect">
              <a:avLst/>
            </a:prstGeom>
            <a:noFill/>
            <a:ln w="57150">
              <a:solidFill>
                <a:srgbClr val="FFC000"/>
              </a:solidFill>
            </a:ln>
          </p:spPr>
          <p:txBody>
            <a:bodyPr wrap="square" rtlCol="0">
              <a:spAutoFit/>
            </a:bodyPr>
            <a:lstStyle/>
            <a:p>
              <a:endParaRPr lang="en-US" sz="800" dirty="0" smtClean="0">
                <a:latin typeface="Georgia" panose="02040502050405020303" pitchFamily="18" charset="0"/>
              </a:endParaRPr>
            </a:p>
            <a:p>
              <a:r>
                <a:rPr lang="en-US" sz="3200" dirty="0" smtClean="0">
                  <a:latin typeface="Georgia" panose="02040502050405020303" pitchFamily="18" charset="0"/>
                </a:rPr>
                <a:t>Parallel scatter and gather</a:t>
              </a:r>
            </a:p>
            <a:p>
              <a:endParaRPr lang="en-US" sz="800" dirty="0">
                <a:latin typeface="Georgia" panose="02040502050405020303" pitchFamily="18" charset="0"/>
              </a:endParaRPr>
            </a:p>
          </p:txBody>
        </p:sp>
      </p:grpSp>
    </p:spTree>
    <p:extLst>
      <p:ext uri="{BB962C8B-B14F-4D97-AF65-F5344CB8AC3E}">
        <p14:creationId xmlns="" xmlns:p14="http://schemas.microsoft.com/office/powerpoint/2010/main" val="135823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smtClean="0"/>
              <a:t>Experimental Results</a:t>
            </a:r>
            <a:endParaRPr lang="en-US" dirty="0"/>
          </a:p>
        </p:txBody>
      </p:sp>
    </p:spTree>
    <p:extLst>
      <p:ext uri="{BB962C8B-B14F-4D97-AF65-F5344CB8AC3E}">
        <p14:creationId xmlns="" xmlns:p14="http://schemas.microsoft.com/office/powerpoint/2010/main" val="52086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X-Stream Speedup over </a:t>
            </a:r>
            <a:r>
              <a:rPr lang="en-US" dirty="0" err="1"/>
              <a:t>Graphchi</a:t>
            </a:r>
            <a:endParaRPr lang="en-US" dirty="0"/>
          </a:p>
        </p:txBody>
      </p:sp>
      <p:graphicFrame>
        <p:nvGraphicFramePr>
          <p:cNvPr id="8" name="Chart 7"/>
          <p:cNvGraphicFramePr>
            <a:graphicFrameLocks/>
          </p:cNvGraphicFramePr>
          <p:nvPr>
            <p:extLst>
              <p:ext uri="{D42A27DB-BD31-4B8C-83A1-F6EECF244321}">
                <p14:modId xmlns="" xmlns:p14="http://schemas.microsoft.com/office/powerpoint/2010/main" val="2907329927"/>
              </p:ext>
            </p:extLst>
          </p:nvPr>
        </p:nvGraphicFramePr>
        <p:xfrm>
          <a:off x="336331" y="1489841"/>
          <a:ext cx="8350469" cy="3844159"/>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4495800" y="1676400"/>
            <a:ext cx="0" cy="3048000"/>
          </a:xfrm>
          <a:prstGeom prst="line">
            <a:avLst/>
          </a:prstGeom>
          <a:ln w="508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91200" y="2667000"/>
            <a:ext cx="3287918" cy="461665"/>
          </a:xfrm>
          <a:prstGeom prst="rect">
            <a:avLst/>
          </a:prstGeom>
          <a:noFill/>
        </p:spPr>
        <p:txBody>
          <a:bodyPr wrap="square" rtlCol="0">
            <a:spAutoFit/>
          </a:bodyPr>
          <a:lstStyle/>
          <a:p>
            <a:r>
              <a:rPr lang="en-US" sz="2400" dirty="0" smtClean="0">
                <a:latin typeface="Georgia" panose="02040502050405020303" pitchFamily="18" charset="0"/>
              </a:rPr>
              <a:t>Mean Speedup = 2.3</a:t>
            </a:r>
            <a:endParaRPr lang="en-US" sz="2400" dirty="0">
              <a:latin typeface="Georgia" panose="02040502050405020303" pitchFamily="18" charset="0"/>
            </a:endParaRPr>
          </a:p>
        </p:txBody>
      </p:sp>
      <p:sp>
        <p:nvSpPr>
          <p:cNvPr id="13" name="TextBox 12"/>
          <p:cNvSpPr txBox="1"/>
          <p:nvPr/>
        </p:nvSpPr>
        <p:spPr>
          <a:xfrm>
            <a:off x="457200" y="5486400"/>
            <a:ext cx="8458200" cy="381000"/>
          </a:xfrm>
          <a:prstGeom prst="rect">
            <a:avLst/>
          </a:prstGeom>
          <a:noFill/>
        </p:spPr>
        <p:txBody>
          <a:bodyPr wrap="square" rtlCol="0">
            <a:spAutoFit/>
          </a:bodyPr>
          <a:lstStyle/>
          <a:p>
            <a:pPr algn="ctr"/>
            <a:r>
              <a:rPr lang="en-US" b="1" dirty="0" smtClean="0">
                <a:latin typeface="Georgia" panose="02040502050405020303" pitchFamily="18" charset="0"/>
              </a:rPr>
              <a:t>Speedup </a:t>
            </a:r>
            <a:r>
              <a:rPr lang="en-US" b="1" dirty="0" smtClean="0">
                <a:solidFill>
                  <a:srgbClr val="C00000"/>
                </a:solidFill>
                <a:latin typeface="Georgia" panose="02040502050405020303" pitchFamily="18" charset="0"/>
              </a:rPr>
              <a:t>without</a:t>
            </a:r>
            <a:r>
              <a:rPr lang="en-US" b="1" dirty="0" smtClean="0">
                <a:latin typeface="Georgia" panose="02040502050405020303" pitchFamily="18" charset="0"/>
              </a:rPr>
              <a:t> considering the pre-process time of </a:t>
            </a:r>
            <a:r>
              <a:rPr lang="en-US" b="1" dirty="0" err="1" smtClean="0">
                <a:latin typeface="Georgia" panose="02040502050405020303" pitchFamily="18" charset="0"/>
              </a:rPr>
              <a:t>Graphchi</a:t>
            </a:r>
            <a:endParaRPr lang="en-US" b="1" dirty="0">
              <a:latin typeface="Georgia" panose="02040502050405020303" pitchFamily="18" charset="0"/>
            </a:endParaRPr>
          </a:p>
        </p:txBody>
      </p:sp>
    </p:spTree>
    <p:extLst>
      <p:ext uri="{BB962C8B-B14F-4D97-AF65-F5344CB8AC3E}">
        <p14:creationId xmlns="" xmlns:p14="http://schemas.microsoft.com/office/powerpoint/2010/main" val="245359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 xmlns:p14="http://schemas.microsoft.com/office/powerpoint/2010/main" val="4258298916"/>
              </p:ext>
            </p:extLst>
          </p:nvPr>
        </p:nvGraphicFramePr>
        <p:xfrm>
          <a:off x="163718" y="1445712"/>
          <a:ext cx="8915400" cy="376248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a:t>X-Stream Speedup over </a:t>
            </a:r>
            <a:r>
              <a:rPr lang="en-US" dirty="0" err="1"/>
              <a:t>Graphchi</a:t>
            </a:r>
            <a:endParaRPr lang="en-US" dirty="0"/>
          </a:p>
        </p:txBody>
      </p:sp>
      <p:cxnSp>
        <p:nvCxnSpPr>
          <p:cNvPr id="9" name="Straight Connector 8"/>
          <p:cNvCxnSpPr/>
          <p:nvPr/>
        </p:nvCxnSpPr>
        <p:spPr>
          <a:xfrm>
            <a:off x="4419600" y="1676400"/>
            <a:ext cx="0" cy="3048000"/>
          </a:xfrm>
          <a:prstGeom prst="line">
            <a:avLst/>
          </a:prstGeom>
          <a:ln w="508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91200" y="2667000"/>
            <a:ext cx="3287918" cy="461665"/>
          </a:xfrm>
          <a:prstGeom prst="rect">
            <a:avLst/>
          </a:prstGeom>
          <a:noFill/>
        </p:spPr>
        <p:txBody>
          <a:bodyPr wrap="square" rtlCol="0">
            <a:spAutoFit/>
          </a:bodyPr>
          <a:lstStyle/>
          <a:p>
            <a:r>
              <a:rPr lang="en-US" sz="2400" dirty="0" smtClean="0">
                <a:latin typeface="Georgia" panose="02040502050405020303" pitchFamily="18" charset="0"/>
              </a:rPr>
              <a:t>Mean Speedup = </a:t>
            </a:r>
            <a:r>
              <a:rPr lang="en-US" sz="2400" b="1" dirty="0" smtClean="0">
                <a:solidFill>
                  <a:srgbClr val="C00000"/>
                </a:solidFill>
                <a:latin typeface="Georgia" panose="02040502050405020303" pitchFamily="18" charset="0"/>
              </a:rPr>
              <a:t>3.7</a:t>
            </a:r>
            <a:endParaRPr lang="en-US" sz="2400" b="1" dirty="0">
              <a:solidFill>
                <a:srgbClr val="C00000"/>
              </a:solidFill>
              <a:latin typeface="Georgia" panose="02040502050405020303" pitchFamily="18" charset="0"/>
            </a:endParaRPr>
          </a:p>
        </p:txBody>
      </p:sp>
      <p:sp>
        <p:nvSpPr>
          <p:cNvPr id="13" name="TextBox 12"/>
          <p:cNvSpPr txBox="1"/>
          <p:nvPr/>
        </p:nvSpPr>
        <p:spPr>
          <a:xfrm>
            <a:off x="457200" y="5486400"/>
            <a:ext cx="8458200" cy="381000"/>
          </a:xfrm>
          <a:prstGeom prst="rect">
            <a:avLst/>
          </a:prstGeom>
          <a:noFill/>
        </p:spPr>
        <p:txBody>
          <a:bodyPr wrap="square" rtlCol="0">
            <a:spAutoFit/>
          </a:bodyPr>
          <a:lstStyle/>
          <a:p>
            <a:pPr algn="ctr"/>
            <a:r>
              <a:rPr lang="en-US" b="1" dirty="0" smtClean="0">
                <a:latin typeface="Georgia" panose="02040502050405020303" pitchFamily="18" charset="0"/>
              </a:rPr>
              <a:t>Speedup considering the pre-process time of </a:t>
            </a:r>
            <a:r>
              <a:rPr lang="en-US" b="1" dirty="0" err="1" smtClean="0">
                <a:latin typeface="Georgia" panose="02040502050405020303" pitchFamily="18" charset="0"/>
              </a:rPr>
              <a:t>Graphchi</a:t>
            </a:r>
            <a:endParaRPr lang="en-US" b="1" dirty="0">
              <a:latin typeface="Georgia" panose="02040502050405020303" pitchFamily="18" charset="0"/>
            </a:endParaRPr>
          </a:p>
        </p:txBody>
      </p:sp>
    </p:spTree>
    <p:extLst>
      <p:ext uri="{BB962C8B-B14F-4D97-AF65-F5344CB8AC3E}">
        <p14:creationId xmlns="" xmlns:p14="http://schemas.microsoft.com/office/powerpoint/2010/main" val="222788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 xmlns:p14="http://schemas.microsoft.com/office/powerpoint/2010/main" val="931661357"/>
              </p:ext>
            </p:extLst>
          </p:nvPr>
        </p:nvGraphicFramePr>
        <p:xfrm>
          <a:off x="433137" y="1600200"/>
          <a:ext cx="8458200" cy="43344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dirty="0" smtClean="0"/>
              <a:t>X-Stream Runtime vs </a:t>
            </a:r>
            <a:r>
              <a:rPr lang="en-US" dirty="0" err="1" smtClean="0"/>
              <a:t>Graphchi</a:t>
            </a:r>
            <a:r>
              <a:rPr lang="en-US" dirty="0" smtClean="0"/>
              <a:t> </a:t>
            </a:r>
            <a:r>
              <a:rPr lang="en-US" dirty="0" err="1" smtClean="0"/>
              <a:t>Sharding</a:t>
            </a:r>
            <a:endParaRPr lang="en-US" dirty="0"/>
          </a:p>
        </p:txBody>
      </p:sp>
    </p:spTree>
    <p:extLst>
      <p:ext uri="{BB962C8B-B14F-4D97-AF65-F5344CB8AC3E}">
        <p14:creationId xmlns="" xmlns:p14="http://schemas.microsoft.com/office/powerpoint/2010/main" val="25215188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Disk Transfer Rates</a:t>
            </a:r>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3889730100"/>
              </p:ext>
            </p:extLst>
          </p:nvPr>
        </p:nvGraphicFramePr>
        <p:xfrm>
          <a:off x="1123518" y="2125266"/>
          <a:ext cx="7065741" cy="2046286"/>
        </p:xfrm>
        <a:graphic>
          <a:graphicData uri="http://schemas.openxmlformats.org/drawingml/2006/table">
            <a:tbl>
              <a:tblPr firstRow="1" bandRow="1">
                <a:tableStyleId>{6E25E649-3F16-4E02-A733-19D2CDBF48F0}</a:tableStyleId>
              </a:tblPr>
              <a:tblGrid>
                <a:gridCol w="2200829"/>
                <a:gridCol w="2046902"/>
                <a:gridCol w="2818010"/>
              </a:tblGrid>
              <a:tr h="533242">
                <a:tc>
                  <a:txBody>
                    <a:bodyPr/>
                    <a:lstStyle/>
                    <a:p>
                      <a:pPr algn="ctr"/>
                      <a:r>
                        <a:rPr lang="en-US" sz="2500" dirty="0" smtClean="0">
                          <a:latin typeface="Georgia" panose="02040502050405020303" pitchFamily="18" charset="0"/>
                        </a:rPr>
                        <a:t>Metric</a:t>
                      </a:r>
                      <a:endParaRPr lang="en-US" sz="2500" dirty="0">
                        <a:latin typeface="Georgia" panose="02040502050405020303" pitchFamily="18" charset="0"/>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500" dirty="0" smtClean="0">
                          <a:latin typeface="Georgia" panose="02040502050405020303" pitchFamily="18" charset="0"/>
                        </a:rPr>
                        <a:t>X-Stream</a:t>
                      </a:r>
                      <a:endParaRPr lang="en-US" sz="2500" dirty="0">
                        <a:latin typeface="Georgia" panose="02040502050405020303" pitchFamily="18" charset="0"/>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500" dirty="0" err="1" smtClean="0">
                          <a:latin typeface="Georgia" panose="02040502050405020303" pitchFamily="18" charset="0"/>
                        </a:rPr>
                        <a:t>Graphchi</a:t>
                      </a:r>
                      <a:endParaRPr lang="en-US" sz="2500" dirty="0">
                        <a:latin typeface="Georgia" panose="02040502050405020303" pitchFamily="18" charset="0"/>
                      </a:endParaRPr>
                    </a:p>
                  </a:txBody>
                  <a:tcPr marL="68580" marR="68580" marT="34290" marB="34290"/>
                </a:tc>
              </a:tr>
              <a:tr h="480060">
                <a:tc>
                  <a:txBody>
                    <a:bodyPr/>
                    <a:lstStyle/>
                    <a:p>
                      <a:pPr algn="ctr"/>
                      <a:r>
                        <a:rPr lang="en-US" sz="2500" dirty="0" smtClean="0">
                          <a:latin typeface="Georgia" panose="02040502050405020303" pitchFamily="18" charset="0"/>
                        </a:rPr>
                        <a:t>Data</a:t>
                      </a:r>
                      <a:r>
                        <a:rPr lang="en-US" sz="2500" baseline="0" dirty="0" smtClean="0">
                          <a:latin typeface="Georgia" panose="02040502050405020303" pitchFamily="18" charset="0"/>
                        </a:rPr>
                        <a:t> moved</a:t>
                      </a:r>
                      <a:endParaRPr lang="en-US" sz="2500" dirty="0">
                        <a:latin typeface="Georgia" panose="02040502050405020303" pitchFamily="18" charset="0"/>
                      </a:endParaRPr>
                    </a:p>
                  </a:txBody>
                  <a:tcPr marL="68580" marR="68580" marT="34290" marB="34290"/>
                </a:tc>
                <a:tc>
                  <a:txBody>
                    <a:bodyPr/>
                    <a:lstStyle/>
                    <a:p>
                      <a:pPr algn="ctr"/>
                      <a:r>
                        <a:rPr lang="en-US" sz="2500" dirty="0" smtClean="0">
                          <a:latin typeface="Georgia" panose="02040502050405020303" pitchFamily="18" charset="0"/>
                        </a:rPr>
                        <a:t>224 GB</a:t>
                      </a:r>
                      <a:endParaRPr lang="en-US" sz="2500" dirty="0">
                        <a:latin typeface="Georgia" panose="02040502050405020303" pitchFamily="18" charset="0"/>
                      </a:endParaRPr>
                    </a:p>
                  </a:txBody>
                  <a:tcPr marL="68580" marR="68580" marT="34290" marB="34290"/>
                </a:tc>
                <a:tc>
                  <a:txBody>
                    <a:bodyPr/>
                    <a:lstStyle/>
                    <a:p>
                      <a:pPr algn="ctr"/>
                      <a:r>
                        <a:rPr lang="en-US" sz="2500" baseline="0" dirty="0" smtClean="0">
                          <a:latin typeface="Georgia" panose="02040502050405020303" pitchFamily="18" charset="0"/>
                        </a:rPr>
                        <a:t>322 GB</a:t>
                      </a:r>
                      <a:endParaRPr lang="en-US" sz="2500" dirty="0">
                        <a:latin typeface="Georgia" panose="02040502050405020303" pitchFamily="18" charset="0"/>
                      </a:endParaRPr>
                    </a:p>
                  </a:txBody>
                  <a:tcPr marL="68580" marR="68580" marT="34290" marB="34290"/>
                </a:tc>
              </a:tr>
              <a:tr h="480060">
                <a:tc>
                  <a:txBody>
                    <a:bodyPr/>
                    <a:lstStyle/>
                    <a:p>
                      <a:pPr algn="ctr"/>
                      <a:r>
                        <a:rPr lang="en-US" sz="2500" dirty="0" smtClean="0">
                          <a:latin typeface="Georgia" panose="02040502050405020303" pitchFamily="18" charset="0"/>
                        </a:rPr>
                        <a:t>Time taken</a:t>
                      </a:r>
                      <a:endParaRPr lang="en-US" sz="2500" dirty="0">
                        <a:latin typeface="Georgia" panose="02040502050405020303" pitchFamily="18" charset="0"/>
                      </a:endParaRPr>
                    </a:p>
                  </a:txBody>
                  <a:tcPr marL="68580" marR="68580" marT="34290" marB="34290"/>
                </a:tc>
                <a:tc>
                  <a:txBody>
                    <a:bodyPr/>
                    <a:lstStyle/>
                    <a:p>
                      <a:pPr algn="ctr"/>
                      <a:r>
                        <a:rPr lang="en-US" sz="2500" dirty="0" smtClean="0">
                          <a:latin typeface="Georgia" panose="02040502050405020303" pitchFamily="18" charset="0"/>
                        </a:rPr>
                        <a:t>398 seconds</a:t>
                      </a:r>
                      <a:endParaRPr lang="en-US" sz="2500" dirty="0">
                        <a:latin typeface="Georgia" panose="02040502050405020303" pitchFamily="18" charset="0"/>
                      </a:endParaRPr>
                    </a:p>
                  </a:txBody>
                  <a:tcPr marL="68580" marR="68580" marT="34290" marB="34290"/>
                </a:tc>
                <a:tc>
                  <a:txBody>
                    <a:bodyPr/>
                    <a:lstStyle/>
                    <a:p>
                      <a:pPr algn="ctr"/>
                      <a:r>
                        <a:rPr lang="en-US" sz="2500" dirty="0" smtClean="0">
                          <a:latin typeface="Georgia" panose="02040502050405020303" pitchFamily="18" charset="0"/>
                        </a:rPr>
                        <a:t>2613 seconds</a:t>
                      </a:r>
                      <a:endParaRPr lang="en-US" sz="2500" dirty="0">
                        <a:latin typeface="Georgia" panose="02040502050405020303" pitchFamily="18" charset="0"/>
                      </a:endParaRPr>
                    </a:p>
                  </a:txBody>
                  <a:tcPr marL="68580" marR="68580" marT="34290" marB="34290"/>
                </a:tc>
              </a:tr>
              <a:tr h="552924">
                <a:tc>
                  <a:txBody>
                    <a:bodyPr/>
                    <a:lstStyle/>
                    <a:p>
                      <a:pPr algn="ctr"/>
                      <a:r>
                        <a:rPr lang="en-US" sz="2500" dirty="0" smtClean="0">
                          <a:latin typeface="Georgia" panose="02040502050405020303" pitchFamily="18" charset="0"/>
                        </a:rPr>
                        <a:t>Transfer</a:t>
                      </a:r>
                      <a:r>
                        <a:rPr lang="en-US" sz="2500" baseline="0" dirty="0" smtClean="0">
                          <a:latin typeface="Georgia" panose="02040502050405020303" pitchFamily="18" charset="0"/>
                        </a:rPr>
                        <a:t> rate</a:t>
                      </a:r>
                      <a:endParaRPr lang="en-US" sz="2500" dirty="0">
                        <a:latin typeface="Georgia" panose="02040502050405020303" pitchFamily="18" charset="0"/>
                      </a:endParaRPr>
                    </a:p>
                  </a:txBody>
                  <a:tcPr marL="68580" marR="68580" marT="34290" marB="34290"/>
                </a:tc>
                <a:tc>
                  <a:txBody>
                    <a:bodyPr/>
                    <a:lstStyle/>
                    <a:p>
                      <a:pPr algn="ctr"/>
                      <a:r>
                        <a:rPr lang="en-US" sz="2500" b="1" baseline="0" dirty="0" smtClean="0">
                          <a:latin typeface="Georgia" panose="02040502050405020303" pitchFamily="18" charset="0"/>
                        </a:rPr>
                        <a:t>578 </a:t>
                      </a:r>
                      <a:r>
                        <a:rPr lang="en-US" sz="2500" b="1" dirty="0" smtClean="0">
                          <a:latin typeface="Georgia" panose="02040502050405020303" pitchFamily="18" charset="0"/>
                        </a:rPr>
                        <a:t>MB/s</a:t>
                      </a:r>
                      <a:endParaRPr lang="en-US" sz="2500" b="1" dirty="0">
                        <a:latin typeface="Georgia" panose="02040502050405020303" pitchFamily="18" charset="0"/>
                      </a:endParaRPr>
                    </a:p>
                  </a:txBody>
                  <a:tcPr marL="68580" marR="68580" marT="34290" marB="34290"/>
                </a:tc>
                <a:tc>
                  <a:txBody>
                    <a:bodyPr/>
                    <a:lstStyle/>
                    <a:p>
                      <a:pPr algn="ctr"/>
                      <a:r>
                        <a:rPr lang="en-US" sz="2500" baseline="0" dirty="0" smtClean="0">
                          <a:latin typeface="Georgia" panose="02040502050405020303" pitchFamily="18" charset="0"/>
                        </a:rPr>
                        <a:t> 126 MB/s</a:t>
                      </a:r>
                      <a:endParaRPr lang="en-US" sz="2500" dirty="0">
                        <a:latin typeface="Georgia" panose="02040502050405020303" pitchFamily="18" charset="0"/>
                      </a:endParaRPr>
                    </a:p>
                  </a:txBody>
                  <a:tcPr marL="68580" marR="68580" marT="34290" marB="34290"/>
                </a:tc>
              </a:tr>
            </a:tbl>
          </a:graphicData>
        </a:graphic>
      </p:graphicFrame>
      <p:sp>
        <p:nvSpPr>
          <p:cNvPr id="3" name="Slide Number Placeholder 2"/>
          <p:cNvSpPr>
            <a:spLocks noGrp="1"/>
          </p:cNvSpPr>
          <p:nvPr>
            <p:ph type="sldNum" sz="quarter" idx="12"/>
          </p:nvPr>
        </p:nvSpPr>
        <p:spPr/>
        <p:txBody>
          <a:bodyPr/>
          <a:lstStyle/>
          <a:p>
            <a:fld id="{F1791ECF-7448-450B-9652-46C6C8012A1E}" type="slidenum">
              <a:rPr lang="en-US" smtClean="0"/>
              <a:pPr/>
              <a:t>77</a:t>
            </a:fld>
            <a:endParaRPr lang="en-US"/>
          </a:p>
        </p:txBody>
      </p:sp>
      <p:sp>
        <p:nvSpPr>
          <p:cNvPr id="6" name="TextBox 5"/>
          <p:cNvSpPr txBox="1"/>
          <p:nvPr/>
        </p:nvSpPr>
        <p:spPr>
          <a:xfrm>
            <a:off x="762000" y="5177135"/>
            <a:ext cx="7923964" cy="461665"/>
          </a:xfrm>
          <a:prstGeom prst="rect">
            <a:avLst/>
          </a:prstGeom>
          <a:noFill/>
          <a:ln w="19050">
            <a:solidFill>
              <a:srgbClr val="FFCA21"/>
            </a:solidFill>
          </a:ln>
        </p:spPr>
        <p:txBody>
          <a:bodyPr wrap="none" rtlCol="0">
            <a:spAutoFit/>
          </a:bodyPr>
          <a:lstStyle/>
          <a:p>
            <a:r>
              <a:rPr lang="en-US" sz="2400" b="1" dirty="0">
                <a:latin typeface="Georgia" panose="02040502050405020303" pitchFamily="18" charset="0"/>
              </a:rPr>
              <a:t>SSD </a:t>
            </a:r>
            <a:r>
              <a:rPr lang="en-US" sz="2400" b="1" dirty="0" smtClean="0">
                <a:latin typeface="Georgia" panose="02040502050405020303" pitchFamily="18" charset="0"/>
              </a:rPr>
              <a:t>sustain </a:t>
            </a:r>
            <a:r>
              <a:rPr lang="en-US" sz="2400" b="1" dirty="0">
                <a:latin typeface="Georgia" panose="02040502050405020303" pitchFamily="18" charset="0"/>
              </a:rPr>
              <a:t>reads = 667 MB/s, writes = 576 </a:t>
            </a:r>
            <a:r>
              <a:rPr lang="en-US" sz="2400" b="1" dirty="0" smtClean="0">
                <a:latin typeface="Georgia" panose="02040502050405020303" pitchFamily="18" charset="0"/>
              </a:rPr>
              <a:t>MB/s</a:t>
            </a:r>
            <a:endParaRPr lang="en-US" sz="2400" b="1" dirty="0">
              <a:latin typeface="Georgia" panose="02040502050405020303" pitchFamily="18" charset="0"/>
            </a:endParaRPr>
          </a:p>
        </p:txBody>
      </p:sp>
      <p:sp>
        <p:nvSpPr>
          <p:cNvPr id="5" name="TextBox 4"/>
          <p:cNvSpPr txBox="1"/>
          <p:nvPr/>
        </p:nvSpPr>
        <p:spPr>
          <a:xfrm>
            <a:off x="-76200" y="4324290"/>
            <a:ext cx="9372600" cy="400110"/>
          </a:xfrm>
          <a:prstGeom prst="rect">
            <a:avLst/>
          </a:prstGeom>
          <a:noFill/>
        </p:spPr>
        <p:txBody>
          <a:bodyPr wrap="square" rtlCol="0">
            <a:spAutoFit/>
          </a:bodyPr>
          <a:lstStyle/>
          <a:p>
            <a:pPr algn="ctr"/>
            <a:r>
              <a:rPr lang="en-US" sz="2000" b="1" dirty="0" smtClean="0">
                <a:latin typeface="Georgia" panose="02040502050405020303" pitchFamily="18" charset="0"/>
              </a:rPr>
              <a:t>Data transfer rates on Page Rank algorithm on Twitter workload</a:t>
            </a:r>
            <a:endParaRPr lang="en-US" sz="2000" b="1" dirty="0">
              <a:latin typeface="Georgia" panose="02040502050405020303" pitchFamily="18" charset="0"/>
            </a:endParaRPr>
          </a:p>
        </p:txBody>
      </p:sp>
    </p:spTree>
    <p:extLst>
      <p:ext uri="{BB962C8B-B14F-4D97-AF65-F5344CB8AC3E}">
        <p14:creationId xmlns="" xmlns:p14="http://schemas.microsoft.com/office/powerpoint/2010/main" val="136073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 on Input Data size</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5" name="Chart 4"/>
          <p:cNvGraphicFramePr>
            <a:graphicFrameLocks/>
          </p:cNvGraphicFramePr>
          <p:nvPr>
            <p:extLst>
              <p:ext uri="{D42A27DB-BD31-4B8C-83A1-F6EECF244321}">
                <p14:modId xmlns="" xmlns:p14="http://schemas.microsoft.com/office/powerpoint/2010/main" val="2432828708"/>
              </p:ext>
            </p:extLst>
          </p:nvPr>
        </p:nvGraphicFramePr>
        <p:xfrm>
          <a:off x="418641" y="1295400"/>
          <a:ext cx="8268159" cy="506095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2022884" y="4314851"/>
            <a:ext cx="1821421" cy="464933"/>
          </a:xfrm>
          <a:prstGeom prst="rect">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2022882" y="2992833"/>
            <a:ext cx="4377918" cy="1786951"/>
          </a:xfrm>
          <a:prstGeom prst="rect">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2024079" y="2114718"/>
            <a:ext cx="6260323" cy="2665066"/>
          </a:xfrm>
          <a:prstGeom prst="rect">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2209800" y="4419600"/>
            <a:ext cx="1632146" cy="369332"/>
          </a:xfrm>
          <a:prstGeom prst="rect">
            <a:avLst/>
          </a:prstGeom>
          <a:noFill/>
        </p:spPr>
        <p:txBody>
          <a:bodyPr wrap="square" rtlCol="0">
            <a:spAutoFit/>
          </a:bodyPr>
          <a:lstStyle/>
          <a:p>
            <a:pPr algn="r"/>
            <a:r>
              <a:rPr lang="en-US" dirty="0" smtClean="0">
                <a:latin typeface="Georgia" panose="02040502050405020303" pitchFamily="18" charset="0"/>
              </a:rPr>
              <a:t> RAM</a:t>
            </a:r>
            <a:endParaRPr lang="en-US" dirty="0">
              <a:latin typeface="Georgia" panose="02040502050405020303" pitchFamily="18" charset="0"/>
            </a:endParaRPr>
          </a:p>
        </p:txBody>
      </p:sp>
      <p:sp>
        <p:nvSpPr>
          <p:cNvPr id="10" name="TextBox 9"/>
          <p:cNvSpPr txBox="1"/>
          <p:nvPr/>
        </p:nvSpPr>
        <p:spPr>
          <a:xfrm>
            <a:off x="5605479" y="4431268"/>
            <a:ext cx="1709721" cy="369332"/>
          </a:xfrm>
          <a:prstGeom prst="rect">
            <a:avLst/>
          </a:prstGeom>
          <a:noFill/>
        </p:spPr>
        <p:txBody>
          <a:bodyPr wrap="square" rtlCol="0">
            <a:spAutoFit/>
          </a:bodyPr>
          <a:lstStyle/>
          <a:p>
            <a:r>
              <a:rPr lang="en-US" dirty="0" smtClean="0">
                <a:latin typeface="Georgia" panose="02040502050405020303" pitchFamily="18" charset="0"/>
              </a:rPr>
              <a:t> SSD</a:t>
            </a:r>
            <a:endParaRPr lang="en-US" dirty="0">
              <a:latin typeface="Georgia" panose="02040502050405020303" pitchFamily="18" charset="0"/>
            </a:endParaRPr>
          </a:p>
        </p:txBody>
      </p:sp>
      <p:sp>
        <p:nvSpPr>
          <p:cNvPr id="11" name="TextBox 10"/>
          <p:cNvSpPr txBox="1"/>
          <p:nvPr/>
        </p:nvSpPr>
        <p:spPr>
          <a:xfrm>
            <a:off x="7086600" y="4431268"/>
            <a:ext cx="1193268" cy="369332"/>
          </a:xfrm>
          <a:prstGeom prst="rect">
            <a:avLst/>
          </a:prstGeom>
          <a:noFill/>
        </p:spPr>
        <p:txBody>
          <a:bodyPr wrap="square" rtlCol="0">
            <a:spAutoFit/>
          </a:bodyPr>
          <a:lstStyle/>
          <a:p>
            <a:pPr algn="r"/>
            <a:r>
              <a:rPr lang="en-US" dirty="0" smtClean="0">
                <a:latin typeface="Georgia" panose="02040502050405020303" pitchFamily="18" charset="0"/>
              </a:rPr>
              <a:t>Disk</a:t>
            </a:r>
            <a:endParaRPr lang="en-US" dirty="0">
              <a:latin typeface="Georgia" panose="02040502050405020303" pitchFamily="18" charset="0"/>
            </a:endParaRPr>
          </a:p>
        </p:txBody>
      </p:sp>
      <p:cxnSp>
        <p:nvCxnSpPr>
          <p:cNvPr id="12" name="Straight Arrow Connector 11"/>
          <p:cNvCxnSpPr/>
          <p:nvPr/>
        </p:nvCxnSpPr>
        <p:spPr>
          <a:xfrm flipV="1">
            <a:off x="7467600" y="2195279"/>
            <a:ext cx="816802" cy="79755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33600" y="3544669"/>
            <a:ext cx="2971800" cy="646331"/>
          </a:xfrm>
          <a:prstGeom prst="rect">
            <a:avLst/>
          </a:prstGeom>
          <a:noFill/>
        </p:spPr>
        <p:txBody>
          <a:bodyPr wrap="square" rtlCol="0">
            <a:spAutoFit/>
          </a:bodyPr>
          <a:lstStyle/>
          <a:p>
            <a:r>
              <a:rPr lang="en-US" dirty="0" smtClean="0">
                <a:solidFill>
                  <a:srgbClr val="FF0000"/>
                </a:solidFill>
                <a:latin typeface="Georgia" panose="02040502050405020303" pitchFamily="18" charset="0"/>
              </a:rPr>
              <a:t>8 Million V, 128 Million E, 8 sec</a:t>
            </a:r>
            <a:endParaRPr lang="en-US" dirty="0">
              <a:solidFill>
                <a:srgbClr val="FF0000"/>
              </a:solidFill>
              <a:latin typeface="Georgia" panose="02040502050405020303" pitchFamily="18" charset="0"/>
            </a:endParaRPr>
          </a:p>
        </p:txBody>
      </p:sp>
      <p:cxnSp>
        <p:nvCxnSpPr>
          <p:cNvPr id="14" name="Straight Arrow Connector 13"/>
          <p:cNvCxnSpPr/>
          <p:nvPr/>
        </p:nvCxnSpPr>
        <p:spPr>
          <a:xfrm>
            <a:off x="2933594" y="3910215"/>
            <a:ext cx="952273" cy="373132"/>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36066" y="2173069"/>
            <a:ext cx="3031534" cy="646331"/>
          </a:xfrm>
          <a:prstGeom prst="rect">
            <a:avLst/>
          </a:prstGeom>
          <a:noFill/>
        </p:spPr>
        <p:txBody>
          <a:bodyPr wrap="square" rtlCol="0">
            <a:spAutoFit/>
          </a:bodyPr>
          <a:lstStyle/>
          <a:p>
            <a:r>
              <a:rPr lang="en-US" dirty="0" smtClean="0">
                <a:solidFill>
                  <a:srgbClr val="FF0000"/>
                </a:solidFill>
                <a:latin typeface="Georgia" panose="02040502050405020303" pitchFamily="18" charset="0"/>
              </a:rPr>
              <a:t>256 Million V, 4 Billion E, 33 </a:t>
            </a:r>
            <a:r>
              <a:rPr lang="en-US" dirty="0" err="1" smtClean="0">
                <a:solidFill>
                  <a:srgbClr val="FF0000"/>
                </a:solidFill>
                <a:latin typeface="Georgia" panose="02040502050405020303" pitchFamily="18" charset="0"/>
              </a:rPr>
              <a:t>mins</a:t>
            </a:r>
            <a:endParaRPr lang="en-US" dirty="0">
              <a:solidFill>
                <a:srgbClr val="FF0000"/>
              </a:solidFill>
              <a:latin typeface="Georgia" panose="02040502050405020303" pitchFamily="18" charset="0"/>
            </a:endParaRPr>
          </a:p>
        </p:txBody>
      </p:sp>
      <p:cxnSp>
        <p:nvCxnSpPr>
          <p:cNvPr id="16" name="Straight Arrow Connector 15"/>
          <p:cNvCxnSpPr/>
          <p:nvPr/>
        </p:nvCxnSpPr>
        <p:spPr>
          <a:xfrm>
            <a:off x="5591489" y="2528927"/>
            <a:ext cx="828210" cy="41960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81800" y="2962870"/>
            <a:ext cx="1489482" cy="923330"/>
          </a:xfrm>
          <a:prstGeom prst="rect">
            <a:avLst/>
          </a:prstGeom>
          <a:noFill/>
        </p:spPr>
        <p:txBody>
          <a:bodyPr wrap="square" rtlCol="0">
            <a:spAutoFit/>
          </a:bodyPr>
          <a:lstStyle/>
          <a:p>
            <a:r>
              <a:rPr lang="en-US" dirty="0" smtClean="0">
                <a:solidFill>
                  <a:srgbClr val="FF0000"/>
                </a:solidFill>
                <a:latin typeface="Georgia" panose="02040502050405020303" pitchFamily="18" charset="0"/>
              </a:rPr>
              <a:t>4 Billion V, 64 Billion E, </a:t>
            </a:r>
          </a:p>
          <a:p>
            <a:r>
              <a:rPr lang="en-US" dirty="0" smtClean="0">
                <a:solidFill>
                  <a:srgbClr val="FF0000"/>
                </a:solidFill>
                <a:latin typeface="Georgia" panose="02040502050405020303" pitchFamily="18" charset="0"/>
              </a:rPr>
              <a:t>26 hours</a:t>
            </a:r>
            <a:endParaRPr lang="en-US" dirty="0">
              <a:solidFill>
                <a:srgbClr val="FF0000"/>
              </a:solidFill>
              <a:latin typeface="Georgia" panose="02040502050405020303" pitchFamily="18" charset="0"/>
            </a:endParaRPr>
          </a:p>
        </p:txBody>
      </p:sp>
    </p:spTree>
    <p:extLst>
      <p:ext uri="{BB962C8B-B14F-4D97-AF65-F5344CB8AC3E}">
        <p14:creationId xmlns="" xmlns:p14="http://schemas.microsoft.com/office/powerpoint/2010/main" val="203567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3" grpId="0"/>
      <p:bldP spid="15" grpId="0"/>
      <p:bldP spid="1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chemeClr val="tx2">
                    <a:lumMod val="75000"/>
                  </a:schemeClr>
                </a:solidFill>
              </a:rPr>
              <a:t>Discussion</a:t>
            </a:r>
            <a:endParaRPr lang="en-IN" sz="4000" b="1" dirty="0">
              <a:solidFill>
                <a:schemeClr val="tx2">
                  <a:lumMod val="75000"/>
                </a:schemeClr>
              </a:solidFill>
            </a:endParaRPr>
          </a:p>
        </p:txBody>
      </p:sp>
      <p:sp>
        <p:nvSpPr>
          <p:cNvPr id="3" name="Content Placeholder 2"/>
          <p:cNvSpPr txBox="1">
            <a:spLocks/>
          </p:cNvSpPr>
          <p:nvPr/>
        </p:nvSpPr>
        <p:spPr>
          <a:xfrm>
            <a:off x="609600" y="1646237"/>
            <a:ext cx="8229600" cy="4525963"/>
          </a:xfrm>
          <a:prstGeom prst="rect">
            <a:avLst/>
          </a:prstGeom>
        </p:spPr>
        <p:txBody>
          <a:bodyPr vert="horz" lIns="91440" tIns="45720" rIns="91440" bIns="45720" rtlCol="0">
            <a:noAutofit/>
          </a:bodyPr>
          <a:lstStyle/>
          <a:p>
            <a:pPr marL="342900" indent="-342900" defTabSz="457200">
              <a:spcBef>
                <a:spcPct val="20000"/>
              </a:spcBef>
              <a:buFont typeface="Arial"/>
              <a:buChar char="•"/>
            </a:pPr>
            <a:r>
              <a:rPr lang="en-US" sz="2400" dirty="0" smtClean="0"/>
              <a:t> </a:t>
            </a:r>
            <a:r>
              <a:rPr lang="en-US" sz="2400" dirty="0" smtClean="0">
                <a:latin typeface="Georgia" pitchFamily="18" charset="0"/>
              </a:rPr>
              <a:t>Features like global values, aggregation functions, asynchronous computation missing from </a:t>
            </a:r>
            <a:r>
              <a:rPr lang="en-US" sz="2400" dirty="0" err="1" smtClean="0">
                <a:latin typeface="Georgia" pitchFamily="18" charset="0"/>
              </a:rPr>
              <a:t>LFGraph</a:t>
            </a:r>
            <a:r>
              <a:rPr lang="en-US" sz="2400" dirty="0" smtClean="0">
                <a:latin typeface="Georgia" pitchFamily="18" charset="0"/>
              </a:rPr>
              <a:t>. Will the overhead of adding these features slow it down?</a:t>
            </a:r>
          </a:p>
          <a:p>
            <a:pPr marL="342900" indent="-342900" defTabSz="457200">
              <a:spcBef>
                <a:spcPct val="20000"/>
              </a:spcBef>
              <a:buFont typeface="Arial"/>
              <a:buChar char="•"/>
            </a:pPr>
            <a:endParaRPr lang="en-US" sz="2400" dirty="0" smtClean="0">
              <a:latin typeface="Georgia" pitchFamily="18" charset="0"/>
            </a:endParaRPr>
          </a:p>
          <a:p>
            <a:pPr marL="342900" indent="-342900" defTabSz="457200">
              <a:spcBef>
                <a:spcPct val="20000"/>
              </a:spcBef>
              <a:buFont typeface="Arial"/>
              <a:buChar char="•"/>
            </a:pPr>
            <a:r>
              <a:rPr lang="en-US" sz="2400" dirty="0" smtClean="0">
                <a:latin typeface="Georgia" pitchFamily="18" charset="0"/>
              </a:rPr>
              <a:t> </a:t>
            </a:r>
            <a:r>
              <a:rPr lang="en-US" sz="2400" dirty="0" err="1" smtClean="0">
                <a:latin typeface="Georgia" pitchFamily="18" charset="0"/>
              </a:rPr>
              <a:t>LFGraph</a:t>
            </a:r>
            <a:r>
              <a:rPr lang="en-US" sz="2400" dirty="0" smtClean="0">
                <a:latin typeface="Georgia" pitchFamily="18" charset="0"/>
              </a:rPr>
              <a:t> assumes that all edge values are same. If the edge values are not, either the receiving vertices or the server will have to incorporate that value. Overheads?</a:t>
            </a:r>
          </a:p>
          <a:p>
            <a:pPr marL="342900" indent="-342900" defTabSz="457200">
              <a:spcBef>
                <a:spcPct val="20000"/>
              </a:spcBef>
              <a:buFont typeface="Arial"/>
              <a:buChar char="•"/>
            </a:pPr>
            <a:endParaRPr lang="en-US" sz="2400" dirty="0" smtClean="0">
              <a:latin typeface="Georgia" pitchFamily="18" charset="0"/>
            </a:endParaRPr>
          </a:p>
          <a:p>
            <a:pPr marL="342900" indent="-342900" defTabSz="457200">
              <a:spcBef>
                <a:spcPct val="20000"/>
              </a:spcBef>
              <a:buFont typeface="Arial"/>
              <a:buChar char="•"/>
            </a:pPr>
            <a:r>
              <a:rPr lang="en-US" sz="2400" dirty="0" smtClean="0">
                <a:latin typeface="Georgia" pitchFamily="18" charset="0"/>
              </a:rPr>
              <a:t> </a:t>
            </a:r>
            <a:r>
              <a:rPr lang="en-US" sz="2400" dirty="0" err="1" smtClean="0">
                <a:latin typeface="Georgia" pitchFamily="18" charset="0"/>
              </a:rPr>
              <a:t>LFGraph</a:t>
            </a:r>
            <a:r>
              <a:rPr lang="en-US" sz="2400" dirty="0" smtClean="0">
                <a:latin typeface="Georgia" pitchFamily="18" charset="0"/>
              </a:rPr>
              <a:t> has one pass computation but then it executes the vertex program at each vertex (active or inactive). Trade-off?</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457200" y="274638"/>
            <a:ext cx="8229600" cy="1143000"/>
          </a:xfrm>
        </p:spPr>
        <p:txBody>
          <a:bodyPr>
            <a:normAutofit/>
          </a:bodyPr>
          <a:lstStyle/>
          <a:p>
            <a:r>
              <a:rPr lang="en-US" sz="4000" b="1" dirty="0" smtClean="0">
                <a:solidFill>
                  <a:schemeClr val="tx2">
                    <a:lumMod val="75000"/>
                  </a:schemeClr>
                </a:solidFill>
              </a:rPr>
              <a:t>Brain Scale</a:t>
            </a:r>
            <a:endParaRPr lang="en-IN" sz="4000" b="1" dirty="0">
              <a:solidFill>
                <a:schemeClr val="tx2">
                  <a:lumMod val="75000"/>
                </a:schemeClr>
              </a:solidFill>
            </a:endParaRPr>
          </a:p>
        </p:txBody>
      </p:sp>
      <p:pic>
        <p:nvPicPr>
          <p:cNvPr id="3" name="Picture 2" descr="Network_representation_of_brain_connectivity.JPG"/>
          <p:cNvPicPr>
            <a:picLocks noChangeAspect="1"/>
          </p:cNvPicPr>
          <p:nvPr/>
        </p:nvPicPr>
        <p:blipFill>
          <a:blip r:embed="rId3" cstate="print"/>
          <a:stretch>
            <a:fillRect/>
          </a:stretch>
        </p:blipFill>
        <p:spPr>
          <a:xfrm>
            <a:off x="2362200" y="1676400"/>
            <a:ext cx="4419600" cy="2144628"/>
          </a:xfrm>
          <a:prstGeom prst="rect">
            <a:avLst/>
          </a:prstGeom>
        </p:spPr>
      </p:pic>
      <p:sp>
        <p:nvSpPr>
          <p:cNvPr id="4" name="TextBox 3"/>
          <p:cNvSpPr txBox="1"/>
          <p:nvPr/>
        </p:nvSpPr>
        <p:spPr>
          <a:xfrm>
            <a:off x="3124200" y="3962400"/>
            <a:ext cx="2667000" cy="1046440"/>
          </a:xfrm>
          <a:prstGeom prst="rect">
            <a:avLst/>
          </a:prstGeom>
          <a:solidFill>
            <a:schemeClr val="tx2">
              <a:lumMod val="20000"/>
              <a:lumOff val="80000"/>
            </a:schemeClr>
          </a:soli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400" dirty="0" smtClean="0"/>
              <a:t>&gt;100 billion vertices</a:t>
            </a:r>
          </a:p>
          <a:p>
            <a:pPr algn="ctr"/>
            <a:r>
              <a:rPr lang="en-US" sz="2400" dirty="0" smtClean="0"/>
              <a:t>&gt;100 trillion edges</a:t>
            </a:r>
          </a:p>
          <a:p>
            <a:pPr algn="ctr"/>
            <a:r>
              <a:rPr lang="en-US" sz="1400" dirty="0" smtClean="0"/>
              <a:t>*NSA Big Graph Experiment- 2013</a:t>
            </a:r>
            <a:endParaRPr lang="en-IN" sz="14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chemeClr val="tx2">
                    <a:lumMod val="75000"/>
                  </a:schemeClr>
                </a:solidFill>
              </a:rPr>
              <a:t>Discussion</a:t>
            </a:r>
            <a:endParaRPr lang="en-IN" sz="4000" b="1" dirty="0">
              <a:solidFill>
                <a:schemeClr val="tx2">
                  <a:lumMod val="75000"/>
                </a:schemeClr>
              </a:solidFill>
            </a:endParaRPr>
          </a:p>
        </p:txBody>
      </p:sp>
      <p:sp>
        <p:nvSpPr>
          <p:cNvPr id="3" name="Content Placeholder 2"/>
          <p:cNvSpPr txBox="1">
            <a:spLocks/>
          </p:cNvSpPr>
          <p:nvPr/>
        </p:nvSpPr>
        <p:spPr>
          <a:xfrm>
            <a:off x="609600" y="1646237"/>
            <a:ext cx="8229600" cy="4525963"/>
          </a:xfrm>
          <a:prstGeom prst="rect">
            <a:avLst/>
          </a:prstGeom>
        </p:spPr>
        <p:txBody>
          <a:bodyPr vert="horz" lIns="91440" tIns="45720" rIns="91440" bIns="45720" rtlCol="0">
            <a:normAutofit fontScale="85000" lnSpcReduction="20000"/>
          </a:bodyPr>
          <a:lstStyle/>
          <a:p>
            <a:pPr marL="342900" indent="-342900" defTabSz="457200">
              <a:spcBef>
                <a:spcPct val="20000"/>
              </a:spcBef>
              <a:buFont typeface="Arial"/>
              <a:buChar char="•"/>
            </a:pPr>
            <a:r>
              <a:rPr lang="en-US" sz="2400" dirty="0" smtClean="0"/>
              <a:t> </a:t>
            </a:r>
            <a:r>
              <a:rPr lang="en-US" sz="2800" dirty="0" smtClean="0">
                <a:latin typeface="Georgia" pitchFamily="18" charset="0"/>
              </a:rPr>
              <a:t>Independent computation and communication rounds may not always be preferred. Use bandwidth when available.</a:t>
            </a:r>
          </a:p>
          <a:p>
            <a:pPr marL="342900" indent="-342900" defTabSz="457200">
              <a:spcBef>
                <a:spcPct val="20000"/>
              </a:spcBef>
              <a:buFont typeface="Arial"/>
              <a:buChar char="•"/>
            </a:pPr>
            <a:endParaRPr lang="en-US" sz="2800" dirty="0" smtClean="0">
              <a:latin typeface="Georgia" pitchFamily="18" charset="0"/>
            </a:endParaRPr>
          </a:p>
          <a:p>
            <a:pPr marL="342900" indent="-342900" defTabSz="457200">
              <a:spcBef>
                <a:spcPct val="20000"/>
              </a:spcBef>
              <a:buFont typeface="Arial"/>
              <a:buChar char="•"/>
            </a:pPr>
            <a:r>
              <a:rPr lang="en-US" sz="2800" dirty="0" smtClean="0">
                <a:latin typeface="Georgia" pitchFamily="18" charset="0"/>
              </a:rPr>
              <a:t> </a:t>
            </a:r>
            <a:r>
              <a:rPr lang="en-US" sz="2800" dirty="0" err="1" smtClean="0">
                <a:latin typeface="Georgia" pitchFamily="18" charset="0"/>
              </a:rPr>
              <a:t>Faul</a:t>
            </a:r>
            <a:r>
              <a:rPr lang="en-US" sz="2800" dirty="0" smtClean="0">
                <a:latin typeface="Georgia" pitchFamily="18" charset="0"/>
              </a:rPr>
              <a:t> Tolerance is another feature missing from </a:t>
            </a:r>
            <a:r>
              <a:rPr lang="en-US" sz="2800" dirty="0" err="1" smtClean="0">
                <a:latin typeface="Georgia" pitchFamily="18" charset="0"/>
              </a:rPr>
              <a:t>LFGraph</a:t>
            </a:r>
            <a:r>
              <a:rPr lang="en-US" sz="2800" dirty="0" smtClean="0">
                <a:latin typeface="Georgia" pitchFamily="18" charset="0"/>
              </a:rPr>
              <a:t>. Overheads?</a:t>
            </a:r>
          </a:p>
          <a:p>
            <a:pPr marL="342900" indent="-342900" defTabSz="457200">
              <a:spcBef>
                <a:spcPct val="20000"/>
              </a:spcBef>
              <a:buFont typeface="Arial"/>
              <a:buChar char="•"/>
            </a:pPr>
            <a:endParaRPr lang="en-US" sz="2800" dirty="0" smtClean="0">
              <a:latin typeface="Georgia" pitchFamily="18" charset="0"/>
            </a:endParaRPr>
          </a:p>
          <a:p>
            <a:pPr marL="342900" indent="-342900" defTabSz="457200">
              <a:spcBef>
                <a:spcPct val="20000"/>
              </a:spcBef>
              <a:buFont typeface="Arial"/>
              <a:buChar char="•"/>
            </a:pPr>
            <a:r>
              <a:rPr lang="en-US" sz="2800" dirty="0" smtClean="0">
                <a:latin typeface="Georgia" pitchFamily="18" charset="0"/>
              </a:rPr>
              <a:t> Three benchmarks for experiments. Enough evaluation?</a:t>
            </a:r>
          </a:p>
          <a:p>
            <a:pPr marL="342900" indent="-342900" defTabSz="457200">
              <a:spcBef>
                <a:spcPct val="20000"/>
              </a:spcBef>
              <a:buFont typeface="Arial"/>
              <a:buChar char="•"/>
            </a:pPr>
            <a:endParaRPr lang="en-US" sz="2800" dirty="0" smtClean="0">
              <a:latin typeface="Georgia" pitchFamily="18" charset="0"/>
            </a:endParaRPr>
          </a:p>
          <a:p>
            <a:pPr marL="342900" indent="-342900" defTabSz="457200">
              <a:spcBef>
                <a:spcPct val="20000"/>
              </a:spcBef>
              <a:buFont typeface="Arial"/>
              <a:buChar char="•"/>
            </a:pPr>
            <a:r>
              <a:rPr lang="en-US" sz="2800" dirty="0" smtClean="0">
                <a:latin typeface="Georgia" pitchFamily="18" charset="0"/>
              </a:rPr>
              <a:t>Scalability comparison with </a:t>
            </a:r>
            <a:r>
              <a:rPr lang="en-US" sz="2800" dirty="0" err="1" smtClean="0">
                <a:latin typeface="Georgia" pitchFamily="18" charset="0"/>
              </a:rPr>
              <a:t>Pregel</a:t>
            </a:r>
            <a:r>
              <a:rPr lang="en-US" sz="2800" dirty="0" smtClean="0">
                <a:latin typeface="Georgia" pitchFamily="18" charset="0"/>
              </a:rPr>
              <a:t> with different experiment settings. Memory comparison with </a:t>
            </a:r>
            <a:r>
              <a:rPr lang="en-US" sz="2800" dirty="0" err="1" smtClean="0">
                <a:latin typeface="Georgia" pitchFamily="18" charset="0"/>
              </a:rPr>
              <a:t>PowerGraph</a:t>
            </a:r>
            <a:r>
              <a:rPr lang="en-US" sz="2800" dirty="0" smtClean="0">
                <a:latin typeface="Georgia" pitchFamily="18" charset="0"/>
              </a:rPr>
              <a:t> based on heap values from logs. Fair experiments?</a:t>
            </a:r>
            <a:endParaRPr lang="en-US" sz="240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schemeClr>
                </a:solidFill>
              </a:rPr>
              <a:t>Discussion</a:t>
            </a:r>
            <a:endParaRPr lang="en-US" dirty="0"/>
          </a:p>
        </p:txBody>
      </p:sp>
      <p:sp>
        <p:nvSpPr>
          <p:cNvPr id="3" name="Content Placeholder 2"/>
          <p:cNvSpPr>
            <a:spLocks noGrp="1"/>
          </p:cNvSpPr>
          <p:nvPr>
            <p:ph idx="1"/>
          </p:nvPr>
        </p:nvSpPr>
        <p:spPr>
          <a:xfrm>
            <a:off x="457200" y="1600201"/>
            <a:ext cx="8229600" cy="4343400"/>
          </a:xfrm>
        </p:spPr>
        <p:txBody>
          <a:bodyPr>
            <a:noAutofit/>
          </a:bodyPr>
          <a:lstStyle/>
          <a:p>
            <a:r>
              <a:rPr lang="en-US" sz="2200" dirty="0" smtClean="0">
                <a:latin typeface="Georgia" pitchFamily="18" charset="0"/>
                <a:cs typeface="+mn-cs"/>
              </a:rPr>
              <a:t>Could the system become asynchronous?</a:t>
            </a:r>
          </a:p>
          <a:p>
            <a:r>
              <a:rPr lang="en-US" sz="2200" dirty="0" smtClean="0">
                <a:latin typeface="Georgia" pitchFamily="18" charset="0"/>
                <a:cs typeface="+mn-cs"/>
              </a:rPr>
              <a:t>Could the scatter and gather phase be combined into one phase?</a:t>
            </a:r>
          </a:p>
          <a:p>
            <a:r>
              <a:rPr lang="en-US" sz="2200" dirty="0" smtClean="0">
                <a:latin typeface="Georgia" pitchFamily="18" charset="0"/>
                <a:cs typeface="+mn-cs"/>
              </a:rPr>
              <a:t>Does not support iterating over the edges/updates of a vertex. Can this be added?</a:t>
            </a:r>
          </a:p>
          <a:p>
            <a:r>
              <a:rPr lang="en-US" sz="2200" dirty="0" smtClean="0">
                <a:latin typeface="Georgia" pitchFamily="18" charset="0"/>
                <a:cs typeface="+mn-cs"/>
              </a:rPr>
              <a:t>How good do they determine number of partitions?</a:t>
            </a:r>
          </a:p>
          <a:p>
            <a:r>
              <a:rPr lang="en-US" sz="2200" dirty="0" smtClean="0">
                <a:latin typeface="Georgia" pitchFamily="18" charset="0"/>
                <a:cs typeface="+mn-cs"/>
              </a:rPr>
              <a:t>Can shuffle be optimized </a:t>
            </a:r>
            <a:r>
              <a:rPr lang="en-US" sz="2000" dirty="0" smtClean="0">
                <a:latin typeface="Georgia" pitchFamily="18" charset="0"/>
                <a:cs typeface="+mn-cs"/>
              </a:rPr>
              <a:t>by counting the updates of each partition during scatter?</a:t>
            </a:r>
          </a:p>
        </p:txBody>
      </p:sp>
    </p:spTree>
    <p:extLst>
      <p:ext uri="{BB962C8B-B14F-4D97-AF65-F5344CB8AC3E}">
        <p14:creationId xmlns="" xmlns:p14="http://schemas.microsoft.com/office/powerpoint/2010/main" val="39489791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562"/>
          </a:xfrm>
        </p:spPr>
        <p:txBody>
          <a:bodyPr>
            <a:normAutofit/>
          </a:bodyPr>
          <a:lstStyle/>
          <a:p>
            <a:r>
              <a:rPr lang="en-US" b="1" dirty="0" smtClean="0">
                <a:solidFill>
                  <a:schemeClr val="tx2">
                    <a:lumMod val="75000"/>
                  </a:schemeClr>
                </a:solidFill>
              </a:rPr>
              <a:t>Thank you for listening</a:t>
            </a:r>
            <a:r>
              <a:rPr lang="en-US" dirty="0" smtClean="0">
                <a:solidFill>
                  <a:schemeClr val="tx2">
                    <a:lumMod val="75000"/>
                  </a:schemeClr>
                </a:solidFill>
              </a:rPr>
              <a:t>!</a:t>
            </a:r>
            <a:r>
              <a:rPr lang="en-US" dirty="0" smtClean="0"/>
              <a:t/>
            </a:r>
            <a:br>
              <a:rPr lang="en-US" dirty="0" smtClean="0"/>
            </a:br>
            <a:r>
              <a:rPr lang="en-US" dirty="0" smtClean="0"/>
              <a:t/>
            </a:r>
            <a:br>
              <a:rPr lang="en-US" dirty="0" smtClean="0"/>
            </a:br>
            <a:r>
              <a:rPr lang="en-US" sz="4000" b="1" dirty="0" smtClean="0">
                <a:solidFill>
                  <a:schemeClr val="tx2">
                    <a:lumMod val="75000"/>
                  </a:schemeClr>
                </a:solidFill>
              </a:rPr>
              <a:t>Questions?</a:t>
            </a:r>
            <a:endParaRPr lang="en-IN"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b="1" dirty="0" smtClean="0">
                <a:solidFill>
                  <a:srgbClr val="002060"/>
                </a:solidFill>
              </a:rPr>
              <a:t>Backup Slides</a:t>
            </a:r>
            <a:endParaRPr lang="en-US" b="1" dirty="0">
              <a:solidFill>
                <a:srgbClr val="002060"/>
              </a:solidFill>
            </a:endParaRPr>
          </a:p>
        </p:txBody>
      </p:sp>
    </p:spTree>
    <p:extLst>
      <p:ext uri="{BB962C8B-B14F-4D97-AF65-F5344CB8AC3E}">
        <p14:creationId xmlns="" xmlns:p14="http://schemas.microsoft.com/office/powerpoint/2010/main" val="27630135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chemeClr val="tx2">
                    <a:lumMod val="75000"/>
                  </a:schemeClr>
                </a:solidFill>
              </a:rPr>
              <a:t>Reason for Improvement</a:t>
            </a:r>
            <a:endParaRPr lang="en-IN" sz="4000" b="1" dirty="0">
              <a:solidFill>
                <a:schemeClr val="tx2">
                  <a:lumMod val="75000"/>
                </a:schemeClr>
              </a:solidFill>
            </a:endParaRPr>
          </a:p>
        </p:txBody>
      </p:sp>
      <p:pic>
        <p:nvPicPr>
          <p:cNvPr id="2051" name="Picture 3"/>
          <p:cNvPicPr>
            <a:picLocks noChangeAspect="1" noChangeArrowheads="1"/>
          </p:cNvPicPr>
          <p:nvPr/>
        </p:nvPicPr>
        <p:blipFill>
          <a:blip r:embed="rId3" cstate="print"/>
          <a:srcRect/>
          <a:stretch>
            <a:fillRect/>
          </a:stretch>
        </p:blipFill>
        <p:spPr bwMode="auto">
          <a:xfrm>
            <a:off x="2233613" y="2009775"/>
            <a:ext cx="4676775" cy="283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dirty="0" smtClean="0">
                <a:solidFill>
                  <a:schemeClr val="tx2">
                    <a:lumMod val="75000"/>
                  </a:schemeClr>
                </a:solidFill>
              </a:rPr>
              <a:t>Qualitative Comparison</a:t>
            </a:r>
            <a:endParaRPr lang="en-IN" sz="4000" b="1" dirty="0">
              <a:solidFill>
                <a:schemeClr val="tx2">
                  <a:lumMod val="75000"/>
                </a:schemeClr>
              </a:solidFill>
            </a:endParaRPr>
          </a:p>
        </p:txBody>
      </p:sp>
      <p:sp>
        <p:nvSpPr>
          <p:cNvPr id="3" name="Content Placeholder 2"/>
          <p:cNvSpPr>
            <a:spLocks noGrp="1"/>
          </p:cNvSpPr>
          <p:nvPr>
            <p:ph idx="1"/>
          </p:nvPr>
        </p:nvSpPr>
        <p:spPr/>
        <p:txBody>
          <a:bodyPr>
            <a:normAutofit/>
          </a:bodyPr>
          <a:lstStyle/>
          <a:p>
            <a:endParaRPr lang="en-US" dirty="0" smtClean="0"/>
          </a:p>
          <a:p>
            <a:endParaRPr lang="en-IN" dirty="0"/>
          </a:p>
        </p:txBody>
      </p:sp>
      <p:graphicFrame>
        <p:nvGraphicFramePr>
          <p:cNvPr id="5" name="Table 4"/>
          <p:cNvGraphicFramePr>
            <a:graphicFrameLocks noGrp="1"/>
          </p:cNvGraphicFramePr>
          <p:nvPr/>
        </p:nvGraphicFramePr>
        <p:xfrm>
          <a:off x="304800" y="1575870"/>
          <a:ext cx="8534400" cy="391053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706880"/>
                <a:gridCol w="1706880"/>
                <a:gridCol w="1706880"/>
                <a:gridCol w="1706880"/>
                <a:gridCol w="1706880"/>
              </a:tblGrid>
              <a:tr h="569867">
                <a:tc>
                  <a:txBody>
                    <a:bodyPr/>
                    <a:lstStyle/>
                    <a:p>
                      <a:pPr algn="ctr"/>
                      <a:r>
                        <a:rPr lang="en-US" b="1" dirty="0" smtClean="0"/>
                        <a:t>GOAL</a:t>
                      </a:r>
                      <a:endParaRPr lang="en-IN" b="1" dirty="0"/>
                    </a:p>
                  </a:txBody>
                  <a:tcPr/>
                </a:tc>
                <a:tc>
                  <a:txBody>
                    <a:bodyPr/>
                    <a:lstStyle/>
                    <a:p>
                      <a:pPr algn="ctr"/>
                      <a:r>
                        <a:rPr lang="en-US" b="1" dirty="0" smtClean="0"/>
                        <a:t>PREGEL</a:t>
                      </a:r>
                      <a:endParaRPr lang="en-IN" b="1" dirty="0"/>
                    </a:p>
                  </a:txBody>
                  <a:tcPr/>
                </a:tc>
                <a:tc>
                  <a:txBody>
                    <a:bodyPr/>
                    <a:lstStyle/>
                    <a:p>
                      <a:pPr algn="ctr"/>
                      <a:r>
                        <a:rPr lang="en-US" b="1" dirty="0" smtClean="0"/>
                        <a:t>GRAPHLAB</a:t>
                      </a:r>
                      <a:endParaRPr lang="en-IN" b="1" dirty="0"/>
                    </a:p>
                  </a:txBody>
                  <a:tcPr/>
                </a:tc>
                <a:tc>
                  <a:txBody>
                    <a:bodyPr/>
                    <a:lstStyle/>
                    <a:p>
                      <a:pPr algn="ctr"/>
                      <a:r>
                        <a:rPr lang="en-US" b="1" dirty="0" smtClean="0"/>
                        <a:t>POWERGRAPH</a:t>
                      </a:r>
                      <a:endParaRPr lang="en-IN" b="1" dirty="0"/>
                    </a:p>
                  </a:txBody>
                  <a:tcPr/>
                </a:tc>
                <a:tc>
                  <a:txBody>
                    <a:bodyPr/>
                    <a:lstStyle/>
                    <a:p>
                      <a:pPr algn="ctr"/>
                      <a:r>
                        <a:rPr lang="en-US" b="1" dirty="0" smtClean="0"/>
                        <a:t>LFGRAPH</a:t>
                      </a:r>
                      <a:endParaRPr lang="en-IN" b="1" dirty="0"/>
                    </a:p>
                  </a:txBody>
                  <a:tcPr/>
                </a:tc>
              </a:tr>
              <a:tr h="654147">
                <a:tc>
                  <a:txBody>
                    <a:bodyPr/>
                    <a:lstStyle/>
                    <a:p>
                      <a:pPr algn="ctr"/>
                      <a:r>
                        <a:rPr lang="en-US" b="1" dirty="0" smtClean="0"/>
                        <a:t>Computation</a:t>
                      </a:r>
                      <a:endParaRPr lang="en-IN" b="1" dirty="0"/>
                    </a:p>
                  </a:txBody>
                  <a:tcPr/>
                </a:tc>
                <a:tc>
                  <a:txBody>
                    <a:bodyPr/>
                    <a:lstStyle/>
                    <a:p>
                      <a:pPr algn="ctr"/>
                      <a:r>
                        <a:rPr lang="en-US" b="1" dirty="0" smtClean="0"/>
                        <a:t>2 passes, Combiners</a:t>
                      </a:r>
                      <a:endParaRPr lang="en-IN" b="1" dirty="0"/>
                    </a:p>
                  </a:txBody>
                  <a:tcPr/>
                </a:tc>
                <a:tc>
                  <a:txBody>
                    <a:bodyPr/>
                    <a:lstStyle/>
                    <a:p>
                      <a:pPr algn="ctr"/>
                      <a:r>
                        <a:rPr lang="en-US" b="1" dirty="0" smtClean="0"/>
                        <a:t>2 passes</a:t>
                      </a:r>
                      <a:endParaRPr lang="en-IN"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2 passes</a:t>
                      </a:r>
                      <a:endParaRPr lang="en-IN" b="1" dirty="0" smtClean="0"/>
                    </a:p>
                    <a:p>
                      <a:pPr algn="ctr"/>
                      <a:endParaRPr lang="en-IN"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1 pass</a:t>
                      </a:r>
                      <a:endParaRPr lang="en-IN" b="1" dirty="0" smtClean="0"/>
                    </a:p>
                    <a:p>
                      <a:pPr algn="ctr"/>
                      <a:endParaRPr lang="en-IN" b="1" dirty="0"/>
                    </a:p>
                  </a:txBody>
                  <a:tcPr/>
                </a:tc>
              </a:tr>
              <a:tr h="814096">
                <a:tc>
                  <a:txBody>
                    <a:bodyPr/>
                    <a:lstStyle/>
                    <a:p>
                      <a:pPr algn="ctr"/>
                      <a:r>
                        <a:rPr lang="en-US" b="1" dirty="0" smtClean="0"/>
                        <a:t>Communication</a:t>
                      </a:r>
                      <a:endParaRPr lang="en-IN" b="1" dirty="0"/>
                    </a:p>
                  </a:txBody>
                  <a:tcPr/>
                </a:tc>
                <a:tc>
                  <a:txBody>
                    <a:bodyPr/>
                    <a:lstStyle/>
                    <a:p>
                      <a:pPr algn="ctr"/>
                      <a:r>
                        <a:rPr lang="en-IN" sz="1800" b="1" i="0" kern="1200" dirty="0" smtClean="0">
                          <a:solidFill>
                            <a:schemeClr val="dk1"/>
                          </a:solidFill>
                          <a:latin typeface="+mn-lt"/>
                          <a:ea typeface="+mn-ea"/>
                          <a:cs typeface="+mn-cs"/>
                        </a:rPr>
                        <a:t>∝ #Edge cuts</a:t>
                      </a:r>
                      <a:endParaRPr lang="en-IN"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IN" sz="1800" b="1" i="0" kern="1200" dirty="0" smtClean="0">
                          <a:solidFill>
                            <a:schemeClr val="dk1"/>
                          </a:solidFill>
                          <a:latin typeface="+mn-lt"/>
                          <a:ea typeface="+mn-ea"/>
                          <a:cs typeface="+mn-cs"/>
                        </a:rPr>
                        <a:t>∝ #Vertex</a:t>
                      </a:r>
                      <a:r>
                        <a:rPr lang="en-IN" sz="1800" b="1" i="0" kern="1200" baseline="0" dirty="0" smtClean="0">
                          <a:solidFill>
                            <a:schemeClr val="dk1"/>
                          </a:solidFill>
                          <a:latin typeface="+mn-lt"/>
                          <a:ea typeface="+mn-ea"/>
                          <a:cs typeface="+mn-cs"/>
                        </a:rPr>
                        <a:t> Ghosts</a:t>
                      </a:r>
                      <a:endParaRPr lang="en-IN" b="1"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IN" sz="1800" b="1" i="0" kern="1200" dirty="0" smtClean="0">
                          <a:solidFill>
                            <a:schemeClr val="dk1"/>
                          </a:solidFill>
                          <a:latin typeface="+mn-lt"/>
                          <a:ea typeface="+mn-ea"/>
                          <a:cs typeface="+mn-cs"/>
                        </a:rPr>
                        <a:t>∝ #Vertex</a:t>
                      </a:r>
                      <a:r>
                        <a:rPr lang="en-IN" sz="1800" b="1" i="0" kern="1200" baseline="0" dirty="0" smtClean="0">
                          <a:solidFill>
                            <a:schemeClr val="dk1"/>
                          </a:solidFill>
                          <a:latin typeface="+mn-lt"/>
                          <a:ea typeface="+mn-ea"/>
                          <a:cs typeface="+mn-cs"/>
                        </a:rPr>
                        <a:t> Mirrors</a:t>
                      </a:r>
                      <a:endParaRPr lang="en-IN" b="1"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IN" sz="1800" b="1" i="0" kern="1200" dirty="0" smtClean="0">
                          <a:solidFill>
                            <a:schemeClr val="dk1"/>
                          </a:solidFill>
                          <a:latin typeface="+mn-lt"/>
                          <a:ea typeface="+mn-ea"/>
                          <a:cs typeface="+mn-cs"/>
                        </a:rPr>
                        <a:t>∝ #External</a:t>
                      </a:r>
                      <a:r>
                        <a:rPr lang="en-IN" sz="1800" b="1" i="0" kern="1200" baseline="0" dirty="0" smtClean="0">
                          <a:solidFill>
                            <a:schemeClr val="dk1"/>
                          </a:solidFill>
                          <a:latin typeface="+mn-lt"/>
                          <a:ea typeface="+mn-ea"/>
                          <a:cs typeface="+mn-cs"/>
                        </a:rPr>
                        <a:t> in-</a:t>
                      </a:r>
                      <a:r>
                        <a:rPr lang="en-IN" sz="1800" b="1" i="0" kern="1200" baseline="0" dirty="0" err="1" smtClean="0">
                          <a:solidFill>
                            <a:schemeClr val="dk1"/>
                          </a:solidFill>
                          <a:latin typeface="+mn-lt"/>
                          <a:ea typeface="+mn-ea"/>
                          <a:cs typeface="+mn-cs"/>
                        </a:rPr>
                        <a:t>neighbors</a:t>
                      </a:r>
                      <a:endParaRPr lang="en-IN" b="1" dirty="0" smtClean="0"/>
                    </a:p>
                  </a:txBody>
                  <a:tcPr/>
                </a:tc>
              </a:tr>
              <a:tr h="814096">
                <a:tc>
                  <a:txBody>
                    <a:bodyPr/>
                    <a:lstStyle/>
                    <a:p>
                      <a:pPr algn="ctr"/>
                      <a:r>
                        <a:rPr lang="en-US" b="1" dirty="0" smtClean="0"/>
                        <a:t>Pre-processing</a:t>
                      </a:r>
                      <a:endParaRPr lang="en-IN" b="1" dirty="0"/>
                    </a:p>
                  </a:txBody>
                  <a:tcPr/>
                </a:tc>
                <a:tc>
                  <a:txBody>
                    <a:bodyPr/>
                    <a:lstStyle/>
                    <a:p>
                      <a:pPr algn="ctr"/>
                      <a:r>
                        <a:rPr lang="en-US" b="1" dirty="0" smtClean="0"/>
                        <a:t>Cheap</a:t>
                      </a:r>
                      <a:r>
                        <a:rPr lang="en-US" b="1" baseline="0" dirty="0" smtClean="0"/>
                        <a:t> (Hash)</a:t>
                      </a:r>
                      <a:endParaRPr lang="en-IN"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Cheap</a:t>
                      </a:r>
                      <a:r>
                        <a:rPr lang="en-US" b="1" baseline="0" dirty="0" smtClean="0"/>
                        <a:t> (Hash)</a:t>
                      </a:r>
                      <a:endParaRPr lang="en-IN" b="1" dirty="0" smtClean="0"/>
                    </a:p>
                    <a:p>
                      <a:pPr algn="ctr"/>
                      <a:endParaRPr lang="en-IN"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baseline="0" dirty="0" smtClean="0"/>
                        <a:t>Expensive (Intelligent)</a:t>
                      </a:r>
                      <a:endParaRPr lang="en-IN" b="1"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Cheap</a:t>
                      </a:r>
                      <a:r>
                        <a:rPr lang="en-US" b="1" baseline="0" dirty="0" smtClean="0"/>
                        <a:t> (Hash)</a:t>
                      </a:r>
                      <a:endParaRPr lang="en-IN" b="1" dirty="0" smtClean="0"/>
                    </a:p>
                    <a:p>
                      <a:pPr algn="ctr"/>
                      <a:endParaRPr lang="en-IN" b="1" dirty="0"/>
                    </a:p>
                  </a:txBody>
                  <a:tcPr/>
                </a:tc>
              </a:tr>
              <a:tr h="1058324">
                <a:tc>
                  <a:txBody>
                    <a:bodyPr/>
                    <a:lstStyle/>
                    <a:p>
                      <a:pPr algn="ctr"/>
                      <a:r>
                        <a:rPr lang="en-US" b="1" dirty="0" smtClean="0"/>
                        <a:t>Memory</a:t>
                      </a:r>
                      <a:endParaRPr lang="en-IN" b="1" dirty="0"/>
                    </a:p>
                  </a:txBody>
                  <a:tcPr/>
                </a:tc>
                <a:tc>
                  <a:txBody>
                    <a:bodyPr/>
                    <a:lstStyle/>
                    <a:p>
                      <a:pPr algn="ctr"/>
                      <a:r>
                        <a:rPr lang="en-US" b="1" dirty="0" smtClean="0"/>
                        <a:t>High (out edges + buffered</a:t>
                      </a:r>
                      <a:r>
                        <a:rPr lang="en-US" b="1" baseline="0" dirty="0" smtClean="0"/>
                        <a:t> messages</a:t>
                      </a:r>
                      <a:r>
                        <a:rPr lang="en-US" b="1" dirty="0" smtClean="0"/>
                        <a:t>)</a:t>
                      </a:r>
                      <a:endParaRPr lang="en-IN"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High (in &amp;</a:t>
                      </a:r>
                      <a:r>
                        <a:rPr lang="en-US" b="1" baseline="0" dirty="0" smtClean="0"/>
                        <a:t> </a:t>
                      </a:r>
                      <a:r>
                        <a:rPr lang="en-US" b="1" dirty="0" smtClean="0"/>
                        <a:t>out edges + ghost</a:t>
                      </a:r>
                      <a:r>
                        <a:rPr lang="en-US" b="1" baseline="0" dirty="0" smtClean="0"/>
                        <a:t> values</a:t>
                      </a:r>
                      <a:r>
                        <a:rPr lang="en-US" b="1" dirty="0" smtClean="0"/>
                        <a:t>)</a:t>
                      </a:r>
                      <a:endParaRPr lang="en-IN" b="1"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High (in &amp;</a:t>
                      </a:r>
                      <a:r>
                        <a:rPr lang="en-US" b="1" baseline="0" dirty="0" smtClean="0"/>
                        <a:t> </a:t>
                      </a:r>
                      <a:r>
                        <a:rPr lang="en-US" b="1" dirty="0" smtClean="0"/>
                        <a:t>out edges + mirror</a:t>
                      </a:r>
                      <a:r>
                        <a:rPr lang="en-US" b="1" baseline="0" dirty="0" smtClean="0"/>
                        <a:t> values</a:t>
                      </a:r>
                      <a:r>
                        <a:rPr lang="en-US" b="1" dirty="0" smtClean="0"/>
                        <a:t>)</a:t>
                      </a:r>
                      <a:endParaRPr lang="en-IN" b="1" dirty="0" smtClean="0"/>
                    </a:p>
                  </a:txBody>
                  <a:tcPr/>
                </a:tc>
                <a:tc>
                  <a:txBody>
                    <a:bodyPr/>
                    <a:lstStyle/>
                    <a:p>
                      <a:pPr algn="ctr"/>
                      <a:r>
                        <a:rPr lang="en-US" b="1" dirty="0" smtClean="0"/>
                        <a:t>Low (in edge</a:t>
                      </a:r>
                      <a:r>
                        <a:rPr lang="en-US" b="1" baseline="0" dirty="0" smtClean="0"/>
                        <a:t>s + remote values</a:t>
                      </a:r>
                      <a:r>
                        <a:rPr lang="en-US" b="1" dirty="0" smtClean="0"/>
                        <a:t>)</a:t>
                      </a:r>
                      <a:endParaRPr lang="en-IN" b="1" dirty="0"/>
                    </a:p>
                  </a:txBody>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b="1" dirty="0" smtClean="0">
                <a:solidFill>
                  <a:srgbClr val="002060"/>
                </a:solidFill>
              </a:rPr>
              <a:t>Backup Slides</a:t>
            </a:r>
            <a:endParaRPr lang="en-US" b="1" dirty="0">
              <a:solidFill>
                <a:srgbClr val="002060"/>
              </a:solidFill>
            </a:endParaRPr>
          </a:p>
        </p:txBody>
      </p:sp>
    </p:spTree>
    <p:extLst>
      <p:ext uri="{BB962C8B-B14F-4D97-AF65-F5344CB8AC3E}">
        <p14:creationId xmlns="" xmlns:p14="http://schemas.microsoft.com/office/powerpoint/2010/main" val="276301356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Bandwidth - SSD</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36484096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8322047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Bandwidth - SSD</a:t>
            </a:r>
            <a:endParaRPr lang="en-US"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367524268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7888677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 on Thread Count</a:t>
            </a:r>
            <a:endParaRPr lang="en-US" dirty="0"/>
          </a:p>
        </p:txBody>
      </p:sp>
      <p:pic>
        <p:nvPicPr>
          <p:cNvPr id="4" name="Content Placeholder 3"/>
          <p:cNvPicPr>
            <a:picLocks noGrp="1" noChangeAspect="1"/>
          </p:cNvPicPr>
          <p:nvPr>
            <p:ph idx="1"/>
          </p:nvPr>
        </p:nvPicPr>
        <p:blipFill rotWithShape="1">
          <a:blip r:embed="rId3" cstate="print"/>
          <a:srcRect b="2350"/>
          <a:stretch/>
        </p:blipFill>
        <p:spPr>
          <a:xfrm>
            <a:off x="521220" y="1371600"/>
            <a:ext cx="7479780" cy="4419600"/>
          </a:xfrm>
          <a:prstGeom prst="rect">
            <a:avLst/>
          </a:prstGeom>
        </p:spPr>
      </p:pic>
    </p:spTree>
    <p:extLst>
      <p:ext uri="{BB962C8B-B14F-4D97-AF65-F5344CB8AC3E}">
        <p14:creationId xmlns="" xmlns:p14="http://schemas.microsoft.com/office/powerpoint/2010/main" val="2033709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N" dirty="0" smtClean="0">
                <a:solidFill>
                  <a:schemeClr val="tx2">
                    <a:lumMod val="75000"/>
                  </a:schemeClr>
                </a:solidFill>
              </a:rPr>
              <a:t>Challenges in parallel graph processing</a:t>
            </a:r>
            <a:endParaRPr lang="en-IN" sz="4000" b="0" dirty="0">
              <a:solidFill>
                <a:schemeClr val="tx2">
                  <a:lumMod val="75000"/>
                </a:schemeClr>
              </a:solidFill>
            </a:endParaRPr>
          </a:p>
        </p:txBody>
      </p:sp>
      <p:sp>
        <p:nvSpPr>
          <p:cNvPr id="3" name="Content Placeholder 2"/>
          <p:cNvSpPr>
            <a:spLocks noGrp="1"/>
          </p:cNvSpPr>
          <p:nvPr>
            <p:ph type="body" idx="1"/>
          </p:nvPr>
        </p:nvSpPr>
        <p:spPr/>
        <p:txBody>
          <a:bodyPr/>
          <a:lstStyle/>
          <a:p>
            <a:pPr fontAlgn="t"/>
            <a:r>
              <a:rPr lang="en-IN" dirty="0" err="1" smtClean="0"/>
              <a:t>Lumsdaine</a:t>
            </a:r>
            <a:r>
              <a:rPr lang="en-IN" dirty="0" smtClean="0"/>
              <a:t>, Andrew, et al. "Challenges in parallel graph processing." </a:t>
            </a:r>
            <a:r>
              <a:rPr lang="en-IN" i="1" dirty="0" smtClean="0"/>
              <a:t>Parallel Processing Letters</a:t>
            </a:r>
            <a:r>
              <a:rPr lang="en-IN" dirty="0" smtClean="0"/>
              <a:t> 17.01 -2007</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Scalability on Number of I/O Devices	</a:t>
            </a:r>
            <a:endParaRPr lang="en-US" dirty="0"/>
          </a:p>
        </p:txBody>
      </p:sp>
      <p:pic>
        <p:nvPicPr>
          <p:cNvPr id="4" name="Content Placeholder 3"/>
          <p:cNvPicPr>
            <a:picLocks noGrp="1" noChangeAspect="1"/>
          </p:cNvPicPr>
          <p:nvPr>
            <p:ph idx="1"/>
          </p:nvPr>
        </p:nvPicPr>
        <p:blipFill rotWithShape="1">
          <a:blip r:embed="rId3" cstate="print"/>
          <a:srcRect b="6334"/>
          <a:stretch/>
        </p:blipFill>
        <p:spPr>
          <a:xfrm>
            <a:off x="1143000" y="1371600"/>
            <a:ext cx="6904837" cy="4507143"/>
          </a:xfrm>
          <a:prstGeom prst="rect">
            <a:avLst/>
          </a:prstGeom>
        </p:spPr>
      </p:pic>
    </p:spTree>
    <p:extLst>
      <p:ext uri="{BB962C8B-B14F-4D97-AF65-F5344CB8AC3E}">
        <p14:creationId xmlns="" xmlns:p14="http://schemas.microsoft.com/office/powerpoint/2010/main" val="356704945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Sharding</a:t>
            </a:r>
            <a:r>
              <a:rPr lang="en-US" dirty="0" smtClean="0"/>
              <a:t>-Computing Breakdown in </a:t>
            </a:r>
            <a:r>
              <a:rPr lang="en-US" dirty="0" err="1" smtClean="0"/>
              <a:t>Graphchi</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554834495"/>
              </p:ext>
            </p:extLst>
          </p:nvPr>
        </p:nvGraphicFramePr>
        <p:xfrm>
          <a:off x="457200" y="1600201"/>
          <a:ext cx="82296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34259896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X-Stream not Always Perfect</a:t>
            </a:r>
            <a:endParaRPr lang="en-US" dirty="0"/>
          </a:p>
        </p:txBody>
      </p:sp>
      <p:pic>
        <p:nvPicPr>
          <p:cNvPr id="4" name="Picture 3"/>
          <p:cNvPicPr>
            <a:picLocks noChangeAspect="1"/>
          </p:cNvPicPr>
          <p:nvPr/>
        </p:nvPicPr>
        <p:blipFill rotWithShape="1">
          <a:blip r:embed="rId2" cstate="print"/>
          <a:srcRect r="479"/>
          <a:stretch/>
        </p:blipFill>
        <p:spPr>
          <a:xfrm>
            <a:off x="76200" y="1860550"/>
            <a:ext cx="8991600" cy="4006850"/>
          </a:xfrm>
          <a:prstGeom prst="rect">
            <a:avLst/>
          </a:prstGeom>
        </p:spPr>
      </p:pic>
    </p:spTree>
    <p:extLst>
      <p:ext uri="{BB962C8B-B14F-4D97-AF65-F5344CB8AC3E}">
        <p14:creationId xmlns="" xmlns:p14="http://schemas.microsoft.com/office/powerpoint/2010/main" val="283879138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Large Diameter makes X-stream Slow!</a:t>
            </a:r>
            <a:endParaRPr lang="en-US" dirty="0"/>
          </a:p>
        </p:txBody>
      </p:sp>
      <p:pic>
        <p:nvPicPr>
          <p:cNvPr id="4" name="Picture 3"/>
          <p:cNvPicPr>
            <a:picLocks noChangeAspect="1"/>
          </p:cNvPicPr>
          <p:nvPr/>
        </p:nvPicPr>
        <p:blipFill>
          <a:blip r:embed="rId3" cstate="print"/>
          <a:stretch>
            <a:fillRect/>
          </a:stretch>
        </p:blipFill>
        <p:spPr>
          <a:xfrm>
            <a:off x="425669" y="1451797"/>
            <a:ext cx="4648200" cy="4793456"/>
          </a:xfrm>
          <a:prstGeom prst="rect">
            <a:avLst/>
          </a:prstGeom>
        </p:spPr>
      </p:pic>
      <p:pic>
        <p:nvPicPr>
          <p:cNvPr id="5" name="Picture 4"/>
          <p:cNvPicPr>
            <a:picLocks noChangeAspect="1"/>
          </p:cNvPicPr>
          <p:nvPr/>
        </p:nvPicPr>
        <p:blipFill>
          <a:blip r:embed="rId4" cstate="print"/>
          <a:stretch>
            <a:fillRect/>
          </a:stretch>
        </p:blipFill>
        <p:spPr>
          <a:xfrm>
            <a:off x="5073869" y="2209800"/>
            <a:ext cx="3700463" cy="2972077"/>
          </a:xfrm>
          <a:prstGeom prst="rect">
            <a:avLst/>
          </a:prstGeom>
        </p:spPr>
      </p:pic>
    </p:spTree>
    <p:extLst>
      <p:ext uri="{BB962C8B-B14F-4D97-AF65-F5344CB8AC3E}">
        <p14:creationId xmlns="" xmlns:p14="http://schemas.microsoft.com/office/powerpoint/2010/main" val="188266243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In-Memory X-Stream Performance</a:t>
            </a:r>
            <a:endParaRPr lang="en-US"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48776759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83865980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Ligra</a:t>
            </a:r>
            <a:r>
              <a:rPr lang="en-US" dirty="0" smtClean="0"/>
              <a:t> vs. X-Stream</a:t>
            </a:r>
            <a:endParaRPr lang="en-US" dirty="0"/>
          </a:p>
        </p:txBody>
      </p:sp>
      <p:pic>
        <p:nvPicPr>
          <p:cNvPr id="4" name="Content Placeholder 3"/>
          <p:cNvPicPr>
            <a:picLocks noGrp="1" noChangeAspect="1"/>
          </p:cNvPicPr>
          <p:nvPr>
            <p:ph idx="1"/>
          </p:nvPr>
        </p:nvPicPr>
        <p:blipFill>
          <a:blip r:embed="rId3" cstate="print"/>
          <a:srcRect t="5371" b="5371"/>
          <a:stretch>
            <a:fillRect/>
          </a:stretch>
        </p:blipFill>
        <p:spPr>
          <a:xfrm>
            <a:off x="533400" y="1295400"/>
            <a:ext cx="7924800" cy="4358335"/>
          </a:xfrm>
        </p:spPr>
      </p:pic>
    </p:spTree>
    <p:extLst>
      <p:ext uri="{BB962C8B-B14F-4D97-AF65-F5344CB8AC3E}">
        <p14:creationId xmlns="" xmlns:p14="http://schemas.microsoft.com/office/powerpoint/2010/main" val="26858047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schemeClr>
                </a:solidFill>
              </a:rPr>
              <a:t>Discussion</a:t>
            </a:r>
            <a:endParaRPr lang="en-US" dirty="0"/>
          </a:p>
        </p:txBody>
      </p:sp>
      <p:sp>
        <p:nvSpPr>
          <p:cNvPr id="3" name="Content Placeholder 2"/>
          <p:cNvSpPr>
            <a:spLocks noGrp="1"/>
          </p:cNvSpPr>
          <p:nvPr>
            <p:ph idx="1"/>
          </p:nvPr>
        </p:nvSpPr>
        <p:spPr>
          <a:xfrm>
            <a:off x="457200" y="1600201"/>
            <a:ext cx="8229600" cy="4343400"/>
          </a:xfrm>
        </p:spPr>
        <p:txBody>
          <a:bodyPr>
            <a:normAutofit fontScale="85000" lnSpcReduction="20000"/>
          </a:bodyPr>
          <a:lstStyle/>
          <a:p>
            <a:r>
              <a:rPr lang="en-US" dirty="0" smtClean="0"/>
              <a:t>The current implementation is on a single machine, can it be extended to clusters?</a:t>
            </a:r>
          </a:p>
          <a:p>
            <a:pPr lvl="1"/>
            <a:r>
              <a:rPr lang="en-US" dirty="0" smtClean="0"/>
              <a:t> Would it still perform good</a:t>
            </a:r>
          </a:p>
          <a:p>
            <a:pPr lvl="1"/>
            <a:r>
              <a:rPr lang="en-US" dirty="0" smtClean="0"/>
              <a:t>How to provide fault tolerance and synchronization?</a:t>
            </a:r>
          </a:p>
          <a:p>
            <a:r>
              <a:rPr lang="en-US" dirty="0" smtClean="0"/>
              <a:t>The waste rate is high (~65%). Could this be improved?</a:t>
            </a:r>
          </a:p>
          <a:p>
            <a:r>
              <a:rPr lang="en-US" dirty="0"/>
              <a:t>Can the partition be more intelligent? Dynamic partitioning</a:t>
            </a:r>
            <a:r>
              <a:rPr lang="en-US" dirty="0" smtClean="0"/>
              <a:t>?</a:t>
            </a:r>
          </a:p>
          <a:p>
            <a:r>
              <a:rPr lang="en-US" dirty="0" smtClean="0"/>
              <a:t>Could all vertex-centric programs be converted to edge-centric?</a:t>
            </a:r>
          </a:p>
          <a:p>
            <a:r>
              <a:rPr lang="en-US" dirty="0" smtClean="0"/>
              <a:t>When does streaming outperform random access?</a:t>
            </a:r>
          </a:p>
        </p:txBody>
      </p:sp>
    </p:spTree>
    <p:extLst>
      <p:ext uri="{BB962C8B-B14F-4D97-AF65-F5344CB8AC3E}">
        <p14:creationId xmlns="" xmlns:p14="http://schemas.microsoft.com/office/powerpoint/2010/main" val="3069228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studen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students</Template>
  <TotalTime>10915</TotalTime>
  <Words>6402</Words>
  <Application>Microsoft Office PowerPoint</Application>
  <PresentationFormat>On-screen Show (4:3)</PresentationFormat>
  <Paragraphs>1102</Paragraphs>
  <Slides>96</Slides>
  <Notes>81</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students</vt:lpstr>
      <vt:lpstr>GRAPH PROCESSING</vt:lpstr>
      <vt:lpstr>Why Graph Processing?</vt:lpstr>
      <vt:lpstr>Why Graph Processing?</vt:lpstr>
      <vt:lpstr>Why Distributed Graph Processing?</vt:lpstr>
      <vt:lpstr>Road Scale</vt:lpstr>
      <vt:lpstr>Social Scale</vt:lpstr>
      <vt:lpstr>Web Scale</vt:lpstr>
      <vt:lpstr>Brain Scale</vt:lpstr>
      <vt:lpstr>Challenges in parallel graph processing</vt:lpstr>
      <vt:lpstr>Challenges</vt:lpstr>
      <vt:lpstr>Overcoming the challenges</vt:lpstr>
      <vt:lpstr>Build New Graph Frameworks!</vt:lpstr>
      <vt:lpstr>Slide 13</vt:lpstr>
      <vt:lpstr>Pregel</vt:lpstr>
      <vt:lpstr>Life of a Vertex Program</vt:lpstr>
      <vt:lpstr>Sample Graph</vt:lpstr>
      <vt:lpstr>Shortest Path Example</vt:lpstr>
      <vt:lpstr>Iteration 0</vt:lpstr>
      <vt:lpstr>Iteration 1</vt:lpstr>
      <vt:lpstr>Iteration 2</vt:lpstr>
      <vt:lpstr>Can we do better?</vt:lpstr>
      <vt:lpstr>Lfgraph – Yes, we can!</vt:lpstr>
      <vt:lpstr>Features</vt:lpstr>
      <vt:lpstr>Features</vt:lpstr>
      <vt:lpstr>Subscribe</vt:lpstr>
      <vt:lpstr>Publish</vt:lpstr>
      <vt:lpstr>LFGraph Model</vt:lpstr>
      <vt:lpstr>Features</vt:lpstr>
      <vt:lpstr>In-neighbor storage</vt:lpstr>
      <vt:lpstr>Iteration 0</vt:lpstr>
      <vt:lpstr>Iteration 1</vt:lpstr>
      <vt:lpstr>Iteration 2</vt:lpstr>
      <vt:lpstr>Features</vt:lpstr>
      <vt:lpstr>Life of a Vertex Program</vt:lpstr>
      <vt:lpstr>How everything Works</vt:lpstr>
      <vt:lpstr>Slide 36</vt:lpstr>
      <vt:lpstr>GraphLab</vt:lpstr>
      <vt:lpstr>GraphLab Model</vt:lpstr>
      <vt:lpstr>Can we do better?</vt:lpstr>
      <vt:lpstr>PowerGraph</vt:lpstr>
      <vt:lpstr>PowerGraph Model</vt:lpstr>
      <vt:lpstr>Can we do better?</vt:lpstr>
      <vt:lpstr>Communication Analysis</vt:lpstr>
      <vt:lpstr>Computation Balance Analysis</vt:lpstr>
      <vt:lpstr>Computation Balance Analysis</vt:lpstr>
      <vt:lpstr>Computation Balance Analysis</vt:lpstr>
      <vt:lpstr>Real World vs Power Law</vt:lpstr>
      <vt:lpstr>Communication Balance Analysis</vt:lpstr>
      <vt:lpstr>PageRank – Runtime w/o partition</vt:lpstr>
      <vt:lpstr>PageRank – Runtime with partition</vt:lpstr>
      <vt:lpstr>PageRank – Memory footprint</vt:lpstr>
      <vt:lpstr>PageRank – Network Communication</vt:lpstr>
      <vt:lpstr>Scalability</vt:lpstr>
      <vt:lpstr>X-Stream: Edge-centric Graph Processing using Streaming Partitions</vt:lpstr>
      <vt:lpstr>Motivation</vt:lpstr>
      <vt:lpstr>Sequential Access: Key to Performance!</vt:lpstr>
      <vt:lpstr>How to Use Sequential Access?</vt:lpstr>
      <vt:lpstr>Vertex-Centric</vt:lpstr>
      <vt:lpstr>Vertex-Centric</vt:lpstr>
      <vt:lpstr>Slide 60</vt:lpstr>
      <vt:lpstr>Edge-Centric</vt:lpstr>
      <vt:lpstr>Edge-Centric</vt:lpstr>
      <vt:lpstr>Sequential Access via Edge-Centric!</vt:lpstr>
      <vt:lpstr>Fast and Slow Storage</vt:lpstr>
      <vt:lpstr>Slide 65</vt:lpstr>
      <vt:lpstr>Order is not important</vt:lpstr>
      <vt:lpstr>But, still …</vt:lpstr>
      <vt:lpstr>Streaming Partitions</vt:lpstr>
      <vt:lpstr> Scatter and Shuffle</vt:lpstr>
      <vt:lpstr>Shuffle</vt:lpstr>
      <vt:lpstr>Gather</vt:lpstr>
      <vt:lpstr>Parallelism</vt:lpstr>
      <vt:lpstr>Experimental Results</vt:lpstr>
      <vt:lpstr>X-Stream Speedup over Graphchi</vt:lpstr>
      <vt:lpstr>X-Stream Speedup over Graphchi</vt:lpstr>
      <vt:lpstr>X-Stream Runtime vs Graphchi Sharding</vt:lpstr>
      <vt:lpstr>Disk Transfer Rates</vt:lpstr>
      <vt:lpstr>Scalability on Input Data size</vt:lpstr>
      <vt:lpstr>Discussion</vt:lpstr>
      <vt:lpstr>Discussion</vt:lpstr>
      <vt:lpstr>Discussion</vt:lpstr>
      <vt:lpstr>Thank you for listening!  Questions?</vt:lpstr>
      <vt:lpstr>Backup Slides</vt:lpstr>
      <vt:lpstr>Reason for Improvement</vt:lpstr>
      <vt:lpstr>Qualitative Comparison</vt:lpstr>
      <vt:lpstr>Backup Slides</vt:lpstr>
      <vt:lpstr>Read Bandwidth - SSD</vt:lpstr>
      <vt:lpstr>Write Bandwidth - SSD</vt:lpstr>
      <vt:lpstr>Scalability on Thread Count</vt:lpstr>
      <vt:lpstr>Scalability on Number of I/O Devices </vt:lpstr>
      <vt:lpstr>Sharding-Computing Breakdown in Graphchi</vt:lpstr>
      <vt:lpstr>X-Stream not Always Perfect</vt:lpstr>
      <vt:lpstr>Large Diameter makes X-stream Slow!</vt:lpstr>
      <vt:lpstr>In-Memory X-Stream Performance</vt:lpstr>
      <vt:lpstr>Ligra vs. X-Stream</vt:lpstr>
      <vt:lpstr>Discussion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DKUMAR</dc:creator>
  <cp:lastModifiedBy>DKUMAR</cp:lastModifiedBy>
  <cp:revision>144</cp:revision>
  <dcterms:created xsi:type="dcterms:W3CDTF">2006-08-16T00:00:00Z</dcterms:created>
  <dcterms:modified xsi:type="dcterms:W3CDTF">2014-03-18T20:04:31Z</dcterms:modified>
</cp:coreProperties>
</file>