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87" r:id="rId3"/>
    <p:sldId id="258" r:id="rId4"/>
    <p:sldId id="262" r:id="rId5"/>
    <p:sldId id="263" r:id="rId6"/>
    <p:sldId id="283" r:id="rId7"/>
    <p:sldId id="267" r:id="rId8"/>
    <p:sldId id="279" r:id="rId9"/>
    <p:sldId id="264" r:id="rId10"/>
    <p:sldId id="282" r:id="rId11"/>
    <p:sldId id="292" r:id="rId12"/>
    <p:sldId id="268" r:id="rId13"/>
    <p:sldId id="275" r:id="rId14"/>
    <p:sldId id="280" r:id="rId15"/>
    <p:sldId id="265" r:id="rId16"/>
    <p:sldId id="276" r:id="rId17"/>
    <p:sldId id="284" r:id="rId18"/>
    <p:sldId id="277" r:id="rId19"/>
    <p:sldId id="272" r:id="rId20"/>
    <p:sldId id="281" r:id="rId21"/>
    <p:sldId id="266" r:id="rId22"/>
    <p:sldId id="260" r:id="rId23"/>
    <p:sldId id="285" r:id="rId24"/>
    <p:sldId id="286" r:id="rId25"/>
    <p:sldId id="261" r:id="rId26"/>
    <p:sldId id="288" r:id="rId27"/>
    <p:sldId id="289" r:id="rId28"/>
    <p:sldId id="302" r:id="rId29"/>
    <p:sldId id="291" r:id="rId30"/>
    <p:sldId id="301" r:id="rId31"/>
    <p:sldId id="299" r:id="rId32"/>
    <p:sldId id="290" r:id="rId33"/>
    <p:sldId id="293" r:id="rId34"/>
    <p:sldId id="294" r:id="rId35"/>
    <p:sldId id="295" r:id="rId36"/>
    <p:sldId id="296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Resource Demand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0.3</c:v>
                </c:pt>
                <c:pt idx="1">
                  <c:v>0.5</c:v>
                </c:pt>
                <c:pt idx="2">
                  <c:v>0.7</c:v>
                </c:pt>
                <c:pt idx="3">
                  <c:v>0.9</c:v>
                </c:pt>
                <c:pt idx="4">
                  <c:v>0.3</c:v>
                </c:pt>
                <c:pt idx="5">
                  <c:v>0.1</c:v>
                </c:pt>
                <c:pt idx="6">
                  <c:v>0.4</c:v>
                </c:pt>
                <c:pt idx="7">
                  <c:v>0.7</c:v>
                </c:pt>
                <c:pt idx="8">
                  <c:v>0.3</c:v>
                </c:pt>
                <c:pt idx="9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 1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Cap2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58400"/>
        <c:axId val="93450752"/>
      </c:lineChart>
      <c:catAx>
        <c:axId val="69158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450752"/>
        <c:crosses val="autoZero"/>
        <c:auto val="1"/>
        <c:lblAlgn val="ctr"/>
        <c:lblOffset val="100"/>
        <c:noMultiLvlLbl val="0"/>
      </c:catAx>
      <c:valAx>
        <c:axId val="93450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VM Resource Usage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69158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Burst Pattern</c:v>
                </c:pt>
              </c:strCache>
            </c:strRef>
          </c:tx>
          <c:cat>
            <c:numRef>
              <c:f>Sheet1!$A$2:$A$20</c:f>
              <c:numCache>
                <c:formatCode>General</c:formatCode>
                <c:ptCount val="19"/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0.2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  <c:pt idx="5">
                  <c:v>0.1</c:v>
                </c:pt>
                <c:pt idx="6">
                  <c:v>0.2</c:v>
                </c:pt>
                <c:pt idx="7">
                  <c:v>0.05</c:v>
                </c:pt>
                <c:pt idx="8">
                  <c:v>0</c:v>
                </c:pt>
                <c:pt idx="9">
                  <c:v>0</c:v>
                </c:pt>
                <c:pt idx="10">
                  <c:v>0.1</c:v>
                </c:pt>
                <c:pt idx="11">
                  <c:v>0.15</c:v>
                </c:pt>
                <c:pt idx="12">
                  <c:v>0.05</c:v>
                </c:pt>
                <c:pt idx="13">
                  <c:v>0.1</c:v>
                </c:pt>
                <c:pt idx="14">
                  <c:v>0.2</c:v>
                </c:pt>
                <c:pt idx="15">
                  <c:v>0.15</c:v>
                </c:pt>
                <c:pt idx="16">
                  <c:v>0</c:v>
                </c:pt>
                <c:pt idx="17">
                  <c:v>0.1</c:v>
                </c:pt>
                <c:pt idx="18">
                  <c:v>0.15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49632"/>
        <c:axId val="70981824"/>
      </c:lineChart>
      <c:catAx>
        <c:axId val="4294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981824"/>
        <c:crossesAt val="0"/>
        <c:auto val="1"/>
        <c:lblAlgn val="ctr"/>
        <c:lblOffset val="100"/>
        <c:noMultiLvlLbl val="0"/>
      </c:catAx>
      <c:valAx>
        <c:axId val="7098182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42949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Resource Demand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0.3</c:v>
                </c:pt>
                <c:pt idx="1">
                  <c:v>0.5</c:v>
                </c:pt>
                <c:pt idx="2">
                  <c:v>0.7</c:v>
                </c:pt>
                <c:pt idx="3">
                  <c:v>0.9</c:v>
                </c:pt>
                <c:pt idx="4">
                  <c:v>0.3</c:v>
                </c:pt>
                <c:pt idx="5">
                  <c:v>0.1</c:v>
                </c:pt>
                <c:pt idx="6">
                  <c:v>0.4</c:v>
                </c:pt>
                <c:pt idx="7">
                  <c:v>0.7</c:v>
                </c:pt>
                <c:pt idx="8">
                  <c:v>0.3</c:v>
                </c:pt>
                <c:pt idx="9">
                  <c:v>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Predicted Resource Demand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0.2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0.5</c:v>
                </c:pt>
                <c:pt idx="5">
                  <c:v>0.3</c:v>
                </c:pt>
                <c:pt idx="6">
                  <c:v>0.2</c:v>
                </c:pt>
                <c:pt idx="7">
                  <c:v>0.3</c:v>
                </c:pt>
                <c:pt idx="8">
                  <c:v>0.2</c:v>
                </c:pt>
                <c:pt idx="9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072384"/>
        <c:axId val="42767424"/>
      </c:lineChart>
      <c:catAx>
        <c:axId val="125072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2767424"/>
        <c:crosses val="autoZero"/>
        <c:auto val="1"/>
        <c:lblAlgn val="ctr"/>
        <c:lblOffset val="100"/>
        <c:noMultiLvlLbl val="0"/>
      </c:catAx>
      <c:valAx>
        <c:axId val="42767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endParaRPr lang="en-US" dirty="0" smtClean="0"/>
              </a:p>
              <a:p>
                <a:pPr>
                  <a:defRPr/>
                </a:pPr>
                <a:r>
                  <a:rPr lang="en-US" dirty="0" smtClean="0"/>
                  <a:t>VM Resource Usage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25072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</c:v>
                </c:pt>
                <c:pt idx="1">
                  <c:v>0.5</c:v>
                </c:pt>
                <c:pt idx="2">
                  <c:v>0.7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073408"/>
        <c:axId val="42765120"/>
      </c:barChart>
      <c:catAx>
        <c:axId val="125073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(seconds)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42765120"/>
        <c:crosses val="autoZero"/>
        <c:auto val="1"/>
        <c:lblAlgn val="ctr"/>
        <c:lblOffset val="100"/>
        <c:noMultiLvlLbl val="0"/>
      </c:catAx>
      <c:valAx>
        <c:axId val="427651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Resource  Cap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5842293906810036E-3"/>
              <c:y val="0.1570112053301029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2507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89149657263716"/>
          <c:y val="4.0585875984251965E-2"/>
          <c:w val="0.57937504777922177"/>
          <c:h val="0.82534645669291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VM 1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>
                  <c:v>0.5</c:v>
                </c:pt>
                <c:pt idx="5">
                  <c:v>0.5</c:v>
                </c:pt>
                <c:pt idx="6">
                  <c:v>0.8</c:v>
                </c:pt>
                <c:pt idx="7">
                  <c:v>0.8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VM 2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0.2</c:v>
                </c:pt>
                <c:pt idx="1">
                  <c:v>0.2</c:v>
                </c:pt>
                <c:pt idx="2">
                  <c:v>0.5</c:v>
                </c:pt>
                <c:pt idx="3">
                  <c:v>0.5</c:v>
                </c:pt>
                <c:pt idx="4">
                  <c:v>0.7</c:v>
                </c:pt>
                <c:pt idx="5">
                  <c:v>0.7</c:v>
                </c:pt>
                <c:pt idx="6">
                  <c:v>0.3</c:v>
                </c:pt>
                <c:pt idx="7">
                  <c:v>0.2</c:v>
                </c:pt>
                <c:pt idx="8">
                  <c:v>0.3</c:v>
                </c:pt>
                <c:pt idx="9">
                  <c:v>0.5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Host = VM1 + VM2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0.30000000000000004</c:v>
                </c:pt>
                <c:pt idx="1">
                  <c:v>0.30000000000000004</c:v>
                </c:pt>
                <c:pt idx="2">
                  <c:v>0.7</c:v>
                </c:pt>
                <c:pt idx="3">
                  <c:v>0.7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</c:v>
                </c:pt>
                <c:pt idx="8">
                  <c:v>0.8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482112"/>
        <c:axId val="93451328"/>
      </c:lineChart>
      <c:catAx>
        <c:axId val="11548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93451328"/>
        <c:crosses val="autoZero"/>
        <c:auto val="1"/>
        <c:lblAlgn val="ctr"/>
        <c:lblOffset val="100"/>
        <c:noMultiLvlLbl val="0"/>
      </c:catAx>
      <c:valAx>
        <c:axId val="9345132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5482112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Dup</c:v>
                </c:pt>
              </c:strCache>
            </c:strRef>
          </c:tx>
          <c:spPr>
            <a:noFill/>
          </c:spP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0.2</c:v>
                </c:pt>
                <c:pt idx="1">
                  <c:v>0.3</c:v>
                </c:pt>
                <c:pt idx="2">
                  <c:v>0.3</c:v>
                </c:pt>
                <c:pt idx="3">
                  <c:v>0.5</c:v>
                </c:pt>
                <c:pt idx="4">
                  <c:v>0.3</c:v>
                </c:pt>
                <c:pt idx="5">
                  <c:v>0.2</c:v>
                </c:pt>
                <c:pt idx="6">
                  <c:v>0.5</c:v>
                </c:pt>
                <c:pt idx="7">
                  <c:v>0.3</c:v>
                </c:pt>
                <c:pt idx="8">
                  <c:v>0.6</c:v>
                </c:pt>
                <c:pt idx="9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Delta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9.9999999999999978E-2</c:v>
                </c:pt>
                <c:pt idx="1">
                  <c:v>0.2</c:v>
                </c:pt>
                <c:pt idx="2">
                  <c:v>0</c:v>
                </c:pt>
                <c:pt idx="3">
                  <c:v>9.9999999999999978E-2</c:v>
                </c:pt>
                <c:pt idx="4">
                  <c:v>0.3</c:v>
                </c:pt>
                <c:pt idx="5">
                  <c:v>0.49999999999999994</c:v>
                </c:pt>
                <c:pt idx="6">
                  <c:v>0.30000000000000004</c:v>
                </c:pt>
                <c:pt idx="7">
                  <c:v>0</c:v>
                </c:pt>
                <c:pt idx="8">
                  <c:v>0.20000000000000007</c:v>
                </c:pt>
                <c:pt idx="9">
                  <c:v>9.9999999999999978E-2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526656"/>
        <c:axId val="6969926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Predicted Resource Demand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0.3</c:v>
                </c:pt>
                <c:pt idx="1">
                  <c:v>0.5</c:v>
                </c:pt>
                <c:pt idx="2">
                  <c:v>0.3</c:v>
                </c:pt>
                <c:pt idx="3">
                  <c:v>0.6</c:v>
                </c:pt>
                <c:pt idx="4">
                  <c:v>0.6</c:v>
                </c:pt>
                <c:pt idx="5">
                  <c:v>0.7</c:v>
                </c:pt>
                <c:pt idx="6">
                  <c:v>0.8</c:v>
                </c:pt>
                <c:pt idx="7">
                  <c:v>0.3</c:v>
                </c:pt>
                <c:pt idx="8">
                  <c:v>0.8</c:v>
                </c:pt>
                <c:pt idx="9">
                  <c:v>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Allocated Resource Cap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0.2</c:v>
                </c:pt>
                <c:pt idx="1">
                  <c:v>0.3</c:v>
                </c:pt>
                <c:pt idx="2">
                  <c:v>0.3</c:v>
                </c:pt>
                <c:pt idx="3">
                  <c:v>0.5</c:v>
                </c:pt>
                <c:pt idx="4">
                  <c:v>0.3</c:v>
                </c:pt>
                <c:pt idx="5">
                  <c:v>0.2</c:v>
                </c:pt>
                <c:pt idx="6">
                  <c:v>0.5</c:v>
                </c:pt>
                <c:pt idx="7">
                  <c:v>0.3</c:v>
                </c:pt>
                <c:pt idx="8">
                  <c:v>0.6</c:v>
                </c:pt>
                <c:pt idx="9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26656"/>
        <c:axId val="69699264"/>
      </c:lineChart>
      <c:catAx>
        <c:axId val="11552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5072304126877757"/>
              <c:y val="0.837950273107753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9699264"/>
        <c:crosses val="autoZero"/>
        <c:auto val="1"/>
        <c:lblAlgn val="ctr"/>
        <c:lblOffset val="100"/>
        <c:noMultiLvlLbl val="0"/>
      </c:catAx>
      <c:valAx>
        <c:axId val="696992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Resource</a:t>
                </a:r>
                <a:r>
                  <a:rPr lang="en-US" baseline="0" dirty="0" smtClean="0"/>
                  <a:t> Usage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52665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0.41837</cdr:x>
      <cdr:y>0.26667</cdr:y>
    </cdr:from>
    <cdr:to>
      <cdr:x>0.55102</cdr:x>
      <cdr:y>0.42222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4200" y="914400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x  * </a:t>
          </a:r>
          <a:r>
            <a:rPr lang="el-GR" sz="2000" dirty="0" smtClean="0"/>
            <a:t>α</a:t>
          </a:r>
          <a:r>
            <a:rPr lang="en-US" sz="2000" dirty="0" smtClean="0"/>
            <a:t> 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0.23875</cdr:x>
      <cdr:y>0.42857</cdr:y>
    </cdr:from>
    <cdr:to>
      <cdr:x>0.3714</cdr:x>
      <cdr:y>0.58413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19275" y="1600200"/>
          <a:ext cx="1010817" cy="580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x   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0.62245</cdr:x>
      <cdr:y>0.13333</cdr:y>
    </cdr:from>
    <cdr:to>
      <cdr:x>0.7551</cdr:x>
      <cdr:y>0.28889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48200" y="457200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x  * </a:t>
          </a:r>
          <a:r>
            <a:rPr lang="el-GR" sz="2000" dirty="0" smtClean="0"/>
            <a:t>α</a:t>
          </a:r>
          <a:r>
            <a:rPr lang="en-US" sz="2000" baseline="30000" dirty="0"/>
            <a:t>2</a:t>
          </a:r>
          <a:r>
            <a:rPr lang="en-US" sz="2000" dirty="0" smtClean="0"/>
            <a:t> 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0.82653</cdr:x>
      <cdr:y>0</cdr:y>
    </cdr:from>
    <cdr:to>
      <cdr:x>0.95918</cdr:x>
      <cdr:y>0.15556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72200" y="0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/>
            <a:t>x  * </a:t>
          </a:r>
          <a:r>
            <a:rPr lang="el-GR" sz="2000" dirty="0" smtClean="0"/>
            <a:t>α</a:t>
          </a:r>
          <a:r>
            <a:rPr lang="en-US" sz="2000" baseline="30000" dirty="0" smtClean="0"/>
            <a:t>3</a:t>
          </a:r>
          <a:r>
            <a:rPr lang="en-US" sz="2000" dirty="0" smtClean="0"/>
            <a:t> 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0.28155</cdr:x>
      <cdr:y>0.16875</cdr:y>
    </cdr:from>
    <cdr:to>
      <cdr:x>0.32039</cdr:x>
      <cdr:y>0.27081</cdr:y>
    </cdr:to>
    <cdr:sp macro="" textlink="">
      <cdr:nvSpPr>
        <cdr:cNvPr id="2" name="Left Brace 1"/>
        <cdr:cNvSpPr/>
      </cdr:nvSpPr>
      <cdr:spPr>
        <a:xfrm xmlns:a="http://schemas.openxmlformats.org/drawingml/2006/main">
          <a:off x="2209800" y="685800"/>
          <a:ext cx="304800" cy="414754"/>
        </a:xfrm>
        <a:prstGeom xmlns:a="http://schemas.openxmlformats.org/drawingml/2006/main" prst="leftBrace">
          <a:avLst>
            <a:gd name="adj1" fmla="val 0"/>
            <a:gd name="adj2" fmla="val 50000"/>
          </a:avLst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0.36165</cdr:x>
      <cdr:y>0.075</cdr:y>
    </cdr:from>
    <cdr:to>
      <cdr:x>0.56553</cdr:x>
      <cdr:y>0.15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3486150" y="-342900"/>
          <a:ext cx="304800" cy="1600200"/>
        </a:xfrm>
        <a:prstGeom xmlns:a="http://schemas.openxmlformats.org/drawingml/2006/main" prst="leftBrace">
          <a:avLst>
            <a:gd name="adj1" fmla="val 0"/>
            <a:gd name="adj2" fmla="val 50000"/>
          </a:avLst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58E3-8A54-4478-B42B-1EFDE3088C5E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ECAE9-5280-4DA0-9539-A69E0501F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1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CAE9-5280-4DA0-9539-A69E0501F6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2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SLO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CAE9-5280-4DA0-9539-A69E0501F6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8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 SLO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ECAE9-5280-4DA0-9539-A69E0501F6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0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DA83-8EC4-44E6-A15E-57762F85EF90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9643-F80B-4848-B490-AD9FE7FD4652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C3E4-3C14-4131-8733-1D27230ABA1F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0CE-A952-4351-93FC-35074FCBA949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C1D-A036-4838-B8E3-987E45E4EA69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FE9-E642-40FF-9DD4-06602A317190}" type="datetime1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D1AE-4A16-4800-AE5E-F6506FF3A48C}" type="datetime1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9F8E-516A-49C3-8E44-3F880CBA158B}" type="datetime1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695-DDEF-4A1D-97E8-4CEFB5FC4716}" type="datetime1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D675-2623-4E81-8FF1-46F39A7D5ABB}" type="datetime1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5B0B-6DA7-4B84-A0DA-BD62EC102039}" type="datetime1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0EE2-477B-459E-B5BC-1EAF808FFF74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err="1"/>
              <a:t>CloudScale</a:t>
            </a:r>
            <a:r>
              <a:rPr lang="en-US" sz="4000" dirty="0"/>
              <a:t>: Elastic Resource Scaling </a:t>
            </a:r>
            <a:r>
              <a:rPr lang="en-US" sz="4000" dirty="0" smtClean="0"/>
              <a:t>for Multi-Tenant </a:t>
            </a:r>
            <a:r>
              <a:rPr lang="en-US" sz="4000" dirty="0"/>
              <a:t>Cloud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Zhiming</a:t>
            </a:r>
            <a:r>
              <a:rPr lang="en-US" sz="2800" dirty="0">
                <a:solidFill>
                  <a:schemeClr val="tx1"/>
                </a:solidFill>
              </a:rPr>
              <a:t> Shen, </a:t>
            </a:r>
            <a:r>
              <a:rPr lang="en-US" sz="2800" dirty="0" err="1">
                <a:solidFill>
                  <a:schemeClr val="tx1"/>
                </a:solidFill>
              </a:rPr>
              <a:t>Sethuraman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Subbiah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Xiaohui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Gu</a:t>
            </a:r>
            <a:r>
              <a:rPr lang="en-US" sz="2800" dirty="0">
                <a:solidFill>
                  <a:schemeClr val="tx1"/>
                </a:solidFill>
              </a:rPr>
              <a:t>, John Wilkes</a:t>
            </a:r>
          </a:p>
        </p:txBody>
      </p:sp>
    </p:spTree>
    <p:extLst>
      <p:ext uri="{BB962C8B-B14F-4D97-AF65-F5344CB8AC3E}">
        <p14:creationId xmlns:p14="http://schemas.microsoft.com/office/powerpoint/2010/main" val="22669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</a:t>
            </a:r>
            <a:r>
              <a:rPr lang="en-US" dirty="0" smtClean="0"/>
              <a:t>2: Prediction Error Correction</a:t>
            </a:r>
            <a:endParaRPr lang="en-US" dirty="0"/>
          </a:p>
        </p:txBody>
      </p:sp>
      <p:sp>
        <p:nvSpPr>
          <p:cNvPr id="4" name="AutoShape 2" descr="data:image/gif;base64,iVBORw0KGgoAAAANSUhEUgAAASwAAADwCAMAAACNKKmnAAADAFBMVEX3sLD0KSn4kJBqavv7bm7FzPfc4/e7xvb7T0/M0/dxhfivuPnu8/mKlPz45+fU2/fs7vfk5vedp/342dn4ycn79/fn6/bS1/fa3/bX2uvQs8vEy+r48+rz9v88PPzI1O7YR1QHW7nh7v6RtODcaXLi5f/S3f/ad4Q3esfY0eLOlard3/3n6+3j5u/r7/7YV2fp1Njqw8WlueLs6+b339/4PT7Xh5f4v7/3oKD5goHXp7jpnJ794t23iK3ZQDj3+/ft5OP6X1/R1v/mW2P3z9Dnztb/9/jSyuH37+/409K2nsjn6+b39/fs5+j7+/vn5+fv8+/v7+/3///z8/P7+/f///fz8/fDYn7r6+v3+/vj4+P7///z9/f/+/f48/Pw///7+//3+/////v39/P7//vw+//38/f/+/vn5+Pi4ufx+/v7+/Lr6/Ln4+P3//vo8PDj5+fz9/Pw7+n/+/////Hw6+r7//f/++/j5+Pw6/Dr7+jz//pyoNbfYWH09PT///+AgICBgYGCgoKDg4OEhISFhYWGhoaHh4eIiIiJiYmKioqLi4uMjIyNjY2Ojo6Pj4+QkJCRkZGSkpKTk5OUlJSVlZWWlpaXl5eYmJiZmZmampqbm5ucnJydnZ2enp6fn5+goKChoaGioqKjo6OkpKSlpaWmpqanp6eoqKipqamqqqqrq6usrKytra2urq6vr6+wsLCxsbGysrKzs7O0tLS1tbW2tra3t7e4uLi5ubm6urq7u7u8vLy9vb2+vr6/v7/AwMDBwcHCwsLDw8PExMTFxcXGxsbHx8fIyMjJycnKysrLy8vMzMzNzc3Ozs7Pz8/Q0NDR0dHS0tLT09PU1NTV1dXW1tbX19fY2NjZ2dna2trb29vc3Nzd3d3e3t7f39/g4ODh4eHi4uLj4+Pk5OTl5eXm5ubn5+fo6Ojp6enq6urr6+vs7Ozt7e3u7u7v7+/w8PDx8fHy8vLz8/P09PT19fX29vb39/f4+Pj5+fn6+vr7+/v8/Pz9/f3+/v7////t78GoAAAIjklEQVR4nO2dvY7bRhRGOQQLFoEa0W+Q0kUCaECyIgiokADCdm5HI8A+giu1yqtn7gy1UrzLTb6dy8QBvlPYBM0dXp35I0d3vMUf5B9T/NcB/J+gLADKAqAsAMoCoCwAygKgLADKAqAsAMoCoCwAygKgLADKAqAsAMoCoCwAygKgLADKAqAsAMoCoCwAygKgLADKAqAsAMoCoCwAygKgLADKAqAsAMoCoCwAygKgLADKAqAsAMoCoCwAygKgLADKAqAsAMoCoCwAygKgLADKAqAsAMoCoCwAygKgLADKAqAsAMoCoCwAygKgLADKAqAsAMoCoCyAB1mfvvxGXvDl06uyPnz9TF7w9cPrsj5P5AWf12RdyQsoC4CyACgLgLIAKAuAsgAoC4CyACgLgLIAKAuAsgAoC4CyACgLgLIAKAuAsgAoC4CyACgLgLIAKAuAsgDeljVM7yx2GuxCjMzvjmS2C+ItWZPsRN5Vqlwv7/vB1QIP13dGIge7SN6SJaUbL0vFTPND3T7U8nQ/HuZbc5Kj94WlLelcfb4VOLweycPxdI/kULvSLJI3ZEnhinGUGMMgu8OtlYmyRKWHS2Ay70/pYjn4vvR7u/Y/H11X+d2cbnl6jmS+R/IYVWhNuxTVMNVj51orW+uyJqkrOflYLzL1ztWNzBpJ049VoY5mGbpqLHfpdFG7cPGsHycolrq3a1pS1aLRTHqf3ru6UC+zHMqx6jSSIdw+RLLX0yJt7Vyvh5NUXuRW4fmsy5J9qJLQulqZQmOui7ZyvVZa5ep+TPF23le992U63TedrwYZpPSh7ks/WA3yw8mFu51dF8q+jr5re1eFO5xK50MkvphjTY1V7fowyJ7Cv7aFry/h6sI1+hF2Ro38DVmlD3Na+PMora+0kbfBTdAUFMo+KBu9U02iyiodU0Sl7rX3Shi2Qpw2IYbxINjXcauVYz2ewn2aOtxSx0WRXe98iETtheviaQ0wSG2lDX6v88l3RpG8IWusYkvunY6R2krkWsYOqIeyL6sujgxhECnHcTk9B2saoXZis4FVqjGWWIayK+3o4fbdOHZxgtTOWJWHJSo9HQ+HJW7tufGDWLAqa76kCgltuWyWTj9o+1r6vx4urfvh9ByuPsr9E1owLePfJG3ZLtPJ48wy3yOZ7pEM8Wo9thsRVmVJ4/bzLQDkky1Xh955shkqwuS6PIfcq+of/dwtksadbeptXVbhrzn1EeYHo0ErDD2HHO3zxRk99K3L6vNm3OFqNa6GNprVjeyGz3VZmQ9Kk9m4KlVmQWbD57qs3IYhfW0kK7dhhBF+W1kfzz5zyAm9xyTE6Zr7nhkeEA8m0+GarJ/C+J73khBCNHk9lMYf82QNO6PX+jVZT2VuJ7IKMUzL715WuxVhNNesysofFI1ClOxqu1q91a/I+vQtv3ybECeDuUyLsFh4WJP1Nb8P5T6pJSyeknKf1G6syJJf8pfMQohZ7wCJ4WRQba3NKs2arF/93iDErNeUxGzw2iRHlzmhJtZkxcWszBDPFm+HaTErD6slrTVZP+e/IdiEqJNh9shnM9fItzVZ/dOXXJ5qi0Kq0aKQKr+Q35tCXpdVNL//GCE+jRaF9LVFIT+/LuvDN4tma/AqbbO+YrISKeOaLItcB4sQ78ukWaUYLJYOky+3lGUwYz+vbmcxHwweG/f+1w1lzTuDEAt/MniyNVi2DY+Nv2woaxgMQrR4ctBl2/xX3cJ/XfkfQyxkWawsaxEG78AGc00o4tuGskxCtPmywWDZNlTb05aZf/khToPZCuIuc+gL1batrOwQ5Zj7VUBiPvjMuUa/CvhpS1lDdoiS/VXAraDsL6saf/64aQKu+Oxvscy+T8ucDnVI2TZbOXs6zP6C9V5Q5rKtTlYby8p8SrJ4UlsiyVy2jU9qG8vKzLqzeE1ZIgmvTTklxdXtjWU9L5a+M2/JYJk0cV+JhPOW4tVxdXtbWaEbla/moS3hzisZcc95aL3Fy07kNnzKsSyWe36fEfcyBXuSJlwdsx47f5k33o7ymOHYp7tKeUtl1FzLvjukxMfTw+nKPsNRh0/Nn5fOeVfN6T7FOJbXlN6466qU7Ky5ltVYTul0intaPsjWsuKSVsydbf14XbJ4K6/Jzrcs3v50y+L1dRMOL2N9TrmzNotZSySNrhfF7OB9XWu67rl2mq7baZMqnR/rlMXbptOaxStV+OuonSMuZm0ta95pVnYT/giVV/uYH36KKca3/PCh8G7sU+Kz5oe3nUodgt+zZmUbrM8k4ogQ7Jeh7GH0XZPyw1VTr8pSJv/YJ2UpP1ylhhFEP0Kr88PGstIGAn/L93cxMTx1wGXnwZCa/eFx50HK908bBWziuKbxb9lAMEv53c6DIdw+7Tzom3S60Z0HsTOGi08azbT5FjrtT2OdvoN8a0/LMszLfFj2tAw7X3XuaLinZe/LfplcJznt58c9LQ8p2C/2tGiFx9z+7fcb6hj5PP3//R6lh91S55RRb4buKTjeI7n374fNWn/ZLXWrqPkypt1S22/OlAPyiPX4g1fD3W+xwMu79+HtYtv7F3ay/hD7KiO5e0257ReAsgAoC4CyACgLgLIAKAuAsgAoC4CyACgLgLIAKAuAsgAoC4CyACgLgLIAKAuAsgAoC4CyACgLgLIAKAtgVdZ//ctif0TWZPFXI7/Cyq9G5i/dfo2VX7pN/g7KAqAsAMoCoCwAygKgLADKAqAsAMoCoCwAygKgLADKAqAsAMoCoCwAygKgLADKAqAsAMoCoCwAygKgLADKAqAsAMoCoCwAygKgLADKAqAsAMoCoCwAygKgLADKAqAsAMoCoCwAygKgLADKAqAsAMoCoCwAygKgLADKAqAsAMoCoCwAygKgLADKAqAsAMoCoCwAygKgLADKAqAsAMoCoCwAygKgLIA/AWhE7d3NOLh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799137171"/>
              </p:ext>
            </p:extLst>
          </p:nvPr>
        </p:nvGraphicFramePr>
        <p:xfrm>
          <a:off x="1447800" y="1600200"/>
          <a:ext cx="6019800" cy="337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00100" y="5257800"/>
            <a:ext cx="7696200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Burst density: percentage of positive values in burst 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burst density &gt; 50%, </a:t>
            </a:r>
            <a:r>
              <a:rPr lang="en-US" sz="2400" dirty="0" err="1" smtClean="0"/>
              <a:t>CloudScale</a:t>
            </a:r>
            <a:r>
              <a:rPr lang="en-US" sz="2400" dirty="0" smtClean="0"/>
              <a:t> uses maximum of all burst values as padding value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Module 2: Prediction Error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762000"/>
          </a:xfrm>
        </p:spPr>
        <p:txBody>
          <a:bodyPr>
            <a:normAutofit/>
          </a:bodyPr>
          <a:lstStyle/>
          <a:p>
            <a:r>
              <a:rPr lang="en-US" sz="2800" dirty="0"/>
              <a:t>Proactive Approach : </a:t>
            </a:r>
            <a:r>
              <a:rPr lang="en-US" sz="2800" dirty="0" smtClean="0"/>
              <a:t>Remedial Padding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51844221"/>
              </p:ext>
            </p:extLst>
          </p:nvPr>
        </p:nvGraphicFramePr>
        <p:xfrm>
          <a:off x="914400" y="1981200"/>
          <a:ext cx="7391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953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Prediction Errors (e</a:t>
            </a:r>
            <a:r>
              <a:rPr lang="en-US" sz="2000" baseline="-25000" dirty="0" smtClean="0"/>
              <a:t>1,</a:t>
            </a:r>
            <a:r>
              <a:rPr lang="en-US" sz="2000" dirty="0" smtClean="0"/>
              <a:t> 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… ) = Real Resource Demand – Predicted Resource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Remedial Padding Value = Weighted Moving Average of | </a:t>
            </a:r>
            <a:r>
              <a:rPr lang="en-US" sz="2000" dirty="0"/>
              <a:t>(e</a:t>
            </a:r>
            <a:r>
              <a:rPr lang="en-US" sz="2000" baseline="-25000" dirty="0"/>
              <a:t>1,</a:t>
            </a:r>
            <a:r>
              <a:rPr lang="en-US" sz="2000" dirty="0"/>
              <a:t> e</a:t>
            </a:r>
            <a:r>
              <a:rPr lang="en-US" sz="2000" baseline="-25000" dirty="0"/>
              <a:t>2</a:t>
            </a:r>
            <a:r>
              <a:rPr lang="en-US" sz="2000" dirty="0"/>
              <a:t> … ) </a:t>
            </a:r>
            <a:r>
              <a:rPr lang="en-US" sz="2000" dirty="0" smtClean="0"/>
              <a:t>|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Padding Value = max(Burst-based value, Remedial Padding)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83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</a:t>
            </a:r>
            <a:r>
              <a:rPr lang="en-US" dirty="0" smtClean="0"/>
              <a:t>2: Prediction 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Reactive Approach:  Fast Under-estimation Correction</a:t>
            </a:r>
          </a:p>
          <a:p>
            <a:r>
              <a:rPr lang="en-US" sz="2400" dirty="0" smtClean="0"/>
              <a:t>Challenge: real resource demand is unknown during under-provisioning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8196710"/>
              </p:ext>
            </p:extLst>
          </p:nvPr>
        </p:nvGraphicFramePr>
        <p:xfrm>
          <a:off x="685800" y="2514600"/>
          <a:ext cx="7620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3048000"/>
            <a:ext cx="2346861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Real Resource Demand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95500" y="3232666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2: Prediction Error Correction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534400" cy="46783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When to trigger </a:t>
                </a:r>
                <a:r>
                  <a:rPr lang="en-US" dirty="0" smtClean="0"/>
                  <a:t>reactive error correction?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Let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Resource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Usage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Resource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Cap</m:t>
                        </m:r>
                      </m:den>
                    </m:f>
                  </m:oMath>
                </a14:m>
                <a:r>
                  <a:rPr lang="en-US" dirty="0" smtClean="0"/>
                  <a:t> , i.e. resource pressure</a:t>
                </a:r>
              </a:p>
              <a:p>
                <a:pPr lvl="1"/>
                <a:r>
                  <a:rPr lang="en-US" dirty="0" smtClean="0"/>
                  <a:t>Trigger under-estimation when P ≥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under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(90%,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How to determine </a:t>
                </a:r>
                <a:r>
                  <a:rPr lang="el-GR" dirty="0" smtClean="0"/>
                  <a:t>α</a:t>
                </a:r>
                <a:r>
                  <a:rPr lang="en-US" dirty="0" smtClean="0"/>
                  <a:t> (resource scale-up ratio)? </a:t>
                </a:r>
              </a:p>
              <a:p>
                <a:pPr lvl="1"/>
                <a:r>
                  <a:rPr lang="el-GR" dirty="0"/>
                  <a:t>α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under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under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∗(</m:t>
                    </m:r>
                  </m:oMath>
                </a14:m>
                <a:r>
                  <a:rPr lang="el-GR" dirty="0" smtClean="0"/>
                  <a:t>α</a:t>
                </a:r>
                <a:r>
                  <a:rPr lang="en-US" baseline="-25000" dirty="0" smtClean="0"/>
                  <a:t>max</a:t>
                </a:r>
                <a:r>
                  <a:rPr lang="en-US" dirty="0" smtClean="0"/>
                  <a:t> – </a:t>
                </a:r>
                <a:r>
                  <a:rPr lang="el-GR" dirty="0" smtClean="0"/>
                  <a:t>α</a:t>
                </a:r>
                <a:r>
                  <a:rPr lang="en-US" baseline="-25000" dirty="0" smtClean="0"/>
                  <a:t>min</a:t>
                </a:r>
                <a:r>
                  <a:rPr lang="en-US" dirty="0" smtClean="0"/>
                  <a:t>) + </a:t>
                </a:r>
                <a:r>
                  <a:rPr lang="el-GR" dirty="0" smtClean="0"/>
                  <a:t>α</a:t>
                </a:r>
                <a:r>
                  <a:rPr lang="en-US" baseline="-25000" dirty="0" smtClean="0"/>
                  <a:t>min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534400" cy="4678363"/>
              </a:xfrm>
              <a:blipFill rotWithShape="1">
                <a:blip r:embed="rId3"/>
                <a:stretch>
                  <a:fillRect l="-1571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733800" y="4191000"/>
            <a:ext cx="762000" cy="60960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24400" y="4191000"/>
            <a:ext cx="762000" cy="609600"/>
          </a:xfrm>
          <a:prstGeom prst="ellips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4"/>
          </p:cNvCxnSpPr>
          <p:nvPr/>
        </p:nvCxnSpPr>
        <p:spPr>
          <a:xfrm>
            <a:off x="4114800" y="4800600"/>
            <a:ext cx="609600" cy="609600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4"/>
          </p:cNvCxnSpPr>
          <p:nvPr/>
        </p:nvCxnSpPr>
        <p:spPr>
          <a:xfrm flipH="1">
            <a:off x="4724400" y="4800600"/>
            <a:ext cx="381000" cy="609600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95675" y="5498068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Pre-defined parameters for maximum and minimum of scale-up ratio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23950" y="4191000"/>
            <a:ext cx="533400" cy="457200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09750" y="3886200"/>
            <a:ext cx="1676400" cy="1066800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86365" y="1552574"/>
            <a:ext cx="3724273" cy="4619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927" y="2057400"/>
            <a:ext cx="3962400" cy="422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3086100"/>
            <a:ext cx="1562102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CloudScale</a:t>
            </a:r>
            <a:r>
              <a:rPr lang="en-US" dirty="0" smtClean="0"/>
              <a:t> System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2427" y="5257800"/>
            <a:ext cx="3390900" cy="819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Xen</a:t>
            </a:r>
            <a:r>
              <a:rPr lang="en-US" dirty="0" smtClean="0">
                <a:solidFill>
                  <a:schemeClr val="tx1"/>
                </a:solidFill>
              </a:rPr>
              <a:t> 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27" y="3752850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3505200"/>
            <a:ext cx="1266827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CloudScale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2107" y="1852612"/>
            <a:ext cx="3367088" cy="647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demand prediction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1632" y="3057525"/>
            <a:ext cx="3348038" cy="647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Prediction error correction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2107" y="4267200"/>
            <a:ext cx="335756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Scaling conflict handling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2107" y="5467349"/>
            <a:ext cx="3348038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Predictive frequency/voltage scaling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629027" y="1552574"/>
            <a:ext cx="1557338" cy="19526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9027" y="4076700"/>
            <a:ext cx="1557338" cy="209549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24200" y="6541353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Graph adapted from original paper 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533402" y="3957637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477" y="4095750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9838" y="4736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427" y="2247900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91200" y="2528887"/>
            <a:ext cx="0" cy="528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6000" y="259389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 demands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791200" y="3738562"/>
            <a:ext cx="0" cy="528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381476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resource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EF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</a:t>
            </a:r>
            <a:r>
              <a:rPr lang="en-US" dirty="0" smtClean="0"/>
              <a:t>3: Scaling conflict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Conflict Prediction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47080360"/>
              </p:ext>
            </p:extLst>
          </p:nvPr>
        </p:nvGraphicFramePr>
        <p:xfrm>
          <a:off x="762000" y="2514600"/>
          <a:ext cx="7848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3276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Conflict Degree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4384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Conflict Duration</a:t>
            </a:r>
            <a:endParaRPr lang="en-US" sz="1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</a:t>
            </a:r>
            <a:r>
              <a:rPr lang="en-US" dirty="0" smtClean="0"/>
              <a:t>3: Scaling conflict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</a:p>
          <a:p>
            <a:pPr lvl="1"/>
            <a:r>
              <a:rPr lang="en-US" dirty="0" smtClean="0"/>
              <a:t>Local conflict handling</a:t>
            </a:r>
          </a:p>
          <a:p>
            <a:pPr lvl="2"/>
            <a:r>
              <a:rPr lang="en-US" dirty="0" smtClean="0"/>
              <a:t>Used when conflict duration is short and conflict degree is small</a:t>
            </a:r>
          </a:p>
          <a:p>
            <a:pPr lvl="1"/>
            <a:r>
              <a:rPr lang="en-US" dirty="0" smtClean="0"/>
              <a:t>Migration conflict handling</a:t>
            </a:r>
          </a:p>
          <a:p>
            <a:pPr lvl="2"/>
            <a:r>
              <a:rPr lang="en-US" dirty="0" smtClean="0"/>
              <a:t>Used when conflict duration is long and conflict degree is large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Module </a:t>
            </a:r>
            <a:r>
              <a:rPr lang="en-US" sz="4000" dirty="0" smtClean="0"/>
              <a:t>3: Scaling conflict handling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Local conflict handling</a:t>
            </a:r>
          </a:p>
          <a:p>
            <a:pPr lvl="1"/>
            <a:r>
              <a:rPr lang="en-US" sz="2000" dirty="0" smtClean="0"/>
              <a:t>Uniform scheme: set resource cap for each application in proportion to its resource demand</a:t>
            </a:r>
          </a:p>
          <a:p>
            <a:pPr lvl="1"/>
            <a:r>
              <a:rPr lang="en-US" sz="2000" dirty="0" smtClean="0"/>
              <a:t>Differentiated scheme: satisfy the resource demand of high priority application first</a:t>
            </a:r>
          </a:p>
          <a:p>
            <a:r>
              <a:rPr lang="en-US" sz="2400" dirty="0" smtClean="0"/>
              <a:t>Resource Under-provisioning Penalty (</a:t>
            </a:r>
            <a:r>
              <a:rPr lang="en-US" sz="2400" dirty="0" smtClean="0">
                <a:solidFill>
                  <a:srgbClr val="FF0000"/>
                </a:solidFill>
              </a:rPr>
              <a:t>RP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SLO penalty for application VM caused by one unit resource under-provisioning</a:t>
            </a:r>
          </a:p>
          <a:p>
            <a:r>
              <a:rPr lang="en-US" sz="2400" dirty="0" smtClean="0"/>
              <a:t>Total Resource Under-provisioning Penalty(</a:t>
            </a:r>
            <a:r>
              <a:rPr lang="en-US" sz="2400" dirty="0" smtClean="0">
                <a:solidFill>
                  <a:srgbClr val="FF0000"/>
                </a:solidFill>
              </a:rPr>
              <a:t>Q</a:t>
            </a:r>
            <a:r>
              <a:rPr lang="en-US" sz="2400" baseline="-25000" dirty="0" smtClean="0">
                <a:solidFill>
                  <a:srgbClr val="FF0000"/>
                </a:solidFill>
              </a:rPr>
              <a:t>RP</a:t>
            </a:r>
            <a:r>
              <a:rPr lang="en-US" sz="2400" dirty="0" smtClean="0"/>
              <a:t>)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</a:rPr>
              <a:t>Q</a:t>
            </a:r>
            <a:r>
              <a:rPr lang="en-US" sz="2600" baseline="-25000" dirty="0" smtClean="0">
                <a:solidFill>
                  <a:srgbClr val="FF0000"/>
                </a:solidFill>
              </a:rPr>
              <a:t>RP</a:t>
            </a:r>
            <a:r>
              <a:rPr lang="en-US" sz="1700" baseline="-25000" dirty="0" smtClean="0">
                <a:solidFill>
                  <a:srgbClr val="FF0000"/>
                </a:solidFill>
              </a:rPr>
              <a:t> </a:t>
            </a:r>
            <a:r>
              <a:rPr lang="en-US" sz="1900" dirty="0" smtClean="0"/>
              <a:t>= </a:t>
            </a:r>
            <a:r>
              <a:rPr lang="en-US" sz="2200" dirty="0" smtClean="0">
                <a:solidFill>
                  <a:srgbClr val="FF0000"/>
                </a:solidFill>
              </a:rPr>
              <a:t>RP * </a:t>
            </a:r>
            <a:r>
              <a:rPr lang="en-US" sz="2200" dirty="0" smtClean="0"/>
              <a:t>total units of resource under-provisioning over the duration of conflict, of all VMs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3367148"/>
              </p:ext>
            </p:extLst>
          </p:nvPr>
        </p:nvGraphicFramePr>
        <p:xfrm>
          <a:off x="1371600" y="4572000"/>
          <a:ext cx="6553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</a:t>
            </a:r>
            <a:r>
              <a:rPr lang="en-US" dirty="0" smtClean="0"/>
              <a:t>3: Scaling conflict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Migration-based conflict handling</a:t>
            </a:r>
          </a:p>
          <a:p>
            <a:pPr lvl="1"/>
            <a:r>
              <a:rPr lang="en-US" dirty="0" smtClean="0"/>
              <a:t>Key observation: trigger migration after the conflict already happened is too late since host is already overloaded</a:t>
            </a:r>
          </a:p>
          <a:p>
            <a:pPr lvl="1"/>
            <a:r>
              <a:rPr lang="en-US" dirty="0" smtClean="0"/>
              <a:t>Solution: trigger migration before conflict</a:t>
            </a:r>
          </a:p>
          <a:p>
            <a:pPr lvl="2"/>
            <a:r>
              <a:rPr lang="en-US" dirty="0" smtClean="0"/>
              <a:t>Leverage conflict prediction to trigger migration T seconds before the predicted conflict happens</a:t>
            </a:r>
          </a:p>
          <a:p>
            <a:pPr lvl="2"/>
            <a:r>
              <a:rPr lang="en-US" dirty="0" smtClean="0"/>
              <a:t>To avoid migration for transient conflicts, only migrate if conflict duration is larger than K seconds</a:t>
            </a:r>
          </a:p>
          <a:p>
            <a:pPr lvl="1"/>
            <a:r>
              <a:rPr lang="en-US" dirty="0" smtClean="0"/>
              <a:t>Total Migration Penalty (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Migration Penalty(</a:t>
            </a:r>
            <a:r>
              <a:rPr lang="en-US" dirty="0" smtClean="0">
                <a:solidFill>
                  <a:srgbClr val="FF0000"/>
                </a:solidFill>
              </a:rPr>
              <a:t>MP</a:t>
            </a:r>
            <a:r>
              <a:rPr lang="en-US" dirty="0" smtClean="0"/>
              <a:t>) : SLO penalty during migration per time unit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igration </a:t>
            </a:r>
            <a:r>
              <a:rPr lang="en-US" dirty="0"/>
              <a:t>p</a:t>
            </a:r>
            <a:r>
              <a:rPr lang="en-US" dirty="0" smtClean="0"/>
              <a:t>enalty for </a:t>
            </a:r>
            <a:r>
              <a:rPr lang="en-US" dirty="0" err="1" smtClean="0"/>
              <a:t>VM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>
                <a:solidFill>
                  <a:srgbClr val="FF0000"/>
                </a:solidFill>
              </a:rPr>
              <a:t>MP</a:t>
            </a:r>
            <a:r>
              <a:rPr lang="en-US" baseline="-25000" dirty="0" err="1" smtClean="0">
                <a:solidFill>
                  <a:srgbClr val="FF0000"/>
                </a:solidFill>
              </a:rPr>
              <a:t>i</a:t>
            </a:r>
            <a:r>
              <a:rPr lang="en-US" baseline="-25000" dirty="0"/>
              <a:t> </a:t>
            </a:r>
            <a:r>
              <a:rPr lang="en-US" baseline="-25000" dirty="0" smtClean="0"/>
              <a:t>*</a:t>
            </a:r>
            <a:r>
              <a:rPr lang="en-US" dirty="0" smtClean="0"/>
              <a:t> Migration Time</a:t>
            </a:r>
            <a:endParaRPr lang="en-US" baseline="-25000" dirty="0" smtClean="0"/>
          </a:p>
          <a:p>
            <a:pPr lvl="2"/>
            <a:r>
              <a:rPr lang="en-US" dirty="0" smtClean="0"/>
              <a:t>Aggregate migration penalties over all VMs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7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</a:t>
            </a:r>
            <a:r>
              <a:rPr lang="en-US" dirty="0" smtClean="0"/>
              <a:t>3: Scaling conflict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Total Under-provisioning Penalty 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RP</a:t>
            </a:r>
            <a:r>
              <a:rPr lang="en-US" dirty="0"/>
              <a:t>) </a:t>
            </a:r>
            <a:r>
              <a:rPr lang="en-US" dirty="0" smtClean="0"/>
              <a:t> vs </a:t>
            </a:r>
            <a:r>
              <a:rPr lang="en-US" dirty="0"/>
              <a:t>Total Migration Penalty (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M</a:t>
            </a:r>
            <a:r>
              <a:rPr lang="en-US" dirty="0" smtClean="0"/>
              <a:t>)</a:t>
            </a:r>
          </a:p>
          <a:p>
            <a:pPr marL="742950" lvl="2" indent="-342900"/>
            <a:r>
              <a:rPr lang="en-US" dirty="0" smtClean="0"/>
              <a:t>If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RP</a:t>
            </a:r>
            <a:r>
              <a:rPr lang="en-US" dirty="0" smtClean="0"/>
              <a:t> &gt;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/>
              <a:t>,</a:t>
            </a:r>
            <a:r>
              <a:rPr lang="en-US" dirty="0"/>
              <a:t> </a:t>
            </a:r>
            <a:r>
              <a:rPr lang="en-US" dirty="0" smtClean="0"/>
              <a:t>trigger migration conflict handling</a:t>
            </a:r>
          </a:p>
          <a:p>
            <a:pPr marL="742950" lvl="2" indent="-342900"/>
            <a:r>
              <a:rPr lang="en-US" dirty="0" smtClean="0"/>
              <a:t>If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 &gt;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</a:rPr>
              <a:t>RP</a:t>
            </a:r>
            <a:r>
              <a:rPr lang="en-US" baseline="-25000" dirty="0" smtClean="0"/>
              <a:t>,</a:t>
            </a:r>
            <a:r>
              <a:rPr lang="en-US" dirty="0" smtClean="0"/>
              <a:t> trigger local conflict handling</a:t>
            </a:r>
            <a:endParaRPr lang="en-US" dirty="0"/>
          </a:p>
          <a:p>
            <a:endParaRPr lang="en-US" dirty="0"/>
          </a:p>
        </p:txBody>
      </p:sp>
      <p:sp>
        <p:nvSpPr>
          <p:cNvPr id="4" name="Diamond 3"/>
          <p:cNvSpPr/>
          <p:nvPr/>
        </p:nvSpPr>
        <p:spPr>
          <a:xfrm>
            <a:off x="3105150" y="3581400"/>
            <a:ext cx="1685925" cy="990600"/>
          </a:xfrm>
          <a:prstGeom prst="diamon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3886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M</a:t>
            </a:r>
            <a:r>
              <a:rPr lang="en-US" dirty="0"/>
              <a:t> &gt; </a:t>
            </a:r>
            <a:r>
              <a:rPr lang="en-US" dirty="0">
                <a:solidFill>
                  <a:srgbClr val="FF0000"/>
                </a:solidFill>
              </a:rPr>
              <a:t>Q</a:t>
            </a:r>
            <a:r>
              <a:rPr lang="en-US" baseline="-25000" dirty="0">
                <a:solidFill>
                  <a:srgbClr val="FF0000"/>
                </a:solidFill>
              </a:rPr>
              <a:t>RP</a:t>
            </a:r>
            <a:endParaRPr lang="en-US" dirty="0"/>
          </a:p>
        </p:txBody>
      </p:sp>
      <p:cxnSp>
        <p:nvCxnSpPr>
          <p:cNvPr id="7" name="Elbow Connector 6"/>
          <p:cNvCxnSpPr>
            <a:stCxn id="4" idx="2"/>
          </p:cNvCxnSpPr>
          <p:nvPr/>
        </p:nvCxnSpPr>
        <p:spPr>
          <a:xfrm rot="5400000">
            <a:off x="2926556" y="4312445"/>
            <a:ext cx="762003" cy="1281113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" idx="2"/>
          </p:cNvCxnSpPr>
          <p:nvPr/>
        </p:nvCxnSpPr>
        <p:spPr>
          <a:xfrm rot="16200000" flipH="1">
            <a:off x="4183856" y="4336256"/>
            <a:ext cx="762003" cy="1233489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05150" y="49149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00525" y="49149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66800" y="4954549"/>
            <a:ext cx="1371600" cy="6593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10200" y="4945028"/>
            <a:ext cx="1524000" cy="6593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04900" y="5010635"/>
            <a:ext cx="140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Local conflict handling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543550" y="5133745"/>
            <a:ext cx="140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Migration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CloudScale</a:t>
            </a:r>
            <a:r>
              <a:rPr lang="en-US" sz="4000" dirty="0" smtClean="0"/>
              <a:t>: Background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371600"/>
            <a:ext cx="8362950" cy="2362200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Background and Motivation</a:t>
            </a:r>
          </a:p>
          <a:p>
            <a:pPr lvl="1"/>
            <a:r>
              <a:rPr lang="en-US" sz="3400" dirty="0" smtClean="0"/>
              <a:t>Infrastructure as a Service(</a:t>
            </a:r>
            <a:r>
              <a:rPr lang="en-US" sz="3400" dirty="0" err="1" smtClean="0"/>
              <a:t>Iaas</a:t>
            </a:r>
            <a:r>
              <a:rPr lang="en-US" sz="3400" dirty="0" smtClean="0"/>
              <a:t>) providers like Amazon EC2 uses virtualizations to provide isolation among users </a:t>
            </a:r>
          </a:p>
          <a:p>
            <a:r>
              <a:rPr lang="en-US" sz="3400" dirty="0" smtClean="0"/>
              <a:t>Service Level Objective(SLO)</a:t>
            </a:r>
          </a:p>
          <a:p>
            <a:pPr lvl="1"/>
            <a:r>
              <a:rPr lang="en-US" sz="3400" dirty="0" smtClean="0"/>
              <a:t>An agreement between a service provider and a customer, about the performance of service provider in terms of measurable characteristics</a:t>
            </a:r>
            <a:br>
              <a:rPr lang="en-US" sz="3400" dirty="0" smtClean="0"/>
            </a:br>
            <a:r>
              <a:rPr lang="en-US" sz="3400" dirty="0" smtClean="0"/>
              <a:t>(e.g. 90% of the requests are fulfilled within 100ms) 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6250" y="5619750"/>
            <a:ext cx="32766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Physical Host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075" y="4705350"/>
            <a:ext cx="1419225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VM1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4075" y="4705350"/>
            <a:ext cx="1419225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VM2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38284632"/>
              </p:ext>
            </p:extLst>
          </p:nvPr>
        </p:nvGraphicFramePr>
        <p:xfrm>
          <a:off x="3505200" y="3657599"/>
          <a:ext cx="5638800" cy="30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38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86365" y="1552574"/>
            <a:ext cx="3724273" cy="4619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927" y="2057400"/>
            <a:ext cx="3962400" cy="422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3086100"/>
            <a:ext cx="1562102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CloudScale</a:t>
            </a:r>
            <a:r>
              <a:rPr lang="en-US" dirty="0" smtClean="0"/>
              <a:t> System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2427" y="5257800"/>
            <a:ext cx="3390900" cy="819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Xen</a:t>
            </a:r>
            <a:r>
              <a:rPr lang="en-US" dirty="0" smtClean="0">
                <a:solidFill>
                  <a:schemeClr val="tx1"/>
                </a:solidFill>
              </a:rPr>
              <a:t> 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27" y="3752850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3505200"/>
            <a:ext cx="1266827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CloudScale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2107" y="1852612"/>
            <a:ext cx="3367088" cy="647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demand prediction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1632" y="3057525"/>
            <a:ext cx="3348038" cy="647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Prediction error correction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2107" y="4267200"/>
            <a:ext cx="3357563" cy="647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Scaling conflict handling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2107" y="5467349"/>
            <a:ext cx="3348038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Predictive frequency/voltage scaling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629027" y="1552574"/>
            <a:ext cx="1557338" cy="19526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9027" y="4076700"/>
            <a:ext cx="1557338" cy="209549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24200" y="6541353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Graph adapted from original paper 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533402" y="3957637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477" y="4095750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9838" y="4736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427" y="2247900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91200" y="2528887"/>
            <a:ext cx="0" cy="528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6000" y="259389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Resource demands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791200" y="3738562"/>
            <a:ext cx="0" cy="528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381476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resource caps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91200" y="4938711"/>
            <a:ext cx="0" cy="528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1" y="5018364"/>
            <a:ext cx="281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Adjusted resource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EF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4: Predictive Frequency/Voltage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Goal: save energy without affecting application SLOs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3505200"/>
            <a:ext cx="9906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4829175"/>
            <a:ext cx="828675" cy="1114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5943600"/>
            <a:ext cx="4953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76400" y="2971800"/>
            <a:ext cx="0" cy="2971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5800" y="6019799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CPU resource demand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615829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CPU frequency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4600" y="3124200"/>
            <a:ext cx="990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9700" y="5638800"/>
            <a:ext cx="26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025" y="5454134"/>
            <a:ext cx="118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requency 1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09700" y="5257800"/>
            <a:ext cx="26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09700" y="3505200"/>
            <a:ext cx="26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0025" y="3335923"/>
            <a:ext cx="118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requency </a:t>
            </a:r>
            <a:r>
              <a:rPr lang="en-US" sz="1600" dirty="0" err="1" smtClean="0"/>
              <a:t>i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381125" y="4457700"/>
            <a:ext cx="26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0025" y="4288423"/>
            <a:ext cx="118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requency </a:t>
            </a:r>
            <a:r>
              <a:rPr lang="en-US" sz="1600" dirty="0"/>
              <a:t>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025" y="5088523"/>
            <a:ext cx="118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</a:t>
            </a:r>
            <a:r>
              <a:rPr lang="en-US" sz="1600" dirty="0" smtClean="0"/>
              <a:t>requency 2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2514600" y="3471863"/>
            <a:ext cx="990600" cy="985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43400" y="3364498"/>
            <a:ext cx="36957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Adjust the resource caps for VMs accordingly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4829175"/>
            <a:ext cx="3048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81125" y="3124200"/>
            <a:ext cx="26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6700" y="2791480"/>
            <a:ext cx="13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Max CPU frequency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80975" y="4659898"/>
            <a:ext cx="13335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Real Demand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7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CPU prediction error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371600"/>
            <a:ext cx="6386513" cy="52150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975" y="1556266"/>
            <a:ext cx="2514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World Cup and EPA are two 6-hour workloads. EPA has more fluctuations than World Cup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For World Cup, </a:t>
            </a:r>
            <a:r>
              <a:rPr lang="en-US" dirty="0" err="1" smtClean="0"/>
              <a:t>CloudScale</a:t>
            </a:r>
            <a:r>
              <a:rPr lang="en-US" dirty="0" smtClean="0"/>
              <a:t>  makes less than 5% significant prediction errors (|e| &gt; 10%)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EPA, </a:t>
            </a:r>
            <a:r>
              <a:rPr lang="en-US" dirty="0" err="1"/>
              <a:t>CloudScale</a:t>
            </a:r>
            <a:r>
              <a:rPr lang="en-US" dirty="0"/>
              <a:t>  makes less than </a:t>
            </a:r>
            <a:r>
              <a:rPr lang="en-US" dirty="0" smtClean="0"/>
              <a:t>10% </a:t>
            </a:r>
            <a:r>
              <a:rPr lang="en-US" dirty="0"/>
              <a:t>significant prediction errors (|e| &gt; 10%)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57800" y="2514600"/>
            <a:ext cx="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77000" y="2514600"/>
            <a:ext cx="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9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Evaluation: Migration Prediction Accuracy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00"/>
            <a:ext cx="6258460" cy="48863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 time: how early </a:t>
            </a:r>
            <a:r>
              <a:rPr lang="en-US" dirty="0" err="1" smtClean="0"/>
              <a:t>CloudScale</a:t>
            </a:r>
            <a:r>
              <a:rPr lang="en-US" dirty="0" smtClean="0"/>
              <a:t> </a:t>
            </a:r>
            <a:r>
              <a:rPr lang="en-US" dirty="0" smtClean="0"/>
              <a:t>triggers the migration (e.g. migrate T seconds before the conflict happens)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0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Evaluation: Conflict Resolving Schemes vs SLO violation rate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0" y="1524000"/>
            <a:ext cx="6256923" cy="4724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504950"/>
            <a:ext cx="3276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RUBiS</a:t>
            </a:r>
            <a:r>
              <a:rPr lang="en-US" sz="1600" dirty="0" smtClean="0"/>
              <a:t>: an online auction benchmark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Settings: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two </a:t>
            </a:r>
            <a:r>
              <a:rPr lang="en-US" sz="1600" dirty="0" err="1" smtClean="0"/>
              <a:t>RUBiS</a:t>
            </a:r>
            <a:r>
              <a:rPr lang="en-US" sz="1600" dirty="0" smtClean="0"/>
              <a:t> web server VMs on the same host, maintain 75% resource pressure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Memory size: VM1 = 1GB</a:t>
            </a:r>
            <a:br>
              <a:rPr lang="en-US" sz="1600" dirty="0" smtClean="0"/>
            </a:br>
            <a:r>
              <a:rPr lang="en-US" sz="1600" dirty="0" smtClean="0"/>
              <a:t>VM2 = 2GB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Schemes: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Local conflict resolving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Uniform Scheme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Reactive migration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Always migrate VM2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VM selection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Selects the VM with less migration penalty(VM1)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CloudScale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Predictive migration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70s before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7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 related work section the authors claims that compared to previous work, </a:t>
            </a:r>
            <a:r>
              <a:rPr lang="en-US" sz="2400" dirty="0" err="1" smtClean="0"/>
              <a:t>CloudScale</a:t>
            </a:r>
            <a:r>
              <a:rPr lang="en-US" sz="2400" dirty="0" smtClean="0"/>
              <a:t> does not require ANY offline tuning. But the current </a:t>
            </a:r>
            <a:r>
              <a:rPr lang="en-US" sz="2400" dirty="0" err="1" smtClean="0"/>
              <a:t>CloudScale</a:t>
            </a:r>
            <a:r>
              <a:rPr lang="en-US" sz="2400" dirty="0" smtClean="0"/>
              <a:t> does need </a:t>
            </a:r>
            <a:r>
              <a:rPr lang="en-US" sz="2400" dirty="0" smtClean="0"/>
              <a:t>migration lead time, the duration of conflict to trigger migration, as </a:t>
            </a:r>
            <a:r>
              <a:rPr lang="en-US" sz="2400" dirty="0" smtClean="0"/>
              <a:t>well as resource pressure threshold.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Coordinated multi-metric resource scaling (CPU, memory, network, disc,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Coordinated multi-tier resource scaling (host-</a:t>
            </a:r>
            <a:r>
              <a:rPr lang="en-US" sz="2400" dirty="0" err="1" smtClean="0"/>
              <a:t>level,etc</a:t>
            </a:r>
            <a:r>
              <a:rPr lang="en-US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Prioritize resource to applications which have not violated SLO yet, assuming SLO violation is binary.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Fairness: how to ensure applications are providing real SLO feedback and migration penalty?</a:t>
            </a:r>
            <a:endParaRPr lang="en-US" sz="24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n-US" altLang="zh-CN" dirty="0" smtClean="0"/>
              <a:t>vera</a:t>
            </a:r>
            <a:r>
              <a:rPr lang="en-US" altLang="zh-CN" dirty="0" smtClean="0"/>
              <a:t>ge Delay vs Average CPU cap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77471"/>
            <a:ext cx="4514850" cy="4899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3124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Schemes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Correction: the scaling system performs resource pressure triggered prediction error correction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Dynamic padding: dynamic padding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CloudScale</a:t>
            </a:r>
            <a:r>
              <a:rPr lang="en-US" dirty="0" smtClean="0"/>
              <a:t> RP: both dynamic padding and scaling error correction, scaling error correction is triggered by resource pressure(90%) only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CloudScale</a:t>
            </a:r>
            <a:r>
              <a:rPr lang="en-US" dirty="0"/>
              <a:t> </a:t>
            </a:r>
            <a:r>
              <a:rPr lang="en-US" dirty="0" smtClean="0"/>
              <a:t>RP + SLO: scaling </a:t>
            </a:r>
            <a:r>
              <a:rPr lang="en-US" dirty="0"/>
              <a:t>error correction is </a:t>
            </a:r>
            <a:r>
              <a:rPr lang="en-US" dirty="0" smtClean="0"/>
              <a:t>also triggered </a:t>
            </a:r>
            <a:r>
              <a:rPr lang="en-US" dirty="0"/>
              <a:t>by </a:t>
            </a:r>
            <a:r>
              <a:rPr lang="en-US" dirty="0" smtClean="0"/>
              <a:t>SLO feedback (5%)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Energy Saving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17" y="1066800"/>
            <a:ext cx="3962400" cy="5582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143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energy saving is 8-10% and idle energy consumption are </a:t>
            </a:r>
            <a:r>
              <a:rPr lang="en-US" dirty="0" err="1" smtClean="0"/>
              <a:t>dmoninating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CloudScale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resource scaling system</a:t>
            </a:r>
          </a:p>
          <a:p>
            <a:r>
              <a:rPr lang="en-US" dirty="0" smtClean="0"/>
              <a:t>Goal: meet Service Level Objective(SLO) requirements of the applications with minimum resource and energy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two workloads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486400" cy="36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90% resource pressure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914400"/>
            <a:ext cx="7467600" cy="52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75% resource pressure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8026770" cy="5181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SLO Violation for Different Scaling Schemes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14400"/>
            <a:ext cx="4862513" cy="5584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295400"/>
            <a:ext cx="365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Schemes: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Local conflict resolving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Uniform Scheme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Reactive migration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Always migrate VM2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VM selection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Selects the VM with less migration penalty(VM1)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CloudScale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Predictive migration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70s before conflict</a:t>
            </a:r>
          </a:p>
        </p:txBody>
      </p:sp>
    </p:spTree>
    <p:extLst>
      <p:ext uri="{BB962C8B-B14F-4D97-AF65-F5344CB8AC3E}">
        <p14:creationId xmlns:p14="http://schemas.microsoft.com/office/powerpoint/2010/main" val="30822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Memory footprint trace for Hadoop </a:t>
            </a:r>
            <a:r>
              <a:rPr lang="en-US" dirty="0" err="1" smtClean="0"/>
              <a:t>MapReduce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70517"/>
            <a:ext cx="5638800" cy="34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Resource Prediction Error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48482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of Memory Scaling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4557713" cy="5041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066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Schemes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Mean: allocating average value over  memory footprint trace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Overhead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5715000" cy="22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86365" y="1552574"/>
            <a:ext cx="3724273" cy="4619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927" y="2057400"/>
            <a:ext cx="3962400" cy="422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3086100"/>
            <a:ext cx="1562102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CloudScale</a:t>
            </a:r>
            <a:r>
              <a:rPr lang="en-US" dirty="0" smtClean="0"/>
              <a:t> System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2427" y="5257800"/>
            <a:ext cx="3390900" cy="819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Xen</a:t>
            </a:r>
            <a:r>
              <a:rPr lang="en-US" dirty="0" smtClean="0">
                <a:solidFill>
                  <a:schemeClr val="tx1"/>
                </a:solidFill>
              </a:rPr>
              <a:t> 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27" y="3752850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3505200"/>
            <a:ext cx="1266827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CloudScale</a:t>
            </a:r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3" name="Rectangle 12"/>
          <p:cNvSpPr/>
          <p:nvPr/>
        </p:nvSpPr>
        <p:spPr>
          <a:xfrm>
            <a:off x="5422107" y="1852612"/>
            <a:ext cx="3367088" cy="647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demand prediction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1632" y="3057525"/>
            <a:ext cx="3348038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Prediction error correction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2107" y="4267200"/>
            <a:ext cx="335756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Scaling conflict handling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2107" y="5467349"/>
            <a:ext cx="3348038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Predictive frequency/voltage scaling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629027" y="1552574"/>
            <a:ext cx="1557338" cy="19526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9027" y="4076700"/>
            <a:ext cx="1557338" cy="209549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24200" y="6541353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Graph adapted from original paper 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533402" y="3957637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477" y="4095750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9838" y="4736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427" y="2247900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EFA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Module 1: Resource Demand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229600" cy="5059363"/>
          </a:xfrm>
        </p:spPr>
        <p:txBody>
          <a:bodyPr/>
          <a:lstStyle/>
          <a:p>
            <a:r>
              <a:rPr lang="en-US" sz="2800" dirty="0" smtClean="0"/>
              <a:t>Goal: predict future resource demand based on past</a:t>
            </a:r>
          </a:p>
          <a:p>
            <a:r>
              <a:rPr lang="en-US" sz="2800" dirty="0" smtClean="0"/>
              <a:t>Signature-driven </a:t>
            </a:r>
            <a:r>
              <a:rPr lang="en-US" dirty="0" smtClean="0"/>
              <a:t>resource demand prediction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743200"/>
            <a:ext cx="6149703" cy="1447800"/>
          </a:xfrm>
          <a:prstGeom prst="rect">
            <a:avLst/>
          </a:prstGeom>
        </p:spPr>
      </p:pic>
      <p:sp>
        <p:nvSpPr>
          <p:cNvPr id="6" name="Left Bracket 5"/>
          <p:cNvSpPr/>
          <p:nvPr/>
        </p:nvSpPr>
        <p:spPr>
          <a:xfrm rot="16200000">
            <a:off x="2514601" y="3943354"/>
            <a:ext cx="304801" cy="100964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6026" y="4181475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 rot="16200000">
            <a:off x="3648075" y="3952889"/>
            <a:ext cx="304801" cy="100964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19500" y="419101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0" name="Left Bracket 9"/>
          <p:cNvSpPr/>
          <p:nvPr/>
        </p:nvSpPr>
        <p:spPr>
          <a:xfrm rot="16200000">
            <a:off x="4770300" y="3952889"/>
            <a:ext cx="304801" cy="100964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41725" y="419101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2" name="Left Bracket 11"/>
          <p:cNvSpPr/>
          <p:nvPr/>
        </p:nvSpPr>
        <p:spPr>
          <a:xfrm rot="16200000">
            <a:off x="5911574" y="3943354"/>
            <a:ext cx="304801" cy="100964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82999" y="4181475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14" name="Left Bracket 13"/>
          <p:cNvSpPr/>
          <p:nvPr/>
        </p:nvSpPr>
        <p:spPr>
          <a:xfrm rot="16200000">
            <a:off x="6977547" y="3943354"/>
            <a:ext cx="304801" cy="1009648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46347" y="419101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423708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Pattern Windows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28700" y="4699973"/>
                <a:ext cx="7124700" cy="215802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all pairs of pattern windows P</a:t>
                </a:r>
                <a:r>
                  <a:rPr lang="en-US" sz="2400" baseline="-25000" dirty="0" smtClean="0"/>
                  <a:t>i</a:t>
                </a:r>
                <a:r>
                  <a:rPr lang="en-US" sz="2400" dirty="0" smtClean="0"/>
                  <a:t> and </a:t>
                </a:r>
                <a:r>
                  <a:rPr lang="en-US" sz="2400" dirty="0" err="1" smtClean="0"/>
                  <a:t>P</a:t>
                </a:r>
                <a:r>
                  <a:rPr lang="en-US" sz="2400" baseline="-25000" dirty="0" err="1"/>
                  <a:t>j</a:t>
                </a:r>
                <a:r>
                  <a:rPr lang="en-US" sz="2400" dirty="0" smtClean="0"/>
                  <a:t> are similar(determined by Pearson correlation), </a:t>
                </a:r>
                <a:r>
                  <a:rPr lang="en-US" sz="2400" dirty="0" err="1" smtClean="0"/>
                  <a:t>CloudScale</a:t>
                </a:r>
                <a:r>
                  <a:rPr lang="en-US" sz="2400" dirty="0" smtClean="0"/>
                  <a:t> uses the average values over all pattern windows to make its prediction.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Pearson Correlation(X,Y)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𝐶𝑜𝑣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𝑆𝐷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𝑆𝐷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699973"/>
                <a:ext cx="7124700" cy="2158027"/>
              </a:xfrm>
              <a:prstGeom prst="rect">
                <a:avLst/>
              </a:prstGeom>
              <a:blipFill rotWithShape="1">
                <a:blip r:embed="rId3"/>
                <a:stretch>
                  <a:fillRect l="-1022" t="-1671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Module 1: Resource Demand Prediction</a:t>
            </a:r>
            <a:endParaRPr lang="en-US" sz="3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93511"/>
            <a:ext cx="4724400" cy="2286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21054179">
            <a:off x="5465887" y="427815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components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00200" y="5027027"/>
                <a:ext cx="5943600" cy="1597938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f</a:t>
                </a:r>
                <a:r>
                  <a:rPr lang="en-US" sz="2000" baseline="-25000" dirty="0" err="1"/>
                  <a:t>d</a:t>
                </a:r>
                <a:r>
                  <a:rPr lang="en-US" sz="2000" baseline="-25000" dirty="0"/>
                  <a:t> </a:t>
                </a:r>
                <a:r>
                  <a:rPr lang="en-US" sz="2000" dirty="0"/>
                  <a:t>= frequency of the frequency component with most signal </a:t>
                </a:r>
                <a:r>
                  <a:rPr lang="en-US" sz="2000" dirty="0" smtClean="0"/>
                  <a:t>power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Signal power of f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nary>
                          <m:nary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/2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  <m:r>
                              <a:rPr lang="en-US" sz="2000" i="1" baseline="30000">
                                <a:latin typeface="Cambria Math"/>
                              </a:rPr>
                              <m:t>2</m:t>
                            </m:r>
                          </m:e>
                        </m:nary>
                        <m:r>
                          <a:rPr lang="en-US" sz="2000" i="1">
                            <a:latin typeface="Cambria Math"/>
                          </a:rPr>
                          <m:t>𝑑𝑡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Pattern window size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/>
                          <m:t>f</m:t>
                        </m:r>
                        <m:r>
                          <m:rPr>
                            <m:nor/>
                          </m:rPr>
                          <a:rPr lang="en-US" sz="2000" baseline="-25000" dirty="0"/>
                          <m:t>d</m:t>
                        </m:r>
                      </m:den>
                    </m:f>
                  </m:oMath>
                </a14:m>
                <a:r>
                  <a:rPr lang="en-US" sz="2000" dirty="0" smtClean="0"/>
                  <a:t>, r is sampling rate</a:t>
                </a:r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027027"/>
                <a:ext cx="5943600" cy="1597938"/>
              </a:xfrm>
              <a:prstGeom prst="rect">
                <a:avLst/>
              </a:prstGeom>
              <a:blipFill rotWithShape="1">
                <a:blip r:embed="rId3"/>
                <a:stretch>
                  <a:fillRect l="-714" t="-1124" b="-1873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685800" y="3219454"/>
            <a:ext cx="1066800" cy="381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522756"/>
            <a:ext cx="2133600" cy="64633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Apply Fast Fourier Transform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198221"/>
            <a:ext cx="0" cy="16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895600" y="3798421"/>
            <a:ext cx="464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791599" y="2577822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Resource Usage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59271" y="388584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Time</a:t>
            </a:r>
            <a:endParaRPr lang="en-US" sz="14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21" y="1833265"/>
            <a:ext cx="5145579" cy="2276535"/>
          </a:xfrm>
          <a:prstGeom prst="rect">
            <a:avLst/>
          </a:prstGeom>
        </p:spPr>
      </p:pic>
      <p:sp>
        <p:nvSpPr>
          <p:cNvPr id="21" name="Right Brace 20"/>
          <p:cNvSpPr/>
          <p:nvPr/>
        </p:nvSpPr>
        <p:spPr>
          <a:xfrm rot="4814353">
            <a:off x="6441485" y="2913881"/>
            <a:ext cx="183290" cy="239183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How to determine the size of pattern window?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01224" y="6596390"/>
            <a:ext cx="662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Graphs </a:t>
            </a:r>
            <a:r>
              <a:rPr lang="en-US" sz="1050" dirty="0"/>
              <a:t>from http://en.wikipedia.org/wiki/Frequency_domain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3" grpId="0" animBg="1"/>
      <p:bldP spid="5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Module 1: Resource Demand Prediction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State-driven resource </a:t>
            </a:r>
            <a:r>
              <a:rPr lang="en-US" sz="2800" dirty="0"/>
              <a:t>demand </a:t>
            </a:r>
            <a:r>
              <a:rPr lang="en-US" sz="2800" dirty="0" smtClean="0"/>
              <a:t>prediction</a:t>
            </a:r>
          </a:p>
          <a:p>
            <a:r>
              <a:rPr lang="en-US" sz="2800" dirty="0" smtClean="0"/>
              <a:t>Used when no signature is found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439737" y="2924771"/>
            <a:ext cx="1571625" cy="10001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7140" y="4508302"/>
            <a:ext cx="145732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98940" y="4508302"/>
            <a:ext cx="16002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>
            <a:stCxn id="4" idx="2"/>
            <a:endCxn id="5" idx="0"/>
          </p:cNvCxnSpPr>
          <p:nvPr/>
        </p:nvCxnSpPr>
        <p:spPr>
          <a:xfrm rot="10800000" flipV="1">
            <a:off x="955803" y="3424834"/>
            <a:ext cx="483934" cy="1083468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5" idx="6"/>
            <a:endCxn id="4" idx="4"/>
          </p:cNvCxnSpPr>
          <p:nvPr/>
        </p:nvCxnSpPr>
        <p:spPr>
          <a:xfrm flipV="1">
            <a:off x="1684465" y="3924896"/>
            <a:ext cx="541085" cy="1040606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2"/>
            <a:endCxn id="4" idx="5"/>
          </p:cNvCxnSpPr>
          <p:nvPr/>
        </p:nvCxnSpPr>
        <p:spPr>
          <a:xfrm rot="10800000">
            <a:off x="2781204" y="3778432"/>
            <a:ext cx="417737" cy="1187071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4" idx="6"/>
            <a:endCxn id="6" idx="0"/>
          </p:cNvCxnSpPr>
          <p:nvPr/>
        </p:nvCxnSpPr>
        <p:spPr>
          <a:xfrm>
            <a:off x="3011362" y="3424834"/>
            <a:ext cx="987678" cy="1083468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6" idx="4"/>
            <a:endCxn id="5" idx="4"/>
          </p:cNvCxnSpPr>
          <p:nvPr/>
        </p:nvCxnSpPr>
        <p:spPr>
          <a:xfrm rot="5400000">
            <a:off x="2477422" y="3901084"/>
            <a:ext cx="12700" cy="3043237"/>
          </a:xfrm>
          <a:prstGeom prst="curvedConnector3">
            <a:avLst>
              <a:gd name="adj1" fmla="val 52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5" idx="5"/>
            <a:endCxn id="6" idx="3"/>
          </p:cNvCxnSpPr>
          <p:nvPr/>
        </p:nvCxnSpPr>
        <p:spPr>
          <a:xfrm rot="16200000" flipH="1">
            <a:off x="2452164" y="4307671"/>
            <a:ext cx="12700" cy="1962239"/>
          </a:xfrm>
          <a:prstGeom prst="curvedConnector3">
            <a:avLst>
              <a:gd name="adj1" fmla="val 285441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08290" y="307657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State 2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1513015" y="338435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CPU [30 %, 60%)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12902" y="4656236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State 1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354807" y="496401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CPU [0 %, 30%)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3656140" y="465474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State 3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3313240" y="496252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CPU [60 %, 100%)</a:t>
            </a:r>
            <a:endParaRPr lang="en-US" sz="1400" dirty="0"/>
          </a:p>
        </p:txBody>
      </p:sp>
      <p:cxnSp>
        <p:nvCxnSpPr>
          <p:cNvPr id="88" name="Curved Connector 87"/>
          <p:cNvCxnSpPr>
            <a:stCxn id="4" idx="1"/>
            <a:endCxn id="4" idx="7"/>
          </p:cNvCxnSpPr>
          <p:nvPr/>
        </p:nvCxnSpPr>
        <p:spPr>
          <a:xfrm rot="5400000" flipH="1" flipV="1">
            <a:off x="2225549" y="2515583"/>
            <a:ext cx="12700" cy="1111307"/>
          </a:xfrm>
          <a:prstGeom prst="curvedConnector3">
            <a:avLst>
              <a:gd name="adj1" fmla="val 4828268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urved Connector 91"/>
          <p:cNvCxnSpPr>
            <a:stCxn id="5" idx="0"/>
            <a:endCxn id="5" idx="1"/>
          </p:cNvCxnSpPr>
          <p:nvPr/>
        </p:nvCxnSpPr>
        <p:spPr>
          <a:xfrm rot="16200000" flipH="1" flipV="1">
            <a:off x="631226" y="4317635"/>
            <a:ext cx="133911" cy="515243"/>
          </a:xfrm>
          <a:prstGeom prst="curvedConnector3">
            <a:avLst>
              <a:gd name="adj1" fmla="val -17071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6" idx="7"/>
            <a:endCxn id="6" idx="5"/>
          </p:cNvCxnSpPr>
          <p:nvPr/>
        </p:nvCxnSpPr>
        <p:spPr>
          <a:xfrm rot="16200000" flipH="1">
            <a:off x="4241507" y="4965502"/>
            <a:ext cx="646578" cy="12700"/>
          </a:xfrm>
          <a:prstGeom prst="curvedConnector5">
            <a:avLst>
              <a:gd name="adj1" fmla="val -35355"/>
              <a:gd name="adj2" fmla="val 3629772"/>
              <a:gd name="adj3" fmla="val 13535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71167"/>
              </p:ext>
            </p:extLst>
          </p:nvPr>
        </p:nvGraphicFramePr>
        <p:xfrm>
          <a:off x="5257800" y="2743200"/>
          <a:ext cx="3733800" cy="296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73858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 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 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37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State 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37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State 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37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State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5867400" y="2209800"/>
            <a:ext cx="253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State-transition matrix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ij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186365" y="1552574"/>
            <a:ext cx="3724273" cy="4619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927" y="2057400"/>
            <a:ext cx="3962400" cy="4229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3086100"/>
            <a:ext cx="1562102" cy="201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CloudScale</a:t>
            </a:r>
            <a:r>
              <a:rPr lang="en-US" dirty="0" smtClean="0"/>
              <a:t> System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2427" y="5257800"/>
            <a:ext cx="3390900" cy="819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Xen</a:t>
            </a:r>
            <a:r>
              <a:rPr lang="en-US" dirty="0" smtClean="0">
                <a:solidFill>
                  <a:schemeClr val="tx1"/>
                </a:solidFill>
              </a:rPr>
              <a:t> hypervisor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427" y="3752850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3505200"/>
            <a:ext cx="1266827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CloudScale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2107" y="1852612"/>
            <a:ext cx="3367088" cy="647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demand prediction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1632" y="3057525"/>
            <a:ext cx="3348038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Prediction error correction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22107" y="4267200"/>
            <a:ext cx="3357563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Scaling conflict handling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2107" y="5467349"/>
            <a:ext cx="3348038" cy="647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Predictive frequency/voltage scaling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629027" y="1552574"/>
            <a:ext cx="1557338" cy="195262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9027" y="4076700"/>
            <a:ext cx="1557338" cy="209549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24200" y="6541353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Graph adapted from original paper 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533402" y="3957637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2477" y="4095750"/>
            <a:ext cx="1295400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Virtual Machine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9838" y="4736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 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427" y="2247900"/>
            <a:ext cx="147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91200" y="2528887"/>
            <a:ext cx="0" cy="528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5999" y="2593896"/>
            <a:ext cx="2814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Predicted Resource demands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DEF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</a:t>
            </a:r>
            <a:r>
              <a:rPr lang="en-US" dirty="0" smtClean="0"/>
              <a:t>2: Prediction 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095375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Why? Avoid under-estimation correction</a:t>
            </a:r>
          </a:p>
          <a:p>
            <a:r>
              <a:rPr lang="en-US" sz="2800" dirty="0" smtClean="0"/>
              <a:t>Proactive Approach : Burst-based Padding</a:t>
            </a:r>
            <a:endParaRPr lang="en-US" sz="2800" dirty="0"/>
          </a:p>
        </p:txBody>
      </p:sp>
      <p:sp>
        <p:nvSpPr>
          <p:cNvPr id="4" name="AutoShape 2" descr="data:image/gif;base64,iVBORw0KGgoAAAANSUhEUgAAASwAAADwCAMAAACNKKmnAAADAFBMVEX3sLD0KSn4kJBqavv7bm7FzPfc4/e7xvb7T0/M0/dxhfivuPnu8/mKlPz45+fU2/fs7vfk5vedp/342dn4ycn79/fn6/bS1/fa3/bX2uvQs8vEy+r48+rz9v88PPzI1O7YR1QHW7nh7v6RtODcaXLi5f/S3f/ad4Q3esfY0eLOlard3/3n6+3j5u/r7/7YV2fp1Njqw8WlueLs6+b339/4PT7Xh5f4v7/3oKD5goHXp7jpnJ794t23iK3ZQDj3+/ft5OP6X1/R1v/mW2P3z9Dnztb/9/jSyuH37+/409K2nsjn6+b39/fs5+j7+/vn5+fv8+/v7+/3///z8/P7+/f///fz8/fDYn7r6+v3+/vj4+P7///z9/f/+/f48/Pw///7+//3+/////v39/P7//vw+//38/f/+/vn5+Pi4ufx+/v7+/Lr6/Ln4+P3//vo8PDj5+fz9/Pw7+n/+/////Hw6+r7//f/++/j5+Pw6/Dr7+jz//pyoNbfYWH09PT///+AgICBgYGCgoKDg4OEhISFhYWGhoaHh4eIiIiJiYmKioqLi4uMjIyNjY2Ojo6Pj4+QkJCRkZGSkpKTk5OUlJSVlZWWlpaXl5eYmJiZmZmampqbm5ucnJydnZ2enp6fn5+goKChoaGioqKjo6OkpKSlpaWmpqanp6eoqKipqamqqqqrq6usrKytra2urq6vr6+wsLCxsbGysrKzs7O0tLS1tbW2tra3t7e4uLi5ubm6urq7u7u8vLy9vb2+vr6/v7/AwMDBwcHCwsLDw8PExMTFxcXGxsbHx8fIyMjJycnKysrLy8vMzMzNzc3Ozs7Pz8/Q0NDR0dHS0tLT09PU1NTV1dXW1tbX19fY2NjZ2dna2trb29vc3Nzd3d3e3t7f39/g4ODh4eHi4uLj4+Pk5OTl5eXm5ubn5+fo6Ojp6enq6urr6+vs7Ozt7e3u7u7v7+/w8PDx8fHy8vLz8/P09PT19fX29vb39/f4+Pj5+fn6+vr7+/v8/Pz9/f3+/v7////t78GoAAAIjklEQVR4nO2dvY7bRhRGOQQLFoEa0W+Q0kUCaECyIgiokADCdm5HI8A+giu1yqtn7gy1UrzLTb6dy8QBvlPYBM0dXp35I0d3vMUf5B9T/NcB/J+gLADKAqAsAMoCoCwAygKgLADKAqAsAMoCoCwAygKgLADKAqAsAMoCoCwAygKgLADKAqAsAMoCoCwAygKgLADKAqAsAMoCoCwAygKgLADKAqAsAMoCoCwAygKgLADKAqAsAMoCoCwAygKgLADKAqAsAMoCoCwAygKgLADKAqAsAMoCoCwAygKgLADKAqAsAMoCoCwAygKgLADKAqAsAMoCoCyAB1mfvvxGXvDl06uyPnz9TF7w9cPrsj5P5AWf12RdyQsoC4CyACgLgLIAKAuAsgAoC4CyACgLgLIAKAuAsgAoC4CyACgLgLIAKAuAsgAoC4CyACgLgLIAKAuAsgDeljVM7yx2GuxCjMzvjmS2C+ItWZPsRN5Vqlwv7/vB1QIP13dGIge7SN6SJaUbL0vFTPND3T7U8nQ/HuZbc5Kj94WlLelcfb4VOLweycPxdI/kULvSLJI3ZEnhinGUGMMgu8OtlYmyRKWHS2Ay70/pYjn4vvR7u/Y/H11X+d2cbnl6jmS+R/IYVWhNuxTVMNVj51orW+uyJqkrOflYLzL1ztWNzBpJ049VoY5mGbpqLHfpdFG7cPGsHycolrq3a1pS1aLRTHqf3ru6UC+zHMqx6jSSIdw+RLLX0yJt7Vyvh5NUXuRW4fmsy5J9qJLQulqZQmOui7ZyvVZa5ep+TPF23le992U63TedrwYZpPSh7ks/WA3yw8mFu51dF8q+jr5re1eFO5xK50MkvphjTY1V7fowyJ7Cv7aFry/h6sI1+hF2Ro38DVmlD3Na+PMora+0kbfBTdAUFMo+KBu9U02iyiodU0Sl7rX3Shi2Qpw2IYbxINjXcauVYz2ewn2aOtxSx0WRXe98iETtheviaQ0wSG2lDX6v88l3RpG8IWusYkvunY6R2krkWsYOqIeyL6sujgxhECnHcTk9B2saoXZis4FVqjGWWIayK+3o4fbdOHZxgtTOWJWHJSo9HQ+HJW7tufGDWLAqa76kCgltuWyWTj9o+1r6vx4urfvh9ByuPsr9E1owLePfJG3ZLtPJ48wy3yOZ7pEM8Wo9thsRVmVJ4/bzLQDkky1Xh955shkqwuS6PIfcq+of/dwtksadbeptXVbhrzn1EeYHo0ErDD2HHO3zxRk99K3L6vNm3OFqNa6GNprVjeyGz3VZmQ9Kk9m4KlVmQWbD57qs3IYhfW0kK7dhhBF+W1kfzz5zyAm9xyTE6Zr7nhkeEA8m0+GarJ/C+J73khBCNHk9lMYf82QNO6PX+jVZT2VuJ7IKMUzL715WuxVhNNesysofFI1ClOxqu1q91a/I+vQtv3ybECeDuUyLsFh4WJP1Nb8P5T6pJSyeknKf1G6syJJf8pfMQohZ7wCJ4WRQba3NKs2arF/93iDErNeUxGzw2iRHlzmhJtZkxcWszBDPFm+HaTErD6slrTVZP+e/IdiEqJNh9shnM9fItzVZ/dOXXJ5qi0Kq0aKQKr+Q35tCXpdVNL//GCE+jRaF9LVFIT+/LuvDN4tma/AqbbO+YrISKeOaLItcB4sQ78ukWaUYLJYOky+3lGUwYz+vbmcxHwweG/f+1w1lzTuDEAt/MniyNVi2DY+Nv2woaxgMQrR4ctBl2/xX3cJ/XfkfQyxkWawsaxEG78AGc00o4tuGskxCtPmywWDZNlTb05aZf/khToPZCuIuc+gL1batrOwQ5Zj7VUBiPvjMuUa/CvhpS1lDdoiS/VXAraDsL6saf/64aQKu+Oxvscy+T8ucDnVI2TZbOXs6zP6C9V5Q5rKtTlYby8p8SrJ4UlsiyVy2jU9qG8vKzLqzeE1ZIgmvTTklxdXtjWU9L5a+M2/JYJk0cV+JhPOW4tVxdXtbWaEbla/moS3hzisZcc95aL3Fy07kNnzKsSyWe36fEfcyBXuSJlwdsx47f5k33o7ymOHYp7tKeUtl1FzLvjukxMfTw+nKPsNRh0/Nn5fOeVfN6T7FOJbXlN6466qU7Ky5ltVYTul0intaPsjWsuKSVsydbf14XbJ4K6/Jzrcs3v50y+L1dRMOL2N9TrmzNotZSySNrhfF7OB9XWu67rl2mq7baZMqnR/rlMXbptOaxStV+OuonSMuZm0ta95pVnYT/giVV/uYH36KKca3/PCh8G7sU+Kz5oe3nUodgt+zZmUbrM8k4ogQ7Jeh7GH0XZPyw1VTr8pSJv/YJ2UpP1ylhhFEP0Kr88PGstIGAn/L93cxMTx1wGXnwZCa/eFx50HK908bBWziuKbxb9lAMEv53c6DIdw+7Tzom3S60Z0HsTOGi08azbT5FjrtT2OdvoN8a0/LMszLfFj2tAw7X3XuaLinZe/LfplcJznt58c9LQ8p2C/2tGiFx9z+7fcb6hj5PP3//R6lh91S55RRb4buKTjeI7n374fNWn/ZLXWrqPkypt1S22/OlAPyiPX4g1fD3W+xwMu79+HtYtv7F3ay/hD7KiO5e0257ReAsgAoC4CyACgLgLIAKAuAsgAoC4CyACgLgLIAKAuAsgAoC4CyACgLgLIAKAuAsgAoC4CyACgLgLIAKAtgVdZ//ctif0TWZPFXI7/Cyq9G5i/dfo2VX7pN/g7KAqAsAMoCoCwAygKgLADKAqAsAMoCoCwAygKgLADKAqAsAMoCoCwAygKgLADKAqAsAMoCoCwAygKgLADKAqAsAMoCoCwAygKgLADKAqAsAMoCoCwAygKgLADKAqAsAMoCoCwAygKgLADKAqAsAMoCoCwAygKgLADKAqAsAMoCoCwAygKgLADKAqAsAMoCoCwAygKgLADKAqAsAMoCoCwAygKgLIA/AWhE7d3NOLh8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95550" y="6596390"/>
            <a:ext cx="662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Graphs </a:t>
            </a:r>
            <a:r>
              <a:rPr lang="en-US" sz="1050" dirty="0"/>
              <a:t>from http://en.wikipedia.org/wiki/Frequency_domain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5" y="2333818"/>
            <a:ext cx="4953000" cy="3032760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 rot="5400000">
            <a:off x="6684411" y="3536847"/>
            <a:ext cx="398144" cy="343883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5830" y="5564264"/>
            <a:ext cx="236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k frequencies in frequency spectrum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910614">
            <a:off x="5808497" y="471255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components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819525" y="2764257"/>
            <a:ext cx="0" cy="175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90950" y="4527917"/>
            <a:ext cx="480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2294282" y="3084715"/>
            <a:ext cx="200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67349" y="4618732"/>
            <a:ext cx="200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40" y="2367742"/>
            <a:ext cx="5145579" cy="2276535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 rot="4693888">
            <a:off x="6725611" y="3343956"/>
            <a:ext cx="270189" cy="236056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724150" y="5765131"/>
            <a:ext cx="1066800" cy="3810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14550" y="5068433"/>
            <a:ext cx="2133600" cy="646331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Apply Reverse Fast Fourier Transform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75519" y="2773019"/>
            <a:ext cx="218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9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1"/>
      <p:bldP spid="11" grpId="1"/>
      <p:bldP spid="19" grpId="0"/>
      <p:bldP spid="20" grpId="0"/>
      <p:bldP spid="13" grpId="1" animBg="1"/>
      <p:bldP spid="22" grpId="0" animBg="1"/>
      <p:bldP spid="23" grpId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13761</TotalTime>
  <Words>1449</Words>
  <Application>Microsoft Office PowerPoint</Application>
  <PresentationFormat>On-screen Show (4:3)</PresentationFormat>
  <Paragraphs>313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CloudScale: Elastic Resource Scaling for Multi-Tenant Cloud Systems</vt:lpstr>
      <vt:lpstr>CloudScale: Background</vt:lpstr>
      <vt:lpstr>CloudScale</vt:lpstr>
      <vt:lpstr>The CloudScale System Architecture</vt:lpstr>
      <vt:lpstr>Module 1: Resource Demand Prediction</vt:lpstr>
      <vt:lpstr>Module 1: Resource Demand Prediction</vt:lpstr>
      <vt:lpstr>Module 1: Resource Demand Prediction</vt:lpstr>
      <vt:lpstr>The CloudScale System Architecture</vt:lpstr>
      <vt:lpstr>Module 2: Prediction Error Correction</vt:lpstr>
      <vt:lpstr>Module 2: Prediction Error Correction</vt:lpstr>
      <vt:lpstr>Module 2: Prediction Error Correction</vt:lpstr>
      <vt:lpstr>Module 2: Prediction Error Correction</vt:lpstr>
      <vt:lpstr>Module 2: Prediction Error Correction</vt:lpstr>
      <vt:lpstr>The CloudScale System Architecture</vt:lpstr>
      <vt:lpstr>Module 3: Scaling conflict handling</vt:lpstr>
      <vt:lpstr>Module 3: Scaling conflict handling</vt:lpstr>
      <vt:lpstr>Module 3: Scaling conflict handling</vt:lpstr>
      <vt:lpstr>Module 3: Scaling conflict handling</vt:lpstr>
      <vt:lpstr>Module 3: Scaling conflict handling</vt:lpstr>
      <vt:lpstr>The CloudScale System Architecture</vt:lpstr>
      <vt:lpstr>Module 4: Predictive Frequency/Voltage Scaling</vt:lpstr>
      <vt:lpstr>Evaluation: CPU prediction error</vt:lpstr>
      <vt:lpstr>Evaluation: Migration Prediction Accuracy</vt:lpstr>
      <vt:lpstr>Evaluation: Conflict Resolving Schemes vs SLO violation rate</vt:lpstr>
      <vt:lpstr>Discussion</vt:lpstr>
      <vt:lpstr>PowerPoint Presentation</vt:lpstr>
      <vt:lpstr>Backup Slides</vt:lpstr>
      <vt:lpstr>Average Delay vs Average CPU cap </vt:lpstr>
      <vt:lpstr>Energy Saving</vt:lpstr>
      <vt:lpstr>Evaluation: two workloads</vt:lpstr>
      <vt:lpstr>Evaluation: 90% resource pressure </vt:lpstr>
      <vt:lpstr>Evaluation: 75% resource pressure</vt:lpstr>
      <vt:lpstr>SLO Violation for Different Scaling Schemes </vt:lpstr>
      <vt:lpstr>Memory footprint trace for Hadoop MapReduce </vt:lpstr>
      <vt:lpstr>Memory Resource Prediction Error </vt:lpstr>
      <vt:lpstr>Performance of Memory Scaling </vt:lpstr>
      <vt:lpstr>Overhead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CloudScale: Elastic Resource Scaling for Multi-Tenant Cloud Systems</dc:title>
  <dc:creator>chris</dc:creator>
  <cp:lastModifiedBy>chriscai</cp:lastModifiedBy>
  <cp:revision>252</cp:revision>
  <dcterms:created xsi:type="dcterms:W3CDTF">2006-08-16T00:00:00Z</dcterms:created>
  <dcterms:modified xsi:type="dcterms:W3CDTF">2014-02-27T20:36:36Z</dcterms:modified>
</cp:coreProperties>
</file>