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70" r:id="rId4"/>
    <p:sldId id="260" r:id="rId5"/>
    <p:sldId id="261" r:id="rId6"/>
    <p:sldId id="262" r:id="rId7"/>
    <p:sldId id="259" r:id="rId8"/>
    <p:sldId id="263" r:id="rId9"/>
    <p:sldId id="264" r:id="rId10"/>
    <p:sldId id="271" r:id="rId11"/>
    <p:sldId id="275" r:id="rId12"/>
    <p:sldId id="265" r:id="rId13"/>
    <p:sldId id="289" r:id="rId14"/>
    <p:sldId id="266" r:id="rId15"/>
    <p:sldId id="286" r:id="rId16"/>
    <p:sldId id="268" r:id="rId17"/>
    <p:sldId id="29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nting Wang" initials="WW" lastIdx="1" clrIdx="0">
    <p:extLst>
      <p:ext uri="{19B8F6BF-5375-455C-9EA6-DF929625EA0E}">
        <p15:presenceInfo xmlns:p15="http://schemas.microsoft.com/office/powerpoint/2012/main" userId="773d4947dd38e8c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85278" autoAdjust="0"/>
  </p:normalViewPr>
  <p:slideViewPr>
    <p:cSldViewPr snapToGrid="0">
      <p:cViewPr varScale="1">
        <p:scale>
          <a:sx n="63" d="100"/>
          <a:sy n="63" d="100"/>
        </p:scale>
        <p:origin x="9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B675ABF-7AE0-47A4-9BD1-9039D5EA2320}" type="datetimeFigureOut">
              <a:rPr lang="en-US" smtClean="0"/>
              <a:t>2/21/2014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FDD146-AD61-4A93-B4B4-855048EB9CB6}" type="slidenum">
              <a:rPr lang="en-US" smtClean="0"/>
              <a:t>‹#›</a:t>
            </a:fld>
            <a:endParaRPr lang="en-US"/>
          </a:p>
        </p:txBody>
      </p:sp>
    </p:spTree>
    <p:extLst>
      <p:ext uri="{BB962C8B-B14F-4D97-AF65-F5344CB8AC3E}">
        <p14:creationId xmlns:p14="http://schemas.microsoft.com/office/powerpoint/2010/main" val="23471280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EAE7CC-8164-45B7-9081-6FC08592753E}" type="datetimeFigureOut">
              <a:rPr lang="en-US" smtClean="0"/>
              <a:t>2/21/2014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84D592-97C7-43B2-96C4-09623FFAD70B}" type="slidenum">
              <a:rPr lang="en-US" smtClean="0"/>
              <a:t>‹#›</a:t>
            </a:fld>
            <a:endParaRPr lang="en-US"/>
          </a:p>
        </p:txBody>
      </p:sp>
    </p:spTree>
    <p:extLst>
      <p:ext uri="{BB962C8B-B14F-4D97-AF65-F5344CB8AC3E}">
        <p14:creationId xmlns:p14="http://schemas.microsoft.com/office/powerpoint/2010/main" val="139986025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smtClean="0"/>
              <a:t>Hi, I’m </a:t>
            </a:r>
            <a:r>
              <a:rPr lang="en-US" altLang="zh-CN" dirty="0" err="1" smtClean="0"/>
              <a:t>wenting</a:t>
            </a:r>
            <a:r>
              <a:rPr lang="en-US" altLang="zh-CN" dirty="0" smtClean="0"/>
              <a:t> </a:t>
            </a:r>
            <a:r>
              <a:rPr lang="en-US" altLang="zh-CN" dirty="0" err="1" smtClean="0"/>
              <a:t>wang</a:t>
            </a:r>
            <a:r>
              <a:rPr lang="en-US" altLang="zh-CN" dirty="0" smtClean="0"/>
              <a:t>. Today, </a:t>
            </a:r>
            <a:r>
              <a:rPr lang="en-US" altLang="zh-CN" dirty="0" err="1" smtClean="0"/>
              <a:t>I’am</a:t>
            </a:r>
            <a:r>
              <a:rPr lang="en-US" altLang="zh-CN" dirty="0" smtClean="0"/>
              <a:t> </a:t>
            </a:r>
            <a:r>
              <a:rPr lang="en-US" altLang="zh-CN" dirty="0" err="1" smtClean="0"/>
              <a:t>gonna</a:t>
            </a:r>
            <a:r>
              <a:rPr lang="en-US" altLang="zh-CN" baseline="0" dirty="0" smtClean="0"/>
              <a:t> present a paper called Discretized Streams: fault-tolerant Streaming Computation at scale from UC </a:t>
            </a:r>
            <a:r>
              <a:rPr lang="en-US" altLang="zh-CN" baseline="0" dirty="0" err="1" smtClean="0"/>
              <a:t>berkeley</a:t>
            </a:r>
            <a:r>
              <a:rPr lang="en-US" altLang="zh-CN" baseline="0" dirty="0" smtClean="0"/>
              <a:t>.</a:t>
            </a:r>
          </a:p>
          <a:p>
            <a:endParaRPr lang="en-US" baseline="0" dirty="0" smtClean="0"/>
          </a:p>
          <a:p>
            <a:r>
              <a:rPr lang="en-US" altLang="zh-CN" baseline="0" dirty="0" smtClean="0"/>
              <a:t>The project is based the their previous work called Spark a batch processing system.</a:t>
            </a:r>
            <a:endParaRPr lang="en-US" dirty="0"/>
          </a:p>
        </p:txBody>
      </p:sp>
      <p:sp>
        <p:nvSpPr>
          <p:cNvPr id="4" name="Slide Number Placeholder 3"/>
          <p:cNvSpPr>
            <a:spLocks noGrp="1"/>
          </p:cNvSpPr>
          <p:nvPr>
            <p:ph type="sldNum" sz="quarter" idx="10"/>
          </p:nvPr>
        </p:nvSpPr>
        <p:spPr/>
        <p:txBody>
          <a:bodyPr/>
          <a:lstStyle/>
          <a:p>
            <a:fld id="{F284D592-97C7-43B2-96C4-09623FFAD70B}" type="slidenum">
              <a:rPr lang="en-US" smtClean="0"/>
              <a:t>1</a:t>
            </a:fld>
            <a:endParaRPr lang="en-US"/>
          </a:p>
        </p:txBody>
      </p:sp>
    </p:spTree>
    <p:extLst>
      <p:ext uri="{BB962C8B-B14F-4D97-AF65-F5344CB8AC3E}">
        <p14:creationId xmlns:p14="http://schemas.microsoft.com/office/powerpoint/2010/main" val="25015274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a:t>
            </a:r>
            <a:r>
              <a:rPr lang="en-US" sz="1200" kern="1200" dirty="0" err="1" smtClean="0">
                <a:solidFill>
                  <a:schemeClr val="tx1"/>
                </a:solidFill>
                <a:effectLst/>
                <a:latin typeface="+mn-lt"/>
                <a:ea typeface="+mn-ea"/>
                <a:cs typeface="+mn-cs"/>
              </a:rPr>
              <a:t>reducebywindow</a:t>
            </a:r>
            <a:r>
              <a:rPr lang="en-US" sz="1200" kern="1200" dirty="0" smtClean="0">
                <a:solidFill>
                  <a:schemeClr val="tx1"/>
                </a:solidFill>
                <a:effectLst/>
                <a:latin typeface="+mn-lt"/>
                <a:ea typeface="+mn-ea"/>
                <a:cs typeface="+mn-cs"/>
              </a:rPr>
              <a:t> operation can be implemented in incremental fashion. So for example, the window operation that I showed </a:t>
            </a:r>
            <a:r>
              <a:rPr lang="en-US" sz="1200" kern="1200" dirty="0" err="1" smtClean="0">
                <a:solidFill>
                  <a:schemeClr val="tx1"/>
                </a:solidFill>
                <a:effectLst/>
                <a:latin typeface="+mn-lt"/>
                <a:ea typeface="+mn-ea"/>
                <a:cs typeface="+mn-cs"/>
              </a:rPr>
              <a:t>si</a:t>
            </a:r>
            <a:r>
              <a:rPr lang="en-US" sz="1200" kern="1200" dirty="0" smtClean="0">
                <a:solidFill>
                  <a:schemeClr val="tx1"/>
                </a:solidFill>
                <a:effectLst/>
                <a:latin typeface="+mn-lt"/>
                <a:ea typeface="+mn-ea"/>
                <a:cs typeface="+mn-cs"/>
              </a:rPr>
              <a:t> very native in a </a:t>
            </a:r>
            <a:r>
              <a:rPr lang="en-US" sz="1200" kern="1200" dirty="0" err="1" smtClean="0">
                <a:solidFill>
                  <a:schemeClr val="tx1"/>
                </a:solidFill>
                <a:effectLst/>
                <a:latin typeface="+mn-lt"/>
                <a:ea typeface="+mn-ea"/>
                <a:cs typeface="+mn-cs"/>
              </a:rPr>
              <a:t>sence</a:t>
            </a:r>
            <a:r>
              <a:rPr lang="en-US" sz="1200" kern="1200" dirty="0" smtClean="0">
                <a:solidFill>
                  <a:schemeClr val="tx1"/>
                </a:solidFill>
                <a:effectLst/>
                <a:latin typeface="+mn-lt"/>
                <a:ea typeface="+mn-ea"/>
                <a:cs typeface="+mn-cs"/>
              </a:rPr>
              <a:t> that all previous 1-second frequency are added together to get the 5 second frequency. A optimal way to calculate the aggregated frequency, take the previous 5 second frequency, add the new 1 sec frequency that got introduced to the window and </a:t>
            </a:r>
            <a:r>
              <a:rPr lang="en-US" sz="1200" kern="1200" dirty="0" err="1" smtClean="0">
                <a:solidFill>
                  <a:schemeClr val="tx1"/>
                </a:solidFill>
                <a:effectLst/>
                <a:latin typeface="+mn-lt"/>
                <a:ea typeface="+mn-ea"/>
                <a:cs typeface="+mn-cs"/>
              </a:rPr>
              <a:t>substract</a:t>
            </a:r>
            <a:r>
              <a:rPr lang="en-US" sz="1200" kern="1200" dirty="0" smtClean="0">
                <a:solidFill>
                  <a:schemeClr val="tx1"/>
                </a:solidFill>
                <a:effectLst/>
                <a:latin typeface="+mn-lt"/>
                <a:ea typeface="+mn-ea"/>
                <a:cs typeface="+mn-cs"/>
              </a:rPr>
              <a:t> the </a:t>
            </a:r>
            <a:r>
              <a:rPr lang="en-US" sz="1200" kern="1200" dirty="0" err="1" smtClean="0">
                <a:solidFill>
                  <a:schemeClr val="tx1"/>
                </a:solidFill>
                <a:effectLst/>
                <a:latin typeface="+mn-lt"/>
                <a:ea typeface="+mn-ea"/>
                <a:cs typeface="+mn-cs"/>
              </a:rPr>
              <a:t>privous</a:t>
            </a:r>
            <a:r>
              <a:rPr lang="en-US" sz="1200" kern="1200" dirty="0" smtClean="0">
                <a:solidFill>
                  <a:schemeClr val="tx1"/>
                </a:solidFill>
                <a:effectLst/>
                <a:latin typeface="+mn-lt"/>
                <a:ea typeface="+mn-ea"/>
                <a:cs typeface="+mn-cs"/>
              </a:rPr>
              <a:t> 1 second frequency. This reduce the amount of operation you need to do significantly. But it also require a constraint. Not all aggregation operation can be implemented in this manner. It requires a invertible function which in this case is a </a:t>
            </a:r>
            <a:r>
              <a:rPr lang="en-US" sz="1200" kern="1200" dirty="0" err="1" smtClean="0">
                <a:solidFill>
                  <a:schemeClr val="tx1"/>
                </a:solidFill>
                <a:effectLst/>
                <a:latin typeface="+mn-lt"/>
                <a:ea typeface="+mn-ea"/>
                <a:cs typeface="+mn-cs"/>
              </a:rPr>
              <a:t>substration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substract</a:t>
            </a:r>
            <a:r>
              <a:rPr lang="en-US" sz="1200" kern="1200" dirty="0" smtClean="0">
                <a:solidFill>
                  <a:schemeClr val="tx1"/>
                </a:solidFill>
                <a:effectLst/>
                <a:latin typeface="+mn-lt"/>
                <a:ea typeface="+mn-ea"/>
                <a:cs typeface="+mn-cs"/>
              </a:rPr>
              <a:t> the previous frequency. So only aggregation invertible can be implement in this way. But in the </a:t>
            </a:r>
            <a:r>
              <a:rPr lang="en-US" sz="1200" kern="1200" dirty="0" err="1" smtClean="0">
                <a:solidFill>
                  <a:schemeClr val="tx1"/>
                </a:solidFill>
                <a:effectLst/>
                <a:latin typeface="+mn-lt"/>
                <a:ea typeface="+mn-ea"/>
                <a:cs typeface="+mn-cs"/>
              </a:rPr>
              <a:t>api</a:t>
            </a:r>
            <a:r>
              <a:rPr lang="en-US" sz="1200" kern="1200" dirty="0" smtClean="0">
                <a:solidFill>
                  <a:schemeClr val="tx1"/>
                </a:solidFill>
                <a:effectLst/>
                <a:latin typeface="+mn-lt"/>
                <a:ea typeface="+mn-ea"/>
                <a:cs typeface="+mn-cs"/>
              </a:rPr>
              <a:t>, we allow this function as specified as well. We allow programmer create aggregation as well as invertible aggregation. This give more control for developer to optimize the stream processing.</a:t>
            </a:r>
          </a:p>
          <a:p>
            <a:endParaRPr lang="en-US" dirty="0"/>
          </a:p>
        </p:txBody>
      </p:sp>
      <p:sp>
        <p:nvSpPr>
          <p:cNvPr id="4" name="Slide Number Placeholder 3"/>
          <p:cNvSpPr>
            <a:spLocks noGrp="1"/>
          </p:cNvSpPr>
          <p:nvPr>
            <p:ph type="sldNum" sz="quarter" idx="10"/>
          </p:nvPr>
        </p:nvSpPr>
        <p:spPr/>
        <p:txBody>
          <a:bodyPr/>
          <a:lstStyle/>
          <a:p>
            <a:fld id="{F284D592-97C7-43B2-96C4-09623FFAD70B}" type="slidenum">
              <a:rPr lang="en-US" smtClean="0"/>
              <a:t>10</a:t>
            </a:fld>
            <a:endParaRPr lang="en-US"/>
          </a:p>
        </p:txBody>
      </p:sp>
    </p:spTree>
    <p:extLst>
      <p:ext uri="{BB962C8B-B14F-4D97-AF65-F5344CB8AC3E}">
        <p14:creationId xmlns:p14="http://schemas.microsoft.com/office/powerpoint/2010/main" val="3837601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 we build a system on Spark as we call it spark streaming. And we find that this prototype can </a:t>
            </a:r>
            <a:r>
              <a:rPr lang="en-US" sz="1200" kern="1200" dirty="0" err="1" smtClean="0">
                <a:solidFill>
                  <a:schemeClr val="tx1"/>
                </a:solidFill>
                <a:effectLst/>
                <a:latin typeface="+mn-lt"/>
                <a:ea typeface="+mn-ea"/>
                <a:cs typeface="+mn-cs"/>
              </a:rPr>
              <a:t>acutally</a:t>
            </a:r>
            <a:r>
              <a:rPr lang="en-US" sz="1200" kern="1200" dirty="0" smtClean="0">
                <a:solidFill>
                  <a:schemeClr val="tx1"/>
                </a:solidFill>
                <a:effectLst/>
                <a:latin typeface="+mn-lt"/>
                <a:ea typeface="+mn-ea"/>
                <a:cs typeface="+mn-cs"/>
              </a:rPr>
              <a:t> process we scale it to 100 nodes 4GB per sec all within a end-to-end latency less than 1 sec. let digger deeper into the result. If you look at the cluster throughputs, the workload we use is a </a:t>
            </a:r>
            <a:r>
              <a:rPr lang="en-US" sz="1200" kern="1200" dirty="0" err="1" smtClean="0">
                <a:solidFill>
                  <a:schemeClr val="tx1"/>
                </a:solidFill>
                <a:effectLst/>
                <a:latin typeface="+mn-lt"/>
                <a:ea typeface="+mn-ea"/>
                <a:cs typeface="+mn-cs"/>
              </a:rPr>
              <a:t>grep</a:t>
            </a:r>
            <a:r>
              <a:rPr lang="en-US" sz="1200" kern="1200" dirty="0" smtClean="0">
                <a:solidFill>
                  <a:schemeClr val="tx1"/>
                </a:solidFill>
                <a:effectLst/>
                <a:latin typeface="+mn-lt"/>
                <a:ea typeface="+mn-ea"/>
                <a:cs typeface="+mn-cs"/>
              </a:rPr>
              <a:t>. We basically received a stream of words, and </a:t>
            </a:r>
            <a:r>
              <a:rPr lang="en-US" sz="1200" kern="1200" dirty="0" err="1" smtClean="0">
                <a:solidFill>
                  <a:schemeClr val="tx1"/>
                </a:solidFill>
                <a:effectLst/>
                <a:latin typeface="+mn-lt"/>
                <a:ea typeface="+mn-ea"/>
                <a:cs typeface="+mn-cs"/>
              </a:rPr>
              <a:t>grep</a:t>
            </a:r>
            <a:r>
              <a:rPr lang="en-US" sz="1200" kern="1200" dirty="0" smtClean="0">
                <a:solidFill>
                  <a:schemeClr val="tx1"/>
                </a:solidFill>
                <a:effectLst/>
                <a:latin typeface="+mn-lt"/>
                <a:ea typeface="+mn-ea"/>
                <a:cs typeface="+mn-cs"/>
              </a:rPr>
              <a:t> them for a particular key word. And received the key </a:t>
            </a:r>
            <a:r>
              <a:rPr lang="en-US" sz="1200" kern="1200" dirty="0" err="1" smtClean="0">
                <a:solidFill>
                  <a:schemeClr val="tx1"/>
                </a:solidFill>
                <a:effectLst/>
                <a:latin typeface="+mn-lt"/>
                <a:ea typeface="+mn-ea"/>
                <a:cs typeface="+mn-cs"/>
              </a:rPr>
              <a:t>owrd</a:t>
            </a:r>
            <a:r>
              <a:rPr lang="en-US" sz="1200" kern="1200" dirty="0" smtClean="0">
                <a:solidFill>
                  <a:schemeClr val="tx1"/>
                </a:solidFill>
                <a:effectLst/>
                <a:latin typeface="+mn-lt"/>
                <a:ea typeface="+mn-ea"/>
                <a:cs typeface="+mn-cs"/>
              </a:rPr>
              <a:t> in 1 sec. and you can see that depending one what latency requirement you have, you can get higher or low throughputs. If you want 1 sec latency you will get a slightly low throughput can it can be achieved using the system. You want a 2 sec latency, you can get a higher throughput. So there is latency throughput tradeoff in the sys. But the cool thing is given with divided batches, you can achieve 1-2 latency which is acceptable in the app we’ve seen. We also did comparison with other sys.in particular with storm and S4.  	And the performance of spark is largely unaffected. While in case of storm, it also follow the record-at-a-time processing model, there is certain overhead, on the per record bases. As record size decreases, the total number of records increases, therefore the total throughput decreases. S4 is limited to a lower record level, around 7k. other commercial system are not open sourced, report around 100 k records per sec. so we are pretty much at the acceptable range 100k 400 records per sec. </a:t>
            </a:r>
          </a:p>
          <a:p>
            <a:endParaRPr lang="en-US" dirty="0"/>
          </a:p>
        </p:txBody>
      </p:sp>
      <p:sp>
        <p:nvSpPr>
          <p:cNvPr id="4" name="Slide Number Placeholder 3"/>
          <p:cNvSpPr>
            <a:spLocks noGrp="1"/>
          </p:cNvSpPr>
          <p:nvPr>
            <p:ph type="sldNum" sz="quarter" idx="10"/>
          </p:nvPr>
        </p:nvSpPr>
        <p:spPr/>
        <p:txBody>
          <a:bodyPr/>
          <a:lstStyle/>
          <a:p>
            <a:fld id="{F284D592-97C7-43B2-96C4-09623FFAD70B}" type="slidenum">
              <a:rPr lang="en-US" smtClean="0"/>
              <a:t>12</a:t>
            </a:fld>
            <a:endParaRPr lang="en-US"/>
          </a:p>
        </p:txBody>
      </p:sp>
    </p:spTree>
    <p:extLst>
      <p:ext uri="{BB962C8B-B14F-4D97-AF65-F5344CB8AC3E}">
        <p14:creationId xmlns:p14="http://schemas.microsoft.com/office/powerpoint/2010/main" val="6348085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How fast can the system recover from fault.</a:t>
            </a:r>
          </a:p>
          <a:p>
            <a:r>
              <a:rPr lang="en-US" sz="1200" kern="1200" dirty="0" smtClean="0">
                <a:solidFill>
                  <a:schemeClr val="tx1"/>
                </a:solidFill>
                <a:effectLst/>
                <a:latin typeface="+mn-lt"/>
                <a:ea typeface="+mn-ea"/>
                <a:cs typeface="+mn-cs"/>
              </a:rPr>
              <a:t>These are the time line which shows processing time of each 2 sec batch of data. And you can see here we actually introduce fault to the node. This is what done in a 10 node </a:t>
            </a:r>
            <a:r>
              <a:rPr lang="en-US" sz="1200" kern="1200" dirty="0" err="1" smtClean="0">
                <a:solidFill>
                  <a:schemeClr val="tx1"/>
                </a:solidFill>
                <a:effectLst/>
                <a:latin typeface="+mn-lt"/>
                <a:ea typeface="+mn-ea"/>
                <a:cs typeface="+mn-cs"/>
              </a:rPr>
              <a:t>cluster.and</a:t>
            </a:r>
            <a:r>
              <a:rPr lang="en-US" sz="1200" kern="1200" dirty="0" smtClean="0">
                <a:solidFill>
                  <a:schemeClr val="tx1"/>
                </a:solidFill>
                <a:effectLst/>
                <a:latin typeface="+mn-lt"/>
                <a:ea typeface="+mn-ea"/>
                <a:cs typeface="+mn-cs"/>
              </a:rPr>
              <a:t> you can see that the time increase out here. But not so much. It actually took less than 1 sec. </a:t>
            </a:r>
            <a:r>
              <a:rPr lang="en-US" sz="1200" kern="1200" dirty="0" err="1" smtClean="0">
                <a:solidFill>
                  <a:schemeClr val="tx1"/>
                </a:solidFill>
                <a:effectLst/>
                <a:latin typeface="+mn-lt"/>
                <a:ea typeface="+mn-ea"/>
                <a:cs typeface="+mn-cs"/>
              </a:rPr>
              <a:t>throught</a:t>
            </a:r>
            <a:r>
              <a:rPr lang="en-US" sz="1200" kern="1200" dirty="0" smtClean="0">
                <a:solidFill>
                  <a:schemeClr val="tx1"/>
                </a:solidFill>
                <a:effectLst/>
                <a:latin typeface="+mn-lt"/>
                <a:ea typeface="+mn-ea"/>
                <a:cs typeface="+mn-cs"/>
              </a:rPr>
              <a:t> this red area, we can see the affect of the fault. But after that it comes down to the usual processing time level. You can see that the system can be very agile in recovering from fault. We have similar result for </a:t>
            </a:r>
            <a:r>
              <a:rPr lang="en-US" sz="1200" kern="1200" dirty="0" err="1" smtClean="0">
                <a:solidFill>
                  <a:schemeClr val="tx1"/>
                </a:solidFill>
                <a:effectLst/>
                <a:latin typeface="+mn-lt"/>
                <a:ea typeface="+mn-ea"/>
                <a:cs typeface="+mn-cs"/>
              </a:rPr>
              <a:t>stragger</a:t>
            </a:r>
            <a:r>
              <a:rPr lang="en-US" sz="1200" kern="1200" dirty="0" smtClean="0">
                <a:solidFill>
                  <a:schemeClr val="tx1"/>
                </a:solidFill>
                <a:effectLst/>
                <a:latin typeface="+mn-lt"/>
                <a:ea typeface="+mn-ea"/>
                <a:cs typeface="+mn-cs"/>
              </a:rPr>
              <a:t> as well.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284D592-97C7-43B2-96C4-09623FFAD70B}" type="slidenum">
              <a:rPr lang="en-US" smtClean="0"/>
              <a:t>14</a:t>
            </a:fld>
            <a:endParaRPr lang="en-US"/>
          </a:p>
        </p:txBody>
      </p:sp>
    </p:spTree>
    <p:extLst>
      <p:ext uri="{BB962C8B-B14F-4D97-AF65-F5344CB8AC3E}">
        <p14:creationId xmlns:p14="http://schemas.microsoft.com/office/powerpoint/2010/main" val="2513526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Master</a:t>
            </a:r>
            <a:r>
              <a:rPr lang="en-US" baseline="0" dirty="0" smtClean="0"/>
              <a:t> store 1) the graph of user </a:t>
            </a:r>
            <a:r>
              <a:rPr lang="en-US" baseline="0" dirty="0" err="1" smtClean="0"/>
              <a:t>Dstream</a:t>
            </a:r>
            <a:r>
              <a:rPr lang="en-US" baseline="0" dirty="0" smtClean="0"/>
              <a:t> operations 2) time of the last checkpoint of each </a:t>
            </a:r>
            <a:r>
              <a:rPr lang="en-US" baseline="0" dirty="0" err="1" smtClean="0"/>
              <a:t>Dstream</a:t>
            </a:r>
            <a:r>
              <a:rPr lang="en-US" baseline="0" dirty="0" smtClean="0"/>
              <a:t> 3) IDs of RDDs</a:t>
            </a:r>
          </a:p>
          <a:p>
            <a:endParaRPr lang="en-US" baseline="0" dirty="0" smtClean="0"/>
          </a:p>
          <a:p>
            <a:r>
              <a:rPr lang="en-US" baseline="0" dirty="0" smtClean="0"/>
              <a:t>To keep up with stream / or changed based on end user requirement of latency?</a:t>
            </a:r>
            <a:endParaRPr lang="en-US" dirty="0"/>
          </a:p>
        </p:txBody>
      </p:sp>
      <p:sp>
        <p:nvSpPr>
          <p:cNvPr id="4" name="Slide Number Placeholder 3"/>
          <p:cNvSpPr>
            <a:spLocks noGrp="1"/>
          </p:cNvSpPr>
          <p:nvPr>
            <p:ph type="sldNum" sz="quarter" idx="10"/>
          </p:nvPr>
        </p:nvSpPr>
        <p:spPr/>
        <p:txBody>
          <a:bodyPr/>
          <a:lstStyle/>
          <a:p>
            <a:fld id="{F284D592-97C7-43B2-96C4-09623FFAD70B}" type="slidenum">
              <a:rPr lang="en-US" smtClean="0"/>
              <a:t>16</a:t>
            </a:fld>
            <a:endParaRPr lang="en-US"/>
          </a:p>
        </p:txBody>
      </p:sp>
    </p:spTree>
    <p:extLst>
      <p:ext uri="{BB962C8B-B14F-4D97-AF65-F5344CB8AC3E}">
        <p14:creationId xmlns:p14="http://schemas.microsoft.com/office/powerpoint/2010/main" val="908089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Motivation</a:t>
            </a:r>
            <a:r>
              <a:rPr lang="en-US" baseline="0" dirty="0" smtClean="0"/>
              <a:t> for this project is that many important application must receive and process data SASP,</a:t>
            </a:r>
            <a:r>
              <a:rPr lang="en-US" sz="1200" kern="1200" dirty="0" smtClean="0">
                <a:solidFill>
                  <a:schemeClr val="tx1"/>
                </a:solidFill>
                <a:effectLst/>
                <a:latin typeface="+mn-lt"/>
                <a:ea typeface="+mn-ea"/>
                <a:cs typeface="+mn-cs"/>
              </a:rPr>
              <a:t> For example, page view statistic, click strings on ads, intrusion detection and spam filtering.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These sort of applications require the result of the processing to be provided as soon as possible, as soon as the data is received with the system. So that leads to the</a:t>
            </a:r>
            <a:r>
              <a:rPr lang="en-US" sz="1200" kern="1200" baseline="0" dirty="0" smtClean="0">
                <a:solidFill>
                  <a:schemeClr val="tx1"/>
                </a:solidFill>
                <a:effectLst/>
                <a:latin typeface="+mn-lt"/>
                <a:ea typeface="+mn-ea"/>
                <a:cs typeface="+mn-cs"/>
              </a:rPr>
              <a:t> first requirement of stream processing system. Real time or low latency of processing.</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 the data increases, we need to scale the systems to a lot more nodes, possibly hundreds of nodes. The problem in scaling this applications to 100s of nodes are actually 2 folds: 1 is fault tolerant. It’s not just for faults, but as well as for stragglers. It is very necessary that since there is a very harsh time bound, about 1-2 seconds, you need to provide results within that time bound. Any fault or stragglers in the system need to be resolved. And results need to be represented even there have been crashes and stragglers. So the system need to be very agile dealing with crashes and stragglers. Provide results in a timely manner. And second is cost efficient, when scaling to 100x of nodes, you need to  cost-efficient. But the problem is the current streaming framework do not meet both these goal together. They meet one or the other.</a:t>
            </a:r>
          </a:p>
        </p:txBody>
      </p:sp>
      <p:sp>
        <p:nvSpPr>
          <p:cNvPr id="4" name="Slide Number Placeholder 3"/>
          <p:cNvSpPr>
            <a:spLocks noGrp="1"/>
          </p:cNvSpPr>
          <p:nvPr>
            <p:ph type="sldNum" sz="quarter" idx="10"/>
          </p:nvPr>
        </p:nvSpPr>
        <p:spPr/>
        <p:txBody>
          <a:bodyPr/>
          <a:lstStyle/>
          <a:p>
            <a:fld id="{F284D592-97C7-43B2-96C4-09623FFAD70B}" type="slidenum">
              <a:rPr lang="en-US" smtClean="0"/>
              <a:t>2</a:t>
            </a:fld>
            <a:endParaRPr lang="en-US"/>
          </a:p>
        </p:txBody>
      </p:sp>
    </p:spTree>
    <p:extLst>
      <p:ext uri="{BB962C8B-B14F-4D97-AF65-F5344CB8AC3E}">
        <p14:creationId xmlns:p14="http://schemas.microsoft.com/office/powerpoint/2010/main" val="2713183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traditional streaming processing systems follow a particular model as we called record at a time processing model where each record is processed individually.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So whenever a system received a particular record from live stream, each node in the cluster that is processing the stream maintain some mutable state.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Whenever a new record is received, the processor updates the state of the record and forward the modified record to the next node in the cluster.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challenge here becomes how to make these mutable state fault tolerant. Typically, there area 2 ways streaming systems make these mutable state tolerant for faults. 1 methods is replication where there 2 sets of nodes that in parallel processing the same stream. So one is primary, the other acts like a standby. If one of the node fails in the primary systems, the standby system automatically takes over. So here the recovery from fault is fast, because it does take much time to switch over. It incurs 2x hardware cost because it maintains 2 completely different sets of nodes. ….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2 Method streaming systems use is called upstream backups where there is no replication, but each upstream node buffers the records until the downstream nodes process them completely. And whenever a particular downstream node fails, a new node is brought up to act in its place and all upstream nodes replayed the records to the new downstream node. So after replaying, the new downstream node has the same mutable state as the failed node has. While this does not require 2x </a:t>
            </a:r>
            <a:r>
              <a:rPr lang="en-US" sz="1200" kern="1200" dirty="0" err="1" smtClean="0">
                <a:solidFill>
                  <a:schemeClr val="tx1"/>
                </a:solidFill>
                <a:effectLst/>
                <a:latin typeface="+mn-lt"/>
                <a:ea typeface="+mn-ea"/>
                <a:cs typeface="+mn-cs"/>
              </a:rPr>
              <a:t>handware</a:t>
            </a:r>
            <a:r>
              <a:rPr lang="en-US" sz="1200" kern="1200" dirty="0" smtClean="0">
                <a:solidFill>
                  <a:schemeClr val="tx1"/>
                </a:solidFill>
                <a:effectLst/>
                <a:latin typeface="+mn-lt"/>
                <a:ea typeface="+mn-ea"/>
                <a:cs typeface="+mn-cs"/>
              </a:rPr>
              <a:t>, but the recovery is slow because you have to replay … exactly the same order to the new downstream node. So you can see either is not cheap, not cost-effective or slow recover. And neither of the systems </a:t>
            </a:r>
            <a:r>
              <a:rPr lang="en-US" sz="1200" kern="1200" dirty="0" err="1" smtClean="0">
                <a:solidFill>
                  <a:schemeClr val="tx1"/>
                </a:solidFill>
                <a:effectLst/>
                <a:latin typeface="+mn-lt"/>
                <a:ea typeface="+mn-ea"/>
                <a:cs typeface="+mn-cs"/>
              </a:rPr>
              <a:t>acutally</a:t>
            </a:r>
            <a:r>
              <a:rPr lang="en-US" sz="1200" kern="1200" dirty="0" smtClean="0">
                <a:solidFill>
                  <a:schemeClr val="tx1"/>
                </a:solidFill>
                <a:effectLst/>
                <a:latin typeface="+mn-lt"/>
                <a:ea typeface="+mn-ea"/>
                <a:cs typeface="+mn-cs"/>
              </a:rPr>
              <a:t> handle the stragglers scenarios which are quite possible in a cluster at large size of 100s of nodes. </a:t>
            </a:r>
          </a:p>
          <a:p>
            <a:endParaRPr lang="en-US" dirty="0"/>
          </a:p>
        </p:txBody>
      </p:sp>
      <p:sp>
        <p:nvSpPr>
          <p:cNvPr id="4" name="Slide Number Placeholder 3"/>
          <p:cNvSpPr>
            <a:spLocks noGrp="1"/>
          </p:cNvSpPr>
          <p:nvPr>
            <p:ph type="sldNum" sz="quarter" idx="10"/>
          </p:nvPr>
        </p:nvSpPr>
        <p:spPr/>
        <p:txBody>
          <a:bodyPr/>
          <a:lstStyle/>
          <a:p>
            <a:fld id="{F284D592-97C7-43B2-96C4-09623FFAD70B}" type="slidenum">
              <a:rPr lang="en-US" smtClean="0"/>
              <a:t>3</a:t>
            </a:fld>
            <a:endParaRPr lang="en-US"/>
          </a:p>
        </p:txBody>
      </p:sp>
    </p:spTree>
    <p:extLst>
      <p:ext uri="{BB962C8B-B14F-4D97-AF65-F5344CB8AC3E}">
        <p14:creationId xmlns:p14="http://schemas.microsoft.com/office/powerpoint/2010/main" val="3753605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 the authors started</a:t>
            </a:r>
            <a:r>
              <a:rPr lang="en-US" sz="1200" kern="1200" baseline="0" dirty="0" smtClean="0">
                <a:solidFill>
                  <a:schemeClr val="tx1"/>
                </a:solidFill>
                <a:effectLst/>
                <a:latin typeface="+mn-lt"/>
                <a:ea typeface="+mn-ea"/>
                <a:cs typeface="+mn-cs"/>
              </a:rPr>
              <a:t> to look back at batch processing </a:t>
            </a:r>
            <a:r>
              <a:rPr lang="en-US" sz="1200" kern="1200" baseline="0" dirty="0" err="1" smtClean="0">
                <a:solidFill>
                  <a:schemeClr val="tx1"/>
                </a:solidFill>
                <a:effectLst/>
                <a:latin typeface="+mn-lt"/>
                <a:ea typeface="+mn-ea"/>
                <a:cs typeface="+mn-cs"/>
              </a:rPr>
              <a:t>system.like</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MapReduce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They have a very clear and efficient fault-tolerant strategies.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 the idea for</a:t>
            </a:r>
            <a:r>
              <a:rPr lang="en-US" sz="1200" kern="1200" baseline="0" dirty="0" smtClean="0">
                <a:solidFill>
                  <a:schemeClr val="tx1"/>
                </a:solidFill>
                <a:effectLst/>
                <a:latin typeface="+mn-lt"/>
                <a:ea typeface="+mn-ea"/>
                <a:cs typeface="+mn-cs"/>
              </a:rPr>
              <a:t> Discretized Stream is to</a:t>
            </a:r>
            <a:r>
              <a:rPr lang="en-US" sz="1200" kern="1200" dirty="0" smtClean="0">
                <a:solidFill>
                  <a:schemeClr val="tx1"/>
                </a:solidFill>
                <a:effectLst/>
                <a:latin typeface="+mn-lt"/>
                <a:ea typeface="+mn-ea"/>
                <a:cs typeface="+mn-cs"/>
              </a:rPr>
              <a:t> chop</a:t>
            </a:r>
            <a:r>
              <a:rPr lang="en-US" sz="1200" kern="1200" baseline="0" dirty="0" smtClean="0">
                <a:solidFill>
                  <a:schemeClr val="tx1"/>
                </a:solidFill>
                <a:effectLst/>
                <a:latin typeface="+mn-lt"/>
                <a:ea typeface="+mn-ea"/>
                <a:cs typeface="+mn-cs"/>
              </a:rPr>
              <a:t> live stream of data into </a:t>
            </a:r>
            <a:r>
              <a:rPr lang="en-US" sz="1200" kern="1200" dirty="0" smtClean="0">
                <a:solidFill>
                  <a:schemeClr val="tx1"/>
                </a:solidFill>
                <a:effectLst/>
                <a:latin typeface="+mn-lt"/>
                <a:ea typeface="+mn-ea"/>
                <a:cs typeface="+mn-cs"/>
              </a:rPr>
              <a:t>very small batch of data. So imagine you are processing a stream of data. Instead of processing a data record each at a time, what we’d like to do is to divide the whole tweet stream into say like one-second batches, collect all the tweet received in one second, treat that tweet like a Hadoop file and run </a:t>
            </a:r>
            <a:r>
              <a:rPr lang="en-US" sz="1200" kern="1200" dirty="0" err="1" smtClean="0">
                <a:solidFill>
                  <a:schemeClr val="tx1"/>
                </a:solidFill>
                <a:effectLst/>
                <a:latin typeface="+mn-lt"/>
                <a:ea typeface="+mn-ea"/>
                <a:cs typeface="+mn-cs"/>
              </a:rPr>
              <a:t>MapReduce</a:t>
            </a:r>
            <a:r>
              <a:rPr lang="en-US" sz="1200" kern="1200" dirty="0" smtClean="0">
                <a:solidFill>
                  <a:schemeClr val="tx1"/>
                </a:solidFill>
                <a:effectLst/>
                <a:latin typeface="+mn-lt"/>
                <a:ea typeface="+mn-ea"/>
                <a:cs typeface="+mn-cs"/>
              </a:rPr>
              <a:t> on it. And</a:t>
            </a:r>
            <a:r>
              <a:rPr lang="en-US" sz="1200" kern="1200" baseline="0" dirty="0" smtClean="0">
                <a:solidFill>
                  <a:schemeClr val="tx1"/>
                </a:solidFill>
                <a:effectLst/>
                <a:latin typeface="+mn-lt"/>
                <a:ea typeface="+mn-ea"/>
                <a:cs typeface="+mn-cs"/>
              </a:rPr>
              <a:t> what comes out is immutable datasets. as they called them RDD. I will talk what is RDD is within 2 slides. Now you can view them as the state data as the </a:t>
            </a:r>
            <a:r>
              <a:rPr lang="en-US" sz="1200" kern="1200" baseline="0" dirty="0" err="1" smtClean="0">
                <a:solidFill>
                  <a:schemeClr val="tx1"/>
                </a:solidFill>
                <a:effectLst/>
                <a:latin typeface="+mn-lt"/>
                <a:ea typeface="+mn-ea"/>
                <a:cs typeface="+mn-cs"/>
              </a:rPr>
              <a:t>tranditional</a:t>
            </a:r>
            <a:r>
              <a:rPr lang="en-US" sz="1200" kern="1200" baseline="0" dirty="0" smtClean="0">
                <a:solidFill>
                  <a:schemeClr val="tx1"/>
                </a:solidFill>
                <a:effectLst/>
                <a:latin typeface="+mn-lt"/>
                <a:ea typeface="+mn-ea"/>
                <a:cs typeface="+mn-cs"/>
              </a:rPr>
              <a:t> stream processing system have. Now in the next sec, this state data is combined with the input data and batch operation apply on them again. To create next version of state data. So these continuous sequence of batches and state data or RDD actually form a stream. Left is an input stream. And right is the stream of state data.</a:t>
            </a:r>
            <a:endParaRPr lang="en-US" dirty="0"/>
          </a:p>
        </p:txBody>
      </p:sp>
      <p:sp>
        <p:nvSpPr>
          <p:cNvPr id="4" name="Slide Number Placeholder 3"/>
          <p:cNvSpPr>
            <a:spLocks noGrp="1"/>
          </p:cNvSpPr>
          <p:nvPr>
            <p:ph type="sldNum" sz="quarter" idx="10"/>
          </p:nvPr>
        </p:nvSpPr>
        <p:spPr/>
        <p:txBody>
          <a:bodyPr/>
          <a:lstStyle/>
          <a:p>
            <a:fld id="{F284D592-97C7-43B2-96C4-09623FFAD70B}" type="slidenum">
              <a:rPr lang="en-US" smtClean="0"/>
              <a:t>4</a:t>
            </a:fld>
            <a:endParaRPr lang="en-US"/>
          </a:p>
        </p:txBody>
      </p:sp>
    </p:spTree>
    <p:extLst>
      <p:ext uri="{BB962C8B-B14F-4D97-AF65-F5344CB8AC3E}">
        <p14:creationId xmlns:p14="http://schemas.microsoft.com/office/powerpoint/2010/main" val="1413931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RDD is 1)</a:t>
            </a:r>
            <a:r>
              <a:rPr lang="en-US" baseline="0" dirty="0" smtClean="0"/>
              <a:t> distributed partitioned in multiple nodes</a:t>
            </a:r>
          </a:p>
          <a:p>
            <a:r>
              <a:rPr lang="en-US" baseline="0" dirty="0" smtClean="0"/>
              <a:t>2) RDD is in-memory data structure.</a:t>
            </a:r>
          </a:p>
          <a:p>
            <a:r>
              <a:rPr lang="en-US" baseline="0" dirty="0" smtClean="0"/>
              <a:t>3) RDD is immutable. Which means every time you make update/change to a RDD, you create a new RDD. There is an ex that a web service is experiencing errors and you want to search terabytes of logs in the Hadoop </a:t>
            </a:r>
            <a:r>
              <a:rPr lang="en-US" baseline="0" dirty="0" err="1" smtClean="0"/>
              <a:t>ﬁlesystem</a:t>
            </a:r>
            <a:r>
              <a:rPr lang="en-US" baseline="0" dirty="0" smtClean="0"/>
              <a:t> (HDFS) to ﬁnd the cause. Line 1 creates an RDD from by an HDFS ﬁle (as a</a:t>
            </a:r>
          </a:p>
          <a:p>
            <a:r>
              <a:rPr lang="en-US" baseline="0" dirty="0" smtClean="0"/>
              <a:t>collection of lines of text), while line 2 filter out all lines started with “</a:t>
            </a:r>
            <a:r>
              <a:rPr lang="en-US" baseline="0" dirty="0" err="1" smtClean="0"/>
              <a:t>ERROrs</a:t>
            </a:r>
            <a:r>
              <a:rPr lang="en-US" baseline="0" dirty="0" smtClean="0"/>
              <a:t>”.  Line 3 then filter all the errors with key word “HDFS” and line 4 Return the time fields of errors mentioning HDFS (assuming time is field number 3 in a tab-separated format):</a:t>
            </a:r>
          </a:p>
          <a:p>
            <a:endParaRPr lang="en-US" baseline="0" dirty="0" smtClean="0"/>
          </a:p>
          <a:p>
            <a:r>
              <a:rPr lang="en-US" baseline="0" dirty="0" smtClean="0"/>
              <a:t>Each box here is an RDD, they are created by either from source data or by transforming from other RDDs.</a:t>
            </a:r>
          </a:p>
          <a:p>
            <a:endParaRPr lang="en-US" baseline="0" dirty="0" smtClean="0"/>
          </a:p>
          <a:p>
            <a:r>
              <a:rPr lang="en-US" baseline="0" dirty="0" smtClean="0"/>
              <a:t>Each RDD maintain lineage information to reconstruct lost data. The lineage information includes its father RDDs and the operations leads to it. If part data of a RDD is lost,(because RDD is distributed in multiple node, so one node’s crash could lost a partition of RDD.) With this dependency graph or information, a RDD can be fast recovered with the if some part of the data is lost.</a:t>
            </a:r>
          </a:p>
        </p:txBody>
      </p:sp>
      <p:sp>
        <p:nvSpPr>
          <p:cNvPr id="4" name="Slide Number Placeholder 3"/>
          <p:cNvSpPr>
            <a:spLocks noGrp="1"/>
          </p:cNvSpPr>
          <p:nvPr>
            <p:ph type="sldNum" sz="quarter" idx="10"/>
          </p:nvPr>
        </p:nvSpPr>
        <p:spPr/>
        <p:txBody>
          <a:bodyPr/>
          <a:lstStyle/>
          <a:p>
            <a:fld id="{F284D592-97C7-43B2-96C4-09623FFAD70B}" type="slidenum">
              <a:rPr lang="en-US" smtClean="0"/>
              <a:t>5</a:t>
            </a:fld>
            <a:endParaRPr lang="en-US"/>
          </a:p>
        </p:txBody>
      </p:sp>
    </p:spTree>
    <p:extLst>
      <p:ext uri="{BB962C8B-B14F-4D97-AF65-F5344CB8AC3E}">
        <p14:creationId xmlns:p14="http://schemas.microsoft.com/office/powerpoint/2010/main" val="2801275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Now since all of these data is modeled as RDDs, and we’ve seen already that RDDs remember the lineage operations led to it, each RDDS know how to create the RDD whenever a part has failed using the dependency graph. All the data presented as the input data or the state data is by definition fault tolerant without full replication. So whenever there is fault or stragglers, recovery from that fault or straggler becomes very easy because all the data can be recovered in parallel just like batch operation.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 since each</a:t>
            </a:r>
            <a:r>
              <a:rPr lang="en-US" sz="1200" kern="1200" baseline="0" dirty="0" smtClean="0">
                <a:solidFill>
                  <a:schemeClr val="tx1"/>
                </a:solidFill>
                <a:effectLst/>
                <a:latin typeface="+mn-lt"/>
                <a:ea typeface="+mn-ea"/>
                <a:cs typeface="+mn-cs"/>
              </a:rPr>
              <a:t> of RDD knows how to create itself, so whenever there is a fault or straggler, recovery from that fault or straggler is very fast and easy because RDDs can be calculated in parallel just like batch operation.</a:t>
            </a:r>
            <a:r>
              <a:rPr lang="en-US" sz="1200" kern="1200" dirty="0" smtClean="0">
                <a:solidFill>
                  <a:schemeClr val="tx1"/>
                </a:solidFill>
                <a:effectLst/>
                <a:latin typeface="+mn-lt"/>
                <a:ea typeface="+mn-ea"/>
                <a:cs typeface="+mn-cs"/>
              </a:rPr>
              <a:t> For example, this node dies, and the state that was presented on this node goes away. You can actually recreate that state data because they are RDDs in parallel on the other nodes. This result in fact that the recovery is very fast.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a:t>
            </a:r>
            <a:r>
              <a:rPr lang="en-US" sz="1200" kern="1200" baseline="0" dirty="0" smtClean="0">
                <a:solidFill>
                  <a:schemeClr val="tx1"/>
                </a:solidFill>
                <a:effectLst/>
                <a:latin typeface="+mn-lt"/>
                <a:ea typeface="+mn-ea"/>
                <a:cs typeface="+mn-cs"/>
              </a:rPr>
              <a:t> for </a:t>
            </a:r>
            <a:r>
              <a:rPr lang="en-US" sz="1200" kern="1200" baseline="0" dirty="0" err="1" smtClean="0">
                <a:solidFill>
                  <a:schemeClr val="tx1"/>
                </a:solidFill>
                <a:effectLst/>
                <a:latin typeface="+mn-lt"/>
                <a:ea typeface="+mn-ea"/>
                <a:cs typeface="+mn-cs"/>
              </a:rPr>
              <a:t>Dstream</a:t>
            </a:r>
            <a:r>
              <a:rPr lang="en-US" sz="1200" kern="1200" baseline="0" dirty="0" smtClean="0">
                <a:solidFill>
                  <a:schemeClr val="tx1"/>
                </a:solidFill>
                <a:effectLst/>
                <a:latin typeface="+mn-lt"/>
                <a:ea typeface="+mn-ea"/>
                <a:cs typeface="+mn-cs"/>
              </a:rPr>
              <a:t> processing system, since each batch is modeled as a RDD, and each state data is modeled as RDD. All the data used in </a:t>
            </a:r>
            <a:r>
              <a:rPr lang="en-US" sz="1200" kern="1200" baseline="0" dirty="0" err="1" smtClean="0">
                <a:solidFill>
                  <a:schemeClr val="tx1"/>
                </a:solidFill>
                <a:effectLst/>
                <a:latin typeface="+mn-lt"/>
                <a:ea typeface="+mn-ea"/>
                <a:cs typeface="+mn-cs"/>
              </a:rPr>
              <a:t>Dstream</a:t>
            </a:r>
            <a:r>
              <a:rPr lang="en-US" sz="1200" kern="1200" baseline="0" dirty="0" smtClean="0">
                <a:solidFill>
                  <a:schemeClr val="tx1"/>
                </a:solidFill>
                <a:effectLst/>
                <a:latin typeface="+mn-lt"/>
                <a:ea typeface="+mn-ea"/>
                <a:cs typeface="+mn-cs"/>
              </a:rPr>
              <a:t> in by definition fault tolerant.  the recovery of any batch data no matter whether from a crash or a straggler can be very fast.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284D592-97C7-43B2-96C4-09623FFAD70B}" type="slidenum">
              <a:rPr lang="en-US" smtClean="0"/>
              <a:t>6</a:t>
            </a:fld>
            <a:endParaRPr lang="en-US"/>
          </a:p>
        </p:txBody>
      </p:sp>
    </p:spTree>
    <p:extLst>
      <p:ext uri="{BB962C8B-B14F-4D97-AF65-F5344CB8AC3E}">
        <p14:creationId xmlns:p14="http://schemas.microsoft.com/office/powerpoint/2010/main" val="1335507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ym typeface="Wingdings" panose="05000000000000000000" pitchFamily="2" charset="2"/>
              </a:rPr>
              <a:t>A rich set of operators</a:t>
            </a:r>
          </a:p>
          <a:p>
            <a:pPr lvl="1"/>
            <a:r>
              <a:rPr lang="en-US" dirty="0" smtClean="0">
                <a:sym typeface="Wingdings" panose="05000000000000000000" pitchFamily="2" charset="2"/>
              </a:rPr>
              <a:t>Interactive query model </a:t>
            </a:r>
          </a:p>
          <a:p>
            <a:pPr lvl="1"/>
            <a:r>
              <a:rPr lang="en-US" dirty="0" smtClean="0">
                <a:sym typeface="Wingdings" panose="05000000000000000000" pitchFamily="2" charset="2"/>
              </a:rPr>
              <a:t>Integrated with historical dataset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And now since we are doing these batch jobs, we are </a:t>
            </a:r>
            <a:r>
              <a:rPr lang="en-US" sz="1200" kern="1200" dirty="0" err="1" smtClean="0">
                <a:solidFill>
                  <a:schemeClr val="tx1"/>
                </a:solidFill>
                <a:effectLst/>
                <a:latin typeface="+mn-lt"/>
                <a:ea typeface="+mn-ea"/>
                <a:cs typeface="+mn-cs"/>
              </a:rPr>
              <a:t>deterministicly</a:t>
            </a:r>
            <a:r>
              <a:rPr lang="en-US" sz="1200" kern="1200" dirty="0" smtClean="0">
                <a:solidFill>
                  <a:schemeClr val="tx1"/>
                </a:solidFill>
                <a:effectLst/>
                <a:latin typeface="+mn-lt"/>
                <a:ea typeface="+mn-ea"/>
                <a:cs typeface="+mn-cs"/>
              </a:rPr>
              <a:t> batch job on 1 sec batch, we are automatically get the fault tolerant properties that computation have.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Now the challenge is how to achieve as low as end-to-end latency as </a:t>
            </a:r>
            <a:r>
              <a:rPr lang="en-US" sz="1200" kern="1200" dirty="0" err="1" smtClean="0">
                <a:solidFill>
                  <a:schemeClr val="tx1"/>
                </a:solidFill>
                <a:effectLst/>
                <a:latin typeface="+mn-lt"/>
                <a:ea typeface="+mn-ea"/>
                <a:cs typeface="+mn-cs"/>
              </a:rPr>
              <a:t>possilble</a:t>
            </a:r>
            <a:r>
              <a:rPr lang="en-US" sz="1200" kern="1200" dirty="0" smtClean="0">
                <a:solidFill>
                  <a:schemeClr val="tx1"/>
                </a:solidFill>
                <a:effectLst/>
                <a:latin typeface="+mn-lt"/>
                <a:ea typeface="+mn-ea"/>
                <a:cs typeface="+mn-cs"/>
              </a:rPr>
              <a:t> by this process. To achieve that, it is important to understand that end-to-end latency directly depends on batch size. Lower the batch size, lower the end-to-end latency is. So if you processing 10 second batches, then you have to wait the whole 10 seconds for the whole batch to be collected. You have to wait at least 10 sec, But if you do 1 sec batch, then you only have to wait 1 sec for the data to be collected. So the challenging to make this batch as small as possible. That is one. Now the mutable state between</a:t>
            </a:r>
            <a:r>
              <a:rPr lang="en-US" sz="1200" kern="1200" baseline="0" dirty="0" smtClean="0">
                <a:solidFill>
                  <a:schemeClr val="tx1"/>
                </a:solidFill>
                <a:effectLst/>
                <a:latin typeface="+mn-lt"/>
                <a:ea typeface="+mn-ea"/>
                <a:cs typeface="+mn-cs"/>
              </a:rPr>
              <a:t> batches </a:t>
            </a:r>
            <a:r>
              <a:rPr lang="en-US" sz="1200" kern="1200" dirty="0" smtClean="0">
                <a:solidFill>
                  <a:schemeClr val="tx1"/>
                </a:solidFill>
                <a:effectLst/>
                <a:latin typeface="+mn-lt"/>
                <a:ea typeface="+mn-ea"/>
                <a:cs typeface="+mn-cs"/>
              </a:rPr>
              <a:t>we are talking about is the data need to be in memory, and operator that produce this state data, is expressed as deterministic </a:t>
            </a:r>
            <a:r>
              <a:rPr lang="en-US" sz="1200" kern="1200" dirty="0" err="1" smtClean="0">
                <a:solidFill>
                  <a:schemeClr val="tx1"/>
                </a:solidFill>
                <a:effectLst/>
                <a:latin typeface="+mn-lt"/>
                <a:ea typeface="+mn-ea"/>
                <a:cs typeface="+mn-cs"/>
              </a:rPr>
              <a:t>stateful</a:t>
            </a:r>
            <a:r>
              <a:rPr lang="en-US" sz="1200" kern="1200" dirty="0" smtClean="0">
                <a:solidFill>
                  <a:schemeClr val="tx1"/>
                </a:solidFill>
                <a:effectLst/>
                <a:latin typeface="+mn-lt"/>
                <a:ea typeface="+mn-ea"/>
                <a:cs typeface="+mn-cs"/>
              </a:rPr>
              <a:t> operations. Because it is deterministic, these </a:t>
            </a:r>
            <a:r>
              <a:rPr lang="en-US" sz="1200" kern="1200" dirty="0" err="1" smtClean="0">
                <a:solidFill>
                  <a:schemeClr val="tx1"/>
                </a:solidFill>
                <a:effectLst/>
                <a:latin typeface="+mn-lt"/>
                <a:ea typeface="+mn-ea"/>
                <a:cs typeface="+mn-cs"/>
              </a:rPr>
              <a:t>stateful</a:t>
            </a:r>
            <a:r>
              <a:rPr lang="en-US" sz="1200" kern="1200" dirty="0" smtClean="0">
                <a:solidFill>
                  <a:schemeClr val="tx1"/>
                </a:solidFill>
                <a:effectLst/>
                <a:latin typeface="+mn-lt"/>
                <a:ea typeface="+mn-ea"/>
                <a:cs typeface="+mn-cs"/>
              </a:rPr>
              <a:t> data is also fault-tolerant.</a:t>
            </a:r>
            <a:r>
              <a:rPr lang="en-US" sz="1200" kern="1200" baseline="0" dirty="0" smtClean="0">
                <a:solidFill>
                  <a:schemeClr val="tx1"/>
                </a:solidFill>
                <a:effectLst/>
                <a:latin typeface="+mn-lt"/>
                <a:ea typeface="+mn-ea"/>
                <a:cs typeface="+mn-cs"/>
              </a:rPr>
              <a:t> Which I will explain it later.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284D592-97C7-43B2-96C4-09623FFAD70B}" type="slidenum">
              <a:rPr lang="en-US" smtClean="0"/>
              <a:t>7</a:t>
            </a:fld>
            <a:endParaRPr lang="en-US"/>
          </a:p>
        </p:txBody>
      </p:sp>
    </p:spTree>
    <p:extLst>
      <p:ext uri="{BB962C8B-B14F-4D97-AF65-F5344CB8AC3E}">
        <p14:creationId xmlns:p14="http://schemas.microsoft.com/office/powerpoint/2010/main" val="137924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Let’s look at the programming interface. I want to show you how intuitive and easy to program on this platform. So similar to RDDs, the abstraction we have here is </a:t>
            </a:r>
            <a:r>
              <a:rPr lang="en-US" sz="1200" kern="1200" dirty="0" err="1" smtClean="0">
                <a:solidFill>
                  <a:schemeClr val="tx1"/>
                </a:solidFill>
                <a:effectLst/>
                <a:latin typeface="+mn-lt"/>
                <a:ea typeface="+mn-ea"/>
                <a:cs typeface="+mn-cs"/>
              </a:rPr>
              <a:t>Dstream</a:t>
            </a:r>
            <a:r>
              <a:rPr lang="en-US" sz="1200" kern="1200" dirty="0" smtClean="0">
                <a:solidFill>
                  <a:schemeClr val="tx1"/>
                </a:solidFill>
                <a:effectLst/>
                <a:latin typeface="+mn-lt"/>
                <a:ea typeface="+mn-ea"/>
                <a:cs typeface="+mn-cs"/>
              </a:rPr>
              <a:t> which is nothing but a sequence of RDDs. The API is very similar to RDDs, it has the same  map reduce that you have seen in RDDS. Similar to RDDs, </a:t>
            </a:r>
            <a:r>
              <a:rPr lang="en-US" sz="1200" kern="1200" dirty="0" err="1" smtClean="0">
                <a:solidFill>
                  <a:schemeClr val="tx1"/>
                </a:solidFill>
                <a:effectLst/>
                <a:latin typeface="+mn-lt"/>
                <a:ea typeface="+mn-ea"/>
                <a:cs typeface="+mn-cs"/>
              </a:rPr>
              <a:t>Dstream</a:t>
            </a:r>
            <a:r>
              <a:rPr lang="en-US" sz="1200" kern="1200" dirty="0" smtClean="0">
                <a:solidFill>
                  <a:schemeClr val="tx1"/>
                </a:solidFill>
                <a:effectLst/>
                <a:latin typeface="+mn-lt"/>
                <a:ea typeface="+mn-ea"/>
                <a:cs typeface="+mn-cs"/>
              </a:rPr>
              <a:t> can be created from either the data source which in this case is a live stream from network, or hard disk or a sequence of iterated files, or by transforming other </a:t>
            </a:r>
            <a:r>
              <a:rPr lang="en-US" sz="1200" kern="1200" dirty="0" err="1" smtClean="0">
                <a:solidFill>
                  <a:schemeClr val="tx1"/>
                </a:solidFill>
                <a:effectLst/>
                <a:latin typeface="+mn-lt"/>
                <a:ea typeface="+mn-ea"/>
                <a:cs typeface="+mn-cs"/>
              </a:rPr>
              <a:t>DStream</a:t>
            </a:r>
            <a:r>
              <a:rPr lang="en-US" sz="1200" kern="1200" dirty="0" smtClean="0">
                <a:solidFill>
                  <a:schemeClr val="tx1"/>
                </a:solidFill>
                <a:effectLst/>
                <a:latin typeface="+mn-lt"/>
                <a:ea typeface="+mn-ea"/>
                <a:cs typeface="+mn-cs"/>
              </a:rPr>
              <a:t>. Lets look more details into the operator. Again, just like RDDS there are 2 sets of operations we can do, one is transformation which create new streams from existing streams. These transformation include the existing RDD operations, plus we have introduced a new set of operations we called the </a:t>
            </a:r>
            <a:r>
              <a:rPr lang="en-US" sz="1200" kern="1200" dirty="0" err="1" smtClean="0">
                <a:solidFill>
                  <a:schemeClr val="tx1"/>
                </a:solidFill>
                <a:effectLst/>
                <a:latin typeface="+mn-lt"/>
                <a:ea typeface="+mn-ea"/>
                <a:cs typeface="+mn-cs"/>
              </a:rPr>
              <a:t>stateful</a:t>
            </a:r>
            <a:r>
              <a:rPr lang="en-US" sz="1200" kern="1200" dirty="0" smtClean="0">
                <a:solidFill>
                  <a:schemeClr val="tx1"/>
                </a:solidFill>
                <a:effectLst/>
                <a:latin typeface="+mn-lt"/>
                <a:ea typeface="+mn-ea"/>
                <a:cs typeface="+mn-cs"/>
              </a:rPr>
              <a:t> operators which we will talk details very soon. Then there are output operators which allow data can be sent out to the external </a:t>
            </a:r>
            <a:r>
              <a:rPr lang="en-US" sz="1200" kern="1200" dirty="0" err="1" smtClean="0">
                <a:solidFill>
                  <a:schemeClr val="tx1"/>
                </a:solidFill>
                <a:effectLst/>
                <a:latin typeface="+mn-lt"/>
                <a:ea typeface="+mn-ea"/>
                <a:cs typeface="+mn-cs"/>
              </a:rPr>
              <a:t>world.either</a:t>
            </a:r>
            <a:r>
              <a:rPr lang="en-US" sz="1200" kern="1200" dirty="0" smtClean="0">
                <a:solidFill>
                  <a:schemeClr val="tx1"/>
                </a:solidFill>
                <a:effectLst/>
                <a:latin typeface="+mn-lt"/>
                <a:ea typeface="+mn-ea"/>
                <a:cs typeface="+mn-cs"/>
              </a:rPr>
              <a:t> saving to external storage or print to </a:t>
            </a:r>
            <a:r>
              <a:rPr lang="en-US" sz="1200" kern="1200" dirty="0" err="1" smtClean="0">
                <a:solidFill>
                  <a:schemeClr val="tx1"/>
                </a:solidFill>
                <a:effectLst/>
                <a:latin typeface="+mn-lt"/>
                <a:ea typeface="+mn-ea"/>
                <a:cs typeface="+mn-cs"/>
              </a:rPr>
              <a:t>screem</a:t>
            </a:r>
            <a:r>
              <a:rPr lang="en-US" sz="1200" kern="1200" dirty="0" smtClean="0">
                <a:solidFill>
                  <a:schemeClr val="tx1"/>
                </a:solidFill>
                <a:effectLst/>
                <a:latin typeface="+mn-lt"/>
                <a:ea typeface="+mn-ea"/>
                <a:cs typeface="+mn-cs"/>
              </a:rPr>
              <a:t>. Whatever you want to do with it.</a:t>
            </a:r>
          </a:p>
          <a:p>
            <a:endParaRPr lang="en-US" dirty="0"/>
          </a:p>
        </p:txBody>
      </p:sp>
      <p:sp>
        <p:nvSpPr>
          <p:cNvPr id="4" name="Slide Number Placeholder 3"/>
          <p:cNvSpPr>
            <a:spLocks noGrp="1"/>
          </p:cNvSpPr>
          <p:nvPr>
            <p:ph type="sldNum" sz="quarter" idx="10"/>
          </p:nvPr>
        </p:nvSpPr>
        <p:spPr/>
        <p:txBody>
          <a:bodyPr/>
          <a:lstStyle/>
          <a:p>
            <a:fld id="{F284D592-97C7-43B2-96C4-09623FFAD70B}" type="slidenum">
              <a:rPr lang="en-US" smtClean="0"/>
              <a:t>8</a:t>
            </a:fld>
            <a:endParaRPr lang="en-US"/>
          </a:p>
        </p:txBody>
      </p:sp>
    </p:spTree>
    <p:extLst>
      <p:ext uri="{BB962C8B-B14F-4D97-AF65-F5344CB8AC3E}">
        <p14:creationId xmlns:p14="http://schemas.microsoft.com/office/powerpoint/2010/main" val="4142024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let us start with a very simple example</a:t>
            </a:r>
            <a:r>
              <a:rPr lang="en-US" sz="1200" kern="1200" baseline="0" dirty="0" smtClean="0">
                <a:solidFill>
                  <a:schemeClr val="tx1"/>
                </a:solidFill>
                <a:effectLst/>
                <a:latin typeface="+mn-lt"/>
                <a:ea typeface="+mn-ea"/>
                <a:cs typeface="+mn-cs"/>
              </a:rPr>
              <a:t> of how windowing works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Imgine</a:t>
            </a:r>
            <a:r>
              <a:rPr lang="en-US" sz="1200" kern="1200" dirty="0" smtClean="0">
                <a:solidFill>
                  <a:schemeClr val="tx1"/>
                </a:solidFill>
                <a:effectLst/>
                <a:latin typeface="+mn-lt"/>
                <a:ea typeface="+mn-ea"/>
                <a:cs typeface="+mn-cs"/>
              </a:rPr>
              <a:t> there is a stream of words coming in from a particular </a:t>
            </a:r>
            <a:r>
              <a:rPr lang="en-US" sz="1200" kern="1200" dirty="0" err="1" smtClean="0">
                <a:solidFill>
                  <a:schemeClr val="tx1"/>
                </a:solidFill>
                <a:effectLst/>
                <a:latin typeface="+mn-lt"/>
                <a:ea typeface="+mn-ea"/>
                <a:cs typeface="+mn-cs"/>
              </a:rPr>
              <a:t>url.and</a:t>
            </a:r>
            <a:r>
              <a:rPr lang="en-US" sz="1200" kern="1200" dirty="0" smtClean="0">
                <a:solidFill>
                  <a:schemeClr val="tx1"/>
                </a:solidFill>
                <a:effectLst/>
                <a:latin typeface="+mn-lt"/>
                <a:ea typeface="+mn-ea"/>
                <a:cs typeface="+mn-cs"/>
              </a:rPr>
              <a:t> you want to count the frequency of each word. You want to see the frequency of the word in last 5 second. So what you can do is you can use operator called window which essentially aggregate all the </a:t>
            </a:r>
            <a:r>
              <a:rPr lang="en-US" sz="1200" kern="1200" dirty="0" err="1" smtClean="0">
                <a:solidFill>
                  <a:schemeClr val="tx1"/>
                </a:solidFill>
                <a:effectLst/>
                <a:latin typeface="+mn-lt"/>
                <a:ea typeface="+mn-ea"/>
                <a:cs typeface="+mn-cs"/>
              </a:rPr>
              <a:t>words,all</a:t>
            </a:r>
            <a:r>
              <a:rPr lang="en-US" sz="1200" kern="1200" dirty="0" smtClean="0">
                <a:solidFill>
                  <a:schemeClr val="tx1"/>
                </a:solidFill>
                <a:effectLst/>
                <a:latin typeface="+mn-lt"/>
                <a:ea typeface="+mn-ea"/>
                <a:cs typeface="+mn-cs"/>
              </a:rPr>
              <a:t> the frequency it received, all the 1-sec frequency into a 5-sec-frequency. To explain the detail of the operator, this window is a sliding window. The size of the window is 5 sec. and it moves every sec. it will aggregate the frequency in last 60 seconds every sec. and once again you are doing </a:t>
            </a:r>
            <a:r>
              <a:rPr lang="en-US" sz="1200" kern="1200" dirty="0" err="1" smtClean="0">
                <a:solidFill>
                  <a:schemeClr val="tx1"/>
                </a:solidFill>
                <a:effectLst/>
                <a:latin typeface="+mn-lt"/>
                <a:ea typeface="+mn-ea"/>
                <a:cs typeface="+mn-cs"/>
              </a:rPr>
              <a:t>reducebykey</a:t>
            </a:r>
            <a:r>
              <a:rPr lang="en-US" sz="1200" kern="1200" dirty="0" smtClean="0">
                <a:solidFill>
                  <a:schemeClr val="tx1"/>
                </a:solidFill>
                <a:effectLst/>
                <a:latin typeface="+mn-lt"/>
                <a:ea typeface="+mn-ea"/>
                <a:cs typeface="+mn-cs"/>
              </a:rPr>
              <a:t> on them, to get the final aggregate frequency.  And what happen essentially is all the 1-second </a:t>
            </a:r>
            <a:r>
              <a:rPr lang="en-US" sz="1200" kern="1200" dirty="0" err="1" smtClean="0">
                <a:solidFill>
                  <a:schemeClr val="tx1"/>
                </a:solidFill>
                <a:effectLst/>
                <a:latin typeface="+mn-lt"/>
                <a:ea typeface="+mn-ea"/>
                <a:cs typeface="+mn-cs"/>
              </a:rPr>
              <a:t>freqeuency</a:t>
            </a:r>
            <a:r>
              <a:rPr lang="en-US" sz="1200" kern="1200" dirty="0" smtClean="0">
                <a:solidFill>
                  <a:schemeClr val="tx1"/>
                </a:solidFill>
                <a:effectLst/>
                <a:latin typeface="+mn-lt"/>
                <a:ea typeface="+mn-ea"/>
                <a:cs typeface="+mn-cs"/>
              </a:rPr>
              <a:t>  are aggregated together  within the window created by </a:t>
            </a:r>
            <a:r>
              <a:rPr lang="en-US" sz="1200" kern="1200" dirty="0" err="1" smtClean="0">
                <a:solidFill>
                  <a:schemeClr val="tx1"/>
                </a:solidFill>
                <a:effectLst/>
                <a:latin typeface="+mn-lt"/>
                <a:ea typeface="+mn-ea"/>
                <a:cs typeface="+mn-cs"/>
              </a:rPr>
              <a:t>redcued</a:t>
            </a:r>
            <a:r>
              <a:rPr lang="en-US" sz="1200" kern="1200" dirty="0" smtClean="0">
                <a:solidFill>
                  <a:schemeClr val="tx1"/>
                </a:solidFill>
                <a:effectLst/>
                <a:latin typeface="+mn-lt"/>
                <a:ea typeface="+mn-ea"/>
                <a:cs typeface="+mn-cs"/>
              </a:rPr>
              <a:t>. This is very common operation that stream processing would like to do. </a:t>
            </a:r>
          </a:p>
          <a:p>
            <a:endParaRPr lang="en-US" dirty="0"/>
          </a:p>
        </p:txBody>
      </p:sp>
      <p:sp>
        <p:nvSpPr>
          <p:cNvPr id="4" name="Slide Number Placeholder 3"/>
          <p:cNvSpPr>
            <a:spLocks noGrp="1"/>
          </p:cNvSpPr>
          <p:nvPr>
            <p:ph type="sldNum" sz="quarter" idx="10"/>
          </p:nvPr>
        </p:nvSpPr>
        <p:spPr/>
        <p:txBody>
          <a:bodyPr/>
          <a:lstStyle/>
          <a:p>
            <a:fld id="{F284D592-97C7-43B2-96C4-09623FFAD70B}" type="slidenum">
              <a:rPr lang="en-US" smtClean="0"/>
              <a:t>9</a:t>
            </a:fld>
            <a:endParaRPr lang="en-US"/>
          </a:p>
        </p:txBody>
      </p:sp>
    </p:spTree>
    <p:extLst>
      <p:ext uri="{BB962C8B-B14F-4D97-AF65-F5344CB8AC3E}">
        <p14:creationId xmlns:p14="http://schemas.microsoft.com/office/powerpoint/2010/main" val="4259725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9E1AE9-9512-4318-AB01-6526EB2BA6E4}" type="datetime1">
              <a:rPr lang="en-US" smtClean="0"/>
              <a:t>2/21/2014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32215-8C8B-434F-8C77-B5F50D0AE2A1}" type="slidenum">
              <a:rPr lang="en-US" smtClean="0"/>
              <a:t>‹#›</a:t>
            </a:fld>
            <a:endParaRPr lang="en-US"/>
          </a:p>
        </p:txBody>
      </p:sp>
    </p:spTree>
    <p:extLst>
      <p:ext uri="{BB962C8B-B14F-4D97-AF65-F5344CB8AC3E}">
        <p14:creationId xmlns:p14="http://schemas.microsoft.com/office/powerpoint/2010/main" val="1890690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D62F3-403D-4901-B4F9-039D05DF56B0}" type="datetime1">
              <a:rPr lang="en-US" smtClean="0"/>
              <a:t>2/21/2014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32215-8C8B-434F-8C77-B5F50D0AE2A1}" type="slidenum">
              <a:rPr lang="en-US" smtClean="0"/>
              <a:t>‹#›</a:t>
            </a:fld>
            <a:endParaRPr lang="en-US"/>
          </a:p>
        </p:txBody>
      </p:sp>
    </p:spTree>
    <p:extLst>
      <p:ext uri="{BB962C8B-B14F-4D97-AF65-F5344CB8AC3E}">
        <p14:creationId xmlns:p14="http://schemas.microsoft.com/office/powerpoint/2010/main" val="248397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AE25D9-7897-4FF6-9861-9E11B115E798}" type="datetime1">
              <a:rPr lang="en-US" smtClean="0"/>
              <a:t>2/21/2014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32215-8C8B-434F-8C77-B5F50D0AE2A1}" type="slidenum">
              <a:rPr lang="en-US" smtClean="0"/>
              <a:t>‹#›</a:t>
            </a:fld>
            <a:endParaRPr lang="en-US"/>
          </a:p>
        </p:txBody>
      </p:sp>
    </p:spTree>
    <p:extLst>
      <p:ext uri="{BB962C8B-B14F-4D97-AF65-F5344CB8AC3E}">
        <p14:creationId xmlns:p14="http://schemas.microsoft.com/office/powerpoint/2010/main" val="4086670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6D1CF7-EADD-4ADC-A2DF-4A35D085149D}" type="datetime1">
              <a:rPr lang="en-US" smtClean="0"/>
              <a:t>2/21/2014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32215-8C8B-434F-8C77-B5F50D0AE2A1}" type="slidenum">
              <a:rPr lang="en-US" smtClean="0"/>
              <a:t>‹#›</a:t>
            </a:fld>
            <a:endParaRPr lang="en-US"/>
          </a:p>
        </p:txBody>
      </p:sp>
    </p:spTree>
    <p:extLst>
      <p:ext uri="{BB962C8B-B14F-4D97-AF65-F5344CB8AC3E}">
        <p14:creationId xmlns:p14="http://schemas.microsoft.com/office/powerpoint/2010/main" val="3736357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2FDB8A-2B99-45B9-A411-316135EC17F9}" type="datetime1">
              <a:rPr lang="en-US" smtClean="0"/>
              <a:t>2/21/2014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B32215-8C8B-434F-8C77-B5F50D0AE2A1}" type="slidenum">
              <a:rPr lang="en-US" smtClean="0"/>
              <a:t>‹#›</a:t>
            </a:fld>
            <a:endParaRPr lang="en-US"/>
          </a:p>
        </p:txBody>
      </p:sp>
    </p:spTree>
    <p:extLst>
      <p:ext uri="{BB962C8B-B14F-4D97-AF65-F5344CB8AC3E}">
        <p14:creationId xmlns:p14="http://schemas.microsoft.com/office/powerpoint/2010/main" val="2681490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6753B6-5B3D-4F7A-979B-811FDBF9083D}" type="datetime1">
              <a:rPr lang="en-US" smtClean="0"/>
              <a:t>2/21/2014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32215-8C8B-434F-8C77-B5F50D0AE2A1}" type="slidenum">
              <a:rPr lang="en-US" smtClean="0"/>
              <a:t>‹#›</a:t>
            </a:fld>
            <a:endParaRPr lang="en-US"/>
          </a:p>
        </p:txBody>
      </p:sp>
    </p:spTree>
    <p:extLst>
      <p:ext uri="{BB962C8B-B14F-4D97-AF65-F5344CB8AC3E}">
        <p14:creationId xmlns:p14="http://schemas.microsoft.com/office/powerpoint/2010/main" val="1700359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83E13B-4FBE-471E-A0CA-62052F6E82E2}" type="datetime1">
              <a:rPr lang="en-US" smtClean="0"/>
              <a:t>2/21/2014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B32215-8C8B-434F-8C77-B5F50D0AE2A1}" type="slidenum">
              <a:rPr lang="en-US" smtClean="0"/>
              <a:t>‹#›</a:t>
            </a:fld>
            <a:endParaRPr lang="en-US"/>
          </a:p>
        </p:txBody>
      </p:sp>
    </p:spTree>
    <p:extLst>
      <p:ext uri="{BB962C8B-B14F-4D97-AF65-F5344CB8AC3E}">
        <p14:creationId xmlns:p14="http://schemas.microsoft.com/office/powerpoint/2010/main" val="2570760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F0C63A-AD56-4CD8-82F0-2F7EAB9C7D0C}" type="datetime1">
              <a:rPr lang="en-US" smtClean="0"/>
              <a:t>2/21/2014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B32215-8C8B-434F-8C77-B5F50D0AE2A1}" type="slidenum">
              <a:rPr lang="en-US" smtClean="0"/>
              <a:t>‹#›</a:t>
            </a:fld>
            <a:endParaRPr lang="en-US"/>
          </a:p>
        </p:txBody>
      </p:sp>
    </p:spTree>
    <p:extLst>
      <p:ext uri="{BB962C8B-B14F-4D97-AF65-F5344CB8AC3E}">
        <p14:creationId xmlns:p14="http://schemas.microsoft.com/office/powerpoint/2010/main" val="4107278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E0BF22-E333-4714-ACF7-2E054AD69A73}" type="datetime1">
              <a:rPr lang="en-US" smtClean="0"/>
              <a:t>2/21/2014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B32215-8C8B-434F-8C77-B5F50D0AE2A1}" type="slidenum">
              <a:rPr lang="en-US" smtClean="0"/>
              <a:t>‹#›</a:t>
            </a:fld>
            <a:endParaRPr lang="en-US"/>
          </a:p>
        </p:txBody>
      </p:sp>
    </p:spTree>
    <p:extLst>
      <p:ext uri="{BB962C8B-B14F-4D97-AF65-F5344CB8AC3E}">
        <p14:creationId xmlns:p14="http://schemas.microsoft.com/office/powerpoint/2010/main" val="1475932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0EB994-C1C9-4E5D-93A7-AE1082E12D0A}" type="datetime1">
              <a:rPr lang="en-US" smtClean="0"/>
              <a:t>2/21/2014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32215-8C8B-434F-8C77-B5F50D0AE2A1}" type="slidenum">
              <a:rPr lang="en-US" smtClean="0"/>
              <a:t>‹#›</a:t>
            </a:fld>
            <a:endParaRPr lang="en-US"/>
          </a:p>
        </p:txBody>
      </p:sp>
    </p:spTree>
    <p:extLst>
      <p:ext uri="{BB962C8B-B14F-4D97-AF65-F5344CB8AC3E}">
        <p14:creationId xmlns:p14="http://schemas.microsoft.com/office/powerpoint/2010/main" val="2765808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A2216C-C564-427C-A2F5-D4A1B8E897C6}" type="datetime1">
              <a:rPr lang="en-US" smtClean="0"/>
              <a:t>2/21/2014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B32215-8C8B-434F-8C77-B5F50D0AE2A1}" type="slidenum">
              <a:rPr lang="en-US" smtClean="0"/>
              <a:t>‹#›</a:t>
            </a:fld>
            <a:endParaRPr lang="en-US"/>
          </a:p>
        </p:txBody>
      </p:sp>
    </p:spTree>
    <p:extLst>
      <p:ext uri="{BB962C8B-B14F-4D97-AF65-F5344CB8AC3E}">
        <p14:creationId xmlns:p14="http://schemas.microsoft.com/office/powerpoint/2010/main" val="3893199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0FD08-C360-4140-B616-29432CF3B18F}" type="datetime1">
              <a:rPr lang="en-US" smtClean="0"/>
              <a:t>2/21/2014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B32215-8C8B-434F-8C77-B5F50D0AE2A1}" type="slidenum">
              <a:rPr lang="en-US" smtClean="0"/>
              <a:t>‹#›</a:t>
            </a:fld>
            <a:endParaRPr lang="en-US"/>
          </a:p>
        </p:txBody>
      </p:sp>
    </p:spTree>
    <p:extLst>
      <p:ext uri="{BB962C8B-B14F-4D97-AF65-F5344CB8AC3E}">
        <p14:creationId xmlns:p14="http://schemas.microsoft.com/office/powerpoint/2010/main" val="2453151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ltLang="zh-CN" dirty="0" smtClean="0"/>
              <a:t>Discretized Streams:</a:t>
            </a:r>
            <a:br>
              <a:rPr lang="en-US" altLang="zh-CN" dirty="0" smtClean="0"/>
            </a:br>
            <a:r>
              <a:rPr lang="en-US" altLang="zh-CN" sz="3600" dirty="0" smtClean="0"/>
              <a:t>Fault-Tolerant Streaming Computation at Scale</a:t>
            </a:r>
            <a:endParaRPr lang="en-US" sz="3600" dirty="0"/>
          </a:p>
        </p:txBody>
      </p:sp>
      <p:sp>
        <p:nvSpPr>
          <p:cNvPr id="3" name="Subtitle 2"/>
          <p:cNvSpPr>
            <a:spLocks noGrp="1"/>
          </p:cNvSpPr>
          <p:nvPr>
            <p:ph type="subTitle" idx="1"/>
          </p:nvPr>
        </p:nvSpPr>
        <p:spPr/>
        <p:txBody>
          <a:bodyPr/>
          <a:lstStyle/>
          <a:p>
            <a:r>
              <a:rPr lang="en-US" dirty="0" smtClean="0"/>
              <a:t>Wenting Wang</a:t>
            </a:r>
          </a:p>
          <a:p>
            <a:endParaRPr lang="en-US" dirty="0"/>
          </a:p>
          <a:p>
            <a:endParaRPr lang="en-US" dirty="0"/>
          </a:p>
        </p:txBody>
      </p:sp>
      <p:sp>
        <p:nvSpPr>
          <p:cNvPr id="4" name="Slide Number Placeholder 3"/>
          <p:cNvSpPr>
            <a:spLocks noGrp="1"/>
          </p:cNvSpPr>
          <p:nvPr>
            <p:ph type="sldNum" sz="quarter" idx="12"/>
          </p:nvPr>
        </p:nvSpPr>
        <p:spPr/>
        <p:txBody>
          <a:bodyPr/>
          <a:lstStyle/>
          <a:p>
            <a:fld id="{14B32215-8C8B-434F-8C77-B5F50D0AE2A1}" type="slidenum">
              <a:rPr lang="en-US" smtClean="0"/>
              <a:t>1</a:t>
            </a:fld>
            <a:endParaRPr lang="en-US"/>
          </a:p>
        </p:txBody>
      </p:sp>
    </p:spTree>
    <p:extLst>
      <p:ext uri="{BB962C8B-B14F-4D97-AF65-F5344CB8AC3E}">
        <p14:creationId xmlns:p14="http://schemas.microsoft.com/office/powerpoint/2010/main" val="3542596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Incremental aggregation</a:t>
            </a:r>
            <a:endParaRPr lang="en-US" dirty="0"/>
          </a:p>
        </p:txBody>
      </p:sp>
      <p:pic>
        <p:nvPicPr>
          <p:cNvPr id="6" name="Content Placeholder 5"/>
          <p:cNvPicPr>
            <a:picLocks noGrp="1" noChangeAspect="1"/>
          </p:cNvPicPr>
          <p:nvPr>
            <p:ph idx="1"/>
          </p:nvPr>
        </p:nvPicPr>
        <p:blipFill rotWithShape="1">
          <a:blip r:embed="rId3"/>
          <a:srcRect l="6297" t="10235" r="3262"/>
          <a:stretch/>
        </p:blipFill>
        <p:spPr>
          <a:xfrm>
            <a:off x="2166937" y="1466850"/>
            <a:ext cx="7858125" cy="3892861"/>
          </a:xfrm>
          <a:prstGeom prst="rect">
            <a:avLst/>
          </a:prstGeom>
        </p:spPr>
      </p:pic>
      <p:sp>
        <p:nvSpPr>
          <p:cNvPr id="7" name="TextBox 6"/>
          <p:cNvSpPr txBox="1"/>
          <p:nvPr/>
        </p:nvSpPr>
        <p:spPr>
          <a:xfrm>
            <a:off x="838200" y="5445773"/>
            <a:ext cx="5219700"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t>Aggregation Function</a:t>
            </a:r>
          </a:p>
          <a:p>
            <a:pPr algn="ctr"/>
            <a:r>
              <a:rPr lang="en-US" sz="2400" dirty="0" err="1"/>
              <a:t>freqs</a:t>
            </a:r>
            <a:r>
              <a:rPr lang="en-US" sz="2400" dirty="0"/>
              <a:t> = </a:t>
            </a:r>
            <a:r>
              <a:rPr lang="en-US" sz="2400" dirty="0" err="1" smtClean="0"/>
              <a:t>ones.reduceByKeyAndWindow</a:t>
            </a:r>
            <a:endParaRPr lang="en-US" sz="2400" dirty="0" smtClean="0"/>
          </a:p>
          <a:p>
            <a:pPr algn="ctr"/>
            <a:r>
              <a:rPr lang="en-US" sz="2400" dirty="0" smtClean="0"/>
              <a:t>(_ </a:t>
            </a:r>
            <a:r>
              <a:rPr lang="en-US" sz="2400" dirty="0"/>
              <a:t>+ _, </a:t>
            </a:r>
            <a:r>
              <a:rPr lang="en-US" sz="2400" dirty="0" smtClean="0"/>
              <a:t>Seconds(5), </a:t>
            </a:r>
            <a:r>
              <a:rPr lang="en-US" sz="2400" dirty="0"/>
              <a:t>Seconds(1</a:t>
            </a:r>
            <a:r>
              <a:rPr lang="en-US" sz="2400" dirty="0" smtClean="0"/>
              <a:t>))</a:t>
            </a:r>
            <a:endParaRPr lang="en-US" sz="2400" dirty="0"/>
          </a:p>
        </p:txBody>
      </p:sp>
      <p:sp>
        <p:nvSpPr>
          <p:cNvPr id="8" name="TextBox 7"/>
          <p:cNvSpPr txBox="1"/>
          <p:nvPr/>
        </p:nvSpPr>
        <p:spPr>
          <a:xfrm>
            <a:off x="6686550" y="5445773"/>
            <a:ext cx="4933950"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i="1" dirty="0"/>
              <a:t>Invertible </a:t>
            </a:r>
            <a:r>
              <a:rPr lang="en-US" sz="2400" dirty="0"/>
              <a:t>aggregation </a:t>
            </a:r>
            <a:r>
              <a:rPr lang="en-US" sz="2400" dirty="0" smtClean="0"/>
              <a:t>Function</a:t>
            </a:r>
          </a:p>
          <a:p>
            <a:pPr algn="ctr"/>
            <a:r>
              <a:rPr lang="en-US" sz="2400" dirty="0" err="1"/>
              <a:t>freqs</a:t>
            </a:r>
            <a:r>
              <a:rPr lang="en-US" sz="2400" dirty="0"/>
              <a:t> = </a:t>
            </a:r>
            <a:r>
              <a:rPr lang="en-US" sz="2400" dirty="0" err="1" smtClean="0"/>
              <a:t>ones.reduceByKeyAndWindow</a:t>
            </a:r>
            <a:endParaRPr lang="en-US" sz="2400" dirty="0" smtClean="0"/>
          </a:p>
          <a:p>
            <a:pPr algn="ctr"/>
            <a:r>
              <a:rPr lang="en-US" sz="2400" dirty="0" smtClean="0"/>
              <a:t>(_ </a:t>
            </a:r>
            <a:r>
              <a:rPr lang="en-US" sz="2400" dirty="0"/>
              <a:t>+ </a:t>
            </a:r>
            <a:r>
              <a:rPr lang="en-US" sz="2400" dirty="0" smtClean="0"/>
              <a:t>_,  </a:t>
            </a:r>
            <a:r>
              <a:rPr lang="en-US" sz="2400" b="1" dirty="0">
                <a:solidFill>
                  <a:srgbClr val="FF0000"/>
                </a:solidFill>
              </a:rPr>
              <a:t>_ - _,</a:t>
            </a:r>
            <a:r>
              <a:rPr lang="en-US" sz="2400" b="1" dirty="0" smtClean="0">
                <a:solidFill>
                  <a:srgbClr val="FF0000"/>
                </a:solidFill>
              </a:rPr>
              <a:t> </a:t>
            </a:r>
            <a:r>
              <a:rPr lang="en-US" sz="2400" dirty="0" smtClean="0"/>
              <a:t>Seconds(5), </a:t>
            </a:r>
            <a:r>
              <a:rPr lang="en-US" sz="2400" dirty="0"/>
              <a:t>Seconds(1</a:t>
            </a:r>
            <a:r>
              <a:rPr lang="en-US" sz="2400" dirty="0" smtClean="0"/>
              <a:t>))</a:t>
            </a:r>
            <a:endParaRPr lang="en-US" sz="2400" dirty="0"/>
          </a:p>
        </p:txBody>
      </p:sp>
      <p:sp>
        <p:nvSpPr>
          <p:cNvPr id="9" name="Slide Number Placeholder 8"/>
          <p:cNvSpPr>
            <a:spLocks noGrp="1"/>
          </p:cNvSpPr>
          <p:nvPr>
            <p:ph type="sldNum" sz="quarter" idx="12"/>
          </p:nvPr>
        </p:nvSpPr>
        <p:spPr/>
        <p:txBody>
          <a:bodyPr/>
          <a:lstStyle/>
          <a:p>
            <a:fld id="{14B32215-8C8B-434F-8C77-B5F50D0AE2A1}" type="slidenum">
              <a:rPr lang="en-US" smtClean="0"/>
              <a:t>10</a:t>
            </a:fld>
            <a:endParaRPr lang="en-US" dirty="0"/>
          </a:p>
        </p:txBody>
      </p:sp>
    </p:spTree>
    <p:extLst>
      <p:ext uri="{BB962C8B-B14F-4D97-AF65-F5344CB8AC3E}">
        <p14:creationId xmlns:p14="http://schemas.microsoft.com/office/powerpoint/2010/main" val="3993615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Tracking</a:t>
            </a:r>
            <a:endParaRPr lang="en-US" dirty="0"/>
          </a:p>
        </p:txBody>
      </p:sp>
      <p:sp>
        <p:nvSpPr>
          <p:cNvPr id="3" name="Content Placeholder 2"/>
          <p:cNvSpPr>
            <a:spLocks noGrp="1"/>
          </p:cNvSpPr>
          <p:nvPr>
            <p:ph idx="1"/>
          </p:nvPr>
        </p:nvSpPr>
        <p:spPr/>
        <p:txBody>
          <a:bodyPr/>
          <a:lstStyle/>
          <a:p>
            <a:r>
              <a:rPr lang="en-US" dirty="0" smtClean="0"/>
              <a:t>A series of events </a:t>
            </a:r>
            <a:r>
              <a:rPr lang="en-US" dirty="0" smtClean="0">
                <a:sym typeface="Wingdings" panose="05000000000000000000" pitchFamily="2" charset="2"/>
              </a:rPr>
              <a:t> state changing</a:t>
            </a:r>
            <a:endParaRPr lang="en-US" dirty="0"/>
          </a:p>
        </p:txBody>
      </p:sp>
      <p:sp>
        <p:nvSpPr>
          <p:cNvPr id="4" name="Slide Number Placeholder 3"/>
          <p:cNvSpPr>
            <a:spLocks noGrp="1"/>
          </p:cNvSpPr>
          <p:nvPr>
            <p:ph type="sldNum" sz="quarter" idx="12"/>
          </p:nvPr>
        </p:nvSpPr>
        <p:spPr/>
        <p:txBody>
          <a:bodyPr/>
          <a:lstStyle/>
          <a:p>
            <a:fld id="{14B32215-8C8B-434F-8C77-B5F50D0AE2A1}" type="slidenum">
              <a:rPr lang="en-US" smtClean="0"/>
              <a:t>11</a:t>
            </a:fld>
            <a:endParaRPr lang="en-US"/>
          </a:p>
        </p:txBody>
      </p:sp>
      <p:sp>
        <p:nvSpPr>
          <p:cNvPr id="5" name="TextBox 4"/>
          <p:cNvSpPr txBox="1"/>
          <p:nvPr/>
        </p:nvSpPr>
        <p:spPr>
          <a:xfrm>
            <a:off x="628650" y="2867720"/>
            <a:ext cx="6648450" cy="2677656"/>
          </a:xfrm>
          <a:prstGeom prst="rect">
            <a:avLst/>
          </a:prstGeom>
          <a:noFill/>
        </p:spPr>
        <p:txBody>
          <a:bodyPr wrap="square" rtlCol="0">
            <a:spAutoFit/>
          </a:bodyPr>
          <a:lstStyle/>
          <a:p>
            <a:r>
              <a:rPr lang="en-US" sz="2400" dirty="0"/>
              <a:t>sessions = </a:t>
            </a:r>
            <a:r>
              <a:rPr lang="en-US" sz="2400" dirty="0" err="1"/>
              <a:t>events.track</a:t>
            </a:r>
            <a:r>
              <a:rPr lang="en-US" sz="2400" dirty="0"/>
              <a:t>(</a:t>
            </a:r>
          </a:p>
          <a:p>
            <a:r>
              <a:rPr lang="en-US" sz="2400" dirty="0"/>
              <a:t>(key, </a:t>
            </a:r>
            <a:r>
              <a:rPr lang="en-US" sz="2400" dirty="0" err="1"/>
              <a:t>ev</a:t>
            </a:r>
            <a:r>
              <a:rPr lang="en-US" sz="2400" dirty="0"/>
              <a:t>) =&gt; 1, </a:t>
            </a:r>
            <a:r>
              <a:rPr lang="en-US" sz="2400" dirty="0">
                <a:solidFill>
                  <a:srgbClr val="00B050"/>
                </a:solidFill>
              </a:rPr>
              <a:t>// initialize function</a:t>
            </a:r>
          </a:p>
          <a:p>
            <a:r>
              <a:rPr lang="en-US" sz="2400" dirty="0"/>
              <a:t>(key, </a:t>
            </a:r>
            <a:r>
              <a:rPr lang="en-US" sz="2400" dirty="0" err="1"/>
              <a:t>st</a:t>
            </a:r>
            <a:r>
              <a:rPr lang="en-US" sz="2400" dirty="0"/>
              <a:t>, </a:t>
            </a:r>
            <a:r>
              <a:rPr lang="en-US" sz="2400" dirty="0" err="1"/>
              <a:t>ev</a:t>
            </a:r>
            <a:r>
              <a:rPr lang="en-US" sz="2400" dirty="0"/>
              <a:t>) =&gt; </a:t>
            </a:r>
            <a:r>
              <a:rPr lang="en-US" sz="2400" dirty="0">
                <a:solidFill>
                  <a:srgbClr val="00B050"/>
                </a:solidFill>
              </a:rPr>
              <a:t>// update function</a:t>
            </a:r>
          </a:p>
          <a:p>
            <a:r>
              <a:rPr lang="en-US" sz="2400" dirty="0" err="1"/>
              <a:t>ev</a:t>
            </a:r>
            <a:r>
              <a:rPr lang="en-US" sz="2400" dirty="0"/>
              <a:t> == Exit ? null : 1,</a:t>
            </a:r>
          </a:p>
          <a:p>
            <a:r>
              <a:rPr lang="en-US" sz="2400" dirty="0"/>
              <a:t>"30s") </a:t>
            </a:r>
            <a:r>
              <a:rPr lang="en-US" sz="2400" dirty="0">
                <a:solidFill>
                  <a:srgbClr val="00B050"/>
                </a:solidFill>
              </a:rPr>
              <a:t>// timeout</a:t>
            </a:r>
          </a:p>
          <a:p>
            <a:r>
              <a:rPr lang="en-US" sz="2400" dirty="0"/>
              <a:t>counts = </a:t>
            </a:r>
            <a:r>
              <a:rPr lang="en-US" sz="2400" dirty="0" err="1"/>
              <a:t>sessions.count</a:t>
            </a:r>
            <a:r>
              <a:rPr lang="en-US" sz="2400" dirty="0"/>
              <a:t>() // a stream of </a:t>
            </a:r>
            <a:r>
              <a:rPr lang="en-US" sz="2400" dirty="0" err="1"/>
              <a:t>ints</a:t>
            </a:r>
            <a:endParaRPr lang="en-US" sz="2400" dirty="0"/>
          </a:p>
          <a:p>
            <a:endParaRPr lang="en-US" sz="2400" dirty="0"/>
          </a:p>
        </p:txBody>
      </p:sp>
      <p:pic>
        <p:nvPicPr>
          <p:cNvPr id="7" name="Picture 6"/>
          <p:cNvPicPr>
            <a:picLocks noChangeAspect="1"/>
          </p:cNvPicPr>
          <p:nvPr/>
        </p:nvPicPr>
        <p:blipFill>
          <a:blip r:embed="rId2"/>
          <a:stretch>
            <a:fillRect/>
          </a:stretch>
        </p:blipFill>
        <p:spPr>
          <a:xfrm>
            <a:off x="6319272" y="2662466"/>
            <a:ext cx="4582655" cy="2677656"/>
          </a:xfrm>
          <a:prstGeom prst="rect">
            <a:avLst/>
          </a:prstGeom>
        </p:spPr>
      </p:pic>
    </p:spTree>
    <p:extLst>
      <p:ext uri="{BB962C8B-B14F-4D97-AF65-F5344CB8AC3E}">
        <p14:creationId xmlns:p14="http://schemas.microsoft.com/office/powerpoint/2010/main" val="2047624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Throu</a:t>
            </a:r>
            <a:r>
              <a:rPr lang="en-US" altLang="zh-CN" dirty="0" smtClean="0"/>
              <a:t>g</a:t>
            </a:r>
            <a:r>
              <a:rPr lang="en-US" dirty="0" smtClean="0"/>
              <a:t>hputs</a:t>
            </a:r>
          </a:p>
          <a:p>
            <a:pPr lvl="1"/>
            <a:r>
              <a:rPr lang="en-US" b="1" dirty="0" smtClean="0"/>
              <a:t>Linear scalability to 100 nodes</a:t>
            </a:r>
          </a:p>
        </p:txBody>
      </p:sp>
      <p:pic>
        <p:nvPicPr>
          <p:cNvPr id="5" name="Picture 4"/>
          <p:cNvPicPr>
            <a:picLocks noChangeAspect="1"/>
          </p:cNvPicPr>
          <p:nvPr/>
        </p:nvPicPr>
        <p:blipFill rotWithShape="1">
          <a:blip r:embed="rId3"/>
          <a:srcRect b="23156"/>
          <a:stretch/>
        </p:blipFill>
        <p:spPr>
          <a:xfrm>
            <a:off x="2247900" y="3110167"/>
            <a:ext cx="7696200" cy="3066796"/>
          </a:xfrm>
          <a:prstGeom prst="rect">
            <a:avLst/>
          </a:prstGeom>
        </p:spPr>
      </p:pic>
      <p:sp>
        <p:nvSpPr>
          <p:cNvPr id="6" name="Slide Number Placeholder 5"/>
          <p:cNvSpPr>
            <a:spLocks noGrp="1"/>
          </p:cNvSpPr>
          <p:nvPr>
            <p:ph type="sldNum" sz="quarter" idx="12"/>
          </p:nvPr>
        </p:nvSpPr>
        <p:spPr/>
        <p:txBody>
          <a:bodyPr/>
          <a:lstStyle/>
          <a:p>
            <a:fld id="{14B32215-8C8B-434F-8C77-B5F50D0AE2A1}" type="slidenum">
              <a:rPr lang="en-US" smtClean="0"/>
              <a:t>12</a:t>
            </a:fld>
            <a:endParaRPr lang="en-US"/>
          </a:p>
        </p:txBody>
      </p:sp>
    </p:spTree>
    <p:extLst>
      <p:ext uri="{BB962C8B-B14F-4D97-AF65-F5344CB8AC3E}">
        <p14:creationId xmlns:p14="http://schemas.microsoft.com/office/powerpoint/2010/main" val="27716877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Compared to Storm</a:t>
            </a:r>
          </a:p>
          <a:p>
            <a:pPr lvl="1"/>
            <a:r>
              <a:rPr lang="en-US" dirty="0" smtClean="0"/>
              <a:t>Storm is 2x slower than Discretized Streams</a:t>
            </a:r>
            <a:endParaRPr lang="en-US" dirty="0"/>
          </a:p>
        </p:txBody>
      </p:sp>
      <p:sp>
        <p:nvSpPr>
          <p:cNvPr id="4" name="Slide Number Placeholder 3"/>
          <p:cNvSpPr>
            <a:spLocks noGrp="1"/>
          </p:cNvSpPr>
          <p:nvPr>
            <p:ph type="sldNum" sz="quarter" idx="12"/>
          </p:nvPr>
        </p:nvSpPr>
        <p:spPr/>
        <p:txBody>
          <a:bodyPr/>
          <a:lstStyle/>
          <a:p>
            <a:fld id="{14B32215-8C8B-434F-8C77-B5F50D0AE2A1}" type="slidenum">
              <a:rPr lang="en-US" smtClean="0"/>
              <a:t>13</a:t>
            </a:fld>
            <a:endParaRPr lang="en-US"/>
          </a:p>
        </p:txBody>
      </p:sp>
      <p:pic>
        <p:nvPicPr>
          <p:cNvPr id="5" name="Picture 4"/>
          <p:cNvPicPr>
            <a:picLocks noChangeAspect="1"/>
          </p:cNvPicPr>
          <p:nvPr/>
        </p:nvPicPr>
        <p:blipFill>
          <a:blip r:embed="rId2"/>
          <a:stretch>
            <a:fillRect/>
          </a:stretch>
        </p:blipFill>
        <p:spPr>
          <a:xfrm>
            <a:off x="2503414" y="2739199"/>
            <a:ext cx="7185172" cy="3799713"/>
          </a:xfrm>
          <a:prstGeom prst="rect">
            <a:avLst/>
          </a:prstGeom>
        </p:spPr>
      </p:pic>
    </p:spTree>
    <p:extLst>
      <p:ext uri="{BB962C8B-B14F-4D97-AF65-F5344CB8AC3E}">
        <p14:creationId xmlns:p14="http://schemas.microsoft.com/office/powerpoint/2010/main" val="32135589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Fault Recovery</a:t>
            </a:r>
          </a:p>
          <a:p>
            <a:pPr lvl="1"/>
            <a:r>
              <a:rPr lang="en-US" b="1" dirty="0" smtClean="0"/>
              <a:t>Recovery is fast with at most 1 second delay</a:t>
            </a:r>
            <a:endParaRPr lang="en-US" b="1" dirty="0"/>
          </a:p>
        </p:txBody>
      </p:sp>
      <p:pic>
        <p:nvPicPr>
          <p:cNvPr id="4" name="Picture 3"/>
          <p:cNvPicPr>
            <a:picLocks noChangeAspect="1"/>
          </p:cNvPicPr>
          <p:nvPr/>
        </p:nvPicPr>
        <p:blipFill>
          <a:blip r:embed="rId3"/>
          <a:stretch>
            <a:fillRect/>
          </a:stretch>
        </p:blipFill>
        <p:spPr>
          <a:xfrm>
            <a:off x="1885950" y="2749981"/>
            <a:ext cx="8515350" cy="3737507"/>
          </a:xfrm>
          <a:prstGeom prst="rect">
            <a:avLst/>
          </a:prstGeom>
        </p:spPr>
      </p:pic>
      <p:sp>
        <p:nvSpPr>
          <p:cNvPr id="5" name="Slide Number Placeholder 4"/>
          <p:cNvSpPr>
            <a:spLocks noGrp="1"/>
          </p:cNvSpPr>
          <p:nvPr>
            <p:ph type="sldNum" sz="quarter" idx="12"/>
          </p:nvPr>
        </p:nvSpPr>
        <p:spPr/>
        <p:txBody>
          <a:bodyPr/>
          <a:lstStyle/>
          <a:p>
            <a:fld id="{14B32215-8C8B-434F-8C77-B5F50D0AE2A1}" type="slidenum">
              <a:rPr lang="en-US" smtClean="0"/>
              <a:t>14</a:t>
            </a:fld>
            <a:endParaRPr lang="en-US"/>
          </a:p>
        </p:txBody>
      </p:sp>
    </p:spTree>
    <p:extLst>
      <p:ext uri="{BB962C8B-B14F-4D97-AF65-F5344CB8AC3E}">
        <p14:creationId xmlns:p14="http://schemas.microsoft.com/office/powerpoint/2010/main" val="34825941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Stragglers recovery</a:t>
            </a:r>
          </a:p>
          <a:p>
            <a:pPr lvl="1"/>
            <a:r>
              <a:rPr lang="en-US" dirty="0" smtClean="0"/>
              <a:t>Speculative execution improves response time significantly.</a:t>
            </a:r>
            <a:endParaRPr lang="en-US" dirty="0"/>
          </a:p>
        </p:txBody>
      </p:sp>
      <p:sp>
        <p:nvSpPr>
          <p:cNvPr id="4" name="Slide Number Placeholder 3"/>
          <p:cNvSpPr>
            <a:spLocks noGrp="1"/>
          </p:cNvSpPr>
          <p:nvPr>
            <p:ph type="sldNum" sz="quarter" idx="12"/>
          </p:nvPr>
        </p:nvSpPr>
        <p:spPr/>
        <p:txBody>
          <a:bodyPr/>
          <a:lstStyle/>
          <a:p>
            <a:fld id="{14B32215-8C8B-434F-8C77-B5F50D0AE2A1}" type="slidenum">
              <a:rPr lang="en-US" smtClean="0"/>
              <a:t>15</a:t>
            </a:fld>
            <a:endParaRPr lang="en-US"/>
          </a:p>
        </p:txBody>
      </p:sp>
      <p:pic>
        <p:nvPicPr>
          <p:cNvPr id="5" name="Picture 4"/>
          <p:cNvPicPr>
            <a:picLocks noChangeAspect="1"/>
          </p:cNvPicPr>
          <p:nvPr/>
        </p:nvPicPr>
        <p:blipFill rotWithShape="1">
          <a:blip r:embed="rId2"/>
          <a:srcRect t="9926"/>
          <a:stretch/>
        </p:blipFill>
        <p:spPr>
          <a:xfrm>
            <a:off x="1070327" y="2873829"/>
            <a:ext cx="10051345" cy="3303134"/>
          </a:xfrm>
          <a:prstGeom prst="rect">
            <a:avLst/>
          </a:prstGeom>
        </p:spPr>
      </p:pic>
    </p:spTree>
    <p:extLst>
      <p:ext uri="{BB962C8B-B14F-4D97-AF65-F5344CB8AC3E}">
        <p14:creationId xmlns:p14="http://schemas.microsoft.com/office/powerpoint/2010/main" val="2902973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Comments</a:t>
            </a:r>
            <a:endParaRPr lang="en-US" dirty="0"/>
          </a:p>
        </p:txBody>
      </p:sp>
      <p:sp>
        <p:nvSpPr>
          <p:cNvPr id="3" name="Content Placeholder 2"/>
          <p:cNvSpPr>
            <a:spLocks noGrp="1"/>
          </p:cNvSpPr>
          <p:nvPr>
            <p:ph idx="1"/>
          </p:nvPr>
        </p:nvSpPr>
        <p:spPr/>
        <p:txBody>
          <a:bodyPr>
            <a:normAutofit/>
          </a:bodyPr>
          <a:lstStyle/>
          <a:p>
            <a:r>
              <a:rPr lang="en-US" dirty="0" smtClean="0"/>
              <a:t>Batch size</a:t>
            </a:r>
          </a:p>
          <a:p>
            <a:pPr lvl="1"/>
            <a:r>
              <a:rPr lang="en-US" dirty="0"/>
              <a:t>Minimum latency is fixed based on batching data</a:t>
            </a:r>
          </a:p>
          <a:p>
            <a:pPr lvl="1"/>
            <a:r>
              <a:rPr lang="en-US" dirty="0" smtClean="0"/>
              <a:t>Burst workload</a:t>
            </a:r>
          </a:p>
          <a:p>
            <a:pPr lvl="1"/>
            <a:r>
              <a:rPr lang="en-US" dirty="0" smtClean="0"/>
              <a:t>Dynamic change the batch size?</a:t>
            </a:r>
          </a:p>
          <a:p>
            <a:r>
              <a:rPr lang="en-US" dirty="0" smtClean="0"/>
              <a:t>Driver/Master fault</a:t>
            </a:r>
          </a:p>
          <a:p>
            <a:pPr lvl="1"/>
            <a:r>
              <a:rPr lang="en-US" dirty="0" smtClean="0"/>
              <a:t>Periodically save master data into HDFS, probably need a manual setup</a:t>
            </a:r>
          </a:p>
          <a:p>
            <a:pPr lvl="1"/>
            <a:r>
              <a:rPr lang="en-US" dirty="0" smtClean="0"/>
              <a:t>Multiple masters, Zookeeper?</a:t>
            </a:r>
          </a:p>
          <a:p>
            <a:r>
              <a:rPr lang="en-US" dirty="0"/>
              <a:t>Memory usage</a:t>
            </a:r>
          </a:p>
          <a:p>
            <a:pPr lvl="1"/>
            <a:r>
              <a:rPr lang="en-US" dirty="0"/>
              <a:t>Higher </a:t>
            </a:r>
            <a:r>
              <a:rPr lang="en-US" dirty="0" smtClean="0"/>
              <a:t>than continuous </a:t>
            </a:r>
            <a:r>
              <a:rPr lang="en-US" dirty="0"/>
              <a:t>operators with mutable state</a:t>
            </a:r>
          </a:p>
          <a:p>
            <a:pPr lvl="1"/>
            <a:r>
              <a:rPr lang="en-US" dirty="0"/>
              <a:t>It may possible to reduce the memory usage by storing only </a:t>
            </a:r>
            <a:r>
              <a:rPr lang="el-GR" dirty="0"/>
              <a:t>Δ</a:t>
            </a:r>
            <a:r>
              <a:rPr lang="en-US" dirty="0"/>
              <a:t> between RDDs</a:t>
            </a:r>
          </a:p>
          <a:p>
            <a:pPr lvl="1"/>
            <a:endParaRPr lang="en-US" dirty="0"/>
          </a:p>
        </p:txBody>
      </p:sp>
      <p:sp>
        <p:nvSpPr>
          <p:cNvPr id="4" name="Slide Number Placeholder 3"/>
          <p:cNvSpPr>
            <a:spLocks noGrp="1"/>
          </p:cNvSpPr>
          <p:nvPr>
            <p:ph type="sldNum" sz="quarter" idx="12"/>
          </p:nvPr>
        </p:nvSpPr>
        <p:spPr/>
        <p:txBody>
          <a:bodyPr/>
          <a:lstStyle/>
          <a:p>
            <a:fld id="{14B32215-8C8B-434F-8C77-B5F50D0AE2A1}" type="slidenum">
              <a:rPr lang="en-US" smtClean="0"/>
              <a:t>16</a:t>
            </a:fld>
            <a:endParaRPr lang="en-US"/>
          </a:p>
        </p:txBody>
      </p:sp>
    </p:spTree>
    <p:extLst>
      <p:ext uri="{BB962C8B-B14F-4D97-AF65-F5344CB8AC3E}">
        <p14:creationId xmlns:p14="http://schemas.microsoft.com/office/powerpoint/2010/main" val="3471038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Comments</a:t>
            </a:r>
            <a:endParaRPr lang="en-US" dirty="0"/>
          </a:p>
        </p:txBody>
      </p:sp>
      <p:sp>
        <p:nvSpPr>
          <p:cNvPr id="3" name="Content Placeholder 2"/>
          <p:cNvSpPr>
            <a:spLocks noGrp="1"/>
          </p:cNvSpPr>
          <p:nvPr>
            <p:ph idx="1"/>
          </p:nvPr>
        </p:nvSpPr>
        <p:spPr/>
        <p:txBody>
          <a:bodyPr/>
          <a:lstStyle/>
          <a:p>
            <a:r>
              <a:rPr lang="en-US" altLang="zh-CN" dirty="0" smtClean="0"/>
              <a:t>No latency evaluation</a:t>
            </a:r>
          </a:p>
          <a:p>
            <a:pPr lvl="1"/>
            <a:r>
              <a:rPr lang="en-US" altLang="zh-CN" dirty="0" smtClean="0"/>
              <a:t>How does it perform compared to Storm/S4</a:t>
            </a:r>
          </a:p>
          <a:p>
            <a:endParaRPr lang="en-US" dirty="0"/>
          </a:p>
          <a:p>
            <a:r>
              <a:rPr lang="en-US" dirty="0" smtClean="0"/>
              <a:t>Compute </a:t>
            </a:r>
            <a:r>
              <a:rPr lang="en-US" dirty="0"/>
              <a:t>intervals need synchronization</a:t>
            </a:r>
            <a:endParaRPr lang="en-US" altLang="zh-CN" dirty="0" smtClean="0"/>
          </a:p>
          <a:p>
            <a:pPr lvl="1"/>
            <a:r>
              <a:rPr lang="en-US" dirty="0"/>
              <a:t>the nodes have their clocks </a:t>
            </a:r>
            <a:r>
              <a:rPr lang="en-US" dirty="0" smtClean="0"/>
              <a:t>synchronized via </a:t>
            </a:r>
            <a:r>
              <a:rPr lang="en-US" dirty="0"/>
              <a:t>NTP</a:t>
            </a:r>
            <a:endParaRPr lang="en-US" altLang="zh-CN"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14B32215-8C8B-434F-8C77-B5F50D0AE2A1}" type="slidenum">
              <a:rPr lang="en-US" smtClean="0"/>
              <a:t>17</a:t>
            </a:fld>
            <a:endParaRPr lang="en-US"/>
          </a:p>
        </p:txBody>
      </p:sp>
    </p:spTree>
    <p:extLst>
      <p:ext uri="{BB962C8B-B14F-4D97-AF65-F5344CB8AC3E}">
        <p14:creationId xmlns:p14="http://schemas.microsoft.com/office/powerpoint/2010/main" val="2034832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noAutofit/>
          </a:bodyPr>
          <a:lstStyle/>
          <a:p>
            <a:r>
              <a:rPr lang="en-US" dirty="0" smtClean="0"/>
              <a:t>Many </a:t>
            </a:r>
            <a:r>
              <a:rPr lang="en-US" altLang="zh-CN" dirty="0" smtClean="0"/>
              <a:t>i</a:t>
            </a:r>
            <a:r>
              <a:rPr lang="en-US" dirty="0" smtClean="0"/>
              <a:t>mportant applications must process large data streams in real time</a:t>
            </a:r>
          </a:p>
          <a:p>
            <a:pPr lvl="1"/>
            <a:r>
              <a:rPr lang="en-US" dirty="0" smtClean="0"/>
              <a:t>Site activity statistics, cluster monitoring, spam filtering,...</a:t>
            </a:r>
          </a:p>
          <a:p>
            <a:pPr lvl="1"/>
            <a:endParaRPr lang="en-US" dirty="0"/>
          </a:p>
          <a:p>
            <a:r>
              <a:rPr lang="en-US" altLang="zh-CN" dirty="0" smtClean="0"/>
              <a:t>Would like to have…</a:t>
            </a:r>
          </a:p>
          <a:p>
            <a:pPr lvl="1"/>
            <a:r>
              <a:rPr lang="en-US" b="1" dirty="0" smtClean="0"/>
              <a:t>Second-scale latency</a:t>
            </a:r>
          </a:p>
          <a:p>
            <a:pPr lvl="1"/>
            <a:r>
              <a:rPr lang="en-US" b="1" dirty="0" smtClean="0"/>
              <a:t>Scalability to hundreds of nodes</a:t>
            </a:r>
          </a:p>
          <a:p>
            <a:pPr lvl="1"/>
            <a:r>
              <a:rPr lang="en-US" b="1" dirty="0" smtClean="0"/>
              <a:t>Second-scale recovery from faults and stragglers </a:t>
            </a:r>
          </a:p>
          <a:p>
            <a:pPr lvl="1"/>
            <a:r>
              <a:rPr lang="en-US" b="1" dirty="0" smtClean="0"/>
              <a:t>Cost-efficient</a:t>
            </a:r>
            <a:endParaRPr lang="en-US" b="1" dirty="0"/>
          </a:p>
        </p:txBody>
      </p:sp>
      <p:sp>
        <p:nvSpPr>
          <p:cNvPr id="4" name="Rounded Rectangular Callout 3"/>
          <p:cNvSpPr/>
          <p:nvPr/>
        </p:nvSpPr>
        <p:spPr>
          <a:xfrm>
            <a:off x="8275510" y="4610036"/>
            <a:ext cx="3413379" cy="977900"/>
          </a:xfrm>
          <a:prstGeom prst="wedgeRoundRectCallout">
            <a:avLst>
              <a:gd name="adj1" fmla="val -73045"/>
              <a:gd name="adj2" fmla="val 1837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Previous Streaming frameworks don’t meet these 2 goals together</a:t>
            </a:r>
            <a:endParaRPr lang="en-US" sz="2000" dirty="0"/>
          </a:p>
        </p:txBody>
      </p:sp>
      <p:sp>
        <p:nvSpPr>
          <p:cNvPr id="5" name="Slide Number Placeholder 4"/>
          <p:cNvSpPr>
            <a:spLocks noGrp="1"/>
          </p:cNvSpPr>
          <p:nvPr>
            <p:ph type="sldNum" sz="quarter" idx="12"/>
          </p:nvPr>
        </p:nvSpPr>
        <p:spPr/>
        <p:txBody>
          <a:bodyPr/>
          <a:lstStyle/>
          <a:p>
            <a:fld id="{14B32215-8C8B-434F-8C77-B5F50D0AE2A1}" type="slidenum">
              <a:rPr lang="en-US" smtClean="0"/>
              <a:t>2</a:t>
            </a:fld>
            <a:endParaRPr lang="en-US" dirty="0"/>
          </a:p>
        </p:txBody>
      </p:sp>
    </p:spTree>
    <p:extLst>
      <p:ext uri="{BB962C8B-B14F-4D97-AF65-F5344CB8AC3E}">
        <p14:creationId xmlns:p14="http://schemas.microsoft.com/office/powerpoint/2010/main" val="1398418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Previous Streaming Systems</a:t>
            </a:r>
            <a:endParaRPr lang="en-US" dirty="0"/>
          </a:p>
        </p:txBody>
      </p:sp>
      <p:sp>
        <p:nvSpPr>
          <p:cNvPr id="3" name="Content Placeholder 2"/>
          <p:cNvSpPr>
            <a:spLocks noGrp="1"/>
          </p:cNvSpPr>
          <p:nvPr>
            <p:ph idx="1"/>
          </p:nvPr>
        </p:nvSpPr>
        <p:spPr/>
        <p:txBody>
          <a:bodyPr>
            <a:normAutofit/>
          </a:bodyPr>
          <a:lstStyle/>
          <a:p>
            <a:r>
              <a:rPr lang="en-US" dirty="0"/>
              <a:t>Record-at-a-time processing </a:t>
            </a:r>
            <a:r>
              <a:rPr lang="en-US" dirty="0" smtClean="0"/>
              <a:t>model </a:t>
            </a:r>
            <a:endParaRPr lang="en-US" dirty="0"/>
          </a:p>
          <a:p>
            <a:r>
              <a:rPr lang="en-US" dirty="0" smtClean="0"/>
              <a:t>Fault tolerance via </a:t>
            </a:r>
            <a:r>
              <a:rPr lang="en-US" i="1" dirty="0" smtClean="0"/>
              <a:t>replication </a:t>
            </a:r>
            <a:r>
              <a:rPr lang="en-US" dirty="0" smtClean="0"/>
              <a:t>or </a:t>
            </a:r>
            <a:r>
              <a:rPr lang="en-US" i="1" dirty="0" smtClean="0"/>
              <a:t>upstream backup</a:t>
            </a:r>
            <a:endParaRPr lang="en-US" dirty="0"/>
          </a:p>
        </p:txBody>
      </p:sp>
      <p:pic>
        <p:nvPicPr>
          <p:cNvPr id="5" name="Picture 4"/>
          <p:cNvPicPr>
            <a:picLocks noChangeAspect="1"/>
          </p:cNvPicPr>
          <p:nvPr/>
        </p:nvPicPr>
        <p:blipFill>
          <a:blip r:embed="rId3"/>
          <a:stretch>
            <a:fillRect/>
          </a:stretch>
        </p:blipFill>
        <p:spPr>
          <a:xfrm>
            <a:off x="403267" y="3462568"/>
            <a:ext cx="4644984" cy="2844775"/>
          </a:xfrm>
          <a:prstGeom prst="rect">
            <a:avLst/>
          </a:prstGeom>
        </p:spPr>
      </p:pic>
      <p:grpSp>
        <p:nvGrpSpPr>
          <p:cNvPr id="4" name="Group 3"/>
          <p:cNvGrpSpPr/>
          <p:nvPr/>
        </p:nvGrpSpPr>
        <p:grpSpPr>
          <a:xfrm>
            <a:off x="6126039" y="3666917"/>
            <a:ext cx="5699990" cy="3021081"/>
            <a:chOff x="6126039" y="3666917"/>
            <a:chExt cx="5699990" cy="3021081"/>
          </a:xfrm>
        </p:grpSpPr>
        <p:pic>
          <p:nvPicPr>
            <p:cNvPr id="6" name="Picture 5"/>
            <p:cNvPicPr>
              <a:picLocks noChangeAspect="1"/>
            </p:cNvPicPr>
            <p:nvPr/>
          </p:nvPicPr>
          <p:blipFill>
            <a:blip r:embed="rId4"/>
            <a:stretch>
              <a:fillRect/>
            </a:stretch>
          </p:blipFill>
          <p:spPr>
            <a:xfrm>
              <a:off x="6126039" y="3666917"/>
              <a:ext cx="5699990" cy="2545880"/>
            </a:xfrm>
            <a:prstGeom prst="rect">
              <a:avLst/>
            </a:prstGeom>
          </p:spPr>
        </p:pic>
        <p:pic>
          <p:nvPicPr>
            <p:cNvPr id="8" name="Picture 7"/>
            <p:cNvPicPr>
              <a:picLocks noChangeAspect="1"/>
            </p:cNvPicPr>
            <p:nvPr/>
          </p:nvPicPr>
          <p:blipFill>
            <a:blip r:embed="rId5"/>
            <a:stretch>
              <a:fillRect/>
            </a:stretch>
          </p:blipFill>
          <p:spPr>
            <a:xfrm>
              <a:off x="9770136" y="5589327"/>
              <a:ext cx="1860653" cy="1098671"/>
            </a:xfrm>
            <a:prstGeom prst="rect">
              <a:avLst/>
            </a:prstGeom>
          </p:spPr>
        </p:pic>
        <p:sp>
          <p:nvSpPr>
            <p:cNvPr id="9" name="Multiply 8"/>
            <p:cNvSpPr/>
            <p:nvPr/>
          </p:nvSpPr>
          <p:spPr>
            <a:xfrm>
              <a:off x="9906000" y="3936818"/>
              <a:ext cx="1047750" cy="1104900"/>
            </a:xfrm>
            <a:prstGeom prst="mathMultiply">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1" name="Straight Arrow Connector 10"/>
            <p:cNvCxnSpPr/>
            <p:nvPr/>
          </p:nvCxnSpPr>
          <p:spPr>
            <a:xfrm>
              <a:off x="8951706" y="4635465"/>
              <a:ext cx="881828" cy="1428325"/>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8997527" y="5589327"/>
              <a:ext cx="772609" cy="531049"/>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455355" y="2942910"/>
            <a:ext cx="5256110" cy="7694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altLang="zh-CN" sz="2400" dirty="0" smtClean="0"/>
              <a:t>Replication</a:t>
            </a:r>
          </a:p>
          <a:p>
            <a:pPr algn="ctr"/>
            <a:r>
              <a:rPr lang="en-US" altLang="zh-CN" sz="2000" dirty="0" smtClean="0"/>
              <a:t>Fast Recovery, but 2x hardware cost</a:t>
            </a:r>
            <a:endParaRPr lang="en-US" sz="2000" dirty="0"/>
          </a:p>
        </p:txBody>
      </p:sp>
      <p:sp>
        <p:nvSpPr>
          <p:cNvPr id="16" name="TextBox 15"/>
          <p:cNvSpPr txBox="1"/>
          <p:nvPr/>
        </p:nvSpPr>
        <p:spPr>
          <a:xfrm>
            <a:off x="6480535" y="2942910"/>
            <a:ext cx="5256110" cy="7694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altLang="zh-CN" sz="2400" dirty="0" smtClean="0"/>
              <a:t>Upstream Backup</a:t>
            </a:r>
          </a:p>
          <a:p>
            <a:pPr algn="ctr"/>
            <a:r>
              <a:rPr lang="en-US" altLang="zh-CN" sz="2000" dirty="0" smtClean="0"/>
              <a:t>No 2x hardware, slow to recovery</a:t>
            </a:r>
            <a:endParaRPr lang="en-US" sz="2000" dirty="0"/>
          </a:p>
        </p:txBody>
      </p:sp>
      <p:sp>
        <p:nvSpPr>
          <p:cNvPr id="17" name="Rectangle 16"/>
          <p:cNvSpPr/>
          <p:nvPr/>
        </p:nvSpPr>
        <p:spPr>
          <a:xfrm>
            <a:off x="4352543" y="6113959"/>
            <a:ext cx="3486913" cy="62420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dirty="0" smtClean="0"/>
              <a:t>Neither handle</a:t>
            </a:r>
            <a:r>
              <a:rPr lang="en-US" altLang="zh-CN" sz="2400" dirty="0" smtClean="0"/>
              <a:t>s</a:t>
            </a:r>
            <a:r>
              <a:rPr lang="en-US" sz="2400" dirty="0" smtClean="0"/>
              <a:t> stragglers</a:t>
            </a:r>
            <a:endParaRPr lang="en-US" sz="2400" dirty="0"/>
          </a:p>
        </p:txBody>
      </p:sp>
      <p:sp>
        <p:nvSpPr>
          <p:cNvPr id="18" name="Slide Number Placeholder 17"/>
          <p:cNvSpPr>
            <a:spLocks noGrp="1"/>
          </p:cNvSpPr>
          <p:nvPr>
            <p:ph type="sldNum" sz="quarter" idx="12"/>
          </p:nvPr>
        </p:nvSpPr>
        <p:spPr/>
        <p:txBody>
          <a:bodyPr/>
          <a:lstStyle/>
          <a:p>
            <a:fld id="{14B32215-8C8B-434F-8C77-B5F50D0AE2A1}" type="slidenum">
              <a:rPr lang="en-US" smtClean="0"/>
              <a:t>3</a:t>
            </a:fld>
            <a:endParaRPr lang="en-US"/>
          </a:p>
        </p:txBody>
      </p:sp>
    </p:spTree>
    <p:extLst>
      <p:ext uri="{BB962C8B-B14F-4D97-AF65-F5344CB8AC3E}">
        <p14:creationId xmlns:p14="http://schemas.microsoft.com/office/powerpoint/2010/main" val="1477978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500" fill="hold"/>
                                        <p:tgtEl>
                                          <p:spTgt spid="17"/>
                                        </p:tgtEl>
                                        <p:attrNameLst>
                                          <p:attrName>ppt_x</p:attrName>
                                        </p:attrNameLst>
                                      </p:cBhvr>
                                      <p:tavLst>
                                        <p:tav tm="0">
                                          <p:val>
                                            <p:strVal val="#ppt_x"/>
                                          </p:val>
                                        </p:tav>
                                        <p:tav tm="100000">
                                          <p:val>
                                            <p:strVal val="#ppt_x"/>
                                          </p:val>
                                        </p:tav>
                                      </p:tavLst>
                                    </p:anim>
                                    <p:anim calcmode="lin" valueType="num">
                                      <p:cBhvr additive="base">
                                        <p:cTn id="3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Discretized Streams </a:t>
            </a:r>
            <a:endParaRPr lang="en-US" dirty="0"/>
          </a:p>
        </p:txBody>
      </p:sp>
      <p:pic>
        <p:nvPicPr>
          <p:cNvPr id="4" name="Content Placeholder 3"/>
          <p:cNvPicPr>
            <a:picLocks noGrp="1" noChangeAspect="1"/>
          </p:cNvPicPr>
          <p:nvPr>
            <p:ph idx="1"/>
          </p:nvPr>
        </p:nvPicPr>
        <p:blipFill>
          <a:blip r:embed="rId3"/>
          <a:stretch>
            <a:fillRect/>
          </a:stretch>
        </p:blipFill>
        <p:spPr>
          <a:xfrm>
            <a:off x="1924050" y="1986756"/>
            <a:ext cx="7677150" cy="4375976"/>
          </a:xfrm>
          <a:prstGeom prst="rect">
            <a:avLst/>
          </a:prstGeom>
        </p:spPr>
      </p:pic>
      <p:sp>
        <p:nvSpPr>
          <p:cNvPr id="5" name="Rectangular Callout 4"/>
          <p:cNvSpPr/>
          <p:nvPr/>
        </p:nvSpPr>
        <p:spPr>
          <a:xfrm>
            <a:off x="9020175" y="4098910"/>
            <a:ext cx="2914650" cy="1504950"/>
          </a:xfrm>
          <a:prstGeom prst="wedgeRectCallout">
            <a:avLst>
              <a:gd name="adj1" fmla="val -89705"/>
              <a:gd name="adj2" fmla="val 124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immutable </a:t>
            </a:r>
            <a:r>
              <a:rPr lang="en-US" sz="2400" dirty="0" smtClean="0"/>
              <a:t>dataset (output </a:t>
            </a:r>
            <a:r>
              <a:rPr lang="en-US" sz="2400" dirty="0"/>
              <a:t>or state</a:t>
            </a:r>
            <a:r>
              <a:rPr lang="en-US" sz="2400" dirty="0" smtClean="0"/>
              <a:t>); stored </a:t>
            </a:r>
            <a:r>
              <a:rPr lang="en-US" sz="2400" dirty="0"/>
              <a:t>in memory</a:t>
            </a:r>
          </a:p>
          <a:p>
            <a:r>
              <a:rPr lang="en-US" sz="2400" dirty="0"/>
              <a:t>as Spark RDD</a:t>
            </a:r>
          </a:p>
        </p:txBody>
      </p:sp>
      <p:sp>
        <p:nvSpPr>
          <p:cNvPr id="6" name="Slide Number Placeholder 5"/>
          <p:cNvSpPr>
            <a:spLocks noGrp="1"/>
          </p:cNvSpPr>
          <p:nvPr>
            <p:ph type="sldNum" sz="quarter" idx="12"/>
          </p:nvPr>
        </p:nvSpPr>
        <p:spPr/>
        <p:txBody>
          <a:bodyPr/>
          <a:lstStyle/>
          <a:p>
            <a:fld id="{14B32215-8C8B-434F-8C77-B5F50D0AE2A1}" type="slidenum">
              <a:rPr lang="en-US" smtClean="0"/>
              <a:t>4</a:t>
            </a:fld>
            <a:endParaRPr lang="en-US"/>
          </a:p>
        </p:txBody>
      </p:sp>
      <p:sp>
        <p:nvSpPr>
          <p:cNvPr id="7"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smtClean="0"/>
              <a:t>A</a:t>
            </a:r>
            <a:r>
              <a:rPr lang="en-US" dirty="0" smtClean="0"/>
              <a:t> streaming computation as a series of very small, deterministic batch jobs</a:t>
            </a:r>
          </a:p>
        </p:txBody>
      </p:sp>
    </p:spTree>
    <p:extLst>
      <p:ext uri="{BB962C8B-B14F-4D97-AF65-F5344CB8AC3E}">
        <p14:creationId xmlns:p14="http://schemas.microsoft.com/office/powerpoint/2010/main" val="29487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Resilient Distributed Datasets(RDD</a:t>
            </a:r>
            <a:r>
              <a:rPr lang="en-US" altLang="zh-CN" dirty="0" smtClean="0"/>
              <a:t>s</a:t>
            </a:r>
            <a:r>
              <a:rPr lang="en-US" dirty="0" smtClean="0"/>
              <a:t>)</a:t>
            </a:r>
            <a:endParaRPr lang="en-US" dirty="0"/>
          </a:p>
        </p:txBody>
      </p:sp>
      <p:sp>
        <p:nvSpPr>
          <p:cNvPr id="3" name="Content Placeholder 2"/>
          <p:cNvSpPr>
            <a:spLocks noGrp="1"/>
          </p:cNvSpPr>
          <p:nvPr>
            <p:ph idx="1"/>
          </p:nvPr>
        </p:nvSpPr>
        <p:spPr>
          <a:xfrm>
            <a:off x="838200" y="1825625"/>
            <a:ext cx="11140440" cy="4351338"/>
          </a:xfrm>
        </p:spPr>
        <p:txBody>
          <a:bodyPr>
            <a:noAutofit/>
          </a:bodyPr>
          <a:lstStyle/>
          <a:p>
            <a:r>
              <a:rPr lang="en-US" dirty="0" smtClean="0">
                <a:ea typeface="ＭＳ Ｐゴシック" panose="020B0600070205080204" pitchFamily="34" charset="-128"/>
              </a:rPr>
              <a:t>An </a:t>
            </a:r>
            <a:r>
              <a:rPr lang="en-US" dirty="0">
                <a:ea typeface="ＭＳ Ｐゴシック" panose="020B0600070205080204" pitchFamily="34" charset="-128"/>
              </a:rPr>
              <a:t>RDD is </a:t>
            </a:r>
            <a:r>
              <a:rPr lang="en-US" b="1" dirty="0">
                <a:ea typeface="ＭＳ Ｐゴシック" panose="020B0600070205080204" pitchFamily="34" charset="-128"/>
              </a:rPr>
              <a:t>an immutable, in-memory, </a:t>
            </a:r>
            <a:r>
              <a:rPr lang="en-US" b="1" dirty="0" smtClean="0">
                <a:ea typeface="ＭＳ Ｐゴシック" panose="020B0600070205080204" pitchFamily="34" charset="-128"/>
              </a:rPr>
              <a:t>partitioned</a:t>
            </a:r>
            <a:r>
              <a:rPr lang="en-US" dirty="0" smtClean="0">
                <a:ea typeface="ＭＳ Ｐゴシック" panose="020B0600070205080204" pitchFamily="34" charset="-128"/>
              </a:rPr>
              <a:t> logical </a:t>
            </a:r>
            <a:r>
              <a:rPr lang="en-US" dirty="0">
                <a:ea typeface="ＭＳ Ｐゴシック" panose="020B0600070205080204" pitchFamily="34" charset="-128"/>
              </a:rPr>
              <a:t>collection of </a:t>
            </a:r>
            <a:r>
              <a:rPr lang="en-US" dirty="0" smtClean="0">
                <a:ea typeface="ＭＳ Ｐゴシック" panose="020B0600070205080204" pitchFamily="34" charset="-128"/>
              </a:rPr>
              <a:t>records</a:t>
            </a:r>
            <a:endParaRPr lang="en-US" dirty="0">
              <a:ea typeface="ＭＳ Ｐゴシック" panose="020B0600070205080204" pitchFamily="34" charset="-128"/>
            </a:endParaRPr>
          </a:p>
          <a:p>
            <a:pPr>
              <a:spcBef>
                <a:spcPts val="1800"/>
              </a:spcBef>
            </a:pPr>
            <a:r>
              <a:rPr lang="en-US" dirty="0">
                <a:ea typeface="ＭＳ Ｐゴシック" panose="020B0600070205080204" pitchFamily="34" charset="-128"/>
              </a:rPr>
              <a:t>RDDs maintain </a:t>
            </a:r>
            <a:r>
              <a:rPr lang="en-US" b="1" dirty="0">
                <a:ea typeface="ＭＳ Ｐゴシック" panose="020B0600070205080204" pitchFamily="34" charset="-128"/>
              </a:rPr>
              <a:t>lineage</a:t>
            </a:r>
            <a:r>
              <a:rPr lang="en-US" dirty="0">
                <a:ea typeface="ＭＳ Ｐゴシック" panose="020B0600070205080204" pitchFamily="34" charset="-128"/>
              </a:rPr>
              <a:t> information that can be used to reconstruct lost partitions</a:t>
            </a:r>
          </a:p>
          <a:p>
            <a:endParaRPr lang="en-US" dirty="0"/>
          </a:p>
        </p:txBody>
      </p:sp>
      <p:sp>
        <p:nvSpPr>
          <p:cNvPr id="4" name="Slide Number Placeholder 3"/>
          <p:cNvSpPr>
            <a:spLocks noGrp="1"/>
          </p:cNvSpPr>
          <p:nvPr>
            <p:ph type="sldNum" sz="quarter" idx="12"/>
          </p:nvPr>
        </p:nvSpPr>
        <p:spPr>
          <a:xfrm>
            <a:off x="8610600" y="6574060"/>
            <a:ext cx="2743200" cy="365125"/>
          </a:xfrm>
        </p:spPr>
        <p:txBody>
          <a:bodyPr/>
          <a:lstStyle/>
          <a:p>
            <a:fld id="{14B32215-8C8B-434F-8C77-B5F50D0AE2A1}" type="slidenum">
              <a:rPr lang="en-US" smtClean="0"/>
              <a:t>5</a:t>
            </a:fld>
            <a:endParaRPr lang="en-US"/>
          </a:p>
        </p:txBody>
      </p:sp>
      <p:sp>
        <p:nvSpPr>
          <p:cNvPr id="41" name="Rounded Rectangle 40"/>
          <p:cNvSpPr/>
          <p:nvPr/>
        </p:nvSpPr>
        <p:spPr>
          <a:xfrm>
            <a:off x="3771900" y="3761010"/>
            <a:ext cx="1981200" cy="4579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t>lines</a:t>
            </a:r>
            <a:endParaRPr lang="en-US" sz="2400" dirty="0"/>
          </a:p>
        </p:txBody>
      </p:sp>
      <p:sp>
        <p:nvSpPr>
          <p:cNvPr id="42" name="Rounded Rectangle 41"/>
          <p:cNvSpPr/>
          <p:nvPr/>
        </p:nvSpPr>
        <p:spPr>
          <a:xfrm>
            <a:off x="3771900" y="4622228"/>
            <a:ext cx="1981200" cy="4579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t>errors</a:t>
            </a:r>
            <a:endParaRPr lang="en-US" sz="2400" dirty="0"/>
          </a:p>
        </p:txBody>
      </p:sp>
      <p:sp>
        <p:nvSpPr>
          <p:cNvPr id="43" name="Rounded Rectangle 42"/>
          <p:cNvSpPr/>
          <p:nvPr/>
        </p:nvSpPr>
        <p:spPr>
          <a:xfrm>
            <a:off x="3771900" y="5478685"/>
            <a:ext cx="1981200" cy="4579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t>HDFS errors</a:t>
            </a:r>
            <a:endParaRPr lang="en-US" sz="2400" dirty="0"/>
          </a:p>
        </p:txBody>
      </p:sp>
      <p:sp>
        <p:nvSpPr>
          <p:cNvPr id="44" name="Rounded Rectangle 43"/>
          <p:cNvSpPr/>
          <p:nvPr/>
        </p:nvSpPr>
        <p:spPr>
          <a:xfrm>
            <a:off x="3771900" y="6298628"/>
            <a:ext cx="1981200" cy="4579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time fields</a:t>
            </a:r>
            <a:endParaRPr lang="en-US" sz="2400" dirty="0"/>
          </a:p>
        </p:txBody>
      </p:sp>
      <p:sp>
        <p:nvSpPr>
          <p:cNvPr id="45" name="TextBox 44"/>
          <p:cNvSpPr txBox="1"/>
          <p:nvPr/>
        </p:nvSpPr>
        <p:spPr>
          <a:xfrm>
            <a:off x="6096000" y="3322860"/>
            <a:ext cx="5257800" cy="461665"/>
          </a:xfrm>
          <a:prstGeom prst="rect">
            <a:avLst/>
          </a:prstGeom>
          <a:noFill/>
        </p:spPr>
        <p:txBody>
          <a:bodyPr wrap="square" rtlCol="0">
            <a:spAutoFit/>
          </a:bodyPr>
          <a:lstStyle/>
          <a:p>
            <a:r>
              <a:rPr lang="en-US" sz="2400" dirty="0"/>
              <a:t>lines = </a:t>
            </a:r>
            <a:r>
              <a:rPr lang="en-US" sz="2400" dirty="0" err="1"/>
              <a:t>spark.textFile</a:t>
            </a:r>
            <a:r>
              <a:rPr lang="en-US" sz="2400" dirty="0"/>
              <a:t>("</a:t>
            </a:r>
            <a:r>
              <a:rPr lang="en-US" sz="2400" dirty="0" err="1"/>
              <a:t>hdfs</a:t>
            </a:r>
            <a:r>
              <a:rPr lang="en-US" sz="2400" dirty="0"/>
              <a:t>://...")</a:t>
            </a:r>
          </a:p>
        </p:txBody>
      </p:sp>
      <p:sp>
        <p:nvSpPr>
          <p:cNvPr id="46" name="TextBox 45"/>
          <p:cNvSpPr txBox="1"/>
          <p:nvPr/>
        </p:nvSpPr>
        <p:spPr>
          <a:xfrm>
            <a:off x="6096000" y="4261071"/>
            <a:ext cx="5600700" cy="461665"/>
          </a:xfrm>
          <a:prstGeom prst="rect">
            <a:avLst/>
          </a:prstGeom>
          <a:noFill/>
        </p:spPr>
        <p:txBody>
          <a:bodyPr wrap="square" rtlCol="0">
            <a:spAutoFit/>
          </a:bodyPr>
          <a:lstStyle/>
          <a:p>
            <a:r>
              <a:rPr lang="en-US" sz="2400" dirty="0"/>
              <a:t>e</a:t>
            </a:r>
            <a:r>
              <a:rPr lang="en-US" sz="2400" dirty="0" smtClean="0"/>
              <a:t>rrors=</a:t>
            </a:r>
            <a:r>
              <a:rPr lang="en-US" sz="2400" dirty="0" err="1" smtClean="0"/>
              <a:t>lines.filter</a:t>
            </a:r>
            <a:r>
              <a:rPr lang="en-US" sz="2400" dirty="0"/>
              <a:t>(_.</a:t>
            </a:r>
            <a:r>
              <a:rPr lang="en-US" sz="2400" dirty="0" err="1"/>
              <a:t>startsWith</a:t>
            </a:r>
            <a:r>
              <a:rPr lang="en-US" sz="2400" dirty="0"/>
              <a:t>(“ERROR”))</a:t>
            </a:r>
          </a:p>
        </p:txBody>
      </p:sp>
      <p:sp>
        <p:nvSpPr>
          <p:cNvPr id="47" name="TextBox 46"/>
          <p:cNvSpPr txBox="1"/>
          <p:nvPr/>
        </p:nvSpPr>
        <p:spPr>
          <a:xfrm>
            <a:off x="6096000" y="5109353"/>
            <a:ext cx="5257800" cy="461665"/>
          </a:xfrm>
          <a:prstGeom prst="rect">
            <a:avLst/>
          </a:prstGeom>
          <a:noFill/>
        </p:spPr>
        <p:txBody>
          <a:bodyPr wrap="square" rtlCol="0">
            <a:spAutoFit/>
          </a:bodyPr>
          <a:lstStyle/>
          <a:p>
            <a:r>
              <a:rPr lang="en-US" sz="2400" dirty="0" err="1" smtClean="0"/>
              <a:t>HDFS_errors</a:t>
            </a:r>
            <a:r>
              <a:rPr lang="en-US" sz="2400" dirty="0" smtClean="0"/>
              <a:t>=filter</a:t>
            </a:r>
            <a:r>
              <a:rPr lang="en-US" sz="2400" dirty="0"/>
              <a:t>(_.contains(“HDFS”))) </a:t>
            </a:r>
          </a:p>
        </p:txBody>
      </p:sp>
      <p:sp>
        <p:nvSpPr>
          <p:cNvPr id="48" name="TextBox 47"/>
          <p:cNvSpPr txBox="1"/>
          <p:nvPr/>
        </p:nvSpPr>
        <p:spPr>
          <a:xfrm>
            <a:off x="6096000" y="5929296"/>
            <a:ext cx="5257800" cy="461665"/>
          </a:xfrm>
          <a:prstGeom prst="rect">
            <a:avLst/>
          </a:prstGeom>
          <a:noFill/>
        </p:spPr>
        <p:txBody>
          <a:bodyPr wrap="square" rtlCol="0">
            <a:spAutoFit/>
          </a:bodyPr>
          <a:lstStyle/>
          <a:p>
            <a:r>
              <a:rPr lang="en-US" sz="2400" dirty="0" err="1" smtClean="0"/>
              <a:t>HDFS_errors</a:t>
            </a:r>
            <a:r>
              <a:rPr lang="en-US" sz="2400" dirty="0" smtClean="0"/>
              <a:t>=map</a:t>
            </a:r>
            <a:r>
              <a:rPr lang="en-US" sz="2400" dirty="0"/>
              <a:t>(_.split(‘\t’)(3))</a:t>
            </a:r>
          </a:p>
        </p:txBody>
      </p:sp>
      <p:cxnSp>
        <p:nvCxnSpPr>
          <p:cNvPr id="50" name="Straight Arrow Connector 49"/>
          <p:cNvCxnSpPr>
            <a:stCxn id="41" idx="2"/>
            <a:endCxn id="42" idx="0"/>
          </p:cNvCxnSpPr>
          <p:nvPr/>
        </p:nvCxnSpPr>
        <p:spPr>
          <a:xfrm>
            <a:off x="4762500" y="4219004"/>
            <a:ext cx="0" cy="40322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2" name="Straight Arrow Connector 51"/>
          <p:cNvCxnSpPr>
            <a:stCxn id="42" idx="2"/>
            <a:endCxn id="43" idx="0"/>
          </p:cNvCxnSpPr>
          <p:nvPr/>
        </p:nvCxnSpPr>
        <p:spPr>
          <a:xfrm>
            <a:off x="4762500" y="5080222"/>
            <a:ext cx="0" cy="39846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4" name="Straight Arrow Connector 53"/>
          <p:cNvCxnSpPr>
            <a:stCxn id="43" idx="2"/>
            <a:endCxn id="44" idx="0"/>
          </p:cNvCxnSpPr>
          <p:nvPr/>
        </p:nvCxnSpPr>
        <p:spPr>
          <a:xfrm>
            <a:off x="4762500" y="5936679"/>
            <a:ext cx="0" cy="36194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153495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Fault Recovery</a:t>
            </a:r>
            <a:endParaRPr lang="en-US" dirty="0"/>
          </a:p>
        </p:txBody>
      </p:sp>
      <p:sp>
        <p:nvSpPr>
          <p:cNvPr id="3" name="Content Placeholder 2"/>
          <p:cNvSpPr>
            <a:spLocks noGrp="1"/>
          </p:cNvSpPr>
          <p:nvPr>
            <p:ph idx="1"/>
          </p:nvPr>
        </p:nvSpPr>
        <p:spPr/>
        <p:txBody>
          <a:bodyPr/>
          <a:lstStyle/>
          <a:p>
            <a:r>
              <a:rPr lang="en-US" dirty="0" smtClean="0"/>
              <a:t>All dataset Modeled as RDDs with dependency graph</a:t>
            </a:r>
          </a:p>
          <a:p>
            <a:pPr lvl="1"/>
            <a:r>
              <a:rPr lang="en-US" dirty="0" smtClean="0"/>
              <a:t>Fault-tolerant without full replication</a:t>
            </a:r>
          </a:p>
          <a:p>
            <a:r>
              <a:rPr lang="en-US" dirty="0" smtClean="0"/>
              <a:t>Fault/straggler recovery is done in parallel on other nodes </a:t>
            </a:r>
            <a:endParaRPr lang="en-US" dirty="0">
              <a:sym typeface="Wingdings" panose="05000000000000000000" pitchFamily="2" charset="2"/>
            </a:endParaRPr>
          </a:p>
          <a:p>
            <a:pPr lvl="1"/>
            <a:r>
              <a:rPr lang="en-US" dirty="0" smtClean="0">
                <a:sym typeface="Wingdings" panose="05000000000000000000" pitchFamily="2" charset="2"/>
              </a:rPr>
              <a:t>fast recovery</a:t>
            </a:r>
            <a:endParaRPr lang="en-US" dirty="0"/>
          </a:p>
        </p:txBody>
      </p:sp>
      <p:pic>
        <p:nvPicPr>
          <p:cNvPr id="4" name="Picture 3"/>
          <p:cNvPicPr>
            <a:picLocks noChangeAspect="1"/>
          </p:cNvPicPr>
          <p:nvPr/>
        </p:nvPicPr>
        <p:blipFill>
          <a:blip r:embed="rId3"/>
          <a:stretch>
            <a:fillRect/>
          </a:stretch>
        </p:blipFill>
        <p:spPr>
          <a:xfrm>
            <a:off x="2100262" y="3585594"/>
            <a:ext cx="7424738" cy="2919981"/>
          </a:xfrm>
          <a:prstGeom prst="rect">
            <a:avLst/>
          </a:prstGeom>
        </p:spPr>
      </p:pic>
      <p:sp>
        <p:nvSpPr>
          <p:cNvPr id="5" name="Slide Number Placeholder 4"/>
          <p:cNvSpPr>
            <a:spLocks noGrp="1"/>
          </p:cNvSpPr>
          <p:nvPr>
            <p:ph type="sldNum" sz="quarter" idx="12"/>
          </p:nvPr>
        </p:nvSpPr>
        <p:spPr/>
        <p:txBody>
          <a:bodyPr/>
          <a:lstStyle/>
          <a:p>
            <a:fld id="{14B32215-8C8B-434F-8C77-B5F50D0AE2A1}" type="slidenum">
              <a:rPr lang="en-US" smtClean="0"/>
              <a:t>6</a:t>
            </a:fld>
            <a:endParaRPr lang="en-US"/>
          </a:p>
        </p:txBody>
      </p:sp>
    </p:spTree>
    <p:extLst>
      <p:ext uri="{BB962C8B-B14F-4D97-AF65-F5344CB8AC3E}">
        <p14:creationId xmlns:p14="http://schemas.microsoft.com/office/powerpoint/2010/main" val="3603622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Discretized Streams</a:t>
            </a:r>
            <a:endParaRPr lang="en-US" dirty="0"/>
          </a:p>
        </p:txBody>
      </p:sp>
      <p:sp>
        <p:nvSpPr>
          <p:cNvPr id="3" name="Content Placeholder 2"/>
          <p:cNvSpPr>
            <a:spLocks noGrp="1"/>
          </p:cNvSpPr>
          <p:nvPr>
            <p:ph idx="1"/>
          </p:nvPr>
        </p:nvSpPr>
        <p:spPr/>
        <p:txBody>
          <a:bodyPr>
            <a:normAutofit/>
          </a:bodyPr>
          <a:lstStyle/>
          <a:p>
            <a:r>
              <a:rPr lang="en-US" b="1" dirty="0" smtClean="0">
                <a:sym typeface="Wingdings" panose="05000000000000000000" pitchFamily="2" charset="2"/>
              </a:rPr>
              <a:t>Faults/Stragglers </a:t>
            </a:r>
            <a:r>
              <a:rPr lang="en-US" b="1" dirty="0">
                <a:sym typeface="Wingdings" panose="05000000000000000000" pitchFamily="2" charset="2"/>
              </a:rPr>
              <a:t>recovery without replication</a:t>
            </a:r>
          </a:p>
          <a:p>
            <a:pPr lvl="1"/>
            <a:r>
              <a:rPr lang="en-US" dirty="0">
                <a:sym typeface="Wingdings" panose="05000000000000000000" pitchFamily="2" charset="2"/>
              </a:rPr>
              <a:t>State between batches kept in memory</a:t>
            </a:r>
          </a:p>
          <a:p>
            <a:pPr lvl="1"/>
            <a:r>
              <a:rPr lang="en-US" dirty="0">
                <a:sym typeface="Wingdings" panose="05000000000000000000" pitchFamily="2" charset="2"/>
              </a:rPr>
              <a:t>Deterministic </a:t>
            </a:r>
            <a:r>
              <a:rPr lang="en-US" dirty="0" smtClean="0">
                <a:sym typeface="Wingdings" panose="05000000000000000000" pitchFamily="2" charset="2"/>
              </a:rPr>
              <a:t>op</a:t>
            </a:r>
            <a:r>
              <a:rPr lang="en-US" altLang="zh-CN" dirty="0" smtClean="0">
                <a:sym typeface="Wingdings" panose="05000000000000000000" pitchFamily="2" charset="2"/>
              </a:rPr>
              <a:t>erations</a:t>
            </a:r>
            <a:r>
              <a:rPr lang="en-US" dirty="0" smtClean="0">
                <a:sym typeface="Wingdings" panose="05000000000000000000" pitchFamily="2" charset="2"/>
              </a:rPr>
              <a:t> </a:t>
            </a:r>
            <a:r>
              <a:rPr lang="en-US" dirty="0">
                <a:sym typeface="Wingdings" panose="05000000000000000000" pitchFamily="2" charset="2"/>
              </a:rPr>
              <a:t>fault-tolerant</a:t>
            </a:r>
          </a:p>
          <a:p>
            <a:r>
              <a:rPr lang="en-US" b="1" dirty="0"/>
              <a:t>Second-scale performance</a:t>
            </a:r>
          </a:p>
          <a:p>
            <a:pPr lvl="1"/>
            <a:r>
              <a:rPr lang="en-US" dirty="0"/>
              <a:t>Try to make batch size as small as possible</a:t>
            </a:r>
          </a:p>
          <a:p>
            <a:pPr lvl="1"/>
            <a:r>
              <a:rPr lang="en-US" dirty="0"/>
              <a:t>Smaller batch size </a:t>
            </a:r>
            <a:r>
              <a:rPr lang="en-US" dirty="0">
                <a:sym typeface="Wingdings" panose="05000000000000000000" pitchFamily="2" charset="2"/>
              </a:rPr>
              <a:t> lower end-to-end latency</a:t>
            </a:r>
          </a:p>
          <a:p>
            <a:r>
              <a:rPr lang="en-US" b="1" dirty="0" smtClean="0">
                <a:sym typeface="Wingdings" panose="05000000000000000000" pitchFamily="2" charset="2"/>
              </a:rPr>
              <a:t>A rich set of operations</a:t>
            </a:r>
          </a:p>
          <a:p>
            <a:pPr lvl="1"/>
            <a:r>
              <a:rPr lang="en-US" dirty="0" smtClean="0"/>
              <a:t>Combined with </a:t>
            </a:r>
            <a:r>
              <a:rPr lang="en-US" dirty="0"/>
              <a:t>historical </a:t>
            </a:r>
            <a:r>
              <a:rPr lang="en-US" dirty="0" smtClean="0"/>
              <a:t>datasets</a:t>
            </a:r>
            <a:endParaRPr lang="en-US" dirty="0"/>
          </a:p>
          <a:p>
            <a:pPr lvl="1"/>
            <a:r>
              <a:rPr lang="en-US" dirty="0"/>
              <a:t>Interactive </a:t>
            </a:r>
            <a:r>
              <a:rPr lang="en-US" dirty="0" smtClean="0"/>
              <a:t>queries</a:t>
            </a:r>
            <a:endParaRPr lang="en-US" b="1" dirty="0" smtClean="0">
              <a:sym typeface="Wingdings" panose="05000000000000000000" pitchFamily="2" charset="2"/>
            </a:endParaRPr>
          </a:p>
        </p:txBody>
      </p:sp>
      <p:sp>
        <p:nvSpPr>
          <p:cNvPr id="4" name="Slide Number Placeholder 3"/>
          <p:cNvSpPr>
            <a:spLocks noGrp="1"/>
          </p:cNvSpPr>
          <p:nvPr>
            <p:ph type="sldNum" sz="quarter" idx="12"/>
          </p:nvPr>
        </p:nvSpPr>
        <p:spPr/>
        <p:txBody>
          <a:bodyPr/>
          <a:lstStyle/>
          <a:p>
            <a:fld id="{14B32215-8C8B-434F-8C77-B5F50D0AE2A1}" type="slidenum">
              <a:rPr lang="en-US" smtClean="0"/>
              <a:t>7</a:t>
            </a:fld>
            <a:endParaRPr lang="en-US"/>
          </a:p>
        </p:txBody>
      </p:sp>
      <p:grpSp>
        <p:nvGrpSpPr>
          <p:cNvPr id="6" name="Group 5"/>
          <p:cNvGrpSpPr>
            <a:grpSpLocks/>
          </p:cNvGrpSpPr>
          <p:nvPr/>
        </p:nvGrpSpPr>
        <p:grpSpPr bwMode="auto">
          <a:xfrm>
            <a:off x="8398972" y="3243662"/>
            <a:ext cx="1526971" cy="280494"/>
            <a:chOff x="3510080" y="4516748"/>
            <a:chExt cx="1839164" cy="322227"/>
          </a:xfrm>
        </p:grpSpPr>
        <p:sp>
          <p:nvSpPr>
            <p:cNvPr id="26" name="Right Arrow 25"/>
            <p:cNvSpPr/>
            <p:nvPr/>
          </p:nvSpPr>
          <p:spPr>
            <a:xfrm>
              <a:off x="5086812" y="4516748"/>
              <a:ext cx="262432" cy="322227"/>
            </a:xfrm>
            <a:prstGeom prst="rightArrow">
              <a:avLst/>
            </a:prstGeom>
            <a:ln/>
          </p:spPr>
          <p:style>
            <a:lnRef idx="1">
              <a:schemeClr val="accent6"/>
            </a:lnRef>
            <a:fillRef idx="3">
              <a:schemeClr val="accent6"/>
            </a:fillRef>
            <a:effectRef idx="2">
              <a:schemeClr val="accent6"/>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en-US" kern="0">
                <a:solidFill>
                  <a:sysClr val="window" lastClr="FFFFFF"/>
                </a:solidFill>
                <a:latin typeface="Calibri"/>
                <a:ea typeface="ヒラギノ角ゴ ProN W3"/>
                <a:cs typeface="ヒラギノ角ゴ ProN W3"/>
              </a:endParaRPr>
            </a:p>
          </p:txBody>
        </p:sp>
        <p:sp>
          <p:nvSpPr>
            <p:cNvPr id="27" name="Rectangle 26"/>
            <p:cNvSpPr/>
            <p:nvPr/>
          </p:nvSpPr>
          <p:spPr>
            <a:xfrm>
              <a:off x="4042831" y="4599904"/>
              <a:ext cx="397950" cy="157567"/>
            </a:xfrm>
            <a:prstGeom prst="rect">
              <a:avLst/>
            </a:prstGeom>
            <a:ln/>
          </p:spPr>
          <p:style>
            <a:lnRef idx="1">
              <a:schemeClr val="accent6"/>
            </a:lnRef>
            <a:fillRef idx="3">
              <a:schemeClr val="accent6"/>
            </a:fillRef>
            <a:effectRef idx="2">
              <a:schemeClr val="accent6"/>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en-US" kern="0">
                <a:solidFill>
                  <a:sysClr val="window" lastClr="FFFFFF"/>
                </a:solidFill>
                <a:latin typeface="Calibri"/>
                <a:ea typeface="ヒラギノ角ゴ ProN W3"/>
                <a:cs typeface="ヒラギノ角ゴ ProN W3"/>
              </a:endParaRPr>
            </a:p>
          </p:txBody>
        </p:sp>
        <p:sp>
          <p:nvSpPr>
            <p:cNvPr id="28" name="Rectangle 27"/>
            <p:cNvSpPr/>
            <p:nvPr/>
          </p:nvSpPr>
          <p:spPr>
            <a:xfrm>
              <a:off x="3510080" y="4599904"/>
              <a:ext cx="397950" cy="157567"/>
            </a:xfrm>
            <a:prstGeom prst="rect">
              <a:avLst/>
            </a:prstGeom>
            <a:ln/>
          </p:spPr>
          <p:style>
            <a:lnRef idx="1">
              <a:schemeClr val="accent6"/>
            </a:lnRef>
            <a:fillRef idx="3">
              <a:schemeClr val="accent6"/>
            </a:fillRef>
            <a:effectRef idx="2">
              <a:schemeClr val="accent6"/>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en-US" kern="0">
                <a:solidFill>
                  <a:sysClr val="window" lastClr="FFFFFF"/>
                </a:solidFill>
                <a:latin typeface="Calibri"/>
                <a:ea typeface="ヒラギノ角ゴ ProN W3"/>
                <a:cs typeface="ヒラギノ角ゴ ProN W3"/>
              </a:endParaRPr>
            </a:p>
          </p:txBody>
        </p:sp>
        <p:sp>
          <p:nvSpPr>
            <p:cNvPr id="29" name="Rectangle 28"/>
            <p:cNvSpPr/>
            <p:nvPr/>
          </p:nvSpPr>
          <p:spPr>
            <a:xfrm>
              <a:off x="4574148" y="4599904"/>
              <a:ext cx="397950" cy="157567"/>
            </a:xfrm>
            <a:prstGeom prst="rect">
              <a:avLst/>
            </a:prstGeom>
            <a:ln/>
          </p:spPr>
          <p:style>
            <a:lnRef idx="1">
              <a:schemeClr val="accent6"/>
            </a:lnRef>
            <a:fillRef idx="3">
              <a:schemeClr val="accent6"/>
            </a:fillRef>
            <a:effectRef idx="2">
              <a:schemeClr val="accent6"/>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en-US" kern="0">
                <a:solidFill>
                  <a:sysClr val="window" lastClr="FFFFFF"/>
                </a:solidFill>
                <a:latin typeface="Calibri"/>
                <a:ea typeface="ヒラギノ角ゴ ProN W3"/>
                <a:cs typeface="ヒラギノ角ゴ ProN W3"/>
              </a:endParaRPr>
            </a:p>
          </p:txBody>
        </p:sp>
      </p:grpSp>
      <p:sp>
        <p:nvSpPr>
          <p:cNvPr id="7" name="Rectangle 6"/>
          <p:cNvSpPr/>
          <p:nvPr/>
        </p:nvSpPr>
        <p:spPr>
          <a:xfrm>
            <a:off x="10081320" y="4919061"/>
            <a:ext cx="1259086" cy="746125"/>
          </a:xfrm>
          <a:prstGeom prst="rect">
            <a:avLst/>
          </a:prstGeom>
          <a:ln w="38100" cmpd="sng"/>
        </p:spPr>
        <p:style>
          <a:lnRef idx="2">
            <a:schemeClr val="accent3"/>
          </a:lnRef>
          <a:fillRef idx="1">
            <a:schemeClr val="lt1"/>
          </a:fillRef>
          <a:effectRef idx="0">
            <a:schemeClr val="accent3"/>
          </a:effectRef>
          <a:fontRef idx="minor">
            <a:schemeClr val="dk1"/>
          </a:fontRef>
        </p:style>
        <p:txBody>
          <a:bodyPr lIns="38405" tIns="19202" rIns="38405" bIns="19202"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defRPr/>
            </a:pPr>
            <a:r>
              <a:rPr lang="en-US" sz="2000" b="1" kern="0" dirty="0">
                <a:solidFill>
                  <a:srgbClr val="B50B1B"/>
                </a:solidFill>
                <a:latin typeface="Calibri"/>
                <a:ea typeface="ヒラギノ角ゴ ProN W3"/>
                <a:cs typeface="Calibri"/>
              </a:rPr>
              <a:t>Spark</a:t>
            </a:r>
          </a:p>
        </p:txBody>
      </p:sp>
      <p:sp>
        <p:nvSpPr>
          <p:cNvPr id="8" name="Rectangle 7"/>
          <p:cNvSpPr/>
          <p:nvPr/>
        </p:nvSpPr>
        <p:spPr>
          <a:xfrm>
            <a:off x="10081320" y="2989455"/>
            <a:ext cx="1259086" cy="746125"/>
          </a:xfrm>
          <a:prstGeom prst="rect">
            <a:avLst/>
          </a:prstGeom>
          <a:ln w="38100" cmpd="sng"/>
        </p:spPr>
        <p:style>
          <a:lnRef idx="2">
            <a:schemeClr val="accent3"/>
          </a:lnRef>
          <a:fillRef idx="1">
            <a:schemeClr val="lt1"/>
          </a:fillRef>
          <a:effectRef idx="0">
            <a:schemeClr val="accent3"/>
          </a:effectRef>
          <a:fontRef idx="minor">
            <a:schemeClr val="dk1"/>
          </a:fontRef>
        </p:style>
        <p:txBody>
          <a:bodyPr lIns="38405" tIns="19202" rIns="38405" bIns="19202"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algn="ctr">
              <a:defRPr/>
            </a:pPr>
            <a:r>
              <a:rPr lang="en-US" sz="2000" b="1" kern="0" dirty="0" err="1" smtClean="0">
                <a:solidFill>
                  <a:srgbClr val="B50B1B"/>
                </a:solidFill>
                <a:latin typeface="Calibri"/>
                <a:ea typeface="ヒラギノ角ゴ ProN W3"/>
                <a:cs typeface="Calibri"/>
              </a:rPr>
              <a:t>DStream</a:t>
            </a:r>
            <a:endParaRPr lang="en-US" sz="2000" b="1" kern="0" dirty="0">
              <a:solidFill>
                <a:srgbClr val="B50B1B"/>
              </a:solidFill>
              <a:latin typeface="Calibri"/>
              <a:ea typeface="ヒラギノ角ゴ ProN W3"/>
              <a:cs typeface="Calibri"/>
            </a:endParaRPr>
          </a:p>
          <a:p>
            <a:pPr algn="ctr">
              <a:defRPr/>
            </a:pPr>
            <a:r>
              <a:rPr lang="en-US" sz="2000" b="1" kern="0" dirty="0" smtClean="0">
                <a:solidFill>
                  <a:srgbClr val="B50B1B"/>
                </a:solidFill>
                <a:latin typeface="Calibri"/>
                <a:ea typeface="ヒラギノ角ゴ ProN W3"/>
                <a:cs typeface="Calibri"/>
              </a:rPr>
              <a:t>Processing</a:t>
            </a:r>
            <a:endParaRPr lang="en-US" sz="2000" b="1" kern="0" dirty="0">
              <a:solidFill>
                <a:srgbClr val="B50B1B"/>
              </a:solidFill>
              <a:latin typeface="Calibri"/>
              <a:ea typeface="ヒラギノ角ゴ ProN W3"/>
              <a:cs typeface="Calibri"/>
            </a:endParaRPr>
          </a:p>
        </p:txBody>
      </p:sp>
      <p:grpSp>
        <p:nvGrpSpPr>
          <p:cNvPr id="9" name="Group 8"/>
          <p:cNvGrpSpPr>
            <a:grpSpLocks/>
          </p:cNvGrpSpPr>
          <p:nvPr/>
        </p:nvGrpSpPr>
        <p:grpSpPr bwMode="auto">
          <a:xfrm>
            <a:off x="10542092" y="3996707"/>
            <a:ext cx="330399" cy="671649"/>
            <a:chOff x="4377769" y="4618254"/>
            <a:chExt cx="398080" cy="771144"/>
          </a:xfrm>
        </p:grpSpPr>
        <p:sp>
          <p:nvSpPr>
            <p:cNvPr id="23" name="Rectangle 22"/>
            <p:cNvSpPr/>
            <p:nvPr/>
          </p:nvSpPr>
          <p:spPr>
            <a:xfrm>
              <a:off x="4377769" y="4618254"/>
              <a:ext cx="398080" cy="155827"/>
            </a:xfrm>
            <a:prstGeom prst="rect">
              <a:avLst/>
            </a:prstGeom>
            <a:ln/>
          </p:spPr>
          <p:style>
            <a:lnRef idx="1">
              <a:schemeClr val="accent6"/>
            </a:lnRef>
            <a:fillRef idx="3">
              <a:schemeClr val="accent6"/>
            </a:fillRef>
            <a:effectRef idx="2">
              <a:schemeClr val="accent6"/>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en-US" kern="0">
                <a:solidFill>
                  <a:sysClr val="window" lastClr="FFFFFF"/>
                </a:solidFill>
                <a:latin typeface="Calibri"/>
                <a:ea typeface="ヒラギノ角ゴ ProN W3"/>
                <a:cs typeface="Calibri"/>
              </a:endParaRPr>
            </a:p>
          </p:txBody>
        </p:sp>
        <p:sp>
          <p:nvSpPr>
            <p:cNvPr id="24" name="Rectangle 23"/>
            <p:cNvSpPr/>
            <p:nvPr/>
          </p:nvSpPr>
          <p:spPr>
            <a:xfrm>
              <a:off x="4377769" y="4925913"/>
              <a:ext cx="398080" cy="155827"/>
            </a:xfrm>
            <a:prstGeom prst="rect">
              <a:avLst/>
            </a:prstGeom>
            <a:ln/>
          </p:spPr>
          <p:style>
            <a:lnRef idx="1">
              <a:schemeClr val="accent6"/>
            </a:lnRef>
            <a:fillRef idx="3">
              <a:schemeClr val="accent6"/>
            </a:fillRef>
            <a:effectRef idx="2">
              <a:schemeClr val="accent6"/>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en-US" kern="0">
                <a:solidFill>
                  <a:sysClr val="window" lastClr="FFFFFF"/>
                </a:solidFill>
                <a:latin typeface="Calibri"/>
                <a:ea typeface="ヒラギノ角ゴ ProN W3"/>
                <a:cs typeface="Calibri"/>
              </a:endParaRPr>
            </a:p>
          </p:txBody>
        </p:sp>
        <p:sp>
          <p:nvSpPr>
            <p:cNvPr id="25" name="Rectangle 24"/>
            <p:cNvSpPr/>
            <p:nvPr/>
          </p:nvSpPr>
          <p:spPr>
            <a:xfrm>
              <a:off x="4377769" y="5233571"/>
              <a:ext cx="398080" cy="155827"/>
            </a:xfrm>
            <a:prstGeom prst="rect">
              <a:avLst/>
            </a:prstGeom>
            <a:ln/>
          </p:spPr>
          <p:style>
            <a:lnRef idx="1">
              <a:schemeClr val="accent6"/>
            </a:lnRef>
            <a:fillRef idx="3">
              <a:schemeClr val="accent6"/>
            </a:fillRef>
            <a:effectRef idx="2">
              <a:schemeClr val="accent6"/>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en-US" kern="0">
                <a:solidFill>
                  <a:sysClr val="window" lastClr="FFFFFF"/>
                </a:solidFill>
                <a:latin typeface="Calibri"/>
                <a:ea typeface="ヒラギノ角ゴ ProN W3"/>
                <a:cs typeface="Calibri"/>
              </a:endParaRPr>
            </a:p>
          </p:txBody>
        </p:sp>
      </p:grpSp>
      <p:grpSp>
        <p:nvGrpSpPr>
          <p:cNvPr id="10" name="Group 9"/>
          <p:cNvGrpSpPr>
            <a:grpSpLocks/>
          </p:cNvGrpSpPr>
          <p:nvPr/>
        </p:nvGrpSpPr>
        <p:grpSpPr bwMode="auto">
          <a:xfrm>
            <a:off x="8564172" y="3453208"/>
            <a:ext cx="883445" cy="1225192"/>
            <a:chOff x="1823099" y="3997766"/>
            <a:chExt cx="1064236" cy="1356286"/>
          </a:xfrm>
        </p:grpSpPr>
        <p:cxnSp>
          <p:nvCxnSpPr>
            <p:cNvPr id="20" name="Straight Arrow Connector 19"/>
            <p:cNvCxnSpPr>
              <a:stCxn id="11" idx="2"/>
              <a:endCxn id="28" idx="2"/>
            </p:cNvCxnSpPr>
            <p:nvPr/>
          </p:nvCxnSpPr>
          <p:spPr>
            <a:xfrm flipH="1" flipV="1">
              <a:off x="1823099" y="3997766"/>
              <a:ext cx="830082" cy="1356286"/>
            </a:xfrm>
            <a:prstGeom prst="straightConnector1">
              <a:avLst/>
            </a:prstGeom>
            <a:ln w="28575" cmpd="sng">
              <a:solidFill>
                <a:schemeClr val="accent6"/>
              </a:solidFill>
              <a:tailEnd type="arrow"/>
            </a:ln>
          </p:spPr>
          <p:style>
            <a:lnRef idx="1">
              <a:schemeClr val="dk1"/>
            </a:lnRef>
            <a:fillRef idx="0">
              <a:schemeClr val="dk1"/>
            </a:fillRef>
            <a:effectRef idx="0">
              <a:schemeClr val="dk1"/>
            </a:effectRef>
            <a:fontRef idx="minor">
              <a:schemeClr val="tx1"/>
            </a:fontRef>
          </p:style>
        </p:cxnSp>
        <p:cxnSp>
          <p:nvCxnSpPr>
            <p:cNvPr id="21" name="Straight Arrow Connector 20"/>
            <p:cNvCxnSpPr>
              <a:stCxn id="11" idx="2"/>
              <a:endCxn id="27" idx="2"/>
            </p:cNvCxnSpPr>
            <p:nvPr/>
          </p:nvCxnSpPr>
          <p:spPr>
            <a:xfrm flipH="1" flipV="1">
              <a:off x="2355934" y="3997766"/>
              <a:ext cx="297247" cy="1356286"/>
            </a:xfrm>
            <a:prstGeom prst="straightConnector1">
              <a:avLst/>
            </a:prstGeom>
            <a:ln w="28575" cmpd="sng">
              <a:solidFill>
                <a:schemeClr val="accent6"/>
              </a:solidFill>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p:cNvCxnSpPr>
              <a:stCxn id="11" idx="2"/>
              <a:endCxn id="29" idx="2"/>
            </p:cNvCxnSpPr>
            <p:nvPr/>
          </p:nvCxnSpPr>
          <p:spPr>
            <a:xfrm flipV="1">
              <a:off x="2653181" y="3997766"/>
              <a:ext cx="234154" cy="1356286"/>
            </a:xfrm>
            <a:prstGeom prst="straightConnector1">
              <a:avLst/>
            </a:prstGeom>
            <a:ln w="28575" cmpd="sng">
              <a:solidFill>
                <a:schemeClr val="accent6"/>
              </a:solidFill>
              <a:tailEnd type="arrow"/>
            </a:ln>
          </p:spPr>
          <p:style>
            <a:lnRef idx="1">
              <a:schemeClr val="dk1"/>
            </a:lnRef>
            <a:fillRef idx="0">
              <a:schemeClr val="dk1"/>
            </a:fillRef>
            <a:effectRef idx="0">
              <a:schemeClr val="dk1"/>
            </a:effectRef>
            <a:fontRef idx="minor">
              <a:schemeClr val="tx1"/>
            </a:fontRef>
          </p:style>
        </p:cxnSp>
      </p:grpSp>
      <p:sp>
        <p:nvSpPr>
          <p:cNvPr id="11" name="TextBox 67"/>
          <p:cNvSpPr txBox="1"/>
          <p:nvPr/>
        </p:nvSpPr>
        <p:spPr>
          <a:xfrm>
            <a:off x="8282286" y="4085623"/>
            <a:ext cx="1941909" cy="592777"/>
          </a:xfrm>
          <a:prstGeom prst="rect">
            <a:avLst/>
          </a:prstGeom>
          <a:solidFill>
            <a:sysClr val="window" lastClr="FFFFFF"/>
          </a:solidFill>
        </p:spPr>
        <p:txBody>
          <a:bodyPr lIns="38405" tIns="19202" rIns="38405" bIns="19202">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r>
              <a:rPr lang="en-US" kern="0" dirty="0">
                <a:solidFill>
                  <a:sysClr val="windowText" lastClr="000000"/>
                </a:solidFill>
                <a:latin typeface="Calibri"/>
                <a:ea typeface="ヒラギノ角ゴ ProN W3"/>
                <a:cs typeface="Calibri"/>
              </a:rPr>
              <a:t>batches of X seconds</a:t>
            </a:r>
          </a:p>
        </p:txBody>
      </p:sp>
      <p:sp>
        <p:nvSpPr>
          <p:cNvPr id="12" name="TextBox 68"/>
          <p:cNvSpPr txBox="1"/>
          <p:nvPr/>
        </p:nvSpPr>
        <p:spPr>
          <a:xfrm>
            <a:off x="8166795" y="2883886"/>
            <a:ext cx="1752600" cy="315778"/>
          </a:xfrm>
          <a:prstGeom prst="rect">
            <a:avLst/>
          </a:prstGeom>
          <a:solidFill>
            <a:sysClr val="window" lastClr="FFFFFF"/>
          </a:solidFill>
        </p:spPr>
        <p:txBody>
          <a:bodyPr lIns="38405" tIns="19202" rIns="38405" bIns="19202">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r>
              <a:rPr lang="en-US" kern="0" dirty="0">
                <a:solidFill>
                  <a:sysClr val="windowText" lastClr="000000"/>
                </a:solidFill>
                <a:latin typeface="Calibri"/>
                <a:ea typeface="ヒラギノ角ゴ ProN W3"/>
                <a:cs typeface="Calibri"/>
              </a:rPr>
              <a:t>l</a:t>
            </a:r>
            <a:r>
              <a:rPr lang="en-US" kern="0" dirty="0" err="1">
                <a:solidFill>
                  <a:sysClr val="windowText" lastClr="000000"/>
                </a:solidFill>
                <a:latin typeface="Calibri"/>
                <a:ea typeface="ヒラギノ角ゴ ProN W3"/>
                <a:cs typeface="Calibri"/>
              </a:rPr>
              <a:t>ive</a:t>
            </a:r>
            <a:r>
              <a:rPr lang="en-US" kern="0" dirty="0">
                <a:solidFill>
                  <a:sysClr val="windowText" lastClr="000000"/>
                </a:solidFill>
                <a:latin typeface="Calibri"/>
                <a:ea typeface="ヒラギノ角ゴ ProN W3"/>
                <a:cs typeface="Calibri"/>
              </a:rPr>
              <a:t> data stream</a:t>
            </a:r>
          </a:p>
        </p:txBody>
      </p:sp>
      <p:grpSp>
        <p:nvGrpSpPr>
          <p:cNvPr id="13" name="Group 12"/>
          <p:cNvGrpSpPr>
            <a:grpSpLocks/>
          </p:cNvGrpSpPr>
          <p:nvPr/>
        </p:nvGrpSpPr>
        <p:grpSpPr bwMode="auto">
          <a:xfrm>
            <a:off x="8395396" y="5199251"/>
            <a:ext cx="1571628" cy="756063"/>
            <a:chOff x="15712700" y="10151153"/>
            <a:chExt cx="4191006" cy="1724819"/>
          </a:xfrm>
        </p:grpSpPr>
        <p:grpSp>
          <p:nvGrpSpPr>
            <p:cNvPr id="14" name="Group 13"/>
            <p:cNvGrpSpPr>
              <a:grpSpLocks/>
            </p:cNvGrpSpPr>
            <p:nvPr/>
          </p:nvGrpSpPr>
          <p:grpSpPr bwMode="auto">
            <a:xfrm>
              <a:off x="15712700" y="10151153"/>
              <a:ext cx="4081460" cy="639892"/>
              <a:chOff x="3519264" y="4541124"/>
              <a:chExt cx="1843792" cy="322128"/>
            </a:xfrm>
          </p:grpSpPr>
          <p:sp>
            <p:nvSpPr>
              <p:cNvPr id="16" name="Right Arrow 15"/>
              <p:cNvSpPr/>
              <p:nvPr/>
            </p:nvSpPr>
            <p:spPr>
              <a:xfrm rot="10800000">
                <a:off x="3519264" y="4541124"/>
                <a:ext cx="262477" cy="322128"/>
              </a:xfrm>
              <a:prstGeom prst="rightArrow">
                <a:avLst/>
              </a:prstGeom>
              <a:gradFill>
                <a:lin ang="5400000" scaled="0"/>
              </a:gradFill>
              <a:ln/>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en-US" kern="0">
                  <a:solidFill>
                    <a:sysClr val="window" lastClr="FFFFFF"/>
                  </a:solidFill>
                  <a:latin typeface="Calibri"/>
                  <a:ea typeface="ヒラギノ角ゴ ProN W3"/>
                  <a:cs typeface="Calibri"/>
                </a:endParaRPr>
              </a:p>
            </p:txBody>
          </p:sp>
          <p:sp>
            <p:nvSpPr>
              <p:cNvPr id="17" name="Rectangle 16"/>
              <p:cNvSpPr/>
              <p:nvPr/>
            </p:nvSpPr>
            <p:spPr>
              <a:xfrm>
                <a:off x="4430044" y="4624254"/>
                <a:ext cx="398018" cy="155868"/>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en-US" kern="0">
                  <a:solidFill>
                    <a:sysClr val="window" lastClr="FFFFFF"/>
                  </a:solidFill>
                  <a:latin typeface="Calibri"/>
                  <a:ea typeface="ヒラギノ角ゴ ProN W3"/>
                  <a:cs typeface="Calibri"/>
                </a:endParaRPr>
              </a:p>
            </p:txBody>
          </p:sp>
          <p:sp>
            <p:nvSpPr>
              <p:cNvPr id="18" name="Rectangle 17"/>
              <p:cNvSpPr/>
              <p:nvPr/>
            </p:nvSpPr>
            <p:spPr>
              <a:xfrm>
                <a:off x="3897919" y="4624254"/>
                <a:ext cx="398018" cy="155868"/>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en-US" kern="0">
                  <a:solidFill>
                    <a:sysClr val="window" lastClr="FFFFFF"/>
                  </a:solidFill>
                  <a:latin typeface="Calibri"/>
                  <a:ea typeface="ヒラギノ角ゴ ProN W3"/>
                  <a:cs typeface="Calibri"/>
                </a:endParaRPr>
              </a:p>
            </p:txBody>
          </p:sp>
          <p:sp>
            <p:nvSpPr>
              <p:cNvPr id="19" name="Rectangle 18"/>
              <p:cNvSpPr/>
              <p:nvPr/>
            </p:nvSpPr>
            <p:spPr>
              <a:xfrm>
                <a:off x="4965038" y="4624254"/>
                <a:ext cx="398018" cy="155868"/>
              </a:xfrm>
              <a:prstGeom prst="rect">
                <a:avLst/>
              </a:prstGeom>
              <a:ln/>
            </p:spPr>
            <p:style>
              <a:lnRef idx="1">
                <a:schemeClr val="accent1"/>
              </a:lnRef>
              <a:fillRef idx="3">
                <a:schemeClr val="accent1"/>
              </a:fillRef>
              <a:effectRef idx="2">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defRPr/>
                </a:pPr>
                <a:endParaRPr lang="en-US" kern="0">
                  <a:solidFill>
                    <a:sysClr val="window" lastClr="FFFFFF"/>
                  </a:solidFill>
                  <a:latin typeface="Calibri"/>
                  <a:ea typeface="ヒラギノ角ゴ ProN W3"/>
                  <a:cs typeface="Calibri"/>
                </a:endParaRPr>
              </a:p>
            </p:txBody>
          </p:sp>
        </p:grpSp>
        <p:sp>
          <p:nvSpPr>
            <p:cNvPr id="15" name="TextBox 69"/>
            <p:cNvSpPr txBox="1"/>
            <p:nvPr/>
          </p:nvSpPr>
          <p:spPr>
            <a:xfrm>
              <a:off x="15738106" y="10583046"/>
              <a:ext cx="4165600" cy="1292926"/>
            </a:xfrm>
            <a:prstGeom prst="rect">
              <a:avLst/>
            </a:prstGeom>
            <a:noFill/>
          </p:spPr>
          <p:txBody>
            <a:bodyP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defRPr/>
              </a:pPr>
              <a:r>
                <a:rPr lang="en-US" kern="0" dirty="0">
                  <a:solidFill>
                    <a:sysClr val="windowText" lastClr="000000"/>
                  </a:solidFill>
                  <a:latin typeface="Calibri"/>
                  <a:ea typeface="ヒラギノ角ゴ ProN W3"/>
                  <a:cs typeface="Calibri"/>
                </a:rPr>
                <a:t>processed results</a:t>
              </a:r>
            </a:p>
          </p:txBody>
        </p:sp>
      </p:grpSp>
    </p:spTree>
    <p:extLst>
      <p:ext uri="{BB962C8B-B14F-4D97-AF65-F5344CB8AC3E}">
        <p14:creationId xmlns:p14="http://schemas.microsoft.com/office/powerpoint/2010/main" val="523755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Interface</a:t>
            </a:r>
            <a:endParaRPr lang="en-US" dirty="0"/>
          </a:p>
        </p:txBody>
      </p:sp>
      <p:sp>
        <p:nvSpPr>
          <p:cNvPr id="3" name="Content Placeholder 2"/>
          <p:cNvSpPr>
            <a:spLocks noGrp="1"/>
          </p:cNvSpPr>
          <p:nvPr>
            <p:ph idx="1"/>
          </p:nvPr>
        </p:nvSpPr>
        <p:spPr/>
        <p:txBody>
          <a:bodyPr>
            <a:normAutofit/>
          </a:bodyPr>
          <a:lstStyle/>
          <a:p>
            <a:r>
              <a:rPr lang="en-US" dirty="0" err="1" smtClean="0"/>
              <a:t>Dstream</a:t>
            </a:r>
            <a:r>
              <a:rPr lang="en-US" dirty="0" smtClean="0"/>
              <a:t>: A stream of RDDs</a:t>
            </a:r>
          </a:p>
          <a:p>
            <a:r>
              <a:rPr lang="en-US" dirty="0" smtClean="0"/>
              <a:t>Transformations</a:t>
            </a:r>
          </a:p>
          <a:p>
            <a:pPr lvl="1"/>
            <a:r>
              <a:rPr lang="en-US" dirty="0" smtClean="0"/>
              <a:t>Map, filter, </a:t>
            </a:r>
            <a:r>
              <a:rPr lang="en-US" dirty="0" err="1" smtClean="0"/>
              <a:t>groupBy</a:t>
            </a:r>
            <a:r>
              <a:rPr lang="en-US" dirty="0" smtClean="0"/>
              <a:t>, </a:t>
            </a:r>
            <a:r>
              <a:rPr lang="en-US" dirty="0" err="1" smtClean="0"/>
              <a:t>reduceBy</a:t>
            </a:r>
            <a:r>
              <a:rPr lang="en-US" dirty="0" smtClean="0"/>
              <a:t>, sort, join…</a:t>
            </a:r>
            <a:endParaRPr lang="en-US" dirty="0"/>
          </a:p>
          <a:p>
            <a:pPr lvl="1"/>
            <a:r>
              <a:rPr lang="en-US" dirty="0"/>
              <a:t>Windowing</a:t>
            </a:r>
          </a:p>
          <a:p>
            <a:pPr lvl="1"/>
            <a:r>
              <a:rPr lang="en-US" dirty="0"/>
              <a:t>Incremental aggregation</a:t>
            </a:r>
          </a:p>
          <a:p>
            <a:pPr lvl="1"/>
            <a:r>
              <a:rPr lang="en-US" dirty="0"/>
              <a:t>State tracking</a:t>
            </a:r>
          </a:p>
          <a:p>
            <a:r>
              <a:rPr lang="en-US" dirty="0"/>
              <a:t>Output o</a:t>
            </a:r>
            <a:r>
              <a:rPr lang="en-US" dirty="0" smtClean="0"/>
              <a:t>perator</a:t>
            </a:r>
          </a:p>
          <a:p>
            <a:pPr lvl="1"/>
            <a:r>
              <a:rPr lang="en-US" dirty="0" smtClean="0"/>
              <a:t>Save RDDs to outside systems(screen, external storage… )</a:t>
            </a:r>
            <a:endParaRPr lang="en-US" dirty="0"/>
          </a:p>
          <a:p>
            <a:endParaRPr lang="en-US" i="1" dirty="0" smtClean="0"/>
          </a:p>
          <a:p>
            <a:endParaRPr lang="en-US" dirty="0"/>
          </a:p>
        </p:txBody>
      </p:sp>
      <p:sp>
        <p:nvSpPr>
          <p:cNvPr id="4" name="Slide Number Placeholder 3"/>
          <p:cNvSpPr>
            <a:spLocks noGrp="1"/>
          </p:cNvSpPr>
          <p:nvPr>
            <p:ph type="sldNum" sz="quarter" idx="12"/>
          </p:nvPr>
        </p:nvSpPr>
        <p:spPr/>
        <p:txBody>
          <a:bodyPr/>
          <a:lstStyle/>
          <a:p>
            <a:fld id="{14B32215-8C8B-434F-8C77-B5F50D0AE2A1}" type="slidenum">
              <a:rPr lang="en-US" smtClean="0"/>
              <a:t>8</a:t>
            </a:fld>
            <a:endParaRPr lang="en-US"/>
          </a:p>
        </p:txBody>
      </p:sp>
    </p:spTree>
    <p:extLst>
      <p:ext uri="{BB962C8B-B14F-4D97-AF65-F5344CB8AC3E}">
        <p14:creationId xmlns:p14="http://schemas.microsoft.com/office/powerpoint/2010/main" val="3776051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Windowing</a:t>
            </a:r>
            <a:endParaRPr lang="en-US" dirty="0"/>
          </a:p>
        </p:txBody>
      </p:sp>
      <p:sp>
        <p:nvSpPr>
          <p:cNvPr id="3" name="Content Placeholder 2"/>
          <p:cNvSpPr>
            <a:spLocks noGrp="1"/>
          </p:cNvSpPr>
          <p:nvPr>
            <p:ph idx="1"/>
          </p:nvPr>
        </p:nvSpPr>
        <p:spPr/>
        <p:txBody>
          <a:bodyPr/>
          <a:lstStyle/>
          <a:p>
            <a:r>
              <a:rPr lang="en-US" dirty="0" smtClean="0"/>
              <a:t>Count frequency of words received in last 5 seconds</a:t>
            </a:r>
          </a:p>
        </p:txBody>
      </p:sp>
      <p:sp>
        <p:nvSpPr>
          <p:cNvPr id="4" name="TextBox 3"/>
          <p:cNvSpPr txBox="1"/>
          <p:nvPr/>
        </p:nvSpPr>
        <p:spPr>
          <a:xfrm>
            <a:off x="1866900" y="2298284"/>
            <a:ext cx="10325100" cy="1015663"/>
          </a:xfrm>
          <a:prstGeom prst="rect">
            <a:avLst/>
          </a:prstGeom>
          <a:noFill/>
        </p:spPr>
        <p:txBody>
          <a:bodyPr wrap="square" rtlCol="0">
            <a:spAutoFit/>
          </a:bodyPr>
          <a:lstStyle/>
          <a:p>
            <a:r>
              <a:rPr lang="en-US" sz="2000" dirty="0">
                <a:latin typeface="Verdana" panose="020B0604030504040204" pitchFamily="34" charset="0"/>
                <a:ea typeface="Verdana" panose="020B0604030504040204" pitchFamily="34" charset="0"/>
                <a:cs typeface="Verdana" panose="020B0604030504040204" pitchFamily="34" charset="0"/>
              </a:rPr>
              <a:t>words = </a:t>
            </a:r>
            <a:r>
              <a:rPr lang="en-US" sz="2000" dirty="0" err="1">
                <a:latin typeface="Verdana" panose="020B0604030504040204" pitchFamily="34" charset="0"/>
                <a:ea typeface="Verdana" panose="020B0604030504040204" pitchFamily="34" charset="0"/>
                <a:cs typeface="Verdana" panose="020B0604030504040204" pitchFamily="34" charset="0"/>
              </a:rPr>
              <a:t>createNetworkStream</a:t>
            </a:r>
            <a:r>
              <a:rPr lang="en-US" sz="2000" dirty="0">
                <a:latin typeface="Verdana" panose="020B0604030504040204" pitchFamily="34" charset="0"/>
                <a:ea typeface="Verdana" panose="020B0604030504040204" pitchFamily="34" charset="0"/>
                <a:cs typeface="Verdana" panose="020B0604030504040204" pitchFamily="34" charset="0"/>
              </a:rPr>
              <a:t>("http://...”)</a:t>
            </a:r>
          </a:p>
          <a:p>
            <a:r>
              <a:rPr lang="en-US" sz="2000" dirty="0" smtClean="0">
                <a:latin typeface="Verdana" panose="020B0604030504040204" pitchFamily="34" charset="0"/>
                <a:ea typeface="Verdana" panose="020B0604030504040204" pitchFamily="34" charset="0"/>
                <a:cs typeface="Verdana" panose="020B0604030504040204" pitchFamily="34" charset="0"/>
              </a:rPr>
              <a:t>ones = </a:t>
            </a:r>
            <a:r>
              <a:rPr lang="en-US" sz="2000" dirty="0" err="1" smtClean="0">
                <a:latin typeface="Verdana" panose="020B0604030504040204" pitchFamily="34" charset="0"/>
                <a:ea typeface="Verdana" panose="020B0604030504040204" pitchFamily="34" charset="0"/>
                <a:cs typeface="Verdana" panose="020B0604030504040204" pitchFamily="34" charset="0"/>
              </a:rPr>
              <a:t>words.map</a:t>
            </a:r>
            <a:r>
              <a:rPr lang="en-US" sz="2000" dirty="0" smtClean="0">
                <a:latin typeface="Verdana" panose="020B0604030504040204" pitchFamily="34" charset="0"/>
                <a:ea typeface="Verdana" panose="020B0604030504040204" pitchFamily="34" charset="0"/>
                <a:cs typeface="Verdana" panose="020B0604030504040204" pitchFamily="34" charset="0"/>
              </a:rPr>
              <a:t>(w =&gt; (w, 1))</a:t>
            </a:r>
          </a:p>
          <a:p>
            <a:r>
              <a:rPr lang="en-US" sz="2000" dirty="0" smtClean="0">
                <a:latin typeface="Verdana" panose="020B0604030504040204" pitchFamily="34" charset="0"/>
                <a:ea typeface="Verdana" panose="020B0604030504040204" pitchFamily="34" charset="0"/>
                <a:cs typeface="Verdana" panose="020B0604030504040204" pitchFamily="34" charset="0"/>
              </a:rPr>
              <a:t>freqs_5s = </a:t>
            </a:r>
            <a:r>
              <a:rPr lang="en-US" sz="2000" dirty="0" err="1">
                <a:latin typeface="Verdana" panose="020B0604030504040204" pitchFamily="34" charset="0"/>
                <a:ea typeface="Verdana" panose="020B0604030504040204" pitchFamily="34" charset="0"/>
                <a:cs typeface="Verdana" panose="020B0604030504040204" pitchFamily="34" charset="0"/>
              </a:rPr>
              <a:t>ones.reduceByKeyAndWindow</a:t>
            </a:r>
            <a:r>
              <a:rPr lang="en-US" sz="2000" dirty="0">
                <a:latin typeface="Verdana" panose="020B0604030504040204" pitchFamily="34" charset="0"/>
                <a:ea typeface="Verdana" panose="020B0604030504040204" pitchFamily="34" charset="0"/>
                <a:cs typeface="Verdana" panose="020B0604030504040204" pitchFamily="34" charset="0"/>
              </a:rPr>
              <a:t>(_ + _, </a:t>
            </a:r>
            <a:r>
              <a:rPr lang="en-US" sz="2000" dirty="0" smtClean="0">
                <a:latin typeface="Verdana" panose="020B0604030504040204" pitchFamily="34" charset="0"/>
                <a:ea typeface="Verdana" panose="020B0604030504040204" pitchFamily="34" charset="0"/>
                <a:cs typeface="Verdana" panose="020B0604030504040204" pitchFamily="34" charset="0"/>
              </a:rPr>
              <a:t>Seconds(5), </a:t>
            </a:r>
            <a:r>
              <a:rPr lang="en-US" sz="2000" dirty="0">
                <a:latin typeface="Verdana" panose="020B0604030504040204" pitchFamily="34" charset="0"/>
                <a:ea typeface="Verdana" panose="020B0604030504040204" pitchFamily="34" charset="0"/>
                <a:cs typeface="Verdana" panose="020B0604030504040204" pitchFamily="34" charset="0"/>
              </a:rPr>
              <a:t>Seconds(1))</a:t>
            </a:r>
          </a:p>
        </p:txBody>
      </p:sp>
      <p:sp>
        <p:nvSpPr>
          <p:cNvPr id="5" name="Rectangular Callout 4"/>
          <p:cNvSpPr/>
          <p:nvPr/>
        </p:nvSpPr>
        <p:spPr>
          <a:xfrm>
            <a:off x="571500" y="2457450"/>
            <a:ext cx="1123950" cy="304800"/>
          </a:xfrm>
          <a:prstGeom prst="wedgeRectCallout">
            <a:avLst>
              <a:gd name="adj1" fmla="val 65608"/>
              <a:gd name="adj2" fmla="val -37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t>DStream</a:t>
            </a:r>
            <a:endParaRPr lang="en-US" sz="2000" dirty="0"/>
          </a:p>
        </p:txBody>
      </p:sp>
      <p:grpSp>
        <p:nvGrpSpPr>
          <p:cNvPr id="12" name="Group 11"/>
          <p:cNvGrpSpPr/>
          <p:nvPr/>
        </p:nvGrpSpPr>
        <p:grpSpPr>
          <a:xfrm>
            <a:off x="2181224" y="4114432"/>
            <a:ext cx="7629525" cy="2743568"/>
            <a:chOff x="2181224" y="4114432"/>
            <a:chExt cx="7629525" cy="2743568"/>
          </a:xfrm>
        </p:grpSpPr>
        <p:pic>
          <p:nvPicPr>
            <p:cNvPr id="8" name="Picture 7"/>
            <p:cNvPicPr>
              <a:picLocks noChangeAspect="1"/>
            </p:cNvPicPr>
            <p:nvPr/>
          </p:nvPicPr>
          <p:blipFill>
            <a:blip r:embed="rId3"/>
            <a:stretch>
              <a:fillRect/>
            </a:stretch>
          </p:blipFill>
          <p:spPr>
            <a:xfrm>
              <a:off x="2181224" y="4114432"/>
              <a:ext cx="7629525" cy="2743568"/>
            </a:xfrm>
            <a:prstGeom prst="rect">
              <a:avLst/>
            </a:prstGeom>
          </p:spPr>
        </p:pic>
        <p:sp>
          <p:nvSpPr>
            <p:cNvPr id="11" name="Rectangle 10"/>
            <p:cNvSpPr/>
            <p:nvPr/>
          </p:nvSpPr>
          <p:spPr>
            <a:xfrm>
              <a:off x="8458199" y="4725942"/>
              <a:ext cx="1219200" cy="2612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r>
                <a:rPr lang="en-US" dirty="0" smtClean="0">
                  <a:solidFill>
                    <a:schemeClr val="tx1"/>
                  </a:solidFill>
                </a:rPr>
                <a:t>reqs_5s</a:t>
              </a:r>
              <a:endParaRPr lang="en-US" dirty="0">
                <a:solidFill>
                  <a:schemeClr val="tx1"/>
                </a:solidFill>
              </a:endParaRPr>
            </a:p>
          </p:txBody>
        </p:sp>
      </p:grpSp>
      <p:sp>
        <p:nvSpPr>
          <p:cNvPr id="6" name="Rectangular Callout 5"/>
          <p:cNvSpPr/>
          <p:nvPr/>
        </p:nvSpPr>
        <p:spPr>
          <a:xfrm>
            <a:off x="7191374" y="2636679"/>
            <a:ext cx="1876425" cy="251142"/>
          </a:xfrm>
          <a:prstGeom prst="wedgeRectCallout">
            <a:avLst>
              <a:gd name="adj1" fmla="val -83235"/>
              <a:gd name="adj2" fmla="val 294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Transformation</a:t>
            </a:r>
            <a:endParaRPr lang="en-US" sz="2000" dirty="0"/>
          </a:p>
        </p:txBody>
      </p:sp>
      <p:sp>
        <p:nvSpPr>
          <p:cNvPr id="7" name="Rectangular Callout 6"/>
          <p:cNvSpPr/>
          <p:nvPr/>
        </p:nvSpPr>
        <p:spPr>
          <a:xfrm>
            <a:off x="9067800" y="3826083"/>
            <a:ext cx="2552700" cy="350422"/>
          </a:xfrm>
          <a:prstGeom prst="wedgeRectCallout">
            <a:avLst>
              <a:gd name="adj1" fmla="val 33685"/>
              <a:gd name="adj2" fmla="val -1326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Sliding Window Ops</a:t>
            </a:r>
            <a:endParaRPr lang="en-US" sz="2000" dirty="0"/>
          </a:p>
        </p:txBody>
      </p:sp>
      <p:sp>
        <p:nvSpPr>
          <p:cNvPr id="9" name="Slide Number Placeholder 8"/>
          <p:cNvSpPr>
            <a:spLocks noGrp="1"/>
          </p:cNvSpPr>
          <p:nvPr>
            <p:ph type="sldNum" sz="quarter" idx="12"/>
          </p:nvPr>
        </p:nvSpPr>
        <p:spPr/>
        <p:txBody>
          <a:bodyPr/>
          <a:lstStyle/>
          <a:p>
            <a:fld id="{14B32215-8C8B-434F-8C77-B5F50D0AE2A1}" type="slidenum">
              <a:rPr lang="en-US" smtClean="0"/>
              <a:t>9</a:t>
            </a:fld>
            <a:endParaRPr lang="en-US"/>
          </a:p>
        </p:txBody>
      </p:sp>
    </p:spTree>
    <p:extLst>
      <p:ext uri="{BB962C8B-B14F-4D97-AF65-F5344CB8AC3E}">
        <p14:creationId xmlns:p14="http://schemas.microsoft.com/office/powerpoint/2010/main" val="6915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1806</TotalTime>
  <Words>3027</Words>
  <Application>Microsoft Office PowerPoint</Application>
  <PresentationFormat>Widescreen</PresentationFormat>
  <Paragraphs>197</Paragraphs>
  <Slides>17</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ＭＳ Ｐゴシック</vt:lpstr>
      <vt:lpstr>宋体</vt:lpstr>
      <vt:lpstr>ヒラギノ角ゴ ProN W3</vt:lpstr>
      <vt:lpstr>Arial</vt:lpstr>
      <vt:lpstr>Calibri</vt:lpstr>
      <vt:lpstr>Calibri Light</vt:lpstr>
      <vt:lpstr>Verdana</vt:lpstr>
      <vt:lpstr>Wingdings</vt:lpstr>
      <vt:lpstr>Office Theme</vt:lpstr>
      <vt:lpstr>Discretized Streams: Fault-Tolerant Streaming Computation at Scale</vt:lpstr>
      <vt:lpstr>Motivation</vt:lpstr>
      <vt:lpstr>Previous Streaming Systems</vt:lpstr>
      <vt:lpstr>Discretized Streams </vt:lpstr>
      <vt:lpstr>Resilient Distributed Datasets(RDDs)</vt:lpstr>
      <vt:lpstr>Fault Recovery</vt:lpstr>
      <vt:lpstr>Discretized Streams</vt:lpstr>
      <vt:lpstr>Programming Interface</vt:lpstr>
      <vt:lpstr>Windowing</vt:lpstr>
      <vt:lpstr>Incremental aggregation</vt:lpstr>
      <vt:lpstr>State Tracking</vt:lpstr>
      <vt:lpstr>Evaluation</vt:lpstr>
      <vt:lpstr>Evaluation</vt:lpstr>
      <vt:lpstr>Evaluation</vt:lpstr>
      <vt:lpstr>Evaluation</vt:lpstr>
      <vt:lpstr>Comments</vt:lpstr>
      <vt:lpstr>Comments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Discretized Streams: Fault-Tolerant Streaming Computation at Scale</dc:title>
  <dc:creator>Wenting Wang</dc:creator>
  <cp:lastModifiedBy>Wenting Wang</cp:lastModifiedBy>
  <cp:revision>84</cp:revision>
  <dcterms:created xsi:type="dcterms:W3CDTF">2014-02-17T03:31:03Z</dcterms:created>
  <dcterms:modified xsi:type="dcterms:W3CDTF">2014-02-21T16:56:56Z</dcterms:modified>
</cp:coreProperties>
</file>