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Pregel (Piccolo)</c:v>
                </c:pt>
                <c:pt idx="2">
                  <c:v>PowerGraph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63.42</c:v>
                </c:pt>
                <c:pt idx="1">
                  <c:v>30.8</c:v>
                </c:pt>
                <c:pt idx="2">
                  <c:v>5.119999999999997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231800"/>
        <c:axId val="2125088232"/>
      </c:barChart>
      <c:catAx>
        <c:axId val="-2076231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25088232"/>
        <c:crosses val="autoZero"/>
        <c:auto val="1"/>
        <c:lblAlgn val="ctr"/>
        <c:lblOffset val="100"/>
        <c:noMultiLvlLbl val="0"/>
      </c:catAx>
      <c:valAx>
        <c:axId val="2125088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6231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 (GB)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Pregel (Piccolo)</c:v>
                </c:pt>
                <c:pt idx="2">
                  <c:v>PowerGraph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33.6397413627</c:v>
                </c:pt>
                <c:pt idx="1">
                  <c:v>14.9379806636</c:v>
                </c:pt>
                <c:pt idx="2">
                  <c:v>6.712975451299981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3432792"/>
        <c:axId val="-2073424984"/>
      </c:barChart>
      <c:catAx>
        <c:axId val="-20534327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3424984"/>
        <c:crosses val="autoZero"/>
        <c:auto val="1"/>
        <c:lblAlgn val="ctr"/>
        <c:lblOffset val="100"/>
        <c:noMultiLvlLbl val="0"/>
      </c:catAx>
      <c:valAx>
        <c:axId val="-2073424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3432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A152-38C3-B044-AF27-6E7C00684E3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E02D-9DE4-6B42-A127-1C013F5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DAF59DD-CBD8-4A55-A5D6-1BA11FFBBA18}" type="slidenum">
              <a:rPr lang="en-GB" smtClean="0"/>
              <a:pPr defTabSz="911482"/>
              <a:t>3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Routing internet traffic, UPS</a:t>
            </a:r>
            <a:r>
              <a:rPr lang="en-US" baseline="0" dirty="0" smtClean="0"/>
              <a:t> trucks</a:t>
            </a:r>
          </a:p>
          <a:p>
            <a:r>
              <a:rPr lang="en-US" baseline="0" dirty="0" smtClean="0"/>
              <a:t>Google Fiber</a:t>
            </a:r>
          </a:p>
          <a:p>
            <a:r>
              <a:rPr lang="en-US" baseline="0" dirty="0" smtClean="0"/>
              <a:t>Scheduling</a:t>
            </a:r>
          </a:p>
          <a:p>
            <a:r>
              <a:rPr lang="en-US" baseline="0" dirty="0" smtClean="0"/>
              <a:t>Spread of disease, influencers</a:t>
            </a:r>
          </a:p>
          <a:p>
            <a:r>
              <a:rPr lang="en-US" baseline="0" dirty="0" smtClean="0"/>
              <a:t>Dating website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3567-85C8-B74A-8F6E-AAF0D6EBFF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59E6-E065-EA4E-B987-523199D4D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Distributed Graph Analytics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Imranul Hoque</a:t>
            </a:r>
          </a:p>
          <a:p>
            <a:r>
              <a:rPr lang="en-US" dirty="0" smtClean="0"/>
              <a:t>CS525 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57200" y="3810000"/>
            <a:ext cx="5257800" cy="7620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7200" y="4724400"/>
            <a:ext cx="52578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57200" y="2362200"/>
            <a:ext cx="52578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The </a:t>
            </a:r>
            <a:r>
              <a:rPr lang="en-US" dirty="0" err="1" smtClean="0">
                <a:solidFill>
                  <a:srgbClr val="4F81BD"/>
                </a:solidFill>
              </a:rPr>
              <a:t>GraphLab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4F81BD"/>
                </a:solidFill>
              </a:rPr>
              <a:t>Abstraction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1164848"/>
            <a:ext cx="845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Vertex-Programs directly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read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the neighbors state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110084" y="1843172"/>
            <a:ext cx="2957716" cy="2157334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585958" y="1938660"/>
            <a:ext cx="644548" cy="6445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6708669" y="2266332"/>
            <a:ext cx="1027832" cy="149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6174191" y="2396749"/>
            <a:ext cx="219620" cy="1003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7744806" y="27033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7046450" y="2709941"/>
            <a:ext cx="1057262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6348096" y="27033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6339791" y="20818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736501" y="20818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339790" y="45841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736501" y="45841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989752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044784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8441494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6708668" y="4768562"/>
            <a:ext cx="1027833" cy="13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6174191" y="3768868"/>
            <a:ext cx="219620" cy="8692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7811789" y="3954418"/>
            <a:ext cx="923296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7113434" y="3961056"/>
            <a:ext cx="923296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6415078" y="3954417"/>
            <a:ext cx="923296" cy="4441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919168"/>
            <a:ext cx="5638800" cy="4185761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GraphLab_PageRank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Compute sum over neighbors</a:t>
            </a:r>
            <a:endParaRPr lang="en-US" sz="2000" baseline="-25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in_neighbors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total + R[j] *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 smtClean="0">
                <a:solidFill>
                  <a:prstClr val="black"/>
                </a:solidFill>
                <a:latin typeface="Consolas"/>
                <a:cs typeface="Consolas"/>
              </a:rPr>
              <a:t>ji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// Update the PageRank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 = 0.15 + total </a:t>
            </a:r>
            <a:endParaRPr lang="en-US" sz="2000" i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Trigger neighbors to run again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if 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not converged 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signal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vertex-program on j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6400800"/>
            <a:ext cx="280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et al.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[UAI’10, VLDB’12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4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F81BD"/>
                </a:solidFill>
              </a:rPr>
              <a:t>GraphLab</a:t>
            </a:r>
            <a:r>
              <a:rPr lang="en-US" dirty="0" smtClean="0">
                <a:solidFill>
                  <a:srgbClr val="4F81BD"/>
                </a:solidFill>
              </a:rPr>
              <a:t> Ghosting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1371599"/>
          </a:xfrm>
        </p:spPr>
        <p:txBody>
          <a:bodyPr/>
          <a:lstStyle/>
          <a:p>
            <a:r>
              <a:rPr lang="en-US" dirty="0" smtClean="0"/>
              <a:t>Changes to master are synced to ghosts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764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676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6764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629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5" name="Group 85"/>
          <p:cNvGrpSpPr/>
          <p:nvPr/>
        </p:nvGrpSpPr>
        <p:grpSpPr>
          <a:xfrm>
            <a:off x="2209800" y="2095500"/>
            <a:ext cx="4419600" cy="1905000"/>
            <a:chOff x="2209800" y="3695700"/>
            <a:chExt cx="4419600" cy="1905000"/>
          </a:xfrm>
        </p:grpSpPr>
        <p:cxnSp>
          <p:nvCxnSpPr>
            <p:cNvPr id="15" name="Straight Connector 14"/>
            <p:cNvCxnSpPr>
              <a:stCxn id="6" idx="6"/>
              <a:endCxn id="11" idx="2"/>
            </p:cNvCxnSpPr>
            <p:nvPr/>
          </p:nvCxnSpPr>
          <p:spPr>
            <a:xfrm>
              <a:off x="2209800" y="3695700"/>
              <a:ext cx="4419600" cy="990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1" idx="2"/>
            </p:cNvCxnSpPr>
            <p:nvPr/>
          </p:nvCxnSpPr>
          <p:spPr>
            <a:xfrm>
              <a:off x="2209800" y="4686300"/>
              <a:ext cx="4419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6"/>
              <a:endCxn id="11" idx="2"/>
            </p:cNvCxnSpPr>
            <p:nvPr/>
          </p:nvCxnSpPr>
          <p:spPr>
            <a:xfrm flipV="1">
              <a:off x="2209800" y="4686300"/>
              <a:ext cx="4419600" cy="914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6" idx="6"/>
            <a:endCxn id="9" idx="1"/>
          </p:cNvCxnSpPr>
          <p:nvPr/>
        </p:nvCxnSpPr>
        <p:spPr>
          <a:xfrm>
            <a:off x="2209800" y="2095500"/>
            <a:ext cx="1198796" cy="855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9" idx="2"/>
          </p:cNvCxnSpPr>
          <p:nvPr/>
        </p:nvCxnSpPr>
        <p:spPr>
          <a:xfrm>
            <a:off x="2209800" y="30861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9" idx="3"/>
          </p:cNvCxnSpPr>
          <p:nvPr/>
        </p:nvCxnSpPr>
        <p:spPr>
          <a:xfrm flipV="1">
            <a:off x="2209800" y="3220804"/>
            <a:ext cx="1198796" cy="77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181600" y="20574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1816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181600" y="37338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7" name="Straight Connector 66"/>
          <p:cNvCxnSpPr>
            <a:stCxn id="57" idx="6"/>
            <a:endCxn id="11" idx="2"/>
          </p:cNvCxnSpPr>
          <p:nvPr/>
        </p:nvCxnSpPr>
        <p:spPr>
          <a:xfrm>
            <a:off x="5562600" y="22479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1" idx="2"/>
            <a:endCxn id="59" idx="6"/>
          </p:cNvCxnSpPr>
          <p:nvPr/>
        </p:nvCxnSpPr>
        <p:spPr>
          <a:xfrm flipH="1">
            <a:off x="5562600" y="30861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6"/>
            <a:endCxn id="11" idx="2"/>
          </p:cNvCxnSpPr>
          <p:nvPr/>
        </p:nvCxnSpPr>
        <p:spPr>
          <a:xfrm flipV="1">
            <a:off x="5562600" y="30861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89"/>
          <p:cNvGrpSpPr/>
          <p:nvPr/>
        </p:nvGrpSpPr>
        <p:grpSpPr>
          <a:xfrm>
            <a:off x="3581400" y="3352800"/>
            <a:ext cx="1351048" cy="980420"/>
            <a:chOff x="5506804" y="3352800"/>
            <a:chExt cx="1351048" cy="980420"/>
          </a:xfrm>
        </p:grpSpPr>
        <p:sp>
          <p:nvSpPr>
            <p:cNvPr id="87" name="TextBox 86"/>
            <p:cNvSpPr txBox="1"/>
            <p:nvPr/>
          </p:nvSpPr>
          <p:spPr>
            <a:xfrm>
              <a:off x="5811604" y="3810000"/>
              <a:ext cx="104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Ghost</a:t>
              </a:r>
              <a:endParaRPr lang="en-US" sz="2800" dirty="0"/>
            </a:p>
          </p:txBody>
        </p:sp>
        <p:cxnSp>
          <p:nvCxnSpPr>
            <p:cNvPr id="89" name="Straight Arrow Connector 88"/>
            <p:cNvCxnSpPr>
              <a:stCxn id="87" idx="1"/>
            </p:cNvCxnSpPr>
            <p:nvPr/>
          </p:nvCxnSpPr>
          <p:spPr>
            <a:xfrm flipH="1" flipV="1">
              <a:off x="5506804" y="3352800"/>
              <a:ext cx="304800" cy="7188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5" name="Curved Connector 34"/>
          <p:cNvCxnSpPr/>
          <p:nvPr/>
        </p:nvCxnSpPr>
        <p:spPr>
          <a:xfrm rot="16200000" flipH="1" flipV="1">
            <a:off x="5219700" y="1181100"/>
            <a:ext cx="76200" cy="3352800"/>
          </a:xfrm>
          <a:prstGeom prst="curvedConnector3">
            <a:avLst>
              <a:gd name="adj1" fmla="val -137462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0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57" grpId="0" animBg="1"/>
      <p:bldP spid="59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F81BD"/>
                </a:solidFill>
              </a:rPr>
              <a:t>GraphLab</a:t>
            </a:r>
            <a:r>
              <a:rPr lang="en-US" dirty="0" smtClean="0">
                <a:solidFill>
                  <a:srgbClr val="4F81BD"/>
                </a:solidFill>
              </a:rPr>
              <a:t> Ghosting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1371599"/>
          </a:xfrm>
        </p:spPr>
        <p:txBody>
          <a:bodyPr/>
          <a:lstStyle/>
          <a:p>
            <a:r>
              <a:rPr lang="en-US" dirty="0" smtClean="0"/>
              <a:t>Changes to </a:t>
            </a:r>
            <a:r>
              <a:rPr lang="en-US" b="1" dirty="0" smtClean="0"/>
              <a:t>neighbors</a:t>
            </a:r>
            <a:r>
              <a:rPr lang="en-US" dirty="0" smtClean="0"/>
              <a:t> of </a:t>
            </a:r>
            <a:r>
              <a:rPr lang="en-US" b="1" dirty="0" smtClean="0"/>
              <a:t>high degree vertices </a:t>
            </a:r>
            <a:r>
              <a:rPr lang="en-US" dirty="0" smtClean="0"/>
              <a:t>creates substantial network traffic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764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676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6764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629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5" name="Group 85"/>
          <p:cNvGrpSpPr/>
          <p:nvPr/>
        </p:nvGrpSpPr>
        <p:grpSpPr>
          <a:xfrm>
            <a:off x="2209800" y="2095500"/>
            <a:ext cx="4419600" cy="1905000"/>
            <a:chOff x="2209800" y="3695700"/>
            <a:chExt cx="4419600" cy="1905000"/>
          </a:xfrm>
        </p:grpSpPr>
        <p:cxnSp>
          <p:nvCxnSpPr>
            <p:cNvPr id="15" name="Straight Connector 14"/>
            <p:cNvCxnSpPr>
              <a:stCxn id="6" idx="6"/>
              <a:endCxn id="11" idx="2"/>
            </p:cNvCxnSpPr>
            <p:nvPr/>
          </p:nvCxnSpPr>
          <p:spPr>
            <a:xfrm>
              <a:off x="2209800" y="3695700"/>
              <a:ext cx="4419600" cy="99060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1" idx="2"/>
            </p:cNvCxnSpPr>
            <p:nvPr/>
          </p:nvCxnSpPr>
          <p:spPr>
            <a:xfrm>
              <a:off x="2209800" y="4686300"/>
              <a:ext cx="4419600" cy="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6"/>
              <a:endCxn id="11" idx="2"/>
            </p:cNvCxnSpPr>
            <p:nvPr/>
          </p:nvCxnSpPr>
          <p:spPr>
            <a:xfrm flipV="1">
              <a:off x="2209800" y="4686300"/>
              <a:ext cx="4419600" cy="91440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6" idx="6"/>
            <a:endCxn id="9" idx="1"/>
          </p:cNvCxnSpPr>
          <p:nvPr/>
        </p:nvCxnSpPr>
        <p:spPr>
          <a:xfrm>
            <a:off x="2209800" y="2095500"/>
            <a:ext cx="1198796" cy="855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9" idx="2"/>
          </p:cNvCxnSpPr>
          <p:nvPr/>
        </p:nvCxnSpPr>
        <p:spPr>
          <a:xfrm>
            <a:off x="2209800" y="30861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9" idx="3"/>
          </p:cNvCxnSpPr>
          <p:nvPr/>
        </p:nvCxnSpPr>
        <p:spPr>
          <a:xfrm flipV="1">
            <a:off x="2209800" y="3220804"/>
            <a:ext cx="1198796" cy="77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181600" y="20574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1816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181600" y="37338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7" name="Straight Connector 66"/>
          <p:cNvCxnSpPr>
            <a:stCxn id="57" idx="6"/>
            <a:endCxn id="11" idx="2"/>
          </p:cNvCxnSpPr>
          <p:nvPr/>
        </p:nvCxnSpPr>
        <p:spPr>
          <a:xfrm>
            <a:off x="5562600" y="22479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1" idx="2"/>
            <a:endCxn id="59" idx="6"/>
          </p:cNvCxnSpPr>
          <p:nvPr/>
        </p:nvCxnSpPr>
        <p:spPr>
          <a:xfrm flipH="1">
            <a:off x="5562600" y="30861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6"/>
            <a:endCxn id="11" idx="2"/>
          </p:cNvCxnSpPr>
          <p:nvPr/>
        </p:nvCxnSpPr>
        <p:spPr>
          <a:xfrm flipV="1">
            <a:off x="5562600" y="30861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89"/>
          <p:cNvGrpSpPr/>
          <p:nvPr/>
        </p:nvGrpSpPr>
        <p:grpSpPr>
          <a:xfrm>
            <a:off x="5638800" y="3810000"/>
            <a:ext cx="1427248" cy="523220"/>
            <a:chOff x="5659204" y="3200400"/>
            <a:chExt cx="1427248" cy="523220"/>
          </a:xfrm>
        </p:grpSpPr>
        <p:sp>
          <p:nvSpPr>
            <p:cNvPr id="87" name="TextBox 86"/>
            <p:cNvSpPr txBox="1"/>
            <p:nvPr/>
          </p:nvSpPr>
          <p:spPr>
            <a:xfrm>
              <a:off x="6040204" y="3200400"/>
              <a:ext cx="104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Ghost</a:t>
              </a:r>
              <a:endParaRPr lang="en-US" sz="2800" dirty="0"/>
            </a:p>
          </p:txBody>
        </p:sp>
        <p:cxnSp>
          <p:nvCxnSpPr>
            <p:cNvPr id="89" name="Straight Arrow Connector 88"/>
            <p:cNvCxnSpPr>
              <a:stCxn id="87" idx="1"/>
            </p:cNvCxnSpPr>
            <p:nvPr/>
          </p:nvCxnSpPr>
          <p:spPr>
            <a:xfrm flipH="1" flipV="1">
              <a:off x="5659204" y="3352800"/>
              <a:ext cx="381000" cy="1092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Curved Connector 28"/>
          <p:cNvCxnSpPr>
            <a:stCxn id="6" idx="7"/>
            <a:endCxn id="57" idx="1"/>
          </p:cNvCxnSpPr>
          <p:nvPr/>
        </p:nvCxnSpPr>
        <p:spPr>
          <a:xfrm rot="16200000" flipH="1">
            <a:off x="3581399" y="457200"/>
            <a:ext cx="206281" cy="3105711"/>
          </a:xfrm>
          <a:prstGeom prst="curvedConnector3">
            <a:avLst>
              <a:gd name="adj1" fmla="val -265958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5"/>
          <p:cNvCxnSpPr>
            <a:stCxn id="7" idx="7"/>
            <a:endCxn id="59" idx="1"/>
          </p:cNvCxnSpPr>
          <p:nvPr/>
        </p:nvCxnSpPr>
        <p:spPr>
          <a:xfrm rot="16200000" flipH="1">
            <a:off x="3657599" y="1371600"/>
            <a:ext cx="53881" cy="3105711"/>
          </a:xfrm>
          <a:prstGeom prst="curvedConnector3">
            <a:avLst>
              <a:gd name="adj1" fmla="val -1422271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urved Connector 25"/>
          <p:cNvCxnSpPr>
            <a:stCxn id="8" idx="7"/>
            <a:endCxn id="62" idx="1"/>
          </p:cNvCxnSpPr>
          <p:nvPr/>
        </p:nvCxnSpPr>
        <p:spPr>
          <a:xfrm rot="5400000" flipH="1" flipV="1">
            <a:off x="3673381" y="2247901"/>
            <a:ext cx="22319" cy="3105711"/>
          </a:xfrm>
          <a:prstGeom prst="curvedConnector3">
            <a:avLst>
              <a:gd name="adj1" fmla="val 3000013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F81BD"/>
                </a:solidFill>
              </a:rPr>
              <a:t>PowerGraph</a:t>
            </a:r>
            <a:r>
              <a:rPr lang="en-US" dirty="0" smtClean="0">
                <a:solidFill>
                  <a:srgbClr val="4F81BD"/>
                </a:solidFill>
              </a:rPr>
              <a:t> Claims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graph frameworks perform poorly for natural (power-law) graphs</a:t>
            </a:r>
          </a:p>
          <a:p>
            <a:pPr lvl="1"/>
            <a:r>
              <a:rPr lang="en-US" dirty="0" smtClean="0"/>
              <a:t>Communication overhead is high</a:t>
            </a:r>
          </a:p>
          <a:p>
            <a:pPr lvl="2"/>
            <a:r>
              <a:rPr lang="en-US" dirty="0" smtClean="0"/>
              <a:t>Partition (Pros/Cons)</a:t>
            </a:r>
          </a:p>
          <a:p>
            <a:pPr lvl="1"/>
            <a:r>
              <a:rPr lang="en-US" dirty="0" smtClean="0"/>
              <a:t>Load imbalance is caused by high degree vertices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Partition individual vertices (vertex-cut), so each server contains a subset of a vertex’s edges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(This can be achieved by random edge placement)</a:t>
            </a:r>
          </a:p>
        </p:txBody>
      </p:sp>
    </p:spTree>
    <p:extLst>
      <p:ext uri="{BB962C8B-B14F-4D97-AF65-F5344CB8AC3E}">
        <p14:creationId xmlns:p14="http://schemas.microsoft.com/office/powerpoint/2010/main" val="333295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4384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57912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4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4384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3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Distributed Execution </a:t>
            </a:r>
            <a:r>
              <a:rPr lang="en-US" dirty="0">
                <a:solidFill>
                  <a:srgbClr val="4F81BD"/>
                </a:solidFill>
              </a:rPr>
              <a:t>of a PowerGraph Vertex-Program</a:t>
            </a:r>
          </a:p>
        </p:txBody>
      </p:sp>
      <p:sp>
        <p:nvSpPr>
          <p:cNvPr id="43" name="Rounded Rectangle 42"/>
          <p:cNvSpPr/>
          <p:nvPr/>
        </p:nvSpPr>
        <p:spPr>
          <a:xfrm rot="13374097">
            <a:off x="3081035" y="238597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0800000">
            <a:off x="2819401" y="2655860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8221805">
            <a:off x="3212256" y="4936335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5400000">
            <a:off x="3529531" y="5052679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6374111" y="2545679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9272643">
            <a:off x="6704422" y="264936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649330" y="4654325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 rot="2506115">
            <a:off x="6551953" y="4952994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90800" y="3272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054345" y="3276600"/>
            <a:ext cx="4297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590800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74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2971800" y="3352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+            +  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733800" y="2612202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419600" y="3370302"/>
            <a:ext cx="1253842" cy="837162"/>
            <a:chOff x="3352800" y="2590800"/>
            <a:chExt cx="1253842" cy="837162"/>
          </a:xfrm>
        </p:grpSpPr>
        <p:cxnSp>
          <p:nvCxnSpPr>
            <p:cNvPr id="5" name="Straight Connector 4"/>
            <p:cNvCxnSpPr>
              <a:stCxn id="12" idx="5"/>
              <a:endCxn id="9" idx="1"/>
            </p:cNvCxnSpPr>
            <p:nvPr/>
          </p:nvCxnSpPr>
          <p:spPr>
            <a:xfrm>
              <a:off x="3961997" y="2829044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1" idx="6"/>
              <a:endCxn id="9" idx="2"/>
            </p:cNvCxnSpPr>
            <p:nvPr/>
          </p:nvCxnSpPr>
          <p:spPr>
            <a:xfrm>
              <a:off x="3631920" y="328840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27522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23753" y="259080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10200" y="3133953"/>
            <a:ext cx="930064" cy="1074549"/>
            <a:chOff x="5489414" y="1971179"/>
            <a:chExt cx="930064" cy="1074549"/>
          </a:xfrm>
        </p:grpSpPr>
        <p:cxnSp>
          <p:nvCxnSpPr>
            <p:cNvPr id="15" name="Straight Connector 14"/>
            <p:cNvCxnSpPr>
              <a:stCxn id="19" idx="7"/>
              <a:endCxn id="23" idx="3"/>
            </p:cNvCxnSpPr>
            <p:nvPr/>
          </p:nvCxnSpPr>
          <p:spPr>
            <a:xfrm flipV="1">
              <a:off x="5727659" y="2446810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4"/>
              <a:endCxn id="19" idx="0"/>
            </p:cNvCxnSpPr>
            <p:nvPr/>
          </p:nvCxnSpPr>
          <p:spPr>
            <a:xfrm flipH="1">
              <a:off x="5628975" y="2250299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491092" y="197117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140358" y="220856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0" y="3903702"/>
            <a:ext cx="884567" cy="1049298"/>
            <a:chOff x="3876153" y="3301242"/>
            <a:chExt cx="884567" cy="1049298"/>
          </a:xfrm>
        </p:grpSpPr>
        <p:cxnSp>
          <p:nvCxnSpPr>
            <p:cNvPr id="24" name="Straight Connector 23"/>
            <p:cNvCxnSpPr>
              <a:stCxn id="26" idx="4"/>
              <a:endCxn id="27" idx="0"/>
            </p:cNvCxnSpPr>
            <p:nvPr/>
          </p:nvCxnSpPr>
          <p:spPr>
            <a:xfrm>
              <a:off x="4619483" y="3580362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3"/>
              <a:endCxn id="28" idx="7"/>
            </p:cNvCxnSpPr>
            <p:nvPr/>
          </p:nvCxnSpPr>
          <p:spPr>
            <a:xfrm flipH="1">
              <a:off x="4114397" y="3539486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479922" y="33012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81600" y="40714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76153" y="38593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10200" y="3903702"/>
            <a:ext cx="1253843" cy="870858"/>
            <a:chOff x="5489414" y="2766608"/>
            <a:chExt cx="1253843" cy="870858"/>
          </a:xfrm>
        </p:grpSpPr>
        <p:cxnSp>
          <p:nvCxnSpPr>
            <p:cNvPr id="33" name="Straight Connector 32"/>
            <p:cNvCxnSpPr>
              <a:stCxn id="35" idx="6"/>
              <a:endCxn id="37" idx="2"/>
            </p:cNvCxnSpPr>
            <p:nvPr/>
          </p:nvCxnSpPr>
          <p:spPr>
            <a:xfrm>
              <a:off x="5768535" y="2906169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5"/>
              <a:endCxn id="36" idx="1"/>
            </p:cNvCxnSpPr>
            <p:nvPr/>
          </p:nvCxnSpPr>
          <p:spPr>
            <a:xfrm>
              <a:off x="5727659" y="3004852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140358" y="335834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64137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3845642" y="272492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657600" y="3200400"/>
            <a:ext cx="533400" cy="569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noAutofit/>
          </a:bodyPr>
          <a:lstStyle/>
          <a:p>
            <a:pPr algn="ctr"/>
            <a:r>
              <a:rPr lang="el-GR" sz="3600" dirty="0" smtClean="0"/>
              <a:t>Σ</a:t>
            </a:r>
            <a:endParaRPr lang="en-US" sz="3600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3886200" y="2743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962400" y="2819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826336" y="279898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964" y="2543890"/>
            <a:ext cx="177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</a:t>
            </a:r>
            <a:r>
              <a:rPr lang="en-US" sz="4400" dirty="0" smtClean="0"/>
              <a:t>ather</a:t>
            </a:r>
            <a:endParaRPr lang="en-US" sz="4400" dirty="0"/>
          </a:p>
        </p:txBody>
      </p:sp>
      <p:sp>
        <p:nvSpPr>
          <p:cNvPr id="57" name="TextBox 56"/>
          <p:cNvSpPr txBox="1"/>
          <p:nvPr/>
        </p:nvSpPr>
        <p:spPr>
          <a:xfrm>
            <a:off x="452527" y="3497759"/>
            <a:ext cx="149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</a:t>
            </a:r>
            <a:r>
              <a:rPr lang="en-US" sz="4400" dirty="0" smtClean="0"/>
              <a:t>pply</a:t>
            </a:r>
            <a:endParaRPr lang="en-US" sz="4400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" y="4488359"/>
            <a:ext cx="1788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</a:t>
            </a:r>
            <a:r>
              <a:rPr lang="en-US" sz="4400" dirty="0" smtClean="0"/>
              <a:t>catter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89085" y="2209800"/>
            <a:ext cx="1086038" cy="480517"/>
            <a:chOff x="-1221115" y="1447800"/>
            <a:chExt cx="1086038" cy="480517"/>
          </a:xfrm>
        </p:grpSpPr>
        <p:sp>
          <p:nvSpPr>
            <p:cNvPr id="7" name="TextBox 6"/>
            <p:cNvSpPr txBox="1"/>
            <p:nvPr/>
          </p:nvSpPr>
          <p:spPr>
            <a:xfrm>
              <a:off x="-990600" y="1447800"/>
              <a:ext cx="85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1"/>
              <a:endCxn id="60" idx="7"/>
            </p:cNvCxnSpPr>
            <p:nvPr/>
          </p:nvCxnSpPr>
          <p:spPr>
            <a:xfrm flipH="1">
              <a:off x="-1221115" y="1632466"/>
              <a:ext cx="230515" cy="2958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122666" y="3364468"/>
            <a:ext cx="1030734" cy="369332"/>
            <a:chOff x="-1221115" y="1447800"/>
            <a:chExt cx="1030734" cy="369332"/>
          </a:xfrm>
        </p:grpSpPr>
        <p:sp>
          <p:nvSpPr>
            <p:cNvPr id="63" name="TextBox 62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1"/>
            </p:cNvCxnSpPr>
            <p:nvPr/>
          </p:nvCxnSpPr>
          <p:spPr>
            <a:xfrm flipH="1" flipV="1">
              <a:off x="-1221115" y="1447800"/>
              <a:ext cx="230515" cy="18466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174115" y="5105400"/>
            <a:ext cx="800219" cy="685800"/>
            <a:chOff x="-990600" y="1131332"/>
            <a:chExt cx="800219" cy="685800"/>
          </a:xfrm>
        </p:grpSpPr>
        <p:sp>
          <p:nvSpPr>
            <p:cNvPr id="68" name="TextBox 67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0"/>
            </p:cNvCxnSpPr>
            <p:nvPr/>
          </p:nvCxnSpPr>
          <p:spPr>
            <a:xfrm flipV="1">
              <a:off x="-590490" y="1131332"/>
              <a:ext cx="131375" cy="3164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419600" y="4953000"/>
            <a:ext cx="876419" cy="609600"/>
            <a:chOff x="-1066800" y="1207532"/>
            <a:chExt cx="876419" cy="609600"/>
          </a:xfrm>
        </p:grpSpPr>
        <p:sp>
          <p:nvSpPr>
            <p:cNvPr id="71" name="TextBox 70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 flipV="1">
              <a:off x="-1066800" y="1207532"/>
              <a:ext cx="323910" cy="2402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94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195E-6 -1.52903E-6 L -0.16852 -0.17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5" y="-87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493E-6 7.16632E-6 L 0.15828 -0.13323 " pathEditMode="relative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45E-6 -3.82836E-6 L -0.15654 0.12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7" y="6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74E-6 1.38793E-7 L 0.14804 0.122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3" y="6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547E-6 2.26E-6 L -0.30597 -0.0002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35832E-6 L 0.15828 -0.16654 " pathEditMode="relative" ptsTypes="AA"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32E-6 7.35832E-6 L -0.14162 -0.166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86 -0.07873 " pathEditMode="relative" ptsTypes="AA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393 L 0.30439 0.279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0" y="14147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32436 0.03727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8" y="185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01597 0.28178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4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/>
      <p:bldP spid="55" grpId="1"/>
      <p:bldP spid="60" grpId="0" animBg="1"/>
      <p:bldP spid="60" grpId="1" animBg="1"/>
      <p:bldP spid="59" grpId="0" animBg="1"/>
      <p:bldP spid="56" grpId="0" animBg="1"/>
      <p:bldP spid="56" grpId="1" animBg="1"/>
      <p:bldP spid="56" grpId="2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3" grpId="0"/>
      <p:bldP spid="3" grpId="1"/>
      <p:bldP spid="57" grpId="0"/>
      <p:bldP spid="57" grpId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Constructing Vertex-Cuts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Evenly</a:t>
            </a:r>
            <a:r>
              <a:rPr lang="en-US" dirty="0" smtClean="0"/>
              <a:t> assign </a:t>
            </a:r>
            <a:r>
              <a:rPr lang="en-US" b="1" dirty="0" smtClean="0"/>
              <a:t>edges</a:t>
            </a:r>
            <a:r>
              <a:rPr lang="en-US" dirty="0" smtClean="0"/>
              <a:t> to machines</a:t>
            </a:r>
          </a:p>
          <a:p>
            <a:pPr lvl="1"/>
            <a:r>
              <a:rPr lang="en-US" dirty="0" smtClean="0"/>
              <a:t>Minimize machines spanned by each vertex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Assign each edge </a:t>
            </a:r>
            <a:r>
              <a:rPr lang="en-US" b="1" dirty="0" smtClean="0"/>
              <a:t>as it</a:t>
            </a:r>
            <a:r>
              <a:rPr lang="en-US" b="1" dirty="0"/>
              <a:t> </a:t>
            </a:r>
            <a:r>
              <a:rPr lang="en-US" b="1" dirty="0" smtClean="0"/>
              <a:t>is loaded</a:t>
            </a:r>
          </a:p>
          <a:p>
            <a:pPr lvl="1"/>
            <a:r>
              <a:rPr lang="en-US" dirty="0" smtClean="0"/>
              <a:t>Touch each edge only once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Propose three </a:t>
            </a:r>
            <a:r>
              <a:rPr lang="en-US" b="1" dirty="0" smtClean="0"/>
              <a:t>distributed </a:t>
            </a:r>
            <a:r>
              <a:rPr lang="en-US" dirty="0" smtClean="0"/>
              <a:t>approaches:</a:t>
            </a:r>
          </a:p>
          <a:p>
            <a:pPr lvl="1"/>
            <a:r>
              <a:rPr lang="en-US" b="1" i="1" dirty="0" smtClean="0"/>
              <a:t>Random</a:t>
            </a:r>
            <a:r>
              <a:rPr lang="en-US" i="1" dirty="0" smtClean="0"/>
              <a:t> Edge Placement</a:t>
            </a:r>
          </a:p>
          <a:p>
            <a:pPr lvl="1"/>
            <a:r>
              <a:rPr lang="en-US" b="1" i="1" dirty="0" smtClean="0"/>
              <a:t>Coordinated Greedy </a:t>
            </a:r>
            <a:r>
              <a:rPr lang="en-US" i="1" dirty="0" smtClean="0"/>
              <a:t>Edge Placement</a:t>
            </a:r>
            <a:endParaRPr lang="en-US" b="1" i="1" dirty="0" smtClean="0"/>
          </a:p>
          <a:p>
            <a:pPr lvl="1"/>
            <a:r>
              <a:rPr lang="en-US" b="1" i="1" dirty="0" smtClean="0"/>
              <a:t>Oblivious Greedy</a:t>
            </a:r>
            <a:r>
              <a:rPr lang="en-US" i="1" dirty="0" smtClean="0"/>
              <a:t> Edge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6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6576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5334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66294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3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F81BD"/>
                </a:solidFill>
              </a:rPr>
              <a:t>Random</a:t>
            </a:r>
            <a:r>
              <a:rPr lang="en-US" dirty="0" smtClean="0">
                <a:solidFill>
                  <a:srgbClr val="4F81BD"/>
                </a:solidFill>
              </a:rPr>
              <a:t> Edge-Placement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Randomly assign edges to machines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57785" y="4343400"/>
            <a:ext cx="855474" cy="811167"/>
            <a:chOff x="3788435" y="5335416"/>
            <a:chExt cx="855474" cy="811167"/>
          </a:xfrm>
        </p:grpSpPr>
        <p:cxnSp>
          <p:nvCxnSpPr>
            <p:cNvPr id="59" name="Straight Connector 58"/>
            <p:cNvCxnSpPr>
              <a:stCxn id="61" idx="5"/>
              <a:endCxn id="60" idx="1"/>
            </p:cNvCxnSpPr>
            <p:nvPr/>
          </p:nvCxnSpPr>
          <p:spPr>
            <a:xfrm>
              <a:off x="4019281" y="5566262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788435" y="5335416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5800" y="4114800"/>
            <a:ext cx="272079" cy="1041183"/>
            <a:chOff x="4373456" y="5105400"/>
            <a:chExt cx="272079" cy="1041183"/>
          </a:xfrm>
        </p:grpSpPr>
        <p:cxnSp>
          <p:nvCxnSpPr>
            <p:cNvPr id="62" name="Straight Connector 61"/>
            <p:cNvCxnSpPr>
              <a:stCxn id="64" idx="4"/>
              <a:endCxn id="63" idx="0"/>
            </p:cNvCxnSpPr>
            <p:nvPr/>
          </p:nvCxnSpPr>
          <p:spPr>
            <a:xfrm flipH="1">
              <a:off x="4508684" y="5375853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375082" y="510540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4343400"/>
            <a:ext cx="901185" cy="811167"/>
            <a:chOff x="4373456" y="5335416"/>
            <a:chExt cx="901185" cy="811167"/>
          </a:xfrm>
        </p:grpSpPr>
        <p:cxnSp>
          <p:nvCxnSpPr>
            <p:cNvPr id="65" name="Straight Connector 64"/>
            <p:cNvCxnSpPr>
              <a:stCxn id="66" idx="7"/>
              <a:endCxn id="67" idx="3"/>
            </p:cNvCxnSpPr>
            <p:nvPr/>
          </p:nvCxnSpPr>
          <p:spPr>
            <a:xfrm flipV="1">
              <a:off x="4604304" y="5566262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004188" y="5335416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4876800"/>
            <a:ext cx="1214910" cy="270453"/>
            <a:chOff x="4373456" y="5876130"/>
            <a:chExt cx="1214910" cy="270453"/>
          </a:xfrm>
        </p:grpSpPr>
        <p:cxnSp>
          <p:nvCxnSpPr>
            <p:cNvPr id="68" name="Straight Connector 67"/>
            <p:cNvCxnSpPr>
              <a:stCxn id="69" idx="6"/>
              <a:endCxn id="70" idx="2"/>
            </p:cNvCxnSpPr>
            <p:nvPr/>
          </p:nvCxnSpPr>
          <p:spPr>
            <a:xfrm>
              <a:off x="4643910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317913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7874" y="4876800"/>
            <a:ext cx="901185" cy="843817"/>
            <a:chOff x="4804890" y="5876130"/>
            <a:chExt cx="901185" cy="843817"/>
          </a:xfrm>
        </p:grpSpPr>
        <p:cxnSp>
          <p:nvCxnSpPr>
            <p:cNvPr id="71" name="Straight Connector 70"/>
            <p:cNvCxnSpPr>
              <a:stCxn id="72" idx="5"/>
              <a:endCxn id="73" idx="1"/>
            </p:cNvCxnSpPr>
            <p:nvPr/>
          </p:nvCxnSpPr>
          <p:spPr>
            <a:xfrm>
              <a:off x="5035738" y="6106977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435622" y="644949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4876800"/>
            <a:ext cx="272079" cy="1016717"/>
            <a:chOff x="4804890" y="5876130"/>
            <a:chExt cx="272079" cy="1016717"/>
          </a:xfrm>
        </p:grpSpPr>
        <p:cxnSp>
          <p:nvCxnSpPr>
            <p:cNvPr id="74" name="Straight Connector 73"/>
            <p:cNvCxnSpPr>
              <a:stCxn id="75" idx="4"/>
              <a:endCxn id="76" idx="0"/>
            </p:cNvCxnSpPr>
            <p:nvPr/>
          </p:nvCxnSpPr>
          <p:spPr>
            <a:xfrm>
              <a:off x="4940118" y="6146583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06516" y="662239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19623" y="4876800"/>
            <a:ext cx="855474" cy="811194"/>
            <a:chOff x="4219869" y="5876130"/>
            <a:chExt cx="855474" cy="811194"/>
          </a:xfrm>
        </p:grpSpPr>
        <p:cxnSp>
          <p:nvCxnSpPr>
            <p:cNvPr id="77" name="Straight Connector 76"/>
            <p:cNvCxnSpPr>
              <a:stCxn id="78" idx="3"/>
              <a:endCxn id="79" idx="7"/>
            </p:cNvCxnSpPr>
            <p:nvPr/>
          </p:nvCxnSpPr>
          <p:spPr>
            <a:xfrm flipH="1">
              <a:off x="4450715" y="6106977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219869" y="6416871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541127" y="4876800"/>
            <a:ext cx="1214909" cy="270453"/>
            <a:chOff x="3860434" y="5876130"/>
            <a:chExt cx="1214909" cy="270453"/>
          </a:xfrm>
        </p:grpSpPr>
        <p:cxnSp>
          <p:nvCxnSpPr>
            <p:cNvPr id="81" name="Straight Connector 80"/>
            <p:cNvCxnSpPr>
              <a:stCxn id="83" idx="6"/>
              <a:endCxn id="82" idx="2"/>
            </p:cNvCxnSpPr>
            <p:nvPr/>
          </p:nvCxnSpPr>
          <p:spPr>
            <a:xfrm>
              <a:off x="4130887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860434" y="587613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432482" y="4876800"/>
            <a:ext cx="1214910" cy="270453"/>
            <a:chOff x="4373456" y="5876130"/>
            <a:chExt cx="1214910" cy="270453"/>
          </a:xfrm>
        </p:grpSpPr>
        <p:cxnSp>
          <p:nvCxnSpPr>
            <p:cNvPr id="86" name="Straight Connector 85"/>
            <p:cNvCxnSpPr>
              <a:stCxn id="87" idx="6"/>
              <a:endCxn id="88" idx="2"/>
            </p:cNvCxnSpPr>
            <p:nvPr/>
          </p:nvCxnSpPr>
          <p:spPr>
            <a:xfrm>
              <a:off x="4643910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317913" y="587613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38623" y="4114800"/>
            <a:ext cx="3098487" cy="1787447"/>
            <a:chOff x="-533400" y="4841953"/>
            <a:chExt cx="3098487" cy="1787447"/>
          </a:xfrm>
        </p:grpSpPr>
        <p:cxnSp>
          <p:nvCxnSpPr>
            <p:cNvPr id="90" name="Straight Connector 89"/>
            <p:cNvCxnSpPr>
              <a:stCxn id="102" idx="5"/>
              <a:endCxn id="98" idx="1"/>
            </p:cNvCxnSpPr>
            <p:nvPr/>
          </p:nvCxnSpPr>
          <p:spPr>
            <a:xfrm>
              <a:off x="56881" y="5302815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8" idx="7"/>
              <a:endCxn id="106" idx="3"/>
            </p:cNvCxnSpPr>
            <p:nvPr/>
          </p:nvCxnSpPr>
          <p:spPr>
            <a:xfrm flipV="1">
              <a:off x="641904" y="5302815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9" idx="4"/>
              <a:endCxn id="98" idx="0"/>
            </p:cNvCxnSpPr>
            <p:nvPr/>
          </p:nvCxnSpPr>
          <p:spPr>
            <a:xfrm flipH="1">
              <a:off x="546284" y="5112406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8" idx="6"/>
              <a:endCxn id="112" idx="2"/>
            </p:cNvCxnSpPr>
            <p:nvPr/>
          </p:nvCxnSpPr>
          <p:spPr>
            <a:xfrm>
              <a:off x="681509" y="5747910"/>
              <a:ext cx="16131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1" idx="6"/>
              <a:endCxn id="98" idx="2"/>
            </p:cNvCxnSpPr>
            <p:nvPr/>
          </p:nvCxnSpPr>
          <p:spPr>
            <a:xfrm>
              <a:off x="-262947" y="5747911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8" idx="4"/>
              <a:endCxn id="100" idx="0"/>
            </p:cNvCxnSpPr>
            <p:nvPr/>
          </p:nvCxnSpPr>
          <p:spPr>
            <a:xfrm>
              <a:off x="546284" y="5883136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8" idx="3"/>
              <a:endCxn id="103" idx="7"/>
            </p:cNvCxnSpPr>
            <p:nvPr/>
          </p:nvCxnSpPr>
          <p:spPr>
            <a:xfrm flipH="1">
              <a:off x="56881" y="5843530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8" idx="5"/>
              <a:endCxn id="104" idx="1"/>
            </p:cNvCxnSpPr>
            <p:nvPr/>
          </p:nvCxnSpPr>
          <p:spPr>
            <a:xfrm>
              <a:off x="641904" y="5843530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11056" y="5612683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12682" y="484195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12682" y="635894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-533400" y="561268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-173965" y="5071969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-173965" y="615342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041788" y="618604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1355513" y="5612683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041788" y="5071969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294634" y="561268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33400" y="4724400"/>
            <a:ext cx="2245613" cy="381000"/>
            <a:chOff x="533400" y="5240826"/>
            <a:chExt cx="2245613" cy="381000"/>
          </a:xfrm>
        </p:grpSpPr>
        <p:sp>
          <p:nvSpPr>
            <p:cNvPr id="115" name="Oval 114"/>
            <p:cNvSpPr/>
            <p:nvPr/>
          </p:nvSpPr>
          <p:spPr>
            <a:xfrm>
              <a:off x="533400" y="5240826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14400" y="524666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Spans 3 Machines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3400" y="5198574"/>
            <a:ext cx="2245613" cy="381000"/>
            <a:chOff x="533400" y="5715000"/>
            <a:chExt cx="2245613" cy="381000"/>
          </a:xfrm>
        </p:grpSpPr>
        <p:sp>
          <p:nvSpPr>
            <p:cNvPr id="117" name="Oval 116"/>
            <p:cNvSpPr/>
            <p:nvPr/>
          </p:nvSpPr>
          <p:spPr>
            <a:xfrm>
              <a:off x="533400" y="5715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14400" y="5720834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Spans 2 Machines</a:t>
              </a:r>
              <a:endParaRPr lang="en-US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57200" y="42672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Balanced Vertex-Cut</a:t>
            </a:r>
            <a:endParaRPr lang="en-US" sz="2400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533400" y="5600700"/>
            <a:ext cx="1611024" cy="461665"/>
            <a:chOff x="533400" y="6117126"/>
            <a:chExt cx="1611024" cy="461665"/>
          </a:xfrm>
        </p:grpSpPr>
        <p:sp>
          <p:nvSpPr>
            <p:cNvPr id="120" name="Oval 119"/>
            <p:cNvSpPr/>
            <p:nvPr/>
          </p:nvSpPr>
          <p:spPr>
            <a:xfrm>
              <a:off x="533400" y="61722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14400" y="6117126"/>
              <a:ext cx="1230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Not cut!</a:t>
              </a:r>
              <a:endParaRPr lang="en-US" sz="2400" b="1" dirty="0"/>
            </a:p>
          </p:txBody>
        </p:sp>
      </p:grp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3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947E-6 2.35947E-6 L 0.3615 -0.192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7" y="-96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984E-6 4.0273E-6 L 0.03402 -0.316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158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966E-6 -1.8737E-7 L -0.0833 -0.23317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318E-6 3.0997E-6 L 0.31691 -0.308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5" y="-154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646E-7 -4.53389E-6 L -0.41653 -0.3331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2534E-6 6.41221E-6 L -0.30823 -0.32199 " pathEditMode="relative" ptsTypes="AA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747E-6 3.0997E-6 L -0.24124 -0.197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2" y="-98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646E-7 6.2341E-6 L 0.24991 -0.19985 " pathEditMode="relative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699E-6 3.0997E-6 L -0.14127 -0.197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4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4F81BD"/>
                </a:solidFill>
              </a:rPr>
              <a:t>Greedy Vertex-Cuts</a:t>
            </a:r>
            <a:endParaRPr lang="en-US" sz="4000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Place edges on machines which already have the vertices in that edge.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3048001"/>
            <a:ext cx="2590800" cy="24383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Machine1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800600" y="3048001"/>
            <a:ext cx="2590800" cy="24383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Machine 2</a:t>
            </a:r>
          </a:p>
        </p:txBody>
      </p:sp>
      <p:cxnSp>
        <p:nvCxnSpPr>
          <p:cNvPr id="30" name="Straight Connector 29"/>
          <p:cNvCxnSpPr>
            <a:stCxn id="36" idx="6"/>
            <a:endCxn id="31" idx="2"/>
          </p:cNvCxnSpPr>
          <p:nvPr/>
        </p:nvCxnSpPr>
        <p:spPr>
          <a:xfrm>
            <a:off x="2895600" y="3467100"/>
            <a:ext cx="639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535256" y="3276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146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Connector 36"/>
          <p:cNvCxnSpPr>
            <a:stCxn id="39" idx="6"/>
            <a:endCxn id="38" idx="2"/>
          </p:cNvCxnSpPr>
          <p:nvPr/>
        </p:nvCxnSpPr>
        <p:spPr>
          <a:xfrm>
            <a:off x="5761144" y="3467100"/>
            <a:ext cx="639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00800" y="32766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80144" y="3276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2400" y="5867400"/>
            <a:ext cx="1401656" cy="381000"/>
            <a:chOff x="3352800" y="5486400"/>
            <a:chExt cx="1401656" cy="381000"/>
          </a:xfrm>
        </p:grpSpPr>
        <p:cxnSp>
          <p:nvCxnSpPr>
            <p:cNvPr id="40" name="Straight Connector 39"/>
            <p:cNvCxnSpPr>
              <a:stCxn id="42" idx="6"/>
              <a:endCxn id="41" idx="2"/>
            </p:cNvCxnSpPr>
            <p:nvPr/>
          </p:nvCxnSpPr>
          <p:spPr>
            <a:xfrm>
              <a:off x="3733800" y="5676900"/>
              <a:ext cx="6396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373456" y="54864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D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2800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2400" y="5867400"/>
            <a:ext cx="1401656" cy="381000"/>
            <a:chOff x="3352800" y="5486400"/>
            <a:chExt cx="1401656" cy="381000"/>
          </a:xfrm>
        </p:grpSpPr>
        <p:cxnSp>
          <p:nvCxnSpPr>
            <p:cNvPr id="44" name="Straight Connector 43"/>
            <p:cNvCxnSpPr>
              <a:stCxn id="46" idx="6"/>
              <a:endCxn id="45" idx="2"/>
            </p:cNvCxnSpPr>
            <p:nvPr/>
          </p:nvCxnSpPr>
          <p:spPr>
            <a:xfrm>
              <a:off x="3733800" y="5676900"/>
              <a:ext cx="6396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373456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352800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B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4999" y="6060485"/>
            <a:ext cx="5231781" cy="631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this cause load imbalance?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1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765E-6 -1.70021E-6 L -0.15828 -0.29979 " pathEditMode="relative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238E-6 -3.33102E-7 L 0.15672 -0.294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7" y="-14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Computation Balance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Hypothesis: </a:t>
            </a:r>
          </a:p>
          <a:p>
            <a:pPr lvl="1"/>
            <a:r>
              <a:rPr lang="en-US" dirty="0" smtClean="0"/>
              <a:t>Power-law graphs cause computation/communication imbalance</a:t>
            </a:r>
          </a:p>
          <a:p>
            <a:pPr lvl="1"/>
            <a:r>
              <a:rPr lang="en-US" dirty="0" smtClean="0"/>
              <a:t>Real world graphs are power-law graphs, so they do too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20" y="4039743"/>
            <a:ext cx="4114800" cy="2745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8824" y="4374077"/>
            <a:ext cx="3630705" cy="631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Maximum loaded worker 35x slower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than the average worker</a:t>
            </a:r>
          </a:p>
        </p:txBody>
      </p:sp>
      <p:sp>
        <p:nvSpPr>
          <p:cNvPr id="7" name="Oval 6"/>
          <p:cNvSpPr/>
          <p:nvPr/>
        </p:nvSpPr>
        <p:spPr>
          <a:xfrm>
            <a:off x="4542118" y="5410993"/>
            <a:ext cx="633520" cy="137458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2"/>
            <a:endCxn id="7" idx="6"/>
          </p:cNvCxnSpPr>
          <p:nvPr/>
        </p:nvCxnSpPr>
        <p:spPr>
          <a:xfrm flipH="1">
            <a:off x="5175638" y="5005294"/>
            <a:ext cx="2018539" cy="1092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8C5-3F9A-AC4C-9E63-9F708F2B95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Computation Balance (II)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038" r="-6038"/>
          <a:stretch>
            <a:fillRect/>
          </a:stretch>
        </p:blipFill>
        <p:spPr>
          <a:xfrm>
            <a:off x="0" y="2092421"/>
            <a:ext cx="4572000" cy="25137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36" y="1997074"/>
            <a:ext cx="4572000" cy="2758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3995" y="5094940"/>
            <a:ext cx="3630705" cy="631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Maximum loaded worker only 7% slower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than the average worker</a:t>
            </a:r>
          </a:p>
        </p:txBody>
      </p:sp>
      <p:sp>
        <p:nvSpPr>
          <p:cNvPr id="9" name="Oval 8"/>
          <p:cNvSpPr/>
          <p:nvPr/>
        </p:nvSpPr>
        <p:spPr>
          <a:xfrm>
            <a:off x="3526118" y="3395952"/>
            <a:ext cx="528932" cy="104157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2769348" y="4437529"/>
            <a:ext cx="936065" cy="657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56095" y="4878080"/>
            <a:ext cx="3630705" cy="979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cs typeface="Gill Sans"/>
              </a:rPr>
              <a:t>Substantial variability across high-degree vertices ensures balanced load with hash-based partitioning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8C5-3F9A-AC4C-9E63-9F708F2B95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29374" y="457200"/>
            <a:ext cx="2085226" cy="2870200"/>
            <a:chOff x="304800" y="457200"/>
            <a:chExt cx="2085226" cy="28702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57200"/>
              <a:ext cx="2085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Social Media</a:t>
              </a:r>
              <a:endParaRPr lang="en-US" sz="28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213" y="1148052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7369" t="15965" r="15965" b="17369"/>
            <a:stretch/>
          </p:blipFill>
          <p:spPr>
            <a:xfrm>
              <a:off x="839413" y="2311400"/>
              <a:ext cx="1016000" cy="1016000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3581400"/>
            <a:ext cx="8991600" cy="3200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Graphs</a:t>
            </a:r>
            <a:r>
              <a:rPr lang="en-US" dirty="0" smtClean="0"/>
              <a:t> </a:t>
            </a:r>
            <a:r>
              <a:rPr lang="en-US" i="1" dirty="0" smtClean="0"/>
              <a:t>encode</a:t>
            </a:r>
            <a:r>
              <a:rPr lang="en-US" dirty="0" smtClean="0"/>
              <a:t> </a:t>
            </a:r>
            <a:r>
              <a:rPr lang="en-US" b="1" dirty="0" smtClean="0"/>
              <a:t>relationships</a:t>
            </a:r>
            <a:r>
              <a:rPr lang="en-US" dirty="0" smtClean="0"/>
              <a:t> between: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4000" b="1" dirty="0" smtClean="0"/>
              <a:t>Big</a:t>
            </a:r>
            <a:r>
              <a:rPr lang="en-US" b="1" dirty="0" smtClean="0"/>
              <a:t>: billions</a:t>
            </a:r>
            <a:r>
              <a:rPr lang="en-US" dirty="0" smtClean="0"/>
              <a:t> of </a:t>
            </a:r>
            <a:r>
              <a:rPr lang="en-US" b="1" dirty="0" smtClean="0"/>
              <a:t>vertices</a:t>
            </a:r>
            <a:r>
              <a:rPr lang="en-US" dirty="0" smtClean="0"/>
              <a:t> and </a:t>
            </a:r>
            <a:r>
              <a:rPr lang="en-US" b="1" dirty="0" smtClean="0"/>
              <a:t>edges</a:t>
            </a:r>
            <a:r>
              <a:rPr lang="en-US" dirty="0"/>
              <a:t> </a:t>
            </a:r>
            <a:r>
              <a:rPr lang="en-US" dirty="0" smtClean="0"/>
              <a:t>and rich metadata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16092" y="457200"/>
            <a:ext cx="1877813" cy="2819400"/>
            <a:chOff x="4330511" y="457200"/>
            <a:chExt cx="1877813" cy="2819400"/>
          </a:xfrm>
        </p:grpSpPr>
        <p:sp>
          <p:nvSpPr>
            <p:cNvPr id="6" name="TextBox 5"/>
            <p:cNvSpPr txBox="1"/>
            <p:nvPr/>
          </p:nvSpPr>
          <p:spPr>
            <a:xfrm>
              <a:off x="4330511" y="457200"/>
              <a:ext cx="1877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Advertising</a:t>
              </a:r>
              <a:endParaRPr lang="en-US" sz="28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8304" t="5439" r="8655" b="5672"/>
            <a:stretch/>
          </p:blipFill>
          <p:spPr>
            <a:xfrm>
              <a:off x="4750699" y="1115855"/>
              <a:ext cx="914400" cy="9787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0699" y="2362200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69900" y="457200"/>
            <a:ext cx="1297300" cy="2895600"/>
            <a:chOff x="6212665" y="457200"/>
            <a:chExt cx="1297300" cy="2895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2893" y="2286000"/>
              <a:ext cx="1068507" cy="1066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12665" y="457200"/>
              <a:ext cx="12973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Science</a:t>
              </a:r>
              <a:endParaRPr lang="en-US" sz="28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800000">
              <a:off x="6217249" y="1052758"/>
              <a:ext cx="1154310" cy="110498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467600" y="457200"/>
            <a:ext cx="1054100" cy="2889250"/>
            <a:chOff x="2745282" y="457200"/>
            <a:chExt cx="1054100" cy="2889250"/>
          </a:xfrm>
        </p:grpSpPr>
        <p:sp>
          <p:nvSpPr>
            <p:cNvPr id="5" name="TextBox 4"/>
            <p:cNvSpPr txBox="1"/>
            <p:nvPr/>
          </p:nvSpPr>
          <p:spPr>
            <a:xfrm>
              <a:off x="2808688" y="457200"/>
              <a:ext cx="883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Web</a:t>
              </a:r>
              <a:endParaRPr lang="en-US" sz="2800" b="1" dirty="0"/>
            </a:p>
          </p:txBody>
        </p:sp>
        <p:pic>
          <p:nvPicPr>
            <p:cNvPr id="10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033" y="1109952"/>
              <a:ext cx="990599" cy="99060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45282" y="2292350"/>
              <a:ext cx="1054100" cy="10541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4321313"/>
            <a:ext cx="7848600" cy="1393687"/>
            <a:chOff x="533400" y="4190999"/>
            <a:chExt cx="7848600" cy="139368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" y="4190999"/>
              <a:ext cx="16178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People</a:t>
              </a:r>
              <a:endParaRPr lang="en-US" sz="4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73400" y="4876800"/>
              <a:ext cx="12554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Facts</a:t>
              </a:r>
              <a:endParaRPr lang="en-US" sz="4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4190999"/>
              <a:ext cx="20273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Products</a:t>
              </a:r>
              <a:endParaRPr lang="en-US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7600" y="4876800"/>
              <a:ext cx="20176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Interests</a:t>
              </a:r>
              <a:endParaRPr lang="en-US" sz="4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97023" y="4190999"/>
              <a:ext cx="1284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Ideas</a:t>
              </a:r>
              <a:endParaRPr lang="en-US" sz="4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Communication </a:t>
            </a:r>
            <a:r>
              <a:rPr lang="en-US" dirty="0" smtClean="0">
                <a:solidFill>
                  <a:srgbClr val="4F81BD"/>
                </a:solidFill>
              </a:rPr>
              <a:t>Analysis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overhead of a vertex </a:t>
            </a:r>
            <a:r>
              <a:rPr lang="en-US" i="1" dirty="0" smtClean="0"/>
              <a:t>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# of values </a:t>
            </a:r>
            <a:r>
              <a:rPr lang="en-US" i="1" dirty="0" smtClean="0"/>
              <a:t>v </a:t>
            </a:r>
            <a:r>
              <a:rPr lang="en-US" dirty="0" smtClean="0"/>
              <a:t>sends over the network in an iteration</a:t>
            </a:r>
          </a:p>
          <a:p>
            <a:r>
              <a:rPr lang="en-US" dirty="0" smtClean="0"/>
              <a:t>Communication overhead of an algorithm: </a:t>
            </a:r>
          </a:p>
          <a:p>
            <a:pPr lvl="1"/>
            <a:r>
              <a:rPr lang="en-US" dirty="0" smtClean="0"/>
              <a:t>Average across all vertices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: # of edge cuts</a:t>
            </a:r>
          </a:p>
          <a:p>
            <a:pPr lvl="1"/>
            <a:r>
              <a:rPr lang="en-US" dirty="0" err="1" smtClean="0"/>
              <a:t>GraphLab</a:t>
            </a:r>
            <a:r>
              <a:rPr lang="en-US" dirty="0" smtClean="0"/>
              <a:t>: # of ghosts</a:t>
            </a:r>
          </a:p>
          <a:p>
            <a:pPr lvl="1"/>
            <a:r>
              <a:rPr lang="en-US" dirty="0" err="1" smtClean="0"/>
              <a:t>PowerGraph</a:t>
            </a:r>
            <a:r>
              <a:rPr lang="en-US" dirty="0" smtClean="0"/>
              <a:t>: 2 x # of mirrors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F8C5-3F9A-AC4C-9E63-9F708F2B95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Communication Overhead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>
          <a:xfrm>
            <a:off x="4572000" y="1417638"/>
            <a:ext cx="4572000" cy="25144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14800"/>
            <a:ext cx="4572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45720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1810"/>
            <a:ext cx="4572000" cy="14802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9371" y="3528945"/>
            <a:ext cx="3630705" cy="631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GraphLab</a:t>
            </a:r>
            <a:r>
              <a:rPr lang="en-US" dirty="0" smtClean="0">
                <a:solidFill>
                  <a:srgbClr val="FF0000"/>
                </a:solidFill>
              </a:rPr>
              <a:t> has lower communication overhead than </a:t>
            </a:r>
            <a:r>
              <a:rPr lang="en-US" dirty="0" err="1" smtClean="0">
                <a:solidFill>
                  <a:srgbClr val="FF0000"/>
                </a:solidFill>
              </a:rPr>
              <a:t>PowerGraph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V="1">
            <a:off x="4330076" y="2919969"/>
            <a:ext cx="2072524" cy="92458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2514724" y="4160162"/>
            <a:ext cx="0" cy="1522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4330076" y="3844554"/>
            <a:ext cx="2224924" cy="159800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9371" y="3536564"/>
            <a:ext cx="3630705" cy="631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Even </a:t>
            </a:r>
            <a:r>
              <a:rPr lang="en-US" dirty="0" err="1" smtClean="0">
                <a:solidFill>
                  <a:srgbClr val="FF0000"/>
                </a:solidFill>
              </a:rPr>
              <a:t>Pregel</a:t>
            </a:r>
            <a:r>
              <a:rPr lang="en-US" dirty="0" smtClean="0">
                <a:solidFill>
                  <a:srgbClr val="FF0000"/>
                </a:solidFill>
              </a:rPr>
              <a:t> is better than </a:t>
            </a:r>
            <a:r>
              <a:rPr lang="en-US" dirty="0" err="1" smtClean="0">
                <a:solidFill>
                  <a:srgbClr val="FF0000"/>
                </a:solidFill>
              </a:rPr>
              <a:t>PowerGraph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for large # of machines!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330076" y="2570096"/>
            <a:ext cx="2852065" cy="127445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</p:cNvCxnSpPr>
          <p:nvPr/>
        </p:nvCxnSpPr>
        <p:spPr>
          <a:xfrm>
            <a:off x="4330076" y="3844554"/>
            <a:ext cx="2852065" cy="183825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</p:cNvCxnSpPr>
          <p:nvPr/>
        </p:nvCxnSpPr>
        <p:spPr>
          <a:xfrm>
            <a:off x="2514724" y="4167781"/>
            <a:ext cx="0" cy="1274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Meanwhile (in the paper …)</a:t>
            </a:r>
            <a:endParaRPr lang="en-US" dirty="0">
              <a:solidFill>
                <a:srgbClr val="4F81B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504651"/>
              </p:ext>
            </p:extLst>
          </p:nvPr>
        </p:nvGraphicFramePr>
        <p:xfrm>
          <a:off x="4785360" y="2209800"/>
          <a:ext cx="420624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650836"/>
              </p:ext>
            </p:extLst>
          </p:nvPr>
        </p:nvGraphicFramePr>
        <p:xfrm>
          <a:off x="304800" y="2209800"/>
          <a:ext cx="420624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809634" y="3664835"/>
            <a:ext cx="198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Network (GB)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13259" y="3662034"/>
            <a:ext cx="95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0775" y="1752600"/>
            <a:ext cx="28316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Communication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9284" y="1752600"/>
            <a:ext cx="1599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Runtime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1219200"/>
            <a:ext cx="7297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Natural Graph with 40M Users,  1.4 Billion Links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" y="5791200"/>
            <a:ext cx="388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Reduces Communication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5105400" y="5791200"/>
            <a:ext cx="388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Runs Faster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396335"/>
            <a:ext cx="473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32 Nodes x 8 </a:t>
            </a:r>
            <a:r>
              <a:rPr lang="en-US" sz="2400" dirty="0"/>
              <a:t>C</a:t>
            </a:r>
            <a:r>
              <a:rPr lang="en-US" sz="2400" dirty="0" smtClean="0"/>
              <a:t>ores (EC2 HPC cc1.4x)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0" y="1905000"/>
            <a:ext cx="4572000" cy="4572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Other issues …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storage: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: out-edges only</a:t>
            </a:r>
          </a:p>
          <a:p>
            <a:pPr lvl="1"/>
            <a:r>
              <a:rPr lang="en-US" dirty="0" err="1" smtClean="0"/>
              <a:t>PowerGraph</a:t>
            </a:r>
            <a:r>
              <a:rPr lang="en-US" dirty="0" smtClean="0"/>
              <a:t>/</a:t>
            </a:r>
            <a:r>
              <a:rPr lang="en-US" dirty="0" err="1" smtClean="0"/>
              <a:t>GraphLab</a:t>
            </a:r>
            <a:r>
              <a:rPr lang="en-US" dirty="0" smtClean="0"/>
              <a:t>: (in + out)-edges</a:t>
            </a:r>
          </a:p>
          <a:p>
            <a:pPr lvl="1"/>
            <a:r>
              <a:rPr lang="en-US" dirty="0" smtClean="0"/>
              <a:t>Drawback of storing both (in + out) edges?</a:t>
            </a:r>
          </a:p>
          <a:p>
            <a:r>
              <a:rPr lang="en-US" dirty="0" smtClean="0"/>
              <a:t>Leverage HDD for graph computation</a:t>
            </a:r>
          </a:p>
          <a:p>
            <a:pPr lvl="1"/>
            <a:r>
              <a:rPr lang="en-US" dirty="0" err="1" smtClean="0"/>
              <a:t>GraphChi</a:t>
            </a:r>
            <a:r>
              <a:rPr lang="en-US" dirty="0" smtClean="0"/>
              <a:t> (OSDI </a:t>
            </a:r>
            <a:r>
              <a:rPr lang="fr-FR" dirty="0" smtClean="0"/>
              <a:t>’</a:t>
            </a:r>
            <a:r>
              <a:rPr lang="en-US" dirty="0" smtClean="0"/>
              <a:t>12)</a:t>
            </a:r>
          </a:p>
          <a:p>
            <a:r>
              <a:rPr lang="en-US" dirty="0" smtClean="0"/>
              <a:t>Dynamic load balancing</a:t>
            </a:r>
          </a:p>
          <a:p>
            <a:pPr lvl="1"/>
            <a:r>
              <a:rPr lang="en-US" dirty="0" err="1" smtClean="0"/>
              <a:t>Mizan</a:t>
            </a:r>
            <a:r>
              <a:rPr lang="en-US" dirty="0" smtClean="0"/>
              <a:t> (</a:t>
            </a:r>
            <a:r>
              <a:rPr lang="en-US" dirty="0" err="1" smtClean="0"/>
              <a:t>Eurosys</a:t>
            </a:r>
            <a:r>
              <a:rPr lang="en-US" dirty="0" smtClean="0"/>
              <a:t> ‘13)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74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Questions?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F81BD"/>
                </a:solidFill>
              </a:rPr>
              <a:t>Graph </a:t>
            </a:r>
            <a:r>
              <a:rPr lang="en-GB" dirty="0" smtClean="0">
                <a:solidFill>
                  <a:srgbClr val="4F81BD"/>
                </a:solidFill>
              </a:rPr>
              <a:t>Analytics</a:t>
            </a:r>
            <a:endParaRPr lang="en-GB" dirty="0" smtClean="0">
              <a:solidFill>
                <a:srgbClr val="4F81BD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3774"/>
            <a:ext cx="8229600" cy="4642390"/>
          </a:xfrm>
        </p:spPr>
        <p:txBody>
          <a:bodyPr>
            <a:noAutofit/>
          </a:bodyPr>
          <a:lstStyle/>
          <a:p>
            <a:r>
              <a:rPr lang="en-GB" sz="2400" dirty="0" smtClean="0"/>
              <a:t>Finding shortest paths</a:t>
            </a:r>
            <a:endParaRPr lang="en-GB" sz="2400" dirty="0" smtClean="0"/>
          </a:p>
          <a:p>
            <a:pPr lvl="1"/>
            <a:r>
              <a:rPr lang="en-GB" sz="2000" dirty="0" smtClean="0"/>
              <a:t>Routing Internet traffic and UPS trucks</a:t>
            </a:r>
          </a:p>
          <a:p>
            <a:r>
              <a:rPr lang="en-GB" sz="2400" dirty="0" smtClean="0"/>
              <a:t>Finding minimum spanning trees</a:t>
            </a:r>
            <a:endParaRPr lang="en-GB" sz="2400" dirty="0" smtClean="0"/>
          </a:p>
          <a:p>
            <a:pPr lvl="1"/>
            <a:r>
              <a:rPr lang="en-GB" sz="2000" dirty="0" smtClean="0"/>
              <a:t>Design of computer/telecommunication/transportation networks</a:t>
            </a:r>
          </a:p>
          <a:p>
            <a:r>
              <a:rPr lang="en-GB" sz="2400" dirty="0" smtClean="0"/>
              <a:t>Finding max flow</a:t>
            </a:r>
            <a:endParaRPr lang="en-GB" sz="2400" dirty="0" smtClean="0"/>
          </a:p>
          <a:p>
            <a:pPr lvl="1"/>
            <a:r>
              <a:rPr lang="en-GB" sz="2000" dirty="0" smtClean="0"/>
              <a:t>Flow s</a:t>
            </a:r>
            <a:r>
              <a:rPr lang="en-GB" sz="2000" dirty="0" smtClean="0"/>
              <a:t>cheduling</a:t>
            </a:r>
            <a:endParaRPr lang="en-GB" sz="2000" dirty="0" smtClean="0"/>
          </a:p>
          <a:p>
            <a:r>
              <a:rPr lang="en-GB" sz="2400" dirty="0"/>
              <a:t>Bipartite </a:t>
            </a:r>
            <a:r>
              <a:rPr lang="en-GB" sz="2400" dirty="0" smtClean="0"/>
              <a:t>matching</a:t>
            </a:r>
          </a:p>
          <a:p>
            <a:pPr lvl="1"/>
            <a:r>
              <a:rPr lang="en-GB" sz="2000" dirty="0" smtClean="0"/>
              <a:t>Dating </a:t>
            </a:r>
            <a:r>
              <a:rPr lang="en-GB" sz="2000" dirty="0" smtClean="0"/>
              <a:t>websites, content matching</a:t>
            </a:r>
            <a:endParaRPr lang="en-GB" sz="2000" dirty="0" smtClean="0"/>
          </a:p>
          <a:p>
            <a:r>
              <a:rPr lang="en-GB" sz="2400" dirty="0" smtClean="0"/>
              <a:t>Identify special nodes and communities</a:t>
            </a:r>
          </a:p>
          <a:p>
            <a:pPr lvl="1"/>
            <a:r>
              <a:rPr lang="en-GB" sz="2000" dirty="0" smtClean="0"/>
              <a:t>Spread of diseases, terrorists</a:t>
            </a:r>
            <a:endParaRPr lang="en-GB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8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Different Approaches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Custom-built system for specific algorithm</a:t>
            </a:r>
          </a:p>
          <a:p>
            <a:pPr lvl="1"/>
            <a:r>
              <a:rPr lang="en-US" dirty="0" smtClean="0"/>
              <a:t>Bioinformatics, machine learning, NLP</a:t>
            </a:r>
          </a:p>
          <a:p>
            <a:r>
              <a:rPr lang="en-US" dirty="0" smtClean="0"/>
              <a:t>Stand-alone library</a:t>
            </a:r>
          </a:p>
          <a:p>
            <a:pPr lvl="1"/>
            <a:r>
              <a:rPr lang="en-US" dirty="0" smtClean="0"/>
              <a:t>BGL, </a:t>
            </a:r>
            <a:r>
              <a:rPr lang="en-US" dirty="0" err="1" smtClean="0"/>
              <a:t>NetworkX</a:t>
            </a:r>
            <a:endParaRPr lang="en-US" dirty="0" smtClean="0"/>
          </a:p>
          <a:p>
            <a:r>
              <a:rPr lang="en-US" dirty="0" smtClean="0"/>
              <a:t>Distributed data analytics platforms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Distributed graph processing</a:t>
            </a:r>
          </a:p>
          <a:p>
            <a:pPr lvl="1"/>
            <a:r>
              <a:rPr lang="en-US" dirty="0" smtClean="0"/>
              <a:t>Vertex-centric: </a:t>
            </a:r>
            <a:r>
              <a:rPr lang="en-US" dirty="0" err="1" smtClean="0"/>
              <a:t>Pregel</a:t>
            </a:r>
            <a:r>
              <a:rPr lang="en-US" dirty="0" smtClean="0"/>
              <a:t>, </a:t>
            </a:r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PowerGraph</a:t>
            </a:r>
            <a:endParaRPr lang="en-US" dirty="0" smtClean="0"/>
          </a:p>
          <a:p>
            <a:pPr lvl="1"/>
            <a:r>
              <a:rPr lang="en-US" dirty="0" smtClean="0"/>
              <a:t>Matrix: Presto</a:t>
            </a:r>
          </a:p>
          <a:p>
            <a:pPr lvl="1"/>
            <a:r>
              <a:rPr lang="en-US" dirty="0" smtClean="0"/>
              <a:t>Key-value memory cloud: Piccolo, Trinity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391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671998" y="3691712"/>
            <a:ext cx="2142457" cy="3064439"/>
          </a:xfrm>
          <a:custGeom>
            <a:avLst/>
            <a:gdLst>
              <a:gd name="connsiteX0" fmla="*/ 2142018 w 2142435"/>
              <a:gd name="connsiteY0" fmla="*/ 1537245 h 3110703"/>
              <a:gd name="connsiteX1" fmla="*/ 643283 w 2142435"/>
              <a:gd name="connsiteY1" fmla="*/ 72679 h 3110703"/>
              <a:gd name="connsiteX2" fmla="*/ 36924 w 2142435"/>
              <a:gd name="connsiteY2" fmla="*/ 278634 h 3110703"/>
              <a:gd name="connsiteX3" fmla="*/ 197094 w 2142435"/>
              <a:gd name="connsiteY3" fmla="*/ 770636 h 3110703"/>
              <a:gd name="connsiteX4" fmla="*/ 1261082 w 2142435"/>
              <a:gd name="connsiteY4" fmla="*/ 1583013 h 3110703"/>
              <a:gd name="connsiteX5" fmla="*/ 231416 w 2142435"/>
              <a:gd name="connsiteY5" fmla="*/ 2361063 h 3110703"/>
              <a:gd name="connsiteX6" fmla="*/ 71246 w 2142435"/>
              <a:gd name="connsiteY6" fmla="*/ 2921717 h 3110703"/>
              <a:gd name="connsiteX7" fmla="*/ 403027 w 2142435"/>
              <a:gd name="connsiteY7" fmla="*/ 3081904 h 3110703"/>
              <a:gd name="connsiteX8" fmla="*/ 792012 w 2142435"/>
              <a:gd name="connsiteY8" fmla="*/ 2944601 h 3110703"/>
              <a:gd name="connsiteX9" fmla="*/ 2142018 w 2142435"/>
              <a:gd name="connsiteY9" fmla="*/ 1537245 h 3110703"/>
              <a:gd name="connsiteX0" fmla="*/ 2142018 w 2142457"/>
              <a:gd name="connsiteY0" fmla="*/ 1537245 h 3064439"/>
              <a:gd name="connsiteX1" fmla="*/ 643283 w 2142457"/>
              <a:gd name="connsiteY1" fmla="*/ 72679 h 3064439"/>
              <a:gd name="connsiteX2" fmla="*/ 36924 w 2142457"/>
              <a:gd name="connsiteY2" fmla="*/ 278634 h 3064439"/>
              <a:gd name="connsiteX3" fmla="*/ 197094 w 2142457"/>
              <a:gd name="connsiteY3" fmla="*/ 770636 h 3064439"/>
              <a:gd name="connsiteX4" fmla="*/ 1261082 w 2142457"/>
              <a:gd name="connsiteY4" fmla="*/ 1583013 h 3064439"/>
              <a:gd name="connsiteX5" fmla="*/ 231416 w 2142457"/>
              <a:gd name="connsiteY5" fmla="*/ 2361063 h 3064439"/>
              <a:gd name="connsiteX6" fmla="*/ 71246 w 2142457"/>
              <a:gd name="connsiteY6" fmla="*/ 2921717 h 3064439"/>
              <a:gd name="connsiteX7" fmla="*/ 792012 w 2142457"/>
              <a:gd name="connsiteY7" fmla="*/ 2944601 h 3064439"/>
              <a:gd name="connsiteX8" fmla="*/ 2142018 w 2142457"/>
              <a:gd name="connsiteY8" fmla="*/ 1537245 h 30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457" h="3064439">
                <a:moveTo>
                  <a:pt x="2142018" y="1537245"/>
                </a:moveTo>
                <a:cubicBezTo>
                  <a:pt x="2117230" y="1058591"/>
                  <a:pt x="994132" y="282448"/>
                  <a:pt x="643283" y="72679"/>
                </a:cubicBezTo>
                <a:cubicBezTo>
                  <a:pt x="292434" y="-137090"/>
                  <a:pt x="111289" y="162308"/>
                  <a:pt x="36924" y="278634"/>
                </a:cubicBezTo>
                <a:cubicBezTo>
                  <a:pt x="-37441" y="394960"/>
                  <a:pt x="-6932" y="553240"/>
                  <a:pt x="197094" y="770636"/>
                </a:cubicBezTo>
                <a:cubicBezTo>
                  <a:pt x="401120" y="988032"/>
                  <a:pt x="1255362" y="1317942"/>
                  <a:pt x="1261082" y="1583013"/>
                </a:cubicBezTo>
                <a:cubicBezTo>
                  <a:pt x="1266802" y="1848084"/>
                  <a:pt x="429722" y="2137946"/>
                  <a:pt x="231416" y="2361063"/>
                </a:cubicBezTo>
                <a:cubicBezTo>
                  <a:pt x="33110" y="2584180"/>
                  <a:pt x="-22187" y="2824461"/>
                  <a:pt x="71246" y="2921717"/>
                </a:cubicBezTo>
                <a:cubicBezTo>
                  <a:pt x="164679" y="3018973"/>
                  <a:pt x="446883" y="3175346"/>
                  <a:pt x="792012" y="2944601"/>
                </a:cubicBezTo>
                <a:cubicBezTo>
                  <a:pt x="1137141" y="2713856"/>
                  <a:pt x="2166806" y="2015899"/>
                  <a:pt x="2142018" y="153724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881768" y="3676495"/>
            <a:ext cx="2918211" cy="3245005"/>
          </a:xfrm>
          <a:custGeom>
            <a:avLst/>
            <a:gdLst>
              <a:gd name="connsiteX0" fmla="*/ 390293 w 3179956"/>
              <a:gd name="connsiteY0" fmla="*/ 496229 h 3964259"/>
              <a:gd name="connsiteX1" fmla="*/ 2687444 w 3179956"/>
              <a:gd name="connsiteY1" fmla="*/ 507380 h 3964259"/>
              <a:gd name="connsiteX2" fmla="*/ 3100039 w 3179956"/>
              <a:gd name="connsiteY2" fmla="*/ 964580 h 3964259"/>
              <a:gd name="connsiteX3" fmla="*/ 2598234 w 3179956"/>
              <a:gd name="connsiteY3" fmla="*/ 1287966 h 3964259"/>
              <a:gd name="connsiteX4" fmla="*/ 1516566 w 3179956"/>
              <a:gd name="connsiteY4" fmla="*/ 1176454 h 3964259"/>
              <a:gd name="connsiteX5" fmla="*/ 2932771 w 3179956"/>
              <a:gd name="connsiteY5" fmla="*/ 2849137 h 3964259"/>
              <a:gd name="connsiteX6" fmla="*/ 2999678 w 3179956"/>
              <a:gd name="connsiteY6" fmla="*/ 3406697 h 3964259"/>
              <a:gd name="connsiteX7" fmla="*/ 2430966 w 3179956"/>
              <a:gd name="connsiteY7" fmla="*/ 3518210 h 3964259"/>
              <a:gd name="connsiteX8" fmla="*/ 1170878 w 3179956"/>
              <a:gd name="connsiteY8" fmla="*/ 1923585 h 3964259"/>
              <a:gd name="connsiteX9" fmla="*/ 1471961 w 3179956"/>
              <a:gd name="connsiteY9" fmla="*/ 3362093 h 3964259"/>
              <a:gd name="connsiteX10" fmla="*/ 345688 w 3179956"/>
              <a:gd name="connsiteY10" fmla="*/ 3484756 h 3964259"/>
              <a:gd name="connsiteX11" fmla="*/ 390293 w 3179956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430966 w 3163229"/>
              <a:gd name="connsiteY7" fmla="*/ 3518210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213518 w 3163229"/>
              <a:gd name="connsiteY7" fmla="*/ 3280317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39068"/>
              <a:gd name="connsiteY0" fmla="*/ 496229 h 3964259"/>
              <a:gd name="connsiteX1" fmla="*/ 2687444 w 3139068"/>
              <a:gd name="connsiteY1" fmla="*/ 507380 h 3964259"/>
              <a:gd name="connsiteX2" fmla="*/ 3100039 w 3139068"/>
              <a:gd name="connsiteY2" fmla="*/ 964580 h 3964259"/>
              <a:gd name="connsiteX3" fmla="*/ 2598234 w 3139068"/>
              <a:gd name="connsiteY3" fmla="*/ 1287966 h 3964259"/>
              <a:gd name="connsiteX4" fmla="*/ 1516566 w 3139068"/>
              <a:gd name="connsiteY4" fmla="*/ 1176454 h 3964259"/>
              <a:gd name="connsiteX5" fmla="*/ 2823118 w 3139068"/>
              <a:gd name="connsiteY5" fmla="*/ 2746917 h 3964259"/>
              <a:gd name="connsiteX6" fmla="*/ 2899317 w 3139068"/>
              <a:gd name="connsiteY6" fmla="*/ 3356517 h 3964259"/>
              <a:gd name="connsiteX7" fmla="*/ 2213518 w 3139068"/>
              <a:gd name="connsiteY7" fmla="*/ 3280317 h 3964259"/>
              <a:gd name="connsiteX8" fmla="*/ 1170878 w 3139068"/>
              <a:gd name="connsiteY8" fmla="*/ 1923585 h 3964259"/>
              <a:gd name="connsiteX9" fmla="*/ 1471961 w 3139068"/>
              <a:gd name="connsiteY9" fmla="*/ 3362093 h 3964259"/>
              <a:gd name="connsiteX10" fmla="*/ 345688 w 3139068"/>
              <a:gd name="connsiteY10" fmla="*/ 3484756 h 3964259"/>
              <a:gd name="connsiteX11" fmla="*/ 390293 w 3139068"/>
              <a:gd name="connsiteY11" fmla="*/ 496229 h 3964259"/>
              <a:gd name="connsiteX0" fmla="*/ 390293 w 3139068"/>
              <a:gd name="connsiteY0" fmla="*/ 496229 h 3936071"/>
              <a:gd name="connsiteX1" fmla="*/ 2687444 w 3139068"/>
              <a:gd name="connsiteY1" fmla="*/ 507380 h 3936071"/>
              <a:gd name="connsiteX2" fmla="*/ 3100039 w 3139068"/>
              <a:gd name="connsiteY2" fmla="*/ 964580 h 3936071"/>
              <a:gd name="connsiteX3" fmla="*/ 2598234 w 3139068"/>
              <a:gd name="connsiteY3" fmla="*/ 1287966 h 3936071"/>
              <a:gd name="connsiteX4" fmla="*/ 1516566 w 3139068"/>
              <a:gd name="connsiteY4" fmla="*/ 1176454 h 3936071"/>
              <a:gd name="connsiteX5" fmla="*/ 2823118 w 3139068"/>
              <a:gd name="connsiteY5" fmla="*/ 2746917 h 3936071"/>
              <a:gd name="connsiteX6" fmla="*/ 2899317 w 3139068"/>
              <a:gd name="connsiteY6" fmla="*/ 3356517 h 3936071"/>
              <a:gd name="connsiteX7" fmla="*/ 2213518 w 3139068"/>
              <a:gd name="connsiteY7" fmla="*/ 3280317 h 3936071"/>
              <a:gd name="connsiteX8" fmla="*/ 1170878 w 3139068"/>
              <a:gd name="connsiteY8" fmla="*/ 1923585 h 3936071"/>
              <a:gd name="connsiteX9" fmla="*/ 1222918 w 3139068"/>
              <a:gd name="connsiteY9" fmla="*/ 3204117 h 3936071"/>
              <a:gd name="connsiteX10" fmla="*/ 345688 w 3139068"/>
              <a:gd name="connsiteY10" fmla="*/ 3484756 h 3936071"/>
              <a:gd name="connsiteX11" fmla="*/ 390293 w 3139068"/>
              <a:gd name="connsiteY11" fmla="*/ 496229 h 3936071"/>
              <a:gd name="connsiteX0" fmla="*/ 383788 w 3132563"/>
              <a:gd name="connsiteY0" fmla="*/ 449456 h 3608659"/>
              <a:gd name="connsiteX1" fmla="*/ 2680939 w 3132563"/>
              <a:gd name="connsiteY1" fmla="*/ 460607 h 3608659"/>
              <a:gd name="connsiteX2" fmla="*/ 3093534 w 3132563"/>
              <a:gd name="connsiteY2" fmla="*/ 917807 h 3608659"/>
              <a:gd name="connsiteX3" fmla="*/ 2591729 w 3132563"/>
              <a:gd name="connsiteY3" fmla="*/ 1241193 h 3608659"/>
              <a:gd name="connsiteX4" fmla="*/ 1510061 w 3132563"/>
              <a:gd name="connsiteY4" fmla="*/ 1129681 h 3608659"/>
              <a:gd name="connsiteX5" fmla="*/ 2816613 w 3132563"/>
              <a:gd name="connsiteY5" fmla="*/ 2700144 h 3608659"/>
              <a:gd name="connsiteX6" fmla="*/ 2892812 w 3132563"/>
              <a:gd name="connsiteY6" fmla="*/ 3309744 h 3608659"/>
              <a:gd name="connsiteX7" fmla="*/ 2207013 w 3132563"/>
              <a:gd name="connsiteY7" fmla="*/ 3233544 h 3608659"/>
              <a:gd name="connsiteX8" fmla="*/ 1164373 w 3132563"/>
              <a:gd name="connsiteY8" fmla="*/ 1876812 h 3608659"/>
              <a:gd name="connsiteX9" fmla="*/ 1216413 w 3132563"/>
              <a:gd name="connsiteY9" fmla="*/ 3157344 h 3608659"/>
              <a:gd name="connsiteX10" fmla="*/ 378213 w 3132563"/>
              <a:gd name="connsiteY10" fmla="*/ 3157344 h 3608659"/>
              <a:gd name="connsiteX11" fmla="*/ 383788 w 3132563"/>
              <a:gd name="connsiteY11" fmla="*/ 449456 h 3608659"/>
              <a:gd name="connsiteX0" fmla="*/ 383788 w 3132563"/>
              <a:gd name="connsiteY0" fmla="*/ 449456 h 3621359"/>
              <a:gd name="connsiteX1" fmla="*/ 2680939 w 3132563"/>
              <a:gd name="connsiteY1" fmla="*/ 460607 h 3621359"/>
              <a:gd name="connsiteX2" fmla="*/ 3093534 w 3132563"/>
              <a:gd name="connsiteY2" fmla="*/ 917807 h 3621359"/>
              <a:gd name="connsiteX3" fmla="*/ 2591729 w 3132563"/>
              <a:gd name="connsiteY3" fmla="*/ 1241193 h 3621359"/>
              <a:gd name="connsiteX4" fmla="*/ 1510061 w 3132563"/>
              <a:gd name="connsiteY4" fmla="*/ 1129681 h 3621359"/>
              <a:gd name="connsiteX5" fmla="*/ 2816613 w 3132563"/>
              <a:gd name="connsiteY5" fmla="*/ 2700144 h 3621359"/>
              <a:gd name="connsiteX6" fmla="*/ 2892812 w 3132563"/>
              <a:gd name="connsiteY6" fmla="*/ 3309744 h 3621359"/>
              <a:gd name="connsiteX7" fmla="*/ 2207013 w 3132563"/>
              <a:gd name="connsiteY7" fmla="*/ 3233544 h 3621359"/>
              <a:gd name="connsiteX8" fmla="*/ 1164373 w 3132563"/>
              <a:gd name="connsiteY8" fmla="*/ 1876812 h 3621359"/>
              <a:gd name="connsiteX9" fmla="*/ 1064013 w 3132563"/>
              <a:gd name="connsiteY9" fmla="*/ 3233544 h 3621359"/>
              <a:gd name="connsiteX10" fmla="*/ 378213 w 3132563"/>
              <a:gd name="connsiteY10" fmla="*/ 3157344 h 3621359"/>
              <a:gd name="connsiteX11" fmla="*/ 383788 w 3132563"/>
              <a:gd name="connsiteY11" fmla="*/ 449456 h 3621359"/>
              <a:gd name="connsiteX0" fmla="*/ 383788 w 3050167"/>
              <a:gd name="connsiteY0" fmla="*/ 449456 h 3484756"/>
              <a:gd name="connsiteX1" fmla="*/ 2610314 w 3050167"/>
              <a:gd name="connsiteY1" fmla="*/ 343519 h 3484756"/>
              <a:gd name="connsiteX2" fmla="*/ 3022909 w 3050167"/>
              <a:gd name="connsiteY2" fmla="*/ 800719 h 3484756"/>
              <a:gd name="connsiteX3" fmla="*/ 2521104 w 3050167"/>
              <a:gd name="connsiteY3" fmla="*/ 1124105 h 3484756"/>
              <a:gd name="connsiteX4" fmla="*/ 1439436 w 3050167"/>
              <a:gd name="connsiteY4" fmla="*/ 1012593 h 3484756"/>
              <a:gd name="connsiteX5" fmla="*/ 2745988 w 3050167"/>
              <a:gd name="connsiteY5" fmla="*/ 2583056 h 3484756"/>
              <a:gd name="connsiteX6" fmla="*/ 2822187 w 3050167"/>
              <a:gd name="connsiteY6" fmla="*/ 3192656 h 3484756"/>
              <a:gd name="connsiteX7" fmla="*/ 2136388 w 3050167"/>
              <a:gd name="connsiteY7" fmla="*/ 3116456 h 3484756"/>
              <a:gd name="connsiteX8" fmla="*/ 1093748 w 3050167"/>
              <a:gd name="connsiteY8" fmla="*/ 1759724 h 3484756"/>
              <a:gd name="connsiteX9" fmla="*/ 993388 w 3050167"/>
              <a:gd name="connsiteY9" fmla="*/ 3116456 h 3484756"/>
              <a:gd name="connsiteX10" fmla="*/ 307588 w 3050167"/>
              <a:gd name="connsiteY10" fmla="*/ 3040256 h 3484756"/>
              <a:gd name="connsiteX11" fmla="*/ 383788 w 3050167"/>
              <a:gd name="connsiteY11" fmla="*/ 449456 h 3484756"/>
              <a:gd name="connsiteX0" fmla="*/ 383788 w 3050167"/>
              <a:gd name="connsiteY0" fmla="*/ 209705 h 3245005"/>
              <a:gd name="connsiteX1" fmla="*/ 2610314 w 3050167"/>
              <a:gd name="connsiteY1" fmla="*/ 103768 h 3245005"/>
              <a:gd name="connsiteX2" fmla="*/ 3022909 w 3050167"/>
              <a:gd name="connsiteY2" fmla="*/ 560968 h 3245005"/>
              <a:gd name="connsiteX3" fmla="*/ 2521104 w 3050167"/>
              <a:gd name="connsiteY3" fmla="*/ 884354 h 3245005"/>
              <a:gd name="connsiteX4" fmla="*/ 1439436 w 3050167"/>
              <a:gd name="connsiteY4" fmla="*/ 772842 h 3245005"/>
              <a:gd name="connsiteX5" fmla="*/ 2745988 w 3050167"/>
              <a:gd name="connsiteY5" fmla="*/ 2343305 h 3245005"/>
              <a:gd name="connsiteX6" fmla="*/ 2822187 w 3050167"/>
              <a:gd name="connsiteY6" fmla="*/ 2952905 h 3245005"/>
              <a:gd name="connsiteX7" fmla="*/ 2136388 w 3050167"/>
              <a:gd name="connsiteY7" fmla="*/ 2876705 h 3245005"/>
              <a:gd name="connsiteX8" fmla="*/ 1093748 w 3050167"/>
              <a:gd name="connsiteY8" fmla="*/ 1519973 h 3245005"/>
              <a:gd name="connsiteX9" fmla="*/ 993388 w 3050167"/>
              <a:gd name="connsiteY9" fmla="*/ 2876705 h 3245005"/>
              <a:gd name="connsiteX10" fmla="*/ 307588 w 3050167"/>
              <a:gd name="connsiteY10" fmla="*/ 2800505 h 3245005"/>
              <a:gd name="connsiteX11" fmla="*/ 383788 w 3050167"/>
              <a:gd name="connsiteY11" fmla="*/ 209705 h 3245005"/>
              <a:gd name="connsiteX0" fmla="*/ 251832 w 2918211"/>
              <a:gd name="connsiteY0" fmla="*/ 209705 h 3245005"/>
              <a:gd name="connsiteX1" fmla="*/ 2478358 w 2918211"/>
              <a:gd name="connsiteY1" fmla="*/ 103768 h 3245005"/>
              <a:gd name="connsiteX2" fmla="*/ 2890953 w 2918211"/>
              <a:gd name="connsiteY2" fmla="*/ 560968 h 3245005"/>
              <a:gd name="connsiteX3" fmla="*/ 2389148 w 2918211"/>
              <a:gd name="connsiteY3" fmla="*/ 884354 h 3245005"/>
              <a:gd name="connsiteX4" fmla="*/ 1307480 w 2918211"/>
              <a:gd name="connsiteY4" fmla="*/ 772842 h 3245005"/>
              <a:gd name="connsiteX5" fmla="*/ 2614032 w 2918211"/>
              <a:gd name="connsiteY5" fmla="*/ 2343305 h 3245005"/>
              <a:gd name="connsiteX6" fmla="*/ 2690231 w 2918211"/>
              <a:gd name="connsiteY6" fmla="*/ 2952905 h 3245005"/>
              <a:gd name="connsiteX7" fmla="*/ 2004432 w 2918211"/>
              <a:gd name="connsiteY7" fmla="*/ 2876705 h 3245005"/>
              <a:gd name="connsiteX8" fmla="*/ 961792 w 2918211"/>
              <a:gd name="connsiteY8" fmla="*/ 1519973 h 3245005"/>
              <a:gd name="connsiteX9" fmla="*/ 861432 w 2918211"/>
              <a:gd name="connsiteY9" fmla="*/ 2876705 h 3245005"/>
              <a:gd name="connsiteX10" fmla="*/ 175632 w 2918211"/>
              <a:gd name="connsiteY10" fmla="*/ 2800505 h 3245005"/>
              <a:gd name="connsiteX11" fmla="*/ 251832 w 2918211"/>
              <a:gd name="connsiteY11" fmla="*/ 209705 h 32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8211" h="3245005">
                <a:moveTo>
                  <a:pt x="251832" y="209705"/>
                </a:moveTo>
                <a:cubicBezTo>
                  <a:pt x="440474" y="0"/>
                  <a:pt x="2038505" y="45224"/>
                  <a:pt x="2478358" y="103768"/>
                </a:cubicBezTo>
                <a:cubicBezTo>
                  <a:pt x="2918211" y="162312"/>
                  <a:pt x="2905821" y="430870"/>
                  <a:pt x="2890953" y="560968"/>
                </a:cubicBezTo>
                <a:cubicBezTo>
                  <a:pt x="2876085" y="691066"/>
                  <a:pt x="2653060" y="849042"/>
                  <a:pt x="2389148" y="884354"/>
                </a:cubicBezTo>
                <a:cubicBezTo>
                  <a:pt x="2125236" y="919666"/>
                  <a:pt x="1269999" y="529684"/>
                  <a:pt x="1307480" y="772842"/>
                </a:cubicBezTo>
                <a:cubicBezTo>
                  <a:pt x="1344961" y="1016000"/>
                  <a:pt x="2383574" y="1979961"/>
                  <a:pt x="2614032" y="2343305"/>
                </a:cubicBezTo>
                <a:cubicBezTo>
                  <a:pt x="2844490" y="2706649"/>
                  <a:pt x="2791831" y="2864005"/>
                  <a:pt x="2690231" y="2952905"/>
                </a:cubicBezTo>
                <a:cubicBezTo>
                  <a:pt x="2588631" y="3041805"/>
                  <a:pt x="2292505" y="3115527"/>
                  <a:pt x="2004432" y="2876705"/>
                </a:cubicBezTo>
                <a:cubicBezTo>
                  <a:pt x="1716359" y="2637883"/>
                  <a:pt x="1152292" y="1519973"/>
                  <a:pt x="961792" y="1519973"/>
                </a:cubicBezTo>
                <a:cubicBezTo>
                  <a:pt x="771292" y="1519973"/>
                  <a:pt x="992459" y="2663283"/>
                  <a:pt x="861432" y="2876705"/>
                </a:cubicBezTo>
                <a:cubicBezTo>
                  <a:pt x="730405" y="3090127"/>
                  <a:pt x="277232" y="3245005"/>
                  <a:pt x="175632" y="2800505"/>
                </a:cubicBezTo>
                <a:cubicBezTo>
                  <a:pt x="74032" y="2356005"/>
                  <a:pt x="0" y="517912"/>
                  <a:pt x="251832" y="20970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09800" y="3886200"/>
            <a:ext cx="5410200" cy="2743200"/>
            <a:chOff x="2362200" y="4038600"/>
            <a:chExt cx="5410200" cy="2743200"/>
          </a:xfrm>
        </p:grpSpPr>
        <p:sp>
          <p:nvSpPr>
            <p:cNvPr id="42" name="Oval 41"/>
            <p:cNvSpPr/>
            <p:nvPr/>
          </p:nvSpPr>
          <p:spPr>
            <a:xfrm>
              <a:off x="23622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910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198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315200" y="5181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1910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198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The </a:t>
            </a:r>
            <a:r>
              <a:rPr lang="en-US" b="1" dirty="0" smtClean="0">
                <a:solidFill>
                  <a:srgbClr val="4F81BD"/>
                </a:solidFill>
              </a:rPr>
              <a:t>Graph-Parallel</a:t>
            </a:r>
            <a:r>
              <a:rPr lang="en-US" dirty="0" smtClean="0">
                <a:solidFill>
                  <a:srgbClr val="4F81BD"/>
                </a:solidFill>
              </a:rPr>
              <a:t> Abstraction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2285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 user-defined</a:t>
            </a:r>
            <a:r>
              <a:rPr lang="en-US" sz="2800" b="1" dirty="0" smtClean="0">
                <a:solidFill>
                  <a:schemeClr val="tx2"/>
                </a:solidFill>
              </a:rPr>
              <a:t> Vertex-Program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runs on each vertex</a:t>
            </a:r>
            <a:endParaRPr lang="en-US" sz="2800" b="1" dirty="0" smtClean="0"/>
          </a:p>
          <a:p>
            <a:r>
              <a:rPr lang="en-US" sz="2800" b="1" dirty="0" smtClean="0"/>
              <a:t>Graph</a:t>
            </a:r>
            <a:r>
              <a:rPr lang="en-US" sz="2400" dirty="0" smtClean="0"/>
              <a:t> constrains </a:t>
            </a:r>
            <a:r>
              <a:rPr lang="en-US" sz="2400" b="1" dirty="0" smtClean="0"/>
              <a:t>interaction</a:t>
            </a:r>
            <a:r>
              <a:rPr lang="en-US" sz="2400" dirty="0" smtClean="0"/>
              <a:t> along edges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b="1" dirty="0" smtClean="0"/>
              <a:t>messages  </a:t>
            </a:r>
            <a:r>
              <a:rPr lang="en-US" sz="2000" dirty="0" smtClean="0">
                <a:solidFill>
                  <a:srgbClr val="1F497D"/>
                </a:solidFill>
              </a:rPr>
              <a:t>(e.g. </a:t>
            </a:r>
            <a:r>
              <a:rPr lang="en-US" sz="2400" b="1" dirty="0" err="1" smtClean="0">
                <a:solidFill>
                  <a:srgbClr val="1F497D"/>
                </a:solidFill>
              </a:rPr>
              <a:t>Pregel</a:t>
            </a:r>
            <a:r>
              <a:rPr lang="en-US" sz="2000" b="1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[PODC</a:t>
            </a:r>
            <a:r>
              <a:rPr lang="en-US" sz="2000" dirty="0">
                <a:solidFill>
                  <a:srgbClr val="1F497D"/>
                </a:solidFill>
              </a:rPr>
              <a:t>’09, SIGMOD’</a:t>
            </a:r>
            <a:r>
              <a:rPr lang="en-US" sz="2000" dirty="0" smtClean="0">
                <a:solidFill>
                  <a:srgbClr val="1F497D"/>
                </a:solidFill>
              </a:rPr>
              <a:t>10])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pPr lvl="1"/>
            <a:r>
              <a:rPr lang="en-US" sz="2000" dirty="0" smtClean="0"/>
              <a:t>Through </a:t>
            </a:r>
            <a:r>
              <a:rPr lang="en-US" sz="2000" b="1" dirty="0" smtClean="0"/>
              <a:t>shared state </a:t>
            </a:r>
            <a:r>
              <a:rPr lang="en-US" sz="2000" dirty="0" smtClean="0">
                <a:solidFill>
                  <a:srgbClr val="1F497D"/>
                </a:solidFill>
              </a:rPr>
              <a:t>(e.g., </a:t>
            </a:r>
            <a:r>
              <a:rPr lang="en-US" sz="2400" b="1" dirty="0" err="1" smtClean="0">
                <a:solidFill>
                  <a:srgbClr val="1F497D"/>
                </a:solidFill>
              </a:rPr>
              <a:t>GraphLab</a:t>
            </a:r>
            <a:r>
              <a:rPr lang="en-US" sz="2000" b="1" dirty="0">
                <a:solidFill>
                  <a:srgbClr val="1F497D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[</a:t>
            </a:r>
            <a:r>
              <a:rPr lang="en-US" sz="2000" dirty="0" smtClean="0">
                <a:solidFill>
                  <a:srgbClr val="1F497D"/>
                </a:solidFill>
              </a:rPr>
              <a:t>UAI</a:t>
            </a:r>
            <a:r>
              <a:rPr lang="en-US" sz="2000" dirty="0">
                <a:solidFill>
                  <a:srgbClr val="1F497D"/>
                </a:solidFill>
              </a:rPr>
              <a:t>’10, VLDB’</a:t>
            </a:r>
            <a:r>
              <a:rPr lang="en-US" sz="2000" dirty="0" smtClean="0">
                <a:solidFill>
                  <a:srgbClr val="1F497D"/>
                </a:solidFill>
              </a:rPr>
              <a:t>12])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r>
              <a:rPr lang="en-US" sz="2400" b="1" dirty="0" smtClean="0"/>
              <a:t>Parallelism</a:t>
            </a:r>
            <a:r>
              <a:rPr lang="en-US" sz="2400" dirty="0" smtClean="0"/>
              <a:t>: </a:t>
            </a:r>
            <a:r>
              <a:rPr lang="en-US" sz="2400" dirty="0"/>
              <a:t>r</a:t>
            </a:r>
            <a:r>
              <a:rPr lang="en-US" sz="2400" dirty="0" smtClean="0"/>
              <a:t>un multiple vertex programs simultaneously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209800" y="3886200"/>
            <a:ext cx="5410200" cy="2743200"/>
            <a:chOff x="2209800" y="3886200"/>
            <a:chExt cx="5410200" cy="2743200"/>
          </a:xfrm>
        </p:grpSpPr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>
              <a:off x="26670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2"/>
            </p:cNvCxnSpPr>
            <p:nvPr/>
          </p:nvCxnSpPr>
          <p:spPr>
            <a:xfrm>
              <a:off x="44958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6"/>
              <a:endCxn id="10" idx="2"/>
            </p:cNvCxnSpPr>
            <p:nvPr/>
          </p:nvCxnSpPr>
          <p:spPr>
            <a:xfrm>
              <a:off x="26670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11" idx="2"/>
            </p:cNvCxnSpPr>
            <p:nvPr/>
          </p:nvCxnSpPr>
          <p:spPr>
            <a:xfrm>
              <a:off x="44958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0"/>
              <a:endCxn id="7" idx="4"/>
            </p:cNvCxnSpPr>
            <p:nvPr/>
          </p:nvCxnSpPr>
          <p:spPr>
            <a:xfrm flipV="1">
              <a:off x="60960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5"/>
              <a:endCxn id="10" idx="1"/>
            </p:cNvCxnSpPr>
            <p:nvPr/>
          </p:nvCxnSpPr>
          <p:spPr>
            <a:xfrm>
              <a:off x="26000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" idx="4"/>
              <a:endCxn id="9" idx="0"/>
            </p:cNvCxnSpPr>
            <p:nvPr/>
          </p:nvCxnSpPr>
          <p:spPr>
            <a:xfrm>
              <a:off x="24384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6" idx="4"/>
            </p:cNvCxnSpPr>
            <p:nvPr/>
          </p:nvCxnSpPr>
          <p:spPr>
            <a:xfrm flipV="1">
              <a:off x="42672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" idx="5"/>
              <a:endCxn id="8" idx="1"/>
            </p:cNvCxnSpPr>
            <p:nvPr/>
          </p:nvCxnSpPr>
          <p:spPr>
            <a:xfrm>
              <a:off x="6257645" y="4276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7"/>
              <a:endCxn id="8" idx="3"/>
            </p:cNvCxnSpPr>
            <p:nvPr/>
          </p:nvCxnSpPr>
          <p:spPr>
            <a:xfrm flipV="1">
              <a:off x="6257645" y="5419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" idx="5"/>
              <a:endCxn id="11" idx="1"/>
            </p:cNvCxnSpPr>
            <p:nvPr/>
          </p:nvCxnSpPr>
          <p:spPr>
            <a:xfrm>
              <a:off x="44288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2098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674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2800" y="5029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098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386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14600" y="3810000"/>
            <a:ext cx="1219200" cy="1752600"/>
            <a:chOff x="2514600" y="3810000"/>
            <a:chExt cx="1219200" cy="1752600"/>
          </a:xfrm>
        </p:grpSpPr>
        <p:grpSp>
          <p:nvGrpSpPr>
            <p:cNvPr id="53" name="Group 52"/>
            <p:cNvGrpSpPr/>
            <p:nvPr/>
          </p:nvGrpSpPr>
          <p:grpSpPr>
            <a:xfrm>
              <a:off x="2895600" y="3810000"/>
              <a:ext cx="838200" cy="190500"/>
              <a:chOff x="838200" y="4800600"/>
              <a:chExt cx="838200" cy="1905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 rot="3089847">
              <a:off x="2888151" y="4711628"/>
              <a:ext cx="838200" cy="190500"/>
              <a:chOff x="838200" y="4800600"/>
              <a:chExt cx="838200" cy="190500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 rot="5400000">
              <a:off x="2190750" y="5048250"/>
              <a:ext cx="838200" cy="190500"/>
              <a:chOff x="838200" y="4800600"/>
              <a:chExt cx="838200" cy="190500"/>
            </a:xfrm>
          </p:grpSpPr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86" name="Oval 85"/>
          <p:cNvSpPr/>
          <p:nvPr/>
        </p:nvSpPr>
        <p:spPr>
          <a:xfrm>
            <a:off x="7174241" y="5029200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09800" y="3888663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3" grpId="0" build="p" bldLvl="2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PageRank Algorithm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Update ranks in parallel </a:t>
            </a:r>
          </a:p>
          <a:p>
            <a:r>
              <a:rPr lang="en-US" dirty="0" smtClean="0"/>
              <a:t>Iterate until convergence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62000" y="2971800"/>
            <a:ext cx="1828800" cy="990600"/>
          </a:xfrm>
          <a:prstGeom prst="wedgeRectCallout">
            <a:avLst>
              <a:gd name="adj1" fmla="val 29861"/>
              <a:gd name="adj2" fmla="val -73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Rank of user </a:t>
            </a:r>
            <a:r>
              <a:rPr lang="en-US" sz="3200" i="1" dirty="0" err="1" smtClean="0"/>
              <a:t>i</a:t>
            </a:r>
            <a:endParaRPr lang="en-US" sz="3200" i="1" dirty="0"/>
          </a:p>
        </p:txBody>
      </p:sp>
      <p:sp>
        <p:nvSpPr>
          <p:cNvPr id="27" name="Rectangular Callout 26"/>
          <p:cNvSpPr/>
          <p:nvPr/>
        </p:nvSpPr>
        <p:spPr>
          <a:xfrm>
            <a:off x="5486400" y="3276600"/>
            <a:ext cx="3352800" cy="1066800"/>
          </a:xfrm>
          <a:prstGeom prst="wedgeRectCallout">
            <a:avLst>
              <a:gd name="adj1" fmla="val -21053"/>
              <a:gd name="adj2" fmla="val -91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Weighted sum of neighbors’ ranks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791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1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57200" y="3733800"/>
            <a:ext cx="5181600" cy="7620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7200" y="4648200"/>
            <a:ext cx="5181600" cy="9906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2286000"/>
            <a:ext cx="51816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The </a:t>
            </a:r>
            <a:r>
              <a:rPr lang="en-US" dirty="0" err="1" smtClean="0">
                <a:solidFill>
                  <a:srgbClr val="4F81BD"/>
                </a:solidFill>
              </a:rPr>
              <a:t>Pregel</a:t>
            </a:r>
            <a:r>
              <a:rPr lang="en-US" dirty="0" smtClean="0">
                <a:solidFill>
                  <a:srgbClr val="4F81BD"/>
                </a:solidFill>
              </a:rPr>
              <a:t> Abstraction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1164848"/>
            <a:ext cx="845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Vertex-Programs interact by sending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messages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690986" y="1862460"/>
            <a:ext cx="644548" cy="6445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6813697" y="2190132"/>
            <a:ext cx="1027832" cy="149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6279219" y="2320549"/>
            <a:ext cx="219620" cy="1003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7849834" y="26271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7151478" y="2633741"/>
            <a:ext cx="1057262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6453124" y="26271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6444819" y="20056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841529" y="20056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444818" y="45079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841529" y="45079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6094780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149812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8546522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6813696" y="4692362"/>
            <a:ext cx="1027833" cy="13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6279219" y="3692668"/>
            <a:ext cx="219620" cy="8692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7916817" y="3878218"/>
            <a:ext cx="923296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7218462" y="3884856"/>
            <a:ext cx="923296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6520106" y="3878217"/>
            <a:ext cx="923296" cy="4441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842968"/>
            <a:ext cx="5638800" cy="3877985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Pregel_PageRank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messages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: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Receive all the messages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total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in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messages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total = total +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Update the rank of this vertex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0.15 + total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Send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new messages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to neighbors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i="1" dirty="0" err="1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(j in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]) 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Send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*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>
                <a:solidFill>
                  <a:prstClr val="black"/>
                </a:solidFill>
                <a:latin typeface="Consolas"/>
                <a:cs typeface="Consolas"/>
              </a:rPr>
              <a:t>ij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) to vertex j</a:t>
            </a:r>
            <a:endParaRPr lang="en-US" sz="2000" b="1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86828" y="1981200"/>
            <a:ext cx="1420706" cy="1305851"/>
            <a:chOff x="6705600" y="2286000"/>
            <a:chExt cx="1420706" cy="1305851"/>
          </a:xfrm>
        </p:grpSpPr>
        <p:grpSp>
          <p:nvGrpSpPr>
            <p:cNvPr id="30" name="Group 29"/>
            <p:cNvGrpSpPr/>
            <p:nvPr/>
          </p:nvGrpSpPr>
          <p:grpSpPr>
            <a:xfrm>
              <a:off x="6705600" y="2286000"/>
              <a:ext cx="838200" cy="190500"/>
              <a:chOff x="838200" y="4800600"/>
              <a:chExt cx="838200" cy="190500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 rot="17509780">
              <a:off x="6958118" y="2982894"/>
              <a:ext cx="838200" cy="190500"/>
              <a:chOff x="838200" y="4800600"/>
              <a:chExt cx="838200" cy="190500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 rot="14940104">
              <a:off x="7611956" y="3077501"/>
              <a:ext cx="838200" cy="190500"/>
              <a:chOff x="838200" y="4800600"/>
              <a:chExt cx="838200" cy="1905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886828" y="2286000"/>
            <a:ext cx="1749545" cy="1138430"/>
            <a:chOff x="6705600" y="2590800"/>
            <a:chExt cx="1749545" cy="1138430"/>
          </a:xfrm>
        </p:grpSpPr>
        <p:grpSp>
          <p:nvGrpSpPr>
            <p:cNvPr id="65" name="Group 64"/>
            <p:cNvGrpSpPr/>
            <p:nvPr/>
          </p:nvGrpSpPr>
          <p:grpSpPr>
            <a:xfrm flipH="1">
              <a:off x="6705600" y="2590800"/>
              <a:ext cx="838200" cy="190500"/>
              <a:chOff x="838200" y="4800600"/>
              <a:chExt cx="838200" cy="1905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7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4027185">
              <a:off x="7940795" y="2994909"/>
              <a:ext cx="838200" cy="190500"/>
              <a:chOff x="838200" y="4800600"/>
              <a:chExt cx="838200" cy="190500"/>
            </a:xfrm>
          </p:grpSpPr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9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 rot="17445069" flipH="1">
              <a:off x="7177618" y="3214880"/>
              <a:ext cx="838200" cy="190500"/>
              <a:chOff x="838200" y="4800600"/>
              <a:chExt cx="838200" cy="190500"/>
            </a:xfrm>
          </p:grpSpPr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2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9" name="Rectangle 8"/>
          <p:cNvSpPr/>
          <p:nvPr/>
        </p:nvSpPr>
        <p:spPr>
          <a:xfrm>
            <a:off x="74715" y="6400800"/>
            <a:ext cx="381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Malewicz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PODC’09, SIGMOD’10]</a:t>
            </a:r>
          </a:p>
        </p:txBody>
      </p:sp>
    </p:spTree>
    <p:extLst>
      <p:ext uri="{BB962C8B-B14F-4D97-AF65-F5344CB8AC3E}">
        <p14:creationId xmlns:p14="http://schemas.microsoft.com/office/powerpoint/2010/main" val="260012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Pregel</a:t>
            </a:r>
            <a:r>
              <a:rPr lang="en-US" dirty="0" smtClean="0">
                <a:solidFill>
                  <a:srgbClr val="4F81BD"/>
                </a:solidFill>
              </a:rPr>
              <a:t> Distributed Execution (I)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38600" y="2231814"/>
            <a:ext cx="924711" cy="1319200"/>
            <a:chOff x="4038600" y="2231814"/>
            <a:chExt cx="924711" cy="1319200"/>
          </a:xfrm>
        </p:grpSpPr>
        <p:grpSp>
          <p:nvGrpSpPr>
            <p:cNvPr id="14" name="Group 52"/>
            <p:cNvGrpSpPr/>
            <p:nvPr/>
          </p:nvGrpSpPr>
          <p:grpSpPr>
            <a:xfrm rot="836896">
              <a:off x="4104427" y="2231814"/>
              <a:ext cx="838200" cy="190500"/>
              <a:chOff x="838200" y="4800600"/>
              <a:chExt cx="838200" cy="190500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7" name="Group 52"/>
            <p:cNvGrpSpPr/>
            <p:nvPr/>
          </p:nvGrpSpPr>
          <p:grpSpPr>
            <a:xfrm>
              <a:off x="4038600" y="2819400"/>
              <a:ext cx="838200" cy="190500"/>
              <a:chOff x="838200" y="4800600"/>
              <a:chExt cx="838200" cy="190500"/>
            </a:xfrm>
          </p:grpSpPr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9" name="Group 52"/>
            <p:cNvGrpSpPr/>
            <p:nvPr/>
          </p:nvGrpSpPr>
          <p:grpSpPr>
            <a:xfrm rot="20954452">
              <a:off x="4125111" y="3360514"/>
              <a:ext cx="838200" cy="190500"/>
              <a:chOff x="838200" y="4800600"/>
              <a:chExt cx="838200" cy="190500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2667000" y="2095500"/>
            <a:ext cx="3583315" cy="1905000"/>
            <a:chOff x="2667000" y="2095500"/>
            <a:chExt cx="3583315" cy="1905000"/>
          </a:xfrm>
        </p:grpSpPr>
        <p:cxnSp>
          <p:nvCxnSpPr>
            <p:cNvPr id="108" name="Straight Connector 107"/>
            <p:cNvCxnSpPr>
              <a:endCxn id="114" idx="1"/>
            </p:cNvCxnSpPr>
            <p:nvPr/>
          </p:nvCxnSpPr>
          <p:spPr>
            <a:xfrm>
              <a:off x="2667000" y="2095500"/>
              <a:ext cx="3583315" cy="8020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67000" y="3086100"/>
              <a:ext cx="3505200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14" idx="3"/>
            </p:cNvCxnSpPr>
            <p:nvPr/>
          </p:nvCxnSpPr>
          <p:spPr>
            <a:xfrm flipV="1">
              <a:off x="2667000" y="3274685"/>
              <a:ext cx="3583315" cy="7258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588885" y="2284085"/>
            <a:ext cx="3583315" cy="1527830"/>
            <a:chOff x="2586970" y="2282170"/>
            <a:chExt cx="3583315" cy="1527830"/>
          </a:xfrm>
        </p:grpSpPr>
        <p:cxnSp>
          <p:nvCxnSpPr>
            <p:cNvPr id="103" name="Straight Connector 102"/>
            <p:cNvCxnSpPr>
              <a:stCxn id="112" idx="5"/>
              <a:endCxn id="107" idx="1"/>
            </p:cNvCxnSpPr>
            <p:nvPr/>
          </p:nvCxnSpPr>
          <p:spPr>
            <a:xfrm>
              <a:off x="2586970" y="2282170"/>
              <a:ext cx="972111" cy="669226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1" idx="6"/>
              <a:endCxn id="107" idx="2"/>
            </p:cNvCxnSpPr>
            <p:nvPr/>
          </p:nvCxnSpPr>
          <p:spPr>
            <a:xfrm>
              <a:off x="2665085" y="3084185"/>
              <a:ext cx="838200" cy="19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3" idx="7"/>
              <a:endCxn id="107" idx="3"/>
            </p:cNvCxnSpPr>
            <p:nvPr/>
          </p:nvCxnSpPr>
          <p:spPr>
            <a:xfrm flipV="1">
              <a:off x="2586970" y="3220804"/>
              <a:ext cx="972111" cy="589196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7" idx="6"/>
              <a:endCxn id="114" idx="2"/>
            </p:cNvCxnSpPr>
            <p:nvPr/>
          </p:nvCxnSpPr>
          <p:spPr>
            <a:xfrm flipV="1">
              <a:off x="3884285" y="3084185"/>
              <a:ext cx="2286000" cy="1915"/>
            </a:xfrm>
            <a:prstGeom prst="line">
              <a:avLst/>
            </a:prstGeom>
            <a:ln>
              <a:prstDash val="sysDash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3503285" y="2895600"/>
              <a:ext cx="381000" cy="381000"/>
            </a:xfrm>
            <a:prstGeom prst="ellipse">
              <a:avLst/>
            </a:prstGeom>
            <a:ln>
              <a:prstDash val="sysDash"/>
              <a:headEnd type="none"/>
              <a:tailEnd type="triangl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200" dirty="0" smtClean="0"/>
                <a:t>+</a:t>
              </a:r>
              <a:endParaRPr lang="en-US" dirty="0"/>
            </a:p>
          </p:txBody>
        </p:sp>
      </p:grpSp>
      <p:sp>
        <p:nvSpPr>
          <p:cNvPr id="111" name="Oval 110"/>
          <p:cNvSpPr/>
          <p:nvPr/>
        </p:nvSpPr>
        <p:spPr>
          <a:xfrm>
            <a:off x="21336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2" name="Oval 111"/>
          <p:cNvSpPr/>
          <p:nvPr/>
        </p:nvSpPr>
        <p:spPr>
          <a:xfrm>
            <a:off x="21336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21336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14" name="Oval 113"/>
          <p:cNvSpPr/>
          <p:nvPr/>
        </p:nvSpPr>
        <p:spPr>
          <a:xfrm>
            <a:off x="61722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2614938" y="2427286"/>
            <a:ext cx="2635241" cy="1045950"/>
            <a:chOff x="2614938" y="2427286"/>
            <a:chExt cx="2635241" cy="1045950"/>
          </a:xfrm>
        </p:grpSpPr>
        <p:grpSp>
          <p:nvGrpSpPr>
            <p:cNvPr id="83" name="Group 53"/>
            <p:cNvGrpSpPr/>
            <p:nvPr/>
          </p:nvGrpSpPr>
          <p:grpSpPr>
            <a:xfrm rot="2210209">
              <a:off x="2852302" y="2427286"/>
              <a:ext cx="685800" cy="155448"/>
              <a:chOff x="838200" y="4800600"/>
              <a:chExt cx="838200" cy="190500"/>
            </a:xfrm>
          </p:grpSpPr>
          <p:cxnSp>
            <p:nvCxnSpPr>
              <p:cNvPr id="97" name="Straight Arrow Connector 96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8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99" name="Rectangle 98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00" name="Isosceles Triangle 99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5" name="Group 53"/>
            <p:cNvGrpSpPr/>
            <p:nvPr/>
          </p:nvGrpSpPr>
          <p:grpSpPr>
            <a:xfrm rot="19664771">
              <a:off x="2614938" y="3317788"/>
              <a:ext cx="685801" cy="155448"/>
              <a:chOff x="838198" y="4800575"/>
              <a:chExt cx="838200" cy="190499"/>
            </a:xfrm>
          </p:grpSpPr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1219198" y="4876769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0" name="Group 132"/>
              <p:cNvGrpSpPr/>
              <p:nvPr/>
            </p:nvGrpSpPr>
            <p:grpSpPr>
              <a:xfrm>
                <a:off x="838198" y="4800575"/>
                <a:ext cx="381001" cy="190499"/>
                <a:chOff x="761997" y="2971734"/>
                <a:chExt cx="838203" cy="380996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761997" y="2971734"/>
                  <a:ext cx="838197" cy="380996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92" name="Isosceles Triangle 91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6" name="Group 58"/>
            <p:cNvGrpSpPr/>
            <p:nvPr/>
          </p:nvGrpSpPr>
          <p:grpSpPr>
            <a:xfrm>
              <a:off x="4038600" y="2590800"/>
              <a:ext cx="1211579" cy="361949"/>
              <a:chOff x="838200" y="4800600"/>
              <a:chExt cx="637673" cy="190500"/>
            </a:xfrm>
          </p:grpSpPr>
          <p:cxnSp>
            <p:nvCxnSpPr>
              <p:cNvPr id="87" name="Straight Arrow Connector 86"/>
              <p:cNvCxnSpPr/>
              <p:nvPr/>
            </p:nvCxnSpPr>
            <p:spPr bwMode="auto">
              <a:xfrm>
                <a:off x="1034715" y="4870798"/>
                <a:ext cx="441158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 bwMode="auto">
              <a:xfrm>
                <a:off x="838200" y="4800600"/>
                <a:ext cx="381000" cy="1905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Tahoma" pitchFamily="-64" charset="0"/>
                  </a:rPr>
                  <a:t>Sum</a:t>
                </a:r>
                <a:endParaRPr lang="en-US" sz="2000" dirty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grpSp>
          <p:nvGrpSpPr>
            <p:cNvPr id="119" name="Group 53"/>
            <p:cNvGrpSpPr/>
            <p:nvPr/>
          </p:nvGrpSpPr>
          <p:grpSpPr>
            <a:xfrm>
              <a:off x="2743200" y="2855685"/>
              <a:ext cx="685800" cy="155448"/>
              <a:chOff x="838200" y="4800600"/>
              <a:chExt cx="838200" cy="190500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22" name="Rectangle 12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599"/>
          </a:xfrm>
        </p:spPr>
        <p:txBody>
          <a:bodyPr/>
          <a:lstStyle/>
          <a:p>
            <a:r>
              <a:rPr lang="en-US" dirty="0" smtClean="0"/>
              <a:t>User defined </a:t>
            </a:r>
            <a:r>
              <a:rPr lang="en-US" b="1" dirty="0" smtClean="0"/>
              <a:t>commutative</a:t>
            </a:r>
            <a:r>
              <a:rPr lang="en-US" dirty="0" smtClean="0"/>
              <a:t> </a:t>
            </a:r>
            <a:r>
              <a:rPr lang="en-US" b="1" dirty="0" smtClean="0"/>
              <a:t>associative</a:t>
            </a:r>
            <a:r>
              <a:rPr lang="en-US" dirty="0" smtClean="0"/>
              <a:t> (+) message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Pregel</a:t>
            </a:r>
            <a:r>
              <a:rPr lang="en-US" dirty="0" smtClean="0">
                <a:solidFill>
                  <a:srgbClr val="4F81BD"/>
                </a:solidFill>
              </a:rPr>
              <a:t> Distributed Execution (II)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7000" y="2095500"/>
            <a:ext cx="3505200" cy="1905000"/>
            <a:chOff x="2667000" y="2095500"/>
            <a:chExt cx="3505200" cy="19050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667000" y="2095500"/>
              <a:ext cx="3505200" cy="9906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67000" y="3086100"/>
              <a:ext cx="3505200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667000" y="3086100"/>
              <a:ext cx="3505200" cy="9144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Oval 110"/>
          <p:cNvSpPr/>
          <p:nvPr/>
        </p:nvSpPr>
        <p:spPr>
          <a:xfrm>
            <a:off x="21336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2" name="Oval 111"/>
          <p:cNvSpPr/>
          <p:nvPr/>
        </p:nvSpPr>
        <p:spPr>
          <a:xfrm>
            <a:off x="21336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21336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14" name="Oval 113"/>
          <p:cNvSpPr/>
          <p:nvPr/>
        </p:nvSpPr>
        <p:spPr>
          <a:xfrm>
            <a:off x="61722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599"/>
          </a:xfrm>
        </p:spPr>
        <p:txBody>
          <a:bodyPr/>
          <a:lstStyle/>
          <a:p>
            <a:r>
              <a:rPr lang="en-US" b="1" dirty="0" smtClean="0"/>
              <a:t>Broadcast</a:t>
            </a:r>
            <a:r>
              <a:rPr lang="en-US" dirty="0" smtClean="0"/>
              <a:t> sends many copies of the same message to the same machine!</a:t>
            </a:r>
            <a:endParaRPr lang="en-US" dirty="0"/>
          </a:p>
        </p:txBody>
      </p:sp>
      <p:grpSp>
        <p:nvGrpSpPr>
          <p:cNvPr id="57" name="Group 52"/>
          <p:cNvGrpSpPr/>
          <p:nvPr/>
        </p:nvGrpSpPr>
        <p:grpSpPr>
          <a:xfrm rot="935563" flipH="1">
            <a:off x="4028421" y="2318948"/>
            <a:ext cx="838200" cy="190500"/>
            <a:chOff x="838200" y="4800600"/>
            <a:chExt cx="838200" cy="1905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8" name="Group 52"/>
          <p:cNvGrpSpPr/>
          <p:nvPr/>
        </p:nvGrpSpPr>
        <p:grpSpPr>
          <a:xfrm flipH="1">
            <a:off x="4018049" y="2819400"/>
            <a:ext cx="838200" cy="190500"/>
            <a:chOff x="838200" y="4800600"/>
            <a:chExt cx="838200" cy="190500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2" name="Isosceles Triangle 71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3" name="Group 52"/>
          <p:cNvGrpSpPr/>
          <p:nvPr/>
        </p:nvGrpSpPr>
        <p:grpSpPr>
          <a:xfrm rot="20765775" flipH="1">
            <a:off x="4018049" y="3292984"/>
            <a:ext cx="838200" cy="190500"/>
            <a:chOff x="838200" y="4800600"/>
            <a:chExt cx="838200" cy="190500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5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9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1031</Words>
  <Application>Microsoft Macintosh PowerPoint</Application>
  <PresentationFormat>On-screen Show (4:3)</PresentationFormat>
  <Paragraphs>277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Distributed Graph Analytics</vt:lpstr>
      <vt:lpstr>PowerPoint Presentation</vt:lpstr>
      <vt:lpstr>Graph Analytics</vt:lpstr>
      <vt:lpstr>Different Approaches</vt:lpstr>
      <vt:lpstr>The Graph-Parallel Abstraction</vt:lpstr>
      <vt:lpstr>PageRank Algorithm</vt:lpstr>
      <vt:lpstr>The Pregel Abstraction</vt:lpstr>
      <vt:lpstr>Pregel Distributed Execution (I)</vt:lpstr>
      <vt:lpstr>Pregel Distributed Execution (II)</vt:lpstr>
      <vt:lpstr>The GraphLab Abstraction</vt:lpstr>
      <vt:lpstr>GraphLab Ghosting</vt:lpstr>
      <vt:lpstr>GraphLab Ghosting</vt:lpstr>
      <vt:lpstr>PowerGraph Claims</vt:lpstr>
      <vt:lpstr>Distributed Execution of a PowerGraph Vertex-Program</vt:lpstr>
      <vt:lpstr>Constructing Vertex-Cuts</vt:lpstr>
      <vt:lpstr>Random Edge-Placement</vt:lpstr>
      <vt:lpstr>Greedy Vertex-Cuts</vt:lpstr>
      <vt:lpstr>Computation Balance</vt:lpstr>
      <vt:lpstr>Computation Balance (II)</vt:lpstr>
      <vt:lpstr>Communication Analysis</vt:lpstr>
      <vt:lpstr>Communication Overhead</vt:lpstr>
      <vt:lpstr>Meanwhile (in the paper …)</vt:lpstr>
      <vt:lpstr>Other issues …</vt:lpstr>
      <vt:lpstr>Questions?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Graph Analytics</dc:title>
  <dc:creator>Imranul Hoque</dc:creator>
  <cp:lastModifiedBy>Imranul Hoque</cp:lastModifiedBy>
  <cp:revision>30</cp:revision>
  <dcterms:created xsi:type="dcterms:W3CDTF">2013-04-23T10:36:10Z</dcterms:created>
  <dcterms:modified xsi:type="dcterms:W3CDTF">2013-04-23T20:15:17Z</dcterms:modified>
</cp:coreProperties>
</file>