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78" r:id="rId3"/>
    <p:sldId id="268" r:id="rId4"/>
    <p:sldId id="258" r:id="rId5"/>
    <p:sldId id="260" r:id="rId6"/>
    <p:sldId id="261" r:id="rId7"/>
    <p:sldId id="262" r:id="rId8"/>
    <p:sldId id="265" r:id="rId9"/>
    <p:sldId id="267" r:id="rId10"/>
    <p:sldId id="264" r:id="rId11"/>
    <p:sldId id="272" r:id="rId12"/>
    <p:sldId id="273" r:id="rId13"/>
    <p:sldId id="270" r:id="rId14"/>
    <p:sldId id="277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EF33-3E2D-41BE-ADCA-3C0D6B38E835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3AADB-543F-40E2-8D58-5E46BCCA8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 vs.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AADB-543F-40E2-8D58-5E46BCCA8E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200">
                <a:solidFill>
                  <a:srgbClr val="000000"/>
                </a:solidFill>
                <a:cs typeface="Gill Sans" charset="0"/>
                <a:sym typeface="Gill Sans" charset="0"/>
              </a:rPr>
              <a:t>Question: What are two problems with this approach?</a:t>
            </a:r>
          </a:p>
          <a:p>
            <a:pPr>
              <a:spcBef>
                <a:spcPts val="2400"/>
              </a:spcBef>
            </a:pPr>
            <a:r>
              <a:rPr lang="en-US" sz="2200">
                <a:solidFill>
                  <a:srgbClr val="000000"/>
                </a:solidFill>
                <a:cs typeface="Gill Sans" charset="0"/>
                <a:sym typeface="Gill Sans" charset="0"/>
              </a:rPr>
              <a:t>Answer:  1) If a node needs to send a broadcast after the ATIM window it has to wait for the next ATIM window thus increasing latency.  2)  When Node 2 rebroadcasts both Node 1 and Node 3 will receive redundant packets and thus increase energy consumption.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200">
                <a:solidFill>
                  <a:srgbClr val="000000"/>
                </a:solidFill>
                <a:cs typeface="Gill Sans" charset="0"/>
                <a:sym typeface="Gill Sans" charset="0"/>
              </a:rPr>
              <a:t>What would the protocol look like if p = 1 and q = 1?  What would it look like if p = 0 and q = 0?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Question:  What happens if p = 1?  Is the Energy affected?  Why or Why Not?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Answer:  The latency decreases because there is a chance that the message gets received immediately.  The energy is not affected because the node would of stayed awake anyway to send the data.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Question: What happens if q = 1?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Answer:  Energy consumption increases but there is a higher chance that latency will decrease.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Question:  What is the fraction of open roads needed to go from S to D?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cs typeface="Gill Sans" charset="0"/>
                <a:sym typeface="Gill Sans" charset="0"/>
              </a:rPr>
              <a:t>Question:  What is something interesting about all the different PSM?</a:t>
            </a:r>
          </a:p>
          <a:p>
            <a:r>
              <a:rPr lang="en-US" sz="2200">
                <a:solidFill>
                  <a:srgbClr val="000000"/>
                </a:solidFill>
                <a:cs typeface="Gill Sans" charset="0"/>
                <a:sym typeface="Gill Sans" charset="0"/>
              </a:rPr>
              <a:t>Answer: Energy consumption does not depend on 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Question: Why are the average hops so high when q &lt; 1 and p &gt;= 0.25?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Answer: Because other nodes farther away from the direct path from the source to the destination are probabilistically forwarding the broadcast.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The q = 0.4 spot is interesting because all p values have the same latency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Site percolation theory is when the whole site has a probability of being removed and this corresponds more to normal gossip-based routing analysis since either a node broadcasts to all of it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s neighbors or none.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a strong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AADB-543F-40E2-8D58-5E46BCCA8E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Pulling is better than pushing</a:t>
            </a:r>
            <a:r>
              <a:rPr lang="en-US" baseline="0" dirty="0" smtClean="0"/>
              <a:t> as long as link outages are low(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Not the reason for “Bimodal”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AADB-543F-40E2-8D58-5E46BCCA8E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F6A4E-C961-445D-A748-3453E15312E4}" type="slidenum">
              <a:rPr lang="en-US"/>
              <a:pPr/>
              <a:t>11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send fails. Message loss is 5%. Process crash fails in a run 0.1% of the time.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AADB-543F-40E2-8D58-5E46BCCA8E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AADB-543F-40E2-8D58-5E46BCCA8E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SRM: IP Multicast with </a:t>
            </a:r>
            <a:r>
              <a:rPr lang="en-US" dirty="0" err="1" smtClean="0"/>
              <a:t>acks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AADB-543F-40E2-8D58-5E46BCCA8E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Question: What are some applications that use message broadcast in WSNs?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Answer: 1) Disseminating software updates 2) Forwarding sensor observations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Questions:  What is an alternative hardware related approach to Active-sleep cycle?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Answer:  Use a low powered wake up radio to wake up nodes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F6F3-1291-4183-B4DE-EB441ABD5918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87CA-9402-4B6A-B56A-C26777D71D0F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03F-44D2-4388-9F7A-E46781DF3836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32B6-DC75-4438-AE4C-8AD6FC7418B9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CD11-1152-4C88-9969-FA757DCA5A3C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7602-2A80-4817-BED4-50DA4A442630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9A4C-7D2E-4BDC-96DD-91255357ED3C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01E7-716A-4B55-A941-DA78B8FC3BA1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10C-CFC7-47A5-89F9-B875F70F4378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6F39-163C-40E4-B760-A56BBDFC7B2B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1EF-47C7-4904-A6D6-C9D318593B4E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D154-6801-48D9-9154-5542DA47726F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8F72-5642-47CF-B58F-4AB972521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Epidemics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Ford</a:t>
            </a:r>
          </a:p>
          <a:p>
            <a:r>
              <a:rPr lang="en-US" dirty="0" smtClean="0"/>
              <a:t>Simon Krueger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Faults</a:t>
            </a:r>
          </a:p>
          <a:p>
            <a:pPr lvl="1"/>
            <a:r>
              <a:rPr lang="en-US" dirty="0" smtClean="0"/>
              <a:t>Network errors are independent and identically distributed</a:t>
            </a:r>
          </a:p>
          <a:p>
            <a:pPr lvl="1"/>
            <a:r>
              <a:rPr lang="en-US" dirty="0" smtClean="0"/>
              <a:t>Known, bounded, link delays</a:t>
            </a:r>
          </a:p>
          <a:p>
            <a:pPr lvl="1"/>
            <a:r>
              <a:rPr lang="en-US" dirty="0" smtClean="0"/>
              <a:t>No Byzantine failures</a:t>
            </a:r>
          </a:p>
          <a:p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Each node knows every other node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Computational Results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562600" y="2743200"/>
            <a:ext cx="32004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dirty="0" err="1" smtClean="0"/>
              <a:t>Bcast</a:t>
            </a:r>
            <a:r>
              <a:rPr lang="en-US" sz="1900" dirty="0" smtClean="0"/>
              <a:t> unsuccessful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5% message loss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0.1% crash rate for run</a:t>
            </a:r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r>
              <a:rPr lang="en-US" sz="1900" dirty="0" smtClean="0"/>
              <a:t>What is the ideal shape?</a:t>
            </a:r>
          </a:p>
        </p:txBody>
      </p:sp>
      <p:pic>
        <p:nvPicPr>
          <p:cNvPr id="17412" name="Picture 5" descr="pbcast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944995"/>
            <a:ext cx="5181600" cy="39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57200" y="3962400"/>
            <a:ext cx="21336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191000" y="3962400"/>
            <a:ext cx="21336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5029200"/>
            <a:ext cx="37338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Rounds to Delivery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996" y="1600200"/>
            <a:ext cx="63100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Issues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Are slow processes always going to fall behind and slow down other processes?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if a processes receives multiple message queries?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 do you determine when to stop buffering a message? (Scalability)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Random gossip through a router can be a bottleneck.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 does membership management affect scalability?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/>
              <a:t>Soft-Failure Detection – Retransmit only in the round that request was received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/>
              <a:t>Round retransmission limit – Cap data per round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/>
              <a:t>Cyclic Retransmissions – Avoid repeat message retransmissions from previous rounds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/>
              <a:t>Most-Recent-First Retransmission – Stops processes from permanently lagging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/>
              <a:t>Independent Numbering of Rounds – No synchronization needed among processes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/>
              <a:t>Random Graphs for Scalability – Gossip only to a subset of the processes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arenR"/>
            </a:pPr>
            <a:r>
              <a:rPr lang="en-US" dirty="0" smtClean="0"/>
              <a:t>Multicast for Some Retransmissions – Multicast upon receiving multiple requests for the </a:t>
            </a:r>
            <a:r>
              <a:rPr lang="en-US" smtClean="0"/>
              <a:t>same message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a Strong Protocol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467" y="1600200"/>
            <a:ext cx="57465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0" y="4343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effects of     Soft faults on Throughput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Network Congestion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5886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0" y="4343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effects of     Link faults on Throughput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SRM</a:t>
            </a:r>
            <a:endParaRPr lang="en-US" dirty="0"/>
          </a:p>
        </p:txBody>
      </p:sp>
      <p:pic>
        <p:nvPicPr>
          <p:cNvPr id="4" name="Picture 4" descr="pbcast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9252"/>
            <a:ext cx="8229600" cy="40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compare </a:t>
            </a:r>
            <a:r>
              <a:rPr lang="en-US" dirty="0" err="1" smtClean="0"/>
              <a:t>pbcast</a:t>
            </a:r>
            <a:r>
              <a:rPr lang="en-US" dirty="0" smtClean="0"/>
              <a:t> to SRM (a reliable protocol) and not a best effort protocol?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Exploring the Energy-Latency Trade-off for Broadcasts in Energy-Saving Sensor Networks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sz="1600" dirty="0"/>
              <a:t>M. Miller, C. </a:t>
            </a:r>
            <a:r>
              <a:rPr lang="en-US" sz="1600" dirty="0" err="1"/>
              <a:t>Sengul</a:t>
            </a:r>
            <a:r>
              <a:rPr lang="en-US" sz="1600" dirty="0"/>
              <a:t>, I. Gupta, ICDCS 2005</a:t>
            </a:r>
          </a:p>
          <a:p>
            <a:r>
              <a:rPr lang="en-US" sz="1600" dirty="0"/>
              <a:t>Presented By</a:t>
            </a:r>
          </a:p>
          <a:p>
            <a:r>
              <a:rPr lang="en-US" sz="1600" dirty="0"/>
              <a:t>Simon Krueger</a:t>
            </a:r>
          </a:p>
        </p:txBody>
      </p:sp>
    </p:spTree>
    <p:extLst>
      <p:ext uri="{BB962C8B-B14F-4D97-AF65-F5344CB8AC3E}">
        <p14:creationId xmlns:p14="http://schemas.microsoft.com/office/powerpoint/2010/main" val="38089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</a:t>
            </a:r>
            <a:r>
              <a:rPr lang="en-US" dirty="0" smtClean="0"/>
              <a:t>’s just like </a:t>
            </a:r>
            <a:r>
              <a:rPr lang="de-DE" dirty="0" smtClean="0"/>
              <a:t>Telephone!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>
              <a:buSzPct val="99000"/>
              <a:buFontTx/>
              <a:buAutoNum type="arabicPeriod"/>
            </a:pPr>
            <a:r>
              <a:rPr lang="en-US" sz="1600"/>
              <a:t>Motivation and Background</a:t>
            </a:r>
          </a:p>
          <a:p>
            <a:pPr marL="937584" lvl="1">
              <a:spcBef>
                <a:spcPts val="941"/>
              </a:spcBef>
            </a:pPr>
            <a:r>
              <a:rPr lang="en-US" sz="1600"/>
              <a:t>The Problem</a:t>
            </a:r>
          </a:p>
          <a:p>
            <a:pPr marL="937584" lvl="1">
              <a:spcBef>
                <a:spcPts val="941"/>
              </a:spcBef>
            </a:pPr>
            <a:r>
              <a:rPr lang="en-US" sz="1600"/>
              <a:t>Existing Solutions</a:t>
            </a:r>
          </a:p>
          <a:p>
            <a:pPr marL="625056">
              <a:spcBef>
                <a:spcPts val="941"/>
              </a:spcBef>
              <a:buSzPct val="99000"/>
              <a:buFontTx/>
              <a:buAutoNum type="arabicPeriod"/>
            </a:pPr>
            <a:r>
              <a:rPr lang="en-US" sz="1600"/>
              <a:t>Core Ideas</a:t>
            </a:r>
          </a:p>
          <a:p>
            <a:pPr marL="937584" lvl="1">
              <a:spcBef>
                <a:spcPts val="941"/>
              </a:spcBef>
            </a:pPr>
            <a:r>
              <a:rPr lang="en-US" sz="1600"/>
              <a:t>Probability-Based Broadcast Forwarding</a:t>
            </a:r>
          </a:p>
          <a:p>
            <a:pPr marL="625056">
              <a:spcBef>
                <a:spcPts val="941"/>
              </a:spcBef>
              <a:buSzPct val="99000"/>
              <a:buFontTx/>
              <a:buAutoNum type="arabicPeriod"/>
            </a:pPr>
            <a:r>
              <a:rPr lang="en-US" sz="1600"/>
              <a:t>Experimental Results</a:t>
            </a:r>
          </a:p>
          <a:p>
            <a:pPr marL="937584" lvl="1">
              <a:spcBef>
                <a:spcPts val="941"/>
              </a:spcBef>
            </a:pPr>
            <a:r>
              <a:rPr lang="en-US" sz="1600"/>
              <a:t>Reliability</a:t>
            </a:r>
          </a:p>
          <a:p>
            <a:pPr marL="937584" lvl="1">
              <a:spcBef>
                <a:spcPts val="941"/>
              </a:spcBef>
            </a:pPr>
            <a:r>
              <a:rPr lang="en-US" sz="1600"/>
              <a:t>Energy</a:t>
            </a:r>
          </a:p>
          <a:p>
            <a:pPr marL="937584" lvl="1">
              <a:spcBef>
                <a:spcPts val="941"/>
              </a:spcBef>
            </a:pPr>
            <a:r>
              <a:rPr lang="en-US" sz="1600"/>
              <a:t>Latency</a:t>
            </a:r>
          </a:p>
          <a:p>
            <a:pPr marL="937584" lvl="1">
              <a:spcBef>
                <a:spcPts val="941"/>
              </a:spcBef>
            </a:pPr>
            <a:r>
              <a:rPr lang="en-US" sz="1600"/>
              <a:t>Energy-Latency Trade-off</a:t>
            </a:r>
          </a:p>
          <a:p>
            <a:pPr marL="625056">
              <a:spcBef>
                <a:spcPts val="941"/>
              </a:spcBef>
              <a:buSzPct val="99000"/>
              <a:buFontTx/>
              <a:buAutoNum type="arabicPeriod"/>
            </a:pPr>
            <a:r>
              <a:rPr lang="en-US" sz="1600"/>
              <a:t>Discussion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8663379D-49C0-AC46-A7EE-B574BBCB52C2}" type="slidenum">
              <a:rPr lang="en-US" sz="1300">
                <a:cs typeface="Gill Sans" charset="0"/>
              </a:rPr>
              <a:pPr algn="ctr"/>
              <a:t>20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sz="2300"/>
              <a:t>Wireless Sensor Networks (WSNs) use Motes that have a battery lifetime of a few weeks</a:t>
            </a:r>
          </a:p>
          <a:p>
            <a:pPr marL="625056">
              <a:spcBef>
                <a:spcPts val="1327"/>
              </a:spcBef>
            </a:pPr>
            <a:r>
              <a:rPr lang="en-US" sz="2300"/>
              <a:t>Message </a:t>
            </a:r>
            <a:r>
              <a:rPr lang="en-US" sz="2300" u="sng"/>
              <a:t>broadcast</a:t>
            </a:r>
            <a:r>
              <a:rPr lang="en-US" sz="2300"/>
              <a:t> is useful for applications in WSNs</a:t>
            </a:r>
          </a:p>
          <a:p>
            <a:pPr marL="937584" lvl="1">
              <a:spcBef>
                <a:spcPts val="1327"/>
              </a:spcBef>
            </a:pPr>
            <a:r>
              <a:rPr lang="en-US" sz="2300"/>
              <a:t>Disseminating software updates (e.g., Trickle)</a:t>
            </a:r>
          </a:p>
          <a:p>
            <a:pPr marL="937584" lvl="1">
              <a:spcBef>
                <a:spcPts val="1327"/>
              </a:spcBef>
            </a:pPr>
            <a:r>
              <a:rPr lang="en-US" sz="2300"/>
              <a:t>Forwarding sensor observations</a:t>
            </a:r>
          </a:p>
          <a:p>
            <a:pPr marL="625056">
              <a:spcBef>
                <a:spcPts val="1327"/>
              </a:spcBef>
            </a:pPr>
            <a:r>
              <a:rPr lang="en-US" sz="2300"/>
              <a:t>Increasing </a:t>
            </a:r>
            <a:r>
              <a:rPr lang="en-US" sz="2300" u="sng"/>
              <a:t>reliability</a:t>
            </a:r>
            <a:r>
              <a:rPr lang="en-US" sz="2300"/>
              <a:t> and </a:t>
            </a:r>
            <a:r>
              <a:rPr lang="en-US" sz="2300" u="sng"/>
              <a:t>performance</a:t>
            </a:r>
            <a:r>
              <a:rPr lang="en-US" sz="2300"/>
              <a:t> causes greater depletion of battery</a:t>
            </a:r>
          </a:p>
          <a:p>
            <a:pPr marL="625056">
              <a:spcBef>
                <a:spcPts val="1327"/>
              </a:spcBef>
            </a:pPr>
            <a:r>
              <a:rPr lang="en-US" sz="2300"/>
              <a:t>Designers need flexibility between </a:t>
            </a:r>
            <a:r>
              <a:rPr lang="en-US" sz="2300" u="sng"/>
              <a:t>reliability</a:t>
            </a:r>
            <a:r>
              <a:rPr lang="en-US" sz="2300"/>
              <a:t> and </a:t>
            </a:r>
            <a:r>
              <a:rPr lang="en-US" sz="2300" u="sng"/>
              <a:t>performance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AB3CF88B-74C7-EE44-9CB5-03869A1B1BD8}" type="slidenum">
              <a:rPr lang="en-US" sz="1300">
                <a:cs typeface="Gill Sans" charset="0"/>
              </a:rPr>
              <a:pPr algn="ctr"/>
              <a:t>21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3700"/>
              <a:t>Existing Solution(s): Energy Efficient Medium Access Control (MAC) protocols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sz="2000"/>
              <a:t>Active-sleep cycle</a:t>
            </a:r>
          </a:p>
          <a:p>
            <a:pPr marL="937584" lvl="1">
              <a:spcBef>
                <a:spcPts val="1178"/>
              </a:spcBef>
            </a:pPr>
            <a:r>
              <a:rPr lang="en-US" sz="2000"/>
              <a:t>Active Time</a:t>
            </a:r>
          </a:p>
          <a:p>
            <a:pPr marL="937584" lvl="1">
              <a:spcBef>
                <a:spcPts val="1178"/>
              </a:spcBef>
            </a:pPr>
            <a:r>
              <a:rPr lang="en-US" sz="2000"/>
              <a:t>Sleep Time</a:t>
            </a:r>
          </a:p>
          <a:p>
            <a:pPr marL="625056">
              <a:spcBef>
                <a:spcPts val="1178"/>
              </a:spcBef>
              <a:buSzPct val="99000"/>
              <a:buFontTx/>
              <a:buAutoNum type="arabicPeriod"/>
            </a:pPr>
            <a:r>
              <a:rPr lang="en-US" sz="2000"/>
              <a:t>IEEE 802.11 Power Safe Mode (PSM)</a:t>
            </a:r>
          </a:p>
          <a:p>
            <a:pPr marL="937584" lvl="1">
              <a:spcBef>
                <a:spcPts val="1178"/>
              </a:spcBef>
            </a:pPr>
            <a:r>
              <a:rPr lang="en-US" sz="2000"/>
              <a:t>Synchronized active sleep schedule</a:t>
            </a:r>
          </a:p>
          <a:p>
            <a:pPr marL="625056">
              <a:spcBef>
                <a:spcPts val="1178"/>
              </a:spcBef>
              <a:buSzPct val="99000"/>
              <a:buFontTx/>
              <a:buAutoNum type="arabicPeriod"/>
            </a:pPr>
            <a:r>
              <a:rPr lang="en-US" sz="2000"/>
              <a:t>S-MAC</a:t>
            </a:r>
          </a:p>
          <a:p>
            <a:pPr marL="937584" lvl="1">
              <a:spcBef>
                <a:spcPts val="1178"/>
              </a:spcBef>
            </a:pPr>
            <a:r>
              <a:rPr lang="en-US" sz="2000"/>
              <a:t>Virtual clusters of synchronized active sleep schedules</a:t>
            </a:r>
          </a:p>
          <a:p>
            <a:pPr marL="625056">
              <a:spcBef>
                <a:spcPts val="1178"/>
              </a:spcBef>
              <a:buSzPct val="99000"/>
              <a:buFontTx/>
              <a:buAutoNum type="arabicPeriod"/>
            </a:pPr>
            <a:r>
              <a:rPr lang="en-US" sz="2000"/>
              <a:t>T-MAC</a:t>
            </a:r>
          </a:p>
          <a:p>
            <a:pPr marL="937584" lvl="1">
              <a:spcBef>
                <a:spcPts val="1178"/>
              </a:spcBef>
            </a:pPr>
            <a:r>
              <a:rPr lang="en-US" sz="2000"/>
              <a:t>Dynamic active sleep schedule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38C616C0-1332-7A48-A7C0-BF375D93A451}" type="slidenum">
              <a:rPr lang="en-US" sz="1300">
                <a:cs typeface="Gill Sans" charset="0"/>
              </a:rPr>
              <a:pPr algn="ctr"/>
              <a:t>22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-116086"/>
            <a:ext cx="7358063" cy="1714500"/>
          </a:xfrm>
          <a:ln/>
        </p:spPr>
        <p:txBody>
          <a:bodyPr/>
          <a:lstStyle/>
          <a:p>
            <a:r>
              <a:rPr lang="en-US"/>
              <a:t>Broadcast in IEEE 802.11 PSM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133945" y="2375207"/>
            <a:ext cx="67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D90B00"/>
                </a:solidFill>
                <a:ea typeface="ＭＳ Ｐゴシック" charset="0"/>
                <a:cs typeface="Gill Sans" charset="0"/>
              </a:rPr>
              <a:t>Node 1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37295" y="3808422"/>
            <a:ext cx="67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3DCC"/>
                </a:solidFill>
                <a:ea typeface="ＭＳ Ｐゴシック" charset="0"/>
                <a:cs typeface="Gill Sans" charset="0"/>
              </a:rPr>
              <a:t>Node 2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133945" y="5250566"/>
            <a:ext cx="67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6B132"/>
                </a:solidFill>
                <a:ea typeface="ＭＳ Ｐゴシック" charset="0"/>
                <a:cs typeface="Gill Sans" charset="0"/>
              </a:rPr>
              <a:t>Node 3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1616273" y="3643312"/>
            <a:ext cx="491133" cy="491133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B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2089547" y="2196703"/>
            <a:ext cx="491133" cy="491133"/>
          </a:xfrm>
          <a:prstGeom prst="rect">
            <a:avLst/>
          </a:prstGeom>
          <a:solidFill>
            <a:srgbClr val="66008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A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3303984" y="2196703"/>
            <a:ext cx="491133" cy="491133"/>
          </a:xfrm>
          <a:prstGeom prst="rect">
            <a:avLst/>
          </a:prstGeom>
          <a:solidFill>
            <a:srgbClr val="FF5308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D1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4518422" y="2196703"/>
            <a:ext cx="491133" cy="491133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B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4857750" y="3643312"/>
            <a:ext cx="491133" cy="491133"/>
          </a:xfrm>
          <a:prstGeom prst="rect">
            <a:avLst/>
          </a:prstGeom>
          <a:solidFill>
            <a:srgbClr val="66008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A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5098851" y="5125641"/>
            <a:ext cx="491133" cy="491133"/>
          </a:xfrm>
          <a:prstGeom prst="rect">
            <a:avLst/>
          </a:prstGeom>
          <a:solidFill>
            <a:srgbClr val="66008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A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6384726" y="5125641"/>
            <a:ext cx="491133" cy="491133"/>
          </a:xfrm>
          <a:prstGeom prst="rect">
            <a:avLst/>
          </a:prstGeom>
          <a:solidFill>
            <a:srgbClr val="FF5308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D1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6724055" y="3643312"/>
            <a:ext cx="491133" cy="491133"/>
          </a:xfrm>
          <a:prstGeom prst="rect">
            <a:avLst/>
          </a:prstGeom>
          <a:solidFill>
            <a:srgbClr val="FF5308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D1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7429500" y="2205633"/>
            <a:ext cx="491133" cy="491133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B</a:t>
            </a:r>
          </a:p>
        </p:txBody>
      </p: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1447872" y="1973461"/>
            <a:ext cx="1301042" cy="4398987"/>
            <a:chOff x="261" y="0"/>
            <a:chExt cx="1165" cy="3941"/>
          </a:xfrm>
        </p:grpSpPr>
        <p:sp>
          <p:nvSpPr>
            <p:cNvPr id="22543" name="Rectangle 15"/>
            <p:cNvSpPr>
              <a:spLocks/>
            </p:cNvSpPr>
            <p:nvPr/>
          </p:nvSpPr>
          <p:spPr bwMode="auto">
            <a:xfrm>
              <a:off x="261" y="3693"/>
              <a:ext cx="116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ATIM window</a:t>
              </a:r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H="1">
              <a:off x="411" y="0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 flipH="1">
              <a:off x="1403" y="8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459" y="3616"/>
              <a:ext cx="92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47" name="Line 19"/>
          <p:cNvSpPr>
            <a:spLocks noChangeShapeType="1"/>
          </p:cNvSpPr>
          <p:nvPr/>
        </p:nvSpPr>
        <p:spPr bwMode="auto">
          <a:xfrm rot="10800000" flipH="1">
            <a:off x="187523" y="2713509"/>
            <a:ext cx="1143000" cy="0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rot="10800000" flipH="1">
            <a:off x="187523" y="4143375"/>
            <a:ext cx="1143000" cy="0"/>
          </a:xfrm>
          <a:prstGeom prst="line">
            <a:avLst/>
          </a:prstGeom>
          <a:noFill/>
          <a:ln w="38100" cap="flat">
            <a:solidFill>
              <a:srgbClr val="003DC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rot="10800000" flipH="1">
            <a:off x="187523" y="5625703"/>
            <a:ext cx="1143000" cy="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1303735" y="2196703"/>
            <a:ext cx="329283" cy="3446859"/>
            <a:chOff x="0" y="0"/>
            <a:chExt cx="295" cy="3088"/>
          </a:xfrm>
        </p:grpSpPr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 rot="10800000" flipH="1">
              <a:off x="8" y="0"/>
              <a:ext cx="287" cy="47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 rot="10800000" flipH="1">
              <a:off x="8" y="1280"/>
              <a:ext cx="279" cy="48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 rot="10800000" flipH="1">
              <a:off x="0" y="2608"/>
              <a:ext cx="279" cy="4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1616273" y="2178844"/>
            <a:ext cx="1116211" cy="2920008"/>
            <a:chOff x="0" y="0"/>
            <a:chExt cx="1000" cy="2616"/>
          </a:xfrm>
        </p:grpSpPr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 rot="10800000" flipH="1">
              <a:off x="7" y="0"/>
              <a:ext cx="993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>
              <a:off x="7" y="1288"/>
              <a:ext cx="993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>
              <a:off x="0" y="2616"/>
              <a:ext cx="9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2732484" y="2177728"/>
            <a:ext cx="1785938" cy="2921124"/>
            <a:chOff x="0" y="0"/>
            <a:chExt cx="1600" cy="2616"/>
          </a:xfrm>
        </p:grpSpPr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 rot="10800000" flipH="1">
              <a:off x="8" y="0"/>
              <a:ext cx="15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 rot="10800000" flipH="1">
              <a:off x="8" y="1288"/>
              <a:ext cx="1592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 rot="10800000" flipH="1">
              <a:off x="0" y="2616"/>
              <a:ext cx="15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62" name="Group 34"/>
          <p:cNvGrpSpPr>
            <a:grpSpLocks/>
          </p:cNvGrpSpPr>
          <p:nvPr/>
        </p:nvGrpSpPr>
        <p:grpSpPr bwMode="auto">
          <a:xfrm>
            <a:off x="4527352" y="2178844"/>
            <a:ext cx="1107281" cy="2920008"/>
            <a:chOff x="0" y="0"/>
            <a:chExt cx="992" cy="2615"/>
          </a:xfrm>
        </p:grpSpPr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8" y="0"/>
              <a:ext cx="984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8" y="1287"/>
              <a:ext cx="984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>
              <a:off x="0" y="2615"/>
              <a:ext cx="984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5625703" y="2178844"/>
            <a:ext cx="1794867" cy="2920008"/>
            <a:chOff x="0" y="0"/>
            <a:chExt cx="1608" cy="2616"/>
          </a:xfrm>
        </p:grpSpPr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7" y="0"/>
              <a:ext cx="1601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8" y="1287"/>
              <a:ext cx="1600" cy="1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0" y="2615"/>
              <a:ext cx="1600" cy="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70" name="Group 42"/>
          <p:cNvGrpSpPr>
            <a:grpSpLocks/>
          </p:cNvGrpSpPr>
          <p:nvPr/>
        </p:nvGrpSpPr>
        <p:grpSpPr bwMode="auto">
          <a:xfrm>
            <a:off x="7429500" y="2187773"/>
            <a:ext cx="1116211" cy="2920008"/>
            <a:chOff x="0" y="0"/>
            <a:chExt cx="1000" cy="2616"/>
          </a:xfrm>
        </p:grpSpPr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>
              <a:off x="8" y="0"/>
              <a:ext cx="9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8" y="1288"/>
              <a:ext cx="992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0" y="2616"/>
              <a:ext cx="9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74" name="Group 46"/>
          <p:cNvGrpSpPr>
            <a:grpSpLocks/>
          </p:cNvGrpSpPr>
          <p:nvPr/>
        </p:nvGrpSpPr>
        <p:grpSpPr bwMode="auto">
          <a:xfrm>
            <a:off x="8527852" y="2187773"/>
            <a:ext cx="366117" cy="3411141"/>
            <a:chOff x="0" y="0"/>
            <a:chExt cx="328" cy="3056"/>
          </a:xfrm>
        </p:grpSpPr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8" y="0"/>
              <a:ext cx="320" cy="44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8" y="1288"/>
              <a:ext cx="320" cy="44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0" y="2616"/>
              <a:ext cx="320" cy="44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78" name="Group 50"/>
          <p:cNvGrpSpPr>
            <a:grpSpLocks/>
          </p:cNvGrpSpPr>
          <p:nvPr/>
        </p:nvGrpSpPr>
        <p:grpSpPr bwMode="auto">
          <a:xfrm>
            <a:off x="4343177" y="1964531"/>
            <a:ext cx="1301502" cy="4407917"/>
            <a:chOff x="283" y="0"/>
            <a:chExt cx="1166" cy="3949"/>
          </a:xfrm>
        </p:grpSpPr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H="1">
              <a:off x="448" y="0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 flipH="1">
              <a:off x="1440" y="8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1" name="Rectangle 53"/>
            <p:cNvSpPr>
              <a:spLocks/>
            </p:cNvSpPr>
            <p:nvPr/>
          </p:nvSpPr>
          <p:spPr bwMode="auto">
            <a:xfrm>
              <a:off x="283" y="3701"/>
              <a:ext cx="116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ATIM window</a:t>
              </a: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456" y="3592"/>
              <a:ext cx="92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83" name="Group 55"/>
          <p:cNvGrpSpPr>
            <a:grpSpLocks/>
          </p:cNvGrpSpPr>
          <p:nvPr/>
        </p:nvGrpSpPr>
        <p:grpSpPr bwMode="auto">
          <a:xfrm>
            <a:off x="7315647" y="1973461"/>
            <a:ext cx="1301502" cy="4398987"/>
            <a:chOff x="298" y="0"/>
            <a:chExt cx="1166" cy="3941"/>
          </a:xfrm>
        </p:grpSpPr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 flipH="1">
              <a:off x="400" y="0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 flipH="1">
              <a:off x="1392" y="8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6" name="Rectangle 58"/>
            <p:cNvSpPr>
              <a:spLocks/>
            </p:cNvSpPr>
            <p:nvPr/>
          </p:nvSpPr>
          <p:spPr bwMode="auto">
            <a:xfrm>
              <a:off x="298" y="3693"/>
              <a:ext cx="116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ATIM window</a:t>
              </a: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456" y="3568"/>
              <a:ext cx="92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316ABB24-7932-0C48-BA0C-F0FCA0E9266D}" type="slidenum">
              <a:rPr lang="en-US" sz="1300">
                <a:cs typeface="Gill Sans" charset="0"/>
              </a:rPr>
              <a:pPr algn="ctr"/>
              <a:t>23</a:t>
            </a:fld>
            <a:endParaRPr lang="en-US" sz="1300">
              <a:cs typeface="Gill Sans" charset="0"/>
            </a:endParaRPr>
          </a:p>
        </p:txBody>
      </p:sp>
      <p:sp>
        <p:nvSpPr>
          <p:cNvPr id="22589" name="Oval 61"/>
          <p:cNvSpPr>
            <a:spLocks/>
          </p:cNvSpPr>
          <p:nvPr/>
        </p:nvSpPr>
        <p:spPr bwMode="auto">
          <a:xfrm>
            <a:off x="562570" y="455414"/>
            <a:ext cx="562570" cy="562570"/>
          </a:xfrm>
          <a:prstGeom prst="ellipse">
            <a:avLst/>
          </a:prstGeom>
          <a:solidFill>
            <a:srgbClr val="D90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1</a:t>
            </a:r>
          </a:p>
        </p:txBody>
      </p:sp>
      <p:sp>
        <p:nvSpPr>
          <p:cNvPr id="22590" name="Oval 62"/>
          <p:cNvSpPr>
            <a:spLocks/>
          </p:cNvSpPr>
          <p:nvPr/>
        </p:nvSpPr>
        <p:spPr bwMode="auto">
          <a:xfrm>
            <a:off x="1580555" y="1125141"/>
            <a:ext cx="562570" cy="562570"/>
          </a:xfrm>
          <a:prstGeom prst="ellipse">
            <a:avLst/>
          </a:prstGeom>
          <a:solidFill>
            <a:srgbClr val="0044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2</a:t>
            </a:r>
          </a:p>
        </p:txBody>
      </p:sp>
      <p:sp>
        <p:nvSpPr>
          <p:cNvPr id="22591" name="Oval 63"/>
          <p:cNvSpPr>
            <a:spLocks/>
          </p:cNvSpPr>
          <p:nvPr/>
        </p:nvSpPr>
        <p:spPr bwMode="auto">
          <a:xfrm>
            <a:off x="339328" y="1509117"/>
            <a:ext cx="562570" cy="562570"/>
          </a:xfrm>
          <a:prstGeom prst="ellipse">
            <a:avLst/>
          </a:prstGeom>
          <a:solidFill>
            <a:srgbClr val="66B13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3</a:t>
            </a:r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>
            <a:off x="1143000" y="839391"/>
            <a:ext cx="473273" cy="32146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 rot="10800000" flipH="1">
            <a:off x="946547" y="1535906"/>
            <a:ext cx="580430" cy="17859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 rot="10800000" flipH="1">
            <a:off x="607219" y="1026914"/>
            <a:ext cx="125016" cy="4286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  <p:bldP spid="22537" grpId="0" animBg="1" autoUpdateAnimBg="0"/>
      <p:bldP spid="22538" grpId="0" animBg="1" autoUpdateAnimBg="0"/>
      <p:bldP spid="22539" grpId="0" animBg="1" autoUpdateAnimBg="0"/>
      <p:bldP spid="22540" grpId="0" animBg="1" autoUpdateAnimBg="0"/>
      <p:bldP spid="2254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5100"/>
              <a:t>Probability-Based Broadcast Forwarding (PBBF)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Design a </a:t>
            </a:r>
            <a:r>
              <a:rPr lang="en-US" u="sng"/>
              <a:t>broadcast</a:t>
            </a:r>
            <a:r>
              <a:rPr lang="en-US"/>
              <a:t> protocol on top of existing energy efficient MAC layer protocols that allows a designer to tune </a:t>
            </a:r>
            <a:r>
              <a:rPr lang="en-US" u="sng"/>
              <a:t>energy</a:t>
            </a:r>
            <a:r>
              <a:rPr lang="en-US"/>
              <a:t> and </a:t>
            </a:r>
            <a:r>
              <a:rPr lang="en-US" u="sng"/>
              <a:t>latency</a:t>
            </a:r>
            <a:r>
              <a:rPr lang="en-US"/>
              <a:t> at different levels of </a:t>
            </a:r>
            <a:r>
              <a:rPr lang="en-US" u="sng"/>
              <a:t>reliability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1C797CE8-F368-BC41-8C09-49AB1CED1725}" type="slidenum">
              <a:rPr lang="en-US" sz="1300">
                <a:cs typeface="Gill Sans" charset="0"/>
              </a:rPr>
              <a:pPr algn="ctr"/>
              <a:t>24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5600"/>
              <a:t>PBBF Adds Two New Parameters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>
              <a:buSzPct val="99000"/>
              <a:buFontTx/>
              <a:buAutoNum type="arabicPeriod"/>
            </a:pPr>
            <a:r>
              <a:rPr lang="en-US" b="1">
                <a:solidFill>
                  <a:srgbClr val="8500AF"/>
                </a:solidFill>
              </a:rPr>
              <a:t>p</a:t>
            </a:r>
            <a:r>
              <a:rPr lang="en-US"/>
              <a:t> is the probability that a node rebroadcasts a packet immediately</a:t>
            </a:r>
          </a:p>
          <a:p>
            <a:pPr marL="625056">
              <a:buSzPct val="99000"/>
              <a:buFontTx/>
              <a:buAutoNum type="arabicPeriod"/>
            </a:pPr>
            <a:r>
              <a:rPr lang="en-US" b="1">
                <a:solidFill>
                  <a:srgbClr val="0044FE"/>
                </a:solidFill>
              </a:rPr>
              <a:t>q</a:t>
            </a:r>
            <a:r>
              <a:rPr lang="en-US"/>
              <a:t> is the probability that a given node stays awake instead of sleeping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1A99005D-E27D-A748-BA3B-C91FAE3D2563}" type="slidenum">
              <a:rPr lang="en-US" sz="1300">
                <a:cs typeface="Gill Sans" charset="0"/>
              </a:rPr>
              <a:pPr algn="ctr"/>
              <a:t>25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696640" y="-116086"/>
            <a:ext cx="7358063" cy="1714500"/>
          </a:xfrm>
          <a:ln/>
        </p:spPr>
        <p:txBody>
          <a:bodyPr/>
          <a:lstStyle/>
          <a:p>
            <a:r>
              <a:rPr lang="en-US"/>
              <a:t>PBBF Demonstration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133945" y="2375207"/>
            <a:ext cx="67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D90B00"/>
                </a:solidFill>
                <a:ea typeface="ＭＳ Ｐゴシック" charset="0"/>
                <a:cs typeface="Gill Sans" charset="0"/>
              </a:rPr>
              <a:t>Node 1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137295" y="3808422"/>
            <a:ext cx="67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3DCC"/>
                </a:solidFill>
                <a:ea typeface="ＭＳ Ｐゴシック" charset="0"/>
                <a:cs typeface="Gill Sans" charset="0"/>
              </a:rPr>
              <a:t>Node 2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133945" y="5250566"/>
            <a:ext cx="67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6B132"/>
                </a:solidFill>
                <a:ea typeface="ＭＳ Ｐゴシック" charset="0"/>
                <a:cs typeface="Gill Sans" charset="0"/>
              </a:rPr>
              <a:t>Node 3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1616273" y="3643312"/>
            <a:ext cx="491133" cy="491133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B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518422" y="2196703"/>
            <a:ext cx="491133" cy="491133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B</a:t>
            </a:r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5098851" y="5125641"/>
            <a:ext cx="491133" cy="491133"/>
          </a:xfrm>
          <a:prstGeom prst="rect">
            <a:avLst/>
          </a:prstGeom>
          <a:solidFill>
            <a:srgbClr val="66008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A</a:t>
            </a: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5706070" y="5125641"/>
            <a:ext cx="491133" cy="491133"/>
          </a:xfrm>
          <a:prstGeom prst="rect">
            <a:avLst/>
          </a:prstGeom>
          <a:solidFill>
            <a:srgbClr val="FF5308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D</a:t>
            </a: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6724055" y="3643312"/>
            <a:ext cx="491133" cy="491133"/>
          </a:xfrm>
          <a:prstGeom prst="rect">
            <a:avLst/>
          </a:prstGeom>
          <a:solidFill>
            <a:srgbClr val="FFFF33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ID</a:t>
            </a: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7420570" y="3652242"/>
            <a:ext cx="491133" cy="491133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B</a:t>
            </a:r>
          </a:p>
        </p:txBody>
      </p: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1599753" y="1973461"/>
            <a:ext cx="1301042" cy="4398987"/>
            <a:chOff x="397" y="0"/>
            <a:chExt cx="1165" cy="3941"/>
          </a:xfrm>
        </p:grpSpPr>
        <p:sp>
          <p:nvSpPr>
            <p:cNvPr id="26636" name="Rectangle 12"/>
            <p:cNvSpPr>
              <a:spLocks/>
            </p:cNvSpPr>
            <p:nvPr/>
          </p:nvSpPr>
          <p:spPr bwMode="auto">
            <a:xfrm>
              <a:off x="397" y="3693"/>
              <a:ext cx="116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ATIM window</a:t>
              </a: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411" y="0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>
              <a:off x="1403" y="8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459" y="3616"/>
              <a:ext cx="92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40" name="Line 16"/>
          <p:cNvSpPr>
            <a:spLocks noChangeShapeType="1"/>
          </p:cNvSpPr>
          <p:nvPr/>
        </p:nvSpPr>
        <p:spPr bwMode="auto">
          <a:xfrm rot="10800000" flipH="1">
            <a:off x="187523" y="2713509"/>
            <a:ext cx="1143000" cy="0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rot="10800000" flipH="1">
            <a:off x="187523" y="4143375"/>
            <a:ext cx="1143000" cy="0"/>
          </a:xfrm>
          <a:prstGeom prst="line">
            <a:avLst/>
          </a:prstGeom>
          <a:noFill/>
          <a:ln w="38100" cap="flat">
            <a:solidFill>
              <a:srgbClr val="003DC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rot="10800000" flipH="1">
            <a:off x="187523" y="5625703"/>
            <a:ext cx="1143000" cy="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1303735" y="2196703"/>
            <a:ext cx="329283" cy="3446859"/>
            <a:chOff x="0" y="0"/>
            <a:chExt cx="295" cy="3088"/>
          </a:xfrm>
        </p:grpSpPr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rot="10800000" flipH="1">
              <a:off x="8" y="0"/>
              <a:ext cx="287" cy="47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rot="10800000" flipH="1">
              <a:off x="8" y="1280"/>
              <a:ext cx="279" cy="48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rot="10800000" flipH="1">
              <a:off x="0" y="2608"/>
              <a:ext cx="279" cy="4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47" name="Group 23"/>
          <p:cNvGrpSpPr>
            <a:grpSpLocks/>
          </p:cNvGrpSpPr>
          <p:nvPr/>
        </p:nvGrpSpPr>
        <p:grpSpPr bwMode="auto">
          <a:xfrm>
            <a:off x="1616273" y="2178844"/>
            <a:ext cx="1116211" cy="2920008"/>
            <a:chOff x="0" y="0"/>
            <a:chExt cx="999" cy="2616"/>
          </a:xfrm>
        </p:grpSpPr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rot="10800000" flipH="1">
              <a:off x="7" y="0"/>
              <a:ext cx="993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7" y="1288"/>
              <a:ext cx="993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0" y="2616"/>
              <a:ext cx="9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51" name="Group 27"/>
          <p:cNvGrpSpPr>
            <a:grpSpLocks/>
          </p:cNvGrpSpPr>
          <p:nvPr/>
        </p:nvGrpSpPr>
        <p:grpSpPr bwMode="auto">
          <a:xfrm>
            <a:off x="2741414" y="2177728"/>
            <a:ext cx="1777008" cy="510108"/>
            <a:chOff x="0" y="0"/>
            <a:chExt cx="1592" cy="456"/>
          </a:xfrm>
        </p:grpSpPr>
        <p:sp>
          <p:nvSpPr>
            <p:cNvPr id="26652" name="Rectangle 28"/>
            <p:cNvSpPr>
              <a:spLocks/>
            </p:cNvSpPr>
            <p:nvPr/>
          </p:nvSpPr>
          <p:spPr bwMode="auto">
            <a:xfrm>
              <a:off x="504" y="16"/>
              <a:ext cx="440" cy="440"/>
            </a:xfrm>
            <a:prstGeom prst="rect">
              <a:avLst/>
            </a:prstGeom>
            <a:solidFill>
              <a:srgbClr val="F3EB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Gill Sans" charset="0"/>
                </a:rPr>
                <a:t>ID</a:t>
              </a:r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5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</p:grpSp>
      <p:sp>
        <p:nvSpPr>
          <p:cNvPr id="26654" name="Line 30"/>
          <p:cNvSpPr>
            <a:spLocks noChangeShapeType="1"/>
          </p:cNvSpPr>
          <p:nvPr/>
        </p:nvSpPr>
        <p:spPr bwMode="auto">
          <a:xfrm rot="10800000" flipH="1">
            <a:off x="2732484" y="5098852"/>
            <a:ext cx="1777008" cy="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6655" name="Group 31"/>
          <p:cNvGrpSpPr>
            <a:grpSpLocks/>
          </p:cNvGrpSpPr>
          <p:nvPr/>
        </p:nvGrpSpPr>
        <p:grpSpPr bwMode="auto">
          <a:xfrm>
            <a:off x="4527352" y="2178844"/>
            <a:ext cx="1107281" cy="2920008"/>
            <a:chOff x="0" y="0"/>
            <a:chExt cx="992" cy="2615"/>
          </a:xfrm>
        </p:grpSpPr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>
              <a:off x="8" y="0"/>
              <a:ext cx="984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8" y="1287"/>
              <a:ext cx="984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>
              <a:off x="0" y="2615"/>
              <a:ext cx="984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5625703" y="2178844"/>
            <a:ext cx="1794867" cy="2920008"/>
            <a:chOff x="0" y="0"/>
            <a:chExt cx="1608" cy="2616"/>
          </a:xfrm>
        </p:grpSpPr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7" y="0"/>
              <a:ext cx="1601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>
              <a:off x="8" y="1287"/>
              <a:ext cx="1600" cy="1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>
              <a:off x="0" y="2615"/>
              <a:ext cx="1600" cy="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63" name="Group 39"/>
          <p:cNvGrpSpPr>
            <a:grpSpLocks/>
          </p:cNvGrpSpPr>
          <p:nvPr/>
        </p:nvGrpSpPr>
        <p:grpSpPr bwMode="auto">
          <a:xfrm>
            <a:off x="7429500" y="2187773"/>
            <a:ext cx="1116211" cy="2920008"/>
            <a:chOff x="0" y="0"/>
            <a:chExt cx="1000" cy="2616"/>
          </a:xfrm>
        </p:grpSpPr>
        <p:sp>
          <p:nvSpPr>
            <p:cNvPr id="26664" name="Line 40"/>
            <p:cNvSpPr>
              <a:spLocks noChangeShapeType="1"/>
            </p:cNvSpPr>
            <p:nvPr/>
          </p:nvSpPr>
          <p:spPr bwMode="auto">
            <a:xfrm>
              <a:off x="8" y="0"/>
              <a:ext cx="9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65" name="Line 41"/>
            <p:cNvSpPr>
              <a:spLocks noChangeShapeType="1"/>
            </p:cNvSpPr>
            <p:nvPr/>
          </p:nvSpPr>
          <p:spPr bwMode="auto">
            <a:xfrm>
              <a:off x="8" y="1288"/>
              <a:ext cx="992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66" name="Line 42"/>
            <p:cNvSpPr>
              <a:spLocks noChangeShapeType="1"/>
            </p:cNvSpPr>
            <p:nvPr/>
          </p:nvSpPr>
          <p:spPr bwMode="auto">
            <a:xfrm>
              <a:off x="0" y="2616"/>
              <a:ext cx="9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67" name="Group 43"/>
          <p:cNvGrpSpPr>
            <a:grpSpLocks/>
          </p:cNvGrpSpPr>
          <p:nvPr/>
        </p:nvGrpSpPr>
        <p:grpSpPr bwMode="auto">
          <a:xfrm>
            <a:off x="8527852" y="2187773"/>
            <a:ext cx="366117" cy="3411141"/>
            <a:chOff x="0" y="0"/>
            <a:chExt cx="328" cy="3056"/>
          </a:xfrm>
        </p:grpSpPr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8" y="0"/>
              <a:ext cx="320" cy="44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8" y="1288"/>
              <a:ext cx="320" cy="44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0" y="2616"/>
              <a:ext cx="320" cy="44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4496098" y="1964531"/>
            <a:ext cx="1301502" cy="4407917"/>
            <a:chOff x="420" y="0"/>
            <a:chExt cx="1166" cy="3949"/>
          </a:xfrm>
        </p:grpSpPr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H="1">
              <a:off x="448" y="0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 flipH="1">
              <a:off x="1440" y="8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74" name="Rectangle 50"/>
            <p:cNvSpPr>
              <a:spLocks/>
            </p:cNvSpPr>
            <p:nvPr/>
          </p:nvSpPr>
          <p:spPr bwMode="auto">
            <a:xfrm>
              <a:off x="420" y="3701"/>
              <a:ext cx="116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ATIM window</a:t>
              </a:r>
            </a:p>
          </p:txBody>
        </p:sp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456" y="3592"/>
              <a:ext cx="92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76" name="Group 52"/>
          <p:cNvGrpSpPr>
            <a:grpSpLocks/>
          </p:cNvGrpSpPr>
          <p:nvPr/>
        </p:nvGrpSpPr>
        <p:grpSpPr bwMode="auto">
          <a:xfrm>
            <a:off x="7391549" y="1973461"/>
            <a:ext cx="1301502" cy="4398987"/>
            <a:chOff x="366" y="0"/>
            <a:chExt cx="1166" cy="3941"/>
          </a:xfrm>
        </p:grpSpPr>
        <p:sp>
          <p:nvSpPr>
            <p:cNvPr id="26677" name="Line 53"/>
            <p:cNvSpPr>
              <a:spLocks noChangeShapeType="1"/>
            </p:cNvSpPr>
            <p:nvPr/>
          </p:nvSpPr>
          <p:spPr bwMode="auto">
            <a:xfrm flipH="1">
              <a:off x="400" y="0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78" name="Line 54"/>
            <p:cNvSpPr>
              <a:spLocks noChangeShapeType="1"/>
            </p:cNvSpPr>
            <p:nvPr/>
          </p:nvSpPr>
          <p:spPr bwMode="auto">
            <a:xfrm flipH="1">
              <a:off x="1392" y="8"/>
              <a:ext cx="0" cy="35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79" name="Rectangle 55"/>
            <p:cNvSpPr>
              <a:spLocks/>
            </p:cNvSpPr>
            <p:nvPr/>
          </p:nvSpPr>
          <p:spPr bwMode="auto">
            <a:xfrm>
              <a:off x="366" y="3693"/>
              <a:ext cx="116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ATIM window</a:t>
              </a:r>
            </a:p>
          </p:txBody>
        </p:sp>
        <p:sp>
          <p:nvSpPr>
            <p:cNvPr id="26680" name="Line 56"/>
            <p:cNvSpPr>
              <a:spLocks noChangeShapeType="1"/>
            </p:cNvSpPr>
            <p:nvPr/>
          </p:nvSpPr>
          <p:spPr bwMode="auto">
            <a:xfrm>
              <a:off x="456" y="3568"/>
              <a:ext cx="92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6681" name="Group 57"/>
          <p:cNvGrpSpPr>
            <a:grpSpLocks/>
          </p:cNvGrpSpPr>
          <p:nvPr/>
        </p:nvGrpSpPr>
        <p:grpSpPr bwMode="auto">
          <a:xfrm>
            <a:off x="2741414" y="3616523"/>
            <a:ext cx="1526977" cy="500063"/>
            <a:chOff x="0" y="0"/>
            <a:chExt cx="1368" cy="447"/>
          </a:xfrm>
        </p:grpSpPr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>
              <a:off x="0" y="0"/>
              <a:ext cx="192" cy="447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83" name="Line 59"/>
            <p:cNvSpPr>
              <a:spLocks noChangeShapeType="1"/>
            </p:cNvSpPr>
            <p:nvPr/>
          </p:nvSpPr>
          <p:spPr bwMode="auto">
            <a:xfrm rot="10800000" flipH="1">
              <a:off x="192" y="447"/>
              <a:ext cx="1176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84" name="Line 60"/>
          <p:cNvSpPr>
            <a:spLocks noChangeShapeType="1"/>
          </p:cNvSpPr>
          <p:nvPr/>
        </p:nvSpPr>
        <p:spPr bwMode="auto">
          <a:xfrm rot="10800000" flipH="1">
            <a:off x="4241602" y="3625453"/>
            <a:ext cx="276820" cy="500063"/>
          </a:xfrm>
          <a:prstGeom prst="line">
            <a:avLst/>
          </a:prstGeom>
          <a:noFill/>
          <a:ln w="38100" cap="flat">
            <a:solidFill>
              <a:srgbClr val="003DCC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85" name="AutoShape 61"/>
          <p:cNvSpPr>
            <a:spLocks/>
          </p:cNvSpPr>
          <p:nvPr/>
        </p:nvSpPr>
        <p:spPr bwMode="auto">
          <a:xfrm>
            <a:off x="2455664" y="1473398"/>
            <a:ext cx="1169789" cy="1169789"/>
          </a:xfrm>
          <a:custGeom>
            <a:avLst/>
            <a:gdLst/>
            <a:ahLst/>
            <a:cxnLst/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noFill/>
          <a:ln w="25400" cap="flat">
            <a:solidFill>
              <a:srgbClr val="FFFF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solidFill>
                  <a:srgbClr val="8500A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p</a:t>
            </a:r>
          </a:p>
        </p:txBody>
      </p:sp>
      <p:sp>
        <p:nvSpPr>
          <p:cNvPr id="26686" name="AutoShape 62"/>
          <p:cNvSpPr>
            <a:spLocks/>
          </p:cNvSpPr>
          <p:nvPr/>
        </p:nvSpPr>
        <p:spPr bwMode="auto">
          <a:xfrm>
            <a:off x="2455664" y="4304109"/>
            <a:ext cx="1169789" cy="1169789"/>
          </a:xfrm>
          <a:custGeom>
            <a:avLst/>
            <a:gdLst/>
            <a:ahLst/>
            <a:cxnLst/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noFill/>
          <a:ln w="25400" cap="flat">
            <a:solidFill>
              <a:srgbClr val="FFFF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solidFill>
                  <a:srgbClr val="0044F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q</a:t>
            </a: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4D934C1F-BECC-464E-AE59-8305AB9A47E0}" type="slidenum">
              <a:rPr lang="en-US" sz="1300">
                <a:cs typeface="Gill Sans" charset="0"/>
              </a:rPr>
              <a:pPr algn="ctr"/>
              <a:t>26</a:t>
            </a:fld>
            <a:endParaRPr lang="en-US" sz="1300">
              <a:cs typeface="Gill Sans" charset="0"/>
            </a:endParaRPr>
          </a:p>
        </p:txBody>
      </p:sp>
      <p:sp>
        <p:nvSpPr>
          <p:cNvPr id="26688" name="Oval 64"/>
          <p:cNvSpPr>
            <a:spLocks/>
          </p:cNvSpPr>
          <p:nvPr/>
        </p:nvSpPr>
        <p:spPr bwMode="auto">
          <a:xfrm>
            <a:off x="562570" y="455414"/>
            <a:ext cx="562570" cy="562570"/>
          </a:xfrm>
          <a:prstGeom prst="ellipse">
            <a:avLst/>
          </a:prstGeom>
          <a:solidFill>
            <a:srgbClr val="D90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1</a:t>
            </a:r>
          </a:p>
        </p:txBody>
      </p:sp>
      <p:sp>
        <p:nvSpPr>
          <p:cNvPr id="26689" name="Oval 65"/>
          <p:cNvSpPr>
            <a:spLocks/>
          </p:cNvSpPr>
          <p:nvPr/>
        </p:nvSpPr>
        <p:spPr bwMode="auto">
          <a:xfrm>
            <a:off x="1580555" y="1125141"/>
            <a:ext cx="562570" cy="562570"/>
          </a:xfrm>
          <a:prstGeom prst="ellipse">
            <a:avLst/>
          </a:prstGeom>
          <a:solidFill>
            <a:srgbClr val="0044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2</a:t>
            </a:r>
          </a:p>
        </p:txBody>
      </p:sp>
      <p:sp>
        <p:nvSpPr>
          <p:cNvPr id="26690" name="Oval 66"/>
          <p:cNvSpPr>
            <a:spLocks/>
          </p:cNvSpPr>
          <p:nvPr/>
        </p:nvSpPr>
        <p:spPr bwMode="auto">
          <a:xfrm>
            <a:off x="339328" y="1509117"/>
            <a:ext cx="562570" cy="562570"/>
          </a:xfrm>
          <a:prstGeom prst="ellipse">
            <a:avLst/>
          </a:prstGeom>
          <a:solidFill>
            <a:srgbClr val="66B13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3</a:t>
            </a:r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>
            <a:off x="1143000" y="839391"/>
            <a:ext cx="473273" cy="32146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 rot="10800000" flipH="1">
            <a:off x="946547" y="1535906"/>
            <a:ext cx="580430" cy="17859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 rot="10800000" flipH="1">
            <a:off x="607219" y="1026914"/>
            <a:ext cx="125016" cy="4286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94" name="AutoShape 70"/>
          <p:cNvSpPr>
            <a:spLocks/>
          </p:cNvSpPr>
          <p:nvPr/>
        </p:nvSpPr>
        <p:spPr bwMode="auto">
          <a:xfrm>
            <a:off x="5777508" y="2982516"/>
            <a:ext cx="1169789" cy="1169789"/>
          </a:xfrm>
          <a:custGeom>
            <a:avLst/>
            <a:gdLst/>
            <a:ahLst/>
            <a:cxnLst/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noFill/>
          <a:ln w="25400" cap="flat">
            <a:solidFill>
              <a:srgbClr val="FFFF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b="1">
                <a:solidFill>
                  <a:srgbClr val="8500A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193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54" grpId="0" animBg="1"/>
      <p:bldP spid="26684" grpId="0" animBg="1"/>
      <p:bldP spid="26685" grpId="0" animBg="1" autoUpdateAnimBg="0"/>
      <p:bldP spid="26686" grpId="0" animBg="1" autoUpdateAnimBg="0"/>
      <p:bldP spid="26689" grpId="0" animBg="1" autoUpdateAnimBg="0"/>
      <p:bldP spid="26689" grpId="1" animBg="1" autoUpdateAnimBg="0"/>
      <p:bldP spid="2669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PBBF (cont.)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sz="2200" b="1">
                <a:solidFill>
                  <a:srgbClr val="8500AF"/>
                </a:solidFill>
              </a:rPr>
              <a:t>p</a:t>
            </a:r>
            <a:r>
              <a:rPr lang="en-US" sz="2200"/>
              <a:t> presents a tradeoff in </a:t>
            </a:r>
            <a:r>
              <a:rPr lang="en-US" sz="2200" u="sng"/>
              <a:t>latency</a:t>
            </a:r>
            <a:r>
              <a:rPr lang="en-US" sz="2200"/>
              <a:t> and </a:t>
            </a:r>
            <a:r>
              <a:rPr lang="en-US" sz="2200" u="sng"/>
              <a:t>reliability</a:t>
            </a:r>
            <a:endParaRPr lang="en-US" sz="2200"/>
          </a:p>
          <a:p>
            <a:pPr marL="937584" lvl="1">
              <a:spcBef>
                <a:spcPts val="1248"/>
              </a:spcBef>
            </a:pPr>
            <a:r>
              <a:rPr lang="en-US" sz="2200"/>
              <a:t>As </a:t>
            </a:r>
            <a:r>
              <a:rPr lang="en-US" sz="2200" b="1">
                <a:solidFill>
                  <a:srgbClr val="8500AF"/>
                </a:solidFill>
              </a:rPr>
              <a:t>p</a:t>
            </a:r>
            <a:r>
              <a:rPr lang="en-US" sz="2200"/>
              <a:t> </a:t>
            </a:r>
            <a:r>
              <a:rPr lang="en-US" sz="2200">
                <a:solidFill>
                  <a:srgbClr val="66B132"/>
                </a:solidFill>
              </a:rPr>
              <a:t>⬆</a:t>
            </a:r>
            <a:r>
              <a:rPr lang="en-US" sz="2200"/>
              <a:t>, </a:t>
            </a:r>
            <a:r>
              <a:rPr lang="en-US" sz="2200" u="sng"/>
              <a:t>latency</a:t>
            </a:r>
            <a:r>
              <a:rPr lang="en-US" sz="2200"/>
              <a:t> </a:t>
            </a:r>
            <a:r>
              <a:rPr lang="en-US" sz="2200">
                <a:solidFill>
                  <a:srgbClr val="FF2712"/>
                </a:solidFill>
              </a:rPr>
              <a:t>⬇</a:t>
            </a:r>
            <a:endParaRPr lang="en-US" sz="2200"/>
          </a:p>
          <a:p>
            <a:pPr marL="937584" lvl="1">
              <a:spcBef>
                <a:spcPts val="1248"/>
              </a:spcBef>
            </a:pPr>
            <a:r>
              <a:rPr lang="en-US" sz="2200"/>
              <a:t>As </a:t>
            </a:r>
            <a:r>
              <a:rPr lang="en-US" sz="2200" b="1">
                <a:solidFill>
                  <a:srgbClr val="8500AF"/>
                </a:solidFill>
              </a:rPr>
              <a:t>p</a:t>
            </a:r>
            <a:r>
              <a:rPr lang="en-US" sz="2200"/>
              <a:t> </a:t>
            </a:r>
            <a:r>
              <a:rPr lang="en-US" sz="2200">
                <a:solidFill>
                  <a:srgbClr val="66B132"/>
                </a:solidFill>
              </a:rPr>
              <a:t>⬆</a:t>
            </a:r>
            <a:r>
              <a:rPr lang="en-US" sz="2200"/>
              <a:t>, fraction of nodes receiving a broadcast  </a:t>
            </a:r>
            <a:r>
              <a:rPr lang="en-US" sz="2200">
                <a:solidFill>
                  <a:srgbClr val="FF2712"/>
                </a:solidFill>
              </a:rPr>
              <a:t>⬇</a:t>
            </a:r>
            <a:r>
              <a:rPr lang="en-US" sz="2200"/>
              <a:t>(unless </a:t>
            </a:r>
            <a:r>
              <a:rPr lang="en-US" sz="2200" b="1">
                <a:solidFill>
                  <a:srgbClr val="0044FE"/>
                </a:solidFill>
              </a:rPr>
              <a:t>q</a:t>
            </a:r>
            <a:r>
              <a:rPr lang="en-US" sz="2200"/>
              <a:t> = 1)</a:t>
            </a:r>
          </a:p>
          <a:p>
            <a:pPr marL="625056">
              <a:spcBef>
                <a:spcPts val="1248"/>
              </a:spcBef>
            </a:pPr>
            <a:r>
              <a:rPr lang="en-US" sz="2200" b="1">
                <a:solidFill>
                  <a:srgbClr val="0044FE"/>
                </a:solidFill>
              </a:rPr>
              <a:t>q</a:t>
            </a:r>
            <a:r>
              <a:rPr lang="en-US" sz="2200"/>
              <a:t> represents a tradeoff in </a:t>
            </a:r>
            <a:r>
              <a:rPr lang="en-US" sz="2200" u="sng"/>
              <a:t>energy</a:t>
            </a:r>
            <a:r>
              <a:rPr lang="en-US" sz="2200"/>
              <a:t> and </a:t>
            </a:r>
            <a:r>
              <a:rPr lang="en-US" sz="2200" u="sng"/>
              <a:t>reliability</a:t>
            </a:r>
            <a:endParaRPr lang="en-US" sz="2200"/>
          </a:p>
          <a:p>
            <a:pPr marL="937584" lvl="1">
              <a:spcBef>
                <a:spcPts val="1248"/>
              </a:spcBef>
            </a:pPr>
            <a:r>
              <a:rPr lang="en-US" sz="2200"/>
              <a:t>As </a:t>
            </a:r>
            <a:r>
              <a:rPr lang="en-US" sz="2200" b="1">
                <a:solidFill>
                  <a:srgbClr val="0044FE"/>
                </a:solidFill>
              </a:rPr>
              <a:t>q</a:t>
            </a:r>
            <a:r>
              <a:rPr lang="en-US" sz="2200"/>
              <a:t> </a:t>
            </a:r>
            <a:r>
              <a:rPr lang="en-US" sz="2200">
                <a:solidFill>
                  <a:srgbClr val="66B132"/>
                </a:solidFill>
              </a:rPr>
              <a:t>⬆</a:t>
            </a:r>
            <a:r>
              <a:rPr lang="en-US" sz="2200"/>
              <a:t>, </a:t>
            </a:r>
            <a:r>
              <a:rPr lang="en-US" sz="2200" u="sng"/>
              <a:t>energy</a:t>
            </a:r>
            <a:r>
              <a:rPr lang="en-US" sz="2200"/>
              <a:t> consumption </a:t>
            </a:r>
            <a:r>
              <a:rPr lang="en-US" sz="2200">
                <a:solidFill>
                  <a:srgbClr val="66B132"/>
                </a:solidFill>
              </a:rPr>
              <a:t>⬆</a:t>
            </a:r>
            <a:endParaRPr lang="en-US" sz="2200"/>
          </a:p>
          <a:p>
            <a:pPr marL="937584" lvl="1">
              <a:spcBef>
                <a:spcPts val="1248"/>
              </a:spcBef>
            </a:pPr>
            <a:r>
              <a:rPr lang="en-US" sz="2200"/>
              <a:t>As </a:t>
            </a:r>
            <a:r>
              <a:rPr lang="en-US" sz="2200" b="1">
                <a:solidFill>
                  <a:srgbClr val="0044FE"/>
                </a:solidFill>
              </a:rPr>
              <a:t>q</a:t>
            </a:r>
            <a:r>
              <a:rPr lang="en-US" sz="2200"/>
              <a:t> </a:t>
            </a:r>
            <a:r>
              <a:rPr lang="en-US" sz="2200">
                <a:solidFill>
                  <a:srgbClr val="66B132"/>
                </a:solidFill>
              </a:rPr>
              <a:t>⬆</a:t>
            </a:r>
            <a:r>
              <a:rPr lang="en-US" sz="2200"/>
              <a:t>, fraction of nodes receiving a broadcast </a:t>
            </a:r>
            <a:r>
              <a:rPr lang="en-US" sz="2200">
                <a:solidFill>
                  <a:srgbClr val="66B132"/>
                </a:solidFill>
              </a:rPr>
              <a:t>⬆</a:t>
            </a:r>
            <a:r>
              <a:rPr lang="en-US" sz="2200"/>
              <a:t> (unless </a:t>
            </a:r>
            <a:r>
              <a:rPr lang="en-US" sz="2200" b="1">
                <a:solidFill>
                  <a:srgbClr val="8500AF"/>
                </a:solidFill>
              </a:rPr>
              <a:t>p</a:t>
            </a:r>
            <a:r>
              <a:rPr lang="en-US" sz="2200"/>
              <a:t> = 0)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C7D054A2-91FF-474A-B50A-34452A826A08}" type="slidenum">
              <a:rPr lang="en-US" sz="1300">
                <a:cs typeface="Gill Sans" charset="0"/>
              </a:rPr>
              <a:pPr algn="ctr"/>
              <a:t>27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Experimental Data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sz="2700"/>
              <a:t>Assumptions:</a:t>
            </a:r>
          </a:p>
          <a:p>
            <a:pPr marL="937584" lvl="1">
              <a:spcBef>
                <a:spcPts val="1564"/>
              </a:spcBef>
            </a:pPr>
            <a:r>
              <a:rPr lang="en-US" sz="2700"/>
              <a:t>Ideal MAC layer</a:t>
            </a:r>
          </a:p>
          <a:p>
            <a:pPr marL="937584" lvl="1">
              <a:spcBef>
                <a:spcPts val="1564"/>
              </a:spcBef>
            </a:pPr>
            <a:r>
              <a:rPr lang="en-US" sz="2700"/>
              <a:t>Ideal physical layer with no collisions or interference</a:t>
            </a:r>
          </a:p>
          <a:p>
            <a:pPr marL="625056">
              <a:spcBef>
                <a:spcPts val="1564"/>
              </a:spcBef>
            </a:pPr>
            <a:r>
              <a:rPr lang="en-US" sz="2700"/>
              <a:t>IEEE 802.11 PSM</a:t>
            </a:r>
          </a:p>
          <a:p>
            <a:pPr marL="625056">
              <a:spcBef>
                <a:spcPts val="1564"/>
              </a:spcBef>
            </a:pPr>
            <a:r>
              <a:rPr lang="en-US" sz="2700"/>
              <a:t>Grid network topology (i.e., a square lattice)</a:t>
            </a:r>
          </a:p>
          <a:p>
            <a:pPr marL="625056">
              <a:spcBef>
                <a:spcPts val="1564"/>
              </a:spcBef>
            </a:pPr>
            <a:r>
              <a:rPr lang="en-US" sz="2700"/>
              <a:t>Broadcast source is near the center of the grid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915618A3-5057-3B44-8602-D75AB1E81040}" type="slidenum">
              <a:rPr lang="en-US" sz="1300">
                <a:cs typeface="Gill Sans" charset="0"/>
              </a:rPr>
              <a:pPr algn="ctr"/>
              <a:t>28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812727" y="2812851"/>
            <a:ext cx="5509617" cy="3723680"/>
          </a:xfrm>
          <a:ln/>
        </p:spPr>
        <p:txBody>
          <a:bodyPr>
            <a:normAutofit lnSpcReduction="10000"/>
          </a:bodyPr>
          <a:lstStyle/>
          <a:p>
            <a:pPr marL="625056"/>
            <a:r>
              <a:rPr lang="en-US" i="1"/>
              <a:t>N</a:t>
            </a:r>
            <a:r>
              <a:rPr lang="en-US"/>
              <a:t> is the number of nodes</a:t>
            </a:r>
          </a:p>
          <a:p>
            <a:pPr marL="625056"/>
            <a:r>
              <a:rPr lang="en-US" i="1">
                <a:cs typeface="Lucida Grande" charset="0"/>
              </a:rPr>
              <a:t>λ</a:t>
            </a:r>
            <a:r>
              <a:rPr lang="en-US"/>
              <a:t> is the source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broadcast rate</a:t>
            </a:r>
          </a:p>
          <a:p>
            <a:pPr marL="625056"/>
            <a:r>
              <a:rPr lang="en-US" i="1"/>
              <a:t>P</a:t>
            </a:r>
            <a:r>
              <a:rPr lang="en-US" i="1" baseline="-6000"/>
              <a:t>TX</a:t>
            </a:r>
            <a:r>
              <a:rPr lang="en-US"/>
              <a:t> is power to transmit</a:t>
            </a:r>
          </a:p>
          <a:p>
            <a:pPr marL="625056"/>
            <a:r>
              <a:rPr lang="en-US" i="1"/>
              <a:t>P</a:t>
            </a:r>
            <a:r>
              <a:rPr lang="en-US" i="1" baseline="-6000"/>
              <a:t>I</a:t>
            </a:r>
            <a:r>
              <a:rPr lang="en-US"/>
              <a:t> is power to idle/receive</a:t>
            </a:r>
          </a:p>
          <a:p>
            <a:pPr marL="625056"/>
            <a:r>
              <a:rPr lang="en-US" i="1"/>
              <a:t>P</a:t>
            </a:r>
            <a:r>
              <a:rPr lang="en-US" i="1" baseline="-6000"/>
              <a:t>S</a:t>
            </a:r>
            <a:r>
              <a:rPr lang="en-US"/>
              <a:t> is power to sleep</a:t>
            </a:r>
          </a:p>
          <a:p>
            <a:pPr marL="625056"/>
            <a:r>
              <a:rPr lang="en-US" i="1"/>
              <a:t>L</a:t>
            </a:r>
            <a:r>
              <a:rPr lang="en-US" i="1" baseline="-6000"/>
              <a:t>1</a:t>
            </a:r>
            <a:r>
              <a:rPr lang="en-US"/>
              <a:t> is the latency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25" y="169664"/>
            <a:ext cx="3619872" cy="26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/>
          <p:cNvSpPr>
            <a:spLocks/>
          </p:cNvSpPr>
          <p:nvPr/>
        </p:nvSpPr>
        <p:spPr bwMode="auto">
          <a:xfrm>
            <a:off x="2928938" y="678656"/>
            <a:ext cx="3393281" cy="321469"/>
          </a:xfrm>
          <a:prstGeom prst="roundRect">
            <a:avLst>
              <a:gd name="adj" fmla="val 41667"/>
            </a:avLst>
          </a:prstGeom>
          <a:noFill/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EBD3B463-131E-614D-95F7-E07CB91C0634}" type="slidenum">
              <a:rPr lang="en-US" sz="1300">
                <a:cs typeface="Gill Sans" charset="0"/>
              </a:rPr>
              <a:pPr algn="ctr"/>
              <a:t>29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 bldLvl="5" autoUpdateAnimBg="0"/>
      <p:bldP spid="317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n nodes and each node gossips to log(n)+k other nodes on average, then the probability that everyone gets the message converges to e^(-e^(-k)).</a:t>
            </a:r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A. </a:t>
            </a:r>
            <a:r>
              <a:rPr lang="en-US" sz="1700" dirty="0" err="1" smtClean="0"/>
              <a:t>Ganesh</a:t>
            </a:r>
            <a:r>
              <a:rPr lang="en-US" sz="1700" dirty="0" smtClean="0"/>
              <a:t>, A.-M. </a:t>
            </a:r>
            <a:r>
              <a:rPr lang="en-US" sz="1700" dirty="0" err="1" smtClean="0"/>
              <a:t>Kermarrec</a:t>
            </a:r>
            <a:r>
              <a:rPr lang="en-US" sz="1700" dirty="0" smtClean="0"/>
              <a:t> and L. </a:t>
            </a:r>
            <a:r>
              <a:rPr lang="en-US" sz="1700" dirty="0" err="1" smtClean="0"/>
              <a:t>Massoulie</a:t>
            </a:r>
            <a:r>
              <a:rPr lang="en-US" sz="1700" dirty="0" smtClean="0"/>
              <a:t>, Peer-to-peer membership management for gossip-based protocols, </a:t>
            </a:r>
            <a:r>
              <a:rPr lang="en-US" sz="1700" i="1" dirty="0" smtClean="0"/>
              <a:t>IEEE Transactions on Computers</a:t>
            </a:r>
            <a:r>
              <a:rPr lang="en-US" sz="1700" dirty="0" smtClean="0"/>
              <a:t> </a:t>
            </a:r>
            <a:r>
              <a:rPr lang="en-US" sz="1700" b="1" dirty="0" smtClean="0"/>
              <a:t>52</a:t>
            </a:r>
            <a:r>
              <a:rPr lang="en-US" sz="1700" dirty="0" smtClean="0"/>
              <a:t> (2003) (2), pp. 139–149.</a:t>
            </a:r>
          </a:p>
          <a:p>
            <a:r>
              <a:rPr lang="en-US" sz="1800" dirty="0" smtClean="0"/>
              <a:t>P. </a:t>
            </a:r>
            <a:r>
              <a:rPr lang="en-US" sz="1800" dirty="0" err="1" smtClean="0"/>
              <a:t>Erd</a:t>
            </a:r>
            <a:r>
              <a:rPr lang="de-DE" sz="1800" dirty="0" smtClean="0"/>
              <a:t>ö</a:t>
            </a:r>
            <a:r>
              <a:rPr lang="en-US" sz="1800" dirty="0" smtClean="0"/>
              <a:t>s and A. </a:t>
            </a:r>
            <a:r>
              <a:rPr lang="en-US" sz="1800" dirty="0" err="1" smtClean="0"/>
              <a:t>Renyi</a:t>
            </a:r>
            <a:r>
              <a:rPr lang="en-US" sz="1800" dirty="0" smtClean="0"/>
              <a:t>, “On the Evolution of Random Graphs,” </a:t>
            </a:r>
            <a:r>
              <a:rPr lang="it-IT" sz="1800" dirty="0" smtClean="0"/>
              <a:t>Mat Kutato Int. K</a:t>
            </a:r>
            <a:r>
              <a:rPr lang="de-DE" sz="1800" dirty="0" smtClean="0"/>
              <a:t>ö</a:t>
            </a:r>
            <a:r>
              <a:rPr lang="it-IT" sz="1800" dirty="0" smtClean="0"/>
              <a:t>zl, vol. 5, no. 17, pp. 17-60, 1960.</a:t>
            </a:r>
            <a:endParaRPr lang="en-US" sz="17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486FBEFB-902D-364F-898A-0AAD88411E92}" type="slidenum">
              <a:rPr lang="en-US" sz="1300">
                <a:cs typeface="Gill Sans" charset="0"/>
              </a:rPr>
              <a:pPr algn="ctr"/>
              <a:t>30</a:t>
            </a:fld>
            <a:endParaRPr lang="en-US" sz="1300">
              <a:cs typeface="Gill Sans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97" y="455414"/>
            <a:ext cx="4857750" cy="58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51805" y="2723555"/>
            <a:ext cx="1350616" cy="276820"/>
            <a:chOff x="0" y="104"/>
            <a:chExt cx="1210" cy="248"/>
          </a:xfrm>
        </p:grpSpPr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 rot="10800000" flipH="1">
              <a:off x="0" y="232"/>
              <a:ext cx="216" cy="0"/>
            </a:xfrm>
            <a:prstGeom prst="line">
              <a:avLst/>
            </a:prstGeom>
            <a:noFill/>
            <a:ln w="1270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/>
            </p:cNvSpPr>
            <p:nvPr/>
          </p:nvSpPr>
          <p:spPr bwMode="auto">
            <a:xfrm>
              <a:off x="277" y="104"/>
              <a:ext cx="93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Open Road</a:t>
              </a:r>
            </a:p>
          </p:txBody>
        </p:sp>
      </p:grp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3089672" y="820416"/>
            <a:ext cx="3714750" cy="3939108"/>
            <a:chOff x="0" y="0"/>
            <a:chExt cx="3328" cy="3528"/>
          </a:xfrm>
        </p:grpSpPr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 rot="10800000" flipH="1">
              <a:off x="39" y="2367"/>
              <a:ext cx="403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 rot="10800000" flipH="1">
              <a:off x="56" y="2119"/>
              <a:ext cx="386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rot="10800000" flipH="1">
              <a:off x="32" y="2623"/>
              <a:ext cx="352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rot="10800000" flipH="1">
              <a:off x="40" y="3527"/>
              <a:ext cx="402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rot="10800000" flipH="1">
              <a:off x="464" y="1888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 rot="10800000" flipH="1">
              <a:off x="464" y="2120"/>
              <a:ext cx="8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rot="10800000" flipH="1">
              <a:off x="464" y="1616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rot="10800000" flipH="1">
              <a:off x="464" y="1408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 rot="10800000" flipH="1">
              <a:off x="792" y="2120"/>
              <a:ext cx="8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rot="10800000" flipH="1">
              <a:off x="704" y="1888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rot="10800000" flipH="1">
              <a:off x="704" y="1616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rot="10800000" flipH="1">
              <a:off x="704" y="1408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 rot="10800000" flipH="1">
              <a:off x="944" y="1408"/>
              <a:ext cx="23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 rot="10800000" flipH="1">
              <a:off x="944" y="1616"/>
              <a:ext cx="23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 rot="10800000" flipH="1">
              <a:off x="944" y="1888"/>
              <a:ext cx="23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0" name="Line 22"/>
            <p:cNvSpPr>
              <a:spLocks noChangeShapeType="1"/>
            </p:cNvSpPr>
            <p:nvPr/>
          </p:nvSpPr>
          <p:spPr bwMode="auto">
            <a:xfrm rot="10800000" flipH="1">
              <a:off x="944" y="2120"/>
              <a:ext cx="23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 rot="10800000" flipH="1">
              <a:off x="1224" y="1408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 rot="10800000" flipH="1">
              <a:off x="1232" y="1616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rot="10800000" flipH="1">
              <a:off x="1224" y="1840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 rot="10800000" flipH="1">
              <a:off x="1224" y="2120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rot="10800000" flipH="1">
              <a:off x="1224" y="1168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 rot="10800000" flipH="1">
              <a:off x="1224" y="944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 rot="10800000" flipH="1">
              <a:off x="1440" y="944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 rot="10800000" flipH="1">
              <a:off x="1440" y="1168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 rot="10800000" flipH="1">
              <a:off x="1440" y="1408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 rot="10800000" flipH="1">
              <a:off x="1440" y="1616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 rot="10800000" flipH="1">
              <a:off x="1440" y="1840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rot="10800000" flipH="1">
              <a:off x="1440" y="2120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rot="10800000" flipH="1">
              <a:off x="1232" y="712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4" name="Line 36"/>
            <p:cNvSpPr>
              <a:spLocks noChangeShapeType="1"/>
            </p:cNvSpPr>
            <p:nvPr/>
          </p:nvSpPr>
          <p:spPr bwMode="auto">
            <a:xfrm rot="10800000" flipH="1">
              <a:off x="1456" y="704"/>
              <a:ext cx="1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5" name="Line 37"/>
            <p:cNvSpPr>
              <a:spLocks noChangeShapeType="1"/>
            </p:cNvSpPr>
            <p:nvPr/>
          </p:nvSpPr>
          <p:spPr bwMode="auto">
            <a:xfrm rot="10800000" flipH="1">
              <a:off x="1720" y="2120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auto">
            <a:xfrm rot="10800000" flipH="1">
              <a:off x="1720" y="1840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7" name="Line 39"/>
            <p:cNvSpPr>
              <a:spLocks noChangeShapeType="1"/>
            </p:cNvSpPr>
            <p:nvPr/>
          </p:nvSpPr>
          <p:spPr bwMode="auto">
            <a:xfrm rot="10800000" flipH="1">
              <a:off x="1696" y="1616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10800000" flipH="1">
              <a:off x="1688" y="1168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9" name="Line 41"/>
            <p:cNvSpPr>
              <a:spLocks noChangeShapeType="1"/>
            </p:cNvSpPr>
            <p:nvPr/>
          </p:nvSpPr>
          <p:spPr bwMode="auto">
            <a:xfrm rot="10800000" flipH="1">
              <a:off x="1720" y="936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10800000" flipH="1">
              <a:off x="1720" y="704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1" name="Line 43"/>
            <p:cNvSpPr>
              <a:spLocks noChangeShapeType="1"/>
            </p:cNvSpPr>
            <p:nvPr/>
          </p:nvSpPr>
          <p:spPr bwMode="auto">
            <a:xfrm rot="10800000" flipH="1">
              <a:off x="1688" y="568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10800000" flipH="1">
              <a:off x="1688" y="376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H="1">
              <a:off x="1688" y="200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 rot="10800000" flipH="1">
              <a:off x="1720" y="8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464" y="2360"/>
              <a:ext cx="11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 rot="10800000" flipH="1">
              <a:off x="632" y="2352"/>
              <a:ext cx="89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7" name="Line 49"/>
            <p:cNvSpPr>
              <a:spLocks noChangeShapeType="1"/>
            </p:cNvSpPr>
            <p:nvPr/>
          </p:nvSpPr>
          <p:spPr bwMode="auto">
            <a:xfrm>
              <a:off x="776" y="2352"/>
              <a:ext cx="8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8" name="Line 50"/>
            <p:cNvSpPr>
              <a:spLocks noChangeShapeType="1"/>
            </p:cNvSpPr>
            <p:nvPr/>
          </p:nvSpPr>
          <p:spPr bwMode="auto">
            <a:xfrm>
              <a:off x="920" y="2360"/>
              <a:ext cx="11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9" name="Line 51"/>
            <p:cNvSpPr>
              <a:spLocks noChangeShapeType="1"/>
            </p:cNvSpPr>
            <p:nvPr/>
          </p:nvSpPr>
          <p:spPr bwMode="auto">
            <a:xfrm>
              <a:off x="1088" y="2360"/>
              <a:ext cx="11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0" name="Line 52"/>
            <p:cNvSpPr>
              <a:spLocks noChangeShapeType="1"/>
            </p:cNvSpPr>
            <p:nvPr/>
          </p:nvSpPr>
          <p:spPr bwMode="auto">
            <a:xfrm rot="10800000" flipH="1">
              <a:off x="1240" y="2367"/>
              <a:ext cx="408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 rot="10800000" flipH="1">
              <a:off x="1704" y="2351"/>
              <a:ext cx="888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2" name="Line 54"/>
            <p:cNvSpPr>
              <a:spLocks noChangeShapeType="1"/>
            </p:cNvSpPr>
            <p:nvPr/>
          </p:nvSpPr>
          <p:spPr bwMode="auto">
            <a:xfrm>
              <a:off x="2680" y="2352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3" name="Line 55"/>
            <p:cNvSpPr>
              <a:spLocks noChangeShapeType="1"/>
            </p:cNvSpPr>
            <p:nvPr/>
          </p:nvSpPr>
          <p:spPr bwMode="auto">
            <a:xfrm rot="10800000" flipH="1">
              <a:off x="2423" y="2016"/>
              <a:ext cx="177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4" name="Line 56"/>
            <p:cNvSpPr>
              <a:spLocks noChangeShapeType="1"/>
            </p:cNvSpPr>
            <p:nvPr/>
          </p:nvSpPr>
          <p:spPr bwMode="auto">
            <a:xfrm rot="10800000" flipH="1">
              <a:off x="2424" y="1824"/>
              <a:ext cx="17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 rot="10800000" flipH="1">
              <a:off x="2424" y="1144"/>
              <a:ext cx="17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6" name="Line 58"/>
            <p:cNvSpPr>
              <a:spLocks noChangeShapeType="1"/>
            </p:cNvSpPr>
            <p:nvPr/>
          </p:nvSpPr>
          <p:spPr bwMode="auto">
            <a:xfrm rot="10800000" flipH="1">
              <a:off x="2424" y="704"/>
              <a:ext cx="184" cy="8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7" name="Line 59"/>
            <p:cNvSpPr>
              <a:spLocks noChangeShapeType="1"/>
            </p:cNvSpPr>
            <p:nvPr/>
          </p:nvSpPr>
          <p:spPr bwMode="auto">
            <a:xfrm rot="10800000" flipH="1">
              <a:off x="1960" y="712"/>
              <a:ext cx="3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8" name="Line 60"/>
            <p:cNvSpPr>
              <a:spLocks noChangeShapeType="1"/>
            </p:cNvSpPr>
            <p:nvPr/>
          </p:nvSpPr>
          <p:spPr bwMode="auto">
            <a:xfrm>
              <a:off x="1960" y="8"/>
              <a:ext cx="184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9" name="Line 61"/>
            <p:cNvSpPr>
              <a:spLocks noChangeShapeType="1"/>
            </p:cNvSpPr>
            <p:nvPr/>
          </p:nvSpPr>
          <p:spPr bwMode="auto">
            <a:xfrm rot="10800000" flipH="1">
              <a:off x="2200" y="8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0" name="Line 62"/>
            <p:cNvSpPr>
              <a:spLocks noChangeShapeType="1"/>
            </p:cNvSpPr>
            <p:nvPr/>
          </p:nvSpPr>
          <p:spPr bwMode="auto">
            <a:xfrm rot="10800000" flipH="1">
              <a:off x="2407" y="0"/>
              <a:ext cx="217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 rot="10800000" flipH="1">
              <a:off x="2408" y="184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2" name="Line 64"/>
            <p:cNvSpPr>
              <a:spLocks noChangeShapeType="1"/>
            </p:cNvSpPr>
            <p:nvPr/>
          </p:nvSpPr>
          <p:spPr bwMode="auto">
            <a:xfrm rot="10800000" flipH="1">
              <a:off x="2408" y="560"/>
              <a:ext cx="21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3" name="Line 65"/>
            <p:cNvSpPr>
              <a:spLocks noChangeShapeType="1"/>
            </p:cNvSpPr>
            <p:nvPr/>
          </p:nvSpPr>
          <p:spPr bwMode="auto">
            <a:xfrm rot="10800000" flipH="1">
              <a:off x="2664" y="8"/>
              <a:ext cx="20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4" name="Line 66"/>
            <p:cNvSpPr>
              <a:spLocks noChangeShapeType="1"/>
            </p:cNvSpPr>
            <p:nvPr/>
          </p:nvSpPr>
          <p:spPr bwMode="auto">
            <a:xfrm rot="10800000" flipH="1">
              <a:off x="2664" y="184"/>
              <a:ext cx="20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5" name="Line 67"/>
            <p:cNvSpPr>
              <a:spLocks noChangeShapeType="1"/>
            </p:cNvSpPr>
            <p:nvPr/>
          </p:nvSpPr>
          <p:spPr bwMode="auto">
            <a:xfrm rot="10800000" flipH="1">
              <a:off x="2664" y="376"/>
              <a:ext cx="20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6" name="Line 68"/>
            <p:cNvSpPr>
              <a:spLocks noChangeShapeType="1"/>
            </p:cNvSpPr>
            <p:nvPr/>
          </p:nvSpPr>
          <p:spPr bwMode="auto">
            <a:xfrm rot="10800000" flipH="1">
              <a:off x="2664" y="552"/>
              <a:ext cx="20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7" name="Line 69"/>
            <p:cNvSpPr>
              <a:spLocks noChangeShapeType="1"/>
            </p:cNvSpPr>
            <p:nvPr/>
          </p:nvSpPr>
          <p:spPr bwMode="auto">
            <a:xfrm rot="10800000" flipH="1">
              <a:off x="2664" y="704"/>
              <a:ext cx="20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8" name="Line 70"/>
            <p:cNvSpPr>
              <a:spLocks noChangeShapeType="1"/>
            </p:cNvSpPr>
            <p:nvPr/>
          </p:nvSpPr>
          <p:spPr bwMode="auto">
            <a:xfrm rot="10800000" flipH="1">
              <a:off x="1240" y="2864"/>
              <a:ext cx="40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9" name="Line 71"/>
            <p:cNvSpPr>
              <a:spLocks noChangeShapeType="1"/>
            </p:cNvSpPr>
            <p:nvPr/>
          </p:nvSpPr>
          <p:spPr bwMode="auto">
            <a:xfrm rot="10800000" flipH="1">
              <a:off x="472" y="2871"/>
              <a:ext cx="688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0" name="Line 72"/>
            <p:cNvSpPr>
              <a:spLocks noChangeShapeType="1"/>
            </p:cNvSpPr>
            <p:nvPr/>
          </p:nvSpPr>
          <p:spPr bwMode="auto">
            <a:xfrm rot="10800000" flipH="1">
              <a:off x="2680" y="1143"/>
              <a:ext cx="624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1" name="Line 73"/>
            <p:cNvSpPr>
              <a:spLocks noChangeShapeType="1"/>
            </p:cNvSpPr>
            <p:nvPr/>
          </p:nvSpPr>
          <p:spPr bwMode="auto">
            <a:xfrm rot="10800000" flipH="1">
              <a:off x="2679" y="1423"/>
              <a:ext cx="26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2" name="Line 74"/>
            <p:cNvSpPr>
              <a:spLocks noChangeShapeType="1"/>
            </p:cNvSpPr>
            <p:nvPr/>
          </p:nvSpPr>
          <p:spPr bwMode="auto">
            <a:xfrm rot="10800000" flipH="1">
              <a:off x="3032" y="1424"/>
              <a:ext cx="259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3" name="Line 75"/>
            <p:cNvSpPr>
              <a:spLocks noChangeShapeType="1"/>
            </p:cNvSpPr>
            <p:nvPr/>
          </p:nvSpPr>
          <p:spPr bwMode="auto">
            <a:xfrm rot="10800000" flipH="1">
              <a:off x="2680" y="1824"/>
              <a:ext cx="259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4" name="Line 76"/>
            <p:cNvSpPr>
              <a:spLocks noChangeShapeType="1"/>
            </p:cNvSpPr>
            <p:nvPr/>
          </p:nvSpPr>
          <p:spPr bwMode="auto">
            <a:xfrm rot="10800000" flipH="1">
              <a:off x="3032" y="1824"/>
              <a:ext cx="259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5" name="Line 77"/>
            <p:cNvSpPr>
              <a:spLocks noChangeShapeType="1"/>
            </p:cNvSpPr>
            <p:nvPr/>
          </p:nvSpPr>
          <p:spPr bwMode="auto">
            <a:xfrm rot="10800000" flipH="1">
              <a:off x="2680" y="2024"/>
              <a:ext cx="259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6" name="Line 78"/>
            <p:cNvSpPr>
              <a:spLocks noChangeShapeType="1"/>
            </p:cNvSpPr>
            <p:nvPr/>
          </p:nvSpPr>
          <p:spPr bwMode="auto">
            <a:xfrm rot="10800000" flipH="1">
              <a:off x="3032" y="2024"/>
              <a:ext cx="259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7" name="Line 79"/>
            <p:cNvSpPr>
              <a:spLocks noChangeShapeType="1"/>
            </p:cNvSpPr>
            <p:nvPr/>
          </p:nvSpPr>
          <p:spPr bwMode="auto">
            <a:xfrm rot="10800000" flipH="1">
              <a:off x="1952" y="1152"/>
              <a:ext cx="392" cy="24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8" name="Line 80"/>
            <p:cNvSpPr>
              <a:spLocks noChangeShapeType="1"/>
            </p:cNvSpPr>
            <p:nvPr/>
          </p:nvSpPr>
          <p:spPr bwMode="auto">
            <a:xfrm rot="10800000" flipH="1">
              <a:off x="488" y="3520"/>
              <a:ext cx="68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9" name="Line 81"/>
            <p:cNvSpPr>
              <a:spLocks noChangeShapeType="1"/>
            </p:cNvSpPr>
            <p:nvPr/>
          </p:nvSpPr>
          <p:spPr bwMode="auto">
            <a:xfrm rot="10800000" flipH="1">
              <a:off x="1263" y="3512"/>
              <a:ext cx="1441" cy="7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0" name="Line 82"/>
            <p:cNvSpPr>
              <a:spLocks noChangeShapeType="1"/>
            </p:cNvSpPr>
            <p:nvPr/>
          </p:nvSpPr>
          <p:spPr bwMode="auto">
            <a:xfrm>
              <a:off x="2824" y="3512"/>
              <a:ext cx="440" cy="16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1" name="Line 83"/>
            <p:cNvSpPr>
              <a:spLocks noChangeShapeType="1"/>
            </p:cNvSpPr>
            <p:nvPr/>
          </p:nvSpPr>
          <p:spPr bwMode="auto">
            <a:xfrm rot="10800000" flipH="1">
              <a:off x="1240" y="3056"/>
              <a:ext cx="40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2" name="Line 84"/>
            <p:cNvSpPr>
              <a:spLocks noChangeShapeType="1"/>
            </p:cNvSpPr>
            <p:nvPr/>
          </p:nvSpPr>
          <p:spPr bwMode="auto">
            <a:xfrm rot="10800000" flipH="1">
              <a:off x="1712" y="3047"/>
              <a:ext cx="808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3" name="Line 85"/>
            <p:cNvSpPr>
              <a:spLocks noChangeShapeType="1"/>
            </p:cNvSpPr>
            <p:nvPr/>
          </p:nvSpPr>
          <p:spPr bwMode="auto">
            <a:xfrm>
              <a:off x="2624" y="3056"/>
              <a:ext cx="10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4" name="Line 86"/>
            <p:cNvSpPr>
              <a:spLocks noChangeShapeType="1"/>
            </p:cNvSpPr>
            <p:nvPr/>
          </p:nvSpPr>
          <p:spPr bwMode="auto">
            <a:xfrm>
              <a:off x="2792" y="3048"/>
              <a:ext cx="106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5" name="Line 87"/>
            <p:cNvSpPr>
              <a:spLocks noChangeShapeType="1"/>
            </p:cNvSpPr>
            <p:nvPr/>
          </p:nvSpPr>
          <p:spPr bwMode="auto">
            <a:xfrm>
              <a:off x="2960" y="3048"/>
              <a:ext cx="31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6" name="Line 88"/>
            <p:cNvSpPr>
              <a:spLocks noChangeShapeType="1"/>
            </p:cNvSpPr>
            <p:nvPr/>
          </p:nvSpPr>
          <p:spPr bwMode="auto">
            <a:xfrm rot="10800000" flipH="1">
              <a:off x="2599" y="2871"/>
              <a:ext cx="289" cy="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7" name="Line 89"/>
            <p:cNvSpPr>
              <a:spLocks noChangeShapeType="1"/>
            </p:cNvSpPr>
            <p:nvPr/>
          </p:nvSpPr>
          <p:spPr bwMode="auto">
            <a:xfrm flipH="1">
              <a:off x="0" y="2671"/>
              <a:ext cx="0" cy="825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8" name="Line 90"/>
            <p:cNvSpPr>
              <a:spLocks noChangeShapeType="1"/>
            </p:cNvSpPr>
            <p:nvPr/>
          </p:nvSpPr>
          <p:spPr bwMode="auto">
            <a:xfrm flipH="1">
              <a:off x="440" y="2927"/>
              <a:ext cx="0" cy="545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9" name="Line 91"/>
            <p:cNvSpPr>
              <a:spLocks noChangeShapeType="1"/>
            </p:cNvSpPr>
            <p:nvPr/>
          </p:nvSpPr>
          <p:spPr bwMode="auto">
            <a:xfrm>
              <a:off x="440" y="2416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0" name="Line 92"/>
            <p:cNvSpPr>
              <a:spLocks noChangeShapeType="1"/>
            </p:cNvSpPr>
            <p:nvPr/>
          </p:nvSpPr>
          <p:spPr bwMode="auto">
            <a:xfrm flipH="1">
              <a:off x="7" y="2416"/>
              <a:ext cx="1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1" name="Line 93"/>
            <p:cNvSpPr>
              <a:spLocks noChangeShapeType="1"/>
            </p:cNvSpPr>
            <p:nvPr/>
          </p:nvSpPr>
          <p:spPr bwMode="auto">
            <a:xfrm flipH="1">
              <a:off x="0" y="216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2" name="Line 94"/>
            <p:cNvSpPr>
              <a:spLocks noChangeShapeType="1"/>
            </p:cNvSpPr>
            <p:nvPr/>
          </p:nvSpPr>
          <p:spPr bwMode="auto">
            <a:xfrm>
              <a:off x="440" y="2144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3" name="Line 95"/>
            <p:cNvSpPr>
              <a:spLocks noChangeShapeType="1"/>
            </p:cNvSpPr>
            <p:nvPr/>
          </p:nvSpPr>
          <p:spPr bwMode="auto">
            <a:xfrm>
              <a:off x="584" y="2152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4" name="Line 96"/>
            <p:cNvSpPr>
              <a:spLocks noChangeShapeType="1"/>
            </p:cNvSpPr>
            <p:nvPr/>
          </p:nvSpPr>
          <p:spPr bwMode="auto">
            <a:xfrm>
              <a:off x="736" y="2152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5" name="Line 97"/>
            <p:cNvSpPr>
              <a:spLocks noChangeShapeType="1"/>
            </p:cNvSpPr>
            <p:nvPr/>
          </p:nvSpPr>
          <p:spPr bwMode="auto">
            <a:xfrm>
              <a:off x="896" y="216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6" name="Line 98"/>
            <p:cNvSpPr>
              <a:spLocks noChangeShapeType="1"/>
            </p:cNvSpPr>
            <p:nvPr/>
          </p:nvSpPr>
          <p:spPr bwMode="auto">
            <a:xfrm rot="10800000" flipH="1">
              <a:off x="632" y="2104"/>
              <a:ext cx="8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7" name="Line 99"/>
            <p:cNvSpPr>
              <a:spLocks noChangeShapeType="1"/>
            </p:cNvSpPr>
            <p:nvPr/>
          </p:nvSpPr>
          <p:spPr bwMode="auto">
            <a:xfrm>
              <a:off x="1056" y="216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8" name="Line 100"/>
            <p:cNvSpPr>
              <a:spLocks noChangeShapeType="1"/>
            </p:cNvSpPr>
            <p:nvPr/>
          </p:nvSpPr>
          <p:spPr bwMode="auto">
            <a:xfrm>
              <a:off x="1056" y="2432"/>
              <a:ext cx="0" cy="384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9" name="Line 101"/>
            <p:cNvSpPr>
              <a:spLocks noChangeShapeType="1"/>
            </p:cNvSpPr>
            <p:nvPr/>
          </p:nvSpPr>
          <p:spPr bwMode="auto">
            <a:xfrm>
              <a:off x="1200" y="2424"/>
              <a:ext cx="0" cy="384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0" name="Line 102"/>
            <p:cNvSpPr>
              <a:spLocks noChangeShapeType="1"/>
            </p:cNvSpPr>
            <p:nvPr/>
          </p:nvSpPr>
          <p:spPr bwMode="auto">
            <a:xfrm>
              <a:off x="1200" y="3120"/>
              <a:ext cx="0" cy="336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1" name="Line 103"/>
            <p:cNvSpPr>
              <a:spLocks noChangeShapeType="1"/>
            </p:cNvSpPr>
            <p:nvPr/>
          </p:nvSpPr>
          <p:spPr bwMode="auto">
            <a:xfrm>
              <a:off x="1200" y="2920"/>
              <a:ext cx="0" cy="9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2" name="Line 104"/>
            <p:cNvSpPr>
              <a:spLocks noChangeShapeType="1"/>
            </p:cNvSpPr>
            <p:nvPr/>
          </p:nvSpPr>
          <p:spPr bwMode="auto">
            <a:xfrm>
              <a:off x="1672" y="2912"/>
              <a:ext cx="0" cy="9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3" name="Line 105"/>
            <p:cNvSpPr>
              <a:spLocks noChangeShapeType="1"/>
            </p:cNvSpPr>
            <p:nvPr/>
          </p:nvSpPr>
          <p:spPr bwMode="auto">
            <a:xfrm>
              <a:off x="1672" y="2415"/>
              <a:ext cx="0" cy="41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4" name="Line 106"/>
            <p:cNvSpPr>
              <a:spLocks noChangeShapeType="1"/>
            </p:cNvSpPr>
            <p:nvPr/>
          </p:nvSpPr>
          <p:spPr bwMode="auto">
            <a:xfrm>
              <a:off x="2920" y="2416"/>
              <a:ext cx="0" cy="41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5" name="Line 107"/>
            <p:cNvSpPr>
              <a:spLocks noChangeShapeType="1"/>
            </p:cNvSpPr>
            <p:nvPr/>
          </p:nvSpPr>
          <p:spPr bwMode="auto">
            <a:xfrm>
              <a:off x="2560" y="2912"/>
              <a:ext cx="0" cy="9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6" name="Line 108"/>
            <p:cNvSpPr>
              <a:spLocks noChangeShapeType="1"/>
            </p:cNvSpPr>
            <p:nvPr/>
          </p:nvSpPr>
          <p:spPr bwMode="auto">
            <a:xfrm>
              <a:off x="2920" y="2912"/>
              <a:ext cx="0" cy="9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7" name="Line 109"/>
            <p:cNvSpPr>
              <a:spLocks noChangeShapeType="1"/>
            </p:cNvSpPr>
            <p:nvPr/>
          </p:nvSpPr>
          <p:spPr bwMode="auto">
            <a:xfrm>
              <a:off x="1200" y="2168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8" name="Line 110"/>
            <p:cNvSpPr>
              <a:spLocks noChangeShapeType="1"/>
            </p:cNvSpPr>
            <p:nvPr/>
          </p:nvSpPr>
          <p:spPr bwMode="auto">
            <a:xfrm>
              <a:off x="1672" y="216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9" name="Line 111"/>
            <p:cNvSpPr>
              <a:spLocks noChangeShapeType="1"/>
            </p:cNvSpPr>
            <p:nvPr/>
          </p:nvSpPr>
          <p:spPr bwMode="auto">
            <a:xfrm>
              <a:off x="440" y="192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0" name="Line 112"/>
            <p:cNvSpPr>
              <a:spLocks noChangeShapeType="1"/>
            </p:cNvSpPr>
            <p:nvPr/>
          </p:nvSpPr>
          <p:spPr bwMode="auto">
            <a:xfrm>
              <a:off x="672" y="192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1" name="Line 113"/>
            <p:cNvSpPr>
              <a:spLocks noChangeShapeType="1"/>
            </p:cNvSpPr>
            <p:nvPr/>
          </p:nvSpPr>
          <p:spPr bwMode="auto">
            <a:xfrm>
              <a:off x="928" y="192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2" name="Line 114"/>
            <p:cNvSpPr>
              <a:spLocks noChangeShapeType="1"/>
            </p:cNvSpPr>
            <p:nvPr/>
          </p:nvSpPr>
          <p:spPr bwMode="auto">
            <a:xfrm>
              <a:off x="1208" y="1936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3" name="Line 115"/>
            <p:cNvSpPr>
              <a:spLocks noChangeShapeType="1"/>
            </p:cNvSpPr>
            <p:nvPr/>
          </p:nvSpPr>
          <p:spPr bwMode="auto">
            <a:xfrm>
              <a:off x="1424" y="1896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4" name="Line 116"/>
            <p:cNvSpPr>
              <a:spLocks noChangeShapeType="1"/>
            </p:cNvSpPr>
            <p:nvPr/>
          </p:nvSpPr>
          <p:spPr bwMode="auto">
            <a:xfrm>
              <a:off x="1672" y="1888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5" name="Line 117"/>
            <p:cNvSpPr>
              <a:spLocks noChangeShapeType="1"/>
            </p:cNvSpPr>
            <p:nvPr/>
          </p:nvSpPr>
          <p:spPr bwMode="auto">
            <a:xfrm>
              <a:off x="1896" y="1888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6" name="Line 118"/>
            <p:cNvSpPr>
              <a:spLocks noChangeShapeType="1"/>
            </p:cNvSpPr>
            <p:nvPr/>
          </p:nvSpPr>
          <p:spPr bwMode="auto">
            <a:xfrm>
              <a:off x="440" y="1664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7" name="Line 119"/>
            <p:cNvSpPr>
              <a:spLocks noChangeShapeType="1"/>
            </p:cNvSpPr>
            <p:nvPr/>
          </p:nvSpPr>
          <p:spPr bwMode="auto">
            <a:xfrm>
              <a:off x="672" y="1664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8" name="Line 120"/>
            <p:cNvSpPr>
              <a:spLocks noChangeShapeType="1"/>
            </p:cNvSpPr>
            <p:nvPr/>
          </p:nvSpPr>
          <p:spPr bwMode="auto">
            <a:xfrm>
              <a:off x="928" y="168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9" name="Line 121"/>
            <p:cNvSpPr>
              <a:spLocks noChangeShapeType="1"/>
            </p:cNvSpPr>
            <p:nvPr/>
          </p:nvSpPr>
          <p:spPr bwMode="auto">
            <a:xfrm>
              <a:off x="1208" y="1664"/>
              <a:ext cx="0" cy="1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0" name="Line 122"/>
            <p:cNvSpPr>
              <a:spLocks noChangeShapeType="1"/>
            </p:cNvSpPr>
            <p:nvPr/>
          </p:nvSpPr>
          <p:spPr bwMode="auto">
            <a:xfrm>
              <a:off x="440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1" name="Line 123"/>
            <p:cNvSpPr>
              <a:spLocks noChangeShapeType="1"/>
            </p:cNvSpPr>
            <p:nvPr/>
          </p:nvSpPr>
          <p:spPr bwMode="auto">
            <a:xfrm>
              <a:off x="672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2" name="Line 124"/>
            <p:cNvSpPr>
              <a:spLocks noChangeShapeType="1"/>
            </p:cNvSpPr>
            <p:nvPr/>
          </p:nvSpPr>
          <p:spPr bwMode="auto">
            <a:xfrm>
              <a:off x="928" y="144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3" name="Line 125"/>
            <p:cNvSpPr>
              <a:spLocks noChangeShapeType="1"/>
            </p:cNvSpPr>
            <p:nvPr/>
          </p:nvSpPr>
          <p:spPr bwMode="auto">
            <a:xfrm>
              <a:off x="1208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4" name="Line 126"/>
            <p:cNvSpPr>
              <a:spLocks noChangeShapeType="1"/>
            </p:cNvSpPr>
            <p:nvPr/>
          </p:nvSpPr>
          <p:spPr bwMode="auto">
            <a:xfrm>
              <a:off x="1208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5" name="Line 127"/>
            <p:cNvSpPr>
              <a:spLocks noChangeShapeType="1"/>
            </p:cNvSpPr>
            <p:nvPr/>
          </p:nvSpPr>
          <p:spPr bwMode="auto">
            <a:xfrm>
              <a:off x="1424" y="1208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6" name="Line 128"/>
            <p:cNvSpPr>
              <a:spLocks noChangeShapeType="1"/>
            </p:cNvSpPr>
            <p:nvPr/>
          </p:nvSpPr>
          <p:spPr bwMode="auto">
            <a:xfrm>
              <a:off x="1672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7" name="Line 129"/>
            <p:cNvSpPr>
              <a:spLocks noChangeShapeType="1"/>
            </p:cNvSpPr>
            <p:nvPr/>
          </p:nvSpPr>
          <p:spPr bwMode="auto">
            <a:xfrm>
              <a:off x="1208" y="968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8" name="Line 130"/>
            <p:cNvSpPr>
              <a:spLocks noChangeShapeType="1"/>
            </p:cNvSpPr>
            <p:nvPr/>
          </p:nvSpPr>
          <p:spPr bwMode="auto">
            <a:xfrm>
              <a:off x="1424" y="968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9" name="Line 131"/>
            <p:cNvSpPr>
              <a:spLocks noChangeShapeType="1"/>
            </p:cNvSpPr>
            <p:nvPr/>
          </p:nvSpPr>
          <p:spPr bwMode="auto">
            <a:xfrm>
              <a:off x="1672" y="968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0" name="Line 132"/>
            <p:cNvSpPr>
              <a:spLocks noChangeShapeType="1"/>
            </p:cNvSpPr>
            <p:nvPr/>
          </p:nvSpPr>
          <p:spPr bwMode="auto">
            <a:xfrm>
              <a:off x="1208" y="736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1" name="Line 133"/>
            <p:cNvSpPr>
              <a:spLocks noChangeShapeType="1"/>
            </p:cNvSpPr>
            <p:nvPr/>
          </p:nvSpPr>
          <p:spPr bwMode="auto">
            <a:xfrm>
              <a:off x="1424" y="728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2" name="Line 134"/>
            <p:cNvSpPr>
              <a:spLocks noChangeShapeType="1"/>
            </p:cNvSpPr>
            <p:nvPr/>
          </p:nvSpPr>
          <p:spPr bwMode="auto">
            <a:xfrm>
              <a:off x="1672" y="736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3" name="Line 135"/>
            <p:cNvSpPr>
              <a:spLocks noChangeShapeType="1"/>
            </p:cNvSpPr>
            <p:nvPr/>
          </p:nvSpPr>
          <p:spPr bwMode="auto">
            <a:xfrm>
              <a:off x="1424" y="144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4" name="Line 136"/>
            <p:cNvSpPr>
              <a:spLocks noChangeShapeType="1"/>
            </p:cNvSpPr>
            <p:nvPr/>
          </p:nvSpPr>
          <p:spPr bwMode="auto">
            <a:xfrm>
              <a:off x="1680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5" name="Line 137"/>
            <p:cNvSpPr>
              <a:spLocks noChangeShapeType="1"/>
            </p:cNvSpPr>
            <p:nvPr/>
          </p:nvSpPr>
          <p:spPr bwMode="auto">
            <a:xfrm>
              <a:off x="1424" y="1656"/>
              <a:ext cx="0" cy="1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6" name="Line 138"/>
            <p:cNvSpPr>
              <a:spLocks noChangeShapeType="1"/>
            </p:cNvSpPr>
            <p:nvPr/>
          </p:nvSpPr>
          <p:spPr bwMode="auto">
            <a:xfrm>
              <a:off x="1672" y="1672"/>
              <a:ext cx="0" cy="1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7" name="Line 139"/>
            <p:cNvSpPr>
              <a:spLocks noChangeShapeType="1"/>
            </p:cNvSpPr>
            <p:nvPr/>
          </p:nvSpPr>
          <p:spPr bwMode="auto">
            <a:xfrm>
              <a:off x="440" y="2672"/>
              <a:ext cx="0" cy="144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8" name="Line 140"/>
            <p:cNvSpPr>
              <a:spLocks noChangeShapeType="1"/>
            </p:cNvSpPr>
            <p:nvPr/>
          </p:nvSpPr>
          <p:spPr bwMode="auto">
            <a:xfrm>
              <a:off x="2760" y="3112"/>
              <a:ext cx="8" cy="35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9" name="Line 141"/>
            <p:cNvSpPr>
              <a:spLocks noChangeShapeType="1"/>
            </p:cNvSpPr>
            <p:nvPr/>
          </p:nvSpPr>
          <p:spPr bwMode="auto">
            <a:xfrm>
              <a:off x="1896" y="1656"/>
              <a:ext cx="0" cy="1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0" name="Line 142"/>
            <p:cNvSpPr>
              <a:spLocks noChangeShapeType="1"/>
            </p:cNvSpPr>
            <p:nvPr/>
          </p:nvSpPr>
          <p:spPr bwMode="auto">
            <a:xfrm>
              <a:off x="1896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1" name="Line 143"/>
            <p:cNvSpPr>
              <a:spLocks noChangeShapeType="1"/>
            </p:cNvSpPr>
            <p:nvPr/>
          </p:nvSpPr>
          <p:spPr bwMode="auto">
            <a:xfrm rot="10800000" flipH="1">
              <a:off x="1704" y="1408"/>
              <a:ext cx="16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2" name="Line 144"/>
            <p:cNvSpPr>
              <a:spLocks noChangeShapeType="1"/>
            </p:cNvSpPr>
            <p:nvPr/>
          </p:nvSpPr>
          <p:spPr bwMode="auto">
            <a:xfrm>
              <a:off x="1896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3" name="Line 145"/>
            <p:cNvSpPr>
              <a:spLocks noChangeShapeType="1"/>
            </p:cNvSpPr>
            <p:nvPr/>
          </p:nvSpPr>
          <p:spPr bwMode="auto">
            <a:xfrm>
              <a:off x="1896" y="976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4" name="Line 146"/>
            <p:cNvSpPr>
              <a:spLocks noChangeShapeType="1"/>
            </p:cNvSpPr>
            <p:nvPr/>
          </p:nvSpPr>
          <p:spPr bwMode="auto">
            <a:xfrm>
              <a:off x="1896" y="736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5" name="Line 147"/>
            <p:cNvSpPr>
              <a:spLocks noChangeShapeType="1"/>
            </p:cNvSpPr>
            <p:nvPr/>
          </p:nvSpPr>
          <p:spPr bwMode="auto">
            <a:xfrm>
              <a:off x="1672" y="607"/>
              <a:ext cx="0" cy="67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6" name="Line 148"/>
            <p:cNvSpPr>
              <a:spLocks noChangeShapeType="1"/>
            </p:cNvSpPr>
            <p:nvPr/>
          </p:nvSpPr>
          <p:spPr bwMode="auto">
            <a:xfrm>
              <a:off x="1672" y="432"/>
              <a:ext cx="0" cy="66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7" name="Line 149"/>
            <p:cNvSpPr>
              <a:spLocks noChangeShapeType="1"/>
            </p:cNvSpPr>
            <p:nvPr/>
          </p:nvSpPr>
          <p:spPr bwMode="auto">
            <a:xfrm>
              <a:off x="1672" y="240"/>
              <a:ext cx="0" cy="66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8" name="Line 150"/>
            <p:cNvSpPr>
              <a:spLocks noChangeShapeType="1"/>
            </p:cNvSpPr>
            <p:nvPr/>
          </p:nvSpPr>
          <p:spPr bwMode="auto">
            <a:xfrm>
              <a:off x="1680" y="56"/>
              <a:ext cx="0" cy="66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9" name="Line 151"/>
            <p:cNvSpPr>
              <a:spLocks noChangeShapeType="1"/>
            </p:cNvSpPr>
            <p:nvPr/>
          </p:nvSpPr>
          <p:spPr bwMode="auto">
            <a:xfrm>
              <a:off x="1896" y="56"/>
              <a:ext cx="0" cy="66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0" name="Line 152"/>
            <p:cNvSpPr>
              <a:spLocks noChangeShapeType="1"/>
            </p:cNvSpPr>
            <p:nvPr/>
          </p:nvSpPr>
          <p:spPr bwMode="auto">
            <a:xfrm rot="10800000" flipH="1">
              <a:off x="1904" y="255"/>
              <a:ext cx="0" cy="8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1" name="Line 153"/>
            <p:cNvSpPr>
              <a:spLocks noChangeShapeType="1"/>
            </p:cNvSpPr>
            <p:nvPr/>
          </p:nvSpPr>
          <p:spPr bwMode="auto">
            <a:xfrm rot="10800000" flipH="1">
              <a:off x="1896" y="424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2" name="Line 154"/>
            <p:cNvSpPr>
              <a:spLocks noChangeShapeType="1"/>
            </p:cNvSpPr>
            <p:nvPr/>
          </p:nvSpPr>
          <p:spPr bwMode="auto">
            <a:xfrm rot="10800000" flipH="1">
              <a:off x="1896" y="592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3" name="Line 155"/>
            <p:cNvSpPr>
              <a:spLocks noChangeShapeType="1"/>
            </p:cNvSpPr>
            <p:nvPr/>
          </p:nvSpPr>
          <p:spPr bwMode="auto">
            <a:xfrm rot="10800000" flipH="1">
              <a:off x="2392" y="48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4" name="Line 156"/>
            <p:cNvSpPr>
              <a:spLocks noChangeShapeType="1"/>
            </p:cNvSpPr>
            <p:nvPr/>
          </p:nvSpPr>
          <p:spPr bwMode="auto">
            <a:xfrm rot="10800000" flipH="1">
              <a:off x="2632" y="48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5" name="Line 157"/>
            <p:cNvSpPr>
              <a:spLocks noChangeShapeType="1"/>
            </p:cNvSpPr>
            <p:nvPr/>
          </p:nvSpPr>
          <p:spPr bwMode="auto">
            <a:xfrm rot="10800000" flipH="1">
              <a:off x="2880" y="56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6" name="Line 158"/>
            <p:cNvSpPr>
              <a:spLocks noChangeShapeType="1"/>
            </p:cNvSpPr>
            <p:nvPr/>
          </p:nvSpPr>
          <p:spPr bwMode="auto">
            <a:xfrm rot="10800000" flipH="1">
              <a:off x="2880" y="232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7" name="Line 159"/>
            <p:cNvSpPr>
              <a:spLocks noChangeShapeType="1"/>
            </p:cNvSpPr>
            <p:nvPr/>
          </p:nvSpPr>
          <p:spPr bwMode="auto">
            <a:xfrm rot="10800000" flipH="1">
              <a:off x="2632" y="248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8" name="Line 160"/>
            <p:cNvSpPr>
              <a:spLocks noChangeShapeType="1"/>
            </p:cNvSpPr>
            <p:nvPr/>
          </p:nvSpPr>
          <p:spPr bwMode="auto">
            <a:xfrm rot="10800000" flipH="1">
              <a:off x="2632" y="424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9" name="Line 161"/>
            <p:cNvSpPr>
              <a:spLocks noChangeShapeType="1"/>
            </p:cNvSpPr>
            <p:nvPr/>
          </p:nvSpPr>
          <p:spPr bwMode="auto">
            <a:xfrm rot="10800000" flipH="1">
              <a:off x="2880" y="416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0" name="Line 162"/>
            <p:cNvSpPr>
              <a:spLocks noChangeShapeType="1"/>
            </p:cNvSpPr>
            <p:nvPr/>
          </p:nvSpPr>
          <p:spPr bwMode="auto">
            <a:xfrm rot="10800000" flipH="1">
              <a:off x="2880" y="592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1" name="Line 163"/>
            <p:cNvSpPr>
              <a:spLocks noChangeShapeType="1"/>
            </p:cNvSpPr>
            <p:nvPr/>
          </p:nvSpPr>
          <p:spPr bwMode="auto">
            <a:xfrm rot="10800000" flipH="1">
              <a:off x="2632" y="592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2" name="Line 164"/>
            <p:cNvSpPr>
              <a:spLocks noChangeShapeType="1"/>
            </p:cNvSpPr>
            <p:nvPr/>
          </p:nvSpPr>
          <p:spPr bwMode="auto">
            <a:xfrm rot="10800000" flipH="1">
              <a:off x="3128" y="592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3" name="Line 165"/>
            <p:cNvSpPr>
              <a:spLocks noChangeShapeType="1"/>
            </p:cNvSpPr>
            <p:nvPr/>
          </p:nvSpPr>
          <p:spPr bwMode="auto">
            <a:xfrm rot="10800000" flipH="1">
              <a:off x="3320" y="600"/>
              <a:ext cx="0" cy="8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4" name="Line 166"/>
            <p:cNvSpPr>
              <a:spLocks noChangeShapeType="1"/>
            </p:cNvSpPr>
            <p:nvPr/>
          </p:nvSpPr>
          <p:spPr bwMode="auto">
            <a:xfrm>
              <a:off x="2392" y="767"/>
              <a:ext cx="0" cy="313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5" name="Line 167"/>
            <p:cNvSpPr>
              <a:spLocks noChangeShapeType="1"/>
            </p:cNvSpPr>
            <p:nvPr/>
          </p:nvSpPr>
          <p:spPr bwMode="auto">
            <a:xfrm>
              <a:off x="2632" y="760"/>
              <a:ext cx="0" cy="3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6" name="Line 168"/>
            <p:cNvSpPr>
              <a:spLocks noChangeShapeType="1"/>
            </p:cNvSpPr>
            <p:nvPr/>
          </p:nvSpPr>
          <p:spPr bwMode="auto">
            <a:xfrm>
              <a:off x="3320" y="784"/>
              <a:ext cx="0" cy="3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7" name="Line 169"/>
            <p:cNvSpPr>
              <a:spLocks noChangeShapeType="1"/>
            </p:cNvSpPr>
            <p:nvPr/>
          </p:nvSpPr>
          <p:spPr bwMode="auto">
            <a:xfrm>
              <a:off x="3320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8" name="Line 170"/>
            <p:cNvSpPr>
              <a:spLocks noChangeShapeType="1"/>
            </p:cNvSpPr>
            <p:nvPr/>
          </p:nvSpPr>
          <p:spPr bwMode="auto">
            <a:xfrm>
              <a:off x="3320" y="1464"/>
              <a:ext cx="0" cy="8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9" name="Line 171"/>
            <p:cNvSpPr>
              <a:spLocks noChangeShapeType="1"/>
            </p:cNvSpPr>
            <p:nvPr/>
          </p:nvSpPr>
          <p:spPr bwMode="auto">
            <a:xfrm>
              <a:off x="3320" y="1640"/>
              <a:ext cx="0" cy="8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0" name="Line 172"/>
            <p:cNvSpPr>
              <a:spLocks noChangeShapeType="1"/>
            </p:cNvSpPr>
            <p:nvPr/>
          </p:nvSpPr>
          <p:spPr bwMode="auto">
            <a:xfrm>
              <a:off x="3328" y="1824"/>
              <a:ext cx="0" cy="81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1" name="Line 173"/>
            <p:cNvSpPr>
              <a:spLocks noChangeShapeType="1"/>
            </p:cNvSpPr>
            <p:nvPr/>
          </p:nvSpPr>
          <p:spPr bwMode="auto">
            <a:xfrm>
              <a:off x="3320" y="2072"/>
              <a:ext cx="0" cy="176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2" name="Line 174"/>
            <p:cNvSpPr>
              <a:spLocks noChangeShapeType="1"/>
            </p:cNvSpPr>
            <p:nvPr/>
          </p:nvSpPr>
          <p:spPr bwMode="auto">
            <a:xfrm>
              <a:off x="3312" y="2304"/>
              <a:ext cx="0" cy="11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3" name="Line 175"/>
            <p:cNvSpPr>
              <a:spLocks noChangeShapeType="1"/>
            </p:cNvSpPr>
            <p:nvPr/>
          </p:nvSpPr>
          <p:spPr bwMode="auto">
            <a:xfrm>
              <a:off x="3320" y="2488"/>
              <a:ext cx="0" cy="11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4" name="Line 176"/>
            <p:cNvSpPr>
              <a:spLocks noChangeShapeType="1"/>
            </p:cNvSpPr>
            <p:nvPr/>
          </p:nvSpPr>
          <p:spPr bwMode="auto">
            <a:xfrm>
              <a:off x="3312" y="2664"/>
              <a:ext cx="0" cy="11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5" name="Line 177"/>
            <p:cNvSpPr>
              <a:spLocks noChangeShapeType="1"/>
            </p:cNvSpPr>
            <p:nvPr/>
          </p:nvSpPr>
          <p:spPr bwMode="auto">
            <a:xfrm>
              <a:off x="3312" y="2872"/>
              <a:ext cx="0" cy="11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6" name="Line 178"/>
            <p:cNvSpPr>
              <a:spLocks noChangeShapeType="1"/>
            </p:cNvSpPr>
            <p:nvPr/>
          </p:nvSpPr>
          <p:spPr bwMode="auto">
            <a:xfrm>
              <a:off x="3312" y="3104"/>
              <a:ext cx="0" cy="7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7" name="Line 179"/>
            <p:cNvSpPr>
              <a:spLocks noChangeShapeType="1"/>
            </p:cNvSpPr>
            <p:nvPr/>
          </p:nvSpPr>
          <p:spPr bwMode="auto">
            <a:xfrm>
              <a:off x="3312" y="3256"/>
              <a:ext cx="0" cy="7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8" name="Line 180"/>
            <p:cNvSpPr>
              <a:spLocks noChangeShapeType="1"/>
            </p:cNvSpPr>
            <p:nvPr/>
          </p:nvSpPr>
          <p:spPr bwMode="auto">
            <a:xfrm>
              <a:off x="3312" y="3408"/>
              <a:ext cx="0" cy="72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9" name="Line 181"/>
            <p:cNvSpPr>
              <a:spLocks noChangeShapeType="1"/>
            </p:cNvSpPr>
            <p:nvPr/>
          </p:nvSpPr>
          <p:spPr bwMode="auto">
            <a:xfrm>
              <a:off x="2392" y="1216"/>
              <a:ext cx="0" cy="544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0" name="Line 182"/>
            <p:cNvSpPr>
              <a:spLocks noChangeShapeType="1"/>
            </p:cNvSpPr>
            <p:nvPr/>
          </p:nvSpPr>
          <p:spPr bwMode="auto">
            <a:xfrm>
              <a:off x="2632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1" name="Line 183"/>
            <p:cNvSpPr>
              <a:spLocks noChangeShapeType="1"/>
            </p:cNvSpPr>
            <p:nvPr/>
          </p:nvSpPr>
          <p:spPr bwMode="auto">
            <a:xfrm>
              <a:off x="2640" y="1487"/>
              <a:ext cx="0" cy="273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2" name="Line 184"/>
            <p:cNvSpPr>
              <a:spLocks noChangeShapeType="1"/>
            </p:cNvSpPr>
            <p:nvPr/>
          </p:nvSpPr>
          <p:spPr bwMode="auto">
            <a:xfrm>
              <a:off x="2392" y="1872"/>
              <a:ext cx="0" cy="1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3" name="Line 185"/>
            <p:cNvSpPr>
              <a:spLocks noChangeShapeType="1"/>
            </p:cNvSpPr>
            <p:nvPr/>
          </p:nvSpPr>
          <p:spPr bwMode="auto">
            <a:xfrm>
              <a:off x="2632" y="1856"/>
              <a:ext cx="0" cy="1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4" name="Line 186"/>
            <p:cNvSpPr>
              <a:spLocks noChangeShapeType="1"/>
            </p:cNvSpPr>
            <p:nvPr/>
          </p:nvSpPr>
          <p:spPr bwMode="auto">
            <a:xfrm>
              <a:off x="2968" y="1856"/>
              <a:ext cx="0" cy="1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5" name="Line 187"/>
            <p:cNvSpPr>
              <a:spLocks noChangeShapeType="1"/>
            </p:cNvSpPr>
            <p:nvPr/>
          </p:nvSpPr>
          <p:spPr bwMode="auto">
            <a:xfrm>
              <a:off x="2984" y="1471"/>
              <a:ext cx="0" cy="289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6" name="Line 188"/>
            <p:cNvSpPr>
              <a:spLocks noChangeShapeType="1"/>
            </p:cNvSpPr>
            <p:nvPr/>
          </p:nvSpPr>
          <p:spPr bwMode="auto">
            <a:xfrm rot="10800000" flipH="1">
              <a:off x="2944" y="552"/>
              <a:ext cx="12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7" name="Line 189"/>
            <p:cNvSpPr>
              <a:spLocks noChangeShapeType="1"/>
            </p:cNvSpPr>
            <p:nvPr/>
          </p:nvSpPr>
          <p:spPr bwMode="auto">
            <a:xfrm rot="10800000" flipH="1">
              <a:off x="3176" y="552"/>
              <a:ext cx="12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8" name="Line 190"/>
            <p:cNvSpPr>
              <a:spLocks noChangeShapeType="1"/>
            </p:cNvSpPr>
            <p:nvPr/>
          </p:nvSpPr>
          <p:spPr bwMode="auto">
            <a:xfrm rot="10800000" flipH="1">
              <a:off x="2944" y="704"/>
              <a:ext cx="12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59" name="Line 191"/>
            <p:cNvSpPr>
              <a:spLocks noChangeShapeType="1"/>
            </p:cNvSpPr>
            <p:nvPr/>
          </p:nvSpPr>
          <p:spPr bwMode="auto">
            <a:xfrm rot="10800000" flipH="1">
              <a:off x="3160" y="704"/>
              <a:ext cx="120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60" name="Line 192"/>
            <p:cNvSpPr>
              <a:spLocks noChangeShapeType="1"/>
            </p:cNvSpPr>
            <p:nvPr/>
          </p:nvSpPr>
          <p:spPr bwMode="auto">
            <a:xfrm>
              <a:off x="2632" y="2087"/>
              <a:ext cx="0" cy="217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2961" name="Group 193"/>
          <p:cNvGrpSpPr>
            <a:grpSpLocks/>
          </p:cNvGrpSpPr>
          <p:nvPr/>
        </p:nvGrpSpPr>
        <p:grpSpPr bwMode="auto">
          <a:xfrm>
            <a:off x="3089672" y="821531"/>
            <a:ext cx="3714750" cy="3937992"/>
            <a:chOff x="0" y="0"/>
            <a:chExt cx="3328" cy="3528"/>
          </a:xfrm>
        </p:grpSpPr>
        <p:sp>
          <p:nvSpPr>
            <p:cNvPr id="32962" name="Line 194"/>
            <p:cNvSpPr>
              <a:spLocks noChangeShapeType="1"/>
            </p:cNvSpPr>
            <p:nvPr/>
          </p:nvSpPr>
          <p:spPr bwMode="auto">
            <a:xfrm rot="10800000" flipH="1">
              <a:off x="40" y="2368"/>
              <a:ext cx="40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63" name="Line 195"/>
            <p:cNvSpPr>
              <a:spLocks noChangeShapeType="1"/>
            </p:cNvSpPr>
            <p:nvPr/>
          </p:nvSpPr>
          <p:spPr bwMode="auto">
            <a:xfrm rot="10800000" flipH="1">
              <a:off x="56" y="2120"/>
              <a:ext cx="38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64" name="Line 196"/>
            <p:cNvSpPr>
              <a:spLocks noChangeShapeType="1"/>
            </p:cNvSpPr>
            <p:nvPr/>
          </p:nvSpPr>
          <p:spPr bwMode="auto">
            <a:xfrm rot="10800000" flipH="1">
              <a:off x="32" y="2624"/>
              <a:ext cx="35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65" name="Line 197"/>
            <p:cNvSpPr>
              <a:spLocks noChangeShapeType="1"/>
            </p:cNvSpPr>
            <p:nvPr/>
          </p:nvSpPr>
          <p:spPr bwMode="auto">
            <a:xfrm rot="10800000" flipH="1">
              <a:off x="40" y="3528"/>
              <a:ext cx="40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66" name="Line 198"/>
            <p:cNvSpPr>
              <a:spLocks noChangeShapeType="1"/>
            </p:cNvSpPr>
            <p:nvPr/>
          </p:nvSpPr>
          <p:spPr bwMode="auto">
            <a:xfrm rot="10800000" flipH="1">
              <a:off x="464" y="1888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67" name="Line 199"/>
            <p:cNvSpPr>
              <a:spLocks noChangeShapeType="1"/>
            </p:cNvSpPr>
            <p:nvPr/>
          </p:nvSpPr>
          <p:spPr bwMode="auto">
            <a:xfrm rot="10800000" flipH="1">
              <a:off x="464" y="2120"/>
              <a:ext cx="8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68" name="Line 200"/>
            <p:cNvSpPr>
              <a:spLocks noChangeShapeType="1"/>
            </p:cNvSpPr>
            <p:nvPr/>
          </p:nvSpPr>
          <p:spPr bwMode="auto">
            <a:xfrm rot="10800000" flipH="1">
              <a:off x="464" y="1616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69" name="Line 201"/>
            <p:cNvSpPr>
              <a:spLocks noChangeShapeType="1"/>
            </p:cNvSpPr>
            <p:nvPr/>
          </p:nvSpPr>
          <p:spPr bwMode="auto">
            <a:xfrm rot="10800000" flipH="1">
              <a:off x="464" y="1408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0" name="Line 202"/>
            <p:cNvSpPr>
              <a:spLocks noChangeShapeType="1"/>
            </p:cNvSpPr>
            <p:nvPr/>
          </p:nvSpPr>
          <p:spPr bwMode="auto">
            <a:xfrm rot="10800000" flipH="1">
              <a:off x="792" y="2120"/>
              <a:ext cx="8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1" name="Line 203"/>
            <p:cNvSpPr>
              <a:spLocks noChangeShapeType="1"/>
            </p:cNvSpPr>
            <p:nvPr/>
          </p:nvSpPr>
          <p:spPr bwMode="auto">
            <a:xfrm rot="10800000" flipH="1">
              <a:off x="704" y="1888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2" name="Line 204"/>
            <p:cNvSpPr>
              <a:spLocks noChangeShapeType="1"/>
            </p:cNvSpPr>
            <p:nvPr/>
          </p:nvSpPr>
          <p:spPr bwMode="auto">
            <a:xfrm rot="10800000" flipH="1">
              <a:off x="704" y="1616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3" name="Line 205"/>
            <p:cNvSpPr>
              <a:spLocks noChangeShapeType="1"/>
            </p:cNvSpPr>
            <p:nvPr/>
          </p:nvSpPr>
          <p:spPr bwMode="auto">
            <a:xfrm rot="10800000" flipH="1">
              <a:off x="704" y="1408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4" name="Line 206"/>
            <p:cNvSpPr>
              <a:spLocks noChangeShapeType="1"/>
            </p:cNvSpPr>
            <p:nvPr/>
          </p:nvSpPr>
          <p:spPr bwMode="auto">
            <a:xfrm rot="10800000" flipH="1">
              <a:off x="944" y="1408"/>
              <a:ext cx="23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5" name="Line 207"/>
            <p:cNvSpPr>
              <a:spLocks noChangeShapeType="1"/>
            </p:cNvSpPr>
            <p:nvPr/>
          </p:nvSpPr>
          <p:spPr bwMode="auto">
            <a:xfrm rot="10800000" flipH="1">
              <a:off x="944" y="1616"/>
              <a:ext cx="23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6" name="Line 208"/>
            <p:cNvSpPr>
              <a:spLocks noChangeShapeType="1"/>
            </p:cNvSpPr>
            <p:nvPr/>
          </p:nvSpPr>
          <p:spPr bwMode="auto">
            <a:xfrm rot="10800000" flipH="1">
              <a:off x="944" y="1888"/>
              <a:ext cx="23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7" name="Line 209"/>
            <p:cNvSpPr>
              <a:spLocks noChangeShapeType="1"/>
            </p:cNvSpPr>
            <p:nvPr/>
          </p:nvSpPr>
          <p:spPr bwMode="auto">
            <a:xfrm rot="10800000" flipH="1">
              <a:off x="944" y="2120"/>
              <a:ext cx="23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8" name="Line 210"/>
            <p:cNvSpPr>
              <a:spLocks noChangeShapeType="1"/>
            </p:cNvSpPr>
            <p:nvPr/>
          </p:nvSpPr>
          <p:spPr bwMode="auto">
            <a:xfrm rot="10800000" flipH="1">
              <a:off x="1224" y="1408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79" name="Line 211"/>
            <p:cNvSpPr>
              <a:spLocks noChangeShapeType="1"/>
            </p:cNvSpPr>
            <p:nvPr/>
          </p:nvSpPr>
          <p:spPr bwMode="auto">
            <a:xfrm rot="10800000" flipH="1">
              <a:off x="1232" y="1616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0" name="Line 212"/>
            <p:cNvSpPr>
              <a:spLocks noChangeShapeType="1"/>
            </p:cNvSpPr>
            <p:nvPr/>
          </p:nvSpPr>
          <p:spPr bwMode="auto">
            <a:xfrm rot="10800000" flipH="1">
              <a:off x="1224" y="1840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1" name="Line 213"/>
            <p:cNvSpPr>
              <a:spLocks noChangeShapeType="1"/>
            </p:cNvSpPr>
            <p:nvPr/>
          </p:nvSpPr>
          <p:spPr bwMode="auto">
            <a:xfrm rot="10800000" flipH="1">
              <a:off x="1224" y="2120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2" name="Line 214"/>
            <p:cNvSpPr>
              <a:spLocks noChangeShapeType="1"/>
            </p:cNvSpPr>
            <p:nvPr/>
          </p:nvSpPr>
          <p:spPr bwMode="auto">
            <a:xfrm rot="10800000" flipH="1">
              <a:off x="1224" y="1168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3" name="Line 215"/>
            <p:cNvSpPr>
              <a:spLocks noChangeShapeType="1"/>
            </p:cNvSpPr>
            <p:nvPr/>
          </p:nvSpPr>
          <p:spPr bwMode="auto">
            <a:xfrm rot="10800000" flipH="1">
              <a:off x="1224" y="944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4" name="Line 216"/>
            <p:cNvSpPr>
              <a:spLocks noChangeShapeType="1"/>
            </p:cNvSpPr>
            <p:nvPr/>
          </p:nvSpPr>
          <p:spPr bwMode="auto">
            <a:xfrm rot="10800000" flipH="1">
              <a:off x="1440" y="944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5" name="Line 217"/>
            <p:cNvSpPr>
              <a:spLocks noChangeShapeType="1"/>
            </p:cNvSpPr>
            <p:nvPr/>
          </p:nvSpPr>
          <p:spPr bwMode="auto">
            <a:xfrm rot="10800000" flipH="1">
              <a:off x="1440" y="1168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6" name="Line 218"/>
            <p:cNvSpPr>
              <a:spLocks noChangeShapeType="1"/>
            </p:cNvSpPr>
            <p:nvPr/>
          </p:nvSpPr>
          <p:spPr bwMode="auto">
            <a:xfrm rot="10800000" flipH="1">
              <a:off x="1440" y="1408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7" name="Line 219"/>
            <p:cNvSpPr>
              <a:spLocks noChangeShapeType="1"/>
            </p:cNvSpPr>
            <p:nvPr/>
          </p:nvSpPr>
          <p:spPr bwMode="auto">
            <a:xfrm rot="10800000" flipH="1">
              <a:off x="1440" y="1616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8" name="Line 220"/>
            <p:cNvSpPr>
              <a:spLocks noChangeShapeType="1"/>
            </p:cNvSpPr>
            <p:nvPr/>
          </p:nvSpPr>
          <p:spPr bwMode="auto">
            <a:xfrm rot="10800000" flipH="1">
              <a:off x="1440" y="1840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89" name="Line 221"/>
            <p:cNvSpPr>
              <a:spLocks noChangeShapeType="1"/>
            </p:cNvSpPr>
            <p:nvPr/>
          </p:nvSpPr>
          <p:spPr bwMode="auto">
            <a:xfrm rot="10800000" flipH="1">
              <a:off x="1440" y="2120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0" name="Line 222"/>
            <p:cNvSpPr>
              <a:spLocks noChangeShapeType="1"/>
            </p:cNvSpPr>
            <p:nvPr/>
          </p:nvSpPr>
          <p:spPr bwMode="auto">
            <a:xfrm rot="10800000" flipH="1">
              <a:off x="1232" y="712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1" name="Line 223"/>
            <p:cNvSpPr>
              <a:spLocks noChangeShapeType="1"/>
            </p:cNvSpPr>
            <p:nvPr/>
          </p:nvSpPr>
          <p:spPr bwMode="auto">
            <a:xfrm rot="10800000" flipH="1">
              <a:off x="1456" y="704"/>
              <a:ext cx="1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2" name="Line 224"/>
            <p:cNvSpPr>
              <a:spLocks noChangeShapeType="1"/>
            </p:cNvSpPr>
            <p:nvPr/>
          </p:nvSpPr>
          <p:spPr bwMode="auto">
            <a:xfrm rot="10800000" flipH="1">
              <a:off x="1720" y="2120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3" name="Line 225"/>
            <p:cNvSpPr>
              <a:spLocks noChangeShapeType="1"/>
            </p:cNvSpPr>
            <p:nvPr/>
          </p:nvSpPr>
          <p:spPr bwMode="auto">
            <a:xfrm rot="10800000" flipH="1">
              <a:off x="1720" y="1840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4" name="Line 226"/>
            <p:cNvSpPr>
              <a:spLocks noChangeShapeType="1"/>
            </p:cNvSpPr>
            <p:nvPr/>
          </p:nvSpPr>
          <p:spPr bwMode="auto">
            <a:xfrm rot="10800000" flipH="1">
              <a:off x="1696" y="1616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5" name="Line 227"/>
            <p:cNvSpPr>
              <a:spLocks noChangeShapeType="1"/>
            </p:cNvSpPr>
            <p:nvPr/>
          </p:nvSpPr>
          <p:spPr bwMode="auto">
            <a:xfrm rot="10800000" flipH="1">
              <a:off x="1688" y="1168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6" name="Line 228"/>
            <p:cNvSpPr>
              <a:spLocks noChangeShapeType="1"/>
            </p:cNvSpPr>
            <p:nvPr/>
          </p:nvSpPr>
          <p:spPr bwMode="auto">
            <a:xfrm rot="10800000" flipH="1">
              <a:off x="1720" y="936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7" name="Line 229"/>
            <p:cNvSpPr>
              <a:spLocks noChangeShapeType="1"/>
            </p:cNvSpPr>
            <p:nvPr/>
          </p:nvSpPr>
          <p:spPr bwMode="auto">
            <a:xfrm rot="10800000" flipH="1">
              <a:off x="1720" y="704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8" name="Line 230"/>
            <p:cNvSpPr>
              <a:spLocks noChangeShapeType="1"/>
            </p:cNvSpPr>
            <p:nvPr/>
          </p:nvSpPr>
          <p:spPr bwMode="auto">
            <a:xfrm rot="10800000" flipH="1">
              <a:off x="1688" y="568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99" name="Line 231"/>
            <p:cNvSpPr>
              <a:spLocks noChangeShapeType="1"/>
            </p:cNvSpPr>
            <p:nvPr/>
          </p:nvSpPr>
          <p:spPr bwMode="auto">
            <a:xfrm rot="10800000" flipH="1">
              <a:off x="1688" y="376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0" name="Line 232"/>
            <p:cNvSpPr>
              <a:spLocks noChangeShapeType="1"/>
            </p:cNvSpPr>
            <p:nvPr/>
          </p:nvSpPr>
          <p:spPr bwMode="auto">
            <a:xfrm rot="10800000" flipH="1">
              <a:off x="1688" y="200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1" name="Line 233"/>
            <p:cNvSpPr>
              <a:spLocks noChangeShapeType="1"/>
            </p:cNvSpPr>
            <p:nvPr/>
          </p:nvSpPr>
          <p:spPr bwMode="auto">
            <a:xfrm rot="10800000" flipH="1">
              <a:off x="1720" y="8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2" name="Line 234"/>
            <p:cNvSpPr>
              <a:spLocks noChangeShapeType="1"/>
            </p:cNvSpPr>
            <p:nvPr/>
          </p:nvSpPr>
          <p:spPr bwMode="auto">
            <a:xfrm>
              <a:off x="464" y="2360"/>
              <a:ext cx="11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3" name="Line 235"/>
            <p:cNvSpPr>
              <a:spLocks noChangeShapeType="1"/>
            </p:cNvSpPr>
            <p:nvPr/>
          </p:nvSpPr>
          <p:spPr bwMode="auto">
            <a:xfrm rot="10800000" flipH="1">
              <a:off x="632" y="2352"/>
              <a:ext cx="89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4" name="Line 236"/>
            <p:cNvSpPr>
              <a:spLocks noChangeShapeType="1"/>
            </p:cNvSpPr>
            <p:nvPr/>
          </p:nvSpPr>
          <p:spPr bwMode="auto">
            <a:xfrm>
              <a:off x="776" y="2352"/>
              <a:ext cx="8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5" name="Line 237"/>
            <p:cNvSpPr>
              <a:spLocks noChangeShapeType="1"/>
            </p:cNvSpPr>
            <p:nvPr/>
          </p:nvSpPr>
          <p:spPr bwMode="auto">
            <a:xfrm>
              <a:off x="920" y="2360"/>
              <a:ext cx="11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6" name="Line 238"/>
            <p:cNvSpPr>
              <a:spLocks noChangeShapeType="1"/>
            </p:cNvSpPr>
            <p:nvPr/>
          </p:nvSpPr>
          <p:spPr bwMode="auto">
            <a:xfrm>
              <a:off x="1088" y="2360"/>
              <a:ext cx="11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7" name="Line 239"/>
            <p:cNvSpPr>
              <a:spLocks noChangeShapeType="1"/>
            </p:cNvSpPr>
            <p:nvPr/>
          </p:nvSpPr>
          <p:spPr bwMode="auto">
            <a:xfrm rot="10800000" flipH="1">
              <a:off x="1240" y="2368"/>
              <a:ext cx="40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8" name="Line 240"/>
            <p:cNvSpPr>
              <a:spLocks noChangeShapeType="1"/>
            </p:cNvSpPr>
            <p:nvPr/>
          </p:nvSpPr>
          <p:spPr bwMode="auto">
            <a:xfrm rot="10800000" flipH="1">
              <a:off x="1704" y="2352"/>
              <a:ext cx="88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09" name="Line 241"/>
            <p:cNvSpPr>
              <a:spLocks noChangeShapeType="1"/>
            </p:cNvSpPr>
            <p:nvPr/>
          </p:nvSpPr>
          <p:spPr bwMode="auto">
            <a:xfrm>
              <a:off x="2680" y="2352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0" name="Line 242"/>
            <p:cNvSpPr>
              <a:spLocks noChangeShapeType="1"/>
            </p:cNvSpPr>
            <p:nvPr/>
          </p:nvSpPr>
          <p:spPr bwMode="auto">
            <a:xfrm rot="10800000" flipH="1">
              <a:off x="2424" y="2016"/>
              <a:ext cx="17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1" name="Line 243"/>
            <p:cNvSpPr>
              <a:spLocks noChangeShapeType="1"/>
            </p:cNvSpPr>
            <p:nvPr/>
          </p:nvSpPr>
          <p:spPr bwMode="auto">
            <a:xfrm rot="10800000" flipH="1">
              <a:off x="2424" y="1824"/>
              <a:ext cx="17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2" name="Line 244"/>
            <p:cNvSpPr>
              <a:spLocks noChangeShapeType="1"/>
            </p:cNvSpPr>
            <p:nvPr/>
          </p:nvSpPr>
          <p:spPr bwMode="auto">
            <a:xfrm rot="10800000" flipH="1">
              <a:off x="2424" y="1144"/>
              <a:ext cx="17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3" name="Line 245"/>
            <p:cNvSpPr>
              <a:spLocks noChangeShapeType="1"/>
            </p:cNvSpPr>
            <p:nvPr/>
          </p:nvSpPr>
          <p:spPr bwMode="auto">
            <a:xfrm rot="10800000" flipH="1">
              <a:off x="2424" y="704"/>
              <a:ext cx="184" cy="8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4" name="Line 246"/>
            <p:cNvSpPr>
              <a:spLocks noChangeShapeType="1"/>
            </p:cNvSpPr>
            <p:nvPr/>
          </p:nvSpPr>
          <p:spPr bwMode="auto">
            <a:xfrm rot="10800000" flipH="1">
              <a:off x="1960" y="712"/>
              <a:ext cx="39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5" name="Line 247"/>
            <p:cNvSpPr>
              <a:spLocks noChangeShapeType="1"/>
            </p:cNvSpPr>
            <p:nvPr/>
          </p:nvSpPr>
          <p:spPr bwMode="auto">
            <a:xfrm>
              <a:off x="1960" y="8"/>
              <a:ext cx="184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6" name="Line 248"/>
            <p:cNvSpPr>
              <a:spLocks noChangeShapeType="1"/>
            </p:cNvSpPr>
            <p:nvPr/>
          </p:nvSpPr>
          <p:spPr bwMode="auto">
            <a:xfrm rot="10800000" flipH="1">
              <a:off x="2200" y="8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7" name="Line 249"/>
            <p:cNvSpPr>
              <a:spLocks noChangeShapeType="1"/>
            </p:cNvSpPr>
            <p:nvPr/>
          </p:nvSpPr>
          <p:spPr bwMode="auto">
            <a:xfrm rot="10800000" flipH="1">
              <a:off x="2408" y="0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8" name="Line 250"/>
            <p:cNvSpPr>
              <a:spLocks noChangeShapeType="1"/>
            </p:cNvSpPr>
            <p:nvPr/>
          </p:nvSpPr>
          <p:spPr bwMode="auto">
            <a:xfrm rot="10800000" flipH="1">
              <a:off x="2408" y="184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19" name="Line 251"/>
            <p:cNvSpPr>
              <a:spLocks noChangeShapeType="1"/>
            </p:cNvSpPr>
            <p:nvPr/>
          </p:nvSpPr>
          <p:spPr bwMode="auto">
            <a:xfrm rot="10800000" flipH="1">
              <a:off x="2408" y="560"/>
              <a:ext cx="21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0" name="Line 252"/>
            <p:cNvSpPr>
              <a:spLocks noChangeShapeType="1"/>
            </p:cNvSpPr>
            <p:nvPr/>
          </p:nvSpPr>
          <p:spPr bwMode="auto">
            <a:xfrm rot="10800000" flipH="1">
              <a:off x="2664" y="7"/>
              <a:ext cx="200" cy="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1" name="Line 253"/>
            <p:cNvSpPr>
              <a:spLocks noChangeShapeType="1"/>
            </p:cNvSpPr>
            <p:nvPr/>
          </p:nvSpPr>
          <p:spPr bwMode="auto">
            <a:xfrm rot="10800000" flipH="1">
              <a:off x="2664" y="184"/>
              <a:ext cx="20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2" name="Line 254"/>
            <p:cNvSpPr>
              <a:spLocks noChangeShapeType="1"/>
            </p:cNvSpPr>
            <p:nvPr/>
          </p:nvSpPr>
          <p:spPr bwMode="auto">
            <a:xfrm rot="10800000" flipH="1">
              <a:off x="2664" y="376"/>
              <a:ext cx="20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3" name="Line 255"/>
            <p:cNvSpPr>
              <a:spLocks noChangeShapeType="1"/>
            </p:cNvSpPr>
            <p:nvPr/>
          </p:nvSpPr>
          <p:spPr bwMode="auto">
            <a:xfrm rot="10800000" flipH="1">
              <a:off x="2664" y="552"/>
              <a:ext cx="20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4" name="Line 256"/>
            <p:cNvSpPr>
              <a:spLocks noChangeShapeType="1"/>
            </p:cNvSpPr>
            <p:nvPr/>
          </p:nvSpPr>
          <p:spPr bwMode="auto">
            <a:xfrm rot="10800000" flipH="1">
              <a:off x="2664" y="704"/>
              <a:ext cx="20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5" name="Line 257"/>
            <p:cNvSpPr>
              <a:spLocks noChangeShapeType="1"/>
            </p:cNvSpPr>
            <p:nvPr/>
          </p:nvSpPr>
          <p:spPr bwMode="auto">
            <a:xfrm rot="10800000" flipH="1">
              <a:off x="1240" y="2864"/>
              <a:ext cx="40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6" name="Line 258"/>
            <p:cNvSpPr>
              <a:spLocks noChangeShapeType="1"/>
            </p:cNvSpPr>
            <p:nvPr/>
          </p:nvSpPr>
          <p:spPr bwMode="auto">
            <a:xfrm rot="10800000" flipH="1">
              <a:off x="472" y="2872"/>
              <a:ext cx="68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7" name="Line 259"/>
            <p:cNvSpPr>
              <a:spLocks noChangeShapeType="1"/>
            </p:cNvSpPr>
            <p:nvPr/>
          </p:nvSpPr>
          <p:spPr bwMode="auto">
            <a:xfrm rot="10800000" flipH="1">
              <a:off x="2680" y="1144"/>
              <a:ext cx="624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8" name="Line 260"/>
            <p:cNvSpPr>
              <a:spLocks noChangeShapeType="1"/>
            </p:cNvSpPr>
            <p:nvPr/>
          </p:nvSpPr>
          <p:spPr bwMode="auto">
            <a:xfrm rot="10800000" flipH="1">
              <a:off x="2680" y="1424"/>
              <a:ext cx="259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29" name="Line 261"/>
            <p:cNvSpPr>
              <a:spLocks noChangeShapeType="1"/>
            </p:cNvSpPr>
            <p:nvPr/>
          </p:nvSpPr>
          <p:spPr bwMode="auto">
            <a:xfrm rot="10800000" flipH="1">
              <a:off x="3032" y="1424"/>
              <a:ext cx="259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0" name="Line 262"/>
            <p:cNvSpPr>
              <a:spLocks noChangeShapeType="1"/>
            </p:cNvSpPr>
            <p:nvPr/>
          </p:nvSpPr>
          <p:spPr bwMode="auto">
            <a:xfrm rot="10800000" flipH="1">
              <a:off x="2680" y="1824"/>
              <a:ext cx="259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1" name="Line 263"/>
            <p:cNvSpPr>
              <a:spLocks noChangeShapeType="1"/>
            </p:cNvSpPr>
            <p:nvPr/>
          </p:nvSpPr>
          <p:spPr bwMode="auto">
            <a:xfrm rot="10800000" flipH="1">
              <a:off x="3032" y="1824"/>
              <a:ext cx="259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2" name="Line 264"/>
            <p:cNvSpPr>
              <a:spLocks noChangeShapeType="1"/>
            </p:cNvSpPr>
            <p:nvPr/>
          </p:nvSpPr>
          <p:spPr bwMode="auto">
            <a:xfrm rot="10800000" flipH="1">
              <a:off x="2680" y="2024"/>
              <a:ext cx="259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3" name="Line 265"/>
            <p:cNvSpPr>
              <a:spLocks noChangeShapeType="1"/>
            </p:cNvSpPr>
            <p:nvPr/>
          </p:nvSpPr>
          <p:spPr bwMode="auto">
            <a:xfrm rot="10800000" flipH="1">
              <a:off x="3032" y="2024"/>
              <a:ext cx="259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4" name="Line 266"/>
            <p:cNvSpPr>
              <a:spLocks noChangeShapeType="1"/>
            </p:cNvSpPr>
            <p:nvPr/>
          </p:nvSpPr>
          <p:spPr bwMode="auto">
            <a:xfrm rot="10800000" flipH="1">
              <a:off x="1952" y="1152"/>
              <a:ext cx="392" cy="24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5" name="Line 267"/>
            <p:cNvSpPr>
              <a:spLocks noChangeShapeType="1"/>
            </p:cNvSpPr>
            <p:nvPr/>
          </p:nvSpPr>
          <p:spPr bwMode="auto">
            <a:xfrm rot="10800000" flipH="1">
              <a:off x="488" y="3520"/>
              <a:ext cx="68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6" name="Line 268"/>
            <p:cNvSpPr>
              <a:spLocks noChangeShapeType="1"/>
            </p:cNvSpPr>
            <p:nvPr/>
          </p:nvSpPr>
          <p:spPr bwMode="auto">
            <a:xfrm rot="10800000" flipH="1">
              <a:off x="1264" y="3512"/>
              <a:ext cx="1440" cy="7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7" name="Line 269"/>
            <p:cNvSpPr>
              <a:spLocks noChangeShapeType="1"/>
            </p:cNvSpPr>
            <p:nvPr/>
          </p:nvSpPr>
          <p:spPr bwMode="auto">
            <a:xfrm>
              <a:off x="2824" y="3512"/>
              <a:ext cx="440" cy="15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8" name="Line 270"/>
            <p:cNvSpPr>
              <a:spLocks noChangeShapeType="1"/>
            </p:cNvSpPr>
            <p:nvPr/>
          </p:nvSpPr>
          <p:spPr bwMode="auto">
            <a:xfrm rot="10800000" flipH="1">
              <a:off x="1240" y="3056"/>
              <a:ext cx="40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39" name="Line 271"/>
            <p:cNvSpPr>
              <a:spLocks noChangeShapeType="1"/>
            </p:cNvSpPr>
            <p:nvPr/>
          </p:nvSpPr>
          <p:spPr bwMode="auto">
            <a:xfrm rot="10800000" flipH="1">
              <a:off x="1712" y="3048"/>
              <a:ext cx="80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0" name="Line 272"/>
            <p:cNvSpPr>
              <a:spLocks noChangeShapeType="1"/>
            </p:cNvSpPr>
            <p:nvPr/>
          </p:nvSpPr>
          <p:spPr bwMode="auto">
            <a:xfrm>
              <a:off x="2624" y="3056"/>
              <a:ext cx="10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1" name="Line 273"/>
            <p:cNvSpPr>
              <a:spLocks noChangeShapeType="1"/>
            </p:cNvSpPr>
            <p:nvPr/>
          </p:nvSpPr>
          <p:spPr bwMode="auto">
            <a:xfrm>
              <a:off x="2792" y="3048"/>
              <a:ext cx="106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2" name="Line 274"/>
            <p:cNvSpPr>
              <a:spLocks noChangeShapeType="1"/>
            </p:cNvSpPr>
            <p:nvPr/>
          </p:nvSpPr>
          <p:spPr bwMode="auto">
            <a:xfrm>
              <a:off x="2960" y="3048"/>
              <a:ext cx="312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3" name="Line 275"/>
            <p:cNvSpPr>
              <a:spLocks noChangeShapeType="1"/>
            </p:cNvSpPr>
            <p:nvPr/>
          </p:nvSpPr>
          <p:spPr bwMode="auto">
            <a:xfrm rot="10800000" flipH="1">
              <a:off x="2600" y="2872"/>
              <a:ext cx="28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4" name="Line 276"/>
            <p:cNvSpPr>
              <a:spLocks noChangeShapeType="1"/>
            </p:cNvSpPr>
            <p:nvPr/>
          </p:nvSpPr>
          <p:spPr bwMode="auto">
            <a:xfrm flipH="1">
              <a:off x="0" y="2672"/>
              <a:ext cx="0" cy="824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5" name="Line 277"/>
            <p:cNvSpPr>
              <a:spLocks noChangeShapeType="1"/>
            </p:cNvSpPr>
            <p:nvPr/>
          </p:nvSpPr>
          <p:spPr bwMode="auto">
            <a:xfrm flipH="1">
              <a:off x="440" y="2928"/>
              <a:ext cx="0" cy="545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6" name="Line 278"/>
            <p:cNvSpPr>
              <a:spLocks noChangeShapeType="1"/>
            </p:cNvSpPr>
            <p:nvPr/>
          </p:nvSpPr>
          <p:spPr bwMode="auto">
            <a:xfrm>
              <a:off x="440" y="2416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7" name="Line 279"/>
            <p:cNvSpPr>
              <a:spLocks noChangeShapeType="1"/>
            </p:cNvSpPr>
            <p:nvPr/>
          </p:nvSpPr>
          <p:spPr bwMode="auto">
            <a:xfrm flipH="1">
              <a:off x="7" y="2416"/>
              <a:ext cx="1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8" name="Line 280"/>
            <p:cNvSpPr>
              <a:spLocks noChangeShapeType="1"/>
            </p:cNvSpPr>
            <p:nvPr/>
          </p:nvSpPr>
          <p:spPr bwMode="auto">
            <a:xfrm flipH="1">
              <a:off x="0" y="216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49" name="Line 281"/>
            <p:cNvSpPr>
              <a:spLocks noChangeShapeType="1"/>
            </p:cNvSpPr>
            <p:nvPr/>
          </p:nvSpPr>
          <p:spPr bwMode="auto">
            <a:xfrm>
              <a:off x="440" y="2144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0" name="Line 282"/>
            <p:cNvSpPr>
              <a:spLocks noChangeShapeType="1"/>
            </p:cNvSpPr>
            <p:nvPr/>
          </p:nvSpPr>
          <p:spPr bwMode="auto">
            <a:xfrm>
              <a:off x="584" y="2152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1" name="Line 283"/>
            <p:cNvSpPr>
              <a:spLocks noChangeShapeType="1"/>
            </p:cNvSpPr>
            <p:nvPr/>
          </p:nvSpPr>
          <p:spPr bwMode="auto">
            <a:xfrm>
              <a:off x="736" y="2152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2" name="Line 284"/>
            <p:cNvSpPr>
              <a:spLocks noChangeShapeType="1"/>
            </p:cNvSpPr>
            <p:nvPr/>
          </p:nvSpPr>
          <p:spPr bwMode="auto">
            <a:xfrm>
              <a:off x="896" y="216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3" name="Line 285"/>
            <p:cNvSpPr>
              <a:spLocks noChangeShapeType="1"/>
            </p:cNvSpPr>
            <p:nvPr/>
          </p:nvSpPr>
          <p:spPr bwMode="auto">
            <a:xfrm rot="10800000" flipH="1">
              <a:off x="632" y="2104"/>
              <a:ext cx="8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4" name="Line 286"/>
            <p:cNvSpPr>
              <a:spLocks noChangeShapeType="1"/>
            </p:cNvSpPr>
            <p:nvPr/>
          </p:nvSpPr>
          <p:spPr bwMode="auto">
            <a:xfrm>
              <a:off x="1056" y="216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5" name="Line 287"/>
            <p:cNvSpPr>
              <a:spLocks noChangeShapeType="1"/>
            </p:cNvSpPr>
            <p:nvPr/>
          </p:nvSpPr>
          <p:spPr bwMode="auto">
            <a:xfrm>
              <a:off x="1056" y="2432"/>
              <a:ext cx="0" cy="384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6" name="Line 288"/>
            <p:cNvSpPr>
              <a:spLocks noChangeShapeType="1"/>
            </p:cNvSpPr>
            <p:nvPr/>
          </p:nvSpPr>
          <p:spPr bwMode="auto">
            <a:xfrm>
              <a:off x="1200" y="2424"/>
              <a:ext cx="0" cy="384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7" name="Line 289"/>
            <p:cNvSpPr>
              <a:spLocks noChangeShapeType="1"/>
            </p:cNvSpPr>
            <p:nvPr/>
          </p:nvSpPr>
          <p:spPr bwMode="auto">
            <a:xfrm>
              <a:off x="1200" y="3120"/>
              <a:ext cx="0" cy="336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8" name="Line 290"/>
            <p:cNvSpPr>
              <a:spLocks noChangeShapeType="1"/>
            </p:cNvSpPr>
            <p:nvPr/>
          </p:nvSpPr>
          <p:spPr bwMode="auto">
            <a:xfrm>
              <a:off x="1200" y="2920"/>
              <a:ext cx="0" cy="9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59" name="Line 291"/>
            <p:cNvSpPr>
              <a:spLocks noChangeShapeType="1"/>
            </p:cNvSpPr>
            <p:nvPr/>
          </p:nvSpPr>
          <p:spPr bwMode="auto">
            <a:xfrm>
              <a:off x="1672" y="2912"/>
              <a:ext cx="0" cy="9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0" name="Line 292"/>
            <p:cNvSpPr>
              <a:spLocks noChangeShapeType="1"/>
            </p:cNvSpPr>
            <p:nvPr/>
          </p:nvSpPr>
          <p:spPr bwMode="auto">
            <a:xfrm>
              <a:off x="1672" y="2416"/>
              <a:ext cx="0" cy="41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1" name="Line 293"/>
            <p:cNvSpPr>
              <a:spLocks noChangeShapeType="1"/>
            </p:cNvSpPr>
            <p:nvPr/>
          </p:nvSpPr>
          <p:spPr bwMode="auto">
            <a:xfrm>
              <a:off x="2920" y="2416"/>
              <a:ext cx="0" cy="41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2" name="Line 294"/>
            <p:cNvSpPr>
              <a:spLocks noChangeShapeType="1"/>
            </p:cNvSpPr>
            <p:nvPr/>
          </p:nvSpPr>
          <p:spPr bwMode="auto">
            <a:xfrm>
              <a:off x="2560" y="2912"/>
              <a:ext cx="0" cy="9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3" name="Line 295"/>
            <p:cNvSpPr>
              <a:spLocks noChangeShapeType="1"/>
            </p:cNvSpPr>
            <p:nvPr/>
          </p:nvSpPr>
          <p:spPr bwMode="auto">
            <a:xfrm>
              <a:off x="2920" y="2912"/>
              <a:ext cx="0" cy="9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4" name="Line 296"/>
            <p:cNvSpPr>
              <a:spLocks noChangeShapeType="1"/>
            </p:cNvSpPr>
            <p:nvPr/>
          </p:nvSpPr>
          <p:spPr bwMode="auto">
            <a:xfrm>
              <a:off x="1200" y="2168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5" name="Line 297"/>
            <p:cNvSpPr>
              <a:spLocks noChangeShapeType="1"/>
            </p:cNvSpPr>
            <p:nvPr/>
          </p:nvSpPr>
          <p:spPr bwMode="auto">
            <a:xfrm>
              <a:off x="1672" y="216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6" name="Line 298"/>
            <p:cNvSpPr>
              <a:spLocks noChangeShapeType="1"/>
            </p:cNvSpPr>
            <p:nvPr/>
          </p:nvSpPr>
          <p:spPr bwMode="auto">
            <a:xfrm>
              <a:off x="440" y="192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7" name="Line 299"/>
            <p:cNvSpPr>
              <a:spLocks noChangeShapeType="1"/>
            </p:cNvSpPr>
            <p:nvPr/>
          </p:nvSpPr>
          <p:spPr bwMode="auto">
            <a:xfrm>
              <a:off x="672" y="192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8" name="Line 300"/>
            <p:cNvSpPr>
              <a:spLocks noChangeShapeType="1"/>
            </p:cNvSpPr>
            <p:nvPr/>
          </p:nvSpPr>
          <p:spPr bwMode="auto">
            <a:xfrm>
              <a:off x="928" y="192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69" name="Line 301"/>
            <p:cNvSpPr>
              <a:spLocks noChangeShapeType="1"/>
            </p:cNvSpPr>
            <p:nvPr/>
          </p:nvSpPr>
          <p:spPr bwMode="auto">
            <a:xfrm>
              <a:off x="1208" y="1936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0" name="Line 302"/>
            <p:cNvSpPr>
              <a:spLocks noChangeShapeType="1"/>
            </p:cNvSpPr>
            <p:nvPr/>
          </p:nvSpPr>
          <p:spPr bwMode="auto">
            <a:xfrm>
              <a:off x="1424" y="1896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1" name="Line 303"/>
            <p:cNvSpPr>
              <a:spLocks noChangeShapeType="1"/>
            </p:cNvSpPr>
            <p:nvPr/>
          </p:nvSpPr>
          <p:spPr bwMode="auto">
            <a:xfrm>
              <a:off x="1672" y="1888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2" name="Line 304"/>
            <p:cNvSpPr>
              <a:spLocks noChangeShapeType="1"/>
            </p:cNvSpPr>
            <p:nvPr/>
          </p:nvSpPr>
          <p:spPr bwMode="auto">
            <a:xfrm>
              <a:off x="1896" y="1888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3" name="Line 305"/>
            <p:cNvSpPr>
              <a:spLocks noChangeShapeType="1"/>
            </p:cNvSpPr>
            <p:nvPr/>
          </p:nvSpPr>
          <p:spPr bwMode="auto">
            <a:xfrm>
              <a:off x="440" y="1664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4" name="Line 306"/>
            <p:cNvSpPr>
              <a:spLocks noChangeShapeType="1"/>
            </p:cNvSpPr>
            <p:nvPr/>
          </p:nvSpPr>
          <p:spPr bwMode="auto">
            <a:xfrm>
              <a:off x="672" y="1664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5" name="Line 307"/>
            <p:cNvSpPr>
              <a:spLocks noChangeShapeType="1"/>
            </p:cNvSpPr>
            <p:nvPr/>
          </p:nvSpPr>
          <p:spPr bwMode="auto">
            <a:xfrm>
              <a:off x="928" y="168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6" name="Line 308"/>
            <p:cNvSpPr>
              <a:spLocks noChangeShapeType="1"/>
            </p:cNvSpPr>
            <p:nvPr/>
          </p:nvSpPr>
          <p:spPr bwMode="auto">
            <a:xfrm>
              <a:off x="1208" y="1664"/>
              <a:ext cx="0" cy="1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7" name="Line 309"/>
            <p:cNvSpPr>
              <a:spLocks noChangeShapeType="1"/>
            </p:cNvSpPr>
            <p:nvPr/>
          </p:nvSpPr>
          <p:spPr bwMode="auto">
            <a:xfrm>
              <a:off x="440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8" name="Line 310"/>
            <p:cNvSpPr>
              <a:spLocks noChangeShapeType="1"/>
            </p:cNvSpPr>
            <p:nvPr/>
          </p:nvSpPr>
          <p:spPr bwMode="auto">
            <a:xfrm>
              <a:off x="672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79" name="Line 311"/>
            <p:cNvSpPr>
              <a:spLocks noChangeShapeType="1"/>
            </p:cNvSpPr>
            <p:nvPr/>
          </p:nvSpPr>
          <p:spPr bwMode="auto">
            <a:xfrm>
              <a:off x="928" y="144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0" name="Line 312"/>
            <p:cNvSpPr>
              <a:spLocks noChangeShapeType="1"/>
            </p:cNvSpPr>
            <p:nvPr/>
          </p:nvSpPr>
          <p:spPr bwMode="auto">
            <a:xfrm>
              <a:off x="1208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1" name="Line 313"/>
            <p:cNvSpPr>
              <a:spLocks noChangeShapeType="1"/>
            </p:cNvSpPr>
            <p:nvPr/>
          </p:nvSpPr>
          <p:spPr bwMode="auto">
            <a:xfrm>
              <a:off x="1208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2" name="Line 314"/>
            <p:cNvSpPr>
              <a:spLocks noChangeShapeType="1"/>
            </p:cNvSpPr>
            <p:nvPr/>
          </p:nvSpPr>
          <p:spPr bwMode="auto">
            <a:xfrm>
              <a:off x="1424" y="1208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3" name="Line 315"/>
            <p:cNvSpPr>
              <a:spLocks noChangeShapeType="1"/>
            </p:cNvSpPr>
            <p:nvPr/>
          </p:nvSpPr>
          <p:spPr bwMode="auto">
            <a:xfrm>
              <a:off x="1672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4" name="Line 316"/>
            <p:cNvSpPr>
              <a:spLocks noChangeShapeType="1"/>
            </p:cNvSpPr>
            <p:nvPr/>
          </p:nvSpPr>
          <p:spPr bwMode="auto">
            <a:xfrm>
              <a:off x="1208" y="968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5" name="Line 317"/>
            <p:cNvSpPr>
              <a:spLocks noChangeShapeType="1"/>
            </p:cNvSpPr>
            <p:nvPr/>
          </p:nvSpPr>
          <p:spPr bwMode="auto">
            <a:xfrm>
              <a:off x="1424" y="968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6" name="Line 318"/>
            <p:cNvSpPr>
              <a:spLocks noChangeShapeType="1"/>
            </p:cNvSpPr>
            <p:nvPr/>
          </p:nvSpPr>
          <p:spPr bwMode="auto">
            <a:xfrm>
              <a:off x="1672" y="968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7" name="Line 319"/>
            <p:cNvSpPr>
              <a:spLocks noChangeShapeType="1"/>
            </p:cNvSpPr>
            <p:nvPr/>
          </p:nvSpPr>
          <p:spPr bwMode="auto">
            <a:xfrm>
              <a:off x="1208" y="736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8" name="Line 320"/>
            <p:cNvSpPr>
              <a:spLocks noChangeShapeType="1"/>
            </p:cNvSpPr>
            <p:nvPr/>
          </p:nvSpPr>
          <p:spPr bwMode="auto">
            <a:xfrm>
              <a:off x="1424" y="728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89" name="Line 321"/>
            <p:cNvSpPr>
              <a:spLocks noChangeShapeType="1"/>
            </p:cNvSpPr>
            <p:nvPr/>
          </p:nvSpPr>
          <p:spPr bwMode="auto">
            <a:xfrm>
              <a:off x="1672" y="736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0" name="Line 322"/>
            <p:cNvSpPr>
              <a:spLocks noChangeShapeType="1"/>
            </p:cNvSpPr>
            <p:nvPr/>
          </p:nvSpPr>
          <p:spPr bwMode="auto">
            <a:xfrm>
              <a:off x="1424" y="144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1" name="Line 323"/>
            <p:cNvSpPr>
              <a:spLocks noChangeShapeType="1"/>
            </p:cNvSpPr>
            <p:nvPr/>
          </p:nvSpPr>
          <p:spPr bwMode="auto">
            <a:xfrm>
              <a:off x="1680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2" name="Line 324"/>
            <p:cNvSpPr>
              <a:spLocks noChangeShapeType="1"/>
            </p:cNvSpPr>
            <p:nvPr/>
          </p:nvSpPr>
          <p:spPr bwMode="auto">
            <a:xfrm>
              <a:off x="1424" y="1656"/>
              <a:ext cx="0" cy="1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3" name="Line 325"/>
            <p:cNvSpPr>
              <a:spLocks noChangeShapeType="1"/>
            </p:cNvSpPr>
            <p:nvPr/>
          </p:nvSpPr>
          <p:spPr bwMode="auto">
            <a:xfrm>
              <a:off x="1672" y="1672"/>
              <a:ext cx="0" cy="1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4" name="Line 326"/>
            <p:cNvSpPr>
              <a:spLocks noChangeShapeType="1"/>
            </p:cNvSpPr>
            <p:nvPr/>
          </p:nvSpPr>
          <p:spPr bwMode="auto">
            <a:xfrm>
              <a:off x="440" y="2672"/>
              <a:ext cx="0" cy="144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5" name="Line 327"/>
            <p:cNvSpPr>
              <a:spLocks noChangeShapeType="1"/>
            </p:cNvSpPr>
            <p:nvPr/>
          </p:nvSpPr>
          <p:spPr bwMode="auto">
            <a:xfrm>
              <a:off x="2760" y="3112"/>
              <a:ext cx="8" cy="35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6" name="Line 328"/>
            <p:cNvSpPr>
              <a:spLocks noChangeShapeType="1"/>
            </p:cNvSpPr>
            <p:nvPr/>
          </p:nvSpPr>
          <p:spPr bwMode="auto">
            <a:xfrm>
              <a:off x="1896" y="1656"/>
              <a:ext cx="0" cy="1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7" name="Line 329"/>
            <p:cNvSpPr>
              <a:spLocks noChangeShapeType="1"/>
            </p:cNvSpPr>
            <p:nvPr/>
          </p:nvSpPr>
          <p:spPr bwMode="auto">
            <a:xfrm>
              <a:off x="1896" y="1424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8" name="Line 330"/>
            <p:cNvSpPr>
              <a:spLocks noChangeShapeType="1"/>
            </p:cNvSpPr>
            <p:nvPr/>
          </p:nvSpPr>
          <p:spPr bwMode="auto">
            <a:xfrm rot="10800000" flipH="1">
              <a:off x="1704" y="1408"/>
              <a:ext cx="16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099" name="Line 331"/>
            <p:cNvSpPr>
              <a:spLocks noChangeShapeType="1"/>
            </p:cNvSpPr>
            <p:nvPr/>
          </p:nvSpPr>
          <p:spPr bwMode="auto">
            <a:xfrm>
              <a:off x="1896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0" name="Line 332"/>
            <p:cNvSpPr>
              <a:spLocks noChangeShapeType="1"/>
            </p:cNvSpPr>
            <p:nvPr/>
          </p:nvSpPr>
          <p:spPr bwMode="auto">
            <a:xfrm>
              <a:off x="1896" y="976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1" name="Line 333"/>
            <p:cNvSpPr>
              <a:spLocks noChangeShapeType="1"/>
            </p:cNvSpPr>
            <p:nvPr/>
          </p:nvSpPr>
          <p:spPr bwMode="auto">
            <a:xfrm>
              <a:off x="1896" y="736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2" name="Line 334"/>
            <p:cNvSpPr>
              <a:spLocks noChangeShapeType="1"/>
            </p:cNvSpPr>
            <p:nvPr/>
          </p:nvSpPr>
          <p:spPr bwMode="auto">
            <a:xfrm>
              <a:off x="1672" y="608"/>
              <a:ext cx="0" cy="66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3" name="Line 335"/>
            <p:cNvSpPr>
              <a:spLocks noChangeShapeType="1"/>
            </p:cNvSpPr>
            <p:nvPr/>
          </p:nvSpPr>
          <p:spPr bwMode="auto">
            <a:xfrm>
              <a:off x="1672" y="432"/>
              <a:ext cx="0" cy="66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4" name="Line 336"/>
            <p:cNvSpPr>
              <a:spLocks noChangeShapeType="1"/>
            </p:cNvSpPr>
            <p:nvPr/>
          </p:nvSpPr>
          <p:spPr bwMode="auto">
            <a:xfrm>
              <a:off x="1672" y="240"/>
              <a:ext cx="0" cy="66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5" name="Line 337"/>
            <p:cNvSpPr>
              <a:spLocks noChangeShapeType="1"/>
            </p:cNvSpPr>
            <p:nvPr/>
          </p:nvSpPr>
          <p:spPr bwMode="auto">
            <a:xfrm>
              <a:off x="1680" y="56"/>
              <a:ext cx="0" cy="66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6" name="Line 338"/>
            <p:cNvSpPr>
              <a:spLocks noChangeShapeType="1"/>
            </p:cNvSpPr>
            <p:nvPr/>
          </p:nvSpPr>
          <p:spPr bwMode="auto">
            <a:xfrm>
              <a:off x="1896" y="56"/>
              <a:ext cx="0" cy="66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7" name="Line 339"/>
            <p:cNvSpPr>
              <a:spLocks noChangeShapeType="1"/>
            </p:cNvSpPr>
            <p:nvPr/>
          </p:nvSpPr>
          <p:spPr bwMode="auto">
            <a:xfrm rot="10800000" flipH="1">
              <a:off x="1904" y="256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8" name="Line 340"/>
            <p:cNvSpPr>
              <a:spLocks noChangeShapeType="1"/>
            </p:cNvSpPr>
            <p:nvPr/>
          </p:nvSpPr>
          <p:spPr bwMode="auto">
            <a:xfrm rot="10800000" flipH="1">
              <a:off x="1896" y="424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09" name="Line 341"/>
            <p:cNvSpPr>
              <a:spLocks noChangeShapeType="1"/>
            </p:cNvSpPr>
            <p:nvPr/>
          </p:nvSpPr>
          <p:spPr bwMode="auto">
            <a:xfrm rot="10800000" flipH="1">
              <a:off x="1896" y="592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0" name="Line 342"/>
            <p:cNvSpPr>
              <a:spLocks noChangeShapeType="1"/>
            </p:cNvSpPr>
            <p:nvPr/>
          </p:nvSpPr>
          <p:spPr bwMode="auto">
            <a:xfrm rot="10800000" flipH="1">
              <a:off x="2392" y="48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1" name="Line 343"/>
            <p:cNvSpPr>
              <a:spLocks noChangeShapeType="1"/>
            </p:cNvSpPr>
            <p:nvPr/>
          </p:nvSpPr>
          <p:spPr bwMode="auto">
            <a:xfrm rot="10800000" flipH="1">
              <a:off x="2632" y="48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2" name="Line 344"/>
            <p:cNvSpPr>
              <a:spLocks noChangeShapeType="1"/>
            </p:cNvSpPr>
            <p:nvPr/>
          </p:nvSpPr>
          <p:spPr bwMode="auto">
            <a:xfrm rot="10800000" flipH="1">
              <a:off x="2880" y="56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3" name="Line 345"/>
            <p:cNvSpPr>
              <a:spLocks noChangeShapeType="1"/>
            </p:cNvSpPr>
            <p:nvPr/>
          </p:nvSpPr>
          <p:spPr bwMode="auto">
            <a:xfrm rot="10800000" flipH="1">
              <a:off x="2880" y="232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4" name="Line 346"/>
            <p:cNvSpPr>
              <a:spLocks noChangeShapeType="1"/>
            </p:cNvSpPr>
            <p:nvPr/>
          </p:nvSpPr>
          <p:spPr bwMode="auto">
            <a:xfrm rot="10800000" flipH="1">
              <a:off x="2632" y="248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5" name="Line 347"/>
            <p:cNvSpPr>
              <a:spLocks noChangeShapeType="1"/>
            </p:cNvSpPr>
            <p:nvPr/>
          </p:nvSpPr>
          <p:spPr bwMode="auto">
            <a:xfrm rot="10800000" flipH="1">
              <a:off x="2632" y="424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6" name="Line 348"/>
            <p:cNvSpPr>
              <a:spLocks noChangeShapeType="1"/>
            </p:cNvSpPr>
            <p:nvPr/>
          </p:nvSpPr>
          <p:spPr bwMode="auto">
            <a:xfrm rot="10800000" flipH="1">
              <a:off x="2880" y="416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7" name="Line 349"/>
            <p:cNvSpPr>
              <a:spLocks noChangeShapeType="1"/>
            </p:cNvSpPr>
            <p:nvPr/>
          </p:nvSpPr>
          <p:spPr bwMode="auto">
            <a:xfrm rot="10800000" flipH="1">
              <a:off x="2880" y="592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8" name="Line 350"/>
            <p:cNvSpPr>
              <a:spLocks noChangeShapeType="1"/>
            </p:cNvSpPr>
            <p:nvPr/>
          </p:nvSpPr>
          <p:spPr bwMode="auto">
            <a:xfrm rot="10800000" flipH="1">
              <a:off x="2632" y="592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19" name="Line 351"/>
            <p:cNvSpPr>
              <a:spLocks noChangeShapeType="1"/>
            </p:cNvSpPr>
            <p:nvPr/>
          </p:nvSpPr>
          <p:spPr bwMode="auto">
            <a:xfrm rot="10800000" flipH="1">
              <a:off x="3128" y="592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0" name="Line 352"/>
            <p:cNvSpPr>
              <a:spLocks noChangeShapeType="1"/>
            </p:cNvSpPr>
            <p:nvPr/>
          </p:nvSpPr>
          <p:spPr bwMode="auto">
            <a:xfrm rot="10800000" flipH="1">
              <a:off x="3320" y="600"/>
              <a:ext cx="0" cy="8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1" name="Line 353"/>
            <p:cNvSpPr>
              <a:spLocks noChangeShapeType="1"/>
            </p:cNvSpPr>
            <p:nvPr/>
          </p:nvSpPr>
          <p:spPr bwMode="auto">
            <a:xfrm>
              <a:off x="2392" y="768"/>
              <a:ext cx="0" cy="313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2" name="Line 354"/>
            <p:cNvSpPr>
              <a:spLocks noChangeShapeType="1"/>
            </p:cNvSpPr>
            <p:nvPr/>
          </p:nvSpPr>
          <p:spPr bwMode="auto">
            <a:xfrm>
              <a:off x="2632" y="760"/>
              <a:ext cx="0" cy="3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3" name="Line 355"/>
            <p:cNvSpPr>
              <a:spLocks noChangeShapeType="1"/>
            </p:cNvSpPr>
            <p:nvPr/>
          </p:nvSpPr>
          <p:spPr bwMode="auto">
            <a:xfrm>
              <a:off x="3320" y="784"/>
              <a:ext cx="0" cy="3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4" name="Line 356"/>
            <p:cNvSpPr>
              <a:spLocks noChangeShapeType="1"/>
            </p:cNvSpPr>
            <p:nvPr/>
          </p:nvSpPr>
          <p:spPr bwMode="auto">
            <a:xfrm>
              <a:off x="3320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5" name="Line 357"/>
            <p:cNvSpPr>
              <a:spLocks noChangeShapeType="1"/>
            </p:cNvSpPr>
            <p:nvPr/>
          </p:nvSpPr>
          <p:spPr bwMode="auto">
            <a:xfrm>
              <a:off x="3320" y="1464"/>
              <a:ext cx="0" cy="8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6" name="Line 358"/>
            <p:cNvSpPr>
              <a:spLocks noChangeShapeType="1"/>
            </p:cNvSpPr>
            <p:nvPr/>
          </p:nvSpPr>
          <p:spPr bwMode="auto">
            <a:xfrm>
              <a:off x="3320" y="1640"/>
              <a:ext cx="0" cy="8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7" name="Line 359"/>
            <p:cNvSpPr>
              <a:spLocks noChangeShapeType="1"/>
            </p:cNvSpPr>
            <p:nvPr/>
          </p:nvSpPr>
          <p:spPr bwMode="auto">
            <a:xfrm>
              <a:off x="3328" y="1824"/>
              <a:ext cx="0" cy="8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8" name="Line 360"/>
            <p:cNvSpPr>
              <a:spLocks noChangeShapeType="1"/>
            </p:cNvSpPr>
            <p:nvPr/>
          </p:nvSpPr>
          <p:spPr bwMode="auto">
            <a:xfrm>
              <a:off x="3320" y="2072"/>
              <a:ext cx="0" cy="176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29" name="Line 361"/>
            <p:cNvSpPr>
              <a:spLocks noChangeShapeType="1"/>
            </p:cNvSpPr>
            <p:nvPr/>
          </p:nvSpPr>
          <p:spPr bwMode="auto">
            <a:xfrm>
              <a:off x="3312" y="2304"/>
              <a:ext cx="0" cy="11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0" name="Line 362"/>
            <p:cNvSpPr>
              <a:spLocks noChangeShapeType="1"/>
            </p:cNvSpPr>
            <p:nvPr/>
          </p:nvSpPr>
          <p:spPr bwMode="auto">
            <a:xfrm>
              <a:off x="3320" y="2488"/>
              <a:ext cx="0" cy="11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1" name="Line 363"/>
            <p:cNvSpPr>
              <a:spLocks noChangeShapeType="1"/>
            </p:cNvSpPr>
            <p:nvPr/>
          </p:nvSpPr>
          <p:spPr bwMode="auto">
            <a:xfrm>
              <a:off x="3312" y="2664"/>
              <a:ext cx="0" cy="11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2" name="Line 364"/>
            <p:cNvSpPr>
              <a:spLocks noChangeShapeType="1"/>
            </p:cNvSpPr>
            <p:nvPr/>
          </p:nvSpPr>
          <p:spPr bwMode="auto">
            <a:xfrm>
              <a:off x="3312" y="2872"/>
              <a:ext cx="0" cy="11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3" name="Line 365"/>
            <p:cNvSpPr>
              <a:spLocks noChangeShapeType="1"/>
            </p:cNvSpPr>
            <p:nvPr/>
          </p:nvSpPr>
          <p:spPr bwMode="auto">
            <a:xfrm>
              <a:off x="3312" y="3104"/>
              <a:ext cx="0" cy="7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4" name="Line 366"/>
            <p:cNvSpPr>
              <a:spLocks noChangeShapeType="1"/>
            </p:cNvSpPr>
            <p:nvPr/>
          </p:nvSpPr>
          <p:spPr bwMode="auto">
            <a:xfrm>
              <a:off x="3312" y="3256"/>
              <a:ext cx="0" cy="7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5" name="Line 367"/>
            <p:cNvSpPr>
              <a:spLocks noChangeShapeType="1"/>
            </p:cNvSpPr>
            <p:nvPr/>
          </p:nvSpPr>
          <p:spPr bwMode="auto">
            <a:xfrm>
              <a:off x="3312" y="3408"/>
              <a:ext cx="0" cy="7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6" name="Line 368"/>
            <p:cNvSpPr>
              <a:spLocks noChangeShapeType="1"/>
            </p:cNvSpPr>
            <p:nvPr/>
          </p:nvSpPr>
          <p:spPr bwMode="auto">
            <a:xfrm>
              <a:off x="2392" y="1216"/>
              <a:ext cx="0" cy="544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7" name="Line 369"/>
            <p:cNvSpPr>
              <a:spLocks noChangeShapeType="1"/>
            </p:cNvSpPr>
            <p:nvPr/>
          </p:nvSpPr>
          <p:spPr bwMode="auto">
            <a:xfrm>
              <a:off x="2632" y="1200"/>
              <a:ext cx="0" cy="16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8" name="Line 370"/>
            <p:cNvSpPr>
              <a:spLocks noChangeShapeType="1"/>
            </p:cNvSpPr>
            <p:nvPr/>
          </p:nvSpPr>
          <p:spPr bwMode="auto">
            <a:xfrm>
              <a:off x="2640" y="1488"/>
              <a:ext cx="0" cy="272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39" name="Line 371"/>
            <p:cNvSpPr>
              <a:spLocks noChangeShapeType="1"/>
            </p:cNvSpPr>
            <p:nvPr/>
          </p:nvSpPr>
          <p:spPr bwMode="auto">
            <a:xfrm>
              <a:off x="2392" y="1872"/>
              <a:ext cx="0" cy="1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40" name="Line 372"/>
            <p:cNvSpPr>
              <a:spLocks noChangeShapeType="1"/>
            </p:cNvSpPr>
            <p:nvPr/>
          </p:nvSpPr>
          <p:spPr bwMode="auto">
            <a:xfrm>
              <a:off x="2632" y="1856"/>
              <a:ext cx="0" cy="1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41" name="Line 373"/>
            <p:cNvSpPr>
              <a:spLocks noChangeShapeType="1"/>
            </p:cNvSpPr>
            <p:nvPr/>
          </p:nvSpPr>
          <p:spPr bwMode="auto">
            <a:xfrm>
              <a:off x="2968" y="1856"/>
              <a:ext cx="0" cy="12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42" name="Line 374"/>
            <p:cNvSpPr>
              <a:spLocks noChangeShapeType="1"/>
            </p:cNvSpPr>
            <p:nvPr/>
          </p:nvSpPr>
          <p:spPr bwMode="auto">
            <a:xfrm>
              <a:off x="2984" y="1472"/>
              <a:ext cx="0" cy="288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43" name="Line 375"/>
            <p:cNvSpPr>
              <a:spLocks noChangeShapeType="1"/>
            </p:cNvSpPr>
            <p:nvPr/>
          </p:nvSpPr>
          <p:spPr bwMode="auto">
            <a:xfrm rot="10800000" flipH="1">
              <a:off x="2944" y="552"/>
              <a:ext cx="12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44" name="Line 376"/>
            <p:cNvSpPr>
              <a:spLocks noChangeShapeType="1"/>
            </p:cNvSpPr>
            <p:nvPr/>
          </p:nvSpPr>
          <p:spPr bwMode="auto">
            <a:xfrm rot="10800000" flipH="1">
              <a:off x="3176" y="552"/>
              <a:ext cx="12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45" name="Line 377"/>
            <p:cNvSpPr>
              <a:spLocks noChangeShapeType="1"/>
            </p:cNvSpPr>
            <p:nvPr/>
          </p:nvSpPr>
          <p:spPr bwMode="auto">
            <a:xfrm rot="10800000" flipH="1">
              <a:off x="2944" y="704"/>
              <a:ext cx="12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46" name="Line 378"/>
            <p:cNvSpPr>
              <a:spLocks noChangeShapeType="1"/>
            </p:cNvSpPr>
            <p:nvPr/>
          </p:nvSpPr>
          <p:spPr bwMode="auto">
            <a:xfrm rot="10800000" flipH="1">
              <a:off x="3160" y="704"/>
              <a:ext cx="12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47" name="Line 379"/>
            <p:cNvSpPr>
              <a:spLocks noChangeShapeType="1"/>
            </p:cNvSpPr>
            <p:nvPr/>
          </p:nvSpPr>
          <p:spPr bwMode="auto">
            <a:xfrm>
              <a:off x="2632" y="2088"/>
              <a:ext cx="0" cy="216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3148" name="Group 380"/>
          <p:cNvGrpSpPr>
            <a:grpSpLocks/>
          </p:cNvGrpSpPr>
          <p:nvPr/>
        </p:nvGrpSpPr>
        <p:grpSpPr bwMode="auto">
          <a:xfrm>
            <a:off x="151805" y="3143250"/>
            <a:ext cx="1453307" cy="276820"/>
            <a:chOff x="0" y="104"/>
            <a:chExt cx="1302" cy="248"/>
          </a:xfrm>
        </p:grpSpPr>
        <p:sp>
          <p:nvSpPr>
            <p:cNvPr id="33149" name="Line 381"/>
            <p:cNvSpPr>
              <a:spLocks noChangeShapeType="1"/>
            </p:cNvSpPr>
            <p:nvPr/>
          </p:nvSpPr>
          <p:spPr bwMode="auto">
            <a:xfrm rot="10800000" flipH="1">
              <a:off x="0" y="232"/>
              <a:ext cx="216" cy="0"/>
            </a:xfrm>
            <a:prstGeom prst="line">
              <a:avLst/>
            </a:prstGeom>
            <a:noFill/>
            <a:ln w="1270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150" name="Rectangle 382"/>
            <p:cNvSpPr>
              <a:spLocks/>
            </p:cNvSpPr>
            <p:nvPr/>
          </p:nvSpPr>
          <p:spPr bwMode="auto">
            <a:xfrm>
              <a:off x="267" y="104"/>
              <a:ext cx="103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Closed Road</a:t>
              </a:r>
            </a:p>
          </p:txBody>
        </p:sp>
      </p:grpSp>
      <p:grpSp>
        <p:nvGrpSpPr>
          <p:cNvPr id="33151" name="Group 383"/>
          <p:cNvGrpSpPr>
            <a:grpSpLocks/>
          </p:cNvGrpSpPr>
          <p:nvPr/>
        </p:nvGrpSpPr>
        <p:grpSpPr bwMode="auto">
          <a:xfrm>
            <a:off x="151805" y="1339453"/>
            <a:ext cx="5741789" cy="2839641"/>
            <a:chOff x="0" y="0"/>
            <a:chExt cx="5144" cy="2544"/>
          </a:xfrm>
        </p:grpSpPr>
        <p:sp>
          <p:nvSpPr>
            <p:cNvPr id="33152" name="Oval 384"/>
            <p:cNvSpPr>
              <a:spLocks/>
            </p:cNvSpPr>
            <p:nvPr/>
          </p:nvSpPr>
          <p:spPr bwMode="auto">
            <a:xfrm>
              <a:off x="0" y="2312"/>
              <a:ext cx="224" cy="224"/>
            </a:xfrm>
            <a:prstGeom prst="ellipse">
              <a:avLst/>
            </a:prstGeom>
            <a:solidFill>
              <a:srgbClr val="0044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Gill Sans" charset="0"/>
                </a:rPr>
                <a:t>D</a:t>
              </a:r>
            </a:p>
          </p:txBody>
        </p:sp>
        <p:sp>
          <p:nvSpPr>
            <p:cNvPr id="33153" name="Rectangle 385"/>
            <p:cNvSpPr>
              <a:spLocks/>
            </p:cNvSpPr>
            <p:nvPr/>
          </p:nvSpPr>
          <p:spPr bwMode="auto">
            <a:xfrm>
              <a:off x="288" y="2296"/>
              <a:ext cx="96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Destination</a:t>
              </a:r>
            </a:p>
          </p:txBody>
        </p:sp>
        <p:sp>
          <p:nvSpPr>
            <p:cNvPr id="33154" name="Oval 386"/>
            <p:cNvSpPr>
              <a:spLocks/>
            </p:cNvSpPr>
            <p:nvPr/>
          </p:nvSpPr>
          <p:spPr bwMode="auto">
            <a:xfrm>
              <a:off x="4920" y="0"/>
              <a:ext cx="224" cy="224"/>
            </a:xfrm>
            <a:prstGeom prst="ellipse">
              <a:avLst/>
            </a:prstGeom>
            <a:solidFill>
              <a:srgbClr val="0044FE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33155" name="Group 387"/>
          <p:cNvGrpSpPr>
            <a:grpSpLocks/>
          </p:cNvGrpSpPr>
          <p:nvPr/>
        </p:nvGrpSpPr>
        <p:grpSpPr bwMode="auto">
          <a:xfrm>
            <a:off x="151805" y="3482578"/>
            <a:ext cx="3554016" cy="1401961"/>
            <a:chOff x="0" y="104"/>
            <a:chExt cx="3184" cy="1256"/>
          </a:xfrm>
        </p:grpSpPr>
        <p:sp>
          <p:nvSpPr>
            <p:cNvPr id="33156" name="Oval 388"/>
            <p:cNvSpPr>
              <a:spLocks/>
            </p:cNvSpPr>
            <p:nvPr/>
          </p:nvSpPr>
          <p:spPr bwMode="auto">
            <a:xfrm>
              <a:off x="0" y="120"/>
              <a:ext cx="216" cy="216"/>
            </a:xfrm>
            <a:prstGeom prst="ellipse">
              <a:avLst/>
            </a:prstGeom>
            <a:solidFill>
              <a:srgbClr val="D90B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Gill Sans" charset="0"/>
                </a:rPr>
                <a:t>S</a:t>
              </a:r>
            </a:p>
          </p:txBody>
        </p:sp>
        <p:sp>
          <p:nvSpPr>
            <p:cNvPr id="33157" name="Rectangle 389"/>
            <p:cNvSpPr>
              <a:spLocks/>
            </p:cNvSpPr>
            <p:nvPr/>
          </p:nvSpPr>
          <p:spPr bwMode="auto">
            <a:xfrm>
              <a:off x="282" y="104"/>
              <a:ext cx="57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Source</a:t>
              </a:r>
            </a:p>
          </p:txBody>
        </p:sp>
        <p:sp>
          <p:nvSpPr>
            <p:cNvPr id="33158" name="Oval 390"/>
            <p:cNvSpPr>
              <a:spLocks/>
            </p:cNvSpPr>
            <p:nvPr/>
          </p:nvSpPr>
          <p:spPr bwMode="auto">
            <a:xfrm>
              <a:off x="2968" y="1144"/>
              <a:ext cx="216" cy="216"/>
            </a:xfrm>
            <a:prstGeom prst="ellipse">
              <a:avLst/>
            </a:prstGeom>
            <a:solidFill>
              <a:srgbClr val="D90B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Gill Sans" charset="0"/>
                </a:rPr>
                <a:t>S</a:t>
              </a:r>
            </a:p>
          </p:txBody>
        </p:sp>
      </p:grpSp>
      <p:sp>
        <p:nvSpPr>
          <p:cNvPr id="33159" name="Rectangle 391"/>
          <p:cNvSpPr>
            <a:spLocks/>
          </p:cNvSpPr>
          <p:nvPr/>
        </p:nvSpPr>
        <p:spPr bwMode="auto">
          <a:xfrm>
            <a:off x="178594" y="339328"/>
            <a:ext cx="1902023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Bond Percolation Theory</a:t>
            </a:r>
          </a:p>
        </p:txBody>
      </p:sp>
    </p:spTree>
    <p:extLst>
      <p:ext uri="{BB962C8B-B14F-4D97-AF65-F5344CB8AC3E}">
        <p14:creationId xmlns:p14="http://schemas.microsoft.com/office/powerpoint/2010/main" val="34190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79318"/>
            <a:ext cx="6781800" cy="5006460"/>
          </a:xfrm>
          <a:prstGeom prst="rect">
            <a:avLst/>
          </a:prstGeom>
        </p:spPr>
      </p:pic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Reliability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91D12905-0B87-CE4C-9B83-4310C33862F0}" type="slidenum">
              <a:rPr lang="en-US" sz="1300">
                <a:cs typeface="Gill Sans" charset="0"/>
              </a:rPr>
              <a:pPr algn="ctr"/>
              <a:t>31</a:t>
            </a:fld>
            <a:endParaRPr lang="en-US" sz="1300">
              <a:cs typeface="Gill Sans" charset="0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2571750" y="1723429"/>
            <a:ext cx="4768453" cy="3955852"/>
            <a:chOff x="0" y="0"/>
            <a:chExt cx="4272" cy="3544"/>
          </a:xfrm>
        </p:grpSpPr>
        <p:sp>
          <p:nvSpPr>
            <p:cNvPr id="34821" name="Freeform 5"/>
            <p:cNvSpPr>
              <a:spLocks/>
            </p:cNvSpPr>
            <p:nvPr/>
          </p:nvSpPr>
          <p:spPr bwMode="auto">
            <a:xfrm>
              <a:off x="464" y="0"/>
              <a:ext cx="3808" cy="3544"/>
            </a:xfrm>
            <a:custGeom>
              <a:avLst/>
              <a:gdLst>
                <a:gd name="T0" fmla="*/ 0 w 21600"/>
                <a:gd name="T1" fmla="*/ 21600 h 21600"/>
                <a:gd name="T2" fmla="*/ 2723 w 21600"/>
                <a:gd name="T3" fmla="*/ 21600 h 21600"/>
                <a:gd name="T4" fmla="*/ 5447 w 21600"/>
                <a:gd name="T5" fmla="*/ 21600 h 21600"/>
                <a:gd name="T6" fmla="*/ 8079 w 21600"/>
                <a:gd name="T7" fmla="*/ 21600 h 21600"/>
                <a:gd name="T8" fmla="*/ 10847 w 21600"/>
                <a:gd name="T9" fmla="*/ 21600 h 21600"/>
                <a:gd name="T10" fmla="*/ 13477 w 21600"/>
                <a:gd name="T11" fmla="*/ 1902 h 21600"/>
                <a:gd name="T12" fmla="*/ 16200 w 21600"/>
                <a:gd name="T13" fmla="*/ 0 h 21600"/>
                <a:gd name="T14" fmla="*/ 18878 w 21600"/>
                <a:gd name="T15" fmla="*/ 0 h 21600"/>
                <a:gd name="T16" fmla="*/ 20557 w 21600"/>
                <a:gd name="T17" fmla="*/ 0 h 21600"/>
                <a:gd name="T18" fmla="*/ 21600 w 21600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723" y="21600"/>
                  </a:lnTo>
                  <a:lnTo>
                    <a:pt x="5447" y="21600"/>
                  </a:lnTo>
                  <a:lnTo>
                    <a:pt x="8079" y="21600"/>
                  </a:lnTo>
                  <a:lnTo>
                    <a:pt x="10847" y="21600"/>
                  </a:lnTo>
                  <a:lnTo>
                    <a:pt x="13477" y="1902"/>
                  </a:lnTo>
                  <a:lnTo>
                    <a:pt x="16200" y="0"/>
                  </a:lnTo>
                  <a:lnTo>
                    <a:pt x="18878" y="0"/>
                  </a:lnTo>
                  <a:lnTo>
                    <a:pt x="20557" y="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2" name="AutoShape 6"/>
            <p:cNvSpPr>
              <a:spLocks/>
            </p:cNvSpPr>
            <p:nvPr/>
          </p:nvSpPr>
          <p:spPr bwMode="auto">
            <a:xfrm>
              <a:off x="0" y="1464"/>
              <a:ext cx="1000" cy="224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1056" y="1584"/>
              <a:ext cx="608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2482453" y="1705570"/>
            <a:ext cx="4839891" cy="2339578"/>
            <a:chOff x="0" y="0"/>
            <a:chExt cx="4336" cy="2096"/>
          </a:xfrm>
        </p:grpSpPr>
        <p:sp>
          <p:nvSpPr>
            <p:cNvPr id="34825" name="Freeform 9"/>
            <p:cNvSpPr>
              <a:spLocks/>
            </p:cNvSpPr>
            <p:nvPr/>
          </p:nvSpPr>
          <p:spPr bwMode="auto">
            <a:xfrm>
              <a:off x="560" y="0"/>
              <a:ext cx="3776" cy="1352"/>
            </a:xfrm>
            <a:custGeom>
              <a:avLst/>
              <a:gdLst>
                <a:gd name="T0" fmla="*/ 0 w 21600"/>
                <a:gd name="T1" fmla="*/ 21600 h 21600"/>
                <a:gd name="T2" fmla="*/ 2700 w 21600"/>
                <a:gd name="T3" fmla="*/ 1789 h 21600"/>
                <a:gd name="T4" fmla="*/ 5446 w 21600"/>
                <a:gd name="T5" fmla="*/ 128 h 21600"/>
                <a:gd name="T6" fmla="*/ 8237 w 21600"/>
                <a:gd name="T7" fmla="*/ 128 h 21600"/>
                <a:gd name="T8" fmla="*/ 10937 w 21600"/>
                <a:gd name="T9" fmla="*/ 0 h 21600"/>
                <a:gd name="T10" fmla="*/ 13592 w 21600"/>
                <a:gd name="T11" fmla="*/ 256 h 21600"/>
                <a:gd name="T12" fmla="*/ 16292 w 21600"/>
                <a:gd name="T13" fmla="*/ 256 h 21600"/>
                <a:gd name="T14" fmla="*/ 19083 w 21600"/>
                <a:gd name="T15" fmla="*/ 128 h 21600"/>
                <a:gd name="T16" fmla="*/ 20639 w 21600"/>
                <a:gd name="T17" fmla="*/ 256 h 21600"/>
                <a:gd name="T18" fmla="*/ 21600 w 21600"/>
                <a:gd name="T19" fmla="*/ 1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700" y="1789"/>
                  </a:lnTo>
                  <a:lnTo>
                    <a:pt x="5446" y="128"/>
                  </a:lnTo>
                  <a:lnTo>
                    <a:pt x="8237" y="128"/>
                  </a:lnTo>
                  <a:lnTo>
                    <a:pt x="10937" y="0"/>
                  </a:lnTo>
                  <a:lnTo>
                    <a:pt x="13592" y="256"/>
                  </a:lnTo>
                  <a:lnTo>
                    <a:pt x="16292" y="256"/>
                  </a:lnTo>
                  <a:lnTo>
                    <a:pt x="19083" y="128"/>
                  </a:lnTo>
                  <a:lnTo>
                    <a:pt x="20639" y="256"/>
                  </a:lnTo>
                  <a:lnTo>
                    <a:pt x="21600" y="128"/>
                  </a:lnTo>
                </a:path>
              </a:pathLst>
            </a:cu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6" name="AutoShape 10"/>
            <p:cNvSpPr>
              <a:spLocks/>
            </p:cNvSpPr>
            <p:nvPr/>
          </p:nvSpPr>
          <p:spPr bwMode="auto">
            <a:xfrm>
              <a:off x="0" y="1888"/>
              <a:ext cx="1104" cy="208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1136" y="2008"/>
              <a:ext cx="608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2330648" y="1714500"/>
            <a:ext cx="5000625" cy="3973711"/>
            <a:chOff x="0" y="0"/>
            <a:chExt cx="4480" cy="3560"/>
          </a:xfrm>
        </p:grpSpPr>
        <p:sp>
          <p:nvSpPr>
            <p:cNvPr id="34829" name="Freeform 13"/>
            <p:cNvSpPr>
              <a:spLocks/>
            </p:cNvSpPr>
            <p:nvPr/>
          </p:nvSpPr>
          <p:spPr bwMode="auto">
            <a:xfrm>
              <a:off x="1640" y="0"/>
              <a:ext cx="2840" cy="3560"/>
            </a:xfrm>
            <a:custGeom>
              <a:avLst/>
              <a:gdLst>
                <a:gd name="T0" fmla="*/ 0 w 21600"/>
                <a:gd name="T1" fmla="*/ 21600 h 21600"/>
                <a:gd name="T2" fmla="*/ 3529 w 21600"/>
                <a:gd name="T3" fmla="*/ 8591 h 21600"/>
                <a:gd name="T4" fmla="*/ 7240 w 21600"/>
                <a:gd name="T5" fmla="*/ 340 h 21600"/>
                <a:gd name="T6" fmla="*/ 10830 w 21600"/>
                <a:gd name="T7" fmla="*/ 0 h 21600"/>
                <a:gd name="T8" fmla="*/ 14541 w 21600"/>
                <a:gd name="T9" fmla="*/ 0 h 21600"/>
                <a:gd name="T10" fmla="*/ 18131 w 21600"/>
                <a:gd name="T11" fmla="*/ 97 h 21600"/>
                <a:gd name="T12" fmla="*/ 20322 w 21600"/>
                <a:gd name="T13" fmla="*/ 97 h 21600"/>
                <a:gd name="T14" fmla="*/ 21600 w 21600"/>
                <a:gd name="T15" fmla="*/ 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3529" y="8591"/>
                  </a:lnTo>
                  <a:lnTo>
                    <a:pt x="7240" y="340"/>
                  </a:lnTo>
                  <a:lnTo>
                    <a:pt x="10830" y="0"/>
                  </a:lnTo>
                  <a:lnTo>
                    <a:pt x="14541" y="0"/>
                  </a:lnTo>
                  <a:lnTo>
                    <a:pt x="18131" y="97"/>
                  </a:lnTo>
                  <a:lnTo>
                    <a:pt x="20322" y="97"/>
                  </a:lnTo>
                  <a:lnTo>
                    <a:pt x="21600" y="97"/>
                  </a:lnTo>
                </a:path>
              </a:pathLst>
            </a:cu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0" name="AutoShape 14"/>
            <p:cNvSpPr>
              <a:spLocks/>
            </p:cNvSpPr>
            <p:nvPr/>
          </p:nvSpPr>
          <p:spPr bwMode="auto">
            <a:xfrm>
              <a:off x="0" y="2088"/>
              <a:ext cx="1240" cy="208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>
              <a:off x="1272" y="2200"/>
              <a:ext cx="608" cy="0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2446734" y="1732359"/>
            <a:ext cx="4920258" cy="3937992"/>
            <a:chOff x="0" y="0"/>
            <a:chExt cx="4408" cy="3528"/>
          </a:xfrm>
        </p:grpSpPr>
        <p:sp>
          <p:nvSpPr>
            <p:cNvPr id="34833" name="Freeform 17"/>
            <p:cNvSpPr>
              <a:spLocks/>
            </p:cNvSpPr>
            <p:nvPr/>
          </p:nvSpPr>
          <p:spPr bwMode="auto">
            <a:xfrm>
              <a:off x="576" y="0"/>
              <a:ext cx="3832" cy="3528"/>
            </a:xfrm>
            <a:custGeom>
              <a:avLst/>
              <a:gdLst>
                <a:gd name="T0" fmla="*/ 0 w 21600"/>
                <a:gd name="T1" fmla="*/ 21600 h 21600"/>
                <a:gd name="T2" fmla="*/ 2706 w 21600"/>
                <a:gd name="T3" fmla="*/ 21600 h 21600"/>
                <a:gd name="T4" fmla="*/ 5411 w 21600"/>
                <a:gd name="T5" fmla="*/ 21600 h 21600"/>
                <a:gd name="T6" fmla="*/ 8162 w 21600"/>
                <a:gd name="T7" fmla="*/ 21600 h 21600"/>
                <a:gd name="T8" fmla="*/ 10777 w 21600"/>
                <a:gd name="T9" fmla="*/ 21600 h 21600"/>
                <a:gd name="T10" fmla="*/ 13438 w 21600"/>
                <a:gd name="T11" fmla="*/ 21600 h 21600"/>
                <a:gd name="T12" fmla="*/ 16098 w 21600"/>
                <a:gd name="T13" fmla="*/ 21600 h 21600"/>
                <a:gd name="T14" fmla="*/ 18803 w 21600"/>
                <a:gd name="T15" fmla="*/ 0 h 21600"/>
                <a:gd name="T16" fmla="*/ 20427 w 21600"/>
                <a:gd name="T17" fmla="*/ 0 h 21600"/>
                <a:gd name="T18" fmla="*/ 21600 w 21600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706" y="21600"/>
                  </a:lnTo>
                  <a:lnTo>
                    <a:pt x="5411" y="21600"/>
                  </a:lnTo>
                  <a:lnTo>
                    <a:pt x="8162" y="21600"/>
                  </a:lnTo>
                  <a:lnTo>
                    <a:pt x="10777" y="21600"/>
                  </a:lnTo>
                  <a:lnTo>
                    <a:pt x="13438" y="21600"/>
                  </a:lnTo>
                  <a:lnTo>
                    <a:pt x="16098" y="21600"/>
                  </a:lnTo>
                  <a:lnTo>
                    <a:pt x="18803" y="0"/>
                  </a:lnTo>
                  <a:lnTo>
                    <a:pt x="20427" y="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66008D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4" name="AutoShape 18"/>
            <p:cNvSpPr>
              <a:spLocks/>
            </p:cNvSpPr>
            <p:nvPr/>
          </p:nvSpPr>
          <p:spPr bwMode="auto">
            <a:xfrm>
              <a:off x="0" y="2280"/>
              <a:ext cx="1152" cy="208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66008D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168" y="2384"/>
              <a:ext cx="608" cy="0"/>
            </a:xfrm>
            <a:prstGeom prst="line">
              <a:avLst/>
            </a:prstGeom>
            <a:noFill/>
            <a:ln w="381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4836" name="Group 20"/>
          <p:cNvGrpSpPr>
            <a:grpSpLocks/>
          </p:cNvGrpSpPr>
          <p:nvPr/>
        </p:nvGrpSpPr>
        <p:grpSpPr bwMode="auto">
          <a:xfrm>
            <a:off x="2464594" y="1723429"/>
            <a:ext cx="4875609" cy="3241477"/>
            <a:chOff x="0" y="0"/>
            <a:chExt cx="4368" cy="2904"/>
          </a:xfrm>
        </p:grpSpPr>
        <p:sp>
          <p:nvSpPr>
            <p:cNvPr id="34837" name="Freeform 21"/>
            <p:cNvSpPr>
              <a:spLocks/>
            </p:cNvSpPr>
            <p:nvPr/>
          </p:nvSpPr>
          <p:spPr bwMode="auto">
            <a:xfrm>
              <a:off x="560" y="0"/>
              <a:ext cx="3808" cy="8"/>
            </a:xfrm>
            <a:custGeom>
              <a:avLst/>
              <a:gdLst>
                <a:gd name="T0" fmla="*/ 0 w 21600"/>
                <a:gd name="T1" fmla="*/ 0 h 202225376"/>
                <a:gd name="T2" fmla="*/ 2677 w 21600"/>
                <a:gd name="T3" fmla="*/ 3086 h 202225376"/>
                <a:gd name="T4" fmla="*/ 5491 w 21600"/>
                <a:gd name="T5" fmla="*/ 6171 h 202225376"/>
                <a:gd name="T6" fmla="*/ 8123 w 21600"/>
                <a:gd name="T7" fmla="*/ 9257 h 202225376"/>
                <a:gd name="T8" fmla="*/ 10800 w 21600"/>
                <a:gd name="T9" fmla="*/ 12343 h 202225376"/>
                <a:gd name="T10" fmla="*/ 13523 w 21600"/>
                <a:gd name="T11" fmla="*/ 15429 h 202225376"/>
                <a:gd name="T12" fmla="*/ 16247 w 21600"/>
                <a:gd name="T13" fmla="*/ 18514 h 202225376"/>
                <a:gd name="T14" fmla="*/ 18877 w 21600"/>
                <a:gd name="T15" fmla="*/ 21600 h 202225376"/>
                <a:gd name="T16" fmla="*/ 20602 w 21600"/>
                <a:gd name="T17" fmla="*/ 21600 h 202225376"/>
                <a:gd name="T18" fmla="*/ 21600 w 21600"/>
                <a:gd name="T19" fmla="*/ 21600 h 202225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02225376">
                  <a:moveTo>
                    <a:pt x="0" y="0"/>
                  </a:moveTo>
                  <a:lnTo>
                    <a:pt x="2677" y="3086"/>
                  </a:lnTo>
                  <a:lnTo>
                    <a:pt x="5491" y="6171"/>
                  </a:lnTo>
                  <a:lnTo>
                    <a:pt x="8123" y="9257"/>
                  </a:lnTo>
                  <a:lnTo>
                    <a:pt x="10800" y="12343"/>
                  </a:lnTo>
                  <a:lnTo>
                    <a:pt x="13523" y="15429"/>
                  </a:lnTo>
                  <a:lnTo>
                    <a:pt x="16247" y="18514"/>
                  </a:lnTo>
                  <a:lnTo>
                    <a:pt x="18877" y="21600"/>
                  </a:lnTo>
                  <a:lnTo>
                    <a:pt x="20602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8" name="AutoShape 22"/>
            <p:cNvSpPr>
              <a:spLocks/>
            </p:cNvSpPr>
            <p:nvPr/>
          </p:nvSpPr>
          <p:spPr bwMode="auto">
            <a:xfrm>
              <a:off x="208" y="1672"/>
              <a:ext cx="904" cy="216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9" name="AutoShape 23"/>
            <p:cNvSpPr>
              <a:spLocks/>
            </p:cNvSpPr>
            <p:nvPr/>
          </p:nvSpPr>
          <p:spPr bwMode="auto">
            <a:xfrm>
              <a:off x="560" y="2496"/>
              <a:ext cx="552" cy="192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0" name="AutoShape 24"/>
            <p:cNvSpPr>
              <a:spLocks/>
            </p:cNvSpPr>
            <p:nvPr/>
          </p:nvSpPr>
          <p:spPr bwMode="auto">
            <a:xfrm>
              <a:off x="0" y="2688"/>
              <a:ext cx="1112" cy="216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1" name="Line 25"/>
            <p:cNvSpPr>
              <a:spLocks noChangeShapeType="1"/>
            </p:cNvSpPr>
            <p:nvPr/>
          </p:nvSpPr>
          <p:spPr bwMode="auto">
            <a:xfrm>
              <a:off x="1152" y="1768"/>
              <a:ext cx="608" cy="0"/>
            </a:xfrm>
            <a:prstGeom prst="line">
              <a:avLst/>
            </a:prstGeom>
            <a:noFill/>
            <a:ln w="381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2" name="Line 26"/>
            <p:cNvSpPr>
              <a:spLocks noChangeShapeType="1"/>
            </p:cNvSpPr>
            <p:nvPr/>
          </p:nvSpPr>
          <p:spPr bwMode="auto">
            <a:xfrm>
              <a:off x="1152" y="2600"/>
              <a:ext cx="608" cy="0"/>
            </a:xfrm>
            <a:prstGeom prst="line">
              <a:avLst/>
            </a:prstGeom>
            <a:noFill/>
            <a:ln w="381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>
              <a:off x="1152" y="2792"/>
              <a:ext cx="608" cy="0"/>
            </a:xfrm>
            <a:prstGeom prst="line">
              <a:avLst/>
            </a:prstGeom>
            <a:noFill/>
            <a:ln w="381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7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22400"/>
            <a:ext cx="6781800" cy="5062198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Reliability</a:t>
            </a:r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2741414" y="1759148"/>
            <a:ext cx="4196953" cy="2955727"/>
          </a:xfrm>
          <a:custGeom>
            <a:avLst/>
            <a:gdLst>
              <a:gd name="T0" fmla="*/ 0 w 21600"/>
              <a:gd name="T1" fmla="*/ 21600 h 21600"/>
              <a:gd name="T2" fmla="*/ 2252 w 21600"/>
              <a:gd name="T3" fmla="*/ 21600 h 21600"/>
              <a:gd name="T4" fmla="*/ 4320 w 21600"/>
              <a:gd name="T5" fmla="*/ 21535 h 21600"/>
              <a:gd name="T6" fmla="*/ 6434 w 21600"/>
              <a:gd name="T7" fmla="*/ 21600 h 21600"/>
              <a:gd name="T8" fmla="*/ 8824 w 21600"/>
              <a:gd name="T9" fmla="*/ 21600 h 21600"/>
              <a:gd name="T10" fmla="*/ 10846 w 21600"/>
              <a:gd name="T11" fmla="*/ 19055 h 21600"/>
              <a:gd name="T12" fmla="*/ 12914 w 21600"/>
              <a:gd name="T13" fmla="*/ 15466 h 21600"/>
              <a:gd name="T14" fmla="*/ 15212 w 21600"/>
              <a:gd name="T15" fmla="*/ 12986 h 21600"/>
              <a:gd name="T16" fmla="*/ 17372 w 21600"/>
              <a:gd name="T17" fmla="*/ 10898 h 21600"/>
              <a:gd name="T18" fmla="*/ 19532 w 21600"/>
              <a:gd name="T19" fmla="*/ 9593 h 21600"/>
              <a:gd name="T20" fmla="*/ 21600 w 21600"/>
              <a:gd name="T21" fmla="*/ 8222 h 21600"/>
              <a:gd name="T22" fmla="*/ 21600 w 21600"/>
              <a:gd name="T23" fmla="*/ 0 h 21600"/>
              <a:gd name="T24" fmla="*/ 46 w 21600"/>
              <a:gd name="T25" fmla="*/ 0 h 21600"/>
              <a:gd name="T26" fmla="*/ 0 w 21600"/>
              <a:gd name="T27" fmla="*/ 21600 h 21600"/>
              <a:gd name="T28" fmla="*/ 0 w 21600"/>
              <a:gd name="T2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252" y="21600"/>
                </a:lnTo>
                <a:lnTo>
                  <a:pt x="4320" y="21535"/>
                </a:lnTo>
                <a:lnTo>
                  <a:pt x="6434" y="21600"/>
                </a:lnTo>
                <a:lnTo>
                  <a:pt x="8824" y="21600"/>
                </a:lnTo>
                <a:lnTo>
                  <a:pt x="10846" y="19055"/>
                </a:lnTo>
                <a:lnTo>
                  <a:pt x="12914" y="15466"/>
                </a:lnTo>
                <a:lnTo>
                  <a:pt x="15212" y="12986"/>
                </a:lnTo>
                <a:lnTo>
                  <a:pt x="17372" y="10898"/>
                </a:lnTo>
                <a:lnTo>
                  <a:pt x="19532" y="9593"/>
                </a:lnTo>
                <a:lnTo>
                  <a:pt x="21600" y="8222"/>
                </a:lnTo>
                <a:lnTo>
                  <a:pt x="21600" y="0"/>
                </a:lnTo>
                <a:lnTo>
                  <a:pt x="46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0044FE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Lucida Grande" charset="0"/>
              </a:rPr>
              <a:t>≥80% Reliability</a:t>
            </a:r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2741414" y="1759149"/>
            <a:ext cx="4188023" cy="2964656"/>
          </a:xfrm>
          <a:custGeom>
            <a:avLst/>
            <a:gdLst>
              <a:gd name="T0" fmla="*/ 0 w 21600"/>
              <a:gd name="T1" fmla="*/ 21600 h 21600"/>
              <a:gd name="T2" fmla="*/ 2211 w 21600"/>
              <a:gd name="T3" fmla="*/ 21600 h 21600"/>
              <a:gd name="T4" fmla="*/ 4237 w 21600"/>
              <a:gd name="T5" fmla="*/ 21600 h 21600"/>
              <a:gd name="T6" fmla="*/ 6540 w 21600"/>
              <a:gd name="T7" fmla="*/ 21600 h 21600"/>
              <a:gd name="T8" fmla="*/ 8704 w 21600"/>
              <a:gd name="T9" fmla="*/ 21535 h 21600"/>
              <a:gd name="T10" fmla="*/ 10823 w 21600"/>
              <a:gd name="T11" fmla="*/ 17371 h 21600"/>
              <a:gd name="T12" fmla="*/ 12988 w 21600"/>
              <a:gd name="T13" fmla="*/ 14118 h 21600"/>
              <a:gd name="T14" fmla="*/ 15106 w 21600"/>
              <a:gd name="T15" fmla="*/ 11711 h 21600"/>
              <a:gd name="T16" fmla="*/ 17363 w 21600"/>
              <a:gd name="T17" fmla="*/ 9954 h 21600"/>
              <a:gd name="T18" fmla="*/ 19528 w 21600"/>
              <a:gd name="T19" fmla="*/ 8588 h 21600"/>
              <a:gd name="T20" fmla="*/ 21600 w 21600"/>
              <a:gd name="T21" fmla="*/ 7482 h 21600"/>
              <a:gd name="T22" fmla="*/ 21554 w 21600"/>
              <a:gd name="T23" fmla="*/ 0 h 21600"/>
              <a:gd name="T24" fmla="*/ 46 w 21600"/>
              <a:gd name="T25" fmla="*/ 65 h 21600"/>
              <a:gd name="T26" fmla="*/ 0 w 21600"/>
              <a:gd name="T27" fmla="*/ 21600 h 21600"/>
              <a:gd name="T28" fmla="*/ 0 w 21600"/>
              <a:gd name="T2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211" y="21600"/>
                </a:lnTo>
                <a:lnTo>
                  <a:pt x="4237" y="21600"/>
                </a:lnTo>
                <a:lnTo>
                  <a:pt x="6540" y="21600"/>
                </a:lnTo>
                <a:lnTo>
                  <a:pt x="8704" y="21535"/>
                </a:lnTo>
                <a:lnTo>
                  <a:pt x="10823" y="17371"/>
                </a:lnTo>
                <a:lnTo>
                  <a:pt x="12988" y="14118"/>
                </a:lnTo>
                <a:lnTo>
                  <a:pt x="15106" y="11711"/>
                </a:lnTo>
                <a:lnTo>
                  <a:pt x="17363" y="9954"/>
                </a:lnTo>
                <a:lnTo>
                  <a:pt x="19528" y="8588"/>
                </a:lnTo>
                <a:lnTo>
                  <a:pt x="21600" y="7482"/>
                </a:lnTo>
                <a:lnTo>
                  <a:pt x="21554" y="0"/>
                </a:lnTo>
                <a:lnTo>
                  <a:pt x="46" y="65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D90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Lucida Grande" charset="0"/>
              </a:rPr>
              <a:t>≥90% Reliability</a:t>
            </a: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2741414" y="1750219"/>
            <a:ext cx="4188023" cy="2964656"/>
          </a:xfrm>
          <a:custGeom>
            <a:avLst/>
            <a:gdLst>
              <a:gd name="T0" fmla="*/ 0 w 21600"/>
              <a:gd name="T1" fmla="*/ 21600 h 21600"/>
              <a:gd name="T2" fmla="*/ 2165 w 21600"/>
              <a:gd name="T3" fmla="*/ 21535 h 21600"/>
              <a:gd name="T4" fmla="*/ 4283 w 21600"/>
              <a:gd name="T5" fmla="*/ 21535 h 21600"/>
              <a:gd name="T6" fmla="*/ 6448 w 21600"/>
              <a:gd name="T7" fmla="*/ 18737 h 21600"/>
              <a:gd name="T8" fmla="*/ 8658 w 21600"/>
              <a:gd name="T9" fmla="*/ 13467 h 21600"/>
              <a:gd name="T10" fmla="*/ 10777 w 21600"/>
              <a:gd name="T11" fmla="*/ 10280 h 21600"/>
              <a:gd name="T12" fmla="*/ 12988 w 21600"/>
              <a:gd name="T13" fmla="*/ 8198 h 21600"/>
              <a:gd name="T14" fmla="*/ 15106 w 21600"/>
              <a:gd name="T15" fmla="*/ 6636 h 21600"/>
              <a:gd name="T16" fmla="*/ 17225 w 21600"/>
              <a:gd name="T17" fmla="*/ 5465 h 21600"/>
              <a:gd name="T18" fmla="*/ 19389 w 21600"/>
              <a:gd name="T19" fmla="*/ 4554 h 21600"/>
              <a:gd name="T20" fmla="*/ 21554 w 21600"/>
              <a:gd name="T21" fmla="*/ 3839 h 21600"/>
              <a:gd name="T22" fmla="*/ 21600 w 21600"/>
              <a:gd name="T23" fmla="*/ 0 h 21600"/>
              <a:gd name="T24" fmla="*/ 0 w 21600"/>
              <a:gd name="T25" fmla="*/ 0 h 21600"/>
              <a:gd name="T26" fmla="*/ 0 w 21600"/>
              <a:gd name="T27" fmla="*/ 21600 h 21600"/>
              <a:gd name="T28" fmla="*/ 0 w 21600"/>
              <a:gd name="T2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5" y="21535"/>
                </a:lnTo>
                <a:lnTo>
                  <a:pt x="4283" y="21535"/>
                </a:lnTo>
                <a:lnTo>
                  <a:pt x="6448" y="18737"/>
                </a:lnTo>
                <a:lnTo>
                  <a:pt x="8658" y="13467"/>
                </a:lnTo>
                <a:lnTo>
                  <a:pt x="10777" y="10280"/>
                </a:lnTo>
                <a:lnTo>
                  <a:pt x="12988" y="8198"/>
                </a:lnTo>
                <a:lnTo>
                  <a:pt x="15106" y="6636"/>
                </a:lnTo>
                <a:lnTo>
                  <a:pt x="17225" y="5465"/>
                </a:lnTo>
                <a:lnTo>
                  <a:pt x="19389" y="4554"/>
                </a:lnTo>
                <a:lnTo>
                  <a:pt x="21554" y="3839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66B132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Lucida Grande" charset="0"/>
              </a:rPr>
              <a:t>≥99% Reliability</a:t>
            </a: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2741414" y="1750219"/>
            <a:ext cx="4196953" cy="2964656"/>
          </a:xfrm>
          <a:custGeom>
            <a:avLst/>
            <a:gdLst>
              <a:gd name="T0" fmla="*/ 46 w 21600"/>
              <a:gd name="T1" fmla="*/ 21600 h 21600"/>
              <a:gd name="T2" fmla="*/ 2206 w 21600"/>
              <a:gd name="T3" fmla="*/ 21535 h 21600"/>
              <a:gd name="T4" fmla="*/ 4366 w 21600"/>
              <a:gd name="T5" fmla="*/ 13663 h 21600"/>
              <a:gd name="T6" fmla="*/ 6526 w 21600"/>
              <a:gd name="T7" fmla="*/ 8263 h 21600"/>
              <a:gd name="T8" fmla="*/ 8686 w 21600"/>
              <a:gd name="T9" fmla="*/ 5660 h 21600"/>
              <a:gd name="T10" fmla="*/ 10846 w 21600"/>
              <a:gd name="T11" fmla="*/ 4034 h 21600"/>
              <a:gd name="T12" fmla="*/ 12960 w 21600"/>
              <a:gd name="T13" fmla="*/ 2993 h 21600"/>
              <a:gd name="T14" fmla="*/ 15120 w 21600"/>
              <a:gd name="T15" fmla="*/ 2212 h 21600"/>
              <a:gd name="T16" fmla="*/ 17280 w 21600"/>
              <a:gd name="T17" fmla="*/ 1627 h 21600"/>
              <a:gd name="T18" fmla="*/ 19440 w 21600"/>
              <a:gd name="T19" fmla="*/ 1171 h 21600"/>
              <a:gd name="T20" fmla="*/ 21600 w 21600"/>
              <a:gd name="T21" fmla="*/ 846 h 21600"/>
              <a:gd name="T22" fmla="*/ 21600 w 21600"/>
              <a:gd name="T23" fmla="*/ 0 h 21600"/>
              <a:gd name="T24" fmla="*/ 0 w 21600"/>
              <a:gd name="T25" fmla="*/ 0 h 21600"/>
              <a:gd name="T26" fmla="*/ 46 w 21600"/>
              <a:gd name="T27" fmla="*/ 21600 h 21600"/>
              <a:gd name="T28" fmla="*/ 46 w 21600"/>
              <a:gd name="T2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46" y="21600"/>
                </a:moveTo>
                <a:lnTo>
                  <a:pt x="2206" y="21535"/>
                </a:lnTo>
                <a:lnTo>
                  <a:pt x="4366" y="13663"/>
                </a:lnTo>
                <a:lnTo>
                  <a:pt x="6526" y="8263"/>
                </a:lnTo>
                <a:lnTo>
                  <a:pt x="8686" y="5660"/>
                </a:lnTo>
                <a:lnTo>
                  <a:pt x="10846" y="4034"/>
                </a:lnTo>
                <a:lnTo>
                  <a:pt x="12960" y="2993"/>
                </a:lnTo>
                <a:lnTo>
                  <a:pt x="15120" y="2212"/>
                </a:lnTo>
                <a:lnTo>
                  <a:pt x="17280" y="1627"/>
                </a:lnTo>
                <a:lnTo>
                  <a:pt x="19440" y="1171"/>
                </a:lnTo>
                <a:lnTo>
                  <a:pt x="21600" y="846"/>
                </a:lnTo>
                <a:lnTo>
                  <a:pt x="21600" y="0"/>
                </a:lnTo>
                <a:lnTo>
                  <a:pt x="0" y="0"/>
                </a:lnTo>
                <a:lnTo>
                  <a:pt x="46" y="21600"/>
                </a:lnTo>
                <a:close/>
                <a:moveTo>
                  <a:pt x="46" y="21600"/>
                </a:moveTo>
              </a:path>
            </a:pathLst>
          </a:custGeom>
          <a:solidFill>
            <a:srgbClr val="66008D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Lucida Grande" charset="0"/>
              </a:rPr>
              <a:t>≈100% Reliability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5DECAB7D-A703-F846-97E6-5754B76FD919}" type="slidenum">
              <a:rPr lang="en-US" sz="1300">
                <a:cs typeface="Gill Sans" charset="0"/>
              </a:rPr>
              <a:pPr algn="ctr"/>
              <a:t>32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autoUpdateAnimBg="0"/>
      <p:bldP spid="35843" grpId="1" animBg="1" autoUpdateAnimBg="0"/>
      <p:bldP spid="35844" grpId="0" animBg="1" autoUpdateAnimBg="0"/>
      <p:bldP spid="35844" grpId="1" animBg="1" autoUpdateAnimBg="0"/>
      <p:bldP spid="35845" grpId="0" animBg="1" autoUpdateAnimBg="0"/>
      <p:bldP spid="35845" grpId="1" animBg="1" autoUpdateAnimBg="0"/>
      <p:bldP spid="35846" grpId="0" animBg="1" autoUpdateAnimBg="0"/>
      <p:bldP spid="35846" grpId="1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16408"/>
            <a:ext cx="7239000" cy="5217792"/>
          </a:xfrm>
          <a:prstGeom prst="rect">
            <a:avLst/>
          </a:prstGeom>
        </p:spPr>
      </p:pic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Average Energy Consumption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rot="10800000" flipH="1">
            <a:off x="2419945" y="3802931"/>
            <a:ext cx="5250656" cy="1116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8" name="AutoShape 4"/>
          <p:cNvSpPr>
            <a:spLocks/>
          </p:cNvSpPr>
          <p:nvPr/>
        </p:nvSpPr>
        <p:spPr bwMode="auto">
          <a:xfrm>
            <a:off x="5822156" y="2286000"/>
            <a:ext cx="1044773" cy="214313"/>
          </a:xfrm>
          <a:prstGeom prst="roundRect">
            <a:avLst>
              <a:gd name="adj" fmla="val 50000"/>
            </a:avLst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rot="10800000" flipH="1">
            <a:off x="2419945" y="5804297"/>
            <a:ext cx="5250656" cy="0"/>
          </a:xfrm>
          <a:prstGeom prst="line">
            <a:avLst/>
          </a:prstGeom>
          <a:noFill/>
          <a:ln w="381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6206133" y="3223617"/>
            <a:ext cx="660797" cy="214313"/>
          </a:xfrm>
          <a:prstGeom prst="roundRect">
            <a:avLst>
              <a:gd name="adj" fmla="val 50000"/>
            </a:avLst>
          </a:prstGeom>
          <a:noFill/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rot="10800000" flipH="1">
            <a:off x="2428875" y="3804047"/>
            <a:ext cx="5232797" cy="200025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>
            <a:off x="5581055" y="3464719"/>
            <a:ext cx="1285875" cy="196453"/>
          </a:xfrm>
          <a:prstGeom prst="roundRect">
            <a:avLst>
              <a:gd name="adj" fmla="val 50000"/>
            </a:avLst>
          </a:prstGeom>
          <a:noFill/>
          <a:ln w="254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5581055" y="2991445"/>
            <a:ext cx="1285875" cy="205383"/>
          </a:xfrm>
          <a:prstGeom prst="roundRect">
            <a:avLst>
              <a:gd name="adj" fmla="val 50000"/>
            </a:avLst>
          </a:prstGeom>
          <a:noFill/>
          <a:ln w="254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5456039" y="2759273"/>
            <a:ext cx="1410891" cy="205383"/>
          </a:xfrm>
          <a:prstGeom prst="roundRect">
            <a:avLst>
              <a:gd name="adj" fmla="val 50000"/>
            </a:avLst>
          </a:prstGeom>
          <a:noFill/>
          <a:ln w="254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5" name="AutoShape 11"/>
          <p:cNvSpPr>
            <a:spLocks/>
          </p:cNvSpPr>
          <p:nvPr/>
        </p:nvSpPr>
        <p:spPr bwMode="auto">
          <a:xfrm>
            <a:off x="5456039" y="2527101"/>
            <a:ext cx="1410891" cy="205383"/>
          </a:xfrm>
          <a:prstGeom prst="roundRect">
            <a:avLst>
              <a:gd name="adj" fmla="val 50000"/>
            </a:avLst>
          </a:prstGeom>
          <a:noFill/>
          <a:ln w="254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6" name="AutoShape 12"/>
          <p:cNvSpPr>
            <a:spLocks/>
          </p:cNvSpPr>
          <p:nvPr/>
        </p:nvSpPr>
        <p:spPr bwMode="auto">
          <a:xfrm>
            <a:off x="5723930" y="2027039"/>
            <a:ext cx="1143000" cy="232172"/>
          </a:xfrm>
          <a:prstGeom prst="roundRect">
            <a:avLst>
              <a:gd name="adj" fmla="val 50000"/>
            </a:avLst>
          </a:prstGeom>
          <a:noFill/>
          <a:ln w="254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801222C0-B561-3B45-9F86-63AFB1942F19}" type="slidenum">
              <a:rPr lang="en-US" sz="1300">
                <a:cs typeface="Gill Sans" charset="0"/>
              </a:rPr>
              <a:pPr algn="ctr"/>
              <a:t>33</a:t>
            </a:fld>
            <a:endParaRPr lang="en-US" sz="1300">
              <a:cs typeface="Gill Sans" charset="0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6929437" y="2152055"/>
            <a:ext cx="642938" cy="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6929437" y="2384227"/>
            <a:ext cx="642938" cy="0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6929437" y="2625328"/>
            <a:ext cx="642938" cy="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6929437" y="2857500"/>
            <a:ext cx="642938" cy="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6929437" y="3098602"/>
            <a:ext cx="642938" cy="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6929437" y="3339703"/>
            <a:ext cx="642938" cy="0"/>
          </a:xfrm>
          <a:prstGeom prst="line">
            <a:avLst/>
          </a:prstGeom>
          <a:noFill/>
          <a:ln w="381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929437" y="3571875"/>
            <a:ext cx="642938" cy="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22" b="1662"/>
          <a:stretch/>
        </p:blipFill>
        <p:spPr>
          <a:xfrm>
            <a:off x="1295400" y="1568877"/>
            <a:ext cx="6553200" cy="4743986"/>
          </a:xfrm>
          <a:prstGeom prst="rect">
            <a:avLst/>
          </a:prstGeom>
        </p:spPr>
      </p:pic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Latency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4FED12AB-F236-604B-AFD3-89F90EDB73CF}" type="slidenum">
              <a:rPr lang="en-US" sz="1300">
                <a:cs typeface="Gill Sans" charset="0"/>
              </a:rPr>
              <a:pPr algn="ctr"/>
              <a:t>34</a:t>
            </a:fld>
            <a:endParaRPr lang="en-US" sz="1300">
              <a:cs typeface="Gill Sans" charset="0"/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053953" y="2035969"/>
            <a:ext cx="3696891" cy="1544836"/>
            <a:chOff x="0" y="0"/>
            <a:chExt cx="3312" cy="1384"/>
          </a:xfrm>
        </p:grpSpPr>
        <p:sp>
          <p:nvSpPr>
            <p:cNvPr id="38917" name="Freeform 5"/>
            <p:cNvSpPr>
              <a:spLocks/>
            </p:cNvSpPr>
            <p:nvPr/>
          </p:nvSpPr>
          <p:spPr bwMode="auto">
            <a:xfrm>
              <a:off x="0" y="288"/>
              <a:ext cx="3312" cy="1096"/>
            </a:xfrm>
            <a:custGeom>
              <a:avLst/>
              <a:gdLst>
                <a:gd name="T0" fmla="*/ 0 w 21600"/>
                <a:gd name="T1" fmla="*/ 10879 h 21600"/>
                <a:gd name="T2" fmla="*/ 2713 w 21600"/>
                <a:gd name="T3" fmla="*/ 2680 h 21600"/>
                <a:gd name="T4" fmla="*/ 5374 w 21600"/>
                <a:gd name="T5" fmla="*/ 0 h 21600"/>
                <a:gd name="T6" fmla="*/ 8087 w 21600"/>
                <a:gd name="T7" fmla="*/ 14663 h 21600"/>
                <a:gd name="T8" fmla="*/ 10800 w 21600"/>
                <a:gd name="T9" fmla="*/ 18604 h 21600"/>
                <a:gd name="T10" fmla="*/ 13513 w 21600"/>
                <a:gd name="T11" fmla="*/ 20339 h 21600"/>
                <a:gd name="T12" fmla="*/ 16174 w 21600"/>
                <a:gd name="T13" fmla="*/ 21285 h 21600"/>
                <a:gd name="T14" fmla="*/ 18939 w 21600"/>
                <a:gd name="T15" fmla="*/ 21600 h 21600"/>
                <a:gd name="T16" fmla="*/ 20557 w 21600"/>
                <a:gd name="T17" fmla="*/ 21600 h 21600"/>
                <a:gd name="T18" fmla="*/ 21600 w 21600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10879"/>
                  </a:moveTo>
                  <a:lnTo>
                    <a:pt x="2713" y="2680"/>
                  </a:lnTo>
                  <a:lnTo>
                    <a:pt x="5374" y="0"/>
                  </a:lnTo>
                  <a:lnTo>
                    <a:pt x="8087" y="14663"/>
                  </a:lnTo>
                  <a:lnTo>
                    <a:pt x="10800" y="18604"/>
                  </a:lnTo>
                  <a:lnTo>
                    <a:pt x="13513" y="20339"/>
                  </a:lnTo>
                  <a:lnTo>
                    <a:pt x="16174" y="21285"/>
                  </a:lnTo>
                  <a:lnTo>
                    <a:pt x="18939" y="21600"/>
                  </a:lnTo>
                  <a:lnTo>
                    <a:pt x="20557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8" name="AutoShape 6"/>
            <p:cNvSpPr>
              <a:spLocks/>
            </p:cNvSpPr>
            <p:nvPr/>
          </p:nvSpPr>
          <p:spPr bwMode="auto">
            <a:xfrm>
              <a:off x="2056" y="0"/>
              <a:ext cx="752" cy="184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rot="10800000" flipH="1">
              <a:off x="2856" y="79"/>
              <a:ext cx="392" cy="1"/>
            </a:xfrm>
            <a:prstGeom prst="line">
              <a:avLst/>
            </a:prstGeom>
            <a:noFill/>
            <a:ln w="381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3053953" y="2375297"/>
            <a:ext cx="3661172" cy="1223367"/>
            <a:chOff x="0" y="0"/>
            <a:chExt cx="3280" cy="1096"/>
          </a:xfrm>
        </p:grpSpPr>
        <p:sp>
          <p:nvSpPr>
            <p:cNvPr id="38921" name="Freeform 9"/>
            <p:cNvSpPr>
              <a:spLocks/>
            </p:cNvSpPr>
            <p:nvPr/>
          </p:nvSpPr>
          <p:spPr bwMode="auto">
            <a:xfrm>
              <a:off x="0" y="944"/>
              <a:ext cx="3280" cy="152"/>
            </a:xfrm>
            <a:custGeom>
              <a:avLst/>
              <a:gdLst>
                <a:gd name="T0" fmla="*/ 0 w 21600"/>
                <a:gd name="T1" fmla="*/ 0 h 21600"/>
                <a:gd name="T2" fmla="*/ 2739 w 21600"/>
                <a:gd name="T3" fmla="*/ 5684 h 21600"/>
                <a:gd name="T4" fmla="*/ 5426 w 21600"/>
                <a:gd name="T5" fmla="*/ 9095 h 21600"/>
                <a:gd name="T6" fmla="*/ 8165 w 21600"/>
                <a:gd name="T7" fmla="*/ 13642 h 21600"/>
                <a:gd name="T8" fmla="*/ 10905 w 21600"/>
                <a:gd name="T9" fmla="*/ 15916 h 21600"/>
                <a:gd name="T10" fmla="*/ 13591 w 21600"/>
                <a:gd name="T11" fmla="*/ 17053 h 21600"/>
                <a:gd name="T12" fmla="*/ 16331 w 21600"/>
                <a:gd name="T13" fmla="*/ 18189 h 21600"/>
                <a:gd name="T14" fmla="*/ 19070 w 21600"/>
                <a:gd name="T15" fmla="*/ 21600 h 21600"/>
                <a:gd name="T16" fmla="*/ 20706 w 21600"/>
                <a:gd name="T17" fmla="*/ 21600 h 21600"/>
                <a:gd name="T18" fmla="*/ 21600 w 21600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739" y="5684"/>
                  </a:lnTo>
                  <a:lnTo>
                    <a:pt x="5426" y="9095"/>
                  </a:lnTo>
                  <a:lnTo>
                    <a:pt x="8165" y="13642"/>
                  </a:lnTo>
                  <a:lnTo>
                    <a:pt x="10905" y="15916"/>
                  </a:lnTo>
                  <a:lnTo>
                    <a:pt x="13591" y="17053"/>
                  </a:lnTo>
                  <a:lnTo>
                    <a:pt x="16331" y="18189"/>
                  </a:lnTo>
                  <a:lnTo>
                    <a:pt x="19070" y="21600"/>
                  </a:lnTo>
                  <a:lnTo>
                    <a:pt x="20706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2" name="AutoShape 10"/>
            <p:cNvSpPr>
              <a:spLocks/>
            </p:cNvSpPr>
            <p:nvPr/>
          </p:nvSpPr>
          <p:spPr bwMode="auto">
            <a:xfrm>
              <a:off x="1960" y="0"/>
              <a:ext cx="848" cy="184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rot="10800000" flipH="1">
              <a:off x="2872" y="88"/>
              <a:ext cx="392" cy="0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3053953" y="2366367"/>
            <a:ext cx="3687961" cy="1214438"/>
            <a:chOff x="0" y="0"/>
            <a:chExt cx="3304" cy="1088"/>
          </a:xfrm>
        </p:grpSpPr>
        <p:sp>
          <p:nvSpPr>
            <p:cNvPr id="38925" name="Freeform 13"/>
            <p:cNvSpPr>
              <a:spLocks/>
            </p:cNvSpPr>
            <p:nvPr/>
          </p:nvSpPr>
          <p:spPr bwMode="auto">
            <a:xfrm>
              <a:off x="0" y="0"/>
              <a:ext cx="3304" cy="1088"/>
            </a:xfrm>
            <a:custGeom>
              <a:avLst/>
              <a:gdLst>
                <a:gd name="T0" fmla="*/ 0 w 21600"/>
                <a:gd name="T1" fmla="*/ 0 h 21600"/>
                <a:gd name="T2" fmla="*/ 2719 w 21600"/>
                <a:gd name="T3" fmla="*/ 12706 h 21600"/>
                <a:gd name="T4" fmla="*/ 5386 w 21600"/>
                <a:gd name="T5" fmla="*/ 16835 h 21600"/>
                <a:gd name="T6" fmla="*/ 8105 w 21600"/>
                <a:gd name="T7" fmla="*/ 19376 h 21600"/>
                <a:gd name="T8" fmla="*/ 10876 w 21600"/>
                <a:gd name="T9" fmla="*/ 20171 h 21600"/>
                <a:gd name="T10" fmla="*/ 13490 w 21600"/>
                <a:gd name="T11" fmla="*/ 21124 h 21600"/>
                <a:gd name="T12" fmla="*/ 16157 w 21600"/>
                <a:gd name="T13" fmla="*/ 21600 h 21600"/>
                <a:gd name="T14" fmla="*/ 18980 w 21600"/>
                <a:gd name="T15" fmla="*/ 21600 h 21600"/>
                <a:gd name="T16" fmla="*/ 20549 w 21600"/>
                <a:gd name="T17" fmla="*/ 21600 h 21600"/>
                <a:gd name="T18" fmla="*/ 21600 w 21600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719" y="12706"/>
                  </a:lnTo>
                  <a:lnTo>
                    <a:pt x="5386" y="16835"/>
                  </a:lnTo>
                  <a:lnTo>
                    <a:pt x="8105" y="19376"/>
                  </a:lnTo>
                  <a:lnTo>
                    <a:pt x="10876" y="20171"/>
                  </a:lnTo>
                  <a:lnTo>
                    <a:pt x="13490" y="21124"/>
                  </a:lnTo>
                  <a:lnTo>
                    <a:pt x="16157" y="21600"/>
                  </a:lnTo>
                  <a:lnTo>
                    <a:pt x="18980" y="21600"/>
                  </a:lnTo>
                  <a:lnTo>
                    <a:pt x="20549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AutoShape 14"/>
            <p:cNvSpPr>
              <a:spLocks/>
            </p:cNvSpPr>
            <p:nvPr/>
          </p:nvSpPr>
          <p:spPr bwMode="auto">
            <a:xfrm>
              <a:off x="1872" y="152"/>
              <a:ext cx="936" cy="184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 rot="10800000" flipH="1">
              <a:off x="2856" y="255"/>
              <a:ext cx="392" cy="1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3982641" y="2625328"/>
            <a:ext cx="2778249" cy="937617"/>
            <a:chOff x="0" y="0"/>
            <a:chExt cx="2489" cy="840"/>
          </a:xfrm>
        </p:grpSpPr>
        <p:sp>
          <p:nvSpPr>
            <p:cNvPr id="38929" name="Freeform 17"/>
            <p:cNvSpPr>
              <a:spLocks/>
            </p:cNvSpPr>
            <p:nvPr/>
          </p:nvSpPr>
          <p:spPr bwMode="auto">
            <a:xfrm>
              <a:off x="0" y="0"/>
              <a:ext cx="2489" cy="840"/>
            </a:xfrm>
            <a:custGeom>
              <a:avLst/>
              <a:gdLst>
                <a:gd name="T0" fmla="*/ 0 w 21600"/>
                <a:gd name="T1" fmla="*/ 10697 h 21600"/>
                <a:gd name="T2" fmla="*/ 3540 w 21600"/>
                <a:gd name="T3" fmla="*/ 0 h 21600"/>
                <a:gd name="T4" fmla="*/ 7149 w 21600"/>
                <a:gd name="T5" fmla="*/ 4937 h 21600"/>
                <a:gd name="T6" fmla="*/ 10758 w 21600"/>
                <a:gd name="T7" fmla="*/ 16869 h 21600"/>
                <a:gd name="T8" fmla="*/ 14298 w 21600"/>
                <a:gd name="T9" fmla="*/ 20160 h 21600"/>
                <a:gd name="T10" fmla="*/ 17977 w 21600"/>
                <a:gd name="T11" fmla="*/ 21189 h 21600"/>
                <a:gd name="T12" fmla="*/ 20059 w 21600"/>
                <a:gd name="T13" fmla="*/ 2160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10697"/>
                  </a:moveTo>
                  <a:lnTo>
                    <a:pt x="3540" y="0"/>
                  </a:lnTo>
                  <a:lnTo>
                    <a:pt x="7149" y="4937"/>
                  </a:lnTo>
                  <a:lnTo>
                    <a:pt x="10758" y="16869"/>
                  </a:lnTo>
                  <a:lnTo>
                    <a:pt x="14298" y="20160"/>
                  </a:lnTo>
                  <a:lnTo>
                    <a:pt x="17977" y="21189"/>
                  </a:lnTo>
                  <a:lnTo>
                    <a:pt x="20059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AutoShape 18"/>
            <p:cNvSpPr>
              <a:spLocks/>
            </p:cNvSpPr>
            <p:nvPr/>
          </p:nvSpPr>
          <p:spPr bwMode="auto">
            <a:xfrm>
              <a:off x="1128" y="72"/>
              <a:ext cx="848" cy="184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rot="10800000" flipH="1">
              <a:off x="2040" y="168"/>
              <a:ext cx="392" cy="0"/>
            </a:xfrm>
            <a:prstGeom prst="line">
              <a:avLst/>
            </a:prstGeom>
            <a:noFill/>
            <a:ln w="381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32" name="Group 20"/>
          <p:cNvGrpSpPr>
            <a:grpSpLocks/>
          </p:cNvGrpSpPr>
          <p:nvPr/>
        </p:nvGrpSpPr>
        <p:grpSpPr bwMode="auto">
          <a:xfrm>
            <a:off x="3052837" y="2196703"/>
            <a:ext cx="3662288" cy="1401961"/>
            <a:chOff x="0" y="0"/>
            <a:chExt cx="3280" cy="1256"/>
          </a:xfrm>
        </p:grpSpPr>
        <p:sp>
          <p:nvSpPr>
            <p:cNvPr id="38933" name="Freeform 21"/>
            <p:cNvSpPr>
              <a:spLocks/>
            </p:cNvSpPr>
            <p:nvPr/>
          </p:nvSpPr>
          <p:spPr bwMode="auto">
            <a:xfrm>
              <a:off x="0" y="1248"/>
              <a:ext cx="3280" cy="8"/>
            </a:xfrm>
            <a:custGeom>
              <a:avLst/>
              <a:gdLst>
                <a:gd name="T0" fmla="*/ 0 w 21600"/>
                <a:gd name="T1" fmla="*/ 0 h 21600"/>
                <a:gd name="T2" fmla="*/ 2792 w 21600"/>
                <a:gd name="T3" fmla="*/ 2792 h 21600"/>
                <a:gd name="T4" fmla="*/ 5426 w 21600"/>
                <a:gd name="T5" fmla="*/ 5426 h 21600"/>
                <a:gd name="T6" fmla="*/ 8218 w 21600"/>
                <a:gd name="T7" fmla="*/ 8218 h 21600"/>
                <a:gd name="T8" fmla="*/ 10958 w 21600"/>
                <a:gd name="T9" fmla="*/ 10958 h 21600"/>
                <a:gd name="T10" fmla="*/ 13697 w 21600"/>
                <a:gd name="T11" fmla="*/ 13697 h 21600"/>
                <a:gd name="T12" fmla="*/ 16384 w 21600"/>
                <a:gd name="T13" fmla="*/ 16384 h 21600"/>
                <a:gd name="T14" fmla="*/ 19017 w 21600"/>
                <a:gd name="T15" fmla="*/ 19017 h 21600"/>
                <a:gd name="T16" fmla="*/ 20703 w 21600"/>
                <a:gd name="T17" fmla="*/ 20703 h 21600"/>
                <a:gd name="T18" fmla="*/ 21600 w 21600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792" y="2792"/>
                  </a:lnTo>
                  <a:lnTo>
                    <a:pt x="5426" y="5426"/>
                  </a:lnTo>
                  <a:lnTo>
                    <a:pt x="8218" y="8218"/>
                  </a:lnTo>
                  <a:lnTo>
                    <a:pt x="10958" y="10958"/>
                  </a:lnTo>
                  <a:lnTo>
                    <a:pt x="13697" y="13697"/>
                  </a:lnTo>
                  <a:lnTo>
                    <a:pt x="16384" y="16384"/>
                  </a:lnTo>
                  <a:lnTo>
                    <a:pt x="19017" y="19017"/>
                  </a:lnTo>
                  <a:lnTo>
                    <a:pt x="20703" y="20703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4" name="AutoShape 22"/>
            <p:cNvSpPr>
              <a:spLocks/>
            </p:cNvSpPr>
            <p:nvPr/>
          </p:nvSpPr>
          <p:spPr bwMode="auto">
            <a:xfrm>
              <a:off x="2408" y="624"/>
              <a:ext cx="400" cy="168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5" name="AutoShape 23"/>
            <p:cNvSpPr>
              <a:spLocks/>
            </p:cNvSpPr>
            <p:nvPr/>
          </p:nvSpPr>
          <p:spPr bwMode="auto">
            <a:xfrm>
              <a:off x="2104" y="0"/>
              <a:ext cx="704" cy="184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6" name="AutoShape 24"/>
            <p:cNvSpPr>
              <a:spLocks/>
            </p:cNvSpPr>
            <p:nvPr/>
          </p:nvSpPr>
          <p:spPr bwMode="auto">
            <a:xfrm>
              <a:off x="1952" y="784"/>
              <a:ext cx="856" cy="168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 rot="10800000" flipH="1">
              <a:off x="2872" y="80"/>
              <a:ext cx="3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 rot="10800000" flipH="1">
              <a:off x="2872" y="712"/>
              <a:ext cx="3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 rot="10800000" flipH="1">
              <a:off x="2872" y="872"/>
              <a:ext cx="392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8940" name="Oval 28"/>
          <p:cNvSpPr>
            <a:spLocks/>
          </p:cNvSpPr>
          <p:nvPr/>
        </p:nvSpPr>
        <p:spPr bwMode="auto">
          <a:xfrm>
            <a:off x="616148" y="3982641"/>
            <a:ext cx="892969" cy="892969"/>
          </a:xfrm>
          <a:prstGeom prst="ellipse">
            <a:avLst/>
          </a:prstGeom>
          <a:solidFill>
            <a:srgbClr val="D90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S</a:t>
            </a:r>
          </a:p>
        </p:txBody>
      </p:sp>
      <p:sp>
        <p:nvSpPr>
          <p:cNvPr id="38941" name="Oval 29"/>
          <p:cNvSpPr>
            <a:spLocks/>
          </p:cNvSpPr>
          <p:nvPr/>
        </p:nvSpPr>
        <p:spPr bwMode="auto">
          <a:xfrm>
            <a:off x="616148" y="848320"/>
            <a:ext cx="892969" cy="892969"/>
          </a:xfrm>
          <a:prstGeom prst="ellipse">
            <a:avLst/>
          </a:prstGeom>
          <a:solidFill>
            <a:srgbClr val="0044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D</a:t>
            </a:r>
          </a:p>
        </p:txBody>
      </p:sp>
      <p:sp>
        <p:nvSpPr>
          <p:cNvPr id="38942" name="AutoShape 30"/>
          <p:cNvSpPr>
            <a:spLocks/>
          </p:cNvSpPr>
          <p:nvPr/>
        </p:nvSpPr>
        <p:spPr bwMode="auto">
          <a:xfrm rot="-5400000">
            <a:off x="66973" y="1777008"/>
            <a:ext cx="1991320" cy="2152055"/>
          </a:xfrm>
          <a:prstGeom prst="rightArrow">
            <a:avLst>
              <a:gd name="adj1" fmla="val 39843"/>
              <a:gd name="adj2" fmla="val 24218"/>
            </a:avLst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20 Hops</a:t>
            </a:r>
          </a:p>
        </p:txBody>
      </p:sp>
    </p:spTree>
    <p:extLst>
      <p:ext uri="{BB962C8B-B14F-4D97-AF65-F5344CB8AC3E}">
        <p14:creationId xmlns:p14="http://schemas.microsoft.com/office/powerpoint/2010/main" val="34601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473200"/>
            <a:ext cx="7061200" cy="4992979"/>
          </a:xfrm>
          <a:prstGeom prst="rect">
            <a:avLst/>
          </a:prstGeom>
        </p:spPr>
      </p:pic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Latency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95051993-7F20-B447-AC14-BEF68C659F6C}" type="slidenum">
              <a:rPr lang="en-US" sz="1300">
                <a:cs typeface="Gill Sans" charset="0"/>
              </a:rPr>
              <a:pPr algn="ctr"/>
              <a:t>35</a:t>
            </a:fld>
            <a:endParaRPr lang="en-US" sz="1300">
              <a:cs typeface="Gill Sans" charset="0"/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687836" y="1902023"/>
            <a:ext cx="4330898" cy="2893219"/>
            <a:chOff x="0" y="0"/>
            <a:chExt cx="3880" cy="2592"/>
          </a:xfrm>
        </p:grpSpPr>
        <p:sp>
          <p:nvSpPr>
            <p:cNvPr id="40965" name="Freeform 5"/>
            <p:cNvSpPr>
              <a:spLocks/>
            </p:cNvSpPr>
            <p:nvPr/>
          </p:nvSpPr>
          <p:spPr bwMode="auto">
            <a:xfrm>
              <a:off x="0" y="2584"/>
              <a:ext cx="3880" cy="8"/>
            </a:xfrm>
            <a:custGeom>
              <a:avLst/>
              <a:gdLst>
                <a:gd name="T0" fmla="*/ 0 w 21600"/>
                <a:gd name="T1" fmla="*/ 0 h 21600"/>
                <a:gd name="T2" fmla="*/ 2717 w 21600"/>
                <a:gd name="T3" fmla="*/ 2717 h 21600"/>
                <a:gd name="T4" fmla="*/ 5389 w 21600"/>
                <a:gd name="T5" fmla="*/ 5389 h 21600"/>
                <a:gd name="T6" fmla="*/ 8062 w 21600"/>
                <a:gd name="T7" fmla="*/ 8062 h 21600"/>
                <a:gd name="T8" fmla="*/ 10823 w 21600"/>
                <a:gd name="T9" fmla="*/ 10823 h 21600"/>
                <a:gd name="T10" fmla="*/ 13406 w 21600"/>
                <a:gd name="T11" fmla="*/ 13406 h 21600"/>
                <a:gd name="T12" fmla="*/ 16166 w 21600"/>
                <a:gd name="T13" fmla="*/ 16166 h 21600"/>
                <a:gd name="T14" fmla="*/ 18883 w 21600"/>
                <a:gd name="T15" fmla="*/ 18883 h 21600"/>
                <a:gd name="T16" fmla="*/ 20488 w 21600"/>
                <a:gd name="T17" fmla="*/ 20488 h 21600"/>
                <a:gd name="T18" fmla="*/ 21600 w 21600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717" y="2717"/>
                  </a:lnTo>
                  <a:lnTo>
                    <a:pt x="5389" y="5389"/>
                  </a:lnTo>
                  <a:lnTo>
                    <a:pt x="8062" y="8062"/>
                  </a:lnTo>
                  <a:lnTo>
                    <a:pt x="10823" y="10823"/>
                  </a:lnTo>
                  <a:lnTo>
                    <a:pt x="13406" y="13406"/>
                  </a:lnTo>
                  <a:lnTo>
                    <a:pt x="16166" y="16166"/>
                  </a:lnTo>
                  <a:lnTo>
                    <a:pt x="18883" y="18883"/>
                  </a:lnTo>
                  <a:lnTo>
                    <a:pt x="20488" y="20488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6" name="AutoShape 6"/>
            <p:cNvSpPr>
              <a:spLocks/>
            </p:cNvSpPr>
            <p:nvPr/>
          </p:nvSpPr>
          <p:spPr bwMode="auto">
            <a:xfrm>
              <a:off x="2528" y="0"/>
              <a:ext cx="800" cy="16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rot="10800000" flipH="1">
              <a:off x="3359" y="87"/>
              <a:ext cx="521" cy="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2687836" y="2669976"/>
            <a:ext cx="4330898" cy="776883"/>
            <a:chOff x="0" y="0"/>
            <a:chExt cx="3880" cy="696"/>
          </a:xfrm>
        </p:grpSpPr>
        <p:sp>
          <p:nvSpPr>
            <p:cNvPr id="40969" name="Freeform 9"/>
            <p:cNvSpPr>
              <a:spLocks/>
            </p:cNvSpPr>
            <p:nvPr/>
          </p:nvSpPr>
          <p:spPr bwMode="auto">
            <a:xfrm>
              <a:off x="0" y="688"/>
              <a:ext cx="3864" cy="8"/>
            </a:xfrm>
            <a:custGeom>
              <a:avLst/>
              <a:gdLst>
                <a:gd name="T0" fmla="*/ 0 w 21600"/>
                <a:gd name="T1" fmla="*/ 0 h 21600"/>
                <a:gd name="T2" fmla="*/ 2727 w 21600"/>
                <a:gd name="T3" fmla="*/ 2727 h 21600"/>
                <a:gd name="T4" fmla="*/ 5366 w 21600"/>
                <a:gd name="T5" fmla="*/ 5366 h 21600"/>
                <a:gd name="T6" fmla="*/ 8138 w 21600"/>
                <a:gd name="T7" fmla="*/ 8138 h 21600"/>
                <a:gd name="T8" fmla="*/ 10821 w 21600"/>
                <a:gd name="T9" fmla="*/ 10821 h 21600"/>
                <a:gd name="T10" fmla="*/ 13460 w 21600"/>
                <a:gd name="T11" fmla="*/ 13460 h 21600"/>
                <a:gd name="T12" fmla="*/ 16231 w 21600"/>
                <a:gd name="T13" fmla="*/ 16231 h 21600"/>
                <a:gd name="T14" fmla="*/ 18915 w 21600"/>
                <a:gd name="T15" fmla="*/ 18915 h 21600"/>
                <a:gd name="T16" fmla="*/ 20526 w 21600"/>
                <a:gd name="T17" fmla="*/ 20526 h 21600"/>
                <a:gd name="T18" fmla="*/ 21600 w 21600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727" y="2727"/>
                  </a:lnTo>
                  <a:lnTo>
                    <a:pt x="5366" y="5366"/>
                  </a:lnTo>
                  <a:lnTo>
                    <a:pt x="8138" y="8138"/>
                  </a:lnTo>
                  <a:lnTo>
                    <a:pt x="10821" y="10821"/>
                  </a:lnTo>
                  <a:lnTo>
                    <a:pt x="13460" y="13460"/>
                  </a:lnTo>
                  <a:lnTo>
                    <a:pt x="16231" y="16231"/>
                  </a:lnTo>
                  <a:lnTo>
                    <a:pt x="18915" y="18915"/>
                  </a:lnTo>
                  <a:lnTo>
                    <a:pt x="20526" y="20526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AutoShape 10"/>
            <p:cNvSpPr>
              <a:spLocks/>
            </p:cNvSpPr>
            <p:nvPr/>
          </p:nvSpPr>
          <p:spPr bwMode="auto">
            <a:xfrm>
              <a:off x="2824" y="0"/>
              <a:ext cx="504" cy="16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rot="10800000" flipH="1">
              <a:off x="3360" y="72"/>
              <a:ext cx="520" cy="0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2687836" y="2866429"/>
            <a:ext cx="4330898" cy="642938"/>
            <a:chOff x="0" y="0"/>
            <a:chExt cx="3880" cy="576"/>
          </a:xfrm>
        </p:grpSpPr>
        <p:sp>
          <p:nvSpPr>
            <p:cNvPr id="40973" name="Freeform 13"/>
            <p:cNvSpPr>
              <a:spLocks/>
            </p:cNvSpPr>
            <p:nvPr/>
          </p:nvSpPr>
          <p:spPr bwMode="auto">
            <a:xfrm>
              <a:off x="0" y="512"/>
              <a:ext cx="3856" cy="64"/>
            </a:xfrm>
            <a:custGeom>
              <a:avLst/>
              <a:gdLst>
                <a:gd name="T0" fmla="*/ 0 w 21600"/>
                <a:gd name="T1" fmla="*/ 0 h 21600"/>
                <a:gd name="T2" fmla="*/ 2734 w 21600"/>
                <a:gd name="T3" fmla="*/ 0 h 21600"/>
                <a:gd name="T4" fmla="*/ 5467 w 21600"/>
                <a:gd name="T5" fmla="*/ 0 h 21600"/>
                <a:gd name="T6" fmla="*/ 8111 w 21600"/>
                <a:gd name="T7" fmla="*/ 0 h 21600"/>
                <a:gd name="T8" fmla="*/ 10890 w 21600"/>
                <a:gd name="T9" fmla="*/ 10800 h 21600"/>
                <a:gd name="T10" fmla="*/ 13578 w 21600"/>
                <a:gd name="T11" fmla="*/ 13500 h 21600"/>
                <a:gd name="T12" fmla="*/ 16267 w 21600"/>
                <a:gd name="T13" fmla="*/ 16200 h 21600"/>
                <a:gd name="T14" fmla="*/ 18956 w 21600"/>
                <a:gd name="T15" fmla="*/ 16200 h 21600"/>
                <a:gd name="T16" fmla="*/ 20569 w 21600"/>
                <a:gd name="T17" fmla="*/ 18900 h 21600"/>
                <a:gd name="T18" fmla="*/ 21600 w 21600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734" y="0"/>
                  </a:lnTo>
                  <a:lnTo>
                    <a:pt x="5467" y="0"/>
                  </a:lnTo>
                  <a:lnTo>
                    <a:pt x="8111" y="0"/>
                  </a:lnTo>
                  <a:lnTo>
                    <a:pt x="10890" y="10800"/>
                  </a:lnTo>
                  <a:lnTo>
                    <a:pt x="13578" y="13500"/>
                  </a:lnTo>
                  <a:lnTo>
                    <a:pt x="16267" y="16200"/>
                  </a:lnTo>
                  <a:lnTo>
                    <a:pt x="18956" y="16200"/>
                  </a:lnTo>
                  <a:lnTo>
                    <a:pt x="20569" y="189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4" name="AutoShape 14"/>
            <p:cNvSpPr>
              <a:spLocks/>
            </p:cNvSpPr>
            <p:nvPr/>
          </p:nvSpPr>
          <p:spPr bwMode="auto">
            <a:xfrm>
              <a:off x="2368" y="0"/>
              <a:ext cx="960" cy="16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rot="10800000" flipH="1">
              <a:off x="3360" y="72"/>
              <a:ext cx="520" cy="0"/>
            </a:xfrm>
            <a:prstGeom prst="line">
              <a:avLst/>
            </a:prstGeom>
            <a:noFill/>
            <a:ln w="38100" cap="flat">
              <a:solidFill>
                <a:srgbClr val="66B13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2696766" y="2098477"/>
            <a:ext cx="4330898" cy="1660922"/>
            <a:chOff x="0" y="0"/>
            <a:chExt cx="3880" cy="1488"/>
          </a:xfrm>
        </p:grpSpPr>
        <p:sp>
          <p:nvSpPr>
            <p:cNvPr id="40977" name="Freeform 17"/>
            <p:cNvSpPr>
              <a:spLocks/>
            </p:cNvSpPr>
            <p:nvPr/>
          </p:nvSpPr>
          <p:spPr bwMode="auto">
            <a:xfrm>
              <a:off x="0" y="1064"/>
              <a:ext cx="3880" cy="424"/>
            </a:xfrm>
            <a:custGeom>
              <a:avLst/>
              <a:gdLst>
                <a:gd name="T0" fmla="*/ 21600 w 21600"/>
                <a:gd name="T1" fmla="*/ 21600 h 21600"/>
                <a:gd name="T2" fmla="*/ 21244 w 21600"/>
                <a:gd name="T3" fmla="*/ 21600 h 21600"/>
                <a:gd name="T4" fmla="*/ 20442 w 21600"/>
                <a:gd name="T5" fmla="*/ 21600 h 21600"/>
                <a:gd name="T6" fmla="*/ 18839 w 21600"/>
                <a:gd name="T7" fmla="*/ 20785 h 21600"/>
                <a:gd name="T8" fmla="*/ 16122 w 21600"/>
                <a:gd name="T9" fmla="*/ 19562 h 21600"/>
                <a:gd name="T10" fmla="*/ 13450 w 21600"/>
                <a:gd name="T11" fmla="*/ 17932 h 21600"/>
                <a:gd name="T12" fmla="*/ 10733 w 21600"/>
                <a:gd name="T13" fmla="*/ 15487 h 21600"/>
                <a:gd name="T14" fmla="*/ 8016 w 21600"/>
                <a:gd name="T15" fmla="*/ 12634 h 21600"/>
                <a:gd name="T16" fmla="*/ 5344 w 21600"/>
                <a:gd name="T17" fmla="*/ 9374 h 21600"/>
                <a:gd name="T18" fmla="*/ 2672 w 21600"/>
                <a:gd name="T19" fmla="*/ 4483 h 21600"/>
                <a:gd name="T20" fmla="*/ 0 w 21600"/>
                <a:gd name="T2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244" y="21600"/>
                  </a:lnTo>
                  <a:lnTo>
                    <a:pt x="20442" y="21600"/>
                  </a:lnTo>
                  <a:lnTo>
                    <a:pt x="18839" y="20785"/>
                  </a:lnTo>
                  <a:lnTo>
                    <a:pt x="16122" y="19562"/>
                  </a:lnTo>
                  <a:lnTo>
                    <a:pt x="13450" y="17932"/>
                  </a:lnTo>
                  <a:lnTo>
                    <a:pt x="10733" y="15487"/>
                  </a:lnTo>
                  <a:lnTo>
                    <a:pt x="8016" y="12634"/>
                  </a:lnTo>
                  <a:lnTo>
                    <a:pt x="5344" y="9374"/>
                  </a:lnTo>
                  <a:lnTo>
                    <a:pt x="2672" y="4483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8" name="AutoShape 18"/>
            <p:cNvSpPr>
              <a:spLocks/>
            </p:cNvSpPr>
            <p:nvPr/>
          </p:nvSpPr>
          <p:spPr bwMode="auto">
            <a:xfrm>
              <a:off x="2360" y="0"/>
              <a:ext cx="960" cy="16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 flipH="1">
              <a:off x="3352" y="72"/>
              <a:ext cx="520" cy="0"/>
            </a:xfrm>
            <a:prstGeom prst="line">
              <a:avLst/>
            </a:prstGeom>
            <a:noFill/>
            <a:ln w="381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2696766" y="2232422"/>
            <a:ext cx="4321969" cy="1687711"/>
            <a:chOff x="0" y="0"/>
            <a:chExt cx="3872" cy="1512"/>
          </a:xfrm>
        </p:grpSpPr>
        <p:sp>
          <p:nvSpPr>
            <p:cNvPr id="40981" name="Freeform 21"/>
            <p:cNvSpPr>
              <a:spLocks/>
            </p:cNvSpPr>
            <p:nvPr/>
          </p:nvSpPr>
          <p:spPr bwMode="auto">
            <a:xfrm>
              <a:off x="0" y="0"/>
              <a:ext cx="3872" cy="1512"/>
            </a:xfrm>
            <a:custGeom>
              <a:avLst/>
              <a:gdLst>
                <a:gd name="T0" fmla="*/ 21600 w 21600"/>
                <a:gd name="T1" fmla="*/ 21600 h 21600"/>
                <a:gd name="T2" fmla="*/ 21288 w 21600"/>
                <a:gd name="T3" fmla="*/ 21371 h 21600"/>
                <a:gd name="T4" fmla="*/ 20484 w 21600"/>
                <a:gd name="T5" fmla="*/ 21257 h 21600"/>
                <a:gd name="T6" fmla="*/ 18878 w 21600"/>
                <a:gd name="T7" fmla="*/ 21029 h 21600"/>
                <a:gd name="T8" fmla="*/ 16155 w 21600"/>
                <a:gd name="T9" fmla="*/ 20571 h 21600"/>
                <a:gd name="T10" fmla="*/ 13478 w 21600"/>
                <a:gd name="T11" fmla="*/ 19886 h 21600"/>
                <a:gd name="T12" fmla="*/ 10800 w 21600"/>
                <a:gd name="T13" fmla="*/ 18971 h 21600"/>
                <a:gd name="T14" fmla="*/ 8033 w 21600"/>
                <a:gd name="T15" fmla="*/ 17257 h 21600"/>
                <a:gd name="T16" fmla="*/ 5355 w 21600"/>
                <a:gd name="T17" fmla="*/ 14857 h 21600"/>
                <a:gd name="T18" fmla="*/ 2633 w 21600"/>
                <a:gd name="T19" fmla="*/ 10400 h 21600"/>
                <a:gd name="T20" fmla="*/ 0 w 21600"/>
                <a:gd name="T2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288" y="21371"/>
                  </a:lnTo>
                  <a:lnTo>
                    <a:pt x="20484" y="21257"/>
                  </a:lnTo>
                  <a:lnTo>
                    <a:pt x="18878" y="21029"/>
                  </a:lnTo>
                  <a:lnTo>
                    <a:pt x="16155" y="20571"/>
                  </a:lnTo>
                  <a:lnTo>
                    <a:pt x="13478" y="19886"/>
                  </a:lnTo>
                  <a:lnTo>
                    <a:pt x="10800" y="18971"/>
                  </a:lnTo>
                  <a:lnTo>
                    <a:pt x="8033" y="17257"/>
                  </a:lnTo>
                  <a:lnTo>
                    <a:pt x="5355" y="14857"/>
                  </a:lnTo>
                  <a:lnTo>
                    <a:pt x="2633" y="1040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2" name="AutoShape 22"/>
            <p:cNvSpPr>
              <a:spLocks/>
            </p:cNvSpPr>
            <p:nvPr/>
          </p:nvSpPr>
          <p:spPr bwMode="auto">
            <a:xfrm>
              <a:off x="2248" y="56"/>
              <a:ext cx="1072" cy="16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 rot="10800000" flipH="1">
              <a:off x="3352" y="128"/>
              <a:ext cx="520" cy="0"/>
            </a:xfrm>
            <a:prstGeom prst="line">
              <a:avLst/>
            </a:prstGeom>
            <a:noFill/>
            <a:ln w="38100" cap="flat">
              <a:solidFill>
                <a:srgbClr val="00BAF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2678906" y="1705570"/>
            <a:ext cx="4339828" cy="2366367"/>
            <a:chOff x="0" y="0"/>
            <a:chExt cx="3888" cy="2120"/>
          </a:xfrm>
        </p:grpSpPr>
        <p:sp>
          <p:nvSpPr>
            <p:cNvPr id="40985" name="Freeform 25"/>
            <p:cNvSpPr>
              <a:spLocks/>
            </p:cNvSpPr>
            <p:nvPr/>
          </p:nvSpPr>
          <p:spPr bwMode="auto">
            <a:xfrm>
              <a:off x="0" y="640"/>
              <a:ext cx="3888" cy="1480"/>
            </a:xfrm>
            <a:custGeom>
              <a:avLst/>
              <a:gdLst>
                <a:gd name="T0" fmla="*/ 21600 w 21600"/>
                <a:gd name="T1" fmla="*/ 21600 h 21600"/>
                <a:gd name="T2" fmla="*/ 21289 w 21600"/>
                <a:gd name="T3" fmla="*/ 21600 h 21600"/>
                <a:gd name="T4" fmla="*/ 20444 w 21600"/>
                <a:gd name="T5" fmla="*/ 21483 h 21600"/>
                <a:gd name="T6" fmla="*/ 18889 w 21600"/>
                <a:gd name="T7" fmla="*/ 21250 h 21600"/>
                <a:gd name="T8" fmla="*/ 16178 w 21600"/>
                <a:gd name="T9" fmla="*/ 20549 h 21600"/>
                <a:gd name="T10" fmla="*/ 13511 w 21600"/>
                <a:gd name="T11" fmla="*/ 19615 h 21600"/>
                <a:gd name="T12" fmla="*/ 10800 w 21600"/>
                <a:gd name="T13" fmla="*/ 17864 h 21600"/>
                <a:gd name="T14" fmla="*/ 8133 w 21600"/>
                <a:gd name="T15" fmla="*/ 15062 h 21600"/>
                <a:gd name="T16" fmla="*/ 5422 w 21600"/>
                <a:gd name="T17" fmla="*/ 3853 h 21600"/>
                <a:gd name="T18" fmla="*/ 2711 w 21600"/>
                <a:gd name="T19" fmla="*/ 0 h 21600"/>
                <a:gd name="T20" fmla="*/ 0 w 21600"/>
                <a:gd name="T21" fmla="*/ 8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289" y="21600"/>
                  </a:lnTo>
                  <a:lnTo>
                    <a:pt x="20444" y="21483"/>
                  </a:lnTo>
                  <a:lnTo>
                    <a:pt x="18889" y="21250"/>
                  </a:lnTo>
                  <a:lnTo>
                    <a:pt x="16178" y="20549"/>
                  </a:lnTo>
                  <a:lnTo>
                    <a:pt x="13511" y="19615"/>
                  </a:lnTo>
                  <a:lnTo>
                    <a:pt x="10800" y="17864"/>
                  </a:lnTo>
                  <a:lnTo>
                    <a:pt x="8133" y="15062"/>
                  </a:lnTo>
                  <a:lnTo>
                    <a:pt x="5422" y="3853"/>
                  </a:lnTo>
                  <a:lnTo>
                    <a:pt x="2711" y="0"/>
                  </a:lnTo>
                  <a:lnTo>
                    <a:pt x="0" y="817"/>
                  </a:lnTo>
                </a:path>
              </a:pathLst>
            </a:custGeom>
            <a:noFill/>
            <a:ln w="38100" cap="flat">
              <a:solidFill>
                <a:srgbClr val="FF530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AutoShape 26"/>
            <p:cNvSpPr>
              <a:spLocks/>
            </p:cNvSpPr>
            <p:nvPr/>
          </p:nvSpPr>
          <p:spPr bwMode="auto">
            <a:xfrm>
              <a:off x="2456" y="0"/>
              <a:ext cx="880" cy="16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530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rot="10800000" flipH="1">
              <a:off x="3368" y="72"/>
              <a:ext cx="520" cy="0"/>
            </a:xfrm>
            <a:prstGeom prst="line">
              <a:avLst/>
            </a:prstGeom>
            <a:noFill/>
            <a:ln w="38100" cap="flat">
              <a:solidFill>
                <a:srgbClr val="FF530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8" name="Group 28"/>
          <p:cNvGrpSpPr>
            <a:grpSpLocks/>
          </p:cNvGrpSpPr>
          <p:nvPr/>
        </p:nvGrpSpPr>
        <p:grpSpPr bwMode="auto">
          <a:xfrm>
            <a:off x="2687836" y="2473524"/>
            <a:ext cx="4330898" cy="1937742"/>
            <a:chOff x="0" y="0"/>
            <a:chExt cx="3880" cy="1736"/>
          </a:xfrm>
        </p:grpSpPr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0" y="792"/>
              <a:ext cx="3872" cy="944"/>
            </a:xfrm>
            <a:custGeom>
              <a:avLst/>
              <a:gdLst>
                <a:gd name="T0" fmla="*/ 21600 w 21600"/>
                <a:gd name="T1" fmla="*/ 21417 h 21600"/>
                <a:gd name="T2" fmla="*/ 21332 w 21600"/>
                <a:gd name="T3" fmla="*/ 21600 h 21600"/>
                <a:gd name="T4" fmla="*/ 20484 w 21600"/>
                <a:gd name="T5" fmla="*/ 21051 h 21600"/>
                <a:gd name="T6" fmla="*/ 18922 w 21600"/>
                <a:gd name="T7" fmla="*/ 20685 h 21600"/>
                <a:gd name="T8" fmla="*/ 16200 w 21600"/>
                <a:gd name="T9" fmla="*/ 19769 h 21600"/>
                <a:gd name="T10" fmla="*/ 13478 w 21600"/>
                <a:gd name="T11" fmla="*/ 17756 h 21600"/>
                <a:gd name="T12" fmla="*/ 10755 w 21600"/>
                <a:gd name="T13" fmla="*/ 11166 h 21600"/>
                <a:gd name="T14" fmla="*/ 8078 w 21600"/>
                <a:gd name="T15" fmla="*/ 4576 h 21600"/>
                <a:gd name="T16" fmla="*/ 5355 w 21600"/>
                <a:gd name="T17" fmla="*/ 5308 h 21600"/>
                <a:gd name="T18" fmla="*/ 2678 w 21600"/>
                <a:gd name="T19" fmla="*/ 4027 h 21600"/>
                <a:gd name="T20" fmla="*/ 0 w 21600"/>
                <a:gd name="T2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21600" y="21417"/>
                  </a:moveTo>
                  <a:lnTo>
                    <a:pt x="21332" y="21600"/>
                  </a:lnTo>
                  <a:lnTo>
                    <a:pt x="20484" y="21051"/>
                  </a:lnTo>
                  <a:lnTo>
                    <a:pt x="18922" y="20685"/>
                  </a:lnTo>
                  <a:lnTo>
                    <a:pt x="16200" y="19769"/>
                  </a:lnTo>
                  <a:lnTo>
                    <a:pt x="13478" y="17756"/>
                  </a:lnTo>
                  <a:lnTo>
                    <a:pt x="10755" y="11166"/>
                  </a:lnTo>
                  <a:lnTo>
                    <a:pt x="8078" y="4576"/>
                  </a:lnTo>
                  <a:lnTo>
                    <a:pt x="5355" y="5308"/>
                  </a:lnTo>
                  <a:lnTo>
                    <a:pt x="2678" y="4027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FFFF3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0" name="AutoShape 30"/>
            <p:cNvSpPr>
              <a:spLocks/>
            </p:cNvSpPr>
            <p:nvPr/>
          </p:nvSpPr>
          <p:spPr bwMode="auto">
            <a:xfrm>
              <a:off x="2352" y="0"/>
              <a:ext cx="976" cy="16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FF3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rot="10800000" flipH="1">
              <a:off x="3360" y="80"/>
              <a:ext cx="520" cy="0"/>
            </a:xfrm>
            <a:prstGeom prst="line">
              <a:avLst/>
            </a:prstGeom>
            <a:noFill/>
            <a:ln w="38100" cap="flat">
              <a:solidFill>
                <a:srgbClr val="FFFF3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Energy-Latency Tradeoff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36" y="2178844"/>
            <a:ext cx="4672459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61" y="3143250"/>
            <a:ext cx="5594449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14" y="5125640"/>
            <a:ext cx="6572250" cy="10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0689FBBE-B663-BF48-B177-A016FA288B62}" type="slidenum">
              <a:rPr lang="en-US" sz="1300">
                <a:cs typeface="Gill Sans" charset="0"/>
              </a:rPr>
              <a:pPr algn="ctr"/>
              <a:t>36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6" b="1009"/>
          <a:stretch/>
        </p:blipFill>
        <p:spPr>
          <a:xfrm>
            <a:off x="1143000" y="1524000"/>
            <a:ext cx="6858000" cy="4823265"/>
          </a:xfrm>
          <a:prstGeom prst="rect">
            <a:avLst/>
          </a:prstGeom>
        </p:spPr>
      </p:pic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100"/>
              <a:t>Energy-Latency Trade-off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D6A609DB-8BCA-7E40-8662-F39CDED79172}" type="slidenum">
              <a:rPr lang="en-US" sz="1300">
                <a:cs typeface="Gill Sans" charset="0"/>
              </a:rPr>
              <a:pPr algn="ctr"/>
              <a:t>37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Code Distribution Application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Study Trade Off Between Energy, Latency, and Reliability</a:t>
            </a:r>
          </a:p>
          <a:p>
            <a:pPr marL="625056"/>
            <a:r>
              <a:rPr lang="en-US"/>
              <a:t>ns-2 network simulator</a:t>
            </a:r>
          </a:p>
          <a:p>
            <a:pPr marL="625056"/>
            <a:r>
              <a:rPr lang="en-US"/>
              <a:t>Collisions and interference present</a:t>
            </a:r>
          </a:p>
        </p:txBody>
      </p:sp>
    </p:spTree>
    <p:extLst>
      <p:ext uri="{BB962C8B-B14F-4D97-AF65-F5344CB8AC3E}">
        <p14:creationId xmlns:p14="http://schemas.microsoft.com/office/powerpoint/2010/main" val="30939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Why use IEEE 802.11 PSM for simulation results?</a:t>
            </a:r>
          </a:p>
          <a:p>
            <a:pPr marL="625056"/>
            <a:r>
              <a:rPr lang="en-US"/>
              <a:t>How well would this work for other protocols like S-MAC and T-MAC?</a:t>
            </a:r>
          </a:p>
          <a:p>
            <a:pPr marL="625056"/>
            <a:r>
              <a:rPr lang="en-US"/>
              <a:t>When studying reliability, why use Bond percolation theory over Site percolation theory?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6073C0C3-B2B5-FB47-9135-219673ADE066}" type="slidenum">
              <a:rPr lang="en-US" sz="1300">
                <a:cs typeface="Gill Sans" charset="0"/>
              </a:rPr>
              <a:pPr algn="ctr"/>
              <a:t>39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Bimodal Multicast (</a:t>
            </a:r>
            <a:r>
              <a:rPr lang="en-US" dirty="0" err="1" smtClean="0"/>
              <a:t>pbcast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Kenneth P. </a:t>
            </a:r>
            <a:r>
              <a:rPr lang="en-US" dirty="0" err="1" smtClean="0"/>
              <a:t>Birman</a:t>
            </a:r>
            <a:r>
              <a:rPr lang="en-US" dirty="0" smtClean="0"/>
              <a:t>, Mark Hayden, </a:t>
            </a:r>
            <a:r>
              <a:rPr lang="en-US" dirty="0" err="1" smtClean="0"/>
              <a:t>Oznur</a:t>
            </a:r>
            <a:r>
              <a:rPr lang="en-US" dirty="0" smtClean="0"/>
              <a:t> </a:t>
            </a:r>
            <a:r>
              <a:rPr lang="en-US" dirty="0" err="1" smtClean="0"/>
              <a:t>Ozkasap</a:t>
            </a:r>
            <a:r>
              <a:rPr lang="en-US" dirty="0" smtClean="0"/>
              <a:t>, Zhen Xiao, </a:t>
            </a:r>
            <a:r>
              <a:rPr lang="en-US" dirty="0" err="1" smtClean="0"/>
              <a:t>Mihai</a:t>
            </a:r>
            <a:r>
              <a:rPr lang="en-US" dirty="0" smtClean="0"/>
              <a:t> </a:t>
            </a:r>
            <a:r>
              <a:rPr lang="en-US" dirty="0" err="1" smtClean="0"/>
              <a:t>Budiu</a:t>
            </a:r>
            <a:r>
              <a:rPr lang="en-US" dirty="0" smtClean="0"/>
              <a:t>, and </a:t>
            </a:r>
            <a:r>
              <a:rPr lang="en-US" dirty="0" err="1" smtClean="0"/>
              <a:t>Yaron</a:t>
            </a:r>
            <a:r>
              <a:rPr lang="en-US" dirty="0" smtClean="0"/>
              <a:t> </a:t>
            </a:r>
            <a:r>
              <a:rPr lang="en-US" dirty="0" err="1" smtClean="0"/>
              <a:t>Minsky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Best-Effort Protocols</a:t>
            </a:r>
          </a:p>
          <a:p>
            <a:pPr lvl="1"/>
            <a:r>
              <a:rPr lang="en-US" dirty="0" smtClean="0"/>
              <a:t>Increased scalability</a:t>
            </a:r>
          </a:p>
          <a:p>
            <a:pPr lvl="1"/>
            <a:r>
              <a:rPr lang="en-US" dirty="0" smtClean="0"/>
              <a:t>No end-to-end delivery guarantee</a:t>
            </a:r>
          </a:p>
          <a:p>
            <a:pPr lvl="1"/>
            <a:r>
              <a:rPr lang="en-US" dirty="0" smtClean="0"/>
              <a:t>Hard to reason about system state during failures</a:t>
            </a:r>
          </a:p>
          <a:p>
            <a:r>
              <a:rPr lang="en-US" dirty="0" smtClean="0"/>
              <a:t>Reliable Protocols</a:t>
            </a:r>
          </a:p>
          <a:p>
            <a:pPr lvl="1"/>
            <a:r>
              <a:rPr lang="en-US" dirty="0" smtClean="0"/>
              <a:t>Strong atomic guarantees – “all or nothing”</a:t>
            </a:r>
          </a:p>
          <a:p>
            <a:pPr lvl="1"/>
            <a:r>
              <a:rPr lang="en-US" dirty="0" smtClean="0"/>
              <a:t>Throughput is not resilient to slow nodes</a:t>
            </a:r>
          </a:p>
          <a:p>
            <a:pPr lvl="2"/>
            <a:r>
              <a:rPr lang="en-US" dirty="0" smtClean="0"/>
              <a:t>One bad apple spoils the bunch</a:t>
            </a:r>
          </a:p>
          <a:p>
            <a:pPr lvl="1"/>
            <a:r>
              <a:rPr lang="en-US" dirty="0" smtClean="0"/>
              <a:t>Background overhead reaches “meltdown”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Throughput Stability</a:t>
            </a:r>
            <a:endParaRPr lang="en-US" sz="3100" dirty="0"/>
          </a:p>
        </p:txBody>
      </p:sp>
      <p:pic>
        <p:nvPicPr>
          <p:cNvPr id="4" name="Picture 5" descr="pbcast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342" y="1600200"/>
            <a:ext cx="5167315" cy="45259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2286000"/>
            <a:ext cx="4572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Bimodal Multicast (</a:t>
            </a:r>
            <a:r>
              <a:rPr lang="en-US" dirty="0" err="1" smtClean="0"/>
              <a:t>pbcast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Atomicity – almost all or almost none </a:t>
            </a:r>
          </a:p>
          <a:p>
            <a:r>
              <a:rPr lang="en-US" dirty="0" smtClean="0"/>
              <a:t>Throughput Stability – low variance</a:t>
            </a:r>
          </a:p>
          <a:p>
            <a:r>
              <a:rPr lang="en-US" dirty="0" smtClean="0"/>
              <a:t>Ordering – per sender FIFO</a:t>
            </a:r>
          </a:p>
          <a:p>
            <a:r>
              <a:rPr lang="en-US" dirty="0" smtClean="0"/>
              <a:t>Multicast Stability – minimal message buffer</a:t>
            </a:r>
          </a:p>
          <a:p>
            <a:r>
              <a:rPr lang="en-US" dirty="0" smtClean="0"/>
              <a:t>Lost Message Detection</a:t>
            </a:r>
          </a:p>
          <a:p>
            <a:r>
              <a:rPr lang="en-US" dirty="0" smtClean="0"/>
              <a:t>Scalability – “Costs are constant or grow slowly as a function of the network size”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Pbcast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Best-effort broadcast</a:t>
            </a:r>
          </a:p>
          <a:p>
            <a:pPr lvl="1"/>
            <a:r>
              <a:rPr lang="en-US" dirty="0" smtClean="0"/>
              <a:t>IP Multicast</a:t>
            </a:r>
          </a:p>
          <a:p>
            <a:pPr lvl="1"/>
            <a:r>
              <a:rPr lang="en-US" dirty="0" smtClean="0"/>
              <a:t>or Multicast Tree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Anti-entropy</a:t>
            </a:r>
          </a:p>
          <a:p>
            <a:pPr lvl="1"/>
            <a:r>
              <a:rPr lang="en-US" dirty="0" smtClean="0"/>
              <a:t>Gossip a message list summary</a:t>
            </a:r>
          </a:p>
          <a:p>
            <a:pPr lvl="1"/>
            <a:r>
              <a:rPr lang="en-US" dirty="0" smtClean="0"/>
              <a:t>Detect message loss</a:t>
            </a:r>
          </a:p>
          <a:p>
            <a:pPr lvl="1"/>
            <a:r>
              <a:rPr lang="en-US" dirty="0" smtClean="0"/>
              <a:t>Pull messages if needed</a:t>
            </a:r>
          </a:p>
          <a:p>
            <a:pPr lvl="2"/>
            <a:r>
              <a:rPr lang="en-US" dirty="0" smtClean="0"/>
              <a:t>Why not push?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Pbcast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5" descr="pbcas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3428"/>
            <a:ext cx="8229600" cy="25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8F72-5642-47CF-B58F-4AB972521D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040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Broadcast and Anti-entropy stages occur concurrently.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6553200" y="3276600"/>
            <a:ext cx="1066800" cy="304800"/>
          </a:xfrm>
          <a:prstGeom prst="straightConnector1">
            <a:avLst/>
          </a:prstGeom>
          <a:ln w="53975" cap="flat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276600" y="2438400"/>
            <a:ext cx="609600" cy="304800"/>
          </a:xfrm>
          <a:prstGeom prst="straightConnector1">
            <a:avLst/>
          </a:prstGeom>
          <a:ln w="53975" cap="flat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00400" y="37338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1488</Words>
  <Application>Microsoft Macintosh PowerPoint</Application>
  <PresentationFormat>On-screen Show (4:3)</PresentationFormat>
  <Paragraphs>279</Paragraphs>
  <Slides>39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Epidemics</vt:lpstr>
      <vt:lpstr>It’s just like Telephone!</vt:lpstr>
      <vt:lpstr>Epidemic Convergence</vt:lpstr>
      <vt:lpstr>Bimodal Multicast (pbcast)</vt:lpstr>
      <vt:lpstr>Motivation</vt:lpstr>
      <vt:lpstr>Throughput Stability</vt:lpstr>
      <vt:lpstr>Bimodal Multicast (pbcast)</vt:lpstr>
      <vt:lpstr>Pbcast details</vt:lpstr>
      <vt:lpstr>Pbcast Example</vt:lpstr>
      <vt:lpstr>Assumptions</vt:lpstr>
      <vt:lpstr>Computational Results</vt:lpstr>
      <vt:lpstr>Rounds to Delivery</vt:lpstr>
      <vt:lpstr> Issues</vt:lpstr>
      <vt:lpstr>Optimizations</vt:lpstr>
      <vt:lpstr>Comparison to a Strong Protocol</vt:lpstr>
      <vt:lpstr>Effects of Network Congestion</vt:lpstr>
      <vt:lpstr>Comparison to SRM</vt:lpstr>
      <vt:lpstr>Questions?</vt:lpstr>
      <vt:lpstr>Exploring the Energy-Latency Trade-off for Broadcasts in Energy-Saving Sensor Networks</vt:lpstr>
      <vt:lpstr>Outline</vt:lpstr>
      <vt:lpstr>The Problem</vt:lpstr>
      <vt:lpstr>Existing Solution(s): Energy Efficient Medium Access Control (MAC) protocols</vt:lpstr>
      <vt:lpstr>Broadcast in IEEE 802.11 PSM</vt:lpstr>
      <vt:lpstr>Probability-Based Broadcast Forwarding (PBBF)</vt:lpstr>
      <vt:lpstr>PBBF Adds Two New Parameters</vt:lpstr>
      <vt:lpstr>PBBF Demonstration</vt:lpstr>
      <vt:lpstr>PBBF (cont.)</vt:lpstr>
      <vt:lpstr>Experimental Data</vt:lpstr>
      <vt:lpstr>PowerPoint Presentation</vt:lpstr>
      <vt:lpstr>PowerPoint Presentation</vt:lpstr>
      <vt:lpstr>Reliability</vt:lpstr>
      <vt:lpstr>Reliability</vt:lpstr>
      <vt:lpstr>Average Energy Consumption</vt:lpstr>
      <vt:lpstr>Latency</vt:lpstr>
      <vt:lpstr>Latency</vt:lpstr>
      <vt:lpstr>Energy-Latency Tradeoff</vt:lpstr>
      <vt:lpstr>Energy-Latency Trade-off</vt:lpstr>
      <vt:lpstr>Code Distribution Application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MichaelDFord</dc:creator>
  <cp:lastModifiedBy>Simon Krueger</cp:lastModifiedBy>
  <cp:revision>95</cp:revision>
  <dcterms:created xsi:type="dcterms:W3CDTF">2011-03-26T19:49:40Z</dcterms:created>
  <dcterms:modified xsi:type="dcterms:W3CDTF">2011-03-29T20:45:23Z</dcterms:modified>
</cp:coreProperties>
</file>