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docx" ContentType="application/vnd.openxmlformats-officedocument.wordprocessingml.document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E6D0B-559E-FC46-B917-E304A2D7CF8E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D834F-13FF-C14A-9D75-149B0F69AFB6}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F143E395-17BD-8042-8EDE-53AFAC666950}" type="parTrans" cxnId="{B551F44D-20CD-324B-A5C5-92DCFC91F5B1}">
      <dgm:prSet/>
      <dgm:spPr/>
      <dgm:t>
        <a:bodyPr/>
        <a:lstStyle/>
        <a:p>
          <a:endParaRPr lang="en-US"/>
        </a:p>
      </dgm:t>
    </dgm:pt>
    <dgm:pt modelId="{907A66F2-08F3-2C40-AFD7-74381169EF3B}" type="sibTrans" cxnId="{B551F44D-20CD-324B-A5C5-92DCFC91F5B1}">
      <dgm:prSet/>
      <dgm:spPr/>
      <dgm:t>
        <a:bodyPr/>
        <a:lstStyle/>
        <a:p>
          <a:endParaRPr lang="en-US"/>
        </a:p>
      </dgm:t>
    </dgm:pt>
    <dgm:pt modelId="{8167417A-E978-4B4D-84F7-BF091153CE47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591DD822-509E-C54A-82CC-625B14A8313E}" type="parTrans" cxnId="{D80BCF71-764B-B444-8143-2EACEC1CD4DB}">
      <dgm:prSet/>
      <dgm:spPr/>
      <dgm:t>
        <a:bodyPr/>
        <a:lstStyle/>
        <a:p>
          <a:endParaRPr lang="en-US"/>
        </a:p>
      </dgm:t>
    </dgm:pt>
    <dgm:pt modelId="{5713D5CB-7CF5-9648-B380-F2C9855517E3}" type="sibTrans" cxnId="{D80BCF71-764B-B444-8143-2EACEC1CD4DB}">
      <dgm:prSet/>
      <dgm:spPr/>
      <dgm:t>
        <a:bodyPr/>
        <a:lstStyle/>
        <a:p>
          <a:endParaRPr lang="en-US"/>
        </a:p>
      </dgm:t>
    </dgm:pt>
    <dgm:pt modelId="{14AD3890-68C6-CD44-B571-E1CD8D4F1FFD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B3FEDBF-8003-5B4B-80EB-C7786EA3B809}" type="parTrans" cxnId="{6D6FBF01-1C48-C045-9B10-CA694D1A3ED7}">
      <dgm:prSet/>
      <dgm:spPr/>
      <dgm:t>
        <a:bodyPr/>
        <a:lstStyle/>
        <a:p>
          <a:endParaRPr lang="en-US"/>
        </a:p>
      </dgm:t>
    </dgm:pt>
    <dgm:pt modelId="{2A04978F-67FF-1B48-8E62-6EA8CBE3BBE1}" type="sibTrans" cxnId="{6D6FBF01-1C48-C045-9B10-CA694D1A3ED7}">
      <dgm:prSet/>
      <dgm:spPr/>
      <dgm:t>
        <a:bodyPr/>
        <a:lstStyle/>
        <a:p>
          <a:endParaRPr lang="en-US"/>
        </a:p>
      </dgm:t>
    </dgm:pt>
    <dgm:pt modelId="{0D1E1A57-EFF8-A44A-97B5-46EAC709AF63}" type="pres">
      <dgm:prSet presAssocID="{EB9E6D0B-559E-FC46-B917-E304A2D7C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BFF969-E88A-8F44-B7F4-72F62AF8B745}" type="pres">
      <dgm:prSet presAssocID="{879D834F-13FF-C14A-9D75-149B0F69AFB6}" presName="centerShape" presStyleLbl="node0" presStyleIdx="0" presStyleCnt="1"/>
      <dgm:spPr/>
      <dgm:t>
        <a:bodyPr/>
        <a:lstStyle/>
        <a:p>
          <a:endParaRPr lang="en-US"/>
        </a:p>
      </dgm:t>
    </dgm:pt>
    <dgm:pt modelId="{AB3320F4-51EC-7F47-8E3F-967B7BA48A3C}" type="pres">
      <dgm:prSet presAssocID="{9B3FEDBF-8003-5B4B-80EB-C7786EA3B809}" presName="Name9" presStyleLbl="parChTrans1D2" presStyleIdx="0" presStyleCnt="2"/>
      <dgm:spPr/>
      <dgm:t>
        <a:bodyPr/>
        <a:lstStyle/>
        <a:p>
          <a:endParaRPr lang="en-US"/>
        </a:p>
      </dgm:t>
    </dgm:pt>
    <dgm:pt modelId="{4E1F2CBA-025E-564A-BEBB-1589E0A2CAA1}" type="pres">
      <dgm:prSet presAssocID="{9B3FEDBF-8003-5B4B-80EB-C7786EA3B80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EB3181F-A53D-4245-9E52-6641786EF0E1}" type="pres">
      <dgm:prSet presAssocID="{14AD3890-68C6-CD44-B571-E1CD8D4F1FFD}" presName="node" presStyleLbl="node1" presStyleIdx="0" presStyleCnt="2" custRadScaleRad="168571" custRadScaleInc="-99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A0F83-BC5F-D34B-84D8-3249713535C6}" type="pres">
      <dgm:prSet presAssocID="{591DD822-509E-C54A-82CC-625B14A8313E}" presName="Name9" presStyleLbl="parChTrans1D2" presStyleIdx="1" presStyleCnt="2"/>
      <dgm:spPr/>
      <dgm:t>
        <a:bodyPr/>
        <a:lstStyle/>
        <a:p>
          <a:endParaRPr lang="en-US"/>
        </a:p>
      </dgm:t>
    </dgm:pt>
    <dgm:pt modelId="{A31C9225-D471-A144-950C-57A8811BCBD0}" type="pres">
      <dgm:prSet presAssocID="{591DD822-509E-C54A-82CC-625B14A8313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42DE7D4-9BD1-4944-A9C2-F016E365D55F}" type="pres">
      <dgm:prSet presAssocID="{8167417A-E978-4B4D-84F7-BF091153CE47}" presName="node" presStyleLbl="node1" presStyleIdx="1" presStyleCnt="2" custRadScaleRad="165993" custRadScaleInc="-10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A004C-B96C-CA4B-82E8-98D59B9A19AC}" type="presOf" srcId="{14AD3890-68C6-CD44-B571-E1CD8D4F1FFD}" destId="{FEB3181F-A53D-4245-9E52-6641786EF0E1}" srcOrd="0" destOrd="0" presId="urn:microsoft.com/office/officeart/2005/8/layout/radial1"/>
    <dgm:cxn modelId="{D67D9CAF-AFA5-CB46-90D8-E0DE768DE743}" type="presOf" srcId="{879D834F-13FF-C14A-9D75-149B0F69AFB6}" destId="{6BBFF969-E88A-8F44-B7F4-72F62AF8B745}" srcOrd="0" destOrd="0" presId="urn:microsoft.com/office/officeart/2005/8/layout/radial1"/>
    <dgm:cxn modelId="{BB8F2DF8-4F34-E24A-B36D-ACCF60A9F8F4}" type="presOf" srcId="{9B3FEDBF-8003-5B4B-80EB-C7786EA3B809}" destId="{4E1F2CBA-025E-564A-BEBB-1589E0A2CAA1}" srcOrd="1" destOrd="0" presId="urn:microsoft.com/office/officeart/2005/8/layout/radial1"/>
    <dgm:cxn modelId="{B551F44D-20CD-324B-A5C5-92DCFC91F5B1}" srcId="{EB9E6D0B-559E-FC46-B917-E304A2D7CF8E}" destId="{879D834F-13FF-C14A-9D75-149B0F69AFB6}" srcOrd="0" destOrd="0" parTransId="{F143E395-17BD-8042-8EDE-53AFAC666950}" sibTransId="{907A66F2-08F3-2C40-AFD7-74381169EF3B}"/>
    <dgm:cxn modelId="{6D6FBF01-1C48-C045-9B10-CA694D1A3ED7}" srcId="{879D834F-13FF-C14A-9D75-149B0F69AFB6}" destId="{14AD3890-68C6-CD44-B571-E1CD8D4F1FFD}" srcOrd="0" destOrd="0" parTransId="{9B3FEDBF-8003-5B4B-80EB-C7786EA3B809}" sibTransId="{2A04978F-67FF-1B48-8E62-6EA8CBE3BBE1}"/>
    <dgm:cxn modelId="{F368101F-77A1-384B-A341-A063BD537E45}" type="presOf" srcId="{EB9E6D0B-559E-FC46-B917-E304A2D7CF8E}" destId="{0D1E1A57-EFF8-A44A-97B5-46EAC709AF63}" srcOrd="0" destOrd="0" presId="urn:microsoft.com/office/officeart/2005/8/layout/radial1"/>
    <dgm:cxn modelId="{D8AFB080-E8AD-8B44-8D04-654E733B8707}" type="presOf" srcId="{8167417A-E978-4B4D-84F7-BF091153CE47}" destId="{842DE7D4-9BD1-4944-A9C2-F016E365D55F}" srcOrd="0" destOrd="0" presId="urn:microsoft.com/office/officeart/2005/8/layout/radial1"/>
    <dgm:cxn modelId="{59B526EF-6404-314B-A7D2-6EBE6264BAF9}" type="presOf" srcId="{591DD822-509E-C54A-82CC-625B14A8313E}" destId="{A31C9225-D471-A144-950C-57A8811BCBD0}" srcOrd="1" destOrd="0" presId="urn:microsoft.com/office/officeart/2005/8/layout/radial1"/>
    <dgm:cxn modelId="{50FA66DF-35AE-F348-9FE1-1D26F3557CCE}" type="presOf" srcId="{9B3FEDBF-8003-5B4B-80EB-C7786EA3B809}" destId="{AB3320F4-51EC-7F47-8E3F-967B7BA48A3C}" srcOrd="0" destOrd="0" presId="urn:microsoft.com/office/officeart/2005/8/layout/radial1"/>
    <dgm:cxn modelId="{D80BCF71-764B-B444-8143-2EACEC1CD4DB}" srcId="{879D834F-13FF-C14A-9D75-149B0F69AFB6}" destId="{8167417A-E978-4B4D-84F7-BF091153CE47}" srcOrd="1" destOrd="0" parTransId="{591DD822-509E-C54A-82CC-625B14A8313E}" sibTransId="{5713D5CB-7CF5-9648-B380-F2C9855517E3}"/>
    <dgm:cxn modelId="{C5B6BB00-A4B9-DA43-B592-C750BD98D15A}" type="presOf" srcId="{591DD822-509E-C54A-82CC-625B14A8313E}" destId="{DDDA0F83-BC5F-D34B-84D8-3249713535C6}" srcOrd="0" destOrd="0" presId="urn:microsoft.com/office/officeart/2005/8/layout/radial1"/>
    <dgm:cxn modelId="{BB6BC9BF-BC41-9640-923A-8372380323C6}" type="presParOf" srcId="{0D1E1A57-EFF8-A44A-97B5-46EAC709AF63}" destId="{6BBFF969-E88A-8F44-B7F4-72F62AF8B745}" srcOrd="0" destOrd="0" presId="urn:microsoft.com/office/officeart/2005/8/layout/radial1"/>
    <dgm:cxn modelId="{5193463F-51D1-DA44-BB7A-965BE7FA47FD}" type="presParOf" srcId="{0D1E1A57-EFF8-A44A-97B5-46EAC709AF63}" destId="{AB3320F4-51EC-7F47-8E3F-967B7BA48A3C}" srcOrd="1" destOrd="0" presId="urn:microsoft.com/office/officeart/2005/8/layout/radial1"/>
    <dgm:cxn modelId="{5A52019F-9282-4346-B0D1-82DBF6E23A36}" type="presParOf" srcId="{AB3320F4-51EC-7F47-8E3F-967B7BA48A3C}" destId="{4E1F2CBA-025E-564A-BEBB-1589E0A2CAA1}" srcOrd="0" destOrd="0" presId="urn:microsoft.com/office/officeart/2005/8/layout/radial1"/>
    <dgm:cxn modelId="{DD4D16C8-EA24-3A40-8C0F-16C745663E6A}" type="presParOf" srcId="{0D1E1A57-EFF8-A44A-97B5-46EAC709AF63}" destId="{FEB3181F-A53D-4245-9E52-6641786EF0E1}" srcOrd="2" destOrd="0" presId="urn:microsoft.com/office/officeart/2005/8/layout/radial1"/>
    <dgm:cxn modelId="{861127E1-760D-7C45-9B7F-E4ADE71F58C9}" type="presParOf" srcId="{0D1E1A57-EFF8-A44A-97B5-46EAC709AF63}" destId="{DDDA0F83-BC5F-D34B-84D8-3249713535C6}" srcOrd="3" destOrd="0" presId="urn:microsoft.com/office/officeart/2005/8/layout/radial1"/>
    <dgm:cxn modelId="{BA2AB4B1-381A-D643-BC26-45D0F272C80B}" type="presParOf" srcId="{DDDA0F83-BC5F-D34B-84D8-3249713535C6}" destId="{A31C9225-D471-A144-950C-57A8811BCBD0}" srcOrd="0" destOrd="0" presId="urn:microsoft.com/office/officeart/2005/8/layout/radial1"/>
    <dgm:cxn modelId="{DBF6BD78-C79B-4B45-A37F-9AF77B688B0A}" type="presParOf" srcId="{0D1E1A57-EFF8-A44A-97B5-46EAC709AF63}" destId="{842DE7D4-9BD1-4944-A9C2-F016E365D55F}" srcOrd="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9B3D-7E10-A940-A1BC-2A5FDC5260B0}" type="datetimeFigureOut">
              <a:rPr lang="en-US" smtClean="0"/>
              <a:t>3/29/11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532A-4378-FE49-8184-359CAFC5CE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-Performance is affected</a:t>
            </a:r>
            <a:r>
              <a:rPr lang="en-US" baseline="0" dirty="0" smtClean="0"/>
              <a:t> by how much state is required. Holistic aggregates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Network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-Why does snooping perform the best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-Communication</a:t>
            </a:r>
            <a:r>
              <a:rPr lang="en-US" baseline="0" dirty="0" smtClean="0"/>
              <a:t> loss not factored into experiments so far</a:t>
            </a:r>
          </a:p>
          <a:p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Why do errors drop off as diameter increases?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More leaves in larger trees, more likely to pick a leaf node assuming some sort of uniform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-Quality is better for TAG. Why?</a:t>
            </a:r>
          </a:p>
          <a:p>
            <a:r>
              <a:rPr lang="en-US" dirty="0" smtClean="0"/>
              <a:t>	- Reduced radio contention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-Most</a:t>
            </a:r>
            <a:r>
              <a:rPr lang="en-US" baseline="0" dirty="0" smtClean="0"/>
              <a:t> optimizations discussed are for monotonic, exemplary aggregates. Is it possible to improve aggregates like median?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-What does the distribution of nodes look like in real WSN deployments? Bushy trees are optimal, but doesn’t seem likely in applications</a:t>
            </a:r>
          </a:p>
          <a:p>
            <a:r>
              <a:rPr lang="en-US" baseline="0" dirty="0" smtClean="0"/>
              <a:t>- How much energy is actually saved? We have reduced transmissions but must have other maintenance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these good assumptions?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596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Augment with color ellipses, animation, text boxes,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97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MAC layer protocol is best?? 802.11 is horrible, </a:t>
            </a:r>
            <a:r>
              <a:rPr lang="en-US" baseline="0" dirty="0" err="1" smtClean="0"/>
              <a:t>bMAC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8882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slide 19 to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28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Mote – wireless</a:t>
            </a:r>
            <a:r>
              <a:rPr lang="en-US" baseline="0" dirty="0" smtClean="0"/>
              <a:t> sensor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285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(3/16/11 22:18) -----</a:t>
            </a:r>
          </a:p>
          <a:p>
            <a:r>
              <a:rPr lang="en-US" dirty="0"/>
              <a:t>I need to update the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354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41D4-C8D6-4A48-8DB5-E363EDEC38A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2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 Applications of sensor networks? Building monitoring for earthquakes, environmental monitoring, data center temperature and power usage monitoring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TinyOS</a:t>
            </a:r>
            <a:r>
              <a:rPr lang="en-US" baseline="0" dirty="0" smtClean="0"/>
              <a:t> – operating system used on the motes</a:t>
            </a:r>
          </a:p>
          <a:p>
            <a:r>
              <a:rPr lang="en-US" baseline="0" dirty="0" err="1" smtClean="0"/>
              <a:t>nesC</a:t>
            </a:r>
            <a:r>
              <a:rPr lang="en-US" baseline="0" dirty="0" smtClean="0"/>
              <a:t> – low-level C-like language for </a:t>
            </a:r>
            <a:r>
              <a:rPr lang="en-US" baseline="0" dirty="0" err="1" smtClean="0"/>
              <a:t>TinyOS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Even though ideas are used from the database community, </a:t>
            </a:r>
            <a:r>
              <a:rPr lang="en-US" baseline="0" dirty="0" err="1" smtClean="0"/>
              <a:t>WSNs</a:t>
            </a:r>
            <a:r>
              <a:rPr lang="en-US" baseline="0" dirty="0" smtClean="0"/>
              <a:t> have several additional challenges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Example: Monitoring occupancy</a:t>
            </a:r>
            <a:r>
              <a:rPr lang="en-US" baseline="0" dirty="0" smtClean="0"/>
              <a:t> in conference rooms on a certain floor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Differences from SQL</a:t>
            </a:r>
          </a:p>
          <a:p>
            <a:pPr lvl="1">
              <a:buFontTx/>
              <a:buChar char="-"/>
            </a:pPr>
            <a:r>
              <a:rPr lang="en-US" dirty="0" smtClean="0"/>
              <a:t>Stream</a:t>
            </a:r>
            <a:r>
              <a:rPr lang="en-US" baseline="0" dirty="0" smtClean="0"/>
              <a:t> of values vs. single value; &lt;group id, aggregate value&gt; per group per epoch</a:t>
            </a:r>
          </a:p>
          <a:p>
            <a:pPr lvl="0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Queries are posed to the </a:t>
            </a:r>
            <a:r>
              <a:rPr lang="en-US" dirty="0" err="1" smtClean="0"/>
              <a:t>basestation</a:t>
            </a:r>
            <a:r>
              <a:rPr lang="en-US" dirty="0" smtClean="0"/>
              <a:t> – a powered</a:t>
            </a:r>
            <a:r>
              <a:rPr lang="en-US" baseline="0" dirty="0" smtClean="0"/>
              <a:t>, storage-rich device (e.g. smart phone)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As data propagates</a:t>
            </a:r>
            <a:r>
              <a:rPr lang="en-US" baseline="0" dirty="0" smtClean="0"/>
              <a:t> back towards the root, we can aggregate the data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Routing messages periodically rebroadcast</a:t>
            </a:r>
            <a:r>
              <a:rPr lang="en-US" baseline="0" dirty="0" smtClean="0"/>
              <a:t> to ensure continuous topology discovery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-Partial State Records: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 Represented by &lt;</a:t>
            </a:r>
            <a:r>
              <a:rPr lang="en-US" baseline="0" dirty="0" err="1" smtClean="0"/>
              <a:t>x</a:t>
            </a:r>
            <a:r>
              <a:rPr lang="en-US" baseline="0" dirty="0" smtClean="0"/>
              <a:t>&gt;, &lt;</a:t>
            </a:r>
            <a:r>
              <a:rPr lang="en-US" baseline="0" dirty="0" err="1" smtClean="0"/>
              <a:t>y</a:t>
            </a:r>
            <a:r>
              <a:rPr lang="en-US" baseline="0" dirty="0" smtClean="0"/>
              <a:t>&gt;, &lt;</a:t>
            </a:r>
            <a:r>
              <a:rPr lang="en-US" baseline="0" dirty="0" err="1" smtClean="0"/>
              <a:t>z</a:t>
            </a:r>
            <a:r>
              <a:rPr lang="en-US" baseline="0" dirty="0" smtClean="0"/>
              <a:t>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Aggregates</a:t>
            </a:r>
            <a:r>
              <a:rPr lang="en-US" baseline="0" dirty="0" smtClean="0"/>
              <a:t> with certain properties can have optimizations applied to them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n</a:t>
            </a:r>
            <a:r>
              <a:rPr lang="en-US" baseline="0" dirty="0" smtClean="0"/>
              <a:t> = size of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-Coarse level:</a:t>
            </a:r>
            <a:r>
              <a:rPr lang="en-US" baseline="0" dirty="0" smtClean="0"/>
              <a:t> time is divided into units of epochs, messages are encapsulated into Java objects (no time to send or decode)</a:t>
            </a:r>
          </a:p>
          <a:p>
            <a:pPr>
              <a:buFontTx/>
              <a:buChar char="-"/>
            </a:pPr>
            <a:r>
              <a:rPr lang="en-US" baseline="0" dirty="0" smtClean="0"/>
              <a:t>Problems? Cannot account for low-level properties of the network that are important when considering sensor networks (e.g. radio contention)</a:t>
            </a:r>
          </a:p>
          <a:p>
            <a:pPr>
              <a:buFontTx/>
              <a:buChar char="-"/>
            </a:pPr>
            <a:r>
              <a:rPr lang="en-US" baseline="0" dirty="0" smtClean="0"/>
              <a:t>Size of network measured by diameter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Also models topology maintenance using heartbeats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How realistic is the simulation?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4E315-2A5D-FD40-BCBB-34F2802CB45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F864-A2E8-9B42-BEAB-796655339BBE}" type="datetimeFigureOut">
              <a:rPr lang="en-US" smtClean="0"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1AF7-3F6E-6642-881B-C1B5305B90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7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6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Microsoft_Word_Document1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3999"/>
            <a:ext cx="7315200" cy="1724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TAG: A Tiny Aggregation Service for Ad-Hoc Sensor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Samuel Madden, et. Al</a:t>
            </a:r>
          </a:p>
          <a:p>
            <a:r>
              <a:rPr lang="en-US" dirty="0" smtClean="0"/>
              <a:t>OSDI 2002</a:t>
            </a:r>
          </a:p>
          <a:p>
            <a:endParaRPr lang="en-US" dirty="0" smtClean="0"/>
          </a:p>
          <a:p>
            <a:r>
              <a:rPr lang="en-US" dirty="0" smtClean="0"/>
              <a:t>Presented by: Curtis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DEC8-2E4A-C849-BBAA-BC3C2D2ABB5B}" type="datetime1">
              <a:rPr lang="en-US" smtClean="0"/>
              <a:pPr/>
              <a:t>3/29/11</a:t>
            </a:fld>
            <a:endParaRPr lang="en-US" dirty="0"/>
          </a:p>
        </p:txBody>
      </p:sp>
      <p:pic>
        <p:nvPicPr>
          <p:cNvPr id="8" name="Picture 7" descr="UIUC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5541024"/>
            <a:ext cx="911412" cy="1180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Advantages of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cases, motes transmit only a single message per epoch, regardless of routing tree depth</a:t>
            </a:r>
          </a:p>
          <a:p>
            <a:pPr lvl="1"/>
            <a:r>
              <a:rPr lang="en-US" dirty="0" smtClean="0"/>
              <a:t>In centralized (server-based) approach, messages closer to the root transmit significantly more data than motes at the leaves	</a:t>
            </a:r>
          </a:p>
          <a:p>
            <a:r>
              <a:rPr lang="en-US" dirty="0" smtClean="0"/>
              <a:t>Dividing time into epochs allows for processor idling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73FA-40DE-344F-BC6C-6E77DCBFE143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Models mote behavior at a coarse level (simulated in Java)</a:t>
            </a:r>
          </a:p>
          <a:p>
            <a:pPr lvl="1"/>
            <a:r>
              <a:rPr lang="en-US" sz="1800" dirty="0" smtClean="0"/>
              <a:t>Time divided into units of epochs, no time to send or decode in model, etc.</a:t>
            </a:r>
          </a:p>
          <a:p>
            <a:r>
              <a:rPr lang="en-US" sz="2200" dirty="0" smtClean="0"/>
              <a:t>Network is modeled as an </a:t>
            </a:r>
            <a:r>
              <a:rPr lang="en-US" sz="2200" dirty="0" err="1" smtClean="0"/>
              <a:t>n</a:t>
            </a:r>
            <a:r>
              <a:rPr lang="en-US" sz="2200" dirty="0" smtClean="0"/>
              <a:t> </a:t>
            </a:r>
            <a:r>
              <a:rPr lang="en-US" sz="2200" dirty="0" err="1" smtClean="0"/>
              <a:t>x</a:t>
            </a:r>
            <a:r>
              <a:rPr lang="en-US" sz="2200" dirty="0" smtClean="0"/>
              <a:t> </a:t>
            </a:r>
            <a:r>
              <a:rPr lang="en-US" sz="2200" dirty="0" err="1" smtClean="0"/>
              <a:t>n</a:t>
            </a:r>
            <a:r>
              <a:rPr lang="en-US" sz="2200" dirty="0" smtClean="0"/>
              <a:t> grid, where each grid represents one mote; shade represents number of radio hops</a:t>
            </a:r>
          </a:p>
          <a:p>
            <a:r>
              <a:rPr lang="en-US" sz="2200" dirty="0" smtClean="0"/>
              <a:t>Three communication models:</a:t>
            </a:r>
          </a:p>
          <a:p>
            <a:pPr lvl="1"/>
            <a:r>
              <a:rPr lang="en-US" sz="2000" dirty="0" smtClean="0"/>
              <a:t>Simple: No loss, Realistic: 20% loss between adjacent nodes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21691"/>
            <a:ext cx="6264599" cy="27997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0FBC-7503-6C4E-93B0-994BEAACD9C8}" type="datetime1">
              <a:rPr lang="en-US" smtClean="0"/>
              <a:pPr/>
              <a:t>3/29/11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Amount of required state affects performance!</a:t>
            </a:r>
          </a:p>
          <a:p>
            <a:r>
              <a:rPr lang="en-US" sz="2600" dirty="0" smtClean="0"/>
              <a:t>Best: Order of magnitude reduction</a:t>
            </a:r>
          </a:p>
          <a:p>
            <a:r>
              <a:rPr lang="en-US" sz="2600" dirty="0" smtClean="0"/>
              <a:t>Worst: Same as centralized approach</a:t>
            </a:r>
          </a:p>
          <a:p>
            <a:r>
              <a:rPr lang="en-US" sz="2600" dirty="0" smtClean="0"/>
              <a:t>What else can affect the performance of TAG?	</a:t>
            </a:r>
          </a:p>
          <a:p>
            <a:pPr lvl="1"/>
            <a:r>
              <a:rPr lang="en-US" sz="2600" dirty="0" smtClean="0"/>
              <a:t>Network topology</a:t>
            </a:r>
          </a:p>
          <a:p>
            <a:pPr lvl="1"/>
            <a:r>
              <a:rPr lang="en-US" sz="2600" dirty="0" smtClean="0"/>
              <a:t>Flat, single-hop environment performs the same as centralized approach. </a:t>
            </a:r>
          </a:p>
          <a:p>
            <a:pPr lvl="1"/>
            <a:r>
              <a:rPr lang="en-US" sz="2600" dirty="0" smtClean="0"/>
              <a:t>Line arrangement more effective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17638"/>
            <a:ext cx="4267200" cy="491668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A40A-4B30-774D-86D9-51230E40D20F}" type="datetime1">
              <a:rPr lang="en-US" smtClean="0"/>
              <a:pPr/>
              <a:t>3/29/11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r>
              <a:rPr lang="en-US" sz="2500" dirty="0" smtClean="0"/>
              <a:t>Basis: Messages are broadcast to all other nodes within range</a:t>
            </a:r>
          </a:p>
          <a:p>
            <a:r>
              <a:rPr lang="en-US" sz="2500" dirty="0" smtClean="0"/>
              <a:t>Snooping: Listen to other motes’ messages</a:t>
            </a:r>
          </a:p>
          <a:p>
            <a:pPr lvl="1"/>
            <a:r>
              <a:rPr lang="en-US" sz="2500" dirty="0" smtClean="0"/>
              <a:t>Node misses aggregate initiation</a:t>
            </a:r>
          </a:p>
          <a:p>
            <a:pPr lvl="1"/>
            <a:r>
              <a:rPr lang="en-US" sz="2500" dirty="0" smtClean="0"/>
              <a:t>Reduce number of messages for some aggregates (e.g. MAX)</a:t>
            </a:r>
          </a:p>
          <a:p>
            <a:endParaRPr lang="en-US" dirty="0"/>
          </a:p>
        </p:txBody>
      </p:sp>
      <p:grpSp>
        <p:nvGrpSpPr>
          <p:cNvPr id="5" name="Group 8"/>
          <p:cNvGrpSpPr/>
          <p:nvPr/>
        </p:nvGrpSpPr>
        <p:grpSpPr>
          <a:xfrm>
            <a:off x="3124200" y="3916024"/>
            <a:ext cx="4152900" cy="2255393"/>
            <a:chOff x="2743200" y="4379214"/>
            <a:chExt cx="4000500" cy="2008887"/>
          </a:xfrm>
        </p:grpSpPr>
        <p:pic>
          <p:nvPicPr>
            <p:cNvPr id="4" name="Picture 3" descr="dropping_eav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5105401"/>
              <a:ext cx="3048000" cy="1282700"/>
            </a:xfrm>
            <a:prstGeom prst="rect">
              <a:avLst/>
            </a:prstGeom>
          </p:spPr>
        </p:pic>
        <p:sp>
          <p:nvSpPr>
            <p:cNvPr id="8" name="Oval Callout 7"/>
            <p:cNvSpPr/>
            <p:nvPr/>
          </p:nvSpPr>
          <p:spPr>
            <a:xfrm>
              <a:off x="4838700" y="4379214"/>
              <a:ext cx="1905000" cy="8397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 </a:t>
              </a:r>
              <a:r>
                <a:rPr lang="en-US" dirty="0" err="1" smtClean="0">
                  <a:solidFill>
                    <a:schemeClr val="tx1"/>
                  </a:solidFill>
                </a:rPr>
                <a:t>ain’t</a:t>
              </a:r>
              <a:r>
                <a:rPr lang="en-US" dirty="0" smtClean="0">
                  <a:solidFill>
                    <a:schemeClr val="tx1"/>
                  </a:solidFill>
                </a:rPr>
                <a:t> been </a:t>
              </a:r>
              <a:r>
                <a:rPr lang="en-US" dirty="0" err="1" smtClean="0">
                  <a:solidFill>
                    <a:schemeClr val="tx1"/>
                  </a:solidFill>
                </a:rPr>
                <a:t>droppin</a:t>
              </a:r>
              <a:r>
                <a:rPr lang="en-US" dirty="0" smtClean="0">
                  <a:solidFill>
                    <a:schemeClr val="tx1"/>
                  </a:solidFill>
                </a:rPr>
                <a:t>’ no eaves…!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2CED-6A80-314A-BA07-1274DFC525D4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Image from 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1702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Hypothesis Testing: </a:t>
            </a:r>
            <a:r>
              <a:rPr lang="en-US" sz="2200" baseline="0" dirty="0" smtClean="0"/>
              <a:t>Present a node with a guess. That node decides whether or not its value will affect the aggregate and doesn’t transmit if it’s value won’t affect the aggregate</a:t>
            </a:r>
            <a:endParaRPr lang="en-US" sz="2200" dirty="0" smtClean="0"/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xemplary, monotonic aggregates; Summary Aggregates</a:t>
            </a:r>
          </a:p>
          <a:p>
            <a:r>
              <a:rPr lang="en-US" sz="2200" dirty="0" smtClean="0"/>
              <a:t>Experiment: Values from [0,100] uniformly distributed, hypothesis made at root</a:t>
            </a:r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102913"/>
            <a:ext cx="5181600" cy="37550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" y="3233584"/>
            <a:ext cx="2057400" cy="10004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Why does snooping perform the best here?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9EC-7577-DB4F-B0F9-2A2713ECBFF0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6300" y="4389438"/>
            <a:ext cx="2781300" cy="10969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Simple node distribution is densely packed, giving lots of neighbors to snoop 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WSN, communication loss is common</a:t>
            </a:r>
          </a:p>
          <a:p>
            <a:r>
              <a:rPr lang="en-US" sz="2400" dirty="0" smtClean="0"/>
              <a:t>Effects of a single loss: Lose an entire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temporarily</a:t>
            </a:r>
          </a:p>
          <a:p>
            <a:r>
              <a:rPr lang="en-US" sz="2400" dirty="0" smtClean="0"/>
              <a:t>Some functions are more easily affected by loss.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4" y="3124200"/>
            <a:ext cx="8814876" cy="3149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1981200"/>
            <a:ext cx="26670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200" dirty="0" smtClean="0"/>
              <a:t>Why do errors drop off as diameter increases?</a:t>
            </a:r>
            <a:endParaRPr lang="en-US" sz="2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9395-A332-8249-B999-D3DA19337799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Child Cache: Remember and use children’s partial state record when other children’s messages are lost</a:t>
            </a:r>
          </a:p>
          <a:p>
            <a:r>
              <a:rPr lang="en-US" sz="2300" dirty="0" smtClean="0"/>
              <a:t>Drawbacks: </a:t>
            </a:r>
            <a:r>
              <a:rPr lang="en-US" sz="2300" smtClean="0"/>
              <a:t>Stale data, </a:t>
            </a:r>
            <a:r>
              <a:rPr lang="en-US" sz="2300" dirty="0" smtClean="0"/>
              <a:t>uses </a:t>
            </a:r>
            <a:r>
              <a:rPr lang="en-US" sz="2300" smtClean="0"/>
              <a:t>additional memory</a:t>
            </a:r>
            <a:endParaRPr lang="en-US" sz="23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92" y="2881313"/>
            <a:ext cx="4901908" cy="34750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5D77-FE7C-AE4E-BCB2-44F0AA15C5EB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Topology Maintenance/Recovery</a:t>
            </a:r>
          </a:p>
          <a:p>
            <a:pPr lvl="1"/>
            <a:r>
              <a:rPr lang="en-US" sz="2400" dirty="0" smtClean="0"/>
              <a:t>Keep neighbor list. Switch parents if current link quality with parent is bad.</a:t>
            </a:r>
          </a:p>
          <a:p>
            <a:pPr lvl="1"/>
            <a:r>
              <a:rPr lang="en-US" sz="2400" dirty="0" smtClean="0"/>
              <a:t>If parent has not responded for a while, reset parent.</a:t>
            </a:r>
          </a:p>
          <a:p>
            <a:r>
              <a:rPr lang="en-US" sz="2400" dirty="0" smtClean="0"/>
              <a:t>Redundancy: Send messages to multiple parents</a:t>
            </a:r>
          </a:p>
          <a:p>
            <a:pPr lvl="1"/>
            <a:r>
              <a:rPr lang="en-US" sz="2000" dirty="0" smtClean="0"/>
              <a:t>Still uses one message because </a:t>
            </a:r>
          </a:p>
          <a:p>
            <a:pPr lvl="1">
              <a:buNone/>
            </a:pPr>
            <a:r>
              <a:rPr lang="en-US" sz="2000" dirty="0" smtClean="0"/>
              <a:t>	of broadcast</a:t>
            </a:r>
          </a:p>
          <a:p>
            <a:pPr lvl="1"/>
            <a:r>
              <a:rPr lang="en-US" sz="2000" dirty="0" smtClean="0"/>
              <a:t>Decreases variance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4666458" y="3867943"/>
            <a:ext cx="2989262" cy="2236788"/>
            <a:chOff x="860" y="3491"/>
            <a:chExt cx="1883" cy="1409"/>
          </a:xfrm>
        </p:grpSpPr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860" y="3491"/>
              <a:ext cx="1883" cy="1409"/>
              <a:chOff x="188" y="3268"/>
              <a:chExt cx="1883" cy="1409"/>
            </a:xfrm>
          </p:grpSpPr>
          <p:sp>
            <p:nvSpPr>
              <p:cNvPr id="9" name="Rectangle 83"/>
              <p:cNvSpPr>
                <a:spLocks noChangeArrowheads="1"/>
              </p:cNvSpPr>
              <p:nvPr/>
            </p:nvSpPr>
            <p:spPr bwMode="auto">
              <a:xfrm>
                <a:off x="188" y="3268"/>
                <a:ext cx="1883" cy="1409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84"/>
              <p:cNvSpPr>
                <a:spLocks noChangeArrowheads="1"/>
              </p:cNvSpPr>
              <p:nvPr/>
            </p:nvSpPr>
            <p:spPr bwMode="auto">
              <a:xfrm>
                <a:off x="976" y="429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A</a:t>
                </a:r>
              </a:p>
            </p:txBody>
          </p:sp>
          <p:sp>
            <p:nvSpPr>
              <p:cNvPr id="11" name="Oval 85"/>
              <p:cNvSpPr>
                <a:spLocks noChangeArrowheads="1"/>
              </p:cNvSpPr>
              <p:nvPr/>
            </p:nvSpPr>
            <p:spPr bwMode="auto">
              <a:xfrm>
                <a:off x="433" y="3526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B</a:t>
                </a:r>
              </a:p>
            </p:txBody>
          </p:sp>
          <p:sp>
            <p:nvSpPr>
              <p:cNvPr id="12" name="Oval 86"/>
              <p:cNvSpPr>
                <a:spLocks noChangeArrowheads="1"/>
              </p:cNvSpPr>
              <p:nvPr/>
            </p:nvSpPr>
            <p:spPr bwMode="auto">
              <a:xfrm>
                <a:off x="1520" y="3526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C</a:t>
                </a:r>
              </a:p>
            </p:txBody>
          </p:sp>
          <p:cxnSp>
            <p:nvCxnSpPr>
              <p:cNvPr id="13" name="AutoShape 87"/>
              <p:cNvCxnSpPr>
                <a:cxnSpLocks noChangeShapeType="1"/>
                <a:stCxn id="11" idx="4"/>
                <a:endCxn id="10" idx="0"/>
              </p:cNvCxnSpPr>
              <p:nvPr/>
            </p:nvCxnSpPr>
            <p:spPr bwMode="auto">
              <a:xfrm>
                <a:off x="577" y="3814"/>
                <a:ext cx="543" cy="478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none" w="sm" len="sm"/>
              </a:ln>
              <a:effectLst/>
            </p:spPr>
          </p:cxnSp>
          <p:cxnSp>
            <p:nvCxnSpPr>
              <p:cNvPr id="14" name="AutoShape 88"/>
              <p:cNvCxnSpPr>
                <a:cxnSpLocks noChangeShapeType="1"/>
                <a:stCxn id="12" idx="4"/>
                <a:endCxn id="10" idx="0"/>
              </p:cNvCxnSpPr>
              <p:nvPr/>
            </p:nvCxnSpPr>
            <p:spPr bwMode="auto">
              <a:xfrm flipH="1">
                <a:off x="1120" y="3814"/>
                <a:ext cx="544" cy="478"/>
              </a:xfrm>
              <a:prstGeom prst="straightConnector1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none" w="sm" len="sm"/>
              </a:ln>
              <a:effectLst/>
            </p:spPr>
          </p:cxnSp>
        </p:grpSp>
        <p:sp>
          <p:nvSpPr>
            <p:cNvPr id="7" name="Text Box 89"/>
            <p:cNvSpPr txBox="1">
              <a:spLocks noChangeArrowheads="1"/>
            </p:cNvSpPr>
            <p:nvPr/>
          </p:nvSpPr>
          <p:spPr bwMode="auto">
            <a:xfrm>
              <a:off x="1222" y="4200"/>
              <a:ext cx="5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00"/>
                  </a:solidFill>
                </a:rPr>
                <a:t>1/2</a:t>
              </a:r>
            </a:p>
          </p:txBody>
        </p:sp>
        <p:sp>
          <p:nvSpPr>
            <p:cNvPr id="8" name="Text Box 90"/>
            <p:cNvSpPr txBox="1">
              <a:spLocks noChangeArrowheads="1"/>
            </p:cNvSpPr>
            <p:nvPr/>
          </p:nvSpPr>
          <p:spPr bwMode="auto">
            <a:xfrm>
              <a:off x="1990" y="4216"/>
              <a:ext cx="56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00"/>
                  </a:solidFill>
                </a:rPr>
                <a:t>1/2</a:t>
              </a: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140A-5FD2-1A42-A4D5-F7C14B5541AC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from Author’s slides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72139" y="3954352"/>
            <a:ext cx="94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Count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16 </a:t>
            </a:r>
            <a:r>
              <a:rPr lang="en-US" sz="2400" dirty="0" err="1" smtClean="0"/>
              <a:t>TinyOS</a:t>
            </a:r>
            <a:r>
              <a:rPr lang="en-US" sz="2400" dirty="0" smtClean="0"/>
              <a:t> Mica motes computing COUNT</a:t>
            </a:r>
          </a:p>
          <a:p>
            <a:r>
              <a:rPr lang="en-US" sz="2400" dirty="0" smtClean="0"/>
              <a:t>No child caching or snooping</a:t>
            </a:r>
          </a:p>
          <a:p>
            <a:r>
              <a:rPr lang="en-US" sz="2400" dirty="0" smtClean="0"/>
              <a:t>50% communications reduction using TAG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95600"/>
            <a:ext cx="5029200" cy="37107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B11-E7B7-5E48-A7BE-C9E2BA3F80E7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topologies other than trees can be considered?</a:t>
            </a:r>
          </a:p>
          <a:p>
            <a:r>
              <a:rPr lang="en-US" dirty="0" smtClean="0"/>
              <a:t>Certain aggregates can be improved significantly (e.g. MAX). How could other types of aggregates be improved?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876D-99A3-0C49-ABE4-A6C4D7FFE124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Tiny </a:t>
            </a:r>
            <a:r>
              <a:rPr lang="en-US" dirty="0" err="1" smtClean="0"/>
              <a:t>AGgregation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Service that allows for efficient, distributed aggregation in wireless sensor networks (WSN)</a:t>
            </a:r>
          </a:p>
          <a:p>
            <a:r>
              <a:rPr lang="en-US" dirty="0" smtClean="0"/>
              <a:t>Provides a SQL-like declarative interface </a:t>
            </a:r>
          </a:p>
          <a:p>
            <a:r>
              <a:rPr lang="en-US" dirty="0" smtClean="0"/>
              <a:t>Ultimately, want to be able to treat WSN like a database, where each mote is equivalent to a </a:t>
            </a:r>
            <a:r>
              <a:rPr lang="en-US" dirty="0" err="1" smtClean="0"/>
              <a:t>tuple</a:t>
            </a:r>
            <a:endParaRPr lang="en-US" dirty="0" smtClean="0"/>
          </a:p>
          <a:p>
            <a:r>
              <a:rPr lang="en-US" dirty="0" smtClean="0"/>
              <a:t>Significantly reduces communication between motes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B897-AAA4-DC46-BD39-45DCA947A738}" type="datetime1">
              <a:rPr lang="en-US" smtClean="0"/>
              <a:pPr/>
              <a:t>3/29/11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Trickle: A Self-Regulating Algorithm for Code Propagation and Maintenance in Wireless Sensor Networks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 Levis, Neil Patel, David Culler, and Scott </a:t>
            </a:r>
            <a:r>
              <a:rPr lang="en-US" dirty="0" err="1" smtClean="0"/>
              <a:t>Shenker</a:t>
            </a:r>
            <a:endParaRPr lang="en-US" dirty="0"/>
          </a:p>
        </p:txBody>
      </p:sp>
      <p:pic>
        <p:nvPicPr>
          <p:cNvPr id="4" name="Picture 3" descr="UIUC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824" y="5647667"/>
            <a:ext cx="911412" cy="1180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1529" y="6181450"/>
            <a:ext cx="293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David Lundgren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7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sensor network?</a:t>
            </a:r>
          </a:p>
          <a:p>
            <a:pPr lvl="1"/>
            <a:r>
              <a:rPr lang="en-US" dirty="0" smtClean="0"/>
              <a:t>Small, resource constrained, app specific, long lifecycles, embedded</a:t>
            </a:r>
          </a:p>
          <a:p>
            <a:r>
              <a:rPr lang="en-US" dirty="0" smtClean="0"/>
              <a:t>Why do we need code propagation?</a:t>
            </a:r>
            <a:endParaRPr lang="en-US" dirty="0"/>
          </a:p>
        </p:txBody>
      </p:sp>
      <p:pic>
        <p:nvPicPr>
          <p:cNvPr id="5" name="Picture 4" descr="image003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88545" y="3782121"/>
            <a:ext cx="4079212" cy="2812053"/>
          </a:xfrm>
          <a:prstGeom prst="rect">
            <a:avLst/>
          </a:prstGeom>
        </p:spPr>
      </p:pic>
      <p:pic>
        <p:nvPicPr>
          <p:cNvPr id="6" name="Picture 5" descr="moteKi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94429" y="4107402"/>
            <a:ext cx="1642413" cy="12293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golden-gate-bridge-pictur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417" y="3984383"/>
            <a:ext cx="2018074" cy="15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6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&amp; Solution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maintenance</a:t>
            </a:r>
          </a:p>
          <a:p>
            <a:pPr lvl="1"/>
            <a:r>
              <a:rPr lang="en-US" dirty="0" smtClean="0"/>
              <a:t>Application specific, embedded, long deployments</a:t>
            </a:r>
          </a:p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Many nodes, transient </a:t>
            </a:r>
            <a:r>
              <a:rPr lang="en-US" dirty="0" smtClean="0"/>
              <a:t>failures</a:t>
            </a:r>
          </a:p>
          <a:p>
            <a:r>
              <a:rPr lang="en-US" dirty="0" smtClean="0"/>
              <a:t>Rapid </a:t>
            </a:r>
            <a:r>
              <a:rPr lang="en-US" dirty="0"/>
              <a:t>p</a:t>
            </a:r>
            <a:r>
              <a:rPr lang="en-US" dirty="0" smtClean="0"/>
              <a:t>ropagation</a:t>
            </a:r>
          </a:p>
          <a:p>
            <a:pPr lvl="1"/>
            <a:r>
              <a:rPr lang="en-US" dirty="0" smtClean="0"/>
              <a:t>Code must reach all nodes quickly and efficiently</a:t>
            </a:r>
          </a:p>
          <a:p>
            <a:pPr lvl="1"/>
            <a:r>
              <a:rPr lang="en-US" dirty="0" smtClean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97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Motes can compactly describe their code via metadata</a:t>
            </a:r>
          </a:p>
          <a:p>
            <a:r>
              <a:rPr lang="en-US" dirty="0" smtClean="0"/>
              <a:t>Comparison of two different pieces of metadata is enough to determine update necessity</a:t>
            </a:r>
          </a:p>
          <a:p>
            <a:r>
              <a:rPr lang="en-US" dirty="0" smtClean="0"/>
              <a:t>Code propagation is costly; determining when to propagate is costlier</a:t>
            </a:r>
            <a:endParaRPr lang="en-US" dirty="0"/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Maté</a:t>
            </a:r>
            <a:r>
              <a:rPr lang="en-US" dirty="0" smtClean="0"/>
              <a:t> routines fit in a single </a:t>
            </a:r>
            <a:r>
              <a:rPr lang="en-US" dirty="0" err="1" smtClean="0"/>
              <a:t>TinyOS</a:t>
            </a:r>
            <a:r>
              <a:rPr lang="en-US" dirty="0" smtClean="0"/>
              <a:t> packet w/ version number</a:t>
            </a:r>
            <a:endParaRPr lang="en-US" dirty="0"/>
          </a:p>
          <a:p>
            <a:r>
              <a:rPr lang="en-US" dirty="0" smtClean="0"/>
              <a:t>Motes are always on, listening</a:t>
            </a:r>
          </a:p>
          <a:p>
            <a:r>
              <a:rPr lang="en-US" dirty="0" smtClean="0"/>
              <a:t>Connectivity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“Polite Gossip”</a:t>
            </a:r>
            <a:endParaRPr lang="en-US" dirty="0"/>
          </a:p>
        </p:txBody>
      </p:sp>
      <p:pic>
        <p:nvPicPr>
          <p:cNvPr id="4" name="Content Placeholder 3" descr="Norman-Rockwell-Gossi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7568" r="-4756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“Polite Gossip”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7050" y="1796707"/>
            <a:ext cx="8159750" cy="1900924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7050" y="4558957"/>
            <a:ext cx="8159750" cy="190092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60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Trickle(</a:t>
            </a:r>
            <a:r>
              <a:rPr lang="en-US" i="1" dirty="0" err="1" smtClean="0"/>
              <a:t>τ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706"/>
          </a:xfrm>
        </p:spPr>
        <p:txBody>
          <a:bodyPr>
            <a:normAutofit fontScale="70000" lnSpcReduction="20000"/>
          </a:bodyPr>
          <a:lstStyle/>
          <a:p>
            <a:r>
              <a:rPr lang="en-US" i="1" u="sng" dirty="0" err="1" smtClean="0"/>
              <a:t>τ</a:t>
            </a:r>
            <a:r>
              <a:rPr lang="en-US" dirty="0"/>
              <a:t> </a:t>
            </a:r>
            <a:r>
              <a:rPr lang="en-US" dirty="0" smtClean="0"/>
              <a:t>– time interval, </a:t>
            </a:r>
            <a:r>
              <a:rPr lang="en-US" i="1" dirty="0" smtClean="0"/>
              <a:t>k </a:t>
            </a:r>
            <a:r>
              <a:rPr lang="en-US" dirty="0" smtClean="0"/>
              <a:t>– redundancy constant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each time period </a:t>
            </a:r>
            <a:r>
              <a:rPr lang="en-US" i="1" dirty="0" err="1" smtClean="0"/>
              <a:t>τ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	t</a:t>
            </a:r>
            <a:r>
              <a:rPr lang="en-US" dirty="0" smtClean="0"/>
              <a:t> = rand from [0, </a:t>
            </a:r>
            <a:r>
              <a:rPr lang="en-US" i="1" dirty="0" err="1" smtClean="0"/>
              <a:t>τ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i="1" dirty="0"/>
              <a:t>	c </a:t>
            </a:r>
            <a:r>
              <a:rPr lang="en-US" dirty="0"/>
              <a:t>= 0</a:t>
            </a:r>
          </a:p>
          <a:p>
            <a:pPr marL="0" indent="0">
              <a:buNone/>
            </a:pPr>
            <a:r>
              <a:rPr lang="en-US" dirty="0"/>
              <a:t>	while in </a:t>
            </a:r>
            <a:r>
              <a:rPr lang="en-US" i="1" dirty="0" err="1"/>
              <a:t>τ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		if </a:t>
            </a:r>
            <a:r>
              <a:rPr lang="en-US" dirty="0" err="1"/>
              <a:t>received.meta</a:t>
            </a:r>
            <a:r>
              <a:rPr lang="en-US" dirty="0"/>
              <a:t> is the same as </a:t>
            </a:r>
            <a:r>
              <a:rPr lang="en-US" dirty="0" err="1"/>
              <a:t>self.meta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++</a:t>
            </a:r>
            <a:r>
              <a:rPr lang="en-US" i="1" dirty="0"/>
              <a:t>c</a:t>
            </a:r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dirty="0"/>
              <a:t>if </a:t>
            </a:r>
            <a:r>
              <a:rPr lang="en-US" dirty="0" err="1"/>
              <a:t>received.meta</a:t>
            </a:r>
            <a:r>
              <a:rPr lang="en-US" dirty="0"/>
              <a:t> is older than </a:t>
            </a:r>
            <a:r>
              <a:rPr lang="en-US" dirty="0" err="1"/>
              <a:t>self.meta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broadcast </a:t>
            </a:r>
            <a:r>
              <a:rPr lang="en-US" dirty="0" err="1" smtClean="0"/>
              <a:t>self.code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at time </a:t>
            </a:r>
            <a:r>
              <a:rPr lang="en-US" i="1" dirty="0"/>
              <a:t>t</a:t>
            </a:r>
            <a:r>
              <a:rPr lang="en-US" dirty="0"/>
              <a:t>, if </a:t>
            </a:r>
            <a:r>
              <a:rPr lang="en-US" i="1" dirty="0"/>
              <a:t>c </a:t>
            </a:r>
            <a:r>
              <a:rPr lang="en-US" dirty="0"/>
              <a:t>&lt; </a:t>
            </a:r>
            <a:r>
              <a:rPr lang="en-US" i="1" dirty="0"/>
              <a:t>k</a:t>
            </a:r>
          </a:p>
          <a:p>
            <a:pPr marL="0" indent="0">
              <a:buNone/>
            </a:pPr>
            <a:r>
              <a:rPr lang="en-US" dirty="0"/>
              <a:t>			broadcast </a:t>
            </a:r>
            <a:r>
              <a:rPr lang="en-US" dirty="0" err="1"/>
              <a:t>self.meta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8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Trickle Example</a:t>
            </a:r>
            <a:endParaRPr lang="en-US" dirty="0"/>
          </a:p>
        </p:txBody>
      </p:sp>
      <p:pic>
        <p:nvPicPr>
          <p:cNvPr id="4" name="Content Placeholder 3" descr="trickle_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54" r="235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390048"/>
            <a:ext cx="63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4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Trickle Example</a:t>
            </a:r>
            <a:endParaRPr lang="en-US" dirty="0"/>
          </a:p>
        </p:txBody>
      </p:sp>
      <p:pic>
        <p:nvPicPr>
          <p:cNvPr id="4" name="Content Placeholder 3" descr="trickle_exampl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54" r="235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390048"/>
            <a:ext cx="63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4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Assume:</a:t>
            </a:r>
          </a:p>
          <a:p>
            <a:pPr lvl="1"/>
            <a:r>
              <a:rPr lang="en-US" dirty="0"/>
              <a:t>No packet </a:t>
            </a:r>
            <a:r>
              <a:rPr lang="en-US" dirty="0" smtClean="0"/>
              <a:t>loss</a:t>
            </a:r>
          </a:p>
          <a:p>
            <a:pPr lvl="1"/>
            <a:r>
              <a:rPr lang="en-US" dirty="0" smtClean="0"/>
              <a:t>Perfect interval synchronization</a:t>
            </a:r>
          </a:p>
          <a:p>
            <a:pPr lvl="1"/>
            <a:r>
              <a:rPr lang="en-US" dirty="0" smtClean="0"/>
              <a:t>Single-hop network topology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km </a:t>
            </a:r>
            <a:r>
              <a:rPr lang="en-US" dirty="0" smtClean="0"/>
              <a:t>transmissions per </a:t>
            </a:r>
            <a:r>
              <a:rPr lang="en-US" i="1" dirty="0" err="1" smtClean="0"/>
              <a:t>τ</a:t>
            </a:r>
            <a:endParaRPr lang="en-US" dirty="0" smtClean="0"/>
          </a:p>
          <a:p>
            <a:r>
              <a:rPr lang="en-US" dirty="0" smtClean="0"/>
              <a:t>Number of transmissions is independent of </a:t>
            </a:r>
            <a:r>
              <a:rPr lang="en-US" i="1" dirty="0" smtClean="0"/>
              <a:t>n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i="1" dirty="0" err="1" smtClean="0"/>
              <a:t>τ</a:t>
            </a:r>
            <a:r>
              <a:rPr lang="en-US" dirty="0" smtClean="0"/>
              <a:t> =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energy overhead,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discovery latency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ost sensor network applications use aggregations instead of raw sensor data.</a:t>
            </a:r>
          </a:p>
          <a:p>
            <a:r>
              <a:rPr lang="en-US" dirty="0" smtClean="0"/>
              <a:t>Sending data using radio is energy-intensive compared to computation.</a:t>
            </a:r>
          </a:p>
          <a:p>
            <a:pPr lvl="1"/>
            <a:r>
              <a:rPr lang="en-US" dirty="0" smtClean="0"/>
              <a:t>Centralized approach requires lots of data transmission</a:t>
            </a:r>
          </a:p>
          <a:p>
            <a:pPr lvl="1"/>
            <a:r>
              <a:rPr lang="en-US" dirty="0" smtClean="0"/>
              <a:t>Transmitting one bit of data is equivalent to 800 instructions</a:t>
            </a:r>
          </a:p>
          <a:p>
            <a:r>
              <a:rPr lang="en-US" dirty="0" smtClean="0"/>
              <a:t>Programming in </a:t>
            </a:r>
            <a:r>
              <a:rPr lang="en-US" dirty="0" err="1" smtClean="0"/>
              <a:t>TinyOS</a:t>
            </a:r>
            <a:r>
              <a:rPr lang="en-US" dirty="0" smtClean="0"/>
              <a:t> is difficult.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0CCD-7167-1D46-A3DC-FBD2E2E8BBA5}" type="datetime1">
              <a:rPr lang="en-US" smtClean="0"/>
              <a:pPr/>
              <a:t>3/29/11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Simulator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Demo</a:t>
            </a:r>
          </a:p>
          <a:p>
            <a:r>
              <a:rPr lang="en-US" dirty="0" smtClean="0"/>
              <a:t>A message queue for tweaking Trickle’s parameters</a:t>
            </a:r>
          </a:p>
          <a:p>
            <a:r>
              <a:rPr lang="en-US" dirty="0" smtClean="0"/>
              <a:t>Outputs the number of transmissions 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7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with Loss</a:t>
            </a:r>
            <a:endParaRPr lang="en-US" dirty="0"/>
          </a:p>
        </p:txBody>
      </p:sp>
      <p:pic>
        <p:nvPicPr>
          <p:cNvPr id="4" name="Content Placeholder 3" descr="trickle_lo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161" r="-616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062753" y="6328777"/>
            <a:ext cx="362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transmissions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log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328777"/>
            <a:ext cx="103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1, AS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7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Synchronization, the Short Listen Problem	</a:t>
            </a:r>
            <a:endParaRPr lang="en-US" dirty="0"/>
          </a:p>
        </p:txBody>
      </p:sp>
      <p:pic>
        <p:nvPicPr>
          <p:cNvPr id="6" name="Content Placeholder 5" descr="trickle_shortliste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0042" b="-20042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57200" y="6328777"/>
            <a:ext cx="68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2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without Synchronization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62753" y="6328777"/>
            <a:ext cx="330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transmissions is </a:t>
            </a:r>
            <a:r>
              <a:rPr lang="en-US" i="1" dirty="0"/>
              <a:t>O</a:t>
            </a:r>
            <a:r>
              <a:rPr lang="en-US" dirty="0" smtClean="0"/>
              <a:t>(</a:t>
            </a:r>
            <a:r>
              <a:rPr lang="en-US" i="1" dirty="0" smtClean="0"/>
              <a:t>√n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28777"/>
            <a:ext cx="103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1, AS</a:t>
            </a:r>
            <a:endParaRPr lang="en-US" i="1" dirty="0"/>
          </a:p>
        </p:txBody>
      </p:sp>
      <p:pic>
        <p:nvPicPr>
          <p:cNvPr id="9" name="Content Placeholder 8" descr="trickle_sync_n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940" r="-294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19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Fixing the Short Listen Problem	</a:t>
            </a:r>
            <a:endParaRPr lang="en-US" dirty="0"/>
          </a:p>
        </p:txBody>
      </p:sp>
      <p:pic>
        <p:nvPicPr>
          <p:cNvPr id="4" name="Content Placeholder 3" descr="trickle_listenonl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64032" b="-64032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7200" y="6328777"/>
            <a:ext cx="68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55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without Synchronization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62753" y="6328777"/>
            <a:ext cx="361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transmissions </a:t>
            </a:r>
            <a:r>
              <a:rPr lang="en-US" dirty="0" smtClean="0"/>
              <a:t>is </a:t>
            </a:r>
            <a:r>
              <a:rPr lang="en-US" i="1" dirty="0"/>
              <a:t>O</a:t>
            </a:r>
            <a:r>
              <a:rPr lang="en-US" dirty="0" smtClean="0"/>
              <a:t>(</a:t>
            </a:r>
            <a:r>
              <a:rPr lang="en-US" i="1" dirty="0" smtClean="0"/>
              <a:t>log</a:t>
            </a:r>
            <a:r>
              <a:rPr lang="en-US" dirty="0" smtClean="0"/>
              <a:t>(n))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28777"/>
            <a:ext cx="103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1, AS</a:t>
            </a:r>
            <a:endParaRPr lang="en-US" i="1" dirty="0"/>
          </a:p>
        </p:txBody>
      </p:sp>
      <p:pic>
        <p:nvPicPr>
          <p:cNvPr id="4" name="Content Placeholder 3" descr="trickle_synchroniz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724" r="-272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69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TOSSIM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TinyOS</a:t>
            </a:r>
            <a:r>
              <a:rPr lang="en-US" dirty="0" smtClean="0"/>
              <a:t> simulator</a:t>
            </a:r>
          </a:p>
          <a:p>
            <a:r>
              <a:rPr lang="en-US" dirty="0" smtClean="0"/>
              <a:t>Simulates programs from application level logic to the network at a bit level</a:t>
            </a:r>
          </a:p>
          <a:p>
            <a:r>
              <a:rPr lang="en-US" dirty="0" smtClean="0"/>
              <a:t>Full </a:t>
            </a:r>
            <a:r>
              <a:rPr lang="en-US" dirty="0" err="1" smtClean="0"/>
              <a:t>TinyOS</a:t>
            </a:r>
            <a:r>
              <a:rPr lang="en-US" dirty="0" smtClean="0"/>
              <a:t> network stack</a:t>
            </a:r>
          </a:p>
          <a:p>
            <a:r>
              <a:rPr lang="en-US" dirty="0" smtClean="0"/>
              <a:t>Modeled as digraph with asymmetric edge errors</a:t>
            </a:r>
          </a:p>
          <a:p>
            <a:r>
              <a:rPr lang="en-US" dirty="0" smtClean="0"/>
              <a:t>40 packets/second, 36 byte payload</a:t>
            </a:r>
          </a:p>
          <a:p>
            <a:r>
              <a:rPr lang="en-US" dirty="0" smtClean="0"/>
              <a:t>Added a modified TOSSIM for packet-level simulation – needed to detect packet collisions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98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in a Multi-hop Network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28777"/>
            <a:ext cx="226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r>
              <a:rPr lang="en-US" dirty="0"/>
              <a:t>, </a:t>
            </a:r>
            <a:r>
              <a:rPr lang="en-US" dirty="0" smtClean="0"/>
              <a:t>TOSSIM, 50’x50’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3" name="Content Placeholder 12" descr="Screen shot 2011-03-17 at 9.57.46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728" r="-1728"/>
          <a:stretch>
            <a:fillRect/>
          </a:stretch>
        </p:blipFill>
        <p:spPr>
          <a:xfrm>
            <a:off x="457200" y="1795598"/>
            <a:ext cx="8229600" cy="4525963"/>
          </a:xfrm>
        </p:spPr>
      </p:pic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332649"/>
              </p:ext>
            </p:extLst>
          </p:nvPr>
        </p:nvGraphicFramePr>
        <p:xfrm>
          <a:off x="799582" y="-295458"/>
          <a:ext cx="7811906" cy="39240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5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Distribution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Transmissions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Receptions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6328777"/>
            <a:ext cx="148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1,</a:t>
            </a:r>
            <a:r>
              <a:rPr lang="en-US" dirty="0"/>
              <a:t> </a:t>
            </a:r>
            <a:r>
              <a:rPr lang="en-US" dirty="0" smtClean="0"/>
              <a:t>TOSSIM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Content Placeholder 8" descr="Screen shot 2011-03-17 at 10.00.23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4891" b="-4891"/>
          <a:stretch>
            <a:fillRect/>
          </a:stretch>
        </p:blipFill>
        <p:spPr/>
      </p:pic>
      <p:pic>
        <p:nvPicPr>
          <p:cNvPr id="7" name="Content Placeholder 6" descr="Screen shot 2011-03-17 at 10.00.28 A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4429" b="-4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5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TinyOS</a:t>
            </a:r>
            <a:r>
              <a:rPr lang="en-US" dirty="0" smtClean="0"/>
              <a:t> Motes Experiments</a:t>
            </a:r>
            <a:endParaRPr lang="en-US" dirty="0"/>
          </a:p>
        </p:txBody>
      </p:sp>
      <p:pic>
        <p:nvPicPr>
          <p:cNvPr id="12" name="Content Placeholder 11" descr="mica2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4060" b="-14060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TinyOS</a:t>
            </a:r>
            <a:r>
              <a:rPr lang="en-US" dirty="0" smtClean="0"/>
              <a:t> mica2 motes</a:t>
            </a:r>
          </a:p>
          <a:p>
            <a:r>
              <a:rPr lang="en-US" dirty="0" smtClean="0"/>
              <a:t>916MHz radio</a:t>
            </a:r>
          </a:p>
          <a:p>
            <a:r>
              <a:rPr lang="en-US" dirty="0" smtClean="0"/>
              <a:t>128KB program memory</a:t>
            </a:r>
          </a:p>
          <a:p>
            <a:r>
              <a:rPr lang="en-US" dirty="0" smtClean="0"/>
              <a:t>4KB RAM</a:t>
            </a:r>
          </a:p>
          <a:p>
            <a:r>
              <a:rPr lang="en-US" dirty="0" smtClean="0"/>
              <a:t>7MHz 8-bit microcontroller</a:t>
            </a:r>
          </a:p>
          <a:p>
            <a:r>
              <a:rPr lang="en-US" dirty="0" smtClean="0"/>
              <a:t>Same packet rate/size as TOSSIM</a:t>
            </a:r>
          </a:p>
          <a:p>
            <a:r>
              <a:rPr lang="en-US" dirty="0" smtClean="0"/>
              <a:t>One study with a varying number of motes on a table, transmission strength set very low</a:t>
            </a:r>
          </a:p>
          <a:p>
            <a:r>
              <a:rPr lang="en-US" dirty="0" smtClean="0"/>
              <a:t>Second study in a 160’ x 40’ office.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7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battery</a:t>
            </a:r>
          </a:p>
          <a:p>
            <a:r>
              <a:rPr lang="en-US" dirty="0" smtClean="0"/>
              <a:t>Ad-hoc networks: Changing topology</a:t>
            </a:r>
          </a:p>
          <a:p>
            <a:r>
              <a:rPr lang="en-US" dirty="0" smtClean="0"/>
              <a:t>High link-level losses during radio communication (~20%)</a:t>
            </a:r>
          </a:p>
          <a:p>
            <a:r>
              <a:rPr lang="en-US" dirty="0" smtClean="0"/>
              <a:t>Bandwidth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04BF-F8FE-FD4C-8823-929EA39BB2F1}" type="datetime1">
              <a:rPr lang="en-US" smtClean="0"/>
              <a:pPr/>
              <a:t>3/29/11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Maintenance in a Multi-hop Network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28777"/>
            <a:ext cx="274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r>
              <a:rPr lang="en-US" dirty="0"/>
              <a:t>, </a:t>
            </a:r>
            <a:r>
              <a:rPr lang="en-US" dirty="0" smtClean="0"/>
              <a:t>TOSSIM, mica2,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Content Placeholder 9" descr="Screen shot 2011-03-17 at 10.02.0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8438" r="-8438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4705535" y="6310829"/>
            <a:ext cx="426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redundancy = (transmitted + received)/</a:t>
            </a:r>
            <a:r>
              <a:rPr lang="en-US" i="1" dirty="0" smtClean="0"/>
              <a:t>k</a:t>
            </a:r>
            <a:r>
              <a:rPr lang="en-US" dirty="0" smtClean="0"/>
              <a:t>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4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static </a:t>
            </a:r>
            <a:r>
              <a:rPr lang="en-US" i="1" dirty="0" err="1" smtClean="0"/>
              <a:t>τ</a:t>
            </a:r>
            <a:r>
              <a:rPr lang="en-US" dirty="0" smtClean="0"/>
              <a:t> with variable </a:t>
            </a:r>
            <a:r>
              <a:rPr lang="en-US" i="1" dirty="0" err="1" smtClean="0"/>
              <a:t>τ</a:t>
            </a:r>
            <a:r>
              <a:rPr lang="en-US" i="1" dirty="0" smtClean="0"/>
              <a:t> = </a:t>
            </a:r>
            <a:r>
              <a:rPr lang="en-US" dirty="0" smtClean="0"/>
              <a:t>[</a:t>
            </a:r>
            <a:r>
              <a:rPr lang="en-US" i="1" dirty="0" err="1"/>
              <a:t>τ</a:t>
            </a:r>
            <a:r>
              <a:rPr lang="en-US" baseline="-25000" dirty="0" err="1">
                <a:latin typeface="Mistral"/>
                <a:cs typeface="Mistral"/>
              </a:rPr>
              <a:t>l</a:t>
            </a:r>
            <a:r>
              <a:rPr lang="en-US" dirty="0"/>
              <a:t>, </a:t>
            </a:r>
            <a:r>
              <a:rPr lang="en-US" i="1" dirty="0" err="1" smtClean="0"/>
              <a:t>τ</a:t>
            </a:r>
            <a:r>
              <a:rPr lang="en-US" baseline="-25000" dirty="0" err="1" smtClean="0">
                <a:latin typeface="Mistral"/>
                <a:cs typeface="Mistral"/>
              </a:rPr>
              <a:t>h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8" name="Picture 7" descr="trickle_dynamict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389300"/>
            <a:ext cx="8229600" cy="43149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7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5353770"/>
              </p:ext>
            </p:extLst>
          </p:nvPr>
        </p:nvGraphicFramePr>
        <p:xfrm>
          <a:off x="98409" y="1954028"/>
          <a:ext cx="4987636" cy="277091"/>
        </p:xfrm>
        <a:graphic>
          <a:graphicData uri="http://schemas.openxmlformats.org/presentationml/2006/ole">
            <p:oleObj spid="_x0000_s71682" name="Document" r:id="rId4" imgW="5486198" imgH="304789" progId="Word.Document.12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75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double each time period </a:t>
            </a:r>
            <a:r>
              <a:rPr lang="en-US" i="1" dirty="0" err="1" smtClean="0"/>
              <a:t>τ</a:t>
            </a:r>
            <a:r>
              <a:rPr lang="en-US" dirty="0" smtClean="0"/>
              <a:t> up to </a:t>
            </a:r>
            <a:r>
              <a:rPr lang="en-US" i="1" dirty="0" err="1" smtClean="0"/>
              <a:t>τ</a:t>
            </a:r>
            <a:r>
              <a:rPr lang="en-US" baseline="-25000" dirty="0" err="1" smtClean="0">
                <a:latin typeface="Mistral"/>
                <a:cs typeface="Mistral"/>
              </a:rPr>
              <a:t>h</a:t>
            </a:r>
            <a:endParaRPr lang="en-US" baseline="-25000" dirty="0" smtClean="0">
              <a:latin typeface="Mistral"/>
              <a:cs typeface="Mistral"/>
            </a:endParaRPr>
          </a:p>
          <a:p>
            <a:pPr marL="0" indent="0">
              <a:buNone/>
            </a:pPr>
            <a:r>
              <a:rPr lang="en-US" dirty="0" smtClean="0"/>
              <a:t>1.</a:t>
            </a:r>
            <a:r>
              <a:rPr lang="en-US" i="1" dirty="0" smtClean="0"/>
              <a:t>	t</a:t>
            </a:r>
            <a:r>
              <a:rPr lang="en-US" dirty="0" smtClean="0"/>
              <a:t> = rand from [   , </a:t>
            </a:r>
            <a:r>
              <a:rPr lang="en-US" i="1" dirty="0" err="1" smtClean="0"/>
              <a:t>τ</a:t>
            </a:r>
            <a:r>
              <a:rPr lang="en-US" dirty="0" smtClean="0"/>
              <a:t>] </a:t>
            </a:r>
          </a:p>
          <a:p>
            <a:pPr marL="0" indent="0">
              <a:buNone/>
            </a:pPr>
            <a:r>
              <a:rPr lang="en-US" i="1" dirty="0" smtClean="0"/>
              <a:t>	c </a:t>
            </a:r>
            <a:r>
              <a:rPr lang="en-US" dirty="0" smtClean="0"/>
              <a:t>= 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while in </a:t>
            </a:r>
            <a:r>
              <a:rPr lang="en-US" i="1" dirty="0" err="1" smtClean="0"/>
              <a:t>τ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if </a:t>
            </a:r>
            <a:r>
              <a:rPr lang="en-US" dirty="0" err="1"/>
              <a:t>received.meta</a:t>
            </a:r>
            <a:r>
              <a:rPr lang="en-US" dirty="0"/>
              <a:t> </a:t>
            </a:r>
            <a:r>
              <a:rPr lang="en-US" dirty="0" smtClean="0"/>
              <a:t>is the same as </a:t>
            </a:r>
            <a:r>
              <a:rPr lang="en-US" dirty="0" err="1"/>
              <a:t>self.meta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++</a:t>
            </a:r>
            <a:r>
              <a:rPr lang="en-US" i="1" dirty="0"/>
              <a:t>c</a:t>
            </a:r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dirty="0" smtClean="0"/>
              <a:t>if </a:t>
            </a:r>
            <a:r>
              <a:rPr lang="en-US" dirty="0" err="1"/>
              <a:t>received.meta</a:t>
            </a:r>
            <a:r>
              <a:rPr lang="en-US" dirty="0"/>
              <a:t> </a:t>
            </a:r>
            <a:r>
              <a:rPr lang="en-US" dirty="0" smtClean="0"/>
              <a:t>is older than </a:t>
            </a:r>
            <a:r>
              <a:rPr lang="en-US" dirty="0" err="1" smtClean="0"/>
              <a:t>self.meta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broadcast </a:t>
            </a:r>
            <a:r>
              <a:rPr lang="en-US" dirty="0" err="1" smtClean="0"/>
              <a:t>self.code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if </a:t>
            </a:r>
            <a:r>
              <a:rPr lang="en-US" dirty="0" err="1" smtClean="0"/>
              <a:t>received.meta</a:t>
            </a:r>
            <a:r>
              <a:rPr lang="en-US" dirty="0" smtClean="0"/>
              <a:t> is newer than </a:t>
            </a:r>
            <a:r>
              <a:rPr lang="en-US" dirty="0" err="1" smtClean="0"/>
              <a:t>self.meta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		set </a:t>
            </a:r>
            <a:r>
              <a:rPr lang="en-US" i="1" dirty="0" err="1"/>
              <a:t>τ</a:t>
            </a:r>
            <a:r>
              <a:rPr lang="en-US" dirty="0"/>
              <a:t> to </a:t>
            </a:r>
            <a:r>
              <a:rPr lang="en-US" i="1" dirty="0" err="1"/>
              <a:t>τ</a:t>
            </a:r>
            <a:r>
              <a:rPr lang="en-US" dirty="0"/>
              <a:t> </a:t>
            </a:r>
            <a:r>
              <a:rPr lang="en-US" baseline="-25000" dirty="0">
                <a:latin typeface="Mistral"/>
                <a:cs typeface="Mistral"/>
              </a:rPr>
              <a:t>l</a:t>
            </a:r>
            <a:r>
              <a:rPr lang="en-US" dirty="0"/>
              <a:t> and go to line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r>
              <a:rPr lang="en-US" dirty="0"/>
              <a:t>		if </a:t>
            </a:r>
            <a:r>
              <a:rPr lang="en-US" dirty="0" err="1" smtClean="0"/>
              <a:t>received.code</a:t>
            </a:r>
            <a:r>
              <a:rPr lang="en-US" dirty="0" smtClean="0"/>
              <a:t> is new</a:t>
            </a:r>
          </a:p>
          <a:p>
            <a:pPr marL="0" indent="0">
              <a:buNone/>
            </a:pPr>
            <a:r>
              <a:rPr lang="en-US" dirty="0"/>
              <a:t>			set </a:t>
            </a:r>
            <a:r>
              <a:rPr lang="en-US" i="1" dirty="0" err="1"/>
              <a:t>τ</a:t>
            </a:r>
            <a:r>
              <a:rPr lang="en-US" dirty="0"/>
              <a:t> to </a:t>
            </a:r>
            <a:r>
              <a:rPr lang="en-US" i="1" dirty="0" err="1"/>
              <a:t>τ</a:t>
            </a:r>
            <a:r>
              <a:rPr lang="en-US" dirty="0"/>
              <a:t> </a:t>
            </a:r>
            <a:r>
              <a:rPr lang="en-US" baseline="-25000" dirty="0">
                <a:latin typeface="Mistral"/>
                <a:cs typeface="Mistral"/>
              </a:rPr>
              <a:t>l</a:t>
            </a:r>
            <a:r>
              <a:rPr lang="en-US" dirty="0"/>
              <a:t> and go to line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at time </a:t>
            </a:r>
            <a:r>
              <a:rPr lang="en-US" i="1" dirty="0"/>
              <a:t>t</a:t>
            </a:r>
            <a:r>
              <a:rPr lang="en-US" dirty="0"/>
              <a:t>, if </a:t>
            </a:r>
            <a:r>
              <a:rPr lang="en-US" i="1" dirty="0"/>
              <a:t>c </a:t>
            </a:r>
            <a:r>
              <a:rPr lang="en-US" dirty="0"/>
              <a:t>&lt; </a:t>
            </a:r>
            <a:r>
              <a:rPr lang="en-US" i="1" dirty="0"/>
              <a:t>k</a:t>
            </a:r>
          </a:p>
          <a:p>
            <a:pPr marL="0" indent="0">
              <a:buNone/>
            </a:pPr>
            <a:r>
              <a:rPr lang="en-US" dirty="0"/>
              <a:t>			broadcast </a:t>
            </a:r>
            <a:r>
              <a:rPr lang="en-US" dirty="0" err="1"/>
              <a:t>self.meta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Trickle(</a:t>
            </a:r>
            <a:r>
              <a:rPr lang="en-US" i="1" dirty="0" err="1" smtClean="0"/>
              <a:t>τ</a:t>
            </a:r>
            <a:r>
              <a:rPr lang="en-US" baseline="-25000" dirty="0" err="1" smtClean="0">
                <a:latin typeface="Mistral"/>
                <a:cs typeface="Mistral"/>
              </a:rPr>
              <a:t>l</a:t>
            </a:r>
            <a:r>
              <a:rPr lang="en-US" i="1" dirty="0" smtClean="0"/>
              <a:t>, </a:t>
            </a:r>
            <a:r>
              <a:rPr lang="en-US" i="1" dirty="0" err="1" smtClean="0"/>
              <a:t>τ</a:t>
            </a:r>
            <a:r>
              <a:rPr lang="en-US" i="1" baseline="-25000" dirty="0" err="1" smtClean="0">
                <a:latin typeface="Mistral"/>
                <a:cs typeface="Mistral"/>
              </a:rPr>
              <a:t>h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6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Maté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static set of routines</a:t>
            </a:r>
          </a:p>
          <a:p>
            <a:r>
              <a:rPr lang="en-US" dirty="0" smtClean="0"/>
              <a:t>Each routines fits in a </a:t>
            </a:r>
            <a:r>
              <a:rPr lang="en-US" dirty="0" err="1" smtClean="0"/>
              <a:t>TinyOS</a:t>
            </a:r>
            <a:r>
              <a:rPr lang="en-US" dirty="0" smtClean="0"/>
              <a:t> packet w/ versioning info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Maté</a:t>
            </a:r>
            <a:r>
              <a:rPr lang="en-US" dirty="0" smtClean="0"/>
              <a:t> mote broadcasts updated code at 1, 3, and 7 second intervals upon receipt of old metadata</a:t>
            </a:r>
          </a:p>
          <a:p>
            <a:r>
              <a:rPr lang="en-US" dirty="0" smtClean="0"/>
              <a:t>10Hz timer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5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Propagation</a:t>
            </a:r>
          </a:p>
        </p:txBody>
      </p:sp>
      <p:pic>
        <p:nvPicPr>
          <p:cNvPr id="4" name="Content Placeholder 3" descr="trickle_reprogram1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9976" b="-1997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328777"/>
            <a:ext cx="203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r>
              <a:rPr lang="en-US" dirty="0"/>
              <a:t>, </a:t>
            </a:r>
            <a:r>
              <a:rPr lang="en-US" dirty="0" err="1" smtClean="0"/>
              <a:t>Maté</a:t>
            </a:r>
            <a:r>
              <a:rPr lang="en-US" dirty="0"/>
              <a:t> </a:t>
            </a:r>
            <a:r>
              <a:rPr lang="en-US" dirty="0" smtClean="0"/>
              <a:t>TOSSIM</a:t>
            </a:r>
            <a:endParaRPr lang="en-US" dirty="0"/>
          </a:p>
        </p:txBody>
      </p:sp>
      <p:pic>
        <p:nvPicPr>
          <p:cNvPr id="9" name="Content Placeholder 8" descr="trickle_reprogram5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6016" b="-2601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5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Propagation</a:t>
            </a:r>
          </a:p>
        </p:txBody>
      </p:sp>
      <p:pic>
        <p:nvPicPr>
          <p:cNvPr id="13" name="Content Placeholder 12" descr="trickle_proptime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20799" b="-20799"/>
          <a:stretch>
            <a:fillRect/>
          </a:stretch>
        </p:blipFill>
        <p:spPr/>
      </p:pic>
      <p:pic>
        <p:nvPicPr>
          <p:cNvPr id="14" name="Content Placeholder 13" descr="trickle_proptimedist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8906" b="-18906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57200" y="6328777"/>
            <a:ext cx="249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k </a:t>
            </a:r>
            <a:r>
              <a:rPr lang="en-US" dirty="0" smtClean="0"/>
              <a:t>= 1</a:t>
            </a:r>
            <a:r>
              <a:rPr lang="en-US" dirty="0"/>
              <a:t>, </a:t>
            </a:r>
            <a:r>
              <a:rPr lang="en-US" dirty="0" err="1" smtClean="0"/>
              <a:t>Maté</a:t>
            </a:r>
            <a:r>
              <a:rPr lang="en-US" dirty="0" smtClean="0"/>
              <a:t> mica2,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2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maintenance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Several sends per hour, variable</a:t>
            </a:r>
            <a:endParaRPr lang="en-US" dirty="0" smtClean="0"/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Scales to density changes of varying magnitudes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Rapid </a:t>
            </a:r>
            <a:r>
              <a:rPr lang="en-US" dirty="0"/>
              <a:t>p</a:t>
            </a:r>
            <a:r>
              <a:rPr lang="en-US" dirty="0" smtClean="0"/>
              <a:t>ropagation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Less than a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19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claim Trickle “can be used to disseminate any sort of data.”</a:t>
            </a:r>
          </a:p>
          <a:p>
            <a:pPr lvl="1"/>
            <a:r>
              <a:rPr lang="en-US" dirty="0" smtClean="0"/>
              <a:t>Is this true? Advantages/Disadvantages?</a:t>
            </a:r>
          </a:p>
          <a:p>
            <a:r>
              <a:rPr lang="en-US" dirty="0" smtClean="0"/>
              <a:t> In-order packet arrival and incremental code updates?</a:t>
            </a:r>
          </a:p>
          <a:p>
            <a:r>
              <a:rPr lang="en-US" dirty="0" smtClean="0"/>
              <a:t>Assumption of “always on” seems naïve.</a:t>
            </a:r>
          </a:p>
          <a:p>
            <a:r>
              <a:rPr lang="en-US" dirty="0" smtClean="0"/>
              <a:t>Is bad scaling a “corner case?”</a:t>
            </a:r>
          </a:p>
          <a:p>
            <a:r>
              <a:rPr lang="en-US" dirty="0" smtClean="0"/>
              <a:t>Alternative MAC protocols?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7AFE-756F-F648-9A23-0A4655D0588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09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SQL-style queries over a single table (called sensors).</a:t>
            </a:r>
          </a:p>
          <a:p>
            <a:r>
              <a:rPr lang="en-US" sz="2400" dirty="0" smtClean="0"/>
              <a:t>Epoch – time interval for computing an aggregate record</a:t>
            </a:r>
          </a:p>
          <a:p>
            <a:r>
              <a:rPr lang="en-US" sz="2400" dirty="0" smtClean="0"/>
              <a:t>Differences from SQL: Stream</a:t>
            </a:r>
            <a:r>
              <a:rPr lang="en-US" sz="2400" baseline="0" dirty="0" smtClean="0"/>
              <a:t> of values vs. single value; &lt;group id, aggregate value&gt; per group per epoch</a:t>
            </a:r>
          </a:p>
          <a:p>
            <a:pPr>
              <a:buNone/>
            </a:pPr>
            <a:endParaRPr lang="en-US" sz="2400" baseline="0" dirty="0" smtClean="0"/>
          </a:p>
          <a:p>
            <a:endParaRPr lang="en-US" sz="26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6F-32B0-FB40-AFB9-D7B56F1E42D2}" type="datetime1">
              <a:rPr lang="en-US" smtClean="0"/>
              <a:pPr/>
              <a:t>3/29/11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1143000" y="3429000"/>
            <a:ext cx="4018292" cy="2927350"/>
            <a:chOff x="838200" y="3200399"/>
            <a:chExt cx="4323092" cy="31559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200399"/>
              <a:ext cx="4323092" cy="16287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4889500"/>
              <a:ext cx="4323092" cy="146685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5692244" y="3429000"/>
            <a:ext cx="2765955" cy="91440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 Query: Monitoring occupancy in conference rooms on a certain floor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92244" y="4995751"/>
            <a:ext cx="1721911" cy="4660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General Query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Tree-based Routing</a:t>
            </a:r>
            <a:endParaRPr lang="en-US" dirty="0"/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4101306" y="1725613"/>
            <a:ext cx="531813" cy="5397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adget" charset="0"/>
              </a:rPr>
              <a:t>A</a:t>
            </a: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3107531" y="2967038"/>
            <a:ext cx="531813" cy="5397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adget" charset="0"/>
              </a:rPr>
              <a:t>B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5237956" y="2984501"/>
            <a:ext cx="534988" cy="5397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adget" charset="0"/>
              </a:rPr>
              <a:t>C</a:t>
            </a:r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3283743" y="4117976"/>
            <a:ext cx="533400" cy="5397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adget" charset="0"/>
              </a:rPr>
              <a:t>D</a:t>
            </a: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5382418" y="5072063"/>
            <a:ext cx="531813" cy="53816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adget" charset="0"/>
              </a:rPr>
              <a:t>F</a:t>
            </a: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2893218" y="5376863"/>
            <a:ext cx="531813" cy="53975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adget" charset="0"/>
              </a:rPr>
              <a:t>E</a:t>
            </a:r>
          </a:p>
        </p:txBody>
      </p:sp>
      <p:cxnSp>
        <p:nvCxnSpPr>
          <p:cNvPr id="51" name="AutoShape 14"/>
          <p:cNvCxnSpPr>
            <a:cxnSpLocks noChangeShapeType="1"/>
            <a:stCxn id="47" idx="4"/>
          </p:cNvCxnSpPr>
          <p:nvPr/>
        </p:nvCxnSpPr>
        <p:spPr bwMode="auto">
          <a:xfrm>
            <a:off x="5506243" y="3533776"/>
            <a:ext cx="128588" cy="1563688"/>
          </a:xfrm>
          <a:prstGeom prst="straightConnector1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</p:spPr>
      </p:cxnSp>
      <p:cxnSp>
        <p:nvCxnSpPr>
          <p:cNvPr id="52" name="AutoShape 15"/>
          <p:cNvCxnSpPr>
            <a:cxnSpLocks noChangeShapeType="1"/>
            <a:stCxn id="49" idx="3"/>
            <a:endCxn id="50" idx="7"/>
          </p:cNvCxnSpPr>
          <p:nvPr/>
        </p:nvCxnSpPr>
        <p:spPr bwMode="auto">
          <a:xfrm flipH="1" flipV="1">
            <a:off x="3348831" y="5441951"/>
            <a:ext cx="2109788" cy="1031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53" name="AutoShape 16"/>
          <p:cNvCxnSpPr>
            <a:cxnSpLocks noChangeShapeType="1"/>
            <a:stCxn id="48" idx="4"/>
            <a:endCxn id="50" idx="0"/>
          </p:cNvCxnSpPr>
          <p:nvPr/>
        </p:nvCxnSpPr>
        <p:spPr bwMode="auto">
          <a:xfrm flipH="1">
            <a:off x="3159918" y="4672013"/>
            <a:ext cx="390525" cy="690563"/>
          </a:xfrm>
          <a:prstGeom prst="straightConnector1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</p:spPr>
      </p:cxnSp>
      <p:cxnSp>
        <p:nvCxnSpPr>
          <p:cNvPr id="54" name="AutoShape 17"/>
          <p:cNvCxnSpPr>
            <a:cxnSpLocks noChangeShapeType="1"/>
            <a:stCxn id="46" idx="4"/>
            <a:endCxn id="48" idx="0"/>
          </p:cNvCxnSpPr>
          <p:nvPr/>
        </p:nvCxnSpPr>
        <p:spPr bwMode="auto">
          <a:xfrm>
            <a:off x="3374231" y="3521076"/>
            <a:ext cx="176213" cy="582613"/>
          </a:xfrm>
          <a:prstGeom prst="straightConnector1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</p:spPr>
      </p:cxnSp>
      <p:cxnSp>
        <p:nvCxnSpPr>
          <p:cNvPr id="55" name="AutoShape 18"/>
          <p:cNvCxnSpPr>
            <a:cxnSpLocks noChangeShapeType="1"/>
            <a:stCxn id="45" idx="3"/>
            <a:endCxn id="46" idx="7"/>
          </p:cNvCxnSpPr>
          <p:nvPr/>
        </p:nvCxnSpPr>
        <p:spPr bwMode="auto">
          <a:xfrm flipH="1">
            <a:off x="3563143" y="2200276"/>
            <a:ext cx="615950" cy="831850"/>
          </a:xfrm>
          <a:prstGeom prst="straightConnector1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</p:spPr>
      </p:cxnSp>
      <p:cxnSp>
        <p:nvCxnSpPr>
          <p:cNvPr id="56" name="AutoShape 19"/>
          <p:cNvCxnSpPr>
            <a:cxnSpLocks noChangeShapeType="1"/>
            <a:stCxn id="47" idx="1"/>
            <a:endCxn id="45" idx="5"/>
          </p:cNvCxnSpPr>
          <p:nvPr/>
        </p:nvCxnSpPr>
        <p:spPr bwMode="auto">
          <a:xfrm flipH="1" flipV="1">
            <a:off x="4556918" y="2200276"/>
            <a:ext cx="760413" cy="849313"/>
          </a:xfrm>
          <a:prstGeom prst="straightConnector1">
            <a:avLst/>
          </a:prstGeom>
          <a:noFill/>
          <a:ln w="38100">
            <a:solidFill>
              <a:srgbClr val="777777"/>
            </a:solidFill>
            <a:round/>
            <a:headEnd/>
            <a:tailEnd/>
          </a:ln>
          <a:effectLst/>
        </p:spPr>
      </p:cxnSp>
      <p:cxnSp>
        <p:nvCxnSpPr>
          <p:cNvPr id="57" name="AutoShape 20"/>
          <p:cNvCxnSpPr>
            <a:cxnSpLocks noChangeShapeType="1"/>
            <a:stCxn id="47" idx="3"/>
            <a:endCxn id="48" idx="6"/>
          </p:cNvCxnSpPr>
          <p:nvPr/>
        </p:nvCxnSpPr>
        <p:spPr bwMode="auto">
          <a:xfrm flipH="1">
            <a:off x="3831431" y="3459163"/>
            <a:ext cx="1485900" cy="928688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58" name="AutoShape 21"/>
          <p:cNvCxnSpPr>
            <a:cxnSpLocks noChangeShapeType="1"/>
            <a:stCxn id="48" idx="5"/>
            <a:endCxn id="49" idx="2"/>
          </p:cNvCxnSpPr>
          <p:nvPr/>
        </p:nvCxnSpPr>
        <p:spPr bwMode="auto">
          <a:xfrm>
            <a:off x="3737768" y="4592638"/>
            <a:ext cx="1630363" cy="74930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59" name="AutoShape 22"/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 flipV="1">
            <a:off x="3653631" y="3236913"/>
            <a:ext cx="1570038" cy="174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</p:cxn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3798097" y="2233613"/>
            <a:ext cx="1119189" cy="566737"/>
            <a:chOff x="3470" y="1486"/>
            <a:chExt cx="705" cy="357"/>
          </a:xfrm>
        </p:grpSpPr>
        <p:cxnSp>
          <p:nvCxnSpPr>
            <p:cNvPr id="61" name="AutoShape 107"/>
            <p:cNvCxnSpPr>
              <a:cxnSpLocks noChangeShapeType="1"/>
            </p:cNvCxnSpPr>
            <p:nvPr/>
          </p:nvCxnSpPr>
          <p:spPr bwMode="auto">
            <a:xfrm flipH="1">
              <a:off x="3470" y="1486"/>
              <a:ext cx="220" cy="35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AutoShape 108"/>
            <p:cNvCxnSpPr>
              <a:cxnSpLocks noChangeShapeType="1"/>
            </p:cNvCxnSpPr>
            <p:nvPr/>
          </p:nvCxnSpPr>
          <p:spPr bwMode="auto">
            <a:xfrm flipH="1" flipV="1">
              <a:off x="3928" y="1486"/>
              <a:ext cx="247" cy="29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</p:cxnSp>
      </p:grp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3356768" y="3201992"/>
            <a:ext cx="2141538" cy="1014413"/>
            <a:chOff x="4149" y="2143"/>
            <a:chExt cx="1349" cy="639"/>
          </a:xfrm>
        </p:grpSpPr>
        <p:cxnSp>
          <p:nvCxnSpPr>
            <p:cNvPr id="64" name="AutoShape 103"/>
            <p:cNvCxnSpPr>
              <a:cxnSpLocks noChangeShapeType="1"/>
            </p:cNvCxnSpPr>
            <p:nvPr/>
          </p:nvCxnSpPr>
          <p:spPr bwMode="auto">
            <a:xfrm>
              <a:off x="5492" y="2364"/>
              <a:ext cx="6" cy="41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5" name="Group 122"/>
            <p:cNvGrpSpPr>
              <a:grpSpLocks/>
            </p:cNvGrpSpPr>
            <p:nvPr/>
          </p:nvGrpSpPr>
          <p:grpSpPr bwMode="auto">
            <a:xfrm>
              <a:off x="4149" y="2143"/>
              <a:ext cx="1224" cy="580"/>
              <a:chOff x="3183" y="2105"/>
              <a:chExt cx="1224" cy="580"/>
            </a:xfrm>
          </p:grpSpPr>
          <p:grpSp>
            <p:nvGrpSpPr>
              <p:cNvPr id="6" name="Group 121"/>
              <p:cNvGrpSpPr>
                <a:grpSpLocks/>
              </p:cNvGrpSpPr>
              <p:nvPr/>
            </p:nvGrpSpPr>
            <p:grpSpPr bwMode="auto">
              <a:xfrm>
                <a:off x="3183" y="2105"/>
                <a:ext cx="1165" cy="580"/>
                <a:chOff x="3183" y="2105"/>
                <a:chExt cx="1165" cy="580"/>
              </a:xfrm>
            </p:grpSpPr>
            <p:cxnSp>
              <p:nvCxnSpPr>
                <p:cNvPr id="68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3183" y="2318"/>
                  <a:ext cx="111" cy="367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69" name="AutoShape 1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10" y="2150"/>
                  <a:ext cx="338" cy="10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70" name="AutoShape 1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3392" y="2105"/>
                  <a:ext cx="403" cy="22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 type="triangle" w="med" len="med"/>
                  <a:tailEnd/>
                </a:ln>
                <a:effectLst/>
              </p:spPr>
            </p:cxnSp>
          </p:grpSp>
          <p:cxnSp>
            <p:nvCxnSpPr>
              <p:cNvPr id="67" name="AutoShape 109"/>
              <p:cNvCxnSpPr>
                <a:cxnSpLocks noChangeShapeType="1"/>
              </p:cNvCxnSpPr>
              <p:nvPr/>
            </p:nvCxnSpPr>
            <p:spPr bwMode="auto">
              <a:xfrm flipH="1">
                <a:off x="4112" y="2279"/>
                <a:ext cx="295" cy="176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3156743" y="4157666"/>
            <a:ext cx="2262188" cy="1458913"/>
            <a:chOff x="2360" y="2568"/>
            <a:chExt cx="1425" cy="919"/>
          </a:xfrm>
        </p:grpSpPr>
        <p:cxnSp>
          <p:nvCxnSpPr>
            <p:cNvPr id="72" name="AutoShape 113"/>
            <p:cNvCxnSpPr>
              <a:cxnSpLocks noChangeShapeType="1"/>
            </p:cNvCxnSpPr>
            <p:nvPr/>
          </p:nvCxnSpPr>
          <p:spPr bwMode="auto">
            <a:xfrm flipH="1">
              <a:off x="2735" y="2568"/>
              <a:ext cx="332" cy="19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73" name="AutoShape 105"/>
            <p:cNvCxnSpPr>
              <a:cxnSpLocks noChangeShapeType="1"/>
            </p:cNvCxnSpPr>
            <p:nvPr/>
          </p:nvCxnSpPr>
          <p:spPr bwMode="auto">
            <a:xfrm flipH="1">
              <a:off x="2360" y="2940"/>
              <a:ext cx="246" cy="43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10"/>
            <p:cNvCxnSpPr>
              <a:cxnSpLocks noChangeShapeType="1"/>
            </p:cNvCxnSpPr>
            <p:nvPr/>
          </p:nvCxnSpPr>
          <p:spPr bwMode="auto">
            <a:xfrm>
              <a:off x="2733" y="2890"/>
              <a:ext cx="312" cy="1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14"/>
            <p:cNvCxnSpPr>
              <a:cxnSpLocks noChangeShapeType="1"/>
            </p:cNvCxnSpPr>
            <p:nvPr/>
          </p:nvCxnSpPr>
          <p:spPr bwMode="auto">
            <a:xfrm>
              <a:off x="3432" y="3191"/>
              <a:ext cx="312" cy="1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76" name="AutoShape 115"/>
            <p:cNvCxnSpPr>
              <a:cxnSpLocks noChangeShapeType="1"/>
            </p:cNvCxnSpPr>
            <p:nvPr/>
          </p:nvCxnSpPr>
          <p:spPr bwMode="auto">
            <a:xfrm flipH="1" flipV="1">
              <a:off x="3273" y="3459"/>
              <a:ext cx="512" cy="2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77" name="AutoShape 129"/>
          <p:cNvCxnSpPr>
            <a:cxnSpLocks noChangeShapeType="1"/>
          </p:cNvCxnSpPr>
          <p:nvPr/>
        </p:nvCxnSpPr>
        <p:spPr bwMode="auto">
          <a:xfrm flipH="1">
            <a:off x="3150393" y="4657725"/>
            <a:ext cx="390525" cy="690563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/>
          </a:ln>
          <a:effectLst/>
        </p:spPr>
      </p:cxnSp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3393264" y="3517903"/>
            <a:ext cx="2246306" cy="1563689"/>
            <a:chOff x="4172" y="2342"/>
            <a:chExt cx="1415" cy="985"/>
          </a:xfrm>
        </p:grpSpPr>
        <p:cxnSp>
          <p:nvCxnSpPr>
            <p:cNvPr id="79" name="AutoShape 128"/>
            <p:cNvCxnSpPr>
              <a:cxnSpLocks noChangeShapeType="1"/>
            </p:cNvCxnSpPr>
            <p:nvPr/>
          </p:nvCxnSpPr>
          <p:spPr bwMode="auto">
            <a:xfrm>
              <a:off x="5506" y="2342"/>
              <a:ext cx="81" cy="985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80" name="AutoShape 130"/>
            <p:cNvCxnSpPr>
              <a:cxnSpLocks noChangeShapeType="1"/>
            </p:cNvCxnSpPr>
            <p:nvPr/>
          </p:nvCxnSpPr>
          <p:spPr bwMode="auto">
            <a:xfrm>
              <a:off x="4172" y="2361"/>
              <a:ext cx="111" cy="367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</p:cxnSp>
      </p:grpSp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3537747" y="2182813"/>
            <a:ext cx="1784351" cy="849312"/>
            <a:chOff x="4263" y="1501"/>
            <a:chExt cx="1124" cy="535"/>
          </a:xfrm>
        </p:grpSpPr>
        <p:cxnSp>
          <p:nvCxnSpPr>
            <p:cNvPr id="82" name="AutoShape 131"/>
            <p:cNvCxnSpPr>
              <a:cxnSpLocks noChangeShapeType="1"/>
            </p:cNvCxnSpPr>
            <p:nvPr/>
          </p:nvCxnSpPr>
          <p:spPr bwMode="auto">
            <a:xfrm flipH="1">
              <a:off x="4263" y="1510"/>
              <a:ext cx="388" cy="52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</p:cxnSp>
        <p:cxnSp>
          <p:nvCxnSpPr>
            <p:cNvPr id="83" name="AutoShape 132"/>
            <p:cNvCxnSpPr>
              <a:cxnSpLocks noChangeShapeType="1"/>
            </p:cNvCxnSpPr>
            <p:nvPr/>
          </p:nvCxnSpPr>
          <p:spPr bwMode="auto">
            <a:xfrm flipH="1" flipV="1">
              <a:off x="4908" y="1501"/>
              <a:ext cx="479" cy="535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831556" y="1371600"/>
            <a:ext cx="1371333" cy="4660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Base Station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5772944" y="2200276"/>
            <a:ext cx="1923256" cy="7667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Propagate Query:</a:t>
            </a:r>
          </a:p>
          <a:p>
            <a:r>
              <a:rPr lang="en-US" dirty="0" err="1" smtClean="0"/>
              <a:t>nodeID</a:t>
            </a:r>
            <a:r>
              <a:rPr lang="en-US" dirty="0" smtClean="0"/>
              <a:t>, level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1750218" y="2603840"/>
            <a:ext cx="1143000" cy="7263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Set level</a:t>
            </a:r>
          </a:p>
          <a:p>
            <a:r>
              <a:rPr lang="en-US" dirty="0" smtClean="0"/>
              <a:t>Set parent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196649" y="3691626"/>
            <a:ext cx="1347151" cy="4660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Rebroadcast</a:t>
            </a:r>
            <a:endParaRPr lang="en-US" dirty="0"/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ED27-BB01-134A-95C1-56946A120D7E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02" name="Footer Placeholder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Figure from Author’s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Aggregate consists of three functions:</a:t>
            </a:r>
          </a:p>
          <a:p>
            <a:r>
              <a:rPr lang="en-US" sz="2600" dirty="0" smtClean="0"/>
              <a:t>Partial State Record: Intermediate record</a:t>
            </a:r>
          </a:p>
          <a:p>
            <a:r>
              <a:rPr lang="en-US" sz="2600" dirty="0" smtClean="0"/>
              <a:t>Ex:  AVERAGE; &lt;</a:t>
            </a:r>
            <a:r>
              <a:rPr lang="en-US" sz="2600" dirty="0" err="1" smtClean="0"/>
              <a:t>x</a:t>
            </a:r>
            <a:r>
              <a:rPr lang="en-US" sz="2600" dirty="0" smtClean="0"/>
              <a:t>&gt; = &lt;SUM,COUNT</a:t>
            </a:r>
            <a:r>
              <a:rPr lang="en-US" sz="2600" dirty="0" smtClean="0">
                <a:latin typeface="Courier New"/>
              </a:rPr>
              <a:t>&gt;</a:t>
            </a:r>
          </a:p>
          <a:p>
            <a:pPr lvl="1"/>
            <a:r>
              <a:rPr lang="en-US" dirty="0" smtClean="0"/>
              <a:t>Merging function: </a:t>
            </a:r>
            <a:r>
              <a:rPr lang="en-US" dirty="0" err="1" smtClean="0"/>
              <a:t>f</a:t>
            </a:r>
            <a:r>
              <a:rPr lang="en-US" dirty="0" smtClean="0"/>
              <a:t>(&lt;</a:t>
            </a:r>
            <a:r>
              <a:rPr lang="en-US" dirty="0" err="1" smtClean="0"/>
              <a:t>x</a:t>
            </a:r>
            <a:r>
              <a:rPr lang="en-US" dirty="0" smtClean="0"/>
              <a:t>&gt;,&lt;</a:t>
            </a:r>
            <a:r>
              <a:rPr lang="en-US" dirty="0" err="1" smtClean="0"/>
              <a:t>y</a:t>
            </a:r>
            <a:r>
              <a:rPr lang="en-US" dirty="0" smtClean="0"/>
              <a:t>&gt;) = &lt;</a:t>
            </a:r>
            <a:r>
              <a:rPr lang="en-US" dirty="0" err="1" smtClean="0"/>
              <a:t>z</a:t>
            </a:r>
            <a:r>
              <a:rPr lang="en-US" dirty="0" smtClean="0"/>
              <a:t>&gt;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(&lt;S1, C1&gt;, &lt;S2, C2&gt;) = &lt; S1 + S2, C1 + C2&gt;</a:t>
            </a:r>
          </a:p>
          <a:p>
            <a:pPr lvl="1"/>
            <a:r>
              <a:rPr lang="en-US" dirty="0" err="1" smtClean="0"/>
              <a:t>Initializer</a:t>
            </a:r>
            <a:r>
              <a:rPr lang="en-US" dirty="0" smtClean="0"/>
              <a:t>: </a:t>
            </a:r>
            <a:r>
              <a:rPr lang="en-US" dirty="0" err="1"/>
              <a:t>i</a:t>
            </a:r>
            <a:r>
              <a:rPr lang="en-US" dirty="0" err="1" smtClean="0"/>
              <a:t>(x</a:t>
            </a:r>
            <a:r>
              <a:rPr lang="en-US" dirty="0" smtClean="0"/>
              <a:t>) = &lt;</a:t>
            </a:r>
            <a:r>
              <a:rPr lang="en-US" dirty="0" err="1"/>
              <a:t>x</a:t>
            </a:r>
            <a:r>
              <a:rPr lang="en-US" dirty="0" smtClean="0"/>
              <a:t>&gt; </a:t>
            </a:r>
          </a:p>
          <a:p>
            <a:pPr lvl="2"/>
            <a:r>
              <a:rPr lang="en-US" dirty="0" err="1" smtClean="0"/>
              <a:t>i(x</a:t>
            </a:r>
            <a:r>
              <a:rPr lang="en-US" dirty="0" smtClean="0"/>
              <a:t>) = &lt;</a:t>
            </a:r>
            <a:r>
              <a:rPr lang="en-US" dirty="0" err="1" smtClean="0"/>
              <a:t>x</a:t>
            </a:r>
            <a:r>
              <a:rPr lang="en-US" dirty="0" smtClean="0"/>
              <a:t>, 1&gt;</a:t>
            </a:r>
          </a:p>
          <a:p>
            <a:pPr lvl="1"/>
            <a:r>
              <a:rPr lang="en-US" dirty="0" smtClean="0"/>
              <a:t>Evaluator: </a:t>
            </a:r>
            <a:r>
              <a:rPr lang="en-US" dirty="0" err="1" smtClean="0"/>
              <a:t>e</a:t>
            </a:r>
            <a:r>
              <a:rPr lang="en-US" dirty="0" smtClean="0"/>
              <a:t>(&lt;</a:t>
            </a:r>
            <a:r>
              <a:rPr lang="en-US" dirty="0" err="1" smtClean="0"/>
              <a:t>x</a:t>
            </a:r>
            <a:r>
              <a:rPr lang="en-US" dirty="0" smtClean="0"/>
              <a:t>&gt;) = </a:t>
            </a:r>
            <a:r>
              <a:rPr lang="en-US" dirty="0" err="1" smtClean="0"/>
              <a:t>y</a:t>
            </a:r>
            <a:r>
              <a:rPr lang="en-US" dirty="0" smtClean="0"/>
              <a:t>	</a:t>
            </a:r>
          </a:p>
          <a:p>
            <a:pPr lvl="2"/>
            <a:r>
              <a:rPr lang="en-US" dirty="0" err="1" smtClean="0"/>
              <a:t>e</a:t>
            </a:r>
            <a:r>
              <a:rPr lang="en-US" dirty="0" smtClean="0"/>
              <a:t>(&lt;S, C&gt;) = S/C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6B6C-2438-CE4D-AA71-AFB7FCA6AA11}" type="datetime1">
              <a:rPr lang="en-US" smtClean="0"/>
              <a:pPr/>
              <a:t>3/29/11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TAG is not restricted to SQL Aggregates</a:t>
            </a:r>
          </a:p>
          <a:p>
            <a:r>
              <a:rPr lang="en-US" sz="2600" dirty="0" smtClean="0"/>
              <a:t>Classify aggregates according to relevant 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73FA-40DE-344F-BC6C-6E77DCBFE143}" type="datetime1">
              <a:rPr lang="en-US" smtClean="0"/>
              <a:pPr/>
              <a:t>3/29/11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26670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does it affect?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Duplicate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MAX/MIN: No</a:t>
                      </a:r>
                    </a:p>
                    <a:p>
                      <a:r>
                        <a:rPr lang="en-US" dirty="0" smtClean="0"/>
                        <a:t>AVERAGE:</a:t>
                      </a:r>
                      <a:r>
                        <a:rPr lang="en-US" baseline="0" dirty="0" smtClean="0"/>
                        <a:t> 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Routing</a:t>
                      </a:r>
                      <a:r>
                        <a:rPr lang="en-US" baseline="0" dirty="0" smtClean="0"/>
                        <a:t> redundancy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Exemplary/Summary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MAX/MIN:</a:t>
                      </a:r>
                      <a:r>
                        <a:rPr lang="en-US" baseline="0" dirty="0" smtClean="0"/>
                        <a:t> Exemplary</a:t>
                      </a:r>
                    </a:p>
                    <a:p>
                      <a:r>
                        <a:rPr lang="en-US" baseline="0" dirty="0" smtClean="0"/>
                        <a:t>COUNT, SUM: 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Effects of loss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Monotonicity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r>
                        <a:rPr lang="en-US" baseline="0" dirty="0" smtClean="0"/>
                        <a:t> / SUM: Monotonic</a:t>
                      </a:r>
                    </a:p>
                    <a:p>
                      <a:r>
                        <a:rPr lang="en-US" baseline="0" dirty="0" smtClean="0"/>
                        <a:t>MEDIAN: Not monotonic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Hypothesis testing, Snooping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State</a:t>
                      </a:r>
                      <a:r>
                        <a:rPr lang="en-US" baseline="0" dirty="0" smtClean="0"/>
                        <a:t> Record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MAX/MIN: O(1)</a:t>
                      </a:r>
                    </a:p>
                    <a:p>
                      <a:r>
                        <a:rPr lang="en-US" dirty="0" smtClean="0"/>
                        <a:t>MEDIAN: </a:t>
                      </a:r>
                      <a:r>
                        <a:rPr lang="en-US" dirty="0" err="1" smtClean="0"/>
                        <a:t>O(n</a:t>
                      </a:r>
                      <a:r>
                        <a:rPr lang="en-US" dirty="0" smtClean="0"/>
                        <a:t>)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of TAG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Phases: Distribution, Collection	</a:t>
            </a:r>
            <a:r>
              <a:rPr lang="en-US" b="1" dirty="0" smtClean="0"/>
              <a:t>   </a:t>
            </a:r>
            <a:r>
              <a:rPr lang="en-US" b="1" dirty="0"/>
              <a:t>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133600"/>
            <a:ext cx="4495800" cy="40926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6C70-0009-3548-927C-0529738365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9110-C19A-E245-A781-E1FC2146D372}" type="datetime1">
              <a:rPr lang="en-US" smtClean="0"/>
              <a:pPr/>
              <a:t>3/29/11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24860" y="3672840"/>
            <a:ext cx="360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 rot="5400000">
            <a:off x="4610100" y="3390900"/>
            <a:ext cx="381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2310</Words>
  <Application>Microsoft Macintosh PowerPoint</Application>
  <PresentationFormat>On-screen Show (4:3)</PresentationFormat>
  <Paragraphs>407</Paragraphs>
  <Slides>47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Microsoft Word Document</vt:lpstr>
      <vt:lpstr>TAG: A Tiny Aggregation Service for Ad-Hoc Sensor Networks</vt:lpstr>
      <vt:lpstr>What is Tiny AGgregation?</vt:lpstr>
      <vt:lpstr>Motivation</vt:lpstr>
      <vt:lpstr>Design Considerations</vt:lpstr>
      <vt:lpstr>Query Model</vt:lpstr>
      <vt:lpstr>Tree-based Routing</vt:lpstr>
      <vt:lpstr>Structure of Aggregates</vt:lpstr>
      <vt:lpstr>Taxonomy of Aggregates</vt:lpstr>
      <vt:lpstr>Phases of TAG</vt:lpstr>
      <vt:lpstr>Other Advantages of TAG</vt:lpstr>
      <vt:lpstr>Simulation Environment</vt:lpstr>
      <vt:lpstr>Performance of TAG</vt:lpstr>
      <vt:lpstr>Optimizations</vt:lpstr>
      <vt:lpstr>Optimizations</vt:lpstr>
      <vt:lpstr>Fault Tolerance</vt:lpstr>
      <vt:lpstr>Fault Tolerance</vt:lpstr>
      <vt:lpstr>Fault Tolerance</vt:lpstr>
      <vt:lpstr>Prototype Implementation</vt:lpstr>
      <vt:lpstr>Discussion</vt:lpstr>
      <vt:lpstr>Trickle: A Self-Regulating Algorithm for Code Propagation and Maintenance in Wireless Sensor Networks  </vt:lpstr>
      <vt:lpstr>Background</vt:lpstr>
      <vt:lpstr>The Problem &amp; Solution Criteria</vt:lpstr>
      <vt:lpstr>General Assumptions</vt:lpstr>
      <vt:lpstr>“Polite Gossip”</vt:lpstr>
      <vt:lpstr>“Polite Gossip”</vt:lpstr>
      <vt:lpstr>Trickle(τ, k)</vt:lpstr>
      <vt:lpstr>Trickle Example</vt:lpstr>
      <vt:lpstr>Trickle Example</vt:lpstr>
      <vt:lpstr>Ideal Maintenance</vt:lpstr>
      <vt:lpstr>Abstract Simulator Experiments</vt:lpstr>
      <vt:lpstr>Maintenance with Loss</vt:lpstr>
      <vt:lpstr>Removing Synchronization, the Short Listen Problem </vt:lpstr>
      <vt:lpstr>Maintenance without Synchronization</vt:lpstr>
      <vt:lpstr>Fixing the Short Listen Problem </vt:lpstr>
      <vt:lpstr>Maintenance without Synchronization</vt:lpstr>
      <vt:lpstr>TOSSIM Experiments</vt:lpstr>
      <vt:lpstr>Maintenance in a Multi-hop Network</vt:lpstr>
      <vt:lpstr>Load Distribution</vt:lpstr>
      <vt:lpstr>TinyOS Motes Experiments</vt:lpstr>
      <vt:lpstr>Maintenance in a Multi-hop Network</vt:lpstr>
      <vt:lpstr>Improving Propagation</vt:lpstr>
      <vt:lpstr>Trickle(τl, τh, k)</vt:lpstr>
      <vt:lpstr>Maté Simulation</vt:lpstr>
      <vt:lpstr>Improving Propagation</vt:lpstr>
      <vt:lpstr>Improving Propagation</vt:lpstr>
      <vt:lpstr>Summary &amp; Contributions</vt:lpstr>
      <vt:lpstr>Discussion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TAG: A Tiny Aggregation Service for Ad-Hoc Sensor Networks</dc:title>
  <dc:creator>Curtis</dc:creator>
  <cp:lastModifiedBy>Curtis</cp:lastModifiedBy>
  <cp:revision>1</cp:revision>
  <dcterms:created xsi:type="dcterms:W3CDTF">2011-03-29T18:12:45Z</dcterms:created>
  <dcterms:modified xsi:type="dcterms:W3CDTF">2011-03-29T18:15:25Z</dcterms:modified>
</cp:coreProperties>
</file>