
<file path=[Content_Types].xml><?xml version="1.0" encoding="utf-8"?>
<Types xmlns="http://schemas.openxmlformats.org/package/2006/content-types">
  <Default Extension="png" ContentType="image/png"/>
  <Default Extension="jpeg" ContentType="image/jpeg"/>
  <Default Extension="wmf" ContentType="image/x-wmf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22.xml" ContentType="application/vnd.openxmlformats-officedocument.presentationml.slide+xml"/>
  <Override PartName="/ppt/slides/slide23.xml" ContentType="application/vnd.openxmlformats-officedocument.presentationml.slide+xml"/>
  <Override PartName="/ppt/slides/slide24.xml" ContentType="application/vnd.openxmlformats-officedocument.presentationml.slide+xml"/>
  <Override PartName="/ppt/slides/slide25.xml" ContentType="application/vnd.openxmlformats-officedocument.presentationml.slide+xml"/>
  <Override PartName="/ppt/slides/slide26.xml" ContentType="application/vnd.openxmlformats-officedocument.presentationml.slide+xml"/>
  <Override PartName="/ppt/slides/slide27.xml" ContentType="application/vnd.openxmlformats-officedocument.presentationml.slide+xml"/>
  <Override PartName="/ppt/slides/slide28.xml" ContentType="application/vnd.openxmlformats-officedocument.presentationml.slide+xml"/>
  <Override PartName="/ppt/slides/slide29.xml" ContentType="application/vnd.openxmlformats-officedocument.presentationml.slide+xml"/>
  <Override PartName="/ppt/slides/slide30.xml" ContentType="application/vnd.openxmlformats-officedocument.presentationml.slide+xml"/>
  <Override PartName="/ppt/slides/slide31.xml" ContentType="application/vnd.openxmlformats-officedocument.presentationml.slide+xml"/>
  <Override PartName="/ppt/slides/slide32.xml" ContentType="application/vnd.openxmlformats-officedocument.presentationml.slide+xml"/>
  <Override PartName="/ppt/slides/slide33.xml" ContentType="application/vnd.openxmlformats-officedocument.presentationml.slide+xml"/>
  <Override PartName="/ppt/slides/slide34.xml" ContentType="application/vnd.openxmlformats-officedocument.presentationml.slide+xml"/>
  <Override PartName="/ppt/slides/slide35.xml" ContentType="application/vnd.openxmlformats-officedocument.presentationml.slide+xml"/>
  <Override PartName="/ppt/slides/slide36.xml" ContentType="application/vnd.openxmlformats-officedocument.presentationml.slide+xml"/>
  <Override PartName="/ppt/slides/slide37.xml" ContentType="application/vnd.openxmlformats-officedocument.presentationml.slide+xml"/>
  <Override PartName="/ppt/slides/slide38.xml" ContentType="application/vnd.openxmlformats-officedocument.presentationml.slide+xml"/>
  <Override PartName="/ppt/slides/slide39.xml" ContentType="application/vnd.openxmlformats-officedocument.presentationml.slide+xml"/>
  <Override PartName="/ppt/slides/slide40.xml" ContentType="application/vnd.openxmlformats-officedocument.presentationml.slide+xml"/>
  <Override PartName="/ppt/slides/slide41.xml" ContentType="application/vnd.openxmlformats-officedocument.presentationml.slide+xml"/>
  <Override PartName="/ppt/slides/slide42.xml" ContentType="application/vnd.openxmlformats-officedocument.presentationml.slide+xml"/>
  <Override PartName="/ppt/slides/slide43.xml" ContentType="application/vnd.openxmlformats-officedocument.presentationml.slide+xml"/>
  <Override PartName="/ppt/slides/slide44.xml" ContentType="application/vnd.openxmlformats-officedocument.presentationml.slide+xml"/>
  <Override PartName="/ppt/slides/slide45.xml" ContentType="application/vnd.openxmlformats-officedocument.presentationml.slide+xml"/>
  <Override PartName="/ppt/slides/slide46.xml" ContentType="application/vnd.openxmlformats-officedocument.presentationml.slide+xml"/>
  <Override PartName="/ppt/slides/slide47.xml" ContentType="application/vnd.openxmlformats-officedocument.presentationml.slide+xml"/>
  <Override PartName="/ppt/slides/slide48.xml" ContentType="application/vnd.openxmlformats-officedocument.presentationml.slide+xml"/>
  <Override PartName="/ppt/slides/slide49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theme/theme2.xml" ContentType="application/vnd.openxmlformats-officedocument.theme+xml"/>
  <Override PartName="/ppt/notesSlides/notesSlide1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732" r:id="rId1"/>
  </p:sldMasterIdLst>
  <p:notesMasterIdLst>
    <p:notesMasterId r:id="rId51"/>
  </p:notesMasterIdLst>
  <p:sldIdLst>
    <p:sldId id="256" r:id="rId2"/>
    <p:sldId id="257" r:id="rId3"/>
    <p:sldId id="258" r:id="rId4"/>
    <p:sldId id="275" r:id="rId5"/>
    <p:sldId id="259" r:id="rId6"/>
    <p:sldId id="274" r:id="rId7"/>
    <p:sldId id="271" r:id="rId8"/>
    <p:sldId id="318" r:id="rId9"/>
    <p:sldId id="260" r:id="rId10"/>
    <p:sldId id="261" r:id="rId11"/>
    <p:sldId id="316" r:id="rId12"/>
    <p:sldId id="263" r:id="rId13"/>
    <p:sldId id="264" r:id="rId14"/>
    <p:sldId id="265" r:id="rId15"/>
    <p:sldId id="317" r:id="rId16"/>
    <p:sldId id="266" r:id="rId17"/>
    <p:sldId id="273" r:id="rId18"/>
    <p:sldId id="267" r:id="rId19"/>
    <p:sldId id="268" r:id="rId20"/>
    <p:sldId id="269" r:id="rId21"/>
    <p:sldId id="276" r:id="rId22"/>
    <p:sldId id="277" r:id="rId23"/>
    <p:sldId id="278" r:id="rId24"/>
    <p:sldId id="279" r:id="rId25"/>
    <p:sldId id="280" r:id="rId26"/>
    <p:sldId id="281" r:id="rId27"/>
    <p:sldId id="282" r:id="rId28"/>
    <p:sldId id="283" r:id="rId29"/>
    <p:sldId id="284" r:id="rId30"/>
    <p:sldId id="285" r:id="rId31"/>
    <p:sldId id="286" r:id="rId32"/>
    <p:sldId id="291" r:id="rId33"/>
    <p:sldId id="292" r:id="rId34"/>
    <p:sldId id="293" r:id="rId35"/>
    <p:sldId id="294" r:id="rId36"/>
    <p:sldId id="295" r:id="rId37"/>
    <p:sldId id="299" r:id="rId38"/>
    <p:sldId id="300" r:id="rId39"/>
    <p:sldId id="301" r:id="rId40"/>
    <p:sldId id="302" r:id="rId41"/>
    <p:sldId id="303" r:id="rId42"/>
    <p:sldId id="306" r:id="rId43"/>
    <p:sldId id="309" r:id="rId44"/>
    <p:sldId id="311" r:id="rId45"/>
    <p:sldId id="304" r:id="rId46"/>
    <p:sldId id="312" r:id="rId47"/>
    <p:sldId id="313" r:id="rId48"/>
    <p:sldId id="314" r:id="rId49"/>
    <p:sldId id="315" r:id="rId50"/>
  </p:sldIdLst>
  <p:sldSz cx="9144000" cy="6858000" type="screen4x3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clrMru>
    <a:srgbClr val="AF76C8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 vertBarState="maximized">
    <p:restoredLeft sz="34579" autoAdjust="0"/>
    <p:restoredTop sz="94911" autoAdjust="0"/>
  </p:normalViewPr>
  <p:slideViewPr>
    <p:cSldViewPr>
      <p:cViewPr>
        <p:scale>
          <a:sx n="100" d="100"/>
          <a:sy n="100" d="100"/>
        </p:scale>
        <p:origin x="-72" y="-78"/>
      </p:cViewPr>
      <p:guideLst>
        <p:guide orient="horz" pos="2208"/>
        <p:guide pos="2880"/>
      </p:guideLst>
    </p:cSldViewPr>
  </p:slideViewPr>
  <p:outlineViewPr>
    <p:cViewPr>
      <p:scale>
        <a:sx n="33" d="100"/>
        <a:sy n="33" d="100"/>
      </p:scale>
      <p:origin x="0" y="31530"/>
    </p:cViewPr>
  </p:outlineViewPr>
  <p:notesTextViewPr>
    <p:cViewPr>
      <p:scale>
        <a:sx n="1" d="1"/>
        <a:sy n="1" d="1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26" Type="http://schemas.openxmlformats.org/officeDocument/2006/relationships/slide" Target="slides/slide25.xml"/><Relationship Id="rId39" Type="http://schemas.openxmlformats.org/officeDocument/2006/relationships/slide" Target="slides/slide38.xml"/><Relationship Id="rId21" Type="http://schemas.openxmlformats.org/officeDocument/2006/relationships/slide" Target="slides/slide20.xml"/><Relationship Id="rId34" Type="http://schemas.openxmlformats.org/officeDocument/2006/relationships/slide" Target="slides/slide33.xml"/><Relationship Id="rId42" Type="http://schemas.openxmlformats.org/officeDocument/2006/relationships/slide" Target="slides/slide41.xml"/><Relationship Id="rId47" Type="http://schemas.openxmlformats.org/officeDocument/2006/relationships/slide" Target="slides/slide46.xml"/><Relationship Id="rId50" Type="http://schemas.openxmlformats.org/officeDocument/2006/relationships/slide" Target="slides/slide49.xml"/><Relationship Id="rId55" Type="http://schemas.openxmlformats.org/officeDocument/2006/relationships/tableStyles" Target="tableStyles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5" Type="http://schemas.openxmlformats.org/officeDocument/2006/relationships/slide" Target="slides/slide24.xml"/><Relationship Id="rId33" Type="http://schemas.openxmlformats.org/officeDocument/2006/relationships/slide" Target="slides/slide32.xml"/><Relationship Id="rId38" Type="http://schemas.openxmlformats.org/officeDocument/2006/relationships/slide" Target="slides/slide37.xml"/><Relationship Id="rId46" Type="http://schemas.openxmlformats.org/officeDocument/2006/relationships/slide" Target="slides/slide45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slide" Target="slides/slide19.xml"/><Relationship Id="rId29" Type="http://schemas.openxmlformats.org/officeDocument/2006/relationships/slide" Target="slides/slide28.xml"/><Relationship Id="rId41" Type="http://schemas.openxmlformats.org/officeDocument/2006/relationships/slide" Target="slides/slide40.xml"/><Relationship Id="rId54" Type="http://schemas.openxmlformats.org/officeDocument/2006/relationships/theme" Target="theme/theme1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24" Type="http://schemas.openxmlformats.org/officeDocument/2006/relationships/slide" Target="slides/slide23.xml"/><Relationship Id="rId32" Type="http://schemas.openxmlformats.org/officeDocument/2006/relationships/slide" Target="slides/slide31.xml"/><Relationship Id="rId37" Type="http://schemas.openxmlformats.org/officeDocument/2006/relationships/slide" Target="slides/slide36.xml"/><Relationship Id="rId40" Type="http://schemas.openxmlformats.org/officeDocument/2006/relationships/slide" Target="slides/slide39.xml"/><Relationship Id="rId45" Type="http://schemas.openxmlformats.org/officeDocument/2006/relationships/slide" Target="slides/slide44.xml"/><Relationship Id="rId53" Type="http://schemas.openxmlformats.org/officeDocument/2006/relationships/viewProps" Target="viewProps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23" Type="http://schemas.openxmlformats.org/officeDocument/2006/relationships/slide" Target="slides/slide22.xml"/><Relationship Id="rId28" Type="http://schemas.openxmlformats.org/officeDocument/2006/relationships/slide" Target="slides/slide27.xml"/><Relationship Id="rId36" Type="http://schemas.openxmlformats.org/officeDocument/2006/relationships/slide" Target="slides/slide35.xml"/><Relationship Id="rId49" Type="http://schemas.openxmlformats.org/officeDocument/2006/relationships/slide" Target="slides/slide48.xml"/><Relationship Id="rId10" Type="http://schemas.openxmlformats.org/officeDocument/2006/relationships/slide" Target="slides/slide9.xml"/><Relationship Id="rId19" Type="http://schemas.openxmlformats.org/officeDocument/2006/relationships/slide" Target="slides/slide18.xml"/><Relationship Id="rId31" Type="http://schemas.openxmlformats.org/officeDocument/2006/relationships/slide" Target="slides/slide30.xml"/><Relationship Id="rId44" Type="http://schemas.openxmlformats.org/officeDocument/2006/relationships/slide" Target="slides/slide43.xml"/><Relationship Id="rId52" Type="http://schemas.openxmlformats.org/officeDocument/2006/relationships/presProps" Target="presProps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slide" Target="slides/slide21.xml"/><Relationship Id="rId27" Type="http://schemas.openxmlformats.org/officeDocument/2006/relationships/slide" Target="slides/slide26.xml"/><Relationship Id="rId30" Type="http://schemas.openxmlformats.org/officeDocument/2006/relationships/slide" Target="slides/slide29.xml"/><Relationship Id="rId35" Type="http://schemas.openxmlformats.org/officeDocument/2006/relationships/slide" Target="slides/slide34.xml"/><Relationship Id="rId43" Type="http://schemas.openxmlformats.org/officeDocument/2006/relationships/slide" Target="slides/slide42.xml"/><Relationship Id="rId48" Type="http://schemas.openxmlformats.org/officeDocument/2006/relationships/slide" Target="slides/slide47.xml"/><Relationship Id="rId8" Type="http://schemas.openxmlformats.org/officeDocument/2006/relationships/slide" Target="slides/slide7.xml"/><Relationship Id="rId51" Type="http://schemas.openxmlformats.org/officeDocument/2006/relationships/notesMaster" Target="notesMasters/notesMaster1.xml"/><Relationship Id="rId3" Type="http://schemas.openxmlformats.org/officeDocument/2006/relationships/slide" Target="slides/slide2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AAD5794E-993A-4C42-835F-C316522662E6}" type="datetimeFigureOut">
              <a:rPr lang="en-US" smtClean="0"/>
              <a:t>3/15/2011</a:t>
            </a:fld>
            <a:endParaRPr lang="en-US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1143000" y="685800"/>
            <a:ext cx="4572000" cy="34290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en-US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20F4DCCB-8299-4676-8AAC-8F701426849A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193880927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2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20F4DCCB-8299-4676-8AAC-8F701426849A}" type="slidenum">
              <a:rPr lang="en-US" smtClean="0"/>
              <a:t>42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823423832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itle" preserve="1">
  <p:cSld name="Title Slide">
    <p:bg>
      <p:bgRef idx="1001">
        <a:schemeClr val="bg2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5" name="Rectangle 14"/>
          <p:cNvSpPr>
            <a:spLocks noChangeArrowheads="1"/>
          </p:cNvSpPr>
          <p:nvPr/>
        </p:nvSpPr>
        <p:spPr bwMode="white">
          <a:xfrm>
            <a:off x="0" y="6705600"/>
            <a:ext cx="9144000" cy="152400"/>
          </a:xfrm>
          <a:prstGeom prst="rect">
            <a:avLst/>
          </a:prstGeom>
          <a:solidFill>
            <a:srgbClr val="FFFFFF"/>
          </a:solidFill>
          <a:ln w="9525" cap="flat" cmpd="sng" algn="ctr">
            <a:noFill/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/>
          </a:p>
        </p:txBody>
      </p:sp>
      <p:sp>
        <p:nvSpPr>
          <p:cNvPr id="19" name="Rectangle 18"/>
          <p:cNvSpPr>
            <a:spLocks noChangeArrowheads="1"/>
          </p:cNvSpPr>
          <p:nvPr/>
        </p:nvSpPr>
        <p:spPr bwMode="white">
          <a:xfrm>
            <a:off x="8991600" y="3048"/>
            <a:ext cx="152400" cy="6858000"/>
          </a:xfrm>
          <a:prstGeom prst="rect">
            <a:avLst/>
          </a:prstGeom>
          <a:solidFill>
            <a:srgbClr val="FFFFFF"/>
          </a:solidFill>
          <a:ln w="9525" cap="flat" cmpd="sng" algn="ctr">
            <a:noFill/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/>
          </a:p>
        </p:txBody>
      </p:sp>
      <p:sp>
        <p:nvSpPr>
          <p:cNvPr id="18" name="Rectangle 17"/>
          <p:cNvSpPr>
            <a:spLocks noChangeArrowheads="1"/>
          </p:cNvSpPr>
          <p:nvPr/>
        </p:nvSpPr>
        <p:spPr bwMode="white">
          <a:xfrm>
            <a:off x="0" y="0"/>
            <a:ext cx="152400" cy="6858000"/>
          </a:xfrm>
          <a:prstGeom prst="rect">
            <a:avLst/>
          </a:prstGeom>
          <a:solidFill>
            <a:srgbClr val="FFFFFF"/>
          </a:solidFill>
          <a:ln w="9525" cap="flat" cmpd="sng" algn="ctr">
            <a:noFill/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/>
          </a:p>
        </p:txBody>
      </p:sp>
      <p:sp>
        <p:nvSpPr>
          <p:cNvPr id="16" name="Rectangle 15"/>
          <p:cNvSpPr>
            <a:spLocks noChangeArrowheads="1"/>
          </p:cNvSpPr>
          <p:nvPr/>
        </p:nvSpPr>
        <p:spPr bwMode="white">
          <a:xfrm>
            <a:off x="0" y="0"/>
            <a:ext cx="9144000" cy="2514600"/>
          </a:xfrm>
          <a:prstGeom prst="rect">
            <a:avLst/>
          </a:prstGeom>
          <a:solidFill>
            <a:srgbClr val="FFFFFF"/>
          </a:solidFill>
          <a:ln w="9525" cap="flat" cmpd="sng" algn="ctr">
            <a:noFill/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/>
          </a:p>
        </p:txBody>
      </p:sp>
      <p:sp>
        <p:nvSpPr>
          <p:cNvPr id="12" name="Rectangle 11"/>
          <p:cNvSpPr>
            <a:spLocks noChangeArrowheads="1"/>
          </p:cNvSpPr>
          <p:nvPr/>
        </p:nvSpPr>
        <p:spPr bwMode="auto">
          <a:xfrm>
            <a:off x="146304" y="6391656"/>
            <a:ext cx="8833104" cy="309563"/>
          </a:xfrm>
          <a:prstGeom prst="rect">
            <a:avLst/>
          </a:prstGeom>
          <a:solidFill>
            <a:schemeClr val="accent3"/>
          </a:solidFill>
          <a:ln w="9525" cap="flat" cmpd="sng" algn="ctr">
            <a:noFill/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/>
          </a:p>
        </p:txBody>
      </p:sp>
      <p:sp>
        <p:nvSpPr>
          <p:cNvPr id="9" name="Subtitle 8"/>
          <p:cNvSpPr>
            <a:spLocks noGrp="1"/>
          </p:cNvSpPr>
          <p:nvPr>
            <p:ph type="subTitle" idx="1"/>
          </p:nvPr>
        </p:nvSpPr>
        <p:spPr>
          <a:xfrm>
            <a:off x="1371600" y="2819400"/>
            <a:ext cx="6400800" cy="1752600"/>
          </a:xfrm>
        </p:spPr>
        <p:txBody>
          <a:bodyPr/>
          <a:lstStyle>
            <a:lvl1pPr marL="0" indent="0" algn="ctr">
              <a:buNone/>
              <a:defRPr sz="1600" b="1" cap="all" spc="250" baseline="0">
                <a:solidFill>
                  <a:schemeClr val="bg2">
                    <a:lumMod val="10000"/>
                  </a:schemeClr>
                </a:solidFill>
              </a:defRPr>
            </a:lvl1pPr>
            <a:lvl2pPr marL="457200" indent="0" algn="ctr">
              <a:buNone/>
            </a:lvl2pPr>
            <a:lvl3pPr marL="914400" indent="0" algn="ctr">
              <a:buNone/>
            </a:lvl3pPr>
            <a:lvl4pPr marL="1371600" indent="0" algn="ctr">
              <a:buNone/>
            </a:lvl4pPr>
            <a:lvl5pPr marL="1828800" indent="0" algn="ctr">
              <a:buNone/>
            </a:lvl5pPr>
            <a:lvl6pPr marL="2286000" indent="0" algn="ctr">
              <a:buNone/>
            </a:lvl6pPr>
            <a:lvl7pPr marL="2743200" indent="0" algn="ctr">
              <a:buNone/>
            </a:lvl7pPr>
            <a:lvl8pPr marL="3200400" indent="0" algn="ctr">
              <a:buNone/>
            </a:lvl8pPr>
            <a:lvl9pPr marL="3657600" indent="0" algn="ctr">
              <a:buNone/>
            </a:lvl9pPr>
          </a:lstStyle>
          <a:p>
            <a:r>
              <a:rPr kumimoji="0" lang="en-US" dirty="0" smtClean="0"/>
              <a:t>Click to edit Master subtitle style</a:t>
            </a:r>
            <a:endParaRPr kumimoji="0" lang="en-US" dirty="0"/>
          </a:p>
        </p:txBody>
      </p:sp>
      <p:sp>
        <p:nvSpPr>
          <p:cNvPr id="28" name="Date Placeholder 27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4965D17-6C6E-4790-A937-C3A06CC24AB6}" type="datetime1">
              <a:rPr lang="en-US" smtClean="0"/>
              <a:t>3/15/2011</a:t>
            </a:fld>
            <a:endParaRPr lang="en-US"/>
          </a:p>
        </p:txBody>
      </p:sp>
      <p:sp>
        <p:nvSpPr>
          <p:cNvPr id="17" name="Footer Placeholder 16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traight Connector 6"/>
          <p:cNvSpPr>
            <a:spLocks noChangeShapeType="1"/>
          </p:cNvSpPr>
          <p:nvPr/>
        </p:nvSpPr>
        <p:spPr bwMode="auto">
          <a:xfrm>
            <a:off x="155448" y="2420112"/>
            <a:ext cx="8833104" cy="0"/>
          </a:xfrm>
          <a:prstGeom prst="line">
            <a:avLst/>
          </a:prstGeom>
          <a:noFill/>
          <a:ln w="11430" cap="flat" cmpd="sng" algn="ctr">
            <a:solidFill>
              <a:schemeClr val="accent3">
                <a:shade val="75000"/>
              </a:schemeClr>
            </a:solidFill>
            <a:prstDash val="sysDash"/>
            <a:round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/>
          </a:p>
        </p:txBody>
      </p:sp>
      <p:sp>
        <p:nvSpPr>
          <p:cNvPr id="10" name="Rectangle 9"/>
          <p:cNvSpPr>
            <a:spLocks noChangeArrowheads="1"/>
          </p:cNvSpPr>
          <p:nvPr/>
        </p:nvSpPr>
        <p:spPr bwMode="auto">
          <a:xfrm>
            <a:off x="152400" y="152400"/>
            <a:ext cx="8833104" cy="6547104"/>
          </a:xfrm>
          <a:prstGeom prst="rect">
            <a:avLst/>
          </a:prstGeom>
          <a:noFill/>
          <a:ln w="9525" cap="flat" cmpd="sng" algn="ctr">
            <a:solidFill>
              <a:schemeClr val="accent3">
                <a:shade val="75000"/>
              </a:schemeClr>
            </a:solidFill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 dirty="0"/>
          </a:p>
        </p:txBody>
      </p:sp>
      <p:sp>
        <p:nvSpPr>
          <p:cNvPr id="13" name="Oval 12"/>
          <p:cNvSpPr/>
          <p:nvPr/>
        </p:nvSpPr>
        <p:spPr>
          <a:xfrm>
            <a:off x="4267200" y="2115312"/>
            <a:ext cx="609600" cy="609600"/>
          </a:xfrm>
          <a:prstGeom prst="ellipse">
            <a:avLst/>
          </a:prstGeom>
          <a:solidFill>
            <a:srgbClr val="FFFFFF"/>
          </a:solidFill>
          <a:ln w="15875" cap="rnd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14" name="Oval 13"/>
          <p:cNvSpPr/>
          <p:nvPr/>
        </p:nvSpPr>
        <p:spPr>
          <a:xfrm>
            <a:off x="4361688" y="2209800"/>
            <a:ext cx="420624" cy="420624"/>
          </a:xfrm>
          <a:prstGeom prst="ellipse">
            <a:avLst/>
          </a:prstGeom>
          <a:solidFill>
            <a:srgbClr val="FFFFFF"/>
          </a:solidFill>
          <a:ln w="50800" cap="rnd" cmpd="dbl" algn="ctr">
            <a:solidFill>
              <a:schemeClr val="accent3">
                <a:shade val="75000"/>
              </a:schemeClr>
            </a:solidFill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29" name="Slide Number Placeholder 28"/>
          <p:cNvSpPr>
            <a:spLocks noGrp="1"/>
          </p:cNvSpPr>
          <p:nvPr>
            <p:ph type="sldNum" sz="quarter" idx="12"/>
          </p:nvPr>
        </p:nvSpPr>
        <p:spPr>
          <a:xfrm>
            <a:off x="4343400" y="2199450"/>
            <a:ext cx="457200" cy="441325"/>
          </a:xfrm>
        </p:spPr>
        <p:txBody>
          <a:bodyPr/>
          <a:lstStyle>
            <a:lvl1pPr>
              <a:defRPr>
                <a:solidFill>
                  <a:schemeClr val="accent3">
                    <a:shade val="75000"/>
                  </a:schemeClr>
                </a:solidFill>
              </a:defRPr>
            </a:lvl1pPr>
          </a:lstStyle>
          <a:p>
            <a:fld id="{7D5018C4-273E-49AF-93AB-259FCF9A742C}" type="slidenum">
              <a:rPr lang="en-US" smtClean="0"/>
              <a:t>‹#›</a:t>
            </a:fld>
            <a:endParaRPr lang="en-US"/>
          </a:p>
        </p:txBody>
      </p:sp>
      <p:sp>
        <p:nvSpPr>
          <p:cNvPr id="8" name="Title 7"/>
          <p:cNvSpPr>
            <a:spLocks noGrp="1"/>
          </p:cNvSpPr>
          <p:nvPr>
            <p:ph type="ctrTitle"/>
          </p:nvPr>
        </p:nvSpPr>
        <p:spPr>
          <a:xfrm>
            <a:off x="685800" y="381000"/>
            <a:ext cx="7772400" cy="1752600"/>
          </a:xfrm>
        </p:spPr>
        <p:txBody>
          <a:bodyPr anchor="b"/>
          <a:lstStyle>
            <a:lvl1pPr>
              <a:defRPr sz="4200">
                <a:solidFill>
                  <a:schemeClr val="accent1"/>
                </a:solidFill>
              </a:defRPr>
            </a:lvl1pPr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</p:spTree>
  </p:cSld>
  <p:clrMapOvr>
    <a:overrideClrMapping bg1="lt1" tx1="dk1" bg2="lt2" tx2="dk2" accent1="accent1" accent2="accent2" accent3="accent3" accent4="accent4" accent5="accent5" accent6="accent6" hlink="hlink" folHlink="folHlink"/>
  </p:clrMapOvr>
  <p:timing>
    <p:tnLst>
      <p:par>
        <p:cTn id="1" dur="indefinite" restart="never" nodeType="tmRoot"/>
      </p:par>
    </p:tnLst>
  </p:timing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bg>
      <p:bgRef idx="1001">
        <a:schemeClr val="bg2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>
                <a:solidFill>
                  <a:schemeClr val="accent3">
                    <a:shade val="75000"/>
                  </a:schemeClr>
                </a:solidFill>
              </a:defRPr>
            </a:lvl1pPr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E6CAA7E-FEBE-46E5-A00A-C3BC2DEA40E5}" type="datetime1">
              <a:rPr lang="en-US" smtClean="0"/>
              <a:t>3/15/2011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4361688" y="1026372"/>
            <a:ext cx="457200" cy="441325"/>
          </a:xfrm>
        </p:spPr>
        <p:txBody>
          <a:bodyPr/>
          <a:lstStyle/>
          <a:p>
            <a:fld id="{7D5018C4-273E-49AF-93AB-259FCF9A742C}" type="slidenum">
              <a:rPr lang="en-US" smtClean="0"/>
              <a:t>‹#›</a:t>
            </a:fld>
            <a:endParaRPr lang="en-US"/>
          </a:p>
        </p:txBody>
      </p:sp>
      <p:sp>
        <p:nvSpPr>
          <p:cNvPr id="8" name="Content Placeholder 7"/>
          <p:cNvSpPr>
            <a:spLocks noGrp="1"/>
          </p:cNvSpPr>
          <p:nvPr>
            <p:ph sz="quarter" idx="1"/>
          </p:nvPr>
        </p:nvSpPr>
        <p:spPr>
          <a:xfrm>
            <a:off x="301752" y="1527048"/>
            <a:ext cx="8503920" cy="4572000"/>
          </a:xfrm>
        </p:spPr>
        <p:txBody>
          <a:bodyPr/>
          <a:lstStyle/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</p:spTree>
  </p:cSld>
  <p:clrMapOvr>
    <a:overrideClrMapping bg1="lt1" tx1="dk1" bg2="lt2" tx2="dk2" accent1="accent1" accent2="accent2" accent3="accent3" accent4="accent4" accent5="accent5" accent6="accent6" hlink="hlink" folHlink="folHlink"/>
  </p:clrMapOvr>
  <p:timing>
    <p:tnLst>
      <p:par>
        <p:cTn id="1" dur="indefinite" restart="never" nodeType="tmRoot"/>
      </p:par>
    </p:tnLst>
  </p:timing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secHead" preserve="1">
  <p:cSld name="Section Header"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7" name="Rectangle 16"/>
          <p:cNvSpPr>
            <a:spLocks noChangeArrowheads="1"/>
          </p:cNvSpPr>
          <p:nvPr/>
        </p:nvSpPr>
        <p:spPr bwMode="white">
          <a:xfrm>
            <a:off x="0" y="0"/>
            <a:ext cx="152400" cy="6858000"/>
          </a:xfrm>
          <a:prstGeom prst="rect">
            <a:avLst/>
          </a:prstGeom>
          <a:solidFill>
            <a:srgbClr val="FFFFFF"/>
          </a:solidFill>
          <a:ln w="9525" cap="flat" cmpd="sng" algn="ctr">
            <a:noFill/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/>
          </a:p>
        </p:txBody>
      </p:sp>
      <p:sp>
        <p:nvSpPr>
          <p:cNvPr id="15" name="Rectangle 14"/>
          <p:cNvSpPr>
            <a:spLocks noChangeArrowheads="1"/>
          </p:cNvSpPr>
          <p:nvPr/>
        </p:nvSpPr>
        <p:spPr bwMode="white">
          <a:xfrm>
            <a:off x="0" y="6705600"/>
            <a:ext cx="9144000" cy="152400"/>
          </a:xfrm>
          <a:prstGeom prst="rect">
            <a:avLst/>
          </a:prstGeom>
          <a:solidFill>
            <a:srgbClr val="FFFFFF"/>
          </a:solidFill>
          <a:ln w="9525" cap="flat" cmpd="sng" algn="ctr">
            <a:noFill/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/>
          </a:p>
        </p:txBody>
      </p:sp>
      <p:sp>
        <p:nvSpPr>
          <p:cNvPr id="16" name="Rectangle 15"/>
          <p:cNvSpPr>
            <a:spLocks noChangeArrowheads="1"/>
          </p:cNvSpPr>
          <p:nvPr/>
        </p:nvSpPr>
        <p:spPr bwMode="white">
          <a:xfrm>
            <a:off x="0" y="0"/>
            <a:ext cx="9144000" cy="152400"/>
          </a:xfrm>
          <a:prstGeom prst="rect">
            <a:avLst/>
          </a:prstGeom>
          <a:solidFill>
            <a:srgbClr val="FFFFFF"/>
          </a:solidFill>
          <a:ln w="9525" cap="flat" cmpd="sng" algn="ctr">
            <a:noFill/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/>
          </a:p>
        </p:txBody>
      </p:sp>
      <p:sp>
        <p:nvSpPr>
          <p:cNvPr id="18" name="Rectangle 17"/>
          <p:cNvSpPr>
            <a:spLocks noChangeArrowheads="1"/>
          </p:cNvSpPr>
          <p:nvPr/>
        </p:nvSpPr>
        <p:spPr bwMode="white">
          <a:xfrm>
            <a:off x="8991600" y="19050"/>
            <a:ext cx="152400" cy="6858000"/>
          </a:xfrm>
          <a:prstGeom prst="rect">
            <a:avLst/>
          </a:prstGeom>
          <a:solidFill>
            <a:srgbClr val="FFFFFF"/>
          </a:solidFill>
          <a:ln w="9525" cap="flat" cmpd="sng" algn="ctr">
            <a:noFill/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/>
          </a:p>
        </p:txBody>
      </p:sp>
      <p:sp>
        <p:nvSpPr>
          <p:cNvPr id="19" name="Rectangle 18"/>
          <p:cNvSpPr>
            <a:spLocks noChangeArrowheads="1"/>
          </p:cNvSpPr>
          <p:nvPr/>
        </p:nvSpPr>
        <p:spPr bwMode="white">
          <a:xfrm>
            <a:off x="152400" y="2286000"/>
            <a:ext cx="8833104" cy="304800"/>
          </a:xfrm>
          <a:prstGeom prst="rect">
            <a:avLst/>
          </a:prstGeom>
          <a:solidFill>
            <a:srgbClr val="FFFFFF"/>
          </a:solidFill>
          <a:ln w="9525" cap="flat" cmpd="sng" algn="ctr">
            <a:noFill/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/>
          </a:p>
        </p:txBody>
      </p:sp>
      <p:sp>
        <p:nvSpPr>
          <p:cNvPr id="12" name="Rectangle 11"/>
          <p:cNvSpPr>
            <a:spLocks noChangeArrowheads="1"/>
          </p:cNvSpPr>
          <p:nvPr/>
        </p:nvSpPr>
        <p:spPr bwMode="auto">
          <a:xfrm>
            <a:off x="155448" y="142352"/>
            <a:ext cx="8833104" cy="2139696"/>
          </a:xfrm>
          <a:prstGeom prst="rect">
            <a:avLst/>
          </a:prstGeom>
          <a:solidFill>
            <a:schemeClr val="accent1"/>
          </a:solidFill>
          <a:ln w="9525" cap="flat" cmpd="sng" algn="ctr">
            <a:noFill/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368426" y="2743200"/>
            <a:ext cx="6480174" cy="1673225"/>
          </a:xfrm>
        </p:spPr>
        <p:txBody>
          <a:bodyPr anchor="t"/>
          <a:lstStyle>
            <a:lvl1pPr marL="0" indent="0" algn="ctr">
              <a:buNone/>
              <a:defRPr sz="1600" b="1" cap="all" spc="250" baseline="0">
                <a:solidFill>
                  <a:schemeClr val="tx2"/>
                </a:solidFill>
              </a:defRPr>
            </a:lvl1pPr>
            <a:lvl2pPr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</a:lstStyle>
          <a:p>
            <a:pPr lvl="0" eaLnBrk="1" latinLnBrk="0" hangingPunct="1"/>
            <a:r>
              <a:rPr kumimoji="0" lang="en-US" smtClean="0"/>
              <a:t>Click to edit Master text styles</a:t>
            </a:r>
          </a:p>
        </p:txBody>
      </p:sp>
      <p:sp>
        <p:nvSpPr>
          <p:cNvPr id="13" name="Rectangle 12"/>
          <p:cNvSpPr>
            <a:spLocks noChangeArrowheads="1"/>
          </p:cNvSpPr>
          <p:nvPr/>
        </p:nvSpPr>
        <p:spPr bwMode="auto">
          <a:xfrm>
            <a:off x="146304" y="6391656"/>
            <a:ext cx="8833104" cy="309563"/>
          </a:xfrm>
          <a:prstGeom prst="rect">
            <a:avLst/>
          </a:prstGeom>
          <a:solidFill>
            <a:schemeClr val="accent3"/>
          </a:solidFill>
          <a:ln w="9525" cap="flat" cmpd="sng" algn="ctr">
            <a:noFill/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/>
          </a:p>
        </p:txBody>
      </p:sp>
      <p:sp>
        <p:nvSpPr>
          <p:cNvPr id="14" name="Rectangle 13"/>
          <p:cNvSpPr>
            <a:spLocks noChangeArrowheads="1"/>
          </p:cNvSpPr>
          <p:nvPr/>
        </p:nvSpPr>
        <p:spPr bwMode="auto">
          <a:xfrm>
            <a:off x="152400" y="152400"/>
            <a:ext cx="8833104" cy="6547104"/>
          </a:xfrm>
          <a:prstGeom prst="rect">
            <a:avLst/>
          </a:prstGeom>
          <a:noFill/>
          <a:ln w="9525" cap="flat" cmpd="sng" algn="ctr">
            <a:solidFill>
              <a:schemeClr val="accent3">
                <a:shade val="75000"/>
              </a:schemeClr>
            </a:solidFill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35C1B9A-1C8C-4A9F-8F61-65ECE84C75DB}" type="datetime1">
              <a:rPr lang="en-US" smtClean="0"/>
              <a:t>3/15/2011</a:t>
            </a:fld>
            <a:endParaRPr lang="en-US"/>
          </a:p>
        </p:txBody>
      </p:sp>
      <p:sp>
        <p:nvSpPr>
          <p:cNvPr id="8" name="Straight Connector 7"/>
          <p:cNvSpPr>
            <a:spLocks noChangeShapeType="1"/>
          </p:cNvSpPr>
          <p:nvPr/>
        </p:nvSpPr>
        <p:spPr bwMode="auto">
          <a:xfrm>
            <a:off x="152400" y="2438400"/>
            <a:ext cx="8833104" cy="0"/>
          </a:xfrm>
          <a:prstGeom prst="line">
            <a:avLst/>
          </a:prstGeom>
          <a:noFill/>
          <a:ln w="11430" cap="flat" cmpd="sng" algn="ctr">
            <a:solidFill>
              <a:schemeClr val="accent3">
                <a:shade val="75000"/>
              </a:schemeClr>
            </a:solidFill>
            <a:prstDash val="sysDash"/>
            <a:round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/>
          </a:p>
        </p:txBody>
      </p:sp>
      <p:sp>
        <p:nvSpPr>
          <p:cNvPr id="10" name="Oval 9"/>
          <p:cNvSpPr/>
          <p:nvPr/>
        </p:nvSpPr>
        <p:spPr>
          <a:xfrm>
            <a:off x="4267200" y="2115312"/>
            <a:ext cx="609600" cy="609600"/>
          </a:xfrm>
          <a:prstGeom prst="ellipse">
            <a:avLst/>
          </a:prstGeom>
          <a:solidFill>
            <a:srgbClr val="FFFFFF"/>
          </a:solidFill>
          <a:ln w="15875" cap="rnd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11" name="Oval 10"/>
          <p:cNvSpPr/>
          <p:nvPr/>
        </p:nvSpPr>
        <p:spPr>
          <a:xfrm>
            <a:off x="4361688" y="2209800"/>
            <a:ext cx="420624" cy="420624"/>
          </a:xfrm>
          <a:prstGeom prst="ellipse">
            <a:avLst/>
          </a:prstGeom>
          <a:solidFill>
            <a:srgbClr val="FFFFFF"/>
          </a:solidFill>
          <a:ln w="50800" cap="rnd" cmpd="dbl" algn="ctr">
            <a:solidFill>
              <a:schemeClr val="accent3">
                <a:shade val="75000"/>
              </a:schemeClr>
            </a:solidFill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4343400" y="2199450"/>
            <a:ext cx="457200" cy="441325"/>
          </a:xfrm>
        </p:spPr>
        <p:txBody>
          <a:bodyPr/>
          <a:lstStyle>
            <a:lvl1pPr>
              <a:defRPr>
                <a:solidFill>
                  <a:schemeClr val="accent3">
                    <a:shade val="75000"/>
                  </a:schemeClr>
                </a:solidFill>
              </a:defRPr>
            </a:lvl1pPr>
          </a:lstStyle>
          <a:p>
            <a:fld id="{7D5018C4-273E-49AF-93AB-259FCF9A742C}" type="slidenum">
              <a:rPr lang="en-US" smtClean="0"/>
              <a:t>‹#›</a:t>
            </a:fld>
            <a:endParaRPr lang="en-US"/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533400"/>
            <a:ext cx="7772400" cy="1524000"/>
          </a:xfrm>
        </p:spPr>
        <p:txBody>
          <a:bodyPr anchor="b"/>
          <a:lstStyle>
            <a:lvl1pPr algn="ctr">
              <a:buNone/>
              <a:defRPr sz="4200" b="0" cap="none" baseline="0">
                <a:solidFill>
                  <a:srgbClr val="FFFFFF"/>
                </a:solidFill>
              </a:defRPr>
            </a:lvl1pPr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</p:spTree>
  </p:cSld>
  <p:clrMapOvr>
    <a:overrideClrMapping bg1="lt1" tx1="dk1" bg2="lt2" tx2="dk2" accent1="accent1" accent2="accent2" accent3="accent3" accent4="accent4" accent5="accent5" accent6="accent6" hlink="hlink" folHlink="folHlink"/>
  </p:clrMapOvr>
  <p:timing>
    <p:tnLst>
      <p:par>
        <p:cTn id="1" dur="indefinite" restart="never" nodeType="tmRoot"/>
      </p:par>
    </p:tnLst>
  </p:timing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bg>
      <p:bgRef idx="1001">
        <a:schemeClr val="bg2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301752" y="228600"/>
            <a:ext cx="8534400" cy="758952"/>
          </a:xfrm>
        </p:spPr>
        <p:txBody>
          <a:bodyPr/>
          <a:lstStyle/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>
          <a:xfrm>
            <a:off x="5791200" y="6409944"/>
            <a:ext cx="3044952" cy="365760"/>
          </a:xfrm>
        </p:spPr>
        <p:txBody>
          <a:bodyPr/>
          <a:lstStyle/>
          <a:p>
            <a:fld id="{E35AED2C-04E2-402E-9F72-A0142EB3BF8C}" type="datetime1">
              <a:rPr lang="en-US" smtClean="0"/>
              <a:t>3/15/2011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D5018C4-273E-49AF-93AB-259FCF9A742C}" type="slidenum">
              <a:rPr lang="en-US" smtClean="0"/>
              <a:t>‹#›</a:t>
            </a:fld>
            <a:endParaRPr lang="en-US"/>
          </a:p>
        </p:txBody>
      </p:sp>
      <p:sp>
        <p:nvSpPr>
          <p:cNvPr id="8" name="Straight Connector 7"/>
          <p:cNvSpPr>
            <a:spLocks noChangeShapeType="1"/>
          </p:cNvSpPr>
          <p:nvPr/>
        </p:nvSpPr>
        <p:spPr bwMode="auto">
          <a:xfrm flipV="1">
            <a:off x="4563080" y="1575652"/>
            <a:ext cx="8921" cy="4819557"/>
          </a:xfrm>
          <a:prstGeom prst="line">
            <a:avLst/>
          </a:prstGeom>
          <a:noFill/>
          <a:ln w="9525" cap="flat" cmpd="sng" algn="ctr">
            <a:solidFill>
              <a:schemeClr val="tx2"/>
            </a:solidFill>
            <a:prstDash val="sysDash"/>
            <a:round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/>
          </a:p>
        </p:txBody>
      </p:sp>
      <p:sp>
        <p:nvSpPr>
          <p:cNvPr id="10" name="Content Placeholder 9"/>
          <p:cNvSpPr>
            <a:spLocks noGrp="1"/>
          </p:cNvSpPr>
          <p:nvPr>
            <p:ph sz="half" idx="1"/>
          </p:nvPr>
        </p:nvSpPr>
        <p:spPr>
          <a:xfrm>
            <a:off x="301752" y="1371600"/>
            <a:ext cx="4038600" cy="4681728"/>
          </a:xfrm>
        </p:spPr>
        <p:txBody>
          <a:bodyPr/>
          <a:lstStyle>
            <a:lvl1pPr>
              <a:defRPr sz="2500"/>
            </a:lvl1pPr>
          </a:lstStyle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12" name="Content Placeholder 11"/>
          <p:cNvSpPr>
            <a:spLocks noGrp="1"/>
          </p:cNvSpPr>
          <p:nvPr>
            <p:ph sz="half" idx="2"/>
          </p:nvPr>
        </p:nvSpPr>
        <p:spPr>
          <a:xfrm>
            <a:off x="4800600" y="1371600"/>
            <a:ext cx="4038600" cy="4681728"/>
          </a:xfrm>
        </p:spPr>
        <p:txBody>
          <a:bodyPr/>
          <a:lstStyle>
            <a:lvl1pPr>
              <a:defRPr sz="2500"/>
            </a:lvl1pPr>
          </a:lstStyle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</p:spTree>
  </p:cSld>
  <p:clrMapOvr>
    <a:overrideClrMapping bg1="lt1" tx1="dk1" bg2="lt2" tx2="dk2" accent1="accent1" accent2="accent2" accent3="accent3" accent4="accent4" accent5="accent5" accent6="accent6" hlink="hlink" folHlink="folHlink"/>
  </p:clrMapOvr>
  <p:timing>
    <p:tnLst>
      <p:par>
        <p:cTn id="1" dur="indefinite" restart="never" nodeType="tmRoot"/>
      </p:par>
    </p:tnLst>
  </p:timing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woTxTwoObj" preserve="1">
  <p:cSld name="Comparison">
    <p:bg>
      <p:bgRef idx="1001">
        <a:schemeClr val="bg2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" name="Straight Connector 9"/>
          <p:cNvSpPr>
            <a:spLocks noChangeShapeType="1"/>
          </p:cNvSpPr>
          <p:nvPr/>
        </p:nvSpPr>
        <p:spPr bwMode="auto">
          <a:xfrm flipV="1">
            <a:off x="4572000" y="2200275"/>
            <a:ext cx="0" cy="4187952"/>
          </a:xfrm>
          <a:prstGeom prst="line">
            <a:avLst/>
          </a:prstGeom>
          <a:noFill/>
          <a:ln w="9525" cap="flat" cmpd="sng" algn="ctr">
            <a:solidFill>
              <a:schemeClr val="tx2"/>
            </a:solidFill>
            <a:prstDash val="sysDash"/>
            <a:round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/>
          </a:p>
        </p:txBody>
      </p:sp>
      <p:sp>
        <p:nvSpPr>
          <p:cNvPr id="20" name="Rectangle 19"/>
          <p:cNvSpPr>
            <a:spLocks noChangeArrowheads="1"/>
          </p:cNvSpPr>
          <p:nvPr/>
        </p:nvSpPr>
        <p:spPr bwMode="white">
          <a:xfrm>
            <a:off x="0" y="0"/>
            <a:ext cx="9144000" cy="1447800"/>
          </a:xfrm>
          <a:prstGeom prst="rect">
            <a:avLst/>
          </a:prstGeom>
          <a:solidFill>
            <a:srgbClr val="FFFFFF"/>
          </a:solidFill>
          <a:ln w="9525" cap="flat" cmpd="sng" algn="ctr">
            <a:noFill/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/>
          </a:p>
        </p:txBody>
      </p:sp>
      <p:sp>
        <p:nvSpPr>
          <p:cNvPr id="19" name="Rectangle 18"/>
          <p:cNvSpPr>
            <a:spLocks noChangeArrowheads="1"/>
          </p:cNvSpPr>
          <p:nvPr/>
        </p:nvSpPr>
        <p:spPr bwMode="white">
          <a:xfrm>
            <a:off x="0" y="6705600"/>
            <a:ext cx="9144000" cy="152400"/>
          </a:xfrm>
          <a:prstGeom prst="rect">
            <a:avLst/>
          </a:prstGeom>
          <a:solidFill>
            <a:srgbClr val="FFFFFF"/>
          </a:solidFill>
          <a:ln w="9525" cap="flat" cmpd="sng" algn="ctr">
            <a:noFill/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/>
          </a:p>
        </p:txBody>
      </p:sp>
      <p:sp>
        <p:nvSpPr>
          <p:cNvPr id="21" name="Rectangle 20"/>
          <p:cNvSpPr>
            <a:spLocks noChangeArrowheads="1"/>
          </p:cNvSpPr>
          <p:nvPr/>
        </p:nvSpPr>
        <p:spPr bwMode="white">
          <a:xfrm>
            <a:off x="0" y="0"/>
            <a:ext cx="152400" cy="6858000"/>
          </a:xfrm>
          <a:prstGeom prst="rect">
            <a:avLst/>
          </a:prstGeom>
          <a:solidFill>
            <a:srgbClr val="FFFFFF"/>
          </a:solidFill>
          <a:ln w="9525" cap="flat" cmpd="sng" algn="ctr">
            <a:noFill/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/>
          </a:p>
        </p:txBody>
      </p:sp>
      <p:sp>
        <p:nvSpPr>
          <p:cNvPr id="22" name="Rectangle 21"/>
          <p:cNvSpPr>
            <a:spLocks noChangeArrowheads="1"/>
          </p:cNvSpPr>
          <p:nvPr/>
        </p:nvSpPr>
        <p:spPr bwMode="white">
          <a:xfrm>
            <a:off x="8991600" y="0"/>
            <a:ext cx="152400" cy="6858000"/>
          </a:xfrm>
          <a:prstGeom prst="rect">
            <a:avLst/>
          </a:prstGeom>
          <a:solidFill>
            <a:srgbClr val="FFFFFF"/>
          </a:solidFill>
          <a:ln w="9525" cap="flat" cmpd="sng" algn="ctr">
            <a:noFill/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/>
          </a:p>
        </p:txBody>
      </p:sp>
      <p:sp>
        <p:nvSpPr>
          <p:cNvPr id="11" name="Rectangle 10"/>
          <p:cNvSpPr/>
          <p:nvPr/>
        </p:nvSpPr>
        <p:spPr>
          <a:xfrm>
            <a:off x="152400" y="1371600"/>
            <a:ext cx="8833104" cy="914400"/>
          </a:xfrm>
          <a:prstGeom prst="rect">
            <a:avLst/>
          </a:prstGeom>
          <a:solidFill>
            <a:schemeClr val="accent1"/>
          </a:solidFill>
          <a:ln w="15875" cap="rnd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13" name="Rectangle 12"/>
          <p:cNvSpPr>
            <a:spLocks noChangeArrowheads="1"/>
          </p:cNvSpPr>
          <p:nvPr/>
        </p:nvSpPr>
        <p:spPr bwMode="auto">
          <a:xfrm>
            <a:off x="145923" y="6391656"/>
            <a:ext cx="8833104" cy="310896"/>
          </a:xfrm>
          <a:prstGeom prst="rect">
            <a:avLst/>
          </a:prstGeom>
          <a:solidFill>
            <a:schemeClr val="accent3"/>
          </a:solidFill>
          <a:ln w="9525" cap="flat" cmpd="sng" algn="ctr">
            <a:noFill/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301752" y="1524000"/>
            <a:ext cx="4040188" cy="732974"/>
          </a:xfrm>
          <a:noFill/>
          <a:ln w="15875" cap="rnd" cmpd="sng" algn="ctr">
            <a:noFill/>
            <a:prstDash val="solid"/>
          </a:ln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>
            <a:noAutofit/>
          </a:bodyPr>
          <a:lstStyle>
            <a:lvl1pPr marL="0" indent="0">
              <a:buNone/>
              <a:defRPr lang="en-US" sz="2200" b="1" dirty="0" smtClean="0">
                <a:solidFill>
                  <a:srgbClr val="FFFFFF"/>
                </a:solidFill>
              </a:defRPr>
            </a:lvl1pPr>
            <a:lvl2pPr>
              <a:buNone/>
              <a:defRPr sz="2000" b="1"/>
            </a:lvl2pPr>
            <a:lvl3pPr>
              <a:buNone/>
              <a:defRPr sz="1800" b="1"/>
            </a:lvl3pPr>
            <a:lvl4pPr>
              <a:buNone/>
              <a:defRPr sz="1600" b="1"/>
            </a:lvl4pPr>
            <a:lvl5pPr>
              <a:buNone/>
              <a:defRPr sz="1600" b="1"/>
            </a:lvl5pPr>
          </a:lstStyle>
          <a:p>
            <a:pPr lvl="0" eaLnBrk="1" latinLnBrk="0" hangingPunct="1"/>
            <a:r>
              <a:rPr kumimoji="0" lang="en-US" smtClean="0"/>
              <a:t>Click to edit Master text styles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3"/>
          </p:nvPr>
        </p:nvSpPr>
        <p:spPr>
          <a:xfrm>
            <a:off x="4791330" y="1524000"/>
            <a:ext cx="4041775" cy="731520"/>
          </a:xfrm>
          <a:noFill/>
          <a:ln w="15875" cap="rnd" cmpd="sng" algn="ctr">
            <a:noFill/>
            <a:prstDash val="solid"/>
          </a:ln>
        </p:spPr>
        <p:style>
          <a:lnRef idx="3">
            <a:schemeClr val="lt1"/>
          </a:lnRef>
          <a:fillRef idx="1">
            <a:schemeClr val="accent2"/>
          </a:fillRef>
          <a:effectRef idx="1">
            <a:schemeClr val="accent2"/>
          </a:effectRef>
          <a:fontRef idx="minor">
            <a:schemeClr val="lt1"/>
          </a:fontRef>
        </p:style>
        <p:txBody>
          <a:bodyPr anchor="ctr">
            <a:noAutofit/>
          </a:bodyPr>
          <a:lstStyle>
            <a:lvl1pPr marL="0" indent="0">
              <a:buNone/>
              <a:defRPr sz="2200" b="1"/>
            </a:lvl1pPr>
            <a:lvl2pPr>
              <a:buNone/>
              <a:defRPr sz="2000" b="1"/>
            </a:lvl2pPr>
            <a:lvl3pPr>
              <a:buNone/>
              <a:defRPr sz="1800" b="1"/>
            </a:lvl3pPr>
            <a:lvl4pPr>
              <a:buNone/>
              <a:defRPr sz="1600" b="1"/>
            </a:lvl4pPr>
            <a:lvl5pPr>
              <a:buNone/>
              <a:defRPr sz="1600" b="1"/>
            </a:lvl5pPr>
          </a:lstStyle>
          <a:p>
            <a:pPr lvl="0" eaLnBrk="1" latinLnBrk="0" hangingPunct="1"/>
            <a:r>
              <a:rPr kumimoji="0" lang="en-US" smtClean="0"/>
              <a:t>Click to edit Master text styles</a:t>
            </a:r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AAC5411-2811-4A3A-90A5-9E6A024DE236}" type="datetime1">
              <a:rPr lang="en-US" smtClean="0"/>
              <a:t>3/15/2011</a:t>
            </a:fld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>
          <a:xfrm>
            <a:off x="304800" y="6409944"/>
            <a:ext cx="3581400" cy="365760"/>
          </a:xfrm>
        </p:spPr>
        <p:txBody>
          <a:bodyPr/>
          <a:lstStyle/>
          <a:p>
            <a:endParaRPr lang="en-US"/>
          </a:p>
        </p:txBody>
      </p:sp>
      <p:sp>
        <p:nvSpPr>
          <p:cNvPr id="15" name="Straight Connector 14"/>
          <p:cNvSpPr>
            <a:spLocks noChangeShapeType="1"/>
          </p:cNvSpPr>
          <p:nvPr/>
        </p:nvSpPr>
        <p:spPr bwMode="auto">
          <a:xfrm>
            <a:off x="152400" y="1280160"/>
            <a:ext cx="8833104" cy="0"/>
          </a:xfrm>
          <a:prstGeom prst="line">
            <a:avLst/>
          </a:prstGeom>
          <a:noFill/>
          <a:ln w="11430" cap="flat" cmpd="sng" algn="ctr">
            <a:solidFill>
              <a:schemeClr val="accent3">
                <a:shade val="75000"/>
              </a:schemeClr>
            </a:solidFill>
            <a:prstDash val="sysDash"/>
            <a:round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/>
          </a:p>
        </p:txBody>
      </p:sp>
      <p:sp>
        <p:nvSpPr>
          <p:cNvPr id="18" name="Rectangle 17"/>
          <p:cNvSpPr>
            <a:spLocks noChangeArrowheads="1"/>
          </p:cNvSpPr>
          <p:nvPr/>
        </p:nvSpPr>
        <p:spPr bwMode="auto">
          <a:xfrm>
            <a:off x="152400" y="155448"/>
            <a:ext cx="8833104" cy="6547104"/>
          </a:xfrm>
          <a:prstGeom prst="rect">
            <a:avLst/>
          </a:prstGeom>
          <a:noFill/>
          <a:ln w="9525" cap="flat" cmpd="sng" algn="ctr">
            <a:solidFill>
              <a:schemeClr val="accent3">
                <a:shade val="75000"/>
              </a:schemeClr>
            </a:solidFill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 dirty="0"/>
          </a:p>
        </p:txBody>
      </p:sp>
      <p:sp>
        <p:nvSpPr>
          <p:cNvPr id="24" name="Content Placeholder 23"/>
          <p:cNvSpPr>
            <a:spLocks noGrp="1"/>
          </p:cNvSpPr>
          <p:nvPr>
            <p:ph sz="quarter" idx="2"/>
          </p:nvPr>
        </p:nvSpPr>
        <p:spPr>
          <a:xfrm>
            <a:off x="301752" y="2471383"/>
            <a:ext cx="4041648" cy="3818404"/>
          </a:xfrm>
        </p:spPr>
        <p:txBody>
          <a:bodyPr/>
          <a:lstStyle/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26" name="Content Placeholder 25"/>
          <p:cNvSpPr>
            <a:spLocks noGrp="1"/>
          </p:cNvSpPr>
          <p:nvPr>
            <p:ph sz="quarter" idx="4"/>
          </p:nvPr>
        </p:nvSpPr>
        <p:spPr>
          <a:xfrm>
            <a:off x="4800600" y="2471383"/>
            <a:ext cx="4038600" cy="3822192"/>
          </a:xfrm>
        </p:spPr>
        <p:txBody>
          <a:bodyPr/>
          <a:lstStyle/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25" name="Oval 24"/>
          <p:cNvSpPr/>
          <p:nvPr/>
        </p:nvSpPr>
        <p:spPr>
          <a:xfrm>
            <a:off x="4267200" y="956036"/>
            <a:ext cx="609600" cy="609600"/>
          </a:xfrm>
          <a:prstGeom prst="ellipse">
            <a:avLst/>
          </a:prstGeom>
          <a:solidFill>
            <a:srgbClr val="FFFFFF"/>
          </a:solidFill>
          <a:ln w="15875" cap="rnd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27" name="Oval 26"/>
          <p:cNvSpPr/>
          <p:nvPr/>
        </p:nvSpPr>
        <p:spPr>
          <a:xfrm>
            <a:off x="4361688" y="1050524"/>
            <a:ext cx="420624" cy="420624"/>
          </a:xfrm>
          <a:prstGeom prst="ellipse">
            <a:avLst/>
          </a:prstGeom>
          <a:solidFill>
            <a:srgbClr val="FFFFFF"/>
          </a:solidFill>
          <a:ln w="50800" cap="rnd" cmpd="dbl" algn="ctr">
            <a:solidFill>
              <a:schemeClr val="accent3">
                <a:shade val="75000"/>
              </a:schemeClr>
            </a:solidFill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>
          <a:xfrm>
            <a:off x="4343400" y="1042416"/>
            <a:ext cx="457200" cy="441325"/>
          </a:xfrm>
        </p:spPr>
        <p:txBody>
          <a:bodyPr/>
          <a:lstStyle>
            <a:lvl1pPr algn="ctr">
              <a:defRPr/>
            </a:lvl1pPr>
          </a:lstStyle>
          <a:p>
            <a:fld id="{7D5018C4-273E-49AF-93AB-259FCF9A742C}" type="slidenum">
              <a:rPr lang="en-US" smtClean="0"/>
              <a:t>‹#›</a:t>
            </a:fld>
            <a:endParaRPr lang="en-US"/>
          </a:p>
        </p:txBody>
      </p:sp>
      <p:sp>
        <p:nvSpPr>
          <p:cNvPr id="23" name="Title 22"/>
          <p:cNvSpPr>
            <a:spLocks noGrp="1"/>
          </p:cNvSpPr>
          <p:nvPr>
            <p:ph type="title"/>
          </p:nvPr>
        </p:nvSpPr>
        <p:spPr/>
        <p:txBody>
          <a:bodyPr rtlCol="0" anchor="b" anchorCtr="0"/>
          <a:lstStyle/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</p:spTree>
  </p:cSld>
  <p:clrMapOvr>
    <a:overrideClrMapping bg1="lt1" tx1="dk1" bg2="lt2" tx2="dk2" accent1="accent1" accent2="accent2" accent3="accent3" accent4="accent4" accent5="accent5" accent6="accent6" hlink="hlink" folHlink="folHlink"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CE0541B-8AD9-459D-B877-D1E54F627F2B}" type="datetime1">
              <a:rPr lang="en-US" smtClean="0"/>
              <a:t>3/15/2011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>
          <a:xfrm>
            <a:off x="4343400" y="1036020"/>
            <a:ext cx="457200" cy="441325"/>
          </a:xfrm>
        </p:spPr>
        <p:txBody>
          <a:bodyPr/>
          <a:lstStyle/>
          <a:p>
            <a:fld id="{7D5018C4-273E-49AF-93AB-259FCF9A742C}" type="slidenum">
              <a:rPr lang="en-US" smtClean="0"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6"/>
          <p:cNvSpPr>
            <a:spLocks noChangeArrowheads="1"/>
          </p:cNvSpPr>
          <p:nvPr/>
        </p:nvSpPr>
        <p:spPr bwMode="white">
          <a:xfrm>
            <a:off x="0" y="6705600"/>
            <a:ext cx="9144000" cy="152400"/>
          </a:xfrm>
          <a:prstGeom prst="rect">
            <a:avLst/>
          </a:prstGeom>
          <a:solidFill>
            <a:srgbClr val="FFFFFF"/>
          </a:solidFill>
          <a:ln w="9525" cap="flat" cmpd="sng" algn="ctr">
            <a:noFill/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/>
          </a:p>
        </p:txBody>
      </p:sp>
      <p:sp>
        <p:nvSpPr>
          <p:cNvPr id="8" name="Rectangle 7"/>
          <p:cNvSpPr>
            <a:spLocks noChangeArrowheads="1"/>
          </p:cNvSpPr>
          <p:nvPr/>
        </p:nvSpPr>
        <p:spPr bwMode="white">
          <a:xfrm>
            <a:off x="0" y="0"/>
            <a:ext cx="9144000" cy="155448"/>
          </a:xfrm>
          <a:prstGeom prst="rect">
            <a:avLst/>
          </a:prstGeom>
          <a:solidFill>
            <a:srgbClr val="FFFFFF"/>
          </a:solidFill>
          <a:ln w="9525" cap="flat" cmpd="sng" algn="ctr">
            <a:noFill/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/>
          </a:p>
        </p:txBody>
      </p:sp>
      <p:sp>
        <p:nvSpPr>
          <p:cNvPr id="10" name="Rectangle 9"/>
          <p:cNvSpPr>
            <a:spLocks noChangeArrowheads="1"/>
          </p:cNvSpPr>
          <p:nvPr/>
        </p:nvSpPr>
        <p:spPr bwMode="white">
          <a:xfrm>
            <a:off x="8991600" y="0"/>
            <a:ext cx="152400" cy="6858000"/>
          </a:xfrm>
          <a:prstGeom prst="rect">
            <a:avLst/>
          </a:prstGeom>
          <a:solidFill>
            <a:srgbClr val="FFFFFF"/>
          </a:solidFill>
          <a:ln w="9525" cap="flat" cmpd="sng" algn="ctr">
            <a:noFill/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/>
          </a:p>
        </p:txBody>
      </p:sp>
      <p:sp>
        <p:nvSpPr>
          <p:cNvPr id="9" name="Rectangle 8"/>
          <p:cNvSpPr>
            <a:spLocks noChangeArrowheads="1"/>
          </p:cNvSpPr>
          <p:nvPr/>
        </p:nvSpPr>
        <p:spPr bwMode="white">
          <a:xfrm>
            <a:off x="0" y="0"/>
            <a:ext cx="152400" cy="6858000"/>
          </a:xfrm>
          <a:prstGeom prst="rect">
            <a:avLst/>
          </a:prstGeom>
          <a:solidFill>
            <a:srgbClr val="FFFFFF"/>
          </a:solidFill>
          <a:ln w="9525" cap="flat" cmpd="sng" algn="ctr">
            <a:noFill/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/>
          </a:p>
        </p:txBody>
      </p:sp>
      <p:sp>
        <p:nvSpPr>
          <p:cNvPr id="5" name="Rectangle 4"/>
          <p:cNvSpPr>
            <a:spLocks noChangeArrowheads="1"/>
          </p:cNvSpPr>
          <p:nvPr/>
        </p:nvSpPr>
        <p:spPr bwMode="auto">
          <a:xfrm>
            <a:off x="146304" y="6391656"/>
            <a:ext cx="8833104" cy="309563"/>
          </a:xfrm>
          <a:prstGeom prst="rect">
            <a:avLst/>
          </a:prstGeom>
          <a:solidFill>
            <a:schemeClr val="accent3"/>
          </a:solidFill>
          <a:ln w="9525" cap="flat" cmpd="sng" algn="ctr">
            <a:noFill/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/>
          </a:p>
        </p:txBody>
      </p:sp>
      <p:sp>
        <p:nvSpPr>
          <p:cNvPr id="6" name="Rectangle 5"/>
          <p:cNvSpPr>
            <a:spLocks noChangeArrowheads="1"/>
          </p:cNvSpPr>
          <p:nvPr/>
        </p:nvSpPr>
        <p:spPr bwMode="auto">
          <a:xfrm>
            <a:off x="152400" y="158496"/>
            <a:ext cx="8833104" cy="6547104"/>
          </a:xfrm>
          <a:prstGeom prst="rect">
            <a:avLst/>
          </a:prstGeom>
          <a:noFill/>
          <a:ln w="9525" cap="flat" cmpd="sng" algn="ctr">
            <a:solidFill>
              <a:schemeClr val="accent3">
                <a:shade val="75000"/>
              </a:schemeClr>
            </a:solidFill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 dirty="0"/>
          </a:p>
        </p:txBody>
      </p:sp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A9EBB63-B7F6-4E00-958E-F6869FFCF962}" type="datetime1">
              <a:rPr lang="en-US" smtClean="0"/>
              <a:t>3/15/2011</a:t>
            </a:fld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>
          <a:xfrm>
            <a:off x="4267200" y="6324600"/>
            <a:ext cx="609600" cy="441324"/>
          </a:xfrm>
        </p:spPr>
        <p:txBody>
          <a:bodyPr/>
          <a:lstStyle>
            <a:lvl1pPr>
              <a:defRPr>
                <a:solidFill>
                  <a:srgbClr val="FFFFFF"/>
                </a:solidFill>
              </a:defRPr>
            </a:lvl1pPr>
          </a:lstStyle>
          <a:p>
            <a:fld id="{7D5018C4-273E-49AF-93AB-259FCF9A742C}" type="slidenum">
              <a:rPr lang="en-US" smtClean="0"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objTx" preserve="1">
  <p:cSld name="Content with Caption"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9" name="Rectangle 18"/>
          <p:cNvSpPr>
            <a:spLocks noChangeArrowheads="1"/>
          </p:cNvSpPr>
          <p:nvPr/>
        </p:nvSpPr>
        <p:spPr bwMode="auto">
          <a:xfrm>
            <a:off x="152400" y="152400"/>
            <a:ext cx="8833104" cy="304800"/>
          </a:xfrm>
          <a:prstGeom prst="rect">
            <a:avLst/>
          </a:prstGeom>
          <a:solidFill>
            <a:schemeClr val="accent3"/>
          </a:solidFill>
          <a:ln w="9525" cap="flat" cmpd="sng" algn="ctr">
            <a:noFill/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/>
          </a:p>
        </p:txBody>
      </p:sp>
      <p:sp>
        <p:nvSpPr>
          <p:cNvPr id="15" name="Rectangle 14"/>
          <p:cNvSpPr>
            <a:spLocks noChangeArrowheads="1"/>
          </p:cNvSpPr>
          <p:nvPr/>
        </p:nvSpPr>
        <p:spPr bwMode="white">
          <a:xfrm>
            <a:off x="0" y="6705600"/>
            <a:ext cx="9144000" cy="152400"/>
          </a:xfrm>
          <a:prstGeom prst="rect">
            <a:avLst/>
          </a:prstGeom>
          <a:solidFill>
            <a:srgbClr val="FFFFFF"/>
          </a:solidFill>
          <a:ln w="9525" cap="flat" cmpd="sng" algn="ctr">
            <a:noFill/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/>
          </a:p>
        </p:txBody>
      </p:sp>
      <p:sp>
        <p:nvSpPr>
          <p:cNvPr id="18" name="Rectangle 17"/>
          <p:cNvSpPr>
            <a:spLocks noChangeArrowheads="1"/>
          </p:cNvSpPr>
          <p:nvPr/>
        </p:nvSpPr>
        <p:spPr bwMode="white">
          <a:xfrm>
            <a:off x="8991600" y="0"/>
            <a:ext cx="152400" cy="6858000"/>
          </a:xfrm>
          <a:prstGeom prst="rect">
            <a:avLst/>
          </a:prstGeom>
          <a:solidFill>
            <a:srgbClr val="FFFFFF"/>
          </a:solidFill>
          <a:ln w="9525" cap="flat" cmpd="sng" algn="ctr">
            <a:noFill/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/>
          </a:p>
        </p:txBody>
      </p:sp>
      <p:sp>
        <p:nvSpPr>
          <p:cNvPr id="16" name="Rectangle 15"/>
          <p:cNvSpPr>
            <a:spLocks noChangeArrowheads="1"/>
          </p:cNvSpPr>
          <p:nvPr/>
        </p:nvSpPr>
        <p:spPr bwMode="white">
          <a:xfrm>
            <a:off x="0" y="0"/>
            <a:ext cx="9144000" cy="118872"/>
          </a:xfrm>
          <a:prstGeom prst="rect">
            <a:avLst/>
          </a:prstGeom>
          <a:solidFill>
            <a:srgbClr val="FFFFFF"/>
          </a:solidFill>
          <a:ln w="9525" cap="flat" cmpd="sng" algn="ctr">
            <a:noFill/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/>
          </a:p>
        </p:txBody>
      </p:sp>
      <p:sp>
        <p:nvSpPr>
          <p:cNvPr id="17" name="Rectangle 16"/>
          <p:cNvSpPr>
            <a:spLocks noChangeArrowheads="1"/>
          </p:cNvSpPr>
          <p:nvPr/>
        </p:nvSpPr>
        <p:spPr bwMode="white">
          <a:xfrm>
            <a:off x="0" y="0"/>
            <a:ext cx="152400" cy="6858000"/>
          </a:xfrm>
          <a:prstGeom prst="rect">
            <a:avLst/>
          </a:prstGeom>
          <a:solidFill>
            <a:srgbClr val="FFFFFF"/>
          </a:solidFill>
          <a:ln w="9525" cap="flat" cmpd="sng" algn="ctr">
            <a:noFill/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/>
          </a:p>
        </p:txBody>
      </p:sp>
      <p:sp>
        <p:nvSpPr>
          <p:cNvPr id="13" name="Rectangle 12"/>
          <p:cNvSpPr/>
          <p:nvPr/>
        </p:nvSpPr>
        <p:spPr>
          <a:xfrm>
            <a:off x="152400" y="609600"/>
            <a:ext cx="2743200" cy="5867400"/>
          </a:xfrm>
          <a:prstGeom prst="rect">
            <a:avLst/>
          </a:prstGeom>
          <a:solidFill>
            <a:schemeClr val="accent1"/>
          </a:solidFill>
          <a:ln w="15875" cap="rnd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381000" y="914400"/>
            <a:ext cx="2362200" cy="990600"/>
          </a:xfrm>
        </p:spPr>
        <p:txBody>
          <a:bodyPr anchor="b">
            <a:noAutofit/>
          </a:bodyPr>
          <a:lstStyle>
            <a:lvl1pPr algn="l">
              <a:buNone/>
              <a:defRPr sz="2200" b="1">
                <a:solidFill>
                  <a:srgbClr val="FFFFFF"/>
                </a:solidFill>
              </a:defRPr>
            </a:lvl1pPr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2"/>
          </p:nvPr>
        </p:nvSpPr>
        <p:spPr>
          <a:xfrm>
            <a:off x="381000" y="1981200"/>
            <a:ext cx="2362200" cy="4144963"/>
          </a:xfrm>
        </p:spPr>
        <p:txBody>
          <a:bodyPr/>
          <a:lstStyle>
            <a:lvl1pPr marL="0" indent="0">
              <a:spcAft>
                <a:spcPts val="1000"/>
              </a:spcAft>
              <a:buNone/>
              <a:defRPr sz="1600">
                <a:solidFill>
                  <a:srgbClr val="FFFFFF"/>
                </a:solidFill>
              </a:defRPr>
            </a:lvl1pPr>
            <a:lvl2pPr>
              <a:buNone/>
              <a:defRPr sz="1200"/>
            </a:lvl2pPr>
            <a:lvl3pPr>
              <a:buNone/>
              <a:defRPr sz="1000"/>
            </a:lvl3pPr>
            <a:lvl4pPr>
              <a:buNone/>
              <a:defRPr sz="900"/>
            </a:lvl4pPr>
            <a:lvl5pPr>
              <a:buNone/>
              <a:defRPr sz="900"/>
            </a:lvl5pPr>
          </a:lstStyle>
          <a:p>
            <a:pPr lvl="0" eaLnBrk="1" latinLnBrk="0" hangingPunct="1"/>
            <a:r>
              <a:rPr kumimoji="0" lang="en-US" smtClean="0"/>
              <a:t>Click to edit Master text styles</a:t>
            </a:r>
          </a:p>
        </p:txBody>
      </p:sp>
      <p:sp>
        <p:nvSpPr>
          <p:cNvPr id="8" name="Rectangle 7"/>
          <p:cNvSpPr>
            <a:spLocks noChangeArrowheads="1"/>
          </p:cNvSpPr>
          <p:nvPr/>
        </p:nvSpPr>
        <p:spPr bwMode="auto">
          <a:xfrm>
            <a:off x="152400" y="152400"/>
            <a:ext cx="8833104" cy="6547104"/>
          </a:xfrm>
          <a:prstGeom prst="rect">
            <a:avLst/>
          </a:prstGeom>
          <a:noFill/>
          <a:ln w="9525" cap="flat" cmpd="sng" algn="ctr">
            <a:solidFill>
              <a:schemeClr val="accent3">
                <a:shade val="75000"/>
              </a:schemeClr>
            </a:solidFill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 dirty="0"/>
          </a:p>
        </p:txBody>
      </p:sp>
      <p:sp>
        <p:nvSpPr>
          <p:cNvPr id="9" name="Straight Connector 8"/>
          <p:cNvSpPr>
            <a:spLocks noChangeShapeType="1"/>
          </p:cNvSpPr>
          <p:nvPr/>
        </p:nvSpPr>
        <p:spPr bwMode="auto">
          <a:xfrm>
            <a:off x="152400" y="533400"/>
            <a:ext cx="8833104" cy="0"/>
          </a:xfrm>
          <a:prstGeom prst="line">
            <a:avLst/>
          </a:prstGeom>
          <a:noFill/>
          <a:ln w="11430" cap="flat" cmpd="sng" algn="ctr">
            <a:solidFill>
              <a:schemeClr val="accent3">
                <a:shade val="75000"/>
              </a:schemeClr>
            </a:solidFill>
            <a:prstDash val="sysDash"/>
            <a:round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/>
          </a:p>
        </p:txBody>
      </p:sp>
      <p:sp>
        <p:nvSpPr>
          <p:cNvPr id="20" name="Content Placeholder 19"/>
          <p:cNvSpPr>
            <a:spLocks noGrp="1"/>
          </p:cNvSpPr>
          <p:nvPr>
            <p:ph sz="quarter" idx="1"/>
          </p:nvPr>
        </p:nvSpPr>
        <p:spPr>
          <a:xfrm>
            <a:off x="3124200" y="685800"/>
            <a:ext cx="5638800" cy="5410200"/>
          </a:xfrm>
        </p:spPr>
        <p:txBody>
          <a:bodyPr/>
          <a:lstStyle/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10" name="Oval 9"/>
          <p:cNvSpPr/>
          <p:nvPr/>
        </p:nvSpPr>
        <p:spPr>
          <a:xfrm>
            <a:off x="1295400" y="228600"/>
            <a:ext cx="609600" cy="609600"/>
          </a:xfrm>
          <a:prstGeom prst="ellipse">
            <a:avLst/>
          </a:prstGeom>
          <a:solidFill>
            <a:srgbClr val="FFFFFF"/>
          </a:solidFill>
          <a:ln w="15875" cap="rnd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11" name="Oval 10"/>
          <p:cNvSpPr/>
          <p:nvPr/>
        </p:nvSpPr>
        <p:spPr>
          <a:xfrm>
            <a:off x="1389888" y="323088"/>
            <a:ext cx="420624" cy="420624"/>
          </a:xfrm>
          <a:prstGeom prst="ellipse">
            <a:avLst/>
          </a:prstGeom>
          <a:solidFill>
            <a:srgbClr val="FFFFFF"/>
          </a:solidFill>
          <a:ln w="50800" cap="rnd" cmpd="dbl" algn="ctr">
            <a:solidFill>
              <a:schemeClr val="accent3">
                <a:shade val="75000"/>
              </a:schemeClr>
            </a:solidFill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>
          <a:xfrm>
            <a:off x="1371600" y="312738"/>
            <a:ext cx="457200" cy="441325"/>
          </a:xfrm>
        </p:spPr>
        <p:txBody>
          <a:bodyPr/>
          <a:lstStyle>
            <a:lvl1pPr>
              <a:defRPr>
                <a:solidFill>
                  <a:schemeClr val="accent3">
                    <a:shade val="75000"/>
                  </a:schemeClr>
                </a:solidFill>
              </a:defRPr>
            </a:lvl1pPr>
          </a:lstStyle>
          <a:p>
            <a:fld id="{7D5018C4-273E-49AF-93AB-259FCF9A742C}" type="slidenum">
              <a:rPr lang="en-US" smtClean="0"/>
              <a:t>‹#›</a:t>
            </a:fld>
            <a:endParaRPr lang="en-US"/>
          </a:p>
        </p:txBody>
      </p:sp>
      <p:sp>
        <p:nvSpPr>
          <p:cNvPr id="21" name="Rectangle 20"/>
          <p:cNvSpPr>
            <a:spLocks noChangeArrowheads="1"/>
          </p:cNvSpPr>
          <p:nvPr/>
        </p:nvSpPr>
        <p:spPr bwMode="auto">
          <a:xfrm>
            <a:off x="149352" y="6388385"/>
            <a:ext cx="8833104" cy="309563"/>
          </a:xfrm>
          <a:prstGeom prst="rect">
            <a:avLst/>
          </a:prstGeom>
          <a:solidFill>
            <a:schemeClr val="accent3"/>
          </a:solidFill>
          <a:ln w="9525" cap="flat" cmpd="sng" algn="ctr">
            <a:noFill/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C80F6A3-5AFF-4335-A8CA-13316B436B4E}" type="datetime1">
              <a:rPr lang="en-US" smtClean="0"/>
              <a:t>3/15/2011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>
          <a:xfrm>
            <a:off x="301752" y="6410848"/>
            <a:ext cx="3383280" cy="365760"/>
          </a:xfrm>
        </p:spPr>
        <p:txBody>
          <a:bodyPr/>
          <a:lstStyle/>
          <a:p>
            <a:endParaRPr lang="en-US"/>
          </a:p>
        </p:txBody>
      </p:sp>
    </p:spTree>
  </p:cSld>
  <p:clrMapOvr>
    <a:overrideClrMapping bg1="lt1" tx1="dk1" bg2="lt2" tx2="dk2" accent1="accent1" accent2="accent2" accent3="accent3" accent4="accent4" accent5="accent5" accent6="accent6" hlink="hlink" folHlink="folHlink"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1" name="Straight Connector 20"/>
          <p:cNvSpPr>
            <a:spLocks noChangeShapeType="1"/>
          </p:cNvSpPr>
          <p:nvPr/>
        </p:nvSpPr>
        <p:spPr bwMode="auto">
          <a:xfrm>
            <a:off x="152400" y="533400"/>
            <a:ext cx="8833104" cy="0"/>
          </a:xfrm>
          <a:prstGeom prst="line">
            <a:avLst/>
          </a:prstGeom>
          <a:noFill/>
          <a:ln w="11430" cap="flat" cmpd="sng" algn="ctr">
            <a:solidFill>
              <a:schemeClr val="accent3">
                <a:shade val="75000"/>
              </a:schemeClr>
            </a:solidFill>
            <a:prstDash val="sysDash"/>
            <a:round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/>
          </a:p>
        </p:txBody>
      </p:sp>
      <p:sp>
        <p:nvSpPr>
          <p:cNvPr id="19" name="Rectangle 18"/>
          <p:cNvSpPr>
            <a:spLocks noChangeArrowheads="1"/>
          </p:cNvSpPr>
          <p:nvPr/>
        </p:nvSpPr>
        <p:spPr bwMode="white">
          <a:xfrm>
            <a:off x="0" y="6705600"/>
            <a:ext cx="9144000" cy="152400"/>
          </a:xfrm>
          <a:prstGeom prst="rect">
            <a:avLst/>
          </a:prstGeom>
          <a:solidFill>
            <a:srgbClr val="FFFFFF"/>
          </a:solidFill>
          <a:ln w="9525" cap="flat" cmpd="sng" algn="ctr">
            <a:noFill/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/>
          </a:p>
        </p:txBody>
      </p:sp>
      <p:sp>
        <p:nvSpPr>
          <p:cNvPr id="16" name="Rectangle 15"/>
          <p:cNvSpPr>
            <a:spLocks noChangeArrowheads="1"/>
          </p:cNvSpPr>
          <p:nvPr/>
        </p:nvSpPr>
        <p:spPr bwMode="white">
          <a:xfrm>
            <a:off x="8991600" y="0"/>
            <a:ext cx="152400" cy="6858000"/>
          </a:xfrm>
          <a:prstGeom prst="rect">
            <a:avLst/>
          </a:prstGeom>
          <a:solidFill>
            <a:srgbClr val="FFFFFF"/>
          </a:solidFill>
          <a:ln w="9525" cap="flat" cmpd="sng" algn="ctr">
            <a:noFill/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/>
          </a:p>
        </p:txBody>
      </p:sp>
      <p:sp>
        <p:nvSpPr>
          <p:cNvPr id="17" name="Rectangle 16"/>
          <p:cNvSpPr>
            <a:spLocks noChangeArrowheads="1"/>
          </p:cNvSpPr>
          <p:nvPr/>
        </p:nvSpPr>
        <p:spPr bwMode="white">
          <a:xfrm>
            <a:off x="0" y="0"/>
            <a:ext cx="9144000" cy="152400"/>
          </a:xfrm>
          <a:prstGeom prst="rect">
            <a:avLst/>
          </a:prstGeom>
          <a:solidFill>
            <a:srgbClr val="FFFFFF"/>
          </a:solidFill>
          <a:ln w="9525" cap="flat" cmpd="sng" algn="ctr">
            <a:noFill/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/>
          </a:p>
        </p:txBody>
      </p:sp>
      <p:sp>
        <p:nvSpPr>
          <p:cNvPr id="18" name="Rectangle 17"/>
          <p:cNvSpPr>
            <a:spLocks noChangeArrowheads="1"/>
          </p:cNvSpPr>
          <p:nvPr/>
        </p:nvSpPr>
        <p:spPr bwMode="white">
          <a:xfrm>
            <a:off x="0" y="0"/>
            <a:ext cx="152400" cy="6858000"/>
          </a:xfrm>
          <a:prstGeom prst="rect">
            <a:avLst/>
          </a:prstGeom>
          <a:solidFill>
            <a:srgbClr val="FFFFFF"/>
          </a:solidFill>
          <a:ln w="9525" cap="flat" cmpd="sng" algn="ctr">
            <a:noFill/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 dirty="0"/>
          </a:p>
        </p:txBody>
      </p:sp>
      <p:sp>
        <p:nvSpPr>
          <p:cNvPr id="20" name="Rectangle 19"/>
          <p:cNvSpPr>
            <a:spLocks noChangeArrowheads="1"/>
          </p:cNvSpPr>
          <p:nvPr/>
        </p:nvSpPr>
        <p:spPr bwMode="auto">
          <a:xfrm>
            <a:off x="152400" y="152400"/>
            <a:ext cx="8833104" cy="301752"/>
          </a:xfrm>
          <a:prstGeom prst="rect">
            <a:avLst/>
          </a:prstGeom>
          <a:solidFill>
            <a:schemeClr val="accent3"/>
          </a:solidFill>
          <a:ln w="9525" cap="flat" cmpd="sng" algn="ctr">
            <a:noFill/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/>
          </a:p>
        </p:txBody>
      </p:sp>
      <p:sp>
        <p:nvSpPr>
          <p:cNvPr id="8" name="Rectangle 7"/>
          <p:cNvSpPr/>
          <p:nvPr/>
        </p:nvSpPr>
        <p:spPr>
          <a:xfrm>
            <a:off x="152400" y="609600"/>
            <a:ext cx="2743200" cy="5867400"/>
          </a:xfrm>
          <a:prstGeom prst="rect">
            <a:avLst/>
          </a:prstGeom>
          <a:solidFill>
            <a:schemeClr val="accent1"/>
          </a:solidFill>
          <a:ln w="15875" cap="rnd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15" name="Rectangle 14"/>
          <p:cNvSpPr>
            <a:spLocks noChangeArrowheads="1"/>
          </p:cNvSpPr>
          <p:nvPr/>
        </p:nvSpPr>
        <p:spPr bwMode="auto">
          <a:xfrm>
            <a:off x="152400" y="155448"/>
            <a:ext cx="8833104" cy="6547104"/>
          </a:xfrm>
          <a:prstGeom prst="rect">
            <a:avLst/>
          </a:prstGeom>
          <a:noFill/>
          <a:ln w="9525" cap="flat" cmpd="sng" algn="ctr">
            <a:solidFill>
              <a:schemeClr val="accent3">
                <a:shade val="75000"/>
              </a:schemeClr>
            </a:solidFill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 dirty="0"/>
          </a:p>
        </p:txBody>
      </p:sp>
      <p:sp>
        <p:nvSpPr>
          <p:cNvPr id="12" name="Oval 11"/>
          <p:cNvSpPr/>
          <p:nvPr/>
        </p:nvSpPr>
        <p:spPr>
          <a:xfrm>
            <a:off x="1295400" y="228600"/>
            <a:ext cx="609600" cy="609600"/>
          </a:xfrm>
          <a:prstGeom prst="ellipse">
            <a:avLst/>
          </a:prstGeom>
          <a:solidFill>
            <a:srgbClr val="FFFFFF"/>
          </a:solidFill>
          <a:ln w="15875" cap="rnd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13" name="Oval 12"/>
          <p:cNvSpPr/>
          <p:nvPr/>
        </p:nvSpPr>
        <p:spPr>
          <a:xfrm>
            <a:off x="1389888" y="323088"/>
            <a:ext cx="420624" cy="420624"/>
          </a:xfrm>
          <a:prstGeom prst="ellipse">
            <a:avLst/>
          </a:prstGeom>
          <a:solidFill>
            <a:srgbClr val="FFFFFF"/>
          </a:solidFill>
          <a:ln w="50800" cap="rnd" cmpd="dbl" algn="ctr">
            <a:solidFill>
              <a:schemeClr val="accent3">
                <a:shade val="75000"/>
              </a:schemeClr>
            </a:solidFill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>
          <a:xfrm>
            <a:off x="1371600" y="312738"/>
            <a:ext cx="457200" cy="441325"/>
          </a:xfrm>
        </p:spPr>
        <p:txBody>
          <a:bodyPr/>
          <a:lstStyle/>
          <a:p>
            <a:fld id="{7D5018C4-273E-49AF-93AB-259FCF9A742C}" type="slidenum">
              <a:rPr lang="en-US" smtClean="0"/>
              <a:t>‹#›</a:t>
            </a:fld>
            <a:endParaRPr lang="en-US"/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3000375" y="5029200"/>
            <a:ext cx="5867400" cy="1219200"/>
          </a:xfrm>
        </p:spPr>
        <p:txBody>
          <a:bodyPr anchor="t">
            <a:noAutofit/>
          </a:bodyPr>
          <a:lstStyle>
            <a:lvl1pPr algn="l">
              <a:buNone/>
              <a:defRPr sz="2400" b="1">
                <a:solidFill>
                  <a:schemeClr val="tx2"/>
                </a:solidFill>
              </a:defRPr>
            </a:lvl1pPr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3000375" y="609600"/>
            <a:ext cx="5867400" cy="4267200"/>
          </a:xfrm>
        </p:spPr>
        <p:txBody>
          <a:bodyPr/>
          <a:lstStyle>
            <a:lvl1pPr marL="0" indent="0">
              <a:buNone/>
              <a:defRPr sz="3200"/>
            </a:lvl1pPr>
          </a:lstStyle>
          <a:p>
            <a:r>
              <a:rPr kumimoji="0" lang="en-US" smtClean="0"/>
              <a:t>Click icon to add picture</a:t>
            </a:r>
            <a:endParaRPr kumimoji="0"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381000" y="990600"/>
            <a:ext cx="2438400" cy="5257800"/>
          </a:xfrm>
        </p:spPr>
        <p:txBody>
          <a:bodyPr/>
          <a:lstStyle>
            <a:lvl1pPr marL="0" indent="0">
              <a:spcAft>
                <a:spcPts val="1000"/>
              </a:spcAft>
              <a:buFontTx/>
              <a:buNone/>
              <a:defRPr sz="1600">
                <a:solidFill>
                  <a:srgbClr val="FFFFFF"/>
                </a:solidFill>
              </a:defRPr>
            </a:lvl1pPr>
            <a:lvl2pPr>
              <a:defRPr sz="1200"/>
            </a:lvl2pPr>
            <a:lvl3pPr>
              <a:defRPr sz="1000"/>
            </a:lvl3pPr>
            <a:lvl4pPr>
              <a:defRPr sz="900"/>
            </a:lvl4pPr>
            <a:lvl5pPr>
              <a:defRPr sz="900"/>
            </a:lvl5pPr>
          </a:lstStyle>
          <a:p>
            <a:pPr lvl="0" eaLnBrk="1" latinLnBrk="0" hangingPunct="1"/>
            <a:r>
              <a:rPr kumimoji="0" lang="en-US" smtClean="0"/>
              <a:t>Click to edit Master text styles</a:t>
            </a:r>
          </a:p>
        </p:txBody>
      </p:sp>
      <p:sp>
        <p:nvSpPr>
          <p:cNvPr id="22" name="Rectangle 21"/>
          <p:cNvSpPr>
            <a:spLocks noChangeArrowheads="1"/>
          </p:cNvSpPr>
          <p:nvPr/>
        </p:nvSpPr>
        <p:spPr bwMode="auto">
          <a:xfrm>
            <a:off x="149352" y="6388385"/>
            <a:ext cx="8833104" cy="309563"/>
          </a:xfrm>
          <a:prstGeom prst="rect">
            <a:avLst/>
          </a:prstGeom>
          <a:solidFill>
            <a:schemeClr val="accent3"/>
          </a:solidFill>
          <a:ln w="9525" cap="flat" cmpd="sng" algn="ctr">
            <a:noFill/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>
          <a:xfrm>
            <a:off x="5788152" y="6404984"/>
            <a:ext cx="3044952" cy="365760"/>
          </a:xfrm>
        </p:spPr>
        <p:txBody>
          <a:bodyPr/>
          <a:lstStyle/>
          <a:p>
            <a:fld id="{1E6AFC9E-839A-4313-B8D4-E25655E6F958}" type="datetime1">
              <a:rPr lang="en-US" smtClean="0"/>
              <a:t>3/15/2011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>
          <a:xfrm>
            <a:off x="301752" y="6410848"/>
            <a:ext cx="3584448" cy="365760"/>
          </a:xfrm>
        </p:spPr>
        <p:txBody>
          <a:bodyPr/>
          <a:lstStyle/>
          <a:p>
            <a:endParaRPr lang="en-US"/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bg>
      <p:bgRef idx="1001">
        <a:schemeClr val="bg2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67074CB-0F46-4BB4-96BE-618C5DDD1E2E}" type="datetime1">
              <a:rPr lang="en-US" smtClean="0"/>
              <a:t>3/15/2011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D5018C4-273E-49AF-93AB-259FCF9A742C}" type="slidenum">
              <a:rPr lang="en-US" smtClean="0"/>
              <a:t>‹#›</a:t>
            </a:fld>
            <a:endParaRPr lang="en-US"/>
          </a:p>
        </p:txBody>
      </p:sp>
    </p:spTree>
  </p:cSld>
  <p:clrMapOvr>
    <a:overrideClrMapping bg1="lt1" tx1="dk1" bg2="lt2" tx2="dk2" accent1="accent1" accent2="accent2" accent3="accent3" accent4="accent4" accent5="accent5" accent6="accent6" hlink="hlink" folHlink="folHlink"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vertTitleAndTx" preserve="1">
  <p:cSld name="Vertical Title and Text">
    <p:bg>
      <p:bgRef idx="1001">
        <a:schemeClr val="bg2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6"/>
          <p:cNvSpPr>
            <a:spLocks noChangeArrowheads="1"/>
          </p:cNvSpPr>
          <p:nvPr/>
        </p:nvSpPr>
        <p:spPr bwMode="white">
          <a:xfrm>
            <a:off x="0" y="6705600"/>
            <a:ext cx="9144000" cy="152400"/>
          </a:xfrm>
          <a:prstGeom prst="rect">
            <a:avLst/>
          </a:prstGeom>
          <a:solidFill>
            <a:srgbClr val="FFFFFF"/>
          </a:solidFill>
          <a:ln w="9525" cap="flat" cmpd="sng" algn="ctr">
            <a:noFill/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/>
          </a:p>
        </p:txBody>
      </p:sp>
      <p:sp>
        <p:nvSpPr>
          <p:cNvPr id="8" name="Rectangle 7"/>
          <p:cNvSpPr>
            <a:spLocks noChangeArrowheads="1"/>
          </p:cNvSpPr>
          <p:nvPr/>
        </p:nvSpPr>
        <p:spPr bwMode="white">
          <a:xfrm>
            <a:off x="7010400" y="0"/>
            <a:ext cx="2133600" cy="6858000"/>
          </a:xfrm>
          <a:prstGeom prst="rect">
            <a:avLst/>
          </a:prstGeom>
          <a:solidFill>
            <a:srgbClr val="FFFFFF"/>
          </a:solidFill>
          <a:ln w="9525" cap="flat" cmpd="sng" algn="ctr">
            <a:noFill/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/>
          </a:p>
        </p:txBody>
      </p:sp>
      <p:sp>
        <p:nvSpPr>
          <p:cNvPr id="9" name="Rectangle 8"/>
          <p:cNvSpPr>
            <a:spLocks noChangeArrowheads="1"/>
          </p:cNvSpPr>
          <p:nvPr/>
        </p:nvSpPr>
        <p:spPr bwMode="white">
          <a:xfrm>
            <a:off x="0" y="0"/>
            <a:ext cx="9144000" cy="155448"/>
          </a:xfrm>
          <a:prstGeom prst="rect">
            <a:avLst/>
          </a:prstGeom>
          <a:solidFill>
            <a:srgbClr val="FFFFFF"/>
          </a:solidFill>
          <a:ln w="9525" cap="flat" cmpd="sng" algn="ctr">
            <a:noFill/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/>
          </a:p>
        </p:txBody>
      </p:sp>
      <p:sp>
        <p:nvSpPr>
          <p:cNvPr id="10" name="Rectangle 9"/>
          <p:cNvSpPr>
            <a:spLocks noChangeArrowheads="1"/>
          </p:cNvSpPr>
          <p:nvPr/>
        </p:nvSpPr>
        <p:spPr bwMode="white">
          <a:xfrm>
            <a:off x="0" y="0"/>
            <a:ext cx="152400" cy="6858000"/>
          </a:xfrm>
          <a:prstGeom prst="rect">
            <a:avLst/>
          </a:prstGeom>
          <a:solidFill>
            <a:srgbClr val="FFFFFF"/>
          </a:solidFill>
          <a:ln w="9525" cap="flat" cmpd="sng" algn="ctr">
            <a:noFill/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/>
          </a:p>
        </p:txBody>
      </p:sp>
      <p:sp>
        <p:nvSpPr>
          <p:cNvPr id="11" name="Rectangle 10"/>
          <p:cNvSpPr>
            <a:spLocks noChangeArrowheads="1"/>
          </p:cNvSpPr>
          <p:nvPr/>
        </p:nvSpPr>
        <p:spPr bwMode="auto">
          <a:xfrm>
            <a:off x="146304" y="6391656"/>
            <a:ext cx="8833104" cy="309563"/>
          </a:xfrm>
          <a:prstGeom prst="rect">
            <a:avLst/>
          </a:prstGeom>
          <a:solidFill>
            <a:schemeClr val="accent3"/>
          </a:solidFill>
          <a:ln w="9525" cap="flat" cmpd="sng" algn="ctr">
            <a:noFill/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/>
          </a:p>
        </p:txBody>
      </p:sp>
      <p:sp>
        <p:nvSpPr>
          <p:cNvPr id="12" name="Rectangle 11"/>
          <p:cNvSpPr>
            <a:spLocks noChangeArrowheads="1"/>
          </p:cNvSpPr>
          <p:nvPr/>
        </p:nvSpPr>
        <p:spPr bwMode="auto">
          <a:xfrm>
            <a:off x="152400" y="155448"/>
            <a:ext cx="8833104" cy="6547104"/>
          </a:xfrm>
          <a:prstGeom prst="rect">
            <a:avLst/>
          </a:prstGeom>
          <a:noFill/>
          <a:ln w="9525" cap="flat" cmpd="sng" algn="ctr">
            <a:solidFill>
              <a:schemeClr val="accent3">
                <a:shade val="75000"/>
              </a:schemeClr>
            </a:solidFill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 dirty="0"/>
          </a:p>
        </p:txBody>
      </p:sp>
      <p:sp>
        <p:nvSpPr>
          <p:cNvPr id="13" name="Straight Connector 12"/>
          <p:cNvSpPr>
            <a:spLocks noChangeShapeType="1"/>
          </p:cNvSpPr>
          <p:nvPr/>
        </p:nvSpPr>
        <p:spPr bwMode="auto">
          <a:xfrm rot="5400000">
            <a:off x="4021836" y="3278124"/>
            <a:ext cx="6245352" cy="0"/>
          </a:xfrm>
          <a:prstGeom prst="line">
            <a:avLst/>
          </a:prstGeom>
          <a:noFill/>
          <a:ln w="9525" cap="flat" cmpd="sng" algn="ctr">
            <a:solidFill>
              <a:schemeClr val="accent3">
                <a:shade val="75000"/>
              </a:schemeClr>
            </a:solidFill>
            <a:prstDash val="sysDash"/>
            <a:round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/>
          </a:p>
        </p:txBody>
      </p:sp>
      <p:sp>
        <p:nvSpPr>
          <p:cNvPr id="14" name="Oval 13"/>
          <p:cNvSpPr/>
          <p:nvPr/>
        </p:nvSpPr>
        <p:spPr>
          <a:xfrm>
            <a:off x="6839712" y="2925763"/>
            <a:ext cx="609600" cy="609600"/>
          </a:xfrm>
          <a:prstGeom prst="ellipse">
            <a:avLst/>
          </a:prstGeom>
          <a:solidFill>
            <a:srgbClr val="FFFFFF"/>
          </a:solidFill>
          <a:ln w="15875" cap="rnd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15" name="Oval 14"/>
          <p:cNvSpPr/>
          <p:nvPr/>
        </p:nvSpPr>
        <p:spPr>
          <a:xfrm>
            <a:off x="6934200" y="3020251"/>
            <a:ext cx="420624" cy="420624"/>
          </a:xfrm>
          <a:prstGeom prst="ellipse">
            <a:avLst/>
          </a:prstGeom>
          <a:solidFill>
            <a:srgbClr val="FFFFFF"/>
          </a:solidFill>
          <a:ln w="50800" cap="rnd" cmpd="dbl" algn="ctr">
            <a:solidFill>
              <a:schemeClr val="accent3">
                <a:shade val="75000"/>
              </a:schemeClr>
            </a:solidFill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6915912" y="3009901"/>
            <a:ext cx="457200" cy="441325"/>
          </a:xfrm>
        </p:spPr>
        <p:txBody>
          <a:bodyPr/>
          <a:lstStyle/>
          <a:p>
            <a:fld id="{7D5018C4-273E-49AF-93AB-259FCF9A742C}" type="slidenum">
              <a:rPr lang="en-US" smtClean="0"/>
              <a:t>‹#›</a:t>
            </a:fld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304800" y="304800"/>
            <a:ext cx="6553200" cy="5821366"/>
          </a:xfrm>
        </p:spPr>
        <p:txBody>
          <a:bodyPr vert="eaVert"/>
          <a:lstStyle/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38BC3F7-D6B4-48E8-8FF1-73BFF8099E10}" type="datetime1">
              <a:rPr lang="en-US" smtClean="0"/>
              <a:t>3/15/2011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7391400" y="304801"/>
            <a:ext cx="1447800" cy="5851525"/>
          </a:xfrm>
        </p:spPr>
        <p:txBody>
          <a:bodyPr vert="eaVert"/>
          <a:lstStyle/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</p:spTree>
  </p:cSld>
  <p:clrMapOvr>
    <a:overrideClrMapping bg1="lt1" tx1="dk1" bg2="lt2" tx2="dk2" accent1="accent1" accent2="accent2" accent3="accent3" accent4="accent4" accent5="accent5" accent6="accent6" hlink="hlink" folHlink="folHlink"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7" name="Rectangle 16"/>
          <p:cNvSpPr>
            <a:spLocks noChangeArrowheads="1"/>
          </p:cNvSpPr>
          <p:nvPr/>
        </p:nvSpPr>
        <p:spPr bwMode="white">
          <a:xfrm>
            <a:off x="0" y="6705600"/>
            <a:ext cx="9144000" cy="152400"/>
          </a:xfrm>
          <a:prstGeom prst="rect">
            <a:avLst/>
          </a:prstGeom>
          <a:solidFill>
            <a:srgbClr val="FFFFFF"/>
          </a:solidFill>
          <a:ln w="9525" cap="flat" cmpd="sng" algn="ctr">
            <a:noFill/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/>
          </a:p>
        </p:txBody>
      </p:sp>
      <p:sp>
        <p:nvSpPr>
          <p:cNvPr id="16" name="Rectangle 15"/>
          <p:cNvSpPr>
            <a:spLocks noChangeArrowheads="1"/>
          </p:cNvSpPr>
          <p:nvPr/>
        </p:nvSpPr>
        <p:spPr bwMode="white">
          <a:xfrm>
            <a:off x="0" y="0"/>
            <a:ext cx="9144000" cy="1393371"/>
          </a:xfrm>
          <a:prstGeom prst="rect">
            <a:avLst/>
          </a:prstGeom>
          <a:solidFill>
            <a:srgbClr val="FFFFFF"/>
          </a:solidFill>
          <a:ln w="9525" cap="flat" cmpd="sng" algn="ctr">
            <a:noFill/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/>
          </a:p>
        </p:txBody>
      </p:sp>
      <p:sp>
        <p:nvSpPr>
          <p:cNvPr id="18" name="Rectangle 17"/>
          <p:cNvSpPr>
            <a:spLocks noChangeArrowheads="1"/>
          </p:cNvSpPr>
          <p:nvPr/>
        </p:nvSpPr>
        <p:spPr bwMode="white">
          <a:xfrm>
            <a:off x="0" y="0"/>
            <a:ext cx="152400" cy="6858000"/>
          </a:xfrm>
          <a:prstGeom prst="rect">
            <a:avLst/>
          </a:prstGeom>
          <a:solidFill>
            <a:srgbClr val="FFFFFF"/>
          </a:solidFill>
          <a:ln w="9525" cap="flat" cmpd="sng" algn="ctr">
            <a:noFill/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/>
          </a:p>
        </p:txBody>
      </p:sp>
      <p:sp>
        <p:nvSpPr>
          <p:cNvPr id="19" name="Rectangle 18"/>
          <p:cNvSpPr>
            <a:spLocks noChangeArrowheads="1"/>
          </p:cNvSpPr>
          <p:nvPr/>
        </p:nvSpPr>
        <p:spPr bwMode="white">
          <a:xfrm>
            <a:off x="8991600" y="0"/>
            <a:ext cx="152400" cy="6858000"/>
          </a:xfrm>
          <a:prstGeom prst="rect">
            <a:avLst/>
          </a:prstGeom>
          <a:solidFill>
            <a:srgbClr val="FFFFFF"/>
          </a:solidFill>
          <a:ln w="9525" cap="flat" cmpd="sng" algn="ctr">
            <a:noFill/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/>
          </a:p>
        </p:txBody>
      </p:sp>
      <p:sp>
        <p:nvSpPr>
          <p:cNvPr id="9" name="Rectangle 8"/>
          <p:cNvSpPr>
            <a:spLocks noChangeArrowheads="1"/>
          </p:cNvSpPr>
          <p:nvPr/>
        </p:nvSpPr>
        <p:spPr bwMode="auto">
          <a:xfrm>
            <a:off x="149352" y="6388385"/>
            <a:ext cx="8833104" cy="309563"/>
          </a:xfrm>
          <a:prstGeom prst="rect">
            <a:avLst/>
          </a:prstGeom>
          <a:solidFill>
            <a:schemeClr val="accent3"/>
          </a:solidFill>
          <a:ln w="9525" cap="flat" cmpd="sng" algn="ctr">
            <a:noFill/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/>
          </a:p>
        </p:txBody>
      </p:sp>
      <p:sp>
        <p:nvSpPr>
          <p:cNvPr id="14" name="Date Placeholder 13"/>
          <p:cNvSpPr>
            <a:spLocks noGrp="1"/>
          </p:cNvSpPr>
          <p:nvPr>
            <p:ph type="dt" sz="half" idx="2"/>
          </p:nvPr>
        </p:nvSpPr>
        <p:spPr>
          <a:xfrm>
            <a:off x="5791200" y="6404984"/>
            <a:ext cx="3044952" cy="365760"/>
          </a:xfrm>
          <a:prstGeom prst="rect">
            <a:avLst/>
          </a:prstGeom>
        </p:spPr>
        <p:txBody>
          <a:bodyPr vert="horz"/>
          <a:lstStyle>
            <a:lvl1pPr algn="r" eaLnBrk="1" latinLnBrk="0" hangingPunct="1">
              <a:defRPr kumimoji="0" sz="1400">
                <a:solidFill>
                  <a:srgbClr val="FFFFFF"/>
                </a:solidFill>
              </a:defRPr>
            </a:lvl1pPr>
          </a:lstStyle>
          <a:p>
            <a:fld id="{93AB20FB-2613-480C-8BC7-D366B12132C1}" type="datetime1">
              <a:rPr lang="en-US" smtClean="0"/>
              <a:t>3/15/2011</a:t>
            </a:fld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3"/>
          </p:nvPr>
        </p:nvSpPr>
        <p:spPr>
          <a:xfrm>
            <a:off x="304800" y="6410848"/>
            <a:ext cx="3581400" cy="365760"/>
          </a:xfrm>
          <a:prstGeom prst="rect">
            <a:avLst/>
          </a:prstGeom>
        </p:spPr>
        <p:txBody>
          <a:bodyPr vert="horz"/>
          <a:lstStyle>
            <a:lvl1pPr algn="l" eaLnBrk="1" latinLnBrk="0" hangingPunct="1">
              <a:defRPr kumimoji="0" sz="1200">
                <a:solidFill>
                  <a:srgbClr val="FFFFFF"/>
                </a:solidFill>
              </a:defRPr>
            </a:lvl1pPr>
          </a:lstStyle>
          <a:p>
            <a:endParaRPr lang="en-US"/>
          </a:p>
        </p:txBody>
      </p:sp>
      <p:sp>
        <p:nvSpPr>
          <p:cNvPr id="8" name="Rectangle 7"/>
          <p:cNvSpPr>
            <a:spLocks noChangeArrowheads="1"/>
          </p:cNvSpPr>
          <p:nvPr/>
        </p:nvSpPr>
        <p:spPr bwMode="auto">
          <a:xfrm>
            <a:off x="152400" y="155448"/>
            <a:ext cx="8833104" cy="6547104"/>
          </a:xfrm>
          <a:prstGeom prst="rect">
            <a:avLst/>
          </a:prstGeom>
          <a:noFill/>
          <a:ln w="9525" cap="flat" cmpd="sng" algn="ctr">
            <a:solidFill>
              <a:schemeClr val="accent3">
                <a:shade val="75000"/>
              </a:schemeClr>
            </a:solidFill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 dirty="0"/>
          </a:p>
        </p:txBody>
      </p:sp>
      <p:sp>
        <p:nvSpPr>
          <p:cNvPr id="10" name="Straight Connector 9"/>
          <p:cNvSpPr>
            <a:spLocks noChangeShapeType="1"/>
          </p:cNvSpPr>
          <p:nvPr/>
        </p:nvSpPr>
        <p:spPr bwMode="auto">
          <a:xfrm>
            <a:off x="152400" y="1276743"/>
            <a:ext cx="8833104" cy="0"/>
          </a:xfrm>
          <a:prstGeom prst="line">
            <a:avLst/>
          </a:prstGeom>
          <a:noFill/>
          <a:ln w="9525" cap="flat" cmpd="sng" algn="ctr">
            <a:solidFill>
              <a:schemeClr val="accent3">
                <a:shade val="75000"/>
              </a:schemeClr>
            </a:solidFill>
            <a:prstDash val="sysDash"/>
            <a:round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/>
          </a:p>
        </p:txBody>
      </p:sp>
      <p:sp>
        <p:nvSpPr>
          <p:cNvPr id="12" name="Oval 11"/>
          <p:cNvSpPr/>
          <p:nvPr/>
        </p:nvSpPr>
        <p:spPr>
          <a:xfrm>
            <a:off x="4267200" y="956036"/>
            <a:ext cx="609600" cy="609600"/>
          </a:xfrm>
          <a:prstGeom prst="ellipse">
            <a:avLst/>
          </a:prstGeom>
          <a:solidFill>
            <a:srgbClr val="FFFFFF"/>
          </a:solidFill>
          <a:ln w="15875" cap="rnd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15" name="Oval 14"/>
          <p:cNvSpPr/>
          <p:nvPr/>
        </p:nvSpPr>
        <p:spPr>
          <a:xfrm>
            <a:off x="4361688" y="1050524"/>
            <a:ext cx="420624" cy="420624"/>
          </a:xfrm>
          <a:prstGeom prst="ellipse">
            <a:avLst/>
          </a:prstGeom>
          <a:solidFill>
            <a:srgbClr val="FFFFFF"/>
          </a:solidFill>
          <a:ln w="50800" cap="rnd" cmpd="dbl" algn="ctr">
            <a:solidFill>
              <a:schemeClr val="accent3">
                <a:shade val="75000"/>
              </a:schemeClr>
            </a:solidFill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23" name="Slide Number Placeholder 22"/>
          <p:cNvSpPr>
            <a:spLocks noGrp="1"/>
          </p:cNvSpPr>
          <p:nvPr>
            <p:ph type="sldNum" sz="quarter" idx="4"/>
          </p:nvPr>
        </p:nvSpPr>
        <p:spPr>
          <a:xfrm>
            <a:off x="4343400" y="1040174"/>
            <a:ext cx="457200" cy="441325"/>
          </a:xfrm>
          <a:prstGeom prst="rect">
            <a:avLst/>
          </a:prstGeom>
        </p:spPr>
        <p:txBody>
          <a:bodyPr vert="horz" lIns="45720" rIns="45720" anchor="ctr">
            <a:normAutofit/>
          </a:bodyPr>
          <a:lstStyle>
            <a:lvl1pPr algn="ctr" eaLnBrk="1" latinLnBrk="0" hangingPunct="1">
              <a:defRPr kumimoji="0" sz="1600">
                <a:solidFill>
                  <a:schemeClr val="accent3">
                    <a:shade val="75000"/>
                  </a:schemeClr>
                </a:solidFill>
              </a:defRPr>
            </a:lvl1pPr>
          </a:lstStyle>
          <a:p>
            <a:fld id="{7D5018C4-273E-49AF-93AB-259FCF9A742C}" type="slidenum">
              <a:rPr lang="en-US" smtClean="0"/>
              <a:t>‹#›</a:t>
            </a:fld>
            <a:endParaRPr lang="en-US"/>
          </a:p>
        </p:txBody>
      </p:sp>
      <p:sp>
        <p:nvSpPr>
          <p:cNvPr id="22" name="Title Placeholder 21"/>
          <p:cNvSpPr>
            <a:spLocks noGrp="1"/>
          </p:cNvSpPr>
          <p:nvPr>
            <p:ph type="title"/>
          </p:nvPr>
        </p:nvSpPr>
        <p:spPr>
          <a:xfrm>
            <a:off x="301752" y="228600"/>
            <a:ext cx="8534400" cy="758952"/>
          </a:xfrm>
          <a:prstGeom prst="rect">
            <a:avLst/>
          </a:prstGeom>
        </p:spPr>
        <p:txBody>
          <a:bodyPr vert="horz" anchor="b">
            <a:normAutofit/>
          </a:bodyPr>
          <a:lstStyle/>
          <a:p>
            <a:r>
              <a:rPr kumimoji="0" lang="en-US" dirty="0" smtClean="0"/>
              <a:t>Click to edit Master title style</a:t>
            </a:r>
            <a:endParaRPr kumimoji="0" lang="en-US" dirty="0"/>
          </a:p>
        </p:txBody>
      </p:sp>
      <p:sp>
        <p:nvSpPr>
          <p:cNvPr id="13" name="Text Placeholder 12"/>
          <p:cNvSpPr>
            <a:spLocks noGrp="1"/>
          </p:cNvSpPr>
          <p:nvPr>
            <p:ph type="body" idx="1"/>
          </p:nvPr>
        </p:nvSpPr>
        <p:spPr>
          <a:xfrm>
            <a:off x="301752" y="1524000"/>
            <a:ext cx="8534400" cy="4599432"/>
          </a:xfrm>
          <a:prstGeom prst="rect">
            <a:avLst/>
          </a:prstGeom>
        </p:spPr>
        <p:txBody>
          <a:bodyPr vert="horz">
            <a:normAutofit/>
          </a:bodyPr>
          <a:lstStyle/>
          <a:p>
            <a:pPr lvl="0" eaLnBrk="1" latinLnBrk="0" hangingPunct="1"/>
            <a:r>
              <a:rPr kumimoji="0" lang="en-US" dirty="0" smtClean="0"/>
              <a:t>Click to edit Master text styles</a:t>
            </a:r>
          </a:p>
          <a:p>
            <a:pPr lvl="1" eaLnBrk="1" latinLnBrk="0" hangingPunct="1"/>
            <a:r>
              <a:rPr kumimoji="0" lang="en-US" dirty="0" smtClean="0"/>
              <a:t>Second level</a:t>
            </a:r>
          </a:p>
          <a:p>
            <a:pPr lvl="2" eaLnBrk="1" latinLnBrk="0" hangingPunct="1"/>
            <a:r>
              <a:rPr kumimoji="0" lang="en-US" dirty="0" smtClean="0"/>
              <a:t>Third level</a:t>
            </a:r>
          </a:p>
          <a:p>
            <a:pPr lvl="3" eaLnBrk="1" latinLnBrk="0" hangingPunct="1"/>
            <a:r>
              <a:rPr kumimoji="0" lang="en-US" dirty="0" smtClean="0"/>
              <a:t>Fourth level</a:t>
            </a:r>
          </a:p>
          <a:p>
            <a:pPr lvl="4" eaLnBrk="1" latinLnBrk="0" hangingPunct="1"/>
            <a:r>
              <a:rPr kumimoji="0" lang="en-US" dirty="0" smtClean="0"/>
              <a:t>Fifth level</a:t>
            </a:r>
            <a:endParaRPr kumimoji="0" lang="en-US" dirty="0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733" r:id="rId1"/>
    <p:sldLayoutId id="2147483734" r:id="rId2"/>
    <p:sldLayoutId id="2147483735" r:id="rId3"/>
    <p:sldLayoutId id="2147483736" r:id="rId4"/>
    <p:sldLayoutId id="2147483737" r:id="rId5"/>
    <p:sldLayoutId id="2147483738" r:id="rId6"/>
    <p:sldLayoutId id="2147483739" r:id="rId7"/>
    <p:sldLayoutId id="2147483740" r:id="rId8"/>
    <p:sldLayoutId id="2147483741" r:id="rId9"/>
    <p:sldLayoutId id="2147483742" r:id="rId10"/>
    <p:sldLayoutId id="2147483743" r:id="rId11"/>
  </p:sldLayoutIdLst>
  <p:timing>
    <p:tnLst>
      <p:par>
        <p:cTn id="1" dur="indefinite" restart="never" nodeType="tmRoot"/>
      </p:par>
    </p:tnLst>
  </p:timing>
  <p:hf hdr="0" ftr="0" dt="0"/>
  <p:txStyles>
    <p:titleStyle>
      <a:lvl1pPr algn="ctr" rtl="0" eaLnBrk="1" latinLnBrk="0" hangingPunct="1">
        <a:spcBef>
          <a:spcPct val="0"/>
        </a:spcBef>
        <a:buNone/>
        <a:defRPr kumimoji="0" sz="3300" kern="1200">
          <a:solidFill>
            <a:schemeClr val="accent3">
              <a:shade val="75000"/>
            </a:schemeClr>
          </a:solidFill>
          <a:latin typeface="+mj-lt"/>
          <a:ea typeface="+mj-ea"/>
          <a:cs typeface="+mj-cs"/>
        </a:defRPr>
      </a:lvl1pPr>
    </p:titleStyle>
    <p:bodyStyle>
      <a:lvl1pPr marL="274320" indent="-274320" algn="l" rtl="0" eaLnBrk="1" latinLnBrk="0" hangingPunct="1">
        <a:spcBef>
          <a:spcPct val="20000"/>
        </a:spcBef>
        <a:buClr>
          <a:schemeClr val="accent1"/>
        </a:buClr>
        <a:buSzPct val="85000"/>
        <a:buFont typeface="Wingdings 2"/>
        <a:buChar char=""/>
        <a:defRPr kumimoji="0" sz="2700" kern="1200">
          <a:solidFill>
            <a:schemeClr val="tx1"/>
          </a:solidFill>
          <a:latin typeface="+mn-lt"/>
          <a:ea typeface="+mn-ea"/>
          <a:cs typeface="+mn-cs"/>
        </a:defRPr>
      </a:lvl1pPr>
      <a:lvl2pPr marL="548640" indent="-274320" algn="l" rtl="0" eaLnBrk="1" latinLnBrk="0" hangingPunct="1">
        <a:spcBef>
          <a:spcPct val="20000"/>
        </a:spcBef>
        <a:buClr>
          <a:schemeClr val="accent2"/>
        </a:buClr>
        <a:buSzPct val="70000"/>
        <a:buFont typeface="Wingdings"/>
        <a:buChar char=""/>
        <a:defRPr kumimoji="0" sz="2200" kern="1200">
          <a:solidFill>
            <a:schemeClr val="bg2">
              <a:lumMod val="25000"/>
            </a:schemeClr>
          </a:solidFill>
          <a:latin typeface="+mn-lt"/>
          <a:ea typeface="+mn-ea"/>
          <a:cs typeface="+mn-cs"/>
        </a:defRPr>
      </a:lvl2pPr>
      <a:lvl3pPr marL="822960" indent="-228600" algn="l" rtl="0" eaLnBrk="1" latinLnBrk="0" hangingPunct="1">
        <a:spcBef>
          <a:spcPct val="20000"/>
        </a:spcBef>
        <a:buClr>
          <a:schemeClr val="accent3"/>
        </a:buClr>
        <a:buSzPct val="75000"/>
        <a:buFont typeface="Wingdings 2"/>
        <a:buChar char=""/>
        <a:defRPr kumimoji="0"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097280" indent="-228600" algn="l" rtl="0" eaLnBrk="1" latinLnBrk="0" hangingPunct="1">
        <a:spcBef>
          <a:spcPct val="20000"/>
        </a:spcBef>
        <a:buClr>
          <a:schemeClr val="accent4"/>
        </a:buClr>
        <a:buSzPct val="70000"/>
        <a:buFont typeface="Wingdings"/>
        <a:buChar char=""/>
        <a:defRPr kumimoji="0" sz="2000" kern="1200">
          <a:solidFill>
            <a:schemeClr val="tx2"/>
          </a:solidFill>
          <a:latin typeface="+mn-lt"/>
          <a:ea typeface="+mn-ea"/>
          <a:cs typeface="+mn-cs"/>
        </a:defRPr>
      </a:lvl4pPr>
      <a:lvl5pPr marL="1371600" indent="-228600" algn="l" rtl="0" eaLnBrk="1" latinLnBrk="0" hangingPunct="1">
        <a:spcBef>
          <a:spcPct val="20000"/>
        </a:spcBef>
        <a:buClr>
          <a:schemeClr val="accent5"/>
        </a:buClr>
        <a:buFontTx/>
        <a:buChar char="•"/>
        <a:defRPr kumimoji="0"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1645920" indent="-182880" algn="l" rtl="0" eaLnBrk="1" latinLnBrk="0" hangingPunct="1">
        <a:spcBef>
          <a:spcPct val="20000"/>
        </a:spcBef>
        <a:buClr>
          <a:schemeClr val="accent6"/>
        </a:buClr>
        <a:buSzPct val="80000"/>
        <a:buFont typeface="Wingdings 2"/>
        <a:buChar char=""/>
        <a:defRPr kumimoji="0"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1920240" indent="-182880" algn="l" rtl="0" eaLnBrk="1" latinLnBrk="0" hangingPunct="1">
        <a:spcBef>
          <a:spcPct val="20000"/>
        </a:spcBef>
        <a:buClr>
          <a:schemeClr val="accent1">
            <a:shade val="75000"/>
          </a:schemeClr>
        </a:buClr>
        <a:buSzPct val="90000"/>
        <a:buChar char="•"/>
        <a:defRPr kumimoji="0" sz="1600" kern="1200" baseline="0">
          <a:solidFill>
            <a:schemeClr val="tx1"/>
          </a:solidFill>
          <a:latin typeface="+mn-lt"/>
          <a:ea typeface="+mn-ea"/>
          <a:cs typeface="+mn-cs"/>
        </a:defRPr>
      </a:lvl7pPr>
      <a:lvl8pPr marL="2103120" indent="-182880" algn="l" rtl="0" eaLnBrk="1" latinLnBrk="0" hangingPunct="1">
        <a:spcBef>
          <a:spcPct val="20000"/>
        </a:spcBef>
        <a:buClr>
          <a:schemeClr val="accent4">
            <a:shade val="75000"/>
          </a:schemeClr>
        </a:buClr>
        <a:buChar char="•"/>
        <a:defRPr kumimoji="0" sz="1600" kern="1200">
          <a:solidFill>
            <a:schemeClr val="tx1"/>
          </a:solidFill>
          <a:latin typeface="+mn-lt"/>
          <a:ea typeface="+mn-ea"/>
          <a:cs typeface="+mn-cs"/>
        </a:defRPr>
      </a:lvl8pPr>
      <a:lvl9pPr marL="2377440" indent="-182880" algn="l" rtl="0" eaLnBrk="1" latinLnBrk="0" hangingPunct="1">
        <a:spcBef>
          <a:spcPct val="20000"/>
        </a:spcBef>
        <a:buClr>
          <a:schemeClr val="accent2">
            <a:shade val="75000"/>
          </a:schemeClr>
        </a:buClr>
        <a:buSzPct val="90000"/>
        <a:buChar char="•"/>
        <a:defRPr kumimoji="0" sz="1400" kern="1200" cap="all" baseline="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lvl1pPr marL="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5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image" Target="../media/image5.png"/><Relationship Id="rId2" Type="http://schemas.openxmlformats.org/officeDocument/2006/relationships/image" Target="../media/image4.png"/><Relationship Id="rId1" Type="http://schemas.openxmlformats.org/officeDocument/2006/relationships/slideLayout" Target="../slideLayouts/slideLayout2.xml"/><Relationship Id="rId5" Type="http://schemas.openxmlformats.org/officeDocument/2006/relationships/image" Target="../media/image7.png"/><Relationship Id="rId4" Type="http://schemas.openxmlformats.org/officeDocument/2006/relationships/image" Target="../media/image6.png"/></Relationships>
</file>

<file path=ppt/slides/_rels/slide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1.xml.rels><?xml version="1.0" encoding="UTF-8" standalone="yes"?>
<Relationships xmlns="http://schemas.openxmlformats.org/package/2006/relationships"><Relationship Id="rId3" Type="http://schemas.openxmlformats.org/officeDocument/2006/relationships/image" Target="../media/image5.png"/><Relationship Id="rId2" Type="http://schemas.openxmlformats.org/officeDocument/2006/relationships/image" Target="../media/image4.png"/><Relationship Id="rId1" Type="http://schemas.openxmlformats.org/officeDocument/2006/relationships/slideLayout" Target="../slideLayouts/slideLayout2.xml"/><Relationship Id="rId5" Type="http://schemas.openxmlformats.org/officeDocument/2006/relationships/image" Target="../media/image7.png"/><Relationship Id="rId4" Type="http://schemas.openxmlformats.org/officeDocument/2006/relationships/image" Target="../media/image6.png"/></Relationships>
</file>

<file path=ppt/slides/_rels/slide1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7.xml.rels><?xml version="1.0" encoding="UTF-8" standalone="yes"?>
<Relationships xmlns="http://schemas.openxmlformats.org/package/2006/relationships"><Relationship Id="rId3" Type="http://schemas.openxmlformats.org/officeDocument/2006/relationships/image" Target="../media/image9.png"/><Relationship Id="rId2" Type="http://schemas.openxmlformats.org/officeDocument/2006/relationships/image" Target="../media/image8.png"/><Relationship Id="rId1" Type="http://schemas.openxmlformats.org/officeDocument/2006/relationships/slideLayout" Target="../slideLayouts/slideLayout2.xml"/></Relationships>
</file>

<file path=ppt/slides/_rels/slide1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2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4.xml.rels><?xml version="1.0" encoding="UTF-8" standalone="yes"?>
<Relationships xmlns="http://schemas.openxmlformats.org/package/2006/relationships"><Relationship Id="rId2" Type="http://schemas.openxmlformats.org/officeDocument/2006/relationships/image" Target="../media/image10.wmf"/><Relationship Id="rId1" Type="http://schemas.openxmlformats.org/officeDocument/2006/relationships/slideLayout" Target="../slideLayouts/slideLayout2.xml"/></Relationships>
</file>

<file path=ppt/slides/_rels/slide2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0.wmf"/><Relationship Id="rId1" Type="http://schemas.openxmlformats.org/officeDocument/2006/relationships/slideLayout" Target="../slideLayouts/slideLayout2.xml"/></Relationships>
</file>

<file path=ppt/slides/_rels/slide3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2.xml.rels><?xml version="1.0" encoding="UTF-8" standalone="yes"?>
<Relationships xmlns="http://schemas.openxmlformats.org/package/2006/relationships"><Relationship Id="rId3" Type="http://schemas.openxmlformats.org/officeDocument/2006/relationships/image" Target="../media/image11.png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12.png"/></Relationships>
</file>

<file path=ppt/slides/_rels/slide43.xml.rels><?xml version="1.0" encoding="UTF-8" standalone="yes"?>
<Relationships xmlns="http://schemas.openxmlformats.org/package/2006/relationships"><Relationship Id="rId2" Type="http://schemas.openxmlformats.org/officeDocument/2006/relationships/image" Target="../media/image13.png"/><Relationship Id="rId1" Type="http://schemas.openxmlformats.org/officeDocument/2006/relationships/slideLayout" Target="../slideLayouts/slideLayout2.xml"/></Relationships>
</file>

<file path=ppt/slides/_rels/slide44.xml.rels><?xml version="1.0" encoding="UTF-8" standalone="yes"?>
<Relationships xmlns="http://schemas.openxmlformats.org/package/2006/relationships"><Relationship Id="rId2" Type="http://schemas.openxmlformats.org/officeDocument/2006/relationships/image" Target="../media/image14.png"/><Relationship Id="rId1" Type="http://schemas.openxmlformats.org/officeDocument/2006/relationships/slideLayout" Target="../slideLayouts/slideLayout2.xml"/></Relationships>
</file>

<file path=ppt/slides/_rels/slide4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47.xml.rels><?xml version="1.0" encoding="UTF-8" standalone="yes"?>
<Relationships xmlns="http://schemas.openxmlformats.org/package/2006/relationships"><Relationship Id="rId2" Type="http://schemas.openxmlformats.org/officeDocument/2006/relationships/image" Target="../media/image15.png"/><Relationship Id="rId1" Type="http://schemas.openxmlformats.org/officeDocument/2006/relationships/slideLayout" Target="../slideLayouts/slideLayout2.xml"/></Relationships>
</file>

<file path=ppt/slides/_rels/slide4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Subtitle 2"/>
          <p:cNvSpPr>
            <a:spLocks noGrp="1"/>
          </p:cNvSpPr>
          <p:nvPr>
            <p:ph type="subTitle" idx="1"/>
          </p:nvPr>
        </p:nvSpPr>
        <p:spPr/>
        <p:txBody>
          <a:bodyPr>
            <a:normAutofit/>
          </a:bodyPr>
          <a:lstStyle/>
          <a:p>
            <a:r>
              <a:rPr lang="en-US" dirty="0" smtClean="0"/>
              <a:t>Presented by</a:t>
            </a:r>
          </a:p>
          <a:p>
            <a:endParaRPr lang="en-US" dirty="0"/>
          </a:p>
          <a:p>
            <a:r>
              <a:rPr lang="en-US" dirty="0" smtClean="0"/>
              <a:t>Kevin Larson</a:t>
            </a:r>
          </a:p>
          <a:p>
            <a:r>
              <a:rPr lang="en-US" dirty="0" smtClean="0"/>
              <a:t>&amp;</a:t>
            </a:r>
          </a:p>
          <a:p>
            <a:r>
              <a:rPr lang="en-US" dirty="0" smtClean="0"/>
              <a:t>Will Dietz</a:t>
            </a:r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D5018C4-273E-49AF-93AB-259FCF9A742C}" type="slidenum">
              <a:rPr lang="en-US" smtClean="0"/>
              <a:t>1</a:t>
            </a:fld>
            <a:endParaRPr lang="en-US"/>
          </a:p>
        </p:txBody>
      </p:sp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09600" y="152400"/>
            <a:ext cx="7772400" cy="2286000"/>
          </a:xfrm>
        </p:spPr>
        <p:txBody>
          <a:bodyPr>
            <a:normAutofit/>
          </a:bodyPr>
          <a:lstStyle/>
          <a:p>
            <a:r>
              <a:rPr lang="en-US" dirty="0" smtClean="0"/>
              <a:t>P2P Apps</a:t>
            </a:r>
            <a:br>
              <a:rPr lang="en-US" dirty="0" smtClean="0"/>
            </a:b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445159414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P2P In General</a:t>
            </a:r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D5018C4-273E-49AF-93AB-259FCF9A742C}" type="slidenum">
              <a:rPr lang="en-US" smtClean="0"/>
              <a:t>2</a:t>
            </a:fld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sz="quarter" idx="1"/>
          </p:nvPr>
        </p:nvSpPr>
        <p:spPr/>
        <p:txBody>
          <a:bodyPr/>
          <a:lstStyle/>
          <a:p>
            <a:r>
              <a:rPr lang="en-US" dirty="0" smtClean="0"/>
              <a:t>Distributed systems where workloads are partitioned between peers</a:t>
            </a:r>
          </a:p>
          <a:p>
            <a:pPr lvl="1"/>
            <a:r>
              <a:rPr lang="en-US" dirty="0" smtClean="0"/>
              <a:t>Peer: Equally privileged members of the system</a:t>
            </a:r>
          </a:p>
          <a:p>
            <a:r>
              <a:rPr lang="en-US" dirty="0" smtClean="0"/>
              <a:t>In contrast to client-server models, </a:t>
            </a:r>
            <a:r>
              <a:rPr lang="en-US" dirty="0"/>
              <a:t>p</a:t>
            </a:r>
            <a:r>
              <a:rPr lang="en-US" dirty="0" smtClean="0"/>
              <a:t>eers both provide and consume resources.</a:t>
            </a:r>
          </a:p>
          <a:p>
            <a:r>
              <a:rPr lang="en-US" dirty="0" smtClean="0"/>
              <a:t>Classic Examples:</a:t>
            </a:r>
          </a:p>
          <a:p>
            <a:pPr lvl="1"/>
            <a:r>
              <a:rPr lang="en-US" dirty="0" smtClean="0"/>
              <a:t>Napster</a:t>
            </a:r>
          </a:p>
          <a:p>
            <a:pPr lvl="1"/>
            <a:r>
              <a:rPr lang="en-US" dirty="0" smtClean="0"/>
              <a:t>Gnutella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952988473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P2P Apps</a:t>
            </a:r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D5018C4-273E-49AF-93AB-259FCF9A742C}" type="slidenum">
              <a:rPr lang="en-US" smtClean="0"/>
              <a:t>3</a:t>
            </a:fld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sz="quarter" idx="1"/>
          </p:nvPr>
        </p:nvSpPr>
        <p:spPr/>
        <p:txBody>
          <a:bodyPr>
            <a:normAutofit/>
          </a:bodyPr>
          <a:lstStyle/>
          <a:p>
            <a:r>
              <a:rPr lang="en-US" dirty="0" smtClean="0"/>
              <a:t>CoDNS</a:t>
            </a:r>
          </a:p>
          <a:p>
            <a:pPr lvl="1"/>
            <a:r>
              <a:rPr lang="en-US" dirty="0" smtClean="0"/>
              <a:t>Distribute DNS load to other clients in order to greatly reduce latency in the case of local failures </a:t>
            </a:r>
          </a:p>
          <a:p>
            <a:pPr lvl="0"/>
            <a:r>
              <a:rPr lang="en-US" dirty="0"/>
              <a:t>PAST </a:t>
            </a:r>
          </a:p>
          <a:p>
            <a:pPr lvl="1"/>
            <a:r>
              <a:rPr lang="en-US" dirty="0"/>
              <a:t>Distribute files and replicas across many peers, using diversion and hashing to increase utilization and insertion success</a:t>
            </a:r>
          </a:p>
          <a:p>
            <a:r>
              <a:rPr lang="en-US" dirty="0" err="1" smtClean="0"/>
              <a:t>UsenetDHT</a:t>
            </a:r>
            <a:endParaRPr lang="en-US" dirty="0" smtClean="0"/>
          </a:p>
          <a:p>
            <a:pPr lvl="1"/>
            <a:r>
              <a:rPr lang="en-US" dirty="0" smtClean="0"/>
              <a:t>Use peers to distribute the storage and costs of the Usenet service</a:t>
            </a:r>
          </a:p>
        </p:txBody>
      </p:sp>
    </p:spTree>
    <p:extLst>
      <p:ext uri="{BB962C8B-B14F-4D97-AF65-F5344CB8AC3E}">
        <p14:creationId xmlns:p14="http://schemas.microsoft.com/office/powerpoint/2010/main" val="3840290478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Content Placeholder 3"/>
          <p:cNvSpPr>
            <a:spLocks noGrp="1"/>
          </p:cNvSpPr>
          <p:nvPr>
            <p:ph type="subTitle" idx="1"/>
          </p:nvPr>
        </p:nvSpPr>
        <p:spPr/>
        <p:txBody>
          <a:bodyPr>
            <a:normAutofit fontScale="77500" lnSpcReduction="20000"/>
          </a:bodyPr>
          <a:lstStyle/>
          <a:p>
            <a:r>
              <a:rPr lang="en-US" dirty="0" smtClean="0"/>
              <a:t>OSDI 2004</a:t>
            </a:r>
          </a:p>
          <a:p>
            <a:r>
              <a:rPr lang="en-US" dirty="0" smtClean="0"/>
              <a:t>Princeton</a:t>
            </a:r>
          </a:p>
          <a:p>
            <a:endParaRPr lang="en-US" dirty="0" smtClean="0"/>
          </a:p>
          <a:p>
            <a:r>
              <a:rPr lang="en-US" dirty="0" err="1" smtClean="0"/>
              <a:t>KyoungSoo</a:t>
            </a:r>
            <a:r>
              <a:rPr lang="en-US" dirty="0" smtClean="0"/>
              <a:t> Park</a:t>
            </a:r>
          </a:p>
          <a:p>
            <a:r>
              <a:rPr lang="en-US" dirty="0" err="1" smtClean="0"/>
              <a:t>Zhe</a:t>
            </a:r>
            <a:r>
              <a:rPr lang="en-US" baseline="0" dirty="0" smtClean="0"/>
              <a:t> Wang</a:t>
            </a:r>
          </a:p>
          <a:p>
            <a:r>
              <a:rPr lang="en-US" baseline="0" dirty="0" err="1" smtClean="0"/>
              <a:t>Vivek</a:t>
            </a:r>
            <a:r>
              <a:rPr lang="en-US" baseline="0" dirty="0" smtClean="0"/>
              <a:t> </a:t>
            </a:r>
            <a:r>
              <a:rPr lang="en-US" baseline="0" dirty="0" err="1" smtClean="0"/>
              <a:t>Pai</a:t>
            </a:r>
            <a:endParaRPr lang="en-US" baseline="0" dirty="0" smtClean="0"/>
          </a:p>
          <a:p>
            <a:r>
              <a:rPr lang="en-US" baseline="0" dirty="0" smtClean="0"/>
              <a:t>Larry Peterson</a:t>
            </a:r>
          </a:p>
          <a:p>
            <a:pPr lvl="0"/>
            <a:endParaRPr lang="en-US" dirty="0" smtClean="0"/>
          </a:p>
          <a:p>
            <a:pPr lvl="0"/>
            <a:r>
              <a:rPr lang="en-US" dirty="0" smtClean="0"/>
              <a:t>Presented by Kevin Larson</a:t>
            </a:r>
            <a:endParaRPr lang="en-US" dirty="0"/>
          </a:p>
        </p:txBody>
      </p:sp>
      <p:sp>
        <p:nvSpPr>
          <p:cNvPr id="3" name="Slide Number Placeholder 2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D5018C4-273E-49AF-93AB-259FCF9A742C}" type="slidenum">
              <a:rPr lang="en-US" smtClean="0"/>
              <a:t>4</a:t>
            </a:fld>
            <a:endParaRPr lang="en-US"/>
          </a:p>
        </p:txBody>
      </p:sp>
      <p:sp>
        <p:nvSpPr>
          <p:cNvPr id="2" name="Title 1"/>
          <p:cNvSpPr>
            <a:spLocks noGrp="1"/>
          </p:cNvSpPr>
          <p:nvPr>
            <p:ph type="ctrTitle"/>
          </p:nvPr>
        </p:nvSpPr>
        <p:spPr/>
        <p:txBody>
          <a:bodyPr/>
          <a:lstStyle/>
          <a:p>
            <a:r>
              <a:rPr lang="en-US" dirty="0" smtClean="0"/>
              <a:t>CoDNS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0142514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What is DNS?</a:t>
            </a:r>
            <a:endParaRPr lang="en-US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D5018C4-273E-49AF-93AB-259FCF9A742C}" type="slidenum">
              <a:rPr lang="en-US" smtClean="0"/>
              <a:t>5</a:t>
            </a:fld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sz="quarter" idx="1"/>
          </p:nvPr>
        </p:nvSpPr>
        <p:spPr>
          <a:xfrm>
            <a:off x="457200" y="1600201"/>
            <a:ext cx="8229600" cy="2819400"/>
          </a:xfrm>
        </p:spPr>
        <p:txBody>
          <a:bodyPr>
            <a:normAutofit fontScale="92500" lnSpcReduction="10000"/>
          </a:bodyPr>
          <a:lstStyle/>
          <a:p>
            <a:r>
              <a:rPr lang="en-US" dirty="0" smtClean="0"/>
              <a:t>Domain Name </a:t>
            </a:r>
            <a:r>
              <a:rPr lang="en-US" dirty="0" smtClean="0"/>
              <a:t>System</a:t>
            </a:r>
          </a:p>
          <a:p>
            <a:pPr lvl="1"/>
            <a:r>
              <a:rPr lang="en-US" dirty="0" smtClean="0"/>
              <a:t>Remote server</a:t>
            </a:r>
          </a:p>
          <a:p>
            <a:pPr lvl="1"/>
            <a:r>
              <a:rPr lang="en-US" dirty="0" smtClean="0"/>
              <a:t>Local resolver</a:t>
            </a:r>
            <a:endParaRPr lang="en-US" dirty="0" smtClean="0"/>
          </a:p>
          <a:p>
            <a:r>
              <a:rPr lang="en-US" dirty="0"/>
              <a:t> </a:t>
            </a:r>
            <a:r>
              <a:rPr lang="en-US" dirty="0" smtClean="0"/>
              <a:t>Translates hostnames into IP addresses</a:t>
            </a:r>
          </a:p>
          <a:p>
            <a:pPr lvl="1"/>
            <a:r>
              <a:rPr lang="en-US" dirty="0" smtClean="0"/>
              <a:t>Ex: www.illinois.edu -&gt; 128.174.4.87</a:t>
            </a:r>
          </a:p>
          <a:p>
            <a:r>
              <a:rPr lang="en-US" dirty="0" smtClean="0"/>
              <a:t>Ubiquitous and long-standing: Average user not aware of its existence</a:t>
            </a:r>
            <a:endParaRPr lang="en-US" dirty="0"/>
          </a:p>
        </p:txBody>
      </p:sp>
      <p:pic>
        <p:nvPicPr>
          <p:cNvPr id="4" name="Picture 4" descr="planetlab3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932544" y="4191000"/>
            <a:ext cx="7315200" cy="147249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6" name="TextBox 5"/>
          <p:cNvSpPr txBox="1"/>
          <p:nvPr/>
        </p:nvSpPr>
        <p:spPr>
          <a:xfrm>
            <a:off x="246744" y="5708037"/>
            <a:ext cx="868680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 smtClean="0"/>
              <a:t>Desired Performance, as observed PlanetLab nodes at Rice and University of Utah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577457370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Environment and Workload</a:t>
            </a:r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D5018C4-273E-49AF-93AB-259FCF9A742C}" type="slidenum">
              <a:rPr lang="en-US" smtClean="0"/>
              <a:t>6</a:t>
            </a:fld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sz="quarter" idx="1"/>
          </p:nvPr>
        </p:nvSpPr>
        <p:spPr/>
        <p:txBody>
          <a:bodyPr>
            <a:normAutofit/>
          </a:bodyPr>
          <a:lstStyle/>
          <a:p>
            <a:r>
              <a:rPr lang="en-US" dirty="0" smtClean="0"/>
              <a:t>PlanetLab </a:t>
            </a:r>
          </a:p>
          <a:p>
            <a:pPr lvl="1"/>
            <a:r>
              <a:rPr lang="en-US" dirty="0" smtClean="0"/>
              <a:t>Internet scale test-bed</a:t>
            </a:r>
          </a:p>
          <a:p>
            <a:pPr lvl="1"/>
            <a:r>
              <a:rPr lang="en-US" dirty="0" smtClean="0"/>
              <a:t>Very large scale</a:t>
            </a:r>
          </a:p>
          <a:p>
            <a:pPr lvl="1"/>
            <a:r>
              <a:rPr lang="en-US" dirty="0" smtClean="0"/>
              <a:t>Geographically distributed</a:t>
            </a:r>
          </a:p>
          <a:p>
            <a:r>
              <a:rPr lang="en-US" dirty="0" smtClean="0"/>
              <a:t>CoDeeN</a:t>
            </a:r>
          </a:p>
          <a:p>
            <a:pPr lvl="1"/>
            <a:r>
              <a:rPr lang="en-US" dirty="0" smtClean="0"/>
              <a:t>Latency-sensitive content delivery network (CDN)</a:t>
            </a:r>
          </a:p>
          <a:p>
            <a:pPr lvl="2"/>
            <a:r>
              <a:rPr lang="en-US" dirty="0" smtClean="0"/>
              <a:t>Uses a network of caching Web proxy servers</a:t>
            </a:r>
          </a:p>
          <a:p>
            <a:pPr lvl="2"/>
            <a:r>
              <a:rPr lang="en-US" dirty="0" smtClean="0"/>
              <a:t>Complex distribution of node accesses + external accesses</a:t>
            </a:r>
          </a:p>
          <a:p>
            <a:pPr lvl="1"/>
            <a:r>
              <a:rPr lang="en-US" dirty="0" smtClean="0"/>
              <a:t>Built on top of PlanetLab</a:t>
            </a:r>
          </a:p>
          <a:p>
            <a:pPr lvl="1"/>
            <a:r>
              <a:rPr lang="en-US" dirty="0" smtClean="0"/>
              <a:t>Widely used (4 million plus accesses/day)</a:t>
            </a:r>
            <a:endParaRPr lang="en-US" dirty="0"/>
          </a:p>
          <a:p>
            <a:pPr lvl="1"/>
            <a:endParaRPr lang="en-US" dirty="0" smtClean="0"/>
          </a:p>
        </p:txBody>
      </p:sp>
    </p:spTree>
    <p:extLst>
      <p:ext uri="{BB962C8B-B14F-4D97-AF65-F5344CB8AC3E}">
        <p14:creationId xmlns:p14="http://schemas.microsoft.com/office/powerpoint/2010/main" val="929497768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Observed Performance </a:t>
            </a:r>
            <a:endParaRPr lang="en-US" dirty="0"/>
          </a:p>
        </p:txBody>
      </p:sp>
      <p:sp>
        <p:nvSpPr>
          <p:cNvPr id="23" name="Slide Number Placeholder 22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D5018C4-273E-49AF-93AB-259FCF9A742C}" type="slidenum">
              <a:rPr lang="en-US" smtClean="0"/>
              <a:t>7</a:t>
            </a:fld>
            <a:endParaRPr lang="en-US"/>
          </a:p>
        </p:txBody>
      </p:sp>
      <p:pic>
        <p:nvPicPr>
          <p:cNvPr id="4" name="Picture 6" descr="planetlab2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b="16914"/>
          <a:stretch>
            <a:fillRect/>
          </a:stretch>
        </p:blipFill>
        <p:spPr bwMode="auto">
          <a:xfrm>
            <a:off x="1828800" y="1673219"/>
            <a:ext cx="5486400" cy="917581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7" name="Picture 5" descr="planetlab1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b="16049"/>
          <a:stretch>
            <a:fillRect/>
          </a:stretch>
        </p:blipFill>
        <p:spPr bwMode="auto">
          <a:xfrm>
            <a:off x="1817914" y="2882875"/>
            <a:ext cx="5486400" cy="92712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8" name="Picture 5" descr="umich-1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b="16049"/>
          <a:stretch>
            <a:fillRect/>
          </a:stretch>
        </p:blipFill>
        <p:spPr bwMode="auto">
          <a:xfrm>
            <a:off x="1828800" y="4114800"/>
            <a:ext cx="5486400" cy="92712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9" name="TextBox 8"/>
          <p:cNvSpPr txBox="1"/>
          <p:nvPr/>
        </p:nvSpPr>
        <p:spPr>
          <a:xfrm>
            <a:off x="4136157" y="2557046"/>
            <a:ext cx="849913" cy="338554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1600" dirty="0" smtClean="0"/>
              <a:t>Cornell</a:t>
            </a:r>
            <a:endParaRPr lang="en-US" sz="1600" dirty="0"/>
          </a:p>
        </p:txBody>
      </p:sp>
      <p:sp>
        <p:nvSpPr>
          <p:cNvPr id="10" name="TextBox 9"/>
          <p:cNvSpPr txBox="1"/>
          <p:nvPr/>
        </p:nvSpPr>
        <p:spPr>
          <a:xfrm>
            <a:off x="3531824" y="3810000"/>
            <a:ext cx="2077813" cy="338554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1600" dirty="0" smtClean="0"/>
              <a:t>University of Oregon</a:t>
            </a:r>
            <a:endParaRPr lang="en-US" sz="1600" dirty="0"/>
          </a:p>
        </p:txBody>
      </p:sp>
      <p:sp>
        <p:nvSpPr>
          <p:cNvPr id="11" name="TextBox 10"/>
          <p:cNvSpPr txBox="1"/>
          <p:nvPr/>
        </p:nvSpPr>
        <p:spPr>
          <a:xfrm>
            <a:off x="3450397" y="5034379"/>
            <a:ext cx="2262158" cy="338554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1600" dirty="0" smtClean="0"/>
              <a:t>University of Michigan</a:t>
            </a:r>
          </a:p>
        </p:txBody>
      </p:sp>
      <p:pic>
        <p:nvPicPr>
          <p:cNvPr id="12" name="Picture 5" descr="utk-1_cronjob"/>
          <p:cNvPicPr preferRelativeResize="0">
            <a:picLocks noChangeArrowheads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b="13235"/>
          <a:stretch>
            <a:fillRect/>
          </a:stretch>
        </p:blipFill>
        <p:spPr bwMode="auto">
          <a:xfrm>
            <a:off x="1817914" y="5334000"/>
            <a:ext cx="5486400" cy="80441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13" name="TextBox 12"/>
          <p:cNvSpPr txBox="1"/>
          <p:nvPr/>
        </p:nvSpPr>
        <p:spPr>
          <a:xfrm>
            <a:off x="3395570" y="6067578"/>
            <a:ext cx="2350323" cy="338554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1600" dirty="0" smtClean="0"/>
              <a:t>University of Tennessee</a:t>
            </a:r>
            <a:endParaRPr lang="en-US" sz="1600" dirty="0"/>
          </a:p>
        </p:txBody>
      </p:sp>
    </p:spTree>
    <p:extLst>
      <p:ext uri="{BB962C8B-B14F-4D97-AF65-F5344CB8AC3E}">
        <p14:creationId xmlns:p14="http://schemas.microsoft.com/office/powerpoint/2010/main" val="1775852329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Traditional DNS Failures</a:t>
            </a:r>
            <a:endParaRPr lang="en-US" dirty="0"/>
          </a:p>
        </p:txBody>
      </p:sp>
      <p:sp>
        <p:nvSpPr>
          <p:cNvPr id="3" name="Slide Number Placeholder 2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D5018C4-273E-49AF-93AB-259FCF9A742C}" type="slidenum">
              <a:rPr lang="en-US" smtClean="0"/>
              <a:t>8</a:t>
            </a:fld>
            <a:endParaRPr lang="en-US"/>
          </a:p>
        </p:txBody>
      </p:sp>
      <p:sp>
        <p:nvSpPr>
          <p:cNvPr id="4" name="Content Placeholder 3"/>
          <p:cNvSpPr>
            <a:spLocks noGrp="1"/>
          </p:cNvSpPr>
          <p:nvPr>
            <p:ph sz="quarter" idx="1"/>
          </p:nvPr>
        </p:nvSpPr>
        <p:spPr/>
        <p:txBody>
          <a:bodyPr/>
          <a:lstStyle/>
          <a:p>
            <a:r>
              <a:rPr lang="en-US" dirty="0" smtClean="0"/>
              <a:t>Comcast DNS failure</a:t>
            </a:r>
          </a:p>
          <a:p>
            <a:pPr lvl="1"/>
            <a:r>
              <a:rPr lang="en-US" dirty="0" smtClean="0"/>
              <a:t>Cyber Monday 2010</a:t>
            </a:r>
          </a:p>
          <a:p>
            <a:pPr lvl="1"/>
            <a:r>
              <a:rPr lang="en-US" dirty="0" smtClean="0"/>
              <a:t>Complete failure, not just high latency</a:t>
            </a:r>
          </a:p>
          <a:p>
            <a:pPr lvl="1"/>
            <a:r>
              <a:rPr lang="en-US" smtClean="0"/>
              <a:t>Massive overloading</a:t>
            </a:r>
          </a:p>
          <a:p>
            <a:pPr marL="0" indent="0">
              <a:buNone/>
            </a:pP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797494203"/>
      </p:ext>
    </p:extLst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What is not working?</a:t>
            </a:r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D5018C4-273E-49AF-93AB-259FCF9A742C}" type="slidenum">
              <a:rPr lang="en-US" smtClean="0"/>
              <a:t>9</a:t>
            </a:fld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sz="quarter" idx="1"/>
          </p:nvPr>
        </p:nvSpPr>
        <p:spPr/>
        <p:txBody>
          <a:bodyPr>
            <a:normAutofit/>
          </a:bodyPr>
          <a:lstStyle/>
          <a:p>
            <a:r>
              <a:rPr lang="en-US" dirty="0" smtClean="0"/>
              <a:t>DNS lookups have high reliability, but make no latency guarantees:</a:t>
            </a:r>
          </a:p>
          <a:p>
            <a:pPr lvl="1"/>
            <a:r>
              <a:rPr lang="en-US" dirty="0" smtClean="0"/>
              <a:t>Reliability due to redundancy, which drives up latency</a:t>
            </a:r>
          </a:p>
          <a:p>
            <a:pPr lvl="1"/>
            <a:r>
              <a:rPr lang="en-US" dirty="0" smtClean="0"/>
              <a:t>Failures significantly skew average lookup times</a:t>
            </a:r>
          </a:p>
          <a:p>
            <a:r>
              <a:rPr lang="en-US" dirty="0" smtClean="0"/>
              <a:t>Failures defined as:</a:t>
            </a:r>
          </a:p>
          <a:p>
            <a:pPr lvl="1"/>
            <a:r>
              <a:rPr lang="en-US" dirty="0" smtClean="0"/>
              <a:t>5+ second latency – the length of time where the system will contact a secondary local nameserver</a:t>
            </a:r>
          </a:p>
          <a:p>
            <a:pPr lvl="1"/>
            <a:r>
              <a:rPr lang="en-US" dirty="0" smtClean="0"/>
              <a:t>No answer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99734310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US" dirty="0" smtClean="0"/>
              <a:t>Time Spent on DNS lookups</a:t>
            </a:r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D5018C4-273E-49AF-93AB-259FCF9A742C}" type="slidenum">
              <a:rPr lang="en-US" smtClean="0"/>
              <a:t>10</a:t>
            </a:fld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sz="quarter" idx="1"/>
          </p:nvPr>
        </p:nvSpPr>
        <p:spPr/>
        <p:txBody>
          <a:bodyPr>
            <a:normAutofit/>
          </a:bodyPr>
          <a:lstStyle/>
          <a:p>
            <a:r>
              <a:rPr lang="en-US" dirty="0" smtClean="0"/>
              <a:t>Three classifications of lookup times: </a:t>
            </a:r>
          </a:p>
          <a:p>
            <a:pPr lvl="1"/>
            <a:r>
              <a:rPr lang="en-US" dirty="0" smtClean="0"/>
              <a:t>Low: &lt;10ms </a:t>
            </a:r>
          </a:p>
          <a:p>
            <a:pPr lvl="1"/>
            <a:r>
              <a:rPr lang="en-US" dirty="0" smtClean="0"/>
              <a:t>Regular: 10ms to 100ms </a:t>
            </a:r>
          </a:p>
          <a:p>
            <a:pPr lvl="1"/>
            <a:r>
              <a:rPr lang="en-US" dirty="0" smtClean="0"/>
              <a:t>High: &gt;100ms</a:t>
            </a:r>
          </a:p>
          <a:p>
            <a:r>
              <a:rPr lang="en-US" dirty="0" smtClean="0"/>
              <a:t>High latency lookups account for 0.5% to 12.9% of accesses</a:t>
            </a:r>
          </a:p>
          <a:p>
            <a:r>
              <a:rPr lang="en-US" dirty="0" smtClean="0"/>
              <a:t>71%-99.2% of time is spent on high latency lookups</a:t>
            </a:r>
          </a:p>
        </p:txBody>
      </p:sp>
    </p:spTree>
    <p:extLst>
      <p:ext uri="{BB962C8B-B14F-4D97-AF65-F5344CB8AC3E}">
        <p14:creationId xmlns:p14="http://schemas.microsoft.com/office/powerpoint/2010/main" val="42115951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Suspected Failure Classification</a:t>
            </a:r>
            <a:endParaRPr lang="en-US" dirty="0"/>
          </a:p>
        </p:txBody>
      </p:sp>
      <p:sp>
        <p:nvSpPr>
          <p:cNvPr id="23" name="Slide Number Placeholder 22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D5018C4-273E-49AF-93AB-259FCF9A742C}" type="slidenum">
              <a:rPr lang="en-US" smtClean="0"/>
              <a:t>11</a:t>
            </a:fld>
            <a:endParaRPr lang="en-US"/>
          </a:p>
        </p:txBody>
      </p:sp>
      <p:pic>
        <p:nvPicPr>
          <p:cNvPr id="4" name="Picture 6" descr="planetlab2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b="16914"/>
          <a:stretch>
            <a:fillRect/>
          </a:stretch>
        </p:blipFill>
        <p:spPr bwMode="auto">
          <a:xfrm>
            <a:off x="1828800" y="1673219"/>
            <a:ext cx="5486400" cy="917581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7" name="Picture 5" descr="planetlab1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b="16049"/>
          <a:stretch>
            <a:fillRect/>
          </a:stretch>
        </p:blipFill>
        <p:spPr bwMode="auto">
          <a:xfrm>
            <a:off x="1817914" y="2882875"/>
            <a:ext cx="5486400" cy="92712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8" name="Picture 5" descr="umich-1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b="16049"/>
          <a:stretch>
            <a:fillRect/>
          </a:stretch>
        </p:blipFill>
        <p:spPr bwMode="auto">
          <a:xfrm>
            <a:off x="1828800" y="4114800"/>
            <a:ext cx="5486400" cy="92712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9" name="TextBox 8"/>
          <p:cNvSpPr txBox="1"/>
          <p:nvPr/>
        </p:nvSpPr>
        <p:spPr>
          <a:xfrm>
            <a:off x="4136157" y="2557046"/>
            <a:ext cx="849913" cy="338554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1600" dirty="0" smtClean="0"/>
              <a:t>Cornell</a:t>
            </a:r>
            <a:endParaRPr lang="en-US" sz="1600" dirty="0"/>
          </a:p>
        </p:txBody>
      </p:sp>
      <p:sp>
        <p:nvSpPr>
          <p:cNvPr id="10" name="TextBox 9"/>
          <p:cNvSpPr txBox="1"/>
          <p:nvPr/>
        </p:nvSpPr>
        <p:spPr>
          <a:xfrm>
            <a:off x="3531824" y="3810000"/>
            <a:ext cx="2077813" cy="338554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1600" dirty="0" smtClean="0"/>
              <a:t>University of Oregon</a:t>
            </a:r>
            <a:endParaRPr lang="en-US" sz="1600" dirty="0"/>
          </a:p>
        </p:txBody>
      </p:sp>
      <p:sp>
        <p:nvSpPr>
          <p:cNvPr id="11" name="TextBox 10"/>
          <p:cNvSpPr txBox="1"/>
          <p:nvPr/>
        </p:nvSpPr>
        <p:spPr>
          <a:xfrm>
            <a:off x="3450397" y="5034379"/>
            <a:ext cx="2262158" cy="338554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1600" dirty="0" smtClean="0"/>
              <a:t>University of Michigan</a:t>
            </a:r>
          </a:p>
        </p:txBody>
      </p:sp>
      <p:pic>
        <p:nvPicPr>
          <p:cNvPr id="12" name="Picture 5" descr="utk-1_cronjob"/>
          <p:cNvPicPr preferRelativeResize="0">
            <a:picLocks noChangeArrowheads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b="13235"/>
          <a:stretch>
            <a:fillRect/>
          </a:stretch>
        </p:blipFill>
        <p:spPr bwMode="auto">
          <a:xfrm>
            <a:off x="1817914" y="5334000"/>
            <a:ext cx="5486400" cy="80441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13" name="TextBox 12"/>
          <p:cNvSpPr txBox="1"/>
          <p:nvPr/>
        </p:nvSpPr>
        <p:spPr>
          <a:xfrm>
            <a:off x="3395570" y="6067578"/>
            <a:ext cx="2350323" cy="338554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1600" dirty="0" smtClean="0"/>
              <a:t>University of Tennessee</a:t>
            </a:r>
            <a:endParaRPr lang="en-US" sz="1600" dirty="0"/>
          </a:p>
        </p:txBody>
      </p:sp>
      <p:sp>
        <p:nvSpPr>
          <p:cNvPr id="14" name="TextBox 13"/>
          <p:cNvSpPr txBox="1"/>
          <p:nvPr/>
        </p:nvSpPr>
        <p:spPr>
          <a:xfrm>
            <a:off x="5791200" y="1676401"/>
            <a:ext cx="3203120" cy="914400"/>
          </a:xfrm>
          <a:prstGeom prst="rect">
            <a:avLst/>
          </a:prstGeom>
          <a:solidFill>
            <a:schemeClr val="bg1">
              <a:alpha val="70000"/>
            </a:schemeClr>
          </a:solidFill>
          <a:ln>
            <a:solidFill>
              <a:schemeClr val="tx1"/>
            </a:solidFill>
          </a:ln>
        </p:spPr>
        <p:txBody>
          <a:bodyPr wrap="square" rtlCol="0">
            <a:noAutofit/>
          </a:bodyPr>
          <a:lstStyle/>
          <a:p>
            <a:pPr marL="0" lvl="1"/>
            <a:r>
              <a:rPr lang="en-US" sz="1600" dirty="0" smtClean="0"/>
              <a:t>Long lasting, continuous failures: </a:t>
            </a:r>
          </a:p>
          <a:p>
            <a:pPr marL="0" lvl="1"/>
            <a:r>
              <a:rPr lang="en-US" sz="1600" dirty="0" smtClean="0"/>
              <a:t>- Result </a:t>
            </a:r>
            <a:r>
              <a:rPr lang="en-US" sz="1600" dirty="0"/>
              <a:t>from nameserver failures </a:t>
            </a:r>
            <a:r>
              <a:rPr lang="en-US" sz="1600" dirty="0" smtClean="0"/>
              <a:t>and/or </a:t>
            </a:r>
            <a:r>
              <a:rPr lang="en-US" sz="1600" dirty="0"/>
              <a:t>extended </a:t>
            </a:r>
            <a:r>
              <a:rPr lang="en-US" sz="1600" dirty="0" smtClean="0"/>
              <a:t>overloading</a:t>
            </a:r>
            <a:endParaRPr lang="en-US" sz="1600" dirty="0"/>
          </a:p>
        </p:txBody>
      </p:sp>
      <p:sp>
        <p:nvSpPr>
          <p:cNvPr id="15" name="TextBox 14"/>
          <p:cNvSpPr txBox="1"/>
          <p:nvPr/>
        </p:nvSpPr>
        <p:spPr>
          <a:xfrm>
            <a:off x="5791200" y="2895601"/>
            <a:ext cx="3195186" cy="914400"/>
          </a:xfrm>
          <a:prstGeom prst="rect">
            <a:avLst/>
          </a:prstGeom>
          <a:solidFill>
            <a:schemeClr val="bg1">
              <a:alpha val="70000"/>
            </a:schemeClr>
          </a:solidFill>
          <a:ln>
            <a:solidFill>
              <a:schemeClr val="tx1"/>
            </a:solidFill>
          </a:ln>
        </p:spPr>
        <p:txBody>
          <a:bodyPr wrap="square" rtlCol="0">
            <a:noAutofit/>
          </a:bodyPr>
          <a:lstStyle/>
          <a:p>
            <a:r>
              <a:rPr lang="en-US" sz="1600" dirty="0"/>
              <a:t>Short sporadic </a:t>
            </a:r>
            <a:r>
              <a:rPr lang="en-US" sz="1600" dirty="0" smtClean="0"/>
              <a:t>failures: </a:t>
            </a:r>
          </a:p>
          <a:p>
            <a:r>
              <a:rPr lang="en-US" sz="1600" dirty="0" smtClean="0"/>
              <a:t>- Result from temporary overloading</a:t>
            </a:r>
            <a:endParaRPr lang="en-US" sz="1600" dirty="0"/>
          </a:p>
        </p:txBody>
      </p:sp>
      <p:sp>
        <p:nvSpPr>
          <p:cNvPr id="16" name="TextBox 15"/>
          <p:cNvSpPr txBox="1"/>
          <p:nvPr/>
        </p:nvSpPr>
        <p:spPr>
          <a:xfrm>
            <a:off x="5791200" y="4724401"/>
            <a:ext cx="3203120" cy="914400"/>
          </a:xfrm>
          <a:prstGeom prst="rect">
            <a:avLst/>
          </a:prstGeom>
          <a:solidFill>
            <a:schemeClr val="bg1">
              <a:alpha val="70000"/>
            </a:schemeClr>
          </a:solidFill>
          <a:ln>
            <a:solidFill>
              <a:schemeClr val="tx1"/>
            </a:solidFill>
          </a:ln>
        </p:spPr>
        <p:txBody>
          <a:bodyPr wrap="square" rtlCol="0">
            <a:noAutofit/>
          </a:bodyPr>
          <a:lstStyle/>
          <a:p>
            <a:r>
              <a:rPr lang="en-US" sz="1600" dirty="0"/>
              <a:t>Periodic Failures – caused by cron jobs and other scheduled </a:t>
            </a:r>
            <a:r>
              <a:rPr lang="en-US" sz="1600" dirty="0" smtClean="0"/>
              <a:t>tasks</a:t>
            </a:r>
            <a:endParaRPr lang="en-US" sz="1600" dirty="0"/>
          </a:p>
        </p:txBody>
      </p:sp>
    </p:spTree>
    <p:extLst>
      <p:ext uri="{BB962C8B-B14F-4D97-AF65-F5344CB8AC3E}">
        <p14:creationId xmlns:p14="http://schemas.microsoft.com/office/powerpoint/2010/main" val="4249551666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4" grpId="0" animBg="1"/>
      <p:bldP spid="15" grpId="0" animBg="1"/>
      <p:bldP spid="16" grpId="0" animBg="1"/>
    </p:bld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CoDNS Ideas</a:t>
            </a:r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D5018C4-273E-49AF-93AB-259FCF9A742C}" type="slidenum">
              <a:rPr lang="en-US" smtClean="0"/>
              <a:t>12</a:t>
            </a:fld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sz="quarter" idx="1"/>
          </p:nvPr>
        </p:nvSpPr>
        <p:spPr/>
        <p:txBody>
          <a:bodyPr>
            <a:normAutofit/>
          </a:bodyPr>
          <a:lstStyle/>
          <a:p>
            <a:r>
              <a:rPr lang="en-US" dirty="0" smtClean="0"/>
              <a:t>Attempt to resolve locally, then request data from peers if too slow</a:t>
            </a:r>
          </a:p>
          <a:p>
            <a:r>
              <a:rPr lang="en-US" dirty="0" smtClean="0"/>
              <a:t>Distributed DNS cache - peer may have hostname in cache</a:t>
            </a:r>
          </a:p>
          <a:p>
            <a:r>
              <a:rPr lang="en-US" dirty="0" smtClean="0"/>
              <a:t>Design questions:</a:t>
            </a:r>
          </a:p>
          <a:p>
            <a:pPr lvl="1"/>
            <a:r>
              <a:rPr lang="en-US" dirty="0" smtClean="0"/>
              <a:t>How important is locality? </a:t>
            </a:r>
          </a:p>
          <a:p>
            <a:pPr lvl="1"/>
            <a:r>
              <a:rPr lang="en-US" dirty="0" smtClean="0"/>
              <a:t>How soon should you attempt to contact a peer? </a:t>
            </a:r>
            <a:endParaRPr lang="en-US" dirty="0"/>
          </a:p>
          <a:p>
            <a:pPr lvl="1"/>
            <a:r>
              <a:rPr lang="en-US" dirty="0" smtClean="0"/>
              <a:t>How many peers to contact? </a:t>
            </a:r>
          </a:p>
          <a:p>
            <a:pPr marL="457200" lvl="1" indent="0">
              <a:buNone/>
            </a:pPr>
            <a:endParaRPr lang="en-US" dirty="0" smtClean="0"/>
          </a:p>
        </p:txBody>
      </p:sp>
    </p:spTree>
    <p:extLst>
      <p:ext uri="{BB962C8B-B14F-4D97-AF65-F5344CB8AC3E}">
        <p14:creationId xmlns:p14="http://schemas.microsoft.com/office/powerpoint/2010/main" val="3684088591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CoDNS Counter-thoughts</a:t>
            </a:r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D5018C4-273E-49AF-93AB-259FCF9A742C}" type="slidenum">
              <a:rPr lang="en-US" smtClean="0"/>
              <a:t>13</a:t>
            </a:fld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sz="quarter" idx="1"/>
          </p:nvPr>
        </p:nvSpPr>
        <p:spPr/>
        <p:txBody>
          <a:bodyPr>
            <a:normAutofit/>
          </a:bodyPr>
          <a:lstStyle/>
          <a:p>
            <a:r>
              <a:rPr lang="en-US" dirty="0" smtClean="0"/>
              <a:t>This seems unnecessarily complex – why not just go to another local or root nameserver?</a:t>
            </a:r>
          </a:p>
          <a:p>
            <a:pPr lvl="1"/>
            <a:r>
              <a:rPr lang="en-US" dirty="0" smtClean="0"/>
              <a:t>Many failures are overload related, more aggressive contact of nameservers would just aggravate the problem</a:t>
            </a:r>
          </a:p>
          <a:p>
            <a:r>
              <a:rPr lang="en-US" dirty="0" smtClean="0"/>
              <a:t>Is this worth the increased load on peer’s DNS servers and the bandwidth of duplicating requests?</a:t>
            </a:r>
          </a:p>
          <a:p>
            <a:pPr lvl="1"/>
            <a:r>
              <a:rPr lang="en-US" dirty="0" smtClean="0"/>
              <a:t>Failure times were not consistent between peers, so this likely will have minimal negative effect</a:t>
            </a:r>
          </a:p>
        </p:txBody>
      </p:sp>
    </p:spTree>
    <p:extLst>
      <p:ext uri="{BB962C8B-B14F-4D97-AF65-F5344CB8AC3E}">
        <p14:creationId xmlns:p14="http://schemas.microsoft.com/office/powerpoint/2010/main" val="2202531463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CoDNS Implementation</a:t>
            </a:r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D5018C4-273E-49AF-93AB-259FCF9A742C}" type="slidenum">
              <a:rPr lang="en-US" smtClean="0"/>
              <a:t>14</a:t>
            </a:fld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sz="quarter" idx="1"/>
          </p:nvPr>
        </p:nvSpPr>
        <p:spPr>
          <a:xfrm>
            <a:off x="301752" y="1676400"/>
            <a:ext cx="8503920" cy="4572000"/>
          </a:xfrm>
        </p:spPr>
        <p:txBody>
          <a:bodyPr/>
          <a:lstStyle/>
          <a:p>
            <a:r>
              <a:rPr lang="en-US" dirty="0" smtClean="0"/>
              <a:t>Stand-alone daemon on each node</a:t>
            </a:r>
          </a:p>
          <a:p>
            <a:pPr lvl="1"/>
            <a:r>
              <a:rPr lang="en-US" dirty="0" smtClean="0"/>
              <a:t>Master &amp; slave processes for resolution</a:t>
            </a:r>
          </a:p>
          <a:p>
            <a:pPr lvl="2"/>
            <a:r>
              <a:rPr lang="en-US" dirty="0" smtClean="0"/>
              <a:t>Master reissues requests if slaves are too slow</a:t>
            </a:r>
          </a:p>
          <a:p>
            <a:pPr lvl="2"/>
            <a:r>
              <a:rPr lang="en-US" dirty="0" smtClean="0"/>
              <a:t>Doubles delay after first retry</a:t>
            </a:r>
          </a:p>
          <a:p>
            <a:r>
              <a:rPr lang="en-US" dirty="0" smtClean="0"/>
              <a:t>How soon before you contact peers?</a:t>
            </a:r>
          </a:p>
          <a:p>
            <a:r>
              <a:rPr lang="en-US" dirty="0" smtClean="0"/>
              <a:t>It depends</a:t>
            </a:r>
          </a:p>
          <a:p>
            <a:pPr lvl="1"/>
            <a:r>
              <a:rPr lang="en-US" dirty="0" smtClean="0"/>
              <a:t>Good local performance – Increase reissue delay up to 200ms</a:t>
            </a:r>
          </a:p>
          <a:p>
            <a:pPr lvl="1"/>
            <a:r>
              <a:rPr lang="en-US" dirty="0" smtClean="0"/>
              <a:t>Frequently relying on remote lookups – Reduce reissue delay to as low as 0ms</a:t>
            </a:r>
          </a:p>
          <a:p>
            <a:pPr marL="0" indent="0">
              <a:buNone/>
            </a:pPr>
            <a:r>
              <a:rPr lang="en-US" dirty="0" smtClean="0"/>
              <a:t> </a:t>
            </a:r>
          </a:p>
          <a:p>
            <a:pPr lvl="1"/>
            <a:endParaRPr lang="en-US" dirty="0" smtClean="0"/>
          </a:p>
          <a:p>
            <a:endParaRPr lang="en-US" dirty="0" smtClean="0"/>
          </a:p>
        </p:txBody>
      </p:sp>
    </p:spTree>
    <p:extLst>
      <p:ext uri="{BB962C8B-B14F-4D97-AF65-F5344CB8AC3E}">
        <p14:creationId xmlns:p14="http://schemas.microsoft.com/office/powerpoint/2010/main" val="1047249962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9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Peer Management &amp; Communication</a:t>
            </a:r>
          </a:p>
        </p:txBody>
      </p:sp>
      <p:sp>
        <p:nvSpPr>
          <p:cNvPr id="3" name="Slide Number Placeholder 2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D5018C4-273E-49AF-93AB-259FCF9A742C}" type="slidenum">
              <a:rPr lang="en-US" smtClean="0"/>
              <a:t>15</a:t>
            </a:fld>
            <a:endParaRPr lang="en-US"/>
          </a:p>
        </p:txBody>
      </p:sp>
      <p:sp>
        <p:nvSpPr>
          <p:cNvPr id="4" name="Content Placeholder 3"/>
          <p:cNvSpPr>
            <a:spLocks noGrp="1"/>
          </p:cNvSpPr>
          <p:nvPr>
            <p:ph sz="quarter" idx="1"/>
          </p:nvPr>
        </p:nvSpPr>
        <p:spPr/>
        <p:txBody>
          <a:bodyPr>
            <a:normAutofit/>
          </a:bodyPr>
          <a:lstStyle/>
          <a:p>
            <a:r>
              <a:rPr lang="en-US" dirty="0" smtClean="0"/>
              <a:t>Peers maintain a set of neighbors</a:t>
            </a:r>
          </a:p>
          <a:p>
            <a:pPr lvl="1"/>
            <a:r>
              <a:rPr lang="en-US" dirty="0" smtClean="0"/>
              <a:t>Built by contacting list of all peers</a:t>
            </a:r>
          </a:p>
          <a:p>
            <a:pPr lvl="1"/>
            <a:r>
              <a:rPr lang="en-US" dirty="0" smtClean="0"/>
              <a:t>Periodic heartbeats determine liveness</a:t>
            </a:r>
          </a:p>
          <a:p>
            <a:pPr lvl="1"/>
            <a:r>
              <a:rPr lang="en-US" dirty="0" smtClean="0"/>
              <a:t>Replace dead nodes with additional scanning of node list</a:t>
            </a:r>
          </a:p>
          <a:p>
            <a:r>
              <a:rPr lang="en-US" dirty="0" smtClean="0"/>
              <a:t>Uses Highest Random Weight (HRW) hashing</a:t>
            </a:r>
          </a:p>
          <a:p>
            <a:pPr lvl="1"/>
            <a:r>
              <a:rPr lang="en-US" dirty="0" smtClean="0"/>
              <a:t>Generates ordered list of nodes given a hostname</a:t>
            </a:r>
          </a:p>
          <a:p>
            <a:pPr lvl="1"/>
            <a:r>
              <a:rPr lang="en-US" dirty="0" smtClean="0"/>
              <a:t>Sorted by a hash of hostname and peer address</a:t>
            </a:r>
          </a:p>
          <a:p>
            <a:pPr lvl="1"/>
            <a:r>
              <a:rPr lang="en-US" dirty="0" smtClean="0"/>
              <a:t>Provides request locality</a:t>
            </a:r>
          </a:p>
          <a:p>
            <a:endParaRPr lang="en-US" dirty="0" smtClean="0"/>
          </a:p>
        </p:txBody>
      </p:sp>
    </p:spTree>
    <p:extLst>
      <p:ext uri="{BB962C8B-B14F-4D97-AF65-F5344CB8AC3E}">
        <p14:creationId xmlns:p14="http://schemas.microsoft.com/office/powerpoint/2010/main" val="2567611774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Results</a:t>
            </a:r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D5018C4-273E-49AF-93AB-259FCF9A742C}" type="slidenum">
              <a:rPr lang="en-US" smtClean="0"/>
              <a:t>16</a:t>
            </a:fld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sz="quarter" idx="1"/>
          </p:nvPr>
        </p:nvSpPr>
        <p:spPr/>
        <p:txBody>
          <a:bodyPr>
            <a:normAutofit/>
          </a:bodyPr>
          <a:lstStyle/>
          <a:p>
            <a:r>
              <a:rPr lang="en-US" dirty="0" smtClean="0"/>
              <a:t>Overall, average responses improved 16% to 75%</a:t>
            </a:r>
          </a:p>
          <a:p>
            <a:pPr lvl="1"/>
            <a:r>
              <a:rPr lang="en-US" dirty="0" smtClean="0"/>
              <a:t>Internal lookups: 37ms to 7ms</a:t>
            </a:r>
          </a:p>
          <a:p>
            <a:pPr lvl="1"/>
            <a:r>
              <a:rPr lang="en-US" dirty="0" smtClean="0"/>
              <a:t>Real traffic: 237ms to 84ms</a:t>
            </a:r>
          </a:p>
          <a:p>
            <a:r>
              <a:rPr lang="en-US" dirty="0" smtClean="0"/>
              <a:t>At Cornell, the worst performing node, average response times massively reduced:</a:t>
            </a:r>
          </a:p>
          <a:p>
            <a:pPr lvl="1"/>
            <a:r>
              <a:rPr lang="en-US" dirty="0" smtClean="0"/>
              <a:t>Internal lookups: 554ms to 21ms</a:t>
            </a:r>
          </a:p>
          <a:p>
            <a:pPr lvl="1"/>
            <a:r>
              <a:rPr lang="en-US" dirty="0" smtClean="0"/>
              <a:t>Real traffic: 1095ms to 79ms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74329572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z="3200" dirty="0" smtClean="0"/>
              <a:t>Results: One Day of Traffic</a:t>
            </a:r>
            <a:endParaRPr lang="en-US" sz="3200" dirty="0"/>
          </a:p>
        </p:txBody>
      </p:sp>
      <p:sp>
        <p:nvSpPr>
          <p:cNvPr id="8" name="Slide Number Placeholder 7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D5018C4-273E-49AF-93AB-259FCF9A742C}" type="slidenum">
              <a:rPr lang="en-US" smtClean="0"/>
              <a:t>17</a:t>
            </a:fld>
            <a:endParaRPr lang="en-US"/>
          </a:p>
        </p:txBody>
      </p:sp>
      <p:pic>
        <p:nvPicPr>
          <p:cNvPr id="4" name="Picture 473" descr="1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-1" y="2349500"/>
            <a:ext cx="4595923" cy="31369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5" name="Picture 474" descr="2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621788" y="2349500"/>
            <a:ext cx="4377069" cy="31369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6" name="TextBox 5"/>
          <p:cNvSpPr txBox="1"/>
          <p:nvPr/>
        </p:nvSpPr>
        <p:spPr>
          <a:xfrm>
            <a:off x="1676400" y="1798398"/>
            <a:ext cx="1835567" cy="58477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3200" dirty="0" smtClean="0"/>
              <a:t>Local DNS</a:t>
            </a:r>
            <a:endParaRPr lang="en-US" sz="3200" dirty="0"/>
          </a:p>
        </p:txBody>
      </p:sp>
      <p:sp>
        <p:nvSpPr>
          <p:cNvPr id="7" name="TextBox 6"/>
          <p:cNvSpPr txBox="1"/>
          <p:nvPr/>
        </p:nvSpPr>
        <p:spPr>
          <a:xfrm>
            <a:off x="6400800" y="1764725"/>
            <a:ext cx="1327608" cy="58477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3200" dirty="0" smtClean="0"/>
              <a:t>CoDNS</a:t>
            </a:r>
            <a:endParaRPr lang="en-US" sz="3200" dirty="0"/>
          </a:p>
        </p:txBody>
      </p:sp>
    </p:spTree>
    <p:extLst>
      <p:ext uri="{BB962C8B-B14F-4D97-AF65-F5344CB8AC3E}">
        <p14:creationId xmlns:p14="http://schemas.microsoft.com/office/powerpoint/2010/main" val="2319043011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Observations</a:t>
            </a:r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D5018C4-273E-49AF-93AB-259FCF9A742C}" type="slidenum">
              <a:rPr lang="en-US" smtClean="0"/>
              <a:t>18</a:t>
            </a:fld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sz="quarter" idx="1"/>
          </p:nvPr>
        </p:nvSpPr>
        <p:spPr/>
        <p:txBody>
          <a:bodyPr>
            <a:normAutofit/>
          </a:bodyPr>
          <a:lstStyle/>
          <a:p>
            <a:pPr marL="514350" indent="-457200"/>
            <a:r>
              <a:rPr lang="en-US" dirty="0"/>
              <a:t>Three observed cases where CoDNS doesn’t provide benefit:</a:t>
            </a:r>
          </a:p>
          <a:p>
            <a:pPr marL="914400" lvl="1" indent="-457200"/>
            <a:r>
              <a:rPr lang="en-US" dirty="0"/>
              <a:t>Name does not exist</a:t>
            </a:r>
          </a:p>
          <a:p>
            <a:pPr marL="914400" lvl="1" indent="-457200"/>
            <a:r>
              <a:rPr lang="en-US" dirty="0" smtClean="0"/>
              <a:t>Initialization problems result in bad neighbor set</a:t>
            </a:r>
            <a:endParaRPr lang="en-US" dirty="0"/>
          </a:p>
          <a:p>
            <a:pPr marL="914400" lvl="1" indent="-457200"/>
            <a:r>
              <a:rPr lang="en-US" dirty="0"/>
              <a:t>Network prevents CoDNS from contacting </a:t>
            </a:r>
            <a:r>
              <a:rPr lang="en-US" dirty="0" smtClean="0"/>
              <a:t>peers</a:t>
            </a:r>
            <a:endParaRPr lang="en-US" dirty="0"/>
          </a:p>
          <a:p>
            <a:pPr marL="514350" indent="-457200"/>
            <a:r>
              <a:rPr lang="en-US" dirty="0" smtClean="0"/>
              <a:t>CoDNS uses peers for 18.9% of lookups</a:t>
            </a:r>
          </a:p>
          <a:p>
            <a:pPr marL="514350" indent="-457200"/>
            <a:r>
              <a:rPr lang="en-US" dirty="0" smtClean="0"/>
              <a:t>34.6% of remote queries return faster than local lookup</a:t>
            </a:r>
          </a:p>
          <a:p>
            <a:pPr marL="57150" indent="0">
              <a:buNone/>
            </a:pP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524961252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Overhead</a:t>
            </a:r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D5018C4-273E-49AF-93AB-259FCF9A742C}" type="slidenum">
              <a:rPr lang="en-US" smtClean="0"/>
              <a:t>19</a:t>
            </a:fld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sz="quarter" idx="1"/>
          </p:nvPr>
        </p:nvSpPr>
        <p:spPr/>
        <p:txBody>
          <a:bodyPr/>
          <a:lstStyle/>
          <a:p>
            <a:r>
              <a:rPr lang="en-US" dirty="0" smtClean="0"/>
              <a:t>Extra DNS lookups: </a:t>
            </a:r>
          </a:p>
          <a:p>
            <a:pPr lvl="1"/>
            <a:r>
              <a:rPr lang="en-US" dirty="0" smtClean="0"/>
              <a:t>Controllable via variable initial delay time</a:t>
            </a:r>
          </a:p>
          <a:p>
            <a:pPr lvl="1"/>
            <a:r>
              <a:rPr lang="en-US" dirty="0" smtClean="0"/>
              <a:t>Naive 500ms delay adds about 10% overhead</a:t>
            </a:r>
          </a:p>
          <a:p>
            <a:pPr lvl="1"/>
            <a:r>
              <a:rPr lang="en-US" dirty="0" smtClean="0"/>
              <a:t>Dynamic delay adds only 18.9%</a:t>
            </a:r>
          </a:p>
          <a:p>
            <a:r>
              <a:rPr lang="en-US" dirty="0" smtClean="0"/>
              <a:t>Extra Network Traffic:</a:t>
            </a:r>
          </a:p>
          <a:p>
            <a:pPr lvl="1"/>
            <a:r>
              <a:rPr lang="en-US" dirty="0" smtClean="0"/>
              <a:t>Remote queries and heartbeats only account for about 520MB/day across all nodes</a:t>
            </a:r>
          </a:p>
          <a:p>
            <a:pPr lvl="1"/>
            <a:r>
              <a:rPr lang="en-US" dirty="0" smtClean="0"/>
              <a:t>Only 0.3% overhead</a:t>
            </a:r>
          </a:p>
        </p:txBody>
      </p:sp>
    </p:spTree>
    <p:extLst>
      <p:ext uri="{BB962C8B-B14F-4D97-AF65-F5344CB8AC3E}">
        <p14:creationId xmlns:p14="http://schemas.microsoft.com/office/powerpoint/2010/main" val="1098360432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Questions</a:t>
            </a:r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D5018C4-273E-49AF-93AB-259FCF9A742C}" type="slidenum">
              <a:rPr lang="en-US" smtClean="0"/>
              <a:t>20</a:t>
            </a:fld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sz="quarter" idx="1"/>
          </p:nvPr>
        </p:nvSpPr>
        <p:spPr/>
        <p:txBody>
          <a:bodyPr>
            <a:normAutofit fontScale="92500" lnSpcReduction="20000"/>
          </a:bodyPr>
          <a:lstStyle/>
          <a:p>
            <a:r>
              <a:rPr lang="en-US" dirty="0" smtClean="0"/>
              <a:t>The CoDeeN workload has a very diverse lookup set, would you expect different behavior from a less diverse set of lookups?</a:t>
            </a:r>
          </a:p>
          <a:p>
            <a:r>
              <a:rPr lang="en-US" dirty="0" smtClean="0"/>
              <a:t>CoDNS proved to work remarkably well in the PlanetLab environment, where else could the architecture prove useful?</a:t>
            </a:r>
          </a:p>
          <a:p>
            <a:r>
              <a:rPr lang="en-US" dirty="0"/>
              <a:t>The authors took a black box approach towards observing and working with the DNS servers, do you think a more integrated method could further improve observations or results? </a:t>
            </a:r>
            <a:endParaRPr lang="en-US" dirty="0" smtClean="0"/>
          </a:p>
          <a:p>
            <a:r>
              <a:rPr lang="en-US" dirty="0" smtClean="0"/>
              <a:t>It seems a surprising number of failures result from Cron jobs, should this have been a task for policy or policy enforcement?</a:t>
            </a:r>
          </a:p>
          <a:p>
            <a:endParaRPr lang="en-US" dirty="0" smtClean="0"/>
          </a:p>
        </p:txBody>
      </p:sp>
    </p:spTree>
    <p:extLst>
      <p:ext uri="{BB962C8B-B14F-4D97-AF65-F5344CB8AC3E}">
        <p14:creationId xmlns:p14="http://schemas.microsoft.com/office/powerpoint/2010/main" val="1194668466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Content Placeholder 3"/>
          <p:cNvSpPr>
            <a:spLocks noGrp="1"/>
          </p:cNvSpPr>
          <p:nvPr>
            <p:ph type="subTitle" idx="1"/>
          </p:nvPr>
        </p:nvSpPr>
        <p:spPr/>
        <p:txBody>
          <a:bodyPr>
            <a:normAutofit fontScale="77500" lnSpcReduction="20000"/>
          </a:bodyPr>
          <a:lstStyle/>
          <a:p>
            <a:pPr marL="0" indent="0">
              <a:buNone/>
            </a:pPr>
            <a:r>
              <a:rPr lang="en-US" dirty="0" smtClean="0"/>
              <a:t>“Storage management and caching in PAST, a large-scale persistent peer-to-peer storage utility”</a:t>
            </a:r>
          </a:p>
          <a:p>
            <a:pPr marL="0" indent="0">
              <a:buNone/>
            </a:pPr>
            <a:r>
              <a:rPr lang="en-US" dirty="0" smtClean="0"/>
              <a:t>SOSP 2001</a:t>
            </a:r>
          </a:p>
          <a:p>
            <a:pPr marL="0" indent="0">
              <a:buNone/>
            </a:pPr>
            <a:endParaRPr lang="en-US" dirty="0" smtClean="0"/>
          </a:p>
          <a:p>
            <a:pPr marL="0" indent="0">
              <a:buNone/>
            </a:pPr>
            <a:r>
              <a:rPr lang="en-US" dirty="0" smtClean="0"/>
              <a:t>Antony </a:t>
            </a:r>
            <a:r>
              <a:rPr lang="en-US" dirty="0" err="1" smtClean="0"/>
              <a:t>Rowstron</a:t>
            </a:r>
            <a:r>
              <a:rPr lang="en-US" dirty="0" smtClean="0"/>
              <a:t> (antr@microsoft.com)</a:t>
            </a:r>
          </a:p>
          <a:p>
            <a:pPr marL="0" indent="0">
              <a:buNone/>
            </a:pPr>
            <a:r>
              <a:rPr lang="en-US" dirty="0" smtClean="0"/>
              <a:t>Peter DRUSCHEL (DRUSCHEL@cs.rice.edu)</a:t>
            </a:r>
          </a:p>
          <a:p>
            <a:pPr marL="0" indent="0">
              <a:buNone/>
            </a:pPr>
            <a:endParaRPr lang="en-US" dirty="0" smtClean="0"/>
          </a:p>
          <a:p>
            <a:pPr marL="0" indent="0">
              <a:buNone/>
            </a:pPr>
            <a:r>
              <a:rPr lang="en-US" dirty="0" smtClean="0"/>
              <a:t>Presented by Will Dietz</a:t>
            </a:r>
          </a:p>
        </p:txBody>
      </p:sp>
      <p:sp>
        <p:nvSpPr>
          <p:cNvPr id="3" name="Slide Number Placeholder 2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D5018C4-273E-49AF-93AB-259FCF9A742C}" type="slidenum">
              <a:rPr lang="en-US" smtClean="0"/>
              <a:t>21</a:t>
            </a:fld>
            <a:endParaRPr lang="en-US"/>
          </a:p>
        </p:txBody>
      </p:sp>
      <p:sp>
        <p:nvSpPr>
          <p:cNvPr id="2" name="Title 1"/>
          <p:cNvSpPr>
            <a:spLocks noGrp="1"/>
          </p:cNvSpPr>
          <p:nvPr>
            <p:ph type="ctrTitle"/>
          </p:nvPr>
        </p:nvSpPr>
        <p:spPr/>
        <p:txBody>
          <a:bodyPr/>
          <a:lstStyle/>
          <a:p>
            <a:r>
              <a:rPr lang="en-US" dirty="0" smtClean="0"/>
              <a:t>PAST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577844863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PAST Introduction</a:t>
            </a:r>
            <a:endParaRPr lang="en-US" dirty="0"/>
          </a:p>
        </p:txBody>
      </p:sp>
      <p:sp>
        <p:nvSpPr>
          <p:cNvPr id="3" name="Slide Number Placeholder 2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D5018C4-273E-49AF-93AB-259FCF9A742C}" type="slidenum">
              <a:rPr lang="en-US" smtClean="0"/>
              <a:t>22</a:t>
            </a:fld>
            <a:endParaRPr lang="en-US"/>
          </a:p>
        </p:txBody>
      </p:sp>
      <p:sp>
        <p:nvSpPr>
          <p:cNvPr id="4" name="Content Placeholder 3"/>
          <p:cNvSpPr>
            <a:spLocks noGrp="1"/>
          </p:cNvSpPr>
          <p:nvPr>
            <p:ph sz="quarter" idx="1"/>
          </p:nvPr>
        </p:nvSpPr>
        <p:spPr/>
        <p:txBody>
          <a:bodyPr>
            <a:normAutofit/>
          </a:bodyPr>
          <a:lstStyle/>
          <a:p>
            <a:r>
              <a:rPr lang="en-US" dirty="0" smtClean="0"/>
              <a:t>Distributed</a:t>
            </a:r>
            <a:r>
              <a:rPr lang="en-US" baseline="0" dirty="0" smtClean="0"/>
              <a:t> Peer-to-Peer Storage System</a:t>
            </a:r>
          </a:p>
          <a:p>
            <a:pPr lvl="1"/>
            <a:r>
              <a:rPr lang="en-US" dirty="0" smtClean="0"/>
              <a:t>Meant</a:t>
            </a:r>
            <a:r>
              <a:rPr lang="en-US" baseline="0" dirty="0" smtClean="0"/>
              <a:t> for archival backup, not as </a:t>
            </a:r>
            <a:r>
              <a:rPr lang="en-US" baseline="0" dirty="0" err="1" smtClean="0"/>
              <a:t>filesystem</a:t>
            </a:r>
            <a:endParaRPr lang="en-US" baseline="0" dirty="0" smtClean="0"/>
          </a:p>
          <a:p>
            <a:pPr lvl="1"/>
            <a:r>
              <a:rPr lang="en-US" dirty="0" smtClean="0"/>
              <a:t>Files stored together, not split apart</a:t>
            </a:r>
            <a:endParaRPr lang="en-US" baseline="0" dirty="0" smtClean="0"/>
          </a:p>
          <a:p>
            <a:pPr lvl="0"/>
            <a:r>
              <a:rPr lang="en-US" dirty="0" smtClean="0"/>
              <a:t>Built on top of Pastry</a:t>
            </a:r>
          </a:p>
          <a:p>
            <a:pPr lvl="1"/>
            <a:r>
              <a:rPr lang="en-US" dirty="0" smtClean="0"/>
              <a:t>Routing layer, locality benefits</a:t>
            </a:r>
          </a:p>
          <a:p>
            <a:r>
              <a:rPr lang="en-US" dirty="0" smtClean="0"/>
              <a:t>Basic concept as DHT object store</a:t>
            </a:r>
          </a:p>
          <a:p>
            <a:pPr lvl="1"/>
            <a:r>
              <a:rPr lang="en-US" dirty="0" smtClean="0"/>
              <a:t>Hash file to get </a:t>
            </a:r>
            <a:r>
              <a:rPr lang="en-US" dirty="0" err="1" smtClean="0"/>
              <a:t>fileID</a:t>
            </a:r>
            <a:endParaRPr lang="en-US" dirty="0" smtClean="0"/>
          </a:p>
          <a:p>
            <a:pPr lvl="1"/>
            <a:r>
              <a:rPr lang="en-US" dirty="0" smtClean="0"/>
              <a:t>Use pastry to send file to node with </a:t>
            </a:r>
            <a:r>
              <a:rPr lang="en-US" dirty="0" err="1" smtClean="0"/>
              <a:t>nodeID</a:t>
            </a:r>
            <a:r>
              <a:rPr lang="en-US" dirty="0" smtClean="0"/>
              <a:t> closest to </a:t>
            </a:r>
            <a:r>
              <a:rPr lang="en-US" dirty="0" err="1" smtClean="0"/>
              <a:t>fileID</a:t>
            </a:r>
            <a:endParaRPr lang="en-US" dirty="0" smtClean="0"/>
          </a:p>
          <a:p>
            <a:r>
              <a:rPr lang="en-US" dirty="0" smtClean="0"/>
              <a:t>API as expected</a:t>
            </a:r>
          </a:p>
          <a:p>
            <a:pPr lvl="1"/>
            <a:r>
              <a:rPr lang="en-US" dirty="0" smtClean="0"/>
              <a:t>Insert, Lookup, Reclaim</a:t>
            </a:r>
          </a:p>
        </p:txBody>
      </p:sp>
    </p:spTree>
    <p:extLst>
      <p:ext uri="{BB962C8B-B14F-4D97-AF65-F5344CB8AC3E}">
        <p14:creationId xmlns:p14="http://schemas.microsoft.com/office/powerpoint/2010/main" val="1587969749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Pastry Review</a:t>
            </a:r>
            <a:endParaRPr lang="en-US" dirty="0"/>
          </a:p>
        </p:txBody>
      </p:sp>
      <p:sp>
        <p:nvSpPr>
          <p:cNvPr id="3" name="Slide Number Placeholder 2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D5018C4-273E-49AF-93AB-259FCF9A742C}" type="slidenum">
              <a:rPr lang="en-US" smtClean="0"/>
              <a:t>23</a:t>
            </a:fld>
            <a:endParaRPr lang="en-US"/>
          </a:p>
        </p:txBody>
      </p:sp>
      <p:sp>
        <p:nvSpPr>
          <p:cNvPr id="4" name="Content Placeholder 3"/>
          <p:cNvSpPr>
            <a:spLocks noGrp="1"/>
          </p:cNvSpPr>
          <p:nvPr>
            <p:ph sz="quarter" idx="1"/>
          </p:nvPr>
        </p:nvSpPr>
        <p:spPr/>
        <p:txBody>
          <a:bodyPr>
            <a:normAutofit/>
          </a:bodyPr>
          <a:lstStyle/>
          <a:p>
            <a:r>
              <a:rPr lang="en-US" dirty="0" smtClean="0"/>
              <a:t>Self-organizing overlay network</a:t>
            </a:r>
          </a:p>
          <a:p>
            <a:pPr lvl="1"/>
            <a:r>
              <a:rPr lang="en-US" dirty="0" smtClean="0"/>
              <a:t>Each node hashed to </a:t>
            </a:r>
            <a:r>
              <a:rPr lang="en-US" dirty="0" err="1" smtClean="0"/>
              <a:t>nodeID</a:t>
            </a:r>
            <a:r>
              <a:rPr lang="en-US" dirty="0" smtClean="0"/>
              <a:t>, circular </a:t>
            </a:r>
            <a:r>
              <a:rPr lang="en-US" dirty="0" err="1" smtClean="0"/>
              <a:t>nodeID</a:t>
            </a:r>
            <a:r>
              <a:rPr lang="en-US" dirty="0" smtClean="0"/>
              <a:t> space.</a:t>
            </a:r>
          </a:p>
          <a:p>
            <a:r>
              <a:rPr lang="en-US" dirty="0" smtClean="0"/>
              <a:t>Prefix routing</a:t>
            </a:r>
          </a:p>
          <a:p>
            <a:pPr lvl="1"/>
            <a:r>
              <a:rPr lang="en-US" dirty="0" smtClean="0"/>
              <a:t>O(log(n)) routing table size</a:t>
            </a:r>
          </a:p>
          <a:p>
            <a:pPr lvl="1"/>
            <a:r>
              <a:rPr lang="en-US" dirty="0" smtClean="0"/>
              <a:t>O(log(n)) message forwarding steps</a:t>
            </a:r>
          </a:p>
          <a:p>
            <a:r>
              <a:rPr lang="en-US" dirty="0" smtClean="0"/>
              <a:t>Network Proximity Routing</a:t>
            </a:r>
          </a:p>
          <a:p>
            <a:pPr lvl="1"/>
            <a:r>
              <a:rPr lang="en-US" dirty="0" smtClean="0"/>
              <a:t>Routing entries biased towards closer nodes</a:t>
            </a:r>
          </a:p>
          <a:p>
            <a:pPr lvl="1"/>
            <a:r>
              <a:rPr lang="en-US" dirty="0" smtClean="0"/>
              <a:t>With respect to some scalar distance metric (# hops, </a:t>
            </a:r>
            <a:r>
              <a:rPr lang="en-US" dirty="0" err="1" smtClean="0"/>
              <a:t>etc</a:t>
            </a:r>
            <a:r>
              <a:rPr lang="en-US" dirty="0" smtClean="0"/>
              <a:t>)</a:t>
            </a:r>
          </a:p>
        </p:txBody>
      </p:sp>
    </p:spTree>
    <p:extLst>
      <p:ext uri="{BB962C8B-B14F-4D97-AF65-F5344CB8AC3E}">
        <p14:creationId xmlns:p14="http://schemas.microsoft.com/office/powerpoint/2010/main" val="1412159785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Pastry Review, continued</a:t>
            </a:r>
            <a:endParaRPr lang="en-US" dirty="0"/>
          </a:p>
        </p:txBody>
      </p:sp>
      <p:sp>
        <p:nvSpPr>
          <p:cNvPr id="3" name="Slide Number Placeholder 2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D5018C4-273E-49AF-93AB-259FCF9A742C}" type="slidenum">
              <a:rPr lang="en-US" smtClean="0"/>
              <a:t>24</a:t>
            </a:fld>
            <a:endParaRPr lang="en-US"/>
          </a:p>
        </p:txBody>
      </p:sp>
      <p:sp>
        <p:nvSpPr>
          <p:cNvPr id="4" name="Content Placeholder 3"/>
          <p:cNvSpPr>
            <a:spLocks noGrp="1"/>
          </p:cNvSpPr>
          <p:nvPr>
            <p:ph sz="quarter" idx="1"/>
          </p:nvPr>
        </p:nvSpPr>
        <p:spPr/>
        <p:txBody>
          <a:bodyPr/>
          <a:lstStyle/>
          <a:p>
            <a:endParaRPr lang="en-US" dirty="0"/>
          </a:p>
        </p:txBody>
      </p:sp>
      <p:grpSp>
        <p:nvGrpSpPr>
          <p:cNvPr id="5" name="Group 71"/>
          <p:cNvGrpSpPr>
            <a:grpSpLocks/>
          </p:cNvGrpSpPr>
          <p:nvPr/>
        </p:nvGrpSpPr>
        <p:grpSpPr bwMode="auto">
          <a:xfrm>
            <a:off x="4465605" y="1519238"/>
            <a:ext cx="4494212" cy="6173787"/>
            <a:chOff x="2769" y="1138"/>
            <a:chExt cx="2831" cy="3889"/>
          </a:xfrm>
        </p:grpSpPr>
        <p:sp>
          <p:nvSpPr>
            <p:cNvPr id="6" name="Arc 72"/>
            <p:cNvSpPr>
              <a:spLocks/>
            </p:cNvSpPr>
            <p:nvPr/>
          </p:nvSpPr>
          <p:spPr bwMode="auto">
            <a:xfrm>
              <a:off x="2769" y="1138"/>
              <a:ext cx="1670" cy="3889"/>
            </a:xfrm>
            <a:custGeom>
              <a:avLst/>
              <a:gdLst>
                <a:gd name="G0" fmla="+- 11601 0 0"/>
                <a:gd name="G1" fmla="+- 21430 0 0"/>
                <a:gd name="G2" fmla="+- 21600 0 0"/>
                <a:gd name="T0" fmla="*/ 0 w 11601"/>
                <a:gd name="T1" fmla="*/ 3210 h 21430"/>
                <a:gd name="T2" fmla="*/ 8893 w 11601"/>
                <a:gd name="T3" fmla="*/ 0 h 21430"/>
                <a:gd name="T4" fmla="*/ 11601 w 11601"/>
                <a:gd name="T5" fmla="*/ 21430 h 21430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</a:cxnLst>
              <a:rect l="0" t="0" r="r" b="b"/>
              <a:pathLst>
                <a:path w="11601" h="21430" fill="none" extrusionOk="0">
                  <a:moveTo>
                    <a:pt x="-1" y="3209"/>
                  </a:moveTo>
                  <a:cubicBezTo>
                    <a:pt x="2690" y="1496"/>
                    <a:pt x="5728" y="400"/>
                    <a:pt x="8893" y="0"/>
                  </a:cubicBezTo>
                </a:path>
                <a:path w="11601" h="21430" stroke="0" extrusionOk="0">
                  <a:moveTo>
                    <a:pt x="-1" y="3209"/>
                  </a:moveTo>
                  <a:cubicBezTo>
                    <a:pt x="2690" y="1496"/>
                    <a:pt x="5728" y="400"/>
                    <a:pt x="8893" y="0"/>
                  </a:cubicBezTo>
                  <a:lnTo>
                    <a:pt x="11601" y="21430"/>
                  </a:lnTo>
                  <a:close/>
                </a:path>
              </a:pathLst>
            </a:custGeom>
            <a:noFill/>
            <a:ln w="25400">
              <a:solidFill>
                <a:schemeClr val="tx1"/>
              </a:solidFill>
              <a:prstDash val="sysDot"/>
              <a:round/>
              <a:headEnd type="none" w="sm" len="sm"/>
              <a:tailEnd type="none" w="sm" len="sm"/>
            </a:ln>
            <a:effectLst/>
            <a:extLst>
              <a:ext uri="{909E8E84-426E-40DD-AFC4-6F175D3DCCD1}">
                <a14:hiddenFill xmlns:a14="http://schemas.microsoft.com/office/drawing/2010/main">
                  <a:solidFill>
                    <a:schemeClr val="accent1"/>
                  </a:solidFill>
                </a14:hiddenFill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  <p:txBody>
            <a:bodyPr wrap="none" anchor="ctr"/>
            <a:lstStyle/>
            <a:p>
              <a:endParaRPr lang="en-US"/>
            </a:p>
          </p:txBody>
        </p:sp>
        <p:sp>
          <p:nvSpPr>
            <p:cNvPr id="7" name="Rectangle 73"/>
            <p:cNvSpPr>
              <a:spLocks noChangeArrowheads="1"/>
            </p:cNvSpPr>
            <p:nvPr/>
          </p:nvSpPr>
          <p:spPr bwMode="auto">
            <a:xfrm>
              <a:off x="3840" y="1172"/>
              <a:ext cx="681" cy="288"/>
            </a:xfrm>
            <a:prstGeom prst="rect">
              <a:avLst/>
            </a:prstGeom>
            <a:noFill/>
            <a:ln>
              <a:noFill/>
            </a:ln>
            <a:effectLst/>
            <a:extLst>
              <a:ext uri="{909E8E84-426E-40DD-AFC4-6F175D3DCCD1}">
                <a14:hiddenFill xmlns:a14="http://schemas.microsoft.com/office/drawing/2010/main">
                  <a:solidFill>
                    <a:schemeClr val="accent1"/>
                  </a:solidFill>
                </a14:hiddenFill>
              </a:ext>
              <a:ext uri="{91240B29-F687-4F45-9708-019B960494DF}">
                <a14:hiddenLine xmlns:a14="http://schemas.microsoft.com/office/drawing/2010/main" w="12700">
                  <a:solidFill>
                    <a:schemeClr val="tx1"/>
                  </a:solidFill>
                  <a:miter lim="800000"/>
                  <a:headEnd type="none" w="sm" len="sm"/>
                  <a:tailEnd type="none" w="sm" len="sm"/>
                </a14:hiddenLine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  <p:txBody>
            <a:bodyPr wrap="none">
              <a:spAutoFit/>
            </a:bodyPr>
            <a:lstStyle/>
            <a:p>
              <a:pPr algn="l"/>
              <a:r>
                <a:rPr lang="en-US">
                  <a:solidFill>
                    <a:schemeClr val="tx2"/>
                  </a:solidFill>
                </a:rPr>
                <a:t>d46</a:t>
              </a:r>
              <a:r>
                <a:rPr lang="en-US">
                  <a:solidFill>
                    <a:schemeClr val="hlink"/>
                  </a:solidFill>
                </a:rPr>
                <a:t>7c4</a:t>
              </a:r>
            </a:p>
          </p:txBody>
        </p:sp>
        <p:sp>
          <p:nvSpPr>
            <p:cNvPr id="8" name="Oval 74"/>
            <p:cNvSpPr>
              <a:spLocks noChangeArrowheads="1"/>
            </p:cNvSpPr>
            <p:nvPr/>
          </p:nvSpPr>
          <p:spPr bwMode="auto">
            <a:xfrm>
              <a:off x="4840" y="3704"/>
              <a:ext cx="192" cy="184"/>
            </a:xfrm>
            <a:prstGeom prst="ellipse">
              <a:avLst/>
            </a:prstGeom>
            <a:noFill/>
            <a:ln w="25400">
              <a:solidFill>
                <a:schemeClr val="tx1"/>
              </a:solidFill>
              <a:prstDash val="sysDot"/>
              <a:round/>
              <a:headEnd type="none" w="sm" len="sm"/>
              <a:tailEnd type="none" w="sm" len="sm"/>
            </a:ln>
            <a:effectLst/>
            <a:extLst>
              <a:ext uri="{909E8E84-426E-40DD-AFC4-6F175D3DCCD1}">
                <a14:hiddenFill xmlns:a14="http://schemas.microsoft.com/office/drawing/2010/main">
                  <a:solidFill>
                    <a:schemeClr val="accent1"/>
                  </a:solidFill>
                </a14:hiddenFill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  <p:txBody>
            <a:bodyPr wrap="none" anchor="ctr"/>
            <a:lstStyle/>
            <a:p>
              <a:endParaRPr lang="en-US"/>
            </a:p>
          </p:txBody>
        </p:sp>
        <p:pic>
          <p:nvPicPr>
            <p:cNvPr id="9" name="Picture 75"/>
            <p:cNvPicPr>
              <a:picLocks noChangeArrowheads="1"/>
            </p:cNvPicPr>
            <p:nvPr/>
          </p:nvPicPr>
          <p:blipFill>
            <a:blip r:embed="rId2" cstate="print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4896" y="3762"/>
              <a:ext cx="102" cy="102"/>
            </a:xfrm>
            <a:prstGeom prst="rect">
              <a:avLst/>
            </a:prstGeom>
            <a:noFill/>
            <a:ln>
              <a:noFill/>
            </a:ln>
            <a:effectLst/>
            <a:extLst>
              <a:ext uri="{909E8E84-426E-40DD-AFC4-6F175D3DCCD1}">
                <a14:hiddenFill xmlns:a14="http://schemas.microsoft.com/office/drawing/2010/main">
                  <a:solidFill>
                    <a:schemeClr val="accent1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chemeClr val="tx1"/>
                  </a:solidFill>
                  <a:miter lim="800000"/>
                  <a:headEnd/>
                  <a:tailEnd/>
                </a14:hiddenLine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</p:pic>
        <p:sp>
          <p:nvSpPr>
            <p:cNvPr id="10" name="Oval 76"/>
            <p:cNvSpPr>
              <a:spLocks noChangeArrowheads="1"/>
            </p:cNvSpPr>
            <p:nvPr/>
          </p:nvSpPr>
          <p:spPr bwMode="auto">
            <a:xfrm>
              <a:off x="4592" y="3528"/>
              <a:ext cx="552" cy="568"/>
            </a:xfrm>
            <a:prstGeom prst="ellipse">
              <a:avLst/>
            </a:prstGeom>
            <a:noFill/>
            <a:ln w="25400">
              <a:solidFill>
                <a:schemeClr val="tx1"/>
              </a:solidFill>
              <a:prstDash val="sysDot"/>
              <a:round/>
              <a:headEnd type="none" w="sm" len="sm"/>
              <a:tailEnd type="none" w="sm" len="sm"/>
            </a:ln>
            <a:effectLst/>
            <a:extLst>
              <a:ext uri="{909E8E84-426E-40DD-AFC4-6F175D3DCCD1}">
                <a14:hiddenFill xmlns:a14="http://schemas.microsoft.com/office/drawing/2010/main">
                  <a:solidFill>
                    <a:schemeClr val="accent1"/>
                  </a:solidFill>
                </a14:hiddenFill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  <p:txBody>
            <a:bodyPr wrap="none" anchor="ctr"/>
            <a:lstStyle/>
            <a:p>
              <a:endParaRPr lang="en-US"/>
            </a:p>
          </p:txBody>
        </p:sp>
        <p:pic>
          <p:nvPicPr>
            <p:cNvPr id="11" name="Picture 77"/>
            <p:cNvPicPr>
              <a:picLocks noChangeArrowheads="1"/>
            </p:cNvPicPr>
            <p:nvPr/>
          </p:nvPicPr>
          <p:blipFill>
            <a:blip r:embed="rId2" cstate="print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4816" y="3466"/>
              <a:ext cx="102" cy="102"/>
            </a:xfrm>
            <a:prstGeom prst="rect">
              <a:avLst/>
            </a:prstGeom>
            <a:noFill/>
            <a:ln>
              <a:noFill/>
            </a:ln>
            <a:effectLst/>
            <a:extLst>
              <a:ext uri="{909E8E84-426E-40DD-AFC4-6F175D3DCCD1}">
                <a14:hiddenFill xmlns:a14="http://schemas.microsoft.com/office/drawing/2010/main">
                  <a:solidFill>
                    <a:schemeClr val="accent1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chemeClr val="tx1"/>
                  </a:solidFill>
                  <a:miter lim="800000"/>
                  <a:headEnd/>
                  <a:tailEnd/>
                </a14:hiddenLine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</p:pic>
        <p:pic>
          <p:nvPicPr>
            <p:cNvPr id="12" name="Picture 78"/>
            <p:cNvPicPr>
              <a:picLocks noChangeArrowheads="1"/>
            </p:cNvPicPr>
            <p:nvPr/>
          </p:nvPicPr>
          <p:blipFill>
            <a:blip r:embed="rId2" cstate="print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4840" y="3810"/>
              <a:ext cx="102" cy="102"/>
            </a:xfrm>
            <a:prstGeom prst="rect">
              <a:avLst/>
            </a:prstGeom>
            <a:noFill/>
            <a:ln>
              <a:noFill/>
            </a:ln>
            <a:effectLst/>
            <a:extLst>
              <a:ext uri="{909E8E84-426E-40DD-AFC4-6F175D3DCCD1}">
                <a14:hiddenFill xmlns:a14="http://schemas.microsoft.com/office/drawing/2010/main">
                  <a:solidFill>
                    <a:schemeClr val="accent1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chemeClr val="tx1"/>
                  </a:solidFill>
                  <a:miter lim="800000"/>
                  <a:headEnd/>
                  <a:tailEnd/>
                </a14:hiddenLine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</p:pic>
        <p:sp>
          <p:nvSpPr>
            <p:cNvPr id="13" name="Rectangle 79"/>
            <p:cNvSpPr>
              <a:spLocks noChangeArrowheads="1"/>
            </p:cNvSpPr>
            <p:nvPr/>
          </p:nvSpPr>
          <p:spPr bwMode="auto">
            <a:xfrm>
              <a:off x="4962" y="3596"/>
              <a:ext cx="638" cy="288"/>
            </a:xfrm>
            <a:prstGeom prst="rect">
              <a:avLst/>
            </a:prstGeom>
            <a:noFill/>
            <a:ln>
              <a:noFill/>
            </a:ln>
            <a:effectLst/>
            <a:extLst>
              <a:ext uri="{909E8E84-426E-40DD-AFC4-6F175D3DCCD1}">
                <a14:hiddenFill xmlns:a14="http://schemas.microsoft.com/office/drawing/2010/main">
                  <a:solidFill>
                    <a:schemeClr val="accent1"/>
                  </a:solidFill>
                </a14:hiddenFill>
              </a:ext>
              <a:ext uri="{91240B29-F687-4F45-9708-019B960494DF}">
                <a14:hiddenLine xmlns:a14="http://schemas.microsoft.com/office/drawing/2010/main" w="12700">
                  <a:solidFill>
                    <a:schemeClr val="tx1"/>
                  </a:solidFill>
                  <a:miter lim="800000"/>
                  <a:headEnd type="none" w="sm" len="sm"/>
                  <a:tailEnd type="none" w="sm" len="sm"/>
                </a14:hiddenLine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  <p:txBody>
            <a:bodyPr>
              <a:spAutoFit/>
            </a:bodyPr>
            <a:lstStyle/>
            <a:p>
              <a:pPr algn="l"/>
              <a:r>
                <a:rPr lang="en-US">
                  <a:solidFill>
                    <a:schemeClr val="hlink"/>
                  </a:solidFill>
                </a:rPr>
                <a:t>65a1fc</a:t>
              </a:r>
            </a:p>
          </p:txBody>
        </p:sp>
        <p:sp>
          <p:nvSpPr>
            <p:cNvPr id="14" name="Rectangle 80"/>
            <p:cNvSpPr>
              <a:spLocks noChangeArrowheads="1"/>
            </p:cNvSpPr>
            <p:nvPr/>
          </p:nvSpPr>
          <p:spPr bwMode="auto">
            <a:xfrm>
              <a:off x="4791" y="3860"/>
              <a:ext cx="681" cy="288"/>
            </a:xfrm>
            <a:prstGeom prst="rect">
              <a:avLst/>
            </a:prstGeom>
            <a:noFill/>
            <a:ln>
              <a:noFill/>
            </a:ln>
            <a:effectLst/>
            <a:extLst>
              <a:ext uri="{909E8E84-426E-40DD-AFC4-6F175D3DCCD1}">
                <a14:hiddenFill xmlns:a14="http://schemas.microsoft.com/office/drawing/2010/main">
                  <a:solidFill>
                    <a:schemeClr val="accent1"/>
                  </a:solidFill>
                </a14:hiddenFill>
              </a:ext>
              <a:ext uri="{91240B29-F687-4F45-9708-019B960494DF}">
                <a14:hiddenLine xmlns:a14="http://schemas.microsoft.com/office/drawing/2010/main" w="12700">
                  <a:solidFill>
                    <a:schemeClr val="tx1"/>
                  </a:solidFill>
                  <a:miter lim="800000"/>
                  <a:headEnd type="none" w="sm" len="sm"/>
                  <a:tailEnd type="none" w="sm" len="sm"/>
                </a14:hiddenLine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  <p:txBody>
            <a:bodyPr wrap="none">
              <a:spAutoFit/>
            </a:bodyPr>
            <a:lstStyle/>
            <a:p>
              <a:pPr algn="l"/>
              <a:r>
                <a:rPr lang="en-US">
                  <a:solidFill>
                    <a:schemeClr val="tx2"/>
                  </a:solidFill>
                </a:rPr>
                <a:t>d</a:t>
              </a:r>
              <a:r>
                <a:rPr lang="en-US">
                  <a:solidFill>
                    <a:schemeClr val="hlink"/>
                  </a:solidFill>
                </a:rPr>
                <a:t>13da3</a:t>
              </a:r>
            </a:p>
          </p:txBody>
        </p:sp>
        <p:sp>
          <p:nvSpPr>
            <p:cNvPr id="15" name="Rectangle 81"/>
            <p:cNvSpPr>
              <a:spLocks noChangeArrowheads="1"/>
            </p:cNvSpPr>
            <p:nvPr/>
          </p:nvSpPr>
          <p:spPr bwMode="auto">
            <a:xfrm>
              <a:off x="4812" y="3252"/>
              <a:ext cx="660" cy="288"/>
            </a:xfrm>
            <a:prstGeom prst="rect">
              <a:avLst/>
            </a:prstGeom>
            <a:noFill/>
            <a:ln>
              <a:noFill/>
            </a:ln>
            <a:effectLst/>
            <a:extLst>
              <a:ext uri="{909E8E84-426E-40DD-AFC4-6F175D3DCCD1}">
                <a14:hiddenFill xmlns:a14="http://schemas.microsoft.com/office/drawing/2010/main">
                  <a:solidFill>
                    <a:schemeClr val="accent1"/>
                  </a:solidFill>
                </a14:hiddenFill>
              </a:ext>
              <a:ext uri="{91240B29-F687-4F45-9708-019B960494DF}">
                <a14:hiddenLine xmlns:a14="http://schemas.microsoft.com/office/drawing/2010/main" w="12700">
                  <a:solidFill>
                    <a:schemeClr val="tx1"/>
                  </a:solidFill>
                  <a:miter lim="800000"/>
                  <a:headEnd type="none" w="sm" len="sm"/>
                  <a:tailEnd type="none" w="sm" len="sm"/>
                </a14:hiddenLine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  <p:txBody>
            <a:bodyPr wrap="none">
              <a:spAutoFit/>
            </a:bodyPr>
            <a:lstStyle/>
            <a:p>
              <a:pPr algn="l"/>
              <a:r>
                <a:rPr lang="en-US">
                  <a:solidFill>
                    <a:schemeClr val="tx2"/>
                  </a:solidFill>
                </a:rPr>
                <a:t>d4</a:t>
              </a:r>
              <a:r>
                <a:rPr lang="en-US">
                  <a:solidFill>
                    <a:schemeClr val="hlink"/>
                  </a:solidFill>
                </a:rPr>
                <a:t>213f</a:t>
              </a:r>
            </a:p>
          </p:txBody>
        </p:sp>
        <p:sp>
          <p:nvSpPr>
            <p:cNvPr id="16" name="Rectangle 82"/>
            <p:cNvSpPr>
              <a:spLocks noChangeArrowheads="1"/>
            </p:cNvSpPr>
            <p:nvPr/>
          </p:nvSpPr>
          <p:spPr bwMode="auto">
            <a:xfrm>
              <a:off x="3456" y="3840"/>
              <a:ext cx="681" cy="288"/>
            </a:xfrm>
            <a:prstGeom prst="rect">
              <a:avLst/>
            </a:prstGeom>
            <a:noFill/>
            <a:ln>
              <a:noFill/>
            </a:ln>
            <a:effectLst/>
            <a:extLst>
              <a:ext uri="{909E8E84-426E-40DD-AFC4-6F175D3DCCD1}">
                <a14:hiddenFill xmlns:a14="http://schemas.microsoft.com/office/drawing/2010/main">
                  <a:solidFill>
                    <a:schemeClr val="accent1"/>
                  </a:solidFill>
                </a14:hiddenFill>
              </a:ext>
              <a:ext uri="{91240B29-F687-4F45-9708-019B960494DF}">
                <a14:hiddenLine xmlns:a14="http://schemas.microsoft.com/office/drawing/2010/main" w="12700">
                  <a:solidFill>
                    <a:schemeClr val="tx1"/>
                  </a:solidFill>
                  <a:miter lim="800000"/>
                  <a:headEnd type="none" w="sm" len="sm"/>
                  <a:tailEnd type="none" w="sm" len="sm"/>
                </a14:hiddenLine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  <p:txBody>
            <a:bodyPr wrap="none">
              <a:spAutoFit/>
            </a:bodyPr>
            <a:lstStyle/>
            <a:p>
              <a:pPr algn="l"/>
              <a:r>
                <a:rPr lang="en-US">
                  <a:solidFill>
                    <a:schemeClr val="tx2"/>
                  </a:solidFill>
                </a:rPr>
                <a:t>d46</a:t>
              </a:r>
              <a:r>
                <a:rPr lang="en-US">
                  <a:solidFill>
                    <a:schemeClr val="hlink"/>
                  </a:solidFill>
                </a:rPr>
                <a:t>2ba</a:t>
              </a:r>
            </a:p>
          </p:txBody>
        </p:sp>
        <p:pic>
          <p:nvPicPr>
            <p:cNvPr id="17" name="Picture 83"/>
            <p:cNvPicPr>
              <a:picLocks noChangeArrowheads="1"/>
            </p:cNvPicPr>
            <p:nvPr/>
          </p:nvPicPr>
          <p:blipFill>
            <a:blip r:embed="rId2" cstate="print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3704" y="1154"/>
              <a:ext cx="102" cy="102"/>
            </a:xfrm>
            <a:prstGeom prst="rect">
              <a:avLst/>
            </a:prstGeom>
            <a:noFill/>
            <a:ln>
              <a:noFill/>
            </a:ln>
            <a:effectLst/>
            <a:extLst>
              <a:ext uri="{909E8E84-426E-40DD-AFC4-6F175D3DCCD1}">
                <a14:hiddenFill xmlns:a14="http://schemas.microsoft.com/office/drawing/2010/main">
                  <a:solidFill>
                    <a:schemeClr val="accent1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chemeClr val="tx1"/>
                  </a:solidFill>
                  <a:miter lim="800000"/>
                  <a:headEnd/>
                  <a:tailEnd/>
                </a14:hiddenLine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</p:pic>
        <p:sp>
          <p:nvSpPr>
            <p:cNvPr id="18" name="Line 84"/>
            <p:cNvSpPr>
              <a:spLocks noChangeShapeType="1"/>
            </p:cNvSpPr>
            <p:nvPr/>
          </p:nvSpPr>
          <p:spPr bwMode="auto">
            <a:xfrm flipH="1">
              <a:off x="4880" y="3808"/>
              <a:ext cx="56" cy="40"/>
            </a:xfrm>
            <a:prstGeom prst="line">
              <a:avLst/>
            </a:prstGeom>
            <a:ln>
              <a:headEnd type="none" w="sm" len="sm"/>
              <a:tailEnd type="triangle" w="med" len="med"/>
            </a:ln>
          </p:spPr>
          <p:style>
            <a:lnRef idx="3">
              <a:schemeClr val="accent4"/>
            </a:lnRef>
            <a:fillRef idx="0">
              <a:schemeClr val="accent4"/>
            </a:fillRef>
            <a:effectRef idx="2">
              <a:schemeClr val="accent4"/>
            </a:effectRef>
            <a:fontRef idx="minor">
              <a:schemeClr val="tx1"/>
            </a:fontRef>
          </p:style>
          <p:txBody>
            <a:bodyPr wrap="none" anchor="ctr"/>
            <a:lstStyle/>
            <a:p>
              <a:endParaRPr lang="en-US"/>
            </a:p>
          </p:txBody>
        </p:sp>
        <p:sp>
          <p:nvSpPr>
            <p:cNvPr id="19" name="Line 85"/>
            <p:cNvSpPr>
              <a:spLocks noChangeShapeType="1"/>
            </p:cNvSpPr>
            <p:nvPr/>
          </p:nvSpPr>
          <p:spPr bwMode="auto">
            <a:xfrm flipH="1" flipV="1">
              <a:off x="4856" y="3504"/>
              <a:ext cx="24" cy="344"/>
            </a:xfrm>
            <a:prstGeom prst="line">
              <a:avLst/>
            </a:prstGeom>
            <a:ln>
              <a:headEnd type="none" w="sm" len="sm"/>
              <a:tailEnd type="triangle" w="med" len="med"/>
            </a:ln>
          </p:spPr>
          <p:style>
            <a:lnRef idx="3">
              <a:schemeClr val="accent4"/>
            </a:lnRef>
            <a:fillRef idx="0">
              <a:schemeClr val="accent4"/>
            </a:fillRef>
            <a:effectRef idx="2">
              <a:schemeClr val="accent4"/>
            </a:effectRef>
            <a:fontRef idx="minor">
              <a:schemeClr val="tx1"/>
            </a:fontRef>
          </p:style>
          <p:txBody>
            <a:bodyPr wrap="none" anchor="ctr"/>
            <a:lstStyle/>
            <a:p>
              <a:endParaRPr lang="en-US"/>
            </a:p>
          </p:txBody>
        </p:sp>
        <p:sp>
          <p:nvSpPr>
            <p:cNvPr id="20" name="Line 86"/>
            <p:cNvSpPr>
              <a:spLocks noChangeShapeType="1"/>
            </p:cNvSpPr>
            <p:nvPr/>
          </p:nvSpPr>
          <p:spPr bwMode="auto">
            <a:xfrm flipH="1" flipV="1">
              <a:off x="3744" y="1192"/>
              <a:ext cx="344" cy="2616"/>
            </a:xfrm>
            <a:prstGeom prst="line">
              <a:avLst/>
            </a:prstGeom>
            <a:ln>
              <a:headEnd type="none" w="sm" len="sm"/>
              <a:tailEnd type="triangle" w="med" len="med"/>
            </a:ln>
          </p:spPr>
          <p:style>
            <a:lnRef idx="3">
              <a:schemeClr val="accent4"/>
            </a:lnRef>
            <a:fillRef idx="0">
              <a:schemeClr val="accent4"/>
            </a:fillRef>
            <a:effectRef idx="2">
              <a:schemeClr val="accent4"/>
            </a:effectRef>
            <a:fontRef idx="minor">
              <a:schemeClr val="tx1"/>
            </a:fontRef>
          </p:style>
          <p:txBody>
            <a:bodyPr wrap="none" anchor="ctr"/>
            <a:lstStyle/>
            <a:p>
              <a:endParaRPr lang="en-US"/>
            </a:p>
          </p:txBody>
        </p:sp>
        <p:sp>
          <p:nvSpPr>
            <p:cNvPr id="21" name="Arc 87"/>
            <p:cNvSpPr>
              <a:spLocks/>
            </p:cNvSpPr>
            <p:nvPr/>
          </p:nvSpPr>
          <p:spPr bwMode="auto">
            <a:xfrm>
              <a:off x="4067" y="2715"/>
              <a:ext cx="1258" cy="1236"/>
            </a:xfrm>
            <a:custGeom>
              <a:avLst/>
              <a:gdLst>
                <a:gd name="G0" fmla="+- 21600 0 0"/>
                <a:gd name="G1" fmla="+- 21600 0 0"/>
                <a:gd name="G2" fmla="+- 21600 0 0"/>
                <a:gd name="T0" fmla="*/ 2049 w 30912"/>
                <a:gd name="T1" fmla="*/ 30782 h 30782"/>
                <a:gd name="T2" fmla="*/ 30912 w 30912"/>
                <a:gd name="T3" fmla="*/ 2111 h 30782"/>
                <a:gd name="T4" fmla="*/ 21600 w 30912"/>
                <a:gd name="T5" fmla="*/ 21600 h 30782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</a:cxnLst>
              <a:rect l="0" t="0" r="r" b="b"/>
              <a:pathLst>
                <a:path w="30912" h="30782" fill="none" extrusionOk="0">
                  <a:moveTo>
                    <a:pt x="2048" y="30782"/>
                  </a:moveTo>
                  <a:cubicBezTo>
                    <a:pt x="699" y="27909"/>
                    <a:pt x="0" y="24774"/>
                    <a:pt x="0" y="21600"/>
                  </a:cubicBezTo>
                  <a:cubicBezTo>
                    <a:pt x="0" y="9670"/>
                    <a:pt x="9670" y="0"/>
                    <a:pt x="21600" y="0"/>
                  </a:cubicBezTo>
                  <a:cubicBezTo>
                    <a:pt x="24822" y="-1"/>
                    <a:pt x="28004" y="721"/>
                    <a:pt x="30912" y="2110"/>
                  </a:cubicBezTo>
                </a:path>
                <a:path w="30912" h="30782" stroke="0" extrusionOk="0">
                  <a:moveTo>
                    <a:pt x="2048" y="30782"/>
                  </a:moveTo>
                  <a:cubicBezTo>
                    <a:pt x="699" y="27909"/>
                    <a:pt x="0" y="24774"/>
                    <a:pt x="0" y="21600"/>
                  </a:cubicBezTo>
                  <a:cubicBezTo>
                    <a:pt x="0" y="9670"/>
                    <a:pt x="9670" y="0"/>
                    <a:pt x="21600" y="0"/>
                  </a:cubicBezTo>
                  <a:cubicBezTo>
                    <a:pt x="24822" y="-1"/>
                    <a:pt x="28004" y="721"/>
                    <a:pt x="30912" y="2110"/>
                  </a:cubicBezTo>
                  <a:lnTo>
                    <a:pt x="21600" y="21600"/>
                  </a:lnTo>
                  <a:close/>
                </a:path>
              </a:pathLst>
            </a:custGeom>
            <a:noFill/>
            <a:ln w="25400">
              <a:solidFill>
                <a:schemeClr val="tx1"/>
              </a:solidFill>
              <a:prstDash val="sysDot"/>
              <a:round/>
              <a:headEnd type="none" w="sm" len="sm"/>
              <a:tailEnd type="none" w="sm" len="sm"/>
            </a:ln>
            <a:effectLst/>
            <a:extLst>
              <a:ext uri="{909E8E84-426E-40DD-AFC4-6F175D3DCCD1}">
                <a14:hiddenFill xmlns:a14="http://schemas.microsoft.com/office/drawing/2010/main">
                  <a:solidFill>
                    <a:schemeClr val="accent1"/>
                  </a:solidFill>
                </a14:hiddenFill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  <p:txBody>
            <a:bodyPr wrap="none" anchor="ctr"/>
            <a:lstStyle/>
            <a:p>
              <a:endParaRPr lang="en-US"/>
            </a:p>
          </p:txBody>
        </p:sp>
        <p:sp>
          <p:nvSpPr>
            <p:cNvPr id="22" name="Text Box 88"/>
            <p:cNvSpPr txBox="1">
              <a:spLocks noChangeArrowheads="1"/>
            </p:cNvSpPr>
            <p:nvPr/>
          </p:nvSpPr>
          <p:spPr bwMode="auto">
            <a:xfrm>
              <a:off x="4113" y="1872"/>
              <a:ext cx="1432" cy="288"/>
            </a:xfrm>
            <a:prstGeom prst="rect">
              <a:avLst/>
            </a:prstGeom>
            <a:noFill/>
            <a:ln>
              <a:noFill/>
            </a:ln>
            <a:effectLst/>
            <a:extLst>
              <a:ext uri="{909E8E84-426E-40DD-AFC4-6F175D3DCCD1}">
                <a14:hiddenFill xmlns:a14="http://schemas.microsoft.com/office/drawing/2010/main">
                  <a:solidFill>
                    <a:schemeClr val="accent1"/>
                  </a:solidFill>
                </a14:hiddenFill>
              </a:ext>
              <a:ext uri="{91240B29-F687-4F45-9708-019B960494DF}">
                <a14:hiddenLine xmlns:a14="http://schemas.microsoft.com/office/drawing/2010/main" w="12700">
                  <a:solidFill>
                    <a:schemeClr val="tx1"/>
                  </a:solidFill>
                  <a:miter lim="800000"/>
                  <a:headEnd type="none" w="sm" len="sm"/>
                  <a:tailEnd type="none" w="sm" len="sm"/>
                </a14:hiddenLine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  <p:txBody>
            <a:bodyPr wrap="none" anchor="ctr">
              <a:spAutoFit/>
            </a:bodyPr>
            <a:lstStyle/>
            <a:p>
              <a:r>
                <a:rPr lang="en-US" b="1"/>
                <a:t>Proximity space</a:t>
              </a:r>
            </a:p>
          </p:txBody>
        </p:sp>
        <p:pic>
          <p:nvPicPr>
            <p:cNvPr id="23" name="Picture 89"/>
            <p:cNvPicPr>
              <a:picLocks noChangeArrowheads="1"/>
            </p:cNvPicPr>
            <p:nvPr/>
          </p:nvPicPr>
          <p:blipFill>
            <a:blip r:embed="rId2" cstate="print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4024" y="3706"/>
              <a:ext cx="102" cy="102"/>
            </a:xfrm>
            <a:prstGeom prst="rect">
              <a:avLst/>
            </a:prstGeom>
            <a:noFill/>
            <a:ln>
              <a:noFill/>
            </a:ln>
            <a:effectLst/>
            <a:extLst>
              <a:ext uri="{909E8E84-426E-40DD-AFC4-6F175D3DCCD1}">
                <a14:hiddenFill xmlns:a14="http://schemas.microsoft.com/office/drawing/2010/main">
                  <a:solidFill>
                    <a:schemeClr val="accent1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chemeClr val="tx1"/>
                  </a:solidFill>
                  <a:miter lim="800000"/>
                  <a:headEnd/>
                  <a:tailEnd/>
                </a14:hiddenLine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</p:pic>
        <p:sp>
          <p:nvSpPr>
            <p:cNvPr id="24" name="Line 90"/>
            <p:cNvSpPr>
              <a:spLocks noChangeShapeType="1"/>
            </p:cNvSpPr>
            <p:nvPr/>
          </p:nvSpPr>
          <p:spPr bwMode="auto">
            <a:xfrm flipH="1">
              <a:off x="4072" y="3512"/>
              <a:ext cx="792" cy="248"/>
            </a:xfrm>
            <a:prstGeom prst="line">
              <a:avLst/>
            </a:prstGeom>
            <a:ln>
              <a:headEnd type="none" w="sm" len="sm"/>
              <a:tailEnd type="triangle" w="med" len="med"/>
            </a:ln>
          </p:spPr>
          <p:style>
            <a:lnRef idx="3">
              <a:schemeClr val="accent4"/>
            </a:lnRef>
            <a:fillRef idx="0">
              <a:schemeClr val="accent4"/>
            </a:fillRef>
            <a:effectRef idx="2">
              <a:schemeClr val="accent4"/>
            </a:effectRef>
            <a:fontRef idx="minor">
              <a:schemeClr val="tx1"/>
            </a:fontRef>
          </p:style>
          <p:txBody>
            <a:bodyPr wrap="none" anchor="ctr"/>
            <a:lstStyle/>
            <a:p>
              <a:endParaRPr lang="en-US"/>
            </a:p>
          </p:txBody>
        </p:sp>
      </p:grpSp>
      <p:grpSp>
        <p:nvGrpSpPr>
          <p:cNvPr id="25" name="Group 92"/>
          <p:cNvGrpSpPr>
            <a:grpSpLocks/>
          </p:cNvGrpSpPr>
          <p:nvPr/>
        </p:nvGrpSpPr>
        <p:grpSpPr bwMode="auto">
          <a:xfrm>
            <a:off x="240506" y="1746251"/>
            <a:ext cx="4503738" cy="4537075"/>
            <a:chOff x="0" y="1219"/>
            <a:chExt cx="2837" cy="2858"/>
          </a:xfrm>
        </p:grpSpPr>
        <p:sp>
          <p:nvSpPr>
            <p:cNvPr id="26" name="Rectangle 48"/>
            <p:cNvSpPr>
              <a:spLocks noChangeArrowheads="1"/>
            </p:cNvSpPr>
            <p:nvPr/>
          </p:nvSpPr>
          <p:spPr bwMode="auto">
            <a:xfrm>
              <a:off x="320" y="3341"/>
              <a:ext cx="1555" cy="288"/>
            </a:xfrm>
            <a:prstGeom prst="rect">
              <a:avLst/>
            </a:prstGeom>
            <a:noFill/>
            <a:ln>
              <a:noFill/>
            </a:ln>
            <a:effectLst/>
            <a:extLst>
              <a:ext uri="{909E8E84-426E-40DD-AFC4-6F175D3DCCD1}">
                <a14:hiddenFill xmlns:a14="http://schemas.microsoft.com/office/drawing/2010/main">
                  <a:solidFill>
                    <a:schemeClr val="accent1"/>
                  </a:solidFill>
                </a14:hiddenFill>
              </a:ext>
              <a:ext uri="{91240B29-F687-4F45-9708-019B960494DF}">
                <a14:hiddenLine xmlns:a14="http://schemas.microsoft.com/office/drawing/2010/main" w="12700">
                  <a:solidFill>
                    <a:schemeClr val="tx1"/>
                  </a:solidFill>
                  <a:miter lim="800000"/>
                  <a:headEnd type="none" w="sm" len="sm"/>
                  <a:tailEnd type="none" w="sm" len="sm"/>
                </a14:hiddenLine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  <p:txBody>
            <a:bodyPr wrap="none">
              <a:spAutoFit/>
            </a:bodyPr>
            <a:lstStyle/>
            <a:p>
              <a:pPr algn="l"/>
              <a:r>
                <a:rPr lang="en-US"/>
                <a:t>New node</a:t>
              </a:r>
              <a:r>
                <a:rPr lang="en-US">
                  <a:solidFill>
                    <a:schemeClr val="tx2"/>
                  </a:solidFill>
                </a:rPr>
                <a:t>: d46a1c</a:t>
              </a:r>
            </a:p>
          </p:txBody>
        </p:sp>
        <p:sp>
          <p:nvSpPr>
            <p:cNvPr id="27" name="Oval 4"/>
            <p:cNvSpPr>
              <a:spLocks noChangeArrowheads="1"/>
            </p:cNvSpPr>
            <p:nvPr/>
          </p:nvSpPr>
          <p:spPr bwMode="auto">
            <a:xfrm>
              <a:off x="210" y="1254"/>
              <a:ext cx="1969" cy="2011"/>
            </a:xfrm>
            <a:prstGeom prst="ellipse">
              <a:avLst/>
            </a:prstGeom>
            <a:noFill/>
            <a:ln w="15875">
              <a:solidFill>
                <a:schemeClr val="tx1"/>
              </a:solidFill>
              <a:round/>
              <a:headEnd/>
              <a:tailEnd/>
            </a:ln>
            <a:effectLst/>
            <a:extLst>
              <a:ext uri="{909E8E84-426E-40DD-AFC4-6F175D3DCCD1}">
                <a14:hiddenFill xmlns:a14="http://schemas.microsoft.com/office/drawing/2010/main">
                  <a:solidFill>
                    <a:schemeClr val="accent1"/>
                  </a:solidFill>
                </a14:hiddenFill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  <p:txBody>
            <a:bodyPr wrap="none" anchor="ctr"/>
            <a:lstStyle/>
            <a:p>
              <a:endParaRPr lang="en-US"/>
            </a:p>
          </p:txBody>
        </p:sp>
        <p:pic>
          <p:nvPicPr>
            <p:cNvPr id="28" name="Picture 5"/>
            <p:cNvPicPr>
              <a:picLocks noChangeArrowheads="1"/>
            </p:cNvPicPr>
            <p:nvPr/>
          </p:nvPicPr>
          <p:blipFill>
            <a:blip r:embed="rId2" cstate="print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2145" y="2137"/>
              <a:ext cx="72" cy="74"/>
            </a:xfrm>
            <a:prstGeom prst="rect">
              <a:avLst/>
            </a:prstGeom>
            <a:noFill/>
            <a:ln>
              <a:noFill/>
            </a:ln>
            <a:effectLst/>
            <a:extLst>
              <a:ext uri="{909E8E84-426E-40DD-AFC4-6F175D3DCCD1}">
                <a14:hiddenFill xmlns:a14="http://schemas.microsoft.com/office/drawing/2010/main">
                  <a:solidFill>
                    <a:schemeClr val="accent1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chemeClr val="tx1"/>
                  </a:solidFill>
                  <a:miter lim="800000"/>
                  <a:headEnd/>
                  <a:tailEnd/>
                </a14:hiddenLine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</p:pic>
        <p:pic>
          <p:nvPicPr>
            <p:cNvPr id="29" name="Picture 6"/>
            <p:cNvPicPr>
              <a:picLocks noChangeArrowheads="1"/>
            </p:cNvPicPr>
            <p:nvPr/>
          </p:nvPicPr>
          <p:blipFill>
            <a:blip r:embed="rId2" cstate="print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2111" y="1960"/>
              <a:ext cx="72" cy="75"/>
            </a:xfrm>
            <a:prstGeom prst="rect">
              <a:avLst/>
            </a:prstGeom>
            <a:noFill/>
            <a:ln>
              <a:noFill/>
            </a:ln>
            <a:effectLst/>
            <a:extLst>
              <a:ext uri="{909E8E84-426E-40DD-AFC4-6F175D3DCCD1}">
                <a14:hiddenFill xmlns:a14="http://schemas.microsoft.com/office/drawing/2010/main">
                  <a:solidFill>
                    <a:schemeClr val="accent1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chemeClr val="tx1"/>
                  </a:solidFill>
                  <a:miter lim="800000"/>
                  <a:headEnd/>
                  <a:tailEnd/>
                </a14:hiddenLine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</p:pic>
        <p:pic>
          <p:nvPicPr>
            <p:cNvPr id="30" name="Picture 7"/>
            <p:cNvPicPr>
              <a:picLocks noChangeArrowheads="1"/>
            </p:cNvPicPr>
            <p:nvPr/>
          </p:nvPicPr>
          <p:blipFill>
            <a:blip r:embed="rId2" cstate="print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2009" y="1713"/>
              <a:ext cx="72" cy="74"/>
            </a:xfrm>
            <a:prstGeom prst="rect">
              <a:avLst/>
            </a:prstGeom>
            <a:noFill/>
            <a:ln>
              <a:noFill/>
            </a:ln>
            <a:effectLst/>
            <a:extLst>
              <a:ext uri="{909E8E84-426E-40DD-AFC4-6F175D3DCCD1}">
                <a14:hiddenFill xmlns:a14="http://schemas.microsoft.com/office/drawing/2010/main">
                  <a:solidFill>
                    <a:schemeClr val="accent1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chemeClr val="tx1"/>
                  </a:solidFill>
                  <a:miter lim="800000"/>
                  <a:headEnd/>
                  <a:tailEnd/>
                </a14:hiddenLine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</p:pic>
        <p:pic>
          <p:nvPicPr>
            <p:cNvPr id="31" name="Picture 8"/>
            <p:cNvPicPr>
              <a:picLocks noChangeArrowheads="1"/>
            </p:cNvPicPr>
            <p:nvPr/>
          </p:nvPicPr>
          <p:blipFill>
            <a:blip r:embed="rId2" cstate="print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2077" y="2631"/>
              <a:ext cx="72" cy="74"/>
            </a:xfrm>
            <a:prstGeom prst="rect">
              <a:avLst/>
            </a:prstGeom>
            <a:noFill/>
            <a:ln>
              <a:noFill/>
            </a:ln>
            <a:effectLst/>
            <a:extLst>
              <a:ext uri="{909E8E84-426E-40DD-AFC4-6F175D3DCCD1}">
                <a14:hiddenFill xmlns:a14="http://schemas.microsoft.com/office/drawing/2010/main">
                  <a:solidFill>
                    <a:schemeClr val="accent1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chemeClr val="tx1"/>
                  </a:solidFill>
                  <a:miter lim="800000"/>
                  <a:headEnd/>
                  <a:tailEnd/>
                </a14:hiddenLine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</p:pic>
        <p:pic>
          <p:nvPicPr>
            <p:cNvPr id="32" name="Picture 9"/>
            <p:cNvPicPr>
              <a:picLocks noChangeArrowheads="1"/>
            </p:cNvPicPr>
            <p:nvPr/>
          </p:nvPicPr>
          <p:blipFill>
            <a:blip r:embed="rId2" cstate="print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1873" y="2913"/>
              <a:ext cx="72" cy="75"/>
            </a:xfrm>
            <a:prstGeom prst="rect">
              <a:avLst/>
            </a:prstGeom>
            <a:noFill/>
            <a:ln>
              <a:noFill/>
            </a:ln>
            <a:effectLst/>
            <a:extLst>
              <a:ext uri="{909E8E84-426E-40DD-AFC4-6F175D3DCCD1}">
                <a14:hiddenFill xmlns:a14="http://schemas.microsoft.com/office/drawing/2010/main">
                  <a:solidFill>
                    <a:schemeClr val="accent1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chemeClr val="tx1"/>
                  </a:solidFill>
                  <a:miter lim="800000"/>
                  <a:headEnd/>
                  <a:tailEnd/>
                </a14:hiddenLine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</p:pic>
        <p:pic>
          <p:nvPicPr>
            <p:cNvPr id="33" name="Picture 10"/>
            <p:cNvPicPr>
              <a:picLocks noChangeArrowheads="1"/>
            </p:cNvPicPr>
            <p:nvPr/>
          </p:nvPicPr>
          <p:blipFill>
            <a:blip r:embed="rId2" cstate="print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277" y="1819"/>
              <a:ext cx="73" cy="75"/>
            </a:xfrm>
            <a:prstGeom prst="rect">
              <a:avLst/>
            </a:prstGeom>
            <a:noFill/>
            <a:ln>
              <a:noFill/>
            </a:ln>
            <a:effectLst/>
            <a:extLst>
              <a:ext uri="{909E8E84-426E-40DD-AFC4-6F175D3DCCD1}">
                <a14:hiddenFill xmlns:a14="http://schemas.microsoft.com/office/drawing/2010/main">
                  <a:solidFill>
                    <a:schemeClr val="accent1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chemeClr val="tx1"/>
                  </a:solidFill>
                  <a:miter lim="800000"/>
                  <a:headEnd/>
                  <a:tailEnd/>
                </a14:hiddenLine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</p:pic>
        <p:pic>
          <p:nvPicPr>
            <p:cNvPr id="34" name="Picture 11"/>
            <p:cNvPicPr>
              <a:picLocks noChangeArrowheads="1"/>
            </p:cNvPicPr>
            <p:nvPr/>
          </p:nvPicPr>
          <p:blipFill>
            <a:blip r:embed="rId2" cstate="print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244" y="2560"/>
              <a:ext cx="72" cy="74"/>
            </a:xfrm>
            <a:prstGeom prst="rect">
              <a:avLst/>
            </a:prstGeom>
            <a:noFill/>
            <a:ln>
              <a:noFill/>
            </a:ln>
            <a:effectLst/>
            <a:extLst>
              <a:ext uri="{909E8E84-426E-40DD-AFC4-6F175D3DCCD1}">
                <a14:hiddenFill xmlns:a14="http://schemas.microsoft.com/office/drawing/2010/main">
                  <a:solidFill>
                    <a:schemeClr val="accent1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chemeClr val="tx1"/>
                  </a:solidFill>
                  <a:miter lim="800000"/>
                  <a:headEnd/>
                  <a:tailEnd/>
                </a14:hiddenLine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</p:pic>
        <p:pic>
          <p:nvPicPr>
            <p:cNvPr id="35" name="Picture 12"/>
            <p:cNvPicPr>
              <a:picLocks noChangeArrowheads="1"/>
            </p:cNvPicPr>
            <p:nvPr/>
          </p:nvPicPr>
          <p:blipFill>
            <a:blip r:embed="rId2" cstate="print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413" y="1607"/>
              <a:ext cx="72" cy="75"/>
            </a:xfrm>
            <a:prstGeom prst="rect">
              <a:avLst/>
            </a:prstGeom>
            <a:noFill/>
            <a:ln>
              <a:noFill/>
            </a:ln>
            <a:effectLst/>
            <a:extLst>
              <a:ext uri="{909E8E84-426E-40DD-AFC4-6F175D3DCCD1}">
                <a14:hiddenFill xmlns:a14="http://schemas.microsoft.com/office/drawing/2010/main">
                  <a:solidFill>
                    <a:schemeClr val="accent1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chemeClr val="tx1"/>
                  </a:solidFill>
                  <a:miter lim="800000"/>
                  <a:headEnd/>
                  <a:tailEnd/>
                </a14:hiddenLine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</p:pic>
        <p:pic>
          <p:nvPicPr>
            <p:cNvPr id="36" name="Picture 13"/>
            <p:cNvPicPr>
              <a:picLocks noChangeArrowheads="1"/>
            </p:cNvPicPr>
            <p:nvPr/>
          </p:nvPicPr>
          <p:blipFill>
            <a:blip r:embed="rId2" cstate="print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787" y="1325"/>
              <a:ext cx="72" cy="74"/>
            </a:xfrm>
            <a:prstGeom prst="rect">
              <a:avLst/>
            </a:prstGeom>
            <a:noFill/>
            <a:ln>
              <a:noFill/>
            </a:ln>
            <a:effectLst/>
            <a:extLst>
              <a:ext uri="{909E8E84-426E-40DD-AFC4-6F175D3DCCD1}">
                <a14:hiddenFill xmlns:a14="http://schemas.microsoft.com/office/drawing/2010/main">
                  <a:solidFill>
                    <a:schemeClr val="accent1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chemeClr val="tx1"/>
                  </a:solidFill>
                  <a:miter lim="800000"/>
                  <a:headEnd/>
                  <a:tailEnd/>
                </a14:hiddenLine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</p:pic>
        <p:pic>
          <p:nvPicPr>
            <p:cNvPr id="37" name="Picture 14"/>
            <p:cNvPicPr>
              <a:picLocks noChangeArrowheads="1"/>
            </p:cNvPicPr>
            <p:nvPr/>
          </p:nvPicPr>
          <p:blipFill>
            <a:blip r:embed="rId2" cstate="print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1126" y="3230"/>
              <a:ext cx="72" cy="75"/>
            </a:xfrm>
            <a:prstGeom prst="rect">
              <a:avLst/>
            </a:prstGeom>
            <a:noFill/>
            <a:ln>
              <a:noFill/>
            </a:ln>
            <a:effectLst/>
            <a:extLst>
              <a:ext uri="{909E8E84-426E-40DD-AFC4-6F175D3DCCD1}">
                <a14:hiddenFill xmlns:a14="http://schemas.microsoft.com/office/drawing/2010/main">
                  <a:solidFill>
                    <a:schemeClr val="accent1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chemeClr val="tx1"/>
                  </a:solidFill>
                  <a:miter lim="800000"/>
                  <a:headEnd/>
                  <a:tailEnd/>
                </a14:hiddenLine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</p:pic>
        <p:pic>
          <p:nvPicPr>
            <p:cNvPr id="38" name="Picture 15"/>
            <p:cNvPicPr>
              <a:picLocks noChangeArrowheads="1"/>
            </p:cNvPicPr>
            <p:nvPr/>
          </p:nvPicPr>
          <p:blipFill>
            <a:blip r:embed="rId2" cstate="print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1432" y="1254"/>
              <a:ext cx="72" cy="76"/>
            </a:xfrm>
            <a:prstGeom prst="rect">
              <a:avLst/>
            </a:prstGeom>
            <a:noFill/>
            <a:ln>
              <a:noFill/>
            </a:ln>
            <a:effectLst/>
            <a:extLst>
              <a:ext uri="{909E8E84-426E-40DD-AFC4-6F175D3DCCD1}">
                <a14:hiddenFill xmlns:a14="http://schemas.microsoft.com/office/drawing/2010/main">
                  <a:solidFill>
                    <a:schemeClr val="accent1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chemeClr val="tx1"/>
                  </a:solidFill>
                  <a:miter lim="800000"/>
                  <a:headEnd/>
                  <a:tailEnd/>
                </a14:hiddenLine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</p:pic>
        <p:pic>
          <p:nvPicPr>
            <p:cNvPr id="39" name="Picture 16"/>
            <p:cNvPicPr>
              <a:picLocks noChangeArrowheads="1"/>
            </p:cNvPicPr>
            <p:nvPr/>
          </p:nvPicPr>
          <p:blipFill>
            <a:blip r:embed="rId2" cstate="print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515" y="1501"/>
              <a:ext cx="72" cy="75"/>
            </a:xfrm>
            <a:prstGeom prst="rect">
              <a:avLst/>
            </a:prstGeom>
            <a:noFill/>
            <a:ln>
              <a:noFill/>
            </a:ln>
            <a:effectLst/>
            <a:extLst>
              <a:ext uri="{909E8E84-426E-40DD-AFC4-6F175D3DCCD1}">
                <a14:hiddenFill xmlns:a14="http://schemas.microsoft.com/office/drawing/2010/main">
                  <a:solidFill>
                    <a:schemeClr val="accent1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chemeClr val="tx1"/>
                  </a:solidFill>
                  <a:miter lim="800000"/>
                  <a:headEnd/>
                  <a:tailEnd/>
                </a14:hiddenLine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</p:pic>
        <p:pic>
          <p:nvPicPr>
            <p:cNvPr id="40" name="Picture 17"/>
            <p:cNvPicPr>
              <a:picLocks noChangeArrowheads="1"/>
            </p:cNvPicPr>
            <p:nvPr/>
          </p:nvPicPr>
          <p:blipFill>
            <a:blip r:embed="rId2" cstate="print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176" y="2312"/>
              <a:ext cx="72" cy="76"/>
            </a:xfrm>
            <a:prstGeom prst="rect">
              <a:avLst/>
            </a:prstGeom>
            <a:noFill/>
            <a:ln>
              <a:noFill/>
            </a:ln>
            <a:effectLst/>
            <a:extLst>
              <a:ext uri="{909E8E84-426E-40DD-AFC4-6F175D3DCCD1}">
                <a14:hiddenFill xmlns:a14="http://schemas.microsoft.com/office/drawing/2010/main">
                  <a:solidFill>
                    <a:schemeClr val="accent1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chemeClr val="tx1"/>
                  </a:solidFill>
                  <a:miter lim="800000"/>
                  <a:headEnd/>
                  <a:tailEnd/>
                </a14:hiddenLine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</p:pic>
        <p:pic>
          <p:nvPicPr>
            <p:cNvPr id="41" name="Picture 18"/>
            <p:cNvPicPr>
              <a:picLocks noChangeArrowheads="1"/>
            </p:cNvPicPr>
            <p:nvPr/>
          </p:nvPicPr>
          <p:blipFill>
            <a:blip r:embed="rId2" cstate="print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816" y="3168"/>
              <a:ext cx="73" cy="76"/>
            </a:xfrm>
            <a:prstGeom prst="rect">
              <a:avLst/>
            </a:prstGeom>
            <a:noFill/>
            <a:ln>
              <a:noFill/>
            </a:ln>
            <a:effectLst/>
            <a:extLst>
              <a:ext uri="{909E8E84-426E-40DD-AFC4-6F175D3DCCD1}">
                <a14:hiddenFill xmlns:a14="http://schemas.microsoft.com/office/drawing/2010/main">
                  <a:solidFill>
                    <a:schemeClr val="accent1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chemeClr val="tx1"/>
                  </a:solidFill>
                  <a:miter lim="800000"/>
                  <a:headEnd/>
                  <a:tailEnd/>
                </a14:hiddenLine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</p:pic>
        <p:pic>
          <p:nvPicPr>
            <p:cNvPr id="42" name="Picture 19"/>
            <p:cNvPicPr>
              <a:picLocks noChangeArrowheads="1"/>
            </p:cNvPicPr>
            <p:nvPr/>
          </p:nvPicPr>
          <p:blipFill>
            <a:blip r:embed="rId2" cstate="print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311" y="2736"/>
              <a:ext cx="73" cy="75"/>
            </a:xfrm>
            <a:prstGeom prst="rect">
              <a:avLst/>
            </a:prstGeom>
            <a:noFill/>
            <a:ln>
              <a:noFill/>
            </a:ln>
            <a:effectLst/>
            <a:extLst>
              <a:ext uri="{909E8E84-426E-40DD-AFC4-6F175D3DCCD1}">
                <a14:hiddenFill xmlns:a14="http://schemas.microsoft.com/office/drawing/2010/main">
                  <a:solidFill>
                    <a:schemeClr val="accent1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chemeClr val="tx1"/>
                  </a:solidFill>
                  <a:miter lim="800000"/>
                  <a:headEnd/>
                  <a:tailEnd/>
                </a14:hiddenLine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</p:pic>
        <p:pic>
          <p:nvPicPr>
            <p:cNvPr id="43" name="Picture 20"/>
            <p:cNvPicPr>
              <a:picLocks noChangeArrowheads="1"/>
            </p:cNvPicPr>
            <p:nvPr/>
          </p:nvPicPr>
          <p:blipFill>
            <a:blip r:embed="rId2" cstate="print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719" y="3124"/>
              <a:ext cx="72" cy="75"/>
            </a:xfrm>
            <a:prstGeom prst="rect">
              <a:avLst/>
            </a:prstGeom>
            <a:noFill/>
            <a:ln>
              <a:noFill/>
            </a:ln>
            <a:effectLst/>
            <a:extLst>
              <a:ext uri="{909E8E84-426E-40DD-AFC4-6F175D3DCCD1}">
                <a14:hiddenFill xmlns:a14="http://schemas.microsoft.com/office/drawing/2010/main">
                  <a:solidFill>
                    <a:schemeClr val="accent1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chemeClr val="tx1"/>
                  </a:solidFill>
                  <a:miter lim="800000"/>
                  <a:headEnd/>
                  <a:tailEnd/>
                </a14:hiddenLine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</p:pic>
        <p:pic>
          <p:nvPicPr>
            <p:cNvPr id="44" name="Picture 21"/>
            <p:cNvPicPr>
              <a:picLocks noChangeArrowheads="1"/>
            </p:cNvPicPr>
            <p:nvPr/>
          </p:nvPicPr>
          <p:blipFill>
            <a:blip r:embed="rId2" cstate="print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1737" y="3054"/>
              <a:ext cx="72" cy="75"/>
            </a:xfrm>
            <a:prstGeom prst="rect">
              <a:avLst/>
            </a:prstGeom>
            <a:noFill/>
            <a:ln>
              <a:noFill/>
            </a:ln>
            <a:effectLst/>
            <a:extLst>
              <a:ext uri="{909E8E84-426E-40DD-AFC4-6F175D3DCCD1}">
                <a14:hiddenFill xmlns:a14="http://schemas.microsoft.com/office/drawing/2010/main">
                  <a:solidFill>
                    <a:schemeClr val="accent1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chemeClr val="tx1"/>
                  </a:solidFill>
                  <a:miter lim="800000"/>
                  <a:headEnd/>
                  <a:tailEnd/>
                </a14:hiddenLine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</p:pic>
        <p:pic>
          <p:nvPicPr>
            <p:cNvPr id="45" name="Picture 22"/>
            <p:cNvPicPr>
              <a:picLocks noChangeArrowheads="1"/>
            </p:cNvPicPr>
            <p:nvPr/>
          </p:nvPicPr>
          <p:blipFill>
            <a:blip r:embed="rId2" cstate="print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956" y="1254"/>
              <a:ext cx="73" cy="76"/>
            </a:xfrm>
            <a:prstGeom prst="rect">
              <a:avLst/>
            </a:prstGeom>
            <a:noFill/>
            <a:ln>
              <a:noFill/>
            </a:ln>
            <a:effectLst/>
            <a:extLst>
              <a:ext uri="{909E8E84-426E-40DD-AFC4-6F175D3DCCD1}">
                <a14:hiddenFill xmlns:a14="http://schemas.microsoft.com/office/drawing/2010/main">
                  <a:solidFill>
                    <a:schemeClr val="accent1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chemeClr val="tx1"/>
                  </a:solidFill>
                  <a:miter lim="800000"/>
                  <a:headEnd/>
                  <a:tailEnd/>
                </a14:hiddenLine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</p:pic>
        <p:pic>
          <p:nvPicPr>
            <p:cNvPr id="46" name="Picture 23"/>
            <p:cNvPicPr>
              <a:picLocks noChangeArrowheads="1"/>
            </p:cNvPicPr>
            <p:nvPr/>
          </p:nvPicPr>
          <p:blipFill>
            <a:blip r:embed="rId2" cstate="print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1567" y="1325"/>
              <a:ext cx="73" cy="74"/>
            </a:xfrm>
            <a:prstGeom prst="rect">
              <a:avLst/>
            </a:prstGeom>
            <a:noFill/>
            <a:ln>
              <a:noFill/>
            </a:ln>
            <a:effectLst/>
            <a:extLst>
              <a:ext uri="{909E8E84-426E-40DD-AFC4-6F175D3DCCD1}">
                <a14:hiddenFill xmlns:a14="http://schemas.microsoft.com/office/drawing/2010/main">
                  <a:solidFill>
                    <a:schemeClr val="accent1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chemeClr val="tx1"/>
                  </a:solidFill>
                  <a:miter lim="800000"/>
                  <a:headEnd/>
                  <a:tailEnd/>
                </a14:hiddenLine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</p:pic>
        <p:pic>
          <p:nvPicPr>
            <p:cNvPr id="47" name="Picture 24"/>
            <p:cNvPicPr>
              <a:picLocks noChangeArrowheads="1"/>
            </p:cNvPicPr>
            <p:nvPr/>
          </p:nvPicPr>
          <p:blipFill>
            <a:blip r:embed="rId2" cstate="print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210" y="1995"/>
              <a:ext cx="72" cy="75"/>
            </a:xfrm>
            <a:prstGeom prst="rect">
              <a:avLst/>
            </a:prstGeom>
            <a:noFill/>
            <a:ln>
              <a:noFill/>
            </a:ln>
            <a:effectLst/>
            <a:extLst>
              <a:ext uri="{909E8E84-426E-40DD-AFC4-6F175D3DCCD1}">
                <a14:hiddenFill xmlns:a14="http://schemas.microsoft.com/office/drawing/2010/main">
                  <a:solidFill>
                    <a:schemeClr val="accent1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chemeClr val="tx1"/>
                  </a:solidFill>
                  <a:miter lim="800000"/>
                  <a:headEnd/>
                  <a:tailEnd/>
                </a14:hiddenLine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</p:pic>
        <p:pic>
          <p:nvPicPr>
            <p:cNvPr id="48" name="Picture 25"/>
            <p:cNvPicPr>
              <a:picLocks noChangeArrowheads="1"/>
            </p:cNvPicPr>
            <p:nvPr/>
          </p:nvPicPr>
          <p:blipFill>
            <a:blip r:embed="rId2" cstate="print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1975" y="2807"/>
              <a:ext cx="72" cy="75"/>
            </a:xfrm>
            <a:prstGeom prst="rect">
              <a:avLst/>
            </a:prstGeom>
            <a:noFill/>
            <a:ln>
              <a:noFill/>
            </a:ln>
            <a:effectLst/>
            <a:extLst>
              <a:ext uri="{909E8E84-426E-40DD-AFC4-6F175D3DCCD1}">
                <a14:hiddenFill xmlns:a14="http://schemas.microsoft.com/office/drawing/2010/main">
                  <a:solidFill>
                    <a:schemeClr val="accent1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chemeClr val="tx1"/>
                  </a:solidFill>
                  <a:miter lim="800000"/>
                  <a:headEnd/>
                  <a:tailEnd/>
                </a14:hiddenLine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</p:pic>
        <p:pic>
          <p:nvPicPr>
            <p:cNvPr id="49" name="Picture 26"/>
            <p:cNvPicPr>
              <a:picLocks noChangeArrowheads="1"/>
            </p:cNvPicPr>
            <p:nvPr/>
          </p:nvPicPr>
          <p:blipFill>
            <a:blip r:embed="rId2" cstate="print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1534" y="3159"/>
              <a:ext cx="72" cy="76"/>
            </a:xfrm>
            <a:prstGeom prst="rect">
              <a:avLst/>
            </a:prstGeom>
            <a:noFill/>
            <a:ln>
              <a:noFill/>
            </a:ln>
            <a:effectLst/>
            <a:extLst>
              <a:ext uri="{909E8E84-426E-40DD-AFC4-6F175D3DCCD1}">
                <a14:hiddenFill xmlns:a14="http://schemas.microsoft.com/office/drawing/2010/main">
                  <a:solidFill>
                    <a:schemeClr val="accent1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chemeClr val="tx1"/>
                  </a:solidFill>
                  <a:miter lim="800000"/>
                  <a:headEnd/>
                  <a:tailEnd/>
                </a14:hiddenLine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</p:pic>
        <p:pic>
          <p:nvPicPr>
            <p:cNvPr id="50" name="Picture 27"/>
            <p:cNvPicPr>
              <a:picLocks noChangeArrowheads="1"/>
            </p:cNvPicPr>
            <p:nvPr/>
          </p:nvPicPr>
          <p:blipFill>
            <a:blip r:embed="rId2" cstate="print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617" y="3054"/>
              <a:ext cx="72" cy="75"/>
            </a:xfrm>
            <a:prstGeom prst="rect">
              <a:avLst/>
            </a:prstGeom>
            <a:noFill/>
            <a:ln>
              <a:noFill/>
            </a:ln>
            <a:effectLst/>
            <a:extLst>
              <a:ext uri="{909E8E84-426E-40DD-AFC4-6F175D3DCCD1}">
                <a14:hiddenFill xmlns:a14="http://schemas.microsoft.com/office/drawing/2010/main">
                  <a:solidFill>
                    <a:schemeClr val="accent1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chemeClr val="tx1"/>
                  </a:solidFill>
                  <a:miter lim="800000"/>
                  <a:headEnd/>
                  <a:tailEnd/>
                </a14:hiddenLine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</p:pic>
        <p:sp>
          <p:nvSpPr>
            <p:cNvPr id="51" name="Line 28"/>
            <p:cNvSpPr>
              <a:spLocks noChangeShapeType="1"/>
            </p:cNvSpPr>
            <p:nvPr/>
          </p:nvSpPr>
          <p:spPr bwMode="auto">
            <a:xfrm flipH="1">
              <a:off x="1698" y="1611"/>
              <a:ext cx="237" cy="141"/>
            </a:xfrm>
            <a:prstGeom prst="line">
              <a:avLst/>
            </a:prstGeom>
            <a:noFill/>
            <a:ln w="28575">
              <a:solidFill>
                <a:schemeClr val="tx2"/>
              </a:solidFill>
              <a:round/>
              <a:headEnd type="triangle" w="med" len="med"/>
              <a:tailEnd type="none" w="med" len="lg"/>
            </a:ln>
            <a:effectLst/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  <p:txBody>
            <a:bodyPr wrap="none" anchor="ctr"/>
            <a:lstStyle/>
            <a:p>
              <a:endParaRPr lang="en-US"/>
            </a:p>
          </p:txBody>
        </p:sp>
        <p:sp>
          <p:nvSpPr>
            <p:cNvPr id="52" name="Text Box 29"/>
            <p:cNvSpPr txBox="1">
              <a:spLocks noChangeArrowheads="1"/>
            </p:cNvSpPr>
            <p:nvPr/>
          </p:nvSpPr>
          <p:spPr bwMode="auto">
            <a:xfrm>
              <a:off x="1169" y="1692"/>
              <a:ext cx="670" cy="288"/>
            </a:xfrm>
            <a:prstGeom prst="rect">
              <a:avLst/>
            </a:prstGeom>
            <a:noFill/>
            <a:ln>
              <a:noFill/>
            </a:ln>
            <a:effectLst/>
            <a:extLst>
              <a:ext uri="{909E8E84-426E-40DD-AFC4-6F175D3DCCD1}">
                <a14:hiddenFill xmlns:a14="http://schemas.microsoft.com/office/drawing/2010/main">
                  <a:solidFill>
                    <a:srgbClr val="FF0000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chemeClr val="tx1"/>
                  </a:solidFill>
                  <a:miter lim="800000"/>
                  <a:headEnd/>
                  <a:tailEnd/>
                </a14:hiddenLine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  <p:txBody>
            <a:bodyPr wrap="none" anchor="ctr">
              <a:spAutoFit/>
            </a:bodyPr>
            <a:lstStyle/>
            <a:p>
              <a:pPr eaLnBrk="0" hangingPunct="0"/>
              <a:r>
                <a:rPr lang="en-US">
                  <a:solidFill>
                    <a:schemeClr val="tx2"/>
                  </a:solidFill>
                </a:rPr>
                <a:t>d46a1c</a:t>
              </a:r>
              <a:endParaRPr lang="en-US" sz="3600"/>
            </a:p>
          </p:txBody>
        </p:sp>
        <p:cxnSp>
          <p:nvCxnSpPr>
            <p:cNvPr id="53" name="AutoShape 30"/>
            <p:cNvCxnSpPr>
              <a:cxnSpLocks noChangeShapeType="1"/>
              <a:stCxn id="50" idx="0"/>
              <a:endCxn id="31" idx="1"/>
            </p:cNvCxnSpPr>
            <p:nvPr/>
          </p:nvCxnSpPr>
          <p:spPr bwMode="auto">
            <a:xfrm rot="16200000">
              <a:off x="1171" y="2149"/>
              <a:ext cx="387" cy="1424"/>
            </a:xfrm>
            <a:prstGeom prst="curvedConnector2">
              <a:avLst/>
            </a:prstGeom>
            <a:ln>
              <a:headEnd/>
              <a:tailEnd type="triangle" w="med" len="med"/>
            </a:ln>
          </p:spPr>
          <p:style>
            <a:lnRef idx="3">
              <a:schemeClr val="accent4"/>
            </a:lnRef>
            <a:fillRef idx="0">
              <a:schemeClr val="accent4"/>
            </a:fillRef>
            <a:effectRef idx="2">
              <a:schemeClr val="accent4"/>
            </a:effectRef>
            <a:fontRef idx="minor">
              <a:schemeClr val="tx1"/>
            </a:fontRef>
          </p:style>
        </p:cxnSp>
        <p:pic>
          <p:nvPicPr>
            <p:cNvPr id="54" name="Picture 31"/>
            <p:cNvPicPr>
              <a:picLocks noChangeArrowheads="1"/>
            </p:cNvPicPr>
            <p:nvPr/>
          </p:nvPicPr>
          <p:blipFill>
            <a:blip r:embed="rId2" cstate="print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2145" y="2454"/>
              <a:ext cx="72" cy="75"/>
            </a:xfrm>
            <a:prstGeom prst="rect">
              <a:avLst/>
            </a:prstGeom>
            <a:noFill/>
            <a:ln>
              <a:noFill/>
            </a:ln>
            <a:effectLst/>
            <a:extLst>
              <a:ext uri="{909E8E84-426E-40DD-AFC4-6F175D3DCCD1}">
                <a14:hiddenFill xmlns:a14="http://schemas.microsoft.com/office/drawing/2010/main">
                  <a:solidFill>
                    <a:schemeClr val="accent1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chemeClr val="tx1"/>
                  </a:solidFill>
                  <a:miter lim="800000"/>
                  <a:headEnd/>
                  <a:tailEnd/>
                </a14:hiddenLine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</p:pic>
        <p:pic>
          <p:nvPicPr>
            <p:cNvPr id="55" name="Picture 32"/>
            <p:cNvPicPr>
              <a:picLocks noChangeArrowheads="1"/>
            </p:cNvPicPr>
            <p:nvPr/>
          </p:nvPicPr>
          <p:blipFill>
            <a:blip r:embed="rId2" cstate="print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1770" y="1448"/>
              <a:ext cx="73" cy="76"/>
            </a:xfrm>
            <a:prstGeom prst="rect">
              <a:avLst/>
            </a:prstGeom>
            <a:noFill/>
            <a:ln>
              <a:noFill/>
            </a:ln>
            <a:effectLst/>
            <a:extLst>
              <a:ext uri="{909E8E84-426E-40DD-AFC4-6F175D3DCCD1}">
                <a14:hiddenFill xmlns:a14="http://schemas.microsoft.com/office/drawing/2010/main">
                  <a:solidFill>
                    <a:schemeClr val="accent1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chemeClr val="tx1"/>
                  </a:solidFill>
                  <a:miter lim="800000"/>
                  <a:headEnd/>
                  <a:tailEnd/>
                </a14:hiddenLine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</p:pic>
        <p:pic>
          <p:nvPicPr>
            <p:cNvPr id="56" name="Picture 33"/>
            <p:cNvPicPr>
              <a:picLocks noChangeArrowheads="1"/>
            </p:cNvPicPr>
            <p:nvPr/>
          </p:nvPicPr>
          <p:blipFill>
            <a:blip r:embed="rId2" cstate="print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515" y="2983"/>
              <a:ext cx="72" cy="75"/>
            </a:xfrm>
            <a:prstGeom prst="rect">
              <a:avLst/>
            </a:prstGeom>
            <a:noFill/>
            <a:ln>
              <a:noFill/>
            </a:ln>
            <a:effectLst/>
            <a:extLst>
              <a:ext uri="{909E8E84-426E-40DD-AFC4-6F175D3DCCD1}">
                <a14:hiddenFill xmlns:a14="http://schemas.microsoft.com/office/drawing/2010/main">
                  <a:solidFill>
                    <a:schemeClr val="accent1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chemeClr val="tx1"/>
                  </a:solidFill>
                  <a:miter lim="800000"/>
                  <a:headEnd/>
                  <a:tailEnd/>
                </a14:hiddenLine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</p:pic>
        <p:pic>
          <p:nvPicPr>
            <p:cNvPr id="57" name="Picture 34"/>
            <p:cNvPicPr>
              <a:picLocks noChangeArrowheads="1"/>
            </p:cNvPicPr>
            <p:nvPr/>
          </p:nvPicPr>
          <p:blipFill>
            <a:blip r:embed="rId2" cstate="print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1092" y="1219"/>
              <a:ext cx="72" cy="75"/>
            </a:xfrm>
            <a:prstGeom prst="rect">
              <a:avLst/>
            </a:prstGeom>
            <a:noFill/>
            <a:ln>
              <a:noFill/>
            </a:ln>
            <a:effectLst/>
            <a:extLst>
              <a:ext uri="{909E8E84-426E-40DD-AFC4-6F175D3DCCD1}">
                <a14:hiddenFill xmlns:a14="http://schemas.microsoft.com/office/drawing/2010/main">
                  <a:solidFill>
                    <a:schemeClr val="accent1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chemeClr val="tx1"/>
                  </a:solidFill>
                  <a:miter lim="800000"/>
                  <a:headEnd/>
                  <a:tailEnd/>
                </a14:hiddenLine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</p:pic>
        <p:cxnSp>
          <p:nvCxnSpPr>
            <p:cNvPr id="58" name="AutoShape 35"/>
            <p:cNvCxnSpPr>
              <a:cxnSpLocks noChangeShapeType="1"/>
              <a:stCxn id="31" idx="1"/>
              <a:endCxn id="29" idx="1"/>
            </p:cNvCxnSpPr>
            <p:nvPr/>
          </p:nvCxnSpPr>
          <p:spPr bwMode="auto">
            <a:xfrm rot="10800000" flipH="1">
              <a:off x="2077" y="1997"/>
              <a:ext cx="34" cy="670"/>
            </a:xfrm>
            <a:prstGeom prst="curvedConnector3">
              <a:avLst>
                <a:gd name="adj1" fmla="val -300000"/>
              </a:avLst>
            </a:prstGeom>
            <a:ln>
              <a:headEnd/>
              <a:tailEnd type="triangle" w="med" len="med"/>
            </a:ln>
          </p:spPr>
          <p:style>
            <a:lnRef idx="3">
              <a:schemeClr val="accent4"/>
            </a:lnRef>
            <a:fillRef idx="0">
              <a:schemeClr val="accent4"/>
            </a:fillRef>
            <a:effectRef idx="2">
              <a:schemeClr val="accent4"/>
            </a:effectRef>
            <a:fontRef idx="minor">
              <a:schemeClr val="tx1"/>
            </a:fontRef>
          </p:style>
        </p:cxnSp>
        <p:cxnSp>
          <p:nvCxnSpPr>
            <p:cNvPr id="59" name="AutoShape 36"/>
            <p:cNvCxnSpPr>
              <a:cxnSpLocks noChangeShapeType="1"/>
              <a:stCxn id="29" idx="1"/>
              <a:endCxn id="30" idx="1"/>
            </p:cNvCxnSpPr>
            <p:nvPr/>
          </p:nvCxnSpPr>
          <p:spPr bwMode="auto">
            <a:xfrm rot="10800000">
              <a:off x="2009" y="1751"/>
              <a:ext cx="102" cy="246"/>
            </a:xfrm>
            <a:prstGeom prst="curvedConnector3">
              <a:avLst>
                <a:gd name="adj1" fmla="val 200000"/>
              </a:avLst>
            </a:prstGeom>
            <a:ln>
              <a:headEnd/>
              <a:tailEnd type="triangle" w="med" len="med"/>
            </a:ln>
          </p:spPr>
          <p:style>
            <a:lnRef idx="3">
              <a:schemeClr val="accent4"/>
            </a:lnRef>
            <a:fillRef idx="0">
              <a:schemeClr val="accent4"/>
            </a:fillRef>
            <a:effectRef idx="2">
              <a:schemeClr val="accent4"/>
            </a:effectRef>
            <a:fontRef idx="minor">
              <a:schemeClr val="tx1"/>
            </a:fontRef>
          </p:style>
        </p:cxnSp>
        <p:sp>
          <p:nvSpPr>
            <p:cNvPr id="60" name="Text Box 37"/>
            <p:cNvSpPr txBox="1">
              <a:spLocks noChangeArrowheads="1"/>
            </p:cNvSpPr>
            <p:nvPr/>
          </p:nvSpPr>
          <p:spPr bwMode="auto">
            <a:xfrm>
              <a:off x="1394" y="2325"/>
              <a:ext cx="116" cy="288"/>
            </a:xfrm>
            <a:prstGeom prst="rect">
              <a:avLst/>
            </a:prstGeom>
            <a:noFill/>
            <a:ln>
              <a:noFill/>
            </a:ln>
            <a:effectLst/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chemeClr val="tx1"/>
                  </a:solidFill>
                  <a:miter lim="800000"/>
                  <a:headEnd/>
                  <a:tailEnd/>
                </a14:hiddenLine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  <p:txBody>
            <a:bodyPr wrap="none" anchor="ctr">
              <a:spAutoFit/>
            </a:bodyPr>
            <a:lstStyle/>
            <a:p>
              <a:pPr eaLnBrk="0" hangingPunct="0"/>
              <a:endParaRPr lang="en-US"/>
            </a:p>
          </p:txBody>
        </p:sp>
        <p:sp>
          <p:nvSpPr>
            <p:cNvPr id="61" name="Rectangle 38"/>
            <p:cNvSpPr>
              <a:spLocks noChangeArrowheads="1"/>
            </p:cNvSpPr>
            <p:nvPr/>
          </p:nvSpPr>
          <p:spPr bwMode="auto">
            <a:xfrm>
              <a:off x="489" y="2434"/>
              <a:ext cx="1256" cy="288"/>
            </a:xfrm>
            <a:prstGeom prst="rect">
              <a:avLst/>
            </a:prstGeom>
            <a:noFill/>
            <a:ln>
              <a:noFill/>
            </a:ln>
            <a:effectLst/>
            <a:extLst>
              <a:ext uri="{909E8E84-426E-40DD-AFC4-6F175D3DCCD1}">
                <a14:hiddenFill xmlns:a14="http://schemas.microsoft.com/office/drawing/2010/main">
                  <a:solidFill>
                    <a:schemeClr val="accent1"/>
                  </a:solidFill>
                </a14:hiddenFill>
              </a:ext>
              <a:ext uri="{91240B29-F687-4F45-9708-019B960494DF}">
                <a14:hiddenLine xmlns:a14="http://schemas.microsoft.com/office/drawing/2010/main" w="12700">
                  <a:solidFill>
                    <a:schemeClr val="tx1"/>
                  </a:solidFill>
                  <a:miter lim="800000"/>
                  <a:headEnd type="none" w="sm" len="sm"/>
                  <a:tailEnd type="none" w="sm" len="sm"/>
                </a14:hiddenLine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  <p:txBody>
            <a:bodyPr wrap="none">
              <a:spAutoFit/>
            </a:bodyPr>
            <a:lstStyle/>
            <a:p>
              <a:pPr algn="l" eaLnBrk="0" hangingPunct="0"/>
              <a:r>
                <a:rPr lang="en-US">
                  <a:solidFill>
                    <a:schemeClr val="tx2"/>
                  </a:solidFill>
                </a:rPr>
                <a:t>Route(d46a1c)</a:t>
              </a:r>
              <a:endParaRPr lang="en-US" i="1">
                <a:solidFill>
                  <a:schemeClr val="folHlink"/>
                </a:solidFill>
              </a:endParaRPr>
            </a:p>
          </p:txBody>
        </p:sp>
        <p:sp>
          <p:nvSpPr>
            <p:cNvPr id="62" name="Text Box 39"/>
            <p:cNvSpPr txBox="1">
              <a:spLocks noChangeArrowheads="1"/>
            </p:cNvSpPr>
            <p:nvPr/>
          </p:nvSpPr>
          <p:spPr bwMode="auto">
            <a:xfrm>
              <a:off x="2094" y="1602"/>
              <a:ext cx="681" cy="288"/>
            </a:xfrm>
            <a:prstGeom prst="rect">
              <a:avLst/>
            </a:prstGeom>
            <a:noFill/>
            <a:ln>
              <a:noFill/>
            </a:ln>
            <a:effectLst/>
            <a:extLst>
              <a:ext uri="{909E8E84-426E-40DD-AFC4-6F175D3DCCD1}">
                <a14:hiddenFill xmlns:a14="http://schemas.microsoft.com/office/drawing/2010/main">
                  <a:solidFill>
                    <a:schemeClr val="accent1"/>
                  </a:solidFill>
                </a14:hiddenFill>
              </a:ext>
              <a:ext uri="{91240B29-F687-4F45-9708-019B960494DF}">
                <a14:hiddenLine xmlns:a14="http://schemas.microsoft.com/office/drawing/2010/main" w="12700">
                  <a:solidFill>
                    <a:schemeClr val="tx1"/>
                  </a:solidFill>
                  <a:miter lim="800000"/>
                  <a:headEnd type="none" w="sm" len="sm"/>
                  <a:tailEnd type="none" w="sm" len="sm"/>
                </a14:hiddenLine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  <p:txBody>
            <a:bodyPr wrap="none">
              <a:spAutoFit/>
            </a:bodyPr>
            <a:lstStyle/>
            <a:p>
              <a:pPr algn="l"/>
              <a:r>
                <a:rPr lang="en-US">
                  <a:solidFill>
                    <a:schemeClr val="tx2"/>
                  </a:solidFill>
                </a:rPr>
                <a:t>d46</a:t>
              </a:r>
              <a:r>
                <a:rPr lang="en-US">
                  <a:solidFill>
                    <a:schemeClr val="hlink"/>
                  </a:solidFill>
                </a:rPr>
                <a:t>2ba</a:t>
              </a:r>
            </a:p>
          </p:txBody>
        </p:sp>
        <p:sp>
          <p:nvSpPr>
            <p:cNvPr id="63" name="Rectangle 40"/>
            <p:cNvSpPr>
              <a:spLocks noChangeArrowheads="1"/>
            </p:cNvSpPr>
            <p:nvPr/>
          </p:nvSpPr>
          <p:spPr bwMode="auto">
            <a:xfrm>
              <a:off x="2177" y="1872"/>
              <a:ext cx="660" cy="288"/>
            </a:xfrm>
            <a:prstGeom prst="rect">
              <a:avLst/>
            </a:prstGeom>
            <a:noFill/>
            <a:ln>
              <a:noFill/>
            </a:ln>
            <a:effectLst/>
            <a:extLst>
              <a:ext uri="{909E8E84-426E-40DD-AFC4-6F175D3DCCD1}">
                <a14:hiddenFill xmlns:a14="http://schemas.microsoft.com/office/drawing/2010/main">
                  <a:solidFill>
                    <a:schemeClr val="accent1"/>
                  </a:solidFill>
                </a14:hiddenFill>
              </a:ext>
              <a:ext uri="{91240B29-F687-4F45-9708-019B960494DF}">
                <a14:hiddenLine xmlns:a14="http://schemas.microsoft.com/office/drawing/2010/main" w="12700">
                  <a:solidFill>
                    <a:schemeClr val="tx1"/>
                  </a:solidFill>
                  <a:miter lim="800000"/>
                  <a:headEnd type="none" w="sm" len="sm"/>
                  <a:tailEnd type="none" w="sm" len="sm"/>
                </a14:hiddenLine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  <p:txBody>
            <a:bodyPr wrap="none">
              <a:spAutoFit/>
            </a:bodyPr>
            <a:lstStyle/>
            <a:p>
              <a:pPr algn="l"/>
              <a:r>
                <a:rPr lang="en-US">
                  <a:solidFill>
                    <a:schemeClr val="tx2"/>
                  </a:solidFill>
                </a:rPr>
                <a:t>d4</a:t>
              </a:r>
              <a:r>
                <a:rPr lang="en-US">
                  <a:solidFill>
                    <a:schemeClr val="hlink"/>
                  </a:solidFill>
                </a:rPr>
                <a:t>213f</a:t>
              </a:r>
            </a:p>
          </p:txBody>
        </p:sp>
        <p:sp>
          <p:nvSpPr>
            <p:cNvPr id="64" name="Rectangle 41"/>
            <p:cNvSpPr>
              <a:spLocks noChangeArrowheads="1"/>
            </p:cNvSpPr>
            <p:nvPr/>
          </p:nvSpPr>
          <p:spPr bwMode="auto">
            <a:xfrm>
              <a:off x="2138" y="2569"/>
              <a:ext cx="681" cy="288"/>
            </a:xfrm>
            <a:prstGeom prst="rect">
              <a:avLst/>
            </a:prstGeom>
            <a:noFill/>
            <a:ln>
              <a:noFill/>
            </a:ln>
            <a:effectLst/>
            <a:extLst>
              <a:ext uri="{909E8E84-426E-40DD-AFC4-6F175D3DCCD1}">
                <a14:hiddenFill xmlns:a14="http://schemas.microsoft.com/office/drawing/2010/main">
                  <a:solidFill>
                    <a:schemeClr val="accent1"/>
                  </a:solidFill>
                </a14:hiddenFill>
              </a:ext>
              <a:ext uri="{91240B29-F687-4F45-9708-019B960494DF}">
                <a14:hiddenLine xmlns:a14="http://schemas.microsoft.com/office/drawing/2010/main" w="12700">
                  <a:solidFill>
                    <a:schemeClr val="tx1"/>
                  </a:solidFill>
                  <a:miter lim="800000"/>
                  <a:headEnd type="none" w="sm" len="sm"/>
                  <a:tailEnd type="none" w="sm" len="sm"/>
                </a14:hiddenLine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  <p:txBody>
            <a:bodyPr wrap="none">
              <a:spAutoFit/>
            </a:bodyPr>
            <a:lstStyle/>
            <a:p>
              <a:pPr algn="l"/>
              <a:r>
                <a:rPr lang="en-US">
                  <a:solidFill>
                    <a:schemeClr val="tx2"/>
                  </a:solidFill>
                </a:rPr>
                <a:t>d</a:t>
              </a:r>
              <a:r>
                <a:rPr lang="en-US">
                  <a:solidFill>
                    <a:schemeClr val="hlink"/>
                  </a:solidFill>
                </a:rPr>
                <a:t>13da3</a:t>
              </a:r>
            </a:p>
          </p:txBody>
        </p:sp>
        <p:sp>
          <p:nvSpPr>
            <p:cNvPr id="65" name="Rectangle 42"/>
            <p:cNvSpPr>
              <a:spLocks noChangeArrowheads="1"/>
            </p:cNvSpPr>
            <p:nvPr/>
          </p:nvSpPr>
          <p:spPr bwMode="auto">
            <a:xfrm>
              <a:off x="0" y="2955"/>
              <a:ext cx="638" cy="288"/>
            </a:xfrm>
            <a:prstGeom prst="rect">
              <a:avLst/>
            </a:prstGeom>
            <a:noFill/>
            <a:ln>
              <a:noFill/>
            </a:ln>
            <a:effectLst/>
            <a:extLst>
              <a:ext uri="{909E8E84-426E-40DD-AFC4-6F175D3DCCD1}">
                <a14:hiddenFill xmlns:a14="http://schemas.microsoft.com/office/drawing/2010/main">
                  <a:solidFill>
                    <a:schemeClr val="accent1"/>
                  </a:solidFill>
                </a14:hiddenFill>
              </a:ext>
              <a:ext uri="{91240B29-F687-4F45-9708-019B960494DF}">
                <a14:hiddenLine xmlns:a14="http://schemas.microsoft.com/office/drawing/2010/main" w="12700">
                  <a:solidFill>
                    <a:schemeClr val="tx1"/>
                  </a:solidFill>
                  <a:miter lim="800000"/>
                  <a:headEnd type="none" w="sm" len="sm"/>
                  <a:tailEnd type="none" w="sm" len="sm"/>
                </a14:hiddenLine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  <p:txBody>
            <a:bodyPr wrap="none">
              <a:spAutoFit/>
            </a:bodyPr>
            <a:lstStyle/>
            <a:p>
              <a:pPr algn="l"/>
              <a:r>
                <a:rPr lang="en-US">
                  <a:solidFill>
                    <a:schemeClr val="hlink"/>
                  </a:solidFill>
                </a:rPr>
                <a:t>65a1fc</a:t>
              </a:r>
            </a:p>
          </p:txBody>
        </p:sp>
        <p:pic>
          <p:nvPicPr>
            <p:cNvPr id="66" name="Picture 43"/>
            <p:cNvPicPr>
              <a:picLocks noChangeArrowheads="1"/>
            </p:cNvPicPr>
            <p:nvPr/>
          </p:nvPicPr>
          <p:blipFill>
            <a:blip r:embed="rId2" cstate="print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1959" y="1632"/>
              <a:ext cx="72" cy="75"/>
            </a:xfrm>
            <a:prstGeom prst="rect">
              <a:avLst/>
            </a:prstGeom>
            <a:noFill/>
            <a:ln>
              <a:noFill/>
            </a:ln>
            <a:effectLst/>
            <a:extLst>
              <a:ext uri="{909E8E84-426E-40DD-AFC4-6F175D3DCCD1}">
                <a14:hiddenFill xmlns:a14="http://schemas.microsoft.com/office/drawing/2010/main">
                  <a:solidFill>
                    <a:schemeClr val="accent1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chemeClr val="tx1"/>
                  </a:solidFill>
                  <a:miter lim="800000"/>
                  <a:headEnd/>
                  <a:tailEnd/>
                </a14:hiddenLine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</p:pic>
        <p:sp>
          <p:nvSpPr>
            <p:cNvPr id="67" name="Rectangle 44"/>
            <p:cNvSpPr>
              <a:spLocks noChangeArrowheads="1"/>
            </p:cNvSpPr>
            <p:nvPr/>
          </p:nvSpPr>
          <p:spPr bwMode="auto">
            <a:xfrm>
              <a:off x="2046" y="1478"/>
              <a:ext cx="681" cy="288"/>
            </a:xfrm>
            <a:prstGeom prst="rect">
              <a:avLst/>
            </a:prstGeom>
            <a:noFill/>
            <a:ln>
              <a:noFill/>
            </a:ln>
            <a:effectLst/>
            <a:extLst>
              <a:ext uri="{909E8E84-426E-40DD-AFC4-6F175D3DCCD1}">
                <a14:hiddenFill xmlns:a14="http://schemas.microsoft.com/office/drawing/2010/main">
                  <a:solidFill>
                    <a:schemeClr val="accent1"/>
                  </a:solidFill>
                </a14:hiddenFill>
              </a:ext>
              <a:ext uri="{91240B29-F687-4F45-9708-019B960494DF}">
                <a14:hiddenLine xmlns:a14="http://schemas.microsoft.com/office/drawing/2010/main" w="12700">
                  <a:solidFill>
                    <a:schemeClr val="tx1"/>
                  </a:solidFill>
                  <a:miter lim="800000"/>
                  <a:headEnd type="none" w="sm" len="sm"/>
                  <a:tailEnd type="none" w="sm" len="sm"/>
                </a14:hiddenLine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  <p:txBody>
            <a:bodyPr wrap="none">
              <a:spAutoFit/>
            </a:bodyPr>
            <a:lstStyle/>
            <a:p>
              <a:pPr algn="l"/>
              <a:r>
                <a:rPr lang="en-US">
                  <a:solidFill>
                    <a:schemeClr val="tx2"/>
                  </a:solidFill>
                </a:rPr>
                <a:t>d46</a:t>
              </a:r>
              <a:r>
                <a:rPr lang="en-US">
                  <a:solidFill>
                    <a:schemeClr val="hlink"/>
                  </a:solidFill>
                </a:rPr>
                <a:t>7c4</a:t>
              </a:r>
            </a:p>
          </p:txBody>
        </p:sp>
        <p:cxnSp>
          <p:nvCxnSpPr>
            <p:cNvPr id="68" name="AutoShape 45"/>
            <p:cNvCxnSpPr>
              <a:cxnSpLocks noChangeShapeType="1"/>
              <a:stCxn id="30" idx="1"/>
              <a:endCxn id="66" idx="1"/>
            </p:cNvCxnSpPr>
            <p:nvPr/>
          </p:nvCxnSpPr>
          <p:spPr bwMode="auto">
            <a:xfrm rot="10800000">
              <a:off x="1959" y="1669"/>
              <a:ext cx="50" cy="82"/>
            </a:xfrm>
            <a:prstGeom prst="curvedConnector3">
              <a:avLst>
                <a:gd name="adj1" fmla="val 302815"/>
              </a:avLst>
            </a:prstGeom>
            <a:ln>
              <a:headEnd type="none" w="sm" len="sm"/>
              <a:tailEnd type="triangle" w="sm" len="sm"/>
            </a:ln>
          </p:spPr>
          <p:style>
            <a:lnRef idx="3">
              <a:schemeClr val="accent4"/>
            </a:lnRef>
            <a:fillRef idx="0">
              <a:schemeClr val="accent4"/>
            </a:fillRef>
            <a:effectRef idx="2">
              <a:schemeClr val="accent4"/>
            </a:effectRef>
            <a:fontRef idx="minor">
              <a:schemeClr val="tx1"/>
            </a:fontRef>
          </p:style>
        </p:cxnSp>
        <p:sp>
          <p:nvSpPr>
            <p:cNvPr id="69" name="Rectangle 46"/>
            <p:cNvSpPr>
              <a:spLocks noChangeArrowheads="1"/>
            </p:cNvSpPr>
            <p:nvPr/>
          </p:nvSpPr>
          <p:spPr bwMode="auto">
            <a:xfrm>
              <a:off x="1832" y="1317"/>
              <a:ext cx="660" cy="288"/>
            </a:xfrm>
            <a:prstGeom prst="rect">
              <a:avLst/>
            </a:prstGeom>
            <a:noFill/>
            <a:ln>
              <a:noFill/>
            </a:ln>
            <a:effectLst/>
            <a:extLst>
              <a:ext uri="{909E8E84-426E-40DD-AFC4-6F175D3DCCD1}">
                <a14:hiddenFill xmlns:a14="http://schemas.microsoft.com/office/drawing/2010/main">
                  <a:solidFill>
                    <a:schemeClr val="accent1"/>
                  </a:solidFill>
                </a14:hiddenFill>
              </a:ext>
              <a:ext uri="{91240B29-F687-4F45-9708-019B960494DF}">
                <a14:hiddenLine xmlns:a14="http://schemas.microsoft.com/office/drawing/2010/main" w="12700">
                  <a:solidFill>
                    <a:schemeClr val="tx1"/>
                  </a:solidFill>
                  <a:miter lim="800000"/>
                  <a:headEnd type="none" w="sm" len="sm"/>
                  <a:tailEnd type="none" w="sm" len="sm"/>
                </a14:hiddenLine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  <p:txBody>
            <a:bodyPr wrap="none">
              <a:spAutoFit/>
            </a:bodyPr>
            <a:lstStyle/>
            <a:p>
              <a:pPr algn="l"/>
              <a:r>
                <a:rPr lang="en-US">
                  <a:solidFill>
                    <a:schemeClr val="tx2"/>
                  </a:solidFill>
                </a:rPr>
                <a:t>d4</a:t>
              </a:r>
              <a:r>
                <a:rPr lang="en-US">
                  <a:solidFill>
                    <a:schemeClr val="hlink"/>
                  </a:solidFill>
                </a:rPr>
                <a:t>71f1</a:t>
              </a:r>
            </a:p>
          </p:txBody>
        </p:sp>
        <p:pic>
          <p:nvPicPr>
            <p:cNvPr id="70" name="Picture 47"/>
            <p:cNvPicPr>
              <a:picLocks noChangeArrowheads="1"/>
            </p:cNvPicPr>
            <p:nvPr/>
          </p:nvPicPr>
          <p:blipFill>
            <a:blip r:embed="rId2" cstate="print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142" y="3401"/>
              <a:ext cx="127" cy="115"/>
            </a:xfrm>
            <a:prstGeom prst="rect">
              <a:avLst/>
            </a:prstGeom>
            <a:solidFill>
              <a:schemeClr val="accent1"/>
            </a:solidFill>
            <a:ln>
              <a:noFill/>
            </a:ln>
            <a:effectLst/>
            <a:extLst>
              <a:ext uri="{91240B29-F687-4F45-9708-019B960494DF}">
                <a14:hiddenLine xmlns:a14="http://schemas.microsoft.com/office/drawing/2010/main" w="9525">
                  <a:solidFill>
                    <a:schemeClr val="tx1"/>
                  </a:solidFill>
                  <a:miter lim="800000"/>
                  <a:headEnd/>
                  <a:tailEnd/>
                </a14:hiddenLine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</p:pic>
        <p:cxnSp>
          <p:nvCxnSpPr>
            <p:cNvPr id="71" name="AutoShape 49"/>
            <p:cNvCxnSpPr>
              <a:cxnSpLocks noChangeShapeType="1"/>
              <a:stCxn id="70" idx="3"/>
              <a:endCxn id="50" idx="0"/>
            </p:cNvCxnSpPr>
            <p:nvPr/>
          </p:nvCxnSpPr>
          <p:spPr bwMode="auto">
            <a:xfrm flipV="1">
              <a:off x="269" y="3054"/>
              <a:ext cx="384" cy="405"/>
            </a:xfrm>
            <a:prstGeom prst="curvedConnector4">
              <a:avLst>
                <a:gd name="adj1" fmla="val 45315"/>
                <a:gd name="adj2" fmla="val 135556"/>
              </a:avLst>
            </a:prstGeom>
            <a:ln>
              <a:headEnd type="none" w="sm" len="sm"/>
              <a:tailEnd type="triangle" w="sm" len="sm"/>
            </a:ln>
          </p:spPr>
          <p:style>
            <a:lnRef idx="3">
              <a:schemeClr val="accent4"/>
            </a:lnRef>
            <a:fillRef idx="0">
              <a:schemeClr val="accent4"/>
            </a:fillRef>
            <a:effectRef idx="2">
              <a:schemeClr val="accent4"/>
            </a:effectRef>
            <a:fontRef idx="minor">
              <a:schemeClr val="tx1"/>
            </a:fontRef>
          </p:style>
        </p:cxnSp>
        <p:sp>
          <p:nvSpPr>
            <p:cNvPr id="72" name="Rectangle 69"/>
            <p:cNvSpPr>
              <a:spLocks noChangeArrowheads="1"/>
            </p:cNvSpPr>
            <p:nvPr/>
          </p:nvSpPr>
          <p:spPr bwMode="auto">
            <a:xfrm>
              <a:off x="561" y="3789"/>
              <a:ext cx="1221" cy="288"/>
            </a:xfrm>
            <a:prstGeom prst="rect">
              <a:avLst/>
            </a:prstGeom>
            <a:noFill/>
            <a:ln>
              <a:noFill/>
            </a:ln>
            <a:effectLst/>
            <a:extLst>
              <a:ext uri="{909E8E84-426E-40DD-AFC4-6F175D3DCCD1}">
                <a14:hiddenFill xmlns:a14="http://schemas.microsoft.com/office/drawing/2010/main">
                  <a:solidFill>
                    <a:schemeClr val="accent1"/>
                  </a:solidFill>
                </a14:hiddenFill>
              </a:ext>
              <a:ext uri="{91240B29-F687-4F45-9708-019B960494DF}">
                <a14:hiddenLine xmlns:a14="http://schemas.microsoft.com/office/drawing/2010/main" w="12700">
                  <a:solidFill>
                    <a:schemeClr val="tx1"/>
                  </a:solidFill>
                  <a:miter lim="800000"/>
                  <a:headEnd type="none" w="sm" len="sm"/>
                  <a:tailEnd type="none" w="sm" len="sm"/>
                </a14:hiddenLine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  <p:txBody>
            <a:bodyPr wrap="none" anchor="ctr">
              <a:spAutoFit/>
            </a:bodyPr>
            <a:lstStyle/>
            <a:p>
              <a:r>
                <a:rPr lang="en-US" b="1"/>
                <a:t>NodeId space</a:t>
              </a:r>
            </a:p>
          </p:txBody>
        </p:sp>
      </p:grpSp>
    </p:spTree>
    <p:extLst>
      <p:ext uri="{BB962C8B-B14F-4D97-AF65-F5344CB8AC3E}">
        <p14:creationId xmlns:p14="http://schemas.microsoft.com/office/powerpoint/2010/main" val="1629464441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2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PAST – Insert</a:t>
            </a:r>
            <a:endParaRPr lang="en-US" dirty="0"/>
          </a:p>
        </p:txBody>
      </p:sp>
      <p:sp>
        <p:nvSpPr>
          <p:cNvPr id="3" name="Slide Number Placeholder 2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D5018C4-273E-49AF-93AB-259FCF9A742C}" type="slidenum">
              <a:rPr lang="en-US" smtClean="0"/>
              <a:t>25</a:t>
            </a:fld>
            <a:endParaRPr lang="en-US"/>
          </a:p>
        </p:txBody>
      </p:sp>
      <p:sp>
        <p:nvSpPr>
          <p:cNvPr id="4" name="Content Placeholder 3"/>
          <p:cNvSpPr>
            <a:spLocks noGrp="1"/>
          </p:cNvSpPr>
          <p:nvPr>
            <p:ph sz="quarter" idx="1"/>
          </p:nvPr>
        </p:nvSpPr>
        <p:spPr/>
        <p:txBody>
          <a:bodyPr/>
          <a:lstStyle/>
          <a:p>
            <a:r>
              <a:rPr lang="en-US" dirty="0" err="1" smtClean="0"/>
              <a:t>fileID</a:t>
            </a:r>
            <a:r>
              <a:rPr lang="en-US" baseline="0" dirty="0" smtClean="0"/>
              <a:t> = insert(name, …, k, file)</a:t>
            </a:r>
          </a:p>
          <a:p>
            <a:pPr lvl="1"/>
            <a:r>
              <a:rPr lang="en-US" dirty="0" smtClean="0"/>
              <a:t>‘k’ is requested duplication</a:t>
            </a:r>
          </a:p>
          <a:p>
            <a:pPr lvl="0"/>
            <a:r>
              <a:rPr lang="en-US" dirty="0" smtClean="0"/>
              <a:t>Hash (file,</a:t>
            </a:r>
            <a:r>
              <a:rPr lang="en-US" baseline="0" dirty="0" smtClean="0"/>
              <a:t> name, and random salt) to get </a:t>
            </a:r>
            <a:r>
              <a:rPr lang="en-US" baseline="0" dirty="0" err="1" smtClean="0"/>
              <a:t>fileID</a:t>
            </a:r>
            <a:endParaRPr lang="en-US" baseline="0" dirty="0" smtClean="0"/>
          </a:p>
          <a:p>
            <a:pPr lvl="0"/>
            <a:r>
              <a:rPr lang="en-US" baseline="0" dirty="0" smtClean="0"/>
              <a:t>Route file to node with </a:t>
            </a:r>
            <a:r>
              <a:rPr lang="en-US" baseline="0" dirty="0" err="1" smtClean="0"/>
              <a:t>nodeID</a:t>
            </a:r>
            <a:r>
              <a:rPr lang="en-US" baseline="0" dirty="0" smtClean="0"/>
              <a:t> closest to </a:t>
            </a:r>
            <a:r>
              <a:rPr lang="en-US" baseline="0" dirty="0" err="1" smtClean="0"/>
              <a:t>fileID</a:t>
            </a:r>
            <a:endParaRPr lang="en-US" baseline="0" dirty="0" smtClean="0"/>
          </a:p>
          <a:p>
            <a:pPr lvl="1"/>
            <a:r>
              <a:rPr lang="en-US" baseline="0" dirty="0" smtClean="0"/>
              <a:t>Pastry, O(log(N)) steps</a:t>
            </a:r>
          </a:p>
          <a:p>
            <a:pPr lvl="0"/>
            <a:r>
              <a:rPr lang="en-US" baseline="0" dirty="0" smtClean="0"/>
              <a:t>Node and it’s k closest neighbors store replicas</a:t>
            </a:r>
          </a:p>
          <a:p>
            <a:pPr lvl="1"/>
            <a:r>
              <a:rPr lang="en-US" baseline="0" dirty="0" smtClean="0"/>
              <a:t>More on what happens if they can’t store the file later</a:t>
            </a:r>
          </a:p>
        </p:txBody>
      </p:sp>
    </p:spTree>
    <p:extLst>
      <p:ext uri="{BB962C8B-B14F-4D97-AF65-F5344CB8AC3E}">
        <p14:creationId xmlns:p14="http://schemas.microsoft.com/office/powerpoint/2010/main" val="103586831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PAST – Lookup</a:t>
            </a:r>
            <a:endParaRPr lang="en-US" dirty="0"/>
          </a:p>
        </p:txBody>
      </p:sp>
      <p:sp>
        <p:nvSpPr>
          <p:cNvPr id="3" name="Slide Number Placeholder 2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D5018C4-273E-49AF-93AB-259FCF9A742C}" type="slidenum">
              <a:rPr lang="en-US" smtClean="0"/>
              <a:t>26</a:t>
            </a:fld>
            <a:endParaRPr lang="en-US"/>
          </a:p>
        </p:txBody>
      </p:sp>
      <p:sp>
        <p:nvSpPr>
          <p:cNvPr id="4" name="Content Placeholder 3"/>
          <p:cNvSpPr>
            <a:spLocks noGrp="1"/>
          </p:cNvSpPr>
          <p:nvPr>
            <p:ph sz="quarter" idx="1"/>
          </p:nvPr>
        </p:nvSpPr>
        <p:spPr/>
        <p:txBody>
          <a:bodyPr/>
          <a:lstStyle/>
          <a:p>
            <a:r>
              <a:rPr lang="en-US" dirty="0" smtClean="0"/>
              <a:t>file =</a:t>
            </a:r>
            <a:r>
              <a:rPr lang="en-US" baseline="0" dirty="0" smtClean="0"/>
              <a:t> lookup(</a:t>
            </a:r>
            <a:r>
              <a:rPr lang="en-US" baseline="0" dirty="0" err="1" smtClean="0"/>
              <a:t>fileID</a:t>
            </a:r>
            <a:r>
              <a:rPr lang="en-US" baseline="0" dirty="0" smtClean="0"/>
              <a:t>);</a:t>
            </a:r>
          </a:p>
          <a:p>
            <a:r>
              <a:rPr lang="en-US" baseline="0" dirty="0" smtClean="0"/>
              <a:t>Route to node closest to </a:t>
            </a:r>
            <a:r>
              <a:rPr lang="en-US" baseline="0" dirty="0" err="1" smtClean="0"/>
              <a:t>fileID</a:t>
            </a:r>
            <a:r>
              <a:rPr lang="en-US" baseline="0" dirty="0" smtClean="0"/>
              <a:t>.</a:t>
            </a:r>
          </a:p>
          <a:p>
            <a:r>
              <a:rPr lang="en-US" baseline="0" dirty="0" smtClean="0"/>
              <a:t>Will find closest of the k replicated copies</a:t>
            </a:r>
          </a:p>
          <a:p>
            <a:pPr lvl="1"/>
            <a:r>
              <a:rPr lang="en-US" dirty="0" smtClean="0"/>
              <a:t>(With high probability)</a:t>
            </a:r>
          </a:p>
          <a:p>
            <a:pPr lvl="1"/>
            <a:r>
              <a:rPr lang="en-US" dirty="0" smtClean="0"/>
              <a:t>Pastry’s locality properties</a:t>
            </a:r>
          </a:p>
        </p:txBody>
      </p:sp>
    </p:spTree>
    <p:extLst>
      <p:ext uri="{BB962C8B-B14F-4D97-AF65-F5344CB8AC3E}">
        <p14:creationId xmlns:p14="http://schemas.microsoft.com/office/powerpoint/2010/main" val="4255609915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PAST – Reclaim</a:t>
            </a:r>
            <a:endParaRPr lang="en-US" dirty="0"/>
          </a:p>
        </p:txBody>
      </p:sp>
      <p:sp>
        <p:nvSpPr>
          <p:cNvPr id="3" name="Slide Number Placeholder 2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D5018C4-273E-49AF-93AB-259FCF9A742C}" type="slidenum">
              <a:rPr lang="en-US" smtClean="0"/>
              <a:t>27</a:t>
            </a:fld>
            <a:endParaRPr lang="en-US"/>
          </a:p>
        </p:txBody>
      </p:sp>
      <p:sp>
        <p:nvSpPr>
          <p:cNvPr id="4" name="Content Placeholder 3"/>
          <p:cNvSpPr>
            <a:spLocks noGrp="1"/>
          </p:cNvSpPr>
          <p:nvPr>
            <p:ph sz="quarter" idx="1"/>
          </p:nvPr>
        </p:nvSpPr>
        <p:spPr/>
        <p:txBody>
          <a:bodyPr>
            <a:normAutofit/>
          </a:bodyPr>
          <a:lstStyle/>
          <a:p>
            <a:r>
              <a:rPr lang="en-US" dirty="0" smtClean="0"/>
              <a:t>reclaim(</a:t>
            </a:r>
            <a:r>
              <a:rPr lang="en-US" dirty="0" err="1" smtClean="0"/>
              <a:t>fileId</a:t>
            </a:r>
            <a:r>
              <a:rPr lang="en-US" dirty="0" smtClean="0"/>
              <a:t>, …)</a:t>
            </a:r>
          </a:p>
          <a:p>
            <a:r>
              <a:rPr lang="en-US" dirty="0" smtClean="0"/>
              <a:t>Send messages to node closest to file</a:t>
            </a:r>
          </a:p>
          <a:p>
            <a:pPr lvl="1"/>
            <a:r>
              <a:rPr lang="en-US" dirty="0" smtClean="0"/>
              <a:t>Node and the replicas can</a:t>
            </a:r>
            <a:r>
              <a:rPr lang="en-US" baseline="0" dirty="0" smtClean="0"/>
              <a:t> now delete file as they see fit</a:t>
            </a:r>
          </a:p>
          <a:p>
            <a:pPr lvl="0"/>
            <a:r>
              <a:rPr lang="en-US" dirty="0" smtClean="0"/>
              <a:t>Does not guarantee deletion</a:t>
            </a:r>
          </a:p>
          <a:p>
            <a:pPr lvl="1"/>
            <a:r>
              <a:rPr lang="en-US" dirty="0" smtClean="0"/>
              <a:t>Simply</a:t>
            </a:r>
            <a:r>
              <a:rPr lang="en-US" baseline="0" dirty="0" smtClean="0"/>
              <a:t> no longer guarantees it won’t be deleted</a:t>
            </a:r>
          </a:p>
          <a:p>
            <a:pPr lvl="0"/>
            <a:r>
              <a:rPr lang="en-US" baseline="0" dirty="0" smtClean="0"/>
              <a:t>Avoids complexity of deletion agreement protocols</a:t>
            </a:r>
          </a:p>
        </p:txBody>
      </p:sp>
    </p:spTree>
    <p:extLst>
      <p:ext uri="{BB962C8B-B14F-4D97-AF65-F5344CB8AC3E}">
        <p14:creationId xmlns:p14="http://schemas.microsoft.com/office/powerpoint/2010/main" val="103873388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Is</a:t>
            </a:r>
            <a:r>
              <a:rPr lang="en-US" baseline="0" dirty="0" smtClean="0"/>
              <a:t> this good enough?</a:t>
            </a:r>
            <a:endParaRPr lang="en-US" dirty="0"/>
          </a:p>
        </p:txBody>
      </p:sp>
      <p:sp>
        <p:nvSpPr>
          <p:cNvPr id="3" name="Slide Number Placeholder 2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D5018C4-273E-49AF-93AB-259FCF9A742C}" type="slidenum">
              <a:rPr lang="en-US" smtClean="0"/>
              <a:t>28</a:t>
            </a:fld>
            <a:endParaRPr lang="en-US"/>
          </a:p>
        </p:txBody>
      </p:sp>
      <p:sp>
        <p:nvSpPr>
          <p:cNvPr id="4" name="Content Placeholder 3"/>
          <p:cNvSpPr>
            <a:spLocks noGrp="1"/>
          </p:cNvSpPr>
          <p:nvPr>
            <p:ph sz="quarter" idx="1"/>
          </p:nvPr>
        </p:nvSpPr>
        <p:spPr/>
        <p:txBody>
          <a:bodyPr>
            <a:normAutofit/>
          </a:bodyPr>
          <a:lstStyle/>
          <a:p>
            <a:r>
              <a:rPr lang="en-US" dirty="0" smtClean="0"/>
              <a:t>Experimental results on this basic DHT store</a:t>
            </a:r>
          </a:p>
          <a:p>
            <a:pPr lvl="1"/>
            <a:r>
              <a:rPr lang="en-US" dirty="0" smtClean="0"/>
              <a:t>Numbers </a:t>
            </a:r>
            <a:r>
              <a:rPr lang="en-US" dirty="0"/>
              <a:t>from NATLR web proxy trace</a:t>
            </a:r>
          </a:p>
          <a:p>
            <a:pPr lvl="2"/>
            <a:r>
              <a:rPr lang="en-US" dirty="0"/>
              <a:t>Full details in evaluation later</a:t>
            </a:r>
          </a:p>
          <a:p>
            <a:pPr lvl="1"/>
            <a:r>
              <a:rPr lang="en-US" dirty="0"/>
              <a:t>Hosts modeled after corporate desktop </a:t>
            </a:r>
            <a:r>
              <a:rPr lang="en-US" dirty="0" smtClean="0"/>
              <a:t>environment</a:t>
            </a:r>
          </a:p>
          <a:p>
            <a:r>
              <a:rPr lang="en-US" dirty="0" smtClean="0"/>
              <a:t>Results</a:t>
            </a:r>
          </a:p>
          <a:p>
            <a:pPr lvl="1"/>
            <a:r>
              <a:rPr lang="en-US" dirty="0" smtClean="0"/>
              <a:t>Many insertion failures (51.1%)</a:t>
            </a:r>
          </a:p>
          <a:p>
            <a:pPr lvl="1"/>
            <a:r>
              <a:rPr lang="en-US" dirty="0" smtClean="0"/>
              <a:t>Poor system utilization (60.8%)</a:t>
            </a:r>
          </a:p>
          <a:p>
            <a:r>
              <a:rPr lang="en-US" dirty="0" smtClean="0"/>
              <a:t>What causes all the failures?</a:t>
            </a:r>
          </a:p>
        </p:txBody>
      </p:sp>
    </p:spTree>
    <p:extLst>
      <p:ext uri="{BB962C8B-B14F-4D97-AF65-F5344CB8AC3E}">
        <p14:creationId xmlns:p14="http://schemas.microsoft.com/office/powerpoint/2010/main" val="2264595050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The Problem</a:t>
            </a:r>
            <a:endParaRPr lang="en-US" dirty="0"/>
          </a:p>
        </p:txBody>
      </p:sp>
      <p:sp>
        <p:nvSpPr>
          <p:cNvPr id="3" name="Slide Number Placeholder 2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D5018C4-273E-49AF-93AB-259FCF9A742C}" type="slidenum">
              <a:rPr lang="en-US" smtClean="0"/>
              <a:t>29</a:t>
            </a:fld>
            <a:endParaRPr lang="en-US"/>
          </a:p>
        </p:txBody>
      </p:sp>
      <p:sp>
        <p:nvSpPr>
          <p:cNvPr id="4" name="Content Placeholder 3"/>
          <p:cNvSpPr>
            <a:spLocks noGrp="1"/>
          </p:cNvSpPr>
          <p:nvPr>
            <p:ph sz="quarter" idx="1"/>
          </p:nvPr>
        </p:nvSpPr>
        <p:spPr/>
        <p:txBody>
          <a:bodyPr>
            <a:normAutofit lnSpcReduction="10000"/>
          </a:bodyPr>
          <a:lstStyle/>
          <a:p>
            <a:r>
              <a:rPr lang="en-US" dirty="0" smtClean="0"/>
              <a:t>Storage Imbalance</a:t>
            </a:r>
          </a:p>
          <a:p>
            <a:pPr lvl="0"/>
            <a:r>
              <a:rPr lang="en-US" dirty="0" smtClean="0"/>
              <a:t>File assignment might be uneven</a:t>
            </a:r>
          </a:p>
          <a:p>
            <a:pPr lvl="1"/>
            <a:r>
              <a:rPr lang="en-US" dirty="0" smtClean="0"/>
              <a:t>Despite hashing properties</a:t>
            </a:r>
          </a:p>
          <a:p>
            <a:pPr lvl="0"/>
            <a:r>
              <a:rPr lang="en-US" dirty="0" smtClean="0"/>
              <a:t>Files are different sizes</a:t>
            </a:r>
          </a:p>
          <a:p>
            <a:pPr lvl="0"/>
            <a:r>
              <a:rPr lang="en-US" dirty="0" smtClean="0"/>
              <a:t>Nodes have different capacities</a:t>
            </a:r>
          </a:p>
          <a:p>
            <a:pPr lvl="1"/>
            <a:r>
              <a:rPr lang="en-US" dirty="0" smtClean="0"/>
              <a:t>Note:</a:t>
            </a:r>
            <a:r>
              <a:rPr lang="en-US" baseline="0" dirty="0" smtClean="0"/>
              <a:t> Pastry assumes order of 2 magnitude capacity difference</a:t>
            </a:r>
          </a:p>
          <a:p>
            <a:pPr lvl="1"/>
            <a:r>
              <a:rPr lang="en-US" dirty="0" smtClean="0"/>
              <a:t>Too small, node rejected</a:t>
            </a:r>
          </a:p>
          <a:p>
            <a:pPr lvl="1"/>
            <a:r>
              <a:rPr lang="en-US" dirty="0" smtClean="0"/>
              <a:t>Too large, node requested to rejoin as multiple nodes</a:t>
            </a:r>
          </a:p>
          <a:p>
            <a:pPr lvl="0"/>
            <a:r>
              <a:rPr lang="en-US" dirty="0" smtClean="0"/>
              <a:t>Would imbalance</a:t>
            </a:r>
            <a:r>
              <a:rPr lang="en-US" baseline="0" dirty="0" smtClean="0"/>
              <a:t> be as much of a problem if the files were fragmented</a:t>
            </a:r>
            <a:r>
              <a:rPr lang="en-US" baseline="0" dirty="0" smtClean="0"/>
              <a:t>?  If so,</a:t>
            </a:r>
            <a:r>
              <a:rPr lang="en-US" dirty="0" smtClean="0"/>
              <a:t> why does PAST not break apart the files?</a:t>
            </a:r>
            <a:endParaRPr lang="en-US" baseline="0" dirty="0" smtClean="0"/>
          </a:p>
        </p:txBody>
      </p:sp>
    </p:spTree>
    <p:extLst>
      <p:ext uri="{BB962C8B-B14F-4D97-AF65-F5344CB8AC3E}">
        <p14:creationId xmlns:p14="http://schemas.microsoft.com/office/powerpoint/2010/main" val="2664478949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3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US" dirty="0" smtClean="0"/>
              <a:t>The Solution:</a:t>
            </a:r>
            <a:r>
              <a:rPr lang="en-US" baseline="0" dirty="0" smtClean="0"/>
              <a:t> Storage Management</a:t>
            </a:r>
            <a:endParaRPr lang="en-US" dirty="0"/>
          </a:p>
        </p:txBody>
      </p:sp>
      <p:sp>
        <p:nvSpPr>
          <p:cNvPr id="3" name="Slide Number Placeholder 2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D5018C4-273E-49AF-93AB-259FCF9A742C}" type="slidenum">
              <a:rPr lang="en-US" smtClean="0"/>
              <a:t>30</a:t>
            </a:fld>
            <a:endParaRPr lang="en-US"/>
          </a:p>
        </p:txBody>
      </p:sp>
      <p:sp>
        <p:nvSpPr>
          <p:cNvPr id="4" name="Content Placeholder 3"/>
          <p:cNvSpPr>
            <a:spLocks noGrp="1"/>
          </p:cNvSpPr>
          <p:nvPr>
            <p:ph sz="quarter" idx="1"/>
          </p:nvPr>
        </p:nvSpPr>
        <p:spPr/>
        <p:txBody>
          <a:bodyPr/>
          <a:lstStyle/>
          <a:p>
            <a:r>
              <a:rPr lang="en-US" dirty="0" smtClean="0"/>
              <a:t>Replica</a:t>
            </a:r>
            <a:r>
              <a:rPr lang="en-US" baseline="0" dirty="0" smtClean="0"/>
              <a:t> Diversion</a:t>
            </a:r>
          </a:p>
          <a:p>
            <a:pPr lvl="1"/>
            <a:r>
              <a:rPr lang="en-US" baseline="0" dirty="0" smtClean="0"/>
              <a:t>Balance free space amongst nodes in a leaf set</a:t>
            </a:r>
          </a:p>
          <a:p>
            <a:pPr lvl="0"/>
            <a:r>
              <a:rPr lang="en-US" dirty="0" smtClean="0"/>
              <a:t>File Diversion</a:t>
            </a:r>
          </a:p>
          <a:p>
            <a:pPr lvl="1"/>
            <a:r>
              <a:rPr lang="en-US" dirty="0" smtClean="0"/>
              <a:t>If replica diversion fails, try</a:t>
            </a:r>
            <a:r>
              <a:rPr lang="en-US" baseline="0" dirty="0" smtClean="0"/>
              <a:t> elsewhere</a:t>
            </a:r>
          </a:p>
          <a:p>
            <a:pPr lvl="0"/>
            <a:r>
              <a:rPr lang="en-US" dirty="0" smtClean="0"/>
              <a:t>Replication maintenance</a:t>
            </a:r>
          </a:p>
          <a:p>
            <a:pPr lvl="1"/>
            <a:r>
              <a:rPr lang="en-US" dirty="0" smtClean="0"/>
              <a:t>How does PAST ensure sufficient replicas exist?</a:t>
            </a:r>
          </a:p>
        </p:txBody>
      </p:sp>
    </p:spTree>
    <p:extLst>
      <p:ext uri="{BB962C8B-B14F-4D97-AF65-F5344CB8AC3E}">
        <p14:creationId xmlns:p14="http://schemas.microsoft.com/office/powerpoint/2010/main" val="2004073815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3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Replica Diversion</a:t>
            </a:r>
            <a:endParaRPr lang="en-US" dirty="0"/>
          </a:p>
        </p:txBody>
      </p:sp>
      <p:sp>
        <p:nvSpPr>
          <p:cNvPr id="3" name="Slide Number Placeholder 2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D5018C4-273E-49AF-93AB-259FCF9A742C}" type="slidenum">
              <a:rPr lang="en-US" smtClean="0"/>
              <a:t>31</a:t>
            </a:fld>
            <a:endParaRPr lang="en-US"/>
          </a:p>
        </p:txBody>
      </p:sp>
      <p:sp>
        <p:nvSpPr>
          <p:cNvPr id="4" name="Content Placeholder 3"/>
          <p:cNvSpPr>
            <a:spLocks noGrp="1"/>
          </p:cNvSpPr>
          <p:nvPr>
            <p:ph sz="quarter" idx="1"/>
          </p:nvPr>
        </p:nvSpPr>
        <p:spPr/>
        <p:txBody>
          <a:bodyPr/>
          <a:lstStyle/>
          <a:p>
            <a:pPr marL="274320" marR="0" indent="-274320" algn="l" defTabSz="914400" rtl="0" eaLnBrk="1" fontAlgn="auto" latinLnBrk="0" hangingPunct="1">
              <a:lnSpc>
                <a:spcPct val="100000"/>
              </a:lnSpc>
              <a:spcBef>
                <a:spcPct val="20000"/>
              </a:spcBef>
              <a:spcAft>
                <a:spcPts val="0"/>
              </a:spcAft>
              <a:buClr>
                <a:schemeClr val="accent1"/>
              </a:buClr>
              <a:buSzPct val="85000"/>
              <a:buFont typeface="Wingdings 2"/>
              <a:buChar char=""/>
              <a:tabLst/>
              <a:defRPr/>
            </a:pPr>
            <a:r>
              <a:rPr kumimoji="0" lang="en-US" sz="2700" kern="1200" dirty="0" smtClean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Concept</a:t>
            </a:r>
          </a:p>
          <a:p>
            <a:pPr lvl="1"/>
            <a:r>
              <a:rPr kumimoji="0" lang="en-US" sz="2200" kern="1200" baseline="0" dirty="0" smtClean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Balance free space amongst nodes in a leaf set</a:t>
            </a:r>
          </a:p>
          <a:p>
            <a:r>
              <a:rPr lang="en-US" dirty="0" smtClean="0"/>
              <a:t>Consider insert request:</a:t>
            </a:r>
          </a:p>
          <a:p>
            <a:endParaRPr lang="en-US" dirty="0"/>
          </a:p>
        </p:txBody>
      </p:sp>
      <p:grpSp>
        <p:nvGrpSpPr>
          <p:cNvPr id="5" name="Group 45"/>
          <p:cNvGrpSpPr>
            <a:grpSpLocks noChangeAspect="1"/>
          </p:cNvGrpSpPr>
          <p:nvPr/>
        </p:nvGrpSpPr>
        <p:grpSpPr bwMode="auto">
          <a:xfrm>
            <a:off x="2731262" y="2867485"/>
            <a:ext cx="3347514" cy="3291840"/>
            <a:chOff x="352" y="1120"/>
            <a:chExt cx="2886" cy="2838"/>
          </a:xfrm>
        </p:grpSpPr>
        <p:sp>
          <p:nvSpPr>
            <p:cNvPr id="6" name="Oval 3"/>
            <p:cNvSpPr>
              <a:spLocks noChangeArrowheads="1"/>
            </p:cNvSpPr>
            <p:nvPr/>
          </p:nvSpPr>
          <p:spPr bwMode="auto">
            <a:xfrm>
              <a:off x="400" y="1168"/>
              <a:ext cx="2784" cy="2736"/>
            </a:xfrm>
            <a:prstGeom prst="ellipse">
              <a:avLst/>
            </a:prstGeom>
            <a:noFill/>
            <a:ln w="15875">
              <a:solidFill>
                <a:schemeClr val="tx1"/>
              </a:solidFill>
              <a:round/>
              <a:headEnd/>
              <a:tailEnd/>
            </a:ln>
            <a:effectLst/>
            <a:extLst>
              <a:ext uri="{909E8E84-426E-40DD-AFC4-6F175D3DCCD1}">
                <a14:hiddenFill xmlns:a14="http://schemas.microsoft.com/office/drawing/2010/main">
                  <a:solidFill>
                    <a:schemeClr val="accent1"/>
                  </a:solidFill>
                </a14:hiddenFill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  <p:txBody>
            <a:bodyPr wrap="none" anchor="ctr"/>
            <a:lstStyle/>
            <a:p>
              <a:endParaRPr lang="en-US"/>
            </a:p>
          </p:txBody>
        </p:sp>
        <p:pic>
          <p:nvPicPr>
            <p:cNvPr id="7" name="Picture 4"/>
            <p:cNvPicPr>
              <a:picLocks noChangeArrowheads="1"/>
            </p:cNvPicPr>
            <p:nvPr/>
          </p:nvPicPr>
          <p:blipFill>
            <a:blip r:embed="rId2" cstate="print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3136" y="2368"/>
              <a:ext cx="102" cy="102"/>
            </a:xfrm>
            <a:prstGeom prst="rect">
              <a:avLst/>
            </a:prstGeom>
            <a:noFill/>
            <a:ln>
              <a:noFill/>
            </a:ln>
            <a:effectLst/>
            <a:extLst>
              <a:ext uri="{909E8E84-426E-40DD-AFC4-6F175D3DCCD1}">
                <a14:hiddenFill xmlns:a14="http://schemas.microsoft.com/office/drawing/2010/main">
                  <a:solidFill>
                    <a:schemeClr val="accent1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chemeClr val="tx1"/>
                  </a:solidFill>
                  <a:miter lim="800000"/>
                  <a:headEnd/>
                  <a:tailEnd/>
                </a14:hiddenLine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</p:pic>
        <p:pic>
          <p:nvPicPr>
            <p:cNvPr id="8" name="Picture 5"/>
            <p:cNvPicPr>
              <a:picLocks noChangeArrowheads="1"/>
            </p:cNvPicPr>
            <p:nvPr/>
          </p:nvPicPr>
          <p:blipFill>
            <a:blip r:embed="rId2" cstate="print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3088" y="2128"/>
              <a:ext cx="102" cy="102"/>
            </a:xfrm>
            <a:prstGeom prst="rect">
              <a:avLst/>
            </a:prstGeom>
            <a:noFill/>
            <a:ln>
              <a:noFill/>
            </a:ln>
            <a:effectLst/>
            <a:extLst>
              <a:ext uri="{909E8E84-426E-40DD-AFC4-6F175D3DCCD1}">
                <a14:hiddenFill xmlns:a14="http://schemas.microsoft.com/office/drawing/2010/main">
                  <a:solidFill>
                    <a:schemeClr val="accent1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chemeClr val="tx1"/>
                  </a:solidFill>
                  <a:miter lim="800000"/>
                  <a:headEnd/>
                  <a:tailEnd/>
                </a14:hiddenLine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</p:pic>
        <p:pic>
          <p:nvPicPr>
            <p:cNvPr id="9" name="Picture 6"/>
            <p:cNvPicPr>
              <a:picLocks noChangeArrowheads="1"/>
            </p:cNvPicPr>
            <p:nvPr/>
          </p:nvPicPr>
          <p:blipFill>
            <a:blip r:embed="rId2" cstate="print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2944" y="1792"/>
              <a:ext cx="102" cy="102"/>
            </a:xfrm>
            <a:prstGeom prst="rect">
              <a:avLst/>
            </a:prstGeom>
            <a:noFill/>
            <a:ln>
              <a:noFill/>
            </a:ln>
            <a:effectLst/>
            <a:extLst>
              <a:ext uri="{909E8E84-426E-40DD-AFC4-6F175D3DCCD1}">
                <a14:hiddenFill xmlns:a14="http://schemas.microsoft.com/office/drawing/2010/main">
                  <a:solidFill>
                    <a:schemeClr val="accent1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chemeClr val="tx1"/>
                  </a:solidFill>
                  <a:miter lim="800000"/>
                  <a:headEnd/>
                  <a:tailEnd/>
                </a14:hiddenLine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</p:pic>
        <p:pic>
          <p:nvPicPr>
            <p:cNvPr id="10" name="Picture 7"/>
            <p:cNvPicPr>
              <a:picLocks noChangeArrowheads="1"/>
            </p:cNvPicPr>
            <p:nvPr/>
          </p:nvPicPr>
          <p:blipFill>
            <a:blip r:embed="rId2" cstate="print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3040" y="3040"/>
              <a:ext cx="102" cy="102"/>
            </a:xfrm>
            <a:prstGeom prst="rect">
              <a:avLst/>
            </a:prstGeom>
            <a:noFill/>
            <a:ln>
              <a:noFill/>
            </a:ln>
            <a:effectLst/>
            <a:extLst>
              <a:ext uri="{909E8E84-426E-40DD-AFC4-6F175D3DCCD1}">
                <a14:hiddenFill xmlns:a14="http://schemas.microsoft.com/office/drawing/2010/main">
                  <a:solidFill>
                    <a:schemeClr val="accent1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chemeClr val="tx1"/>
                  </a:solidFill>
                  <a:miter lim="800000"/>
                  <a:headEnd/>
                  <a:tailEnd/>
                </a14:hiddenLine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</p:pic>
        <p:pic>
          <p:nvPicPr>
            <p:cNvPr id="11" name="Picture 8"/>
            <p:cNvPicPr>
              <a:picLocks noChangeArrowheads="1"/>
            </p:cNvPicPr>
            <p:nvPr/>
          </p:nvPicPr>
          <p:blipFill>
            <a:blip r:embed="rId2" cstate="print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2752" y="3424"/>
              <a:ext cx="102" cy="102"/>
            </a:xfrm>
            <a:prstGeom prst="rect">
              <a:avLst/>
            </a:prstGeom>
            <a:noFill/>
            <a:ln>
              <a:noFill/>
            </a:ln>
            <a:effectLst/>
            <a:extLst>
              <a:ext uri="{909E8E84-426E-40DD-AFC4-6F175D3DCCD1}">
                <a14:hiddenFill xmlns:a14="http://schemas.microsoft.com/office/drawing/2010/main">
                  <a:solidFill>
                    <a:schemeClr val="accent1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chemeClr val="tx1"/>
                  </a:solidFill>
                  <a:miter lim="800000"/>
                  <a:headEnd/>
                  <a:tailEnd/>
                </a14:hiddenLine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</p:pic>
        <p:pic>
          <p:nvPicPr>
            <p:cNvPr id="12" name="Picture 9"/>
            <p:cNvPicPr>
              <a:picLocks noChangeArrowheads="1"/>
            </p:cNvPicPr>
            <p:nvPr/>
          </p:nvPicPr>
          <p:blipFill>
            <a:blip r:embed="rId2" cstate="print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496" y="1936"/>
              <a:ext cx="102" cy="102"/>
            </a:xfrm>
            <a:prstGeom prst="rect">
              <a:avLst/>
            </a:prstGeom>
            <a:noFill/>
            <a:ln>
              <a:noFill/>
            </a:ln>
            <a:effectLst/>
            <a:extLst>
              <a:ext uri="{909E8E84-426E-40DD-AFC4-6F175D3DCCD1}">
                <a14:hiddenFill xmlns:a14="http://schemas.microsoft.com/office/drawing/2010/main">
                  <a:solidFill>
                    <a:schemeClr val="accent1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chemeClr val="tx1"/>
                  </a:solidFill>
                  <a:miter lim="800000"/>
                  <a:headEnd/>
                  <a:tailEnd/>
                </a14:hiddenLine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</p:pic>
        <p:pic>
          <p:nvPicPr>
            <p:cNvPr id="13" name="Picture 10"/>
            <p:cNvPicPr>
              <a:picLocks noChangeArrowheads="1"/>
            </p:cNvPicPr>
            <p:nvPr/>
          </p:nvPicPr>
          <p:blipFill>
            <a:blip r:embed="rId2" cstate="print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448" y="2944"/>
              <a:ext cx="102" cy="102"/>
            </a:xfrm>
            <a:prstGeom prst="rect">
              <a:avLst/>
            </a:prstGeom>
            <a:noFill/>
            <a:ln>
              <a:noFill/>
            </a:ln>
            <a:effectLst/>
            <a:extLst>
              <a:ext uri="{909E8E84-426E-40DD-AFC4-6F175D3DCCD1}">
                <a14:hiddenFill xmlns:a14="http://schemas.microsoft.com/office/drawing/2010/main">
                  <a:solidFill>
                    <a:schemeClr val="accent1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chemeClr val="tx1"/>
                  </a:solidFill>
                  <a:miter lim="800000"/>
                  <a:headEnd/>
                  <a:tailEnd/>
                </a14:hiddenLine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</p:pic>
        <p:pic>
          <p:nvPicPr>
            <p:cNvPr id="14" name="Picture 11"/>
            <p:cNvPicPr>
              <a:picLocks noChangeArrowheads="1"/>
            </p:cNvPicPr>
            <p:nvPr/>
          </p:nvPicPr>
          <p:blipFill>
            <a:blip r:embed="rId2" cstate="print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688" y="1648"/>
              <a:ext cx="102" cy="102"/>
            </a:xfrm>
            <a:prstGeom prst="rect">
              <a:avLst/>
            </a:prstGeom>
            <a:noFill/>
            <a:ln>
              <a:noFill/>
            </a:ln>
            <a:effectLst/>
            <a:extLst>
              <a:ext uri="{909E8E84-426E-40DD-AFC4-6F175D3DCCD1}">
                <a14:hiddenFill xmlns:a14="http://schemas.microsoft.com/office/drawing/2010/main">
                  <a:solidFill>
                    <a:schemeClr val="accent1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chemeClr val="tx1"/>
                  </a:solidFill>
                  <a:miter lim="800000"/>
                  <a:headEnd/>
                  <a:tailEnd/>
                </a14:hiddenLine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</p:pic>
        <p:pic>
          <p:nvPicPr>
            <p:cNvPr id="15" name="Picture 12"/>
            <p:cNvPicPr>
              <a:picLocks noChangeArrowheads="1"/>
            </p:cNvPicPr>
            <p:nvPr/>
          </p:nvPicPr>
          <p:blipFill>
            <a:blip r:embed="rId2" cstate="print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1216" y="1264"/>
              <a:ext cx="102" cy="102"/>
            </a:xfrm>
            <a:prstGeom prst="rect">
              <a:avLst/>
            </a:prstGeom>
            <a:noFill/>
            <a:ln>
              <a:noFill/>
            </a:ln>
            <a:effectLst/>
            <a:extLst>
              <a:ext uri="{909E8E84-426E-40DD-AFC4-6F175D3DCCD1}">
                <a14:hiddenFill xmlns:a14="http://schemas.microsoft.com/office/drawing/2010/main">
                  <a:solidFill>
                    <a:schemeClr val="accent1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chemeClr val="tx1"/>
                  </a:solidFill>
                  <a:miter lim="800000"/>
                  <a:headEnd/>
                  <a:tailEnd/>
                </a14:hiddenLine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</p:pic>
        <p:pic>
          <p:nvPicPr>
            <p:cNvPr id="16" name="Picture 13"/>
            <p:cNvPicPr>
              <a:picLocks noChangeArrowheads="1"/>
            </p:cNvPicPr>
            <p:nvPr/>
          </p:nvPicPr>
          <p:blipFill>
            <a:blip r:embed="rId2" cstate="print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1696" y="3856"/>
              <a:ext cx="102" cy="102"/>
            </a:xfrm>
            <a:prstGeom prst="rect">
              <a:avLst/>
            </a:prstGeom>
            <a:noFill/>
            <a:ln>
              <a:noFill/>
            </a:ln>
            <a:effectLst/>
            <a:extLst>
              <a:ext uri="{909E8E84-426E-40DD-AFC4-6F175D3DCCD1}">
                <a14:hiddenFill xmlns:a14="http://schemas.microsoft.com/office/drawing/2010/main">
                  <a:solidFill>
                    <a:schemeClr val="accent1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chemeClr val="tx1"/>
                  </a:solidFill>
                  <a:miter lim="800000"/>
                  <a:headEnd/>
                  <a:tailEnd/>
                </a14:hiddenLine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</p:pic>
        <p:pic>
          <p:nvPicPr>
            <p:cNvPr id="17" name="Picture 14"/>
            <p:cNvPicPr>
              <a:picLocks noChangeArrowheads="1"/>
            </p:cNvPicPr>
            <p:nvPr/>
          </p:nvPicPr>
          <p:blipFill>
            <a:blip r:embed="rId2" cstate="print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2128" y="1168"/>
              <a:ext cx="102" cy="102"/>
            </a:xfrm>
            <a:prstGeom prst="rect">
              <a:avLst/>
            </a:prstGeom>
            <a:noFill/>
            <a:ln>
              <a:noFill/>
            </a:ln>
            <a:effectLst/>
            <a:extLst>
              <a:ext uri="{909E8E84-426E-40DD-AFC4-6F175D3DCCD1}">
                <a14:hiddenFill xmlns:a14="http://schemas.microsoft.com/office/drawing/2010/main">
                  <a:solidFill>
                    <a:schemeClr val="accent1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chemeClr val="tx1"/>
                  </a:solidFill>
                  <a:miter lim="800000"/>
                  <a:headEnd/>
                  <a:tailEnd/>
                </a14:hiddenLine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</p:pic>
        <p:pic>
          <p:nvPicPr>
            <p:cNvPr id="18" name="Picture 15"/>
            <p:cNvPicPr>
              <a:picLocks noChangeArrowheads="1"/>
            </p:cNvPicPr>
            <p:nvPr/>
          </p:nvPicPr>
          <p:blipFill>
            <a:blip r:embed="rId2" cstate="print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832" y="1504"/>
              <a:ext cx="102" cy="102"/>
            </a:xfrm>
            <a:prstGeom prst="rect">
              <a:avLst/>
            </a:prstGeom>
            <a:noFill/>
            <a:ln>
              <a:noFill/>
            </a:ln>
            <a:effectLst/>
            <a:extLst>
              <a:ext uri="{909E8E84-426E-40DD-AFC4-6F175D3DCCD1}">
                <a14:hiddenFill xmlns:a14="http://schemas.microsoft.com/office/drawing/2010/main">
                  <a:solidFill>
                    <a:schemeClr val="accent1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chemeClr val="tx1"/>
                  </a:solidFill>
                  <a:miter lim="800000"/>
                  <a:headEnd/>
                  <a:tailEnd/>
                </a14:hiddenLine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</p:pic>
        <p:pic>
          <p:nvPicPr>
            <p:cNvPr id="19" name="Picture 16"/>
            <p:cNvPicPr>
              <a:picLocks noChangeArrowheads="1"/>
            </p:cNvPicPr>
            <p:nvPr/>
          </p:nvPicPr>
          <p:blipFill>
            <a:blip r:embed="rId2" cstate="print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352" y="2608"/>
              <a:ext cx="102" cy="102"/>
            </a:xfrm>
            <a:prstGeom prst="rect">
              <a:avLst/>
            </a:prstGeom>
            <a:noFill/>
            <a:ln>
              <a:noFill/>
            </a:ln>
            <a:effectLst/>
            <a:extLst>
              <a:ext uri="{909E8E84-426E-40DD-AFC4-6F175D3DCCD1}">
                <a14:hiddenFill xmlns:a14="http://schemas.microsoft.com/office/drawing/2010/main">
                  <a:solidFill>
                    <a:schemeClr val="accent1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chemeClr val="tx1"/>
                  </a:solidFill>
                  <a:miter lim="800000"/>
                  <a:headEnd/>
                  <a:tailEnd/>
                </a14:hiddenLine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</p:pic>
        <p:pic>
          <p:nvPicPr>
            <p:cNvPr id="20" name="Picture 17"/>
            <p:cNvPicPr>
              <a:picLocks noChangeArrowheads="1"/>
            </p:cNvPicPr>
            <p:nvPr/>
          </p:nvPicPr>
          <p:blipFill>
            <a:blip r:embed="rId2" cstate="print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1258" y="3772"/>
              <a:ext cx="102" cy="102"/>
            </a:xfrm>
            <a:prstGeom prst="rect">
              <a:avLst/>
            </a:prstGeom>
            <a:noFill/>
            <a:ln>
              <a:noFill/>
            </a:ln>
            <a:effectLst/>
            <a:extLst>
              <a:ext uri="{909E8E84-426E-40DD-AFC4-6F175D3DCCD1}">
                <a14:hiddenFill xmlns:a14="http://schemas.microsoft.com/office/drawing/2010/main">
                  <a:solidFill>
                    <a:schemeClr val="accent1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chemeClr val="tx1"/>
                  </a:solidFill>
                  <a:miter lim="800000"/>
                  <a:headEnd/>
                  <a:tailEnd/>
                </a14:hiddenLine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</p:pic>
        <p:pic>
          <p:nvPicPr>
            <p:cNvPr id="21" name="Picture 18"/>
            <p:cNvPicPr>
              <a:picLocks noChangeArrowheads="1"/>
            </p:cNvPicPr>
            <p:nvPr/>
          </p:nvPicPr>
          <p:blipFill>
            <a:blip r:embed="rId2" cstate="print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544" y="3184"/>
              <a:ext cx="102" cy="102"/>
            </a:xfrm>
            <a:prstGeom prst="rect">
              <a:avLst/>
            </a:prstGeom>
            <a:noFill/>
            <a:ln>
              <a:noFill/>
            </a:ln>
            <a:effectLst/>
            <a:extLst>
              <a:ext uri="{909E8E84-426E-40DD-AFC4-6F175D3DCCD1}">
                <a14:hiddenFill xmlns:a14="http://schemas.microsoft.com/office/drawing/2010/main">
                  <a:solidFill>
                    <a:schemeClr val="accent1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chemeClr val="tx1"/>
                  </a:solidFill>
                  <a:miter lim="800000"/>
                  <a:headEnd/>
                  <a:tailEnd/>
                </a14:hiddenLine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</p:pic>
        <p:pic>
          <p:nvPicPr>
            <p:cNvPr id="22" name="Picture 19"/>
            <p:cNvPicPr>
              <a:picLocks noChangeArrowheads="1"/>
            </p:cNvPicPr>
            <p:nvPr/>
          </p:nvPicPr>
          <p:blipFill>
            <a:blip r:embed="rId2" cstate="print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1120" y="3712"/>
              <a:ext cx="102" cy="102"/>
            </a:xfrm>
            <a:prstGeom prst="rect">
              <a:avLst/>
            </a:prstGeom>
            <a:noFill/>
            <a:ln>
              <a:noFill/>
            </a:ln>
            <a:effectLst/>
            <a:extLst>
              <a:ext uri="{909E8E84-426E-40DD-AFC4-6F175D3DCCD1}">
                <a14:hiddenFill xmlns:a14="http://schemas.microsoft.com/office/drawing/2010/main">
                  <a:solidFill>
                    <a:schemeClr val="accent1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chemeClr val="tx1"/>
                  </a:solidFill>
                  <a:miter lim="800000"/>
                  <a:headEnd/>
                  <a:tailEnd/>
                </a14:hiddenLine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</p:pic>
        <p:pic>
          <p:nvPicPr>
            <p:cNvPr id="23" name="Picture 20"/>
            <p:cNvPicPr>
              <a:picLocks noChangeArrowheads="1"/>
            </p:cNvPicPr>
            <p:nvPr/>
          </p:nvPicPr>
          <p:blipFill>
            <a:blip r:embed="rId2" cstate="print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2560" y="3616"/>
              <a:ext cx="102" cy="102"/>
            </a:xfrm>
            <a:prstGeom prst="rect">
              <a:avLst/>
            </a:prstGeom>
            <a:noFill/>
            <a:ln>
              <a:noFill/>
            </a:ln>
            <a:effectLst/>
            <a:extLst>
              <a:ext uri="{909E8E84-426E-40DD-AFC4-6F175D3DCCD1}">
                <a14:hiddenFill xmlns:a14="http://schemas.microsoft.com/office/drawing/2010/main">
                  <a:solidFill>
                    <a:schemeClr val="accent1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chemeClr val="tx1"/>
                  </a:solidFill>
                  <a:miter lim="800000"/>
                  <a:headEnd/>
                  <a:tailEnd/>
                </a14:hiddenLine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</p:pic>
        <p:pic>
          <p:nvPicPr>
            <p:cNvPr id="24" name="Picture 21"/>
            <p:cNvPicPr>
              <a:picLocks noChangeArrowheads="1"/>
            </p:cNvPicPr>
            <p:nvPr/>
          </p:nvPicPr>
          <p:blipFill>
            <a:blip r:embed="rId2" cstate="print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1456" y="1168"/>
              <a:ext cx="102" cy="102"/>
            </a:xfrm>
            <a:prstGeom prst="rect">
              <a:avLst/>
            </a:prstGeom>
            <a:noFill/>
            <a:ln>
              <a:noFill/>
            </a:ln>
            <a:effectLst/>
            <a:extLst>
              <a:ext uri="{909E8E84-426E-40DD-AFC4-6F175D3DCCD1}">
                <a14:hiddenFill xmlns:a14="http://schemas.microsoft.com/office/drawing/2010/main">
                  <a:solidFill>
                    <a:schemeClr val="accent1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chemeClr val="tx1"/>
                  </a:solidFill>
                  <a:miter lim="800000"/>
                  <a:headEnd/>
                  <a:tailEnd/>
                </a14:hiddenLine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</p:pic>
        <p:pic>
          <p:nvPicPr>
            <p:cNvPr id="25" name="Picture 22"/>
            <p:cNvPicPr>
              <a:picLocks noChangeArrowheads="1"/>
            </p:cNvPicPr>
            <p:nvPr/>
          </p:nvPicPr>
          <p:blipFill>
            <a:blip r:embed="rId2" cstate="print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2528" y="1367"/>
              <a:ext cx="102" cy="102"/>
            </a:xfrm>
            <a:prstGeom prst="rect">
              <a:avLst/>
            </a:prstGeom>
            <a:noFill/>
            <a:ln>
              <a:noFill/>
            </a:ln>
            <a:effectLst/>
            <a:extLst>
              <a:ext uri="{909E8E84-426E-40DD-AFC4-6F175D3DCCD1}">
                <a14:hiddenFill xmlns:a14="http://schemas.microsoft.com/office/drawing/2010/main">
                  <a:solidFill>
                    <a:schemeClr val="accent1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chemeClr val="tx1"/>
                  </a:solidFill>
                  <a:miter lim="800000"/>
                  <a:headEnd/>
                  <a:tailEnd/>
                </a14:hiddenLine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</p:pic>
        <p:pic>
          <p:nvPicPr>
            <p:cNvPr id="26" name="Picture 23"/>
            <p:cNvPicPr>
              <a:picLocks noChangeArrowheads="1"/>
            </p:cNvPicPr>
            <p:nvPr/>
          </p:nvPicPr>
          <p:blipFill>
            <a:blip r:embed="rId2" cstate="print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400" y="2176"/>
              <a:ext cx="102" cy="102"/>
            </a:xfrm>
            <a:prstGeom prst="rect">
              <a:avLst/>
            </a:prstGeom>
            <a:noFill/>
            <a:ln>
              <a:noFill/>
            </a:ln>
            <a:effectLst/>
            <a:extLst>
              <a:ext uri="{909E8E84-426E-40DD-AFC4-6F175D3DCCD1}">
                <a14:hiddenFill xmlns:a14="http://schemas.microsoft.com/office/drawing/2010/main">
                  <a:solidFill>
                    <a:schemeClr val="accent1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chemeClr val="tx1"/>
                  </a:solidFill>
                  <a:miter lim="800000"/>
                  <a:headEnd/>
                  <a:tailEnd/>
                </a14:hiddenLine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</p:pic>
        <p:pic>
          <p:nvPicPr>
            <p:cNvPr id="27" name="Picture 24"/>
            <p:cNvPicPr>
              <a:picLocks noChangeArrowheads="1"/>
            </p:cNvPicPr>
            <p:nvPr/>
          </p:nvPicPr>
          <p:blipFill>
            <a:blip r:embed="rId2" cstate="print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2896" y="3280"/>
              <a:ext cx="102" cy="102"/>
            </a:xfrm>
            <a:prstGeom prst="rect">
              <a:avLst/>
            </a:prstGeom>
            <a:noFill/>
            <a:ln>
              <a:noFill/>
            </a:ln>
            <a:effectLst/>
            <a:extLst>
              <a:ext uri="{909E8E84-426E-40DD-AFC4-6F175D3DCCD1}">
                <a14:hiddenFill xmlns:a14="http://schemas.microsoft.com/office/drawing/2010/main">
                  <a:solidFill>
                    <a:schemeClr val="accent1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chemeClr val="tx1"/>
                  </a:solidFill>
                  <a:miter lim="800000"/>
                  <a:headEnd/>
                  <a:tailEnd/>
                </a14:hiddenLine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</p:pic>
        <p:pic>
          <p:nvPicPr>
            <p:cNvPr id="28" name="Picture 25"/>
            <p:cNvPicPr>
              <a:picLocks noChangeArrowheads="1"/>
            </p:cNvPicPr>
            <p:nvPr/>
          </p:nvPicPr>
          <p:blipFill>
            <a:blip r:embed="rId2" cstate="print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2272" y="3760"/>
              <a:ext cx="102" cy="102"/>
            </a:xfrm>
            <a:prstGeom prst="rect">
              <a:avLst/>
            </a:prstGeom>
            <a:noFill/>
            <a:ln>
              <a:noFill/>
            </a:ln>
            <a:effectLst/>
            <a:extLst>
              <a:ext uri="{909E8E84-426E-40DD-AFC4-6F175D3DCCD1}">
                <a14:hiddenFill xmlns:a14="http://schemas.microsoft.com/office/drawing/2010/main">
                  <a:solidFill>
                    <a:schemeClr val="accent1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chemeClr val="tx1"/>
                  </a:solidFill>
                  <a:miter lim="800000"/>
                  <a:headEnd/>
                  <a:tailEnd/>
                </a14:hiddenLine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</p:pic>
        <p:pic>
          <p:nvPicPr>
            <p:cNvPr id="29" name="Picture 26"/>
            <p:cNvPicPr>
              <a:picLocks noChangeArrowheads="1"/>
            </p:cNvPicPr>
            <p:nvPr/>
          </p:nvPicPr>
          <p:blipFill>
            <a:blip r:embed="rId2" cstate="print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976" y="3616"/>
              <a:ext cx="102" cy="102"/>
            </a:xfrm>
            <a:prstGeom prst="rect">
              <a:avLst/>
            </a:prstGeom>
            <a:noFill/>
            <a:ln>
              <a:noFill/>
            </a:ln>
            <a:effectLst/>
            <a:extLst>
              <a:ext uri="{909E8E84-426E-40DD-AFC4-6F175D3DCCD1}">
                <a14:hiddenFill xmlns:a14="http://schemas.microsoft.com/office/drawing/2010/main">
                  <a:solidFill>
                    <a:schemeClr val="accent1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chemeClr val="tx1"/>
                  </a:solidFill>
                  <a:miter lim="800000"/>
                  <a:headEnd/>
                  <a:tailEnd/>
                </a14:hiddenLine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</p:pic>
        <p:sp>
          <p:nvSpPr>
            <p:cNvPr id="30" name="Line 28"/>
            <p:cNvSpPr>
              <a:spLocks noChangeShapeType="1"/>
            </p:cNvSpPr>
            <p:nvPr/>
          </p:nvSpPr>
          <p:spPr bwMode="auto">
            <a:xfrm flipH="1">
              <a:off x="2528" y="1685"/>
              <a:ext cx="336" cy="192"/>
            </a:xfrm>
            <a:prstGeom prst="line">
              <a:avLst/>
            </a:prstGeom>
            <a:noFill/>
            <a:ln w="28575">
              <a:solidFill>
                <a:srgbClr val="FF0000"/>
              </a:solidFill>
              <a:round/>
              <a:headEnd type="triangle" w="med" len="med"/>
              <a:tailEnd type="none" w="med" len="lg"/>
            </a:ln>
            <a:effectLst/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  <p:txBody>
            <a:bodyPr wrap="none" anchor="ctr"/>
            <a:lstStyle/>
            <a:p>
              <a:endParaRPr lang="en-US"/>
            </a:p>
          </p:txBody>
        </p:sp>
        <p:sp>
          <p:nvSpPr>
            <p:cNvPr id="31" name="Text Box 29"/>
            <p:cNvSpPr txBox="1">
              <a:spLocks noChangeArrowheads="1"/>
            </p:cNvSpPr>
            <p:nvPr/>
          </p:nvSpPr>
          <p:spPr bwMode="auto">
            <a:xfrm>
              <a:off x="1929" y="1936"/>
              <a:ext cx="601" cy="327"/>
            </a:xfrm>
            <a:prstGeom prst="rect">
              <a:avLst/>
            </a:prstGeom>
            <a:noFill/>
            <a:ln>
              <a:noFill/>
            </a:ln>
            <a:effectLst/>
            <a:extLst>
              <a:ext uri="{909E8E84-426E-40DD-AFC4-6F175D3DCCD1}">
                <a14:hiddenFill xmlns:a14="http://schemas.microsoft.com/office/drawing/2010/main">
                  <a:solidFill>
                    <a:srgbClr val="FF0000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chemeClr val="tx1"/>
                  </a:solidFill>
                  <a:miter lim="800000"/>
                  <a:headEnd/>
                  <a:tailEnd/>
                </a14:hiddenLine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  <p:txBody>
            <a:bodyPr wrap="none" anchor="ctr">
              <a:spAutoFit/>
            </a:bodyPr>
            <a:lstStyle/>
            <a:p>
              <a:pPr eaLnBrk="0" hangingPunct="0"/>
              <a:r>
                <a:rPr lang="en-US" sz="2800" dirty="0" err="1">
                  <a:solidFill>
                    <a:srgbClr val="F74209"/>
                  </a:solidFill>
                </a:rPr>
                <a:t>fileId</a:t>
              </a:r>
              <a:endParaRPr lang="en-US" sz="3600" dirty="0"/>
            </a:p>
          </p:txBody>
        </p:sp>
        <p:cxnSp>
          <p:nvCxnSpPr>
            <p:cNvPr id="32" name="AutoShape 31"/>
            <p:cNvCxnSpPr>
              <a:cxnSpLocks noChangeShapeType="1"/>
              <a:stCxn id="29" idx="0"/>
              <a:endCxn id="10" idx="1"/>
            </p:cNvCxnSpPr>
            <p:nvPr/>
          </p:nvCxnSpPr>
          <p:spPr bwMode="auto">
            <a:xfrm rot="16200000">
              <a:off x="1771" y="2347"/>
              <a:ext cx="525" cy="2013"/>
            </a:xfrm>
            <a:prstGeom prst="curvedConnector2">
              <a:avLst/>
            </a:prstGeom>
            <a:ln>
              <a:headEnd/>
              <a:tailEnd type="triangle" w="med" len="med"/>
            </a:ln>
          </p:spPr>
          <p:style>
            <a:lnRef idx="3">
              <a:schemeClr val="accent5"/>
            </a:lnRef>
            <a:fillRef idx="0">
              <a:schemeClr val="accent5"/>
            </a:fillRef>
            <a:effectRef idx="2">
              <a:schemeClr val="accent5"/>
            </a:effectRef>
            <a:fontRef idx="minor">
              <a:schemeClr val="tx1"/>
            </a:fontRef>
          </p:style>
        </p:cxnSp>
        <p:pic>
          <p:nvPicPr>
            <p:cNvPr id="33" name="Picture 32"/>
            <p:cNvPicPr>
              <a:picLocks noChangeArrowheads="1"/>
            </p:cNvPicPr>
            <p:nvPr/>
          </p:nvPicPr>
          <p:blipFill>
            <a:blip r:embed="rId2" cstate="print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3136" y="2800"/>
              <a:ext cx="102" cy="102"/>
            </a:xfrm>
            <a:prstGeom prst="rect">
              <a:avLst/>
            </a:prstGeom>
            <a:noFill/>
            <a:ln>
              <a:noFill/>
            </a:ln>
            <a:effectLst/>
            <a:extLst>
              <a:ext uri="{909E8E84-426E-40DD-AFC4-6F175D3DCCD1}">
                <a14:hiddenFill xmlns:a14="http://schemas.microsoft.com/office/drawing/2010/main">
                  <a:solidFill>
                    <a:schemeClr val="accent1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chemeClr val="tx1"/>
                  </a:solidFill>
                  <a:miter lim="800000"/>
                  <a:headEnd/>
                  <a:tailEnd/>
                </a14:hiddenLine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</p:pic>
        <p:pic>
          <p:nvPicPr>
            <p:cNvPr id="34" name="Picture 33"/>
            <p:cNvPicPr>
              <a:picLocks noChangeArrowheads="1"/>
            </p:cNvPicPr>
            <p:nvPr/>
          </p:nvPicPr>
          <p:blipFill>
            <a:blip r:embed="rId2" cstate="print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2656" y="1456"/>
              <a:ext cx="102" cy="102"/>
            </a:xfrm>
            <a:prstGeom prst="rect">
              <a:avLst/>
            </a:prstGeom>
            <a:noFill/>
            <a:ln>
              <a:noFill/>
            </a:ln>
            <a:effectLst/>
            <a:extLst>
              <a:ext uri="{909E8E84-426E-40DD-AFC4-6F175D3DCCD1}">
                <a14:hiddenFill xmlns:a14="http://schemas.microsoft.com/office/drawing/2010/main">
                  <a:solidFill>
                    <a:schemeClr val="accent1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chemeClr val="tx1"/>
                  </a:solidFill>
                  <a:miter lim="800000"/>
                  <a:headEnd/>
                  <a:tailEnd/>
                </a14:hiddenLine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</p:pic>
        <p:pic>
          <p:nvPicPr>
            <p:cNvPr id="35" name="Picture 34"/>
            <p:cNvPicPr>
              <a:picLocks noChangeArrowheads="1"/>
            </p:cNvPicPr>
            <p:nvPr/>
          </p:nvPicPr>
          <p:blipFill>
            <a:blip r:embed="rId2" cstate="print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832" y="3520"/>
              <a:ext cx="102" cy="102"/>
            </a:xfrm>
            <a:prstGeom prst="rect">
              <a:avLst/>
            </a:prstGeom>
            <a:noFill/>
            <a:ln>
              <a:noFill/>
            </a:ln>
            <a:effectLst/>
            <a:extLst>
              <a:ext uri="{909E8E84-426E-40DD-AFC4-6F175D3DCCD1}">
                <a14:hiddenFill xmlns:a14="http://schemas.microsoft.com/office/drawing/2010/main">
                  <a:solidFill>
                    <a:schemeClr val="accent1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chemeClr val="tx1"/>
                  </a:solidFill>
                  <a:miter lim="800000"/>
                  <a:headEnd/>
                  <a:tailEnd/>
                </a14:hiddenLine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</p:pic>
        <p:pic>
          <p:nvPicPr>
            <p:cNvPr id="36" name="Picture 35"/>
            <p:cNvPicPr>
              <a:picLocks noChangeArrowheads="1"/>
            </p:cNvPicPr>
            <p:nvPr/>
          </p:nvPicPr>
          <p:blipFill>
            <a:blip r:embed="rId2" cstate="print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1648" y="1120"/>
              <a:ext cx="102" cy="102"/>
            </a:xfrm>
            <a:prstGeom prst="rect">
              <a:avLst/>
            </a:prstGeom>
            <a:noFill/>
            <a:ln>
              <a:noFill/>
            </a:ln>
            <a:effectLst/>
            <a:extLst>
              <a:ext uri="{909E8E84-426E-40DD-AFC4-6F175D3DCCD1}">
                <a14:hiddenFill xmlns:a14="http://schemas.microsoft.com/office/drawing/2010/main">
                  <a:solidFill>
                    <a:schemeClr val="accent1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chemeClr val="tx1"/>
                  </a:solidFill>
                  <a:miter lim="800000"/>
                  <a:headEnd/>
                  <a:tailEnd/>
                </a14:hiddenLine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</p:pic>
        <p:cxnSp>
          <p:nvCxnSpPr>
            <p:cNvPr id="37" name="AutoShape 36"/>
            <p:cNvCxnSpPr>
              <a:cxnSpLocks noChangeShapeType="1"/>
              <a:stCxn id="10" idx="1"/>
              <a:endCxn id="7" idx="1"/>
            </p:cNvCxnSpPr>
            <p:nvPr/>
          </p:nvCxnSpPr>
          <p:spPr bwMode="auto">
            <a:xfrm rot="10800000" flipH="1">
              <a:off x="3040" y="2419"/>
              <a:ext cx="96" cy="672"/>
            </a:xfrm>
            <a:prstGeom prst="curvedConnector3">
              <a:avLst>
                <a:gd name="adj1" fmla="val -150000"/>
              </a:avLst>
            </a:prstGeom>
            <a:ln>
              <a:headEnd/>
              <a:tailEnd type="triangle" w="med" len="med"/>
            </a:ln>
          </p:spPr>
          <p:style>
            <a:lnRef idx="3">
              <a:schemeClr val="accent5"/>
            </a:lnRef>
            <a:fillRef idx="0">
              <a:schemeClr val="accent5"/>
            </a:fillRef>
            <a:effectRef idx="2">
              <a:schemeClr val="accent5"/>
            </a:effectRef>
            <a:fontRef idx="minor">
              <a:schemeClr val="tx1"/>
            </a:fontRef>
          </p:style>
        </p:cxnSp>
        <p:cxnSp>
          <p:nvCxnSpPr>
            <p:cNvPr id="38" name="AutoShape 37"/>
            <p:cNvCxnSpPr>
              <a:cxnSpLocks noChangeShapeType="1"/>
              <a:stCxn id="7" idx="1"/>
              <a:endCxn id="9" idx="1"/>
            </p:cNvCxnSpPr>
            <p:nvPr/>
          </p:nvCxnSpPr>
          <p:spPr bwMode="auto">
            <a:xfrm rot="10800000">
              <a:off x="2944" y="1843"/>
              <a:ext cx="192" cy="576"/>
            </a:xfrm>
            <a:prstGeom prst="curvedConnector3">
              <a:avLst>
                <a:gd name="adj1" fmla="val 175000"/>
              </a:avLst>
            </a:prstGeom>
            <a:ln>
              <a:headEnd/>
              <a:tailEnd type="triangle" w="med" len="med"/>
            </a:ln>
          </p:spPr>
          <p:style>
            <a:lnRef idx="3">
              <a:schemeClr val="accent5"/>
            </a:lnRef>
            <a:fillRef idx="0">
              <a:schemeClr val="accent5"/>
            </a:fillRef>
            <a:effectRef idx="2">
              <a:schemeClr val="accent5"/>
            </a:effectRef>
            <a:fontRef idx="minor">
              <a:schemeClr val="tx1"/>
            </a:fontRef>
          </p:style>
        </p:cxnSp>
        <p:cxnSp>
          <p:nvCxnSpPr>
            <p:cNvPr id="39" name="AutoShape 38"/>
            <p:cNvCxnSpPr>
              <a:cxnSpLocks noChangeShapeType="1"/>
              <a:stCxn id="9" idx="3"/>
              <a:endCxn id="8" idx="3"/>
            </p:cNvCxnSpPr>
            <p:nvPr/>
          </p:nvCxnSpPr>
          <p:spPr bwMode="auto">
            <a:xfrm>
              <a:off x="3046" y="1843"/>
              <a:ext cx="144" cy="336"/>
            </a:xfrm>
            <a:prstGeom prst="curvedConnector3">
              <a:avLst>
                <a:gd name="adj1" fmla="val 200000"/>
              </a:avLst>
            </a:prstGeom>
            <a:ln>
              <a:headEnd/>
              <a:tailEnd type="triangle" w="med" len="med"/>
            </a:ln>
          </p:spPr>
          <p:style>
            <a:lnRef idx="3">
              <a:schemeClr val="accent5"/>
            </a:lnRef>
            <a:fillRef idx="0">
              <a:schemeClr val="accent5"/>
            </a:fillRef>
            <a:effectRef idx="2">
              <a:schemeClr val="accent5"/>
            </a:effectRef>
            <a:fontRef idx="minor">
              <a:schemeClr val="tx1"/>
            </a:fontRef>
          </p:style>
        </p:cxnSp>
        <p:cxnSp>
          <p:nvCxnSpPr>
            <p:cNvPr id="40" name="AutoShape 39"/>
            <p:cNvCxnSpPr>
              <a:cxnSpLocks noChangeShapeType="1"/>
              <a:stCxn id="9" idx="3"/>
              <a:endCxn id="25" idx="0"/>
            </p:cNvCxnSpPr>
            <p:nvPr/>
          </p:nvCxnSpPr>
          <p:spPr bwMode="auto">
            <a:xfrm flipH="1" flipV="1">
              <a:off x="2579" y="1367"/>
              <a:ext cx="467" cy="476"/>
            </a:xfrm>
            <a:prstGeom prst="curvedConnector4">
              <a:avLst>
                <a:gd name="adj1" fmla="val -30833"/>
                <a:gd name="adj2" fmla="val 130250"/>
              </a:avLst>
            </a:prstGeom>
            <a:ln>
              <a:headEnd/>
              <a:tailEnd type="triangle" w="med" len="med"/>
            </a:ln>
          </p:spPr>
          <p:style>
            <a:lnRef idx="3">
              <a:schemeClr val="accent5"/>
            </a:lnRef>
            <a:fillRef idx="0">
              <a:schemeClr val="accent5"/>
            </a:fillRef>
            <a:effectRef idx="2">
              <a:schemeClr val="accent5"/>
            </a:effectRef>
            <a:fontRef idx="minor">
              <a:schemeClr val="tx1"/>
            </a:fontRef>
          </p:style>
        </p:cxnSp>
        <p:cxnSp>
          <p:nvCxnSpPr>
            <p:cNvPr id="41" name="AutoShape 40"/>
            <p:cNvCxnSpPr>
              <a:cxnSpLocks noChangeShapeType="1"/>
              <a:stCxn id="9" idx="3"/>
              <a:endCxn id="34" idx="3"/>
            </p:cNvCxnSpPr>
            <p:nvPr/>
          </p:nvCxnSpPr>
          <p:spPr bwMode="auto">
            <a:xfrm flipH="1" flipV="1">
              <a:off x="2758" y="1507"/>
              <a:ext cx="288" cy="336"/>
            </a:xfrm>
            <a:prstGeom prst="curvedConnector3">
              <a:avLst>
                <a:gd name="adj1" fmla="val -50000"/>
              </a:avLst>
            </a:prstGeom>
            <a:ln>
              <a:headEnd/>
              <a:tailEnd type="triangle" w="med" len="med"/>
            </a:ln>
          </p:spPr>
          <p:style>
            <a:lnRef idx="3">
              <a:schemeClr val="accent5"/>
            </a:lnRef>
            <a:fillRef idx="0">
              <a:schemeClr val="accent5"/>
            </a:fillRef>
            <a:effectRef idx="2">
              <a:schemeClr val="accent5"/>
            </a:effectRef>
            <a:fontRef idx="minor">
              <a:schemeClr val="tx1"/>
            </a:fontRef>
          </p:style>
        </p:cxnSp>
        <p:sp>
          <p:nvSpPr>
            <p:cNvPr id="42" name="Text Box 41"/>
            <p:cNvSpPr txBox="1">
              <a:spLocks noChangeArrowheads="1"/>
            </p:cNvSpPr>
            <p:nvPr/>
          </p:nvSpPr>
          <p:spPr bwMode="auto">
            <a:xfrm>
              <a:off x="882" y="2520"/>
              <a:ext cx="1218" cy="823"/>
            </a:xfrm>
            <a:prstGeom prst="rect">
              <a:avLst/>
            </a:prstGeom>
            <a:noFill/>
            <a:ln>
              <a:noFill/>
            </a:ln>
            <a:effectLst/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chemeClr val="tx1"/>
                  </a:solidFill>
                  <a:miter lim="800000"/>
                  <a:headEnd/>
                  <a:tailEnd/>
                </a14:hiddenLine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  <p:txBody>
            <a:bodyPr anchor="ctr">
              <a:spAutoFit/>
            </a:bodyPr>
            <a:lstStyle/>
            <a:p>
              <a:pPr eaLnBrk="0" hangingPunct="0"/>
              <a:r>
                <a:rPr lang="en-US" sz="2800" dirty="0">
                  <a:solidFill>
                    <a:schemeClr val="bg2">
                      <a:lumMod val="10000"/>
                    </a:schemeClr>
                  </a:solidFill>
                </a:rPr>
                <a:t>Insert </a:t>
              </a:r>
              <a:r>
                <a:rPr lang="en-US" sz="2800" i="1" dirty="0" err="1">
                  <a:solidFill>
                    <a:schemeClr val="bg2">
                      <a:lumMod val="10000"/>
                    </a:schemeClr>
                  </a:solidFill>
                </a:rPr>
                <a:t>fileId</a:t>
              </a:r>
              <a:endParaRPr lang="en-US" sz="3600" dirty="0">
                <a:solidFill>
                  <a:schemeClr val="bg2">
                    <a:lumMod val="10000"/>
                  </a:schemeClr>
                </a:solidFill>
              </a:endParaRPr>
            </a:p>
          </p:txBody>
        </p:sp>
        <p:sp>
          <p:nvSpPr>
            <p:cNvPr id="43" name="Rectangle 42"/>
            <p:cNvSpPr>
              <a:spLocks noChangeArrowheads="1"/>
            </p:cNvSpPr>
            <p:nvPr/>
          </p:nvSpPr>
          <p:spPr bwMode="auto">
            <a:xfrm rot="-1786743">
              <a:off x="2692" y="1176"/>
              <a:ext cx="308" cy="1170"/>
            </a:xfrm>
            <a:prstGeom prst="rect">
              <a:avLst/>
            </a:prstGeom>
            <a:noFill/>
            <a:ln w="25400">
              <a:solidFill>
                <a:schemeClr val="tx1"/>
              </a:solidFill>
              <a:miter lim="800000"/>
              <a:headEnd/>
              <a:tailEnd/>
            </a:ln>
            <a:effectLst/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  <p:txBody>
            <a:bodyPr wrap="none" anchor="ctr"/>
            <a:lstStyle/>
            <a:p>
              <a:endParaRPr lang="en-US"/>
            </a:p>
          </p:txBody>
        </p:sp>
        <p:sp>
          <p:nvSpPr>
            <p:cNvPr id="44" name="Text Box 43"/>
            <p:cNvSpPr txBox="1">
              <a:spLocks noChangeArrowheads="1"/>
            </p:cNvSpPr>
            <p:nvPr/>
          </p:nvSpPr>
          <p:spPr bwMode="auto">
            <a:xfrm>
              <a:off x="1925" y="1367"/>
              <a:ext cx="512" cy="294"/>
            </a:xfrm>
            <a:prstGeom prst="rect">
              <a:avLst/>
            </a:prstGeom>
            <a:noFill/>
            <a:ln w="9525">
              <a:solidFill>
                <a:schemeClr val="tx1"/>
              </a:solidFill>
              <a:miter lim="800000"/>
              <a:headEnd/>
              <a:tailEnd/>
            </a:ln>
            <a:effectLst/>
            <a:extLst>
              <a:ext uri="{909E8E84-426E-40DD-AFC4-6F175D3DCCD1}">
                <a14:hiddenFill xmlns:a14="http://schemas.microsoft.com/office/drawing/2010/main">
                  <a:solidFill>
                    <a:schemeClr val="accent1"/>
                  </a:solidFill>
                </a14:hiddenFill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  <p:txBody>
            <a:bodyPr>
              <a:spAutoFit/>
            </a:bodyPr>
            <a:lstStyle/>
            <a:p>
              <a:pPr eaLnBrk="0" hangingPunct="0">
                <a:spcBef>
                  <a:spcPct val="50000"/>
                </a:spcBef>
              </a:pPr>
              <a:r>
                <a:rPr lang="en-GB" dirty="0"/>
                <a:t>k=4</a:t>
              </a:r>
            </a:p>
          </p:txBody>
        </p:sp>
      </p:grpSp>
    </p:spTree>
    <p:extLst>
      <p:ext uri="{BB962C8B-B14F-4D97-AF65-F5344CB8AC3E}">
        <p14:creationId xmlns:p14="http://schemas.microsoft.com/office/powerpoint/2010/main" val="2227525894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3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Replica Diversion</a:t>
            </a:r>
            <a:endParaRPr lang="en-US" dirty="0"/>
          </a:p>
        </p:txBody>
      </p:sp>
      <p:sp>
        <p:nvSpPr>
          <p:cNvPr id="3" name="Slide Number Placeholder 2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D5018C4-273E-49AF-93AB-259FCF9A742C}" type="slidenum">
              <a:rPr lang="en-US" smtClean="0"/>
              <a:t>32</a:t>
            </a:fld>
            <a:endParaRPr lang="en-US"/>
          </a:p>
        </p:txBody>
      </p:sp>
      <p:sp>
        <p:nvSpPr>
          <p:cNvPr id="4" name="Content Placeholder 3"/>
          <p:cNvSpPr>
            <a:spLocks noGrp="1"/>
          </p:cNvSpPr>
          <p:nvPr>
            <p:ph sz="quarter" idx="1"/>
          </p:nvPr>
        </p:nvSpPr>
        <p:spPr/>
        <p:txBody>
          <a:bodyPr/>
          <a:lstStyle/>
          <a:p>
            <a:pPr lvl="0"/>
            <a:r>
              <a:rPr lang="en-US" dirty="0" smtClean="0"/>
              <a:t>What if node ‘A’ can’t store the file?</a:t>
            </a:r>
          </a:p>
          <a:p>
            <a:pPr lvl="1"/>
            <a:r>
              <a:rPr lang="en-US" dirty="0" smtClean="0"/>
              <a:t>Tries to find some node ‘B’ to store the</a:t>
            </a:r>
            <a:r>
              <a:rPr lang="en-US" baseline="0" dirty="0" smtClean="0"/>
              <a:t> files instead</a:t>
            </a:r>
          </a:p>
        </p:txBody>
      </p:sp>
      <p:cxnSp>
        <p:nvCxnSpPr>
          <p:cNvPr id="5" name="Straight Connector 4"/>
          <p:cNvCxnSpPr/>
          <p:nvPr/>
        </p:nvCxnSpPr>
        <p:spPr>
          <a:xfrm flipH="1" flipV="1">
            <a:off x="152400" y="4050268"/>
            <a:ext cx="8839200" cy="3048"/>
          </a:xfrm>
          <a:prstGeom prst="line">
            <a:avLst/>
          </a:prstGeom>
        </p:spPr>
        <p:style>
          <a:lnRef idx="3">
            <a:schemeClr val="dk1"/>
          </a:lnRef>
          <a:fillRef idx="0">
            <a:schemeClr val="dk1"/>
          </a:fillRef>
          <a:effectRef idx="2">
            <a:schemeClr val="dk1"/>
          </a:effectRef>
          <a:fontRef idx="minor">
            <a:schemeClr val="tx1"/>
          </a:fontRef>
        </p:style>
      </p:cxnSp>
      <p:sp>
        <p:nvSpPr>
          <p:cNvPr id="6" name="Oval 5"/>
          <p:cNvSpPr/>
          <p:nvPr/>
        </p:nvSpPr>
        <p:spPr>
          <a:xfrm>
            <a:off x="3190807" y="3528295"/>
            <a:ext cx="914400" cy="914400"/>
          </a:xfrm>
          <a:prstGeom prst="ellipse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dirty="0"/>
              <a:t>A</a:t>
            </a:r>
          </a:p>
        </p:txBody>
      </p:sp>
      <p:sp>
        <p:nvSpPr>
          <p:cNvPr id="7" name="Oval 6"/>
          <p:cNvSpPr/>
          <p:nvPr/>
        </p:nvSpPr>
        <p:spPr>
          <a:xfrm>
            <a:off x="4219545" y="3528295"/>
            <a:ext cx="914400" cy="914400"/>
          </a:xfrm>
          <a:prstGeom prst="ellipse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dirty="0" smtClean="0"/>
              <a:t>N</a:t>
            </a:r>
            <a:endParaRPr lang="en-US" dirty="0"/>
          </a:p>
        </p:txBody>
      </p:sp>
      <p:sp>
        <p:nvSpPr>
          <p:cNvPr id="8" name="Oval 7"/>
          <p:cNvSpPr/>
          <p:nvPr/>
        </p:nvSpPr>
        <p:spPr>
          <a:xfrm>
            <a:off x="5261499" y="3528295"/>
            <a:ext cx="914400" cy="914400"/>
          </a:xfrm>
          <a:prstGeom prst="ellipse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9" name="Oval 8"/>
          <p:cNvSpPr/>
          <p:nvPr/>
        </p:nvSpPr>
        <p:spPr>
          <a:xfrm>
            <a:off x="2154397" y="3528295"/>
            <a:ext cx="914400" cy="914400"/>
          </a:xfrm>
          <a:prstGeom prst="ellipse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cxnSp>
        <p:nvCxnSpPr>
          <p:cNvPr id="10" name="Elbow Connector 9"/>
          <p:cNvCxnSpPr>
            <a:stCxn id="7" idx="0"/>
            <a:endCxn id="6" idx="0"/>
          </p:cNvCxnSpPr>
          <p:nvPr/>
        </p:nvCxnSpPr>
        <p:spPr>
          <a:xfrm rot="16200000" flipV="1">
            <a:off x="4162376" y="3013926"/>
            <a:ext cx="12700" cy="1028738"/>
          </a:xfrm>
          <a:prstGeom prst="bentConnector3">
            <a:avLst>
              <a:gd name="adj1" fmla="val 1800000"/>
            </a:avLst>
          </a:prstGeom>
          <a:ln>
            <a:tailEnd type="arrow"/>
          </a:ln>
        </p:spPr>
        <p:style>
          <a:lnRef idx="3">
            <a:schemeClr val="accent5"/>
          </a:lnRef>
          <a:fillRef idx="0">
            <a:schemeClr val="accent5"/>
          </a:fillRef>
          <a:effectRef idx="2">
            <a:schemeClr val="accent5"/>
          </a:effectRef>
          <a:fontRef idx="minor">
            <a:schemeClr val="tx1"/>
          </a:fontRef>
        </p:style>
      </p:cxnSp>
      <p:cxnSp>
        <p:nvCxnSpPr>
          <p:cNvPr id="11" name="Elbow Connector 10"/>
          <p:cNvCxnSpPr>
            <a:stCxn id="7" idx="0"/>
            <a:endCxn id="9" idx="0"/>
          </p:cNvCxnSpPr>
          <p:nvPr/>
        </p:nvCxnSpPr>
        <p:spPr>
          <a:xfrm rot="16200000" flipV="1">
            <a:off x="3644171" y="2495721"/>
            <a:ext cx="12700" cy="2065148"/>
          </a:xfrm>
          <a:prstGeom prst="bentConnector3">
            <a:avLst>
              <a:gd name="adj1" fmla="val 3407764"/>
            </a:avLst>
          </a:prstGeom>
          <a:ln>
            <a:tailEnd type="arrow"/>
          </a:ln>
        </p:spPr>
        <p:style>
          <a:lnRef idx="3">
            <a:schemeClr val="accent5"/>
          </a:lnRef>
          <a:fillRef idx="0">
            <a:schemeClr val="accent5"/>
          </a:fillRef>
          <a:effectRef idx="2">
            <a:schemeClr val="accent5"/>
          </a:effectRef>
          <a:fontRef idx="minor">
            <a:schemeClr val="tx1"/>
          </a:fontRef>
        </p:style>
      </p:cxnSp>
      <p:cxnSp>
        <p:nvCxnSpPr>
          <p:cNvPr id="12" name="Elbow Connector 11"/>
          <p:cNvCxnSpPr>
            <a:stCxn id="7" idx="0"/>
            <a:endCxn id="8" idx="0"/>
          </p:cNvCxnSpPr>
          <p:nvPr/>
        </p:nvCxnSpPr>
        <p:spPr>
          <a:xfrm rot="5400000" flipH="1" flipV="1">
            <a:off x="5197722" y="3007318"/>
            <a:ext cx="12700" cy="1041954"/>
          </a:xfrm>
          <a:prstGeom prst="bentConnector3">
            <a:avLst>
              <a:gd name="adj1" fmla="val 2429126"/>
            </a:avLst>
          </a:prstGeom>
          <a:ln>
            <a:tailEnd type="arrow"/>
          </a:ln>
        </p:spPr>
        <p:style>
          <a:lnRef idx="3">
            <a:schemeClr val="accent5"/>
          </a:lnRef>
          <a:fillRef idx="0">
            <a:schemeClr val="accent5"/>
          </a:fillRef>
          <a:effectRef idx="2">
            <a:schemeClr val="accent5"/>
          </a:effectRef>
          <a:fontRef idx="minor">
            <a:schemeClr val="tx1"/>
          </a:fontRef>
        </p:style>
      </p:cxnSp>
      <p:sp>
        <p:nvSpPr>
          <p:cNvPr id="13" name="Left Brace 12"/>
          <p:cNvSpPr/>
          <p:nvPr/>
        </p:nvSpPr>
        <p:spPr>
          <a:xfrm rot="16200000">
            <a:off x="3869236" y="3191405"/>
            <a:ext cx="598174" cy="3100752"/>
          </a:xfrm>
          <a:prstGeom prst="leftBrace">
            <a:avLst/>
          </a:prstGeom>
        </p:spPr>
        <p:style>
          <a:lnRef idx="3">
            <a:schemeClr val="accent2"/>
          </a:lnRef>
          <a:fillRef idx="0">
            <a:schemeClr val="accent2"/>
          </a:fillRef>
          <a:effectRef idx="2">
            <a:schemeClr val="accent2"/>
          </a:effectRef>
          <a:fontRef idx="minor">
            <a:schemeClr val="tx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4" name="TextBox 13"/>
          <p:cNvSpPr txBox="1"/>
          <p:nvPr/>
        </p:nvSpPr>
        <p:spPr>
          <a:xfrm>
            <a:off x="3810000" y="5345668"/>
            <a:ext cx="587020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/>
              <a:t>k</a:t>
            </a:r>
            <a:r>
              <a:rPr lang="en-US" dirty="0" smtClean="0"/>
              <a:t>=4</a:t>
            </a:r>
            <a:endParaRPr lang="en-US" dirty="0"/>
          </a:p>
        </p:txBody>
      </p:sp>
      <p:sp>
        <p:nvSpPr>
          <p:cNvPr id="15" name="Oval 14"/>
          <p:cNvSpPr/>
          <p:nvPr/>
        </p:nvSpPr>
        <p:spPr>
          <a:xfrm>
            <a:off x="1143000" y="3534645"/>
            <a:ext cx="914400" cy="914400"/>
          </a:xfrm>
          <a:prstGeom prst="ellipse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dirty="0" smtClean="0"/>
              <a:t>C</a:t>
            </a:r>
          </a:p>
        </p:txBody>
      </p:sp>
      <p:sp>
        <p:nvSpPr>
          <p:cNvPr id="16" name="Oval 15"/>
          <p:cNvSpPr/>
          <p:nvPr/>
        </p:nvSpPr>
        <p:spPr>
          <a:xfrm>
            <a:off x="6324600" y="3534645"/>
            <a:ext cx="914400" cy="914400"/>
          </a:xfrm>
          <a:prstGeom prst="ellipse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17" name="Oval 16"/>
          <p:cNvSpPr/>
          <p:nvPr/>
        </p:nvSpPr>
        <p:spPr>
          <a:xfrm>
            <a:off x="7391400" y="3534645"/>
            <a:ext cx="914400" cy="914400"/>
          </a:xfrm>
          <a:prstGeom prst="ellipse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dirty="0" smtClean="0"/>
              <a:t>B</a:t>
            </a:r>
            <a:endParaRPr lang="en-US" dirty="0"/>
          </a:p>
        </p:txBody>
      </p:sp>
      <p:sp>
        <p:nvSpPr>
          <p:cNvPr id="18" name="TextBox 17"/>
          <p:cNvSpPr txBox="1"/>
          <p:nvPr/>
        </p:nvSpPr>
        <p:spPr>
          <a:xfrm>
            <a:off x="469234" y="3521944"/>
            <a:ext cx="433132" cy="46166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400" dirty="0" smtClean="0"/>
              <a:t>…</a:t>
            </a:r>
            <a:endParaRPr lang="en-US" sz="2400" dirty="0"/>
          </a:p>
        </p:txBody>
      </p:sp>
      <p:sp>
        <p:nvSpPr>
          <p:cNvPr id="19" name="TextBox 18"/>
          <p:cNvSpPr txBox="1"/>
          <p:nvPr/>
        </p:nvSpPr>
        <p:spPr>
          <a:xfrm>
            <a:off x="8458200" y="3521943"/>
            <a:ext cx="433132" cy="46166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400" dirty="0" smtClean="0"/>
              <a:t>…</a:t>
            </a:r>
            <a:endParaRPr lang="en-US" sz="2400" dirty="0"/>
          </a:p>
        </p:txBody>
      </p:sp>
    </p:spTree>
    <p:extLst>
      <p:ext uri="{BB962C8B-B14F-4D97-AF65-F5344CB8AC3E}">
        <p14:creationId xmlns:p14="http://schemas.microsoft.com/office/powerpoint/2010/main" val="952647413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3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Replica Diversion</a:t>
            </a:r>
            <a:endParaRPr lang="en-US" dirty="0"/>
          </a:p>
        </p:txBody>
      </p:sp>
      <p:sp>
        <p:nvSpPr>
          <p:cNvPr id="3" name="Slide Number Placeholder 2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D5018C4-273E-49AF-93AB-259FCF9A742C}" type="slidenum">
              <a:rPr lang="en-US" smtClean="0"/>
              <a:t>33</a:t>
            </a:fld>
            <a:endParaRPr lang="en-US"/>
          </a:p>
        </p:txBody>
      </p:sp>
      <p:sp>
        <p:nvSpPr>
          <p:cNvPr id="4" name="Content Placeholder 3"/>
          <p:cNvSpPr>
            <a:spLocks noGrp="1"/>
          </p:cNvSpPr>
          <p:nvPr>
            <p:ph sz="quarter" idx="1"/>
          </p:nvPr>
        </p:nvSpPr>
        <p:spPr/>
        <p:txBody>
          <a:bodyPr/>
          <a:lstStyle/>
          <a:p>
            <a:pPr lvl="0"/>
            <a:r>
              <a:rPr lang="en-US" dirty="0" smtClean="0"/>
              <a:t>How to pick node</a:t>
            </a:r>
            <a:r>
              <a:rPr lang="en-US" baseline="0" dirty="0" smtClean="0"/>
              <a:t> ‘B’?</a:t>
            </a:r>
          </a:p>
          <a:p>
            <a:pPr lvl="0"/>
            <a:r>
              <a:rPr lang="en-US" baseline="0" dirty="0" smtClean="0"/>
              <a:t>Find the node with the most free space that:</a:t>
            </a:r>
          </a:p>
          <a:p>
            <a:pPr lvl="1"/>
            <a:r>
              <a:rPr lang="en-US" dirty="0" smtClean="0"/>
              <a:t>Is in the leaf</a:t>
            </a:r>
            <a:r>
              <a:rPr lang="en-US" baseline="0" dirty="0" smtClean="0"/>
              <a:t> set of ‘A’</a:t>
            </a:r>
          </a:p>
          <a:p>
            <a:pPr lvl="1"/>
            <a:r>
              <a:rPr lang="en-US" baseline="0" dirty="0" smtClean="0"/>
              <a:t>Is not be one of the original k-closest</a:t>
            </a:r>
          </a:p>
          <a:p>
            <a:pPr lvl="1"/>
            <a:r>
              <a:rPr lang="en-US" baseline="0" dirty="0" smtClean="0"/>
              <a:t>Does not already have the file</a:t>
            </a:r>
          </a:p>
          <a:p>
            <a:pPr lvl="0"/>
            <a:r>
              <a:rPr lang="en-US" baseline="0" dirty="0" smtClean="0"/>
              <a:t>Store pointer to ‘B’ in ‘A’ (if</a:t>
            </a:r>
            <a:r>
              <a:rPr lang="en-US" dirty="0" smtClean="0"/>
              <a:t> ‘B’ can store the file)</a:t>
            </a:r>
          </a:p>
        </p:txBody>
      </p:sp>
    </p:spTree>
    <p:extLst>
      <p:ext uri="{BB962C8B-B14F-4D97-AF65-F5344CB8AC3E}">
        <p14:creationId xmlns:p14="http://schemas.microsoft.com/office/powerpoint/2010/main" val="2969086461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3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Replica Diversion</a:t>
            </a:r>
            <a:endParaRPr lang="en-US" dirty="0"/>
          </a:p>
        </p:txBody>
      </p:sp>
      <p:sp>
        <p:nvSpPr>
          <p:cNvPr id="3" name="Slide Number Placeholder 2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D5018C4-273E-49AF-93AB-259FCF9A742C}" type="slidenum">
              <a:rPr lang="en-US" smtClean="0"/>
              <a:t>34</a:t>
            </a:fld>
            <a:endParaRPr lang="en-US"/>
          </a:p>
        </p:txBody>
      </p:sp>
      <p:sp>
        <p:nvSpPr>
          <p:cNvPr id="4" name="Content Placeholder 3"/>
          <p:cNvSpPr>
            <a:spLocks noGrp="1"/>
          </p:cNvSpPr>
          <p:nvPr>
            <p:ph sz="quarter" idx="1"/>
          </p:nvPr>
        </p:nvSpPr>
        <p:spPr/>
        <p:txBody>
          <a:bodyPr/>
          <a:lstStyle/>
          <a:p>
            <a:pPr lvl="0"/>
            <a:r>
              <a:rPr lang="en-US" dirty="0" smtClean="0"/>
              <a:t>What if ‘A’ fails?</a:t>
            </a:r>
          </a:p>
          <a:p>
            <a:pPr lvl="1"/>
            <a:r>
              <a:rPr lang="en-US" dirty="0" smtClean="0"/>
              <a:t>Pointer doubles chance of losing copy stored at ‘B’</a:t>
            </a:r>
          </a:p>
          <a:p>
            <a:r>
              <a:rPr lang="en-US" dirty="0" smtClean="0"/>
              <a:t>Store pointer in ‘C’ as well! (‘C’ being k+1 closest)</a:t>
            </a:r>
          </a:p>
        </p:txBody>
      </p:sp>
      <p:cxnSp>
        <p:nvCxnSpPr>
          <p:cNvPr id="5" name="Straight Connector 4"/>
          <p:cNvCxnSpPr/>
          <p:nvPr/>
        </p:nvCxnSpPr>
        <p:spPr>
          <a:xfrm flipH="1" flipV="1">
            <a:off x="152400" y="4050268"/>
            <a:ext cx="8839200" cy="3048"/>
          </a:xfrm>
          <a:prstGeom prst="line">
            <a:avLst/>
          </a:prstGeom>
        </p:spPr>
        <p:style>
          <a:lnRef idx="3">
            <a:schemeClr val="dk1"/>
          </a:lnRef>
          <a:fillRef idx="0">
            <a:schemeClr val="dk1"/>
          </a:fillRef>
          <a:effectRef idx="2">
            <a:schemeClr val="dk1"/>
          </a:effectRef>
          <a:fontRef idx="minor">
            <a:schemeClr val="tx1"/>
          </a:fontRef>
        </p:style>
      </p:cxnSp>
      <p:sp>
        <p:nvSpPr>
          <p:cNvPr id="6" name="Oval 5"/>
          <p:cNvSpPr/>
          <p:nvPr/>
        </p:nvSpPr>
        <p:spPr>
          <a:xfrm>
            <a:off x="3190807" y="3528295"/>
            <a:ext cx="914400" cy="914400"/>
          </a:xfrm>
          <a:prstGeom prst="ellipse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dirty="0"/>
              <a:t>A</a:t>
            </a:r>
          </a:p>
        </p:txBody>
      </p:sp>
      <p:sp>
        <p:nvSpPr>
          <p:cNvPr id="7" name="Oval 6"/>
          <p:cNvSpPr/>
          <p:nvPr/>
        </p:nvSpPr>
        <p:spPr>
          <a:xfrm>
            <a:off x="4219545" y="3528295"/>
            <a:ext cx="914400" cy="914400"/>
          </a:xfrm>
          <a:prstGeom prst="ellipse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dirty="0" smtClean="0"/>
              <a:t>N</a:t>
            </a:r>
            <a:endParaRPr lang="en-US" dirty="0"/>
          </a:p>
        </p:txBody>
      </p:sp>
      <p:sp>
        <p:nvSpPr>
          <p:cNvPr id="8" name="Oval 7"/>
          <p:cNvSpPr/>
          <p:nvPr/>
        </p:nvSpPr>
        <p:spPr>
          <a:xfrm>
            <a:off x="5261499" y="3528295"/>
            <a:ext cx="914400" cy="914400"/>
          </a:xfrm>
          <a:prstGeom prst="ellipse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9" name="Oval 8"/>
          <p:cNvSpPr/>
          <p:nvPr/>
        </p:nvSpPr>
        <p:spPr>
          <a:xfrm>
            <a:off x="2154397" y="3528295"/>
            <a:ext cx="914400" cy="914400"/>
          </a:xfrm>
          <a:prstGeom prst="ellipse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cxnSp>
        <p:nvCxnSpPr>
          <p:cNvPr id="10" name="Elbow Connector 9"/>
          <p:cNvCxnSpPr>
            <a:stCxn id="7" idx="0"/>
            <a:endCxn id="6" idx="0"/>
          </p:cNvCxnSpPr>
          <p:nvPr/>
        </p:nvCxnSpPr>
        <p:spPr>
          <a:xfrm rot="16200000" flipV="1">
            <a:off x="4162376" y="3013926"/>
            <a:ext cx="12700" cy="1028738"/>
          </a:xfrm>
          <a:prstGeom prst="bentConnector3">
            <a:avLst>
              <a:gd name="adj1" fmla="val 1800000"/>
            </a:avLst>
          </a:prstGeom>
          <a:ln>
            <a:tailEnd type="arrow"/>
          </a:ln>
        </p:spPr>
        <p:style>
          <a:lnRef idx="3">
            <a:schemeClr val="accent5"/>
          </a:lnRef>
          <a:fillRef idx="0">
            <a:schemeClr val="accent5"/>
          </a:fillRef>
          <a:effectRef idx="2">
            <a:schemeClr val="accent5"/>
          </a:effectRef>
          <a:fontRef idx="minor">
            <a:schemeClr val="tx1"/>
          </a:fontRef>
        </p:style>
      </p:cxnSp>
      <p:cxnSp>
        <p:nvCxnSpPr>
          <p:cNvPr id="11" name="Elbow Connector 10"/>
          <p:cNvCxnSpPr>
            <a:stCxn id="7" idx="0"/>
            <a:endCxn id="9" idx="0"/>
          </p:cNvCxnSpPr>
          <p:nvPr/>
        </p:nvCxnSpPr>
        <p:spPr>
          <a:xfrm rot="16200000" flipV="1">
            <a:off x="3644171" y="2495721"/>
            <a:ext cx="12700" cy="2065148"/>
          </a:xfrm>
          <a:prstGeom prst="bentConnector3">
            <a:avLst>
              <a:gd name="adj1" fmla="val 3407764"/>
            </a:avLst>
          </a:prstGeom>
          <a:ln>
            <a:tailEnd type="arrow"/>
          </a:ln>
        </p:spPr>
        <p:style>
          <a:lnRef idx="3">
            <a:schemeClr val="accent5"/>
          </a:lnRef>
          <a:fillRef idx="0">
            <a:schemeClr val="accent5"/>
          </a:fillRef>
          <a:effectRef idx="2">
            <a:schemeClr val="accent5"/>
          </a:effectRef>
          <a:fontRef idx="minor">
            <a:schemeClr val="tx1"/>
          </a:fontRef>
        </p:style>
      </p:cxnSp>
      <p:cxnSp>
        <p:nvCxnSpPr>
          <p:cNvPr id="12" name="Elbow Connector 11"/>
          <p:cNvCxnSpPr>
            <a:stCxn id="7" idx="0"/>
            <a:endCxn id="8" idx="0"/>
          </p:cNvCxnSpPr>
          <p:nvPr/>
        </p:nvCxnSpPr>
        <p:spPr>
          <a:xfrm rot="5400000" flipH="1" flipV="1">
            <a:off x="5197722" y="3007318"/>
            <a:ext cx="12700" cy="1041954"/>
          </a:xfrm>
          <a:prstGeom prst="bentConnector3">
            <a:avLst>
              <a:gd name="adj1" fmla="val 2429126"/>
            </a:avLst>
          </a:prstGeom>
          <a:ln>
            <a:tailEnd type="arrow"/>
          </a:ln>
        </p:spPr>
        <p:style>
          <a:lnRef idx="3">
            <a:schemeClr val="accent5"/>
          </a:lnRef>
          <a:fillRef idx="0">
            <a:schemeClr val="accent5"/>
          </a:fillRef>
          <a:effectRef idx="2">
            <a:schemeClr val="accent5"/>
          </a:effectRef>
          <a:fontRef idx="minor">
            <a:schemeClr val="tx1"/>
          </a:fontRef>
        </p:style>
      </p:cxnSp>
      <p:sp>
        <p:nvSpPr>
          <p:cNvPr id="13" name="Left Brace 12"/>
          <p:cNvSpPr/>
          <p:nvPr/>
        </p:nvSpPr>
        <p:spPr>
          <a:xfrm rot="16200000">
            <a:off x="3869236" y="3191405"/>
            <a:ext cx="598174" cy="3100752"/>
          </a:xfrm>
          <a:prstGeom prst="leftBrace">
            <a:avLst/>
          </a:prstGeom>
        </p:spPr>
        <p:style>
          <a:lnRef idx="3">
            <a:schemeClr val="accent2"/>
          </a:lnRef>
          <a:fillRef idx="0">
            <a:schemeClr val="accent2"/>
          </a:fillRef>
          <a:effectRef idx="2">
            <a:schemeClr val="accent2"/>
          </a:effectRef>
          <a:fontRef idx="minor">
            <a:schemeClr val="tx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4" name="TextBox 13"/>
          <p:cNvSpPr txBox="1"/>
          <p:nvPr/>
        </p:nvSpPr>
        <p:spPr>
          <a:xfrm>
            <a:off x="3810000" y="5345668"/>
            <a:ext cx="587020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/>
              <a:t>k</a:t>
            </a:r>
            <a:r>
              <a:rPr lang="en-US" dirty="0" smtClean="0"/>
              <a:t>=4</a:t>
            </a:r>
            <a:endParaRPr lang="en-US" dirty="0"/>
          </a:p>
        </p:txBody>
      </p:sp>
      <p:sp>
        <p:nvSpPr>
          <p:cNvPr id="15" name="Oval 14"/>
          <p:cNvSpPr/>
          <p:nvPr/>
        </p:nvSpPr>
        <p:spPr>
          <a:xfrm>
            <a:off x="1143000" y="3534645"/>
            <a:ext cx="914400" cy="914400"/>
          </a:xfrm>
          <a:prstGeom prst="ellipse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dirty="0" smtClean="0"/>
              <a:t>C</a:t>
            </a:r>
          </a:p>
        </p:txBody>
      </p:sp>
      <p:sp>
        <p:nvSpPr>
          <p:cNvPr id="16" name="Oval 15"/>
          <p:cNvSpPr/>
          <p:nvPr/>
        </p:nvSpPr>
        <p:spPr>
          <a:xfrm>
            <a:off x="6324600" y="3534645"/>
            <a:ext cx="914400" cy="914400"/>
          </a:xfrm>
          <a:prstGeom prst="ellipse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17" name="Oval 16"/>
          <p:cNvSpPr/>
          <p:nvPr/>
        </p:nvSpPr>
        <p:spPr>
          <a:xfrm>
            <a:off x="7391400" y="3534645"/>
            <a:ext cx="914400" cy="914400"/>
          </a:xfrm>
          <a:prstGeom prst="ellipse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dirty="0" smtClean="0"/>
              <a:t>B</a:t>
            </a:r>
            <a:endParaRPr lang="en-US" dirty="0"/>
          </a:p>
        </p:txBody>
      </p:sp>
      <p:sp>
        <p:nvSpPr>
          <p:cNvPr id="18" name="TextBox 17"/>
          <p:cNvSpPr txBox="1"/>
          <p:nvPr/>
        </p:nvSpPr>
        <p:spPr>
          <a:xfrm>
            <a:off x="469234" y="3521944"/>
            <a:ext cx="433132" cy="46166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400" dirty="0" smtClean="0"/>
              <a:t>…</a:t>
            </a:r>
            <a:endParaRPr lang="en-US" sz="2400" dirty="0"/>
          </a:p>
        </p:txBody>
      </p:sp>
      <p:sp>
        <p:nvSpPr>
          <p:cNvPr id="19" name="TextBox 18"/>
          <p:cNvSpPr txBox="1"/>
          <p:nvPr/>
        </p:nvSpPr>
        <p:spPr>
          <a:xfrm>
            <a:off x="8458200" y="3521943"/>
            <a:ext cx="433132" cy="46166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400" dirty="0" smtClean="0"/>
              <a:t>…</a:t>
            </a:r>
            <a:endParaRPr lang="en-US" sz="2400" dirty="0"/>
          </a:p>
        </p:txBody>
      </p:sp>
      <p:cxnSp>
        <p:nvCxnSpPr>
          <p:cNvPr id="21" name="Elbow Connector 20"/>
          <p:cNvCxnSpPr>
            <a:stCxn id="6" idx="4"/>
            <a:endCxn id="17" idx="4"/>
          </p:cNvCxnSpPr>
          <p:nvPr/>
        </p:nvCxnSpPr>
        <p:spPr>
          <a:xfrm rot="16200000" flipH="1">
            <a:off x="5745128" y="2345573"/>
            <a:ext cx="6350" cy="4200593"/>
          </a:xfrm>
          <a:prstGeom prst="bentConnector3">
            <a:avLst>
              <a:gd name="adj1" fmla="val 2861102"/>
            </a:avLst>
          </a:prstGeom>
          <a:ln>
            <a:tailEnd type="arrow"/>
          </a:ln>
        </p:spPr>
        <p:style>
          <a:lnRef idx="3">
            <a:schemeClr val="accent1"/>
          </a:lnRef>
          <a:fillRef idx="0">
            <a:schemeClr val="accent1"/>
          </a:fillRef>
          <a:effectRef idx="2">
            <a:schemeClr val="accent1"/>
          </a:effectRef>
          <a:fontRef idx="minor">
            <a:schemeClr val="tx1"/>
          </a:fontRef>
        </p:style>
      </p:cxnSp>
      <p:cxnSp>
        <p:nvCxnSpPr>
          <p:cNvPr id="24" name="Elbow Connector 23"/>
          <p:cNvCxnSpPr>
            <a:stCxn id="15" idx="4"/>
            <a:endCxn id="17" idx="4"/>
          </p:cNvCxnSpPr>
          <p:nvPr/>
        </p:nvCxnSpPr>
        <p:spPr>
          <a:xfrm rot="16200000" flipH="1">
            <a:off x="4724400" y="1324845"/>
            <a:ext cx="12700" cy="6248400"/>
          </a:xfrm>
          <a:prstGeom prst="bentConnector3">
            <a:avLst>
              <a:gd name="adj1" fmla="val 3337866"/>
            </a:avLst>
          </a:prstGeom>
          <a:ln>
            <a:tailEnd type="arrow"/>
          </a:ln>
        </p:spPr>
        <p:style>
          <a:lnRef idx="3">
            <a:schemeClr val="accent1"/>
          </a:lnRef>
          <a:fillRef idx="0">
            <a:schemeClr val="accent1"/>
          </a:fillRef>
          <a:effectRef idx="2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3158278417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3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Replica Diversion</a:t>
            </a:r>
            <a:endParaRPr lang="en-US" dirty="0"/>
          </a:p>
        </p:txBody>
      </p:sp>
      <p:sp>
        <p:nvSpPr>
          <p:cNvPr id="3" name="Slide Number Placeholder 2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D5018C4-273E-49AF-93AB-259FCF9A742C}" type="slidenum">
              <a:rPr lang="en-US" smtClean="0"/>
              <a:t>35</a:t>
            </a:fld>
            <a:endParaRPr lang="en-US"/>
          </a:p>
        </p:txBody>
      </p:sp>
      <p:sp>
        <p:nvSpPr>
          <p:cNvPr id="4" name="Content Placeholder 3"/>
          <p:cNvSpPr>
            <a:spLocks noGrp="1"/>
          </p:cNvSpPr>
          <p:nvPr>
            <p:ph sz="quarter" idx="1"/>
          </p:nvPr>
        </p:nvSpPr>
        <p:spPr/>
        <p:txBody>
          <a:bodyPr>
            <a:normAutofit/>
          </a:bodyPr>
          <a:lstStyle/>
          <a:p>
            <a:pPr lvl="0"/>
            <a:r>
              <a:rPr lang="en-US" dirty="0" smtClean="0"/>
              <a:t>When to divert?</a:t>
            </a:r>
          </a:p>
          <a:p>
            <a:pPr lvl="1"/>
            <a:r>
              <a:rPr lang="en-US" dirty="0" smtClean="0"/>
              <a:t>(file size) / (free space) &gt; t ?</a:t>
            </a:r>
          </a:p>
          <a:p>
            <a:pPr lvl="1"/>
            <a:r>
              <a:rPr lang="en-US" dirty="0" smtClean="0"/>
              <a:t>‘t’ is system parameter</a:t>
            </a:r>
          </a:p>
          <a:p>
            <a:r>
              <a:rPr lang="en-US" dirty="0" smtClean="0"/>
              <a:t>Two ‘t’ parameters</a:t>
            </a:r>
          </a:p>
          <a:p>
            <a:pPr lvl="1"/>
            <a:r>
              <a:rPr lang="en-US" dirty="0" err="1" smtClean="0"/>
              <a:t>t_pri</a:t>
            </a:r>
            <a:r>
              <a:rPr lang="en-US" dirty="0" smtClean="0"/>
              <a:t> – Threshold for accepting primary replica</a:t>
            </a:r>
          </a:p>
          <a:p>
            <a:pPr lvl="1"/>
            <a:r>
              <a:rPr lang="en-US" dirty="0" err="1" smtClean="0"/>
              <a:t>t_div</a:t>
            </a:r>
            <a:r>
              <a:rPr lang="en-US" dirty="0" smtClean="0"/>
              <a:t> – Threshold for accepting diverted replica</a:t>
            </a:r>
          </a:p>
          <a:p>
            <a:r>
              <a:rPr lang="en-US" dirty="0" err="1"/>
              <a:t>t_pri</a:t>
            </a:r>
            <a:r>
              <a:rPr lang="en-US" dirty="0"/>
              <a:t> &gt; </a:t>
            </a:r>
            <a:r>
              <a:rPr lang="en-US" dirty="0" err="1" smtClean="0"/>
              <a:t>t_div</a:t>
            </a:r>
            <a:endParaRPr lang="en-US" dirty="0" smtClean="0"/>
          </a:p>
          <a:p>
            <a:pPr lvl="1"/>
            <a:r>
              <a:rPr lang="en-US" dirty="0" smtClean="0"/>
              <a:t>Reserve space for primary replicas</a:t>
            </a:r>
          </a:p>
          <a:p>
            <a:r>
              <a:rPr lang="en-US" dirty="0" smtClean="0"/>
              <a:t>What happens when node picked for diverted replica can’t store the file?</a:t>
            </a:r>
          </a:p>
        </p:txBody>
      </p:sp>
    </p:spTree>
    <p:extLst>
      <p:ext uri="{BB962C8B-B14F-4D97-AF65-F5344CB8AC3E}">
        <p14:creationId xmlns:p14="http://schemas.microsoft.com/office/powerpoint/2010/main" val="2414449345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3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File Diversion</a:t>
            </a:r>
            <a:endParaRPr lang="en-US" dirty="0"/>
          </a:p>
        </p:txBody>
      </p:sp>
      <p:sp>
        <p:nvSpPr>
          <p:cNvPr id="3" name="Slide Number Placeholder 2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D5018C4-273E-49AF-93AB-259FCF9A742C}" type="slidenum">
              <a:rPr lang="en-US" smtClean="0"/>
              <a:t>36</a:t>
            </a:fld>
            <a:endParaRPr lang="en-US"/>
          </a:p>
        </p:txBody>
      </p:sp>
      <p:sp>
        <p:nvSpPr>
          <p:cNvPr id="4" name="Content Placeholder 3"/>
          <p:cNvSpPr>
            <a:spLocks noGrp="1"/>
          </p:cNvSpPr>
          <p:nvPr>
            <p:ph sz="quarter" idx="1"/>
          </p:nvPr>
        </p:nvSpPr>
        <p:spPr/>
        <p:txBody>
          <a:bodyPr>
            <a:normAutofit/>
          </a:bodyPr>
          <a:lstStyle/>
          <a:p>
            <a:r>
              <a:rPr lang="en-US" dirty="0" smtClean="0"/>
              <a:t>What if ‘B’ cannot store the file either?</a:t>
            </a:r>
          </a:p>
          <a:p>
            <a:r>
              <a:rPr lang="en-US" dirty="0" smtClean="0"/>
              <a:t>Create new </a:t>
            </a:r>
            <a:r>
              <a:rPr lang="en-US" dirty="0" err="1" smtClean="0"/>
              <a:t>fileID</a:t>
            </a:r>
            <a:endParaRPr lang="en-US" dirty="0"/>
          </a:p>
          <a:p>
            <a:r>
              <a:rPr lang="en-US" baseline="0" dirty="0" smtClean="0"/>
              <a:t>Try again, up to three times</a:t>
            </a:r>
          </a:p>
          <a:p>
            <a:pPr lvl="0"/>
            <a:r>
              <a:rPr lang="en-US" baseline="0" dirty="0" smtClean="0"/>
              <a:t>If still fails, system cannot accommodate the file</a:t>
            </a:r>
          </a:p>
          <a:p>
            <a:pPr lvl="1"/>
            <a:r>
              <a:rPr lang="en-US" dirty="0" smtClean="0"/>
              <a:t>Application may choose to fragment file</a:t>
            </a:r>
            <a:r>
              <a:rPr lang="en-US" baseline="0" dirty="0" smtClean="0"/>
              <a:t> and try again</a:t>
            </a:r>
          </a:p>
        </p:txBody>
      </p:sp>
    </p:spTree>
    <p:extLst>
      <p:ext uri="{BB962C8B-B14F-4D97-AF65-F5344CB8AC3E}">
        <p14:creationId xmlns:p14="http://schemas.microsoft.com/office/powerpoint/2010/main" val="25238780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3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Replica Management</a:t>
            </a:r>
            <a:endParaRPr lang="en-US" dirty="0"/>
          </a:p>
        </p:txBody>
      </p:sp>
      <p:sp>
        <p:nvSpPr>
          <p:cNvPr id="3" name="Slide Number Placeholder 2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D5018C4-273E-49AF-93AB-259FCF9A742C}" type="slidenum">
              <a:rPr lang="en-US" smtClean="0"/>
              <a:t>37</a:t>
            </a:fld>
            <a:endParaRPr lang="en-US"/>
          </a:p>
        </p:txBody>
      </p:sp>
      <p:sp>
        <p:nvSpPr>
          <p:cNvPr id="4" name="Content Placeholder 3"/>
          <p:cNvSpPr>
            <a:spLocks noGrp="1"/>
          </p:cNvSpPr>
          <p:nvPr>
            <p:ph sz="quarter" idx="1"/>
          </p:nvPr>
        </p:nvSpPr>
        <p:spPr/>
        <p:txBody>
          <a:bodyPr/>
          <a:lstStyle/>
          <a:p>
            <a:pPr lvl="0"/>
            <a:r>
              <a:rPr lang="en-US" dirty="0" smtClean="0"/>
              <a:t>Node failure (permanent or transient)</a:t>
            </a:r>
          </a:p>
          <a:p>
            <a:pPr lvl="1"/>
            <a:r>
              <a:rPr lang="en-US" dirty="0"/>
              <a:t>Pastry notices failure with keep-alive messages</a:t>
            </a:r>
          </a:p>
          <a:p>
            <a:pPr lvl="1"/>
            <a:r>
              <a:rPr lang="en-US" dirty="0"/>
              <a:t>Leaf sets updated</a:t>
            </a:r>
          </a:p>
          <a:p>
            <a:pPr lvl="1"/>
            <a:r>
              <a:rPr lang="en-US" dirty="0"/>
              <a:t>Copy file to node that’s now k-closest</a:t>
            </a:r>
          </a:p>
        </p:txBody>
      </p:sp>
      <p:cxnSp>
        <p:nvCxnSpPr>
          <p:cNvPr id="5" name="Straight Connector 4"/>
          <p:cNvCxnSpPr/>
          <p:nvPr/>
        </p:nvCxnSpPr>
        <p:spPr>
          <a:xfrm flipH="1" flipV="1">
            <a:off x="152400" y="4431268"/>
            <a:ext cx="8839200" cy="3048"/>
          </a:xfrm>
          <a:prstGeom prst="line">
            <a:avLst/>
          </a:prstGeom>
        </p:spPr>
        <p:style>
          <a:lnRef idx="3">
            <a:schemeClr val="dk1"/>
          </a:lnRef>
          <a:fillRef idx="0">
            <a:schemeClr val="dk1"/>
          </a:fillRef>
          <a:effectRef idx="2">
            <a:schemeClr val="dk1"/>
          </a:effectRef>
          <a:fontRef idx="minor">
            <a:schemeClr val="tx1"/>
          </a:fontRef>
        </p:style>
      </p:cxnSp>
      <p:sp>
        <p:nvSpPr>
          <p:cNvPr id="6" name="Oval 5"/>
          <p:cNvSpPr/>
          <p:nvPr/>
        </p:nvSpPr>
        <p:spPr>
          <a:xfrm>
            <a:off x="3190807" y="3909295"/>
            <a:ext cx="914400" cy="914400"/>
          </a:xfrm>
          <a:prstGeom prst="ellipse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dirty="0"/>
              <a:t>A</a:t>
            </a:r>
          </a:p>
        </p:txBody>
      </p:sp>
      <p:sp>
        <p:nvSpPr>
          <p:cNvPr id="7" name="Oval 6"/>
          <p:cNvSpPr/>
          <p:nvPr/>
        </p:nvSpPr>
        <p:spPr>
          <a:xfrm>
            <a:off x="4219545" y="3909295"/>
            <a:ext cx="914400" cy="914400"/>
          </a:xfrm>
          <a:prstGeom prst="ellipse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dirty="0" smtClean="0"/>
              <a:t>N</a:t>
            </a:r>
            <a:endParaRPr lang="en-US" dirty="0"/>
          </a:p>
        </p:txBody>
      </p:sp>
      <p:sp>
        <p:nvSpPr>
          <p:cNvPr id="8" name="Oval 7"/>
          <p:cNvSpPr/>
          <p:nvPr/>
        </p:nvSpPr>
        <p:spPr>
          <a:xfrm>
            <a:off x="5261499" y="3909295"/>
            <a:ext cx="914400" cy="914400"/>
          </a:xfrm>
          <a:prstGeom prst="ellipse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9" name="Oval 8"/>
          <p:cNvSpPr/>
          <p:nvPr/>
        </p:nvSpPr>
        <p:spPr>
          <a:xfrm>
            <a:off x="2154397" y="3909295"/>
            <a:ext cx="914400" cy="914400"/>
          </a:xfrm>
          <a:prstGeom prst="ellipse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cxnSp>
        <p:nvCxnSpPr>
          <p:cNvPr id="10" name="Elbow Connector 9"/>
          <p:cNvCxnSpPr>
            <a:stCxn id="7" idx="0"/>
            <a:endCxn id="6" idx="0"/>
          </p:cNvCxnSpPr>
          <p:nvPr/>
        </p:nvCxnSpPr>
        <p:spPr>
          <a:xfrm rot="16200000" flipV="1">
            <a:off x="4162376" y="3394926"/>
            <a:ext cx="12700" cy="1028738"/>
          </a:xfrm>
          <a:prstGeom prst="bentConnector3">
            <a:avLst>
              <a:gd name="adj1" fmla="val 1800000"/>
            </a:avLst>
          </a:prstGeom>
          <a:ln>
            <a:tailEnd type="arrow"/>
          </a:ln>
        </p:spPr>
        <p:style>
          <a:lnRef idx="3">
            <a:schemeClr val="accent5"/>
          </a:lnRef>
          <a:fillRef idx="0">
            <a:schemeClr val="accent5"/>
          </a:fillRef>
          <a:effectRef idx="2">
            <a:schemeClr val="accent5"/>
          </a:effectRef>
          <a:fontRef idx="minor">
            <a:schemeClr val="tx1"/>
          </a:fontRef>
        </p:style>
      </p:cxnSp>
      <p:cxnSp>
        <p:nvCxnSpPr>
          <p:cNvPr id="11" name="Elbow Connector 10"/>
          <p:cNvCxnSpPr>
            <a:stCxn id="7" idx="0"/>
            <a:endCxn id="9" idx="0"/>
          </p:cNvCxnSpPr>
          <p:nvPr/>
        </p:nvCxnSpPr>
        <p:spPr>
          <a:xfrm rot="16200000" flipV="1">
            <a:off x="3644171" y="2876721"/>
            <a:ext cx="12700" cy="2065148"/>
          </a:xfrm>
          <a:prstGeom prst="bentConnector3">
            <a:avLst>
              <a:gd name="adj1" fmla="val 3407764"/>
            </a:avLst>
          </a:prstGeom>
          <a:ln>
            <a:tailEnd type="arrow"/>
          </a:ln>
        </p:spPr>
        <p:style>
          <a:lnRef idx="3">
            <a:schemeClr val="accent5"/>
          </a:lnRef>
          <a:fillRef idx="0">
            <a:schemeClr val="accent5"/>
          </a:fillRef>
          <a:effectRef idx="2">
            <a:schemeClr val="accent5"/>
          </a:effectRef>
          <a:fontRef idx="minor">
            <a:schemeClr val="tx1"/>
          </a:fontRef>
        </p:style>
      </p:cxnSp>
      <p:cxnSp>
        <p:nvCxnSpPr>
          <p:cNvPr id="12" name="Elbow Connector 11"/>
          <p:cNvCxnSpPr>
            <a:stCxn id="7" idx="0"/>
            <a:endCxn id="8" idx="0"/>
          </p:cNvCxnSpPr>
          <p:nvPr/>
        </p:nvCxnSpPr>
        <p:spPr>
          <a:xfrm rot="5400000" flipH="1" flipV="1">
            <a:off x="5197722" y="3388318"/>
            <a:ext cx="12700" cy="1041954"/>
          </a:xfrm>
          <a:prstGeom prst="bentConnector3">
            <a:avLst>
              <a:gd name="adj1" fmla="val 2429126"/>
            </a:avLst>
          </a:prstGeom>
          <a:ln>
            <a:tailEnd type="arrow"/>
          </a:ln>
        </p:spPr>
        <p:style>
          <a:lnRef idx="3">
            <a:schemeClr val="accent5"/>
          </a:lnRef>
          <a:fillRef idx="0">
            <a:schemeClr val="accent5"/>
          </a:fillRef>
          <a:effectRef idx="2">
            <a:schemeClr val="accent5"/>
          </a:effectRef>
          <a:fontRef idx="minor">
            <a:schemeClr val="tx1"/>
          </a:fontRef>
        </p:style>
      </p:cxnSp>
      <p:sp>
        <p:nvSpPr>
          <p:cNvPr id="13" name="Left Brace 12"/>
          <p:cNvSpPr/>
          <p:nvPr/>
        </p:nvSpPr>
        <p:spPr>
          <a:xfrm rot="16200000">
            <a:off x="3869236" y="3572405"/>
            <a:ext cx="598174" cy="3100752"/>
          </a:xfrm>
          <a:prstGeom prst="leftBrace">
            <a:avLst/>
          </a:prstGeom>
        </p:spPr>
        <p:style>
          <a:lnRef idx="3">
            <a:schemeClr val="accent2"/>
          </a:lnRef>
          <a:fillRef idx="0">
            <a:schemeClr val="accent2"/>
          </a:fillRef>
          <a:effectRef idx="2">
            <a:schemeClr val="accent2"/>
          </a:effectRef>
          <a:fontRef idx="minor">
            <a:schemeClr val="tx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4" name="TextBox 13"/>
          <p:cNvSpPr txBox="1"/>
          <p:nvPr/>
        </p:nvSpPr>
        <p:spPr>
          <a:xfrm>
            <a:off x="3810000" y="5726668"/>
            <a:ext cx="587020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/>
              <a:t>k</a:t>
            </a:r>
            <a:r>
              <a:rPr lang="en-US" dirty="0" smtClean="0"/>
              <a:t>=4</a:t>
            </a:r>
            <a:endParaRPr lang="en-US" dirty="0"/>
          </a:p>
        </p:txBody>
      </p:sp>
      <p:sp>
        <p:nvSpPr>
          <p:cNvPr id="15" name="Oval 14"/>
          <p:cNvSpPr/>
          <p:nvPr/>
        </p:nvSpPr>
        <p:spPr>
          <a:xfrm>
            <a:off x="1143000" y="3915645"/>
            <a:ext cx="914400" cy="914400"/>
          </a:xfrm>
          <a:prstGeom prst="ellipse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dirty="0" smtClean="0"/>
              <a:t>C</a:t>
            </a:r>
          </a:p>
        </p:txBody>
      </p:sp>
      <p:sp>
        <p:nvSpPr>
          <p:cNvPr id="16" name="Oval 15"/>
          <p:cNvSpPr/>
          <p:nvPr/>
        </p:nvSpPr>
        <p:spPr>
          <a:xfrm>
            <a:off x="6324600" y="3915645"/>
            <a:ext cx="914400" cy="914400"/>
          </a:xfrm>
          <a:prstGeom prst="ellipse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17" name="Oval 16"/>
          <p:cNvSpPr/>
          <p:nvPr/>
        </p:nvSpPr>
        <p:spPr>
          <a:xfrm>
            <a:off x="7391400" y="3915645"/>
            <a:ext cx="914400" cy="914400"/>
          </a:xfrm>
          <a:prstGeom prst="ellipse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18" name="TextBox 17"/>
          <p:cNvSpPr txBox="1"/>
          <p:nvPr/>
        </p:nvSpPr>
        <p:spPr>
          <a:xfrm>
            <a:off x="469234" y="3902944"/>
            <a:ext cx="433132" cy="46166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400" dirty="0" smtClean="0"/>
              <a:t>…</a:t>
            </a:r>
            <a:endParaRPr lang="en-US" sz="2400" dirty="0"/>
          </a:p>
        </p:txBody>
      </p:sp>
      <p:sp>
        <p:nvSpPr>
          <p:cNvPr id="19" name="TextBox 18"/>
          <p:cNvSpPr txBox="1"/>
          <p:nvPr/>
        </p:nvSpPr>
        <p:spPr>
          <a:xfrm>
            <a:off x="8458200" y="3902943"/>
            <a:ext cx="433132" cy="46166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400" dirty="0" smtClean="0"/>
              <a:t>…</a:t>
            </a:r>
            <a:endParaRPr lang="en-US" sz="2400" dirty="0"/>
          </a:p>
        </p:txBody>
      </p:sp>
      <p:sp>
        <p:nvSpPr>
          <p:cNvPr id="25" name="Multiply 24"/>
          <p:cNvSpPr/>
          <p:nvPr/>
        </p:nvSpPr>
        <p:spPr>
          <a:xfrm>
            <a:off x="3028890" y="3734146"/>
            <a:ext cx="1190655" cy="1219200"/>
          </a:xfrm>
          <a:prstGeom prst="mathMultiply">
            <a:avLst/>
          </a:prstGeom>
        </p:spPr>
        <p:style>
          <a:lnRef idx="3">
            <a:schemeClr val="lt1"/>
          </a:lnRef>
          <a:fillRef idx="1">
            <a:schemeClr val="accent6"/>
          </a:fillRef>
          <a:effectRef idx="1">
            <a:schemeClr val="accent6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cxnSp>
        <p:nvCxnSpPr>
          <p:cNvPr id="28" name="Elbow Connector 27"/>
          <p:cNvCxnSpPr>
            <a:stCxn id="7" idx="0"/>
            <a:endCxn id="15" idx="0"/>
          </p:cNvCxnSpPr>
          <p:nvPr/>
        </p:nvCxnSpPr>
        <p:spPr>
          <a:xfrm rot="16200000" flipH="1" flipV="1">
            <a:off x="3135298" y="2374197"/>
            <a:ext cx="6350" cy="3076545"/>
          </a:xfrm>
          <a:prstGeom prst="bentConnector3">
            <a:avLst>
              <a:gd name="adj1" fmla="val -4998063"/>
            </a:avLst>
          </a:prstGeom>
          <a:ln>
            <a:tailEnd type="arrow"/>
          </a:ln>
        </p:spPr>
        <p:style>
          <a:lnRef idx="3">
            <a:schemeClr val="accent5"/>
          </a:lnRef>
          <a:fillRef idx="0">
            <a:schemeClr val="accent5"/>
          </a:fillRef>
          <a:effectRef idx="2">
            <a:schemeClr val="accent5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1068352627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1" dur="500"/>
                                        <p:tgtEl>
                                          <p:spTgt spid="2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2" presetID="10" presetClass="exit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fade">
                                      <p:cBhvr>
                                        <p:cTn id="13" dur="500"/>
                                        <p:tgtEl>
                                          <p:spTgt spid="10"/>
                                        </p:tgtEl>
                                      </p:cBhvr>
                                    </p:animEffec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5" grpId="0" animBg="1"/>
    </p:bldLst>
  </p:timing>
</p:sld>
</file>

<file path=ppt/slides/slide3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Replica Management</a:t>
            </a:r>
            <a:endParaRPr lang="en-US" dirty="0"/>
          </a:p>
        </p:txBody>
      </p:sp>
      <p:sp>
        <p:nvSpPr>
          <p:cNvPr id="3" name="Slide Number Placeholder 2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D5018C4-273E-49AF-93AB-259FCF9A742C}" type="slidenum">
              <a:rPr lang="en-US" smtClean="0"/>
              <a:t>38</a:t>
            </a:fld>
            <a:endParaRPr lang="en-US"/>
          </a:p>
        </p:txBody>
      </p:sp>
      <p:sp>
        <p:nvSpPr>
          <p:cNvPr id="4" name="Content Placeholder 3"/>
          <p:cNvSpPr>
            <a:spLocks noGrp="1"/>
          </p:cNvSpPr>
          <p:nvPr>
            <p:ph sz="quarter" idx="1"/>
          </p:nvPr>
        </p:nvSpPr>
        <p:spPr/>
        <p:txBody>
          <a:bodyPr>
            <a:normAutofit lnSpcReduction="10000"/>
          </a:bodyPr>
          <a:lstStyle/>
          <a:p>
            <a:r>
              <a:rPr lang="en-US" dirty="0" smtClean="0"/>
              <a:t>When node fails, some node ‘D’ is now k-closest</a:t>
            </a:r>
          </a:p>
          <a:p>
            <a:r>
              <a:rPr lang="en-US" dirty="0" smtClean="0"/>
              <a:t>What if ‘D’ node cannot store the file? (threshold)</a:t>
            </a:r>
          </a:p>
          <a:p>
            <a:pPr lvl="1"/>
            <a:r>
              <a:rPr lang="en-US" dirty="0" smtClean="0"/>
              <a:t>Try Replica Diversion from ‘D’!</a:t>
            </a:r>
          </a:p>
          <a:p>
            <a:r>
              <a:rPr lang="en-US" dirty="0" smtClean="0"/>
              <a:t>What if ‘D’ cannot find a node to store replica?</a:t>
            </a:r>
          </a:p>
          <a:p>
            <a:pPr lvl="1"/>
            <a:r>
              <a:rPr lang="en-US" dirty="0" smtClean="0"/>
              <a:t>Try Replica Diversion from farthest node in ‘D’s leaf set</a:t>
            </a:r>
          </a:p>
          <a:p>
            <a:r>
              <a:rPr lang="en-US" dirty="0" smtClean="0"/>
              <a:t>What if that fails?</a:t>
            </a:r>
          </a:p>
          <a:p>
            <a:pPr lvl="1"/>
            <a:r>
              <a:rPr lang="en-US" dirty="0" smtClean="0"/>
              <a:t>Give up, allow there to be &lt; k replicas</a:t>
            </a:r>
          </a:p>
          <a:p>
            <a:pPr lvl="1"/>
            <a:r>
              <a:rPr lang="en-US" dirty="0" smtClean="0"/>
              <a:t>Claim: If this happens, system must be too overloaded</a:t>
            </a:r>
          </a:p>
          <a:p>
            <a:r>
              <a:rPr lang="en-US" dirty="0" smtClean="0"/>
              <a:t>Discussion: Thoughts?</a:t>
            </a:r>
          </a:p>
          <a:p>
            <a:pPr lvl="1"/>
            <a:r>
              <a:rPr lang="en-US" dirty="0" smtClean="0"/>
              <a:t>Is giving up reasonable?</a:t>
            </a:r>
          </a:p>
          <a:p>
            <a:pPr lvl="1"/>
            <a:r>
              <a:rPr lang="en-US" dirty="0" smtClean="0"/>
              <a:t>Should file owner be notified somehow?</a:t>
            </a:r>
          </a:p>
        </p:txBody>
      </p:sp>
    </p:spTree>
    <p:extLst>
      <p:ext uri="{BB962C8B-B14F-4D97-AF65-F5344CB8AC3E}">
        <p14:creationId xmlns:p14="http://schemas.microsoft.com/office/powerpoint/2010/main" val="620775633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3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Caching</a:t>
            </a:r>
            <a:endParaRPr lang="en-US" dirty="0"/>
          </a:p>
        </p:txBody>
      </p:sp>
      <p:sp>
        <p:nvSpPr>
          <p:cNvPr id="3" name="Slide Number Placeholder 2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D5018C4-273E-49AF-93AB-259FCF9A742C}" type="slidenum">
              <a:rPr lang="en-US" smtClean="0"/>
              <a:t>39</a:t>
            </a:fld>
            <a:endParaRPr lang="en-US"/>
          </a:p>
        </p:txBody>
      </p:sp>
      <p:sp>
        <p:nvSpPr>
          <p:cNvPr id="4" name="Content Placeholder 3"/>
          <p:cNvSpPr>
            <a:spLocks noGrp="1"/>
          </p:cNvSpPr>
          <p:nvPr>
            <p:ph sz="quarter" idx="1"/>
          </p:nvPr>
        </p:nvSpPr>
        <p:spPr/>
        <p:txBody>
          <a:bodyPr>
            <a:normAutofit/>
          </a:bodyPr>
          <a:lstStyle/>
          <a:p>
            <a:r>
              <a:rPr lang="en-US" dirty="0" smtClean="0"/>
              <a:t>Concept:</a:t>
            </a:r>
          </a:p>
          <a:p>
            <a:pPr lvl="1"/>
            <a:r>
              <a:rPr lang="en-US" dirty="0" smtClean="0"/>
              <a:t>As requests</a:t>
            </a:r>
            <a:r>
              <a:rPr lang="en-US" baseline="0" dirty="0" smtClean="0"/>
              <a:t> are routed, cache files locally</a:t>
            </a:r>
            <a:endParaRPr lang="en-US" dirty="0" smtClean="0"/>
          </a:p>
          <a:p>
            <a:r>
              <a:rPr lang="en-US" dirty="0" smtClean="0"/>
              <a:t>Popular files cached</a:t>
            </a:r>
          </a:p>
          <a:p>
            <a:pPr lvl="1"/>
            <a:r>
              <a:rPr lang="en-US" dirty="0" smtClean="0"/>
              <a:t>Make use of unused space</a:t>
            </a:r>
          </a:p>
          <a:p>
            <a:r>
              <a:rPr lang="en-US" dirty="0" smtClean="0"/>
              <a:t>Cache locality</a:t>
            </a:r>
          </a:p>
          <a:p>
            <a:pPr lvl="1"/>
            <a:r>
              <a:rPr lang="en-US" dirty="0" smtClean="0"/>
              <a:t>Due to Pastry’s proximity</a:t>
            </a:r>
          </a:p>
          <a:p>
            <a:r>
              <a:rPr lang="en-US" dirty="0" smtClean="0"/>
              <a:t>Cache Policy: </a:t>
            </a:r>
            <a:r>
              <a:rPr lang="en-US" dirty="0" err="1" smtClean="0"/>
              <a:t>GreedyDual</a:t>
            </a:r>
            <a:r>
              <a:rPr lang="en-US" dirty="0" smtClean="0"/>
              <a:t>-Size </a:t>
            </a:r>
            <a:r>
              <a:rPr lang="en-US" dirty="0" smtClean="0"/>
              <a:t>(GD-S)</a:t>
            </a:r>
          </a:p>
          <a:p>
            <a:pPr lvl="1"/>
            <a:r>
              <a:rPr lang="en-US" dirty="0" smtClean="0"/>
              <a:t>Weighted entries: (# cache hits) / (file size)</a:t>
            </a:r>
          </a:p>
          <a:p>
            <a:r>
              <a:rPr lang="en-US" dirty="0" smtClean="0"/>
              <a:t>Discussion:</a:t>
            </a:r>
          </a:p>
          <a:p>
            <a:pPr lvl="1"/>
            <a:r>
              <a:rPr lang="en-US" dirty="0" smtClean="0"/>
              <a:t>Is this a good cache policy?</a:t>
            </a:r>
          </a:p>
        </p:txBody>
      </p:sp>
    </p:spTree>
    <p:extLst>
      <p:ext uri="{BB962C8B-B14F-4D97-AF65-F5344CB8AC3E}">
        <p14:creationId xmlns:p14="http://schemas.microsoft.com/office/powerpoint/2010/main" val="1522456516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4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Security</a:t>
            </a:r>
            <a:endParaRPr lang="en-US" dirty="0"/>
          </a:p>
        </p:txBody>
      </p:sp>
      <p:sp>
        <p:nvSpPr>
          <p:cNvPr id="3" name="Slide Number Placeholder 2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D5018C4-273E-49AF-93AB-259FCF9A742C}" type="slidenum">
              <a:rPr lang="en-US" smtClean="0"/>
              <a:t>40</a:t>
            </a:fld>
            <a:endParaRPr lang="en-US"/>
          </a:p>
        </p:txBody>
      </p:sp>
      <p:sp>
        <p:nvSpPr>
          <p:cNvPr id="4" name="Content Placeholder 3"/>
          <p:cNvSpPr>
            <a:spLocks noGrp="1"/>
          </p:cNvSpPr>
          <p:nvPr>
            <p:ph sz="quarter" idx="1"/>
          </p:nvPr>
        </p:nvSpPr>
        <p:spPr/>
        <p:txBody>
          <a:bodyPr/>
          <a:lstStyle/>
          <a:p>
            <a:r>
              <a:rPr lang="en-US" dirty="0" smtClean="0"/>
              <a:t>Public/private</a:t>
            </a:r>
            <a:r>
              <a:rPr lang="en-US" baseline="0" dirty="0" smtClean="0"/>
              <a:t> key encryption</a:t>
            </a:r>
          </a:p>
          <a:p>
            <a:pPr lvl="1"/>
            <a:r>
              <a:rPr lang="en-US" dirty="0" smtClean="0"/>
              <a:t>Smartcards</a:t>
            </a:r>
          </a:p>
          <a:p>
            <a:pPr lvl="0"/>
            <a:r>
              <a:rPr lang="en-US" dirty="0" smtClean="0"/>
              <a:t>Insert,</a:t>
            </a:r>
            <a:r>
              <a:rPr lang="en-US" baseline="0" dirty="0" smtClean="0"/>
              <a:t> reclaim requests signed</a:t>
            </a:r>
          </a:p>
          <a:p>
            <a:pPr lvl="0"/>
            <a:r>
              <a:rPr lang="en-US" baseline="0" dirty="0" smtClean="0"/>
              <a:t>Lookup requests not protected</a:t>
            </a:r>
          </a:p>
          <a:p>
            <a:pPr lvl="1"/>
            <a:r>
              <a:rPr lang="en-US" baseline="0" dirty="0" smtClean="0"/>
              <a:t>Clients can give PAST an encrypted file to fix this</a:t>
            </a:r>
          </a:p>
          <a:p>
            <a:pPr lvl="0"/>
            <a:r>
              <a:rPr lang="en-US" baseline="0" dirty="0" smtClean="0"/>
              <a:t>Randomized routing (Pastry)</a:t>
            </a:r>
          </a:p>
          <a:p>
            <a:pPr lvl="0"/>
            <a:r>
              <a:rPr lang="en-US" baseline="0" dirty="0" smtClean="0"/>
              <a:t>Storage quotas</a:t>
            </a:r>
          </a:p>
        </p:txBody>
      </p:sp>
    </p:spTree>
    <p:extLst>
      <p:ext uri="{BB962C8B-B14F-4D97-AF65-F5344CB8AC3E}">
        <p14:creationId xmlns:p14="http://schemas.microsoft.com/office/powerpoint/2010/main" val="1798497688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4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Evaluation</a:t>
            </a:r>
            <a:endParaRPr lang="en-US" dirty="0"/>
          </a:p>
        </p:txBody>
      </p:sp>
      <p:sp>
        <p:nvSpPr>
          <p:cNvPr id="3" name="Slide Number Placeholder 2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D5018C4-273E-49AF-93AB-259FCF9A742C}" type="slidenum">
              <a:rPr lang="en-US" smtClean="0"/>
              <a:t>41</a:t>
            </a:fld>
            <a:endParaRPr lang="en-US"/>
          </a:p>
        </p:txBody>
      </p:sp>
      <p:sp>
        <p:nvSpPr>
          <p:cNvPr id="4" name="Content Placeholder 3"/>
          <p:cNvSpPr>
            <a:spLocks noGrp="1"/>
          </p:cNvSpPr>
          <p:nvPr>
            <p:ph sz="quarter" idx="1"/>
          </p:nvPr>
        </p:nvSpPr>
        <p:spPr/>
        <p:txBody>
          <a:bodyPr/>
          <a:lstStyle/>
          <a:p>
            <a:r>
              <a:rPr lang="en-US" dirty="0" smtClean="0"/>
              <a:t>Two workloads tested</a:t>
            </a:r>
          </a:p>
          <a:p>
            <a:r>
              <a:rPr lang="en-US" dirty="0" smtClean="0"/>
              <a:t>Web proxy trace</a:t>
            </a:r>
            <a:r>
              <a:rPr lang="en-US" baseline="0" dirty="0" smtClean="0"/>
              <a:t> from NLANR</a:t>
            </a:r>
          </a:p>
          <a:p>
            <a:pPr lvl="1"/>
            <a:r>
              <a:rPr lang="en-US" dirty="0" smtClean="0"/>
              <a:t>1.8million unique URLS</a:t>
            </a:r>
          </a:p>
          <a:p>
            <a:pPr lvl="1"/>
            <a:r>
              <a:rPr lang="en-US" baseline="0" dirty="0" smtClean="0"/>
              <a:t>18.7 GB content, mean 10.5kB,</a:t>
            </a:r>
            <a:r>
              <a:rPr lang="en-US" dirty="0" smtClean="0"/>
              <a:t> median 1.3kB, [0B,138MB]</a:t>
            </a:r>
            <a:endParaRPr lang="en-US" baseline="0" dirty="0" smtClean="0"/>
          </a:p>
          <a:p>
            <a:r>
              <a:rPr lang="en-US" baseline="0" dirty="0" err="1" smtClean="0"/>
              <a:t>Filesystem</a:t>
            </a:r>
            <a:r>
              <a:rPr lang="en-US" baseline="0" dirty="0" smtClean="0"/>
              <a:t> (combination of </a:t>
            </a:r>
            <a:r>
              <a:rPr lang="en-US" baseline="0" dirty="0" err="1" smtClean="0"/>
              <a:t>filesystems</a:t>
            </a:r>
            <a:r>
              <a:rPr lang="en-US" baseline="0" dirty="0" smtClean="0"/>
              <a:t> authors had)</a:t>
            </a:r>
          </a:p>
          <a:p>
            <a:pPr lvl="1"/>
            <a:r>
              <a:rPr lang="en-US" dirty="0" smtClean="0"/>
              <a:t>2.02million files</a:t>
            </a:r>
          </a:p>
          <a:p>
            <a:pPr lvl="1"/>
            <a:r>
              <a:rPr lang="en-US" baseline="0" dirty="0" smtClean="0"/>
              <a:t>166.6GB, mean 88.2kB, median 4.5kB,</a:t>
            </a:r>
            <a:r>
              <a:rPr lang="en-US" dirty="0"/>
              <a:t> </a:t>
            </a:r>
            <a:r>
              <a:rPr lang="en-US" baseline="0" dirty="0" smtClean="0"/>
              <a:t>[0,2.7GB]</a:t>
            </a:r>
          </a:p>
          <a:p>
            <a:r>
              <a:rPr lang="en-US" baseline="0" dirty="0" smtClean="0"/>
              <a:t>2250</a:t>
            </a:r>
            <a:r>
              <a:rPr lang="en-US" dirty="0" smtClean="0"/>
              <a:t> Past nodes, k=5</a:t>
            </a:r>
          </a:p>
          <a:p>
            <a:pPr lvl="1"/>
            <a:r>
              <a:rPr lang="en-US" baseline="0" dirty="0" smtClean="0"/>
              <a:t>Node</a:t>
            </a:r>
            <a:r>
              <a:rPr lang="en-US" dirty="0" smtClean="0"/>
              <a:t> capacities modeled after corporate network desktops</a:t>
            </a:r>
          </a:p>
          <a:p>
            <a:pPr lvl="1"/>
            <a:r>
              <a:rPr lang="en-US" baseline="0" dirty="0" smtClean="0"/>
              <a:t>Truncated</a:t>
            </a:r>
            <a:r>
              <a:rPr lang="en-US" dirty="0" smtClean="0"/>
              <a:t> normal distribution, mean +- 1 standard deviation</a:t>
            </a:r>
            <a:endParaRPr lang="en-US" baseline="0" dirty="0" smtClean="0"/>
          </a:p>
        </p:txBody>
      </p:sp>
    </p:spTree>
    <p:extLst>
      <p:ext uri="{BB962C8B-B14F-4D97-AF65-F5344CB8AC3E}">
        <p14:creationId xmlns:p14="http://schemas.microsoft.com/office/powerpoint/2010/main" val="13249770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4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Evaluation (1)</a:t>
            </a:r>
            <a:endParaRPr lang="en-US" dirty="0"/>
          </a:p>
        </p:txBody>
      </p:sp>
      <p:sp>
        <p:nvSpPr>
          <p:cNvPr id="3" name="Slide Number Placeholder 2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D5018C4-273E-49AF-93AB-259FCF9A742C}" type="slidenum">
              <a:rPr lang="en-US" smtClean="0"/>
              <a:t>42</a:t>
            </a:fld>
            <a:endParaRPr lang="en-US"/>
          </a:p>
        </p:txBody>
      </p:sp>
      <p:pic>
        <p:nvPicPr>
          <p:cNvPr id="2050" name="Picture 2"/>
          <p:cNvPicPr>
            <a:picLocks noGrp="1" noChangeAspect="1" noChangeArrowheads="1"/>
          </p:cNvPicPr>
          <p:nvPr>
            <p:ph sz="quarter" idx="1"/>
          </p:nvPr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28600" y="1447800"/>
            <a:ext cx="4648200" cy="197167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sp>
        <p:nvSpPr>
          <p:cNvPr id="5" name="Text Placeholder 4"/>
          <p:cNvSpPr>
            <a:spLocks noGrp="1"/>
          </p:cNvSpPr>
          <p:nvPr>
            <p:ph type="body" idx="4294967295"/>
          </p:nvPr>
        </p:nvSpPr>
        <p:spPr>
          <a:xfrm>
            <a:off x="0" y="3743325"/>
            <a:ext cx="8534400" cy="1752600"/>
          </a:xfrm>
        </p:spPr>
        <p:txBody>
          <a:bodyPr>
            <a:normAutofit fontScale="92500" lnSpcReduction="20000"/>
          </a:bodyPr>
          <a:lstStyle/>
          <a:p>
            <a:pPr marL="274320" lvl="1" indent="0">
              <a:buNone/>
            </a:pPr>
            <a:r>
              <a:rPr lang="en-US" dirty="0"/>
              <a:t>	</a:t>
            </a:r>
            <a:endParaRPr lang="en-US" dirty="0" smtClean="0"/>
          </a:p>
          <a:p>
            <a:r>
              <a:rPr lang="en-US" dirty="0" smtClean="0"/>
              <a:t>As </a:t>
            </a:r>
            <a:r>
              <a:rPr lang="en-US" dirty="0" err="1" smtClean="0"/>
              <a:t>t_pri</a:t>
            </a:r>
            <a:r>
              <a:rPr lang="en-US" dirty="0" smtClean="0"/>
              <a:t> increases:</a:t>
            </a:r>
          </a:p>
          <a:p>
            <a:pPr lvl="1"/>
            <a:r>
              <a:rPr lang="en-US" dirty="0" smtClean="0"/>
              <a:t>More </a:t>
            </a:r>
            <a:r>
              <a:rPr lang="en-US" dirty="0"/>
              <a:t>utilization</a:t>
            </a:r>
          </a:p>
          <a:p>
            <a:pPr lvl="1"/>
            <a:r>
              <a:rPr lang="en-US" dirty="0"/>
              <a:t>More failures</a:t>
            </a:r>
          </a:p>
          <a:p>
            <a:pPr lvl="1"/>
            <a:r>
              <a:rPr lang="en-US" dirty="0"/>
              <a:t>Why?</a:t>
            </a:r>
          </a:p>
          <a:p>
            <a:endParaRPr lang="en-US" baseline="0" dirty="0" smtClean="0"/>
          </a:p>
        </p:txBody>
      </p:sp>
      <p:pic>
        <p:nvPicPr>
          <p:cNvPr id="2052" name="Picture 4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584290" y="2743200"/>
            <a:ext cx="4429125" cy="375285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3239293255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4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Evaluation </a:t>
            </a:r>
            <a:r>
              <a:rPr lang="en-US" dirty="0" smtClean="0"/>
              <a:t>(2)</a:t>
            </a:r>
            <a:endParaRPr lang="en-US" dirty="0"/>
          </a:p>
        </p:txBody>
      </p:sp>
      <p:sp>
        <p:nvSpPr>
          <p:cNvPr id="3" name="Slide Number Placeholder 2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D5018C4-273E-49AF-93AB-259FCF9A742C}" type="slidenum">
              <a:rPr lang="en-US" smtClean="0"/>
              <a:t>43</a:t>
            </a:fld>
            <a:endParaRPr lang="en-US"/>
          </a:p>
        </p:txBody>
      </p:sp>
      <p:sp>
        <p:nvSpPr>
          <p:cNvPr id="4" name="Content Placeholder 3"/>
          <p:cNvSpPr>
            <a:spLocks noGrp="1"/>
          </p:cNvSpPr>
          <p:nvPr>
            <p:ph sz="quarter" idx="1"/>
          </p:nvPr>
        </p:nvSpPr>
        <p:spPr/>
        <p:txBody>
          <a:bodyPr/>
          <a:lstStyle/>
          <a:p>
            <a:r>
              <a:rPr lang="en-US" dirty="0" smtClean="0"/>
              <a:t>As system utilization increases:</a:t>
            </a:r>
          </a:p>
          <a:p>
            <a:pPr lvl="1"/>
            <a:r>
              <a:rPr lang="en-US" dirty="0" smtClean="0"/>
              <a:t>More failures</a:t>
            </a:r>
          </a:p>
          <a:p>
            <a:pPr lvl="1"/>
            <a:r>
              <a:rPr lang="en-US" dirty="0" smtClean="0"/>
              <a:t>Smaller files fail more</a:t>
            </a:r>
            <a:endParaRPr lang="en-US" dirty="0"/>
          </a:p>
        </p:txBody>
      </p:sp>
      <p:pic>
        <p:nvPicPr>
          <p:cNvPr id="5122" name="Picture 2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438400" y="2895600"/>
            <a:ext cx="4495800" cy="362902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sp>
        <p:nvSpPr>
          <p:cNvPr id="6" name="Oval 5"/>
          <p:cNvSpPr/>
          <p:nvPr/>
        </p:nvSpPr>
        <p:spPr>
          <a:xfrm>
            <a:off x="3733800" y="2819400"/>
            <a:ext cx="1752600" cy="685800"/>
          </a:xfrm>
          <a:prstGeom prst="ellipse">
            <a:avLst/>
          </a:prstGeom>
          <a:noFill/>
          <a:ln w="76200">
            <a:solidFill>
              <a:schemeClr val="accent1"/>
            </a:solidFill>
          </a:ln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cxnSp>
        <p:nvCxnSpPr>
          <p:cNvPr id="8" name="Straight Arrow Connector 7"/>
          <p:cNvCxnSpPr/>
          <p:nvPr/>
        </p:nvCxnSpPr>
        <p:spPr>
          <a:xfrm flipV="1">
            <a:off x="5334000" y="2667000"/>
            <a:ext cx="762000" cy="228600"/>
          </a:xfrm>
          <a:prstGeom prst="straightConnector1">
            <a:avLst/>
          </a:prstGeom>
          <a:ln>
            <a:tailEnd type="arrow"/>
          </a:ln>
        </p:spPr>
        <p:style>
          <a:lnRef idx="3">
            <a:schemeClr val="accent1"/>
          </a:lnRef>
          <a:fillRef idx="0">
            <a:schemeClr val="accent1"/>
          </a:fillRef>
          <a:effectRef idx="2">
            <a:schemeClr val="accent1"/>
          </a:effectRef>
          <a:fontRef idx="minor">
            <a:schemeClr val="tx1"/>
          </a:fontRef>
        </p:style>
      </p:cxnSp>
      <p:sp>
        <p:nvSpPr>
          <p:cNvPr id="9" name="TextBox 8"/>
          <p:cNvSpPr txBox="1"/>
          <p:nvPr/>
        </p:nvSpPr>
        <p:spPr>
          <a:xfrm>
            <a:off x="6096000" y="2438400"/>
            <a:ext cx="2010487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 smtClean="0"/>
              <a:t>What causes this?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4195572335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0" dur="500"/>
                                        <p:tgtEl>
                                          <p:spTgt spid="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1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3" dur="500"/>
                                        <p:tgtEl>
                                          <p:spTgt spid="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6" grpId="0" animBg="1"/>
      <p:bldP spid="9" grpId="0"/>
    </p:bldLst>
  </p:timing>
</p:sld>
</file>

<file path=ppt/slides/slide4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Evaluation </a:t>
            </a:r>
            <a:r>
              <a:rPr lang="en-US" dirty="0" smtClean="0"/>
              <a:t>(3)</a:t>
            </a:r>
            <a:endParaRPr lang="en-US" dirty="0"/>
          </a:p>
        </p:txBody>
      </p:sp>
      <p:sp>
        <p:nvSpPr>
          <p:cNvPr id="3" name="Slide Number Placeholder 2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D5018C4-273E-49AF-93AB-259FCF9A742C}" type="slidenum">
              <a:rPr lang="en-US" smtClean="0"/>
              <a:t>44</a:t>
            </a:fld>
            <a:endParaRPr lang="en-US"/>
          </a:p>
        </p:txBody>
      </p:sp>
      <p:sp>
        <p:nvSpPr>
          <p:cNvPr id="4" name="Content Placeholder 3"/>
          <p:cNvSpPr>
            <a:spLocks noGrp="1"/>
          </p:cNvSpPr>
          <p:nvPr>
            <p:ph sz="quarter" idx="1"/>
          </p:nvPr>
        </p:nvSpPr>
        <p:spPr/>
        <p:txBody>
          <a:bodyPr/>
          <a:lstStyle/>
          <a:p>
            <a:r>
              <a:rPr lang="en-US" dirty="0" smtClean="0"/>
              <a:t>Caching</a:t>
            </a:r>
            <a:endParaRPr lang="en-US" dirty="0"/>
          </a:p>
        </p:txBody>
      </p:sp>
      <p:pic>
        <p:nvPicPr>
          <p:cNvPr id="7170" name="Picture 2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235764" y="2286000"/>
            <a:ext cx="4657725" cy="395287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3749739261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4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Discussion</a:t>
            </a:r>
            <a:endParaRPr lang="en-US" dirty="0"/>
          </a:p>
        </p:txBody>
      </p:sp>
      <p:sp>
        <p:nvSpPr>
          <p:cNvPr id="3" name="Slide Number Placeholder 2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D5018C4-273E-49AF-93AB-259FCF9A742C}" type="slidenum">
              <a:rPr lang="en-US" smtClean="0"/>
              <a:t>45</a:t>
            </a:fld>
            <a:endParaRPr lang="en-US"/>
          </a:p>
        </p:txBody>
      </p:sp>
      <p:sp>
        <p:nvSpPr>
          <p:cNvPr id="4" name="Content Placeholder 3"/>
          <p:cNvSpPr>
            <a:spLocks noGrp="1"/>
          </p:cNvSpPr>
          <p:nvPr>
            <p:ph sz="quarter" idx="1"/>
          </p:nvPr>
        </p:nvSpPr>
        <p:spPr/>
        <p:txBody>
          <a:bodyPr/>
          <a:lstStyle/>
          <a:p>
            <a:r>
              <a:rPr lang="en-US" dirty="0" smtClean="0"/>
              <a:t>Block storage </a:t>
            </a:r>
            <a:r>
              <a:rPr lang="en-US" dirty="0" err="1" smtClean="0"/>
              <a:t>vs</a:t>
            </a:r>
            <a:r>
              <a:rPr lang="en-US" dirty="0" smtClean="0"/>
              <a:t> file storage?</a:t>
            </a:r>
          </a:p>
          <a:p>
            <a:pPr lvl="0"/>
            <a:r>
              <a:rPr lang="en-US" dirty="0" smtClean="0"/>
              <a:t>Replace the threshold</a:t>
            </a:r>
            <a:r>
              <a:rPr lang="en-US" baseline="0" dirty="0" smtClean="0"/>
              <a:t> metric?</a:t>
            </a:r>
          </a:p>
          <a:p>
            <a:pPr lvl="1"/>
            <a:r>
              <a:rPr lang="en-US" dirty="0" smtClean="0"/>
              <a:t>(file size)/(</a:t>
            </a:r>
            <a:r>
              <a:rPr lang="en-US" dirty="0" err="1" smtClean="0"/>
              <a:t>freespace</a:t>
            </a:r>
            <a:r>
              <a:rPr lang="en-US" dirty="0" smtClean="0"/>
              <a:t>) &gt; t</a:t>
            </a:r>
          </a:p>
          <a:p>
            <a:pPr lvl="0"/>
            <a:r>
              <a:rPr lang="en-US" dirty="0" smtClean="0"/>
              <a:t>Would you use PAST? What for?</a:t>
            </a:r>
          </a:p>
          <a:p>
            <a:pPr lvl="0"/>
            <a:r>
              <a:rPr lang="en-US" dirty="0" smtClean="0"/>
              <a:t>Is P2P right solution for PAST?</a:t>
            </a:r>
          </a:p>
          <a:p>
            <a:pPr lvl="1"/>
            <a:r>
              <a:rPr lang="en-US" dirty="0" smtClean="0"/>
              <a:t>For backup in general?</a:t>
            </a:r>
          </a:p>
          <a:p>
            <a:pPr lvl="0"/>
            <a:r>
              <a:rPr lang="en-US" dirty="0" smtClean="0"/>
              <a:t>Economically</a:t>
            </a:r>
            <a:r>
              <a:rPr lang="en-US" baseline="0" dirty="0" smtClean="0"/>
              <a:t> sound?</a:t>
            </a:r>
          </a:p>
          <a:p>
            <a:pPr lvl="1"/>
            <a:r>
              <a:rPr lang="en-US" baseline="0" dirty="0" smtClean="0"/>
              <a:t>Compared to tape drives, compared to cloud storage</a:t>
            </a:r>
          </a:p>
          <a:p>
            <a:pPr lvl="0"/>
            <a:r>
              <a:rPr lang="en-US" baseline="0" dirty="0" smtClean="0"/>
              <a:t>Resilience to churn?</a:t>
            </a:r>
          </a:p>
        </p:txBody>
      </p:sp>
    </p:spTree>
    <p:extLst>
      <p:ext uri="{BB962C8B-B14F-4D97-AF65-F5344CB8AC3E}">
        <p14:creationId xmlns:p14="http://schemas.microsoft.com/office/powerpoint/2010/main" val="2160574676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4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Subtitle 4"/>
          <p:cNvSpPr>
            <a:spLocks noGrp="1"/>
          </p:cNvSpPr>
          <p:nvPr>
            <p:ph type="subTitle" idx="1"/>
          </p:nvPr>
        </p:nvSpPr>
        <p:spPr/>
        <p:txBody>
          <a:bodyPr>
            <a:normAutofit fontScale="92500" lnSpcReduction="20000"/>
          </a:bodyPr>
          <a:lstStyle/>
          <a:p>
            <a:r>
              <a:rPr lang="en-US" dirty="0" smtClean="0"/>
              <a:t>NDSI ’08</a:t>
            </a:r>
          </a:p>
          <a:p>
            <a:endParaRPr lang="en-US" dirty="0" smtClean="0"/>
          </a:p>
          <a:p>
            <a:r>
              <a:rPr lang="en-US" dirty="0" smtClean="0"/>
              <a:t>Emil sit</a:t>
            </a:r>
          </a:p>
          <a:p>
            <a:r>
              <a:rPr lang="en-US" dirty="0" smtClean="0"/>
              <a:t>Robert Morris</a:t>
            </a:r>
          </a:p>
          <a:p>
            <a:r>
              <a:rPr lang="en-US" dirty="0" smtClean="0"/>
              <a:t>M. </a:t>
            </a:r>
            <a:r>
              <a:rPr lang="en-US" dirty="0" err="1" smtClean="0"/>
              <a:t>Frans</a:t>
            </a:r>
            <a:r>
              <a:rPr lang="en-US" dirty="0" smtClean="0"/>
              <a:t> </a:t>
            </a:r>
            <a:r>
              <a:rPr lang="en-US" dirty="0" err="1" smtClean="0"/>
              <a:t>Kaashoek</a:t>
            </a:r>
            <a:endParaRPr lang="en-US" dirty="0" smtClean="0"/>
          </a:p>
          <a:p>
            <a:endParaRPr lang="en-US" dirty="0" smtClean="0"/>
          </a:p>
          <a:p>
            <a:r>
              <a:rPr lang="en-US" dirty="0" smtClean="0"/>
              <a:t>MIT CSAIL</a:t>
            </a:r>
          </a:p>
        </p:txBody>
      </p:sp>
      <p:sp>
        <p:nvSpPr>
          <p:cNvPr id="3" name="Slide Number Placeholder 2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D5018C4-273E-49AF-93AB-259FCF9A742C}" type="slidenum">
              <a:rPr lang="en-US" smtClean="0"/>
              <a:t>46</a:t>
            </a:fld>
            <a:endParaRPr lang="en-US"/>
          </a:p>
        </p:txBody>
      </p:sp>
      <p:sp>
        <p:nvSpPr>
          <p:cNvPr id="2" name="Title 1"/>
          <p:cNvSpPr>
            <a:spLocks noGrp="1"/>
          </p:cNvSpPr>
          <p:nvPr>
            <p:ph type="ctrTitle"/>
          </p:nvPr>
        </p:nvSpPr>
        <p:spPr/>
        <p:txBody>
          <a:bodyPr/>
          <a:lstStyle/>
          <a:p>
            <a:r>
              <a:rPr lang="en-US" dirty="0" err="1" smtClean="0"/>
              <a:t>UsenetDHT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293907830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4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Background: Usenet</a:t>
            </a:r>
            <a:endParaRPr lang="en-US" dirty="0"/>
          </a:p>
        </p:txBody>
      </p:sp>
      <p:sp>
        <p:nvSpPr>
          <p:cNvPr id="3" name="Slide Number Placeholder 2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D5018C4-273E-49AF-93AB-259FCF9A742C}" type="slidenum">
              <a:rPr lang="en-US" smtClean="0"/>
              <a:t>47</a:t>
            </a:fld>
            <a:endParaRPr lang="en-US"/>
          </a:p>
        </p:txBody>
      </p:sp>
      <p:sp>
        <p:nvSpPr>
          <p:cNvPr id="4" name="Content Placeholder 3"/>
          <p:cNvSpPr>
            <a:spLocks noGrp="1"/>
          </p:cNvSpPr>
          <p:nvPr>
            <p:ph sz="quarter" idx="1"/>
          </p:nvPr>
        </p:nvSpPr>
        <p:spPr/>
        <p:txBody>
          <a:bodyPr/>
          <a:lstStyle/>
          <a:p>
            <a:r>
              <a:rPr lang="en-US" dirty="0" smtClean="0"/>
              <a:t>Distributed system for discussion</a:t>
            </a:r>
          </a:p>
          <a:p>
            <a:pPr lvl="0"/>
            <a:r>
              <a:rPr lang="en-US" dirty="0" smtClean="0"/>
              <a:t>Threaded discussion</a:t>
            </a:r>
          </a:p>
          <a:p>
            <a:pPr lvl="1"/>
            <a:r>
              <a:rPr lang="en-US" dirty="0" smtClean="0"/>
              <a:t>Headers, article body</a:t>
            </a:r>
          </a:p>
          <a:p>
            <a:pPr lvl="1"/>
            <a:r>
              <a:rPr lang="en-US" dirty="0" smtClean="0"/>
              <a:t>Different (hierarchical) groups</a:t>
            </a:r>
          </a:p>
          <a:p>
            <a:r>
              <a:rPr lang="en-US" dirty="0" smtClean="0"/>
              <a:t>Network of peering servers</a:t>
            </a:r>
          </a:p>
          <a:p>
            <a:pPr lvl="1"/>
            <a:r>
              <a:rPr lang="en-US" dirty="0" smtClean="0"/>
              <a:t>Each server has full copy</a:t>
            </a:r>
          </a:p>
          <a:p>
            <a:pPr lvl="1"/>
            <a:r>
              <a:rPr lang="en-US" dirty="0" smtClean="0"/>
              <a:t>Per-server retention policy</a:t>
            </a:r>
          </a:p>
          <a:p>
            <a:pPr lvl="1"/>
            <a:r>
              <a:rPr lang="en-US" dirty="0" smtClean="0"/>
              <a:t>Articles shared via flood-fill</a:t>
            </a:r>
          </a:p>
        </p:txBody>
      </p:sp>
      <p:pic>
        <p:nvPicPr>
          <p:cNvPr id="6" name="Picture 5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105400" y="2133600"/>
            <a:ext cx="3524250" cy="3238500"/>
          </a:xfrm>
          <a:prstGeom prst="rect">
            <a:avLst/>
          </a:prstGeom>
        </p:spPr>
      </p:pic>
      <p:sp>
        <p:nvSpPr>
          <p:cNvPr id="7" name="TextBox 6"/>
          <p:cNvSpPr txBox="1"/>
          <p:nvPr/>
        </p:nvSpPr>
        <p:spPr>
          <a:xfrm>
            <a:off x="457200" y="5943600"/>
            <a:ext cx="8404865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 smtClean="0"/>
              <a:t>(Image from http</a:t>
            </a:r>
            <a:r>
              <a:rPr lang="en-US" dirty="0"/>
              <a:t>://</a:t>
            </a:r>
            <a:r>
              <a:rPr lang="en-US" dirty="0" smtClean="0"/>
              <a:t>en.wikipedia.org/wiki/File:Usenet_servers_and_clients.svg)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86838548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4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err="1" smtClean="0"/>
              <a:t>UsenetDHT</a:t>
            </a:r>
            <a:endParaRPr lang="en-US" dirty="0"/>
          </a:p>
        </p:txBody>
      </p:sp>
      <p:sp>
        <p:nvSpPr>
          <p:cNvPr id="3" name="Slide Number Placeholder 2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D5018C4-273E-49AF-93AB-259FCF9A742C}" type="slidenum">
              <a:rPr lang="en-US" smtClean="0"/>
              <a:t>48</a:t>
            </a:fld>
            <a:endParaRPr lang="en-US"/>
          </a:p>
        </p:txBody>
      </p:sp>
      <p:sp>
        <p:nvSpPr>
          <p:cNvPr id="4" name="Content Placeholder 3"/>
          <p:cNvSpPr>
            <a:spLocks noGrp="1"/>
          </p:cNvSpPr>
          <p:nvPr>
            <p:ph sz="quarter" idx="1"/>
          </p:nvPr>
        </p:nvSpPr>
        <p:spPr/>
        <p:txBody>
          <a:bodyPr/>
          <a:lstStyle/>
          <a:p>
            <a:r>
              <a:rPr lang="en-US" dirty="0" smtClean="0"/>
              <a:t>Problem:</a:t>
            </a:r>
          </a:p>
          <a:p>
            <a:pPr lvl="1"/>
            <a:r>
              <a:rPr lang="en-US" dirty="0" smtClean="0"/>
              <a:t>Each server stores copies of</a:t>
            </a:r>
            <a:r>
              <a:rPr lang="en-US" baseline="0" dirty="0" smtClean="0"/>
              <a:t> all articles (that it wants)</a:t>
            </a:r>
          </a:p>
          <a:p>
            <a:pPr lvl="1"/>
            <a:r>
              <a:rPr lang="en-US" baseline="0" dirty="0" smtClean="0"/>
              <a:t>O(n) copies of each article!</a:t>
            </a:r>
          </a:p>
          <a:p>
            <a:pPr lvl="0"/>
            <a:r>
              <a:rPr lang="en-US" dirty="0" smtClean="0"/>
              <a:t>Idea:</a:t>
            </a:r>
          </a:p>
          <a:p>
            <a:pPr lvl="1"/>
            <a:r>
              <a:rPr lang="en-US" dirty="0" smtClean="0"/>
              <a:t>Store articles in common store</a:t>
            </a:r>
          </a:p>
          <a:p>
            <a:pPr lvl="1"/>
            <a:r>
              <a:rPr lang="en-US" dirty="0" smtClean="0"/>
              <a:t>O(n) reduction of space used</a:t>
            </a:r>
          </a:p>
          <a:p>
            <a:pPr lvl="0"/>
            <a:r>
              <a:rPr lang="en-US" dirty="0" err="1" smtClean="0"/>
              <a:t>UsenetDHT</a:t>
            </a:r>
            <a:r>
              <a:rPr lang="en-US" dirty="0" smtClean="0"/>
              <a:t>:</a:t>
            </a:r>
          </a:p>
          <a:p>
            <a:pPr lvl="1"/>
            <a:r>
              <a:rPr lang="en-US" dirty="0" smtClean="0"/>
              <a:t>Peer-to-peer applications</a:t>
            </a:r>
          </a:p>
          <a:p>
            <a:pPr lvl="1"/>
            <a:r>
              <a:rPr lang="en-US" dirty="0" smtClean="0"/>
              <a:t>Each node acts as Usenet</a:t>
            </a:r>
            <a:r>
              <a:rPr lang="en-US" baseline="0" dirty="0" smtClean="0"/>
              <a:t> frontend, and DHT node</a:t>
            </a:r>
          </a:p>
          <a:p>
            <a:pPr lvl="1"/>
            <a:r>
              <a:rPr lang="en-US" baseline="0" dirty="0" smtClean="0"/>
              <a:t>Headers flood-filled as normal, articles stored in DHT</a:t>
            </a:r>
          </a:p>
        </p:txBody>
      </p:sp>
    </p:spTree>
    <p:extLst>
      <p:ext uri="{BB962C8B-B14F-4D97-AF65-F5344CB8AC3E}">
        <p14:creationId xmlns:p14="http://schemas.microsoft.com/office/powerpoint/2010/main" val="1217706295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4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Discussion</a:t>
            </a:r>
            <a:endParaRPr lang="en-US" dirty="0"/>
          </a:p>
        </p:txBody>
      </p:sp>
      <p:sp>
        <p:nvSpPr>
          <p:cNvPr id="3" name="Slide Number Placeholder 2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D5018C4-273E-49AF-93AB-259FCF9A742C}" type="slidenum">
              <a:rPr lang="en-US" smtClean="0"/>
              <a:t>49</a:t>
            </a:fld>
            <a:endParaRPr lang="en-US"/>
          </a:p>
        </p:txBody>
      </p:sp>
      <p:sp>
        <p:nvSpPr>
          <p:cNvPr id="4" name="Content Placeholder 3"/>
          <p:cNvSpPr>
            <a:spLocks noGrp="1"/>
          </p:cNvSpPr>
          <p:nvPr>
            <p:ph sz="quarter" idx="1"/>
          </p:nvPr>
        </p:nvSpPr>
        <p:spPr/>
        <p:txBody>
          <a:bodyPr/>
          <a:lstStyle/>
          <a:p>
            <a:r>
              <a:rPr lang="en-US" dirty="0" smtClean="0"/>
              <a:t>What does this system</a:t>
            </a:r>
            <a:r>
              <a:rPr lang="en-US" baseline="0" dirty="0" smtClean="0"/>
              <a:t> gain from being P2P?</a:t>
            </a:r>
          </a:p>
          <a:p>
            <a:pPr lvl="1"/>
            <a:r>
              <a:rPr lang="en-US" dirty="0" smtClean="0"/>
              <a:t>Why not separate storage from front-ends</a:t>
            </a:r>
            <a:r>
              <a:rPr lang="en-US" baseline="0" dirty="0" smtClean="0"/>
              <a:t>? (Articles in S3?)</a:t>
            </a:r>
          </a:p>
          <a:p>
            <a:pPr lvl="0"/>
            <a:r>
              <a:rPr lang="en-US" baseline="0" dirty="0" smtClean="0"/>
              <a:t>Per-site filtering?</a:t>
            </a:r>
          </a:p>
          <a:p>
            <a:pPr lvl="0"/>
            <a:r>
              <a:rPr lang="en-US" dirty="0" smtClean="0"/>
              <a:t>For those that read the paper…</a:t>
            </a:r>
          </a:p>
          <a:p>
            <a:pPr lvl="1"/>
            <a:r>
              <a:rPr lang="en-US" baseline="0" dirty="0" smtClean="0"/>
              <a:t>Passing tone requires</a:t>
            </a:r>
            <a:r>
              <a:rPr lang="en-US" dirty="0" smtClean="0"/>
              <a:t> synchronized clocks– how to fix this?</a:t>
            </a:r>
          </a:p>
          <a:p>
            <a:r>
              <a:rPr lang="en-US" dirty="0" smtClean="0"/>
              <a:t>Local caching</a:t>
            </a:r>
          </a:p>
          <a:p>
            <a:pPr lvl="1"/>
            <a:r>
              <a:rPr lang="en-US" dirty="0" smtClean="0"/>
              <a:t>Trade-off between performance and required storage per node</a:t>
            </a:r>
          </a:p>
          <a:p>
            <a:pPr lvl="1"/>
            <a:r>
              <a:rPr lang="en-US" dirty="0" smtClean="0"/>
              <a:t>How does this effect the bounds on number of messages?</a:t>
            </a:r>
          </a:p>
          <a:p>
            <a:r>
              <a:rPr lang="en-US" dirty="0" smtClean="0"/>
              <a:t>Why isn’t this used today?</a:t>
            </a:r>
          </a:p>
        </p:txBody>
      </p:sp>
    </p:spTree>
    <p:extLst>
      <p:ext uri="{BB962C8B-B14F-4D97-AF65-F5344CB8AC3E}">
        <p14:creationId xmlns:p14="http://schemas.microsoft.com/office/powerpoint/2010/main" val="3514364359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theme/_rels/theme1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jpeg"/><Relationship Id="rId1" Type="http://schemas.openxmlformats.org/officeDocument/2006/relationships/image" Target="../media/image1.jpeg"/></Relationships>
</file>

<file path=ppt/theme/theme1.xml><?xml version="1.0" encoding="utf-8"?>
<a:theme xmlns:a="http://schemas.openxmlformats.org/drawingml/2006/main" name="Civic">
  <a:themeElements>
    <a:clrScheme name="Civic">
      <a:dk1>
        <a:sysClr val="windowText" lastClr="000000"/>
      </a:dk1>
      <a:lt1>
        <a:sysClr val="window" lastClr="FFFFFF"/>
      </a:lt1>
      <a:dk2>
        <a:srgbClr val="646B86"/>
      </a:dk2>
      <a:lt2>
        <a:srgbClr val="C5D1D7"/>
      </a:lt2>
      <a:accent1>
        <a:srgbClr val="D16349"/>
      </a:accent1>
      <a:accent2>
        <a:srgbClr val="CCB400"/>
      </a:accent2>
      <a:accent3>
        <a:srgbClr val="8CADAE"/>
      </a:accent3>
      <a:accent4>
        <a:srgbClr val="8C7B70"/>
      </a:accent4>
      <a:accent5>
        <a:srgbClr val="8FB08C"/>
      </a:accent5>
      <a:accent6>
        <a:srgbClr val="D19049"/>
      </a:accent6>
      <a:hlink>
        <a:srgbClr val="00A3D6"/>
      </a:hlink>
      <a:folHlink>
        <a:srgbClr val="694F07"/>
      </a:folHlink>
    </a:clrScheme>
    <a:fontScheme name="Civic">
      <a:majorFont>
        <a:latin typeface="Georgia"/>
        <a:ea typeface=""/>
        <a:cs typeface=""/>
        <a:font script="Jpan" typeface="ＭＳ Ｐゴシック"/>
        <a:font script="Hang" typeface="돋움"/>
        <a:font script="Hans" typeface="方正舒体"/>
        <a:font script="Hant" typeface="微軟正黑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ajorFont>
      <a:minorFont>
        <a:latin typeface="Georgia"/>
        <a:ea typeface=""/>
        <a:cs typeface=""/>
        <a:font script="Jpan" typeface="ＭＳ Ｐ明朝"/>
        <a:font script="Hang" typeface="바탕"/>
        <a:font script="Hans" typeface="方正舒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inorFont>
    </a:fontScheme>
    <a:fmtScheme name="Civic">
      <a:fillStyleLst>
        <a:solidFill>
          <a:schemeClr val="phClr"/>
        </a:solidFill>
        <a:solidFill>
          <a:schemeClr val="phClr">
            <a:tint val="45000"/>
          </a:schemeClr>
        </a:solidFill>
        <a:solidFill>
          <a:schemeClr val="phClr">
            <a:tint val="95000"/>
          </a:schemeClr>
        </a:solidFill>
      </a:fillStyleLst>
      <a:lnStyleLst>
        <a:ln w="9525" cap="flat" cmpd="sng" algn="ctr">
          <a:solidFill>
            <a:schemeClr val="phClr"/>
          </a:solidFill>
          <a:prstDash val="solid"/>
        </a:ln>
        <a:ln w="11429" cap="flat" cmpd="sng" algn="ctr">
          <a:solidFill>
            <a:schemeClr val="phClr"/>
          </a:solidFill>
          <a:prstDash val="sysDash"/>
        </a:ln>
        <a:ln w="200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50800" dist="254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50800" dist="25400" dir="5400000" rotWithShape="0">
              <a:srgbClr val="000000">
                <a:alpha val="45000"/>
              </a:srgbClr>
            </a:outerShdw>
          </a:effectLst>
          <a:scene3d>
            <a:camera prst="orthographicFront" fov="0">
              <a:rot lat="0" lon="0" rev="0"/>
            </a:camera>
            <a:lightRig rig="threePt" dir="t">
              <a:rot lat="0" lon="0" rev="0"/>
            </a:lightRig>
          </a:scene3d>
          <a:sp3d contourW="9525" prstMaterial="matte">
            <a:bevelT w="0" h="0"/>
            <a:contourClr>
              <a:schemeClr val="phClr">
                <a:shade val="70000"/>
                <a:satMod val="105000"/>
              </a:schemeClr>
            </a:contourClr>
          </a:sp3d>
        </a:effectStyle>
        <a:effectStyle>
          <a:effectLst>
            <a:outerShdw blurRad="50800" dist="25400" dir="5400000" rotWithShape="0">
              <a:srgbClr val="000000">
                <a:alpha val="45000"/>
              </a:srgbClr>
            </a:outerShdw>
          </a:effectLst>
          <a:scene3d>
            <a:camera prst="orthographicFront" fov="0">
              <a:rot lat="0" lon="0" rev="0"/>
            </a:camera>
            <a:lightRig rig="soft" dir="b">
              <a:rot lat="0" lon="0" rev="0"/>
            </a:lightRig>
          </a:scene3d>
          <a:sp3d prstMaterial="dkEdge">
            <a:bevelT w="63500" h="63500" prst="cross"/>
            <a:contourClr>
              <a:schemeClr val="phClr"/>
            </a:contourClr>
          </a:sp3d>
        </a:effectStyle>
      </a:effectStyleLst>
      <a:bgFillStyleLst>
        <a:solidFill>
          <a:schemeClr val="phClr"/>
        </a:solidFill>
        <a:blipFill>
          <a:blip xmlns:r="http://schemas.openxmlformats.org/officeDocument/2006/relationships" r:embed="rId1">
            <a:duotone>
              <a:schemeClr val="phClr">
                <a:shade val="70000"/>
                <a:satMod val="115000"/>
              </a:schemeClr>
              <a:schemeClr val="phClr">
                <a:tint val="85000"/>
              </a:schemeClr>
            </a:duotone>
          </a:blip>
          <a:tile tx="0" ty="0" sx="85000" sy="85000" flip="none" algn="tl"/>
        </a:blipFill>
        <a:blipFill>
          <a:blip xmlns:r="http://schemas.openxmlformats.org/officeDocument/2006/relationships" r:embed="rId2">
            <a:duotone>
              <a:schemeClr val="phClr">
                <a:shade val="65000"/>
                <a:satMod val="115000"/>
              </a:schemeClr>
              <a:schemeClr val="phClr">
                <a:tint val="85000"/>
              </a:schemeClr>
            </a:duotone>
          </a:blip>
          <a:tile tx="0" ty="0" sx="65000" sy="65000" flip="none" algn="tl"/>
        </a:blipFill>
      </a:bgFillStyleLst>
    </a:fmtScheme>
  </a:themeElements>
  <a:objectDefaults/>
  <a:extraClrSchemeLst/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emplate>Civic</Template>
  <TotalTime>1804</TotalTime>
  <Words>2191</Words>
  <Application>Microsoft Office PowerPoint</Application>
  <PresentationFormat>On-screen Show (4:3)</PresentationFormat>
  <Paragraphs>452</Paragraphs>
  <Slides>49</Slides>
  <Notes>1</Notes>
  <HiddenSlides>0</HiddenSlides>
  <MMClips>0</MMClips>
  <ScaleCrop>false</ScaleCrop>
  <HeadingPairs>
    <vt:vector size="4" baseType="variant">
      <vt:variant>
        <vt:lpstr>Theme</vt:lpstr>
      </vt:variant>
      <vt:variant>
        <vt:i4>1</vt:i4>
      </vt:variant>
      <vt:variant>
        <vt:lpstr>Slide Titles</vt:lpstr>
      </vt:variant>
      <vt:variant>
        <vt:i4>49</vt:i4>
      </vt:variant>
    </vt:vector>
  </HeadingPairs>
  <TitlesOfParts>
    <vt:vector size="50" baseType="lpstr">
      <vt:lpstr>Civic</vt:lpstr>
      <vt:lpstr>P2P Apps </vt:lpstr>
      <vt:lpstr>P2P In General</vt:lpstr>
      <vt:lpstr>P2P Apps</vt:lpstr>
      <vt:lpstr>CoDNS</vt:lpstr>
      <vt:lpstr>What is DNS?</vt:lpstr>
      <vt:lpstr>Environment and Workload</vt:lpstr>
      <vt:lpstr>Observed Performance </vt:lpstr>
      <vt:lpstr>Traditional DNS Failures</vt:lpstr>
      <vt:lpstr>What is not working?</vt:lpstr>
      <vt:lpstr>Time Spent on DNS lookups</vt:lpstr>
      <vt:lpstr>Suspected Failure Classification</vt:lpstr>
      <vt:lpstr>CoDNS Ideas</vt:lpstr>
      <vt:lpstr>CoDNS Counter-thoughts</vt:lpstr>
      <vt:lpstr>CoDNS Implementation</vt:lpstr>
      <vt:lpstr>Peer Management &amp; Communication</vt:lpstr>
      <vt:lpstr>Results</vt:lpstr>
      <vt:lpstr>Results: One Day of Traffic</vt:lpstr>
      <vt:lpstr>Observations</vt:lpstr>
      <vt:lpstr>Overhead</vt:lpstr>
      <vt:lpstr>Questions</vt:lpstr>
      <vt:lpstr>PAST</vt:lpstr>
      <vt:lpstr>PAST Introduction</vt:lpstr>
      <vt:lpstr>Pastry Review</vt:lpstr>
      <vt:lpstr>Pastry Review, continued</vt:lpstr>
      <vt:lpstr>PAST – Insert</vt:lpstr>
      <vt:lpstr>PAST – Lookup</vt:lpstr>
      <vt:lpstr>PAST – Reclaim</vt:lpstr>
      <vt:lpstr>Is this good enough?</vt:lpstr>
      <vt:lpstr>The Problem</vt:lpstr>
      <vt:lpstr>The Solution: Storage Management</vt:lpstr>
      <vt:lpstr>Replica Diversion</vt:lpstr>
      <vt:lpstr>Replica Diversion</vt:lpstr>
      <vt:lpstr>Replica Diversion</vt:lpstr>
      <vt:lpstr>Replica Diversion</vt:lpstr>
      <vt:lpstr>Replica Diversion</vt:lpstr>
      <vt:lpstr>File Diversion</vt:lpstr>
      <vt:lpstr>Replica Management</vt:lpstr>
      <vt:lpstr>Replica Management</vt:lpstr>
      <vt:lpstr>Caching</vt:lpstr>
      <vt:lpstr>Security</vt:lpstr>
      <vt:lpstr>Evaluation</vt:lpstr>
      <vt:lpstr>Evaluation (1)</vt:lpstr>
      <vt:lpstr>Evaluation (2)</vt:lpstr>
      <vt:lpstr>Evaluation (3)</vt:lpstr>
      <vt:lpstr>Discussion</vt:lpstr>
      <vt:lpstr>UsenetDHT</vt:lpstr>
      <vt:lpstr>Background: Usenet</vt:lpstr>
      <vt:lpstr>UsenetDHT</vt:lpstr>
      <vt:lpstr>Discussion</vt:lpstr>
    </vt:vector>
  </TitlesOfParts>
  <LinksUpToDate>false</LinksUpToDate>
  <SharedDoc>false</SharedDoc>
  <HyperlinksChanged>false</HyperlinksChanged>
  <AppVersion>14.0000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P2P Apps CoDNS UsnetDHT PAST</dc:title>
  <dc:creator>Kevin</dc:creator>
  <cp:lastModifiedBy>Kevin</cp:lastModifiedBy>
  <cp:revision>336</cp:revision>
  <dcterms:created xsi:type="dcterms:W3CDTF">2011-03-13T17:04:45Z</dcterms:created>
  <dcterms:modified xsi:type="dcterms:W3CDTF">2011-03-15T17:15:47Z</dcterms:modified>
</cp:coreProperties>
</file>