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270" r:id="rId17"/>
    <p:sldId id="271" r:id="rId18"/>
    <p:sldId id="272" r:id="rId19"/>
    <p:sldId id="273" r:id="rId20"/>
    <p:sldId id="274" r:id="rId21"/>
    <p:sldId id="275" r:id="rId22"/>
    <p:sldId id="276" r:id="rId23"/>
    <p:sldId id="277" r:id="rId24"/>
    <p:sldId id="278" r:id="rId25"/>
    <p:sldId id="279" r:id="rId26"/>
    <p:sldId id="282" r:id="rId27"/>
    <p:sldId id="283" r:id="rId28"/>
    <p:sldId id="284" r:id="rId29"/>
    <p:sldId id="280" r:id="rId30"/>
    <p:sldId id="285"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42" autoAdjust="0"/>
  </p:normalViewPr>
  <p:slideViewPr>
    <p:cSldViewPr>
      <p:cViewPr>
        <p:scale>
          <a:sx n="68" d="100"/>
          <a:sy n="68" d="100"/>
        </p:scale>
        <p:origin x="-2790" y="-9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E1947-25D4-442D-B7E2-A2EC2BE4A23F}" type="datetimeFigureOut">
              <a:rPr lang="en-US" smtClean="0"/>
              <a:t>2/24/2011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198CE-0182-40AA-AD20-A03A7038838B}" type="slidenum">
              <a:rPr lang="en-US" smtClean="0"/>
              <a:t>‹#›</a:t>
            </a:fld>
            <a:endParaRPr lang="en-US"/>
          </a:p>
        </p:txBody>
      </p:sp>
    </p:spTree>
    <p:extLst>
      <p:ext uri="{BB962C8B-B14F-4D97-AF65-F5344CB8AC3E}">
        <p14:creationId xmlns:p14="http://schemas.microsoft.com/office/powerpoint/2010/main" val="80451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8</a:t>
            </a:fld>
            <a:endParaRPr lang="en-US"/>
          </a:p>
        </p:txBody>
      </p:sp>
    </p:spTree>
    <p:extLst>
      <p:ext uri="{BB962C8B-B14F-4D97-AF65-F5344CB8AC3E}">
        <p14:creationId xmlns:p14="http://schemas.microsoft.com/office/powerpoint/2010/main" val="363439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new design to improve</a:t>
            </a:r>
            <a:r>
              <a:rPr lang="en-US" baseline="0" dirty="0" smtClean="0"/>
              <a:t> energy efficiency of today’s clusters</a:t>
            </a:r>
            <a:endParaRPr lang="en-US" dirty="0" smtClean="0"/>
          </a:p>
        </p:txBody>
      </p:sp>
      <p:sp>
        <p:nvSpPr>
          <p:cNvPr id="4" name="Slide Number Placeholder 3"/>
          <p:cNvSpPr>
            <a:spLocks noGrp="1"/>
          </p:cNvSpPr>
          <p:nvPr>
            <p:ph type="sldNum" sz="quarter" idx="10"/>
          </p:nvPr>
        </p:nvSpPr>
        <p:spPr/>
        <p:txBody>
          <a:bodyPr/>
          <a:lstStyle/>
          <a:p>
            <a:fld id="{136198CE-0182-40AA-AD20-A03A7038838B}" type="slidenum">
              <a:rPr lang="en-US" smtClean="0"/>
              <a:t>16</a:t>
            </a:fld>
            <a:endParaRPr lang="en-US"/>
          </a:p>
        </p:txBody>
      </p:sp>
    </p:spTree>
    <p:extLst>
      <p:ext uri="{BB962C8B-B14F-4D97-AF65-F5344CB8AC3E}">
        <p14:creationId xmlns:p14="http://schemas.microsoft.com/office/powerpoint/2010/main" val="168427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 issue of energy in computing becomes a</a:t>
            </a:r>
            <a:r>
              <a:rPr lang="en-US" baseline="0" dirty="0" smtClean="0"/>
              <a:t> really important problem in the past few years. Those networking companies are now going to spending on power and cooling than on servers the actually do the work. To reduce these cost, companies like </a:t>
            </a:r>
            <a:r>
              <a:rPr lang="en-US" baseline="0" dirty="0" err="1" smtClean="0"/>
              <a:t>google</a:t>
            </a:r>
            <a:r>
              <a:rPr lang="en-US" baseline="0" dirty="0" smtClean="0"/>
              <a:t> and </a:t>
            </a:r>
            <a:r>
              <a:rPr lang="en-US" baseline="0" dirty="0" err="1" smtClean="0"/>
              <a:t>facebook</a:t>
            </a:r>
            <a:r>
              <a:rPr lang="en-US" baseline="0" dirty="0" smtClean="0"/>
              <a:t> has chosen to locate their datacenter based on the access of cheap energy. Here we show a </a:t>
            </a:r>
            <a:r>
              <a:rPr lang="en-US" baseline="0" dirty="0" err="1" smtClean="0"/>
              <a:t>facebook</a:t>
            </a:r>
            <a:r>
              <a:rPr lang="en-US" baseline="0" dirty="0" smtClean="0"/>
              <a:t> datacenter in Oregon, where they could get cheap coal power.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public media has great concern on this. Even after they got a criticism, </a:t>
            </a:r>
            <a:r>
              <a:rPr lang="en-US" baseline="0" dirty="0" err="1" smtClean="0"/>
              <a:t>facebook</a:t>
            </a:r>
            <a:r>
              <a:rPr lang="en-US" baseline="0" dirty="0" smtClean="0"/>
              <a:t> still decided to expand this DC to double its size.</a:t>
            </a:r>
            <a:endParaRPr lang="en-US" dirty="0" smtClean="0"/>
          </a:p>
        </p:txBody>
      </p:sp>
      <p:sp>
        <p:nvSpPr>
          <p:cNvPr id="4" name="Slide Number Placeholder 3"/>
          <p:cNvSpPr>
            <a:spLocks noGrp="1"/>
          </p:cNvSpPr>
          <p:nvPr>
            <p:ph type="sldNum" sz="quarter" idx="10"/>
          </p:nvPr>
        </p:nvSpPr>
        <p:spPr/>
        <p:txBody>
          <a:bodyPr/>
          <a:lstStyle/>
          <a:p>
            <a:fld id="{136198CE-0182-40AA-AD20-A03A7038838B}" type="slidenum">
              <a:rPr lang="en-US" smtClean="0"/>
              <a:t>17</a:t>
            </a:fld>
            <a:endParaRPr lang="en-US"/>
          </a:p>
        </p:txBody>
      </p:sp>
    </p:spTree>
    <p:extLst>
      <p:ext uri="{BB962C8B-B14F-4D97-AF65-F5344CB8AC3E}">
        <p14:creationId xmlns:p14="http://schemas.microsoft.com/office/powerpoint/2010/main" val="2933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SIGCOMM estimation. Conservative. </a:t>
            </a:r>
          </a:p>
          <a:p>
            <a:r>
              <a:rPr lang="en-US" dirty="0" smtClean="0"/>
              <a:t>[2] Just in two years, all datacenter combined will soon be</a:t>
            </a:r>
            <a:r>
              <a:rPr lang="en-US" baseline="0" dirty="0" smtClean="0"/>
              <a:t> spending $7.4 billion dollars per year on electricity cost. This comprises 3% of total energy of the 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a:t>
            </a:r>
            <a:r>
              <a:rPr lang="en-US" baseline="0" dirty="0" smtClean="0"/>
              <a:t> these motivating results, s</a:t>
            </a:r>
            <a:r>
              <a:rPr lang="en-US" dirty="0" smtClean="0"/>
              <a:t>o it’s natural</a:t>
            </a:r>
            <a:r>
              <a:rPr lang="en-US" baseline="0" dirty="0" smtClean="0"/>
              <a:t> to ask, how could we reduce the power consumption of clusters.</a:t>
            </a:r>
            <a:endParaRPr lang="en-US" dirty="0" smtClean="0"/>
          </a:p>
          <a:p>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18</a:t>
            </a:fld>
            <a:endParaRPr lang="en-US"/>
          </a:p>
        </p:txBody>
      </p:sp>
    </p:spTree>
    <p:extLst>
      <p:ext uri="{BB962C8B-B14F-4D97-AF65-F5344CB8AC3E}">
        <p14:creationId xmlns:p14="http://schemas.microsoft.com/office/powerpoint/2010/main" val="157649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improve the energy efficiency</a:t>
            </a:r>
            <a:r>
              <a:rPr lang="en-US" baseline="0" dirty="0" smtClean="0"/>
              <a:t> of data-intensive computing by using a large set of low-power load-balanced node.</a:t>
            </a:r>
          </a:p>
          <a:p>
            <a:r>
              <a:rPr lang="en-US" baseline="0" dirty="0" smtClean="0"/>
              <a:t>Mention there is some work to reduce the energy consumption of traditional server </a:t>
            </a:r>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19</a:t>
            </a:fld>
            <a:endParaRPr lang="en-US"/>
          </a:p>
        </p:txBody>
      </p:sp>
    </p:spTree>
    <p:extLst>
      <p:ext uri="{BB962C8B-B14F-4D97-AF65-F5344CB8AC3E}">
        <p14:creationId xmlns:p14="http://schemas.microsoft.com/office/powerpoint/2010/main" val="161677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20</a:t>
            </a:fld>
            <a:endParaRPr lang="en-US"/>
          </a:p>
        </p:txBody>
      </p:sp>
    </p:spTree>
    <p:extLst>
      <p:ext uri="{BB962C8B-B14F-4D97-AF65-F5344CB8AC3E}">
        <p14:creationId xmlns:p14="http://schemas.microsoft.com/office/powerpoint/2010/main" val="379372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lookup</a:t>
            </a:r>
            <a:r>
              <a:rPr lang="en-US" baseline="0" dirty="0" smtClean="0"/>
              <a:t> in DRAM and one lookup in Flash.</a:t>
            </a:r>
          </a:p>
          <a:p>
            <a:r>
              <a:rPr lang="en-US" dirty="0" smtClean="0"/>
              <a:t>12 bytes per entry</a:t>
            </a:r>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22</a:t>
            </a:fld>
            <a:endParaRPr lang="en-US"/>
          </a:p>
        </p:txBody>
      </p:sp>
    </p:spTree>
    <p:extLst>
      <p:ext uri="{BB962C8B-B14F-4D97-AF65-F5344CB8AC3E}">
        <p14:creationId xmlns:p14="http://schemas.microsoft.com/office/powerpoint/2010/main" val="46143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198CE-0182-40AA-AD20-A03A7038838B}" type="slidenum">
              <a:rPr lang="en-US" smtClean="0"/>
              <a:t>23</a:t>
            </a:fld>
            <a:endParaRPr lang="en-US"/>
          </a:p>
        </p:txBody>
      </p:sp>
    </p:spTree>
    <p:extLst>
      <p:ext uri="{BB962C8B-B14F-4D97-AF65-F5344CB8AC3E}">
        <p14:creationId xmlns:p14="http://schemas.microsoft.com/office/powerpoint/2010/main" val="47762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Trad</a:t>
            </a:r>
            <a:r>
              <a:rPr lang="en-US" dirty="0" smtClean="0"/>
              <a:t>: 5-</a:t>
            </a:r>
            <a:r>
              <a:rPr lang="en-US" baseline="0" dirty="0" smtClean="0"/>
              <a:t>2TB HD     160 GB </a:t>
            </a:r>
            <a:r>
              <a:rPr lang="en-US" baseline="0" dirty="0" err="1" smtClean="0"/>
              <a:t>PCIe</a:t>
            </a:r>
            <a:r>
              <a:rPr lang="en-US" baseline="0" dirty="0" smtClean="0"/>
              <a:t> SSD   64 GB DRAM</a:t>
            </a:r>
          </a:p>
          <a:p>
            <a:r>
              <a:rPr lang="en-US" baseline="0" dirty="0" smtClean="0"/>
              <a:t>FAWNs: 2TB Disk   32   GB SSD          2   GB DRAM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D4CDC1-5B6E-4FEF-9134-A75DA73787B1}" type="slidenum">
              <a:rPr lang="en-US" smtClean="0"/>
              <a:t>30</a:t>
            </a:fld>
            <a:endParaRPr lang="en-US"/>
          </a:p>
        </p:txBody>
      </p:sp>
    </p:spTree>
    <p:extLst>
      <p:ext uri="{BB962C8B-B14F-4D97-AF65-F5344CB8AC3E}">
        <p14:creationId xmlns:p14="http://schemas.microsoft.com/office/powerpoint/2010/main" val="389286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CE524-AC92-4832-BAA8-698722AE2DAF}" type="datetime1">
              <a:rPr lang="en-US" smtClean="0"/>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1">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C5672-52F9-4728-8562-66C56833A387}" type="datetime1">
              <a:rPr lang="en-US" smtClean="0"/>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BD867-797F-468F-A057-94D1746D5713}" type="datetime1">
              <a:rPr lang="en-US" smtClean="0"/>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82264-B55D-4A3E-9EAA-8B24D6E97202}" type="datetime1">
              <a:rPr lang="en-US" smtClean="0"/>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b="1">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33FAA-056B-41CC-93EB-D81815816301}" type="datetime1">
              <a:rPr lang="en-US" smtClean="0"/>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1683C6-F016-4222-B9A8-0B139F3E6997}" type="datetime1">
              <a:rPr lang="en-US" smtClean="0"/>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C7121-BC07-43C1-87B7-939AC9346239}" type="datetime1">
              <a:rPr lang="en-US" smtClean="0"/>
              <a:t>2/24/2011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766EE-117E-472F-9D54-1B3BD41786DB}" type="datetime1">
              <a:rPr lang="en-US" smtClean="0"/>
              <a:t>2/24/2011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8B91F-01DC-41B2-B58B-B0407DF97605}" type="datetime1">
              <a:rPr lang="en-US" smtClean="0"/>
              <a:t>2/24/2011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37847-7AAD-4AD7-867E-374A348421CA}" type="datetime1">
              <a:rPr lang="en-US" smtClean="0"/>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B7642-750E-42A1-82E9-D005F68499F8}" type="datetime1">
              <a:rPr lang="en-US" smtClean="0"/>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BA15A-D308-436F-A154-3BABC5D801C8}" type="datetime1">
              <a:rPr lang="en-US" smtClean="0"/>
              <a:t>2/24/2011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tx1"/>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 y="2130425"/>
            <a:ext cx="8549640" cy="1470025"/>
          </a:xfrm>
        </p:spPr>
        <p:txBody>
          <a:bodyPr/>
          <a:lstStyle/>
          <a:p>
            <a:r>
              <a:rPr lang="en-US" dirty="0" smtClean="0">
                <a:solidFill>
                  <a:srgbClr val="C00000"/>
                </a:solidFill>
              </a:rPr>
              <a:t>Storage: Scaling </a:t>
            </a:r>
            <a:r>
              <a:rPr lang="en-US" i="1" dirty="0" smtClean="0">
                <a:solidFill>
                  <a:srgbClr val="C00000"/>
                </a:solidFill>
              </a:rPr>
              <a:t>Out</a:t>
            </a:r>
            <a:r>
              <a:rPr lang="en-US" dirty="0" smtClean="0">
                <a:solidFill>
                  <a:srgbClr val="C00000"/>
                </a:solidFill>
              </a:rPr>
              <a:t> &gt; Scaling </a:t>
            </a:r>
            <a:r>
              <a:rPr lang="en-US" i="1" dirty="0" smtClean="0">
                <a:solidFill>
                  <a:srgbClr val="C00000"/>
                </a:solidFill>
              </a:rPr>
              <a:t>Up?</a:t>
            </a:r>
            <a:endParaRPr lang="en-US" i="1" dirty="0">
              <a:solidFill>
                <a:srgbClr val="C00000"/>
              </a:solidFill>
            </a:endParaRPr>
          </a:p>
        </p:txBody>
      </p:sp>
      <p:sp>
        <p:nvSpPr>
          <p:cNvPr id="5" name="Subtitle 4"/>
          <p:cNvSpPr>
            <a:spLocks noGrp="1"/>
          </p:cNvSpPr>
          <p:nvPr>
            <p:ph type="subTitle" idx="1"/>
          </p:nvPr>
        </p:nvSpPr>
        <p:spPr/>
        <p:txBody>
          <a:bodyPr/>
          <a:lstStyle/>
          <a:p>
            <a:r>
              <a:rPr lang="en-US" dirty="0" smtClean="0"/>
              <a:t>Ankit Singla</a:t>
            </a:r>
          </a:p>
          <a:p>
            <a:r>
              <a:rPr lang="en-US" dirty="0" smtClean="0"/>
              <a:t>Chi-Yao Hong</a:t>
            </a:r>
            <a:endParaRPr lang="en-US" dirty="0"/>
          </a:p>
        </p:txBody>
      </p:sp>
    </p:spTree>
    <p:extLst>
      <p:ext uri="{BB962C8B-B14F-4D97-AF65-F5344CB8AC3E}">
        <p14:creationId xmlns:p14="http://schemas.microsoft.com/office/powerpoint/2010/main" val="422317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3</a:t>
            </a:r>
            <a:endParaRPr lang="en-US" dirty="0"/>
          </a:p>
        </p:txBody>
      </p:sp>
      <p:sp>
        <p:nvSpPr>
          <p:cNvPr id="3" name="Content Placeholder 2"/>
          <p:cNvSpPr>
            <a:spLocks noGrp="1"/>
          </p:cNvSpPr>
          <p:nvPr>
            <p:ph idx="1"/>
          </p:nvPr>
        </p:nvSpPr>
        <p:spPr>
          <a:xfrm>
            <a:off x="243840" y="1600200"/>
            <a:ext cx="8671560" cy="4525963"/>
          </a:xfrm>
        </p:spPr>
        <p:txBody>
          <a:bodyPr/>
          <a:lstStyle/>
          <a:p>
            <a:r>
              <a:rPr lang="en-US" dirty="0" smtClean="0"/>
              <a:t>Disk controllers know which disk failed</a:t>
            </a:r>
          </a:p>
          <a:p>
            <a:pPr lvl="1"/>
            <a:r>
              <a:rPr lang="en-US" dirty="0" smtClean="0"/>
              <a:t>Just use 1 parity disk to fix that disk</a:t>
            </a:r>
          </a:p>
          <a:p>
            <a:pPr marL="457200" lvl="1" indent="0">
              <a:buNone/>
            </a:pPr>
            <a:endParaRPr lang="en-US" dirty="0" smtClean="0"/>
          </a:p>
          <a:p>
            <a:r>
              <a:rPr lang="en-US" dirty="0" smtClean="0"/>
              <a:t>Low-enough cost of reliability</a:t>
            </a:r>
          </a:p>
          <a:p>
            <a:r>
              <a:rPr lang="en-US" dirty="0" smtClean="0">
                <a:solidFill>
                  <a:srgbClr val="C00000"/>
                </a:solidFill>
              </a:rPr>
              <a:t>RAID 4, 5 improve throughput for small accesses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8798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4</a:t>
            </a:r>
            <a:endParaRPr lang="en-US" dirty="0"/>
          </a:p>
        </p:txBody>
      </p:sp>
      <p:sp>
        <p:nvSpPr>
          <p:cNvPr id="3" name="Content Placeholder 2"/>
          <p:cNvSpPr>
            <a:spLocks noGrp="1"/>
          </p:cNvSpPr>
          <p:nvPr>
            <p:ph idx="1"/>
          </p:nvPr>
        </p:nvSpPr>
        <p:spPr>
          <a:xfrm>
            <a:off x="457200" y="1343739"/>
            <a:ext cx="8229600" cy="4978559"/>
          </a:xfrm>
        </p:spPr>
        <p:txBody>
          <a:bodyPr>
            <a:normAutofit fontScale="92500"/>
          </a:bodyPr>
          <a:lstStyle/>
          <a:p>
            <a:r>
              <a:rPr lang="en-US" dirty="0" smtClean="0"/>
              <a:t>Exploit parallel I/O across disks in a group</a:t>
            </a:r>
          </a:p>
          <a:p>
            <a:pPr lvl="1"/>
            <a:r>
              <a:rPr lang="en-US" dirty="0" smtClean="0"/>
              <a:t>Interleave data at sector-level instead of bit-level</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r>
              <a:rPr lang="en-US" dirty="0" smtClean="0"/>
              <a:t>Small write to one disk doesn’t access other disks</a:t>
            </a:r>
          </a:p>
          <a:p>
            <a:r>
              <a:rPr lang="en-US" dirty="0" smtClean="0">
                <a:solidFill>
                  <a:srgbClr val="C00000"/>
                </a:solidFill>
              </a:rPr>
              <a:t>But the check-disk is the bottleneck</a:t>
            </a:r>
          </a:p>
        </p:txBody>
      </p:sp>
      <p:grpSp>
        <p:nvGrpSpPr>
          <p:cNvPr id="17" name="Group 16"/>
          <p:cNvGrpSpPr/>
          <p:nvPr/>
        </p:nvGrpSpPr>
        <p:grpSpPr>
          <a:xfrm>
            <a:off x="2438400" y="2760802"/>
            <a:ext cx="6059699" cy="2268398"/>
            <a:chOff x="2772905" y="2743200"/>
            <a:chExt cx="6059699" cy="2268398"/>
          </a:xfrm>
        </p:grpSpPr>
        <p:pic>
          <p:nvPicPr>
            <p:cNvPr id="3074" name="Picture 2" descr="File:RAID 4.svg"/>
            <p:cNvPicPr>
              <a:picLocks noChangeAspect="1" noChangeArrowheads="1"/>
            </p:cNvPicPr>
            <p:nvPr/>
          </p:nvPicPr>
          <p:blipFill rotWithShape="1">
            <a:blip r:embed="rId2">
              <a:extLst>
                <a:ext uri="{28A0092B-C50C-407E-A947-70E740481C1C}">
                  <a14:useLocalDpi xmlns:a14="http://schemas.microsoft.com/office/drawing/2010/main" val="0"/>
                </a:ext>
              </a:extLst>
            </a:blip>
            <a:srcRect t="12635"/>
            <a:stretch/>
          </p:blipFill>
          <p:spPr bwMode="auto">
            <a:xfrm>
              <a:off x="2772905" y="2743200"/>
              <a:ext cx="3505200" cy="226839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096000" y="3134796"/>
              <a:ext cx="2736604" cy="707886"/>
              <a:chOff x="6096000" y="3409890"/>
              <a:chExt cx="2736604" cy="707886"/>
            </a:xfrm>
          </p:grpSpPr>
          <p:sp>
            <p:nvSpPr>
              <p:cNvPr id="5" name="TextBox 4"/>
              <p:cNvSpPr txBox="1"/>
              <p:nvPr/>
            </p:nvSpPr>
            <p:spPr>
              <a:xfrm>
                <a:off x="6781800" y="3409890"/>
                <a:ext cx="2050804" cy="707886"/>
              </a:xfrm>
              <a:prstGeom prst="rect">
                <a:avLst/>
              </a:prstGeom>
              <a:noFill/>
            </p:spPr>
            <p:txBody>
              <a:bodyPr wrap="square" rtlCol="0">
                <a:spAutoFit/>
              </a:bodyPr>
              <a:lstStyle/>
              <a:p>
                <a:r>
                  <a:rPr lang="en-US" sz="2000" cap="small" dirty="0" smtClean="0">
                    <a:solidFill>
                      <a:srgbClr val="C00000"/>
                    </a:solidFill>
                  </a:rPr>
                  <a:t>Sectors, </a:t>
                </a:r>
              </a:p>
              <a:p>
                <a:r>
                  <a:rPr lang="en-US" sz="2000" cap="small" dirty="0" smtClean="0">
                    <a:solidFill>
                      <a:srgbClr val="C00000"/>
                    </a:solidFill>
                  </a:rPr>
                  <a:t>Not Bits</a:t>
                </a:r>
                <a:endParaRPr lang="en-US" sz="2000" cap="small" dirty="0">
                  <a:solidFill>
                    <a:srgbClr val="C00000"/>
                  </a:solidFill>
                </a:endParaRPr>
              </a:p>
            </p:txBody>
          </p:sp>
          <p:cxnSp>
            <p:nvCxnSpPr>
              <p:cNvPr id="6" name="Straight Arrow Connector 5"/>
              <p:cNvCxnSpPr>
                <a:stCxn id="5" idx="1"/>
              </p:cNvCxnSpPr>
              <p:nvPr/>
            </p:nvCxnSpPr>
            <p:spPr>
              <a:xfrm flipH="1" flipV="1">
                <a:off x="6096000" y="3409891"/>
                <a:ext cx="685800" cy="3539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1"/>
              </p:cNvCxnSpPr>
              <p:nvPr/>
            </p:nvCxnSpPr>
            <p:spPr>
              <a:xfrm flipH="1" flipV="1">
                <a:off x="6096000" y="3609945"/>
                <a:ext cx="685800" cy="1538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6096000" y="3763833"/>
                <a:ext cx="685800" cy="4616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6096000" y="3763833"/>
                <a:ext cx="685800" cy="24506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9782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5</a:t>
            </a:r>
            <a:endParaRPr lang="en-US" dirty="0"/>
          </a:p>
        </p:txBody>
      </p:sp>
      <p:sp>
        <p:nvSpPr>
          <p:cNvPr id="3" name="Content Placeholder 2"/>
          <p:cNvSpPr>
            <a:spLocks noGrp="1"/>
          </p:cNvSpPr>
          <p:nvPr>
            <p:ph idx="1"/>
          </p:nvPr>
        </p:nvSpPr>
        <p:spPr/>
        <p:txBody>
          <a:bodyPr>
            <a:normAutofit lnSpcReduction="10000"/>
          </a:bodyPr>
          <a:lstStyle/>
          <a:p>
            <a:r>
              <a:rPr lang="en-US" dirty="0" smtClean="0"/>
              <a:t>Distribute the parity blocks across disks!</a:t>
            </a:r>
          </a:p>
          <a:p>
            <a:endParaRPr lang="en-US" dirty="0"/>
          </a:p>
          <a:p>
            <a:endParaRPr lang="en-US" dirty="0" smtClean="0"/>
          </a:p>
          <a:p>
            <a:endParaRPr lang="en-US" dirty="0"/>
          </a:p>
          <a:p>
            <a:endParaRPr lang="en-US" dirty="0" smtClean="0"/>
          </a:p>
          <a:p>
            <a:endParaRPr lang="en-US" dirty="0"/>
          </a:p>
          <a:p>
            <a:r>
              <a:rPr lang="en-US" dirty="0" smtClean="0">
                <a:solidFill>
                  <a:srgbClr val="C00000"/>
                </a:solidFill>
              </a:rPr>
              <a:t>Good performance across small/large reads/writes</a:t>
            </a:r>
            <a:endParaRPr lang="en-US" dirty="0">
              <a:solidFill>
                <a:srgbClr val="C00000"/>
              </a:solidFill>
            </a:endParaRPr>
          </a:p>
        </p:txBody>
      </p:sp>
      <p:pic>
        <p:nvPicPr>
          <p:cNvPr id="4098" name="Picture 2" descr="File:RAID 5.svg"/>
          <p:cNvPicPr>
            <a:picLocks noChangeAspect="1" noChangeArrowheads="1"/>
          </p:cNvPicPr>
          <p:nvPr/>
        </p:nvPicPr>
        <p:blipFill rotWithShape="1">
          <a:blip r:embed="rId2">
            <a:extLst>
              <a:ext uri="{28A0092B-C50C-407E-A947-70E740481C1C}">
                <a14:useLocalDpi xmlns:a14="http://schemas.microsoft.com/office/drawing/2010/main" val="0"/>
              </a:ext>
            </a:extLst>
          </a:blip>
          <a:srcRect t="11905"/>
          <a:stretch/>
        </p:blipFill>
        <p:spPr bwMode="auto">
          <a:xfrm>
            <a:off x="2422902" y="2340662"/>
            <a:ext cx="3536156" cy="23075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74253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vs. SLED</a:t>
            </a:r>
            <a:endParaRPr lang="en-US" dirty="0"/>
          </a:p>
        </p:txBody>
      </p:sp>
      <p:sp>
        <p:nvSpPr>
          <p:cNvPr id="3" name="Content Placeholder 2"/>
          <p:cNvSpPr>
            <a:spLocks noGrp="1"/>
          </p:cNvSpPr>
          <p:nvPr>
            <p:ph idx="1"/>
          </p:nvPr>
        </p:nvSpPr>
        <p:spPr/>
        <p:txBody>
          <a:bodyPr/>
          <a:lstStyle/>
          <a:p>
            <a:r>
              <a:rPr lang="en-US" dirty="0" smtClean="0"/>
              <a:t>10x performance, reliability, power efficiency</a:t>
            </a:r>
          </a:p>
          <a:p>
            <a:r>
              <a:rPr lang="en-US" dirty="0" smtClean="0"/>
              <a:t>Modular growth</a:t>
            </a:r>
          </a:p>
          <a:p>
            <a:pPr lvl="1"/>
            <a:r>
              <a:rPr lang="en-US" dirty="0" smtClean="0"/>
              <a:t>Add groups or even individual disks</a:t>
            </a:r>
          </a:p>
          <a:p>
            <a:pPr lvl="1"/>
            <a:r>
              <a:rPr lang="en-US" dirty="0" smtClean="0"/>
              <a:t>Also makes hot-standbys practical</a:t>
            </a:r>
          </a:p>
          <a:p>
            <a:r>
              <a:rPr lang="en-US" dirty="0" smtClean="0"/>
              <a:t>Lower power/MB makes battery-backup for the whole disk array feasible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94458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RAID Levels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14" t="33334" r="57136" b="21916"/>
          <a:stretch/>
        </p:blipFill>
        <p:spPr bwMode="auto">
          <a:xfrm>
            <a:off x="1447800" y="1533525"/>
            <a:ext cx="6172201"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68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What’s wrong with the below organization?</a:t>
            </a:r>
          </a:p>
          <a:p>
            <a:endParaRPr lang="en-US" dirty="0"/>
          </a:p>
          <a:p>
            <a:endParaRPr lang="en-US" dirty="0" smtClean="0"/>
          </a:p>
          <a:p>
            <a:endParaRPr lang="en-US" dirty="0" smtClean="0"/>
          </a:p>
          <a:p>
            <a:endParaRPr lang="en-US" dirty="0"/>
          </a:p>
          <a:p>
            <a:r>
              <a:rPr lang="en-US" dirty="0"/>
              <a:t>Other applications for the RAID ideas?</a:t>
            </a:r>
          </a:p>
          <a:p>
            <a:pPr lvl="1"/>
            <a:r>
              <a:rPr lang="en-US" dirty="0"/>
              <a:t>Across data </a:t>
            </a:r>
            <a:r>
              <a:rPr lang="en-US" dirty="0" smtClean="0"/>
              <a:t>centers or cloud providers?</a:t>
            </a:r>
          </a:p>
          <a:p>
            <a:r>
              <a:rPr lang="en-US" dirty="0" smtClean="0"/>
              <a:t>Better metrics for reliability than MTTF?</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pSp>
        <p:nvGrpSpPr>
          <p:cNvPr id="8" name="Group 7"/>
          <p:cNvGrpSpPr/>
          <p:nvPr/>
        </p:nvGrpSpPr>
        <p:grpSpPr>
          <a:xfrm>
            <a:off x="3505200" y="2438400"/>
            <a:ext cx="2133600" cy="1483566"/>
            <a:chOff x="3505200" y="3657199"/>
            <a:chExt cx="2133600" cy="1483566"/>
          </a:xfrm>
        </p:grpSpPr>
        <p:sp>
          <p:nvSpPr>
            <p:cNvPr id="5" name="Rectangle 4"/>
            <p:cNvSpPr/>
            <p:nvPr/>
          </p:nvSpPr>
          <p:spPr>
            <a:xfrm>
              <a:off x="3505200" y="3657199"/>
              <a:ext cx="2133600" cy="4580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File System</a:t>
              </a:r>
              <a:endParaRPr lang="en-US" sz="2400" dirty="0">
                <a:solidFill>
                  <a:sysClr val="windowText" lastClr="000000"/>
                </a:solidFill>
              </a:endParaRPr>
            </a:p>
          </p:txBody>
        </p:sp>
        <p:sp>
          <p:nvSpPr>
            <p:cNvPr id="6" name="Rectangle 5"/>
            <p:cNvSpPr/>
            <p:nvPr/>
          </p:nvSpPr>
          <p:spPr>
            <a:xfrm>
              <a:off x="3505200" y="4211819"/>
              <a:ext cx="2133600" cy="4163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RAID</a:t>
              </a:r>
              <a:endParaRPr lang="en-US" sz="2400" dirty="0">
                <a:solidFill>
                  <a:sysClr val="windowText" lastClr="000000"/>
                </a:solidFill>
              </a:endParaRPr>
            </a:p>
          </p:txBody>
        </p:sp>
        <p:sp>
          <p:nvSpPr>
            <p:cNvPr id="7" name="Rectangle 6"/>
            <p:cNvSpPr/>
            <p:nvPr/>
          </p:nvSpPr>
          <p:spPr>
            <a:xfrm>
              <a:off x="3505200" y="4724400"/>
              <a:ext cx="2133600" cy="4163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Disk Driver</a:t>
              </a:r>
              <a:endParaRPr lang="en-US" sz="2400" dirty="0">
                <a:solidFill>
                  <a:sysClr val="windowText" lastClr="000000"/>
                </a:solidFill>
              </a:endParaRPr>
            </a:p>
          </p:txBody>
        </p:sp>
      </p:grpSp>
    </p:spTree>
    <p:extLst>
      <p:ext uri="{BB962C8B-B14F-4D97-AF65-F5344CB8AC3E}">
        <p14:creationId xmlns:p14="http://schemas.microsoft.com/office/powerpoint/2010/main" val="33585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FAWN: </a:t>
            </a:r>
            <a:r>
              <a:rPr lang="en-US" dirty="0"/>
              <a:t>A </a:t>
            </a:r>
            <a:r>
              <a:rPr lang="en-US" u="sng" dirty="0"/>
              <a:t>F</a:t>
            </a:r>
            <a:r>
              <a:rPr lang="en-US" dirty="0"/>
              <a:t>ast </a:t>
            </a:r>
            <a:r>
              <a:rPr lang="en-US" u="sng" dirty="0"/>
              <a:t>A</a:t>
            </a:r>
            <a:r>
              <a:rPr lang="en-US" dirty="0"/>
              <a:t>rray of </a:t>
            </a:r>
            <a:r>
              <a:rPr lang="en-US" u="sng" dirty="0"/>
              <a:t>W</a:t>
            </a:r>
            <a:r>
              <a:rPr lang="en-US" dirty="0"/>
              <a:t>impy </a:t>
            </a:r>
            <a:r>
              <a:rPr lang="en-US" u="sng" dirty="0"/>
              <a:t>N</a:t>
            </a:r>
            <a:r>
              <a:rPr lang="en-US" dirty="0"/>
              <a:t>odes</a:t>
            </a:r>
          </a:p>
        </p:txBody>
      </p:sp>
      <p:sp>
        <p:nvSpPr>
          <p:cNvPr id="3" name="Subtitle 2"/>
          <p:cNvSpPr>
            <a:spLocks noGrp="1"/>
          </p:cNvSpPr>
          <p:nvPr>
            <p:ph type="subTitle" idx="1"/>
          </p:nvPr>
        </p:nvSpPr>
        <p:spPr>
          <a:xfrm>
            <a:off x="312268" y="3962399"/>
            <a:ext cx="8519465" cy="1066801"/>
          </a:xfrm>
        </p:spPr>
        <p:txBody>
          <a:bodyPr>
            <a:normAutofit/>
          </a:bodyPr>
          <a:lstStyle/>
          <a:p>
            <a:r>
              <a:rPr lang="en-US" sz="3000" dirty="0" smtClean="0">
                <a:latin typeface="+mj-lt"/>
              </a:rPr>
              <a:t>David Anderson, Jason Franklin, Michael </a:t>
            </a:r>
            <a:r>
              <a:rPr lang="en-US" sz="3000" dirty="0" err="1" smtClean="0">
                <a:latin typeface="+mj-lt"/>
              </a:rPr>
              <a:t>Kaminsky</a:t>
            </a:r>
            <a:r>
              <a:rPr lang="en-US" sz="3000" dirty="0" smtClean="0">
                <a:latin typeface="+mj-lt"/>
              </a:rPr>
              <a:t>,</a:t>
            </a:r>
            <a:br>
              <a:rPr lang="en-US" sz="3000" dirty="0" smtClean="0">
                <a:latin typeface="+mj-lt"/>
              </a:rPr>
            </a:br>
            <a:r>
              <a:rPr lang="en-US" sz="3000" dirty="0" smtClean="0">
                <a:latin typeface="+mj-lt"/>
              </a:rPr>
              <a:t>Amar </a:t>
            </a:r>
            <a:r>
              <a:rPr lang="en-US" sz="3000" dirty="0" err="1" smtClean="0">
                <a:latin typeface="+mj-lt"/>
              </a:rPr>
              <a:t>Phanishayee</a:t>
            </a:r>
            <a:r>
              <a:rPr lang="en-US" sz="3000" dirty="0" smtClean="0">
                <a:latin typeface="+mj-lt"/>
              </a:rPr>
              <a:t>, Lawrence Tan, Vijay </a:t>
            </a:r>
            <a:r>
              <a:rPr lang="en-US" sz="3000" dirty="0" err="1" smtClean="0">
                <a:latin typeface="+mj-lt"/>
              </a:rPr>
              <a:t>Vasudevan</a:t>
            </a:r>
            <a:endParaRPr lang="en-US" sz="3000" dirty="0" smtClean="0">
              <a:latin typeface="+mj-lt"/>
            </a:endParaRPr>
          </a:p>
          <a:p>
            <a:endParaRPr lang="en-US" sz="3000" dirty="0">
              <a:latin typeface="+mj-lt"/>
            </a:endParaRPr>
          </a:p>
        </p:txBody>
      </p:sp>
      <p:sp>
        <p:nvSpPr>
          <p:cNvPr id="4" name="Rectangle 3"/>
          <p:cNvSpPr/>
          <p:nvPr/>
        </p:nvSpPr>
        <p:spPr>
          <a:xfrm>
            <a:off x="76200" y="6172200"/>
            <a:ext cx="8991600" cy="400110"/>
          </a:xfrm>
          <a:prstGeom prst="rect">
            <a:avLst/>
          </a:prstGeom>
        </p:spPr>
        <p:txBody>
          <a:bodyPr wrap="square">
            <a:spAutoFit/>
          </a:bodyPr>
          <a:lstStyle/>
          <a:p>
            <a:pPr algn="ctr"/>
            <a:r>
              <a:rPr lang="en-US" altLang="zh-TW" sz="2000" dirty="0">
                <a:solidFill>
                  <a:schemeClr val="tx1">
                    <a:tint val="75000"/>
                  </a:schemeClr>
                </a:solidFill>
                <a:latin typeface="+mj-lt"/>
              </a:rPr>
              <a:t>(figures adapted from the slides by </a:t>
            </a:r>
            <a:r>
              <a:rPr lang="en-US" sz="2000" dirty="0">
                <a:solidFill>
                  <a:schemeClr val="tx1">
                    <a:tint val="75000"/>
                  </a:schemeClr>
                </a:solidFill>
                <a:latin typeface="+mj-lt"/>
              </a:rPr>
              <a:t>Vijay </a:t>
            </a:r>
            <a:r>
              <a:rPr lang="en-US" sz="2000" dirty="0" err="1">
                <a:solidFill>
                  <a:schemeClr val="tx1">
                    <a:tint val="75000"/>
                  </a:schemeClr>
                </a:solidFill>
                <a:latin typeface="+mj-lt"/>
              </a:rPr>
              <a:t>Vasudevan</a:t>
            </a:r>
            <a:r>
              <a:rPr lang="en-US" altLang="zh-TW" sz="2000" dirty="0">
                <a:solidFill>
                  <a:schemeClr val="tx1">
                    <a:tint val="75000"/>
                  </a:schemeClr>
                </a:solidFill>
                <a:latin typeface="+mj-lt"/>
              </a:rPr>
              <a:t>)</a:t>
            </a:r>
          </a:p>
        </p:txBody>
      </p:sp>
    </p:spTree>
    <p:extLst>
      <p:ext uri="{BB962C8B-B14F-4D97-AF65-F5344CB8AC3E}">
        <p14:creationId xmlns:p14="http://schemas.microsoft.com/office/powerpoint/2010/main" val="190897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95"/>
          <a:stretch/>
        </p:blipFill>
        <p:spPr bwMode="auto">
          <a:xfrm>
            <a:off x="303415" y="1227856"/>
            <a:ext cx="8305800" cy="492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815" y="6471286"/>
            <a:ext cx="9144000" cy="276999"/>
          </a:xfrm>
          <a:prstGeom prst="rect">
            <a:avLst/>
          </a:prstGeom>
        </p:spPr>
        <p:txBody>
          <a:bodyPr wrap="square">
            <a:spAutoFit/>
          </a:bodyPr>
          <a:lstStyle/>
          <a:p>
            <a:r>
              <a:rPr lang="en-US" sz="1200" dirty="0">
                <a:solidFill>
                  <a:schemeClr val="bg1">
                    <a:lumMod val="50000"/>
                  </a:schemeClr>
                </a:solidFill>
              </a:rPr>
              <a:t>http://www.datacenterknowledge.com/archives/2010/02/17/facebook-responds-on-coal-power-in-data-center/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TextBox 2"/>
          <p:cNvSpPr txBox="1"/>
          <p:nvPr/>
        </p:nvSpPr>
        <p:spPr>
          <a:xfrm>
            <a:off x="247482" y="411094"/>
            <a:ext cx="8473315" cy="816762"/>
          </a:xfrm>
          <a:prstGeom prst="rect">
            <a:avLst/>
          </a:prstGeom>
          <a:solidFill>
            <a:schemeClr val="bg1"/>
          </a:solidFill>
        </p:spPr>
        <p:txBody>
          <a:bodyPr wrap="square" rtlCol="0">
            <a:spAutoFit/>
          </a:bodyPr>
          <a:lstStyle/>
          <a:p>
            <a:pPr>
              <a:lnSpc>
                <a:spcPct val="150000"/>
              </a:lnSpc>
            </a:pPr>
            <a:r>
              <a:rPr lang="en-US" sz="3500" dirty="0">
                <a:solidFill>
                  <a:srgbClr val="C00000"/>
                </a:solidFill>
                <a:latin typeface="+mj-lt"/>
                <a:ea typeface="+mj-ea"/>
                <a:cs typeface="+mj-cs"/>
              </a:rPr>
              <a:t>Facebook Relies on Coal Power in Data Center</a:t>
            </a:r>
          </a:p>
        </p:txBody>
      </p:sp>
    </p:spTree>
    <p:extLst>
      <p:ext uri="{BB962C8B-B14F-4D97-AF65-F5344CB8AC3E}">
        <p14:creationId xmlns:p14="http://schemas.microsoft.com/office/powerpoint/2010/main" val="423685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in </a:t>
            </a:r>
            <a:r>
              <a:rPr lang="en-US" dirty="0"/>
              <a:t>C</a:t>
            </a:r>
            <a:r>
              <a:rPr lang="en-US" dirty="0" smtClean="0"/>
              <a:t>omputing </a:t>
            </a:r>
            <a:r>
              <a:rPr lang="en-US" dirty="0"/>
              <a:t>i</a:t>
            </a:r>
            <a:r>
              <a:rPr lang="en-US" dirty="0" smtClean="0"/>
              <a:t>s a </a:t>
            </a:r>
            <a:r>
              <a:rPr lang="en-US" dirty="0"/>
              <a:t>R</a:t>
            </a:r>
            <a:r>
              <a:rPr lang="en-US" dirty="0" smtClean="0"/>
              <a:t>eal </a:t>
            </a:r>
            <a:r>
              <a:rPr lang="en-US" dirty="0"/>
              <a:t>I</a:t>
            </a:r>
            <a:r>
              <a:rPr lang="en-US" dirty="0" smtClean="0"/>
              <a:t>ssue</a:t>
            </a:r>
            <a:endParaRPr lang="en-US" dirty="0"/>
          </a:p>
        </p:txBody>
      </p:sp>
      <p:sp>
        <p:nvSpPr>
          <p:cNvPr id="3" name="Content Placeholder 2"/>
          <p:cNvSpPr>
            <a:spLocks noGrp="1"/>
          </p:cNvSpPr>
          <p:nvPr>
            <p:ph idx="1"/>
          </p:nvPr>
        </p:nvSpPr>
        <p:spPr/>
        <p:txBody>
          <a:bodyPr/>
          <a:lstStyle/>
          <a:p>
            <a:r>
              <a:rPr lang="en-US" dirty="0" smtClean="0"/>
              <a:t>“</a:t>
            </a:r>
            <a:r>
              <a:rPr lang="en-US" dirty="0"/>
              <a:t>Google’s power consumption … would incur an annual electricity bill of nearly $38 million” [1</a:t>
            </a:r>
            <a:r>
              <a:rPr lang="en-US" dirty="0" smtClean="0"/>
              <a:t>]</a:t>
            </a:r>
          </a:p>
          <a:p>
            <a:pPr marL="0" indent="0">
              <a:buNone/>
            </a:pPr>
            <a:endParaRPr lang="en-US" dirty="0"/>
          </a:p>
          <a:p>
            <a:r>
              <a:rPr lang="en-US" dirty="0"/>
              <a:t>“Energy consumption by … data centers could nearly double ... (by 2011) to more than 100 billion kWh, representing a $7.4 billion annual electricity cost</a:t>
            </a:r>
            <a:r>
              <a:rPr lang="en-US" dirty="0" smtClean="0"/>
              <a:t>” [2]</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76200" y="6324600"/>
            <a:ext cx="8686800" cy="461665"/>
          </a:xfrm>
          <a:prstGeom prst="rect">
            <a:avLst/>
          </a:prstGeom>
        </p:spPr>
        <p:txBody>
          <a:bodyPr wrap="square">
            <a:spAutoFit/>
          </a:bodyPr>
          <a:lstStyle/>
          <a:p>
            <a:r>
              <a:rPr lang="en-US" sz="1200" dirty="0" smtClean="0">
                <a:solidFill>
                  <a:schemeClr val="bg1">
                    <a:lumMod val="50000"/>
                  </a:schemeClr>
                </a:solidFill>
              </a:rPr>
              <a:t>[1] Cutting </a:t>
            </a:r>
            <a:r>
              <a:rPr lang="en-US" sz="1200" dirty="0">
                <a:solidFill>
                  <a:schemeClr val="bg1">
                    <a:lumMod val="50000"/>
                  </a:schemeClr>
                </a:solidFill>
              </a:rPr>
              <a:t>the Electric Bill for Internet-Scale Systems, SIGCOMM'09</a:t>
            </a:r>
          </a:p>
          <a:p>
            <a:r>
              <a:rPr lang="en-US" sz="1200" dirty="0">
                <a:solidFill>
                  <a:schemeClr val="bg1">
                    <a:lumMod val="50000"/>
                  </a:schemeClr>
                </a:solidFill>
              </a:rPr>
              <a:t>[2] Environmental Protection Agency (EPA) Report 2007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23277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FAWN: A Fast Array of Wimpy Nodes</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600200"/>
            <a:ext cx="1919287"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860" y="4848135"/>
            <a:ext cx="430057" cy="5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8380" y="5396845"/>
            <a:ext cx="1184200" cy="90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25" t="12376" r="31190" b="-2353"/>
          <a:stretch/>
        </p:blipFill>
        <p:spPr bwMode="auto">
          <a:xfrm>
            <a:off x="3911237" y="1571171"/>
            <a:ext cx="4354285" cy="345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449280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C00000"/>
                </a:solidFill>
              </a:rPr>
              <a:t>How Can Great Firms Fail?</a:t>
            </a:r>
            <a:endParaRPr lang="en-US" dirty="0">
              <a:solidFill>
                <a:srgbClr val="C00000"/>
              </a:solidFill>
            </a:endParaRPr>
          </a:p>
        </p:txBody>
      </p:sp>
      <p:sp>
        <p:nvSpPr>
          <p:cNvPr id="5" name="Subtitle 4"/>
          <p:cNvSpPr>
            <a:spLocks noGrp="1"/>
          </p:cNvSpPr>
          <p:nvPr>
            <p:ph type="subTitle" idx="1"/>
          </p:nvPr>
        </p:nvSpPr>
        <p:spPr/>
        <p:txBody>
          <a:bodyPr/>
          <a:lstStyle/>
          <a:p>
            <a:r>
              <a:rPr lang="en-US" dirty="0"/>
              <a:t>C. M. </a:t>
            </a:r>
            <a:r>
              <a:rPr lang="en-US" dirty="0" smtClean="0"/>
              <a:t>Christensen</a:t>
            </a:r>
            <a:endParaRPr lang="en-US" dirty="0"/>
          </a:p>
        </p:txBody>
      </p:sp>
    </p:spTree>
    <p:extLst>
      <p:ext uri="{BB962C8B-B14F-4D97-AF65-F5344CB8AC3E}">
        <p14:creationId xmlns:p14="http://schemas.microsoft.com/office/powerpoint/2010/main" val="391329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FAWN-KV: An Energy-efficient Cluster for </a:t>
            </a:r>
            <a:r>
              <a:rPr lang="en-US" i="1" dirty="0" smtClean="0"/>
              <a:t>Key-value </a:t>
            </a:r>
            <a:r>
              <a:rPr lang="en-US" i="1" dirty="0"/>
              <a:t>S</a:t>
            </a:r>
            <a:r>
              <a:rPr lang="en-US" i="1" dirty="0" smtClean="0"/>
              <a:t>tore</a:t>
            </a:r>
            <a:endParaRPr lang="en-US" i="1" dirty="0"/>
          </a:p>
        </p:txBody>
      </p:sp>
      <p:sp>
        <p:nvSpPr>
          <p:cNvPr id="3" name="Content Placeholder 2"/>
          <p:cNvSpPr>
            <a:spLocks noGrp="1"/>
          </p:cNvSpPr>
          <p:nvPr>
            <p:ph idx="1"/>
          </p:nvPr>
        </p:nvSpPr>
        <p:spPr>
          <a:xfrm>
            <a:off x="457200" y="1524000"/>
            <a:ext cx="8229600" cy="5422900"/>
          </a:xfrm>
        </p:spPr>
        <p:txBody>
          <a:bodyPr>
            <a:normAutofit/>
          </a:bodyPr>
          <a:lstStyle/>
          <a:p>
            <a:r>
              <a:rPr lang="en-US" b="1" dirty="0" smtClean="0"/>
              <a:t>Goal: </a:t>
            </a:r>
            <a:r>
              <a:rPr lang="en-US" dirty="0" smtClean="0"/>
              <a:t>Improve Query/Joule</a:t>
            </a:r>
          </a:p>
          <a:p>
            <a:r>
              <a:rPr lang="en-US" b="1" dirty="0" smtClean="0"/>
              <a:t>Prototype: </a:t>
            </a:r>
            <a:r>
              <a:rPr lang="en-US" dirty="0" err="1" smtClean="0"/>
              <a:t>PCEngine</a:t>
            </a:r>
            <a:r>
              <a:rPr lang="en-US" dirty="0" smtClean="0"/>
              <a:t> </a:t>
            </a:r>
            <a:r>
              <a:rPr lang="en-US" dirty="0" err="1" smtClean="0"/>
              <a:t>Alix</a:t>
            </a:r>
            <a:r>
              <a:rPr lang="en-US" dirty="0" smtClean="0"/>
              <a:t> 3c2 devices</a:t>
            </a:r>
          </a:p>
          <a:p>
            <a:pPr lvl="1"/>
            <a:r>
              <a:rPr lang="en-US" dirty="0" smtClean="0"/>
              <a:t>Single-core 500 MHz AMD Geode LX</a:t>
            </a:r>
          </a:p>
          <a:p>
            <a:pPr lvl="1"/>
            <a:r>
              <a:rPr lang="en-US" dirty="0" smtClean="0"/>
              <a:t>256 MB DDR SDRAM (freq. = 400 MHz)</a:t>
            </a:r>
          </a:p>
          <a:p>
            <a:pPr lvl="1"/>
            <a:r>
              <a:rPr lang="en-US" dirty="0" smtClean="0"/>
              <a:t>100 Mbps Ethernet</a:t>
            </a:r>
          </a:p>
          <a:p>
            <a:pPr lvl="1"/>
            <a:r>
              <a:rPr lang="en-US" dirty="0" smtClean="0"/>
              <a:t>4 GB </a:t>
            </a:r>
            <a:r>
              <a:rPr lang="en-US" dirty="0" err="1" smtClean="0"/>
              <a:t>Sandisk</a:t>
            </a:r>
            <a:r>
              <a:rPr lang="en-US" dirty="0" smtClean="0"/>
              <a:t> Extreme IV CompactFlash device</a:t>
            </a:r>
          </a:p>
          <a:p>
            <a:r>
              <a:rPr lang="en-US" b="1" dirty="0" smtClean="0"/>
              <a:t>Challenges:</a:t>
            </a:r>
          </a:p>
          <a:p>
            <a:pPr lvl="1"/>
            <a:r>
              <a:rPr lang="en-US" dirty="0" smtClean="0"/>
              <a:t>Efficient and fast failover (to achieve SLA)</a:t>
            </a:r>
          </a:p>
          <a:p>
            <a:pPr lvl="1"/>
            <a:r>
              <a:rPr lang="en-US" dirty="0" smtClean="0"/>
              <a:t>Wimpy CPUs, limited DRAM</a:t>
            </a:r>
          </a:p>
          <a:p>
            <a:pPr lvl="1"/>
            <a:r>
              <a:rPr lang="en-US" dirty="0" smtClean="0"/>
              <a:t>Flash poor at small random access</a:t>
            </a:r>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42526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FAWN-KV: Architecture</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2947988"/>
            <a:ext cx="3981450" cy="130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726" y="1771414"/>
            <a:ext cx="1987071"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381000" y="1377096"/>
            <a:ext cx="3505200" cy="1600200"/>
          </a:xfrm>
          <a:ln w="50800"/>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US" dirty="0" smtClean="0"/>
              <a:t>Manages </a:t>
            </a:r>
            <a:r>
              <a:rPr lang="en-US" dirty="0" err="1" smtClean="0"/>
              <a:t>backends</a:t>
            </a:r>
            <a:endParaRPr lang="en-US" dirty="0" smtClean="0"/>
          </a:p>
          <a:p>
            <a:r>
              <a:rPr lang="en-US" dirty="0" smtClean="0"/>
              <a:t>Acts as Gateway</a:t>
            </a:r>
          </a:p>
          <a:p>
            <a:r>
              <a:rPr lang="en-US" dirty="0" smtClean="0"/>
              <a:t>Routes Requests</a:t>
            </a:r>
          </a:p>
        </p:txBody>
      </p:sp>
      <p:cxnSp>
        <p:nvCxnSpPr>
          <p:cNvPr id="7" name="Straight Connector 6"/>
          <p:cNvCxnSpPr/>
          <p:nvPr/>
        </p:nvCxnSpPr>
        <p:spPr>
          <a:xfrm flipH="1" flipV="1">
            <a:off x="1882140" y="2979420"/>
            <a:ext cx="192845" cy="379243"/>
          </a:xfrm>
          <a:prstGeom prst="line">
            <a:avLst/>
          </a:prstGeom>
          <a:ln w="50800"/>
        </p:spPr>
        <p:style>
          <a:lnRef idx="2">
            <a:schemeClr val="accent5"/>
          </a:lnRef>
          <a:fillRef idx="1">
            <a:schemeClr val="lt1"/>
          </a:fillRef>
          <a:effectRef idx="0">
            <a:schemeClr val="accent5"/>
          </a:effectRef>
          <a:fontRef idx="minor">
            <a:schemeClr val="dk1"/>
          </a:fontRef>
        </p:style>
      </p:cxnSp>
      <p:grpSp>
        <p:nvGrpSpPr>
          <p:cNvPr id="20" name="Group 19"/>
          <p:cNvGrpSpPr/>
          <p:nvPr/>
        </p:nvGrpSpPr>
        <p:grpSpPr>
          <a:xfrm>
            <a:off x="1333500" y="4437708"/>
            <a:ext cx="4351020" cy="2271287"/>
            <a:chOff x="1333500" y="4437708"/>
            <a:chExt cx="4351020" cy="2271287"/>
          </a:xfrm>
        </p:grpSpPr>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437708"/>
              <a:ext cx="2343150" cy="19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3451860" y="5196840"/>
              <a:ext cx="2232660" cy="205740"/>
            </a:xfrm>
            <a:prstGeom prst="line">
              <a:avLst/>
            </a:prstGeom>
            <a:ln w="50800">
              <a:solidFill>
                <a:schemeClr val="accent4"/>
              </a:solidFill>
            </a:ln>
          </p:spPr>
          <p:style>
            <a:lnRef idx="2">
              <a:schemeClr val="accent5"/>
            </a:lnRef>
            <a:fillRef idx="1">
              <a:schemeClr val="lt1"/>
            </a:fillRef>
            <a:effectRef idx="0">
              <a:schemeClr val="accent5"/>
            </a:effectRef>
            <a:fontRef idx="minor">
              <a:schemeClr val="dk1"/>
            </a:fontRef>
          </p:style>
        </p:cxnSp>
        <p:sp>
          <p:nvSpPr>
            <p:cNvPr id="18" name="Arc 17"/>
            <p:cNvSpPr/>
            <p:nvPr/>
          </p:nvSpPr>
          <p:spPr>
            <a:xfrm rot="20062038">
              <a:off x="2920779" y="4783405"/>
              <a:ext cx="289853" cy="859294"/>
            </a:xfrm>
            <a:prstGeom prst="arc">
              <a:avLst>
                <a:gd name="adj1" fmla="val 16701237"/>
                <a:gd name="adj2" fmla="val 1929519"/>
              </a:avLst>
            </a:prstGeom>
            <a:noFill/>
            <a:ln w="508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Rectangle 18"/>
            <p:cNvSpPr/>
            <p:nvPr/>
          </p:nvSpPr>
          <p:spPr>
            <a:xfrm>
              <a:off x="1493520" y="6339663"/>
              <a:ext cx="2224211" cy="369332"/>
            </a:xfrm>
            <a:prstGeom prst="rect">
              <a:avLst/>
            </a:prstGeom>
          </p:spPr>
          <p:txBody>
            <a:bodyPr wrap="square">
              <a:spAutoFit/>
            </a:bodyPr>
            <a:lstStyle/>
            <a:p>
              <a:r>
                <a:rPr lang="en-US" dirty="0" smtClean="0"/>
                <a:t>Consistent Hashing</a:t>
              </a:r>
              <a:endParaRPr lang="en-US" dirty="0"/>
            </a:p>
          </p:txBody>
        </p:sp>
      </p:grpSp>
      <p:grpSp>
        <p:nvGrpSpPr>
          <p:cNvPr id="24" name="Group 23"/>
          <p:cNvGrpSpPr/>
          <p:nvPr/>
        </p:nvGrpSpPr>
        <p:grpSpPr>
          <a:xfrm>
            <a:off x="6819900" y="2432050"/>
            <a:ext cx="2076450" cy="1431829"/>
            <a:chOff x="6819900" y="2432050"/>
            <a:chExt cx="2076450" cy="1431829"/>
          </a:xfrm>
        </p:grpSpPr>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3100" y="2432050"/>
              <a:ext cx="1873250" cy="75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flipV="1">
              <a:off x="6819900" y="3181350"/>
              <a:ext cx="584200" cy="682529"/>
            </a:xfrm>
            <a:prstGeom prst="line">
              <a:avLst/>
            </a:prstGeom>
            <a:ln w="50800">
              <a:solidFill>
                <a:schemeClr val="accent1"/>
              </a:solidFill>
            </a:ln>
          </p:spPr>
          <p:style>
            <a:lnRef idx="2">
              <a:schemeClr val="accent5"/>
            </a:lnRef>
            <a:fillRef idx="1">
              <a:schemeClr val="lt1"/>
            </a:fillRef>
            <a:effectRef idx="0">
              <a:schemeClr val="accent5"/>
            </a:effectRef>
            <a:fontRef idx="minor">
              <a:schemeClr val="dk1"/>
            </a:fontRef>
          </p:style>
        </p:cxnSp>
      </p:gr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9038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down)">
                                      <p:cBhvr>
                                        <p:cTn id="21" dur="500"/>
                                        <p:tgtEl>
                                          <p:spTgt spid="8">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FAWN-KV Uses DRAM Hash Index to </a:t>
            </a:r>
            <a:r>
              <a:rPr lang="en-US" dirty="0"/>
              <a:t>M</a:t>
            </a:r>
            <a:r>
              <a:rPr lang="en-US" dirty="0" smtClean="0"/>
              <a:t>ap a Key to a Value</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399"/>
            <a:ext cx="8512969" cy="461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743200" y="2966591"/>
            <a:ext cx="4438773" cy="1782209"/>
            <a:chOff x="2743200" y="2966591"/>
            <a:chExt cx="4438773" cy="1782209"/>
          </a:xfrm>
        </p:grpSpPr>
        <p:sp>
          <p:nvSpPr>
            <p:cNvPr id="23" name="Rectangle 22"/>
            <p:cNvSpPr/>
            <p:nvPr/>
          </p:nvSpPr>
          <p:spPr>
            <a:xfrm>
              <a:off x="3200400" y="2966591"/>
              <a:ext cx="3981573" cy="107721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en-US" sz="3200" b="1" dirty="0" smtClean="0">
                  <a:solidFill>
                    <a:schemeClr val="accent2"/>
                  </a:solidFill>
                </a:rPr>
                <a:t>Low probability of multiple Flash reads</a:t>
              </a:r>
              <a:endParaRPr lang="en-US" sz="3200" b="1" dirty="0">
                <a:solidFill>
                  <a:schemeClr val="accent2"/>
                </a:solidFill>
              </a:endParaRPr>
            </a:p>
          </p:txBody>
        </p:sp>
        <p:cxnSp>
          <p:nvCxnSpPr>
            <p:cNvPr id="6" name="Straight Connector 5"/>
            <p:cNvCxnSpPr/>
            <p:nvPr/>
          </p:nvCxnSpPr>
          <p:spPr>
            <a:xfrm flipH="1">
              <a:off x="2743200" y="4043809"/>
              <a:ext cx="685800" cy="704991"/>
            </a:xfrm>
            <a:prstGeom prst="line">
              <a:avLst/>
            </a:prstGeom>
          </p:spPr>
          <p:style>
            <a:lnRef idx="2">
              <a:schemeClr val="accent2"/>
            </a:lnRef>
            <a:fillRef idx="1">
              <a:schemeClr val="lt1"/>
            </a:fillRef>
            <a:effectRef idx="0">
              <a:schemeClr val="accent2"/>
            </a:effectRef>
            <a:fontRef idx="minor">
              <a:schemeClr val="dk1"/>
            </a:fontRef>
          </p:style>
        </p:cxnSp>
      </p:gr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sp>
        <p:nvSpPr>
          <p:cNvPr id="4" name="Rectangle 3"/>
          <p:cNvSpPr/>
          <p:nvPr/>
        </p:nvSpPr>
        <p:spPr>
          <a:xfrm>
            <a:off x="8382000" y="1524000"/>
            <a:ext cx="2120644" cy="369332"/>
          </a:xfrm>
          <a:prstGeom prst="rect">
            <a:avLst/>
          </a:prstGeom>
        </p:spPr>
        <p:txBody>
          <a:bodyPr wrap="none">
            <a:spAutoFit/>
          </a:bodyPr>
          <a:lstStyle/>
          <a:p>
            <a:pPr algn="ctr"/>
            <a:r>
              <a:rPr lang="en-US" dirty="0"/>
              <a:t>Get -&gt; Random Read</a:t>
            </a:r>
          </a:p>
        </p:txBody>
      </p:sp>
      <p:grpSp>
        <p:nvGrpSpPr>
          <p:cNvPr id="7" name="Group 6"/>
          <p:cNvGrpSpPr/>
          <p:nvPr/>
        </p:nvGrpSpPr>
        <p:grpSpPr>
          <a:xfrm>
            <a:off x="1538165" y="5054112"/>
            <a:ext cx="4642755" cy="1273428"/>
            <a:chOff x="-2043235" y="5666246"/>
            <a:chExt cx="4642755" cy="1273428"/>
          </a:xfrm>
        </p:grpSpPr>
        <p:cxnSp>
          <p:nvCxnSpPr>
            <p:cNvPr id="11" name="Straight Connector 10"/>
            <p:cNvCxnSpPr/>
            <p:nvPr/>
          </p:nvCxnSpPr>
          <p:spPr>
            <a:xfrm flipH="1">
              <a:off x="1913720" y="5666246"/>
              <a:ext cx="685800" cy="704991"/>
            </a:xfrm>
            <a:prstGeom prst="line">
              <a:avLst/>
            </a:prstGeom>
          </p:spPr>
          <p:style>
            <a:lnRef idx="2">
              <a:schemeClr val="accent2"/>
            </a:lnRef>
            <a:fillRef idx="1">
              <a:schemeClr val="lt1"/>
            </a:fillRef>
            <a:effectRef idx="0">
              <a:schemeClr val="accent2"/>
            </a:effectRef>
            <a:fontRef idx="minor">
              <a:schemeClr val="dk1"/>
            </a:fontRef>
          </p:style>
        </p:cxnSp>
        <p:sp>
          <p:nvSpPr>
            <p:cNvPr id="10" name="Rectangle 9"/>
            <p:cNvSpPr/>
            <p:nvPr/>
          </p:nvSpPr>
          <p:spPr>
            <a:xfrm>
              <a:off x="-2043235" y="6354899"/>
              <a:ext cx="3981573" cy="584775"/>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en-US" sz="3200" b="1" dirty="0" smtClean="0">
                  <a:solidFill>
                    <a:schemeClr val="accent2"/>
                  </a:solidFill>
                </a:rPr>
                <a:t>Get -&gt; Random Read</a:t>
              </a:r>
              <a:endParaRPr lang="en-US" sz="3200" b="1" dirty="0">
                <a:solidFill>
                  <a:schemeClr val="accent2"/>
                </a:solidFill>
              </a:endParaRPr>
            </a:p>
          </p:txBody>
        </p:sp>
      </p:grpSp>
    </p:spTree>
    <p:extLst>
      <p:ext uri="{BB962C8B-B14F-4D97-AF65-F5344CB8AC3E}">
        <p14:creationId xmlns:p14="http://schemas.microsoft.com/office/powerpoint/2010/main" val="30739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FAWN-DS Uses Log-structure </a:t>
            </a:r>
            <a:r>
              <a:rPr lang="en-US" dirty="0" err="1" smtClean="0"/>
              <a:t>Datastore</a:t>
            </a:r>
            <a:r>
              <a:rPr lang="en-US" dirty="0" smtClean="0"/>
              <a:t> to </a:t>
            </a:r>
            <a:r>
              <a:rPr lang="en-US" dirty="0"/>
              <a:t>A</a:t>
            </a:r>
            <a:r>
              <a:rPr lang="en-US" dirty="0" smtClean="0"/>
              <a:t>void </a:t>
            </a:r>
            <a:r>
              <a:rPr lang="en-US" dirty="0"/>
              <a:t>S</a:t>
            </a:r>
            <a:r>
              <a:rPr lang="en-US" dirty="0" smtClean="0"/>
              <a:t>mall Random </a:t>
            </a:r>
            <a:r>
              <a:rPr lang="en-US" dirty="0"/>
              <a:t>W</a:t>
            </a:r>
            <a:r>
              <a:rPr lang="en-US" dirty="0" smtClean="0"/>
              <a:t>rites</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7" name="Content Placeholder 2"/>
          <p:cNvSpPr txBox="1">
            <a:spLocks/>
          </p:cNvSpPr>
          <p:nvPr/>
        </p:nvSpPr>
        <p:spPr>
          <a:xfrm>
            <a:off x="457200" y="15240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b="1" dirty="0" smtClean="0"/>
              <a:t>Log-structure FS: </a:t>
            </a:r>
            <a:r>
              <a:rPr lang="en-US" sz="3400" dirty="0" smtClean="0"/>
              <a:t>All </a:t>
            </a:r>
            <a:r>
              <a:rPr lang="en-US" sz="3400" dirty="0"/>
              <a:t>updates to data and metadata are written sequentially to a continuous stream, called a </a:t>
            </a:r>
            <a:r>
              <a:rPr lang="en-US" sz="3400" dirty="0" smtClean="0"/>
              <a:t>log</a:t>
            </a:r>
          </a:p>
          <a:p>
            <a:r>
              <a:rPr lang="en-US" sz="3400" b="1" dirty="0" smtClean="0"/>
              <a:t>Put:</a:t>
            </a:r>
            <a:r>
              <a:rPr lang="en-US" sz="3400" dirty="0" smtClean="0"/>
              <a:t> Append an entry to the log</a:t>
            </a:r>
          </a:p>
          <a:p>
            <a:r>
              <a:rPr lang="en-US" sz="3400" b="1" dirty="0" smtClean="0"/>
              <a:t>Delete:</a:t>
            </a:r>
            <a:r>
              <a:rPr lang="en-US" sz="3400" dirty="0" smtClean="0"/>
              <a:t> Append an entry to the log</a:t>
            </a:r>
          </a:p>
        </p:txBody>
      </p:sp>
    </p:spTree>
    <p:extLst>
      <p:ext uri="{BB962C8B-B14F-4D97-AF65-F5344CB8AC3E}">
        <p14:creationId xmlns:p14="http://schemas.microsoft.com/office/powerpoint/2010/main" val="6923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Front-end Manages the VID </a:t>
            </a:r>
            <a:r>
              <a:rPr lang="en-US" dirty="0"/>
              <a:t>M</a:t>
            </a:r>
            <a:r>
              <a:rPr lang="en-US" dirty="0" smtClean="0"/>
              <a:t>embership </a:t>
            </a:r>
            <a:r>
              <a:rPr lang="en-US" dirty="0"/>
              <a:t>L</a:t>
            </a:r>
            <a:r>
              <a:rPr lang="en-US" dirty="0" smtClean="0"/>
              <a:t>ist</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23" y="1905000"/>
            <a:ext cx="4686300" cy="3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c 6"/>
          <p:cNvSpPr/>
          <p:nvPr/>
        </p:nvSpPr>
        <p:spPr>
          <a:xfrm rot="20062038">
            <a:off x="3818644" y="2562411"/>
            <a:ext cx="295504" cy="1551136"/>
          </a:xfrm>
          <a:prstGeom prst="arc">
            <a:avLst>
              <a:gd name="adj1" fmla="val 16701237"/>
              <a:gd name="adj2" fmla="val 3325691"/>
            </a:avLst>
          </a:prstGeom>
          <a:noFill/>
          <a:ln w="2032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ounded Rectangle 3"/>
          <p:cNvSpPr/>
          <p:nvPr/>
        </p:nvSpPr>
        <p:spPr>
          <a:xfrm>
            <a:off x="3859624" y="3433575"/>
            <a:ext cx="762000" cy="762000"/>
          </a:xfrm>
          <a:prstGeom prst="roundRect">
            <a:avLst>
              <a:gd name="adj" fmla="val 30417"/>
            </a:avLst>
          </a:prstGeom>
          <a:solidFill>
            <a:schemeClr val="accent4"/>
          </a:solid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A</a:t>
            </a:r>
            <a:endParaRPr lang="en-US" sz="4400" b="1" dirty="0">
              <a:solidFill>
                <a:schemeClr val="bg1"/>
              </a:solidFill>
            </a:endParaRPr>
          </a:p>
        </p:txBody>
      </p:sp>
      <p:sp>
        <p:nvSpPr>
          <p:cNvPr id="9" name="TextBox 8"/>
          <p:cNvSpPr txBox="1"/>
          <p:nvPr/>
        </p:nvSpPr>
        <p:spPr>
          <a:xfrm>
            <a:off x="609601" y="5791200"/>
            <a:ext cx="3631024" cy="600164"/>
          </a:xfrm>
          <a:prstGeom prst="rect">
            <a:avLst/>
          </a:prstGeom>
          <a:noFill/>
        </p:spPr>
        <p:txBody>
          <a:bodyPr wrap="square" rtlCol="0">
            <a:spAutoFit/>
          </a:bodyPr>
          <a:lstStyle/>
          <a:p>
            <a:r>
              <a:rPr lang="en-US" sz="3300" b="1" dirty="0" smtClean="0"/>
              <a:t>Consistent Hashing</a:t>
            </a:r>
            <a:endParaRPr lang="en-US" sz="3300" b="1" dirty="0"/>
          </a:p>
        </p:txBody>
      </p:sp>
      <p:sp>
        <p:nvSpPr>
          <p:cNvPr id="10" name="Content Placeholder 2"/>
          <p:cNvSpPr>
            <a:spLocks noGrp="1"/>
          </p:cNvSpPr>
          <p:nvPr>
            <p:ph idx="1"/>
          </p:nvPr>
        </p:nvSpPr>
        <p:spPr>
          <a:xfrm>
            <a:off x="5078822" y="1524000"/>
            <a:ext cx="3607977" cy="5422900"/>
          </a:xfrm>
        </p:spPr>
        <p:txBody>
          <a:bodyPr>
            <a:normAutofit/>
          </a:bodyPr>
          <a:lstStyle/>
          <a:p>
            <a:r>
              <a:rPr lang="en-US" dirty="0" smtClean="0"/>
              <a:t>Node additions, failures require transfer of key-ranges</a:t>
            </a:r>
          </a:p>
          <a:p>
            <a:r>
              <a:rPr lang="en-US" dirty="0" smtClean="0"/>
              <a:t>Back-end node looks at front-end ID list to choose one to contact to join the ring</a:t>
            </a:r>
          </a:p>
        </p:txBody>
      </p:sp>
      <p:sp>
        <p:nvSpPr>
          <p:cNvPr id="11" name="Rectangle 10"/>
          <p:cNvSpPr/>
          <p:nvPr/>
        </p:nvSpPr>
        <p:spPr>
          <a:xfrm>
            <a:off x="21543" y="1767959"/>
            <a:ext cx="2085827" cy="461665"/>
          </a:xfrm>
          <a:prstGeom prst="rect">
            <a:avLst/>
          </a:prstGeom>
        </p:spPr>
        <p:txBody>
          <a:bodyPr wrap="none">
            <a:spAutoFit/>
          </a:bodyPr>
          <a:lstStyle/>
          <a:p>
            <a:r>
              <a:rPr lang="en-US" sz="2400" b="1" dirty="0" smtClean="0"/>
              <a:t>Back-end node</a:t>
            </a:r>
            <a:endParaRPr lang="en-US" sz="2400" b="1" dirty="0"/>
          </a:p>
        </p:txBody>
      </p:sp>
      <p:cxnSp>
        <p:nvCxnSpPr>
          <p:cNvPr id="13" name="Straight Connector 12"/>
          <p:cNvCxnSpPr/>
          <p:nvPr/>
        </p:nvCxnSpPr>
        <p:spPr>
          <a:xfrm flipH="1" flipV="1">
            <a:off x="947738" y="2181999"/>
            <a:ext cx="119062" cy="3326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9284" y="3433575"/>
            <a:ext cx="4395788" cy="76944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en-US" sz="4400" b="1" dirty="0" smtClean="0">
                <a:solidFill>
                  <a:schemeClr val="accent1"/>
                </a:solidFill>
              </a:rPr>
              <a:t>Efficient failover</a:t>
            </a:r>
            <a:endParaRPr lang="en-US" sz="4400" b="1" dirty="0">
              <a:solidFill>
                <a:schemeClr val="accent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Rectangle 7"/>
          <p:cNvSpPr/>
          <p:nvPr/>
        </p:nvSpPr>
        <p:spPr>
          <a:xfrm>
            <a:off x="3228649" y="2013187"/>
            <a:ext cx="566182" cy="769441"/>
          </a:xfrm>
          <a:prstGeom prst="rect">
            <a:avLst/>
          </a:prstGeom>
        </p:spPr>
        <p:txBody>
          <a:bodyPr wrap="none">
            <a:spAutoFit/>
          </a:bodyPr>
          <a:lstStyle/>
          <a:p>
            <a:pPr algn="ctr"/>
            <a:r>
              <a:rPr lang="en-US" sz="4400" b="1" dirty="0" smtClean="0">
                <a:solidFill>
                  <a:schemeClr val="bg1"/>
                </a:solidFill>
              </a:rPr>
              <a:t>O</a:t>
            </a:r>
            <a:endParaRPr lang="en-US" sz="4400" b="1" dirty="0">
              <a:solidFill>
                <a:schemeClr val="bg1"/>
              </a:solidFill>
            </a:endParaRPr>
          </a:p>
        </p:txBody>
      </p:sp>
      <p:sp>
        <p:nvSpPr>
          <p:cNvPr id="14" name="Rectangle 13"/>
          <p:cNvSpPr/>
          <p:nvPr/>
        </p:nvSpPr>
        <p:spPr>
          <a:xfrm>
            <a:off x="3241494" y="4856302"/>
            <a:ext cx="540534" cy="769441"/>
          </a:xfrm>
          <a:prstGeom prst="rect">
            <a:avLst/>
          </a:prstGeom>
        </p:spPr>
        <p:txBody>
          <a:bodyPr wrap="none">
            <a:spAutoFit/>
          </a:bodyPr>
          <a:lstStyle/>
          <a:p>
            <a:pPr algn="ctr"/>
            <a:r>
              <a:rPr lang="en-US" sz="4400" b="1" dirty="0" smtClean="0">
                <a:solidFill>
                  <a:schemeClr val="bg1"/>
                </a:solidFill>
              </a:rPr>
              <a:t>H</a:t>
            </a:r>
            <a:endParaRPr lang="en-US" sz="4400" b="1" dirty="0">
              <a:solidFill>
                <a:schemeClr val="bg1"/>
              </a:solidFill>
            </a:endParaRPr>
          </a:p>
        </p:txBody>
      </p:sp>
      <p:sp>
        <p:nvSpPr>
          <p:cNvPr id="15" name="Rectangle 14"/>
          <p:cNvSpPr/>
          <p:nvPr/>
        </p:nvSpPr>
        <p:spPr>
          <a:xfrm>
            <a:off x="870105" y="2531909"/>
            <a:ext cx="556564" cy="769441"/>
          </a:xfrm>
          <a:prstGeom prst="rect">
            <a:avLst/>
          </a:prstGeom>
        </p:spPr>
        <p:txBody>
          <a:bodyPr wrap="none">
            <a:spAutoFit/>
          </a:bodyPr>
          <a:lstStyle/>
          <a:p>
            <a:pPr algn="ctr"/>
            <a:r>
              <a:rPr lang="en-US" sz="4400" b="1" dirty="0" smtClean="0">
                <a:solidFill>
                  <a:schemeClr val="bg1"/>
                </a:solidFill>
              </a:rPr>
              <a:t>N</a:t>
            </a:r>
            <a:endParaRPr lang="en-US" sz="4400" b="1" dirty="0">
              <a:solidFill>
                <a:schemeClr val="bg1"/>
              </a:solidFill>
            </a:endParaRPr>
          </a:p>
        </p:txBody>
      </p:sp>
      <p:sp>
        <p:nvSpPr>
          <p:cNvPr id="12" name="Rectangle 11"/>
          <p:cNvSpPr/>
          <p:nvPr/>
        </p:nvSpPr>
        <p:spPr>
          <a:xfrm>
            <a:off x="865064" y="4171070"/>
            <a:ext cx="540533" cy="769441"/>
          </a:xfrm>
          <a:prstGeom prst="rect">
            <a:avLst/>
          </a:prstGeom>
        </p:spPr>
        <p:txBody>
          <a:bodyPr wrap="none">
            <a:spAutoFit/>
          </a:bodyPr>
          <a:lstStyle/>
          <a:p>
            <a:pPr algn="ctr"/>
            <a:r>
              <a:rPr lang="en-US" sz="4400" b="1" dirty="0" smtClean="0">
                <a:solidFill>
                  <a:schemeClr val="bg1"/>
                </a:solidFill>
              </a:rPr>
              <a:t>G</a:t>
            </a:r>
            <a:endParaRPr lang="en-US" sz="4400" b="1" dirty="0">
              <a:solidFill>
                <a:schemeClr val="bg1"/>
              </a:solidFill>
            </a:endParaRPr>
          </a:p>
        </p:txBody>
      </p:sp>
    </p:spTree>
    <p:extLst>
      <p:ext uri="{BB962C8B-B14F-4D97-AF65-F5344CB8AC3E}">
        <p14:creationId xmlns:p14="http://schemas.microsoft.com/office/powerpoint/2010/main" val="28176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Maintenance Example:</a:t>
            </a:r>
            <a:br>
              <a:rPr lang="en-US" dirty="0"/>
            </a:br>
            <a:r>
              <a:rPr lang="en-US" dirty="0"/>
              <a:t>How </a:t>
            </a:r>
            <a:r>
              <a:rPr lang="en-US" dirty="0" smtClean="0"/>
              <a:t>Does </a:t>
            </a:r>
            <a:r>
              <a:rPr lang="en-US" dirty="0"/>
              <a:t>FAWN </a:t>
            </a:r>
            <a:r>
              <a:rPr lang="en-US" dirty="0" smtClean="0"/>
              <a:t>Transfer Data?</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85939"/>
            <a:ext cx="7103805" cy="400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602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FAWN Uses Replication for Fault Tolerance</a:t>
            </a:r>
            <a:endParaRPr lang="en-US" dirty="0"/>
          </a:p>
        </p:txBody>
      </p:sp>
      <p:sp>
        <p:nvSpPr>
          <p:cNvPr id="5" name="Rectangle 1"/>
          <p:cNvSpPr>
            <a:spLocks noChangeArrowheads="1"/>
          </p:cNvSpPr>
          <p:nvPr/>
        </p:nvSpPr>
        <p:spPr bwMode="auto">
          <a:xfrm>
            <a:off x="947738"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7" y="1572135"/>
            <a:ext cx="8187396" cy="480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200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6664"/>
            <a:ext cx="8229600" cy="1143000"/>
          </a:xfrm>
        </p:spPr>
        <p:txBody>
          <a:bodyPr>
            <a:normAutofit/>
          </a:bodyPr>
          <a:lstStyle/>
          <a:p>
            <a:r>
              <a:rPr lang="en-US" dirty="0" smtClean="0"/>
              <a:t>FAWN: Join Protocol</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
        <p:nvSpPr>
          <p:cNvPr id="4" name="Oval 3"/>
          <p:cNvSpPr/>
          <p:nvPr/>
        </p:nvSpPr>
        <p:spPr>
          <a:xfrm>
            <a:off x="869343" y="4185348"/>
            <a:ext cx="1143000" cy="101441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rPr>
              <a:t>0</a:t>
            </a:r>
            <a:endParaRPr lang="en-US" sz="5400" b="1" dirty="0">
              <a:solidFill>
                <a:schemeClr val="tx2"/>
              </a:solidFill>
            </a:endParaRPr>
          </a:p>
        </p:txBody>
      </p:sp>
      <p:sp>
        <p:nvSpPr>
          <p:cNvPr id="6" name="Rectangle 5"/>
          <p:cNvSpPr/>
          <p:nvPr/>
        </p:nvSpPr>
        <p:spPr>
          <a:xfrm>
            <a:off x="756803" y="3600573"/>
            <a:ext cx="1032655" cy="584775"/>
          </a:xfrm>
          <a:prstGeom prst="rect">
            <a:avLst/>
          </a:prstGeom>
        </p:spPr>
        <p:txBody>
          <a:bodyPr wrap="none">
            <a:spAutoFit/>
          </a:bodyPr>
          <a:lstStyle/>
          <a:p>
            <a:r>
              <a:rPr lang="en-US" sz="3200" b="1" dirty="0" smtClean="0"/>
              <a:t>head</a:t>
            </a:r>
            <a:endParaRPr lang="en-US" sz="3200" b="1" dirty="0"/>
          </a:p>
        </p:txBody>
      </p:sp>
      <p:sp>
        <p:nvSpPr>
          <p:cNvPr id="8" name="Oval 7"/>
          <p:cNvSpPr/>
          <p:nvPr/>
        </p:nvSpPr>
        <p:spPr>
          <a:xfrm>
            <a:off x="4897393" y="4185348"/>
            <a:ext cx="1143000" cy="101441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rPr>
              <a:t>1</a:t>
            </a:r>
            <a:endParaRPr lang="en-US" sz="5400" b="1" dirty="0">
              <a:solidFill>
                <a:schemeClr val="tx2"/>
              </a:solidFill>
            </a:endParaRPr>
          </a:p>
        </p:txBody>
      </p:sp>
      <p:sp>
        <p:nvSpPr>
          <p:cNvPr id="9" name="Oval 8"/>
          <p:cNvSpPr/>
          <p:nvPr/>
        </p:nvSpPr>
        <p:spPr>
          <a:xfrm>
            <a:off x="7208012" y="4185349"/>
            <a:ext cx="1143000" cy="1014412"/>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rPr>
              <a:t>8</a:t>
            </a:r>
            <a:endParaRPr lang="en-US" sz="5400" b="1" dirty="0">
              <a:solidFill>
                <a:schemeClr val="tx2"/>
              </a:solidFill>
            </a:endParaRPr>
          </a:p>
        </p:txBody>
      </p:sp>
      <p:sp>
        <p:nvSpPr>
          <p:cNvPr id="10" name="Rectangle 9"/>
          <p:cNvSpPr/>
          <p:nvPr/>
        </p:nvSpPr>
        <p:spPr>
          <a:xfrm>
            <a:off x="5022903" y="3600572"/>
            <a:ext cx="838691" cy="584775"/>
          </a:xfrm>
          <a:prstGeom prst="rect">
            <a:avLst/>
          </a:prstGeom>
        </p:spPr>
        <p:txBody>
          <a:bodyPr wrap="none">
            <a:spAutoFit/>
          </a:bodyPr>
          <a:lstStyle/>
          <a:p>
            <a:r>
              <a:rPr lang="en-US" sz="3200" b="1" dirty="0" smtClean="0"/>
              <a:t>mid</a:t>
            </a:r>
            <a:endParaRPr lang="en-US" sz="3200" b="1" dirty="0"/>
          </a:p>
        </p:txBody>
      </p:sp>
      <p:sp>
        <p:nvSpPr>
          <p:cNvPr id="11" name="Rectangle 10"/>
          <p:cNvSpPr/>
          <p:nvPr/>
        </p:nvSpPr>
        <p:spPr>
          <a:xfrm>
            <a:off x="7416435" y="3600573"/>
            <a:ext cx="727250" cy="584775"/>
          </a:xfrm>
          <a:prstGeom prst="rect">
            <a:avLst/>
          </a:prstGeom>
        </p:spPr>
        <p:txBody>
          <a:bodyPr wrap="none">
            <a:spAutoFit/>
          </a:bodyPr>
          <a:lstStyle/>
          <a:p>
            <a:r>
              <a:rPr lang="en-US" sz="3200" b="1" dirty="0" smtClean="0"/>
              <a:t>tail</a:t>
            </a:r>
            <a:endParaRPr lang="en-US" sz="3200" b="1" dirty="0"/>
          </a:p>
        </p:txBody>
      </p:sp>
      <p:cxnSp>
        <p:nvCxnSpPr>
          <p:cNvPr id="13" name="Straight Arrow Connector 12"/>
          <p:cNvCxnSpPr>
            <a:stCxn id="4" idx="6"/>
            <a:endCxn id="8" idx="2"/>
          </p:cNvCxnSpPr>
          <p:nvPr/>
        </p:nvCxnSpPr>
        <p:spPr>
          <a:xfrm>
            <a:off x="2012343" y="4692554"/>
            <a:ext cx="2885050" cy="0"/>
          </a:xfrm>
          <a:prstGeom prst="straightConnector1">
            <a:avLst/>
          </a:prstGeom>
          <a:ln w="63500">
            <a:solidFill>
              <a:schemeClr val="tx2"/>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a:off x="6040393" y="4692554"/>
            <a:ext cx="1167619" cy="1"/>
          </a:xfrm>
          <a:prstGeom prst="straightConnector1">
            <a:avLst/>
          </a:prstGeom>
          <a:ln w="63500">
            <a:solidFill>
              <a:schemeClr val="tx2"/>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52888" y="2508948"/>
            <a:ext cx="1143000" cy="1014412"/>
          </a:xfrm>
          <a:prstGeom prst="ellipse">
            <a:avLst/>
          </a:prstGeom>
          <a:solidFill>
            <a:schemeClr val="bg1"/>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rPr>
              <a:t>9</a:t>
            </a:r>
            <a:endParaRPr lang="en-US" sz="5400" b="1" dirty="0">
              <a:solidFill>
                <a:schemeClr val="tx2"/>
              </a:solidFill>
            </a:endParaRPr>
          </a:p>
        </p:txBody>
      </p:sp>
      <p:grpSp>
        <p:nvGrpSpPr>
          <p:cNvPr id="19" name="Group 18"/>
          <p:cNvGrpSpPr/>
          <p:nvPr/>
        </p:nvGrpSpPr>
        <p:grpSpPr>
          <a:xfrm>
            <a:off x="4177596" y="2924517"/>
            <a:ext cx="3281042" cy="1190494"/>
            <a:chOff x="3852203" y="1787169"/>
            <a:chExt cx="3281042" cy="1190494"/>
          </a:xfrm>
        </p:grpSpPr>
        <p:cxnSp>
          <p:nvCxnSpPr>
            <p:cNvPr id="18" name="Straight Arrow Connector 17"/>
            <p:cNvCxnSpPr/>
            <p:nvPr/>
          </p:nvCxnSpPr>
          <p:spPr>
            <a:xfrm flipH="1" flipV="1">
              <a:off x="3852203" y="1808468"/>
              <a:ext cx="3281042" cy="1169195"/>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54206" y="1787169"/>
              <a:ext cx="1679499" cy="584775"/>
            </a:xfrm>
            <a:prstGeom prst="rect">
              <a:avLst/>
            </a:prstGeom>
            <a:scene3d>
              <a:camera prst="orthographicFront">
                <a:rot lat="0" lon="0" rev="20399999"/>
              </a:camera>
              <a:lightRig rig="threePt" dir="t"/>
            </a:scene3d>
          </p:spPr>
          <p:txBody>
            <a:bodyPr wrap="none">
              <a:spAutoFit/>
            </a:bodyPr>
            <a:lstStyle/>
            <a:p>
              <a:r>
                <a:rPr lang="en-US" sz="3200" b="1" dirty="0" smtClean="0"/>
                <a:t>pre-copy</a:t>
              </a:r>
              <a:endParaRPr lang="en-US" sz="3200" b="1" dirty="0"/>
            </a:p>
          </p:txBody>
        </p:sp>
      </p:grpSp>
      <p:grpSp>
        <p:nvGrpSpPr>
          <p:cNvPr id="23" name="Group 22"/>
          <p:cNvGrpSpPr/>
          <p:nvPr/>
        </p:nvGrpSpPr>
        <p:grpSpPr>
          <a:xfrm>
            <a:off x="2702930" y="2057400"/>
            <a:ext cx="5440755" cy="6470340"/>
            <a:chOff x="2406417" y="1079211"/>
            <a:chExt cx="5440755" cy="6470340"/>
          </a:xfrm>
        </p:grpSpPr>
        <p:sp>
          <p:nvSpPr>
            <p:cNvPr id="22" name="Arc 21"/>
            <p:cNvSpPr/>
            <p:nvPr/>
          </p:nvSpPr>
          <p:spPr>
            <a:xfrm rot="18539278">
              <a:off x="2102566" y="1804944"/>
              <a:ext cx="6048458" cy="5440755"/>
            </a:xfrm>
            <a:prstGeom prst="arc">
              <a:avLst>
                <a:gd name="adj1" fmla="val 16200000"/>
                <a:gd name="adj2" fmla="val 625922"/>
              </a:avLst>
            </a:prstGeom>
            <a:ln w="60325">
              <a:solidFill>
                <a:schemeClr val="tx1"/>
              </a:solidFill>
              <a:headEnd type="stealth" w="lg" len="lg"/>
            </a:ln>
            <a:scene3d>
              <a:camera prst="orthographicFront">
                <a:rot lat="0" lon="0" rev="21395688"/>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5091629" y="1079211"/>
              <a:ext cx="1699504" cy="584775"/>
            </a:xfrm>
            <a:prstGeom prst="rect">
              <a:avLst/>
            </a:prstGeom>
          </p:spPr>
          <p:txBody>
            <a:bodyPr wrap="none">
              <a:spAutoFit/>
            </a:bodyPr>
            <a:lstStyle/>
            <a:p>
              <a:r>
                <a:rPr lang="en-US" sz="3200" b="1" dirty="0" smtClean="0"/>
                <a:t>Log flush</a:t>
              </a:r>
              <a:endParaRPr lang="en-US" sz="3200" b="1" dirty="0"/>
            </a:p>
          </p:txBody>
        </p:sp>
      </p:grpSp>
    </p:spTree>
    <p:extLst>
      <p:ext uri="{BB962C8B-B14F-4D97-AF65-F5344CB8AC3E}">
        <p14:creationId xmlns:p14="http://schemas.microsoft.com/office/powerpoint/2010/main" val="17279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path" presetSubtype="0" fill="hold" grpId="0" nodeType="clickEffect">
                                  <p:stCondLst>
                                    <p:cond delay="0"/>
                                  </p:stCondLst>
                                  <p:childTnLst>
                                    <p:animMotion origin="layout" path="M 1.11111E-6 7.30805E-7 L -0.00017 0.23867 " pathEditMode="relative" rAng="0" ptsTypes="AA">
                                      <p:cBhvr>
                                        <p:cTn id="11" dur="500" fill="hold"/>
                                        <p:tgtEl>
                                          <p:spTgt spid="12"/>
                                        </p:tgtEl>
                                        <p:attrNameLst>
                                          <p:attrName>ppt_x</p:attrName>
                                          <p:attrName>ppt_y</p:attrName>
                                        </p:attrNameLst>
                                      </p:cBhvr>
                                      <p:rCtr x="-17" y="11933"/>
                                    </p:animMotion>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FAWN Throughput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8991600" cy="336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755" y="5181600"/>
            <a:ext cx="5648325" cy="12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31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FAWN-DS Lookups</a:t>
            </a:r>
            <a:endParaRPr lang="en-US"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211304091"/>
              </p:ext>
            </p:extLst>
          </p:nvPr>
        </p:nvGraphicFramePr>
        <p:xfrm>
          <a:off x="914400" y="1828800"/>
          <a:ext cx="7391400" cy="4080510"/>
        </p:xfrm>
        <a:graphic>
          <a:graphicData uri="http://schemas.openxmlformats.org/drawingml/2006/table">
            <a:tbl>
              <a:tblPr firstRow="1" bandRow="1">
                <a:tableStyleId>{5C22544A-7EE6-4342-B048-85BDC9FD1C3A}</a:tableStyleId>
              </a:tblPr>
              <a:tblGrid>
                <a:gridCol w="2676525"/>
                <a:gridCol w="1876425"/>
                <a:gridCol w="1562100"/>
                <a:gridCol w="1276350"/>
              </a:tblGrid>
              <a:tr h="819150">
                <a:tc>
                  <a:txBody>
                    <a:bodyPr/>
                    <a:lstStyle/>
                    <a:p>
                      <a:pPr algn="ctr"/>
                      <a:r>
                        <a:rPr lang="en-US" sz="2800" dirty="0" smtClean="0"/>
                        <a:t>System</a:t>
                      </a:r>
                      <a:r>
                        <a:rPr lang="en-US" sz="2800" baseline="0" dirty="0" smtClean="0"/>
                        <a:t> &amp; </a:t>
                      </a:r>
                      <a:r>
                        <a:rPr lang="en-US" sz="2800" dirty="0" smtClean="0"/>
                        <a:t>Storage</a:t>
                      </a:r>
                      <a:endParaRPr lang="en-US" sz="2800" dirty="0"/>
                    </a:p>
                  </a:txBody>
                  <a:tcPr anchor="ctr"/>
                </a:tc>
                <a:tc>
                  <a:txBody>
                    <a:bodyPr/>
                    <a:lstStyle/>
                    <a:p>
                      <a:pPr algn="ctr"/>
                      <a:r>
                        <a:rPr lang="en-US" sz="2800" dirty="0" smtClean="0"/>
                        <a:t>Query per Second (QPS)</a:t>
                      </a:r>
                      <a:endParaRPr lang="en-US" sz="2800" dirty="0"/>
                    </a:p>
                  </a:txBody>
                  <a:tcPr anchor="ctr"/>
                </a:tc>
                <a:tc>
                  <a:txBody>
                    <a:bodyPr/>
                    <a:lstStyle/>
                    <a:p>
                      <a:pPr algn="ctr"/>
                      <a:r>
                        <a:rPr lang="en-US" sz="2800" dirty="0" smtClean="0"/>
                        <a:t>Watts</a:t>
                      </a:r>
                      <a:endParaRPr lang="en-US" sz="2800" dirty="0"/>
                    </a:p>
                  </a:txBody>
                  <a:tcPr anchor="ctr"/>
                </a:tc>
                <a:tc>
                  <a:txBody>
                    <a:bodyPr/>
                    <a:lstStyle/>
                    <a:p>
                      <a:pPr algn="ctr"/>
                      <a:r>
                        <a:rPr lang="en-US" sz="2800" dirty="0" smtClean="0"/>
                        <a:t>QPS/</a:t>
                      </a:r>
                    </a:p>
                    <a:p>
                      <a:pPr algn="ctr"/>
                      <a:r>
                        <a:rPr lang="en-US" sz="2800" dirty="0" smtClean="0"/>
                        <a:t>Watts</a:t>
                      </a:r>
                      <a:endParaRPr lang="en-US" sz="2800" dirty="0"/>
                    </a:p>
                  </a:txBody>
                  <a:tcPr anchor="ctr"/>
                </a:tc>
              </a:tr>
              <a:tr h="819150">
                <a:tc>
                  <a:txBody>
                    <a:bodyPr/>
                    <a:lstStyle/>
                    <a:p>
                      <a:pPr algn="ctr"/>
                      <a:r>
                        <a:rPr lang="en-US" sz="2800" dirty="0" smtClean="0"/>
                        <a:t>Alix3cs</a:t>
                      </a:r>
                      <a:r>
                        <a:rPr lang="en-US" sz="2800" baseline="0" dirty="0" smtClean="0"/>
                        <a:t> </a:t>
                      </a:r>
                      <a:r>
                        <a:rPr lang="en-US" sz="2800" dirty="0" err="1" smtClean="0"/>
                        <a:t>Sandisk</a:t>
                      </a:r>
                      <a:r>
                        <a:rPr lang="en-US" sz="2800" dirty="0" smtClean="0"/>
                        <a:t>(CF)</a:t>
                      </a:r>
                      <a:endParaRPr lang="en-US" sz="2800" dirty="0"/>
                    </a:p>
                  </a:txBody>
                  <a:tcPr anchor="ctr"/>
                </a:tc>
                <a:tc>
                  <a:txBody>
                    <a:bodyPr/>
                    <a:lstStyle/>
                    <a:p>
                      <a:pPr algn="ctr"/>
                      <a:r>
                        <a:rPr lang="en-US" sz="2800" dirty="0" smtClean="0"/>
                        <a:t>1,298</a:t>
                      </a:r>
                      <a:endParaRPr lang="en-US" sz="2800" dirty="0"/>
                    </a:p>
                  </a:txBody>
                  <a:tcPr anchor="ctr"/>
                </a:tc>
                <a:tc>
                  <a:txBody>
                    <a:bodyPr/>
                    <a:lstStyle/>
                    <a:p>
                      <a:pPr algn="ctr"/>
                      <a:r>
                        <a:rPr lang="en-US" sz="2800" dirty="0" smtClean="0"/>
                        <a:t>3.75</a:t>
                      </a:r>
                      <a:endParaRPr lang="en-US" sz="2800" dirty="0"/>
                    </a:p>
                  </a:txBody>
                  <a:tcPr anchor="ctr"/>
                </a:tc>
                <a:tc>
                  <a:txBody>
                    <a:bodyPr/>
                    <a:lstStyle/>
                    <a:p>
                      <a:pPr algn="ctr"/>
                      <a:r>
                        <a:rPr lang="en-US" sz="2800" dirty="0" smtClean="0">
                          <a:solidFill>
                            <a:schemeClr val="accent2"/>
                          </a:solidFill>
                        </a:rPr>
                        <a:t>346</a:t>
                      </a:r>
                      <a:endParaRPr lang="en-US" sz="2800" dirty="0">
                        <a:solidFill>
                          <a:schemeClr val="accent2"/>
                        </a:solidFill>
                      </a:endParaRPr>
                    </a:p>
                  </a:txBody>
                  <a:tcPr anchor="ctr"/>
                </a:tc>
              </a:tr>
              <a:tr h="819150">
                <a:tc>
                  <a:txBody>
                    <a:bodyPr/>
                    <a:lstStyle/>
                    <a:p>
                      <a:pPr algn="ctr"/>
                      <a:r>
                        <a:rPr lang="en-US" sz="2800" dirty="0" smtClean="0"/>
                        <a:t>Desktop w/ </a:t>
                      </a:r>
                      <a:r>
                        <a:rPr lang="en-US" sz="2800" dirty="0" err="1" smtClean="0"/>
                        <a:t>Mobi</a:t>
                      </a:r>
                      <a:r>
                        <a:rPr lang="en-US" sz="2800" dirty="0" smtClean="0"/>
                        <a:t> (SSD)</a:t>
                      </a:r>
                      <a:endParaRPr lang="en-US" sz="2800" dirty="0"/>
                    </a:p>
                  </a:txBody>
                  <a:tcPr anchor="ctr"/>
                </a:tc>
                <a:tc>
                  <a:txBody>
                    <a:bodyPr/>
                    <a:lstStyle/>
                    <a:p>
                      <a:pPr algn="ctr"/>
                      <a:r>
                        <a:rPr lang="en-US" sz="2800" dirty="0" smtClean="0"/>
                        <a:t>4,289</a:t>
                      </a:r>
                      <a:endParaRPr lang="en-US" sz="2800" dirty="0"/>
                    </a:p>
                  </a:txBody>
                  <a:tcPr anchor="ctr"/>
                </a:tc>
                <a:tc>
                  <a:txBody>
                    <a:bodyPr/>
                    <a:lstStyle/>
                    <a:p>
                      <a:pPr algn="ctr"/>
                      <a:r>
                        <a:rPr lang="en-US" sz="2800" dirty="0" smtClean="0"/>
                        <a:t>83</a:t>
                      </a:r>
                      <a:endParaRPr lang="en-US" sz="2800" dirty="0"/>
                    </a:p>
                  </a:txBody>
                  <a:tcPr anchor="ctr"/>
                </a:tc>
                <a:tc>
                  <a:txBody>
                    <a:bodyPr/>
                    <a:lstStyle/>
                    <a:p>
                      <a:pPr algn="ctr"/>
                      <a:r>
                        <a:rPr lang="en-US" sz="2800" dirty="0" smtClean="0">
                          <a:solidFill>
                            <a:schemeClr val="accent2"/>
                          </a:solidFill>
                        </a:rPr>
                        <a:t>51.7</a:t>
                      </a:r>
                      <a:endParaRPr lang="en-US" sz="2800" dirty="0">
                        <a:solidFill>
                          <a:schemeClr val="accent2"/>
                        </a:solidFill>
                      </a:endParaRPr>
                    </a:p>
                  </a:txBody>
                  <a:tcPr anchor="ctr"/>
                </a:tc>
              </a:tr>
              <a:tr h="819150">
                <a:tc>
                  <a:txBody>
                    <a:bodyPr/>
                    <a:lstStyle/>
                    <a:p>
                      <a:pPr algn="ctr"/>
                      <a:r>
                        <a:rPr lang="en-US" sz="2800" dirty="0" smtClean="0"/>
                        <a:t>Desktop w/ HD</a:t>
                      </a:r>
                      <a:endParaRPr lang="en-US" sz="2800" dirty="0"/>
                    </a:p>
                  </a:txBody>
                  <a:tcPr anchor="ctr"/>
                </a:tc>
                <a:tc>
                  <a:txBody>
                    <a:bodyPr/>
                    <a:lstStyle/>
                    <a:p>
                      <a:pPr algn="ctr"/>
                      <a:r>
                        <a:rPr lang="en-US" sz="2800" dirty="0" smtClean="0"/>
                        <a:t>171</a:t>
                      </a:r>
                      <a:endParaRPr lang="en-US" sz="2800" dirty="0"/>
                    </a:p>
                  </a:txBody>
                  <a:tcPr anchor="ctr"/>
                </a:tc>
                <a:tc>
                  <a:txBody>
                    <a:bodyPr/>
                    <a:lstStyle/>
                    <a:p>
                      <a:pPr algn="ctr"/>
                      <a:r>
                        <a:rPr lang="en-US" sz="2800" dirty="0" smtClean="0"/>
                        <a:t>87</a:t>
                      </a:r>
                      <a:endParaRPr lang="en-US" sz="2800" dirty="0"/>
                    </a:p>
                  </a:txBody>
                  <a:tcPr anchor="ctr"/>
                </a:tc>
                <a:tc>
                  <a:txBody>
                    <a:bodyPr/>
                    <a:lstStyle/>
                    <a:p>
                      <a:pPr algn="ctr"/>
                      <a:r>
                        <a:rPr lang="en-US" sz="2800" dirty="0" smtClean="0">
                          <a:solidFill>
                            <a:schemeClr val="accent2"/>
                          </a:solidFill>
                        </a:rPr>
                        <a:t>1.96</a:t>
                      </a:r>
                      <a:endParaRPr lang="en-US" sz="2800" dirty="0">
                        <a:solidFill>
                          <a:schemeClr val="accent2"/>
                        </a:solidFill>
                      </a:endParaRPr>
                    </a:p>
                  </a:txBody>
                  <a:tcPr anchor="ctr"/>
                </a:tc>
              </a:tr>
            </a:tbl>
          </a:graphicData>
        </a:graphic>
      </p:graphicFrame>
      <p:sp>
        <p:nvSpPr>
          <p:cNvPr id="4" name="TextBox 3"/>
          <p:cNvSpPr txBox="1"/>
          <p:nvPr/>
        </p:nvSpPr>
        <p:spPr>
          <a:xfrm>
            <a:off x="0" y="6488668"/>
            <a:ext cx="3124200" cy="369332"/>
          </a:xfrm>
          <a:prstGeom prst="rect">
            <a:avLst/>
          </a:prstGeom>
          <a:noFill/>
        </p:spPr>
        <p:txBody>
          <a:bodyPr wrap="square" rtlCol="0">
            <a:spAutoFit/>
          </a:bodyPr>
          <a:lstStyle/>
          <a:p>
            <a:r>
              <a:rPr lang="en-US" dirty="0" smtClean="0"/>
              <a:t>256 Bytes lookup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73752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vs. Disrupt</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Sustaining technologies</a:t>
            </a:r>
          </a:p>
          <a:p>
            <a:pPr lvl="1"/>
            <a:r>
              <a:rPr lang="en-US" dirty="0" smtClean="0"/>
              <a:t>Customer demand driven</a:t>
            </a:r>
          </a:p>
          <a:p>
            <a:pPr lvl="1"/>
            <a:r>
              <a:rPr lang="en-US" dirty="0" smtClean="0"/>
              <a:t>Pioneered by incumbent big firms</a:t>
            </a:r>
          </a:p>
          <a:p>
            <a:pPr lvl="1"/>
            <a:endParaRPr lang="en-US" dirty="0" smtClean="0"/>
          </a:p>
          <a:p>
            <a:r>
              <a:rPr lang="en-US" dirty="0" smtClean="0"/>
              <a:t>Disruptive technologies</a:t>
            </a:r>
          </a:p>
          <a:p>
            <a:pPr lvl="1"/>
            <a:r>
              <a:rPr lang="en-US" dirty="0"/>
              <a:t>Often </a:t>
            </a:r>
            <a:r>
              <a:rPr lang="en-US" dirty="0" smtClean="0"/>
              <a:t>convince </a:t>
            </a:r>
            <a:r>
              <a:rPr lang="en-US" dirty="0"/>
              <a:t>people: </a:t>
            </a:r>
            <a:r>
              <a:rPr lang="en-US" i="1" dirty="0"/>
              <a:t>“You want this!”</a:t>
            </a:r>
          </a:p>
          <a:p>
            <a:pPr lvl="1"/>
            <a:r>
              <a:rPr lang="en-US" dirty="0" smtClean="0"/>
              <a:t>Create new markets, new customers</a:t>
            </a:r>
          </a:p>
          <a:p>
            <a:pPr lvl="1"/>
            <a:r>
              <a:rPr lang="en-US" dirty="0" smtClean="0"/>
              <a:t>Often pioneered by new firms</a:t>
            </a:r>
          </a:p>
        </p:txBody>
      </p:sp>
      <p:grpSp>
        <p:nvGrpSpPr>
          <p:cNvPr id="10" name="Group 9"/>
          <p:cNvGrpSpPr/>
          <p:nvPr/>
        </p:nvGrpSpPr>
        <p:grpSpPr>
          <a:xfrm>
            <a:off x="4953000" y="3330714"/>
            <a:ext cx="3810000" cy="707886"/>
            <a:chOff x="4953000" y="3330714"/>
            <a:chExt cx="3810000" cy="707886"/>
          </a:xfrm>
        </p:grpSpPr>
        <p:sp>
          <p:nvSpPr>
            <p:cNvPr id="5" name="TextBox 4"/>
            <p:cNvSpPr txBox="1"/>
            <p:nvPr/>
          </p:nvSpPr>
          <p:spPr>
            <a:xfrm>
              <a:off x="6164580" y="3330714"/>
              <a:ext cx="2598420" cy="707886"/>
            </a:xfrm>
            <a:prstGeom prst="rect">
              <a:avLst/>
            </a:prstGeom>
            <a:noFill/>
          </p:spPr>
          <p:txBody>
            <a:bodyPr wrap="square" rtlCol="0">
              <a:spAutoFit/>
            </a:bodyPr>
            <a:lstStyle/>
            <a:p>
              <a:pPr algn="ctr"/>
              <a:r>
                <a:rPr lang="en-US" sz="2000" b="1" cap="small" dirty="0" smtClean="0">
                  <a:solidFill>
                    <a:srgbClr val="C00000"/>
                  </a:solidFill>
                </a:rPr>
                <a:t>Lower On Tech</a:t>
              </a:r>
            </a:p>
            <a:p>
              <a:pPr algn="ctr"/>
              <a:r>
                <a:rPr lang="en-US" sz="2000" b="1" cap="small" dirty="0" smtClean="0">
                  <a:solidFill>
                    <a:srgbClr val="C00000"/>
                  </a:solidFill>
                </a:rPr>
                <a:t>Bigger On Opportunity</a:t>
              </a:r>
              <a:endParaRPr lang="en-US" sz="2000" b="1" cap="small" dirty="0">
                <a:solidFill>
                  <a:srgbClr val="C00000"/>
                </a:solidFill>
              </a:endParaRPr>
            </a:p>
          </p:txBody>
        </p:sp>
        <p:cxnSp>
          <p:nvCxnSpPr>
            <p:cNvPr id="7" name="Straight Arrow Connector 6"/>
            <p:cNvCxnSpPr>
              <a:stCxn id="5" idx="1"/>
            </p:cNvCxnSpPr>
            <p:nvPr/>
          </p:nvCxnSpPr>
          <p:spPr>
            <a:xfrm flipH="1">
              <a:off x="4953000" y="3684657"/>
              <a:ext cx="1211580" cy="2998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2479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Comparison: </a:t>
            </a:r>
            <a:br>
              <a:rPr lang="en-US" dirty="0" smtClean="0"/>
            </a:br>
            <a:r>
              <a:rPr lang="en-US" dirty="0" smtClean="0"/>
              <a:t>FAWN vs. Traditional Servers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3674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457200" y="5638800"/>
            <a:ext cx="8229600" cy="990599"/>
          </a:xfrm>
        </p:spPr>
        <p:txBody>
          <a:bodyPr>
            <a:normAutofit lnSpcReduction="10000"/>
          </a:bodyPr>
          <a:lstStyle/>
          <a:p>
            <a:r>
              <a:rPr lang="en-US" dirty="0" smtClean="0"/>
              <a:t>Total Cost = Capital Cost + 3 </a:t>
            </a:r>
            <a:r>
              <a:rPr lang="en-US" dirty="0" err="1" smtClean="0"/>
              <a:t>yr</a:t>
            </a:r>
            <a:r>
              <a:rPr lang="en-US" dirty="0" smtClean="0"/>
              <a:t> Power Cost</a:t>
            </a:r>
            <a:br>
              <a:rPr lang="en-US" dirty="0" smtClean="0"/>
            </a:br>
            <a:r>
              <a:rPr lang="en-US" dirty="0" smtClean="0"/>
              <a:t>                                                       (0.1$/kWh)</a:t>
            </a:r>
            <a:endParaRPr lang="en-US" dirty="0"/>
          </a:p>
        </p:txBody>
      </p:sp>
    </p:spTree>
    <p:extLst>
      <p:ext uri="{BB962C8B-B14F-4D97-AF65-F5344CB8AC3E}">
        <p14:creationId xmlns:p14="http://schemas.microsoft.com/office/powerpoint/2010/main" val="2296675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7" name="Content Placeholder 2"/>
          <p:cNvSpPr>
            <a:spLocks noGrp="1"/>
          </p:cNvSpPr>
          <p:nvPr>
            <p:ph idx="1"/>
          </p:nvPr>
        </p:nvSpPr>
        <p:spPr>
          <a:xfrm>
            <a:off x="457200" y="1524000"/>
            <a:ext cx="8229600" cy="5422900"/>
          </a:xfrm>
        </p:spPr>
        <p:txBody>
          <a:bodyPr>
            <a:normAutofit/>
          </a:bodyPr>
          <a:lstStyle/>
          <a:p>
            <a:r>
              <a:rPr lang="en-US" sz="4200" dirty="0" smtClean="0"/>
              <a:t>Does FAWN work well for any workload?</a:t>
            </a:r>
          </a:p>
          <a:p>
            <a:endParaRPr lang="en-US" dirty="0" smtClean="0"/>
          </a:p>
          <a:p>
            <a:r>
              <a:rPr lang="en-US" sz="4200" dirty="0" smtClean="0"/>
              <a:t>Scalability issues?</a:t>
            </a:r>
          </a:p>
          <a:p>
            <a:pPr lvl="1"/>
            <a:r>
              <a:rPr lang="en-US" sz="3400" dirty="0" smtClean="0"/>
              <a:t>Query latency could degrade</a:t>
            </a:r>
          </a:p>
          <a:p>
            <a:pPr lvl="1"/>
            <a:r>
              <a:rPr lang="en-US" sz="3400" dirty="0" smtClean="0"/>
              <a:t>Potential bottleneck: Networking / CPU</a:t>
            </a:r>
          </a:p>
          <a:p>
            <a:endParaRPr lang="en-US"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82152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 vs. Disrupt</a:t>
            </a:r>
          </a:p>
        </p:txBody>
      </p:sp>
      <p:grpSp>
        <p:nvGrpSpPr>
          <p:cNvPr id="8" name="Group 7"/>
          <p:cNvGrpSpPr/>
          <p:nvPr/>
        </p:nvGrpSpPr>
        <p:grpSpPr>
          <a:xfrm>
            <a:off x="2133600" y="1981200"/>
            <a:ext cx="4953000" cy="3352800"/>
            <a:chOff x="1295400" y="1981200"/>
            <a:chExt cx="4953000" cy="3352800"/>
          </a:xfrm>
        </p:grpSpPr>
        <p:cxnSp>
          <p:nvCxnSpPr>
            <p:cNvPr id="5" name="Straight Arrow Connector 4"/>
            <p:cNvCxnSpPr/>
            <p:nvPr/>
          </p:nvCxnSpPr>
          <p:spPr>
            <a:xfrm flipV="1">
              <a:off x="1295400" y="1981200"/>
              <a:ext cx="0" cy="33528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5334000"/>
              <a:ext cx="4953000"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rot="16200000">
            <a:off x="844033" y="3206233"/>
            <a:ext cx="1752600" cy="369332"/>
          </a:xfrm>
          <a:prstGeom prst="rect">
            <a:avLst/>
          </a:prstGeom>
          <a:noFill/>
        </p:spPr>
        <p:txBody>
          <a:bodyPr wrap="square" rtlCol="0">
            <a:spAutoFit/>
          </a:bodyPr>
          <a:lstStyle/>
          <a:p>
            <a:r>
              <a:rPr lang="en-US" dirty="0" smtClean="0"/>
              <a:t>Performance</a:t>
            </a:r>
            <a:endParaRPr lang="en-US" dirty="0"/>
          </a:p>
        </p:txBody>
      </p:sp>
      <p:sp>
        <p:nvSpPr>
          <p:cNvPr id="10" name="TextBox 9"/>
          <p:cNvSpPr txBox="1"/>
          <p:nvPr/>
        </p:nvSpPr>
        <p:spPr>
          <a:xfrm>
            <a:off x="4272248" y="5486400"/>
            <a:ext cx="675704" cy="369332"/>
          </a:xfrm>
          <a:prstGeom prst="rect">
            <a:avLst/>
          </a:prstGeom>
          <a:noFill/>
        </p:spPr>
        <p:txBody>
          <a:bodyPr wrap="square" rtlCol="0">
            <a:spAutoFit/>
          </a:bodyPr>
          <a:lstStyle/>
          <a:p>
            <a:r>
              <a:rPr lang="en-US" dirty="0" smtClean="0"/>
              <a:t>Time</a:t>
            </a:r>
            <a:endParaRPr lang="en-US" dirty="0"/>
          </a:p>
        </p:txBody>
      </p:sp>
      <p:cxnSp>
        <p:nvCxnSpPr>
          <p:cNvPr id="12" name="Straight Connector 11"/>
          <p:cNvCxnSpPr/>
          <p:nvPr/>
        </p:nvCxnSpPr>
        <p:spPr>
          <a:xfrm flipV="1">
            <a:off x="2667000" y="2995046"/>
            <a:ext cx="3810000" cy="60960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429000" y="3985648"/>
            <a:ext cx="3048000" cy="814952"/>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95600" y="2309246"/>
            <a:ext cx="2971800" cy="15240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46113" y="2842645"/>
            <a:ext cx="2278487" cy="203415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09800" y="2819400"/>
            <a:ext cx="1088227" cy="677555"/>
          </a:xfrm>
          <a:prstGeom prst="rect">
            <a:avLst/>
          </a:prstGeom>
          <a:noFill/>
        </p:spPr>
        <p:txBody>
          <a:bodyPr wrap="square" rtlCol="0">
            <a:spAutoFit/>
          </a:bodyPr>
          <a:lstStyle/>
          <a:p>
            <a:r>
              <a:rPr lang="en-US" dirty="0" smtClean="0"/>
              <a:t>High-end Demand</a:t>
            </a:r>
            <a:endParaRPr lang="en-US" dirty="0"/>
          </a:p>
        </p:txBody>
      </p:sp>
      <p:sp>
        <p:nvSpPr>
          <p:cNvPr id="24" name="TextBox 23"/>
          <p:cNvSpPr txBox="1"/>
          <p:nvPr/>
        </p:nvSpPr>
        <p:spPr>
          <a:xfrm>
            <a:off x="2438400" y="4459069"/>
            <a:ext cx="1088227" cy="646331"/>
          </a:xfrm>
          <a:prstGeom prst="rect">
            <a:avLst/>
          </a:prstGeom>
          <a:noFill/>
        </p:spPr>
        <p:txBody>
          <a:bodyPr wrap="square" rtlCol="0">
            <a:spAutoFit/>
          </a:bodyPr>
          <a:lstStyle/>
          <a:p>
            <a:r>
              <a:rPr lang="en-US" dirty="0" smtClean="0"/>
              <a:t>Low-end Demand</a:t>
            </a:r>
            <a:endParaRPr lang="en-US" dirty="0"/>
          </a:p>
        </p:txBody>
      </p:sp>
      <p:sp>
        <p:nvSpPr>
          <p:cNvPr id="26" name="TextBox 25"/>
          <p:cNvSpPr txBox="1"/>
          <p:nvPr/>
        </p:nvSpPr>
        <p:spPr>
          <a:xfrm rot="19957319">
            <a:off x="3695699" y="2590607"/>
            <a:ext cx="1752601" cy="347694"/>
          </a:xfrm>
          <a:prstGeom prst="rect">
            <a:avLst/>
          </a:prstGeom>
          <a:noFill/>
        </p:spPr>
        <p:txBody>
          <a:bodyPr wrap="square" rtlCol="0">
            <a:spAutoFit/>
          </a:bodyPr>
          <a:lstStyle/>
          <a:p>
            <a:r>
              <a:rPr lang="en-US" dirty="0" smtClean="0"/>
              <a:t>Sustaining Tech</a:t>
            </a:r>
            <a:endParaRPr lang="en-US" dirty="0"/>
          </a:p>
        </p:txBody>
      </p:sp>
      <p:sp>
        <p:nvSpPr>
          <p:cNvPr id="27" name="TextBox 26"/>
          <p:cNvSpPr txBox="1"/>
          <p:nvPr/>
        </p:nvSpPr>
        <p:spPr>
          <a:xfrm rot="19106352">
            <a:off x="4136695" y="3591606"/>
            <a:ext cx="1752601" cy="369332"/>
          </a:xfrm>
          <a:prstGeom prst="rect">
            <a:avLst/>
          </a:prstGeom>
          <a:noFill/>
        </p:spPr>
        <p:txBody>
          <a:bodyPr wrap="square" rtlCol="0">
            <a:spAutoFit/>
          </a:bodyPr>
          <a:lstStyle/>
          <a:p>
            <a:r>
              <a:rPr lang="en-US" dirty="0" smtClean="0"/>
              <a:t>Disrupting Tech</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3427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Case for Redundant Arrays of Inexpensive Disks (RAID)</a:t>
            </a:r>
            <a:endParaRPr lang="en-US" dirty="0"/>
          </a:p>
        </p:txBody>
      </p:sp>
      <p:sp>
        <p:nvSpPr>
          <p:cNvPr id="3" name="Subtitle 2"/>
          <p:cNvSpPr>
            <a:spLocks noGrp="1"/>
          </p:cNvSpPr>
          <p:nvPr>
            <p:ph type="subTitle" idx="1"/>
          </p:nvPr>
        </p:nvSpPr>
        <p:spPr>
          <a:xfrm>
            <a:off x="312268" y="3962400"/>
            <a:ext cx="8519465" cy="743274"/>
          </a:xfrm>
        </p:spPr>
        <p:txBody>
          <a:bodyPr/>
          <a:lstStyle/>
          <a:p>
            <a:r>
              <a:rPr lang="en-US" dirty="0" smtClean="0"/>
              <a:t>David Patterson, Garth Gibson and Randy Katz</a:t>
            </a:r>
            <a:endParaRPr lang="en-US" dirty="0"/>
          </a:p>
        </p:txBody>
      </p:sp>
    </p:spTree>
    <p:extLst>
      <p:ext uri="{BB962C8B-B14F-4D97-AF65-F5344CB8AC3E}">
        <p14:creationId xmlns:p14="http://schemas.microsoft.com/office/powerpoint/2010/main" val="2851418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RAID?</a:t>
            </a:r>
            <a:endParaRPr lang="en-US" dirty="0"/>
          </a:p>
        </p:txBody>
      </p:sp>
      <p:sp>
        <p:nvSpPr>
          <p:cNvPr id="3" name="Content Placeholder 2"/>
          <p:cNvSpPr>
            <a:spLocks noGrp="1"/>
          </p:cNvSpPr>
          <p:nvPr>
            <p:ph idx="1"/>
          </p:nvPr>
        </p:nvSpPr>
        <p:spPr/>
        <p:txBody>
          <a:bodyPr>
            <a:normAutofit lnSpcReduction="10000"/>
          </a:bodyPr>
          <a:lstStyle/>
          <a:p>
            <a:r>
              <a:rPr lang="en-US" dirty="0" smtClean="0"/>
              <a:t>Performance of SLEDs has increased slowly</a:t>
            </a:r>
          </a:p>
          <a:p>
            <a:r>
              <a:rPr lang="en-US" dirty="0" smtClean="0"/>
              <a:t>Amdahl’s law and the I/O crisis</a:t>
            </a:r>
          </a:p>
          <a:p>
            <a:pPr lvl="1"/>
            <a:r>
              <a:rPr lang="en-US" dirty="0" smtClean="0"/>
              <a:t>                            ; 100x faster CPU, 10% I/O time, S?</a:t>
            </a:r>
          </a:p>
          <a:p>
            <a:pPr marL="457200" lvl="1" indent="0">
              <a:buNone/>
            </a:pPr>
            <a:endParaRPr lang="en-US" dirty="0" smtClean="0"/>
          </a:p>
          <a:p>
            <a:r>
              <a:rPr lang="en-US" dirty="0" smtClean="0"/>
              <a:t>Large memories / SSDs as buffers don’t work</a:t>
            </a:r>
            <a:endParaRPr lang="en-US" dirty="0"/>
          </a:p>
          <a:p>
            <a:pPr lvl="1"/>
            <a:r>
              <a:rPr lang="en-US" dirty="0"/>
              <a:t>Transaction processing </a:t>
            </a:r>
          </a:p>
          <a:p>
            <a:pPr lvl="2"/>
            <a:r>
              <a:rPr lang="en-US" dirty="0"/>
              <a:t>Large volume of small requests</a:t>
            </a:r>
          </a:p>
          <a:p>
            <a:pPr lvl="1"/>
            <a:r>
              <a:rPr lang="en-US" dirty="0"/>
              <a:t>Supercomputing-like environments</a:t>
            </a:r>
          </a:p>
          <a:p>
            <a:pPr lvl="2"/>
            <a:r>
              <a:rPr lang="en-US" dirty="0"/>
              <a:t>Small volume of large </a:t>
            </a:r>
            <a:r>
              <a:rPr lang="en-US" dirty="0" smtClean="0"/>
              <a:t>requests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219200" y="2552055"/>
                <a:ext cx="2369688" cy="724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𝑆</m:t>
                      </m:r>
                      <m:r>
                        <a:rPr lang="en-US" sz="2000" b="0" i="1" smtClean="0">
                          <a:latin typeface="Cambria Math"/>
                        </a:rPr>
                        <m:t>= </m:t>
                      </m:r>
                      <m:f>
                        <m:fPr>
                          <m:ctrlPr>
                            <a:rPr lang="en-US" sz="2000" b="0" i="1" smtClean="0">
                              <a:latin typeface="Cambria Math"/>
                            </a:rPr>
                          </m:ctrlPr>
                        </m:fPr>
                        <m:num>
                          <m:r>
                            <a:rPr lang="en-US" sz="2000" b="0" i="1" smtClean="0">
                              <a:latin typeface="Cambria Math"/>
                            </a:rPr>
                            <m:t>1</m:t>
                          </m:r>
                        </m:num>
                        <m:den>
                          <m:d>
                            <m:dPr>
                              <m:ctrlPr>
                                <a:rPr lang="en-US" sz="2000" b="0" i="1" smtClean="0">
                                  <a:latin typeface="Cambria Math"/>
                                </a:rPr>
                              </m:ctrlPr>
                            </m:dPr>
                            <m:e>
                              <m:r>
                                <a:rPr lang="en-US" sz="2000" b="0" i="1" smtClean="0">
                                  <a:latin typeface="Cambria Math"/>
                                </a:rPr>
                                <m:t>1 −</m:t>
                              </m:r>
                              <m:r>
                                <a:rPr lang="en-US" sz="2000" b="0" i="1" smtClean="0">
                                  <a:latin typeface="Cambria Math"/>
                                </a:rPr>
                                <m:t>𝑓</m:t>
                              </m:r>
                            </m:e>
                          </m:d>
                          <m:r>
                            <a:rPr lang="en-US" sz="2000" b="0" i="1" smtClean="0">
                              <a:latin typeface="Cambria Math"/>
                            </a:rPr>
                            <m:t>+</m:t>
                          </m:r>
                          <m:r>
                            <a:rPr lang="en-US" sz="2000" b="0" i="1" smtClean="0">
                              <a:latin typeface="Cambria Math"/>
                            </a:rPr>
                            <m:t>𝑓</m:t>
                          </m:r>
                          <m:r>
                            <a:rPr lang="en-US" sz="2000" b="0" i="1" smtClean="0">
                              <a:latin typeface="Cambria Math"/>
                            </a:rPr>
                            <m:t>/</m:t>
                          </m:r>
                          <m:r>
                            <a:rPr lang="en-US" sz="2000" b="0" i="1" smtClean="0">
                              <a:latin typeface="Cambria Math"/>
                            </a:rPr>
                            <m:t>𝑘</m:t>
                          </m:r>
                        </m:den>
                      </m:f>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219200" y="2552055"/>
                <a:ext cx="2369688" cy="724494"/>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41409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Inexpensive Disks</a:t>
            </a:r>
            <a:endParaRPr lang="en-US" dirty="0"/>
          </a:p>
        </p:txBody>
      </p:sp>
      <p:sp>
        <p:nvSpPr>
          <p:cNvPr id="3" name="Content Placeholder 2"/>
          <p:cNvSpPr>
            <a:spLocks noGrp="1"/>
          </p:cNvSpPr>
          <p:nvPr>
            <p:ph idx="1"/>
          </p:nvPr>
        </p:nvSpPr>
        <p:spPr/>
        <p:txBody>
          <a:bodyPr/>
          <a:lstStyle/>
          <a:p>
            <a:r>
              <a:rPr lang="en-US" dirty="0" smtClean="0"/>
              <a:t>Lower cost, lower performance</a:t>
            </a:r>
          </a:p>
          <a:p>
            <a:r>
              <a:rPr lang="en-US" dirty="0" smtClean="0"/>
              <a:t>Better price/MB, smaller size, power footprint</a:t>
            </a:r>
          </a:p>
          <a:p>
            <a:endParaRPr lang="en-US" dirty="0"/>
          </a:p>
          <a:p>
            <a:r>
              <a:rPr lang="en-US" dirty="0" smtClean="0"/>
              <a:t>Also, lower reliability for same capacity </a:t>
            </a:r>
            <a:r>
              <a:rPr lang="en-US" dirty="0" smtClean="0">
                <a:sym typeface="Wingdings" pitchFamily="2" charset="2"/>
              </a:rPr>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600200" y="4267200"/>
                <a:ext cx="5969839" cy="667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𝑀𝑇𝑇𝐹</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𝐷𝑖𝑠𝑘</m:t>
                      </m:r>
                      <m:r>
                        <a:rPr lang="en-US" b="0" i="1" smtClean="0">
                          <a:latin typeface="Cambria Math"/>
                        </a:rPr>
                        <m:t> </m:t>
                      </m:r>
                      <m:r>
                        <a:rPr lang="en-US" b="0" i="1" smtClean="0">
                          <a:latin typeface="Cambria Math"/>
                        </a:rPr>
                        <m:t>𝐴𝑟𝑟𝑎𝑦</m:t>
                      </m:r>
                      <m:r>
                        <a:rPr lang="en-US" b="0" i="1" smtClean="0">
                          <a:latin typeface="Cambria Math"/>
                        </a:rPr>
                        <m:t>= </m:t>
                      </m:r>
                      <m:f>
                        <m:fPr>
                          <m:ctrlPr>
                            <a:rPr lang="en-US" b="0" i="1" smtClean="0">
                              <a:latin typeface="Cambria Math"/>
                            </a:rPr>
                          </m:ctrlPr>
                        </m:fPr>
                        <m:num>
                          <m:r>
                            <a:rPr lang="en-US" b="0" i="1" smtClean="0">
                              <a:latin typeface="Cambria Math"/>
                            </a:rPr>
                            <m:t>𝑀𝑇𝑇𝐹</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𝑆𝑖𝑛𝑔𝑙𝑒</m:t>
                          </m:r>
                          <m:r>
                            <a:rPr lang="en-US" b="0" i="1" smtClean="0">
                              <a:latin typeface="Cambria Math"/>
                            </a:rPr>
                            <m:t> </m:t>
                          </m:r>
                          <m:r>
                            <a:rPr lang="en-US" b="0" i="1" smtClean="0">
                              <a:latin typeface="Cambria Math"/>
                            </a:rPr>
                            <m:t>𝐷𝑖𝑠𝑘</m:t>
                          </m:r>
                        </m:num>
                        <m:den>
                          <m:r>
                            <a:rPr lang="en-US" b="0" i="1" smtClean="0">
                              <a:latin typeface="Cambria Math"/>
                            </a:rPr>
                            <m:t>𝑁𝑢𝑚𝑏𝑒𝑟</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𝐷𝑖𝑠𝑘𝑠</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𝑡h𝑒</m:t>
                          </m:r>
                          <m:r>
                            <a:rPr lang="en-US" b="0" i="1" smtClean="0">
                              <a:latin typeface="Cambria Math"/>
                            </a:rPr>
                            <m:t> </m:t>
                          </m:r>
                          <m:r>
                            <a:rPr lang="en-US" b="0" i="1" smtClean="0">
                              <a:latin typeface="Cambria Math"/>
                            </a:rPr>
                            <m:t>𝐴𝑟𝑟𝑎𝑦</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00200" y="4267200"/>
                <a:ext cx="5969839" cy="667490"/>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3021761" y="5238180"/>
            <a:ext cx="3302839" cy="668868"/>
          </a:xfrm>
          <a:prstGeom prst="rect">
            <a:avLst/>
          </a:prstGeom>
          <a:noFill/>
        </p:spPr>
        <p:txBody>
          <a:bodyPr wrap="square" rtlCol="0">
            <a:spAutoFit/>
          </a:bodyPr>
          <a:lstStyle/>
          <a:p>
            <a:r>
              <a:rPr lang="en-US" sz="3200" b="1" cap="small" dirty="0" smtClean="0">
                <a:solidFill>
                  <a:srgbClr val="C00000"/>
                </a:solidFill>
              </a:rPr>
              <a:t>Add Redundancy!</a:t>
            </a:r>
            <a:endParaRPr lang="en-US" sz="3200" b="1" cap="small"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5175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1</a:t>
            </a:r>
            <a:endParaRPr lang="en-US" dirty="0"/>
          </a:p>
        </p:txBody>
      </p:sp>
      <p:sp>
        <p:nvSpPr>
          <p:cNvPr id="3" name="Content Placeholder 2"/>
          <p:cNvSpPr>
            <a:spLocks noGrp="1"/>
          </p:cNvSpPr>
          <p:nvPr>
            <p:ph idx="1"/>
          </p:nvPr>
        </p:nvSpPr>
        <p:spPr>
          <a:xfrm>
            <a:off x="457200" y="1600200"/>
            <a:ext cx="5334000" cy="4525963"/>
          </a:xfrm>
        </p:spPr>
        <p:txBody>
          <a:bodyPr>
            <a:normAutofit/>
          </a:bodyPr>
          <a:lstStyle/>
          <a:p>
            <a:r>
              <a:rPr lang="en-US" dirty="0" smtClean="0"/>
              <a:t>Idea: Just mirror each disk</a:t>
            </a:r>
          </a:p>
          <a:p>
            <a:endParaRPr lang="en-US" dirty="0" smtClean="0"/>
          </a:p>
          <a:p>
            <a:r>
              <a:rPr lang="en-US" dirty="0" smtClean="0"/>
              <a:t>Better throughput for reads</a:t>
            </a:r>
          </a:p>
          <a:p>
            <a:pPr lvl="1"/>
            <a:endParaRPr lang="en-US" dirty="0"/>
          </a:p>
          <a:p>
            <a:r>
              <a:rPr lang="en-US" dirty="0" smtClean="0"/>
              <a:t>Huge MTTF</a:t>
            </a:r>
          </a:p>
          <a:p>
            <a:endParaRPr lang="en-US" dirty="0" smtClean="0"/>
          </a:p>
          <a:p>
            <a:r>
              <a:rPr lang="en-US" dirty="0" smtClean="0">
                <a:solidFill>
                  <a:srgbClr val="C00000"/>
                </a:solidFill>
              </a:rPr>
              <a:t>Inefficient / costly</a:t>
            </a:r>
          </a:p>
          <a:p>
            <a:pPr marL="0" indent="0">
              <a:buNone/>
            </a:pPr>
            <a:endParaRPr lang="en-US" dirty="0"/>
          </a:p>
        </p:txBody>
      </p:sp>
      <p:pic>
        <p:nvPicPr>
          <p:cNvPr id="2050" name="Picture 2" descr="File:RAID 1.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2362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5511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2</a:t>
            </a:r>
            <a:endParaRPr lang="en-US" dirty="0"/>
          </a:p>
        </p:txBody>
      </p:sp>
      <p:sp>
        <p:nvSpPr>
          <p:cNvPr id="3" name="Content Placeholder 2"/>
          <p:cNvSpPr>
            <a:spLocks noGrp="1"/>
          </p:cNvSpPr>
          <p:nvPr>
            <p:ph idx="1"/>
          </p:nvPr>
        </p:nvSpPr>
        <p:spPr>
          <a:xfrm>
            <a:off x="457200" y="1373902"/>
            <a:ext cx="8229600" cy="4978559"/>
          </a:xfrm>
        </p:spPr>
        <p:txBody>
          <a:bodyPr>
            <a:normAutofit lnSpcReduction="10000"/>
          </a:bodyPr>
          <a:lstStyle/>
          <a:p>
            <a:r>
              <a:rPr lang="en-US" dirty="0" smtClean="0"/>
              <a:t>Hamming codes for error detection/correction</a:t>
            </a:r>
          </a:p>
          <a:p>
            <a:r>
              <a:rPr lang="en-US" dirty="0" smtClean="0"/>
              <a:t>Hamming (7, 4) example</a:t>
            </a:r>
            <a:endParaRPr lang="en-US" dirty="0"/>
          </a:p>
          <a:p>
            <a:endParaRPr lang="en-US" dirty="0" smtClean="0"/>
          </a:p>
          <a:p>
            <a:endParaRPr lang="en-US" dirty="0"/>
          </a:p>
          <a:p>
            <a:endParaRPr lang="en-US" dirty="0" smtClean="0"/>
          </a:p>
          <a:p>
            <a:endParaRPr lang="en-US" dirty="0"/>
          </a:p>
          <a:p>
            <a:r>
              <a:rPr lang="en-US" dirty="0" smtClean="0"/>
              <a:t>So use 3 parity disks with 4 data disks</a:t>
            </a:r>
          </a:p>
          <a:p>
            <a:r>
              <a:rPr lang="en-US" dirty="0" smtClean="0">
                <a:solidFill>
                  <a:srgbClr val="C00000"/>
                </a:solidFill>
              </a:rPr>
              <a:t>Inefficient for small data transfers</a:t>
            </a:r>
          </a:p>
          <a:p>
            <a:r>
              <a:rPr lang="en-US" dirty="0" smtClean="0">
                <a:solidFill>
                  <a:srgbClr val="C00000"/>
                </a:solidFill>
              </a:rPr>
              <a:t>High cost for reliability</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1735573"/>
              </p:ext>
            </p:extLst>
          </p:nvPr>
        </p:nvGraphicFramePr>
        <p:xfrm>
          <a:off x="2057400" y="2743200"/>
          <a:ext cx="5181600" cy="1483360"/>
        </p:xfrm>
        <a:graphic>
          <a:graphicData uri="http://schemas.openxmlformats.org/drawingml/2006/table">
            <a:tbl>
              <a:tblPr firstRow="1" bandRow="1">
                <a:tableStyleId>{5C22544A-7EE6-4342-B048-85BDC9FD1C3A}</a:tableStyleId>
              </a:tblPr>
              <a:tblGrid>
                <a:gridCol w="647700"/>
                <a:gridCol w="647700"/>
                <a:gridCol w="647700"/>
                <a:gridCol w="647700"/>
                <a:gridCol w="647700"/>
                <a:gridCol w="647700"/>
                <a:gridCol w="647700"/>
                <a:gridCol w="647700"/>
              </a:tblGrid>
              <a:tr h="370840">
                <a:tc>
                  <a:txBody>
                    <a:bodyPr/>
                    <a:lstStyle/>
                    <a:p>
                      <a:endParaRPr lang="en-US" dirty="0"/>
                    </a:p>
                  </a:txBody>
                  <a:tcPr>
                    <a:noFill/>
                  </a:tcPr>
                </a:tc>
                <a:tc>
                  <a:txBody>
                    <a:bodyPr/>
                    <a:lstStyle/>
                    <a:p>
                      <a:pPr algn="ctr"/>
                      <a:r>
                        <a:rPr lang="en-US" dirty="0" smtClean="0"/>
                        <a:t>P1</a:t>
                      </a:r>
                      <a:endParaRPr lang="en-US" dirty="0"/>
                    </a:p>
                  </a:txBody>
                  <a:tcPr/>
                </a:tc>
                <a:tc>
                  <a:txBody>
                    <a:bodyPr/>
                    <a:lstStyle/>
                    <a:p>
                      <a:pPr algn="ctr"/>
                      <a:r>
                        <a:rPr lang="en-US" dirty="0" smtClean="0"/>
                        <a:t>P2</a:t>
                      </a:r>
                      <a:endParaRPr lang="en-US" dirty="0"/>
                    </a:p>
                  </a:txBody>
                  <a:tcPr/>
                </a:tc>
                <a:tc>
                  <a:txBody>
                    <a:bodyPr/>
                    <a:lstStyle/>
                    <a:p>
                      <a:pPr algn="ctr"/>
                      <a:r>
                        <a:rPr lang="en-US" dirty="0" smtClean="0">
                          <a:solidFill>
                            <a:schemeClr val="tx1"/>
                          </a:solidFill>
                        </a:rPr>
                        <a:t>D1</a:t>
                      </a:r>
                      <a:endParaRPr lang="en-US" dirty="0">
                        <a:solidFill>
                          <a:schemeClr val="tx1"/>
                        </a:solidFill>
                      </a:endParaRPr>
                    </a:p>
                  </a:txBody>
                  <a:tcPr>
                    <a:solidFill>
                      <a:schemeClr val="bg1"/>
                    </a:solidFill>
                  </a:tcPr>
                </a:tc>
                <a:tc>
                  <a:txBody>
                    <a:bodyPr/>
                    <a:lstStyle/>
                    <a:p>
                      <a:pPr algn="ctr"/>
                      <a:r>
                        <a:rPr lang="en-US" dirty="0" smtClean="0"/>
                        <a:t>P3</a:t>
                      </a:r>
                      <a:endParaRPr lang="en-US" dirty="0"/>
                    </a:p>
                  </a:txBody>
                  <a:tcPr/>
                </a:tc>
                <a:tc>
                  <a:txBody>
                    <a:bodyPr/>
                    <a:lstStyle/>
                    <a:p>
                      <a:pPr algn="ctr"/>
                      <a:r>
                        <a:rPr lang="en-US" dirty="0" smtClean="0">
                          <a:solidFill>
                            <a:schemeClr val="tx1"/>
                          </a:solidFill>
                        </a:rPr>
                        <a:t>D2</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D3</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D4</a:t>
                      </a:r>
                      <a:endParaRPr lang="en-US" dirty="0">
                        <a:solidFill>
                          <a:schemeClr val="tx1"/>
                        </a:solidFill>
                      </a:endParaRPr>
                    </a:p>
                  </a:txBody>
                  <a:tcPr>
                    <a:solidFill>
                      <a:schemeClr val="bg1"/>
                    </a:solidFill>
                  </a:tcPr>
                </a:tc>
              </a:tr>
              <a:tr h="370840">
                <a:tc>
                  <a:txBody>
                    <a:bodyPr/>
                    <a:lstStyle/>
                    <a:p>
                      <a:pPr marL="0" algn="ctr" defTabSz="914400" rtl="0" eaLnBrk="1" latinLnBrk="0" hangingPunct="1"/>
                      <a:r>
                        <a:rPr lang="en-US" sz="1800" b="1" kern="1200" dirty="0" smtClean="0">
                          <a:solidFill>
                            <a:schemeClr val="lt1"/>
                          </a:solidFill>
                          <a:latin typeface="+mn-lt"/>
                          <a:ea typeface="+mn-ea"/>
                          <a:cs typeface="+mn-cs"/>
                        </a:rPr>
                        <a:t>P1</a:t>
                      </a:r>
                      <a:endParaRPr lang="en-US" sz="1800" b="1" kern="1200" dirty="0">
                        <a:solidFill>
                          <a:schemeClr val="lt1"/>
                        </a:solidFill>
                        <a:latin typeface="+mn-lt"/>
                        <a:ea typeface="+mn-ea"/>
                        <a:cs typeface="+mn-cs"/>
                      </a:endParaRPr>
                    </a:p>
                  </a:txBody>
                  <a:tcPr>
                    <a:solidFill>
                      <a:schemeClr val="accent1"/>
                    </a:solidFill>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r>
              <a:tr h="370840">
                <a:tc>
                  <a:txBody>
                    <a:bodyPr/>
                    <a:lstStyle/>
                    <a:p>
                      <a:pPr marL="0" algn="ctr" defTabSz="914400" rtl="0" eaLnBrk="1" latinLnBrk="0" hangingPunct="1"/>
                      <a:r>
                        <a:rPr lang="en-US" sz="1800" b="1" kern="1200" dirty="0" smtClean="0">
                          <a:solidFill>
                            <a:schemeClr val="lt1"/>
                          </a:solidFill>
                          <a:latin typeface="+mn-lt"/>
                          <a:ea typeface="+mn-ea"/>
                          <a:cs typeface="+mn-cs"/>
                        </a:rPr>
                        <a:t>P2</a:t>
                      </a:r>
                      <a:endParaRPr lang="en-US" sz="1800" b="1" kern="1200" dirty="0">
                        <a:solidFill>
                          <a:schemeClr val="lt1"/>
                        </a:solidFill>
                        <a:latin typeface="+mn-lt"/>
                        <a:ea typeface="+mn-ea"/>
                        <a:cs typeface="+mn-cs"/>
                      </a:endParaRPr>
                    </a:p>
                  </a:txBody>
                  <a:tcPr>
                    <a:solidFill>
                      <a:schemeClr val="accent1"/>
                    </a:solidFill>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marL="0" algn="ctr" defTabSz="914400" rtl="0" eaLnBrk="1" latinLnBrk="0" hangingPunct="1"/>
                      <a:r>
                        <a:rPr lang="en-US" sz="1800" b="1" kern="1200" dirty="0" smtClean="0">
                          <a:solidFill>
                            <a:schemeClr val="lt1"/>
                          </a:solidFill>
                          <a:latin typeface="+mn-lt"/>
                          <a:ea typeface="+mn-ea"/>
                          <a:cs typeface="+mn-cs"/>
                        </a:rPr>
                        <a:t>P3</a:t>
                      </a:r>
                      <a:endParaRPr lang="en-US" sz="1800" b="1" kern="1200" dirty="0">
                        <a:solidFill>
                          <a:schemeClr val="lt1"/>
                        </a:solidFill>
                        <a:latin typeface="+mn-lt"/>
                        <a:ea typeface="+mn-ea"/>
                        <a:cs typeface="+mn-cs"/>
                      </a:endParaRPr>
                    </a:p>
                  </a:txBody>
                  <a:tcPr>
                    <a:solidFill>
                      <a:schemeClr val="accent1"/>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5263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1142</Words>
  <Application>Microsoft Office PowerPoint</Application>
  <PresentationFormat>On-screen Show (4:3)</PresentationFormat>
  <Paragraphs>262</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Storage: Scaling Out &gt; Scaling Up?</vt:lpstr>
      <vt:lpstr>How Can Great Firms Fail?</vt:lpstr>
      <vt:lpstr>Sustain vs. Disrupt</vt:lpstr>
      <vt:lpstr>Sustain vs. Disrupt</vt:lpstr>
      <vt:lpstr>A Case for Redundant Arrays of Inexpensive Disks (RAID)</vt:lpstr>
      <vt:lpstr>Why RAID?</vt:lpstr>
      <vt:lpstr>Inexpensive Disks</vt:lpstr>
      <vt:lpstr>RAID 1</vt:lpstr>
      <vt:lpstr>RAID 2</vt:lpstr>
      <vt:lpstr>RAID 3</vt:lpstr>
      <vt:lpstr>RAID 4</vt:lpstr>
      <vt:lpstr>RAID 5</vt:lpstr>
      <vt:lpstr>RAID vs. SLED</vt:lpstr>
      <vt:lpstr>Comparison of RAID Levels</vt:lpstr>
      <vt:lpstr>Discussion</vt:lpstr>
      <vt:lpstr>FAWN: A Fast Array of Wimpy Nodes</vt:lpstr>
      <vt:lpstr>PowerPoint Presentation</vt:lpstr>
      <vt:lpstr>Energy in Computing is a Real Issue</vt:lpstr>
      <vt:lpstr>FAWN: A Fast Array of Wimpy Nodes</vt:lpstr>
      <vt:lpstr>FAWN-KV: An Energy-efficient Cluster for Key-value Store</vt:lpstr>
      <vt:lpstr>FAWN-KV: Architecture</vt:lpstr>
      <vt:lpstr>FAWN-KV Uses DRAM Hash Index to Map a Key to a Value</vt:lpstr>
      <vt:lpstr>FAWN-DS Uses Log-structure Datastore to Avoid Small Random Writes</vt:lpstr>
      <vt:lpstr>Front-end Manages the VID Membership List</vt:lpstr>
      <vt:lpstr>Maintenance Example: How Does FAWN Transfer Data?</vt:lpstr>
      <vt:lpstr>FAWN Uses Replication for Fault Tolerance</vt:lpstr>
      <vt:lpstr>FAWN: Join Protocol</vt:lpstr>
      <vt:lpstr>Performance: FAWN Throughput</vt:lpstr>
      <vt:lpstr>Performance: FAWN-DS Lookups</vt:lpstr>
      <vt:lpstr>Cost Comparison:  FAWN vs. Traditional Servers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Out &gt; Scaling Up</dc:title>
  <dc:creator>Ankit</dc:creator>
  <cp:lastModifiedBy>Ankit</cp:lastModifiedBy>
  <cp:revision>99</cp:revision>
  <dcterms:created xsi:type="dcterms:W3CDTF">2006-08-16T00:00:00Z</dcterms:created>
  <dcterms:modified xsi:type="dcterms:W3CDTF">2011-02-24T22:58:32Z</dcterms:modified>
</cp:coreProperties>
</file>