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f" ContentType="image/x-w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708" r:id="rId1"/>
  </p:sldMasterIdLst>
  <p:notesMasterIdLst>
    <p:notesMasterId r:id="rId49"/>
  </p:notesMasterIdLst>
  <p:handoutMasterIdLst>
    <p:handoutMasterId r:id="rId50"/>
  </p:handoutMasterIdLst>
  <p:sldIdLst>
    <p:sldId id="256" r:id="rId2"/>
    <p:sldId id="257" r:id="rId3"/>
    <p:sldId id="258" r:id="rId4"/>
    <p:sldId id="263" r:id="rId5"/>
    <p:sldId id="264" r:id="rId6"/>
    <p:sldId id="265" r:id="rId7"/>
    <p:sldId id="302" r:id="rId8"/>
    <p:sldId id="267" r:id="rId9"/>
    <p:sldId id="259" r:id="rId10"/>
    <p:sldId id="266" r:id="rId11"/>
    <p:sldId id="303" r:id="rId12"/>
    <p:sldId id="270" r:id="rId13"/>
    <p:sldId id="269" r:id="rId14"/>
    <p:sldId id="271" r:id="rId15"/>
    <p:sldId id="260" r:id="rId16"/>
    <p:sldId id="262" r:id="rId17"/>
    <p:sldId id="268" r:id="rId18"/>
    <p:sldId id="289" r:id="rId19"/>
    <p:sldId id="272" r:id="rId20"/>
    <p:sldId id="273" r:id="rId21"/>
    <p:sldId id="274" r:id="rId22"/>
    <p:sldId id="275" r:id="rId23"/>
    <p:sldId id="276" r:id="rId24"/>
    <p:sldId id="277" r:id="rId25"/>
    <p:sldId id="278" r:id="rId26"/>
    <p:sldId id="279" r:id="rId27"/>
    <p:sldId id="280" r:id="rId28"/>
    <p:sldId id="281" r:id="rId29"/>
    <p:sldId id="301" r:id="rId30"/>
    <p:sldId id="282" r:id="rId31"/>
    <p:sldId id="283" r:id="rId32"/>
    <p:sldId id="284" r:id="rId33"/>
    <p:sldId id="285" r:id="rId34"/>
    <p:sldId id="286" r:id="rId35"/>
    <p:sldId id="287" r:id="rId36"/>
    <p:sldId id="290" r:id="rId37"/>
    <p:sldId id="292" r:id="rId38"/>
    <p:sldId id="293" r:id="rId39"/>
    <p:sldId id="294" r:id="rId40"/>
    <p:sldId id="295" r:id="rId41"/>
    <p:sldId id="296" r:id="rId42"/>
    <p:sldId id="304" r:id="rId43"/>
    <p:sldId id="297" r:id="rId44"/>
    <p:sldId id="300" r:id="rId45"/>
    <p:sldId id="291" r:id="rId46"/>
    <p:sldId id="298" r:id="rId47"/>
    <p:sldId id="299" r:id="rId48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368" autoAdjust="0"/>
    <p:restoredTop sz="82580" autoAdjust="0"/>
  </p:normalViewPr>
  <p:slideViewPr>
    <p:cSldViewPr>
      <p:cViewPr>
        <p:scale>
          <a:sx n="88" d="100"/>
          <a:sy n="88" d="100"/>
        </p:scale>
        <p:origin x="-1014" y="33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handoutMaster" Target="handoutMasters/handoutMaster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8" Type="http://schemas.openxmlformats.org/officeDocument/2006/relationships/slide" Target="slides/slide7.xml"/><Relationship Id="rId51" Type="http://schemas.openxmlformats.org/officeDocument/2006/relationships/presProps" Target="presProp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notesMaster" Target="notesMasters/notes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0033F9E-6185-481E-BAA6-923B6C35497B}" type="datetimeFigureOut">
              <a:rPr lang="en-US" smtClean="0"/>
              <a:t>2/10/2011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186848E-4447-47E0-8DC8-47EE17FD0B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81930690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695E818-8D84-48C7-B805-DC3DFD3C9676}" type="datetimeFigureOut">
              <a:rPr lang="en-US" smtClean="0"/>
              <a:pPr/>
              <a:t>2/10/2011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0D529F7-1976-4881-B54E-BD776EA9FB0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2876846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0D529F7-1976-4881-B54E-BD776EA9FB0B}" type="slidenum">
              <a:rPr lang="en-US" smtClean="0"/>
              <a:pPr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441387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It was intended for content distribution networks as well.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0D529F7-1976-4881-B54E-BD776EA9FB0B}" type="slidenum">
              <a:rPr lang="en-US" smtClean="0"/>
              <a:pPr/>
              <a:t>21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Assume that each zone is assigned exactly 1 node.</a:t>
            </a:r>
          </a:p>
          <a:p>
            <a:endParaRPr lang="en-US" dirty="0" smtClean="0"/>
          </a:p>
          <a:p>
            <a:r>
              <a:rPr lang="en-US" dirty="0" smtClean="0"/>
              <a:t>Same type of </a:t>
            </a:r>
            <a:r>
              <a:rPr lang="en-US" dirty="0" err="1" smtClean="0"/>
              <a:t>consistant</a:t>
            </a:r>
            <a:r>
              <a:rPr lang="en-US" dirty="0" smtClean="0"/>
              <a:t> hashing function used in chord.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0D529F7-1976-4881-B54E-BD776EA9FB0B}" type="slidenum">
              <a:rPr lang="en-US" smtClean="0"/>
              <a:pPr/>
              <a:t>26</a:t>
            </a:fld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As d goes to</a:t>
            </a:r>
            <a:r>
              <a:rPr lang="en-US" baseline="0" dirty="0" smtClean="0"/>
              <a:t> log(n), total path length is log(n). Same as chord or pastry.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0D529F7-1976-4881-B54E-BD776EA9FB0B}" type="slidenum">
              <a:rPr lang="en-US" smtClean="0"/>
              <a:pPr/>
              <a:t>27</a:t>
            </a:fld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Show visual example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0D529F7-1976-4881-B54E-BD776EA9FB0B}" type="slidenum">
              <a:rPr lang="en-US" smtClean="0"/>
              <a:pPr/>
              <a:t>28</a:t>
            </a:fld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Show visual example</a:t>
            </a:r>
          </a:p>
          <a:p>
            <a:endParaRPr lang="en-US" dirty="0" smtClean="0"/>
          </a:p>
          <a:p>
            <a:r>
              <a:rPr lang="en-US" dirty="0" smtClean="0"/>
              <a:t>Check for rectilinear</a:t>
            </a:r>
            <a:r>
              <a:rPr lang="en-US" baseline="0" dirty="0" smtClean="0"/>
              <a:t> integrity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0D529F7-1976-4881-B54E-BD776EA9FB0B}" type="slidenum">
              <a:rPr lang="en-US" smtClean="0"/>
              <a:pPr/>
              <a:t>30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8991600" y="3048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0" y="0"/>
            <a:ext cx="9144000" cy="25146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Rectangle 11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371600" y="2819400"/>
            <a:ext cx="6400800" cy="1752600"/>
          </a:xfrm>
        </p:spPr>
        <p:txBody>
          <a:bodyPr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6765DA-85D4-46FF-8B98-BCD68BF26CAF}" type="datetime1">
              <a:rPr lang="en-US" smtClean="0"/>
              <a:t>2/10/2011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155448" y="2420112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Rectangle 9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3" name="Oval 12"/>
          <p:cNvSpPr/>
          <p:nvPr/>
        </p:nvSpPr>
        <p:spPr>
          <a:xfrm>
            <a:off x="4267200" y="2115312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4" name="Oval 13"/>
          <p:cNvSpPr/>
          <p:nvPr/>
        </p:nvSpPr>
        <p:spPr>
          <a:xfrm>
            <a:off x="4361688" y="2209800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4343400" y="2199450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8DCFF2DB-D125-4585-BD0A-1EC0F52210D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685800" y="381000"/>
            <a:ext cx="7772400" cy="1752600"/>
          </a:xfrm>
        </p:spPr>
        <p:txBody>
          <a:bodyPr anchor="b"/>
          <a:lstStyle>
            <a:lvl1pPr>
              <a:defRPr sz="4200">
                <a:solidFill>
                  <a:schemeClr val="accent1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860F46-D5B8-49E4-A627-6ABD051CA412}" type="datetime1">
              <a:rPr lang="en-US" smtClean="0"/>
              <a:t>2/10/2011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361688" y="1026372"/>
            <a:ext cx="457200" cy="441325"/>
          </a:xfrm>
        </p:spPr>
        <p:txBody>
          <a:bodyPr/>
          <a:lstStyle/>
          <a:p>
            <a:fld id="{8DCFF2DB-D125-4585-BD0A-1EC0F52210D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301752" y="1527048"/>
            <a:ext cx="850392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5" name="Rectangle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8991600" y="1905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152400" y="2286000"/>
            <a:ext cx="8833104" cy="3048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Rectangle 11"/>
          <p:cNvSpPr>
            <a:spLocks noChangeArrowheads="1"/>
          </p:cNvSpPr>
          <p:nvPr/>
        </p:nvSpPr>
        <p:spPr bwMode="auto">
          <a:xfrm>
            <a:off x="155448" y="142352"/>
            <a:ext cx="8833104" cy="2139696"/>
          </a:xfrm>
          <a:prstGeom prst="rect">
            <a:avLst/>
          </a:prstGeom>
          <a:solidFill>
            <a:schemeClr val="accent1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68426" y="2743200"/>
            <a:ext cx="6480174" cy="1673225"/>
          </a:xfrm>
        </p:spPr>
        <p:txBody>
          <a:bodyPr anchor="t"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3" name="Rectangle 12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Rectangle 13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E7C586-3E30-4B58-81BF-9E143D8AC11B}" type="datetime1">
              <a:rPr lang="en-US" smtClean="0"/>
              <a:t>2/10/2011</a:t>
            </a:fld>
            <a:endParaRPr lang="en-US"/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152400" y="2438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Oval 9"/>
          <p:cNvSpPr/>
          <p:nvPr/>
        </p:nvSpPr>
        <p:spPr>
          <a:xfrm>
            <a:off x="4267200" y="2115312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Oval 10"/>
          <p:cNvSpPr/>
          <p:nvPr/>
        </p:nvSpPr>
        <p:spPr>
          <a:xfrm>
            <a:off x="4361688" y="2209800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343400" y="2199450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8DCFF2DB-D125-4585-BD0A-1EC0F52210D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533400"/>
            <a:ext cx="7772400" cy="1524000"/>
          </a:xfrm>
        </p:spPr>
        <p:txBody>
          <a:bodyPr anchor="b"/>
          <a:lstStyle>
            <a:lvl1pPr algn="ctr">
              <a:buNone/>
              <a:defRPr sz="4200" b="0" cap="none" baseline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5791200" y="6409944"/>
            <a:ext cx="3044952" cy="365760"/>
          </a:xfrm>
        </p:spPr>
        <p:txBody>
          <a:bodyPr/>
          <a:lstStyle/>
          <a:p>
            <a:fld id="{E0029F03-B67F-4610-A420-893F12955C5C}" type="datetime1">
              <a:rPr lang="en-US" smtClean="0"/>
              <a:t>2/10/2011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 flipV="1">
            <a:off x="4563080" y="1575652"/>
            <a:ext cx="8921" cy="4819557"/>
          </a:xfrm>
          <a:prstGeom prst="line">
            <a:avLst/>
          </a:prstGeom>
          <a:noFill/>
          <a:ln w="9525" cap="flat" cmpd="sng" algn="ctr">
            <a:solidFill>
              <a:schemeClr val="tx2"/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Content Placeholder 9"/>
          <p:cNvSpPr>
            <a:spLocks noGrp="1"/>
          </p:cNvSpPr>
          <p:nvPr>
            <p:ph sz="half" idx="1"/>
          </p:nvPr>
        </p:nvSpPr>
        <p:spPr>
          <a:xfrm>
            <a:off x="301752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2" name="Content Placeholder 11"/>
          <p:cNvSpPr>
            <a:spLocks noGrp="1"/>
          </p:cNvSpPr>
          <p:nvPr>
            <p:ph sz="half" idx="2"/>
          </p:nvPr>
        </p:nvSpPr>
        <p:spPr>
          <a:xfrm>
            <a:off x="4800600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Straight Connector 9"/>
          <p:cNvSpPr>
            <a:spLocks noChangeShapeType="1"/>
          </p:cNvSpPr>
          <p:nvPr/>
        </p:nvSpPr>
        <p:spPr bwMode="auto">
          <a:xfrm flipV="1">
            <a:off x="4572000" y="2200275"/>
            <a:ext cx="0" cy="4187952"/>
          </a:xfrm>
          <a:prstGeom prst="line">
            <a:avLst/>
          </a:prstGeom>
          <a:noFill/>
          <a:ln w="9525" cap="flat" cmpd="sng" algn="ctr">
            <a:solidFill>
              <a:schemeClr val="tx2"/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0" name="Rectangle 19"/>
          <p:cNvSpPr>
            <a:spLocks noChangeArrowheads="1"/>
          </p:cNvSpPr>
          <p:nvPr/>
        </p:nvSpPr>
        <p:spPr bwMode="white">
          <a:xfrm>
            <a:off x="0" y="0"/>
            <a:ext cx="9144000" cy="14478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1" name="Rectangle 20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2" name="Rectangle 21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>
            <a:off x="152400" y="1371600"/>
            <a:ext cx="8833104" cy="914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Rectangle 12"/>
          <p:cNvSpPr>
            <a:spLocks noChangeArrowheads="1"/>
          </p:cNvSpPr>
          <p:nvPr/>
        </p:nvSpPr>
        <p:spPr bwMode="auto">
          <a:xfrm>
            <a:off x="145923" y="6391656"/>
            <a:ext cx="8833104" cy="310896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4040188" cy="732974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lang="en-US" sz="2200" b="1" dirty="0" smtClean="0">
                <a:solidFill>
                  <a:srgbClr val="FFFFFF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791330" y="1524000"/>
            <a:ext cx="4041775" cy="731520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sz="2200" b="1"/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152596D-0E5F-44F6-A429-E65969E7EB8C}" type="datetime1">
              <a:rPr lang="en-US" smtClean="0"/>
              <a:t>2/10/2011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304800" y="6409944"/>
            <a:ext cx="3581400" cy="365760"/>
          </a:xfrm>
        </p:spPr>
        <p:txBody>
          <a:bodyPr/>
          <a:lstStyle/>
          <a:p>
            <a:endParaRPr lang="en-US"/>
          </a:p>
        </p:txBody>
      </p:sp>
      <p:sp>
        <p:nvSpPr>
          <p:cNvPr id="15" name="Straight Connector 14"/>
          <p:cNvSpPr>
            <a:spLocks noChangeShapeType="1"/>
          </p:cNvSpPr>
          <p:nvPr/>
        </p:nvSpPr>
        <p:spPr bwMode="auto">
          <a:xfrm>
            <a:off x="152400" y="128016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4" name="Content Placeholder 23"/>
          <p:cNvSpPr>
            <a:spLocks noGrp="1"/>
          </p:cNvSpPr>
          <p:nvPr>
            <p:ph sz="quarter" idx="2"/>
          </p:nvPr>
        </p:nvSpPr>
        <p:spPr>
          <a:xfrm>
            <a:off x="301752" y="2471383"/>
            <a:ext cx="4041648" cy="3818404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6" name="Content Placeholder 25"/>
          <p:cNvSpPr>
            <a:spLocks noGrp="1"/>
          </p:cNvSpPr>
          <p:nvPr>
            <p:ph sz="quarter" idx="4"/>
          </p:nvPr>
        </p:nvSpPr>
        <p:spPr>
          <a:xfrm>
            <a:off x="4800600" y="2471383"/>
            <a:ext cx="4038600" cy="3822192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5" name="Oval 24"/>
          <p:cNvSpPr/>
          <p:nvPr/>
        </p:nvSpPr>
        <p:spPr>
          <a:xfrm>
            <a:off x="4267200" y="956036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7" name="Oval 26"/>
          <p:cNvSpPr/>
          <p:nvPr/>
        </p:nvSpPr>
        <p:spPr>
          <a:xfrm>
            <a:off x="4361688" y="1050524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4343400" y="1042416"/>
            <a:ext cx="457200" cy="441325"/>
          </a:xfrm>
        </p:spPr>
        <p:txBody>
          <a:bodyPr/>
          <a:lstStyle>
            <a:lvl1pPr algn="ctr">
              <a:defRPr/>
            </a:lvl1pPr>
          </a:lstStyle>
          <a:p>
            <a:fld id="{8DCFF2DB-D125-4585-BD0A-1EC0F52210D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3" name="Title 22"/>
          <p:cNvSpPr>
            <a:spLocks noGrp="1"/>
          </p:cNvSpPr>
          <p:nvPr>
            <p:ph type="title"/>
          </p:nvPr>
        </p:nvSpPr>
        <p:spPr/>
        <p:txBody>
          <a:bodyPr rtlCol="0" anchor="b" anchorCtr="0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E835878-C36F-4E4F-8713-78F66E22F2F9}" type="datetime1">
              <a:rPr lang="en-US" smtClean="0"/>
              <a:t>2/10/2011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4343400" y="1036020"/>
            <a:ext cx="457200" cy="441325"/>
          </a:xfrm>
        </p:spPr>
        <p:txBody>
          <a:bodyPr/>
          <a:lstStyle/>
          <a:p>
            <a:fld id="{8DCFF2DB-D125-4585-BD0A-1EC0F52210D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Rectangle 7"/>
          <p:cNvSpPr>
            <a:spLocks noChangeArrowheads="1"/>
          </p:cNvSpPr>
          <p:nvPr/>
        </p:nvSpPr>
        <p:spPr bwMode="white">
          <a:xfrm>
            <a:off x="0" y="0"/>
            <a:ext cx="9144000" cy="155448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Rectangle 9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Rectangle 8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6" name="Rectangle 5"/>
          <p:cNvSpPr>
            <a:spLocks noChangeArrowheads="1"/>
          </p:cNvSpPr>
          <p:nvPr/>
        </p:nvSpPr>
        <p:spPr bwMode="auto">
          <a:xfrm>
            <a:off x="152400" y="158496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679EB5-3FA8-4FCF-804B-F9B0E3AC6DC2}" type="datetime1">
              <a:rPr lang="en-US" smtClean="0"/>
              <a:t>2/10/2011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4267200" y="6324600"/>
            <a:ext cx="609600" cy="441324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8DCFF2DB-D125-4585-BD0A-1EC0F52210D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ctangle 18"/>
          <p:cNvSpPr>
            <a:spLocks noChangeArrowheads="1"/>
          </p:cNvSpPr>
          <p:nvPr/>
        </p:nvSpPr>
        <p:spPr bwMode="auto">
          <a:xfrm>
            <a:off x="152400" y="152400"/>
            <a:ext cx="8833104" cy="3048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5" name="Rectangle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0" y="0"/>
            <a:ext cx="9144000" cy="118872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7" name="Rectangle 16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3" name="Rectangle 12"/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914400"/>
            <a:ext cx="2362200" cy="990600"/>
          </a:xfrm>
        </p:spPr>
        <p:txBody>
          <a:bodyPr anchor="b">
            <a:noAutofit/>
          </a:bodyPr>
          <a:lstStyle>
            <a:lvl1pPr algn="l">
              <a:buNone/>
              <a:defRPr sz="2200" b="1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381000" y="1981200"/>
            <a:ext cx="2362200" cy="4144963"/>
          </a:xfrm>
        </p:spPr>
        <p:txBody>
          <a:bodyPr/>
          <a:lstStyle>
            <a:lvl1pPr marL="0" indent="0">
              <a:spcAft>
                <a:spcPts val="1000"/>
              </a:spcAft>
              <a:buNone/>
              <a:defRPr sz="1600">
                <a:solidFill>
                  <a:srgbClr val="FFFFFF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Rectangle 7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>
            <a:off x="152400" y="533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0" name="Content Placeholder 19"/>
          <p:cNvSpPr>
            <a:spLocks noGrp="1"/>
          </p:cNvSpPr>
          <p:nvPr>
            <p:ph sz="quarter" idx="1"/>
          </p:nvPr>
        </p:nvSpPr>
        <p:spPr>
          <a:xfrm>
            <a:off x="3124200" y="685800"/>
            <a:ext cx="5638800" cy="54102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Oval 9"/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Oval 10"/>
          <p:cNvSpPr/>
          <p:nvPr/>
        </p:nvSpPr>
        <p:spPr>
          <a:xfrm>
            <a:off x="1389888" y="323088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371600" y="312738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8DCFF2DB-D125-4585-BD0A-1EC0F52210D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1" name="Rectangle 20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EC5BEB-A1F9-442A-A517-A84C0D86C0DA}" type="datetime1">
              <a:rPr lang="en-US" smtClean="0"/>
              <a:t>2/10/2011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1752" y="6410848"/>
            <a:ext cx="3383280" cy="365760"/>
          </a:xfrm>
        </p:spPr>
        <p:txBody>
          <a:bodyPr/>
          <a:lstStyle/>
          <a:p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traight Connector 20"/>
          <p:cNvSpPr>
            <a:spLocks noChangeShapeType="1"/>
          </p:cNvSpPr>
          <p:nvPr/>
        </p:nvSpPr>
        <p:spPr bwMode="auto">
          <a:xfrm>
            <a:off x="152400" y="533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7" name="Rectangle 16"/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0" name="Rectangle 19"/>
          <p:cNvSpPr>
            <a:spLocks noChangeArrowheads="1"/>
          </p:cNvSpPr>
          <p:nvPr/>
        </p:nvSpPr>
        <p:spPr bwMode="auto">
          <a:xfrm>
            <a:off x="152400" y="152400"/>
            <a:ext cx="8833104" cy="301752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Rectangle 14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2" name="Oval 11"/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Oval 12"/>
          <p:cNvSpPr/>
          <p:nvPr/>
        </p:nvSpPr>
        <p:spPr>
          <a:xfrm>
            <a:off x="1389888" y="323088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371600" y="312738"/>
            <a:ext cx="457200" cy="441325"/>
          </a:xfrm>
        </p:spPr>
        <p:txBody>
          <a:bodyPr/>
          <a:lstStyle/>
          <a:p>
            <a:fld id="{8DCFF2DB-D125-4585-BD0A-1EC0F52210D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00375" y="5029200"/>
            <a:ext cx="5867400" cy="1219200"/>
          </a:xfrm>
        </p:spPr>
        <p:txBody>
          <a:bodyPr anchor="t">
            <a:noAutofit/>
          </a:bodyPr>
          <a:lstStyle>
            <a:lvl1pPr algn="l">
              <a:buNone/>
              <a:defRPr sz="2400" b="1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000375" y="609600"/>
            <a:ext cx="5867400" cy="4267200"/>
          </a:xfrm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81000" y="990600"/>
            <a:ext cx="2438400" cy="5257800"/>
          </a:xfrm>
        </p:spPr>
        <p:txBody>
          <a:bodyPr/>
          <a:lstStyle>
            <a:lvl1pPr marL="0" indent="0">
              <a:spcAft>
                <a:spcPts val="1000"/>
              </a:spcAft>
              <a:buFontTx/>
              <a:buNone/>
              <a:defRPr sz="1600">
                <a:solidFill>
                  <a:srgbClr val="FFFFFF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22" name="Rectangle 21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5788152" y="6404984"/>
            <a:ext cx="3044952" cy="365760"/>
          </a:xfrm>
        </p:spPr>
        <p:txBody>
          <a:bodyPr/>
          <a:lstStyle/>
          <a:p>
            <a:fld id="{583F1A54-1E1A-4529-9AB0-04AA2D94EDA9}" type="datetime1">
              <a:rPr lang="en-US" smtClean="0"/>
              <a:t>2/10/2011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1752" y="6410848"/>
            <a:ext cx="3584448" cy="365760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64A38-3034-429F-881F-9B6F4F0ED689}" type="datetime1">
              <a:rPr lang="en-US" smtClean="0"/>
              <a:t>2/10/2011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Rectangle 7"/>
          <p:cNvSpPr>
            <a:spLocks noChangeArrowheads="1"/>
          </p:cNvSpPr>
          <p:nvPr/>
        </p:nvSpPr>
        <p:spPr bwMode="white">
          <a:xfrm>
            <a:off x="7010400" y="0"/>
            <a:ext cx="21336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Rectangle 8"/>
          <p:cNvSpPr>
            <a:spLocks noChangeArrowheads="1"/>
          </p:cNvSpPr>
          <p:nvPr/>
        </p:nvSpPr>
        <p:spPr bwMode="white">
          <a:xfrm>
            <a:off x="0" y="0"/>
            <a:ext cx="9144000" cy="155448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Rectangle 9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1" name="Rectangle 10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Rectangle 11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3" name="Straight Connector 12"/>
          <p:cNvSpPr>
            <a:spLocks noChangeShapeType="1"/>
          </p:cNvSpPr>
          <p:nvPr/>
        </p:nvSpPr>
        <p:spPr bwMode="auto">
          <a:xfrm rot="5400000">
            <a:off x="4021836" y="3278124"/>
            <a:ext cx="6245352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Oval 13"/>
          <p:cNvSpPr/>
          <p:nvPr/>
        </p:nvSpPr>
        <p:spPr>
          <a:xfrm>
            <a:off x="6839712" y="2925763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Oval 14"/>
          <p:cNvSpPr/>
          <p:nvPr/>
        </p:nvSpPr>
        <p:spPr>
          <a:xfrm>
            <a:off x="6934200" y="3020251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915912" y="3009901"/>
            <a:ext cx="457200" cy="441325"/>
          </a:xfrm>
        </p:spPr>
        <p:txBody>
          <a:bodyPr/>
          <a:lstStyle/>
          <a:p>
            <a:fld id="{8DCFF2DB-D125-4585-BD0A-1EC0F52210D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04800" y="304800"/>
            <a:ext cx="6553200" cy="5821366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5EE782-34B6-4F95-9EA8-D1B47AC59005}" type="datetime1">
              <a:rPr lang="en-US" smtClean="0"/>
              <a:t>2/10/2011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391400" y="304801"/>
            <a:ext cx="1447800" cy="5851525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0" y="0"/>
            <a:ext cx="9144000" cy="1393371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Rectangle 8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5791200" y="6404984"/>
            <a:ext cx="3044952" cy="365760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400">
                <a:solidFill>
                  <a:srgbClr val="FFFFFF"/>
                </a:solidFill>
              </a:defRPr>
            </a:lvl1pPr>
          </a:lstStyle>
          <a:p>
            <a:fld id="{C0CE80E8-B086-4E24-AB03-996625B0349D}" type="datetime1">
              <a:rPr lang="en-US" smtClean="0"/>
              <a:t>2/10/2011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304800" y="6410848"/>
            <a:ext cx="3581400" cy="36576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200">
                <a:solidFill>
                  <a:srgbClr val="FFFFFF"/>
                </a:solidFill>
              </a:defRPr>
            </a:lvl1pPr>
          </a:lstStyle>
          <a:p>
            <a:endParaRPr lang="en-US"/>
          </a:p>
        </p:txBody>
      </p:sp>
      <p:sp>
        <p:nvSpPr>
          <p:cNvPr id="8" name="Rectangle 7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0" name="Straight Connector 9"/>
          <p:cNvSpPr>
            <a:spLocks noChangeShapeType="1"/>
          </p:cNvSpPr>
          <p:nvPr/>
        </p:nvSpPr>
        <p:spPr bwMode="auto">
          <a:xfrm>
            <a:off x="152400" y="1276743"/>
            <a:ext cx="8833104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Oval 11"/>
          <p:cNvSpPr/>
          <p:nvPr/>
        </p:nvSpPr>
        <p:spPr>
          <a:xfrm>
            <a:off x="4267200" y="956036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Oval 14"/>
          <p:cNvSpPr/>
          <p:nvPr/>
        </p:nvSpPr>
        <p:spPr>
          <a:xfrm>
            <a:off x="4361688" y="1050524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4343400" y="1040174"/>
            <a:ext cx="457200" cy="441325"/>
          </a:xfrm>
          <a:prstGeom prst="rect">
            <a:avLst/>
          </a:prstGeom>
        </p:spPr>
        <p:txBody>
          <a:bodyPr vert="horz" lIns="45720" rIns="45720" anchor="ctr">
            <a:normAutofit/>
          </a:bodyPr>
          <a:lstStyle>
            <a:lvl1pPr algn="ctr" eaLnBrk="1" latinLnBrk="0" hangingPunct="1">
              <a:defRPr kumimoji="0" sz="1600"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8DCFF2DB-D125-4585-BD0A-1EC0F52210D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  <a:prstGeom prst="rect">
            <a:avLst/>
          </a:prstGeom>
        </p:spPr>
        <p:txBody>
          <a:bodyPr vert="horz" anchor="b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8534400" cy="4599432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  <p:sldLayoutId id="2147483710" r:id="rId2"/>
    <p:sldLayoutId id="2147483711" r:id="rId3"/>
    <p:sldLayoutId id="2147483712" r:id="rId4"/>
    <p:sldLayoutId id="2147483713" r:id="rId5"/>
    <p:sldLayoutId id="2147483714" r:id="rId6"/>
    <p:sldLayoutId id="2147483715" r:id="rId7"/>
    <p:sldLayoutId id="2147483716" r:id="rId8"/>
    <p:sldLayoutId id="2147483717" r:id="rId9"/>
    <p:sldLayoutId id="2147483718" r:id="rId10"/>
    <p:sldLayoutId id="2147483719" r:id="rId11"/>
  </p:sldLayoutIdLst>
  <p:hf hdr="0" ftr="0" dt="0"/>
  <p:txStyles>
    <p:titleStyle>
      <a:lvl1pPr algn="ctr" rtl="0" eaLnBrk="1" latinLnBrk="0" hangingPunct="1">
        <a:spcBef>
          <a:spcPct val="0"/>
        </a:spcBef>
        <a:buNone/>
        <a:defRPr kumimoji="0" sz="3300" kern="1200">
          <a:solidFill>
            <a:schemeClr val="accent3">
              <a:shade val="75000"/>
            </a:schemeClr>
          </a:solidFill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548640" indent="-274320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"/>
        <a:buChar char=""/>
        <a:defRPr kumimoji="0"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822960" indent="-228600" algn="l" rtl="0" eaLnBrk="1" latinLnBrk="0" hangingPunct="1">
        <a:spcBef>
          <a:spcPct val="20000"/>
        </a:spcBef>
        <a:buClr>
          <a:schemeClr val="accent3"/>
        </a:buClr>
        <a:buSzPct val="75000"/>
        <a:buFont typeface="Wingdings 2"/>
        <a:buChar char="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228600" algn="l" rtl="0" eaLnBrk="1" latinLnBrk="0" hangingPunct="1">
        <a:spcBef>
          <a:spcPct val="20000"/>
        </a:spcBef>
        <a:buClr>
          <a:schemeClr val="accent4"/>
        </a:buClr>
        <a:buSzPct val="70000"/>
        <a:buFont typeface="Wingdings"/>
        <a:buChar char=""/>
        <a:defRPr kumimoji="0"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ct val="20000"/>
        </a:spcBef>
        <a:buClr>
          <a:schemeClr val="accent5"/>
        </a:buClr>
        <a:buFontTx/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1">
            <a:shade val="75000"/>
          </a:schemeClr>
        </a:buClr>
        <a:buSzPct val="90000"/>
        <a:buChar char="•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03120" indent="-182880" algn="l" rtl="0" eaLnBrk="1" latinLnBrk="0" hangingPunct="1">
        <a:spcBef>
          <a:spcPct val="20000"/>
        </a:spcBef>
        <a:buClr>
          <a:schemeClr val="accent4">
            <a:shade val="75000"/>
          </a:schemeClr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377440" indent="-182880" algn="l" rtl="0" eaLnBrk="1" latinLnBrk="0" hangingPunct="1">
        <a:spcBef>
          <a:spcPct val="20000"/>
        </a:spcBef>
        <a:buClr>
          <a:schemeClr val="accent2">
            <a:shade val="75000"/>
          </a:schemeClr>
        </a:buClr>
        <a:buSzPct val="90000"/>
        <a:buChar char="•"/>
        <a:defRPr kumimoji="0" sz="1400" kern="1200" cap="all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wmf"/><Relationship Id="rId2" Type="http://schemas.openxmlformats.org/officeDocument/2006/relationships/image" Target="../media/image3.wmf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wmf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wmf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wmf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wmf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8.png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3.png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wmf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wmf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wmf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2819400"/>
            <a:ext cx="6400800" cy="3124200"/>
          </a:xfrm>
        </p:spPr>
        <p:txBody>
          <a:bodyPr>
            <a:normAutofit/>
          </a:bodyPr>
          <a:lstStyle/>
          <a:p>
            <a:r>
              <a:rPr lang="en-US" dirty="0" smtClean="0"/>
              <a:t>Work by: </a:t>
            </a:r>
            <a:r>
              <a:rPr lang="en-US" dirty="0" err="1" smtClean="0"/>
              <a:t>andersen</a:t>
            </a:r>
            <a:r>
              <a:rPr lang="en-US" dirty="0" smtClean="0"/>
              <a:t>, </a:t>
            </a:r>
            <a:r>
              <a:rPr lang="en-US" dirty="0" err="1" smtClean="0"/>
              <a:t>balakrishnan</a:t>
            </a:r>
            <a:r>
              <a:rPr lang="en-US" dirty="0" smtClean="0"/>
              <a:t>, </a:t>
            </a:r>
            <a:r>
              <a:rPr lang="en-US" dirty="0" err="1" smtClean="0"/>
              <a:t>Kaashoek</a:t>
            </a:r>
            <a:r>
              <a:rPr lang="en-US" dirty="0" smtClean="0"/>
              <a:t>, and Morris</a:t>
            </a:r>
          </a:p>
          <a:p>
            <a:r>
              <a:rPr lang="en-US" dirty="0" smtClean="0"/>
              <a:t>Appeared In: SOSP Oct 2001</a:t>
            </a:r>
            <a:endParaRPr lang="en-US" dirty="0"/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Presented By: Matt </a:t>
            </a:r>
            <a:r>
              <a:rPr lang="en-US" dirty="0" err="1" smtClean="0"/>
              <a:t>Trower</a:t>
            </a:r>
            <a:r>
              <a:rPr lang="en-US" dirty="0" smtClean="0"/>
              <a:t> and Mark </a:t>
            </a:r>
            <a:r>
              <a:rPr lang="en-US" dirty="0" err="1" smtClean="0"/>
              <a:t>Overholt</a:t>
            </a:r>
            <a:endParaRPr lang="en-US" dirty="0" smtClean="0"/>
          </a:p>
          <a:p>
            <a:endParaRPr lang="en-US" dirty="0"/>
          </a:p>
          <a:p>
            <a:r>
              <a:rPr lang="en-US" sz="1200" dirty="0" smtClean="0"/>
              <a:t>Some Images Are Taken From Original Presentation</a:t>
            </a:r>
            <a:endParaRPr lang="en-US" sz="1200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Resilient Overlay Networks (RON)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785850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Background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u="sng" dirty="0" smtClean="0"/>
              <a:t>Overlay network: Network built on top of a network</a:t>
            </a:r>
          </a:p>
          <a:p>
            <a:pPr lvl="1"/>
            <a:r>
              <a:rPr lang="en-US" u="sng" dirty="0" smtClean="0"/>
              <a:t>Examples: Internet (telephone), Gnutella (Internet), RON (Internet + Internet2)</a:t>
            </a:r>
          </a:p>
          <a:p>
            <a:endParaRPr lang="en-US" u="sng" dirty="0"/>
          </a:p>
          <a:p>
            <a:r>
              <a:rPr lang="en-US" u="sng" dirty="0" smtClean="0"/>
              <a:t>AUP: Acceptable Use Policy (educational Internet2 can’t be used for commercial traffic)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22893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Motivation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BGP is slow to converge (~10 minutes)</a:t>
            </a:r>
          </a:p>
          <a:p>
            <a:pPr lvl="1"/>
            <a:r>
              <a:rPr lang="en-US" dirty="0" smtClean="0"/>
              <a:t>TCP Timeout less than 512 seconds typically</a:t>
            </a:r>
          </a:p>
          <a:p>
            <a:r>
              <a:rPr lang="en-US" dirty="0" smtClean="0"/>
              <a:t>End-to-End paths unavailable 3.3% of the time</a:t>
            </a:r>
          </a:p>
          <a:p>
            <a:r>
              <a:rPr lang="en-US" dirty="0" smtClean="0"/>
              <a:t>5% of outages last more than 2 hours</a:t>
            </a:r>
          </a:p>
          <a:p>
            <a:r>
              <a:rPr lang="en-US" dirty="0" smtClean="0"/>
              <a:t>Failures caused by </a:t>
            </a:r>
            <a:r>
              <a:rPr lang="en-US" dirty="0" err="1" smtClean="0"/>
              <a:t>config</a:t>
            </a:r>
            <a:r>
              <a:rPr lang="en-US" dirty="0" smtClean="0"/>
              <a:t> errors, cut lines (ships), DOS attacks</a:t>
            </a:r>
          </a:p>
          <a:p>
            <a:endParaRPr lang="en-US" dirty="0"/>
          </a:p>
          <a:p>
            <a:r>
              <a:rPr lang="en-US" dirty="0" smtClean="0"/>
              <a:t>What if we need more than 4 9’s of reliability?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34693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Sidenote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Anderson started ISP in Utah before going to MIT 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5105400" y="3451050"/>
            <a:ext cx="3494867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cap="none" spc="0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Research</a:t>
            </a:r>
            <a:endParaRPr lang="en-US" sz="5400" b="1" cap="none" spc="0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chemeClr val="bg2">
                  <a:tint val="85000"/>
                  <a:satMod val="155000"/>
                </a:scheme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531537" y="3451050"/>
            <a:ext cx="3278463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cap="none" spc="0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Industry</a:t>
            </a:r>
            <a:endParaRPr lang="en-US" sz="5400" b="1" cap="none" spc="0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chemeClr val="bg2">
                  <a:tint val="85000"/>
                  <a:satMod val="155000"/>
                </a:scheme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7" name="Circular Arrow 6"/>
          <p:cNvSpPr/>
          <p:nvPr/>
        </p:nvSpPr>
        <p:spPr>
          <a:xfrm>
            <a:off x="2590800" y="1981200"/>
            <a:ext cx="3731937" cy="3178350"/>
          </a:xfrm>
          <a:prstGeom prst="circular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8" name="Circular Arrow 7"/>
          <p:cNvSpPr/>
          <p:nvPr/>
        </p:nvSpPr>
        <p:spPr>
          <a:xfrm rot="10800000">
            <a:off x="2590800" y="2743200"/>
            <a:ext cx="3692770" cy="3352800"/>
          </a:xfrm>
          <a:prstGeom prst="circular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82866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Goals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b="1" dirty="0" smtClean="0"/>
              <a:t>Detect failures and recover in less than 20s</a:t>
            </a:r>
          </a:p>
          <a:p>
            <a:endParaRPr lang="en-US" dirty="0"/>
          </a:p>
          <a:p>
            <a:r>
              <a:rPr lang="en-US" dirty="0" smtClean="0"/>
              <a:t>Integrate routing decisions with application needs</a:t>
            </a:r>
          </a:p>
          <a:p>
            <a:endParaRPr lang="en-US" dirty="0"/>
          </a:p>
          <a:p>
            <a:r>
              <a:rPr lang="en-US" dirty="0" smtClean="0"/>
              <a:t>Expressive Policy Routing</a:t>
            </a:r>
          </a:p>
          <a:p>
            <a:pPr lvl="1"/>
            <a:r>
              <a:rPr lang="en-US" dirty="0" smtClean="0"/>
              <a:t>Per-user rate controls OR packet-based AUPs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01706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Big Idea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301752" y="1527048"/>
            <a:ext cx="4084387" cy="4568952"/>
          </a:xfrm>
        </p:spPr>
        <p:txBody>
          <a:bodyPr/>
          <a:lstStyle/>
          <a:p>
            <a:r>
              <a:rPr lang="en-US" dirty="0" smtClean="0"/>
              <a:t>Use inherent diversity of paths to provide link redundancy</a:t>
            </a:r>
          </a:p>
          <a:p>
            <a:endParaRPr lang="en-US" dirty="0"/>
          </a:p>
          <a:p>
            <a:r>
              <a:rPr lang="en-US" dirty="0" smtClean="0"/>
              <a:t>Use failure detectors for small subset of nodes in network</a:t>
            </a:r>
          </a:p>
          <a:p>
            <a:endParaRPr lang="en-US" dirty="0"/>
          </a:p>
          <a:p>
            <a:r>
              <a:rPr lang="en-US" dirty="0" smtClean="0"/>
              <a:t>Select best path from multiple options</a:t>
            </a:r>
            <a:endParaRPr lang="en-US" dirty="0"/>
          </a:p>
        </p:txBody>
      </p:sp>
      <p:sp>
        <p:nvSpPr>
          <p:cNvPr id="4" name="computr2"/>
          <p:cNvSpPr>
            <a:spLocks noEditPoints="1" noChangeArrowheads="1"/>
          </p:cNvSpPr>
          <p:nvPr/>
        </p:nvSpPr>
        <p:spPr bwMode="auto">
          <a:xfrm>
            <a:off x="8078419" y="5611081"/>
            <a:ext cx="676275" cy="447675"/>
          </a:xfrm>
          <a:custGeom>
            <a:avLst/>
            <a:gdLst>
              <a:gd name="T0" fmla="*/ 10800 w 21600"/>
              <a:gd name="T1" fmla="*/ 0 h 21600"/>
              <a:gd name="T2" fmla="*/ 10800 w 21600"/>
              <a:gd name="T3" fmla="*/ 21600 h 21600"/>
              <a:gd name="T4" fmla="*/ 17326 w 21600"/>
              <a:gd name="T5" fmla="*/ 0 h 21600"/>
              <a:gd name="T6" fmla="*/ 4274 w 21600"/>
              <a:gd name="T7" fmla="*/ 0 h 21600"/>
              <a:gd name="T8" fmla="*/ 4274 w 21600"/>
              <a:gd name="T9" fmla="*/ 11631 h 21600"/>
              <a:gd name="T10" fmla="*/ 17326 w 21600"/>
              <a:gd name="T11" fmla="*/ 11631 h 21600"/>
              <a:gd name="T12" fmla="*/ 4274 w 21600"/>
              <a:gd name="T13" fmla="*/ 5816 h 21600"/>
              <a:gd name="T14" fmla="*/ 17326 w 21600"/>
              <a:gd name="T15" fmla="*/ 5816 h 21600"/>
              <a:gd name="T16" fmla="*/ 18828 w 21600"/>
              <a:gd name="T17" fmla="*/ 15785 h 21600"/>
              <a:gd name="T18" fmla="*/ 2772 w 21600"/>
              <a:gd name="T19" fmla="*/ 15785 h 21600"/>
              <a:gd name="T20" fmla="*/ 6194 w 21600"/>
              <a:gd name="T21" fmla="*/ 1913 h 21600"/>
              <a:gd name="T22" fmla="*/ 15565 w 21600"/>
              <a:gd name="T23" fmla="*/ 9747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</a:cxnLst>
            <a:rect l="T20" t="T21" r="T22" b="T23"/>
            <a:pathLst>
              <a:path w="21600" h="21600" extrusionOk="0">
                <a:moveTo>
                  <a:pt x="21022" y="20295"/>
                </a:moveTo>
                <a:lnTo>
                  <a:pt x="18828" y="18396"/>
                </a:lnTo>
                <a:lnTo>
                  <a:pt x="18828" y="13174"/>
                </a:lnTo>
                <a:lnTo>
                  <a:pt x="15478" y="13174"/>
                </a:lnTo>
                <a:lnTo>
                  <a:pt x="15478" y="11631"/>
                </a:lnTo>
                <a:lnTo>
                  <a:pt x="17326" y="11631"/>
                </a:lnTo>
                <a:lnTo>
                  <a:pt x="17326" y="11156"/>
                </a:lnTo>
                <a:lnTo>
                  <a:pt x="17326" y="0"/>
                </a:lnTo>
                <a:lnTo>
                  <a:pt x="10858" y="0"/>
                </a:lnTo>
                <a:lnTo>
                  <a:pt x="4274" y="0"/>
                </a:lnTo>
                <a:lnTo>
                  <a:pt x="4274" y="11037"/>
                </a:lnTo>
                <a:lnTo>
                  <a:pt x="4274" y="11631"/>
                </a:lnTo>
                <a:lnTo>
                  <a:pt x="6122" y="11631"/>
                </a:lnTo>
                <a:lnTo>
                  <a:pt x="6122" y="13174"/>
                </a:lnTo>
                <a:lnTo>
                  <a:pt x="2772" y="13174"/>
                </a:lnTo>
                <a:lnTo>
                  <a:pt x="2772" y="18514"/>
                </a:lnTo>
                <a:lnTo>
                  <a:pt x="693" y="20295"/>
                </a:lnTo>
                <a:lnTo>
                  <a:pt x="462" y="20413"/>
                </a:lnTo>
                <a:lnTo>
                  <a:pt x="231" y="20651"/>
                </a:lnTo>
                <a:lnTo>
                  <a:pt x="116" y="20888"/>
                </a:lnTo>
                <a:lnTo>
                  <a:pt x="0" y="21125"/>
                </a:lnTo>
                <a:lnTo>
                  <a:pt x="0" y="21244"/>
                </a:lnTo>
                <a:lnTo>
                  <a:pt x="116" y="21363"/>
                </a:lnTo>
                <a:lnTo>
                  <a:pt x="116" y="21481"/>
                </a:lnTo>
                <a:lnTo>
                  <a:pt x="231" y="21481"/>
                </a:lnTo>
                <a:lnTo>
                  <a:pt x="347" y="21600"/>
                </a:lnTo>
                <a:lnTo>
                  <a:pt x="578" y="21600"/>
                </a:lnTo>
                <a:lnTo>
                  <a:pt x="693" y="21600"/>
                </a:lnTo>
                <a:lnTo>
                  <a:pt x="10858" y="21600"/>
                </a:lnTo>
                <a:lnTo>
                  <a:pt x="20907" y="21600"/>
                </a:lnTo>
                <a:lnTo>
                  <a:pt x="21138" y="21600"/>
                </a:lnTo>
                <a:lnTo>
                  <a:pt x="21253" y="21600"/>
                </a:lnTo>
                <a:lnTo>
                  <a:pt x="21369" y="21481"/>
                </a:lnTo>
                <a:lnTo>
                  <a:pt x="21484" y="21481"/>
                </a:lnTo>
                <a:lnTo>
                  <a:pt x="21600" y="21363"/>
                </a:lnTo>
                <a:lnTo>
                  <a:pt x="21600" y="21244"/>
                </a:lnTo>
                <a:lnTo>
                  <a:pt x="21600" y="21125"/>
                </a:lnTo>
                <a:lnTo>
                  <a:pt x="21484" y="20888"/>
                </a:lnTo>
                <a:lnTo>
                  <a:pt x="21369" y="20651"/>
                </a:lnTo>
                <a:lnTo>
                  <a:pt x="21253" y="20413"/>
                </a:lnTo>
                <a:lnTo>
                  <a:pt x="21022" y="20295"/>
                </a:lnTo>
                <a:close/>
              </a:path>
              <a:path w="21600" h="21600" extrusionOk="0">
                <a:moveTo>
                  <a:pt x="18019" y="18514"/>
                </a:moveTo>
                <a:lnTo>
                  <a:pt x="17326" y="17921"/>
                </a:lnTo>
                <a:lnTo>
                  <a:pt x="4389" y="17921"/>
                </a:lnTo>
                <a:lnTo>
                  <a:pt x="3696" y="18514"/>
                </a:lnTo>
                <a:lnTo>
                  <a:pt x="18019" y="18514"/>
                </a:lnTo>
                <a:close/>
              </a:path>
              <a:path w="21600" h="21600" extrusionOk="0">
                <a:moveTo>
                  <a:pt x="19174" y="19701"/>
                </a:moveTo>
                <a:lnTo>
                  <a:pt x="18481" y="19108"/>
                </a:lnTo>
                <a:lnTo>
                  <a:pt x="3119" y="19108"/>
                </a:lnTo>
                <a:lnTo>
                  <a:pt x="2426" y="19701"/>
                </a:lnTo>
                <a:lnTo>
                  <a:pt x="19174" y="19701"/>
                </a:lnTo>
                <a:close/>
              </a:path>
              <a:path w="21600" h="21600" extrusionOk="0">
                <a:moveTo>
                  <a:pt x="20560" y="20769"/>
                </a:moveTo>
                <a:lnTo>
                  <a:pt x="19867" y="20176"/>
                </a:lnTo>
                <a:lnTo>
                  <a:pt x="1848" y="20176"/>
                </a:lnTo>
                <a:lnTo>
                  <a:pt x="1155" y="20769"/>
                </a:lnTo>
                <a:lnTo>
                  <a:pt x="20560" y="20769"/>
                </a:lnTo>
                <a:close/>
              </a:path>
              <a:path w="21600" h="21600" extrusionOk="0">
                <a:moveTo>
                  <a:pt x="18828" y="18396"/>
                </a:moveTo>
                <a:lnTo>
                  <a:pt x="17442" y="17209"/>
                </a:lnTo>
                <a:lnTo>
                  <a:pt x="4158" y="17209"/>
                </a:lnTo>
                <a:lnTo>
                  <a:pt x="2772" y="18514"/>
                </a:lnTo>
                <a:moveTo>
                  <a:pt x="13168" y="14123"/>
                </a:moveTo>
                <a:lnTo>
                  <a:pt x="13168" y="14716"/>
                </a:lnTo>
                <a:lnTo>
                  <a:pt x="17788" y="14716"/>
                </a:lnTo>
                <a:lnTo>
                  <a:pt x="17788" y="14123"/>
                </a:lnTo>
                <a:lnTo>
                  <a:pt x="13168" y="14123"/>
                </a:lnTo>
                <a:close/>
              </a:path>
              <a:path w="21600" h="21600" extrusionOk="0">
                <a:moveTo>
                  <a:pt x="6122" y="1899"/>
                </a:moveTo>
                <a:lnTo>
                  <a:pt x="6122" y="9732"/>
                </a:lnTo>
                <a:lnTo>
                  <a:pt x="15478" y="9732"/>
                </a:lnTo>
                <a:lnTo>
                  <a:pt x="15478" y="1899"/>
                </a:lnTo>
                <a:lnTo>
                  <a:pt x="6122" y="1899"/>
                </a:lnTo>
                <a:moveTo>
                  <a:pt x="6122" y="11631"/>
                </a:moveTo>
                <a:lnTo>
                  <a:pt x="15478" y="11631"/>
                </a:lnTo>
                <a:lnTo>
                  <a:pt x="15478" y="13174"/>
                </a:lnTo>
                <a:lnTo>
                  <a:pt x="6122" y="13174"/>
                </a:lnTo>
                <a:lnTo>
                  <a:pt x="6122" y="11631"/>
                </a:lnTo>
                <a:close/>
              </a:path>
            </a:pathLst>
          </a:custGeom>
          <a:solidFill>
            <a:srgbClr val="FFFFCC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5" name="computr2"/>
          <p:cNvSpPr>
            <a:spLocks noEditPoints="1" noChangeArrowheads="1"/>
          </p:cNvSpPr>
          <p:nvPr/>
        </p:nvSpPr>
        <p:spPr bwMode="auto">
          <a:xfrm>
            <a:off x="4192219" y="2639281"/>
            <a:ext cx="676275" cy="447675"/>
          </a:xfrm>
          <a:custGeom>
            <a:avLst/>
            <a:gdLst>
              <a:gd name="T0" fmla="*/ 10800 w 21600"/>
              <a:gd name="T1" fmla="*/ 0 h 21600"/>
              <a:gd name="T2" fmla="*/ 10800 w 21600"/>
              <a:gd name="T3" fmla="*/ 21600 h 21600"/>
              <a:gd name="T4" fmla="*/ 17326 w 21600"/>
              <a:gd name="T5" fmla="*/ 0 h 21600"/>
              <a:gd name="T6" fmla="*/ 4274 w 21600"/>
              <a:gd name="T7" fmla="*/ 0 h 21600"/>
              <a:gd name="T8" fmla="*/ 4274 w 21600"/>
              <a:gd name="T9" fmla="*/ 11631 h 21600"/>
              <a:gd name="T10" fmla="*/ 17326 w 21600"/>
              <a:gd name="T11" fmla="*/ 11631 h 21600"/>
              <a:gd name="T12" fmla="*/ 4274 w 21600"/>
              <a:gd name="T13" fmla="*/ 5816 h 21600"/>
              <a:gd name="T14" fmla="*/ 17326 w 21600"/>
              <a:gd name="T15" fmla="*/ 5816 h 21600"/>
              <a:gd name="T16" fmla="*/ 18828 w 21600"/>
              <a:gd name="T17" fmla="*/ 15785 h 21600"/>
              <a:gd name="T18" fmla="*/ 2772 w 21600"/>
              <a:gd name="T19" fmla="*/ 15785 h 21600"/>
              <a:gd name="T20" fmla="*/ 6194 w 21600"/>
              <a:gd name="T21" fmla="*/ 1913 h 21600"/>
              <a:gd name="T22" fmla="*/ 15565 w 21600"/>
              <a:gd name="T23" fmla="*/ 9747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</a:cxnLst>
            <a:rect l="T20" t="T21" r="T22" b="T23"/>
            <a:pathLst>
              <a:path w="21600" h="21600" extrusionOk="0">
                <a:moveTo>
                  <a:pt x="21022" y="20295"/>
                </a:moveTo>
                <a:lnTo>
                  <a:pt x="18828" y="18396"/>
                </a:lnTo>
                <a:lnTo>
                  <a:pt x="18828" y="13174"/>
                </a:lnTo>
                <a:lnTo>
                  <a:pt x="15478" y="13174"/>
                </a:lnTo>
                <a:lnTo>
                  <a:pt x="15478" y="11631"/>
                </a:lnTo>
                <a:lnTo>
                  <a:pt x="17326" y="11631"/>
                </a:lnTo>
                <a:lnTo>
                  <a:pt x="17326" y="11156"/>
                </a:lnTo>
                <a:lnTo>
                  <a:pt x="17326" y="0"/>
                </a:lnTo>
                <a:lnTo>
                  <a:pt x="10858" y="0"/>
                </a:lnTo>
                <a:lnTo>
                  <a:pt x="4274" y="0"/>
                </a:lnTo>
                <a:lnTo>
                  <a:pt x="4274" y="11037"/>
                </a:lnTo>
                <a:lnTo>
                  <a:pt x="4274" y="11631"/>
                </a:lnTo>
                <a:lnTo>
                  <a:pt x="6122" y="11631"/>
                </a:lnTo>
                <a:lnTo>
                  <a:pt x="6122" y="13174"/>
                </a:lnTo>
                <a:lnTo>
                  <a:pt x="2772" y="13174"/>
                </a:lnTo>
                <a:lnTo>
                  <a:pt x="2772" y="18514"/>
                </a:lnTo>
                <a:lnTo>
                  <a:pt x="693" y="20295"/>
                </a:lnTo>
                <a:lnTo>
                  <a:pt x="462" y="20413"/>
                </a:lnTo>
                <a:lnTo>
                  <a:pt x="231" y="20651"/>
                </a:lnTo>
                <a:lnTo>
                  <a:pt x="116" y="20888"/>
                </a:lnTo>
                <a:lnTo>
                  <a:pt x="0" y="21125"/>
                </a:lnTo>
                <a:lnTo>
                  <a:pt x="0" y="21244"/>
                </a:lnTo>
                <a:lnTo>
                  <a:pt x="116" y="21363"/>
                </a:lnTo>
                <a:lnTo>
                  <a:pt x="116" y="21481"/>
                </a:lnTo>
                <a:lnTo>
                  <a:pt x="231" y="21481"/>
                </a:lnTo>
                <a:lnTo>
                  <a:pt x="347" y="21600"/>
                </a:lnTo>
                <a:lnTo>
                  <a:pt x="578" y="21600"/>
                </a:lnTo>
                <a:lnTo>
                  <a:pt x="693" y="21600"/>
                </a:lnTo>
                <a:lnTo>
                  <a:pt x="10858" y="21600"/>
                </a:lnTo>
                <a:lnTo>
                  <a:pt x="20907" y="21600"/>
                </a:lnTo>
                <a:lnTo>
                  <a:pt x="21138" y="21600"/>
                </a:lnTo>
                <a:lnTo>
                  <a:pt x="21253" y="21600"/>
                </a:lnTo>
                <a:lnTo>
                  <a:pt x="21369" y="21481"/>
                </a:lnTo>
                <a:lnTo>
                  <a:pt x="21484" y="21481"/>
                </a:lnTo>
                <a:lnTo>
                  <a:pt x="21600" y="21363"/>
                </a:lnTo>
                <a:lnTo>
                  <a:pt x="21600" y="21244"/>
                </a:lnTo>
                <a:lnTo>
                  <a:pt x="21600" y="21125"/>
                </a:lnTo>
                <a:lnTo>
                  <a:pt x="21484" y="20888"/>
                </a:lnTo>
                <a:lnTo>
                  <a:pt x="21369" y="20651"/>
                </a:lnTo>
                <a:lnTo>
                  <a:pt x="21253" y="20413"/>
                </a:lnTo>
                <a:lnTo>
                  <a:pt x="21022" y="20295"/>
                </a:lnTo>
                <a:close/>
              </a:path>
              <a:path w="21600" h="21600" extrusionOk="0">
                <a:moveTo>
                  <a:pt x="18019" y="18514"/>
                </a:moveTo>
                <a:lnTo>
                  <a:pt x="17326" y="17921"/>
                </a:lnTo>
                <a:lnTo>
                  <a:pt x="4389" y="17921"/>
                </a:lnTo>
                <a:lnTo>
                  <a:pt x="3696" y="18514"/>
                </a:lnTo>
                <a:lnTo>
                  <a:pt x="18019" y="18514"/>
                </a:lnTo>
                <a:close/>
              </a:path>
              <a:path w="21600" h="21600" extrusionOk="0">
                <a:moveTo>
                  <a:pt x="19174" y="19701"/>
                </a:moveTo>
                <a:lnTo>
                  <a:pt x="18481" y="19108"/>
                </a:lnTo>
                <a:lnTo>
                  <a:pt x="3119" y="19108"/>
                </a:lnTo>
                <a:lnTo>
                  <a:pt x="2426" y="19701"/>
                </a:lnTo>
                <a:lnTo>
                  <a:pt x="19174" y="19701"/>
                </a:lnTo>
                <a:close/>
              </a:path>
              <a:path w="21600" h="21600" extrusionOk="0">
                <a:moveTo>
                  <a:pt x="20560" y="20769"/>
                </a:moveTo>
                <a:lnTo>
                  <a:pt x="19867" y="20176"/>
                </a:lnTo>
                <a:lnTo>
                  <a:pt x="1848" y="20176"/>
                </a:lnTo>
                <a:lnTo>
                  <a:pt x="1155" y="20769"/>
                </a:lnTo>
                <a:lnTo>
                  <a:pt x="20560" y="20769"/>
                </a:lnTo>
                <a:close/>
              </a:path>
              <a:path w="21600" h="21600" extrusionOk="0">
                <a:moveTo>
                  <a:pt x="18828" y="18396"/>
                </a:moveTo>
                <a:lnTo>
                  <a:pt x="17442" y="17209"/>
                </a:lnTo>
                <a:lnTo>
                  <a:pt x="4158" y="17209"/>
                </a:lnTo>
                <a:lnTo>
                  <a:pt x="2772" y="18514"/>
                </a:lnTo>
                <a:moveTo>
                  <a:pt x="13168" y="14123"/>
                </a:moveTo>
                <a:lnTo>
                  <a:pt x="13168" y="14716"/>
                </a:lnTo>
                <a:lnTo>
                  <a:pt x="17788" y="14716"/>
                </a:lnTo>
                <a:lnTo>
                  <a:pt x="17788" y="14123"/>
                </a:lnTo>
                <a:lnTo>
                  <a:pt x="13168" y="14123"/>
                </a:lnTo>
                <a:close/>
              </a:path>
              <a:path w="21600" h="21600" extrusionOk="0">
                <a:moveTo>
                  <a:pt x="6122" y="1899"/>
                </a:moveTo>
                <a:lnTo>
                  <a:pt x="6122" y="9732"/>
                </a:lnTo>
                <a:lnTo>
                  <a:pt x="15478" y="9732"/>
                </a:lnTo>
                <a:lnTo>
                  <a:pt x="15478" y="1899"/>
                </a:lnTo>
                <a:lnTo>
                  <a:pt x="6122" y="1899"/>
                </a:lnTo>
                <a:moveTo>
                  <a:pt x="6122" y="11631"/>
                </a:moveTo>
                <a:lnTo>
                  <a:pt x="15478" y="11631"/>
                </a:lnTo>
                <a:lnTo>
                  <a:pt x="15478" y="13174"/>
                </a:lnTo>
                <a:lnTo>
                  <a:pt x="6122" y="13174"/>
                </a:lnTo>
                <a:lnTo>
                  <a:pt x="6122" y="11631"/>
                </a:lnTo>
                <a:close/>
              </a:path>
            </a:pathLst>
          </a:custGeom>
          <a:solidFill>
            <a:srgbClr val="FFFFCC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6" name="computr2"/>
          <p:cNvSpPr>
            <a:spLocks noEditPoints="1" noChangeArrowheads="1"/>
          </p:cNvSpPr>
          <p:nvPr/>
        </p:nvSpPr>
        <p:spPr bwMode="auto">
          <a:xfrm>
            <a:off x="4268419" y="5611081"/>
            <a:ext cx="676275" cy="523875"/>
          </a:xfrm>
          <a:custGeom>
            <a:avLst/>
            <a:gdLst>
              <a:gd name="T0" fmla="*/ 10800 w 21600"/>
              <a:gd name="T1" fmla="*/ 0 h 21600"/>
              <a:gd name="T2" fmla="*/ 10800 w 21600"/>
              <a:gd name="T3" fmla="*/ 21600 h 21600"/>
              <a:gd name="T4" fmla="*/ 17326 w 21600"/>
              <a:gd name="T5" fmla="*/ 0 h 21600"/>
              <a:gd name="T6" fmla="*/ 4274 w 21600"/>
              <a:gd name="T7" fmla="*/ 0 h 21600"/>
              <a:gd name="T8" fmla="*/ 4274 w 21600"/>
              <a:gd name="T9" fmla="*/ 11631 h 21600"/>
              <a:gd name="T10" fmla="*/ 17326 w 21600"/>
              <a:gd name="T11" fmla="*/ 11631 h 21600"/>
              <a:gd name="T12" fmla="*/ 4274 w 21600"/>
              <a:gd name="T13" fmla="*/ 5816 h 21600"/>
              <a:gd name="T14" fmla="*/ 17326 w 21600"/>
              <a:gd name="T15" fmla="*/ 5816 h 21600"/>
              <a:gd name="T16" fmla="*/ 18828 w 21600"/>
              <a:gd name="T17" fmla="*/ 15785 h 21600"/>
              <a:gd name="T18" fmla="*/ 2772 w 21600"/>
              <a:gd name="T19" fmla="*/ 15785 h 21600"/>
              <a:gd name="T20" fmla="*/ 6194 w 21600"/>
              <a:gd name="T21" fmla="*/ 1913 h 21600"/>
              <a:gd name="T22" fmla="*/ 15565 w 21600"/>
              <a:gd name="T23" fmla="*/ 9747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</a:cxnLst>
            <a:rect l="T20" t="T21" r="T22" b="T23"/>
            <a:pathLst>
              <a:path w="21600" h="21600" extrusionOk="0">
                <a:moveTo>
                  <a:pt x="21022" y="20295"/>
                </a:moveTo>
                <a:lnTo>
                  <a:pt x="18828" y="18396"/>
                </a:lnTo>
                <a:lnTo>
                  <a:pt x="18828" y="13174"/>
                </a:lnTo>
                <a:lnTo>
                  <a:pt x="15478" y="13174"/>
                </a:lnTo>
                <a:lnTo>
                  <a:pt x="15478" y="11631"/>
                </a:lnTo>
                <a:lnTo>
                  <a:pt x="17326" y="11631"/>
                </a:lnTo>
                <a:lnTo>
                  <a:pt x="17326" y="11156"/>
                </a:lnTo>
                <a:lnTo>
                  <a:pt x="17326" y="0"/>
                </a:lnTo>
                <a:lnTo>
                  <a:pt x="10858" y="0"/>
                </a:lnTo>
                <a:lnTo>
                  <a:pt x="4274" y="0"/>
                </a:lnTo>
                <a:lnTo>
                  <a:pt x="4274" y="11037"/>
                </a:lnTo>
                <a:lnTo>
                  <a:pt x="4274" y="11631"/>
                </a:lnTo>
                <a:lnTo>
                  <a:pt x="6122" y="11631"/>
                </a:lnTo>
                <a:lnTo>
                  <a:pt x="6122" y="13174"/>
                </a:lnTo>
                <a:lnTo>
                  <a:pt x="2772" y="13174"/>
                </a:lnTo>
                <a:lnTo>
                  <a:pt x="2772" y="18514"/>
                </a:lnTo>
                <a:lnTo>
                  <a:pt x="693" y="20295"/>
                </a:lnTo>
                <a:lnTo>
                  <a:pt x="462" y="20413"/>
                </a:lnTo>
                <a:lnTo>
                  <a:pt x="231" y="20651"/>
                </a:lnTo>
                <a:lnTo>
                  <a:pt x="116" y="20888"/>
                </a:lnTo>
                <a:lnTo>
                  <a:pt x="0" y="21125"/>
                </a:lnTo>
                <a:lnTo>
                  <a:pt x="0" y="21244"/>
                </a:lnTo>
                <a:lnTo>
                  <a:pt x="116" y="21363"/>
                </a:lnTo>
                <a:lnTo>
                  <a:pt x="116" y="21481"/>
                </a:lnTo>
                <a:lnTo>
                  <a:pt x="231" y="21481"/>
                </a:lnTo>
                <a:lnTo>
                  <a:pt x="347" y="21600"/>
                </a:lnTo>
                <a:lnTo>
                  <a:pt x="578" y="21600"/>
                </a:lnTo>
                <a:lnTo>
                  <a:pt x="693" y="21600"/>
                </a:lnTo>
                <a:lnTo>
                  <a:pt x="10858" y="21600"/>
                </a:lnTo>
                <a:lnTo>
                  <a:pt x="20907" y="21600"/>
                </a:lnTo>
                <a:lnTo>
                  <a:pt x="21138" y="21600"/>
                </a:lnTo>
                <a:lnTo>
                  <a:pt x="21253" y="21600"/>
                </a:lnTo>
                <a:lnTo>
                  <a:pt x="21369" y="21481"/>
                </a:lnTo>
                <a:lnTo>
                  <a:pt x="21484" y="21481"/>
                </a:lnTo>
                <a:lnTo>
                  <a:pt x="21600" y="21363"/>
                </a:lnTo>
                <a:lnTo>
                  <a:pt x="21600" y="21244"/>
                </a:lnTo>
                <a:lnTo>
                  <a:pt x="21600" y="21125"/>
                </a:lnTo>
                <a:lnTo>
                  <a:pt x="21484" y="20888"/>
                </a:lnTo>
                <a:lnTo>
                  <a:pt x="21369" y="20651"/>
                </a:lnTo>
                <a:lnTo>
                  <a:pt x="21253" y="20413"/>
                </a:lnTo>
                <a:lnTo>
                  <a:pt x="21022" y="20295"/>
                </a:lnTo>
                <a:close/>
              </a:path>
              <a:path w="21600" h="21600" extrusionOk="0">
                <a:moveTo>
                  <a:pt x="18019" y="18514"/>
                </a:moveTo>
                <a:lnTo>
                  <a:pt x="17326" y="17921"/>
                </a:lnTo>
                <a:lnTo>
                  <a:pt x="4389" y="17921"/>
                </a:lnTo>
                <a:lnTo>
                  <a:pt x="3696" y="18514"/>
                </a:lnTo>
                <a:lnTo>
                  <a:pt x="18019" y="18514"/>
                </a:lnTo>
                <a:close/>
              </a:path>
              <a:path w="21600" h="21600" extrusionOk="0">
                <a:moveTo>
                  <a:pt x="19174" y="19701"/>
                </a:moveTo>
                <a:lnTo>
                  <a:pt x="18481" y="19108"/>
                </a:lnTo>
                <a:lnTo>
                  <a:pt x="3119" y="19108"/>
                </a:lnTo>
                <a:lnTo>
                  <a:pt x="2426" y="19701"/>
                </a:lnTo>
                <a:lnTo>
                  <a:pt x="19174" y="19701"/>
                </a:lnTo>
                <a:close/>
              </a:path>
              <a:path w="21600" h="21600" extrusionOk="0">
                <a:moveTo>
                  <a:pt x="20560" y="20769"/>
                </a:moveTo>
                <a:lnTo>
                  <a:pt x="19867" y="20176"/>
                </a:lnTo>
                <a:lnTo>
                  <a:pt x="1848" y="20176"/>
                </a:lnTo>
                <a:lnTo>
                  <a:pt x="1155" y="20769"/>
                </a:lnTo>
                <a:lnTo>
                  <a:pt x="20560" y="20769"/>
                </a:lnTo>
                <a:close/>
              </a:path>
              <a:path w="21600" h="21600" extrusionOk="0">
                <a:moveTo>
                  <a:pt x="18828" y="18396"/>
                </a:moveTo>
                <a:lnTo>
                  <a:pt x="17442" y="17209"/>
                </a:lnTo>
                <a:lnTo>
                  <a:pt x="4158" y="17209"/>
                </a:lnTo>
                <a:lnTo>
                  <a:pt x="2772" y="18514"/>
                </a:lnTo>
                <a:moveTo>
                  <a:pt x="13168" y="14123"/>
                </a:moveTo>
                <a:lnTo>
                  <a:pt x="13168" y="14716"/>
                </a:lnTo>
                <a:lnTo>
                  <a:pt x="17788" y="14716"/>
                </a:lnTo>
                <a:lnTo>
                  <a:pt x="17788" y="14123"/>
                </a:lnTo>
                <a:lnTo>
                  <a:pt x="13168" y="14123"/>
                </a:lnTo>
                <a:close/>
              </a:path>
              <a:path w="21600" h="21600" extrusionOk="0">
                <a:moveTo>
                  <a:pt x="6122" y="1899"/>
                </a:moveTo>
                <a:lnTo>
                  <a:pt x="6122" y="9732"/>
                </a:lnTo>
                <a:lnTo>
                  <a:pt x="15478" y="9732"/>
                </a:lnTo>
                <a:lnTo>
                  <a:pt x="15478" y="1899"/>
                </a:lnTo>
                <a:lnTo>
                  <a:pt x="6122" y="1899"/>
                </a:lnTo>
                <a:moveTo>
                  <a:pt x="6122" y="11631"/>
                </a:moveTo>
                <a:lnTo>
                  <a:pt x="15478" y="11631"/>
                </a:lnTo>
                <a:lnTo>
                  <a:pt x="15478" y="13174"/>
                </a:lnTo>
                <a:lnTo>
                  <a:pt x="6122" y="13174"/>
                </a:lnTo>
                <a:lnTo>
                  <a:pt x="6122" y="11631"/>
                </a:lnTo>
                <a:close/>
              </a:path>
            </a:pathLst>
          </a:custGeom>
          <a:solidFill>
            <a:srgbClr val="FFFFCC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7" name="Cloud"/>
          <p:cNvSpPr>
            <a:spLocks noChangeAspect="1" noEditPoints="1" noChangeArrowheads="1"/>
          </p:cNvSpPr>
          <p:nvPr/>
        </p:nvSpPr>
        <p:spPr bwMode="auto">
          <a:xfrm>
            <a:off x="5182819" y="4677631"/>
            <a:ext cx="1066800" cy="714375"/>
          </a:xfrm>
          <a:custGeom>
            <a:avLst/>
            <a:gdLst>
              <a:gd name="T0" fmla="*/ 67 w 21600"/>
              <a:gd name="T1" fmla="*/ 10800 h 21600"/>
              <a:gd name="T2" fmla="*/ 10800 w 21600"/>
              <a:gd name="T3" fmla="*/ 21577 h 21600"/>
              <a:gd name="T4" fmla="*/ 21582 w 21600"/>
              <a:gd name="T5" fmla="*/ 10800 h 21600"/>
              <a:gd name="T6" fmla="*/ 10800 w 21600"/>
              <a:gd name="T7" fmla="*/ 1235 h 21600"/>
              <a:gd name="T8" fmla="*/ 2977 w 21600"/>
              <a:gd name="T9" fmla="*/ 3262 h 21600"/>
              <a:gd name="T10" fmla="*/ 17087 w 21600"/>
              <a:gd name="T11" fmla="*/ 17337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</a:cxnLst>
            <a:rect l="T8" t="T9" r="T10" b="T11"/>
            <a:pathLst>
              <a:path w="21600" h="21600" extrusionOk="0">
                <a:moveTo>
                  <a:pt x="1949" y="7180"/>
                </a:moveTo>
                <a:cubicBezTo>
                  <a:pt x="841" y="7336"/>
                  <a:pt x="0" y="8613"/>
                  <a:pt x="0" y="10137"/>
                </a:cubicBezTo>
                <a:cubicBezTo>
                  <a:pt x="0" y="11192"/>
                  <a:pt x="409" y="12169"/>
                  <a:pt x="1074" y="12702"/>
                </a:cubicBezTo>
                <a:lnTo>
                  <a:pt x="1063" y="12668"/>
                </a:lnTo>
                <a:cubicBezTo>
                  <a:pt x="685" y="13217"/>
                  <a:pt x="475" y="13940"/>
                  <a:pt x="475" y="14690"/>
                </a:cubicBezTo>
                <a:cubicBezTo>
                  <a:pt x="475" y="16325"/>
                  <a:pt x="1451" y="17650"/>
                  <a:pt x="2655" y="17650"/>
                </a:cubicBezTo>
                <a:cubicBezTo>
                  <a:pt x="2739" y="17649"/>
                  <a:pt x="2824" y="17643"/>
                  <a:pt x="2909" y="17629"/>
                </a:cubicBezTo>
                <a:lnTo>
                  <a:pt x="2897" y="17649"/>
                </a:lnTo>
                <a:cubicBezTo>
                  <a:pt x="3585" y="19288"/>
                  <a:pt x="4863" y="20299"/>
                  <a:pt x="6247" y="20299"/>
                </a:cubicBezTo>
                <a:cubicBezTo>
                  <a:pt x="6947" y="20299"/>
                  <a:pt x="7635" y="20039"/>
                  <a:pt x="8235" y="19546"/>
                </a:cubicBezTo>
                <a:lnTo>
                  <a:pt x="8229" y="19550"/>
                </a:lnTo>
                <a:cubicBezTo>
                  <a:pt x="8855" y="20829"/>
                  <a:pt x="9908" y="21596"/>
                  <a:pt x="11036" y="21596"/>
                </a:cubicBezTo>
                <a:cubicBezTo>
                  <a:pt x="12523" y="21596"/>
                  <a:pt x="13836" y="20267"/>
                  <a:pt x="14267" y="18324"/>
                </a:cubicBezTo>
                <a:lnTo>
                  <a:pt x="14270" y="18350"/>
                </a:lnTo>
                <a:cubicBezTo>
                  <a:pt x="14730" y="18740"/>
                  <a:pt x="15260" y="18946"/>
                  <a:pt x="15802" y="18946"/>
                </a:cubicBezTo>
                <a:cubicBezTo>
                  <a:pt x="17390" y="18946"/>
                  <a:pt x="18682" y="17205"/>
                  <a:pt x="18694" y="15045"/>
                </a:cubicBezTo>
                <a:lnTo>
                  <a:pt x="18689" y="15035"/>
                </a:lnTo>
                <a:cubicBezTo>
                  <a:pt x="20357" y="14710"/>
                  <a:pt x="21597" y="12765"/>
                  <a:pt x="21597" y="10472"/>
                </a:cubicBezTo>
                <a:cubicBezTo>
                  <a:pt x="21597" y="9456"/>
                  <a:pt x="21350" y="8469"/>
                  <a:pt x="20896" y="7663"/>
                </a:cubicBezTo>
                <a:lnTo>
                  <a:pt x="20889" y="7661"/>
                </a:lnTo>
                <a:cubicBezTo>
                  <a:pt x="21031" y="7208"/>
                  <a:pt x="21105" y="6721"/>
                  <a:pt x="21105" y="6228"/>
                </a:cubicBezTo>
                <a:cubicBezTo>
                  <a:pt x="21105" y="4588"/>
                  <a:pt x="20299" y="3150"/>
                  <a:pt x="19139" y="2719"/>
                </a:cubicBezTo>
                <a:lnTo>
                  <a:pt x="19148" y="2712"/>
                </a:lnTo>
                <a:cubicBezTo>
                  <a:pt x="18940" y="1142"/>
                  <a:pt x="17933" y="0"/>
                  <a:pt x="16758" y="0"/>
                </a:cubicBezTo>
                <a:cubicBezTo>
                  <a:pt x="16044" y="0"/>
                  <a:pt x="15367" y="426"/>
                  <a:pt x="14905" y="1165"/>
                </a:cubicBezTo>
                <a:lnTo>
                  <a:pt x="14909" y="1170"/>
                </a:lnTo>
                <a:cubicBezTo>
                  <a:pt x="14497" y="432"/>
                  <a:pt x="13855" y="0"/>
                  <a:pt x="13174" y="0"/>
                </a:cubicBezTo>
                <a:cubicBezTo>
                  <a:pt x="12347" y="0"/>
                  <a:pt x="11590" y="637"/>
                  <a:pt x="11221" y="1645"/>
                </a:cubicBezTo>
                <a:lnTo>
                  <a:pt x="11229" y="1694"/>
                </a:lnTo>
                <a:cubicBezTo>
                  <a:pt x="10730" y="1024"/>
                  <a:pt x="10058" y="650"/>
                  <a:pt x="9358" y="650"/>
                </a:cubicBezTo>
                <a:cubicBezTo>
                  <a:pt x="8372" y="650"/>
                  <a:pt x="7466" y="1391"/>
                  <a:pt x="7003" y="2578"/>
                </a:cubicBezTo>
                <a:lnTo>
                  <a:pt x="6995" y="2602"/>
                </a:lnTo>
                <a:cubicBezTo>
                  <a:pt x="6477" y="2189"/>
                  <a:pt x="5888" y="1972"/>
                  <a:pt x="5288" y="1972"/>
                </a:cubicBezTo>
                <a:cubicBezTo>
                  <a:pt x="3423" y="1972"/>
                  <a:pt x="1912" y="4029"/>
                  <a:pt x="1912" y="6567"/>
                </a:cubicBezTo>
                <a:cubicBezTo>
                  <a:pt x="1912" y="6774"/>
                  <a:pt x="1922" y="6981"/>
                  <a:pt x="1942" y="7186"/>
                </a:cubicBezTo>
                <a:close/>
              </a:path>
              <a:path w="21600" h="21600" fill="none" extrusionOk="0">
                <a:moveTo>
                  <a:pt x="1074" y="12702"/>
                </a:moveTo>
                <a:cubicBezTo>
                  <a:pt x="1407" y="12969"/>
                  <a:pt x="1786" y="13109"/>
                  <a:pt x="2172" y="13109"/>
                </a:cubicBezTo>
                <a:cubicBezTo>
                  <a:pt x="2228" y="13109"/>
                  <a:pt x="2285" y="13107"/>
                  <a:pt x="2341" y="13101"/>
                </a:cubicBezTo>
              </a:path>
              <a:path w="21600" h="21600" fill="none" extrusionOk="0">
                <a:moveTo>
                  <a:pt x="2909" y="17629"/>
                </a:moveTo>
                <a:cubicBezTo>
                  <a:pt x="3099" y="17599"/>
                  <a:pt x="3285" y="17535"/>
                  <a:pt x="3463" y="17439"/>
                </a:cubicBezTo>
              </a:path>
              <a:path w="21600" h="21600" fill="none" extrusionOk="0">
                <a:moveTo>
                  <a:pt x="7895" y="18680"/>
                </a:moveTo>
                <a:cubicBezTo>
                  <a:pt x="7983" y="18985"/>
                  <a:pt x="8095" y="19277"/>
                  <a:pt x="8229" y="19550"/>
                </a:cubicBezTo>
              </a:path>
              <a:path w="21600" h="21600" fill="none" extrusionOk="0">
                <a:moveTo>
                  <a:pt x="14267" y="18324"/>
                </a:moveTo>
                <a:cubicBezTo>
                  <a:pt x="14336" y="18013"/>
                  <a:pt x="14380" y="17693"/>
                  <a:pt x="14400" y="17370"/>
                </a:cubicBezTo>
              </a:path>
              <a:path w="21600" h="21600" fill="none" extrusionOk="0">
                <a:moveTo>
                  <a:pt x="18694" y="15045"/>
                </a:moveTo>
                <a:cubicBezTo>
                  <a:pt x="18694" y="15034"/>
                  <a:pt x="18695" y="15024"/>
                  <a:pt x="18695" y="15013"/>
                </a:cubicBezTo>
                <a:cubicBezTo>
                  <a:pt x="18695" y="13508"/>
                  <a:pt x="18063" y="12136"/>
                  <a:pt x="17069" y="11477"/>
                </a:cubicBezTo>
              </a:path>
              <a:path w="21600" h="21600" fill="none" extrusionOk="0">
                <a:moveTo>
                  <a:pt x="20165" y="8999"/>
                </a:moveTo>
                <a:cubicBezTo>
                  <a:pt x="20479" y="8635"/>
                  <a:pt x="20726" y="8177"/>
                  <a:pt x="20889" y="7661"/>
                </a:cubicBezTo>
              </a:path>
              <a:path w="21600" h="21600" fill="none" extrusionOk="0">
                <a:moveTo>
                  <a:pt x="19186" y="3344"/>
                </a:moveTo>
                <a:cubicBezTo>
                  <a:pt x="19186" y="3328"/>
                  <a:pt x="19187" y="3313"/>
                  <a:pt x="19187" y="3297"/>
                </a:cubicBezTo>
                <a:cubicBezTo>
                  <a:pt x="19187" y="3101"/>
                  <a:pt x="19174" y="2905"/>
                  <a:pt x="19148" y="2712"/>
                </a:cubicBezTo>
              </a:path>
              <a:path w="21600" h="21600" fill="none" extrusionOk="0">
                <a:moveTo>
                  <a:pt x="14905" y="1165"/>
                </a:moveTo>
                <a:cubicBezTo>
                  <a:pt x="14754" y="1408"/>
                  <a:pt x="14629" y="1679"/>
                  <a:pt x="14535" y="1971"/>
                </a:cubicBezTo>
              </a:path>
              <a:path w="21600" h="21600" fill="none" extrusionOk="0">
                <a:moveTo>
                  <a:pt x="11221" y="1645"/>
                </a:moveTo>
                <a:cubicBezTo>
                  <a:pt x="11140" y="1866"/>
                  <a:pt x="11080" y="2099"/>
                  <a:pt x="11041" y="2340"/>
                </a:cubicBezTo>
              </a:path>
              <a:path w="21600" h="21600" fill="none" extrusionOk="0">
                <a:moveTo>
                  <a:pt x="7645" y="3276"/>
                </a:moveTo>
                <a:cubicBezTo>
                  <a:pt x="7449" y="3016"/>
                  <a:pt x="7231" y="2790"/>
                  <a:pt x="6995" y="2602"/>
                </a:cubicBezTo>
              </a:path>
              <a:path w="21600" h="21600" fill="none" extrusionOk="0">
                <a:moveTo>
                  <a:pt x="1942" y="7186"/>
                </a:moveTo>
                <a:cubicBezTo>
                  <a:pt x="1966" y="7426"/>
                  <a:pt x="2004" y="7663"/>
                  <a:pt x="2056" y="7895"/>
                </a:cubicBezTo>
              </a:path>
            </a:pathLst>
          </a:custGeom>
          <a:solidFill>
            <a:srgbClr val="FFBE7D"/>
          </a:soli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/>
          <a:lstStyle/>
          <a:p>
            <a:endParaRPr lang="en-US"/>
          </a:p>
        </p:txBody>
      </p:sp>
      <p:sp>
        <p:nvSpPr>
          <p:cNvPr id="8" name="computr2"/>
          <p:cNvSpPr>
            <a:spLocks noEditPoints="1" noChangeArrowheads="1"/>
          </p:cNvSpPr>
          <p:nvPr/>
        </p:nvSpPr>
        <p:spPr bwMode="auto">
          <a:xfrm>
            <a:off x="8078419" y="2563081"/>
            <a:ext cx="676275" cy="447675"/>
          </a:xfrm>
          <a:custGeom>
            <a:avLst/>
            <a:gdLst>
              <a:gd name="T0" fmla="*/ 10800 w 21600"/>
              <a:gd name="T1" fmla="*/ 0 h 21600"/>
              <a:gd name="T2" fmla="*/ 10800 w 21600"/>
              <a:gd name="T3" fmla="*/ 21600 h 21600"/>
              <a:gd name="T4" fmla="*/ 17326 w 21600"/>
              <a:gd name="T5" fmla="*/ 0 h 21600"/>
              <a:gd name="T6" fmla="*/ 4274 w 21600"/>
              <a:gd name="T7" fmla="*/ 0 h 21600"/>
              <a:gd name="T8" fmla="*/ 4274 w 21600"/>
              <a:gd name="T9" fmla="*/ 11631 h 21600"/>
              <a:gd name="T10" fmla="*/ 17326 w 21600"/>
              <a:gd name="T11" fmla="*/ 11631 h 21600"/>
              <a:gd name="T12" fmla="*/ 4274 w 21600"/>
              <a:gd name="T13" fmla="*/ 5816 h 21600"/>
              <a:gd name="T14" fmla="*/ 17326 w 21600"/>
              <a:gd name="T15" fmla="*/ 5816 h 21600"/>
              <a:gd name="T16" fmla="*/ 18828 w 21600"/>
              <a:gd name="T17" fmla="*/ 15785 h 21600"/>
              <a:gd name="T18" fmla="*/ 2772 w 21600"/>
              <a:gd name="T19" fmla="*/ 15785 h 21600"/>
              <a:gd name="T20" fmla="*/ 6194 w 21600"/>
              <a:gd name="T21" fmla="*/ 1913 h 21600"/>
              <a:gd name="T22" fmla="*/ 15565 w 21600"/>
              <a:gd name="T23" fmla="*/ 9747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</a:cxnLst>
            <a:rect l="T20" t="T21" r="T22" b="T23"/>
            <a:pathLst>
              <a:path w="21600" h="21600" extrusionOk="0">
                <a:moveTo>
                  <a:pt x="21022" y="20295"/>
                </a:moveTo>
                <a:lnTo>
                  <a:pt x="18828" y="18396"/>
                </a:lnTo>
                <a:lnTo>
                  <a:pt x="18828" y="13174"/>
                </a:lnTo>
                <a:lnTo>
                  <a:pt x="15478" y="13174"/>
                </a:lnTo>
                <a:lnTo>
                  <a:pt x="15478" y="11631"/>
                </a:lnTo>
                <a:lnTo>
                  <a:pt x="17326" y="11631"/>
                </a:lnTo>
                <a:lnTo>
                  <a:pt x="17326" y="11156"/>
                </a:lnTo>
                <a:lnTo>
                  <a:pt x="17326" y="0"/>
                </a:lnTo>
                <a:lnTo>
                  <a:pt x="10858" y="0"/>
                </a:lnTo>
                <a:lnTo>
                  <a:pt x="4274" y="0"/>
                </a:lnTo>
                <a:lnTo>
                  <a:pt x="4274" y="11037"/>
                </a:lnTo>
                <a:lnTo>
                  <a:pt x="4274" y="11631"/>
                </a:lnTo>
                <a:lnTo>
                  <a:pt x="6122" y="11631"/>
                </a:lnTo>
                <a:lnTo>
                  <a:pt x="6122" y="13174"/>
                </a:lnTo>
                <a:lnTo>
                  <a:pt x="2772" y="13174"/>
                </a:lnTo>
                <a:lnTo>
                  <a:pt x="2772" y="18514"/>
                </a:lnTo>
                <a:lnTo>
                  <a:pt x="693" y="20295"/>
                </a:lnTo>
                <a:lnTo>
                  <a:pt x="462" y="20413"/>
                </a:lnTo>
                <a:lnTo>
                  <a:pt x="231" y="20651"/>
                </a:lnTo>
                <a:lnTo>
                  <a:pt x="116" y="20888"/>
                </a:lnTo>
                <a:lnTo>
                  <a:pt x="0" y="21125"/>
                </a:lnTo>
                <a:lnTo>
                  <a:pt x="0" y="21244"/>
                </a:lnTo>
                <a:lnTo>
                  <a:pt x="116" y="21363"/>
                </a:lnTo>
                <a:lnTo>
                  <a:pt x="116" y="21481"/>
                </a:lnTo>
                <a:lnTo>
                  <a:pt x="231" y="21481"/>
                </a:lnTo>
                <a:lnTo>
                  <a:pt x="347" y="21600"/>
                </a:lnTo>
                <a:lnTo>
                  <a:pt x="578" y="21600"/>
                </a:lnTo>
                <a:lnTo>
                  <a:pt x="693" y="21600"/>
                </a:lnTo>
                <a:lnTo>
                  <a:pt x="10858" y="21600"/>
                </a:lnTo>
                <a:lnTo>
                  <a:pt x="20907" y="21600"/>
                </a:lnTo>
                <a:lnTo>
                  <a:pt x="21138" y="21600"/>
                </a:lnTo>
                <a:lnTo>
                  <a:pt x="21253" y="21600"/>
                </a:lnTo>
                <a:lnTo>
                  <a:pt x="21369" y="21481"/>
                </a:lnTo>
                <a:lnTo>
                  <a:pt x="21484" y="21481"/>
                </a:lnTo>
                <a:lnTo>
                  <a:pt x="21600" y="21363"/>
                </a:lnTo>
                <a:lnTo>
                  <a:pt x="21600" y="21244"/>
                </a:lnTo>
                <a:lnTo>
                  <a:pt x="21600" y="21125"/>
                </a:lnTo>
                <a:lnTo>
                  <a:pt x="21484" y="20888"/>
                </a:lnTo>
                <a:lnTo>
                  <a:pt x="21369" y="20651"/>
                </a:lnTo>
                <a:lnTo>
                  <a:pt x="21253" y="20413"/>
                </a:lnTo>
                <a:lnTo>
                  <a:pt x="21022" y="20295"/>
                </a:lnTo>
                <a:close/>
              </a:path>
              <a:path w="21600" h="21600" extrusionOk="0">
                <a:moveTo>
                  <a:pt x="18019" y="18514"/>
                </a:moveTo>
                <a:lnTo>
                  <a:pt x="17326" y="17921"/>
                </a:lnTo>
                <a:lnTo>
                  <a:pt x="4389" y="17921"/>
                </a:lnTo>
                <a:lnTo>
                  <a:pt x="3696" y="18514"/>
                </a:lnTo>
                <a:lnTo>
                  <a:pt x="18019" y="18514"/>
                </a:lnTo>
                <a:close/>
              </a:path>
              <a:path w="21600" h="21600" extrusionOk="0">
                <a:moveTo>
                  <a:pt x="19174" y="19701"/>
                </a:moveTo>
                <a:lnTo>
                  <a:pt x="18481" y="19108"/>
                </a:lnTo>
                <a:lnTo>
                  <a:pt x="3119" y="19108"/>
                </a:lnTo>
                <a:lnTo>
                  <a:pt x="2426" y="19701"/>
                </a:lnTo>
                <a:lnTo>
                  <a:pt x="19174" y="19701"/>
                </a:lnTo>
                <a:close/>
              </a:path>
              <a:path w="21600" h="21600" extrusionOk="0">
                <a:moveTo>
                  <a:pt x="20560" y="20769"/>
                </a:moveTo>
                <a:lnTo>
                  <a:pt x="19867" y="20176"/>
                </a:lnTo>
                <a:lnTo>
                  <a:pt x="1848" y="20176"/>
                </a:lnTo>
                <a:lnTo>
                  <a:pt x="1155" y="20769"/>
                </a:lnTo>
                <a:lnTo>
                  <a:pt x="20560" y="20769"/>
                </a:lnTo>
                <a:close/>
              </a:path>
              <a:path w="21600" h="21600" extrusionOk="0">
                <a:moveTo>
                  <a:pt x="18828" y="18396"/>
                </a:moveTo>
                <a:lnTo>
                  <a:pt x="17442" y="17209"/>
                </a:lnTo>
                <a:lnTo>
                  <a:pt x="4158" y="17209"/>
                </a:lnTo>
                <a:lnTo>
                  <a:pt x="2772" y="18514"/>
                </a:lnTo>
                <a:moveTo>
                  <a:pt x="13168" y="14123"/>
                </a:moveTo>
                <a:lnTo>
                  <a:pt x="13168" y="14716"/>
                </a:lnTo>
                <a:lnTo>
                  <a:pt x="17788" y="14716"/>
                </a:lnTo>
                <a:lnTo>
                  <a:pt x="17788" y="14123"/>
                </a:lnTo>
                <a:lnTo>
                  <a:pt x="13168" y="14123"/>
                </a:lnTo>
                <a:close/>
              </a:path>
              <a:path w="21600" h="21600" extrusionOk="0">
                <a:moveTo>
                  <a:pt x="6122" y="1899"/>
                </a:moveTo>
                <a:lnTo>
                  <a:pt x="6122" y="9732"/>
                </a:lnTo>
                <a:lnTo>
                  <a:pt x="15478" y="9732"/>
                </a:lnTo>
                <a:lnTo>
                  <a:pt x="15478" y="1899"/>
                </a:lnTo>
                <a:lnTo>
                  <a:pt x="6122" y="1899"/>
                </a:lnTo>
                <a:moveTo>
                  <a:pt x="6122" y="11631"/>
                </a:moveTo>
                <a:lnTo>
                  <a:pt x="15478" y="11631"/>
                </a:lnTo>
                <a:lnTo>
                  <a:pt x="15478" y="13174"/>
                </a:lnTo>
                <a:lnTo>
                  <a:pt x="6122" y="13174"/>
                </a:lnTo>
                <a:lnTo>
                  <a:pt x="6122" y="11631"/>
                </a:lnTo>
                <a:close/>
              </a:path>
            </a:pathLst>
          </a:custGeom>
          <a:solidFill>
            <a:srgbClr val="FFFFCC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9" name="Cloud"/>
          <p:cNvSpPr>
            <a:spLocks noChangeAspect="1" noEditPoints="1" noChangeArrowheads="1"/>
          </p:cNvSpPr>
          <p:nvPr/>
        </p:nvSpPr>
        <p:spPr bwMode="auto">
          <a:xfrm>
            <a:off x="5182819" y="3464781"/>
            <a:ext cx="1066800" cy="714375"/>
          </a:xfrm>
          <a:custGeom>
            <a:avLst/>
            <a:gdLst>
              <a:gd name="T0" fmla="*/ 67 w 21600"/>
              <a:gd name="T1" fmla="*/ 10800 h 21600"/>
              <a:gd name="T2" fmla="*/ 10800 w 21600"/>
              <a:gd name="T3" fmla="*/ 21577 h 21600"/>
              <a:gd name="T4" fmla="*/ 21582 w 21600"/>
              <a:gd name="T5" fmla="*/ 10800 h 21600"/>
              <a:gd name="T6" fmla="*/ 10800 w 21600"/>
              <a:gd name="T7" fmla="*/ 1235 h 21600"/>
              <a:gd name="T8" fmla="*/ 2977 w 21600"/>
              <a:gd name="T9" fmla="*/ 3262 h 21600"/>
              <a:gd name="T10" fmla="*/ 17087 w 21600"/>
              <a:gd name="T11" fmla="*/ 17337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</a:cxnLst>
            <a:rect l="T8" t="T9" r="T10" b="T11"/>
            <a:pathLst>
              <a:path w="21600" h="21600" extrusionOk="0">
                <a:moveTo>
                  <a:pt x="1949" y="7180"/>
                </a:moveTo>
                <a:cubicBezTo>
                  <a:pt x="841" y="7336"/>
                  <a:pt x="0" y="8613"/>
                  <a:pt x="0" y="10137"/>
                </a:cubicBezTo>
                <a:cubicBezTo>
                  <a:pt x="0" y="11192"/>
                  <a:pt x="409" y="12169"/>
                  <a:pt x="1074" y="12702"/>
                </a:cubicBezTo>
                <a:lnTo>
                  <a:pt x="1063" y="12668"/>
                </a:lnTo>
                <a:cubicBezTo>
                  <a:pt x="685" y="13217"/>
                  <a:pt x="475" y="13940"/>
                  <a:pt x="475" y="14690"/>
                </a:cubicBezTo>
                <a:cubicBezTo>
                  <a:pt x="475" y="16325"/>
                  <a:pt x="1451" y="17650"/>
                  <a:pt x="2655" y="17650"/>
                </a:cubicBezTo>
                <a:cubicBezTo>
                  <a:pt x="2739" y="17649"/>
                  <a:pt x="2824" y="17643"/>
                  <a:pt x="2909" y="17629"/>
                </a:cubicBezTo>
                <a:lnTo>
                  <a:pt x="2897" y="17649"/>
                </a:lnTo>
                <a:cubicBezTo>
                  <a:pt x="3585" y="19288"/>
                  <a:pt x="4863" y="20299"/>
                  <a:pt x="6247" y="20299"/>
                </a:cubicBezTo>
                <a:cubicBezTo>
                  <a:pt x="6947" y="20299"/>
                  <a:pt x="7635" y="20039"/>
                  <a:pt x="8235" y="19546"/>
                </a:cubicBezTo>
                <a:lnTo>
                  <a:pt x="8229" y="19550"/>
                </a:lnTo>
                <a:cubicBezTo>
                  <a:pt x="8855" y="20829"/>
                  <a:pt x="9908" y="21596"/>
                  <a:pt x="11036" y="21596"/>
                </a:cubicBezTo>
                <a:cubicBezTo>
                  <a:pt x="12523" y="21596"/>
                  <a:pt x="13836" y="20267"/>
                  <a:pt x="14267" y="18324"/>
                </a:cubicBezTo>
                <a:lnTo>
                  <a:pt x="14270" y="18350"/>
                </a:lnTo>
                <a:cubicBezTo>
                  <a:pt x="14730" y="18740"/>
                  <a:pt x="15260" y="18946"/>
                  <a:pt x="15802" y="18946"/>
                </a:cubicBezTo>
                <a:cubicBezTo>
                  <a:pt x="17390" y="18946"/>
                  <a:pt x="18682" y="17205"/>
                  <a:pt x="18694" y="15045"/>
                </a:cubicBezTo>
                <a:lnTo>
                  <a:pt x="18689" y="15035"/>
                </a:lnTo>
                <a:cubicBezTo>
                  <a:pt x="20357" y="14710"/>
                  <a:pt x="21597" y="12765"/>
                  <a:pt x="21597" y="10472"/>
                </a:cubicBezTo>
                <a:cubicBezTo>
                  <a:pt x="21597" y="9456"/>
                  <a:pt x="21350" y="8469"/>
                  <a:pt x="20896" y="7663"/>
                </a:cubicBezTo>
                <a:lnTo>
                  <a:pt x="20889" y="7661"/>
                </a:lnTo>
                <a:cubicBezTo>
                  <a:pt x="21031" y="7208"/>
                  <a:pt x="21105" y="6721"/>
                  <a:pt x="21105" y="6228"/>
                </a:cubicBezTo>
                <a:cubicBezTo>
                  <a:pt x="21105" y="4588"/>
                  <a:pt x="20299" y="3150"/>
                  <a:pt x="19139" y="2719"/>
                </a:cubicBezTo>
                <a:lnTo>
                  <a:pt x="19148" y="2712"/>
                </a:lnTo>
                <a:cubicBezTo>
                  <a:pt x="18940" y="1142"/>
                  <a:pt x="17933" y="0"/>
                  <a:pt x="16758" y="0"/>
                </a:cubicBezTo>
                <a:cubicBezTo>
                  <a:pt x="16044" y="0"/>
                  <a:pt x="15367" y="426"/>
                  <a:pt x="14905" y="1165"/>
                </a:cubicBezTo>
                <a:lnTo>
                  <a:pt x="14909" y="1170"/>
                </a:lnTo>
                <a:cubicBezTo>
                  <a:pt x="14497" y="432"/>
                  <a:pt x="13855" y="0"/>
                  <a:pt x="13174" y="0"/>
                </a:cubicBezTo>
                <a:cubicBezTo>
                  <a:pt x="12347" y="0"/>
                  <a:pt x="11590" y="637"/>
                  <a:pt x="11221" y="1645"/>
                </a:cubicBezTo>
                <a:lnTo>
                  <a:pt x="11229" y="1694"/>
                </a:lnTo>
                <a:cubicBezTo>
                  <a:pt x="10730" y="1024"/>
                  <a:pt x="10058" y="650"/>
                  <a:pt x="9358" y="650"/>
                </a:cubicBezTo>
                <a:cubicBezTo>
                  <a:pt x="8372" y="650"/>
                  <a:pt x="7466" y="1391"/>
                  <a:pt x="7003" y="2578"/>
                </a:cubicBezTo>
                <a:lnTo>
                  <a:pt x="6995" y="2602"/>
                </a:lnTo>
                <a:cubicBezTo>
                  <a:pt x="6477" y="2189"/>
                  <a:pt x="5888" y="1972"/>
                  <a:pt x="5288" y="1972"/>
                </a:cubicBezTo>
                <a:cubicBezTo>
                  <a:pt x="3423" y="1972"/>
                  <a:pt x="1912" y="4029"/>
                  <a:pt x="1912" y="6567"/>
                </a:cubicBezTo>
                <a:cubicBezTo>
                  <a:pt x="1912" y="6774"/>
                  <a:pt x="1922" y="6981"/>
                  <a:pt x="1942" y="7186"/>
                </a:cubicBezTo>
                <a:close/>
              </a:path>
              <a:path w="21600" h="21600" fill="none" extrusionOk="0">
                <a:moveTo>
                  <a:pt x="1074" y="12702"/>
                </a:moveTo>
                <a:cubicBezTo>
                  <a:pt x="1407" y="12969"/>
                  <a:pt x="1786" y="13109"/>
                  <a:pt x="2172" y="13109"/>
                </a:cubicBezTo>
                <a:cubicBezTo>
                  <a:pt x="2228" y="13109"/>
                  <a:pt x="2285" y="13107"/>
                  <a:pt x="2341" y="13101"/>
                </a:cubicBezTo>
              </a:path>
              <a:path w="21600" h="21600" fill="none" extrusionOk="0">
                <a:moveTo>
                  <a:pt x="2909" y="17629"/>
                </a:moveTo>
                <a:cubicBezTo>
                  <a:pt x="3099" y="17599"/>
                  <a:pt x="3285" y="17535"/>
                  <a:pt x="3463" y="17439"/>
                </a:cubicBezTo>
              </a:path>
              <a:path w="21600" h="21600" fill="none" extrusionOk="0">
                <a:moveTo>
                  <a:pt x="7895" y="18680"/>
                </a:moveTo>
                <a:cubicBezTo>
                  <a:pt x="7983" y="18985"/>
                  <a:pt x="8095" y="19277"/>
                  <a:pt x="8229" y="19550"/>
                </a:cubicBezTo>
              </a:path>
              <a:path w="21600" h="21600" fill="none" extrusionOk="0">
                <a:moveTo>
                  <a:pt x="14267" y="18324"/>
                </a:moveTo>
                <a:cubicBezTo>
                  <a:pt x="14336" y="18013"/>
                  <a:pt x="14380" y="17693"/>
                  <a:pt x="14400" y="17370"/>
                </a:cubicBezTo>
              </a:path>
              <a:path w="21600" h="21600" fill="none" extrusionOk="0">
                <a:moveTo>
                  <a:pt x="18694" y="15045"/>
                </a:moveTo>
                <a:cubicBezTo>
                  <a:pt x="18694" y="15034"/>
                  <a:pt x="18695" y="15024"/>
                  <a:pt x="18695" y="15013"/>
                </a:cubicBezTo>
                <a:cubicBezTo>
                  <a:pt x="18695" y="13508"/>
                  <a:pt x="18063" y="12136"/>
                  <a:pt x="17069" y="11477"/>
                </a:cubicBezTo>
              </a:path>
              <a:path w="21600" h="21600" fill="none" extrusionOk="0">
                <a:moveTo>
                  <a:pt x="20165" y="8999"/>
                </a:moveTo>
                <a:cubicBezTo>
                  <a:pt x="20479" y="8635"/>
                  <a:pt x="20726" y="8177"/>
                  <a:pt x="20889" y="7661"/>
                </a:cubicBezTo>
              </a:path>
              <a:path w="21600" h="21600" fill="none" extrusionOk="0">
                <a:moveTo>
                  <a:pt x="19186" y="3344"/>
                </a:moveTo>
                <a:cubicBezTo>
                  <a:pt x="19186" y="3328"/>
                  <a:pt x="19187" y="3313"/>
                  <a:pt x="19187" y="3297"/>
                </a:cubicBezTo>
                <a:cubicBezTo>
                  <a:pt x="19187" y="3101"/>
                  <a:pt x="19174" y="2905"/>
                  <a:pt x="19148" y="2712"/>
                </a:cubicBezTo>
              </a:path>
              <a:path w="21600" h="21600" fill="none" extrusionOk="0">
                <a:moveTo>
                  <a:pt x="14905" y="1165"/>
                </a:moveTo>
                <a:cubicBezTo>
                  <a:pt x="14754" y="1408"/>
                  <a:pt x="14629" y="1679"/>
                  <a:pt x="14535" y="1971"/>
                </a:cubicBezTo>
              </a:path>
              <a:path w="21600" h="21600" fill="none" extrusionOk="0">
                <a:moveTo>
                  <a:pt x="11221" y="1645"/>
                </a:moveTo>
                <a:cubicBezTo>
                  <a:pt x="11140" y="1866"/>
                  <a:pt x="11080" y="2099"/>
                  <a:pt x="11041" y="2340"/>
                </a:cubicBezTo>
              </a:path>
              <a:path w="21600" h="21600" fill="none" extrusionOk="0">
                <a:moveTo>
                  <a:pt x="7645" y="3276"/>
                </a:moveTo>
                <a:cubicBezTo>
                  <a:pt x="7449" y="3016"/>
                  <a:pt x="7231" y="2790"/>
                  <a:pt x="6995" y="2602"/>
                </a:cubicBezTo>
              </a:path>
              <a:path w="21600" h="21600" fill="none" extrusionOk="0">
                <a:moveTo>
                  <a:pt x="1942" y="7186"/>
                </a:moveTo>
                <a:cubicBezTo>
                  <a:pt x="1966" y="7426"/>
                  <a:pt x="2004" y="7663"/>
                  <a:pt x="2056" y="7895"/>
                </a:cubicBezTo>
              </a:path>
            </a:pathLst>
          </a:custGeom>
          <a:solidFill>
            <a:srgbClr val="FFBE7D"/>
          </a:soli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/>
          <a:lstStyle/>
          <a:p>
            <a:endParaRPr lang="en-US"/>
          </a:p>
        </p:txBody>
      </p:sp>
      <p:sp>
        <p:nvSpPr>
          <p:cNvPr id="10" name="Cloud"/>
          <p:cNvSpPr>
            <a:spLocks noChangeAspect="1" noEditPoints="1" noChangeArrowheads="1"/>
          </p:cNvSpPr>
          <p:nvPr/>
        </p:nvSpPr>
        <p:spPr bwMode="auto">
          <a:xfrm>
            <a:off x="6935419" y="3388581"/>
            <a:ext cx="1066800" cy="714375"/>
          </a:xfrm>
          <a:custGeom>
            <a:avLst/>
            <a:gdLst>
              <a:gd name="T0" fmla="*/ 67 w 21600"/>
              <a:gd name="T1" fmla="*/ 10800 h 21600"/>
              <a:gd name="T2" fmla="*/ 10800 w 21600"/>
              <a:gd name="T3" fmla="*/ 21577 h 21600"/>
              <a:gd name="T4" fmla="*/ 21582 w 21600"/>
              <a:gd name="T5" fmla="*/ 10800 h 21600"/>
              <a:gd name="T6" fmla="*/ 10800 w 21600"/>
              <a:gd name="T7" fmla="*/ 1235 h 21600"/>
              <a:gd name="T8" fmla="*/ 2977 w 21600"/>
              <a:gd name="T9" fmla="*/ 3262 h 21600"/>
              <a:gd name="T10" fmla="*/ 17087 w 21600"/>
              <a:gd name="T11" fmla="*/ 17337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</a:cxnLst>
            <a:rect l="T8" t="T9" r="T10" b="T11"/>
            <a:pathLst>
              <a:path w="21600" h="21600" extrusionOk="0">
                <a:moveTo>
                  <a:pt x="1949" y="7180"/>
                </a:moveTo>
                <a:cubicBezTo>
                  <a:pt x="841" y="7336"/>
                  <a:pt x="0" y="8613"/>
                  <a:pt x="0" y="10137"/>
                </a:cubicBezTo>
                <a:cubicBezTo>
                  <a:pt x="0" y="11192"/>
                  <a:pt x="409" y="12169"/>
                  <a:pt x="1074" y="12702"/>
                </a:cubicBezTo>
                <a:lnTo>
                  <a:pt x="1063" y="12668"/>
                </a:lnTo>
                <a:cubicBezTo>
                  <a:pt x="685" y="13217"/>
                  <a:pt x="475" y="13940"/>
                  <a:pt x="475" y="14690"/>
                </a:cubicBezTo>
                <a:cubicBezTo>
                  <a:pt x="475" y="16325"/>
                  <a:pt x="1451" y="17650"/>
                  <a:pt x="2655" y="17650"/>
                </a:cubicBezTo>
                <a:cubicBezTo>
                  <a:pt x="2739" y="17649"/>
                  <a:pt x="2824" y="17643"/>
                  <a:pt x="2909" y="17629"/>
                </a:cubicBezTo>
                <a:lnTo>
                  <a:pt x="2897" y="17649"/>
                </a:lnTo>
                <a:cubicBezTo>
                  <a:pt x="3585" y="19288"/>
                  <a:pt x="4863" y="20299"/>
                  <a:pt x="6247" y="20299"/>
                </a:cubicBezTo>
                <a:cubicBezTo>
                  <a:pt x="6947" y="20299"/>
                  <a:pt x="7635" y="20039"/>
                  <a:pt x="8235" y="19546"/>
                </a:cubicBezTo>
                <a:lnTo>
                  <a:pt x="8229" y="19550"/>
                </a:lnTo>
                <a:cubicBezTo>
                  <a:pt x="8855" y="20829"/>
                  <a:pt x="9908" y="21596"/>
                  <a:pt x="11036" y="21596"/>
                </a:cubicBezTo>
                <a:cubicBezTo>
                  <a:pt x="12523" y="21596"/>
                  <a:pt x="13836" y="20267"/>
                  <a:pt x="14267" y="18324"/>
                </a:cubicBezTo>
                <a:lnTo>
                  <a:pt x="14270" y="18350"/>
                </a:lnTo>
                <a:cubicBezTo>
                  <a:pt x="14730" y="18740"/>
                  <a:pt x="15260" y="18946"/>
                  <a:pt x="15802" y="18946"/>
                </a:cubicBezTo>
                <a:cubicBezTo>
                  <a:pt x="17390" y="18946"/>
                  <a:pt x="18682" y="17205"/>
                  <a:pt x="18694" y="15045"/>
                </a:cubicBezTo>
                <a:lnTo>
                  <a:pt x="18689" y="15035"/>
                </a:lnTo>
                <a:cubicBezTo>
                  <a:pt x="20357" y="14710"/>
                  <a:pt x="21597" y="12765"/>
                  <a:pt x="21597" y="10472"/>
                </a:cubicBezTo>
                <a:cubicBezTo>
                  <a:pt x="21597" y="9456"/>
                  <a:pt x="21350" y="8469"/>
                  <a:pt x="20896" y="7663"/>
                </a:cubicBezTo>
                <a:lnTo>
                  <a:pt x="20889" y="7661"/>
                </a:lnTo>
                <a:cubicBezTo>
                  <a:pt x="21031" y="7208"/>
                  <a:pt x="21105" y="6721"/>
                  <a:pt x="21105" y="6228"/>
                </a:cubicBezTo>
                <a:cubicBezTo>
                  <a:pt x="21105" y="4588"/>
                  <a:pt x="20299" y="3150"/>
                  <a:pt x="19139" y="2719"/>
                </a:cubicBezTo>
                <a:lnTo>
                  <a:pt x="19148" y="2712"/>
                </a:lnTo>
                <a:cubicBezTo>
                  <a:pt x="18940" y="1142"/>
                  <a:pt x="17933" y="0"/>
                  <a:pt x="16758" y="0"/>
                </a:cubicBezTo>
                <a:cubicBezTo>
                  <a:pt x="16044" y="0"/>
                  <a:pt x="15367" y="426"/>
                  <a:pt x="14905" y="1165"/>
                </a:cubicBezTo>
                <a:lnTo>
                  <a:pt x="14909" y="1170"/>
                </a:lnTo>
                <a:cubicBezTo>
                  <a:pt x="14497" y="432"/>
                  <a:pt x="13855" y="0"/>
                  <a:pt x="13174" y="0"/>
                </a:cubicBezTo>
                <a:cubicBezTo>
                  <a:pt x="12347" y="0"/>
                  <a:pt x="11590" y="637"/>
                  <a:pt x="11221" y="1645"/>
                </a:cubicBezTo>
                <a:lnTo>
                  <a:pt x="11229" y="1694"/>
                </a:lnTo>
                <a:cubicBezTo>
                  <a:pt x="10730" y="1024"/>
                  <a:pt x="10058" y="650"/>
                  <a:pt x="9358" y="650"/>
                </a:cubicBezTo>
                <a:cubicBezTo>
                  <a:pt x="8372" y="650"/>
                  <a:pt x="7466" y="1391"/>
                  <a:pt x="7003" y="2578"/>
                </a:cubicBezTo>
                <a:lnTo>
                  <a:pt x="6995" y="2602"/>
                </a:lnTo>
                <a:cubicBezTo>
                  <a:pt x="6477" y="2189"/>
                  <a:pt x="5888" y="1972"/>
                  <a:pt x="5288" y="1972"/>
                </a:cubicBezTo>
                <a:cubicBezTo>
                  <a:pt x="3423" y="1972"/>
                  <a:pt x="1912" y="4029"/>
                  <a:pt x="1912" y="6567"/>
                </a:cubicBezTo>
                <a:cubicBezTo>
                  <a:pt x="1912" y="6774"/>
                  <a:pt x="1922" y="6981"/>
                  <a:pt x="1942" y="7186"/>
                </a:cubicBezTo>
                <a:close/>
              </a:path>
              <a:path w="21600" h="21600" fill="none" extrusionOk="0">
                <a:moveTo>
                  <a:pt x="1074" y="12702"/>
                </a:moveTo>
                <a:cubicBezTo>
                  <a:pt x="1407" y="12969"/>
                  <a:pt x="1786" y="13109"/>
                  <a:pt x="2172" y="13109"/>
                </a:cubicBezTo>
                <a:cubicBezTo>
                  <a:pt x="2228" y="13109"/>
                  <a:pt x="2285" y="13107"/>
                  <a:pt x="2341" y="13101"/>
                </a:cubicBezTo>
              </a:path>
              <a:path w="21600" h="21600" fill="none" extrusionOk="0">
                <a:moveTo>
                  <a:pt x="2909" y="17629"/>
                </a:moveTo>
                <a:cubicBezTo>
                  <a:pt x="3099" y="17599"/>
                  <a:pt x="3285" y="17535"/>
                  <a:pt x="3463" y="17439"/>
                </a:cubicBezTo>
              </a:path>
              <a:path w="21600" h="21600" fill="none" extrusionOk="0">
                <a:moveTo>
                  <a:pt x="7895" y="18680"/>
                </a:moveTo>
                <a:cubicBezTo>
                  <a:pt x="7983" y="18985"/>
                  <a:pt x="8095" y="19277"/>
                  <a:pt x="8229" y="19550"/>
                </a:cubicBezTo>
              </a:path>
              <a:path w="21600" h="21600" fill="none" extrusionOk="0">
                <a:moveTo>
                  <a:pt x="14267" y="18324"/>
                </a:moveTo>
                <a:cubicBezTo>
                  <a:pt x="14336" y="18013"/>
                  <a:pt x="14380" y="17693"/>
                  <a:pt x="14400" y="17370"/>
                </a:cubicBezTo>
              </a:path>
              <a:path w="21600" h="21600" fill="none" extrusionOk="0">
                <a:moveTo>
                  <a:pt x="18694" y="15045"/>
                </a:moveTo>
                <a:cubicBezTo>
                  <a:pt x="18694" y="15034"/>
                  <a:pt x="18695" y="15024"/>
                  <a:pt x="18695" y="15013"/>
                </a:cubicBezTo>
                <a:cubicBezTo>
                  <a:pt x="18695" y="13508"/>
                  <a:pt x="18063" y="12136"/>
                  <a:pt x="17069" y="11477"/>
                </a:cubicBezTo>
              </a:path>
              <a:path w="21600" h="21600" fill="none" extrusionOk="0">
                <a:moveTo>
                  <a:pt x="20165" y="8999"/>
                </a:moveTo>
                <a:cubicBezTo>
                  <a:pt x="20479" y="8635"/>
                  <a:pt x="20726" y="8177"/>
                  <a:pt x="20889" y="7661"/>
                </a:cubicBezTo>
              </a:path>
              <a:path w="21600" h="21600" fill="none" extrusionOk="0">
                <a:moveTo>
                  <a:pt x="19186" y="3344"/>
                </a:moveTo>
                <a:cubicBezTo>
                  <a:pt x="19186" y="3328"/>
                  <a:pt x="19187" y="3313"/>
                  <a:pt x="19187" y="3297"/>
                </a:cubicBezTo>
                <a:cubicBezTo>
                  <a:pt x="19187" y="3101"/>
                  <a:pt x="19174" y="2905"/>
                  <a:pt x="19148" y="2712"/>
                </a:cubicBezTo>
              </a:path>
              <a:path w="21600" h="21600" fill="none" extrusionOk="0">
                <a:moveTo>
                  <a:pt x="14905" y="1165"/>
                </a:moveTo>
                <a:cubicBezTo>
                  <a:pt x="14754" y="1408"/>
                  <a:pt x="14629" y="1679"/>
                  <a:pt x="14535" y="1971"/>
                </a:cubicBezTo>
              </a:path>
              <a:path w="21600" h="21600" fill="none" extrusionOk="0">
                <a:moveTo>
                  <a:pt x="11221" y="1645"/>
                </a:moveTo>
                <a:cubicBezTo>
                  <a:pt x="11140" y="1866"/>
                  <a:pt x="11080" y="2099"/>
                  <a:pt x="11041" y="2340"/>
                </a:cubicBezTo>
              </a:path>
              <a:path w="21600" h="21600" fill="none" extrusionOk="0">
                <a:moveTo>
                  <a:pt x="7645" y="3276"/>
                </a:moveTo>
                <a:cubicBezTo>
                  <a:pt x="7449" y="3016"/>
                  <a:pt x="7231" y="2790"/>
                  <a:pt x="6995" y="2602"/>
                </a:cubicBezTo>
              </a:path>
              <a:path w="21600" h="21600" fill="none" extrusionOk="0">
                <a:moveTo>
                  <a:pt x="1942" y="7186"/>
                </a:moveTo>
                <a:cubicBezTo>
                  <a:pt x="1966" y="7426"/>
                  <a:pt x="2004" y="7663"/>
                  <a:pt x="2056" y="7895"/>
                </a:cubicBezTo>
              </a:path>
            </a:pathLst>
          </a:custGeom>
          <a:solidFill>
            <a:srgbClr val="FFBE7D"/>
          </a:soli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/>
          <a:lstStyle/>
          <a:p>
            <a:endParaRPr lang="en-US"/>
          </a:p>
        </p:txBody>
      </p:sp>
      <p:sp>
        <p:nvSpPr>
          <p:cNvPr id="11" name="Cloud"/>
          <p:cNvSpPr>
            <a:spLocks noChangeAspect="1" noEditPoints="1" noChangeArrowheads="1"/>
          </p:cNvSpPr>
          <p:nvPr/>
        </p:nvSpPr>
        <p:spPr bwMode="auto">
          <a:xfrm>
            <a:off x="6935419" y="4607781"/>
            <a:ext cx="1066800" cy="714375"/>
          </a:xfrm>
          <a:custGeom>
            <a:avLst/>
            <a:gdLst>
              <a:gd name="T0" fmla="*/ 67 w 21600"/>
              <a:gd name="T1" fmla="*/ 10800 h 21600"/>
              <a:gd name="T2" fmla="*/ 10800 w 21600"/>
              <a:gd name="T3" fmla="*/ 21577 h 21600"/>
              <a:gd name="T4" fmla="*/ 21582 w 21600"/>
              <a:gd name="T5" fmla="*/ 10800 h 21600"/>
              <a:gd name="T6" fmla="*/ 10800 w 21600"/>
              <a:gd name="T7" fmla="*/ 1235 h 21600"/>
              <a:gd name="T8" fmla="*/ 2977 w 21600"/>
              <a:gd name="T9" fmla="*/ 3262 h 21600"/>
              <a:gd name="T10" fmla="*/ 17087 w 21600"/>
              <a:gd name="T11" fmla="*/ 17337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</a:cxnLst>
            <a:rect l="T8" t="T9" r="T10" b="T11"/>
            <a:pathLst>
              <a:path w="21600" h="21600" extrusionOk="0">
                <a:moveTo>
                  <a:pt x="1949" y="7180"/>
                </a:moveTo>
                <a:cubicBezTo>
                  <a:pt x="841" y="7336"/>
                  <a:pt x="0" y="8613"/>
                  <a:pt x="0" y="10137"/>
                </a:cubicBezTo>
                <a:cubicBezTo>
                  <a:pt x="0" y="11192"/>
                  <a:pt x="409" y="12169"/>
                  <a:pt x="1074" y="12702"/>
                </a:cubicBezTo>
                <a:lnTo>
                  <a:pt x="1063" y="12668"/>
                </a:lnTo>
                <a:cubicBezTo>
                  <a:pt x="685" y="13217"/>
                  <a:pt x="475" y="13940"/>
                  <a:pt x="475" y="14690"/>
                </a:cubicBezTo>
                <a:cubicBezTo>
                  <a:pt x="475" y="16325"/>
                  <a:pt x="1451" y="17650"/>
                  <a:pt x="2655" y="17650"/>
                </a:cubicBezTo>
                <a:cubicBezTo>
                  <a:pt x="2739" y="17649"/>
                  <a:pt x="2824" y="17643"/>
                  <a:pt x="2909" y="17629"/>
                </a:cubicBezTo>
                <a:lnTo>
                  <a:pt x="2897" y="17649"/>
                </a:lnTo>
                <a:cubicBezTo>
                  <a:pt x="3585" y="19288"/>
                  <a:pt x="4863" y="20299"/>
                  <a:pt x="6247" y="20299"/>
                </a:cubicBezTo>
                <a:cubicBezTo>
                  <a:pt x="6947" y="20299"/>
                  <a:pt x="7635" y="20039"/>
                  <a:pt x="8235" y="19546"/>
                </a:cubicBezTo>
                <a:lnTo>
                  <a:pt x="8229" y="19550"/>
                </a:lnTo>
                <a:cubicBezTo>
                  <a:pt x="8855" y="20829"/>
                  <a:pt x="9908" y="21596"/>
                  <a:pt x="11036" y="21596"/>
                </a:cubicBezTo>
                <a:cubicBezTo>
                  <a:pt x="12523" y="21596"/>
                  <a:pt x="13836" y="20267"/>
                  <a:pt x="14267" y="18324"/>
                </a:cubicBezTo>
                <a:lnTo>
                  <a:pt x="14270" y="18350"/>
                </a:lnTo>
                <a:cubicBezTo>
                  <a:pt x="14730" y="18740"/>
                  <a:pt x="15260" y="18946"/>
                  <a:pt x="15802" y="18946"/>
                </a:cubicBezTo>
                <a:cubicBezTo>
                  <a:pt x="17390" y="18946"/>
                  <a:pt x="18682" y="17205"/>
                  <a:pt x="18694" y="15045"/>
                </a:cubicBezTo>
                <a:lnTo>
                  <a:pt x="18689" y="15035"/>
                </a:lnTo>
                <a:cubicBezTo>
                  <a:pt x="20357" y="14710"/>
                  <a:pt x="21597" y="12765"/>
                  <a:pt x="21597" y="10472"/>
                </a:cubicBezTo>
                <a:cubicBezTo>
                  <a:pt x="21597" y="9456"/>
                  <a:pt x="21350" y="8469"/>
                  <a:pt x="20896" y="7663"/>
                </a:cubicBezTo>
                <a:lnTo>
                  <a:pt x="20889" y="7661"/>
                </a:lnTo>
                <a:cubicBezTo>
                  <a:pt x="21031" y="7208"/>
                  <a:pt x="21105" y="6721"/>
                  <a:pt x="21105" y="6228"/>
                </a:cubicBezTo>
                <a:cubicBezTo>
                  <a:pt x="21105" y="4588"/>
                  <a:pt x="20299" y="3150"/>
                  <a:pt x="19139" y="2719"/>
                </a:cubicBezTo>
                <a:lnTo>
                  <a:pt x="19148" y="2712"/>
                </a:lnTo>
                <a:cubicBezTo>
                  <a:pt x="18940" y="1142"/>
                  <a:pt x="17933" y="0"/>
                  <a:pt x="16758" y="0"/>
                </a:cubicBezTo>
                <a:cubicBezTo>
                  <a:pt x="16044" y="0"/>
                  <a:pt x="15367" y="426"/>
                  <a:pt x="14905" y="1165"/>
                </a:cubicBezTo>
                <a:lnTo>
                  <a:pt x="14909" y="1170"/>
                </a:lnTo>
                <a:cubicBezTo>
                  <a:pt x="14497" y="432"/>
                  <a:pt x="13855" y="0"/>
                  <a:pt x="13174" y="0"/>
                </a:cubicBezTo>
                <a:cubicBezTo>
                  <a:pt x="12347" y="0"/>
                  <a:pt x="11590" y="637"/>
                  <a:pt x="11221" y="1645"/>
                </a:cubicBezTo>
                <a:lnTo>
                  <a:pt x="11229" y="1694"/>
                </a:lnTo>
                <a:cubicBezTo>
                  <a:pt x="10730" y="1024"/>
                  <a:pt x="10058" y="650"/>
                  <a:pt x="9358" y="650"/>
                </a:cubicBezTo>
                <a:cubicBezTo>
                  <a:pt x="8372" y="650"/>
                  <a:pt x="7466" y="1391"/>
                  <a:pt x="7003" y="2578"/>
                </a:cubicBezTo>
                <a:lnTo>
                  <a:pt x="6995" y="2602"/>
                </a:lnTo>
                <a:cubicBezTo>
                  <a:pt x="6477" y="2189"/>
                  <a:pt x="5888" y="1972"/>
                  <a:pt x="5288" y="1972"/>
                </a:cubicBezTo>
                <a:cubicBezTo>
                  <a:pt x="3423" y="1972"/>
                  <a:pt x="1912" y="4029"/>
                  <a:pt x="1912" y="6567"/>
                </a:cubicBezTo>
                <a:cubicBezTo>
                  <a:pt x="1912" y="6774"/>
                  <a:pt x="1922" y="6981"/>
                  <a:pt x="1942" y="7186"/>
                </a:cubicBezTo>
                <a:close/>
              </a:path>
              <a:path w="21600" h="21600" fill="none" extrusionOk="0">
                <a:moveTo>
                  <a:pt x="1074" y="12702"/>
                </a:moveTo>
                <a:cubicBezTo>
                  <a:pt x="1407" y="12969"/>
                  <a:pt x="1786" y="13109"/>
                  <a:pt x="2172" y="13109"/>
                </a:cubicBezTo>
                <a:cubicBezTo>
                  <a:pt x="2228" y="13109"/>
                  <a:pt x="2285" y="13107"/>
                  <a:pt x="2341" y="13101"/>
                </a:cubicBezTo>
              </a:path>
              <a:path w="21600" h="21600" fill="none" extrusionOk="0">
                <a:moveTo>
                  <a:pt x="2909" y="17629"/>
                </a:moveTo>
                <a:cubicBezTo>
                  <a:pt x="3099" y="17599"/>
                  <a:pt x="3285" y="17535"/>
                  <a:pt x="3463" y="17439"/>
                </a:cubicBezTo>
              </a:path>
              <a:path w="21600" h="21600" fill="none" extrusionOk="0">
                <a:moveTo>
                  <a:pt x="7895" y="18680"/>
                </a:moveTo>
                <a:cubicBezTo>
                  <a:pt x="7983" y="18985"/>
                  <a:pt x="8095" y="19277"/>
                  <a:pt x="8229" y="19550"/>
                </a:cubicBezTo>
              </a:path>
              <a:path w="21600" h="21600" fill="none" extrusionOk="0">
                <a:moveTo>
                  <a:pt x="14267" y="18324"/>
                </a:moveTo>
                <a:cubicBezTo>
                  <a:pt x="14336" y="18013"/>
                  <a:pt x="14380" y="17693"/>
                  <a:pt x="14400" y="17370"/>
                </a:cubicBezTo>
              </a:path>
              <a:path w="21600" h="21600" fill="none" extrusionOk="0">
                <a:moveTo>
                  <a:pt x="18694" y="15045"/>
                </a:moveTo>
                <a:cubicBezTo>
                  <a:pt x="18694" y="15034"/>
                  <a:pt x="18695" y="15024"/>
                  <a:pt x="18695" y="15013"/>
                </a:cubicBezTo>
                <a:cubicBezTo>
                  <a:pt x="18695" y="13508"/>
                  <a:pt x="18063" y="12136"/>
                  <a:pt x="17069" y="11477"/>
                </a:cubicBezTo>
              </a:path>
              <a:path w="21600" h="21600" fill="none" extrusionOk="0">
                <a:moveTo>
                  <a:pt x="20165" y="8999"/>
                </a:moveTo>
                <a:cubicBezTo>
                  <a:pt x="20479" y="8635"/>
                  <a:pt x="20726" y="8177"/>
                  <a:pt x="20889" y="7661"/>
                </a:cubicBezTo>
              </a:path>
              <a:path w="21600" h="21600" fill="none" extrusionOk="0">
                <a:moveTo>
                  <a:pt x="19186" y="3344"/>
                </a:moveTo>
                <a:cubicBezTo>
                  <a:pt x="19186" y="3328"/>
                  <a:pt x="19187" y="3313"/>
                  <a:pt x="19187" y="3297"/>
                </a:cubicBezTo>
                <a:cubicBezTo>
                  <a:pt x="19187" y="3101"/>
                  <a:pt x="19174" y="2905"/>
                  <a:pt x="19148" y="2712"/>
                </a:cubicBezTo>
              </a:path>
              <a:path w="21600" h="21600" fill="none" extrusionOk="0">
                <a:moveTo>
                  <a:pt x="14905" y="1165"/>
                </a:moveTo>
                <a:cubicBezTo>
                  <a:pt x="14754" y="1408"/>
                  <a:pt x="14629" y="1679"/>
                  <a:pt x="14535" y="1971"/>
                </a:cubicBezTo>
              </a:path>
              <a:path w="21600" h="21600" fill="none" extrusionOk="0">
                <a:moveTo>
                  <a:pt x="11221" y="1645"/>
                </a:moveTo>
                <a:cubicBezTo>
                  <a:pt x="11140" y="1866"/>
                  <a:pt x="11080" y="2099"/>
                  <a:pt x="11041" y="2340"/>
                </a:cubicBezTo>
              </a:path>
              <a:path w="21600" h="21600" fill="none" extrusionOk="0">
                <a:moveTo>
                  <a:pt x="7645" y="3276"/>
                </a:moveTo>
                <a:cubicBezTo>
                  <a:pt x="7449" y="3016"/>
                  <a:pt x="7231" y="2790"/>
                  <a:pt x="6995" y="2602"/>
                </a:cubicBezTo>
              </a:path>
              <a:path w="21600" h="21600" fill="none" extrusionOk="0">
                <a:moveTo>
                  <a:pt x="1942" y="7186"/>
                </a:moveTo>
                <a:cubicBezTo>
                  <a:pt x="1966" y="7426"/>
                  <a:pt x="2004" y="7663"/>
                  <a:pt x="2056" y="7895"/>
                </a:cubicBezTo>
              </a:path>
            </a:pathLst>
          </a:custGeom>
          <a:solidFill>
            <a:srgbClr val="FFBE7D"/>
          </a:soli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/>
          <a:lstStyle/>
          <a:p>
            <a:endParaRPr lang="en-US"/>
          </a:p>
        </p:txBody>
      </p:sp>
      <p:cxnSp>
        <p:nvCxnSpPr>
          <p:cNvPr id="12" name="AutoShape 16"/>
          <p:cNvCxnSpPr>
            <a:cxnSpLocks noChangeShapeType="1"/>
            <a:stCxn id="5" idx="1"/>
            <a:endCxn id="6" idx="0"/>
          </p:cNvCxnSpPr>
          <p:nvPr/>
        </p:nvCxnSpPr>
        <p:spPr bwMode="auto">
          <a:xfrm>
            <a:off x="4530357" y="3086956"/>
            <a:ext cx="76200" cy="2524125"/>
          </a:xfrm>
          <a:prstGeom prst="straightConnector1">
            <a:avLst/>
          </a:prstGeom>
          <a:noFill/>
          <a:ln w="63500">
            <a:solidFill>
              <a:srgbClr val="FF3300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13" name="AutoShape 17"/>
          <p:cNvCxnSpPr>
            <a:cxnSpLocks noChangeShapeType="1"/>
            <a:stCxn id="5" idx="7"/>
            <a:endCxn id="8" idx="6"/>
          </p:cNvCxnSpPr>
          <p:nvPr/>
        </p:nvCxnSpPr>
        <p:spPr bwMode="auto">
          <a:xfrm flipV="1">
            <a:off x="4735144" y="2683731"/>
            <a:ext cx="3476625" cy="76200"/>
          </a:xfrm>
          <a:prstGeom prst="straightConnector1">
            <a:avLst/>
          </a:prstGeom>
          <a:noFill/>
          <a:ln w="63500">
            <a:solidFill>
              <a:srgbClr val="FF3300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14" name="AutoShape 18"/>
          <p:cNvCxnSpPr>
            <a:cxnSpLocks noChangeShapeType="1"/>
            <a:stCxn id="5" idx="8"/>
            <a:endCxn id="9" idx="0"/>
          </p:cNvCxnSpPr>
          <p:nvPr/>
        </p:nvCxnSpPr>
        <p:spPr bwMode="auto">
          <a:xfrm>
            <a:off x="4781182" y="2966306"/>
            <a:ext cx="404812" cy="855663"/>
          </a:xfrm>
          <a:prstGeom prst="straightConnector1">
            <a:avLst/>
          </a:prstGeom>
          <a:noFill/>
          <a:ln w="63500">
            <a:solidFill>
              <a:schemeClr val="accent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15" name="AutoShape 19"/>
          <p:cNvCxnSpPr>
            <a:cxnSpLocks noChangeShapeType="1"/>
            <a:stCxn id="6" idx="2"/>
            <a:endCxn id="7" idx="0"/>
          </p:cNvCxnSpPr>
          <p:nvPr/>
        </p:nvCxnSpPr>
        <p:spPr bwMode="auto">
          <a:xfrm flipV="1">
            <a:off x="4811344" y="5034819"/>
            <a:ext cx="374650" cy="576262"/>
          </a:xfrm>
          <a:prstGeom prst="straightConnector1">
            <a:avLst/>
          </a:prstGeom>
          <a:noFill/>
          <a:ln w="63500">
            <a:solidFill>
              <a:schemeClr val="accent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16" name="AutoShape 20"/>
          <p:cNvCxnSpPr>
            <a:cxnSpLocks noChangeShapeType="1"/>
            <a:stCxn id="4" idx="3"/>
            <a:endCxn id="11" idx="2"/>
          </p:cNvCxnSpPr>
          <p:nvPr/>
        </p:nvCxnSpPr>
        <p:spPr bwMode="auto">
          <a:xfrm flipH="1" flipV="1">
            <a:off x="8000632" y="4964969"/>
            <a:ext cx="211137" cy="646112"/>
          </a:xfrm>
          <a:prstGeom prst="straightConnector1">
            <a:avLst/>
          </a:prstGeom>
          <a:noFill/>
          <a:ln w="63500">
            <a:solidFill>
              <a:schemeClr val="accent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17" name="AutoShape 21"/>
          <p:cNvCxnSpPr>
            <a:cxnSpLocks noChangeShapeType="1"/>
            <a:stCxn id="8" idx="9"/>
            <a:endCxn id="10" idx="3"/>
          </p:cNvCxnSpPr>
          <p:nvPr/>
        </p:nvCxnSpPr>
        <p:spPr bwMode="auto">
          <a:xfrm flipH="1">
            <a:off x="7468819" y="2890106"/>
            <a:ext cx="696913" cy="539750"/>
          </a:xfrm>
          <a:prstGeom prst="straightConnector1">
            <a:avLst/>
          </a:prstGeom>
          <a:noFill/>
          <a:ln w="63500">
            <a:solidFill>
              <a:schemeClr val="accent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18" name="AutoShape 22"/>
          <p:cNvCxnSpPr>
            <a:cxnSpLocks noChangeShapeType="1"/>
            <a:stCxn id="8" idx="1"/>
            <a:endCxn id="4" idx="0"/>
          </p:cNvCxnSpPr>
          <p:nvPr/>
        </p:nvCxnSpPr>
        <p:spPr bwMode="auto">
          <a:xfrm>
            <a:off x="8416557" y="3010756"/>
            <a:ext cx="0" cy="2600325"/>
          </a:xfrm>
          <a:prstGeom prst="straightConnector1">
            <a:avLst/>
          </a:prstGeom>
          <a:noFill/>
          <a:ln w="63500">
            <a:solidFill>
              <a:srgbClr val="FF3300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19" name="AutoShape 23"/>
          <p:cNvCxnSpPr>
            <a:cxnSpLocks noChangeShapeType="1"/>
            <a:stCxn id="7" idx="2"/>
            <a:endCxn id="11" idx="0"/>
          </p:cNvCxnSpPr>
          <p:nvPr/>
        </p:nvCxnSpPr>
        <p:spPr bwMode="auto">
          <a:xfrm flipV="1">
            <a:off x="6248032" y="4964969"/>
            <a:ext cx="690562" cy="69850"/>
          </a:xfrm>
          <a:prstGeom prst="straightConnector1">
            <a:avLst/>
          </a:prstGeom>
          <a:noFill/>
          <a:ln w="63500">
            <a:solidFill>
              <a:schemeClr val="accent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20" name="AutoShape 24"/>
          <p:cNvCxnSpPr>
            <a:cxnSpLocks noChangeShapeType="1"/>
            <a:stCxn id="9" idx="1"/>
            <a:endCxn id="7" idx="3"/>
          </p:cNvCxnSpPr>
          <p:nvPr/>
        </p:nvCxnSpPr>
        <p:spPr bwMode="auto">
          <a:xfrm>
            <a:off x="5716219" y="4179156"/>
            <a:ext cx="0" cy="539750"/>
          </a:xfrm>
          <a:prstGeom prst="straightConnector1">
            <a:avLst/>
          </a:prstGeom>
          <a:noFill/>
          <a:ln w="63500">
            <a:solidFill>
              <a:schemeClr val="accent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21" name="AutoShape 25"/>
          <p:cNvCxnSpPr>
            <a:cxnSpLocks noChangeShapeType="1"/>
            <a:stCxn id="9" idx="2"/>
            <a:endCxn id="10" idx="0"/>
          </p:cNvCxnSpPr>
          <p:nvPr/>
        </p:nvCxnSpPr>
        <p:spPr bwMode="auto">
          <a:xfrm flipV="1">
            <a:off x="6248032" y="3745769"/>
            <a:ext cx="690562" cy="76200"/>
          </a:xfrm>
          <a:prstGeom prst="straightConnector1">
            <a:avLst/>
          </a:prstGeom>
          <a:noFill/>
          <a:ln w="63500">
            <a:solidFill>
              <a:schemeClr val="accent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22" name="AutoShape 26"/>
          <p:cNvCxnSpPr>
            <a:cxnSpLocks noChangeShapeType="1"/>
            <a:stCxn id="10" idx="1"/>
            <a:endCxn id="11" idx="3"/>
          </p:cNvCxnSpPr>
          <p:nvPr/>
        </p:nvCxnSpPr>
        <p:spPr bwMode="auto">
          <a:xfrm>
            <a:off x="7468819" y="4102956"/>
            <a:ext cx="0" cy="546100"/>
          </a:xfrm>
          <a:prstGeom prst="straightConnector1">
            <a:avLst/>
          </a:prstGeom>
          <a:noFill/>
          <a:ln w="63500">
            <a:solidFill>
              <a:schemeClr val="accent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23" name="AutoShape 27"/>
          <p:cNvCxnSpPr>
            <a:cxnSpLocks noChangeShapeType="1"/>
            <a:stCxn id="9" idx="1"/>
            <a:endCxn id="11" idx="3"/>
          </p:cNvCxnSpPr>
          <p:nvPr/>
        </p:nvCxnSpPr>
        <p:spPr bwMode="auto">
          <a:xfrm>
            <a:off x="5716219" y="4179156"/>
            <a:ext cx="1752600" cy="469900"/>
          </a:xfrm>
          <a:prstGeom prst="straightConnector1">
            <a:avLst/>
          </a:prstGeom>
          <a:noFill/>
          <a:ln w="63500">
            <a:solidFill>
              <a:schemeClr val="accent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24" name="AutoShape 28"/>
          <p:cNvCxnSpPr>
            <a:cxnSpLocks noChangeShapeType="1"/>
            <a:stCxn id="7" idx="3"/>
            <a:endCxn id="10" idx="1"/>
          </p:cNvCxnSpPr>
          <p:nvPr/>
        </p:nvCxnSpPr>
        <p:spPr bwMode="auto">
          <a:xfrm flipV="1">
            <a:off x="5716219" y="4102956"/>
            <a:ext cx="1752600" cy="615950"/>
          </a:xfrm>
          <a:prstGeom prst="straightConnector1">
            <a:avLst/>
          </a:prstGeom>
          <a:noFill/>
          <a:ln w="63500">
            <a:solidFill>
              <a:schemeClr val="accent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25" name="Slide Number Placeholder 2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83319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Triangle Inequality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301752" y="1527048"/>
            <a:ext cx="4084387" cy="4568952"/>
          </a:xfrm>
        </p:spPr>
        <p:txBody>
          <a:bodyPr/>
          <a:lstStyle/>
          <a:p>
            <a:r>
              <a:rPr lang="en-US" dirty="0" smtClean="0"/>
              <a:t>Best Path ≠ Direct Path</a:t>
            </a:r>
            <a:endParaRPr lang="en-US" dirty="0"/>
          </a:p>
        </p:txBody>
      </p:sp>
      <p:sp>
        <p:nvSpPr>
          <p:cNvPr id="5" name="computr2"/>
          <p:cNvSpPr>
            <a:spLocks noEditPoints="1" noChangeArrowheads="1"/>
          </p:cNvSpPr>
          <p:nvPr/>
        </p:nvSpPr>
        <p:spPr bwMode="auto">
          <a:xfrm>
            <a:off x="4192219" y="2639281"/>
            <a:ext cx="676275" cy="447675"/>
          </a:xfrm>
          <a:custGeom>
            <a:avLst/>
            <a:gdLst>
              <a:gd name="T0" fmla="*/ 10800 w 21600"/>
              <a:gd name="T1" fmla="*/ 0 h 21600"/>
              <a:gd name="T2" fmla="*/ 10800 w 21600"/>
              <a:gd name="T3" fmla="*/ 21600 h 21600"/>
              <a:gd name="T4" fmla="*/ 17326 w 21600"/>
              <a:gd name="T5" fmla="*/ 0 h 21600"/>
              <a:gd name="T6" fmla="*/ 4274 w 21600"/>
              <a:gd name="T7" fmla="*/ 0 h 21600"/>
              <a:gd name="T8" fmla="*/ 4274 w 21600"/>
              <a:gd name="T9" fmla="*/ 11631 h 21600"/>
              <a:gd name="T10" fmla="*/ 17326 w 21600"/>
              <a:gd name="T11" fmla="*/ 11631 h 21600"/>
              <a:gd name="T12" fmla="*/ 4274 w 21600"/>
              <a:gd name="T13" fmla="*/ 5816 h 21600"/>
              <a:gd name="T14" fmla="*/ 17326 w 21600"/>
              <a:gd name="T15" fmla="*/ 5816 h 21600"/>
              <a:gd name="T16" fmla="*/ 18828 w 21600"/>
              <a:gd name="T17" fmla="*/ 15785 h 21600"/>
              <a:gd name="T18" fmla="*/ 2772 w 21600"/>
              <a:gd name="T19" fmla="*/ 15785 h 21600"/>
              <a:gd name="T20" fmla="*/ 6194 w 21600"/>
              <a:gd name="T21" fmla="*/ 1913 h 21600"/>
              <a:gd name="T22" fmla="*/ 15565 w 21600"/>
              <a:gd name="T23" fmla="*/ 9747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</a:cxnLst>
            <a:rect l="T20" t="T21" r="T22" b="T23"/>
            <a:pathLst>
              <a:path w="21600" h="21600" extrusionOk="0">
                <a:moveTo>
                  <a:pt x="21022" y="20295"/>
                </a:moveTo>
                <a:lnTo>
                  <a:pt x="18828" y="18396"/>
                </a:lnTo>
                <a:lnTo>
                  <a:pt x="18828" y="13174"/>
                </a:lnTo>
                <a:lnTo>
                  <a:pt x="15478" y="13174"/>
                </a:lnTo>
                <a:lnTo>
                  <a:pt x="15478" y="11631"/>
                </a:lnTo>
                <a:lnTo>
                  <a:pt x="17326" y="11631"/>
                </a:lnTo>
                <a:lnTo>
                  <a:pt x="17326" y="11156"/>
                </a:lnTo>
                <a:lnTo>
                  <a:pt x="17326" y="0"/>
                </a:lnTo>
                <a:lnTo>
                  <a:pt x="10858" y="0"/>
                </a:lnTo>
                <a:lnTo>
                  <a:pt x="4274" y="0"/>
                </a:lnTo>
                <a:lnTo>
                  <a:pt x="4274" y="11037"/>
                </a:lnTo>
                <a:lnTo>
                  <a:pt x="4274" y="11631"/>
                </a:lnTo>
                <a:lnTo>
                  <a:pt x="6122" y="11631"/>
                </a:lnTo>
                <a:lnTo>
                  <a:pt x="6122" y="13174"/>
                </a:lnTo>
                <a:lnTo>
                  <a:pt x="2772" y="13174"/>
                </a:lnTo>
                <a:lnTo>
                  <a:pt x="2772" y="18514"/>
                </a:lnTo>
                <a:lnTo>
                  <a:pt x="693" y="20295"/>
                </a:lnTo>
                <a:lnTo>
                  <a:pt x="462" y="20413"/>
                </a:lnTo>
                <a:lnTo>
                  <a:pt x="231" y="20651"/>
                </a:lnTo>
                <a:lnTo>
                  <a:pt x="116" y="20888"/>
                </a:lnTo>
                <a:lnTo>
                  <a:pt x="0" y="21125"/>
                </a:lnTo>
                <a:lnTo>
                  <a:pt x="0" y="21244"/>
                </a:lnTo>
                <a:lnTo>
                  <a:pt x="116" y="21363"/>
                </a:lnTo>
                <a:lnTo>
                  <a:pt x="116" y="21481"/>
                </a:lnTo>
                <a:lnTo>
                  <a:pt x="231" y="21481"/>
                </a:lnTo>
                <a:lnTo>
                  <a:pt x="347" y="21600"/>
                </a:lnTo>
                <a:lnTo>
                  <a:pt x="578" y="21600"/>
                </a:lnTo>
                <a:lnTo>
                  <a:pt x="693" y="21600"/>
                </a:lnTo>
                <a:lnTo>
                  <a:pt x="10858" y="21600"/>
                </a:lnTo>
                <a:lnTo>
                  <a:pt x="20907" y="21600"/>
                </a:lnTo>
                <a:lnTo>
                  <a:pt x="21138" y="21600"/>
                </a:lnTo>
                <a:lnTo>
                  <a:pt x="21253" y="21600"/>
                </a:lnTo>
                <a:lnTo>
                  <a:pt x="21369" y="21481"/>
                </a:lnTo>
                <a:lnTo>
                  <a:pt x="21484" y="21481"/>
                </a:lnTo>
                <a:lnTo>
                  <a:pt x="21600" y="21363"/>
                </a:lnTo>
                <a:lnTo>
                  <a:pt x="21600" y="21244"/>
                </a:lnTo>
                <a:lnTo>
                  <a:pt x="21600" y="21125"/>
                </a:lnTo>
                <a:lnTo>
                  <a:pt x="21484" y="20888"/>
                </a:lnTo>
                <a:lnTo>
                  <a:pt x="21369" y="20651"/>
                </a:lnTo>
                <a:lnTo>
                  <a:pt x="21253" y="20413"/>
                </a:lnTo>
                <a:lnTo>
                  <a:pt x="21022" y="20295"/>
                </a:lnTo>
                <a:close/>
              </a:path>
              <a:path w="21600" h="21600" extrusionOk="0">
                <a:moveTo>
                  <a:pt x="18019" y="18514"/>
                </a:moveTo>
                <a:lnTo>
                  <a:pt x="17326" y="17921"/>
                </a:lnTo>
                <a:lnTo>
                  <a:pt x="4389" y="17921"/>
                </a:lnTo>
                <a:lnTo>
                  <a:pt x="3696" y="18514"/>
                </a:lnTo>
                <a:lnTo>
                  <a:pt x="18019" y="18514"/>
                </a:lnTo>
                <a:close/>
              </a:path>
              <a:path w="21600" h="21600" extrusionOk="0">
                <a:moveTo>
                  <a:pt x="19174" y="19701"/>
                </a:moveTo>
                <a:lnTo>
                  <a:pt x="18481" y="19108"/>
                </a:lnTo>
                <a:lnTo>
                  <a:pt x="3119" y="19108"/>
                </a:lnTo>
                <a:lnTo>
                  <a:pt x="2426" y="19701"/>
                </a:lnTo>
                <a:lnTo>
                  <a:pt x="19174" y="19701"/>
                </a:lnTo>
                <a:close/>
              </a:path>
              <a:path w="21600" h="21600" extrusionOk="0">
                <a:moveTo>
                  <a:pt x="20560" y="20769"/>
                </a:moveTo>
                <a:lnTo>
                  <a:pt x="19867" y="20176"/>
                </a:lnTo>
                <a:lnTo>
                  <a:pt x="1848" y="20176"/>
                </a:lnTo>
                <a:lnTo>
                  <a:pt x="1155" y="20769"/>
                </a:lnTo>
                <a:lnTo>
                  <a:pt x="20560" y="20769"/>
                </a:lnTo>
                <a:close/>
              </a:path>
              <a:path w="21600" h="21600" extrusionOk="0">
                <a:moveTo>
                  <a:pt x="18828" y="18396"/>
                </a:moveTo>
                <a:lnTo>
                  <a:pt x="17442" y="17209"/>
                </a:lnTo>
                <a:lnTo>
                  <a:pt x="4158" y="17209"/>
                </a:lnTo>
                <a:lnTo>
                  <a:pt x="2772" y="18514"/>
                </a:lnTo>
                <a:moveTo>
                  <a:pt x="13168" y="14123"/>
                </a:moveTo>
                <a:lnTo>
                  <a:pt x="13168" y="14716"/>
                </a:lnTo>
                <a:lnTo>
                  <a:pt x="17788" y="14716"/>
                </a:lnTo>
                <a:lnTo>
                  <a:pt x="17788" y="14123"/>
                </a:lnTo>
                <a:lnTo>
                  <a:pt x="13168" y="14123"/>
                </a:lnTo>
                <a:close/>
              </a:path>
              <a:path w="21600" h="21600" extrusionOk="0">
                <a:moveTo>
                  <a:pt x="6122" y="1899"/>
                </a:moveTo>
                <a:lnTo>
                  <a:pt x="6122" y="9732"/>
                </a:lnTo>
                <a:lnTo>
                  <a:pt x="15478" y="9732"/>
                </a:lnTo>
                <a:lnTo>
                  <a:pt x="15478" y="1899"/>
                </a:lnTo>
                <a:lnTo>
                  <a:pt x="6122" y="1899"/>
                </a:lnTo>
                <a:moveTo>
                  <a:pt x="6122" y="11631"/>
                </a:moveTo>
                <a:lnTo>
                  <a:pt x="15478" y="11631"/>
                </a:lnTo>
                <a:lnTo>
                  <a:pt x="15478" y="13174"/>
                </a:lnTo>
                <a:lnTo>
                  <a:pt x="6122" y="13174"/>
                </a:lnTo>
                <a:lnTo>
                  <a:pt x="6122" y="11631"/>
                </a:lnTo>
                <a:close/>
              </a:path>
            </a:pathLst>
          </a:custGeom>
          <a:solidFill>
            <a:srgbClr val="FFFFCC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6" name="computr2"/>
          <p:cNvSpPr>
            <a:spLocks noEditPoints="1" noChangeArrowheads="1"/>
          </p:cNvSpPr>
          <p:nvPr/>
        </p:nvSpPr>
        <p:spPr bwMode="auto">
          <a:xfrm>
            <a:off x="4268419" y="5611081"/>
            <a:ext cx="676275" cy="523875"/>
          </a:xfrm>
          <a:custGeom>
            <a:avLst/>
            <a:gdLst>
              <a:gd name="T0" fmla="*/ 10800 w 21600"/>
              <a:gd name="T1" fmla="*/ 0 h 21600"/>
              <a:gd name="T2" fmla="*/ 10800 w 21600"/>
              <a:gd name="T3" fmla="*/ 21600 h 21600"/>
              <a:gd name="T4" fmla="*/ 17326 w 21600"/>
              <a:gd name="T5" fmla="*/ 0 h 21600"/>
              <a:gd name="T6" fmla="*/ 4274 w 21600"/>
              <a:gd name="T7" fmla="*/ 0 h 21600"/>
              <a:gd name="T8" fmla="*/ 4274 w 21600"/>
              <a:gd name="T9" fmla="*/ 11631 h 21600"/>
              <a:gd name="T10" fmla="*/ 17326 w 21600"/>
              <a:gd name="T11" fmla="*/ 11631 h 21600"/>
              <a:gd name="T12" fmla="*/ 4274 w 21600"/>
              <a:gd name="T13" fmla="*/ 5816 h 21600"/>
              <a:gd name="T14" fmla="*/ 17326 w 21600"/>
              <a:gd name="T15" fmla="*/ 5816 h 21600"/>
              <a:gd name="T16" fmla="*/ 18828 w 21600"/>
              <a:gd name="T17" fmla="*/ 15785 h 21600"/>
              <a:gd name="T18" fmla="*/ 2772 w 21600"/>
              <a:gd name="T19" fmla="*/ 15785 h 21600"/>
              <a:gd name="T20" fmla="*/ 6194 w 21600"/>
              <a:gd name="T21" fmla="*/ 1913 h 21600"/>
              <a:gd name="T22" fmla="*/ 15565 w 21600"/>
              <a:gd name="T23" fmla="*/ 9747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</a:cxnLst>
            <a:rect l="T20" t="T21" r="T22" b="T23"/>
            <a:pathLst>
              <a:path w="21600" h="21600" extrusionOk="0">
                <a:moveTo>
                  <a:pt x="21022" y="20295"/>
                </a:moveTo>
                <a:lnTo>
                  <a:pt x="18828" y="18396"/>
                </a:lnTo>
                <a:lnTo>
                  <a:pt x="18828" y="13174"/>
                </a:lnTo>
                <a:lnTo>
                  <a:pt x="15478" y="13174"/>
                </a:lnTo>
                <a:lnTo>
                  <a:pt x="15478" y="11631"/>
                </a:lnTo>
                <a:lnTo>
                  <a:pt x="17326" y="11631"/>
                </a:lnTo>
                <a:lnTo>
                  <a:pt x="17326" y="11156"/>
                </a:lnTo>
                <a:lnTo>
                  <a:pt x="17326" y="0"/>
                </a:lnTo>
                <a:lnTo>
                  <a:pt x="10858" y="0"/>
                </a:lnTo>
                <a:lnTo>
                  <a:pt x="4274" y="0"/>
                </a:lnTo>
                <a:lnTo>
                  <a:pt x="4274" y="11037"/>
                </a:lnTo>
                <a:lnTo>
                  <a:pt x="4274" y="11631"/>
                </a:lnTo>
                <a:lnTo>
                  <a:pt x="6122" y="11631"/>
                </a:lnTo>
                <a:lnTo>
                  <a:pt x="6122" y="13174"/>
                </a:lnTo>
                <a:lnTo>
                  <a:pt x="2772" y="13174"/>
                </a:lnTo>
                <a:lnTo>
                  <a:pt x="2772" y="18514"/>
                </a:lnTo>
                <a:lnTo>
                  <a:pt x="693" y="20295"/>
                </a:lnTo>
                <a:lnTo>
                  <a:pt x="462" y="20413"/>
                </a:lnTo>
                <a:lnTo>
                  <a:pt x="231" y="20651"/>
                </a:lnTo>
                <a:lnTo>
                  <a:pt x="116" y="20888"/>
                </a:lnTo>
                <a:lnTo>
                  <a:pt x="0" y="21125"/>
                </a:lnTo>
                <a:lnTo>
                  <a:pt x="0" y="21244"/>
                </a:lnTo>
                <a:lnTo>
                  <a:pt x="116" y="21363"/>
                </a:lnTo>
                <a:lnTo>
                  <a:pt x="116" y="21481"/>
                </a:lnTo>
                <a:lnTo>
                  <a:pt x="231" y="21481"/>
                </a:lnTo>
                <a:lnTo>
                  <a:pt x="347" y="21600"/>
                </a:lnTo>
                <a:lnTo>
                  <a:pt x="578" y="21600"/>
                </a:lnTo>
                <a:lnTo>
                  <a:pt x="693" y="21600"/>
                </a:lnTo>
                <a:lnTo>
                  <a:pt x="10858" y="21600"/>
                </a:lnTo>
                <a:lnTo>
                  <a:pt x="20907" y="21600"/>
                </a:lnTo>
                <a:lnTo>
                  <a:pt x="21138" y="21600"/>
                </a:lnTo>
                <a:lnTo>
                  <a:pt x="21253" y="21600"/>
                </a:lnTo>
                <a:lnTo>
                  <a:pt x="21369" y="21481"/>
                </a:lnTo>
                <a:lnTo>
                  <a:pt x="21484" y="21481"/>
                </a:lnTo>
                <a:lnTo>
                  <a:pt x="21600" y="21363"/>
                </a:lnTo>
                <a:lnTo>
                  <a:pt x="21600" y="21244"/>
                </a:lnTo>
                <a:lnTo>
                  <a:pt x="21600" y="21125"/>
                </a:lnTo>
                <a:lnTo>
                  <a:pt x="21484" y="20888"/>
                </a:lnTo>
                <a:lnTo>
                  <a:pt x="21369" y="20651"/>
                </a:lnTo>
                <a:lnTo>
                  <a:pt x="21253" y="20413"/>
                </a:lnTo>
                <a:lnTo>
                  <a:pt x="21022" y="20295"/>
                </a:lnTo>
                <a:close/>
              </a:path>
              <a:path w="21600" h="21600" extrusionOk="0">
                <a:moveTo>
                  <a:pt x="18019" y="18514"/>
                </a:moveTo>
                <a:lnTo>
                  <a:pt x="17326" y="17921"/>
                </a:lnTo>
                <a:lnTo>
                  <a:pt x="4389" y="17921"/>
                </a:lnTo>
                <a:lnTo>
                  <a:pt x="3696" y="18514"/>
                </a:lnTo>
                <a:lnTo>
                  <a:pt x="18019" y="18514"/>
                </a:lnTo>
                <a:close/>
              </a:path>
              <a:path w="21600" h="21600" extrusionOk="0">
                <a:moveTo>
                  <a:pt x="19174" y="19701"/>
                </a:moveTo>
                <a:lnTo>
                  <a:pt x="18481" y="19108"/>
                </a:lnTo>
                <a:lnTo>
                  <a:pt x="3119" y="19108"/>
                </a:lnTo>
                <a:lnTo>
                  <a:pt x="2426" y="19701"/>
                </a:lnTo>
                <a:lnTo>
                  <a:pt x="19174" y="19701"/>
                </a:lnTo>
                <a:close/>
              </a:path>
              <a:path w="21600" h="21600" extrusionOk="0">
                <a:moveTo>
                  <a:pt x="20560" y="20769"/>
                </a:moveTo>
                <a:lnTo>
                  <a:pt x="19867" y="20176"/>
                </a:lnTo>
                <a:lnTo>
                  <a:pt x="1848" y="20176"/>
                </a:lnTo>
                <a:lnTo>
                  <a:pt x="1155" y="20769"/>
                </a:lnTo>
                <a:lnTo>
                  <a:pt x="20560" y="20769"/>
                </a:lnTo>
                <a:close/>
              </a:path>
              <a:path w="21600" h="21600" extrusionOk="0">
                <a:moveTo>
                  <a:pt x="18828" y="18396"/>
                </a:moveTo>
                <a:lnTo>
                  <a:pt x="17442" y="17209"/>
                </a:lnTo>
                <a:lnTo>
                  <a:pt x="4158" y="17209"/>
                </a:lnTo>
                <a:lnTo>
                  <a:pt x="2772" y="18514"/>
                </a:lnTo>
                <a:moveTo>
                  <a:pt x="13168" y="14123"/>
                </a:moveTo>
                <a:lnTo>
                  <a:pt x="13168" y="14716"/>
                </a:lnTo>
                <a:lnTo>
                  <a:pt x="17788" y="14716"/>
                </a:lnTo>
                <a:lnTo>
                  <a:pt x="17788" y="14123"/>
                </a:lnTo>
                <a:lnTo>
                  <a:pt x="13168" y="14123"/>
                </a:lnTo>
                <a:close/>
              </a:path>
              <a:path w="21600" h="21600" extrusionOk="0">
                <a:moveTo>
                  <a:pt x="6122" y="1899"/>
                </a:moveTo>
                <a:lnTo>
                  <a:pt x="6122" y="9732"/>
                </a:lnTo>
                <a:lnTo>
                  <a:pt x="15478" y="9732"/>
                </a:lnTo>
                <a:lnTo>
                  <a:pt x="15478" y="1899"/>
                </a:lnTo>
                <a:lnTo>
                  <a:pt x="6122" y="1899"/>
                </a:lnTo>
                <a:moveTo>
                  <a:pt x="6122" y="11631"/>
                </a:moveTo>
                <a:lnTo>
                  <a:pt x="15478" y="11631"/>
                </a:lnTo>
                <a:lnTo>
                  <a:pt x="15478" y="13174"/>
                </a:lnTo>
                <a:lnTo>
                  <a:pt x="6122" y="13174"/>
                </a:lnTo>
                <a:lnTo>
                  <a:pt x="6122" y="11631"/>
                </a:lnTo>
                <a:close/>
              </a:path>
            </a:pathLst>
          </a:custGeom>
          <a:solidFill>
            <a:srgbClr val="FFFFCC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8" name="computr2"/>
          <p:cNvSpPr>
            <a:spLocks noEditPoints="1" noChangeArrowheads="1"/>
          </p:cNvSpPr>
          <p:nvPr/>
        </p:nvSpPr>
        <p:spPr bwMode="auto">
          <a:xfrm>
            <a:off x="8078419" y="2563081"/>
            <a:ext cx="676275" cy="447675"/>
          </a:xfrm>
          <a:custGeom>
            <a:avLst/>
            <a:gdLst>
              <a:gd name="T0" fmla="*/ 10800 w 21600"/>
              <a:gd name="T1" fmla="*/ 0 h 21600"/>
              <a:gd name="T2" fmla="*/ 10800 w 21600"/>
              <a:gd name="T3" fmla="*/ 21600 h 21600"/>
              <a:gd name="T4" fmla="*/ 17326 w 21600"/>
              <a:gd name="T5" fmla="*/ 0 h 21600"/>
              <a:gd name="T6" fmla="*/ 4274 w 21600"/>
              <a:gd name="T7" fmla="*/ 0 h 21600"/>
              <a:gd name="T8" fmla="*/ 4274 w 21600"/>
              <a:gd name="T9" fmla="*/ 11631 h 21600"/>
              <a:gd name="T10" fmla="*/ 17326 w 21600"/>
              <a:gd name="T11" fmla="*/ 11631 h 21600"/>
              <a:gd name="T12" fmla="*/ 4274 w 21600"/>
              <a:gd name="T13" fmla="*/ 5816 h 21600"/>
              <a:gd name="T14" fmla="*/ 17326 w 21600"/>
              <a:gd name="T15" fmla="*/ 5816 h 21600"/>
              <a:gd name="T16" fmla="*/ 18828 w 21600"/>
              <a:gd name="T17" fmla="*/ 15785 h 21600"/>
              <a:gd name="T18" fmla="*/ 2772 w 21600"/>
              <a:gd name="T19" fmla="*/ 15785 h 21600"/>
              <a:gd name="T20" fmla="*/ 6194 w 21600"/>
              <a:gd name="T21" fmla="*/ 1913 h 21600"/>
              <a:gd name="T22" fmla="*/ 15565 w 21600"/>
              <a:gd name="T23" fmla="*/ 9747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</a:cxnLst>
            <a:rect l="T20" t="T21" r="T22" b="T23"/>
            <a:pathLst>
              <a:path w="21600" h="21600" extrusionOk="0">
                <a:moveTo>
                  <a:pt x="21022" y="20295"/>
                </a:moveTo>
                <a:lnTo>
                  <a:pt x="18828" y="18396"/>
                </a:lnTo>
                <a:lnTo>
                  <a:pt x="18828" y="13174"/>
                </a:lnTo>
                <a:lnTo>
                  <a:pt x="15478" y="13174"/>
                </a:lnTo>
                <a:lnTo>
                  <a:pt x="15478" y="11631"/>
                </a:lnTo>
                <a:lnTo>
                  <a:pt x="17326" y="11631"/>
                </a:lnTo>
                <a:lnTo>
                  <a:pt x="17326" y="11156"/>
                </a:lnTo>
                <a:lnTo>
                  <a:pt x="17326" y="0"/>
                </a:lnTo>
                <a:lnTo>
                  <a:pt x="10858" y="0"/>
                </a:lnTo>
                <a:lnTo>
                  <a:pt x="4274" y="0"/>
                </a:lnTo>
                <a:lnTo>
                  <a:pt x="4274" y="11037"/>
                </a:lnTo>
                <a:lnTo>
                  <a:pt x="4274" y="11631"/>
                </a:lnTo>
                <a:lnTo>
                  <a:pt x="6122" y="11631"/>
                </a:lnTo>
                <a:lnTo>
                  <a:pt x="6122" y="13174"/>
                </a:lnTo>
                <a:lnTo>
                  <a:pt x="2772" y="13174"/>
                </a:lnTo>
                <a:lnTo>
                  <a:pt x="2772" y="18514"/>
                </a:lnTo>
                <a:lnTo>
                  <a:pt x="693" y="20295"/>
                </a:lnTo>
                <a:lnTo>
                  <a:pt x="462" y="20413"/>
                </a:lnTo>
                <a:lnTo>
                  <a:pt x="231" y="20651"/>
                </a:lnTo>
                <a:lnTo>
                  <a:pt x="116" y="20888"/>
                </a:lnTo>
                <a:lnTo>
                  <a:pt x="0" y="21125"/>
                </a:lnTo>
                <a:lnTo>
                  <a:pt x="0" y="21244"/>
                </a:lnTo>
                <a:lnTo>
                  <a:pt x="116" y="21363"/>
                </a:lnTo>
                <a:lnTo>
                  <a:pt x="116" y="21481"/>
                </a:lnTo>
                <a:lnTo>
                  <a:pt x="231" y="21481"/>
                </a:lnTo>
                <a:lnTo>
                  <a:pt x="347" y="21600"/>
                </a:lnTo>
                <a:lnTo>
                  <a:pt x="578" y="21600"/>
                </a:lnTo>
                <a:lnTo>
                  <a:pt x="693" y="21600"/>
                </a:lnTo>
                <a:lnTo>
                  <a:pt x="10858" y="21600"/>
                </a:lnTo>
                <a:lnTo>
                  <a:pt x="20907" y="21600"/>
                </a:lnTo>
                <a:lnTo>
                  <a:pt x="21138" y="21600"/>
                </a:lnTo>
                <a:lnTo>
                  <a:pt x="21253" y="21600"/>
                </a:lnTo>
                <a:lnTo>
                  <a:pt x="21369" y="21481"/>
                </a:lnTo>
                <a:lnTo>
                  <a:pt x="21484" y="21481"/>
                </a:lnTo>
                <a:lnTo>
                  <a:pt x="21600" y="21363"/>
                </a:lnTo>
                <a:lnTo>
                  <a:pt x="21600" y="21244"/>
                </a:lnTo>
                <a:lnTo>
                  <a:pt x="21600" y="21125"/>
                </a:lnTo>
                <a:lnTo>
                  <a:pt x="21484" y="20888"/>
                </a:lnTo>
                <a:lnTo>
                  <a:pt x="21369" y="20651"/>
                </a:lnTo>
                <a:lnTo>
                  <a:pt x="21253" y="20413"/>
                </a:lnTo>
                <a:lnTo>
                  <a:pt x="21022" y="20295"/>
                </a:lnTo>
                <a:close/>
              </a:path>
              <a:path w="21600" h="21600" extrusionOk="0">
                <a:moveTo>
                  <a:pt x="18019" y="18514"/>
                </a:moveTo>
                <a:lnTo>
                  <a:pt x="17326" y="17921"/>
                </a:lnTo>
                <a:lnTo>
                  <a:pt x="4389" y="17921"/>
                </a:lnTo>
                <a:lnTo>
                  <a:pt x="3696" y="18514"/>
                </a:lnTo>
                <a:lnTo>
                  <a:pt x="18019" y="18514"/>
                </a:lnTo>
                <a:close/>
              </a:path>
              <a:path w="21600" h="21600" extrusionOk="0">
                <a:moveTo>
                  <a:pt x="19174" y="19701"/>
                </a:moveTo>
                <a:lnTo>
                  <a:pt x="18481" y="19108"/>
                </a:lnTo>
                <a:lnTo>
                  <a:pt x="3119" y="19108"/>
                </a:lnTo>
                <a:lnTo>
                  <a:pt x="2426" y="19701"/>
                </a:lnTo>
                <a:lnTo>
                  <a:pt x="19174" y="19701"/>
                </a:lnTo>
                <a:close/>
              </a:path>
              <a:path w="21600" h="21600" extrusionOk="0">
                <a:moveTo>
                  <a:pt x="20560" y="20769"/>
                </a:moveTo>
                <a:lnTo>
                  <a:pt x="19867" y="20176"/>
                </a:lnTo>
                <a:lnTo>
                  <a:pt x="1848" y="20176"/>
                </a:lnTo>
                <a:lnTo>
                  <a:pt x="1155" y="20769"/>
                </a:lnTo>
                <a:lnTo>
                  <a:pt x="20560" y="20769"/>
                </a:lnTo>
                <a:close/>
              </a:path>
              <a:path w="21600" h="21600" extrusionOk="0">
                <a:moveTo>
                  <a:pt x="18828" y="18396"/>
                </a:moveTo>
                <a:lnTo>
                  <a:pt x="17442" y="17209"/>
                </a:lnTo>
                <a:lnTo>
                  <a:pt x="4158" y="17209"/>
                </a:lnTo>
                <a:lnTo>
                  <a:pt x="2772" y="18514"/>
                </a:lnTo>
                <a:moveTo>
                  <a:pt x="13168" y="14123"/>
                </a:moveTo>
                <a:lnTo>
                  <a:pt x="13168" y="14716"/>
                </a:lnTo>
                <a:lnTo>
                  <a:pt x="17788" y="14716"/>
                </a:lnTo>
                <a:lnTo>
                  <a:pt x="17788" y="14123"/>
                </a:lnTo>
                <a:lnTo>
                  <a:pt x="13168" y="14123"/>
                </a:lnTo>
                <a:close/>
              </a:path>
              <a:path w="21600" h="21600" extrusionOk="0">
                <a:moveTo>
                  <a:pt x="6122" y="1899"/>
                </a:moveTo>
                <a:lnTo>
                  <a:pt x="6122" y="9732"/>
                </a:lnTo>
                <a:lnTo>
                  <a:pt x="15478" y="9732"/>
                </a:lnTo>
                <a:lnTo>
                  <a:pt x="15478" y="1899"/>
                </a:lnTo>
                <a:lnTo>
                  <a:pt x="6122" y="1899"/>
                </a:lnTo>
                <a:moveTo>
                  <a:pt x="6122" y="11631"/>
                </a:moveTo>
                <a:lnTo>
                  <a:pt x="15478" y="11631"/>
                </a:lnTo>
                <a:lnTo>
                  <a:pt x="15478" y="13174"/>
                </a:lnTo>
                <a:lnTo>
                  <a:pt x="6122" y="13174"/>
                </a:lnTo>
                <a:lnTo>
                  <a:pt x="6122" y="11631"/>
                </a:lnTo>
                <a:close/>
              </a:path>
            </a:pathLst>
          </a:custGeom>
          <a:solidFill>
            <a:srgbClr val="FFFFCC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  <p:cxnSp>
        <p:nvCxnSpPr>
          <p:cNvPr id="12" name="AutoShape 16"/>
          <p:cNvCxnSpPr>
            <a:cxnSpLocks noChangeShapeType="1"/>
            <a:stCxn id="5" idx="1"/>
            <a:endCxn id="6" idx="0"/>
          </p:cNvCxnSpPr>
          <p:nvPr/>
        </p:nvCxnSpPr>
        <p:spPr bwMode="auto">
          <a:xfrm>
            <a:off x="4530357" y="3086956"/>
            <a:ext cx="76200" cy="2524125"/>
          </a:xfrm>
          <a:prstGeom prst="straightConnector1">
            <a:avLst/>
          </a:prstGeom>
          <a:noFill/>
          <a:ln w="63500">
            <a:solidFill>
              <a:srgbClr val="FF3300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13" name="AutoShape 17"/>
          <p:cNvCxnSpPr>
            <a:cxnSpLocks noChangeShapeType="1"/>
            <a:stCxn id="5" idx="7"/>
            <a:endCxn id="8" idx="6"/>
          </p:cNvCxnSpPr>
          <p:nvPr/>
        </p:nvCxnSpPr>
        <p:spPr bwMode="auto">
          <a:xfrm flipV="1">
            <a:off x="4735144" y="2683731"/>
            <a:ext cx="3476625" cy="76200"/>
          </a:xfrm>
          <a:prstGeom prst="straightConnector1">
            <a:avLst/>
          </a:prstGeom>
          <a:noFill/>
          <a:ln w="63500">
            <a:solidFill>
              <a:srgbClr val="FF3300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15" name="AutoShape 19"/>
          <p:cNvCxnSpPr>
            <a:cxnSpLocks noChangeShapeType="1"/>
            <a:stCxn id="6" idx="2"/>
            <a:endCxn id="8" idx="9"/>
          </p:cNvCxnSpPr>
          <p:nvPr/>
        </p:nvCxnSpPr>
        <p:spPr bwMode="auto">
          <a:xfrm flipV="1">
            <a:off x="4810879" y="2890236"/>
            <a:ext cx="3354329" cy="2720845"/>
          </a:xfrm>
          <a:prstGeom prst="straightConnector1">
            <a:avLst/>
          </a:prstGeom>
          <a:noFill/>
          <a:ln w="63500">
            <a:solidFill>
              <a:schemeClr val="accent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25" name="Slide Number Placeholder 2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7</a:t>
            </a:fld>
            <a:endParaRPr lang="en-US"/>
          </a:p>
        </p:txBody>
      </p:sp>
      <p:pic>
        <p:nvPicPr>
          <p:cNvPr id="1027" name="Picture 3" descr="C:\Users\trowerm\AppData\Local\Microsoft\Windows\Temporary Internet Files\Content.IE5\0LLZ28U5\MC900140649[1].wm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62057" y="4349018"/>
            <a:ext cx="1239408" cy="6119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C:\Users\trowerm\AppData\Local\Microsoft\Windows\Temporary Internet Files\Content.IE5\XHS7M9GI\MC900441409[1]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85457" y="3810000"/>
            <a:ext cx="1047750" cy="5908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" name="Picture 4" descr="C:\Users\trowerm\AppData\Local\Microsoft\Windows\Temporary Internet Files\Content.IE5\XHS7M9GI\MC900441409[1]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64168" y="1905000"/>
            <a:ext cx="1047750" cy="5908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4295403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Design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C++ Application level library  (send/</a:t>
            </a:r>
            <a:r>
              <a:rPr lang="en-US" dirty="0" err="1" smtClean="0"/>
              <a:t>recv</a:t>
            </a:r>
            <a:r>
              <a:rPr lang="en-US" dirty="0" smtClean="0"/>
              <a:t> interface)</a:t>
            </a:r>
            <a:endParaRPr lang="en-US" dirty="0"/>
          </a:p>
        </p:txBody>
      </p:sp>
      <p:grpSp>
        <p:nvGrpSpPr>
          <p:cNvPr id="9" name="Group 41"/>
          <p:cNvGrpSpPr>
            <a:grpSpLocks/>
          </p:cNvGrpSpPr>
          <p:nvPr/>
        </p:nvGrpSpPr>
        <p:grpSpPr bwMode="auto">
          <a:xfrm>
            <a:off x="840766" y="3766283"/>
            <a:ext cx="6492875" cy="536575"/>
            <a:chOff x="507" y="3123"/>
            <a:chExt cx="4090" cy="338"/>
          </a:xfrm>
        </p:grpSpPr>
        <p:sp>
          <p:nvSpPr>
            <p:cNvPr id="10" name="Rectangle 42"/>
            <p:cNvSpPr>
              <a:spLocks noChangeArrowheads="1"/>
            </p:cNvSpPr>
            <p:nvPr/>
          </p:nvSpPr>
          <p:spPr bwMode="auto">
            <a:xfrm>
              <a:off x="507" y="3203"/>
              <a:ext cx="640" cy="258"/>
            </a:xfrm>
            <a:prstGeom prst="rect">
              <a:avLst/>
            </a:prstGeom>
            <a:solidFill>
              <a:schemeClr val="folHlink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>
              <a:spAutoFit/>
            </a:bodyPr>
            <a:lstStyle/>
            <a:p>
              <a:pPr algn="ctr" eaLnBrk="0" hangingPunct="0"/>
              <a:r>
                <a:rPr kumimoji="1" lang="en-US" sz="2000" b="1">
                  <a:solidFill>
                    <a:schemeClr val="bg2"/>
                  </a:solidFill>
                  <a:latin typeface="Helvetica" pitchFamily="34" charset="0"/>
                </a:rPr>
                <a:t>Prober</a:t>
              </a:r>
            </a:p>
          </p:txBody>
        </p:sp>
        <p:sp>
          <p:nvSpPr>
            <p:cNvPr id="11" name="Rectangle 43"/>
            <p:cNvSpPr>
              <a:spLocks noChangeArrowheads="1"/>
            </p:cNvSpPr>
            <p:nvPr/>
          </p:nvSpPr>
          <p:spPr bwMode="auto">
            <a:xfrm>
              <a:off x="3957" y="3123"/>
              <a:ext cx="640" cy="258"/>
            </a:xfrm>
            <a:prstGeom prst="rect">
              <a:avLst/>
            </a:prstGeom>
            <a:solidFill>
              <a:schemeClr val="folHlink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>
              <a:spAutoFit/>
            </a:bodyPr>
            <a:lstStyle/>
            <a:p>
              <a:pPr algn="ctr" eaLnBrk="0" hangingPunct="0"/>
              <a:r>
                <a:rPr kumimoji="1" lang="en-US" sz="2000" b="1">
                  <a:solidFill>
                    <a:schemeClr val="bg2"/>
                  </a:solidFill>
                  <a:latin typeface="Helvetica" pitchFamily="34" charset="0"/>
                </a:rPr>
                <a:t>Prober</a:t>
              </a:r>
            </a:p>
          </p:txBody>
        </p:sp>
      </p:grpSp>
      <p:grpSp>
        <p:nvGrpSpPr>
          <p:cNvPr id="12" name="Group 44"/>
          <p:cNvGrpSpPr>
            <a:grpSpLocks/>
          </p:cNvGrpSpPr>
          <p:nvPr/>
        </p:nvGrpSpPr>
        <p:grpSpPr bwMode="auto">
          <a:xfrm>
            <a:off x="1847241" y="3763108"/>
            <a:ext cx="6508750" cy="538162"/>
            <a:chOff x="1141" y="3121"/>
            <a:chExt cx="4100" cy="339"/>
          </a:xfrm>
        </p:grpSpPr>
        <p:sp>
          <p:nvSpPr>
            <p:cNvPr id="13" name="Rectangle 45"/>
            <p:cNvSpPr>
              <a:spLocks noChangeArrowheads="1"/>
            </p:cNvSpPr>
            <p:nvPr/>
          </p:nvSpPr>
          <p:spPr bwMode="auto">
            <a:xfrm>
              <a:off x="1141" y="3202"/>
              <a:ext cx="640" cy="258"/>
            </a:xfrm>
            <a:prstGeom prst="rect">
              <a:avLst/>
            </a:prstGeom>
            <a:solidFill>
              <a:srgbClr val="990000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pPr algn="ctr" eaLnBrk="0" hangingPunct="0"/>
              <a:r>
                <a:rPr kumimoji="1" lang="en-US" sz="2000" b="1">
                  <a:latin typeface="Helvetica" pitchFamily="34" charset="0"/>
                </a:rPr>
                <a:t>Router</a:t>
              </a:r>
            </a:p>
          </p:txBody>
        </p:sp>
        <p:sp>
          <p:nvSpPr>
            <p:cNvPr id="14" name="Rectangle 46"/>
            <p:cNvSpPr>
              <a:spLocks noChangeArrowheads="1"/>
            </p:cNvSpPr>
            <p:nvPr/>
          </p:nvSpPr>
          <p:spPr bwMode="auto">
            <a:xfrm>
              <a:off x="4601" y="3121"/>
              <a:ext cx="640" cy="258"/>
            </a:xfrm>
            <a:prstGeom prst="rect">
              <a:avLst/>
            </a:prstGeom>
            <a:solidFill>
              <a:srgbClr val="990000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pPr algn="ctr" eaLnBrk="0" hangingPunct="0"/>
              <a:r>
                <a:rPr kumimoji="1" lang="en-US" sz="2000" b="1" dirty="0">
                  <a:latin typeface="Helvetica" pitchFamily="34" charset="0"/>
                </a:rPr>
                <a:t>Router</a:t>
              </a:r>
            </a:p>
          </p:txBody>
        </p:sp>
      </p:grpSp>
      <p:grpSp>
        <p:nvGrpSpPr>
          <p:cNvPr id="15" name="Group 47"/>
          <p:cNvGrpSpPr>
            <a:grpSpLocks/>
          </p:cNvGrpSpPr>
          <p:nvPr/>
        </p:nvGrpSpPr>
        <p:grpSpPr bwMode="auto">
          <a:xfrm>
            <a:off x="837591" y="2961420"/>
            <a:ext cx="7519987" cy="935038"/>
            <a:chOff x="505" y="2616"/>
            <a:chExt cx="4737" cy="589"/>
          </a:xfrm>
        </p:grpSpPr>
        <p:sp>
          <p:nvSpPr>
            <p:cNvPr id="16" name="Rectangle 48"/>
            <p:cNvSpPr>
              <a:spLocks noChangeArrowheads="1"/>
            </p:cNvSpPr>
            <p:nvPr/>
          </p:nvSpPr>
          <p:spPr bwMode="auto">
            <a:xfrm>
              <a:off x="508" y="2947"/>
              <a:ext cx="1282" cy="258"/>
            </a:xfrm>
            <a:prstGeom prst="rect">
              <a:avLst/>
            </a:prstGeom>
            <a:solidFill>
              <a:schemeClr val="tx2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pPr algn="ctr" eaLnBrk="0" hangingPunct="0"/>
              <a:r>
                <a:rPr kumimoji="1" lang="en-US" sz="2000" b="1">
                  <a:solidFill>
                    <a:schemeClr val="bg2"/>
                  </a:solidFill>
                  <a:latin typeface="Helvetica" pitchFamily="34" charset="0"/>
                </a:rPr>
                <a:t>Forwarder</a:t>
              </a:r>
            </a:p>
          </p:txBody>
        </p:sp>
        <p:sp>
          <p:nvSpPr>
            <p:cNvPr id="17" name="Rectangle 49"/>
            <p:cNvSpPr>
              <a:spLocks noChangeArrowheads="1"/>
            </p:cNvSpPr>
            <p:nvPr/>
          </p:nvSpPr>
          <p:spPr bwMode="auto">
            <a:xfrm>
              <a:off x="3960" y="2866"/>
              <a:ext cx="1282" cy="258"/>
            </a:xfrm>
            <a:prstGeom prst="rect">
              <a:avLst/>
            </a:prstGeom>
            <a:solidFill>
              <a:schemeClr val="tx2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pPr algn="ctr" eaLnBrk="0" hangingPunct="0"/>
              <a:r>
                <a:rPr kumimoji="1" lang="en-US" sz="2000" b="1" dirty="0">
                  <a:solidFill>
                    <a:schemeClr val="bg2"/>
                  </a:solidFill>
                  <a:latin typeface="Helvetica" pitchFamily="34" charset="0"/>
                </a:rPr>
                <a:t>Forwarder</a:t>
              </a:r>
            </a:p>
          </p:txBody>
        </p:sp>
        <p:sp>
          <p:nvSpPr>
            <p:cNvPr id="18" name="Rectangle 50"/>
            <p:cNvSpPr>
              <a:spLocks noChangeArrowheads="1"/>
            </p:cNvSpPr>
            <p:nvPr/>
          </p:nvSpPr>
          <p:spPr bwMode="auto">
            <a:xfrm>
              <a:off x="505" y="2689"/>
              <a:ext cx="1282" cy="258"/>
            </a:xfrm>
            <a:prstGeom prst="rect">
              <a:avLst/>
            </a:prstGeom>
            <a:solidFill>
              <a:srgbClr val="66FF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pPr algn="ctr" eaLnBrk="0" hangingPunct="0"/>
              <a:r>
                <a:rPr kumimoji="1" lang="en-US" sz="2000" b="1" dirty="0">
                  <a:latin typeface="Helvetica" pitchFamily="34" charset="0"/>
                </a:rPr>
                <a:t>Conduit</a:t>
              </a:r>
            </a:p>
          </p:txBody>
        </p:sp>
        <p:sp>
          <p:nvSpPr>
            <p:cNvPr id="19" name="Rectangle 51"/>
            <p:cNvSpPr>
              <a:spLocks noChangeArrowheads="1"/>
            </p:cNvSpPr>
            <p:nvPr/>
          </p:nvSpPr>
          <p:spPr bwMode="auto">
            <a:xfrm>
              <a:off x="3957" y="2616"/>
              <a:ext cx="1282" cy="258"/>
            </a:xfrm>
            <a:prstGeom prst="rect">
              <a:avLst/>
            </a:prstGeom>
            <a:solidFill>
              <a:srgbClr val="66FF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pPr algn="ctr" eaLnBrk="0" hangingPunct="0"/>
              <a:r>
                <a:rPr kumimoji="1" lang="en-US" sz="2000" b="1" dirty="0">
                  <a:latin typeface="Helvetica" pitchFamily="34" charset="0"/>
                </a:rPr>
                <a:t>Conduit</a:t>
              </a:r>
            </a:p>
          </p:txBody>
        </p:sp>
      </p:grpSp>
      <p:grpSp>
        <p:nvGrpSpPr>
          <p:cNvPr id="20" name="Group 52"/>
          <p:cNvGrpSpPr>
            <a:grpSpLocks/>
          </p:cNvGrpSpPr>
          <p:nvPr/>
        </p:nvGrpSpPr>
        <p:grpSpPr bwMode="auto">
          <a:xfrm>
            <a:off x="2729891" y="4050445"/>
            <a:ext cx="5230812" cy="873125"/>
            <a:chOff x="1697" y="3302"/>
            <a:chExt cx="3295" cy="550"/>
          </a:xfrm>
        </p:grpSpPr>
        <p:sp>
          <p:nvSpPr>
            <p:cNvPr id="21" name="Line 53"/>
            <p:cNvSpPr>
              <a:spLocks noChangeShapeType="1"/>
            </p:cNvSpPr>
            <p:nvPr/>
          </p:nvSpPr>
          <p:spPr bwMode="auto">
            <a:xfrm>
              <a:off x="1698" y="3425"/>
              <a:ext cx="0" cy="407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 type="triangle" w="med" len="med"/>
              <a:tailEnd type="triangl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  <p:sp>
          <p:nvSpPr>
            <p:cNvPr id="22" name="Line 54"/>
            <p:cNvSpPr>
              <a:spLocks noChangeShapeType="1"/>
            </p:cNvSpPr>
            <p:nvPr/>
          </p:nvSpPr>
          <p:spPr bwMode="auto">
            <a:xfrm>
              <a:off x="1697" y="3832"/>
              <a:ext cx="3288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 type="triangle" w="med" len="med"/>
              <a:tailEnd type="triangl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  <p:sp>
          <p:nvSpPr>
            <p:cNvPr id="23" name="Line 55"/>
            <p:cNvSpPr>
              <a:spLocks noChangeShapeType="1"/>
            </p:cNvSpPr>
            <p:nvPr/>
          </p:nvSpPr>
          <p:spPr bwMode="auto">
            <a:xfrm flipV="1">
              <a:off x="4992" y="3302"/>
              <a:ext cx="0" cy="53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 type="triangle" w="med" len="med"/>
              <a:tailEnd type="triangl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  <p:sp>
          <p:nvSpPr>
            <p:cNvPr id="24" name="Text Box 56"/>
            <p:cNvSpPr txBox="1">
              <a:spLocks noChangeArrowheads="1"/>
            </p:cNvSpPr>
            <p:nvPr/>
          </p:nvSpPr>
          <p:spPr bwMode="auto">
            <a:xfrm>
              <a:off x="1785" y="3602"/>
              <a:ext cx="600" cy="25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folHlink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eaLnBrk="0" hangingPunct="0"/>
              <a:r>
                <a:rPr kumimoji="1" lang="en-US" sz="2000" b="1" i="1">
                  <a:latin typeface="Helvetica" pitchFamily="34" charset="0"/>
                </a:rPr>
                <a:t>           </a:t>
              </a:r>
            </a:p>
          </p:txBody>
        </p:sp>
      </p:grpSp>
      <p:sp>
        <p:nvSpPr>
          <p:cNvPr id="25" name="Oval 57"/>
          <p:cNvSpPr>
            <a:spLocks noChangeArrowheads="1"/>
          </p:cNvSpPr>
          <p:nvPr/>
        </p:nvSpPr>
        <p:spPr bwMode="auto">
          <a:xfrm>
            <a:off x="3463316" y="3205895"/>
            <a:ext cx="2393950" cy="968375"/>
          </a:xfrm>
          <a:prstGeom prst="ellipse">
            <a:avLst/>
          </a:prstGeom>
          <a:solidFill>
            <a:schemeClr val="folHlink"/>
          </a:solidFill>
          <a:ln w="12700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0" hangingPunct="0"/>
            <a:r>
              <a:rPr kumimoji="1" lang="en-US" sz="2000" b="1">
                <a:solidFill>
                  <a:schemeClr val="bg2"/>
                </a:solidFill>
                <a:latin typeface="Helvetica" pitchFamily="34" charset="0"/>
              </a:rPr>
              <a:t>Performance</a:t>
            </a:r>
          </a:p>
          <a:p>
            <a:pPr algn="ctr" eaLnBrk="0" hangingPunct="0"/>
            <a:r>
              <a:rPr kumimoji="1" lang="en-US" sz="2000" b="1">
                <a:solidFill>
                  <a:schemeClr val="bg2"/>
                </a:solidFill>
                <a:latin typeface="Helvetica" pitchFamily="34" charset="0"/>
              </a:rPr>
              <a:t>Database</a:t>
            </a:r>
          </a:p>
        </p:txBody>
      </p:sp>
      <p:grpSp>
        <p:nvGrpSpPr>
          <p:cNvPr id="26" name="Group 58"/>
          <p:cNvGrpSpPr>
            <a:grpSpLocks/>
          </p:cNvGrpSpPr>
          <p:nvPr/>
        </p:nvGrpSpPr>
        <p:grpSpPr bwMode="auto">
          <a:xfrm>
            <a:off x="1572603" y="3709133"/>
            <a:ext cx="4803775" cy="292100"/>
            <a:chOff x="968" y="3087"/>
            <a:chExt cx="3026" cy="184"/>
          </a:xfrm>
        </p:grpSpPr>
        <p:sp>
          <p:nvSpPr>
            <p:cNvPr id="27" name="Line 59"/>
            <p:cNvSpPr>
              <a:spLocks noChangeShapeType="1"/>
            </p:cNvSpPr>
            <p:nvPr/>
          </p:nvSpPr>
          <p:spPr bwMode="auto">
            <a:xfrm flipH="1" flipV="1">
              <a:off x="3649" y="3125"/>
              <a:ext cx="345" cy="108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  <p:sp>
          <p:nvSpPr>
            <p:cNvPr id="28" name="Line 60"/>
            <p:cNvSpPr>
              <a:spLocks noChangeShapeType="1"/>
            </p:cNvSpPr>
            <p:nvPr/>
          </p:nvSpPr>
          <p:spPr bwMode="auto">
            <a:xfrm flipV="1">
              <a:off x="968" y="3087"/>
              <a:ext cx="1137" cy="184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</p:grpSp>
      <p:sp>
        <p:nvSpPr>
          <p:cNvPr id="29" name="Text Box 61"/>
          <p:cNvSpPr txBox="1">
            <a:spLocks noChangeArrowheads="1"/>
          </p:cNvSpPr>
          <p:nvPr/>
        </p:nvSpPr>
        <p:spPr bwMode="auto">
          <a:xfrm>
            <a:off x="3007703" y="4523520"/>
            <a:ext cx="4572000" cy="701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folHlink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eaLnBrk="0" hangingPunct="0"/>
            <a:r>
              <a:rPr kumimoji="1" lang="en-US" sz="2000" b="1">
                <a:latin typeface="Helvetica" pitchFamily="34" charset="0"/>
              </a:rPr>
              <a:t>Application-specific routing tables</a:t>
            </a:r>
          </a:p>
          <a:p>
            <a:pPr eaLnBrk="0" hangingPunct="0"/>
            <a:r>
              <a:rPr kumimoji="1" lang="en-US" sz="2000" b="1">
                <a:latin typeface="Helvetica" pitchFamily="34" charset="0"/>
              </a:rPr>
              <a:t>            Policy routing module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257654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9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1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9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5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0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500"/>
                            </p:stCondLst>
                            <p:childTnLst>
                              <p:par>
                                <p:cTn id="22" presetID="9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4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1000"/>
                            </p:stCondLst>
                            <p:childTnLst>
                              <p:par>
                                <p:cTn id="26" presetID="9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8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3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" grpId="0" animBg="1" autoUpdateAnimBg="0"/>
      <p:bldP spid="29" grpId="0" autoUpdateAnimBg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Failure Detection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sz="quarter" idx="1"/>
              </p:nvPr>
            </p:nvSpPr>
            <p:spPr>
              <a:xfrm>
                <a:off x="301751" y="1527048"/>
                <a:ext cx="8515223" cy="1901952"/>
              </a:xfrm>
            </p:spPr>
            <p:txBody>
              <a:bodyPr>
                <a:normAutofit lnSpcReduction="10000"/>
              </a:bodyPr>
              <a:lstStyle/>
              <a:p>
                <a:pPr>
                  <a:lnSpc>
                    <a:spcPct val="80000"/>
                  </a:lnSpc>
                </a:pPr>
                <a:r>
                  <a:rPr lang="en-US" altLang="zh-TW" sz="2100" dirty="0" smtClean="0">
                    <a:ea typeface="PMingLiU" pitchFamily="18" charset="-120"/>
                  </a:rPr>
                  <a:t>Send probes over N-1 links  O(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altLang="zh-TW" sz="2100" b="0" i="1" smtClean="0">
                            <a:latin typeface="Cambria Math"/>
                            <a:ea typeface="PMingLiU" pitchFamily="18" charset="-120"/>
                          </a:rPr>
                        </m:ctrlPr>
                      </m:sSupPr>
                      <m:e>
                        <m:r>
                          <a:rPr lang="en-US" altLang="zh-TW" sz="2100" b="0" i="1" smtClean="0">
                            <a:latin typeface="Cambria Math"/>
                            <a:ea typeface="PMingLiU" pitchFamily="18" charset="-120"/>
                          </a:rPr>
                          <m:t>𝑁</m:t>
                        </m:r>
                      </m:e>
                      <m:sup>
                        <m:r>
                          <a:rPr lang="en-US" altLang="zh-TW" sz="2100" b="0" i="1" smtClean="0">
                            <a:latin typeface="Cambria Math"/>
                            <a:ea typeface="PMingLiU" pitchFamily="18" charset="-120"/>
                          </a:rPr>
                          <m:t>2</m:t>
                        </m:r>
                      </m:sup>
                    </m:sSup>
                  </m:oMath>
                </a14:m>
                <a:r>
                  <a:rPr lang="en-US" altLang="zh-TW" sz="2100" dirty="0" smtClean="0">
                    <a:ea typeface="PMingLiU" pitchFamily="18" charset="-120"/>
                  </a:rPr>
                  <a:t>)</a:t>
                </a:r>
                <a:endParaRPr lang="en-US" altLang="zh-TW" sz="2100" dirty="0">
                  <a:ea typeface="PMingLiU" pitchFamily="18" charset="-120"/>
                </a:endParaRPr>
              </a:p>
              <a:p>
                <a:pPr lvl="1">
                  <a:lnSpc>
                    <a:spcPct val="80000"/>
                  </a:lnSpc>
                </a:pPr>
                <a:r>
                  <a:rPr lang="en-US" altLang="zh-TW" sz="2000" dirty="0">
                    <a:ea typeface="PMingLiU" pitchFamily="18" charset="-120"/>
                  </a:rPr>
                  <a:t>Probe interval: 12 seconds</a:t>
                </a:r>
              </a:p>
              <a:p>
                <a:pPr lvl="1">
                  <a:lnSpc>
                    <a:spcPct val="80000"/>
                  </a:lnSpc>
                </a:pPr>
                <a:r>
                  <a:rPr lang="en-US" altLang="zh-TW" sz="2000" dirty="0">
                    <a:ea typeface="PMingLiU" pitchFamily="18" charset="-120"/>
                  </a:rPr>
                  <a:t>Probe timeout: 3 seconds</a:t>
                </a:r>
              </a:p>
              <a:p>
                <a:pPr lvl="1">
                  <a:lnSpc>
                    <a:spcPct val="80000"/>
                  </a:lnSpc>
                </a:pPr>
                <a:r>
                  <a:rPr lang="en-US" altLang="zh-TW" sz="2000" dirty="0">
                    <a:ea typeface="PMingLiU" pitchFamily="18" charset="-120"/>
                  </a:rPr>
                  <a:t>Routing update interval: 14 </a:t>
                </a:r>
                <a:r>
                  <a:rPr lang="en-US" altLang="zh-TW" sz="2000" dirty="0" smtClean="0">
                    <a:ea typeface="PMingLiU" pitchFamily="18" charset="-120"/>
                  </a:rPr>
                  <a:t>seconds</a:t>
                </a:r>
              </a:p>
              <a:p>
                <a:pPr lvl="1">
                  <a:lnSpc>
                    <a:spcPct val="80000"/>
                  </a:lnSpc>
                </a:pPr>
                <a:endParaRPr lang="en-US" altLang="zh-TW" sz="2000" dirty="0">
                  <a:ea typeface="PMingLiU" pitchFamily="18" charset="-120"/>
                </a:endParaRPr>
              </a:p>
              <a:p>
                <a:pPr>
                  <a:lnSpc>
                    <a:spcPct val="80000"/>
                  </a:lnSpc>
                </a:pPr>
                <a:r>
                  <a:rPr lang="en-US" altLang="zh-TW" sz="2500" dirty="0" smtClean="0">
                    <a:ea typeface="PMingLiU" pitchFamily="18" charset="-120"/>
                  </a:rPr>
                  <a:t>Send 3 fast retries on failure</a:t>
                </a:r>
              </a:p>
              <a:p>
                <a:pPr>
                  <a:lnSpc>
                    <a:spcPct val="80000"/>
                  </a:lnSpc>
                </a:pPr>
                <a:endParaRPr lang="en-US" altLang="zh-TW" sz="2500" dirty="0">
                  <a:ea typeface="PMingLiU" pitchFamily="18" charset="-120"/>
                </a:endParaRPr>
              </a:p>
              <a:p>
                <a:pPr>
                  <a:lnSpc>
                    <a:spcPct val="80000"/>
                  </a:lnSpc>
                </a:pPr>
                <a:endParaRPr lang="en-US" altLang="zh-TW" sz="2500" dirty="0">
                  <a:ea typeface="PMingLiU" pitchFamily="18" charset="-120"/>
                </a:endParaRPr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sz="quarter" idx="1"/>
              </p:nvPr>
            </p:nvSpPr>
            <p:spPr>
              <a:xfrm>
                <a:off x="301751" y="1527048"/>
                <a:ext cx="8515223" cy="1901952"/>
              </a:xfrm>
              <a:blipFill rotWithShape="1">
                <a:blip r:embed="rId2" cstate="print"/>
                <a:stretch>
                  <a:fillRect l="-573" t="-641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" name="Picture 3" descr="ping-protocol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33800" y="3322637"/>
            <a:ext cx="5097531" cy="30019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345620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Overhead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Acceptable for small cliques</a:t>
            </a:r>
            <a:endParaRPr lang="en-US" dirty="0"/>
          </a:p>
        </p:txBody>
      </p:sp>
      <p:pic>
        <p:nvPicPr>
          <p:cNvPr id="4" name="table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626879" y="3886200"/>
            <a:ext cx="7913688" cy="1543050"/>
          </a:xfrm>
          <a:prstGeom prst="rect">
            <a:avLst/>
          </a:prstGeom>
        </p:spPr>
      </p:pic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33307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Experimental Setup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11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Two Configurations</a:t>
            </a:r>
          </a:p>
          <a:p>
            <a:pPr lvl="1"/>
            <a:r>
              <a:rPr lang="en-US" dirty="0" smtClean="0"/>
              <a:t>Ron1: 12 hosts in US and Europe,  mix of academic and industry</a:t>
            </a:r>
          </a:p>
          <a:p>
            <a:pPr lvl="2"/>
            <a:r>
              <a:rPr lang="en-US" dirty="0" smtClean="0"/>
              <a:t>64 hours collected in March 2001</a:t>
            </a:r>
          </a:p>
          <a:p>
            <a:pPr lvl="1"/>
            <a:r>
              <a:rPr lang="en-US" dirty="0" smtClean="0"/>
              <a:t>Ron2: Original 12 hosts plus 4 new hosts</a:t>
            </a:r>
          </a:p>
          <a:p>
            <a:pPr lvl="2"/>
            <a:r>
              <a:rPr lang="en-US" dirty="0" smtClean="0"/>
              <a:t>85 hours collected in May 2001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8544991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Analysis – Packet Loss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RON1</a:t>
            </a:r>
          </a:p>
          <a:p>
            <a:r>
              <a:rPr lang="en-US" dirty="0" smtClean="0"/>
              <a:t>UDP</a:t>
            </a:r>
            <a:endParaRPr lang="en-US" dirty="0"/>
          </a:p>
        </p:txBody>
      </p:sp>
      <p:pic>
        <p:nvPicPr>
          <p:cNvPr id="6" name="Picture 5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81200" y="1524000"/>
            <a:ext cx="6848729" cy="4724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82814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Analysis - Latency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RON1</a:t>
            </a:r>
          </a:p>
          <a:p>
            <a:r>
              <a:rPr lang="en-US" dirty="0" smtClean="0"/>
              <a:t>UDP</a:t>
            </a:r>
            <a:endParaRPr lang="en-US" dirty="0"/>
          </a:p>
        </p:txBody>
      </p:sp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81200" y="1524000"/>
            <a:ext cx="6840976" cy="467169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881700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Analysis - Throughput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RON1</a:t>
            </a:r>
          </a:p>
          <a:p>
            <a:r>
              <a:rPr lang="en-US" dirty="0" smtClean="0"/>
              <a:t>TCP</a:t>
            </a:r>
            <a:endParaRPr lang="en-US" dirty="0"/>
          </a:p>
        </p:txBody>
      </p:sp>
      <p:pic>
        <p:nvPicPr>
          <p:cNvPr id="6" name="Picture 5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0" y="1524000"/>
            <a:ext cx="6498971" cy="473557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254477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Resiliency to DOS Attacks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Done on 3-node system</a:t>
            </a:r>
          </a:p>
          <a:p>
            <a:r>
              <a:rPr lang="en-US" dirty="0" err="1" smtClean="0"/>
              <a:t>Ack’s</a:t>
            </a:r>
            <a:r>
              <a:rPr lang="en-US" dirty="0" smtClean="0"/>
              <a:t> take different </a:t>
            </a:r>
            <a:r>
              <a:rPr lang="en-US" dirty="0" smtClean="0"/>
              <a:t>path</a:t>
            </a:r>
          </a:p>
          <a:p>
            <a:r>
              <a:rPr lang="en-US" dirty="0" smtClean="0"/>
              <a:t>Utah’s Network</a:t>
            </a:r>
          </a:p>
          <a:p>
            <a:pPr marL="0" indent="0">
              <a:buNone/>
            </a:pPr>
            <a:r>
              <a:rPr lang="en-US" dirty="0" smtClean="0"/>
              <a:t>Emulation </a:t>
            </a:r>
            <a:r>
              <a:rPr lang="en-US" dirty="0" err="1" smtClean="0"/>
              <a:t>Testbed</a:t>
            </a:r>
            <a:endParaRPr lang="en-US" dirty="0" smtClean="0"/>
          </a:p>
          <a:p>
            <a:pPr marL="0" indent="0">
              <a:buNone/>
            </a:pPr>
            <a:endParaRPr lang="en-US" dirty="0" smtClean="0"/>
          </a:p>
        </p:txBody>
      </p:sp>
      <p:pic>
        <p:nvPicPr>
          <p:cNvPr id="4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57600" y="2590800"/>
            <a:ext cx="5233987" cy="36798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11551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Pros &amp; Cons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sz="quarter" idx="1"/>
              </p:nvPr>
            </p:nvSpPr>
            <p:spPr/>
            <p:txBody>
              <a:bodyPr/>
              <a:lstStyle/>
              <a:p>
                <a:r>
                  <a:rPr lang="en-US" dirty="0" smtClean="0"/>
                  <a:t>Pros</a:t>
                </a:r>
              </a:p>
              <a:p>
                <a:pPr lvl="1"/>
                <a:r>
                  <a:rPr lang="en-US" dirty="0" smtClean="0"/>
                  <a:t>Recovers from complete outages and severe congestion</a:t>
                </a:r>
              </a:p>
              <a:p>
                <a:pPr lvl="1"/>
                <a:r>
                  <a:rPr lang="en-US" dirty="0" smtClean="0"/>
                  <a:t>Doubles throughput in 5% of samples</a:t>
                </a:r>
              </a:p>
              <a:p>
                <a:pPr lvl="1"/>
                <a:r>
                  <a:rPr lang="en-US" dirty="0" smtClean="0"/>
                  <a:t>Single-hop redirection sufficient</a:t>
                </a:r>
              </a:p>
              <a:p>
                <a:pPr marL="274320" lvl="1" indent="0">
                  <a:buNone/>
                </a:pPr>
                <a:endParaRPr lang="en-US" dirty="0" smtClean="0"/>
              </a:p>
              <a:p>
                <a:r>
                  <a:rPr lang="en-US" dirty="0" smtClean="0"/>
                  <a:t>Cons</a:t>
                </a:r>
              </a:p>
              <a:p>
                <a:pPr lvl="1"/>
                <a:r>
                  <a:rPr lang="en-US" dirty="0" smtClean="0"/>
                  <a:t>Valid paths not always considered </a:t>
                </a:r>
              </a:p>
              <a:p>
                <a:pPr lvl="2"/>
                <a:r>
                  <a:rPr lang="en-US" dirty="0" smtClean="0"/>
                  <a:t>Cisco-&gt;MIT-&gt;NC-Cable-&gt; CMU</a:t>
                </a:r>
              </a:p>
              <a:p>
                <a:pPr lvl="1"/>
                <a14:m>
                  <m:oMath xmlns:m="http://schemas.openxmlformats.org/officeDocument/2006/math">
                    <m:sSup>
                      <m:sSupPr>
                        <m:ctrlPr>
                          <a:rPr lang="en-US" altLang="zh-TW" sz="2400" i="1">
                            <a:latin typeface="Cambria Math"/>
                            <a:ea typeface="PMingLiU" pitchFamily="18" charset="-120"/>
                          </a:rPr>
                        </m:ctrlPr>
                      </m:sSupPr>
                      <m:e>
                        <m:r>
                          <a:rPr lang="en-US" altLang="zh-TW" sz="2400" i="1">
                            <a:latin typeface="Cambria Math"/>
                            <a:ea typeface="PMingLiU" pitchFamily="18" charset="-120"/>
                          </a:rPr>
                          <m:t>𝑁</m:t>
                        </m:r>
                      </m:e>
                      <m:sup>
                        <m:r>
                          <a:rPr lang="en-US" altLang="zh-TW" sz="2400" i="1">
                            <a:latin typeface="Cambria Math"/>
                            <a:ea typeface="PMingLiU" pitchFamily="18" charset="-120"/>
                          </a:rPr>
                          <m:t>2</m:t>
                        </m:r>
                      </m:sup>
                    </m:sSup>
                  </m:oMath>
                </a14:m>
                <a:r>
                  <a:rPr lang="en-US" dirty="0" smtClean="0"/>
                  <a:t> growth limits scalability</a:t>
                </a:r>
              </a:p>
              <a:p>
                <a:pPr lvl="1"/>
                <a:r>
                  <a:rPr lang="en-US" dirty="0" smtClean="0"/>
                  <a:t>Route </a:t>
                </a:r>
                <a:r>
                  <a:rPr lang="en-US" dirty="0" err="1" smtClean="0"/>
                  <a:t>Ack’s</a:t>
                </a:r>
                <a:endParaRPr lang="en-US" dirty="0"/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sz="quarter" idx="1"/>
              </p:nvPr>
            </p:nvSpPr>
            <p:spPr>
              <a:blipFill rotWithShape="1">
                <a:blip r:embed="rId2"/>
                <a:stretch>
                  <a:fillRect l="-789" t="-12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351922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Discussion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How does geographic distribution affect RON?</a:t>
            </a:r>
          </a:p>
          <a:p>
            <a:endParaRPr lang="en-US" dirty="0"/>
          </a:p>
          <a:p>
            <a:r>
              <a:rPr lang="en-US" dirty="0" smtClean="0"/>
              <a:t>Why doesn’t BGP do this already?</a:t>
            </a:r>
          </a:p>
          <a:p>
            <a:endParaRPr lang="en-US" dirty="0"/>
          </a:p>
          <a:p>
            <a:r>
              <a:rPr lang="en-US" dirty="0" smtClean="0"/>
              <a:t>What if everyone was part of a RON?</a:t>
            </a:r>
          </a:p>
          <a:p>
            <a:endParaRPr lang="en-US" dirty="0"/>
          </a:p>
          <a:p>
            <a:r>
              <a:rPr lang="en-US" dirty="0" smtClean="0"/>
              <a:t>What if all latencies fall below 20ms?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71969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2819400"/>
            <a:ext cx="6400800" cy="3124200"/>
          </a:xfrm>
        </p:spPr>
        <p:txBody>
          <a:bodyPr>
            <a:normAutofit/>
          </a:bodyPr>
          <a:lstStyle/>
          <a:p>
            <a:r>
              <a:rPr lang="en-US" dirty="0" smtClean="0"/>
              <a:t>Work by: </a:t>
            </a:r>
            <a:r>
              <a:rPr lang="en-US" dirty="0" err="1" smtClean="0"/>
              <a:t>Ratnasamy</a:t>
            </a:r>
            <a:r>
              <a:rPr lang="en-US" dirty="0" smtClean="0"/>
              <a:t>, Francis, Handley, and Karp</a:t>
            </a:r>
          </a:p>
          <a:p>
            <a:endParaRPr lang="en-US" dirty="0" smtClean="0"/>
          </a:p>
          <a:p>
            <a:r>
              <a:rPr lang="en-US" dirty="0" smtClean="0"/>
              <a:t>Appeared In: SIGCOMM ‘01</a:t>
            </a:r>
            <a:endParaRPr lang="en-US" dirty="0"/>
          </a:p>
          <a:p>
            <a:endParaRPr lang="en-US" dirty="0" smtClean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A Scalable Content-Addressable Network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38035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Distributed Hash Table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2209799"/>
          </a:xfrm>
        </p:spPr>
        <p:txBody>
          <a:bodyPr>
            <a:normAutofit/>
          </a:bodyPr>
          <a:lstStyle/>
          <a:p>
            <a:r>
              <a:rPr lang="en-US" dirty="0" smtClean="0"/>
              <a:t>A Decentralized system that provides key-value pair lookup service across a distributed system.</a:t>
            </a:r>
          </a:p>
          <a:p>
            <a:r>
              <a:rPr lang="en-US" dirty="0" smtClean="0"/>
              <a:t>DHTs support Insert, Lookup, and Deletion of Data</a:t>
            </a:r>
          </a:p>
          <a:p>
            <a:endParaRPr lang="en-US" dirty="0"/>
          </a:p>
        </p:txBody>
      </p:sp>
      <p:pic>
        <p:nvPicPr>
          <p:cNvPr id="1031" name="Picture 7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838200" y="3810000"/>
            <a:ext cx="5219700" cy="2505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" name="TextBox 9"/>
          <p:cNvSpPr txBox="1"/>
          <p:nvPr/>
        </p:nvSpPr>
        <p:spPr>
          <a:xfrm>
            <a:off x="838200" y="6400800"/>
            <a:ext cx="1109599" cy="21544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800" dirty="0" smtClean="0"/>
              <a:t>Image from Wikipedia</a:t>
            </a:r>
            <a:endParaRPr lang="en-US" sz="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19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Content Addressable Network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CAN is a design for a distributed hash table.</a:t>
            </a:r>
          </a:p>
          <a:p>
            <a:r>
              <a:rPr lang="en-US" dirty="0" smtClean="0"/>
              <a:t>CAN was one of the original four DHT proposals. It was introduced concurrently with Chord, Pastry, and Tapestry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20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Motivation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r>
              <a:rPr lang="en-US" dirty="0" smtClean="0"/>
              <a:t>P2P Applications were the forefront in designing CAN. </a:t>
            </a:r>
          </a:p>
          <a:p>
            <a:r>
              <a:rPr lang="en-US" sz="3000" dirty="0" smtClean="0"/>
              <a:t>P2P Apps were scalable in their file transfers, but not very scalable in their indexing of content.</a:t>
            </a:r>
          </a:p>
          <a:p>
            <a:r>
              <a:rPr lang="en-US" sz="3000" dirty="0" smtClean="0"/>
              <a:t>Originally designed as a scalable index for P2P content.</a:t>
            </a:r>
          </a:p>
          <a:p>
            <a:r>
              <a:rPr lang="en-US" sz="3000" dirty="0" smtClean="0"/>
              <a:t>Use of CAN was not limited to P2P apps however. Could also be used in large scale storage systems, content distribution systems, or DNS. </a:t>
            </a:r>
            <a:endParaRPr lang="en-US" sz="30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21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CAN: Basic Design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The Overlay Network is a Cartesian Coordinate Space on a d-torus (The coordinate system wraps around).</a:t>
            </a:r>
          </a:p>
          <a:p>
            <a:r>
              <a:rPr lang="en-US" dirty="0" smtClean="0"/>
              <a:t>Each node of the CAN is assigned a “Zone” of the d-dimensional space to manage. </a:t>
            </a:r>
          </a:p>
          <a:p>
            <a:r>
              <a:rPr lang="en-US" dirty="0" smtClean="0"/>
              <a:t>Each Node only has knowledge of nodes in Neighboring Zones.</a:t>
            </a:r>
          </a:p>
          <a:p>
            <a:r>
              <a:rPr lang="en-US" dirty="0" smtClean="0"/>
              <a:t>Assume for now, that each zone has only 1 node.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22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</a:t>
            </a:r>
            <a:endParaRPr lang="en-US" dirty="0"/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33040" y="1600200"/>
            <a:ext cx="567792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23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</a:t>
            </a:r>
            <a:endParaRPr lang="en-US" dirty="0"/>
          </a:p>
        </p:txBody>
      </p:sp>
      <p:pic>
        <p:nvPicPr>
          <p:cNvPr id="3075" name="Picture 3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" y="1600200"/>
            <a:ext cx="3841586" cy="304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6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800600" y="1600200"/>
            <a:ext cx="3810000" cy="30409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TextBox 6"/>
          <p:cNvSpPr txBox="1"/>
          <p:nvPr/>
        </p:nvSpPr>
        <p:spPr>
          <a:xfrm>
            <a:off x="4800600" y="4724400"/>
            <a:ext cx="3714607" cy="175432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Neighbor Lists: </a:t>
            </a:r>
          </a:p>
          <a:p>
            <a:r>
              <a:rPr lang="en-US" dirty="0" smtClean="0"/>
              <a:t>Zone 1 knows about Zones 4, 5, and 3</a:t>
            </a:r>
          </a:p>
          <a:p>
            <a:r>
              <a:rPr lang="en-US" dirty="0" smtClean="0"/>
              <a:t>Zone 2 knows about Zones 4, 5, and 3</a:t>
            </a:r>
          </a:p>
          <a:p>
            <a:r>
              <a:rPr lang="en-US" dirty="0" smtClean="0"/>
              <a:t>Zone 3 knows about Zones 5, 1, and 2</a:t>
            </a:r>
          </a:p>
          <a:p>
            <a:r>
              <a:rPr lang="en-US" dirty="0" smtClean="0"/>
              <a:t>Zone 4 knows about Zones 2 and 1</a:t>
            </a:r>
          </a:p>
          <a:p>
            <a:r>
              <a:rPr lang="en-US" dirty="0" smtClean="0"/>
              <a:t>Zone 5 knows about Zones 1, 2, and 3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24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Inserting Data in a CAN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Given a (</a:t>
            </a:r>
            <a:r>
              <a:rPr lang="en-US" dirty="0" err="1" smtClean="0"/>
              <a:t>Key,Value</a:t>
            </a:r>
            <a:r>
              <a:rPr lang="en-US" dirty="0" smtClean="0"/>
              <a:t>) Pair, hash the Key </a:t>
            </a:r>
            <a:r>
              <a:rPr lang="en-US" i="1" dirty="0" smtClean="0"/>
              <a:t>d</a:t>
            </a:r>
            <a:r>
              <a:rPr lang="en-US" dirty="0" smtClean="0"/>
              <a:t> different ways, where </a:t>
            </a:r>
            <a:r>
              <a:rPr lang="en-US" i="1" dirty="0" smtClean="0"/>
              <a:t>d</a:t>
            </a:r>
            <a:r>
              <a:rPr lang="en-US" dirty="0" smtClean="0"/>
              <a:t> is the # of Dimensions</a:t>
            </a:r>
          </a:p>
          <a:p>
            <a:r>
              <a:rPr lang="en-US" dirty="0" smtClean="0"/>
              <a:t>The resulting coordinate is mapped onto the Overlay. </a:t>
            </a:r>
          </a:p>
          <a:p>
            <a:r>
              <a:rPr lang="en-US" dirty="0" smtClean="0"/>
              <a:t>The node </a:t>
            </a:r>
            <a:r>
              <a:rPr lang="en-US" dirty="0" err="1" smtClean="0"/>
              <a:t>responisible</a:t>
            </a:r>
            <a:r>
              <a:rPr lang="en-US" dirty="0" smtClean="0"/>
              <a:t> for that coordinate is the node that stores the (</a:t>
            </a:r>
            <a:r>
              <a:rPr lang="en-US" dirty="0" err="1" smtClean="0"/>
              <a:t>Key,Value</a:t>
            </a:r>
            <a:r>
              <a:rPr lang="en-US" dirty="0" smtClean="0"/>
              <a:t>) pair.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25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>
          <a:xfrm>
            <a:off x="457200" y="1600201"/>
            <a:ext cx="8229600" cy="1752600"/>
          </a:xfrm>
        </p:spPr>
        <p:txBody>
          <a:bodyPr/>
          <a:lstStyle/>
          <a:p>
            <a:r>
              <a:rPr lang="en-US" dirty="0" smtClean="0"/>
              <a:t>Given (</a:t>
            </a:r>
            <a:r>
              <a:rPr lang="en-US" dirty="0" err="1" smtClean="0"/>
              <a:t>Key,Value</a:t>
            </a:r>
            <a:r>
              <a:rPr lang="en-US" dirty="0" smtClean="0"/>
              <a:t>): </a:t>
            </a:r>
          </a:p>
          <a:p>
            <a:pPr lvl="1"/>
            <a:r>
              <a:rPr lang="en-US" dirty="0" err="1" smtClean="0"/>
              <a:t>HashX</a:t>
            </a:r>
            <a:r>
              <a:rPr lang="en-US" dirty="0" smtClean="0"/>
              <a:t>(Key) = </a:t>
            </a:r>
            <a:r>
              <a:rPr lang="en-US" dirty="0" err="1" smtClean="0"/>
              <a:t>Xcoord</a:t>
            </a:r>
            <a:endParaRPr lang="en-US" dirty="0" smtClean="0"/>
          </a:p>
          <a:p>
            <a:pPr lvl="1"/>
            <a:r>
              <a:rPr lang="en-US" dirty="0" err="1" smtClean="0"/>
              <a:t>HashY</a:t>
            </a:r>
            <a:r>
              <a:rPr lang="en-US" dirty="0" smtClean="0"/>
              <a:t>(Key) = </a:t>
            </a:r>
            <a:r>
              <a:rPr lang="en-US" dirty="0" err="1" smtClean="0"/>
              <a:t>Ycoord</a:t>
            </a:r>
            <a:endParaRPr lang="en-US" dirty="0"/>
          </a:p>
        </p:txBody>
      </p:sp>
      <p:pic>
        <p:nvPicPr>
          <p:cNvPr id="4100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286000" y="2971800"/>
            <a:ext cx="4648200" cy="3535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26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Routing in a CAN</a:t>
            </a:r>
            <a:endParaRPr lang="en-US" dirty="0"/>
          </a:p>
        </p:txBody>
      </p:sp>
      <p:pic>
        <p:nvPicPr>
          <p:cNvPr id="51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962400" y="2752334"/>
            <a:ext cx="4953000" cy="3953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304800" y="1600200"/>
            <a:ext cx="5319085" cy="258532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A routing message hops from node to node, </a:t>
            </a:r>
          </a:p>
          <a:p>
            <a:r>
              <a:rPr lang="en-US" dirty="0" smtClean="0"/>
              <a:t>Getting closer and closer to the Destination.</a:t>
            </a:r>
          </a:p>
          <a:p>
            <a:endParaRPr lang="en-US" dirty="0"/>
          </a:p>
          <a:p>
            <a:r>
              <a:rPr lang="en-US" dirty="0" smtClean="0"/>
              <a:t>A node only knows about its immediate Neighbors</a:t>
            </a:r>
          </a:p>
          <a:p>
            <a:endParaRPr lang="en-US" dirty="0"/>
          </a:p>
          <a:p>
            <a:r>
              <a:rPr lang="en-US" dirty="0" smtClean="0"/>
              <a:t>Routing Path Length is (</a:t>
            </a:r>
            <a:r>
              <a:rPr lang="en-US" i="1" dirty="0" smtClean="0"/>
              <a:t>d</a:t>
            </a:r>
            <a:r>
              <a:rPr lang="en-US" dirty="0" smtClean="0"/>
              <a:t>/4)(n</a:t>
            </a:r>
            <a:r>
              <a:rPr lang="en-US" baseline="30000" dirty="0" smtClean="0"/>
              <a:t>1/d</a:t>
            </a:r>
            <a:r>
              <a:rPr lang="en-US" dirty="0" smtClean="0"/>
              <a:t>)</a:t>
            </a:r>
          </a:p>
          <a:p>
            <a:endParaRPr lang="en-US" dirty="0" smtClean="0"/>
          </a:p>
          <a:p>
            <a:r>
              <a:rPr lang="en-US" dirty="0" smtClean="0"/>
              <a:t>As </a:t>
            </a:r>
            <a:r>
              <a:rPr lang="en-US" i="1" dirty="0" smtClean="0"/>
              <a:t>d</a:t>
            </a:r>
            <a:r>
              <a:rPr lang="en-US" dirty="0" smtClean="0"/>
              <a:t> approaches log(n), the total</a:t>
            </a:r>
          </a:p>
          <a:p>
            <a:r>
              <a:rPr lang="en-US" dirty="0" smtClean="0"/>
              <a:t>Path length goes to log(n).</a:t>
            </a:r>
            <a:endParaRPr lang="en-US" dirty="0"/>
          </a:p>
        </p:txBody>
      </p:sp>
      <p:pic>
        <p:nvPicPr>
          <p:cNvPr id="5123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447800" y="4267200"/>
            <a:ext cx="1236019" cy="2249152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27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Adding Nodes in a CAN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 new node, N inquires at a Bootstrap node for the IP of any node in the system, S.</a:t>
            </a:r>
          </a:p>
          <a:p>
            <a:r>
              <a:rPr lang="en-US" dirty="0" smtClean="0"/>
              <a:t>Pick a random point, P, in the coordinate space, managed by Node D.</a:t>
            </a:r>
          </a:p>
          <a:p>
            <a:r>
              <a:rPr lang="en-US" dirty="0" smtClean="0"/>
              <a:t>Using CAN Routing, route from S to D.</a:t>
            </a:r>
          </a:p>
          <a:p>
            <a:r>
              <a:rPr lang="en-US" dirty="0" smtClean="0"/>
              <a:t>Node D splits its Zone and gives half to N to manage. </a:t>
            </a:r>
          </a:p>
          <a:p>
            <a:r>
              <a:rPr lang="en-US" dirty="0" smtClean="0"/>
              <a:t>Update the Neighbor List in all Neighboring Nodes to D and N, including D and N.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28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</a:t>
            </a:r>
            <a:endParaRPr lang="en-US" dirty="0"/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8600" y="1524000"/>
            <a:ext cx="3757030" cy="3505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29200" y="1524000"/>
            <a:ext cx="3820834" cy="304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TextBox 5"/>
          <p:cNvSpPr txBox="1"/>
          <p:nvPr/>
        </p:nvSpPr>
        <p:spPr>
          <a:xfrm>
            <a:off x="228600" y="5257800"/>
            <a:ext cx="302198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Node, N, routes to the zone </a:t>
            </a:r>
          </a:p>
          <a:p>
            <a:r>
              <a:rPr lang="en-US" dirty="0" smtClean="0"/>
              <a:t>containing Point P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5029200" y="4800600"/>
            <a:ext cx="363272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The Zone is split between the new</a:t>
            </a:r>
          </a:p>
          <a:p>
            <a:r>
              <a:rPr lang="en-US" dirty="0" smtClean="0"/>
              <a:t>Node, N and the old node D.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29</a:t>
            </a:fld>
            <a:endParaRPr lang="en-US"/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Node Removal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 smtClean="0"/>
              <a:t>Need to repair the routing in case of a leaving node or a dead node.</a:t>
            </a:r>
          </a:p>
          <a:p>
            <a:r>
              <a:rPr lang="en-US" dirty="0" smtClean="0"/>
              <a:t>If one of the neighboring zones can merge with the empty zone and maintain Rectilinear Integrity, it does so.</a:t>
            </a:r>
          </a:p>
          <a:p>
            <a:r>
              <a:rPr lang="en-US" dirty="0" smtClean="0"/>
              <a:t>If not, the neighboring Node with the smallest zone attempts to Takeover the zone of the dead node. </a:t>
            </a:r>
          </a:p>
          <a:p>
            <a:r>
              <a:rPr lang="en-US" dirty="0" smtClean="0"/>
              <a:t>Each node independently sends a “Takeover” message to its neighbors. </a:t>
            </a:r>
          </a:p>
          <a:p>
            <a:r>
              <a:rPr lang="en-US" dirty="0" smtClean="0"/>
              <a:t>If a node receives a Takeover message, it cancels its timer if the sending zone is smaller, or it sends a takeover message of its own if it is bigger.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30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Proposed Improvements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Multi-Dimensioned Coordinate Spaces</a:t>
            </a:r>
          </a:p>
          <a:p>
            <a:r>
              <a:rPr lang="en-US" dirty="0" smtClean="0"/>
              <a:t>Multiple Realities: Multiple Overlapping Coordinate Spaces</a:t>
            </a:r>
          </a:p>
          <a:p>
            <a:r>
              <a:rPr lang="en-US" dirty="0" smtClean="0"/>
              <a:t>Better Routing Metrics</a:t>
            </a:r>
          </a:p>
          <a:p>
            <a:r>
              <a:rPr lang="en-US" dirty="0" smtClean="0"/>
              <a:t>Multiple nodes per Zone</a:t>
            </a:r>
          </a:p>
          <a:p>
            <a:r>
              <a:rPr lang="en-US" dirty="0" smtClean="0"/>
              <a:t>Multiple Hash Functions (replication)</a:t>
            </a:r>
          </a:p>
          <a:p>
            <a:r>
              <a:rPr lang="en-US" dirty="0" smtClean="0"/>
              <a:t>Geographically sensitive overlay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31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Experimental Data</a:t>
            </a:r>
            <a:endParaRPr lang="en-US" dirty="0"/>
          </a:p>
        </p:txBody>
      </p:sp>
      <p:pic>
        <p:nvPicPr>
          <p:cNvPr id="61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1524000"/>
            <a:ext cx="5105400" cy="326363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148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066800" y="4800600"/>
            <a:ext cx="7153275" cy="1933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149" name="Picture 5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867400" y="1571625"/>
            <a:ext cx="2973400" cy="3228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32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Comparisons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1"/>
            <a:ext cx="8229600" cy="914400"/>
          </a:xfrm>
        </p:spPr>
        <p:txBody>
          <a:bodyPr/>
          <a:lstStyle/>
          <a:p>
            <a:r>
              <a:rPr lang="en-US" dirty="0" smtClean="0"/>
              <a:t>Comparing Basic CAN to “Knobs on Full” CAN</a:t>
            </a:r>
            <a:endParaRPr lang="en-US" dirty="0"/>
          </a:p>
        </p:txBody>
      </p:sp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6200" y="2743200"/>
            <a:ext cx="8915400" cy="25918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33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Discussion - Pros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Using some of the improvement made CAN a very robust routing and storage protocol.</a:t>
            </a:r>
          </a:p>
          <a:p>
            <a:r>
              <a:rPr lang="en-US" dirty="0" smtClean="0"/>
              <a:t>Using geographic location in the overlay creation would create smarter hops between close nodes. (But what about a geographically centralized disaster?)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34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Discussion - Cons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Not much work on Load-Balancing the Keys</a:t>
            </a:r>
          </a:p>
          <a:p>
            <a:r>
              <a:rPr lang="en-US" dirty="0" smtClean="0"/>
              <a:t>When all of the Extra Features are running at once, CAN becomes quite complicated. </a:t>
            </a:r>
          </a:p>
          <a:p>
            <a:r>
              <a:rPr lang="en-US" dirty="0" smtClean="0"/>
              <a:t>Tough to guarantee uniform distribution of keys with hash functions on a large scale. </a:t>
            </a:r>
          </a:p>
          <a:p>
            <a:r>
              <a:rPr lang="en-US" smtClean="0"/>
              <a:t>Query Correctness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35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2819400"/>
            <a:ext cx="6400800" cy="3124200"/>
          </a:xfrm>
        </p:spPr>
        <p:txBody>
          <a:bodyPr>
            <a:normAutofit/>
          </a:bodyPr>
          <a:lstStyle/>
          <a:p>
            <a:r>
              <a:rPr lang="en-US" dirty="0" smtClean="0"/>
              <a:t>Work by: </a:t>
            </a:r>
            <a:r>
              <a:rPr lang="en-US" dirty="0" err="1" smtClean="0"/>
              <a:t>Rowstron</a:t>
            </a:r>
            <a:r>
              <a:rPr lang="en-US" dirty="0" smtClean="0"/>
              <a:t> and </a:t>
            </a:r>
            <a:r>
              <a:rPr lang="en-US" dirty="0" err="1" smtClean="0"/>
              <a:t>Druschel</a:t>
            </a:r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Appeared In: Middleware ‘01</a:t>
            </a:r>
            <a:endParaRPr lang="en-US" dirty="0"/>
          </a:p>
          <a:p>
            <a:endParaRPr lang="en-US" dirty="0" smtClean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Pastry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36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99349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Problem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Maintain overlay network for both arrivals and failures</a:t>
            </a:r>
          </a:p>
          <a:p>
            <a:endParaRPr lang="en-US" dirty="0"/>
          </a:p>
          <a:p>
            <a:r>
              <a:rPr lang="en-US" dirty="0" smtClean="0"/>
              <a:t>Load Balancing</a:t>
            </a:r>
          </a:p>
          <a:p>
            <a:endParaRPr lang="en-US" dirty="0"/>
          </a:p>
          <a:p>
            <a:r>
              <a:rPr lang="en-US" b="1" dirty="0" smtClean="0"/>
              <a:t>Network proximity sensitive routing</a:t>
            </a:r>
            <a:endParaRPr lang="en-US" b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37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28827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Pastry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Lookup/insert O(</a:t>
            </a:r>
            <a:r>
              <a:rPr lang="en-US" dirty="0" err="1" smtClean="0"/>
              <a:t>logN</a:t>
            </a:r>
            <a:r>
              <a:rPr lang="en-US" dirty="0" smtClean="0"/>
              <a:t>)</a:t>
            </a:r>
          </a:p>
          <a:p>
            <a:endParaRPr lang="en-US" dirty="0" smtClean="0"/>
          </a:p>
          <a:p>
            <a:r>
              <a:rPr lang="en-US" dirty="0" smtClean="0"/>
              <a:t>Per-node state O(</a:t>
            </a:r>
            <a:r>
              <a:rPr lang="en-US" dirty="0" err="1" smtClean="0"/>
              <a:t>logN</a:t>
            </a:r>
            <a:r>
              <a:rPr lang="en-US" dirty="0" smtClean="0"/>
              <a:t>)</a:t>
            </a:r>
            <a:endParaRPr lang="en-US" dirty="0"/>
          </a:p>
          <a:p>
            <a:endParaRPr lang="en-US" dirty="0" smtClean="0"/>
          </a:p>
          <a:p>
            <a:r>
              <a:rPr lang="en-US" dirty="0" smtClean="0"/>
              <a:t>Network </a:t>
            </a:r>
            <a:r>
              <a:rPr lang="en-US" dirty="0" smtClean="0"/>
              <a:t>proximity-based </a:t>
            </a:r>
            <a:r>
              <a:rPr lang="en-US" dirty="0" smtClean="0"/>
              <a:t>routing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38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962013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Design</a:t>
            </a:r>
            <a:endParaRPr lang="en-US" dirty="0"/>
          </a:p>
        </p:txBody>
      </p:sp>
      <p:sp>
        <p:nvSpPr>
          <p:cNvPr id="40" name="Oval 39"/>
          <p:cNvSpPr>
            <a:spLocks noChangeArrowheads="1"/>
          </p:cNvSpPr>
          <p:nvPr/>
        </p:nvSpPr>
        <p:spPr bwMode="auto">
          <a:xfrm>
            <a:off x="2386684" y="1909080"/>
            <a:ext cx="4419600" cy="4343400"/>
          </a:xfrm>
          <a:prstGeom prst="ellipse">
            <a:avLst/>
          </a:prstGeom>
          <a:noFill/>
          <a:ln w="1587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endParaRPr lang="en-US"/>
          </a:p>
        </p:txBody>
      </p:sp>
      <p:pic>
        <p:nvPicPr>
          <p:cNvPr id="41" name="Picture 40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30084" y="38140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2" name="Picture 41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53884" y="34330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3" name="Picture 42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25284" y="28996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4" name="Picture 43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77684" y="48808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5" name="Picture 44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20484" y="54904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6" name="Picture 45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9084" y="31282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7" name="Picture 46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62884" y="47284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8" name="Picture 47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43884" y="26710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9" name="Picture 48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82084" y="20614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0" name="Picture 49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44084" y="61762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1" name="Picture 50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29884" y="19090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2" name="Picture 51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2484" y="24424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3" name="Picture 52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10484" y="41950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4" name="Picture 53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48759" y="604293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5" name="Picture 54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15284" y="51094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6" name="Picture 55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29684" y="59476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7" name="Picture 56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15684" y="57952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8" name="Picture 57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63084" y="19090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9" name="Picture 58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34684" y="20614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0" name="Picture 59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86684" y="35092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1" name="Picture 60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49084" y="52618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2" name="Picture 61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58484" y="60238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3" name="Picture 62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01084" y="57952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4" name="Line 27"/>
          <p:cNvSpPr>
            <a:spLocks noChangeShapeType="1"/>
          </p:cNvSpPr>
          <p:nvPr/>
        </p:nvSpPr>
        <p:spPr bwMode="auto">
          <a:xfrm flipH="1">
            <a:off x="5802984" y="2794905"/>
            <a:ext cx="533400" cy="304800"/>
          </a:xfrm>
          <a:prstGeom prst="line">
            <a:avLst/>
          </a:prstGeom>
          <a:noFill/>
          <a:ln w="28575">
            <a:solidFill>
              <a:schemeClr val="tx2"/>
            </a:solidFill>
            <a:round/>
            <a:headEnd type="triangle" w="med" len="med"/>
            <a:tailEnd type="none" w="med" len="lg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endParaRPr lang="en-US"/>
          </a:p>
        </p:txBody>
      </p:sp>
      <p:sp>
        <p:nvSpPr>
          <p:cNvPr id="65" name="Text Box 28"/>
          <p:cNvSpPr txBox="1">
            <a:spLocks noChangeArrowheads="1"/>
          </p:cNvSpPr>
          <p:nvPr/>
        </p:nvSpPr>
        <p:spPr bwMode="auto">
          <a:xfrm>
            <a:off x="4842547" y="2902855"/>
            <a:ext cx="935037" cy="5191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pPr eaLnBrk="0" hangingPunct="0"/>
            <a:r>
              <a:rPr lang="en-US" sz="2800">
                <a:solidFill>
                  <a:schemeClr val="tx2"/>
                </a:solidFill>
              </a:rPr>
              <a:t>objId</a:t>
            </a:r>
            <a:endParaRPr lang="en-US" sz="3600">
              <a:solidFill>
                <a:srgbClr val="F74209"/>
              </a:solidFill>
            </a:endParaRPr>
          </a:p>
        </p:txBody>
      </p:sp>
      <p:pic>
        <p:nvPicPr>
          <p:cNvPr id="66" name="Picture 65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30084" y="44998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7" name="Picture 66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68084" y="23662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8" name="Picture 67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2484" y="56428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9" name="Picture 68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67884" y="18328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70" name="Text Box 42"/>
          <p:cNvSpPr txBox="1">
            <a:spLocks noChangeArrowheads="1"/>
          </p:cNvSpPr>
          <p:nvPr/>
        </p:nvSpPr>
        <p:spPr bwMode="auto">
          <a:xfrm>
            <a:off x="3277272" y="4401455"/>
            <a:ext cx="1309687" cy="5191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r>
              <a:rPr lang="en-US" sz="2800">
                <a:solidFill>
                  <a:schemeClr val="hlink"/>
                </a:solidFill>
              </a:rPr>
              <a:t>nodeIds</a:t>
            </a:r>
            <a:endParaRPr lang="en-US"/>
          </a:p>
        </p:txBody>
      </p:sp>
      <p:sp>
        <p:nvSpPr>
          <p:cNvPr id="71" name="Line 43"/>
          <p:cNvSpPr>
            <a:spLocks noChangeShapeType="1"/>
          </p:cNvSpPr>
          <p:nvPr/>
        </p:nvSpPr>
        <p:spPr bwMode="auto">
          <a:xfrm flipH="1">
            <a:off x="2659734" y="4723717"/>
            <a:ext cx="571500" cy="76200"/>
          </a:xfrm>
          <a:prstGeom prst="line">
            <a:avLst/>
          </a:prstGeom>
          <a:noFill/>
          <a:ln w="25400">
            <a:solidFill>
              <a:schemeClr val="hlink"/>
            </a:solidFill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endParaRPr lang="en-US"/>
          </a:p>
        </p:txBody>
      </p:sp>
      <p:sp>
        <p:nvSpPr>
          <p:cNvPr id="72" name="Line 44"/>
          <p:cNvSpPr>
            <a:spLocks noChangeShapeType="1"/>
          </p:cNvSpPr>
          <p:nvPr/>
        </p:nvSpPr>
        <p:spPr bwMode="auto">
          <a:xfrm flipH="1">
            <a:off x="2799434" y="4901517"/>
            <a:ext cx="558800" cy="228600"/>
          </a:xfrm>
          <a:prstGeom prst="line">
            <a:avLst/>
          </a:prstGeom>
          <a:noFill/>
          <a:ln w="25400">
            <a:solidFill>
              <a:schemeClr val="hlink"/>
            </a:solidFill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endParaRPr lang="en-US"/>
          </a:p>
        </p:txBody>
      </p:sp>
      <p:sp>
        <p:nvSpPr>
          <p:cNvPr id="73" name="Line 45"/>
          <p:cNvSpPr>
            <a:spLocks noChangeShapeType="1"/>
          </p:cNvSpPr>
          <p:nvPr/>
        </p:nvSpPr>
        <p:spPr bwMode="auto">
          <a:xfrm flipH="1">
            <a:off x="3434434" y="5168217"/>
            <a:ext cx="317500" cy="584200"/>
          </a:xfrm>
          <a:prstGeom prst="line">
            <a:avLst/>
          </a:prstGeom>
          <a:noFill/>
          <a:ln w="25400">
            <a:solidFill>
              <a:schemeClr val="hlink"/>
            </a:solidFill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endParaRPr lang="en-US"/>
          </a:p>
        </p:txBody>
      </p:sp>
      <p:sp>
        <p:nvSpPr>
          <p:cNvPr id="74" name="Line 46"/>
          <p:cNvSpPr>
            <a:spLocks noChangeShapeType="1"/>
          </p:cNvSpPr>
          <p:nvPr/>
        </p:nvSpPr>
        <p:spPr bwMode="auto">
          <a:xfrm flipH="1" flipV="1">
            <a:off x="4510758" y="2455634"/>
            <a:ext cx="0" cy="469900"/>
          </a:xfrm>
          <a:prstGeom prst="line">
            <a:avLst/>
          </a:prstGeom>
          <a:noFill/>
          <a:ln w="12700">
            <a:solidFill>
              <a:schemeClr val="tx1"/>
            </a:solidFill>
            <a:round/>
            <a:headEnd type="none" w="sm" len="sm"/>
            <a:tailEnd type="none" w="sm" len="sm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endParaRPr lang="en-US"/>
          </a:p>
        </p:txBody>
      </p:sp>
      <p:sp>
        <p:nvSpPr>
          <p:cNvPr id="75" name="Text Box 47"/>
          <p:cNvSpPr txBox="1">
            <a:spLocks noChangeArrowheads="1"/>
          </p:cNvSpPr>
          <p:nvPr/>
        </p:nvSpPr>
        <p:spPr bwMode="auto">
          <a:xfrm>
            <a:off x="4577208" y="2455634"/>
            <a:ext cx="404812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r>
              <a:rPr lang="en-US" dirty="0"/>
              <a:t>O</a:t>
            </a:r>
          </a:p>
        </p:txBody>
      </p:sp>
      <p:sp>
        <p:nvSpPr>
          <p:cNvPr id="76" name="Text Box 48"/>
          <p:cNvSpPr txBox="1">
            <a:spLocks noChangeArrowheads="1"/>
          </p:cNvSpPr>
          <p:nvPr/>
        </p:nvSpPr>
        <p:spPr bwMode="auto">
          <a:xfrm>
            <a:off x="3642850" y="2468334"/>
            <a:ext cx="89535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r>
              <a:rPr lang="en-US" dirty="0"/>
              <a:t>2</a:t>
            </a:r>
            <a:r>
              <a:rPr lang="en-US" baseline="30000" dirty="0"/>
              <a:t>128</a:t>
            </a:r>
            <a:r>
              <a:rPr lang="en-US" dirty="0"/>
              <a:t>-1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39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51179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Design</a:t>
            </a:r>
            <a:endParaRPr lang="en-US" dirty="0"/>
          </a:p>
        </p:txBody>
      </p:sp>
      <p:sp>
        <p:nvSpPr>
          <p:cNvPr id="40" name="Oval 39"/>
          <p:cNvSpPr>
            <a:spLocks noChangeArrowheads="1"/>
          </p:cNvSpPr>
          <p:nvPr/>
        </p:nvSpPr>
        <p:spPr bwMode="auto">
          <a:xfrm>
            <a:off x="2386684" y="1909080"/>
            <a:ext cx="4419600" cy="4343400"/>
          </a:xfrm>
          <a:prstGeom prst="ellipse">
            <a:avLst/>
          </a:prstGeom>
          <a:noFill/>
          <a:ln w="1587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endParaRPr lang="en-US"/>
          </a:p>
        </p:txBody>
      </p:sp>
      <p:pic>
        <p:nvPicPr>
          <p:cNvPr id="41" name="Picture 40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30084" y="38140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2" name="Picture 41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53884" y="34330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3" name="Picture 42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25284" y="28996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4" name="Picture 43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77684" y="48808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5" name="Picture 44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20484" y="54904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6" name="Picture 45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9084" y="31282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7" name="Picture 46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62884" y="47284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8" name="Picture 47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43884" y="26710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9" name="Picture 48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82084" y="20614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0" name="Picture 49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44084" y="61762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1" name="Picture 50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29884" y="19090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2" name="Picture 51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2484" y="24424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3" name="Picture 52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10484" y="41950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4" name="Picture 53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48759" y="604293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5" name="Picture 54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15284" y="51094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6" name="Picture 55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29684" y="59476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7" name="Picture 56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15684" y="57952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8" name="Picture 57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63084" y="19090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9" name="Picture 58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34684" y="20614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0" name="Picture 59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86684" y="35092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1" name="Picture 60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49084" y="52618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2" name="Picture 61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58484" y="60238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3" name="Picture 62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01084" y="57952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4" name="Line 27"/>
          <p:cNvSpPr>
            <a:spLocks noChangeShapeType="1"/>
          </p:cNvSpPr>
          <p:nvPr/>
        </p:nvSpPr>
        <p:spPr bwMode="auto">
          <a:xfrm flipH="1">
            <a:off x="5802984" y="2794905"/>
            <a:ext cx="533400" cy="304800"/>
          </a:xfrm>
          <a:prstGeom prst="line">
            <a:avLst/>
          </a:prstGeom>
          <a:noFill/>
          <a:ln w="28575">
            <a:solidFill>
              <a:schemeClr val="tx2"/>
            </a:solidFill>
            <a:round/>
            <a:headEnd type="triangle" w="med" len="med"/>
            <a:tailEnd type="none" w="med" len="lg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endParaRPr lang="en-US"/>
          </a:p>
        </p:txBody>
      </p:sp>
      <p:sp>
        <p:nvSpPr>
          <p:cNvPr id="65" name="Text Box 28"/>
          <p:cNvSpPr txBox="1">
            <a:spLocks noChangeArrowheads="1"/>
          </p:cNvSpPr>
          <p:nvPr/>
        </p:nvSpPr>
        <p:spPr bwMode="auto">
          <a:xfrm>
            <a:off x="4842547" y="2902855"/>
            <a:ext cx="935037" cy="5191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pPr eaLnBrk="0" hangingPunct="0"/>
            <a:r>
              <a:rPr lang="en-US" sz="2800">
                <a:solidFill>
                  <a:schemeClr val="tx2"/>
                </a:solidFill>
              </a:rPr>
              <a:t>objId</a:t>
            </a:r>
            <a:endParaRPr lang="en-US" sz="3600">
              <a:solidFill>
                <a:srgbClr val="F74209"/>
              </a:solidFill>
            </a:endParaRPr>
          </a:p>
        </p:txBody>
      </p:sp>
      <p:pic>
        <p:nvPicPr>
          <p:cNvPr id="66" name="Picture 65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30084" y="44998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7" name="Picture 66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68084" y="23662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8" name="Picture 67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2484" y="56428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9" name="Picture 68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67884" y="1832880"/>
            <a:ext cx="16192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70" name="Text Box 42"/>
          <p:cNvSpPr txBox="1">
            <a:spLocks noChangeArrowheads="1"/>
          </p:cNvSpPr>
          <p:nvPr/>
        </p:nvSpPr>
        <p:spPr bwMode="auto">
          <a:xfrm>
            <a:off x="3277272" y="4401455"/>
            <a:ext cx="1309687" cy="5191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r>
              <a:rPr lang="en-US" sz="2800" dirty="0" err="1">
                <a:solidFill>
                  <a:schemeClr val="hlink"/>
                </a:solidFill>
              </a:rPr>
              <a:t>nodeIds</a:t>
            </a:r>
            <a:endParaRPr lang="en-US" dirty="0"/>
          </a:p>
        </p:txBody>
      </p:sp>
      <p:sp>
        <p:nvSpPr>
          <p:cNvPr id="71" name="Line 43"/>
          <p:cNvSpPr>
            <a:spLocks noChangeShapeType="1"/>
          </p:cNvSpPr>
          <p:nvPr/>
        </p:nvSpPr>
        <p:spPr bwMode="auto">
          <a:xfrm flipH="1">
            <a:off x="2659734" y="4723717"/>
            <a:ext cx="571500" cy="76200"/>
          </a:xfrm>
          <a:prstGeom prst="line">
            <a:avLst/>
          </a:prstGeom>
          <a:noFill/>
          <a:ln w="25400">
            <a:solidFill>
              <a:schemeClr val="hlink"/>
            </a:solidFill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endParaRPr lang="en-US"/>
          </a:p>
        </p:txBody>
      </p:sp>
      <p:sp>
        <p:nvSpPr>
          <p:cNvPr id="72" name="Line 44"/>
          <p:cNvSpPr>
            <a:spLocks noChangeShapeType="1"/>
          </p:cNvSpPr>
          <p:nvPr/>
        </p:nvSpPr>
        <p:spPr bwMode="auto">
          <a:xfrm flipH="1">
            <a:off x="2799434" y="4901517"/>
            <a:ext cx="558800" cy="228600"/>
          </a:xfrm>
          <a:prstGeom prst="line">
            <a:avLst/>
          </a:prstGeom>
          <a:noFill/>
          <a:ln w="25400">
            <a:solidFill>
              <a:schemeClr val="hlink"/>
            </a:solidFill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endParaRPr lang="en-US"/>
          </a:p>
        </p:txBody>
      </p:sp>
      <p:sp>
        <p:nvSpPr>
          <p:cNvPr id="73" name="Line 45"/>
          <p:cNvSpPr>
            <a:spLocks noChangeShapeType="1"/>
          </p:cNvSpPr>
          <p:nvPr/>
        </p:nvSpPr>
        <p:spPr bwMode="auto">
          <a:xfrm flipH="1">
            <a:off x="3434434" y="5168217"/>
            <a:ext cx="317500" cy="584200"/>
          </a:xfrm>
          <a:prstGeom prst="line">
            <a:avLst/>
          </a:prstGeom>
          <a:noFill/>
          <a:ln w="25400">
            <a:solidFill>
              <a:schemeClr val="hlink"/>
            </a:solidFill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endParaRPr lang="en-US"/>
          </a:p>
        </p:txBody>
      </p:sp>
      <p:sp>
        <p:nvSpPr>
          <p:cNvPr id="74" name="Line 46"/>
          <p:cNvSpPr>
            <a:spLocks noChangeShapeType="1"/>
          </p:cNvSpPr>
          <p:nvPr/>
        </p:nvSpPr>
        <p:spPr bwMode="auto">
          <a:xfrm flipH="1" flipV="1">
            <a:off x="4510758" y="2455634"/>
            <a:ext cx="0" cy="469900"/>
          </a:xfrm>
          <a:prstGeom prst="line">
            <a:avLst/>
          </a:prstGeom>
          <a:noFill/>
          <a:ln w="12700">
            <a:solidFill>
              <a:schemeClr val="tx1"/>
            </a:solidFill>
            <a:round/>
            <a:headEnd type="none" w="sm" len="sm"/>
            <a:tailEnd type="none" w="sm" len="sm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endParaRPr lang="en-US"/>
          </a:p>
        </p:txBody>
      </p:sp>
      <p:sp>
        <p:nvSpPr>
          <p:cNvPr id="75" name="Text Box 47"/>
          <p:cNvSpPr txBox="1">
            <a:spLocks noChangeArrowheads="1"/>
          </p:cNvSpPr>
          <p:nvPr/>
        </p:nvSpPr>
        <p:spPr bwMode="auto">
          <a:xfrm>
            <a:off x="4577208" y="2455634"/>
            <a:ext cx="404812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r>
              <a:rPr lang="en-US" dirty="0"/>
              <a:t>O</a:t>
            </a:r>
          </a:p>
        </p:txBody>
      </p:sp>
      <p:sp>
        <p:nvSpPr>
          <p:cNvPr id="76" name="Text Box 48"/>
          <p:cNvSpPr txBox="1">
            <a:spLocks noChangeArrowheads="1"/>
          </p:cNvSpPr>
          <p:nvPr/>
        </p:nvSpPr>
        <p:spPr bwMode="auto">
          <a:xfrm>
            <a:off x="3642850" y="2468334"/>
            <a:ext cx="89535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r>
              <a:rPr lang="en-US" dirty="0"/>
              <a:t>2</a:t>
            </a:r>
            <a:r>
              <a:rPr lang="en-US" baseline="30000" dirty="0"/>
              <a:t>128</a:t>
            </a:r>
            <a:r>
              <a:rPr lang="en-US" dirty="0"/>
              <a:t>-1</a:t>
            </a:r>
          </a:p>
        </p:txBody>
      </p:sp>
      <p:sp>
        <p:nvSpPr>
          <p:cNvPr id="77" name="Text Box 42"/>
          <p:cNvSpPr txBox="1">
            <a:spLocks noChangeArrowheads="1"/>
          </p:cNvSpPr>
          <p:nvPr/>
        </p:nvSpPr>
        <p:spPr bwMode="auto">
          <a:xfrm>
            <a:off x="6623470" y="1832880"/>
            <a:ext cx="2100255" cy="5232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r>
              <a:rPr lang="en-US" sz="2800" dirty="0" smtClean="0">
                <a:solidFill>
                  <a:schemeClr val="hlink"/>
                </a:solidFill>
              </a:rPr>
              <a:t>Owner of </a:t>
            </a:r>
            <a:r>
              <a:rPr lang="en-US" sz="2800" dirty="0" err="1" smtClean="0">
                <a:solidFill>
                  <a:schemeClr val="hlink"/>
                </a:solidFill>
              </a:rPr>
              <a:t>obj</a:t>
            </a:r>
            <a:endParaRPr lang="en-US" dirty="0"/>
          </a:p>
        </p:txBody>
      </p:sp>
      <p:sp>
        <p:nvSpPr>
          <p:cNvPr id="78" name="Line 45"/>
          <p:cNvSpPr>
            <a:spLocks noChangeShapeType="1"/>
          </p:cNvSpPr>
          <p:nvPr/>
        </p:nvSpPr>
        <p:spPr bwMode="auto">
          <a:xfrm flipH="1">
            <a:off x="6653884" y="2362674"/>
            <a:ext cx="826416" cy="537006"/>
          </a:xfrm>
          <a:prstGeom prst="line">
            <a:avLst/>
          </a:prstGeom>
          <a:noFill/>
          <a:ln w="25400">
            <a:solidFill>
              <a:schemeClr val="hlink"/>
            </a:solidFill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defPPr>
              <a:defRPr lang="en-US"/>
            </a:defPPr>
            <a:lvl1pPr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  <a:lvl2pPr marL="4572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2pPr>
            <a:lvl3pPr marL="9144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3pPr>
            <a:lvl4pPr marL="13716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4pPr>
            <a:lvl5pPr marL="1828800" algn="ctr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400" kern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9pPr>
          </a:lstStyle>
          <a:p>
            <a:endParaRPr lang="en-US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40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73918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Lookup Table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41</a:t>
            </a:fld>
            <a:endParaRPr lang="en-US"/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038600" y="1447800"/>
            <a:ext cx="4765109" cy="4572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Content Placeholder 2"/>
          <p:cNvSpPr txBox="1">
            <a:spLocks/>
          </p:cNvSpPr>
          <p:nvPr/>
        </p:nvSpPr>
        <p:spPr>
          <a:xfrm>
            <a:off x="301752" y="1527048"/>
            <a:ext cx="3660648" cy="4645152"/>
          </a:xfrm>
          <a:prstGeom prst="rect">
            <a:avLst/>
          </a:prstGeom>
        </p:spPr>
        <p:txBody>
          <a:bodyPr vert="horz">
            <a:normAutofit/>
          </a:bodyPr>
          <a:lstStyle>
            <a:lvl1pPr marL="274320" indent="-274320" algn="l" rtl="0" eaLnBrk="1" latinLnBrk="0" hangingPunct="1">
              <a:spcBef>
                <a:spcPct val="20000"/>
              </a:spcBef>
              <a:buClr>
                <a:schemeClr val="accent1"/>
              </a:buClr>
              <a:buSzPct val="85000"/>
              <a:buFont typeface="Wingdings 2"/>
              <a:buChar char=""/>
              <a:defRPr kumimoji="0" sz="27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548640" indent="-274320" algn="l" rtl="0" eaLnBrk="1" latinLnBrk="0" hangingPunct="1">
              <a:spcBef>
                <a:spcPct val="20000"/>
              </a:spcBef>
              <a:buClr>
                <a:schemeClr val="accent2"/>
              </a:buClr>
              <a:buSzPct val="70000"/>
              <a:buFont typeface="Wingdings"/>
              <a:buChar char=""/>
              <a:defRPr kumimoji="0" sz="2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2pPr>
            <a:lvl3pPr marL="822960" indent="-228600" algn="l" rtl="0" eaLnBrk="1" latinLnBrk="0" hangingPunct="1">
              <a:spcBef>
                <a:spcPct val="20000"/>
              </a:spcBef>
              <a:buClr>
                <a:schemeClr val="accent3"/>
              </a:buClr>
              <a:buSzPct val="75000"/>
              <a:buFont typeface="Wingdings 2"/>
              <a:buChar char="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097280" indent="-228600" algn="l" rtl="0" eaLnBrk="1" latinLnBrk="0" hangingPunct="1">
              <a:spcBef>
                <a:spcPct val="20000"/>
              </a:spcBef>
              <a:buClr>
                <a:schemeClr val="accent4"/>
              </a:buClr>
              <a:buSzPct val="70000"/>
              <a:buFont typeface="Wingdings"/>
              <a:buChar char=""/>
              <a:defRPr kumimoji="0" sz="20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4pPr>
            <a:lvl5pPr marL="1371600" indent="-228600" algn="l" rtl="0" eaLnBrk="1" latinLnBrk="0" hangingPunct="1">
              <a:spcBef>
                <a:spcPct val="20000"/>
              </a:spcBef>
              <a:buClr>
                <a:schemeClr val="accent5"/>
              </a:buClr>
              <a:buFontTx/>
              <a:buChar char="•"/>
              <a:defRPr kumimoji="0"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645920" indent="-182880" algn="l" rtl="0" eaLnBrk="1" latinLnBrk="0" hangingPunct="1">
              <a:spcBef>
                <a:spcPct val="20000"/>
              </a:spcBef>
              <a:buClr>
                <a:schemeClr val="accent6"/>
              </a:buClr>
              <a:buSzPct val="80000"/>
              <a:buFont typeface="Wingdings 2"/>
              <a:buChar char=""/>
              <a:defRPr kumimoji="0"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920240" indent="-182880" algn="l" rtl="0" eaLnBrk="1" latinLnBrk="0" hangingPunct="1">
              <a:spcBef>
                <a:spcPct val="20000"/>
              </a:spcBef>
              <a:buClr>
                <a:schemeClr val="accent1">
                  <a:shade val="75000"/>
                </a:schemeClr>
              </a:buClr>
              <a:buSzPct val="90000"/>
              <a:buChar char="•"/>
              <a:defRPr kumimoji="0" sz="16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103120" indent="-182880" algn="l" rtl="0" eaLnBrk="1" latinLnBrk="0" hangingPunct="1">
              <a:spcBef>
                <a:spcPct val="20000"/>
              </a:spcBef>
              <a:buClr>
                <a:schemeClr val="accent4">
                  <a:shade val="75000"/>
                </a:schemeClr>
              </a:buClr>
              <a:buChar char="•"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377440" indent="-182880" algn="l" rtl="0" eaLnBrk="1" latinLnBrk="0" hangingPunct="1">
              <a:spcBef>
                <a:spcPct val="20000"/>
              </a:spcBef>
              <a:buClr>
                <a:schemeClr val="accent2">
                  <a:shade val="75000"/>
                </a:schemeClr>
              </a:buClr>
              <a:buSzPct val="90000"/>
              <a:buChar char="•"/>
              <a:defRPr kumimoji="0" sz="1400" kern="1200" cap="all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 smtClean="0"/>
              <a:t>Prefix matching based on </a:t>
            </a:r>
            <a:r>
              <a:rPr lang="en-US" dirty="0" err="1" smtClean="0"/>
              <a:t>Plaxton</a:t>
            </a:r>
            <a:r>
              <a:rPr lang="en-US" dirty="0" smtClean="0"/>
              <a:t> Routing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867180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Locality of Search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42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Search widens as prefix match becomes longer!</a:t>
            </a:r>
            <a:endParaRPr lang="en-US" dirty="0"/>
          </a:p>
        </p:txBody>
      </p:sp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46852" y="3276600"/>
            <a:ext cx="4739763" cy="2743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53470554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Parameters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i="1" dirty="0"/>
              <a:t>b</a:t>
            </a:r>
            <a:r>
              <a:rPr lang="en-US" dirty="0" smtClean="0"/>
              <a:t>: tradeoff between local storage and average hop count</a:t>
            </a:r>
          </a:p>
          <a:p>
            <a:r>
              <a:rPr lang="en-US" dirty="0" smtClean="0"/>
              <a:t>L: resiliency of routing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43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128930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Security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Choose next hop for routes randomly amongst choices</a:t>
            </a:r>
          </a:p>
          <a:p>
            <a:endParaRPr lang="en-US" dirty="0"/>
          </a:p>
          <a:p>
            <a:r>
              <a:rPr lang="en-US" dirty="0" smtClean="0"/>
              <a:t>Replicate data to nearby nodes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44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98936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Scalability</a:t>
            </a:r>
            <a:endParaRPr lang="en-US" dirty="0"/>
          </a:p>
        </p:txBody>
      </p:sp>
      <p:pic>
        <p:nvPicPr>
          <p:cNvPr id="1027" name="Picture 3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0653" y="1527175"/>
            <a:ext cx="7666181" cy="4572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 cap="flat" cmpd="sng">
                <a:solidFill>
                  <a:schemeClr val="tx1"/>
                </a:solidFill>
                <a:prstDash val="solid"/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45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7452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Distance</a:t>
            </a:r>
            <a:endParaRPr lang="en-US" dirty="0"/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3772" y="1527175"/>
            <a:ext cx="7659943" cy="4572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46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48534253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Discussion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What does bigger </a:t>
            </a:r>
            <a:r>
              <a:rPr lang="en-US" dirty="0" err="1" smtClean="0"/>
              <a:t>leafset</a:t>
            </a:r>
            <a:r>
              <a:rPr lang="en-US" dirty="0" smtClean="0"/>
              <a:t> gain you?</a:t>
            </a:r>
          </a:p>
          <a:p>
            <a:endParaRPr lang="en-US" dirty="0" smtClean="0"/>
          </a:p>
          <a:p>
            <a:r>
              <a:rPr lang="en-US" dirty="0" smtClean="0"/>
              <a:t>How do we decide proximity?</a:t>
            </a:r>
          </a:p>
          <a:p>
            <a:endParaRPr lang="en-US" dirty="0"/>
          </a:p>
          <a:p>
            <a:r>
              <a:rPr lang="en-US" dirty="0" smtClean="0"/>
              <a:t>What other features might we want to create a lookup table based upon?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CFF2DB-D125-4585-BD0A-1EC0F52210DC}" type="slidenum">
              <a:rPr lang="en-US" smtClean="0"/>
              <a:pPr/>
              <a:t>47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77187793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ivic">
  <a:themeElements>
    <a:clrScheme name="Civic">
      <a:dk1>
        <a:sysClr val="windowText" lastClr="000000"/>
      </a:dk1>
      <a:lt1>
        <a:sysClr val="window" lastClr="FFFFFF"/>
      </a:lt1>
      <a:dk2>
        <a:srgbClr val="646B86"/>
      </a:dk2>
      <a:lt2>
        <a:srgbClr val="C5D1D7"/>
      </a:lt2>
      <a:accent1>
        <a:srgbClr val="D16349"/>
      </a:accent1>
      <a:accent2>
        <a:srgbClr val="CCB400"/>
      </a:accent2>
      <a:accent3>
        <a:srgbClr val="8CADAE"/>
      </a:accent3>
      <a:accent4>
        <a:srgbClr val="8C7B70"/>
      </a:accent4>
      <a:accent5>
        <a:srgbClr val="8FB08C"/>
      </a:accent5>
      <a:accent6>
        <a:srgbClr val="D19049"/>
      </a:accent6>
      <a:hlink>
        <a:srgbClr val="00A3D6"/>
      </a:hlink>
      <a:folHlink>
        <a:srgbClr val="694F07"/>
      </a:folHlink>
    </a:clrScheme>
    <a:fontScheme name="Civic">
      <a:majorFont>
        <a:latin typeface="Georgia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Georgia"/>
        <a:ea typeface=""/>
        <a:cs typeface=""/>
        <a:font script="Jpan" typeface="ＭＳ Ｐ明朝"/>
        <a:font script="Hang" typeface="바탕"/>
        <a:font script="Hans" typeface="方正舒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Civic">
      <a:fillStyleLst>
        <a:solidFill>
          <a:schemeClr val="phClr"/>
        </a:solidFill>
        <a:solidFill>
          <a:schemeClr val="phClr">
            <a:tint val="45000"/>
          </a:schemeClr>
        </a:solidFill>
        <a:solidFill>
          <a:schemeClr val="phClr">
            <a:tint val="95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1429" cap="flat" cmpd="sng" algn="ctr">
          <a:solidFill>
            <a:schemeClr val="phClr"/>
          </a:solidFill>
          <a:prstDash val="sysDash"/>
        </a:ln>
        <a:ln w="200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threePt" dir="t">
              <a:rot lat="0" lon="0" rev="0"/>
            </a:lightRig>
          </a:scene3d>
          <a:sp3d contourW="9525" prstMaterial="matte">
            <a:bevelT w="0" h="0"/>
            <a:contourClr>
              <a:schemeClr val="phClr">
                <a:shade val="70000"/>
                <a:satMod val="105000"/>
              </a:schemeClr>
            </a:contourClr>
          </a:sp3d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soft" dir="b">
              <a:rot lat="0" lon="0" rev="0"/>
            </a:lightRig>
          </a:scene3d>
          <a:sp3d prstMaterial="dkEdge">
            <a:bevelT w="63500" h="63500" prst="cross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70000"/>
                <a:satMod val="115000"/>
              </a:schemeClr>
              <a:schemeClr val="phClr">
                <a:tint val="85000"/>
              </a:schemeClr>
            </a:duotone>
          </a:blip>
          <a:tile tx="0" ty="0" sx="85000" sy="85000" flip="none" algn="tl"/>
        </a:blipFill>
        <a:blipFill>
          <a:blip xmlns:r="http://schemas.openxmlformats.org/officeDocument/2006/relationships" r:embed="rId2">
            <a:duotone>
              <a:schemeClr val="phClr">
                <a:shade val="65000"/>
                <a:satMod val="115000"/>
              </a:schemeClr>
              <a:schemeClr val="phClr">
                <a:tint val="85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Civic</Template>
  <TotalTime>1109</TotalTime>
  <Words>1397</Words>
  <Application>Microsoft Office PowerPoint</Application>
  <PresentationFormat>On-screen Show (4:3)</PresentationFormat>
  <Paragraphs>292</Paragraphs>
  <Slides>47</Slides>
  <Notes>6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47</vt:i4>
      </vt:variant>
    </vt:vector>
  </HeadingPairs>
  <TitlesOfParts>
    <vt:vector size="48" baseType="lpstr">
      <vt:lpstr>Civic</vt:lpstr>
      <vt:lpstr>Resilient Overlay Networks (RON)</vt:lpstr>
      <vt:lpstr>Background</vt:lpstr>
      <vt:lpstr>Motivation</vt:lpstr>
      <vt:lpstr>Sidenote</vt:lpstr>
      <vt:lpstr>Goals</vt:lpstr>
      <vt:lpstr>Big Idea</vt:lpstr>
      <vt:lpstr>Triangle Inequality</vt:lpstr>
      <vt:lpstr>Design</vt:lpstr>
      <vt:lpstr>Failure Detection</vt:lpstr>
      <vt:lpstr>Overhead</vt:lpstr>
      <vt:lpstr>Experimental Setup</vt:lpstr>
      <vt:lpstr>Analysis – Packet Loss</vt:lpstr>
      <vt:lpstr>Analysis - Latency</vt:lpstr>
      <vt:lpstr>Analysis - Throughput</vt:lpstr>
      <vt:lpstr>Resiliency to DOS Attacks</vt:lpstr>
      <vt:lpstr>Pros &amp; Cons</vt:lpstr>
      <vt:lpstr>Discussion</vt:lpstr>
      <vt:lpstr>A Scalable Content-Addressable Network</vt:lpstr>
      <vt:lpstr>Distributed Hash Table</vt:lpstr>
      <vt:lpstr>Content Addressable Network</vt:lpstr>
      <vt:lpstr>Motivation</vt:lpstr>
      <vt:lpstr>CAN: Basic Design</vt:lpstr>
      <vt:lpstr>Example</vt:lpstr>
      <vt:lpstr>Example</vt:lpstr>
      <vt:lpstr>Inserting Data in a CAN</vt:lpstr>
      <vt:lpstr>Example</vt:lpstr>
      <vt:lpstr>Routing in a CAN</vt:lpstr>
      <vt:lpstr>Adding Nodes in a CAN</vt:lpstr>
      <vt:lpstr>Example</vt:lpstr>
      <vt:lpstr>Node Removal</vt:lpstr>
      <vt:lpstr>Proposed Improvements</vt:lpstr>
      <vt:lpstr>Experimental Data</vt:lpstr>
      <vt:lpstr>Comparisons</vt:lpstr>
      <vt:lpstr>Discussion - Pros</vt:lpstr>
      <vt:lpstr>Discussion - Cons</vt:lpstr>
      <vt:lpstr>Pastry</vt:lpstr>
      <vt:lpstr>The Problem</vt:lpstr>
      <vt:lpstr>Pastry</vt:lpstr>
      <vt:lpstr>Design</vt:lpstr>
      <vt:lpstr>Design</vt:lpstr>
      <vt:lpstr>Lookup Table</vt:lpstr>
      <vt:lpstr>Locality of Search</vt:lpstr>
      <vt:lpstr>Parameters</vt:lpstr>
      <vt:lpstr>Security</vt:lpstr>
      <vt:lpstr>Scalability</vt:lpstr>
      <vt:lpstr>Distance</vt:lpstr>
      <vt:lpstr>Discussion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trowerm</dc:creator>
  <cp:lastModifiedBy>trowerm</cp:lastModifiedBy>
  <cp:revision>52</cp:revision>
  <dcterms:created xsi:type="dcterms:W3CDTF">2011-02-08T00:21:20Z</dcterms:created>
  <dcterms:modified xsi:type="dcterms:W3CDTF">2011-02-10T17:47:54Z</dcterms:modified>
</cp:coreProperties>
</file>