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60" r:id="rId2"/>
    <p:sldId id="329" r:id="rId3"/>
    <p:sldId id="330" r:id="rId4"/>
    <p:sldId id="331" r:id="rId5"/>
    <p:sldId id="332" r:id="rId6"/>
    <p:sldId id="333" r:id="rId7"/>
    <p:sldId id="334" r:id="rId8"/>
    <p:sldId id="287" r:id="rId9"/>
    <p:sldId id="335" r:id="rId10"/>
    <p:sldId id="336" r:id="rId11"/>
    <p:sldId id="337" r:id="rId12"/>
    <p:sldId id="338" r:id="rId13"/>
    <p:sldId id="339" r:id="rId14"/>
    <p:sldId id="323" r:id="rId15"/>
    <p:sldId id="324" r:id="rId16"/>
    <p:sldId id="325" r:id="rId17"/>
    <p:sldId id="326" r:id="rId18"/>
    <p:sldId id="327" r:id="rId19"/>
    <p:sldId id="328" r:id="rId20"/>
    <p:sldId id="319" r:id="rId21"/>
    <p:sldId id="320" r:id="rId22"/>
    <p:sldId id="264" r:id="rId23"/>
    <p:sldId id="265" r:id="rId24"/>
    <p:sldId id="266" r:id="rId25"/>
    <p:sldId id="267" r:id="rId26"/>
    <p:sldId id="290" r:id="rId27"/>
    <p:sldId id="268" r:id="rId28"/>
    <p:sldId id="269" r:id="rId29"/>
    <p:sldId id="270" r:id="rId30"/>
    <p:sldId id="272" r:id="rId31"/>
    <p:sldId id="273" r:id="rId32"/>
    <p:sldId id="274" r:id="rId33"/>
    <p:sldId id="275" r:id="rId34"/>
    <p:sldId id="276" r:id="rId35"/>
    <p:sldId id="277" r:id="rId36"/>
    <p:sldId id="278" r:id="rId37"/>
    <p:sldId id="279" r:id="rId38"/>
    <p:sldId id="321" r:id="rId39"/>
    <p:sldId id="322" r:id="rId40"/>
    <p:sldId id="292" r:id="rId41"/>
    <p:sldId id="293" r:id="rId42"/>
    <p:sldId id="294" r:id="rId43"/>
    <p:sldId id="295" r:id="rId44"/>
    <p:sldId id="29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00"/>
    <p:restoredTop sz="94674"/>
  </p:normalViewPr>
  <p:slideViewPr>
    <p:cSldViewPr snapToGrid="0" snapToObjects="1">
      <p:cViewPr varScale="1">
        <p:scale>
          <a:sx n="74" d="100"/>
          <a:sy n="74" d="100"/>
        </p:scale>
        <p:origin x="333" y="3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0.wmf"/><Relationship Id="rId1" Type="http://schemas.openxmlformats.org/officeDocument/2006/relationships/image" Target="../media/image18.wmf"/><Relationship Id="rId5" Type="http://schemas.openxmlformats.org/officeDocument/2006/relationships/image" Target="../media/image24.wmf"/><Relationship Id="rId4"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8.wmf"/><Relationship Id="rId6" Type="http://schemas.openxmlformats.org/officeDocument/2006/relationships/image" Target="../media/image28.wmf"/><Relationship Id="rId5" Type="http://schemas.openxmlformats.org/officeDocument/2006/relationships/image" Target="../media/image22.wmf"/><Relationship Id="rId4"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32.wmf"/><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DAAA6-4117-4992-859F-BAA0EB4FC72C}" type="datetimeFigureOut">
              <a:rPr lang="en-US" smtClean="0"/>
              <a:t>9/9/2018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6EC46-0A82-4490-B060-7233CBE1483F}" type="slidenum">
              <a:rPr lang="en-US" smtClean="0"/>
              <a:t>‹#›</a:t>
            </a:fld>
            <a:endParaRPr lang="en-US"/>
          </a:p>
        </p:txBody>
      </p:sp>
    </p:spTree>
    <p:extLst>
      <p:ext uri="{BB962C8B-B14F-4D97-AF65-F5344CB8AC3E}">
        <p14:creationId xmlns:p14="http://schemas.microsoft.com/office/powerpoint/2010/main" val="93766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79143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29053C-445D-4370-886B-D2D14C82F03B}" type="slidenum">
              <a:rPr lang="en-US" smtClean="0"/>
              <a:pPr fontAlgn="base">
                <a:spcBef>
                  <a:spcPct val="0"/>
                </a:spcBef>
                <a:spcAft>
                  <a:spcPct val="0"/>
                </a:spcAft>
                <a:defRPr/>
              </a:pPr>
              <a:t>24</a:t>
            </a:fld>
            <a:endParaRPr lang="en-US"/>
          </a:p>
        </p:txBody>
      </p:sp>
    </p:spTree>
    <p:extLst>
      <p:ext uri="{BB962C8B-B14F-4D97-AF65-F5344CB8AC3E}">
        <p14:creationId xmlns:p14="http://schemas.microsoft.com/office/powerpoint/2010/main" val="3242365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01AADB-511A-4D6F-B7E4-30801D7738F4}" type="slidenum">
              <a:rPr lang="en-US" smtClean="0"/>
              <a:pPr fontAlgn="base">
                <a:spcBef>
                  <a:spcPct val="0"/>
                </a:spcBef>
                <a:spcAft>
                  <a:spcPct val="0"/>
                </a:spcAft>
                <a:defRPr/>
              </a:pPr>
              <a:t>25</a:t>
            </a:fld>
            <a:endParaRPr lang="en-US"/>
          </a:p>
        </p:txBody>
      </p:sp>
    </p:spTree>
    <p:extLst>
      <p:ext uri="{BB962C8B-B14F-4D97-AF65-F5344CB8AC3E}">
        <p14:creationId xmlns:p14="http://schemas.microsoft.com/office/powerpoint/2010/main" val="1184772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01AADB-511A-4D6F-B7E4-30801D7738F4}" type="slidenum">
              <a:rPr lang="en-US" smtClean="0"/>
              <a:pPr fontAlgn="base">
                <a:spcBef>
                  <a:spcPct val="0"/>
                </a:spcBef>
                <a:spcAft>
                  <a:spcPct val="0"/>
                </a:spcAft>
                <a:defRPr/>
              </a:pPr>
              <a:t>26</a:t>
            </a:fld>
            <a:endParaRPr lang="en-US"/>
          </a:p>
        </p:txBody>
      </p:sp>
    </p:spTree>
    <p:extLst>
      <p:ext uri="{BB962C8B-B14F-4D97-AF65-F5344CB8AC3E}">
        <p14:creationId xmlns:p14="http://schemas.microsoft.com/office/powerpoint/2010/main" val="1991107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FB716C-2C54-4B38-9EA8-A5E4B5EB5263}" type="slidenum">
              <a:rPr lang="en-US" smtClean="0"/>
              <a:pPr fontAlgn="base">
                <a:spcBef>
                  <a:spcPct val="0"/>
                </a:spcBef>
                <a:spcAft>
                  <a:spcPct val="0"/>
                </a:spcAft>
                <a:defRPr/>
              </a:pPr>
              <a:t>27</a:t>
            </a:fld>
            <a:endParaRPr lang="en-US"/>
          </a:p>
        </p:txBody>
      </p:sp>
    </p:spTree>
    <p:extLst>
      <p:ext uri="{BB962C8B-B14F-4D97-AF65-F5344CB8AC3E}">
        <p14:creationId xmlns:p14="http://schemas.microsoft.com/office/powerpoint/2010/main" val="3976939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23B78B-00FB-457D-ACF4-3872DD038F02}" type="slidenum">
              <a:rPr lang="en-US" smtClean="0"/>
              <a:pPr fontAlgn="base">
                <a:spcBef>
                  <a:spcPct val="0"/>
                </a:spcBef>
                <a:spcAft>
                  <a:spcPct val="0"/>
                </a:spcAft>
                <a:defRPr/>
              </a:pPr>
              <a:t>28</a:t>
            </a:fld>
            <a:endParaRPr lang="en-US"/>
          </a:p>
        </p:txBody>
      </p:sp>
    </p:spTree>
    <p:extLst>
      <p:ext uri="{BB962C8B-B14F-4D97-AF65-F5344CB8AC3E}">
        <p14:creationId xmlns:p14="http://schemas.microsoft.com/office/powerpoint/2010/main" val="725742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A66D02-4CD7-492B-8FA4-DBB12F96122D}" type="slidenum">
              <a:rPr lang="en-US" smtClean="0"/>
              <a:pPr fontAlgn="base">
                <a:spcBef>
                  <a:spcPct val="0"/>
                </a:spcBef>
                <a:spcAft>
                  <a:spcPct val="0"/>
                </a:spcAft>
                <a:defRPr/>
              </a:pPr>
              <a:t>29</a:t>
            </a:fld>
            <a:endParaRPr lang="en-US"/>
          </a:p>
        </p:txBody>
      </p:sp>
    </p:spTree>
    <p:extLst>
      <p:ext uri="{BB962C8B-B14F-4D97-AF65-F5344CB8AC3E}">
        <p14:creationId xmlns:p14="http://schemas.microsoft.com/office/powerpoint/2010/main" val="1565824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0FA5C2-AD58-48A1-92DD-ABE44E5689C8}" type="slidenum">
              <a:rPr lang="en-US" smtClean="0"/>
              <a:pPr fontAlgn="base">
                <a:spcBef>
                  <a:spcPct val="0"/>
                </a:spcBef>
                <a:spcAft>
                  <a:spcPct val="0"/>
                </a:spcAft>
                <a:defRPr/>
              </a:pPr>
              <a:t>30</a:t>
            </a:fld>
            <a:endParaRPr lang="en-US"/>
          </a:p>
        </p:txBody>
      </p:sp>
    </p:spTree>
    <p:extLst>
      <p:ext uri="{BB962C8B-B14F-4D97-AF65-F5344CB8AC3E}">
        <p14:creationId xmlns:p14="http://schemas.microsoft.com/office/powerpoint/2010/main" val="282182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0096AD-B27B-4A37-B5A3-AAD858633083}" type="slidenum">
              <a:rPr lang="en-US" smtClean="0"/>
              <a:pPr fontAlgn="base">
                <a:spcBef>
                  <a:spcPct val="0"/>
                </a:spcBef>
                <a:spcAft>
                  <a:spcPct val="0"/>
                </a:spcAft>
                <a:defRPr/>
              </a:pPr>
              <a:t>31</a:t>
            </a:fld>
            <a:endParaRPr lang="en-US"/>
          </a:p>
        </p:txBody>
      </p:sp>
    </p:spTree>
    <p:extLst>
      <p:ext uri="{BB962C8B-B14F-4D97-AF65-F5344CB8AC3E}">
        <p14:creationId xmlns:p14="http://schemas.microsoft.com/office/powerpoint/2010/main" val="1935536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E477D2-FD6A-4B69-AAC2-610D6E59F00A}" type="slidenum">
              <a:rPr lang="en-US" smtClean="0"/>
              <a:pPr fontAlgn="base">
                <a:spcBef>
                  <a:spcPct val="0"/>
                </a:spcBef>
                <a:spcAft>
                  <a:spcPct val="0"/>
                </a:spcAft>
                <a:defRPr/>
              </a:pPr>
              <a:t>32</a:t>
            </a:fld>
            <a:endParaRPr lang="en-US"/>
          </a:p>
        </p:txBody>
      </p:sp>
    </p:spTree>
    <p:extLst>
      <p:ext uri="{BB962C8B-B14F-4D97-AF65-F5344CB8AC3E}">
        <p14:creationId xmlns:p14="http://schemas.microsoft.com/office/powerpoint/2010/main" val="2576566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7C07C7-200B-4FDA-ACEC-843B59EE11C1}" type="slidenum">
              <a:rPr lang="en-US" smtClean="0"/>
              <a:pPr fontAlgn="base">
                <a:spcBef>
                  <a:spcPct val="0"/>
                </a:spcBef>
                <a:spcAft>
                  <a:spcPct val="0"/>
                </a:spcAft>
                <a:defRPr/>
              </a:pPr>
              <a:t>33</a:t>
            </a:fld>
            <a:endParaRPr lang="en-US"/>
          </a:p>
        </p:txBody>
      </p:sp>
    </p:spTree>
    <p:extLst>
      <p:ext uri="{BB962C8B-B14F-4D97-AF65-F5344CB8AC3E}">
        <p14:creationId xmlns:p14="http://schemas.microsoft.com/office/powerpoint/2010/main" val="360523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a:ln/>
        </p:spPr>
      </p:sp>
      <p:sp>
        <p:nvSpPr>
          <p:cNvPr id="19459"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194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New Roman" charset="0"/>
                <a:ea typeface="ＭＳ Ｐゴシック" charset="0"/>
                <a:cs typeface="ＭＳ Ｐゴシック" charset="0"/>
              </a:defRPr>
            </a:lvl1pPr>
            <a:lvl2pPr marL="35879619" indent="-35447153" defTabSz="914485">
              <a:defRPr sz="2300">
                <a:solidFill>
                  <a:schemeClr val="tx1"/>
                </a:solidFill>
                <a:latin typeface="Times New Roman" charset="0"/>
                <a:ea typeface="ＭＳ Ｐゴシック" charset="0"/>
              </a:defRPr>
            </a:lvl2pPr>
            <a:lvl3pPr>
              <a:defRPr sz="2300">
                <a:solidFill>
                  <a:schemeClr val="tx1"/>
                </a:solidFill>
                <a:latin typeface="Times New Roman" charset="0"/>
                <a:ea typeface="ＭＳ Ｐゴシック" charset="0"/>
              </a:defRPr>
            </a:lvl3pPr>
            <a:lvl4pPr>
              <a:defRPr sz="2300">
                <a:solidFill>
                  <a:schemeClr val="tx1"/>
                </a:solidFill>
                <a:latin typeface="Times New Roman" charset="0"/>
                <a:ea typeface="ＭＳ Ｐゴシック" charset="0"/>
              </a:defRPr>
            </a:lvl4pPr>
            <a:lvl5pPr>
              <a:defRPr sz="2300">
                <a:solidFill>
                  <a:schemeClr val="tx1"/>
                </a:solidFill>
                <a:latin typeface="Times New Roman" charset="0"/>
                <a:ea typeface="ＭＳ Ｐゴシック" charset="0"/>
              </a:defRPr>
            </a:lvl5pPr>
            <a:lvl6pPr marL="432465" eaLnBrk="0" fontAlgn="base" hangingPunct="0">
              <a:spcBef>
                <a:spcPct val="0"/>
              </a:spcBef>
              <a:spcAft>
                <a:spcPct val="0"/>
              </a:spcAft>
              <a:defRPr sz="2300">
                <a:solidFill>
                  <a:schemeClr val="tx1"/>
                </a:solidFill>
                <a:latin typeface="Times New Roman" charset="0"/>
                <a:ea typeface="ＭＳ Ｐゴシック" charset="0"/>
              </a:defRPr>
            </a:lvl6pPr>
            <a:lvl7pPr marL="864931" eaLnBrk="0" fontAlgn="base" hangingPunct="0">
              <a:spcBef>
                <a:spcPct val="0"/>
              </a:spcBef>
              <a:spcAft>
                <a:spcPct val="0"/>
              </a:spcAft>
              <a:defRPr sz="2300">
                <a:solidFill>
                  <a:schemeClr val="tx1"/>
                </a:solidFill>
                <a:latin typeface="Times New Roman" charset="0"/>
                <a:ea typeface="ＭＳ Ｐゴシック" charset="0"/>
              </a:defRPr>
            </a:lvl7pPr>
            <a:lvl8pPr marL="1297396" eaLnBrk="0" fontAlgn="base" hangingPunct="0">
              <a:spcBef>
                <a:spcPct val="0"/>
              </a:spcBef>
              <a:spcAft>
                <a:spcPct val="0"/>
              </a:spcAft>
              <a:defRPr sz="2300">
                <a:solidFill>
                  <a:schemeClr val="tx1"/>
                </a:solidFill>
                <a:latin typeface="Times New Roman" charset="0"/>
                <a:ea typeface="ＭＳ Ｐゴシック" charset="0"/>
              </a:defRPr>
            </a:lvl8pPr>
            <a:lvl9pPr marL="1729862" eaLnBrk="0" fontAlgn="base" hangingPunct="0">
              <a:spcBef>
                <a:spcPct val="0"/>
              </a:spcBef>
              <a:spcAft>
                <a:spcPct val="0"/>
              </a:spcAft>
              <a:defRPr sz="2300">
                <a:solidFill>
                  <a:schemeClr val="tx1"/>
                </a:solidFill>
                <a:latin typeface="Times New Roman" charset="0"/>
                <a:ea typeface="ＭＳ Ｐゴシック" charset="0"/>
              </a:defRPr>
            </a:lvl9pPr>
          </a:lstStyle>
          <a:p>
            <a:fld id="{326B553F-7DC9-594E-8476-DDBF98FB9BAF}" type="slidenum">
              <a:rPr lang="en-US" sz="1200"/>
              <a:pPr/>
              <a:t>14</a:t>
            </a:fld>
            <a:endParaRPr lang="en-US" sz="1200"/>
          </a:p>
        </p:txBody>
      </p:sp>
    </p:spTree>
    <p:extLst>
      <p:ext uri="{BB962C8B-B14F-4D97-AF65-F5344CB8AC3E}">
        <p14:creationId xmlns:p14="http://schemas.microsoft.com/office/powerpoint/2010/main" val="1289208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F02FAB-77EB-4D41-AC78-D2D3A5825F9B}" type="slidenum">
              <a:rPr lang="en-US" smtClean="0"/>
              <a:pPr fontAlgn="base">
                <a:spcBef>
                  <a:spcPct val="0"/>
                </a:spcBef>
                <a:spcAft>
                  <a:spcPct val="0"/>
                </a:spcAft>
                <a:defRPr/>
              </a:pPr>
              <a:t>34</a:t>
            </a:fld>
            <a:endParaRPr lang="en-US"/>
          </a:p>
        </p:txBody>
      </p:sp>
    </p:spTree>
    <p:extLst>
      <p:ext uri="{BB962C8B-B14F-4D97-AF65-F5344CB8AC3E}">
        <p14:creationId xmlns:p14="http://schemas.microsoft.com/office/powerpoint/2010/main" val="3191165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CA8393-DCF0-4B24-AD1A-5696EBE56A67}" type="slidenum">
              <a:rPr lang="en-US" smtClean="0"/>
              <a:pPr fontAlgn="base">
                <a:spcBef>
                  <a:spcPct val="0"/>
                </a:spcBef>
                <a:spcAft>
                  <a:spcPct val="0"/>
                </a:spcAft>
                <a:defRPr/>
              </a:pPr>
              <a:t>35</a:t>
            </a:fld>
            <a:endParaRPr lang="en-US"/>
          </a:p>
        </p:txBody>
      </p:sp>
    </p:spTree>
    <p:extLst>
      <p:ext uri="{BB962C8B-B14F-4D97-AF65-F5344CB8AC3E}">
        <p14:creationId xmlns:p14="http://schemas.microsoft.com/office/powerpoint/2010/main" val="571325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CA8393-DCF0-4B24-AD1A-5696EBE56A67}" type="slidenum">
              <a:rPr lang="en-US" smtClean="0"/>
              <a:pPr fontAlgn="base">
                <a:spcBef>
                  <a:spcPct val="0"/>
                </a:spcBef>
                <a:spcAft>
                  <a:spcPct val="0"/>
                </a:spcAft>
                <a:defRPr/>
              </a:pPr>
              <a:t>36</a:t>
            </a:fld>
            <a:endParaRPr lang="en-US"/>
          </a:p>
        </p:txBody>
      </p:sp>
    </p:spTree>
    <p:extLst>
      <p:ext uri="{BB962C8B-B14F-4D97-AF65-F5344CB8AC3E}">
        <p14:creationId xmlns:p14="http://schemas.microsoft.com/office/powerpoint/2010/main" val="1688665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B3B52C-F3AF-4007-A931-88221A6103F4}" type="slidenum">
              <a:rPr lang="en-US" smtClean="0"/>
              <a:pPr fontAlgn="base">
                <a:spcBef>
                  <a:spcPct val="0"/>
                </a:spcBef>
                <a:spcAft>
                  <a:spcPct val="0"/>
                </a:spcAft>
                <a:defRPr/>
              </a:pPr>
              <a:t>40</a:t>
            </a:fld>
            <a:endParaRPr lang="en-US"/>
          </a:p>
        </p:txBody>
      </p:sp>
    </p:spTree>
    <p:extLst>
      <p:ext uri="{BB962C8B-B14F-4D97-AF65-F5344CB8AC3E}">
        <p14:creationId xmlns:p14="http://schemas.microsoft.com/office/powerpoint/2010/main" val="2981779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B3B52C-F3AF-4007-A931-88221A6103F4}" type="slidenum">
              <a:rPr lang="en-US" smtClean="0"/>
              <a:pPr fontAlgn="base">
                <a:spcBef>
                  <a:spcPct val="0"/>
                </a:spcBef>
                <a:spcAft>
                  <a:spcPct val="0"/>
                </a:spcAft>
                <a:defRPr/>
              </a:pPr>
              <a:t>41</a:t>
            </a:fld>
            <a:endParaRPr lang="en-US"/>
          </a:p>
        </p:txBody>
      </p:sp>
    </p:spTree>
    <p:extLst>
      <p:ext uri="{BB962C8B-B14F-4D97-AF65-F5344CB8AC3E}">
        <p14:creationId xmlns:p14="http://schemas.microsoft.com/office/powerpoint/2010/main" val="2731110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B3B52C-F3AF-4007-A931-88221A6103F4}" type="slidenum">
              <a:rPr lang="en-US" smtClean="0"/>
              <a:pPr fontAlgn="base">
                <a:spcBef>
                  <a:spcPct val="0"/>
                </a:spcBef>
                <a:spcAft>
                  <a:spcPct val="0"/>
                </a:spcAft>
                <a:defRPr/>
              </a:pPr>
              <a:t>42</a:t>
            </a:fld>
            <a:endParaRPr lang="en-US"/>
          </a:p>
        </p:txBody>
      </p:sp>
    </p:spTree>
    <p:extLst>
      <p:ext uri="{BB962C8B-B14F-4D97-AF65-F5344CB8AC3E}">
        <p14:creationId xmlns:p14="http://schemas.microsoft.com/office/powerpoint/2010/main" val="3881191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825C1A-89B3-4362-ADE0-D817A9B43C83}" type="slidenum">
              <a:rPr lang="en-US" smtClean="0"/>
              <a:pPr fontAlgn="base">
                <a:spcBef>
                  <a:spcPct val="0"/>
                </a:spcBef>
                <a:spcAft>
                  <a:spcPct val="0"/>
                </a:spcAft>
                <a:defRPr/>
              </a:pPr>
              <a:t>43</a:t>
            </a:fld>
            <a:endParaRPr lang="en-US"/>
          </a:p>
        </p:txBody>
      </p:sp>
    </p:spTree>
    <p:extLst>
      <p:ext uri="{BB962C8B-B14F-4D97-AF65-F5344CB8AC3E}">
        <p14:creationId xmlns:p14="http://schemas.microsoft.com/office/powerpoint/2010/main" val="2218335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DDEFCB-D1DF-4E57-A842-CD67A7E0BE3A}" type="slidenum">
              <a:rPr lang="en-US"/>
              <a:pPr fontAlgn="base">
                <a:spcBef>
                  <a:spcPct val="0"/>
                </a:spcBef>
                <a:spcAft>
                  <a:spcPct val="0"/>
                </a:spcAft>
              </a:pPr>
              <a:t>44</a:t>
            </a:fld>
            <a:endParaRPr lang="en-US"/>
          </a:p>
        </p:txBody>
      </p:sp>
    </p:spTree>
    <p:extLst>
      <p:ext uri="{BB962C8B-B14F-4D97-AF65-F5344CB8AC3E}">
        <p14:creationId xmlns:p14="http://schemas.microsoft.com/office/powerpoint/2010/main" val="2140290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56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New Roman" charset="0"/>
                <a:ea typeface="ＭＳ Ｐゴシック" charset="0"/>
                <a:cs typeface="ＭＳ Ｐゴシック" charset="0"/>
              </a:defRPr>
            </a:lvl1pPr>
            <a:lvl2pPr marL="35879619" indent="-35447153" defTabSz="914485">
              <a:defRPr sz="2300">
                <a:solidFill>
                  <a:schemeClr val="tx1"/>
                </a:solidFill>
                <a:latin typeface="Times New Roman" charset="0"/>
                <a:ea typeface="ＭＳ Ｐゴシック" charset="0"/>
              </a:defRPr>
            </a:lvl2pPr>
            <a:lvl3pPr>
              <a:defRPr sz="2300">
                <a:solidFill>
                  <a:schemeClr val="tx1"/>
                </a:solidFill>
                <a:latin typeface="Times New Roman" charset="0"/>
                <a:ea typeface="ＭＳ Ｐゴシック" charset="0"/>
              </a:defRPr>
            </a:lvl3pPr>
            <a:lvl4pPr>
              <a:defRPr sz="2300">
                <a:solidFill>
                  <a:schemeClr val="tx1"/>
                </a:solidFill>
                <a:latin typeface="Times New Roman" charset="0"/>
                <a:ea typeface="ＭＳ Ｐゴシック" charset="0"/>
              </a:defRPr>
            </a:lvl4pPr>
            <a:lvl5pPr>
              <a:defRPr sz="2300">
                <a:solidFill>
                  <a:schemeClr val="tx1"/>
                </a:solidFill>
                <a:latin typeface="Times New Roman" charset="0"/>
                <a:ea typeface="ＭＳ Ｐゴシック" charset="0"/>
              </a:defRPr>
            </a:lvl5pPr>
            <a:lvl6pPr marL="432465" eaLnBrk="0" fontAlgn="base" hangingPunct="0">
              <a:spcBef>
                <a:spcPct val="0"/>
              </a:spcBef>
              <a:spcAft>
                <a:spcPct val="0"/>
              </a:spcAft>
              <a:defRPr sz="2300">
                <a:solidFill>
                  <a:schemeClr val="tx1"/>
                </a:solidFill>
                <a:latin typeface="Times New Roman" charset="0"/>
                <a:ea typeface="ＭＳ Ｐゴシック" charset="0"/>
              </a:defRPr>
            </a:lvl6pPr>
            <a:lvl7pPr marL="864931" eaLnBrk="0" fontAlgn="base" hangingPunct="0">
              <a:spcBef>
                <a:spcPct val="0"/>
              </a:spcBef>
              <a:spcAft>
                <a:spcPct val="0"/>
              </a:spcAft>
              <a:defRPr sz="2300">
                <a:solidFill>
                  <a:schemeClr val="tx1"/>
                </a:solidFill>
                <a:latin typeface="Times New Roman" charset="0"/>
                <a:ea typeface="ＭＳ Ｐゴシック" charset="0"/>
              </a:defRPr>
            </a:lvl7pPr>
            <a:lvl8pPr marL="1297396" eaLnBrk="0" fontAlgn="base" hangingPunct="0">
              <a:spcBef>
                <a:spcPct val="0"/>
              </a:spcBef>
              <a:spcAft>
                <a:spcPct val="0"/>
              </a:spcAft>
              <a:defRPr sz="2300">
                <a:solidFill>
                  <a:schemeClr val="tx1"/>
                </a:solidFill>
                <a:latin typeface="Times New Roman" charset="0"/>
                <a:ea typeface="ＭＳ Ｐゴシック" charset="0"/>
              </a:defRPr>
            </a:lvl8pPr>
            <a:lvl9pPr marL="1729862" eaLnBrk="0" fontAlgn="base" hangingPunct="0">
              <a:spcBef>
                <a:spcPct val="0"/>
              </a:spcBef>
              <a:spcAft>
                <a:spcPct val="0"/>
              </a:spcAft>
              <a:defRPr sz="2300">
                <a:solidFill>
                  <a:schemeClr val="tx1"/>
                </a:solidFill>
                <a:latin typeface="Times New Roman" charset="0"/>
                <a:ea typeface="ＭＳ Ｐゴシック" charset="0"/>
              </a:defRPr>
            </a:lvl9pPr>
          </a:lstStyle>
          <a:p>
            <a:fld id="{C6C227E4-8A11-6B4C-9F85-C38B54FAABFD}" type="slidenum">
              <a:rPr lang="en-US" sz="1200"/>
              <a:pPr/>
              <a:t>15</a:t>
            </a:fld>
            <a:endParaRPr lang="en-US" sz="1200"/>
          </a:p>
        </p:txBody>
      </p:sp>
    </p:spTree>
    <p:extLst>
      <p:ext uri="{BB962C8B-B14F-4D97-AF65-F5344CB8AC3E}">
        <p14:creationId xmlns:p14="http://schemas.microsoft.com/office/powerpoint/2010/main" val="52213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ln/>
        </p:spPr>
      </p:sp>
      <p:sp>
        <p:nvSpPr>
          <p:cNvPr id="27651"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76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New Roman" charset="0"/>
                <a:ea typeface="ＭＳ Ｐゴシック" charset="0"/>
                <a:cs typeface="ＭＳ Ｐゴシック" charset="0"/>
              </a:defRPr>
            </a:lvl1pPr>
            <a:lvl2pPr marL="35879619" indent="-35447153" defTabSz="914485">
              <a:defRPr sz="2300">
                <a:solidFill>
                  <a:schemeClr val="tx1"/>
                </a:solidFill>
                <a:latin typeface="Times New Roman" charset="0"/>
                <a:ea typeface="ＭＳ Ｐゴシック" charset="0"/>
              </a:defRPr>
            </a:lvl2pPr>
            <a:lvl3pPr>
              <a:defRPr sz="2300">
                <a:solidFill>
                  <a:schemeClr val="tx1"/>
                </a:solidFill>
                <a:latin typeface="Times New Roman" charset="0"/>
                <a:ea typeface="ＭＳ Ｐゴシック" charset="0"/>
              </a:defRPr>
            </a:lvl3pPr>
            <a:lvl4pPr>
              <a:defRPr sz="2300">
                <a:solidFill>
                  <a:schemeClr val="tx1"/>
                </a:solidFill>
                <a:latin typeface="Times New Roman" charset="0"/>
                <a:ea typeface="ＭＳ Ｐゴシック" charset="0"/>
              </a:defRPr>
            </a:lvl4pPr>
            <a:lvl5pPr>
              <a:defRPr sz="2300">
                <a:solidFill>
                  <a:schemeClr val="tx1"/>
                </a:solidFill>
                <a:latin typeface="Times New Roman" charset="0"/>
                <a:ea typeface="ＭＳ Ｐゴシック" charset="0"/>
              </a:defRPr>
            </a:lvl5pPr>
            <a:lvl6pPr marL="432465" eaLnBrk="0" fontAlgn="base" hangingPunct="0">
              <a:spcBef>
                <a:spcPct val="0"/>
              </a:spcBef>
              <a:spcAft>
                <a:spcPct val="0"/>
              </a:spcAft>
              <a:defRPr sz="2300">
                <a:solidFill>
                  <a:schemeClr val="tx1"/>
                </a:solidFill>
                <a:latin typeface="Times New Roman" charset="0"/>
                <a:ea typeface="ＭＳ Ｐゴシック" charset="0"/>
              </a:defRPr>
            </a:lvl6pPr>
            <a:lvl7pPr marL="864931" eaLnBrk="0" fontAlgn="base" hangingPunct="0">
              <a:spcBef>
                <a:spcPct val="0"/>
              </a:spcBef>
              <a:spcAft>
                <a:spcPct val="0"/>
              </a:spcAft>
              <a:defRPr sz="2300">
                <a:solidFill>
                  <a:schemeClr val="tx1"/>
                </a:solidFill>
                <a:latin typeface="Times New Roman" charset="0"/>
                <a:ea typeface="ＭＳ Ｐゴシック" charset="0"/>
              </a:defRPr>
            </a:lvl7pPr>
            <a:lvl8pPr marL="1297396" eaLnBrk="0" fontAlgn="base" hangingPunct="0">
              <a:spcBef>
                <a:spcPct val="0"/>
              </a:spcBef>
              <a:spcAft>
                <a:spcPct val="0"/>
              </a:spcAft>
              <a:defRPr sz="2300">
                <a:solidFill>
                  <a:schemeClr val="tx1"/>
                </a:solidFill>
                <a:latin typeface="Times New Roman" charset="0"/>
                <a:ea typeface="ＭＳ Ｐゴシック" charset="0"/>
              </a:defRPr>
            </a:lvl8pPr>
            <a:lvl9pPr marL="1729862" eaLnBrk="0" fontAlgn="base" hangingPunct="0">
              <a:spcBef>
                <a:spcPct val="0"/>
              </a:spcBef>
              <a:spcAft>
                <a:spcPct val="0"/>
              </a:spcAft>
              <a:defRPr sz="2300">
                <a:solidFill>
                  <a:schemeClr val="tx1"/>
                </a:solidFill>
                <a:latin typeface="Times New Roman" charset="0"/>
                <a:ea typeface="ＭＳ Ｐゴシック" charset="0"/>
              </a:defRPr>
            </a:lvl9pPr>
          </a:lstStyle>
          <a:p>
            <a:fld id="{CA11B468-3869-2F48-8D52-680666090822}" type="slidenum">
              <a:rPr lang="en-US" sz="1200"/>
              <a:pPr/>
              <a:t>16</a:t>
            </a:fld>
            <a:endParaRPr lang="en-US" sz="1200"/>
          </a:p>
        </p:txBody>
      </p:sp>
    </p:spTree>
    <p:extLst>
      <p:ext uri="{BB962C8B-B14F-4D97-AF65-F5344CB8AC3E}">
        <p14:creationId xmlns:p14="http://schemas.microsoft.com/office/powerpoint/2010/main" val="3856603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ln/>
        </p:spPr>
      </p:sp>
      <p:sp>
        <p:nvSpPr>
          <p:cNvPr id="29699"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97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New Roman" charset="0"/>
                <a:ea typeface="ＭＳ Ｐゴシック" charset="0"/>
                <a:cs typeface="ＭＳ Ｐゴシック" charset="0"/>
              </a:defRPr>
            </a:lvl1pPr>
            <a:lvl2pPr marL="35879619" indent="-35447153" defTabSz="914485">
              <a:defRPr sz="2300">
                <a:solidFill>
                  <a:schemeClr val="tx1"/>
                </a:solidFill>
                <a:latin typeface="Times New Roman" charset="0"/>
                <a:ea typeface="ＭＳ Ｐゴシック" charset="0"/>
              </a:defRPr>
            </a:lvl2pPr>
            <a:lvl3pPr>
              <a:defRPr sz="2300">
                <a:solidFill>
                  <a:schemeClr val="tx1"/>
                </a:solidFill>
                <a:latin typeface="Times New Roman" charset="0"/>
                <a:ea typeface="ＭＳ Ｐゴシック" charset="0"/>
              </a:defRPr>
            </a:lvl3pPr>
            <a:lvl4pPr>
              <a:defRPr sz="2300">
                <a:solidFill>
                  <a:schemeClr val="tx1"/>
                </a:solidFill>
                <a:latin typeface="Times New Roman" charset="0"/>
                <a:ea typeface="ＭＳ Ｐゴシック" charset="0"/>
              </a:defRPr>
            </a:lvl4pPr>
            <a:lvl5pPr>
              <a:defRPr sz="2300">
                <a:solidFill>
                  <a:schemeClr val="tx1"/>
                </a:solidFill>
                <a:latin typeface="Times New Roman" charset="0"/>
                <a:ea typeface="ＭＳ Ｐゴシック" charset="0"/>
              </a:defRPr>
            </a:lvl5pPr>
            <a:lvl6pPr marL="432465" eaLnBrk="0" fontAlgn="base" hangingPunct="0">
              <a:spcBef>
                <a:spcPct val="0"/>
              </a:spcBef>
              <a:spcAft>
                <a:spcPct val="0"/>
              </a:spcAft>
              <a:defRPr sz="2300">
                <a:solidFill>
                  <a:schemeClr val="tx1"/>
                </a:solidFill>
                <a:latin typeface="Times New Roman" charset="0"/>
                <a:ea typeface="ＭＳ Ｐゴシック" charset="0"/>
              </a:defRPr>
            </a:lvl6pPr>
            <a:lvl7pPr marL="864931" eaLnBrk="0" fontAlgn="base" hangingPunct="0">
              <a:spcBef>
                <a:spcPct val="0"/>
              </a:spcBef>
              <a:spcAft>
                <a:spcPct val="0"/>
              </a:spcAft>
              <a:defRPr sz="2300">
                <a:solidFill>
                  <a:schemeClr val="tx1"/>
                </a:solidFill>
                <a:latin typeface="Times New Roman" charset="0"/>
                <a:ea typeface="ＭＳ Ｐゴシック" charset="0"/>
              </a:defRPr>
            </a:lvl7pPr>
            <a:lvl8pPr marL="1297396" eaLnBrk="0" fontAlgn="base" hangingPunct="0">
              <a:spcBef>
                <a:spcPct val="0"/>
              </a:spcBef>
              <a:spcAft>
                <a:spcPct val="0"/>
              </a:spcAft>
              <a:defRPr sz="2300">
                <a:solidFill>
                  <a:schemeClr val="tx1"/>
                </a:solidFill>
                <a:latin typeface="Times New Roman" charset="0"/>
                <a:ea typeface="ＭＳ Ｐゴシック" charset="0"/>
              </a:defRPr>
            </a:lvl8pPr>
            <a:lvl9pPr marL="1729862" eaLnBrk="0" fontAlgn="base" hangingPunct="0">
              <a:spcBef>
                <a:spcPct val="0"/>
              </a:spcBef>
              <a:spcAft>
                <a:spcPct val="0"/>
              </a:spcAft>
              <a:defRPr sz="2300">
                <a:solidFill>
                  <a:schemeClr val="tx1"/>
                </a:solidFill>
                <a:latin typeface="Times New Roman" charset="0"/>
                <a:ea typeface="ＭＳ Ｐゴシック" charset="0"/>
              </a:defRPr>
            </a:lvl9pPr>
          </a:lstStyle>
          <a:p>
            <a:fld id="{31015368-4437-9040-A3AC-6DA820ED0B71}" type="slidenum">
              <a:rPr lang="en-US" sz="1200"/>
              <a:pPr/>
              <a:t>17</a:t>
            </a:fld>
            <a:endParaRPr lang="en-US" sz="1200"/>
          </a:p>
        </p:txBody>
      </p:sp>
    </p:spTree>
    <p:extLst>
      <p:ext uri="{BB962C8B-B14F-4D97-AF65-F5344CB8AC3E}">
        <p14:creationId xmlns:p14="http://schemas.microsoft.com/office/powerpoint/2010/main" val="3689037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317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New Roman" charset="0"/>
                <a:ea typeface="ＭＳ Ｐゴシック" charset="0"/>
                <a:cs typeface="ＭＳ Ｐゴシック" charset="0"/>
              </a:defRPr>
            </a:lvl1pPr>
            <a:lvl2pPr marL="35879619" indent="-35447153" defTabSz="914485">
              <a:defRPr sz="2300">
                <a:solidFill>
                  <a:schemeClr val="tx1"/>
                </a:solidFill>
                <a:latin typeface="Times New Roman" charset="0"/>
                <a:ea typeface="ＭＳ Ｐゴシック" charset="0"/>
              </a:defRPr>
            </a:lvl2pPr>
            <a:lvl3pPr>
              <a:defRPr sz="2300">
                <a:solidFill>
                  <a:schemeClr val="tx1"/>
                </a:solidFill>
                <a:latin typeface="Times New Roman" charset="0"/>
                <a:ea typeface="ＭＳ Ｐゴシック" charset="0"/>
              </a:defRPr>
            </a:lvl3pPr>
            <a:lvl4pPr>
              <a:defRPr sz="2300">
                <a:solidFill>
                  <a:schemeClr val="tx1"/>
                </a:solidFill>
                <a:latin typeface="Times New Roman" charset="0"/>
                <a:ea typeface="ＭＳ Ｐゴシック" charset="0"/>
              </a:defRPr>
            </a:lvl4pPr>
            <a:lvl5pPr>
              <a:defRPr sz="2300">
                <a:solidFill>
                  <a:schemeClr val="tx1"/>
                </a:solidFill>
                <a:latin typeface="Times New Roman" charset="0"/>
                <a:ea typeface="ＭＳ Ｐゴシック" charset="0"/>
              </a:defRPr>
            </a:lvl5pPr>
            <a:lvl6pPr marL="432465" eaLnBrk="0" fontAlgn="base" hangingPunct="0">
              <a:spcBef>
                <a:spcPct val="0"/>
              </a:spcBef>
              <a:spcAft>
                <a:spcPct val="0"/>
              </a:spcAft>
              <a:defRPr sz="2300">
                <a:solidFill>
                  <a:schemeClr val="tx1"/>
                </a:solidFill>
                <a:latin typeface="Times New Roman" charset="0"/>
                <a:ea typeface="ＭＳ Ｐゴシック" charset="0"/>
              </a:defRPr>
            </a:lvl6pPr>
            <a:lvl7pPr marL="864931" eaLnBrk="0" fontAlgn="base" hangingPunct="0">
              <a:spcBef>
                <a:spcPct val="0"/>
              </a:spcBef>
              <a:spcAft>
                <a:spcPct val="0"/>
              </a:spcAft>
              <a:defRPr sz="2300">
                <a:solidFill>
                  <a:schemeClr val="tx1"/>
                </a:solidFill>
                <a:latin typeface="Times New Roman" charset="0"/>
                <a:ea typeface="ＭＳ Ｐゴシック" charset="0"/>
              </a:defRPr>
            </a:lvl7pPr>
            <a:lvl8pPr marL="1297396" eaLnBrk="0" fontAlgn="base" hangingPunct="0">
              <a:spcBef>
                <a:spcPct val="0"/>
              </a:spcBef>
              <a:spcAft>
                <a:spcPct val="0"/>
              </a:spcAft>
              <a:defRPr sz="2300">
                <a:solidFill>
                  <a:schemeClr val="tx1"/>
                </a:solidFill>
                <a:latin typeface="Times New Roman" charset="0"/>
                <a:ea typeface="ＭＳ Ｐゴシック" charset="0"/>
              </a:defRPr>
            </a:lvl8pPr>
            <a:lvl9pPr marL="1729862" eaLnBrk="0" fontAlgn="base" hangingPunct="0">
              <a:spcBef>
                <a:spcPct val="0"/>
              </a:spcBef>
              <a:spcAft>
                <a:spcPct val="0"/>
              </a:spcAft>
              <a:defRPr sz="2300">
                <a:solidFill>
                  <a:schemeClr val="tx1"/>
                </a:solidFill>
                <a:latin typeface="Times New Roman" charset="0"/>
                <a:ea typeface="ＭＳ Ｐゴシック" charset="0"/>
              </a:defRPr>
            </a:lvl9pPr>
          </a:lstStyle>
          <a:p>
            <a:fld id="{FBE34F4E-558D-0B4C-8F82-09FD6419F53E}" type="slidenum">
              <a:rPr lang="en-US" sz="1200"/>
              <a:pPr/>
              <a:t>18</a:t>
            </a:fld>
            <a:endParaRPr lang="en-US" sz="1200"/>
          </a:p>
        </p:txBody>
      </p:sp>
    </p:spTree>
    <p:extLst>
      <p:ext uri="{BB962C8B-B14F-4D97-AF65-F5344CB8AC3E}">
        <p14:creationId xmlns:p14="http://schemas.microsoft.com/office/powerpoint/2010/main" val="195523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ln/>
        </p:spPr>
      </p:sp>
      <p:sp>
        <p:nvSpPr>
          <p:cNvPr id="35843"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3584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New Roman" charset="0"/>
                <a:ea typeface="ＭＳ Ｐゴシック" charset="0"/>
                <a:cs typeface="ＭＳ Ｐゴシック" charset="0"/>
              </a:defRPr>
            </a:lvl1pPr>
            <a:lvl2pPr marL="35879619" indent="-35447153" defTabSz="914485">
              <a:defRPr sz="2300">
                <a:solidFill>
                  <a:schemeClr val="tx1"/>
                </a:solidFill>
                <a:latin typeface="Times New Roman" charset="0"/>
                <a:ea typeface="ＭＳ Ｐゴシック" charset="0"/>
              </a:defRPr>
            </a:lvl2pPr>
            <a:lvl3pPr>
              <a:defRPr sz="2300">
                <a:solidFill>
                  <a:schemeClr val="tx1"/>
                </a:solidFill>
                <a:latin typeface="Times New Roman" charset="0"/>
                <a:ea typeface="ＭＳ Ｐゴシック" charset="0"/>
              </a:defRPr>
            </a:lvl3pPr>
            <a:lvl4pPr>
              <a:defRPr sz="2300">
                <a:solidFill>
                  <a:schemeClr val="tx1"/>
                </a:solidFill>
                <a:latin typeface="Times New Roman" charset="0"/>
                <a:ea typeface="ＭＳ Ｐゴシック" charset="0"/>
              </a:defRPr>
            </a:lvl4pPr>
            <a:lvl5pPr>
              <a:defRPr sz="2300">
                <a:solidFill>
                  <a:schemeClr val="tx1"/>
                </a:solidFill>
                <a:latin typeface="Times New Roman" charset="0"/>
                <a:ea typeface="ＭＳ Ｐゴシック" charset="0"/>
              </a:defRPr>
            </a:lvl5pPr>
            <a:lvl6pPr marL="432465" eaLnBrk="0" fontAlgn="base" hangingPunct="0">
              <a:spcBef>
                <a:spcPct val="0"/>
              </a:spcBef>
              <a:spcAft>
                <a:spcPct val="0"/>
              </a:spcAft>
              <a:defRPr sz="2300">
                <a:solidFill>
                  <a:schemeClr val="tx1"/>
                </a:solidFill>
                <a:latin typeface="Times New Roman" charset="0"/>
                <a:ea typeface="ＭＳ Ｐゴシック" charset="0"/>
              </a:defRPr>
            </a:lvl6pPr>
            <a:lvl7pPr marL="864931" eaLnBrk="0" fontAlgn="base" hangingPunct="0">
              <a:spcBef>
                <a:spcPct val="0"/>
              </a:spcBef>
              <a:spcAft>
                <a:spcPct val="0"/>
              </a:spcAft>
              <a:defRPr sz="2300">
                <a:solidFill>
                  <a:schemeClr val="tx1"/>
                </a:solidFill>
                <a:latin typeface="Times New Roman" charset="0"/>
                <a:ea typeface="ＭＳ Ｐゴシック" charset="0"/>
              </a:defRPr>
            </a:lvl7pPr>
            <a:lvl8pPr marL="1297396" eaLnBrk="0" fontAlgn="base" hangingPunct="0">
              <a:spcBef>
                <a:spcPct val="0"/>
              </a:spcBef>
              <a:spcAft>
                <a:spcPct val="0"/>
              </a:spcAft>
              <a:defRPr sz="2300">
                <a:solidFill>
                  <a:schemeClr val="tx1"/>
                </a:solidFill>
                <a:latin typeface="Times New Roman" charset="0"/>
                <a:ea typeface="ＭＳ Ｐゴシック" charset="0"/>
              </a:defRPr>
            </a:lvl8pPr>
            <a:lvl9pPr marL="1729862" eaLnBrk="0" fontAlgn="base" hangingPunct="0">
              <a:spcBef>
                <a:spcPct val="0"/>
              </a:spcBef>
              <a:spcAft>
                <a:spcPct val="0"/>
              </a:spcAft>
              <a:defRPr sz="2300">
                <a:solidFill>
                  <a:schemeClr val="tx1"/>
                </a:solidFill>
                <a:latin typeface="Times New Roman" charset="0"/>
                <a:ea typeface="ＭＳ Ｐゴシック" charset="0"/>
              </a:defRPr>
            </a:lvl9pPr>
          </a:lstStyle>
          <a:p>
            <a:fld id="{0E54F4E7-D985-2D4D-A4E5-BBCE370C41E6}" type="slidenum">
              <a:rPr lang="en-US" sz="1200"/>
              <a:pPr/>
              <a:t>19</a:t>
            </a:fld>
            <a:endParaRPr lang="en-US" sz="1200"/>
          </a:p>
        </p:txBody>
      </p:sp>
    </p:spTree>
    <p:extLst>
      <p:ext uri="{BB962C8B-B14F-4D97-AF65-F5344CB8AC3E}">
        <p14:creationId xmlns:p14="http://schemas.microsoft.com/office/powerpoint/2010/main" val="2414663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A5E746-DC38-4DC8-A239-E4F2B86BFFA1}" type="slidenum">
              <a:rPr lang="en-US" smtClean="0"/>
              <a:pPr fontAlgn="base">
                <a:spcBef>
                  <a:spcPct val="0"/>
                </a:spcBef>
                <a:spcAft>
                  <a:spcPct val="0"/>
                </a:spcAft>
                <a:defRPr/>
              </a:pPr>
              <a:t>22</a:t>
            </a:fld>
            <a:endParaRPr lang="en-US"/>
          </a:p>
        </p:txBody>
      </p:sp>
    </p:spTree>
    <p:extLst>
      <p:ext uri="{BB962C8B-B14F-4D97-AF65-F5344CB8AC3E}">
        <p14:creationId xmlns:p14="http://schemas.microsoft.com/office/powerpoint/2010/main" val="2266255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0199AE-34EF-4125-98C2-4D4F6B3E2BD9}" type="slidenum">
              <a:rPr lang="en-US" smtClean="0"/>
              <a:pPr fontAlgn="base">
                <a:spcBef>
                  <a:spcPct val="0"/>
                </a:spcBef>
                <a:spcAft>
                  <a:spcPct val="0"/>
                </a:spcAft>
                <a:defRPr/>
              </a:pPr>
              <a:t>23</a:t>
            </a:fld>
            <a:endParaRPr lang="en-US"/>
          </a:p>
        </p:txBody>
      </p:sp>
    </p:spTree>
    <p:extLst>
      <p:ext uri="{BB962C8B-B14F-4D97-AF65-F5344CB8AC3E}">
        <p14:creationId xmlns:p14="http://schemas.microsoft.com/office/powerpoint/2010/main" val="55682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Lato" panose="020F0502020204030203"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F64A208-0694-964E-93B1-EAF2C4DF2BAD}"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D4241-18B8-5046-A9FC-AB90B7CAF4A2}" type="slidenum">
              <a:rPr lang="en-US" smtClean="0"/>
              <a:t>‹#›</a:t>
            </a:fld>
            <a:endParaRPr lang="en-US"/>
          </a:p>
        </p:txBody>
      </p:sp>
    </p:spTree>
    <p:extLst>
      <p:ext uri="{BB962C8B-B14F-4D97-AF65-F5344CB8AC3E}">
        <p14:creationId xmlns:p14="http://schemas.microsoft.com/office/powerpoint/2010/main" val="1542414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panose="020F050202020403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9/9/2018</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155600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a:latin typeface="Lato" panose="020F050202020403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9/9/2018</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1864539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panose="020F050202020403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F64A208-0694-964E-93B1-EAF2C4DF2BAD}"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D4241-18B8-5046-A9FC-AB90B7CAF4A2}" type="slidenum">
              <a:rPr lang="en-US" smtClean="0"/>
              <a:t>‹#›</a:t>
            </a:fld>
            <a:endParaRPr lang="en-US"/>
          </a:p>
        </p:txBody>
      </p:sp>
    </p:spTree>
    <p:extLst>
      <p:ext uri="{BB962C8B-B14F-4D97-AF65-F5344CB8AC3E}">
        <p14:creationId xmlns:p14="http://schemas.microsoft.com/office/powerpoint/2010/main" val="109102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atin typeface="Lato" panose="020F0502020204030203" pitchFamily="34" charset="0"/>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latin typeface="Lato" panose="020F05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9/9/2018</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170747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panose="020F0502020204030203"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F64A208-0694-964E-93B1-EAF2C4DF2BAD}" type="datetimeFigureOut">
              <a:rPr lang="en-US" smtClean="0"/>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D4241-18B8-5046-A9FC-AB90B7CAF4A2}" type="slidenum">
              <a:rPr lang="en-US" smtClean="0"/>
              <a:t>‹#›</a:t>
            </a:fld>
            <a:endParaRPr lang="en-US"/>
          </a:p>
        </p:txBody>
      </p:sp>
    </p:spTree>
    <p:extLst>
      <p:ext uri="{BB962C8B-B14F-4D97-AF65-F5344CB8AC3E}">
        <p14:creationId xmlns:p14="http://schemas.microsoft.com/office/powerpoint/2010/main" val="77003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latin typeface="Lato" panose="020F0502020204030203" pitchFamily="34" charset="0"/>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9/9/2018</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118849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panose="020F0502020204030203"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9/9/2018</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125949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9/9/2018</a:t>
            </a:fld>
            <a:endParaRPr lang="en-US" dirty="0"/>
          </a:p>
        </p:txBody>
      </p:sp>
      <p:sp>
        <p:nvSpPr>
          <p:cNvPr id="3" name="Footer Placeholder 2"/>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54111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Lato" panose="020F0502020204030203" pitchFamily="34" charset="0"/>
              </a:defRPr>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atin typeface="Lato" panose="020F0502020204030203" pitchFamily="34" charset="0"/>
              </a:defRPr>
            </a:lvl1pPr>
            <a:lvl2pPr>
              <a:defRPr sz="2800">
                <a:latin typeface="Lato" panose="020F0502020204030203" pitchFamily="34" charset="0"/>
              </a:defRPr>
            </a:lvl2pPr>
            <a:lvl3pPr>
              <a:defRPr sz="2400">
                <a:latin typeface="Lato" panose="020F0502020204030203" pitchFamily="34" charset="0"/>
              </a:defRPr>
            </a:lvl3pPr>
            <a:lvl4pPr>
              <a:defRPr sz="2000">
                <a:latin typeface="Lato" panose="020F0502020204030203" pitchFamily="34" charset="0"/>
              </a:defRPr>
            </a:lvl4pPr>
            <a:lvl5pPr>
              <a:defRPr sz="2000">
                <a:latin typeface="Lato" panose="020F050202020403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Lato" panose="020F05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9/9/2018</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2053219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Lato" panose="020F0502020204030203"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atin typeface="Lato" panose="020F050202020403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Lato" panose="020F05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9/9/2018</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54926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4A208-0694-964E-93B1-EAF2C4DF2BAD}" type="datetimeFigureOut">
              <a:rPr lang="en-US" smtClean="0"/>
              <a:t>9/9/2018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4241-18B8-5046-A9FC-AB90B7CAF4A2}" type="slidenum">
              <a:rPr lang="en-US" smtClean="0"/>
              <a:t>‹#›</a:t>
            </a:fld>
            <a:endParaRPr lang="en-US"/>
          </a:p>
        </p:txBody>
      </p:sp>
    </p:spTree>
    <p:extLst>
      <p:ext uri="{BB962C8B-B14F-4D97-AF65-F5344CB8AC3E}">
        <p14:creationId xmlns:p14="http://schemas.microsoft.com/office/powerpoint/2010/main" val="1551513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8.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8.wmf"/><Relationship Id="rId4" Type="http://schemas.openxmlformats.org/officeDocument/2006/relationships/oleObject" Target="../embeddings/oleObject1.bin"/><Relationship Id="rId9" Type="http://schemas.openxmlformats.org/officeDocument/2006/relationships/image" Target="../media/image20.wmf"/></Relationships>
</file>

<file path=ppt/slides/_rels/slide2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9.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8.w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0.bin"/><Relationship Id="rId3" Type="http://schemas.openxmlformats.org/officeDocument/2006/relationships/notesSlide" Target="../notesSlides/notesSlide10.xml"/><Relationship Id="rId7" Type="http://schemas.openxmlformats.org/officeDocument/2006/relationships/image" Target="../media/image20.wmf"/><Relationship Id="rId12"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oleObject" Target="../embeddings/oleObject9.bin"/><Relationship Id="rId5" Type="http://schemas.openxmlformats.org/officeDocument/2006/relationships/image" Target="../media/image18.wmf"/><Relationship Id="rId15" Type="http://schemas.openxmlformats.org/officeDocument/2006/relationships/image" Target="../media/image24.wmf"/><Relationship Id="rId10" Type="http://schemas.openxmlformats.org/officeDocument/2006/relationships/image" Target="../media/image21.emf"/><Relationship Id="rId4" Type="http://schemas.openxmlformats.org/officeDocument/2006/relationships/oleObject" Target="../embeddings/oleObject6.bin"/><Relationship Id="rId9" Type="http://schemas.openxmlformats.org/officeDocument/2006/relationships/image" Target="../media/image22.wmf"/><Relationship Id="rId14"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oleObject" Target="../embeddings/oleObject16.bin"/><Relationship Id="rId3" Type="http://schemas.openxmlformats.org/officeDocument/2006/relationships/notesSlide" Target="../notesSlides/notesSlide11.xml"/><Relationship Id="rId7" Type="http://schemas.openxmlformats.org/officeDocument/2006/relationships/image" Target="../media/image20.wmf"/><Relationship Id="rId12"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oleObject" Target="../embeddings/oleObject15.bin"/><Relationship Id="rId5" Type="http://schemas.openxmlformats.org/officeDocument/2006/relationships/image" Target="../media/image18.wmf"/><Relationship Id="rId10" Type="http://schemas.openxmlformats.org/officeDocument/2006/relationships/image" Target="../media/image21.emf"/><Relationship Id="rId4" Type="http://schemas.openxmlformats.org/officeDocument/2006/relationships/oleObject" Target="../embeddings/oleObject12.bin"/><Relationship Id="rId9" Type="http://schemas.openxmlformats.org/officeDocument/2006/relationships/image" Target="../media/image25.wmf"/><Relationship Id="rId14" Type="http://schemas.openxmlformats.org/officeDocument/2006/relationships/image" Target="../media/image22.wmf"/></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22.wmf"/><Relationship Id="rId3" Type="http://schemas.openxmlformats.org/officeDocument/2006/relationships/notesSlide" Target="../notesSlides/notesSlide13.xml"/><Relationship Id="rId7" Type="http://schemas.openxmlformats.org/officeDocument/2006/relationships/image" Target="../media/image20.wmf"/><Relationship Id="rId12"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8.bin"/><Relationship Id="rId11" Type="http://schemas.openxmlformats.org/officeDocument/2006/relationships/image" Target="../media/image27.wmf"/><Relationship Id="rId5" Type="http://schemas.openxmlformats.org/officeDocument/2006/relationships/image" Target="../media/image18.wmf"/><Relationship Id="rId15" Type="http://schemas.openxmlformats.org/officeDocument/2006/relationships/image" Target="../media/image28.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25.wmf"/><Relationship Id="rId14"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4.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4.bin"/><Relationship Id="rId11" Type="http://schemas.openxmlformats.org/officeDocument/2006/relationships/image" Target="../media/image30.wmf"/><Relationship Id="rId5" Type="http://schemas.openxmlformats.org/officeDocument/2006/relationships/image" Target="../media/image28.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25.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5.xml"/><Relationship Id="rId7" Type="http://schemas.openxmlformats.org/officeDocument/2006/relationships/image" Target="../media/image32.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28.bin"/><Relationship Id="rId5" Type="http://schemas.openxmlformats.org/officeDocument/2006/relationships/image" Target="../media/image31.wmf"/><Relationship Id="rId4" Type="http://schemas.openxmlformats.org/officeDocument/2006/relationships/oleObject" Target="../embeddings/oleObject27.bin"/><Relationship Id="rId9" Type="http://schemas.openxmlformats.org/officeDocument/2006/relationships/image" Target="../media/image18.wm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1.bin"/><Relationship Id="rId5" Type="http://schemas.openxmlformats.org/officeDocument/2006/relationships/image" Target="../media/image18.wmf"/><Relationship Id="rId4" Type="http://schemas.openxmlformats.org/officeDocument/2006/relationships/oleObject" Target="../embeddings/oleObject3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3.wmf"/><Relationship Id="rId4" Type="http://schemas.openxmlformats.org/officeDocument/2006/relationships/oleObject" Target="../embeddings/oleObject32.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4.bin"/><Relationship Id="rId5" Type="http://schemas.openxmlformats.org/officeDocument/2006/relationships/image" Target="../media/image33.wmf"/><Relationship Id="rId4" Type="http://schemas.openxmlformats.org/officeDocument/2006/relationships/oleObject" Target="../embeddings/oleObject3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6.bin"/><Relationship Id="rId5" Type="http://schemas.openxmlformats.org/officeDocument/2006/relationships/image" Target="../media/image33.wmf"/><Relationship Id="rId4" Type="http://schemas.openxmlformats.org/officeDocument/2006/relationships/oleObject" Target="../embeddings/oleObject3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8.bin"/><Relationship Id="rId5" Type="http://schemas.openxmlformats.org/officeDocument/2006/relationships/image" Target="../media/image33.wmf"/><Relationship Id="rId4" Type="http://schemas.openxmlformats.org/officeDocument/2006/relationships/oleObject" Target="../embeddings/oleObject37.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4.w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40.bin"/><Relationship Id="rId5" Type="http://schemas.openxmlformats.org/officeDocument/2006/relationships/image" Target="../media/image33.wmf"/><Relationship Id="rId4" Type="http://schemas.openxmlformats.org/officeDocument/2006/relationships/oleObject" Target="../embeddings/oleObject39.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22.xml"/><Relationship Id="rId7" Type="http://schemas.openxmlformats.org/officeDocument/2006/relationships/image" Target="../media/image34.wmf"/><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oleObject" Target="../embeddings/oleObject42.bin"/><Relationship Id="rId5" Type="http://schemas.openxmlformats.org/officeDocument/2006/relationships/image" Target="../media/image33.wmf"/><Relationship Id="rId4" Type="http://schemas.openxmlformats.org/officeDocument/2006/relationships/oleObject" Target="../embeddings/oleObject41.bin"/><Relationship Id="rId9" Type="http://schemas.openxmlformats.org/officeDocument/2006/relationships/image" Target="../media/image35.wmf"/></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video" Target="https://www.youtube.com/embed/D4NPQ8mfKU0" TargetMode="External"/><Relationship Id="rId4" Type="http://schemas.openxmlformats.org/officeDocument/2006/relationships/hyperlink" Target="https://en.wikipedia.org/wiki/SIGGRAPH"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Computer-generated_imagery" TargetMode="External"/><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hyperlink" Target="https://en.wikipedia.org/wiki/National_Film_Registry" TargetMode="External"/><Relationship Id="rId4" Type="http://schemas.openxmlformats.org/officeDocument/2006/relationships/hyperlink" Target="https://en.wikipedia.org/wiki/Library_of_Congres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25.xml"/><Relationship Id="rId7" Type="http://schemas.openxmlformats.org/officeDocument/2006/relationships/image" Target="../media/image46.png"/><Relationship Id="rId12" Type="http://schemas.openxmlformats.org/officeDocument/2006/relationships/image" Target="../media/image49.emf"/><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45.emf"/><Relationship Id="rId11" Type="http://schemas.openxmlformats.org/officeDocument/2006/relationships/image" Target="../media/image48.emf"/><Relationship Id="rId5" Type="http://schemas.openxmlformats.org/officeDocument/2006/relationships/image" Target="../media/image44.wmf"/><Relationship Id="rId10" Type="http://schemas.microsoft.com/office/2007/relationships/hdphoto" Target="../media/hdphoto3.wdp"/><Relationship Id="rId4" Type="http://schemas.openxmlformats.org/officeDocument/2006/relationships/oleObject" Target="../embeddings/oleObject44.bin"/><Relationship Id="rId9" Type="http://schemas.openxmlformats.org/officeDocument/2006/relationships/image" Target="../media/image47.png"/></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26.xml"/><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6.bin"/><Relationship Id="rId5" Type="http://schemas.openxmlformats.org/officeDocument/2006/relationships/image" Target="../media/image50.wmf"/><Relationship Id="rId4" Type="http://schemas.openxmlformats.org/officeDocument/2006/relationships/oleObject" Target="../embeddings/oleObject45.bin"/><Relationship Id="rId9" Type="http://schemas.openxmlformats.org/officeDocument/2006/relationships/image" Target="../media/image52.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oleObject" Target="../embeddings/oleObject50.bin"/><Relationship Id="rId18" Type="http://schemas.openxmlformats.org/officeDocument/2006/relationships/image" Target="../media/image57.png"/><Relationship Id="rId3" Type="http://schemas.openxmlformats.org/officeDocument/2006/relationships/video" Target="file:///C:\hart\cs418-intro\teapot-move-rot.avi" TargetMode="External"/><Relationship Id="rId7" Type="http://schemas.openxmlformats.org/officeDocument/2006/relationships/notesSlide" Target="../notesSlides/notesSlide27.xml"/><Relationship Id="rId12" Type="http://schemas.openxmlformats.org/officeDocument/2006/relationships/image" Target="../media/image56.png"/><Relationship Id="rId17" Type="http://schemas.openxmlformats.org/officeDocument/2006/relationships/oleObject" Target="../embeddings/oleObject53.bin"/><Relationship Id="rId2" Type="http://schemas.microsoft.com/office/2007/relationships/media" Target="file:///C:\hart\cs418-intro\teapot-move-rot.avi" TargetMode="External"/><Relationship Id="rId16" Type="http://schemas.openxmlformats.org/officeDocument/2006/relationships/oleObject" Target="../embeddings/oleObject52.bin"/><Relationship Id="rId1" Type="http://schemas.openxmlformats.org/officeDocument/2006/relationships/vmlDrawing" Target="../drawings/vmlDrawing17.vml"/><Relationship Id="rId6" Type="http://schemas.openxmlformats.org/officeDocument/2006/relationships/slideLayout" Target="../slideLayouts/slideLayout6.xml"/><Relationship Id="rId11" Type="http://schemas.openxmlformats.org/officeDocument/2006/relationships/image" Target="../media/image54.wmf"/><Relationship Id="rId5" Type="http://schemas.openxmlformats.org/officeDocument/2006/relationships/video" Target="file:///C:\hart\cs418-intro\teapot-rot-move.avi" TargetMode="External"/><Relationship Id="rId15" Type="http://schemas.openxmlformats.org/officeDocument/2006/relationships/image" Target="../media/image55.wmf"/><Relationship Id="rId10" Type="http://schemas.openxmlformats.org/officeDocument/2006/relationships/oleObject" Target="../embeddings/oleObject49.bin"/><Relationship Id="rId19" Type="http://schemas.openxmlformats.org/officeDocument/2006/relationships/image" Target="../media/image58.png"/><Relationship Id="rId4" Type="http://schemas.microsoft.com/office/2007/relationships/media" Target="file:///C:\hart\cs418-intro\teapot-rot-move.avi" TargetMode="External"/><Relationship Id="rId9" Type="http://schemas.openxmlformats.org/officeDocument/2006/relationships/image" Target="../media/image53.wmf"/><Relationship Id="rId14" Type="http://schemas.openxmlformats.org/officeDocument/2006/relationships/oleObject" Target="../embeddings/oleObject51.bin"/></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txBox="1">
            <a:spLocks/>
          </p:cNvSpPr>
          <p:nvPr/>
        </p:nvSpPr>
        <p:spPr>
          <a:xfrm>
            <a:off x="1524000" y="2479431"/>
            <a:ext cx="9144000" cy="844060"/>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007592"/>
                </a:solidFill>
                <a:latin typeface="Lato" charset="0"/>
                <a:ea typeface="Lato" charset="0"/>
                <a:cs typeface="Lato" charset="0"/>
              </a:rPr>
              <a:t>The Geometry of Virtual Worlds</a:t>
            </a:r>
          </a:p>
        </p:txBody>
      </p:sp>
      <p:sp>
        <p:nvSpPr>
          <p:cNvPr id="8" name="Subtitle 2"/>
          <p:cNvSpPr txBox="1">
            <a:spLocks/>
          </p:cNvSpPr>
          <p:nvPr/>
        </p:nvSpPr>
        <p:spPr>
          <a:xfrm>
            <a:off x="1524000" y="3323491"/>
            <a:ext cx="9144000" cy="492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latin typeface="Lato Medium" charset="0"/>
                <a:ea typeface="Lato Medium" charset="0"/>
                <a:cs typeface="Lato Medium" charset="0"/>
              </a:rPr>
              <a:t>CS 498VR: Virtual Reality</a:t>
            </a:r>
          </a:p>
        </p:txBody>
      </p:sp>
      <p:sp>
        <p:nvSpPr>
          <p:cNvPr id="5" name="Subtitle 2"/>
          <p:cNvSpPr txBox="1">
            <a:spLocks/>
          </p:cNvSpPr>
          <p:nvPr/>
        </p:nvSpPr>
        <p:spPr>
          <a:xfrm>
            <a:off x="1524000" y="3784275"/>
            <a:ext cx="9144000" cy="492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solidFill>
                  <a:schemeClr val="bg1">
                    <a:lumMod val="75000"/>
                  </a:schemeClr>
                </a:solidFill>
                <a:latin typeface="Lato Medium" charset="0"/>
                <a:ea typeface="Lato Medium" charset="0"/>
                <a:cs typeface="Lato Medium" charset="0"/>
              </a:rPr>
              <a:t>UNIVERSITY OF ILLINOIS AT URBANA-CHAMPAIGN</a:t>
            </a:r>
          </a:p>
          <a:p>
            <a:endParaRPr lang="en-US" dirty="0">
              <a:solidFill>
                <a:schemeClr val="bg1">
                  <a:lumMod val="75000"/>
                </a:schemeClr>
              </a:solidFill>
              <a:latin typeface="Lato Medium" charset="0"/>
              <a:ea typeface="Lato Medium" charset="0"/>
              <a:cs typeface="Lato Medium" charset="0"/>
            </a:endParaRPr>
          </a:p>
        </p:txBody>
      </p:sp>
      <p:sp>
        <p:nvSpPr>
          <p:cNvPr id="2" name="TextBox 1">
            <a:extLst>
              <a:ext uri="{FF2B5EF4-FFF2-40B4-BE49-F238E27FC236}">
                <a16:creationId xmlns:a16="http://schemas.microsoft.com/office/drawing/2014/main" id="{DAF8BAB2-8017-4A69-9401-14F88601F81E}"/>
              </a:ext>
            </a:extLst>
          </p:cNvPr>
          <p:cNvSpPr txBox="1"/>
          <p:nvPr/>
        </p:nvSpPr>
        <p:spPr>
          <a:xfrm>
            <a:off x="2107096" y="5797952"/>
            <a:ext cx="5262770" cy="584775"/>
          </a:xfrm>
          <a:prstGeom prst="rect">
            <a:avLst/>
          </a:prstGeom>
          <a:noFill/>
        </p:spPr>
        <p:txBody>
          <a:bodyPr wrap="square" rtlCol="0">
            <a:spAutoFit/>
          </a:bodyPr>
          <a:lstStyle/>
          <a:p>
            <a:r>
              <a:rPr lang="en-US" sz="3200" dirty="0"/>
              <a:t>Eric Shaffer</a:t>
            </a:r>
          </a:p>
        </p:txBody>
      </p:sp>
    </p:spTree>
    <p:extLst>
      <p:ext uri="{BB962C8B-B14F-4D97-AF65-F5344CB8AC3E}">
        <p14:creationId xmlns:p14="http://schemas.microsoft.com/office/powerpoint/2010/main" val="93217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1786-51A8-479B-9972-412A8C735D46}"/>
              </a:ext>
            </a:extLst>
          </p:cNvPr>
          <p:cNvSpPr>
            <a:spLocks noGrp="1"/>
          </p:cNvSpPr>
          <p:nvPr>
            <p:ph type="title"/>
          </p:nvPr>
        </p:nvSpPr>
        <p:spPr/>
        <p:txBody>
          <a:bodyPr/>
          <a:lstStyle/>
          <a:p>
            <a:r>
              <a:rPr lang="en-US" dirty="0"/>
              <a:t>A Modern 3D Format for the Web: </a:t>
            </a:r>
            <a:r>
              <a:rPr lang="en-US" dirty="0" err="1"/>
              <a:t>glTF</a:t>
            </a:r>
            <a:endParaRPr lang="en-US" dirty="0"/>
          </a:p>
        </p:txBody>
      </p:sp>
      <p:sp>
        <p:nvSpPr>
          <p:cNvPr id="3" name="Content Placeholder 2">
            <a:extLst>
              <a:ext uri="{FF2B5EF4-FFF2-40B4-BE49-F238E27FC236}">
                <a16:creationId xmlns:a16="http://schemas.microsoft.com/office/drawing/2014/main" id="{0579AA99-0428-439A-A37A-8D913FE049E6}"/>
              </a:ext>
            </a:extLst>
          </p:cNvPr>
          <p:cNvSpPr>
            <a:spLocks noGrp="1"/>
          </p:cNvSpPr>
          <p:nvPr>
            <p:ph idx="1"/>
          </p:nvPr>
        </p:nvSpPr>
        <p:spPr>
          <a:xfrm>
            <a:off x="65467" y="1854645"/>
            <a:ext cx="3581400" cy="3455035"/>
          </a:xfrm>
        </p:spPr>
        <p:txBody>
          <a:bodyPr>
            <a:normAutofit/>
          </a:bodyPr>
          <a:lstStyle/>
          <a:p>
            <a:r>
              <a:rPr lang="en-US" dirty="0"/>
              <a:t>Designed for real-time asset delivery on the web</a:t>
            </a:r>
          </a:p>
          <a:p>
            <a:r>
              <a:rPr lang="en-US" dirty="0"/>
              <a:t>Whole scene description…</a:t>
            </a:r>
            <a:br>
              <a:rPr lang="en-US" dirty="0"/>
            </a:br>
            <a:r>
              <a:rPr lang="en-US" dirty="0"/>
              <a:t>including meshes</a:t>
            </a:r>
          </a:p>
        </p:txBody>
      </p:sp>
      <p:pic>
        <p:nvPicPr>
          <p:cNvPr id="4" name="Picture 3">
            <a:extLst>
              <a:ext uri="{FF2B5EF4-FFF2-40B4-BE49-F238E27FC236}">
                <a16:creationId xmlns:a16="http://schemas.microsoft.com/office/drawing/2014/main" id="{5DAE14FB-2426-4463-B6EB-EBD412E91B7B}"/>
              </a:ext>
            </a:extLst>
          </p:cNvPr>
          <p:cNvPicPr>
            <a:picLocks noChangeAspect="1"/>
          </p:cNvPicPr>
          <p:nvPr/>
        </p:nvPicPr>
        <p:blipFill>
          <a:blip r:embed="rId2"/>
          <a:stretch>
            <a:fillRect/>
          </a:stretch>
        </p:blipFill>
        <p:spPr>
          <a:xfrm>
            <a:off x="3819276" y="1442522"/>
            <a:ext cx="8245666" cy="5325326"/>
          </a:xfrm>
          <a:prstGeom prst="rect">
            <a:avLst/>
          </a:prstGeom>
        </p:spPr>
      </p:pic>
    </p:spTree>
    <p:extLst>
      <p:ext uri="{BB962C8B-B14F-4D97-AF65-F5344CB8AC3E}">
        <p14:creationId xmlns:p14="http://schemas.microsoft.com/office/powerpoint/2010/main" val="2393659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EDAB7-67E9-4DA2-BAE5-AD0B9B4CE3B5}"/>
              </a:ext>
            </a:extLst>
          </p:cNvPr>
          <p:cNvSpPr>
            <a:spLocks noGrp="1"/>
          </p:cNvSpPr>
          <p:nvPr>
            <p:ph type="title"/>
          </p:nvPr>
        </p:nvSpPr>
        <p:spPr>
          <a:xfrm>
            <a:off x="632460" y="97794"/>
            <a:ext cx="10515600" cy="1325563"/>
          </a:xfrm>
        </p:spPr>
        <p:txBody>
          <a:bodyPr/>
          <a:lstStyle/>
          <a:p>
            <a:r>
              <a:rPr lang="en-US" dirty="0"/>
              <a:t>Coordinate System of Our Virtual World</a:t>
            </a:r>
          </a:p>
        </p:txBody>
      </p:sp>
      <p:sp>
        <p:nvSpPr>
          <p:cNvPr id="3" name="Content Placeholder 2">
            <a:extLst>
              <a:ext uri="{FF2B5EF4-FFF2-40B4-BE49-F238E27FC236}">
                <a16:creationId xmlns:a16="http://schemas.microsoft.com/office/drawing/2014/main" id="{5394B11F-8EC7-4C72-A514-481BA1363E3A}"/>
              </a:ext>
            </a:extLst>
          </p:cNvPr>
          <p:cNvSpPr>
            <a:spLocks noGrp="1"/>
          </p:cNvSpPr>
          <p:nvPr>
            <p:ph idx="1"/>
          </p:nvPr>
        </p:nvSpPr>
        <p:spPr>
          <a:xfrm>
            <a:off x="710163" y="1162685"/>
            <a:ext cx="10849377" cy="4351338"/>
          </a:xfrm>
        </p:spPr>
        <p:txBody>
          <a:bodyPr/>
          <a:lstStyle/>
          <a:p>
            <a:r>
              <a:rPr lang="en-US" dirty="0"/>
              <a:t>Origin is at (0,0,0)</a:t>
            </a:r>
          </a:p>
          <a:p>
            <a:r>
              <a:rPr lang="en-US" dirty="0"/>
              <a:t>Units are…something </a:t>
            </a:r>
          </a:p>
          <a:p>
            <a:pPr lvl="1"/>
            <a:r>
              <a:rPr lang="en-US" dirty="0"/>
              <a:t>Thinking of them as meters is usually convenient for mimicking real world</a:t>
            </a:r>
          </a:p>
          <a:p>
            <a:r>
              <a:rPr lang="en-US" dirty="0"/>
              <a:t>Coordinate system can be left or right-handed</a:t>
            </a:r>
          </a:p>
          <a:p>
            <a:pPr lvl="1"/>
            <a:r>
              <a:rPr lang="en-US" dirty="0"/>
              <a:t>Unity is left….</a:t>
            </a:r>
          </a:p>
          <a:p>
            <a:pPr lvl="1"/>
            <a:r>
              <a:rPr lang="en-US" dirty="0"/>
              <a:t>3.js and A-Frame are right (sort of)…</a:t>
            </a:r>
          </a:p>
        </p:txBody>
      </p:sp>
      <p:pic>
        <p:nvPicPr>
          <p:cNvPr id="4" name="Picture 3">
            <a:extLst>
              <a:ext uri="{FF2B5EF4-FFF2-40B4-BE49-F238E27FC236}">
                <a16:creationId xmlns:a16="http://schemas.microsoft.com/office/drawing/2014/main" id="{E79B0B65-9DF3-412C-8407-37E12A10776C}"/>
              </a:ext>
            </a:extLst>
          </p:cNvPr>
          <p:cNvPicPr>
            <a:picLocks noChangeAspect="1"/>
          </p:cNvPicPr>
          <p:nvPr/>
        </p:nvPicPr>
        <p:blipFill>
          <a:blip r:embed="rId2"/>
          <a:stretch>
            <a:fillRect/>
          </a:stretch>
        </p:blipFill>
        <p:spPr>
          <a:xfrm>
            <a:off x="6195060" y="3271201"/>
            <a:ext cx="5845606" cy="3261993"/>
          </a:xfrm>
          <a:prstGeom prst="rect">
            <a:avLst/>
          </a:prstGeom>
        </p:spPr>
      </p:pic>
    </p:spTree>
    <p:extLst>
      <p:ext uri="{BB962C8B-B14F-4D97-AF65-F5344CB8AC3E}">
        <p14:creationId xmlns:p14="http://schemas.microsoft.com/office/powerpoint/2010/main" val="2127541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817E-C4AE-4A90-8907-6B8A39C56880}"/>
              </a:ext>
            </a:extLst>
          </p:cNvPr>
          <p:cNvSpPr>
            <a:spLocks noGrp="1"/>
          </p:cNvSpPr>
          <p:nvPr>
            <p:ph type="title"/>
          </p:nvPr>
        </p:nvSpPr>
        <p:spPr/>
        <p:txBody>
          <a:bodyPr/>
          <a:lstStyle/>
          <a:p>
            <a:r>
              <a:rPr lang="en-US" dirty="0"/>
              <a:t>Handedness….</a:t>
            </a:r>
          </a:p>
        </p:txBody>
      </p:sp>
      <p:sp>
        <p:nvSpPr>
          <p:cNvPr id="3" name="Content Placeholder 2">
            <a:extLst>
              <a:ext uri="{FF2B5EF4-FFF2-40B4-BE49-F238E27FC236}">
                <a16:creationId xmlns:a16="http://schemas.microsoft.com/office/drawing/2014/main" id="{E258574F-F3C8-428F-9250-F39E15D00CBE}"/>
              </a:ext>
            </a:extLst>
          </p:cNvPr>
          <p:cNvSpPr>
            <a:spLocks noGrp="1"/>
          </p:cNvSpPr>
          <p:nvPr>
            <p:ph idx="1"/>
          </p:nvPr>
        </p:nvSpPr>
        <p:spPr>
          <a:xfrm>
            <a:off x="838200" y="5600699"/>
            <a:ext cx="10515600" cy="576263"/>
          </a:xfrm>
        </p:spPr>
        <p:txBody>
          <a:bodyPr/>
          <a:lstStyle/>
          <a:p>
            <a:pPr marL="0" indent="0">
              <a:buNone/>
            </a:pPr>
            <a:r>
              <a:rPr lang="en-US" dirty="0"/>
              <a:t>Which is +Z in relation to +X and +Y ? </a:t>
            </a:r>
          </a:p>
        </p:txBody>
      </p:sp>
      <p:pic>
        <p:nvPicPr>
          <p:cNvPr id="23556" name="Picture 4" descr="File:3D Cartesian Coodinate Handedness.jpg">
            <a:extLst>
              <a:ext uri="{FF2B5EF4-FFF2-40B4-BE49-F238E27FC236}">
                <a16:creationId xmlns:a16="http://schemas.microsoft.com/office/drawing/2014/main" id="{8C05F952-22FC-4C45-A5C8-BDBA08635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85875"/>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294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6CC2-1888-4D5F-AE80-54A5E6899917}"/>
              </a:ext>
            </a:extLst>
          </p:cNvPr>
          <p:cNvSpPr>
            <a:spLocks noGrp="1"/>
          </p:cNvSpPr>
          <p:nvPr>
            <p:ph type="title"/>
          </p:nvPr>
        </p:nvSpPr>
        <p:spPr/>
        <p:txBody>
          <a:bodyPr/>
          <a:lstStyle/>
          <a:p>
            <a:r>
              <a:rPr lang="en-US" dirty="0"/>
              <a:t>Making Things Move….</a:t>
            </a:r>
          </a:p>
        </p:txBody>
      </p:sp>
      <p:sp>
        <p:nvSpPr>
          <p:cNvPr id="3" name="Content Placeholder 2">
            <a:extLst>
              <a:ext uri="{FF2B5EF4-FFF2-40B4-BE49-F238E27FC236}">
                <a16:creationId xmlns:a16="http://schemas.microsoft.com/office/drawing/2014/main" id="{11B5C208-B1DD-4DE0-B86E-BFFFFB2CB595}"/>
              </a:ext>
            </a:extLst>
          </p:cNvPr>
          <p:cNvSpPr>
            <a:spLocks noGrp="1"/>
          </p:cNvSpPr>
          <p:nvPr>
            <p:ph idx="1"/>
          </p:nvPr>
        </p:nvSpPr>
        <p:spPr>
          <a:xfrm>
            <a:off x="302654" y="1825625"/>
            <a:ext cx="11051146" cy="4810632"/>
          </a:xfrm>
        </p:spPr>
        <p:txBody>
          <a:bodyPr>
            <a:normAutofit/>
          </a:bodyPr>
          <a:lstStyle/>
          <a:p>
            <a:r>
              <a:rPr lang="en-US" dirty="0"/>
              <a:t>We already know enough to define a static scene…</a:t>
            </a:r>
          </a:p>
          <a:p>
            <a:r>
              <a:rPr lang="en-US" dirty="0"/>
              <a:t>How do we make geometry move?</a:t>
            </a:r>
          </a:p>
          <a:p>
            <a:r>
              <a:rPr lang="en-US" dirty="0"/>
              <a:t>How do we make our viewpoint move?</a:t>
            </a:r>
            <a:br>
              <a:rPr lang="en-US" dirty="0"/>
            </a:br>
            <a:br>
              <a:rPr lang="en-US" dirty="0"/>
            </a:br>
            <a:br>
              <a:rPr lang="en-US" dirty="0"/>
            </a:br>
            <a:r>
              <a:rPr lang="en-US" dirty="0"/>
              <a:t>Both of these are usually accomplished using linear transformations</a:t>
            </a:r>
            <a:br>
              <a:rPr lang="en-US" dirty="0"/>
            </a:br>
            <a:br>
              <a:rPr lang="en-US" dirty="0"/>
            </a:br>
            <a:br>
              <a:rPr lang="en-US" dirty="0"/>
            </a:br>
            <a:r>
              <a:rPr lang="en-US" dirty="0"/>
              <a:t>So…we’ll look at how we can encode </a:t>
            </a:r>
            <a:br>
              <a:rPr lang="en-US" dirty="0"/>
            </a:br>
            <a:r>
              <a:rPr lang="en-US" dirty="0"/>
              <a:t>transformations as matrices</a:t>
            </a:r>
          </a:p>
        </p:txBody>
      </p:sp>
      <p:pic>
        <p:nvPicPr>
          <p:cNvPr id="24580" name="Picture 4" descr="Image result for rotation matrix">
            <a:extLst>
              <a:ext uri="{FF2B5EF4-FFF2-40B4-BE49-F238E27FC236}">
                <a16:creationId xmlns:a16="http://schemas.microsoft.com/office/drawing/2014/main" id="{9B44E0A6-DE60-4F5D-8E0B-EF256D5EC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5421" y="221743"/>
            <a:ext cx="3116580" cy="35301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B1F0667-6EFB-4953-A21D-5FD05220A2E0}"/>
              </a:ext>
            </a:extLst>
          </p:cNvPr>
          <p:cNvSpPr txBox="1"/>
          <p:nvPr/>
        </p:nvSpPr>
        <p:spPr>
          <a:xfrm>
            <a:off x="7307795" y="4535617"/>
            <a:ext cx="3754192" cy="1200329"/>
          </a:xfrm>
          <a:prstGeom prst="rect">
            <a:avLst/>
          </a:prstGeom>
          <a:noFill/>
          <a:ln>
            <a:solidFill>
              <a:schemeClr val="accent5"/>
            </a:solidFill>
          </a:ln>
        </p:spPr>
        <p:txBody>
          <a:bodyPr wrap="square" rtlCol="0">
            <a:spAutoFit/>
          </a:bodyPr>
          <a:lstStyle/>
          <a:p>
            <a:r>
              <a:rPr lang="en-US" dirty="0">
                <a:latin typeface="Comic Sans MS" panose="030F0702030302020204" pitchFamily="66" charset="0"/>
              </a:rPr>
              <a:t>Actually…to be accurate….moving geometry is usually done using </a:t>
            </a:r>
            <a:r>
              <a:rPr lang="en-US" i="1" dirty="0">
                <a:latin typeface="Comic Sans MS" panose="030F0702030302020204" pitchFamily="66" charset="0"/>
              </a:rPr>
              <a:t>affine transformations</a:t>
            </a:r>
            <a:r>
              <a:rPr lang="en-US" dirty="0">
                <a:latin typeface="Comic Sans MS" panose="030F0702030302020204" pitchFamily="66" charset="0"/>
              </a:rPr>
              <a:t>.</a:t>
            </a:r>
            <a:br>
              <a:rPr lang="en-US" dirty="0">
                <a:latin typeface="Comic Sans MS" panose="030F0702030302020204" pitchFamily="66" charset="0"/>
              </a:rPr>
            </a:br>
            <a:endParaRPr lang="en-US" dirty="0">
              <a:latin typeface="Comic Sans MS" panose="030F0702030302020204" pitchFamily="66" charset="0"/>
            </a:endParaRPr>
          </a:p>
        </p:txBody>
      </p:sp>
    </p:spTree>
    <p:extLst>
      <p:ext uri="{BB962C8B-B14F-4D97-AF65-F5344CB8AC3E}">
        <p14:creationId xmlns:p14="http://schemas.microsoft.com/office/powerpoint/2010/main" val="2585913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1523999" y="152400"/>
            <a:ext cx="9071113" cy="1066800"/>
          </a:xfrm>
        </p:spPr>
        <p:txBody>
          <a:bodyPr>
            <a:normAutofit/>
          </a:bodyPr>
          <a:lstStyle/>
          <a:p>
            <a:r>
              <a:rPr lang="en-US">
                <a:ea typeface="ＭＳ Ｐゴシック" charset="0"/>
                <a:cs typeface="ＭＳ Ｐゴシック" charset="0"/>
              </a:rPr>
              <a:t>A Brief Sampling of Useful Math</a:t>
            </a:r>
            <a:endParaRPr lang="en-US" dirty="0">
              <a:ea typeface="ＭＳ Ｐゴシック" charset="0"/>
              <a:cs typeface="ＭＳ Ｐゴシック" charset="0"/>
            </a:endParaRPr>
          </a:p>
        </p:txBody>
      </p:sp>
      <p:sp>
        <p:nvSpPr>
          <p:cNvPr id="6" name="Slide Number Placeholder 3"/>
          <p:cNvSpPr>
            <a:spLocks noGrp="1"/>
          </p:cNvSpPr>
          <p:nvPr>
            <p:ph type="sldNum" sz="quarter" idx="4294967295"/>
          </p:nvPr>
        </p:nvSpPr>
        <p:spPr>
          <a:xfrm>
            <a:off x="10476553" y="8218254"/>
            <a:ext cx="381000" cy="3810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Times New Roman" charset="0"/>
                <a:ea typeface="ＭＳ Ｐゴシック" charset="0"/>
                <a:cs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lvl="1"/>
            <a:fld id="{944A5AD2-C3D7-724D-B9D1-819A4AB90DDA}" type="slidenum">
              <a:rPr lang="es-ES" sz="1000">
                <a:latin typeface="Arial" charset="0"/>
              </a:rPr>
              <a:pPr lvl="1"/>
              <a:t>14</a:t>
            </a:fld>
            <a:endParaRPr lang="es-ES" sz="1000">
              <a:latin typeface="Arial" charset="0"/>
            </a:endParaRPr>
          </a:p>
        </p:txBody>
      </p:sp>
      <p:sp>
        <p:nvSpPr>
          <p:cNvPr id="2" name="TextBox 1">
            <a:extLst>
              <a:ext uri="{FF2B5EF4-FFF2-40B4-BE49-F238E27FC236}">
                <a16:creationId xmlns:a16="http://schemas.microsoft.com/office/drawing/2014/main" id="{1173ADD5-E333-44C3-A829-AE588CFE000E}"/>
              </a:ext>
            </a:extLst>
          </p:cNvPr>
          <p:cNvSpPr txBox="1"/>
          <p:nvPr/>
        </p:nvSpPr>
        <p:spPr>
          <a:xfrm>
            <a:off x="490070" y="3211118"/>
            <a:ext cx="9476122" cy="2462213"/>
          </a:xfrm>
          <a:prstGeom prst="rect">
            <a:avLst/>
          </a:prstGeom>
          <a:noFill/>
        </p:spPr>
        <p:txBody>
          <a:bodyPr wrap="square" rtlCol="0">
            <a:spAutoFit/>
          </a:bodyPr>
          <a:lstStyle/>
          <a:p>
            <a:r>
              <a:rPr lang="en-US" sz="3200" dirty="0">
                <a:ea typeface="ＭＳ Ｐゴシック" charset="0"/>
                <a:cs typeface="ＭＳ Ｐゴシック" charset="0"/>
              </a:rPr>
              <a:t>We will look at three basic geometric elements</a:t>
            </a:r>
            <a:br>
              <a:rPr lang="en-US" sz="3200" dirty="0">
                <a:ea typeface="ＭＳ Ｐゴシック" charset="0"/>
                <a:cs typeface="ＭＳ Ｐゴシック" charset="0"/>
              </a:rPr>
            </a:br>
            <a:br>
              <a:rPr lang="en-US" sz="3200" dirty="0">
                <a:ea typeface="ＭＳ Ｐゴシック" charset="0"/>
                <a:cs typeface="ＭＳ Ｐゴシック" charset="0"/>
              </a:rPr>
            </a:br>
            <a:r>
              <a:rPr lang="en-US" sz="2400" dirty="0">
                <a:ea typeface="ＭＳ Ｐゴシック" charset="0"/>
              </a:rPr>
              <a:t>Scalars:  Encode </a:t>
            </a:r>
            <a:r>
              <a:rPr lang="en-US" sz="2400" dirty="0">
                <a:ea typeface="ＭＳ Ｐゴシック" charset="0"/>
                <a:sym typeface="Wingdings" panose="05000000000000000000" pitchFamily="2" charset="2"/>
              </a:rPr>
              <a:t>a magnitude</a:t>
            </a:r>
            <a:br>
              <a:rPr lang="en-US" sz="2400" dirty="0">
                <a:ea typeface="ＭＳ Ｐゴシック" charset="0"/>
              </a:rPr>
            </a:br>
            <a:r>
              <a:rPr lang="en-US" sz="2400" dirty="0">
                <a:ea typeface="ＭＳ Ｐゴシック" charset="0"/>
              </a:rPr>
              <a:t>Vectors: Encode </a:t>
            </a:r>
            <a:r>
              <a:rPr lang="en-US" sz="2400" dirty="0">
                <a:ea typeface="ＭＳ Ｐゴシック" charset="0"/>
                <a:sym typeface="Wingdings" panose="05000000000000000000" pitchFamily="2" charset="2"/>
              </a:rPr>
              <a:t>a magnitude and direction</a:t>
            </a:r>
            <a:br>
              <a:rPr lang="en-US" sz="2400" dirty="0">
                <a:ea typeface="ＭＳ Ｐゴシック" charset="0"/>
              </a:rPr>
            </a:br>
            <a:r>
              <a:rPr lang="en-US" sz="2400" dirty="0">
                <a:ea typeface="ＭＳ Ｐゴシック" charset="0"/>
              </a:rPr>
              <a:t>Points:   Encode </a:t>
            </a:r>
            <a:r>
              <a:rPr lang="en-US" sz="2400" dirty="0">
                <a:ea typeface="ＭＳ Ｐゴシック" charset="0"/>
                <a:sym typeface="Wingdings" panose="05000000000000000000" pitchFamily="2" charset="2"/>
              </a:rPr>
              <a:t>a position in space</a:t>
            </a:r>
            <a:endParaRPr lang="en-US" sz="2400" dirty="0">
              <a:ea typeface="ＭＳ Ｐゴシック" charset="0"/>
            </a:endParaRPr>
          </a:p>
          <a:p>
            <a:endParaRPr lang="en-US" dirty="0"/>
          </a:p>
        </p:txBody>
      </p:sp>
      <p:pic>
        <p:nvPicPr>
          <p:cNvPr id="3" name="Picture 2">
            <a:extLst>
              <a:ext uri="{FF2B5EF4-FFF2-40B4-BE49-F238E27FC236}">
                <a16:creationId xmlns:a16="http://schemas.microsoft.com/office/drawing/2014/main" id="{C8DAC365-4BB9-4A09-B07C-F68C8B72C07A}"/>
              </a:ext>
            </a:extLst>
          </p:cNvPr>
          <p:cNvPicPr>
            <a:picLocks noChangeAspect="1"/>
          </p:cNvPicPr>
          <p:nvPr/>
        </p:nvPicPr>
        <p:blipFill>
          <a:blip r:embed="rId3"/>
          <a:stretch>
            <a:fillRect/>
          </a:stretch>
        </p:blipFill>
        <p:spPr>
          <a:xfrm>
            <a:off x="337930" y="1293469"/>
            <a:ext cx="8107017" cy="1711081"/>
          </a:xfrm>
          <a:prstGeom prst="rect">
            <a:avLst/>
          </a:prstGeom>
          <a:ln>
            <a:solidFill>
              <a:schemeClr val="accent2"/>
            </a:solidFill>
          </a:ln>
        </p:spPr>
      </p:pic>
      <p:pic>
        <p:nvPicPr>
          <p:cNvPr id="5" name="Picture 4">
            <a:extLst>
              <a:ext uri="{FF2B5EF4-FFF2-40B4-BE49-F238E27FC236}">
                <a16:creationId xmlns:a16="http://schemas.microsoft.com/office/drawing/2014/main" id="{1F385082-B6DF-45F5-9039-1AEA8D60DD81}"/>
              </a:ext>
            </a:extLst>
          </p:cNvPr>
          <p:cNvPicPr>
            <a:picLocks noChangeAspect="1"/>
          </p:cNvPicPr>
          <p:nvPr/>
        </p:nvPicPr>
        <p:blipFill>
          <a:blip r:embed="rId4"/>
          <a:stretch>
            <a:fillRect/>
          </a:stretch>
        </p:blipFill>
        <p:spPr>
          <a:xfrm>
            <a:off x="8804801" y="1293469"/>
            <a:ext cx="3343504" cy="3270365"/>
          </a:xfrm>
          <a:prstGeom prst="rect">
            <a:avLst/>
          </a:prstGeom>
        </p:spPr>
      </p:pic>
    </p:spTree>
    <p:extLst>
      <p:ext uri="{BB962C8B-B14F-4D97-AF65-F5344CB8AC3E}">
        <p14:creationId xmlns:p14="http://schemas.microsoft.com/office/powerpoint/2010/main" val="1777964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524001" y="438819"/>
            <a:ext cx="8913813" cy="914400"/>
          </a:xfrm>
        </p:spPr>
        <p:txBody>
          <a:bodyPr/>
          <a:lstStyle/>
          <a:p>
            <a:r>
              <a:rPr lang="en-US" dirty="0">
                <a:ea typeface="ＭＳ Ｐゴシック" charset="0"/>
                <a:cs typeface="ＭＳ Ｐゴシック" charset="0"/>
              </a:rPr>
              <a:t>Scalars</a:t>
            </a:r>
          </a:p>
        </p:txBody>
      </p:sp>
      <p:sp>
        <p:nvSpPr>
          <p:cNvPr id="24580" name="Rectangle 3"/>
          <p:cNvSpPr>
            <a:spLocks noGrp="1" noChangeArrowheads="1"/>
          </p:cNvSpPr>
          <p:nvPr>
            <p:ph type="body" idx="1"/>
          </p:nvPr>
        </p:nvSpPr>
        <p:spPr>
          <a:xfrm>
            <a:off x="753035" y="1751960"/>
            <a:ext cx="10027664" cy="5180319"/>
          </a:xfrm>
        </p:spPr>
        <p:txBody>
          <a:bodyPr>
            <a:normAutofit/>
          </a:bodyPr>
          <a:lstStyle/>
          <a:p>
            <a:pPr>
              <a:lnSpc>
                <a:spcPct val="90000"/>
              </a:lnSpc>
            </a:pPr>
            <a:endParaRPr lang="en-US" sz="1800" dirty="0">
              <a:ea typeface="ＭＳ Ｐゴシック" charset="0"/>
              <a:cs typeface="ＭＳ Ｐゴシック" charset="0"/>
            </a:endParaRPr>
          </a:p>
          <a:p>
            <a:pPr>
              <a:lnSpc>
                <a:spcPct val="90000"/>
              </a:lnSpc>
            </a:pPr>
            <a:endParaRPr lang="en-US" dirty="0">
              <a:ea typeface="ＭＳ Ｐゴシック" charset="0"/>
              <a:cs typeface="ＭＳ Ｐゴシック" charset="0"/>
            </a:endParaRPr>
          </a:p>
          <a:p>
            <a:pPr marL="0" indent="0">
              <a:lnSpc>
                <a:spcPct val="90000"/>
              </a:lnSpc>
              <a:buNone/>
            </a:pPr>
            <a:r>
              <a:rPr lang="en-US" dirty="0">
                <a:ea typeface="ＭＳ Ｐゴシック" charset="0"/>
                <a:cs typeface="ＭＳ Ｐゴシック" charset="0"/>
              </a:rPr>
              <a:t>Scalars:</a:t>
            </a:r>
          </a:p>
          <a:p>
            <a:pPr lvl="1">
              <a:lnSpc>
                <a:spcPct val="90000"/>
              </a:lnSpc>
            </a:pPr>
            <a:r>
              <a:rPr lang="en-US" dirty="0">
                <a:ea typeface="ＭＳ Ｐゴシック" charset="0"/>
                <a:cs typeface="ＭＳ Ｐゴシック" charset="0"/>
              </a:rPr>
              <a:t>members of a set which </a:t>
            </a:r>
          </a:p>
          <a:p>
            <a:pPr lvl="1">
              <a:lnSpc>
                <a:spcPct val="90000"/>
              </a:lnSpc>
            </a:pPr>
            <a:r>
              <a:rPr lang="en-US" dirty="0">
                <a:ea typeface="ＭＳ Ｐゴシック" charset="0"/>
                <a:cs typeface="ＭＳ Ｐゴシック" charset="0"/>
              </a:rPr>
              <a:t>can be combined by two operations (addition and multiplication)</a:t>
            </a:r>
          </a:p>
          <a:p>
            <a:pPr lvl="1"/>
            <a:r>
              <a:rPr lang="en-US" dirty="0">
                <a:ea typeface="ＭＳ Ｐゴシック" charset="0"/>
                <a:cs typeface="ＭＳ Ｐゴシック" charset="0"/>
              </a:rPr>
              <a:t>obey some fundamental laws  (associativity, commutativity, inverses)</a:t>
            </a:r>
            <a:br>
              <a:rPr lang="en-US" dirty="0">
                <a:ea typeface="ＭＳ Ｐゴシック" charset="0"/>
                <a:cs typeface="ＭＳ Ｐゴシック" charset="0"/>
              </a:rPr>
            </a:br>
            <a:endParaRPr lang="en-US" dirty="0">
              <a:ea typeface="ＭＳ Ｐゴシック" charset="0"/>
              <a:cs typeface="ＭＳ Ｐゴシック" charset="0"/>
            </a:endParaRPr>
          </a:p>
          <a:p>
            <a:pPr marL="0" indent="0">
              <a:lnSpc>
                <a:spcPct val="90000"/>
              </a:lnSpc>
              <a:buNone/>
            </a:pPr>
            <a:r>
              <a:rPr lang="en-US" dirty="0">
                <a:ea typeface="ＭＳ Ｐゴシック" charset="0"/>
                <a:cs typeface="ＭＳ Ｐゴシック" charset="0"/>
              </a:rPr>
              <a:t>Examples include the real numbers</a:t>
            </a:r>
          </a:p>
          <a:p>
            <a:pPr lvl="1">
              <a:lnSpc>
                <a:spcPct val="90000"/>
              </a:lnSpc>
            </a:pPr>
            <a:r>
              <a:rPr lang="en-US" dirty="0">
                <a:ea typeface="ＭＳ Ｐゴシック" charset="0"/>
                <a:cs typeface="ＭＳ Ｐゴシック" charset="0"/>
              </a:rPr>
              <a:t>under the ordinary arithmetic rules with which we are familiar</a:t>
            </a:r>
            <a:br>
              <a:rPr lang="en-US" dirty="0">
                <a:ea typeface="ＭＳ Ｐゴシック" charset="0"/>
                <a:cs typeface="ＭＳ Ｐゴシック" charset="0"/>
              </a:rPr>
            </a:br>
            <a:endParaRPr lang="en-US" dirty="0">
              <a:ea typeface="ＭＳ Ｐゴシック" charset="0"/>
              <a:cs typeface="ＭＳ Ｐゴシック" charset="0"/>
            </a:endParaRPr>
          </a:p>
          <a:p>
            <a:pPr marL="0" indent="0">
              <a:lnSpc>
                <a:spcPct val="90000"/>
              </a:lnSpc>
              <a:buNone/>
            </a:pPr>
            <a:r>
              <a:rPr lang="en-US" dirty="0">
                <a:ea typeface="ＭＳ Ｐゴシック" charset="0"/>
                <a:cs typeface="ＭＳ Ｐゴシック" charset="0"/>
              </a:rPr>
              <a:t>Scalars have no geometric properties</a:t>
            </a:r>
          </a:p>
          <a:p>
            <a:pPr lvl="1">
              <a:lnSpc>
                <a:spcPct val="90000"/>
              </a:lnSpc>
            </a:pPr>
            <a:endParaRPr lang="en-US" sz="1600" dirty="0">
              <a:ea typeface="ＭＳ Ｐゴシック" charset="0"/>
              <a:cs typeface="ＭＳ Ｐゴシック" charset="0"/>
            </a:endParaRPr>
          </a:p>
          <a:p>
            <a:pPr>
              <a:lnSpc>
                <a:spcPct val="90000"/>
              </a:lnSpc>
            </a:pPr>
            <a:endParaRPr lang="en-US" sz="1800" dirty="0">
              <a:ea typeface="ＭＳ Ｐゴシック" charset="0"/>
              <a:cs typeface="ＭＳ Ｐゴシック" charset="0"/>
            </a:endParaRPr>
          </a:p>
        </p:txBody>
      </p:sp>
      <p:sp>
        <p:nvSpPr>
          <p:cNvPr id="2" name="TextBox 1"/>
          <p:cNvSpPr txBox="1"/>
          <p:nvPr/>
        </p:nvSpPr>
        <p:spPr>
          <a:xfrm>
            <a:off x="622407" y="1591424"/>
            <a:ext cx="8828955" cy="830997"/>
          </a:xfrm>
          <a:prstGeom prst="rect">
            <a:avLst/>
          </a:prstGeom>
          <a:solidFill>
            <a:schemeClr val="accent3">
              <a:lumMod val="20000"/>
              <a:lumOff val="80000"/>
            </a:schemeClr>
          </a:solidFill>
          <a:ln>
            <a:solidFill>
              <a:schemeClr val="accent2"/>
            </a:solidFill>
          </a:ln>
        </p:spPr>
        <p:txBody>
          <a:bodyPr wrap="square" rtlCol="0">
            <a:spAutoFit/>
          </a:bodyPr>
          <a:lstStyle/>
          <a:p>
            <a:r>
              <a:rPr lang="en-US" sz="2400" dirty="0">
                <a:latin typeface="Lato" panose="020F0502020204030203" pitchFamily="34" charset="0"/>
              </a:rPr>
              <a:t>Scalars are quantities which express only a magnitude…</a:t>
            </a:r>
            <a:br>
              <a:rPr lang="en-US" sz="2400" dirty="0">
                <a:latin typeface="Lato" panose="020F0502020204030203" pitchFamily="34" charset="0"/>
              </a:rPr>
            </a:br>
            <a:r>
              <a:rPr lang="en-US" sz="2400" dirty="0">
                <a:latin typeface="Lato" panose="020F0502020204030203" pitchFamily="34" charset="0"/>
              </a:rPr>
              <a:t>Think of them as just a single number  like 3.14 </a:t>
            </a:r>
          </a:p>
        </p:txBody>
      </p:sp>
    </p:spTree>
    <p:extLst>
      <p:ext uri="{BB962C8B-B14F-4D97-AF65-F5344CB8AC3E}">
        <p14:creationId xmlns:p14="http://schemas.microsoft.com/office/powerpoint/2010/main" val="2312055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a:ea typeface="ＭＳ Ｐゴシック" charset="0"/>
                <a:cs typeface="ＭＳ Ｐゴシック" charset="0"/>
              </a:rPr>
              <a:t>Vectors</a:t>
            </a:r>
          </a:p>
        </p:txBody>
      </p:sp>
      <p:sp>
        <p:nvSpPr>
          <p:cNvPr id="26628" name="Rectangle 3"/>
          <p:cNvSpPr>
            <a:spLocks noGrp="1" noChangeArrowheads="1"/>
          </p:cNvSpPr>
          <p:nvPr>
            <p:ph type="body" idx="1"/>
          </p:nvPr>
        </p:nvSpPr>
        <p:spPr>
          <a:xfrm>
            <a:off x="838200" y="2946418"/>
            <a:ext cx="8450280" cy="3983904"/>
          </a:xfrm>
        </p:spPr>
        <p:txBody>
          <a:bodyPr/>
          <a:lstStyle/>
          <a:p>
            <a:pPr>
              <a:lnSpc>
                <a:spcPct val="90000"/>
              </a:lnSpc>
            </a:pPr>
            <a:endParaRPr lang="en-US" dirty="0">
              <a:ea typeface="ＭＳ Ｐゴシック" charset="0"/>
            </a:endParaRPr>
          </a:p>
          <a:p>
            <a:pPr>
              <a:lnSpc>
                <a:spcPct val="90000"/>
              </a:lnSpc>
            </a:pPr>
            <a:r>
              <a:rPr lang="en-US" dirty="0">
                <a:ea typeface="ＭＳ Ｐゴシック" charset="0"/>
                <a:cs typeface="ＭＳ Ｐゴシック" charset="0"/>
              </a:rPr>
              <a:t>Examples include</a:t>
            </a:r>
          </a:p>
          <a:p>
            <a:pPr lvl="1">
              <a:lnSpc>
                <a:spcPct val="90000"/>
              </a:lnSpc>
            </a:pPr>
            <a:r>
              <a:rPr lang="en-US" dirty="0">
                <a:ea typeface="ＭＳ Ｐゴシック" charset="0"/>
              </a:rPr>
              <a:t>Force</a:t>
            </a:r>
          </a:p>
          <a:p>
            <a:pPr lvl="1">
              <a:lnSpc>
                <a:spcPct val="90000"/>
              </a:lnSpc>
            </a:pPr>
            <a:r>
              <a:rPr lang="en-US" dirty="0">
                <a:ea typeface="ＭＳ Ｐゴシック" charset="0"/>
              </a:rPr>
              <a:t>Velocity</a:t>
            </a:r>
          </a:p>
          <a:p>
            <a:pPr lvl="1">
              <a:lnSpc>
                <a:spcPct val="90000"/>
              </a:lnSpc>
            </a:pPr>
            <a:r>
              <a:rPr lang="en-US" dirty="0">
                <a:ea typeface="ＭＳ Ｐゴシック" charset="0"/>
              </a:rPr>
              <a:t>Directed line segments</a:t>
            </a:r>
          </a:p>
        </p:txBody>
      </p:sp>
      <p:sp>
        <p:nvSpPr>
          <p:cNvPr id="26629" name="Line 4"/>
          <p:cNvSpPr>
            <a:spLocks noChangeShapeType="1"/>
          </p:cNvSpPr>
          <p:nvPr/>
        </p:nvSpPr>
        <p:spPr bwMode="auto">
          <a:xfrm flipV="1">
            <a:off x="5600699" y="3255641"/>
            <a:ext cx="2110229" cy="2372687"/>
          </a:xfrm>
          <a:prstGeom prst="line">
            <a:avLst/>
          </a:prstGeom>
          <a:noFill/>
          <a:ln w="28575">
            <a:solidFill>
              <a:schemeClr val="accent2"/>
            </a:solidFill>
            <a:round/>
            <a:headEnd type="none" w="sm" len="sm"/>
            <a:tailEnd type="triangle" w="med" len="med"/>
          </a:ln>
          <a:extLst>
            <a:ext uri="{909E8E84-426E-40dd-AFC4-6F175D3DCCD1}">
              <a14:hiddenFill xmlns="" xmlns:a14="http://schemas.microsoft.com/office/drawing/2010/main">
                <a:noFill/>
              </a14:hiddenFill>
            </a:ext>
          </a:extLst>
        </p:spPr>
        <p:txBody>
          <a:bodyPr anchor="ctr" anchorCtr="1"/>
          <a:lstStyle/>
          <a:p>
            <a:endParaRPr lang="en-US"/>
          </a:p>
        </p:txBody>
      </p:sp>
      <p:sp>
        <p:nvSpPr>
          <p:cNvPr id="26630" name="Text Box 5"/>
          <p:cNvSpPr txBox="1">
            <a:spLocks noChangeArrowheads="1"/>
          </p:cNvSpPr>
          <p:nvPr/>
        </p:nvSpPr>
        <p:spPr bwMode="auto">
          <a:xfrm>
            <a:off x="5219699" y="5083700"/>
            <a:ext cx="762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nchorCtr="1">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t>v</a:t>
            </a:r>
          </a:p>
        </p:txBody>
      </p:sp>
      <p:sp>
        <p:nvSpPr>
          <p:cNvPr id="2" name="TextBox 1"/>
          <p:cNvSpPr txBox="1"/>
          <p:nvPr/>
        </p:nvSpPr>
        <p:spPr>
          <a:xfrm>
            <a:off x="838200" y="1690690"/>
            <a:ext cx="8351520" cy="1255728"/>
          </a:xfrm>
          <a:prstGeom prst="rect">
            <a:avLst/>
          </a:prstGeom>
          <a:solidFill>
            <a:schemeClr val="accent3">
              <a:lumMod val="20000"/>
              <a:lumOff val="80000"/>
            </a:schemeClr>
          </a:solidFill>
          <a:ln>
            <a:solidFill>
              <a:schemeClr val="tx1"/>
            </a:solidFill>
          </a:ln>
        </p:spPr>
        <p:txBody>
          <a:bodyPr wrap="square" rtlCol="0">
            <a:spAutoFit/>
          </a:bodyPr>
          <a:lstStyle/>
          <a:p>
            <a:pPr>
              <a:lnSpc>
                <a:spcPct val="90000"/>
              </a:lnSpc>
            </a:pPr>
            <a:r>
              <a:rPr lang="en-US" sz="2800" dirty="0">
                <a:latin typeface="Lato" panose="020F0502020204030203" pitchFamily="34" charset="0"/>
                <a:ea typeface="ＭＳ Ｐゴシック" charset="0"/>
                <a:cs typeface="ＭＳ Ｐゴシック" charset="0"/>
              </a:rPr>
              <a:t>A vector is a quantity with two attributes</a:t>
            </a:r>
          </a:p>
          <a:p>
            <a:pPr lvl="1">
              <a:lnSpc>
                <a:spcPct val="90000"/>
              </a:lnSpc>
            </a:pPr>
            <a:r>
              <a:rPr lang="en-US" sz="2800" dirty="0">
                <a:latin typeface="Lato" panose="020F0502020204030203" pitchFamily="34" charset="0"/>
                <a:ea typeface="ＭＳ Ｐゴシック" charset="0"/>
              </a:rPr>
              <a:t>Direction</a:t>
            </a:r>
          </a:p>
          <a:p>
            <a:pPr lvl="1">
              <a:lnSpc>
                <a:spcPct val="90000"/>
              </a:lnSpc>
            </a:pPr>
            <a:r>
              <a:rPr lang="en-US" sz="2800" dirty="0">
                <a:latin typeface="Lato" panose="020F0502020204030203" pitchFamily="34" charset="0"/>
                <a:ea typeface="ＭＳ Ｐゴシック" charset="0"/>
              </a:rPr>
              <a:t>Magnitude</a:t>
            </a:r>
            <a:endParaRPr lang="en-US" sz="2800" dirty="0">
              <a:latin typeface="Lato" panose="020F0502020204030203" pitchFamily="34" charset="0"/>
            </a:endParaRPr>
          </a:p>
        </p:txBody>
      </p:sp>
    </p:spTree>
    <p:extLst>
      <p:ext uri="{BB962C8B-B14F-4D97-AF65-F5344CB8AC3E}">
        <p14:creationId xmlns:p14="http://schemas.microsoft.com/office/powerpoint/2010/main" val="2324448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524001" y="492995"/>
            <a:ext cx="5749864" cy="914400"/>
          </a:xfrm>
        </p:spPr>
        <p:txBody>
          <a:bodyPr/>
          <a:lstStyle/>
          <a:p>
            <a:r>
              <a:rPr lang="en-US" dirty="0">
                <a:ea typeface="ＭＳ Ｐゴシック" charset="0"/>
                <a:cs typeface="ＭＳ Ｐゴシック" charset="0"/>
              </a:rPr>
              <a:t>Vector Operations</a:t>
            </a:r>
          </a:p>
        </p:txBody>
      </p:sp>
      <p:sp>
        <p:nvSpPr>
          <p:cNvPr id="28676" name="Rectangle 3"/>
          <p:cNvSpPr>
            <a:spLocks noGrp="1" noChangeArrowheads="1"/>
          </p:cNvSpPr>
          <p:nvPr>
            <p:ph type="body" idx="1"/>
          </p:nvPr>
        </p:nvSpPr>
        <p:spPr>
          <a:xfrm>
            <a:off x="653143" y="1621331"/>
            <a:ext cx="9304725" cy="5310948"/>
          </a:xfrm>
        </p:spPr>
        <p:txBody>
          <a:bodyPr>
            <a:normAutofit/>
          </a:bodyPr>
          <a:lstStyle/>
          <a:p>
            <a:pPr marL="0" indent="0">
              <a:buNone/>
            </a:pPr>
            <a:r>
              <a:rPr lang="en-US" sz="3200" dirty="0">
                <a:ea typeface="ＭＳ Ｐゴシック" charset="0"/>
                <a:cs typeface="ＭＳ Ｐゴシック" charset="0"/>
              </a:rPr>
              <a:t>Every vector has an inverse</a:t>
            </a:r>
          </a:p>
          <a:p>
            <a:pPr lvl="1"/>
            <a:r>
              <a:rPr lang="en-US" sz="2000" dirty="0">
                <a:ea typeface="ＭＳ Ｐゴシック" charset="0"/>
              </a:rPr>
              <a:t>Same magnitude but points in opposite direction</a:t>
            </a:r>
          </a:p>
          <a:p>
            <a:pPr marL="0" indent="0">
              <a:buNone/>
            </a:pPr>
            <a:r>
              <a:rPr lang="en-US" sz="3200" dirty="0">
                <a:ea typeface="ＭＳ Ｐゴシック" charset="0"/>
                <a:cs typeface="ＭＳ Ｐゴシック" charset="0"/>
              </a:rPr>
              <a:t>Every vector can be multiplied by a scalar</a:t>
            </a:r>
          </a:p>
          <a:p>
            <a:pPr marL="0" indent="0">
              <a:buNone/>
            </a:pPr>
            <a:r>
              <a:rPr lang="en-US" sz="3200" dirty="0">
                <a:ea typeface="ＭＳ Ｐゴシック" charset="0"/>
                <a:cs typeface="ＭＳ Ｐゴシック" charset="0"/>
              </a:rPr>
              <a:t>There is a zero vector</a:t>
            </a:r>
          </a:p>
          <a:p>
            <a:pPr lvl="1"/>
            <a:r>
              <a:rPr lang="en-US" sz="2000" dirty="0">
                <a:ea typeface="ＭＳ Ｐゴシック" charset="0"/>
              </a:rPr>
              <a:t>Zero magnitude, undefined orientation</a:t>
            </a:r>
          </a:p>
          <a:p>
            <a:pPr marL="0" indent="0">
              <a:buNone/>
            </a:pPr>
            <a:r>
              <a:rPr lang="en-US" sz="3200" dirty="0">
                <a:ea typeface="ＭＳ Ｐゴシック" charset="0"/>
                <a:cs typeface="ＭＳ Ｐゴシック" charset="0"/>
              </a:rPr>
              <a:t>The sum of any two vectors is a vector</a:t>
            </a:r>
          </a:p>
          <a:p>
            <a:pPr lvl="1"/>
            <a:r>
              <a:rPr lang="en-US" sz="2000" dirty="0">
                <a:ea typeface="ＭＳ Ｐゴシック" charset="0"/>
              </a:rPr>
              <a:t>Use head-to-tail axiom</a:t>
            </a:r>
          </a:p>
        </p:txBody>
      </p:sp>
      <p:sp>
        <p:nvSpPr>
          <p:cNvPr id="28677" name="Line 4"/>
          <p:cNvSpPr>
            <a:spLocks noChangeShapeType="1"/>
          </p:cNvSpPr>
          <p:nvPr/>
        </p:nvSpPr>
        <p:spPr bwMode="auto">
          <a:xfrm flipV="1">
            <a:off x="2520950" y="4987925"/>
            <a:ext cx="1143000" cy="1219200"/>
          </a:xfrm>
          <a:prstGeom prst="line">
            <a:avLst/>
          </a:prstGeom>
          <a:noFill/>
          <a:ln w="28575">
            <a:solidFill>
              <a:schemeClr val="accent2"/>
            </a:solidFill>
            <a:round/>
            <a:headEnd type="none" w="sm" len="sm"/>
            <a:tailEnd type="triangle" w="med" len="med"/>
          </a:ln>
          <a:extLst>
            <a:ext uri="{909E8E84-426E-40dd-AFC4-6F175D3DCCD1}">
              <a14:hiddenFill xmlns="" xmlns:a14="http://schemas.microsoft.com/office/drawing/2010/main">
                <a:noFill/>
              </a14:hiddenFill>
            </a:ext>
          </a:extLst>
        </p:spPr>
        <p:txBody>
          <a:bodyPr anchor="ctr" anchorCtr="1"/>
          <a:lstStyle/>
          <a:p>
            <a:endParaRPr lang="en-US"/>
          </a:p>
        </p:txBody>
      </p:sp>
      <p:sp>
        <p:nvSpPr>
          <p:cNvPr id="28678" name="Text Box 5"/>
          <p:cNvSpPr txBox="1">
            <a:spLocks noChangeArrowheads="1"/>
          </p:cNvSpPr>
          <p:nvPr/>
        </p:nvSpPr>
        <p:spPr bwMode="auto">
          <a:xfrm>
            <a:off x="3124200" y="5486400"/>
            <a:ext cx="319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t>v</a:t>
            </a:r>
          </a:p>
        </p:txBody>
      </p:sp>
      <p:sp>
        <p:nvSpPr>
          <p:cNvPr id="28679" name="Line 6"/>
          <p:cNvSpPr>
            <a:spLocks noChangeShapeType="1"/>
          </p:cNvSpPr>
          <p:nvPr/>
        </p:nvSpPr>
        <p:spPr bwMode="auto">
          <a:xfrm flipV="1">
            <a:off x="4114800" y="5029200"/>
            <a:ext cx="1143000" cy="1219200"/>
          </a:xfrm>
          <a:prstGeom prst="line">
            <a:avLst/>
          </a:prstGeom>
          <a:noFill/>
          <a:ln w="28575">
            <a:solidFill>
              <a:schemeClr val="accent2"/>
            </a:solidFill>
            <a:round/>
            <a:headEnd type="triangle" w="med" len="med"/>
            <a:tailEnd/>
          </a:ln>
          <a:extLst>
            <a:ext uri="{909E8E84-426E-40dd-AFC4-6F175D3DCCD1}">
              <a14:hiddenFill xmlns="" xmlns:a14="http://schemas.microsoft.com/office/drawing/2010/main">
                <a:noFill/>
              </a14:hiddenFill>
            </a:ext>
          </a:extLst>
        </p:spPr>
        <p:txBody>
          <a:bodyPr anchor="ctr" anchorCtr="1"/>
          <a:lstStyle/>
          <a:p>
            <a:endParaRPr lang="en-US"/>
          </a:p>
        </p:txBody>
      </p:sp>
      <p:sp>
        <p:nvSpPr>
          <p:cNvPr id="28680" name="Text Box 7"/>
          <p:cNvSpPr txBox="1">
            <a:spLocks noChangeArrowheads="1"/>
          </p:cNvSpPr>
          <p:nvPr/>
        </p:nvSpPr>
        <p:spPr bwMode="auto">
          <a:xfrm>
            <a:off x="4667250" y="5527675"/>
            <a:ext cx="4206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t>-v</a:t>
            </a:r>
          </a:p>
        </p:txBody>
      </p:sp>
      <p:sp>
        <p:nvSpPr>
          <p:cNvPr id="28681" name="Line 8"/>
          <p:cNvSpPr>
            <a:spLocks noChangeShapeType="1"/>
          </p:cNvSpPr>
          <p:nvPr/>
        </p:nvSpPr>
        <p:spPr bwMode="auto">
          <a:xfrm flipV="1">
            <a:off x="5892800" y="5222875"/>
            <a:ext cx="762000" cy="762000"/>
          </a:xfrm>
          <a:prstGeom prst="line">
            <a:avLst/>
          </a:prstGeom>
          <a:noFill/>
          <a:ln w="28575">
            <a:solidFill>
              <a:schemeClr val="accent2"/>
            </a:solidFill>
            <a:round/>
            <a:headEnd type="none" w="sm" len="sm"/>
            <a:tailEnd type="triangle" w="med" len="med"/>
          </a:ln>
          <a:extLst>
            <a:ext uri="{909E8E84-426E-40dd-AFC4-6F175D3DCCD1}">
              <a14:hiddenFill xmlns="" xmlns:a14="http://schemas.microsoft.com/office/drawing/2010/main">
                <a:noFill/>
              </a14:hiddenFill>
            </a:ext>
          </a:extLst>
        </p:spPr>
        <p:txBody>
          <a:bodyPr anchor="ctr" anchorCtr="1"/>
          <a:lstStyle/>
          <a:p>
            <a:endParaRPr lang="en-US"/>
          </a:p>
        </p:txBody>
      </p:sp>
      <p:sp>
        <p:nvSpPr>
          <p:cNvPr id="28682" name="Text Box 9"/>
          <p:cNvSpPr txBox="1">
            <a:spLocks noChangeArrowheads="1"/>
          </p:cNvSpPr>
          <p:nvPr/>
        </p:nvSpPr>
        <p:spPr bwMode="auto">
          <a:xfrm>
            <a:off x="6477001" y="5410200"/>
            <a:ext cx="5111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sym typeface="Symbol" charset="0"/>
              </a:rPr>
              <a:t></a:t>
            </a:r>
            <a:r>
              <a:rPr lang="en-US" i="1"/>
              <a:t>v</a:t>
            </a:r>
          </a:p>
        </p:txBody>
      </p:sp>
      <p:sp>
        <p:nvSpPr>
          <p:cNvPr id="28683" name="Line 10"/>
          <p:cNvSpPr>
            <a:spLocks noChangeShapeType="1"/>
          </p:cNvSpPr>
          <p:nvPr/>
        </p:nvSpPr>
        <p:spPr bwMode="auto">
          <a:xfrm flipV="1">
            <a:off x="7862888" y="4987925"/>
            <a:ext cx="1143000" cy="1219200"/>
          </a:xfrm>
          <a:prstGeom prst="line">
            <a:avLst/>
          </a:prstGeom>
          <a:noFill/>
          <a:ln w="28575">
            <a:solidFill>
              <a:schemeClr val="accent2"/>
            </a:solidFill>
            <a:round/>
            <a:headEnd type="none" w="sm" len="sm"/>
            <a:tailEnd type="triangle" w="med" len="med"/>
          </a:ln>
          <a:extLst>
            <a:ext uri="{909E8E84-426E-40dd-AFC4-6F175D3DCCD1}">
              <a14:hiddenFill xmlns="" xmlns:a14="http://schemas.microsoft.com/office/drawing/2010/main">
                <a:noFill/>
              </a14:hiddenFill>
            </a:ext>
          </a:extLst>
        </p:spPr>
        <p:txBody>
          <a:bodyPr anchor="ctr" anchorCtr="1"/>
          <a:lstStyle/>
          <a:p>
            <a:endParaRPr lang="en-US"/>
          </a:p>
        </p:txBody>
      </p:sp>
      <p:sp>
        <p:nvSpPr>
          <p:cNvPr id="28684" name="Text Box 11"/>
          <p:cNvSpPr txBox="1">
            <a:spLocks noChangeArrowheads="1"/>
          </p:cNvSpPr>
          <p:nvPr/>
        </p:nvSpPr>
        <p:spPr bwMode="auto">
          <a:xfrm>
            <a:off x="7772400" y="5181600"/>
            <a:ext cx="336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v</a:t>
            </a:r>
          </a:p>
        </p:txBody>
      </p:sp>
      <p:sp>
        <p:nvSpPr>
          <p:cNvPr id="28685" name="Line 12"/>
          <p:cNvSpPr>
            <a:spLocks noChangeShapeType="1"/>
          </p:cNvSpPr>
          <p:nvPr/>
        </p:nvSpPr>
        <p:spPr bwMode="auto">
          <a:xfrm flipV="1">
            <a:off x="7924800" y="5867400"/>
            <a:ext cx="1066800" cy="381000"/>
          </a:xfrm>
          <a:prstGeom prst="line">
            <a:avLst/>
          </a:prstGeom>
          <a:noFill/>
          <a:ln w="28575">
            <a:solidFill>
              <a:schemeClr val="tx1"/>
            </a:solidFill>
            <a:round/>
            <a:headEnd type="none" w="sm" len="sm"/>
            <a:tailEnd type="triangle" w="med" len="med"/>
          </a:ln>
          <a:extLst>
            <a:ext uri="{909E8E84-426E-40dd-AFC4-6F175D3DCCD1}">
              <a14:hiddenFill xmlns="" xmlns:a14="http://schemas.microsoft.com/office/drawing/2010/main">
                <a:noFill/>
              </a14:hiddenFill>
            </a:ext>
          </a:extLst>
        </p:spPr>
        <p:txBody>
          <a:bodyPr anchor="ctr" anchorCtr="1"/>
          <a:lstStyle/>
          <a:p>
            <a:endParaRPr lang="en-US"/>
          </a:p>
        </p:txBody>
      </p:sp>
      <p:sp>
        <p:nvSpPr>
          <p:cNvPr id="28686" name="Line 13"/>
          <p:cNvSpPr>
            <a:spLocks noChangeShapeType="1"/>
          </p:cNvSpPr>
          <p:nvPr/>
        </p:nvSpPr>
        <p:spPr bwMode="auto">
          <a:xfrm flipV="1">
            <a:off x="8991600" y="5105400"/>
            <a:ext cx="0" cy="762000"/>
          </a:xfrm>
          <a:prstGeom prst="line">
            <a:avLst/>
          </a:prstGeom>
          <a:noFill/>
          <a:ln w="28575">
            <a:solidFill>
              <a:schemeClr val="tx1"/>
            </a:solidFill>
            <a:round/>
            <a:headEnd type="none" w="sm" len="sm"/>
            <a:tailEnd type="triangle" w="med" len="med"/>
          </a:ln>
          <a:extLst>
            <a:ext uri="{909E8E84-426E-40dd-AFC4-6F175D3DCCD1}">
              <a14:hiddenFill xmlns="" xmlns:a14="http://schemas.microsoft.com/office/drawing/2010/main">
                <a:noFill/>
              </a14:hiddenFill>
            </a:ext>
          </a:extLst>
        </p:spPr>
        <p:txBody>
          <a:bodyPr anchor="ctr" anchorCtr="1"/>
          <a:lstStyle/>
          <a:p>
            <a:endParaRPr lang="en-US"/>
          </a:p>
        </p:txBody>
      </p:sp>
      <p:sp>
        <p:nvSpPr>
          <p:cNvPr id="28687" name="Text Box 14"/>
          <p:cNvSpPr txBox="1">
            <a:spLocks noChangeArrowheads="1"/>
          </p:cNvSpPr>
          <p:nvPr/>
        </p:nvSpPr>
        <p:spPr bwMode="auto">
          <a:xfrm>
            <a:off x="8670925" y="5908675"/>
            <a:ext cx="336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t>u</a:t>
            </a:r>
          </a:p>
        </p:txBody>
      </p:sp>
      <p:sp>
        <p:nvSpPr>
          <p:cNvPr id="28688" name="Text Box 15"/>
          <p:cNvSpPr txBox="1">
            <a:spLocks noChangeArrowheads="1"/>
          </p:cNvSpPr>
          <p:nvPr/>
        </p:nvSpPr>
        <p:spPr bwMode="auto">
          <a:xfrm>
            <a:off x="9102725" y="5146675"/>
            <a:ext cx="387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t>w</a:t>
            </a:r>
          </a:p>
        </p:txBody>
      </p:sp>
    </p:spTree>
    <p:extLst>
      <p:ext uri="{BB962C8B-B14F-4D97-AF65-F5344CB8AC3E}">
        <p14:creationId xmlns:p14="http://schemas.microsoft.com/office/powerpoint/2010/main" val="107869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1524001" y="497858"/>
            <a:ext cx="8913813" cy="914400"/>
          </a:xfrm>
        </p:spPr>
        <p:txBody>
          <a:bodyPr/>
          <a:lstStyle/>
          <a:p>
            <a:r>
              <a:rPr lang="en-US" dirty="0">
                <a:ea typeface="ＭＳ Ｐゴシック" charset="0"/>
                <a:cs typeface="ＭＳ Ｐゴシック" charset="0"/>
              </a:rPr>
              <a:t>Operations on Vectors</a:t>
            </a:r>
          </a:p>
        </p:txBody>
      </p:sp>
      <p:sp>
        <p:nvSpPr>
          <p:cNvPr id="30724" name="Rectangle 3"/>
          <p:cNvSpPr>
            <a:spLocks noGrp="1" noChangeArrowheads="1"/>
          </p:cNvSpPr>
          <p:nvPr>
            <p:ph type="body" idx="1"/>
          </p:nvPr>
        </p:nvSpPr>
        <p:spPr>
          <a:xfrm>
            <a:off x="264017" y="1419942"/>
            <a:ext cx="12363718" cy="4972850"/>
          </a:xfrm>
        </p:spPr>
        <p:txBody>
          <a:bodyPr/>
          <a:lstStyle/>
          <a:p>
            <a:endParaRPr lang="en-US" dirty="0">
              <a:ea typeface="ＭＳ Ｐゴシック" charset="0"/>
              <a:cs typeface="ＭＳ Ｐゴシック" charset="0"/>
            </a:endParaRPr>
          </a:p>
          <a:p>
            <a:r>
              <a:rPr lang="en-US" sz="3600" dirty="0">
                <a:ea typeface="ＭＳ Ｐゴシック" charset="0"/>
              </a:rPr>
              <a:t>Scalar-vector multiplication </a:t>
            </a:r>
            <a:r>
              <a:rPr lang="en-US" sz="4000" i="1" dirty="0">
                <a:ea typeface="ＭＳ Ｐゴシック" charset="0"/>
              </a:rPr>
              <a:t>u </a:t>
            </a:r>
            <a:r>
              <a:rPr lang="en-US" sz="4000" dirty="0">
                <a:ea typeface="ＭＳ Ｐゴシック" charset="0"/>
              </a:rPr>
              <a:t>= </a:t>
            </a:r>
            <a:r>
              <a:rPr lang="en-US" sz="4000" dirty="0">
                <a:ea typeface="ＭＳ Ｐゴシック" charset="0"/>
                <a:sym typeface="Symbol" charset="0"/>
              </a:rPr>
              <a:t></a:t>
            </a:r>
            <a:r>
              <a:rPr lang="en-US" sz="4000" i="1" dirty="0">
                <a:ea typeface="ＭＳ Ｐゴシック" charset="0"/>
                <a:sym typeface="Symbol" charset="0"/>
              </a:rPr>
              <a:t>v</a:t>
            </a:r>
            <a:endParaRPr lang="en-US" sz="4000" i="1" dirty="0">
              <a:ea typeface="ＭＳ Ｐゴシック" charset="0"/>
            </a:endParaRPr>
          </a:p>
          <a:p>
            <a:r>
              <a:rPr lang="en-US" sz="3600" dirty="0">
                <a:ea typeface="ＭＳ Ｐゴシック" charset="0"/>
              </a:rPr>
              <a:t>Vector-vector addition: </a:t>
            </a:r>
            <a:r>
              <a:rPr lang="en-US" sz="4000" i="1" dirty="0">
                <a:ea typeface="ＭＳ Ｐゴシック" charset="0"/>
              </a:rPr>
              <a:t>w </a:t>
            </a:r>
            <a:r>
              <a:rPr lang="en-US" sz="4000" dirty="0">
                <a:ea typeface="ＭＳ Ｐゴシック" charset="0"/>
              </a:rPr>
              <a:t>=</a:t>
            </a:r>
            <a:r>
              <a:rPr lang="en-US" sz="4000" i="1" dirty="0">
                <a:ea typeface="ＭＳ Ｐゴシック" charset="0"/>
              </a:rPr>
              <a:t>u </a:t>
            </a:r>
            <a:r>
              <a:rPr lang="en-US" sz="4000" dirty="0">
                <a:ea typeface="ＭＳ Ｐゴシック" charset="0"/>
              </a:rPr>
              <a:t>+ </a:t>
            </a:r>
            <a:r>
              <a:rPr lang="en-US" sz="4000" i="1" dirty="0">
                <a:ea typeface="ＭＳ Ｐゴシック" charset="0"/>
              </a:rPr>
              <a:t>v</a:t>
            </a:r>
          </a:p>
          <a:p>
            <a:pPr lvl="1"/>
            <a:r>
              <a:rPr lang="en-US" sz="3200" dirty="0">
                <a:ea typeface="ＭＳ Ｐゴシック" charset="0"/>
                <a:cs typeface="ＭＳ Ｐゴシック" charset="0"/>
              </a:rPr>
              <a:t>Allows expressions such as </a:t>
            </a:r>
            <a:r>
              <a:rPr lang="en-US" sz="3200" i="1" dirty="0">
                <a:ea typeface="ＭＳ Ｐゴシック" charset="0"/>
              </a:rPr>
              <a:t>v=u+2w-3r</a:t>
            </a:r>
          </a:p>
          <a:p>
            <a:pPr lvl="1"/>
            <a:endParaRPr lang="en-US" sz="3200" i="1" dirty="0">
              <a:ea typeface="ＭＳ Ｐゴシック" charset="0"/>
            </a:endParaRPr>
          </a:p>
          <a:p>
            <a:r>
              <a:rPr lang="en-US" sz="3600" dirty="0">
                <a:ea typeface="ＭＳ Ｐゴシック" charset="0"/>
              </a:rPr>
              <a:t>Vectors lack position</a:t>
            </a:r>
            <a:br>
              <a:rPr lang="en-US" sz="3600" dirty="0">
                <a:ea typeface="ＭＳ Ｐゴシック" charset="0"/>
              </a:rPr>
            </a:br>
            <a:r>
              <a:rPr lang="en-US" sz="3600" dirty="0">
                <a:ea typeface="ＭＳ Ｐゴシック" charset="0"/>
              </a:rPr>
              <a:t>…need points to make things interesting</a:t>
            </a:r>
          </a:p>
        </p:txBody>
      </p:sp>
    </p:spTree>
    <p:extLst>
      <p:ext uri="{BB962C8B-B14F-4D97-AF65-F5344CB8AC3E}">
        <p14:creationId xmlns:p14="http://schemas.microsoft.com/office/powerpoint/2010/main" val="404894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dirty="0">
                <a:ea typeface="ＭＳ Ｐゴシック" charset="0"/>
                <a:cs typeface="ＭＳ Ｐゴシック" charset="0"/>
              </a:rPr>
              <a:t>Points</a:t>
            </a:r>
          </a:p>
        </p:txBody>
      </p:sp>
      <p:sp>
        <p:nvSpPr>
          <p:cNvPr id="34820" name="Rectangle 3"/>
          <p:cNvSpPr>
            <a:spLocks noGrp="1" noChangeArrowheads="1"/>
          </p:cNvSpPr>
          <p:nvPr>
            <p:ph type="body" idx="1"/>
          </p:nvPr>
        </p:nvSpPr>
        <p:spPr>
          <a:xfrm>
            <a:off x="838200" y="1479844"/>
            <a:ext cx="10515600" cy="4351338"/>
          </a:xfrm>
        </p:spPr>
        <p:txBody>
          <a:bodyPr>
            <a:normAutofit/>
          </a:bodyPr>
          <a:lstStyle/>
          <a:p>
            <a:pPr marL="0" indent="0">
              <a:buNone/>
            </a:pPr>
            <a:r>
              <a:rPr lang="en-US" sz="3200" dirty="0">
                <a:ea typeface="ＭＳ Ｐゴシック" charset="0"/>
                <a:cs typeface="ＭＳ Ｐゴシック" charset="0"/>
              </a:rPr>
              <a:t>Location in space</a:t>
            </a:r>
            <a:endParaRPr lang="en-US" dirty="0">
              <a:ea typeface="ＭＳ Ｐゴシック" charset="0"/>
              <a:cs typeface="ＭＳ Ｐゴシック" charset="0"/>
            </a:endParaRPr>
          </a:p>
          <a:p>
            <a:pPr marL="0" indent="0">
              <a:buNone/>
            </a:pPr>
            <a:r>
              <a:rPr lang="en-US" dirty="0">
                <a:ea typeface="ＭＳ Ｐゴシック" charset="0"/>
                <a:cs typeface="ＭＳ Ｐゴシック" charset="0"/>
              </a:rPr>
              <a:t>Operations allowed between points and vectors</a:t>
            </a:r>
          </a:p>
          <a:p>
            <a:pPr lvl="1"/>
            <a:r>
              <a:rPr lang="en-US" dirty="0">
                <a:ea typeface="ＭＳ Ｐゴシック" charset="0"/>
              </a:rPr>
              <a:t>Point-point subtraction yields a vector</a:t>
            </a:r>
          </a:p>
          <a:p>
            <a:pPr lvl="1"/>
            <a:r>
              <a:rPr lang="en-US" dirty="0">
                <a:ea typeface="ＭＳ Ｐゴシック" charset="0"/>
              </a:rPr>
              <a:t>Equivalent to point-vector addition </a:t>
            </a:r>
          </a:p>
        </p:txBody>
      </p:sp>
      <p:pic>
        <p:nvPicPr>
          <p:cNvPr id="34821" name="Picture 7" descr="AN04F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076701"/>
            <a:ext cx="3276600" cy="2297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2" name="Text Box 8"/>
          <p:cNvSpPr txBox="1">
            <a:spLocks noChangeArrowheads="1"/>
          </p:cNvSpPr>
          <p:nvPr/>
        </p:nvSpPr>
        <p:spPr bwMode="auto">
          <a:xfrm>
            <a:off x="6276077" y="4097610"/>
            <a:ext cx="235807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nchorCtr="1">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dirty="0">
                <a:latin typeface="Lato" panose="020F0502020204030203" pitchFamily="34" charset="0"/>
              </a:rPr>
              <a:t>P=</a:t>
            </a:r>
            <a:r>
              <a:rPr lang="en-US" sz="2800" i="1" dirty="0">
                <a:latin typeface="Lato" panose="020F0502020204030203" pitchFamily="34" charset="0"/>
              </a:rPr>
              <a:t>V </a:t>
            </a:r>
            <a:r>
              <a:rPr lang="en-US" sz="2800" dirty="0">
                <a:latin typeface="Lato" panose="020F0502020204030203" pitchFamily="34" charset="0"/>
              </a:rPr>
              <a:t>+ Q</a:t>
            </a:r>
          </a:p>
        </p:txBody>
      </p:sp>
      <p:sp>
        <p:nvSpPr>
          <p:cNvPr id="34823" name="Text Box 9"/>
          <p:cNvSpPr txBox="1">
            <a:spLocks noChangeArrowheads="1"/>
          </p:cNvSpPr>
          <p:nvPr/>
        </p:nvSpPr>
        <p:spPr bwMode="auto">
          <a:xfrm>
            <a:off x="4551988" y="5237851"/>
            <a:ext cx="154401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i="1" dirty="0">
                <a:latin typeface="Lato" panose="020F0502020204030203" pitchFamily="34" charset="0"/>
              </a:rPr>
              <a:t>V </a:t>
            </a:r>
            <a:r>
              <a:rPr lang="en-US" sz="2800" dirty="0">
                <a:latin typeface="Lato" panose="020F0502020204030203" pitchFamily="34" charset="0"/>
              </a:rPr>
              <a:t>= P - Q</a:t>
            </a:r>
          </a:p>
        </p:txBody>
      </p:sp>
    </p:spTree>
    <p:extLst>
      <p:ext uri="{BB962C8B-B14F-4D97-AF65-F5344CB8AC3E}">
        <p14:creationId xmlns:p14="http://schemas.microsoft.com/office/powerpoint/2010/main" val="333884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0E2D0-C32C-4CBA-8528-12CF4AF8B2DC}"/>
              </a:ext>
            </a:extLst>
          </p:cNvPr>
          <p:cNvSpPr>
            <a:spLocks noGrp="1"/>
          </p:cNvSpPr>
          <p:nvPr>
            <p:ph type="title"/>
          </p:nvPr>
        </p:nvSpPr>
        <p:spPr/>
        <p:txBody>
          <a:bodyPr/>
          <a:lstStyle/>
          <a:p>
            <a:r>
              <a:rPr lang="en-US" dirty="0"/>
              <a:t>Modeling a Virtual World</a:t>
            </a:r>
          </a:p>
        </p:txBody>
      </p:sp>
      <p:sp>
        <p:nvSpPr>
          <p:cNvPr id="3" name="Content Placeholder 2">
            <a:extLst>
              <a:ext uri="{FF2B5EF4-FFF2-40B4-BE49-F238E27FC236}">
                <a16:creationId xmlns:a16="http://schemas.microsoft.com/office/drawing/2014/main" id="{44AFA130-5927-4927-8458-0242468213C9}"/>
              </a:ext>
            </a:extLst>
          </p:cNvPr>
          <p:cNvSpPr>
            <a:spLocks noGrp="1"/>
          </p:cNvSpPr>
          <p:nvPr>
            <p:ph idx="1"/>
          </p:nvPr>
        </p:nvSpPr>
        <p:spPr>
          <a:xfrm>
            <a:off x="173865" y="1825625"/>
            <a:ext cx="11179935" cy="4351338"/>
          </a:xfrm>
        </p:spPr>
        <p:txBody>
          <a:bodyPr/>
          <a:lstStyle/>
          <a:p>
            <a:r>
              <a:rPr lang="en-US" dirty="0"/>
              <a:t>As you likely already know (start MP1!)…</a:t>
            </a:r>
            <a:br>
              <a:rPr lang="en-US" dirty="0"/>
            </a:br>
            <a:r>
              <a:rPr lang="en-US" dirty="0"/>
              <a:t>…software like Unity lets you build  a geometric model of a 3D world.</a:t>
            </a:r>
          </a:p>
          <a:p>
            <a:r>
              <a:rPr lang="en-US" dirty="0"/>
              <a:t>It’s a like a digital version of drawing on graph paper by hand…</a:t>
            </a:r>
          </a:p>
          <a:p>
            <a:r>
              <a:rPr lang="en-US" dirty="0"/>
              <a:t>Most models are surfaces</a:t>
            </a:r>
            <a:br>
              <a:rPr lang="en-US" dirty="0"/>
            </a:br>
            <a:r>
              <a:rPr lang="en-US" dirty="0"/>
              <a:t>that are composed of a mesh</a:t>
            </a:r>
            <a:br>
              <a:rPr lang="en-US" dirty="0"/>
            </a:br>
            <a:r>
              <a:rPr lang="en-US" dirty="0"/>
              <a:t> of triangles</a:t>
            </a:r>
          </a:p>
          <a:p>
            <a:endParaRPr lang="en-US" dirty="0"/>
          </a:p>
          <a:p>
            <a:pPr marL="0" indent="0">
              <a:buNone/>
            </a:pPr>
            <a:r>
              <a:rPr lang="en-US" dirty="0"/>
              <a:t> </a:t>
            </a:r>
          </a:p>
        </p:txBody>
      </p:sp>
      <p:pic>
        <p:nvPicPr>
          <p:cNvPr id="4" name="Picture 3">
            <a:extLst>
              <a:ext uri="{FF2B5EF4-FFF2-40B4-BE49-F238E27FC236}">
                <a16:creationId xmlns:a16="http://schemas.microsoft.com/office/drawing/2014/main" id="{827DFB58-DDA9-426F-BECB-5F7234093926}"/>
              </a:ext>
            </a:extLst>
          </p:cNvPr>
          <p:cNvPicPr>
            <a:picLocks noChangeAspect="1"/>
          </p:cNvPicPr>
          <p:nvPr/>
        </p:nvPicPr>
        <p:blipFill>
          <a:blip r:embed="rId2"/>
          <a:stretch>
            <a:fillRect/>
          </a:stretch>
        </p:blipFill>
        <p:spPr>
          <a:xfrm>
            <a:off x="5221432" y="3368040"/>
            <a:ext cx="6132368" cy="3422013"/>
          </a:xfrm>
          <a:prstGeom prst="rect">
            <a:avLst/>
          </a:prstGeom>
        </p:spPr>
      </p:pic>
    </p:spTree>
    <p:extLst>
      <p:ext uri="{BB962C8B-B14F-4D97-AF65-F5344CB8AC3E}">
        <p14:creationId xmlns:p14="http://schemas.microsoft.com/office/powerpoint/2010/main" val="1415392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7129C-AC36-4443-AF71-D1FA913655A3}"/>
              </a:ext>
            </a:extLst>
          </p:cNvPr>
          <p:cNvSpPr>
            <a:spLocks noGrp="1"/>
          </p:cNvSpPr>
          <p:nvPr>
            <p:ph type="title"/>
          </p:nvPr>
        </p:nvSpPr>
        <p:spPr/>
        <p:txBody>
          <a:bodyPr/>
          <a:lstStyle/>
          <a:p>
            <a:r>
              <a:rPr lang="en-US" dirty="0"/>
              <a:t>Linear Transformations</a:t>
            </a:r>
          </a:p>
        </p:txBody>
      </p:sp>
      <p:pic>
        <p:nvPicPr>
          <p:cNvPr id="4" name="Picture 3">
            <a:extLst>
              <a:ext uri="{FF2B5EF4-FFF2-40B4-BE49-F238E27FC236}">
                <a16:creationId xmlns:a16="http://schemas.microsoft.com/office/drawing/2014/main" id="{D7A958A8-4603-4262-9313-A7FD89C157F9}"/>
              </a:ext>
            </a:extLst>
          </p:cNvPr>
          <p:cNvPicPr>
            <a:picLocks noChangeAspect="1"/>
          </p:cNvPicPr>
          <p:nvPr/>
        </p:nvPicPr>
        <p:blipFill>
          <a:blip r:embed="rId2"/>
          <a:stretch>
            <a:fillRect/>
          </a:stretch>
        </p:blipFill>
        <p:spPr>
          <a:xfrm>
            <a:off x="8813599" y="0"/>
            <a:ext cx="3124815" cy="6858000"/>
          </a:xfrm>
          <a:prstGeom prst="rect">
            <a:avLst/>
          </a:prstGeom>
        </p:spPr>
      </p:pic>
      <p:sp>
        <p:nvSpPr>
          <p:cNvPr id="5" name="TextBox 4">
            <a:extLst>
              <a:ext uri="{FF2B5EF4-FFF2-40B4-BE49-F238E27FC236}">
                <a16:creationId xmlns:a16="http://schemas.microsoft.com/office/drawing/2014/main" id="{7EE07972-99D5-44F5-ADD8-FE712767945D}"/>
              </a:ext>
            </a:extLst>
          </p:cNvPr>
          <p:cNvSpPr txBox="1"/>
          <p:nvPr/>
        </p:nvSpPr>
        <p:spPr>
          <a:xfrm>
            <a:off x="215153" y="5355771"/>
            <a:ext cx="8698326" cy="1231106"/>
          </a:xfrm>
          <a:prstGeom prst="rect">
            <a:avLst/>
          </a:prstGeom>
          <a:noFill/>
        </p:spPr>
        <p:txBody>
          <a:bodyPr wrap="square" rtlCol="0">
            <a:spAutoFit/>
          </a:bodyPr>
          <a:lstStyle/>
          <a:p>
            <a:r>
              <a:rPr lang="en-US" sz="2800" dirty="0">
                <a:latin typeface="Lato" panose="020F0502020204030203" pitchFamily="34" charset="0"/>
              </a:rPr>
              <a:t>In two-dimensional space R</a:t>
            </a:r>
            <a:r>
              <a:rPr lang="en-US" sz="2800" baseline="30000" dirty="0">
                <a:latin typeface="Lato" panose="020F0502020204030203" pitchFamily="34" charset="0"/>
              </a:rPr>
              <a:t>2</a:t>
            </a:r>
            <a:r>
              <a:rPr lang="en-US" sz="2800" dirty="0">
                <a:latin typeface="Lato" panose="020F0502020204030203" pitchFamily="34" charset="0"/>
              </a:rPr>
              <a:t> linear transformations are described by 2 × 2 real matrices. </a:t>
            </a:r>
          </a:p>
          <a:p>
            <a:endParaRPr lang="en-US" dirty="0"/>
          </a:p>
        </p:txBody>
      </p:sp>
      <p:sp>
        <p:nvSpPr>
          <p:cNvPr id="17" name="TextBox 16">
            <a:extLst>
              <a:ext uri="{FF2B5EF4-FFF2-40B4-BE49-F238E27FC236}">
                <a16:creationId xmlns:a16="http://schemas.microsoft.com/office/drawing/2014/main" id="{7401F6A9-B6C4-4362-B0A1-B5D464D7F64D}"/>
              </a:ext>
            </a:extLst>
          </p:cNvPr>
          <p:cNvSpPr txBox="1"/>
          <p:nvPr/>
        </p:nvSpPr>
        <p:spPr>
          <a:xfrm>
            <a:off x="461043" y="1791990"/>
            <a:ext cx="7284464" cy="523220"/>
          </a:xfrm>
          <a:prstGeom prst="rect">
            <a:avLst/>
          </a:prstGeom>
          <a:noFill/>
        </p:spPr>
        <p:txBody>
          <a:bodyPr wrap="square" rtlCol="0">
            <a:spAutoFit/>
          </a:bodyPr>
          <a:lstStyle/>
          <a:p>
            <a:r>
              <a:rPr lang="en-US" sz="2800" dirty="0"/>
              <a:t>Technically a transformation </a:t>
            </a:r>
            <a:r>
              <a:rPr lang="en-US" sz="2800" i="1" dirty="0"/>
              <a:t>f</a:t>
            </a:r>
            <a:r>
              <a:rPr lang="en-US" sz="2800" dirty="0"/>
              <a:t> is linear if </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93F9CFE-58EE-4E0F-88A2-7D6C4F2DBFBD}"/>
                  </a:ext>
                </a:extLst>
              </p:cNvPr>
              <p:cNvSpPr txBox="1"/>
              <p:nvPr/>
            </p:nvSpPr>
            <p:spPr>
              <a:xfrm>
                <a:off x="523493" y="2431386"/>
                <a:ext cx="557250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𝑏</m:t>
                      </m:r>
                      <m:r>
                        <a:rPr lang="en-US" sz="2400" b="1" i="0" smtClean="0">
                          <a:latin typeface="Cambria Math" panose="02040503050406030204" pitchFamily="18" charset="0"/>
                        </a:rPr>
                        <m:t>𝐯</m:t>
                      </m:r>
                      <m:r>
                        <a:rPr lang="en-US" sz="2400" b="0" i="1" smtClean="0">
                          <a:latin typeface="Cambria Math" panose="02040503050406030204" pitchFamily="18" charset="0"/>
                        </a:rPr>
                        <m:t>)=</m:t>
                      </m:r>
                      <m:r>
                        <a:rPr lang="en-US" sz="2400" b="0" i="1" smtClean="0">
                          <a:latin typeface="Cambria Math" panose="02040503050406030204" pitchFamily="18" charset="0"/>
                        </a:rPr>
                        <m:t>𝑎𝑓</m:t>
                      </m:r>
                      <m:r>
                        <a:rPr lang="en-US" sz="2400" b="0" i="1" smtClean="0">
                          <a:latin typeface="Cambria Math" panose="02040503050406030204" pitchFamily="18" charset="0"/>
                        </a:rPr>
                        <m:t>(</m:t>
                      </m:r>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𝑏𝑓</m:t>
                      </m:r>
                      <m:r>
                        <a:rPr lang="en-US" sz="2400" b="0" i="1" smtClean="0">
                          <a:latin typeface="Cambria Math" panose="02040503050406030204" pitchFamily="18" charset="0"/>
                        </a:rPr>
                        <m:t>(</m:t>
                      </m:r>
                      <m:r>
                        <a:rPr lang="en-US" sz="2400" b="1" i="0" smtClean="0">
                          <a:latin typeface="Cambria Math" panose="02040503050406030204" pitchFamily="18" charset="0"/>
                        </a:rPr>
                        <m:t>𝐯</m:t>
                      </m:r>
                      <m:r>
                        <a:rPr lang="en-US" sz="2400" b="0" i="1" smtClean="0">
                          <a:latin typeface="Cambria Math" panose="02040503050406030204" pitchFamily="18" charset="0"/>
                        </a:rPr>
                        <m:t>)</m:t>
                      </m:r>
                    </m:oMath>
                  </m:oMathPara>
                </a14:m>
                <a:endParaRPr lang="en-US" sz="2400" dirty="0"/>
              </a:p>
            </p:txBody>
          </p:sp>
        </mc:Choice>
        <mc:Fallback xmlns="">
          <p:sp>
            <p:nvSpPr>
              <p:cNvPr id="18" name="TextBox 17">
                <a:extLst>
                  <a:ext uri="{FF2B5EF4-FFF2-40B4-BE49-F238E27FC236}">
                    <a16:creationId xmlns:a16="http://schemas.microsoft.com/office/drawing/2014/main" id="{D93F9CFE-58EE-4E0F-88A2-7D6C4F2DBFBD}"/>
                  </a:ext>
                </a:extLst>
              </p:cNvPr>
              <p:cNvSpPr txBox="1">
                <a:spLocks noRot="1" noChangeAspect="1" noMove="1" noResize="1" noEditPoints="1" noAdjustHandles="1" noChangeArrowheads="1" noChangeShapeType="1" noTextEdit="1"/>
              </p:cNvSpPr>
              <p:nvPr/>
            </p:nvSpPr>
            <p:spPr>
              <a:xfrm>
                <a:off x="523493" y="2431386"/>
                <a:ext cx="5572507" cy="369332"/>
              </a:xfrm>
              <a:prstGeom prst="rect">
                <a:avLst/>
              </a:prstGeom>
              <a:blipFill>
                <a:blip r:embed="rId3"/>
                <a:stretch>
                  <a:fillRect b="-35000"/>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EECC6D69-56FE-4E82-B18A-76CD4F0C9BF2}"/>
              </a:ext>
            </a:extLst>
          </p:cNvPr>
          <p:cNvSpPr txBox="1"/>
          <p:nvPr/>
        </p:nvSpPr>
        <p:spPr>
          <a:xfrm>
            <a:off x="461043" y="2916895"/>
            <a:ext cx="5855233" cy="892552"/>
          </a:xfrm>
          <a:prstGeom prst="rect">
            <a:avLst/>
          </a:prstGeom>
          <a:noFill/>
        </p:spPr>
        <p:txBody>
          <a:bodyPr wrap="square" rtlCol="0">
            <a:spAutoFit/>
          </a:bodyPr>
          <a:lstStyle/>
          <a:p>
            <a:r>
              <a:rPr lang="en-US" sz="2800" dirty="0"/>
              <a:t>for vectors </a:t>
            </a:r>
            <a:r>
              <a:rPr lang="en-US" sz="2800" b="1" dirty="0"/>
              <a:t>u</a:t>
            </a:r>
            <a:r>
              <a:rPr lang="en-US" sz="2800" dirty="0"/>
              <a:t> and </a:t>
            </a:r>
            <a:r>
              <a:rPr lang="en-US" sz="2800" b="1" dirty="0"/>
              <a:t>v</a:t>
            </a:r>
            <a:r>
              <a:rPr lang="en-US" sz="2800" dirty="0"/>
              <a:t> and scalars </a:t>
            </a:r>
            <a:r>
              <a:rPr lang="en-US" sz="2800" i="1" dirty="0"/>
              <a:t>a</a:t>
            </a:r>
            <a:r>
              <a:rPr lang="en-US" sz="2800" dirty="0"/>
              <a:t> and </a:t>
            </a:r>
            <a:r>
              <a:rPr lang="en-US" sz="2800" i="1" dirty="0"/>
              <a:t>b</a:t>
            </a:r>
            <a:r>
              <a:rPr lang="en-US" sz="2400" i="1" dirty="0"/>
              <a:t>.</a:t>
            </a:r>
          </a:p>
          <a:p>
            <a:endParaRPr lang="en-US" sz="2400" i="1" dirty="0"/>
          </a:p>
        </p:txBody>
      </p:sp>
      <p:sp>
        <p:nvSpPr>
          <p:cNvPr id="20" name="TextBox 19">
            <a:extLst>
              <a:ext uri="{FF2B5EF4-FFF2-40B4-BE49-F238E27FC236}">
                <a16:creationId xmlns:a16="http://schemas.microsoft.com/office/drawing/2014/main" id="{37032DCF-78AC-42CD-A485-81A62C7EC11C}"/>
              </a:ext>
            </a:extLst>
          </p:cNvPr>
          <p:cNvSpPr txBox="1"/>
          <p:nvPr/>
        </p:nvSpPr>
        <p:spPr>
          <a:xfrm>
            <a:off x="172899" y="4241650"/>
            <a:ext cx="8106654" cy="954107"/>
          </a:xfrm>
          <a:prstGeom prst="rect">
            <a:avLst/>
          </a:prstGeom>
          <a:noFill/>
        </p:spPr>
        <p:txBody>
          <a:bodyPr wrap="square" rtlCol="0">
            <a:spAutoFit/>
          </a:bodyPr>
          <a:lstStyle/>
          <a:p>
            <a:r>
              <a:rPr lang="en-US" sz="2800" dirty="0"/>
              <a:t>Linear transformations have a geometric interpretation and can be applied to points  or vectors.</a:t>
            </a:r>
          </a:p>
        </p:txBody>
      </p:sp>
    </p:spTree>
    <p:extLst>
      <p:ext uri="{BB962C8B-B14F-4D97-AF65-F5344CB8AC3E}">
        <p14:creationId xmlns:p14="http://schemas.microsoft.com/office/powerpoint/2010/main" val="753468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B46FD-7BC1-4F38-A196-806029B78DF4}"/>
              </a:ext>
            </a:extLst>
          </p:cNvPr>
          <p:cNvSpPr>
            <a:spLocks noGrp="1"/>
          </p:cNvSpPr>
          <p:nvPr>
            <p:ph type="title"/>
          </p:nvPr>
        </p:nvSpPr>
        <p:spPr/>
        <p:txBody>
          <a:bodyPr/>
          <a:lstStyle/>
          <a:p>
            <a:r>
              <a:rPr lang="en-US" dirty="0"/>
              <a:t>Affine Transformations</a:t>
            </a:r>
          </a:p>
        </p:txBody>
      </p:sp>
      <p:sp>
        <p:nvSpPr>
          <p:cNvPr id="3" name="Rectangle 2">
            <a:extLst>
              <a:ext uri="{FF2B5EF4-FFF2-40B4-BE49-F238E27FC236}">
                <a16:creationId xmlns:a16="http://schemas.microsoft.com/office/drawing/2014/main" id="{E923C80C-07CB-4207-BE65-DE833FAE9ECC}"/>
              </a:ext>
            </a:extLst>
          </p:cNvPr>
          <p:cNvSpPr/>
          <p:nvPr/>
        </p:nvSpPr>
        <p:spPr>
          <a:xfrm>
            <a:off x="76840" y="1805949"/>
            <a:ext cx="7415092" cy="3416320"/>
          </a:xfrm>
          <a:prstGeom prst="rect">
            <a:avLst/>
          </a:prstGeom>
        </p:spPr>
        <p:txBody>
          <a:bodyPr wrap="square">
            <a:spAutoFit/>
          </a:bodyPr>
          <a:lstStyle/>
          <a:p>
            <a:r>
              <a:rPr lang="en-US" sz="3200" b="1" dirty="0"/>
              <a:t>An affine transformation is the sum</a:t>
            </a:r>
            <a:br>
              <a:rPr lang="en-US" sz="3200" b="1" dirty="0"/>
            </a:br>
            <a:r>
              <a:rPr lang="en-US" sz="3200" b="1" dirty="0"/>
              <a:t>of a linear transformation and a constant vector…</a:t>
            </a:r>
            <a:br>
              <a:rPr lang="en-US" sz="2400" b="1" dirty="0"/>
            </a:br>
            <a:br>
              <a:rPr lang="en-US" sz="2400" b="1" dirty="0"/>
            </a:br>
            <a:endParaRPr lang="en-US" sz="2400" b="1" dirty="0"/>
          </a:p>
          <a:p>
            <a:pPr lvl="1"/>
            <a:r>
              <a:rPr lang="en-US" sz="2400" dirty="0"/>
              <a:t>Linear transformations preserve the origin</a:t>
            </a:r>
            <a:br>
              <a:rPr lang="en-US" sz="2400" dirty="0"/>
            </a:br>
            <a:endParaRPr lang="en-US" sz="2400" dirty="0"/>
          </a:p>
          <a:p>
            <a:pPr lvl="1"/>
            <a:r>
              <a:rPr lang="en-US" sz="2400" dirty="0"/>
              <a:t>Translations map the origin to a new position</a:t>
            </a:r>
          </a:p>
        </p:txBody>
      </p:sp>
      <p:pic>
        <p:nvPicPr>
          <p:cNvPr id="21506" name="Picture 2" descr="https://upload.wikimedia.org/wikipedia/commons/thumb/2/2c/2D_affine_transformation_matrix.svg/512px-2D_affine_transformation_matrix.svg.png">
            <a:extLst>
              <a:ext uri="{FF2B5EF4-FFF2-40B4-BE49-F238E27FC236}">
                <a16:creationId xmlns:a16="http://schemas.microsoft.com/office/drawing/2014/main" id="{A520D135-225E-433D-903B-A486D93B8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728" y="552466"/>
            <a:ext cx="4484914" cy="5982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41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itle 1"/>
          <p:cNvSpPr>
            <a:spLocks noGrp="1"/>
          </p:cNvSpPr>
          <p:nvPr>
            <p:ph type="title"/>
          </p:nvPr>
        </p:nvSpPr>
        <p:spPr>
          <a:xfrm>
            <a:off x="1676400" y="152400"/>
            <a:ext cx="5486400" cy="990600"/>
          </a:xfrm>
        </p:spPr>
        <p:txBody>
          <a:bodyPr/>
          <a:lstStyle/>
          <a:p>
            <a:pPr eaLnBrk="1" hangingPunct="1"/>
            <a:r>
              <a:rPr lang="en-US"/>
              <a:t>2-D Points</a:t>
            </a:r>
          </a:p>
        </p:txBody>
      </p:sp>
      <p:sp>
        <p:nvSpPr>
          <p:cNvPr id="1030" name="Content Placeholder 2"/>
          <p:cNvSpPr>
            <a:spLocks noGrp="1"/>
          </p:cNvSpPr>
          <p:nvPr>
            <p:ph idx="1"/>
          </p:nvPr>
        </p:nvSpPr>
        <p:spPr>
          <a:xfrm>
            <a:off x="1676400" y="1447800"/>
            <a:ext cx="3733800" cy="5257800"/>
          </a:xfrm>
        </p:spPr>
        <p:txBody>
          <a:bodyPr/>
          <a:lstStyle/>
          <a:p>
            <a:pPr eaLnBrk="1" hangingPunct="1"/>
            <a:r>
              <a:rPr lang="en-US" sz="2000"/>
              <a:t>Represents points and</a:t>
            </a:r>
            <a:br>
              <a:rPr lang="en-US" sz="2000"/>
            </a:br>
            <a:r>
              <a:rPr lang="en-US" sz="2000"/>
              <a:t>vertices as column vectors:</a:t>
            </a:r>
          </a:p>
        </p:txBody>
      </p:sp>
      <p:sp>
        <p:nvSpPr>
          <p:cNvPr id="4" name="Rectangle 3"/>
          <p:cNvSpPr/>
          <p:nvPr/>
        </p:nvSpPr>
        <p:spPr bwMode="auto">
          <a:xfrm>
            <a:off x="5638800" y="1600200"/>
            <a:ext cx="4572000" cy="4572000"/>
          </a:xfrm>
          <a:prstGeom prst="rect">
            <a:avLst/>
          </a:prstGeom>
          <a:solidFill>
            <a:schemeClr val="accent2">
              <a:lumMod val="60000"/>
              <a:lumOff val="40000"/>
            </a:schemeClr>
          </a:solidFill>
          <a:ln w="9525"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cxnSp>
        <p:nvCxnSpPr>
          <p:cNvPr id="5" name="Straight Connector 4"/>
          <p:cNvCxnSpPr/>
          <p:nvPr/>
        </p:nvCxnSpPr>
        <p:spPr bwMode="auto">
          <a:xfrm>
            <a:off x="5638800" y="2514600"/>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6" name="Straight Connector 5"/>
          <p:cNvCxnSpPr/>
          <p:nvPr/>
        </p:nvCxnSpPr>
        <p:spPr bwMode="auto">
          <a:xfrm>
            <a:off x="5638800" y="34274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7" name="Straight Connector 6"/>
          <p:cNvCxnSpPr/>
          <p:nvPr/>
        </p:nvCxnSpPr>
        <p:spPr bwMode="auto">
          <a:xfrm>
            <a:off x="5638800" y="43418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8" name="Straight Connector 7"/>
          <p:cNvCxnSpPr/>
          <p:nvPr/>
        </p:nvCxnSpPr>
        <p:spPr bwMode="auto">
          <a:xfrm>
            <a:off x="5638800" y="52562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9" name="Straight Connector 8"/>
          <p:cNvCxnSpPr/>
          <p:nvPr/>
        </p:nvCxnSpPr>
        <p:spPr bwMode="auto">
          <a:xfrm rot="5400000">
            <a:off x="4266407" y="3886995"/>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0" name="Straight Connector 9"/>
          <p:cNvCxnSpPr/>
          <p:nvPr/>
        </p:nvCxnSpPr>
        <p:spPr bwMode="auto">
          <a:xfrm rot="5400000">
            <a:off x="5180807" y="3885407"/>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1" name="Straight Connector 10"/>
          <p:cNvCxnSpPr/>
          <p:nvPr/>
        </p:nvCxnSpPr>
        <p:spPr bwMode="auto">
          <a:xfrm rot="5400000">
            <a:off x="6095207" y="3883820"/>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2" name="Straight Connector 11"/>
          <p:cNvCxnSpPr/>
          <p:nvPr/>
        </p:nvCxnSpPr>
        <p:spPr bwMode="auto">
          <a:xfrm rot="5400000">
            <a:off x="7009607" y="3883820"/>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3" name="Straight Connector 12"/>
          <p:cNvCxnSpPr/>
          <p:nvPr/>
        </p:nvCxnSpPr>
        <p:spPr bwMode="auto">
          <a:xfrm rot="5400000">
            <a:off x="3810794" y="3885406"/>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4" name="Straight Connector 13"/>
          <p:cNvCxnSpPr/>
          <p:nvPr/>
        </p:nvCxnSpPr>
        <p:spPr bwMode="auto">
          <a:xfrm rot="5400000">
            <a:off x="4723607" y="3885407"/>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5" name="Straight Connector 14"/>
          <p:cNvCxnSpPr/>
          <p:nvPr/>
        </p:nvCxnSpPr>
        <p:spPr bwMode="auto">
          <a:xfrm rot="5400000">
            <a:off x="5636419" y="3885406"/>
            <a:ext cx="4572000" cy="1588"/>
          </a:xfrm>
          <a:prstGeom prst="line">
            <a:avLst/>
          </a:prstGeom>
          <a:solidFill>
            <a:schemeClr val="accent1"/>
          </a:solidFill>
          <a:ln w="38100" cap="flat" cmpd="sng" algn="ctr">
            <a:solidFill>
              <a:schemeClr val="accent2">
                <a:lumMod val="50000"/>
              </a:schemeClr>
            </a:solidFill>
            <a:prstDash val="solid"/>
            <a:round/>
            <a:headEnd type="none" w="med" len="med"/>
            <a:tailEnd type="none" w="med" len="med"/>
          </a:ln>
          <a:effectLst/>
        </p:spPr>
      </p:cxnSp>
      <p:cxnSp>
        <p:nvCxnSpPr>
          <p:cNvPr id="16" name="Straight Connector 15"/>
          <p:cNvCxnSpPr/>
          <p:nvPr/>
        </p:nvCxnSpPr>
        <p:spPr bwMode="auto">
          <a:xfrm rot="5400000">
            <a:off x="6549232" y="3885407"/>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7" name="Straight Connector 16"/>
          <p:cNvCxnSpPr/>
          <p:nvPr/>
        </p:nvCxnSpPr>
        <p:spPr bwMode="auto">
          <a:xfrm rot="5400000">
            <a:off x="7462044" y="3885406"/>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8" name="Straight Connector 17"/>
          <p:cNvCxnSpPr/>
          <p:nvPr/>
        </p:nvCxnSpPr>
        <p:spPr bwMode="auto">
          <a:xfrm>
            <a:off x="5638800" y="2057400"/>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9" name="Straight Connector 18"/>
          <p:cNvCxnSpPr/>
          <p:nvPr/>
        </p:nvCxnSpPr>
        <p:spPr bwMode="auto">
          <a:xfrm>
            <a:off x="5638800" y="29702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20" name="Straight Connector 19"/>
          <p:cNvCxnSpPr/>
          <p:nvPr/>
        </p:nvCxnSpPr>
        <p:spPr bwMode="auto">
          <a:xfrm>
            <a:off x="5638800" y="3883025"/>
            <a:ext cx="4572000" cy="1588"/>
          </a:xfrm>
          <a:prstGeom prst="line">
            <a:avLst/>
          </a:prstGeom>
          <a:solidFill>
            <a:schemeClr val="accent1"/>
          </a:solidFill>
          <a:ln w="38100" cap="flat" cmpd="sng" algn="ctr">
            <a:solidFill>
              <a:schemeClr val="accent2">
                <a:lumMod val="50000"/>
              </a:schemeClr>
            </a:solidFill>
            <a:prstDash val="solid"/>
            <a:round/>
            <a:headEnd type="none" w="med" len="med"/>
            <a:tailEnd type="none" w="med" len="med"/>
          </a:ln>
          <a:effectLst/>
        </p:spPr>
      </p:cxnSp>
      <p:cxnSp>
        <p:nvCxnSpPr>
          <p:cNvPr id="21" name="Straight Connector 20"/>
          <p:cNvCxnSpPr/>
          <p:nvPr/>
        </p:nvCxnSpPr>
        <p:spPr bwMode="auto">
          <a:xfrm>
            <a:off x="5638800" y="4795839"/>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22" name="Straight Connector 21"/>
          <p:cNvCxnSpPr/>
          <p:nvPr/>
        </p:nvCxnSpPr>
        <p:spPr bwMode="auto">
          <a:xfrm>
            <a:off x="5638800" y="5708650"/>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sp>
        <p:nvSpPr>
          <p:cNvPr id="1050" name="TextBox 23"/>
          <p:cNvSpPr txBox="1">
            <a:spLocks noChangeArrowheads="1"/>
          </p:cNvSpPr>
          <p:nvPr/>
        </p:nvSpPr>
        <p:spPr bwMode="auto">
          <a:xfrm>
            <a:off x="5181600" y="6172200"/>
            <a:ext cx="781050" cy="369888"/>
          </a:xfrm>
          <a:prstGeom prst="rect">
            <a:avLst/>
          </a:prstGeom>
          <a:noFill/>
          <a:ln w="9525">
            <a:noFill/>
            <a:miter lim="800000"/>
            <a:headEnd/>
            <a:tailEnd/>
          </a:ln>
        </p:spPr>
        <p:txBody>
          <a:bodyPr wrap="none">
            <a:spAutoFit/>
          </a:bodyPr>
          <a:lstStyle/>
          <a:p>
            <a:r>
              <a:rPr lang="en-US">
                <a:latin typeface="Times New Roman" pitchFamily="18" charset="0"/>
              </a:rPr>
              <a:t>(-1,-1)</a:t>
            </a:r>
          </a:p>
        </p:txBody>
      </p:sp>
      <p:sp>
        <p:nvSpPr>
          <p:cNvPr id="1051" name="TextBox 24"/>
          <p:cNvSpPr txBox="1">
            <a:spLocks noChangeArrowheads="1"/>
          </p:cNvSpPr>
          <p:nvPr/>
        </p:nvSpPr>
        <p:spPr bwMode="auto">
          <a:xfrm>
            <a:off x="9906001" y="1219200"/>
            <a:ext cx="627063" cy="369888"/>
          </a:xfrm>
          <a:prstGeom prst="rect">
            <a:avLst/>
          </a:prstGeom>
          <a:noFill/>
          <a:ln w="9525">
            <a:noFill/>
            <a:miter lim="800000"/>
            <a:headEnd/>
            <a:tailEnd/>
          </a:ln>
        </p:spPr>
        <p:txBody>
          <a:bodyPr wrap="none">
            <a:spAutoFit/>
          </a:bodyPr>
          <a:lstStyle/>
          <a:p>
            <a:r>
              <a:rPr lang="en-US">
                <a:latin typeface="Times New Roman" pitchFamily="18" charset="0"/>
              </a:rPr>
              <a:t>(1,1)</a:t>
            </a:r>
          </a:p>
        </p:txBody>
      </p:sp>
      <p:sp>
        <p:nvSpPr>
          <p:cNvPr id="1052" name="Oval 25"/>
          <p:cNvSpPr>
            <a:spLocks noChangeArrowheads="1"/>
          </p:cNvSpPr>
          <p:nvPr/>
        </p:nvSpPr>
        <p:spPr bwMode="auto">
          <a:xfrm>
            <a:off x="6934200" y="1981200"/>
            <a:ext cx="152400" cy="152400"/>
          </a:xfrm>
          <a:prstGeom prst="ellipse">
            <a:avLst/>
          </a:prstGeom>
          <a:solidFill>
            <a:schemeClr val="accent1"/>
          </a:solidFill>
          <a:ln w="9525" algn="ctr">
            <a:solidFill>
              <a:schemeClr val="tx1"/>
            </a:solidFill>
            <a:round/>
            <a:headEnd/>
            <a:tailEnd/>
          </a:ln>
        </p:spPr>
        <p:txBody>
          <a:bodyPr/>
          <a:lstStyle/>
          <a:p>
            <a:pPr algn="ctr" eaLnBrk="0" hangingPunct="0">
              <a:lnSpc>
                <a:spcPct val="110000"/>
              </a:lnSpc>
              <a:spcBef>
                <a:spcPct val="20000"/>
              </a:spcBef>
            </a:pPr>
            <a:endParaRPr lang="en-US" sz="2400">
              <a:latin typeface="Times New Roman" pitchFamily="18" charset="0"/>
            </a:endParaRPr>
          </a:p>
        </p:txBody>
      </p:sp>
      <p:graphicFrame>
        <p:nvGraphicFramePr>
          <p:cNvPr id="1026" name="Object 2"/>
          <p:cNvGraphicFramePr>
            <a:graphicFrameLocks noChangeAspect="1"/>
          </p:cNvGraphicFramePr>
          <p:nvPr/>
        </p:nvGraphicFramePr>
        <p:xfrm>
          <a:off x="5918200" y="3187700"/>
          <a:ext cx="914400" cy="268288"/>
        </p:xfrm>
        <a:graphic>
          <a:graphicData uri="http://schemas.openxmlformats.org/presentationml/2006/ole">
            <mc:AlternateContent xmlns:mc="http://schemas.openxmlformats.org/markup-compatibility/2006">
              <mc:Choice xmlns:v="urn:schemas-microsoft-com:vml" Requires="v">
                <p:oleObj spid="_x0000_s1050" name="Equation" r:id="rId4" imgW="914400" imgH="267840" progId="Equation.DSMT4">
                  <p:embed/>
                </p:oleObj>
              </mc:Choice>
              <mc:Fallback>
                <p:oleObj name="Equation" r:id="rId4" imgW="914400" imgH="267840" progId="Equation.DSMT4">
                  <p:embed/>
                  <p:pic>
                    <p:nvPicPr>
                      <p:cNvPr id="10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8200" y="3187700"/>
                        <a:ext cx="914400" cy="268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7391400" y="533400"/>
          <a:ext cx="596900" cy="711200"/>
        </p:xfrm>
        <a:graphic>
          <a:graphicData uri="http://schemas.openxmlformats.org/presentationml/2006/ole">
            <mc:AlternateContent xmlns:mc="http://schemas.openxmlformats.org/markup-compatibility/2006">
              <mc:Choice xmlns:v="urn:schemas-microsoft-com:vml" Requires="v">
                <p:oleObj spid="_x0000_s1051" name="Equation" r:id="rId6" imgW="596880" imgH="711000" progId="Equation.DSMT4">
                  <p:embed/>
                </p:oleObj>
              </mc:Choice>
              <mc:Fallback>
                <p:oleObj name="Equation" r:id="rId6" imgW="596880" imgH="711000" progId="Equation.DSMT4">
                  <p:embed/>
                  <p:pic>
                    <p:nvPicPr>
                      <p:cNvPr id="102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533400"/>
                        <a:ext cx="596900"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53" name="Freeform 28"/>
          <p:cNvSpPr>
            <a:spLocks noChangeArrowheads="1"/>
          </p:cNvSpPr>
          <p:nvPr/>
        </p:nvSpPr>
        <p:spPr bwMode="auto">
          <a:xfrm>
            <a:off x="6824663" y="896938"/>
            <a:ext cx="500062" cy="1020762"/>
          </a:xfrm>
          <a:custGeom>
            <a:avLst/>
            <a:gdLst>
              <a:gd name="T0" fmla="*/ 501090 w 499036"/>
              <a:gd name="T1" fmla="*/ 0 h 1021976"/>
              <a:gd name="T2" fmla="*/ 60011 w 499036"/>
              <a:gd name="T3" fmla="*/ 277245 h 1021976"/>
              <a:gd name="T4" fmla="*/ 141025 w 499036"/>
              <a:gd name="T5" fmla="*/ 1019549 h 1021976"/>
              <a:gd name="T6" fmla="*/ 0 60000 65536"/>
              <a:gd name="T7" fmla="*/ 0 60000 65536"/>
              <a:gd name="T8" fmla="*/ 0 60000 65536"/>
              <a:gd name="T9" fmla="*/ 0 w 499036"/>
              <a:gd name="T10" fmla="*/ 0 h 1021976"/>
              <a:gd name="T11" fmla="*/ 499036 w 499036"/>
              <a:gd name="T12" fmla="*/ 1021976 h 1021976"/>
            </a:gdLst>
            <a:ahLst/>
            <a:cxnLst>
              <a:cxn ang="T6">
                <a:pos x="T0" y="T1"/>
              </a:cxn>
              <a:cxn ang="T7">
                <a:pos x="T2" y="T3"/>
              </a:cxn>
              <a:cxn ang="T8">
                <a:pos x="T4" y="T5"/>
              </a:cxn>
            </a:cxnLst>
            <a:rect l="T9" t="T10" r="T11" b="T12"/>
            <a:pathLst>
              <a:path w="499036" h="1021976">
                <a:moveTo>
                  <a:pt x="499036" y="0"/>
                </a:moveTo>
                <a:cubicBezTo>
                  <a:pt x="309283" y="53788"/>
                  <a:pt x="119530" y="107576"/>
                  <a:pt x="59765" y="277905"/>
                </a:cubicBezTo>
                <a:cubicBezTo>
                  <a:pt x="0" y="448234"/>
                  <a:pt x="140447" y="1021976"/>
                  <a:pt x="140447" y="1021976"/>
                </a:cubicBezTo>
              </a:path>
            </a:pathLst>
          </a:custGeom>
          <a:noFill/>
          <a:ln w="9525" algn="ctr">
            <a:solidFill>
              <a:schemeClr val="tx1"/>
            </a:solidFill>
            <a:round/>
            <a:headEnd/>
            <a:tailEnd type="arrow" w="med" len="med"/>
          </a:ln>
        </p:spPr>
        <p:txBody>
          <a:bodyPr/>
          <a:lstStyle/>
          <a:p>
            <a:pPr algn="ctr" eaLnBrk="0" hangingPunct="0">
              <a:lnSpc>
                <a:spcPct val="110000"/>
              </a:lnSpc>
              <a:spcBef>
                <a:spcPct val="20000"/>
              </a:spcBef>
            </a:pPr>
            <a:endParaRPr lang="en-US" sz="2400">
              <a:latin typeface="Times New Roman" pitchFamily="18" charset="0"/>
            </a:endParaRPr>
          </a:p>
        </p:txBody>
      </p:sp>
      <p:graphicFrame>
        <p:nvGraphicFramePr>
          <p:cNvPr id="1028" name="Object 4"/>
          <p:cNvGraphicFramePr>
            <a:graphicFrameLocks noChangeAspect="1"/>
          </p:cNvGraphicFramePr>
          <p:nvPr/>
        </p:nvGraphicFramePr>
        <p:xfrm>
          <a:off x="4953000" y="1371600"/>
          <a:ext cx="419100" cy="711200"/>
        </p:xfrm>
        <a:graphic>
          <a:graphicData uri="http://schemas.openxmlformats.org/presentationml/2006/ole">
            <mc:AlternateContent xmlns:mc="http://schemas.openxmlformats.org/markup-compatibility/2006">
              <mc:Choice xmlns:v="urn:schemas-microsoft-com:vml" Requires="v">
                <p:oleObj spid="_x0000_s1052" name="Equation" r:id="rId8" imgW="419040" imgH="711000" progId="Equation.3">
                  <p:embed/>
                </p:oleObj>
              </mc:Choice>
              <mc:Fallback>
                <p:oleObj name="Equation" r:id="rId8" imgW="419040" imgH="711000" progId="Equation.3">
                  <p:embed/>
                  <p:pic>
                    <p:nvPicPr>
                      <p:cNvPr id="1028"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1371600"/>
                        <a:ext cx="419100"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7724420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a:xfrm>
            <a:off x="1676400" y="152400"/>
            <a:ext cx="5486400" cy="990600"/>
          </a:xfrm>
        </p:spPr>
        <p:txBody>
          <a:bodyPr/>
          <a:lstStyle/>
          <a:p>
            <a:pPr eaLnBrk="1" hangingPunct="1"/>
            <a:r>
              <a:rPr lang="en-US"/>
              <a:t>2-D Points</a:t>
            </a:r>
          </a:p>
        </p:txBody>
      </p:sp>
      <p:sp>
        <p:nvSpPr>
          <p:cNvPr id="2053" name="Content Placeholder 2"/>
          <p:cNvSpPr>
            <a:spLocks noGrp="1"/>
          </p:cNvSpPr>
          <p:nvPr>
            <p:ph idx="1"/>
          </p:nvPr>
        </p:nvSpPr>
        <p:spPr>
          <a:xfrm>
            <a:off x="1676400" y="1447800"/>
            <a:ext cx="3733800" cy="5257800"/>
          </a:xfrm>
        </p:spPr>
        <p:txBody>
          <a:bodyPr/>
          <a:lstStyle/>
          <a:p>
            <a:pPr eaLnBrk="1" hangingPunct="1"/>
            <a:r>
              <a:rPr lang="en-US" sz="2000"/>
              <a:t>Represents points and</a:t>
            </a:r>
            <a:br>
              <a:rPr lang="en-US" sz="2000"/>
            </a:br>
            <a:r>
              <a:rPr lang="en-US" sz="2000"/>
              <a:t>vertices as column vectors:</a:t>
            </a:r>
          </a:p>
          <a:p>
            <a:pPr eaLnBrk="1" hangingPunct="1"/>
            <a:r>
              <a:rPr lang="en-US" sz="2000"/>
              <a:t>Transform polygonal object by transforming its vertices</a:t>
            </a:r>
          </a:p>
        </p:txBody>
      </p:sp>
      <p:sp>
        <p:nvSpPr>
          <p:cNvPr id="4" name="Rectangle 3"/>
          <p:cNvSpPr/>
          <p:nvPr/>
        </p:nvSpPr>
        <p:spPr bwMode="auto">
          <a:xfrm>
            <a:off x="5638800" y="1600200"/>
            <a:ext cx="4572000" cy="4572000"/>
          </a:xfrm>
          <a:prstGeom prst="rect">
            <a:avLst/>
          </a:prstGeom>
          <a:solidFill>
            <a:schemeClr val="accent2">
              <a:lumMod val="60000"/>
              <a:lumOff val="40000"/>
            </a:schemeClr>
          </a:solidFill>
          <a:ln w="9525"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cxnSp>
        <p:nvCxnSpPr>
          <p:cNvPr id="5" name="Straight Connector 4"/>
          <p:cNvCxnSpPr/>
          <p:nvPr/>
        </p:nvCxnSpPr>
        <p:spPr bwMode="auto">
          <a:xfrm>
            <a:off x="5638800" y="2514600"/>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6" name="Straight Connector 5"/>
          <p:cNvCxnSpPr/>
          <p:nvPr/>
        </p:nvCxnSpPr>
        <p:spPr bwMode="auto">
          <a:xfrm>
            <a:off x="5638800" y="34274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7" name="Straight Connector 6"/>
          <p:cNvCxnSpPr/>
          <p:nvPr/>
        </p:nvCxnSpPr>
        <p:spPr bwMode="auto">
          <a:xfrm>
            <a:off x="5638800" y="43418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8" name="Straight Connector 7"/>
          <p:cNvCxnSpPr/>
          <p:nvPr/>
        </p:nvCxnSpPr>
        <p:spPr bwMode="auto">
          <a:xfrm>
            <a:off x="5638800" y="52562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9" name="Straight Connector 8"/>
          <p:cNvCxnSpPr/>
          <p:nvPr/>
        </p:nvCxnSpPr>
        <p:spPr bwMode="auto">
          <a:xfrm rot="5400000">
            <a:off x="4266407" y="3886995"/>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0" name="Straight Connector 9"/>
          <p:cNvCxnSpPr/>
          <p:nvPr/>
        </p:nvCxnSpPr>
        <p:spPr bwMode="auto">
          <a:xfrm rot="5400000">
            <a:off x="5180807" y="3885407"/>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1" name="Straight Connector 10"/>
          <p:cNvCxnSpPr/>
          <p:nvPr/>
        </p:nvCxnSpPr>
        <p:spPr bwMode="auto">
          <a:xfrm rot="5400000">
            <a:off x="6095207" y="3883820"/>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2" name="Straight Connector 11"/>
          <p:cNvCxnSpPr/>
          <p:nvPr/>
        </p:nvCxnSpPr>
        <p:spPr bwMode="auto">
          <a:xfrm rot="5400000">
            <a:off x="7009607" y="3883820"/>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3" name="Straight Connector 12"/>
          <p:cNvCxnSpPr/>
          <p:nvPr/>
        </p:nvCxnSpPr>
        <p:spPr bwMode="auto">
          <a:xfrm rot="5400000">
            <a:off x="3810794" y="3885406"/>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4" name="Straight Connector 13"/>
          <p:cNvCxnSpPr/>
          <p:nvPr/>
        </p:nvCxnSpPr>
        <p:spPr bwMode="auto">
          <a:xfrm rot="5400000">
            <a:off x="4723607" y="3885407"/>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5" name="Straight Connector 14"/>
          <p:cNvCxnSpPr/>
          <p:nvPr/>
        </p:nvCxnSpPr>
        <p:spPr bwMode="auto">
          <a:xfrm rot="5400000">
            <a:off x="5636419" y="3885406"/>
            <a:ext cx="4572000" cy="1588"/>
          </a:xfrm>
          <a:prstGeom prst="line">
            <a:avLst/>
          </a:prstGeom>
          <a:solidFill>
            <a:schemeClr val="accent1"/>
          </a:solidFill>
          <a:ln w="38100" cap="flat" cmpd="sng" algn="ctr">
            <a:solidFill>
              <a:schemeClr val="accent2">
                <a:lumMod val="50000"/>
              </a:schemeClr>
            </a:solidFill>
            <a:prstDash val="solid"/>
            <a:round/>
            <a:headEnd type="none" w="med" len="med"/>
            <a:tailEnd type="none" w="med" len="med"/>
          </a:ln>
          <a:effectLst/>
        </p:spPr>
      </p:cxnSp>
      <p:cxnSp>
        <p:nvCxnSpPr>
          <p:cNvPr id="16" name="Straight Connector 15"/>
          <p:cNvCxnSpPr/>
          <p:nvPr/>
        </p:nvCxnSpPr>
        <p:spPr bwMode="auto">
          <a:xfrm rot="5400000">
            <a:off x="6549232" y="3885407"/>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7" name="Straight Connector 16"/>
          <p:cNvCxnSpPr/>
          <p:nvPr/>
        </p:nvCxnSpPr>
        <p:spPr bwMode="auto">
          <a:xfrm rot="5400000">
            <a:off x="7462044" y="3885406"/>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8" name="Straight Connector 17"/>
          <p:cNvCxnSpPr/>
          <p:nvPr/>
        </p:nvCxnSpPr>
        <p:spPr bwMode="auto">
          <a:xfrm>
            <a:off x="5638800" y="2057400"/>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9" name="Straight Connector 18"/>
          <p:cNvCxnSpPr/>
          <p:nvPr/>
        </p:nvCxnSpPr>
        <p:spPr bwMode="auto">
          <a:xfrm>
            <a:off x="5638800" y="29702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20" name="Straight Connector 19"/>
          <p:cNvCxnSpPr/>
          <p:nvPr/>
        </p:nvCxnSpPr>
        <p:spPr bwMode="auto">
          <a:xfrm>
            <a:off x="5638800" y="3883025"/>
            <a:ext cx="4572000" cy="1588"/>
          </a:xfrm>
          <a:prstGeom prst="line">
            <a:avLst/>
          </a:prstGeom>
          <a:solidFill>
            <a:schemeClr val="accent1"/>
          </a:solidFill>
          <a:ln w="38100" cap="flat" cmpd="sng" algn="ctr">
            <a:solidFill>
              <a:schemeClr val="accent2">
                <a:lumMod val="50000"/>
              </a:schemeClr>
            </a:solidFill>
            <a:prstDash val="solid"/>
            <a:round/>
            <a:headEnd type="none" w="med" len="med"/>
            <a:tailEnd type="none" w="med" len="med"/>
          </a:ln>
          <a:effectLst/>
        </p:spPr>
      </p:cxnSp>
      <p:cxnSp>
        <p:nvCxnSpPr>
          <p:cNvPr id="21" name="Straight Connector 20"/>
          <p:cNvCxnSpPr/>
          <p:nvPr/>
        </p:nvCxnSpPr>
        <p:spPr bwMode="auto">
          <a:xfrm>
            <a:off x="5638800" y="4795839"/>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22" name="Straight Connector 21"/>
          <p:cNvCxnSpPr/>
          <p:nvPr/>
        </p:nvCxnSpPr>
        <p:spPr bwMode="auto">
          <a:xfrm>
            <a:off x="5638800" y="5708650"/>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sp>
        <p:nvSpPr>
          <p:cNvPr id="2073" name="TextBox 23"/>
          <p:cNvSpPr txBox="1">
            <a:spLocks noChangeArrowheads="1"/>
          </p:cNvSpPr>
          <p:nvPr/>
        </p:nvSpPr>
        <p:spPr bwMode="auto">
          <a:xfrm>
            <a:off x="5181600" y="6172200"/>
            <a:ext cx="781050" cy="369888"/>
          </a:xfrm>
          <a:prstGeom prst="rect">
            <a:avLst/>
          </a:prstGeom>
          <a:noFill/>
          <a:ln w="9525">
            <a:noFill/>
            <a:miter lim="800000"/>
            <a:headEnd/>
            <a:tailEnd/>
          </a:ln>
        </p:spPr>
        <p:txBody>
          <a:bodyPr wrap="none">
            <a:spAutoFit/>
          </a:bodyPr>
          <a:lstStyle/>
          <a:p>
            <a:r>
              <a:rPr lang="en-US">
                <a:latin typeface="Times New Roman" pitchFamily="18" charset="0"/>
              </a:rPr>
              <a:t>(-1,-1)</a:t>
            </a:r>
          </a:p>
        </p:txBody>
      </p:sp>
      <p:sp>
        <p:nvSpPr>
          <p:cNvPr id="2074" name="TextBox 24"/>
          <p:cNvSpPr txBox="1">
            <a:spLocks noChangeArrowheads="1"/>
          </p:cNvSpPr>
          <p:nvPr/>
        </p:nvSpPr>
        <p:spPr bwMode="auto">
          <a:xfrm>
            <a:off x="9906001" y="1219200"/>
            <a:ext cx="627063" cy="369888"/>
          </a:xfrm>
          <a:prstGeom prst="rect">
            <a:avLst/>
          </a:prstGeom>
          <a:noFill/>
          <a:ln w="9525">
            <a:noFill/>
            <a:miter lim="800000"/>
            <a:headEnd/>
            <a:tailEnd/>
          </a:ln>
        </p:spPr>
        <p:txBody>
          <a:bodyPr wrap="none">
            <a:spAutoFit/>
          </a:bodyPr>
          <a:lstStyle/>
          <a:p>
            <a:r>
              <a:rPr lang="en-US">
                <a:latin typeface="Times New Roman" pitchFamily="18" charset="0"/>
              </a:rPr>
              <a:t>(1,1)</a:t>
            </a:r>
          </a:p>
        </p:txBody>
      </p:sp>
      <p:graphicFrame>
        <p:nvGraphicFramePr>
          <p:cNvPr id="2050" name="Object 2"/>
          <p:cNvGraphicFramePr>
            <a:graphicFrameLocks noChangeAspect="1"/>
          </p:cNvGraphicFramePr>
          <p:nvPr/>
        </p:nvGraphicFramePr>
        <p:xfrm>
          <a:off x="5918200" y="3187700"/>
          <a:ext cx="914400" cy="268288"/>
        </p:xfrm>
        <a:graphic>
          <a:graphicData uri="http://schemas.openxmlformats.org/presentationml/2006/ole">
            <mc:AlternateContent xmlns:mc="http://schemas.openxmlformats.org/markup-compatibility/2006">
              <mc:Choice xmlns:v="urn:schemas-microsoft-com:vml" Requires="v">
                <p:oleObj spid="_x0000_s2066" name="Equation" r:id="rId4" imgW="914400" imgH="267840" progId="Equation.DSMT4">
                  <p:embed/>
                </p:oleObj>
              </mc:Choice>
              <mc:Fallback>
                <p:oleObj name="Equation" r:id="rId4" imgW="914400" imgH="267840" progId="Equation.DSMT4">
                  <p:embed/>
                  <p:pic>
                    <p:nvPicPr>
                      <p:cNvPr id="205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8200" y="3187700"/>
                        <a:ext cx="914400" cy="268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1" name="Object 4"/>
          <p:cNvGraphicFramePr>
            <a:graphicFrameLocks noChangeAspect="1"/>
          </p:cNvGraphicFramePr>
          <p:nvPr/>
        </p:nvGraphicFramePr>
        <p:xfrm>
          <a:off x="4953000" y="1371600"/>
          <a:ext cx="419100" cy="711200"/>
        </p:xfrm>
        <a:graphic>
          <a:graphicData uri="http://schemas.openxmlformats.org/presentationml/2006/ole">
            <mc:AlternateContent xmlns:mc="http://schemas.openxmlformats.org/markup-compatibility/2006">
              <mc:Choice xmlns:v="urn:schemas-microsoft-com:vml" Requires="v">
                <p:oleObj spid="_x0000_s2067" name="Equation" r:id="rId6" imgW="419040" imgH="711000" progId="Equation.3">
                  <p:embed/>
                </p:oleObj>
              </mc:Choice>
              <mc:Fallback>
                <p:oleObj name="Equation" r:id="rId6" imgW="419040" imgH="711000" progId="Equation.3">
                  <p:embed/>
                  <p:pic>
                    <p:nvPicPr>
                      <p:cNvPr id="2051"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1371600"/>
                        <a:ext cx="419100"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2075" name="Picture 51" descr="teapot.emf"/>
          <p:cNvPicPr>
            <a:picLocks noChangeAspect="1"/>
          </p:cNvPicPr>
          <p:nvPr/>
        </p:nvPicPr>
        <p:blipFill>
          <a:blip r:embed="rId8" cstate="print"/>
          <a:srcRect/>
          <a:stretch>
            <a:fillRect/>
          </a:stretch>
        </p:blipFill>
        <p:spPr bwMode="auto">
          <a:xfrm>
            <a:off x="5703888" y="2716213"/>
            <a:ext cx="4468812" cy="2336800"/>
          </a:xfrm>
          <a:prstGeom prst="rect">
            <a:avLst/>
          </a:prstGeom>
          <a:noFill/>
          <a:ln w="9525">
            <a:noFill/>
            <a:miter lim="800000"/>
            <a:headEnd/>
            <a:tailEnd/>
          </a:ln>
        </p:spPr>
      </p:pic>
    </p:spTree>
    <p:extLst>
      <p:ext uri="{BB962C8B-B14F-4D97-AF65-F5344CB8AC3E}">
        <p14:creationId xmlns:p14="http://schemas.microsoft.com/office/powerpoint/2010/main" val="312987013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itle 1"/>
          <p:cNvSpPr>
            <a:spLocks noGrp="1"/>
          </p:cNvSpPr>
          <p:nvPr>
            <p:ph type="title"/>
          </p:nvPr>
        </p:nvSpPr>
        <p:spPr>
          <a:xfrm>
            <a:off x="1676400" y="152400"/>
            <a:ext cx="5486400" cy="990600"/>
          </a:xfrm>
        </p:spPr>
        <p:txBody>
          <a:bodyPr/>
          <a:lstStyle/>
          <a:p>
            <a:pPr eaLnBrk="1" hangingPunct="1"/>
            <a:r>
              <a:rPr lang="en-US"/>
              <a:t>2-D Points</a:t>
            </a:r>
          </a:p>
        </p:txBody>
      </p:sp>
      <p:sp>
        <p:nvSpPr>
          <p:cNvPr id="3081" name="Content Placeholder 2"/>
          <p:cNvSpPr>
            <a:spLocks noGrp="1"/>
          </p:cNvSpPr>
          <p:nvPr>
            <p:ph idx="1"/>
          </p:nvPr>
        </p:nvSpPr>
        <p:spPr>
          <a:xfrm>
            <a:off x="523082" y="1390170"/>
            <a:ext cx="3733800" cy="5257800"/>
          </a:xfrm>
        </p:spPr>
        <p:txBody>
          <a:bodyPr/>
          <a:lstStyle/>
          <a:p>
            <a:pPr eaLnBrk="1" hangingPunct="1"/>
            <a:r>
              <a:rPr lang="en-US" sz="2000" dirty="0"/>
              <a:t>Represents points and</a:t>
            </a:r>
            <a:br>
              <a:rPr lang="en-US" sz="2000" dirty="0"/>
            </a:br>
            <a:r>
              <a:rPr lang="en-US" sz="2000" dirty="0"/>
              <a:t>vertices as column vectors:</a:t>
            </a:r>
            <a:br>
              <a:rPr lang="en-US" sz="2000" dirty="0"/>
            </a:br>
            <a:endParaRPr lang="en-US" sz="2000" dirty="0"/>
          </a:p>
          <a:p>
            <a:pPr eaLnBrk="1" hangingPunct="1"/>
            <a:r>
              <a:rPr lang="en-US" sz="2000" dirty="0"/>
              <a:t>Transform polygonal object by transforming its vertices</a:t>
            </a:r>
            <a:br>
              <a:rPr lang="en-US" sz="2000" dirty="0"/>
            </a:br>
            <a:br>
              <a:rPr lang="en-US" sz="2000" dirty="0"/>
            </a:br>
            <a:endParaRPr lang="en-US" sz="2000" dirty="0"/>
          </a:p>
          <a:p>
            <a:pPr eaLnBrk="1" hangingPunct="1"/>
            <a:r>
              <a:rPr lang="en-US" sz="2000" dirty="0"/>
              <a:t>Scale by matrix multiplication</a:t>
            </a:r>
          </a:p>
          <a:p>
            <a:pPr eaLnBrk="1" hangingPunct="1"/>
            <a:endParaRPr lang="en-US" sz="2000" dirty="0"/>
          </a:p>
        </p:txBody>
      </p:sp>
      <p:sp>
        <p:nvSpPr>
          <p:cNvPr id="4" name="Rectangle 3"/>
          <p:cNvSpPr/>
          <p:nvPr/>
        </p:nvSpPr>
        <p:spPr bwMode="auto">
          <a:xfrm>
            <a:off x="5638800" y="1600200"/>
            <a:ext cx="4572000" cy="4572000"/>
          </a:xfrm>
          <a:prstGeom prst="rect">
            <a:avLst/>
          </a:prstGeom>
          <a:solidFill>
            <a:schemeClr val="accent2">
              <a:lumMod val="60000"/>
              <a:lumOff val="40000"/>
            </a:schemeClr>
          </a:solidFill>
          <a:ln w="9525"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cxnSp>
        <p:nvCxnSpPr>
          <p:cNvPr id="5" name="Straight Connector 4"/>
          <p:cNvCxnSpPr/>
          <p:nvPr/>
        </p:nvCxnSpPr>
        <p:spPr bwMode="auto">
          <a:xfrm>
            <a:off x="5638800" y="2514600"/>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6" name="Straight Connector 5"/>
          <p:cNvCxnSpPr/>
          <p:nvPr/>
        </p:nvCxnSpPr>
        <p:spPr bwMode="auto">
          <a:xfrm>
            <a:off x="5638800" y="34274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7" name="Straight Connector 6"/>
          <p:cNvCxnSpPr/>
          <p:nvPr/>
        </p:nvCxnSpPr>
        <p:spPr bwMode="auto">
          <a:xfrm>
            <a:off x="5638800" y="43418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8" name="Straight Connector 7"/>
          <p:cNvCxnSpPr/>
          <p:nvPr/>
        </p:nvCxnSpPr>
        <p:spPr bwMode="auto">
          <a:xfrm>
            <a:off x="5638800" y="52562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9" name="Straight Connector 8"/>
          <p:cNvCxnSpPr/>
          <p:nvPr/>
        </p:nvCxnSpPr>
        <p:spPr bwMode="auto">
          <a:xfrm rot="5400000">
            <a:off x="4266407" y="3886995"/>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0" name="Straight Connector 9"/>
          <p:cNvCxnSpPr/>
          <p:nvPr/>
        </p:nvCxnSpPr>
        <p:spPr bwMode="auto">
          <a:xfrm rot="5400000">
            <a:off x="5180807" y="3885407"/>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1" name="Straight Connector 10"/>
          <p:cNvCxnSpPr/>
          <p:nvPr/>
        </p:nvCxnSpPr>
        <p:spPr bwMode="auto">
          <a:xfrm rot="5400000">
            <a:off x="6095207" y="3883820"/>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2" name="Straight Connector 11"/>
          <p:cNvCxnSpPr/>
          <p:nvPr/>
        </p:nvCxnSpPr>
        <p:spPr bwMode="auto">
          <a:xfrm rot="5400000">
            <a:off x="7009607" y="3883820"/>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3" name="Straight Connector 12"/>
          <p:cNvCxnSpPr/>
          <p:nvPr/>
        </p:nvCxnSpPr>
        <p:spPr bwMode="auto">
          <a:xfrm rot="5400000">
            <a:off x="3810794" y="3885406"/>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4" name="Straight Connector 13"/>
          <p:cNvCxnSpPr/>
          <p:nvPr/>
        </p:nvCxnSpPr>
        <p:spPr bwMode="auto">
          <a:xfrm rot="5400000">
            <a:off x="4723607" y="3885407"/>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5" name="Straight Connector 14"/>
          <p:cNvCxnSpPr/>
          <p:nvPr/>
        </p:nvCxnSpPr>
        <p:spPr bwMode="auto">
          <a:xfrm rot="5400000">
            <a:off x="5636419" y="3885406"/>
            <a:ext cx="4572000" cy="1588"/>
          </a:xfrm>
          <a:prstGeom prst="line">
            <a:avLst/>
          </a:prstGeom>
          <a:solidFill>
            <a:schemeClr val="accent1"/>
          </a:solidFill>
          <a:ln w="38100" cap="flat" cmpd="sng" algn="ctr">
            <a:solidFill>
              <a:schemeClr val="accent2">
                <a:lumMod val="50000"/>
              </a:schemeClr>
            </a:solidFill>
            <a:prstDash val="solid"/>
            <a:round/>
            <a:headEnd type="none" w="med" len="med"/>
            <a:tailEnd type="none" w="med" len="med"/>
          </a:ln>
          <a:effectLst/>
        </p:spPr>
      </p:cxnSp>
      <p:cxnSp>
        <p:nvCxnSpPr>
          <p:cNvPr id="16" name="Straight Connector 15"/>
          <p:cNvCxnSpPr/>
          <p:nvPr/>
        </p:nvCxnSpPr>
        <p:spPr bwMode="auto">
          <a:xfrm rot="5400000">
            <a:off x="6549232" y="3885407"/>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7" name="Straight Connector 16"/>
          <p:cNvCxnSpPr/>
          <p:nvPr/>
        </p:nvCxnSpPr>
        <p:spPr bwMode="auto">
          <a:xfrm rot="5400000">
            <a:off x="7462044" y="3885406"/>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8" name="Straight Connector 17"/>
          <p:cNvCxnSpPr/>
          <p:nvPr/>
        </p:nvCxnSpPr>
        <p:spPr bwMode="auto">
          <a:xfrm>
            <a:off x="5638800" y="2057400"/>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9" name="Straight Connector 18"/>
          <p:cNvCxnSpPr/>
          <p:nvPr/>
        </p:nvCxnSpPr>
        <p:spPr bwMode="auto">
          <a:xfrm>
            <a:off x="5638800" y="29702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20" name="Straight Connector 19"/>
          <p:cNvCxnSpPr/>
          <p:nvPr/>
        </p:nvCxnSpPr>
        <p:spPr bwMode="auto">
          <a:xfrm>
            <a:off x="5638800" y="3883025"/>
            <a:ext cx="4572000" cy="1588"/>
          </a:xfrm>
          <a:prstGeom prst="line">
            <a:avLst/>
          </a:prstGeom>
          <a:solidFill>
            <a:schemeClr val="accent1"/>
          </a:solidFill>
          <a:ln w="38100" cap="flat" cmpd="sng" algn="ctr">
            <a:solidFill>
              <a:schemeClr val="accent2">
                <a:lumMod val="50000"/>
              </a:schemeClr>
            </a:solidFill>
            <a:prstDash val="solid"/>
            <a:round/>
            <a:headEnd type="none" w="med" len="med"/>
            <a:tailEnd type="none" w="med" len="med"/>
          </a:ln>
          <a:effectLst/>
        </p:spPr>
      </p:cxnSp>
      <p:cxnSp>
        <p:nvCxnSpPr>
          <p:cNvPr id="21" name="Straight Connector 20"/>
          <p:cNvCxnSpPr/>
          <p:nvPr/>
        </p:nvCxnSpPr>
        <p:spPr bwMode="auto">
          <a:xfrm>
            <a:off x="5638800" y="4795839"/>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22" name="Straight Connector 21"/>
          <p:cNvCxnSpPr/>
          <p:nvPr/>
        </p:nvCxnSpPr>
        <p:spPr bwMode="auto">
          <a:xfrm>
            <a:off x="5638800" y="5708650"/>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sp>
        <p:nvSpPr>
          <p:cNvPr id="3101" name="TextBox 23"/>
          <p:cNvSpPr txBox="1">
            <a:spLocks noChangeArrowheads="1"/>
          </p:cNvSpPr>
          <p:nvPr/>
        </p:nvSpPr>
        <p:spPr bwMode="auto">
          <a:xfrm>
            <a:off x="5181600" y="6172200"/>
            <a:ext cx="781050" cy="369888"/>
          </a:xfrm>
          <a:prstGeom prst="rect">
            <a:avLst/>
          </a:prstGeom>
          <a:noFill/>
          <a:ln w="9525">
            <a:noFill/>
            <a:miter lim="800000"/>
            <a:headEnd/>
            <a:tailEnd/>
          </a:ln>
        </p:spPr>
        <p:txBody>
          <a:bodyPr wrap="none">
            <a:spAutoFit/>
          </a:bodyPr>
          <a:lstStyle/>
          <a:p>
            <a:r>
              <a:rPr lang="en-US">
                <a:latin typeface="Times New Roman" pitchFamily="18" charset="0"/>
              </a:rPr>
              <a:t>(-1,-1)</a:t>
            </a:r>
          </a:p>
        </p:txBody>
      </p:sp>
      <p:sp>
        <p:nvSpPr>
          <p:cNvPr id="3102" name="TextBox 24"/>
          <p:cNvSpPr txBox="1">
            <a:spLocks noChangeArrowheads="1"/>
          </p:cNvSpPr>
          <p:nvPr/>
        </p:nvSpPr>
        <p:spPr bwMode="auto">
          <a:xfrm>
            <a:off x="9906001" y="1219200"/>
            <a:ext cx="627063" cy="369888"/>
          </a:xfrm>
          <a:prstGeom prst="rect">
            <a:avLst/>
          </a:prstGeom>
          <a:noFill/>
          <a:ln w="9525">
            <a:noFill/>
            <a:miter lim="800000"/>
            <a:headEnd/>
            <a:tailEnd/>
          </a:ln>
        </p:spPr>
        <p:txBody>
          <a:bodyPr wrap="none">
            <a:spAutoFit/>
          </a:bodyPr>
          <a:lstStyle/>
          <a:p>
            <a:r>
              <a:rPr lang="en-US">
                <a:latin typeface="Times New Roman" pitchFamily="18" charset="0"/>
              </a:rPr>
              <a:t>(1,1)</a:t>
            </a:r>
          </a:p>
        </p:txBody>
      </p:sp>
      <p:graphicFrame>
        <p:nvGraphicFramePr>
          <p:cNvPr id="3074" name="Object 2"/>
          <p:cNvGraphicFramePr>
            <a:graphicFrameLocks noChangeAspect="1"/>
          </p:cNvGraphicFramePr>
          <p:nvPr/>
        </p:nvGraphicFramePr>
        <p:xfrm>
          <a:off x="5918200" y="3187700"/>
          <a:ext cx="914400" cy="268288"/>
        </p:xfrm>
        <a:graphic>
          <a:graphicData uri="http://schemas.openxmlformats.org/presentationml/2006/ole">
            <mc:AlternateContent xmlns:mc="http://schemas.openxmlformats.org/markup-compatibility/2006">
              <mc:Choice xmlns:v="urn:schemas-microsoft-com:vml" Requires="v">
                <p:oleObj spid="_x0000_s3128" name="Equation" r:id="rId4" imgW="914400" imgH="267840" progId="Equation.DSMT4">
                  <p:embed/>
                </p:oleObj>
              </mc:Choice>
              <mc:Fallback>
                <p:oleObj name="Equation" r:id="rId4" imgW="914400" imgH="267840" progId="Equation.DSMT4">
                  <p:embed/>
                  <p:pic>
                    <p:nvPicPr>
                      <p:cNvPr id="307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8200" y="3187700"/>
                        <a:ext cx="914400" cy="268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075" name="Object 4"/>
          <p:cNvGraphicFramePr>
            <a:graphicFrameLocks noChangeAspect="1"/>
          </p:cNvGraphicFramePr>
          <p:nvPr>
            <p:extLst>
              <p:ext uri="{D42A27DB-BD31-4B8C-83A1-F6EECF244321}">
                <p14:modId xmlns:p14="http://schemas.microsoft.com/office/powerpoint/2010/main" val="1269148960"/>
              </p:ext>
            </p:extLst>
          </p:nvPr>
        </p:nvGraphicFramePr>
        <p:xfrm>
          <a:off x="3968964" y="1326657"/>
          <a:ext cx="419100" cy="711200"/>
        </p:xfrm>
        <a:graphic>
          <a:graphicData uri="http://schemas.openxmlformats.org/presentationml/2006/ole">
            <mc:AlternateContent xmlns:mc="http://schemas.openxmlformats.org/markup-compatibility/2006">
              <mc:Choice xmlns:v="urn:schemas-microsoft-com:vml" Requires="v">
                <p:oleObj spid="_x0000_s3129" name="Equation" r:id="rId6" imgW="419040" imgH="711000" progId="Equation.DSMT4">
                  <p:embed/>
                </p:oleObj>
              </mc:Choice>
              <mc:Fallback>
                <p:oleObj name="Equation" r:id="rId6" imgW="419040" imgH="711000" progId="Equation.DSMT4">
                  <p:embed/>
                  <p:pic>
                    <p:nvPicPr>
                      <p:cNvPr id="307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8964" y="1326657"/>
                        <a:ext cx="419100"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076" name="Object 7"/>
          <p:cNvGraphicFramePr>
            <a:graphicFrameLocks noChangeAspect="1"/>
          </p:cNvGraphicFramePr>
          <p:nvPr>
            <p:extLst>
              <p:ext uri="{D42A27DB-BD31-4B8C-83A1-F6EECF244321}">
                <p14:modId xmlns:p14="http://schemas.microsoft.com/office/powerpoint/2010/main" val="1818246959"/>
              </p:ext>
            </p:extLst>
          </p:nvPr>
        </p:nvGraphicFramePr>
        <p:xfrm>
          <a:off x="1456532" y="3986213"/>
          <a:ext cx="1917700" cy="711200"/>
        </p:xfrm>
        <a:graphic>
          <a:graphicData uri="http://schemas.openxmlformats.org/presentationml/2006/ole">
            <mc:AlternateContent xmlns:mc="http://schemas.openxmlformats.org/markup-compatibility/2006">
              <mc:Choice xmlns:v="urn:schemas-microsoft-com:vml" Requires="v">
                <p:oleObj spid="_x0000_s3130" name="Equation" r:id="rId8" imgW="1917360" imgH="711000" progId="Equation.DSMT4">
                  <p:embed/>
                </p:oleObj>
              </mc:Choice>
              <mc:Fallback>
                <p:oleObj name="Equation" r:id="rId8" imgW="1917360" imgH="711000" progId="Equation.DSMT4">
                  <p:embed/>
                  <p:pic>
                    <p:nvPicPr>
                      <p:cNvPr id="3076"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56532" y="3986213"/>
                        <a:ext cx="1917700"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35" name="Picture 34" descr="teapot.emf"/>
          <p:cNvPicPr>
            <a:picLocks noChangeAspect="1"/>
          </p:cNvPicPr>
          <p:nvPr/>
        </p:nvPicPr>
        <p:blipFill>
          <a:blip r:embed="rId10" cstate="print"/>
          <a:srcRect/>
          <a:stretch>
            <a:fillRect/>
          </a:stretch>
        </p:blipFill>
        <p:spPr bwMode="auto">
          <a:xfrm>
            <a:off x="5703888" y="2716213"/>
            <a:ext cx="4468812" cy="2336800"/>
          </a:xfrm>
          <a:prstGeom prst="rect">
            <a:avLst/>
          </a:prstGeom>
          <a:noFill/>
          <a:ln w="9525">
            <a:noFill/>
            <a:miter lim="800000"/>
            <a:headEnd/>
            <a:tailEnd/>
          </a:ln>
        </p:spPr>
      </p:pic>
      <p:graphicFrame>
        <p:nvGraphicFramePr>
          <p:cNvPr id="3077" name="Object 8"/>
          <p:cNvGraphicFramePr>
            <a:graphicFrameLocks noChangeAspect="1"/>
          </p:cNvGraphicFramePr>
          <p:nvPr/>
        </p:nvGraphicFramePr>
        <p:xfrm>
          <a:off x="7416800" y="533400"/>
          <a:ext cx="1257300" cy="711200"/>
        </p:xfrm>
        <a:graphic>
          <a:graphicData uri="http://schemas.openxmlformats.org/presentationml/2006/ole">
            <mc:AlternateContent xmlns:mc="http://schemas.openxmlformats.org/markup-compatibility/2006">
              <mc:Choice xmlns:v="urn:schemas-microsoft-com:vml" Requires="v">
                <p:oleObj spid="_x0000_s3131" name="Equation" r:id="rId11" imgW="1257120" imgH="711000" progId="Equation.DSMT4">
                  <p:embed/>
                </p:oleObj>
              </mc:Choice>
              <mc:Fallback>
                <p:oleObj name="Equation" r:id="rId11" imgW="1257120" imgH="711000" progId="Equation.DSMT4">
                  <p:embed/>
                  <p:pic>
                    <p:nvPicPr>
                      <p:cNvPr id="3077"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16800" y="533400"/>
                        <a:ext cx="1257300"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cxnSp>
        <p:nvCxnSpPr>
          <p:cNvPr id="38" name="Straight Connector 37"/>
          <p:cNvCxnSpPr>
            <a:cxnSpLocks noChangeShapeType="1"/>
          </p:cNvCxnSpPr>
          <p:nvPr/>
        </p:nvCxnSpPr>
        <p:spPr bwMode="auto">
          <a:xfrm flipV="1">
            <a:off x="7924800" y="3200400"/>
            <a:ext cx="1295400" cy="685800"/>
          </a:xfrm>
          <a:prstGeom prst="line">
            <a:avLst/>
          </a:prstGeom>
          <a:noFill/>
          <a:ln w="38100" algn="ctr">
            <a:solidFill>
              <a:schemeClr val="tx1"/>
            </a:solidFill>
            <a:round/>
            <a:headEnd type="arrow" w="med" len="med"/>
            <a:tailEnd type="arrow" w="med" len="med"/>
          </a:ln>
        </p:spPr>
      </p:cxnSp>
      <p:sp>
        <p:nvSpPr>
          <p:cNvPr id="42" name="Oval 41"/>
          <p:cNvSpPr>
            <a:spLocks noChangeArrowheads="1"/>
          </p:cNvSpPr>
          <p:nvPr/>
        </p:nvSpPr>
        <p:spPr bwMode="auto">
          <a:xfrm>
            <a:off x="9144000" y="3124200"/>
            <a:ext cx="152400" cy="152400"/>
          </a:xfrm>
          <a:prstGeom prst="ellipse">
            <a:avLst/>
          </a:prstGeom>
          <a:solidFill>
            <a:schemeClr val="accent1"/>
          </a:solidFill>
          <a:ln w="9525" algn="ctr">
            <a:solidFill>
              <a:schemeClr val="tx1"/>
            </a:solidFill>
            <a:round/>
            <a:headEnd/>
            <a:tailEnd/>
          </a:ln>
        </p:spPr>
        <p:txBody>
          <a:bodyPr/>
          <a:lstStyle/>
          <a:p>
            <a:pPr algn="ctr" eaLnBrk="0" hangingPunct="0">
              <a:lnSpc>
                <a:spcPct val="110000"/>
              </a:lnSpc>
              <a:spcBef>
                <a:spcPct val="20000"/>
              </a:spcBef>
            </a:pPr>
            <a:endParaRPr lang="en-US" sz="2400">
              <a:latin typeface="Times New Roman" pitchFamily="18" charset="0"/>
            </a:endParaRPr>
          </a:p>
        </p:txBody>
      </p:sp>
      <p:sp>
        <p:nvSpPr>
          <p:cNvPr id="43" name="Oval 42"/>
          <p:cNvSpPr>
            <a:spLocks noChangeArrowheads="1"/>
          </p:cNvSpPr>
          <p:nvPr/>
        </p:nvSpPr>
        <p:spPr bwMode="auto">
          <a:xfrm>
            <a:off x="8499475" y="3470275"/>
            <a:ext cx="152400" cy="152400"/>
          </a:xfrm>
          <a:prstGeom prst="ellipse">
            <a:avLst/>
          </a:prstGeom>
          <a:solidFill>
            <a:schemeClr val="accent1"/>
          </a:solidFill>
          <a:ln w="9525" algn="ctr">
            <a:solidFill>
              <a:schemeClr val="tx1"/>
            </a:solidFill>
            <a:round/>
            <a:headEnd/>
            <a:tailEnd/>
          </a:ln>
        </p:spPr>
        <p:txBody>
          <a:bodyPr/>
          <a:lstStyle/>
          <a:p>
            <a:pPr algn="ctr" eaLnBrk="0" hangingPunct="0">
              <a:lnSpc>
                <a:spcPct val="110000"/>
              </a:lnSpc>
              <a:spcBef>
                <a:spcPct val="20000"/>
              </a:spcBef>
            </a:pPr>
            <a:endParaRPr lang="en-US" sz="2400">
              <a:latin typeface="Times New Roman" pitchFamily="18" charset="0"/>
            </a:endParaRPr>
          </a:p>
        </p:txBody>
      </p:sp>
      <p:graphicFrame>
        <p:nvGraphicFramePr>
          <p:cNvPr id="44" name="Object 6"/>
          <p:cNvGraphicFramePr>
            <a:graphicFrameLocks noChangeAspect="1"/>
          </p:cNvGraphicFramePr>
          <p:nvPr/>
        </p:nvGraphicFramePr>
        <p:xfrm>
          <a:off x="9286876" y="2590800"/>
          <a:ext cx="314325" cy="533400"/>
        </p:xfrm>
        <a:graphic>
          <a:graphicData uri="http://schemas.openxmlformats.org/presentationml/2006/ole">
            <mc:AlternateContent xmlns:mc="http://schemas.openxmlformats.org/markup-compatibility/2006">
              <mc:Choice xmlns:v="urn:schemas-microsoft-com:vml" Requires="v">
                <p:oleObj spid="_x0000_s3132" name="Equation" r:id="rId13" imgW="419040" imgH="711000" progId="Equation.DSMT4">
                  <p:embed/>
                </p:oleObj>
              </mc:Choice>
              <mc:Fallback>
                <p:oleObj name="Equation" r:id="rId13" imgW="419040" imgH="711000" progId="Equation.DSMT4">
                  <p:embed/>
                  <p:pic>
                    <p:nvPicPr>
                      <p:cNvPr id="44"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6876" y="2590800"/>
                        <a:ext cx="31432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466" name="Object 10"/>
          <p:cNvGraphicFramePr>
            <a:graphicFrameLocks noChangeAspect="1"/>
          </p:cNvGraphicFramePr>
          <p:nvPr/>
        </p:nvGraphicFramePr>
        <p:xfrm>
          <a:off x="8010526" y="3124200"/>
          <a:ext cx="447675" cy="533400"/>
        </p:xfrm>
        <a:graphic>
          <a:graphicData uri="http://schemas.openxmlformats.org/presentationml/2006/ole">
            <mc:AlternateContent xmlns:mc="http://schemas.openxmlformats.org/markup-compatibility/2006">
              <mc:Choice xmlns:v="urn:schemas-microsoft-com:vml" Requires="v">
                <p:oleObj spid="_x0000_s3133" name="Equation" r:id="rId14" imgW="596880" imgH="711000" progId="Equation.3">
                  <p:embed/>
                </p:oleObj>
              </mc:Choice>
              <mc:Fallback>
                <p:oleObj name="Equation" r:id="rId14" imgW="596880" imgH="711000" progId="Equation.3">
                  <p:embed/>
                  <p:pic>
                    <p:nvPicPr>
                      <p:cNvPr id="19466"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10526" y="3124200"/>
                        <a:ext cx="44767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07244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0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20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20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2000"/>
                                        <p:tgtEl>
                                          <p:spTgt spid="43"/>
                                        </p:tgtEl>
                                      </p:cBhvr>
                                    </p:animEffect>
                                  </p:childTnLst>
                                </p:cTn>
                              </p:par>
                              <p:par>
                                <p:cTn id="21" presetID="10" presetClass="entr" presetSubtype="0" fill="hold" nodeType="withEffect">
                                  <p:stCondLst>
                                    <p:cond delay="0"/>
                                  </p:stCondLst>
                                  <p:childTnLst>
                                    <p:set>
                                      <p:cBhvr>
                                        <p:cTn id="22" dur="1" fill="hold">
                                          <p:stCondLst>
                                            <p:cond delay="0"/>
                                          </p:stCondLst>
                                        </p:cTn>
                                        <p:tgtEl>
                                          <p:spTgt spid="19466"/>
                                        </p:tgtEl>
                                        <p:attrNameLst>
                                          <p:attrName>style.visibility</p:attrName>
                                        </p:attrNameLst>
                                      </p:cBhvr>
                                      <p:to>
                                        <p:strVal val="visible"/>
                                      </p:to>
                                    </p:set>
                                    <p:animEffect transition="in" filter="fade">
                                      <p:cBhvr>
                                        <p:cTn id="23" dur="2000"/>
                                        <p:tgtEl>
                                          <p:spTgt spid="1946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35"/>
                                        </p:tgtEl>
                                      </p:cBhvr>
                                      <p:by x="50000" y="50000"/>
                                    </p:animScale>
                                  </p:childTnLst>
                                </p:cTn>
                              </p:par>
                              <p:par>
                                <p:cTn id="28" presetID="10" presetClass="exit" presetSubtype="0" fill="hold" nodeType="withEffect">
                                  <p:stCondLst>
                                    <p:cond delay="0"/>
                                  </p:stCondLst>
                                  <p:childTnLst>
                                    <p:animEffect transition="out" filter="fade">
                                      <p:cBhvr>
                                        <p:cTn id="29" dur="2000"/>
                                        <p:tgtEl>
                                          <p:spTgt spid="44"/>
                                        </p:tgtEl>
                                      </p:cBhvr>
                                    </p:animEffect>
                                    <p:set>
                                      <p:cBhvr>
                                        <p:cTn id="30" dur="1" fill="hold">
                                          <p:stCondLst>
                                            <p:cond delay="1999"/>
                                          </p:stCondLst>
                                        </p:cTn>
                                        <p:tgtEl>
                                          <p:spTgt spid="44"/>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000"/>
                                        <p:tgtEl>
                                          <p:spTgt spid="19466"/>
                                        </p:tgtEl>
                                      </p:cBhvr>
                                    </p:animEffect>
                                    <p:set>
                                      <p:cBhvr>
                                        <p:cTn id="33" dur="1" fill="hold">
                                          <p:stCondLst>
                                            <p:cond delay="1999"/>
                                          </p:stCondLst>
                                        </p:cTn>
                                        <p:tgtEl>
                                          <p:spTgt spid="194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itle 1"/>
          <p:cNvSpPr>
            <a:spLocks noGrp="1"/>
          </p:cNvSpPr>
          <p:nvPr>
            <p:ph type="title"/>
          </p:nvPr>
        </p:nvSpPr>
        <p:spPr>
          <a:xfrm>
            <a:off x="1676400" y="152400"/>
            <a:ext cx="5486400" cy="990600"/>
          </a:xfrm>
        </p:spPr>
        <p:txBody>
          <a:bodyPr/>
          <a:lstStyle/>
          <a:p>
            <a:pPr eaLnBrk="1" hangingPunct="1"/>
            <a:r>
              <a:rPr lang="en-US"/>
              <a:t>2-D Points</a:t>
            </a:r>
          </a:p>
        </p:txBody>
      </p:sp>
      <p:sp>
        <p:nvSpPr>
          <p:cNvPr id="4104" name="Content Placeholder 2"/>
          <p:cNvSpPr>
            <a:spLocks noGrp="1"/>
          </p:cNvSpPr>
          <p:nvPr>
            <p:ph idx="1"/>
          </p:nvPr>
        </p:nvSpPr>
        <p:spPr>
          <a:xfrm>
            <a:off x="1676400" y="1447800"/>
            <a:ext cx="3733800" cy="5257800"/>
          </a:xfrm>
        </p:spPr>
        <p:txBody>
          <a:bodyPr/>
          <a:lstStyle/>
          <a:p>
            <a:pPr eaLnBrk="1" hangingPunct="1"/>
            <a:r>
              <a:rPr lang="en-US" sz="2000"/>
              <a:t>Represents points and</a:t>
            </a:r>
            <a:br>
              <a:rPr lang="en-US" sz="2000"/>
            </a:br>
            <a:r>
              <a:rPr lang="en-US" sz="2000"/>
              <a:t>vertices as column vectors:</a:t>
            </a:r>
          </a:p>
          <a:p>
            <a:pPr eaLnBrk="1" hangingPunct="1"/>
            <a:r>
              <a:rPr lang="en-US" sz="2000"/>
              <a:t>Transform polygonal object by transforming its vertices</a:t>
            </a:r>
          </a:p>
          <a:p>
            <a:pPr eaLnBrk="1" hangingPunct="1"/>
            <a:r>
              <a:rPr lang="en-US" sz="2000"/>
              <a:t>Scale by matrix multiplication</a:t>
            </a:r>
          </a:p>
          <a:p>
            <a:pPr eaLnBrk="1" hangingPunct="1"/>
            <a:endParaRPr lang="en-US" sz="2000"/>
          </a:p>
          <a:p>
            <a:pPr eaLnBrk="1" hangingPunct="1"/>
            <a:endParaRPr lang="en-US" sz="2000"/>
          </a:p>
          <a:p>
            <a:pPr eaLnBrk="1" hangingPunct="1"/>
            <a:r>
              <a:rPr lang="en-US" sz="2000"/>
              <a:t>Translation via vector sum</a:t>
            </a:r>
          </a:p>
          <a:p>
            <a:pPr eaLnBrk="1" hangingPunct="1">
              <a:buFontTx/>
              <a:buNone/>
            </a:pPr>
            <a:endParaRPr lang="en-US" sz="2000"/>
          </a:p>
        </p:txBody>
      </p:sp>
      <p:sp>
        <p:nvSpPr>
          <p:cNvPr id="4" name="Rectangle 3"/>
          <p:cNvSpPr/>
          <p:nvPr/>
        </p:nvSpPr>
        <p:spPr bwMode="auto">
          <a:xfrm>
            <a:off x="5638800" y="1600200"/>
            <a:ext cx="4572000" cy="4572000"/>
          </a:xfrm>
          <a:prstGeom prst="rect">
            <a:avLst/>
          </a:prstGeom>
          <a:solidFill>
            <a:schemeClr val="accent2">
              <a:lumMod val="60000"/>
              <a:lumOff val="40000"/>
            </a:schemeClr>
          </a:solidFill>
          <a:ln w="9525"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cxnSp>
        <p:nvCxnSpPr>
          <p:cNvPr id="5" name="Straight Connector 4"/>
          <p:cNvCxnSpPr/>
          <p:nvPr/>
        </p:nvCxnSpPr>
        <p:spPr bwMode="auto">
          <a:xfrm>
            <a:off x="5638800" y="2514600"/>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6" name="Straight Connector 5"/>
          <p:cNvCxnSpPr/>
          <p:nvPr/>
        </p:nvCxnSpPr>
        <p:spPr bwMode="auto">
          <a:xfrm>
            <a:off x="5638800" y="34274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7" name="Straight Connector 6"/>
          <p:cNvCxnSpPr/>
          <p:nvPr/>
        </p:nvCxnSpPr>
        <p:spPr bwMode="auto">
          <a:xfrm>
            <a:off x="5638800" y="43418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8" name="Straight Connector 7"/>
          <p:cNvCxnSpPr/>
          <p:nvPr/>
        </p:nvCxnSpPr>
        <p:spPr bwMode="auto">
          <a:xfrm>
            <a:off x="5638800" y="52562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9" name="Straight Connector 8"/>
          <p:cNvCxnSpPr/>
          <p:nvPr/>
        </p:nvCxnSpPr>
        <p:spPr bwMode="auto">
          <a:xfrm rot="5400000">
            <a:off x="4266407" y="3886995"/>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0" name="Straight Connector 9"/>
          <p:cNvCxnSpPr/>
          <p:nvPr/>
        </p:nvCxnSpPr>
        <p:spPr bwMode="auto">
          <a:xfrm rot="5400000">
            <a:off x="5180807" y="3885407"/>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1" name="Straight Connector 10"/>
          <p:cNvCxnSpPr/>
          <p:nvPr/>
        </p:nvCxnSpPr>
        <p:spPr bwMode="auto">
          <a:xfrm rot="5400000">
            <a:off x="6095207" y="3883820"/>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2" name="Straight Connector 11"/>
          <p:cNvCxnSpPr/>
          <p:nvPr/>
        </p:nvCxnSpPr>
        <p:spPr bwMode="auto">
          <a:xfrm rot="5400000">
            <a:off x="7009607" y="3883820"/>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3" name="Straight Connector 12"/>
          <p:cNvCxnSpPr/>
          <p:nvPr/>
        </p:nvCxnSpPr>
        <p:spPr bwMode="auto">
          <a:xfrm rot="5400000">
            <a:off x="3810794" y="3885406"/>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4" name="Straight Connector 13"/>
          <p:cNvCxnSpPr/>
          <p:nvPr/>
        </p:nvCxnSpPr>
        <p:spPr bwMode="auto">
          <a:xfrm rot="5400000">
            <a:off x="4723607" y="3885407"/>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5" name="Straight Connector 14"/>
          <p:cNvCxnSpPr/>
          <p:nvPr/>
        </p:nvCxnSpPr>
        <p:spPr bwMode="auto">
          <a:xfrm rot="5400000">
            <a:off x="5636419" y="3885406"/>
            <a:ext cx="4572000" cy="1588"/>
          </a:xfrm>
          <a:prstGeom prst="line">
            <a:avLst/>
          </a:prstGeom>
          <a:solidFill>
            <a:schemeClr val="accent1"/>
          </a:solidFill>
          <a:ln w="38100" cap="flat" cmpd="sng" algn="ctr">
            <a:solidFill>
              <a:schemeClr val="accent2">
                <a:lumMod val="50000"/>
              </a:schemeClr>
            </a:solidFill>
            <a:prstDash val="solid"/>
            <a:round/>
            <a:headEnd type="none" w="med" len="med"/>
            <a:tailEnd type="none" w="med" len="med"/>
          </a:ln>
          <a:effectLst/>
        </p:spPr>
      </p:cxnSp>
      <p:cxnSp>
        <p:nvCxnSpPr>
          <p:cNvPr id="16" name="Straight Connector 15"/>
          <p:cNvCxnSpPr/>
          <p:nvPr/>
        </p:nvCxnSpPr>
        <p:spPr bwMode="auto">
          <a:xfrm rot="5400000">
            <a:off x="6549232" y="3885407"/>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7" name="Straight Connector 16"/>
          <p:cNvCxnSpPr/>
          <p:nvPr/>
        </p:nvCxnSpPr>
        <p:spPr bwMode="auto">
          <a:xfrm rot="5400000">
            <a:off x="7462044" y="3885406"/>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8" name="Straight Connector 17"/>
          <p:cNvCxnSpPr/>
          <p:nvPr/>
        </p:nvCxnSpPr>
        <p:spPr bwMode="auto">
          <a:xfrm>
            <a:off x="5638800" y="2057400"/>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9" name="Straight Connector 18"/>
          <p:cNvCxnSpPr/>
          <p:nvPr/>
        </p:nvCxnSpPr>
        <p:spPr bwMode="auto">
          <a:xfrm>
            <a:off x="5638800" y="29702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20" name="Straight Connector 19"/>
          <p:cNvCxnSpPr/>
          <p:nvPr/>
        </p:nvCxnSpPr>
        <p:spPr bwMode="auto">
          <a:xfrm>
            <a:off x="5638800" y="3883025"/>
            <a:ext cx="4572000" cy="1588"/>
          </a:xfrm>
          <a:prstGeom prst="line">
            <a:avLst/>
          </a:prstGeom>
          <a:solidFill>
            <a:schemeClr val="accent1"/>
          </a:solidFill>
          <a:ln w="38100" cap="flat" cmpd="sng" algn="ctr">
            <a:solidFill>
              <a:schemeClr val="accent2">
                <a:lumMod val="50000"/>
              </a:schemeClr>
            </a:solidFill>
            <a:prstDash val="solid"/>
            <a:round/>
            <a:headEnd type="none" w="med" len="med"/>
            <a:tailEnd type="none" w="med" len="med"/>
          </a:ln>
          <a:effectLst/>
        </p:spPr>
      </p:cxnSp>
      <p:cxnSp>
        <p:nvCxnSpPr>
          <p:cNvPr id="21" name="Straight Connector 20"/>
          <p:cNvCxnSpPr/>
          <p:nvPr/>
        </p:nvCxnSpPr>
        <p:spPr bwMode="auto">
          <a:xfrm>
            <a:off x="5638800" y="4795839"/>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22" name="Straight Connector 21"/>
          <p:cNvCxnSpPr/>
          <p:nvPr/>
        </p:nvCxnSpPr>
        <p:spPr bwMode="auto">
          <a:xfrm>
            <a:off x="5638800" y="5708650"/>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sp>
        <p:nvSpPr>
          <p:cNvPr id="4124" name="TextBox 23"/>
          <p:cNvSpPr txBox="1">
            <a:spLocks noChangeArrowheads="1"/>
          </p:cNvSpPr>
          <p:nvPr/>
        </p:nvSpPr>
        <p:spPr bwMode="auto">
          <a:xfrm>
            <a:off x="5181600" y="6172200"/>
            <a:ext cx="781050" cy="369888"/>
          </a:xfrm>
          <a:prstGeom prst="rect">
            <a:avLst/>
          </a:prstGeom>
          <a:noFill/>
          <a:ln w="9525">
            <a:noFill/>
            <a:miter lim="800000"/>
            <a:headEnd/>
            <a:tailEnd/>
          </a:ln>
        </p:spPr>
        <p:txBody>
          <a:bodyPr wrap="none">
            <a:spAutoFit/>
          </a:bodyPr>
          <a:lstStyle/>
          <a:p>
            <a:r>
              <a:rPr lang="en-US">
                <a:latin typeface="Times New Roman" pitchFamily="18" charset="0"/>
              </a:rPr>
              <a:t>(-1,-1)</a:t>
            </a:r>
          </a:p>
        </p:txBody>
      </p:sp>
      <p:sp>
        <p:nvSpPr>
          <p:cNvPr id="4125" name="TextBox 24"/>
          <p:cNvSpPr txBox="1">
            <a:spLocks noChangeArrowheads="1"/>
          </p:cNvSpPr>
          <p:nvPr/>
        </p:nvSpPr>
        <p:spPr bwMode="auto">
          <a:xfrm>
            <a:off x="9906001" y="1219200"/>
            <a:ext cx="627063" cy="369888"/>
          </a:xfrm>
          <a:prstGeom prst="rect">
            <a:avLst/>
          </a:prstGeom>
          <a:noFill/>
          <a:ln w="9525">
            <a:noFill/>
            <a:miter lim="800000"/>
            <a:headEnd/>
            <a:tailEnd/>
          </a:ln>
        </p:spPr>
        <p:txBody>
          <a:bodyPr wrap="none">
            <a:spAutoFit/>
          </a:bodyPr>
          <a:lstStyle/>
          <a:p>
            <a:r>
              <a:rPr lang="en-US">
                <a:latin typeface="Times New Roman" pitchFamily="18" charset="0"/>
              </a:rPr>
              <a:t>(1,1)</a:t>
            </a:r>
          </a:p>
        </p:txBody>
      </p:sp>
      <p:graphicFrame>
        <p:nvGraphicFramePr>
          <p:cNvPr id="4098" name="Object 2"/>
          <p:cNvGraphicFramePr>
            <a:graphicFrameLocks noChangeAspect="1"/>
          </p:cNvGraphicFramePr>
          <p:nvPr/>
        </p:nvGraphicFramePr>
        <p:xfrm>
          <a:off x="5918200" y="3187700"/>
          <a:ext cx="914400" cy="268288"/>
        </p:xfrm>
        <a:graphic>
          <a:graphicData uri="http://schemas.openxmlformats.org/presentationml/2006/ole">
            <mc:AlternateContent xmlns:mc="http://schemas.openxmlformats.org/markup-compatibility/2006">
              <mc:Choice xmlns:v="urn:schemas-microsoft-com:vml" Requires="v">
                <p:oleObj spid="_x0000_s4138" name="Equation" r:id="rId4" imgW="914400" imgH="267840" progId="Equation.DSMT4">
                  <p:embed/>
                </p:oleObj>
              </mc:Choice>
              <mc:Fallback>
                <p:oleObj name="Equation" r:id="rId4" imgW="914400" imgH="267840" progId="Equation.DSMT4">
                  <p:embed/>
                  <p:pic>
                    <p:nvPicPr>
                      <p:cNvPr id="409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8200" y="3187700"/>
                        <a:ext cx="914400" cy="268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099" name="Object 4"/>
          <p:cNvGraphicFramePr>
            <a:graphicFrameLocks noChangeAspect="1"/>
          </p:cNvGraphicFramePr>
          <p:nvPr/>
        </p:nvGraphicFramePr>
        <p:xfrm>
          <a:off x="4953000" y="1371600"/>
          <a:ext cx="419100" cy="711200"/>
        </p:xfrm>
        <a:graphic>
          <a:graphicData uri="http://schemas.openxmlformats.org/presentationml/2006/ole">
            <mc:AlternateContent xmlns:mc="http://schemas.openxmlformats.org/markup-compatibility/2006">
              <mc:Choice xmlns:v="urn:schemas-microsoft-com:vml" Requires="v">
                <p:oleObj spid="_x0000_s4139" name="Equation" r:id="rId6" imgW="419040" imgH="711000" progId="Equation.DSMT4">
                  <p:embed/>
                </p:oleObj>
              </mc:Choice>
              <mc:Fallback>
                <p:oleObj name="Equation" r:id="rId6" imgW="419040" imgH="711000" progId="Equation.DSMT4">
                  <p:embed/>
                  <p:pic>
                    <p:nvPicPr>
                      <p:cNvPr id="4099"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1371600"/>
                        <a:ext cx="419100"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100" name="Object 5"/>
          <p:cNvGraphicFramePr>
            <a:graphicFrameLocks noChangeAspect="1"/>
          </p:cNvGraphicFramePr>
          <p:nvPr>
            <p:extLst/>
          </p:nvPr>
        </p:nvGraphicFramePr>
        <p:xfrm>
          <a:off x="2425700" y="5710238"/>
          <a:ext cx="1993900" cy="711200"/>
        </p:xfrm>
        <a:graphic>
          <a:graphicData uri="http://schemas.openxmlformats.org/presentationml/2006/ole">
            <mc:AlternateContent xmlns:mc="http://schemas.openxmlformats.org/markup-compatibility/2006">
              <mc:Choice xmlns:v="urn:schemas-microsoft-com:vml" Requires="v">
                <p:oleObj spid="_x0000_s4140" name="Equation" r:id="rId8" imgW="1993680" imgH="711000" progId="Equation.DSMT4">
                  <p:embed/>
                </p:oleObj>
              </mc:Choice>
              <mc:Fallback>
                <p:oleObj name="Equation" r:id="rId8" imgW="1993680" imgH="711000" progId="Equation.DSMT4">
                  <p:embed/>
                  <p:pic>
                    <p:nvPicPr>
                      <p:cNvPr id="410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5700" y="5710238"/>
                        <a:ext cx="1993900"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32" name="Picture 31" descr="teapot.emf"/>
          <p:cNvPicPr>
            <a:picLocks noChangeAspect="1"/>
          </p:cNvPicPr>
          <p:nvPr/>
        </p:nvPicPr>
        <p:blipFill>
          <a:blip r:embed="rId10" cstate="print"/>
          <a:srcRect/>
          <a:stretch>
            <a:fillRect/>
          </a:stretch>
        </p:blipFill>
        <p:spPr bwMode="auto">
          <a:xfrm>
            <a:off x="5703888" y="2716213"/>
            <a:ext cx="4468812" cy="2336800"/>
          </a:xfrm>
          <a:prstGeom prst="rect">
            <a:avLst/>
          </a:prstGeom>
          <a:noFill/>
          <a:ln w="9525">
            <a:noFill/>
            <a:miter lim="800000"/>
            <a:headEnd/>
            <a:tailEnd/>
          </a:ln>
        </p:spPr>
      </p:pic>
      <p:graphicFrame>
        <p:nvGraphicFramePr>
          <p:cNvPr id="4101" name="Object 7"/>
          <p:cNvGraphicFramePr>
            <a:graphicFrameLocks noChangeAspect="1"/>
          </p:cNvGraphicFramePr>
          <p:nvPr/>
        </p:nvGraphicFramePr>
        <p:xfrm>
          <a:off x="7404100" y="508000"/>
          <a:ext cx="1206500" cy="711200"/>
        </p:xfrm>
        <a:graphic>
          <a:graphicData uri="http://schemas.openxmlformats.org/presentationml/2006/ole">
            <mc:AlternateContent xmlns:mc="http://schemas.openxmlformats.org/markup-compatibility/2006">
              <mc:Choice xmlns:v="urn:schemas-microsoft-com:vml" Requires="v">
                <p:oleObj spid="_x0000_s4141" name="Equation" r:id="rId11" imgW="1206360" imgH="711000" progId="Equation.DSMT4">
                  <p:embed/>
                </p:oleObj>
              </mc:Choice>
              <mc:Fallback>
                <p:oleObj name="Equation" r:id="rId11" imgW="1206360" imgH="711000" progId="Equation.DSMT4">
                  <p:embed/>
                  <p:pic>
                    <p:nvPicPr>
                      <p:cNvPr id="4101"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04100" y="508000"/>
                        <a:ext cx="1206500"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102" name="Object 8"/>
          <p:cNvGraphicFramePr>
            <a:graphicFrameLocks noChangeAspect="1"/>
          </p:cNvGraphicFramePr>
          <p:nvPr>
            <p:extLst/>
          </p:nvPr>
        </p:nvGraphicFramePr>
        <p:xfrm>
          <a:off x="2425700" y="4341813"/>
          <a:ext cx="1917700" cy="711200"/>
        </p:xfrm>
        <a:graphic>
          <a:graphicData uri="http://schemas.openxmlformats.org/presentationml/2006/ole">
            <mc:AlternateContent xmlns:mc="http://schemas.openxmlformats.org/markup-compatibility/2006">
              <mc:Choice xmlns:v="urn:schemas-microsoft-com:vml" Requires="v">
                <p:oleObj spid="_x0000_s4142" name="Equation" r:id="rId13" imgW="1917360" imgH="711000" progId="Equation.3">
                  <p:embed/>
                </p:oleObj>
              </mc:Choice>
              <mc:Fallback>
                <p:oleObj name="Equation" r:id="rId13" imgW="1917360" imgH="711000" progId="Equation.3">
                  <p:embed/>
                  <p:pic>
                    <p:nvPicPr>
                      <p:cNvPr id="4102"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25700" y="4341813"/>
                        <a:ext cx="1917700"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17517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3.70028E-6 L -8.33333E-7 0.14246 " pathEditMode="relative" rAng="0" ptsTypes="AA">
                                      <p:cBhvr>
                                        <p:cTn id="6" dur="2000" fill="hold"/>
                                        <p:tgtEl>
                                          <p:spTgt spid="32"/>
                                        </p:tgtEl>
                                        <p:attrNameLst>
                                          <p:attrName>ppt_x</p:attrName>
                                          <p:attrName>ppt_y</p:attrName>
                                        </p:attrNameLst>
                                      </p:cBhvr>
                                      <p:rCtr x="0" y="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itle 1"/>
          <p:cNvSpPr>
            <a:spLocks noGrp="1"/>
          </p:cNvSpPr>
          <p:nvPr>
            <p:ph type="title"/>
          </p:nvPr>
        </p:nvSpPr>
        <p:spPr>
          <a:xfrm>
            <a:off x="1676400" y="152400"/>
            <a:ext cx="5486400" cy="990600"/>
          </a:xfrm>
        </p:spPr>
        <p:txBody>
          <a:bodyPr/>
          <a:lstStyle/>
          <a:p>
            <a:pPr eaLnBrk="1" hangingPunct="1"/>
            <a:r>
              <a:rPr lang="en-US" dirty="0"/>
              <a:t>Squash &amp; Stretch</a:t>
            </a:r>
          </a:p>
        </p:txBody>
      </p:sp>
      <p:sp>
        <p:nvSpPr>
          <p:cNvPr id="4104" name="Content Placeholder 2"/>
          <p:cNvSpPr>
            <a:spLocks noGrp="1"/>
          </p:cNvSpPr>
          <p:nvPr>
            <p:ph idx="1"/>
          </p:nvPr>
        </p:nvSpPr>
        <p:spPr>
          <a:xfrm>
            <a:off x="22791" y="2535239"/>
            <a:ext cx="8617168" cy="5257800"/>
          </a:xfrm>
        </p:spPr>
        <p:txBody>
          <a:bodyPr/>
          <a:lstStyle/>
          <a:p>
            <a:pPr marL="0" indent="0" eaLnBrk="1" hangingPunct="1">
              <a:buNone/>
            </a:pPr>
            <a:r>
              <a:rPr lang="en-US" dirty="0"/>
              <a:t>Classic animation technique</a:t>
            </a:r>
            <a:br>
              <a:rPr lang="en-US" dirty="0"/>
            </a:br>
            <a:br>
              <a:rPr lang="en-US" dirty="0"/>
            </a:br>
            <a:br>
              <a:rPr lang="en-US" dirty="0"/>
            </a:br>
            <a:br>
              <a:rPr lang="en-US" dirty="0"/>
            </a:br>
            <a:r>
              <a:rPr lang="en-US" dirty="0"/>
              <a:t> Scale one coordinate by matrix multiplication</a:t>
            </a:r>
          </a:p>
          <a:p>
            <a:pPr eaLnBrk="1" hangingPunct="1"/>
            <a:endParaRPr lang="en-US" sz="2000" dirty="0"/>
          </a:p>
        </p:txBody>
      </p:sp>
      <p:sp>
        <p:nvSpPr>
          <p:cNvPr id="4" name="Rectangle 3"/>
          <p:cNvSpPr/>
          <p:nvPr/>
        </p:nvSpPr>
        <p:spPr bwMode="auto">
          <a:xfrm>
            <a:off x="7346591" y="1572709"/>
            <a:ext cx="4695613" cy="4695613"/>
          </a:xfrm>
          <a:prstGeom prst="rect">
            <a:avLst/>
          </a:prstGeom>
          <a:solidFill>
            <a:schemeClr val="accent2">
              <a:lumMod val="60000"/>
              <a:lumOff val="40000"/>
            </a:schemeClr>
          </a:solidFill>
          <a:ln w="9525"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cxnSp>
        <p:nvCxnSpPr>
          <p:cNvPr id="5" name="Straight Connector 4"/>
          <p:cNvCxnSpPr/>
          <p:nvPr/>
        </p:nvCxnSpPr>
        <p:spPr bwMode="auto">
          <a:xfrm>
            <a:off x="7346591" y="2511833"/>
            <a:ext cx="4695613" cy="1631"/>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6" name="Straight Connector 5"/>
          <p:cNvCxnSpPr/>
          <p:nvPr/>
        </p:nvCxnSpPr>
        <p:spPr bwMode="auto">
          <a:xfrm>
            <a:off x="7346591" y="3449326"/>
            <a:ext cx="4695613" cy="1629"/>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7" name="Straight Connector 6"/>
          <p:cNvCxnSpPr/>
          <p:nvPr/>
        </p:nvCxnSpPr>
        <p:spPr bwMode="auto">
          <a:xfrm>
            <a:off x="7346591" y="4388447"/>
            <a:ext cx="4695613" cy="1629"/>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8" name="Straight Connector 7"/>
          <p:cNvCxnSpPr/>
          <p:nvPr/>
        </p:nvCxnSpPr>
        <p:spPr bwMode="auto">
          <a:xfrm>
            <a:off x="7346591" y="5327569"/>
            <a:ext cx="4695613" cy="1629"/>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9" name="Straight Connector 8"/>
          <p:cNvCxnSpPr/>
          <p:nvPr/>
        </p:nvCxnSpPr>
        <p:spPr bwMode="auto">
          <a:xfrm rot="5400000">
            <a:off x="5937093" y="3921331"/>
            <a:ext cx="4695613" cy="1629"/>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0" name="Straight Connector 9"/>
          <p:cNvCxnSpPr/>
          <p:nvPr/>
        </p:nvCxnSpPr>
        <p:spPr bwMode="auto">
          <a:xfrm rot="5400000">
            <a:off x="6876215" y="3919700"/>
            <a:ext cx="4695613" cy="1629"/>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1" name="Straight Connector 10"/>
          <p:cNvCxnSpPr/>
          <p:nvPr/>
        </p:nvCxnSpPr>
        <p:spPr bwMode="auto">
          <a:xfrm rot="5400000">
            <a:off x="7815338" y="3918071"/>
            <a:ext cx="4695613" cy="1629"/>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2" name="Straight Connector 11"/>
          <p:cNvCxnSpPr/>
          <p:nvPr/>
        </p:nvCxnSpPr>
        <p:spPr bwMode="auto">
          <a:xfrm rot="5400000">
            <a:off x="8754460" y="3918071"/>
            <a:ext cx="4695613" cy="1629"/>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3" name="Straight Connector 12"/>
          <p:cNvCxnSpPr/>
          <p:nvPr/>
        </p:nvCxnSpPr>
        <p:spPr bwMode="auto">
          <a:xfrm rot="5400000">
            <a:off x="5469162" y="3919700"/>
            <a:ext cx="4695613" cy="1631"/>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4" name="Straight Connector 13"/>
          <p:cNvCxnSpPr/>
          <p:nvPr/>
        </p:nvCxnSpPr>
        <p:spPr bwMode="auto">
          <a:xfrm rot="5400000">
            <a:off x="6406655" y="3919700"/>
            <a:ext cx="4695613" cy="1629"/>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5" name="Straight Connector 14"/>
          <p:cNvCxnSpPr/>
          <p:nvPr/>
        </p:nvCxnSpPr>
        <p:spPr bwMode="auto">
          <a:xfrm rot="5400000">
            <a:off x="7344145" y="3919700"/>
            <a:ext cx="4695613" cy="1631"/>
          </a:xfrm>
          <a:prstGeom prst="line">
            <a:avLst/>
          </a:prstGeom>
          <a:solidFill>
            <a:schemeClr val="accent1"/>
          </a:solidFill>
          <a:ln w="38100" cap="flat" cmpd="sng" algn="ctr">
            <a:solidFill>
              <a:schemeClr val="accent2">
                <a:lumMod val="50000"/>
              </a:schemeClr>
            </a:solidFill>
            <a:prstDash val="solid"/>
            <a:round/>
            <a:headEnd type="none" w="med" len="med"/>
            <a:tailEnd type="none" w="med" len="med"/>
          </a:ln>
          <a:effectLst/>
        </p:spPr>
      </p:cxnSp>
      <p:cxnSp>
        <p:nvCxnSpPr>
          <p:cNvPr id="16" name="Straight Connector 15"/>
          <p:cNvCxnSpPr/>
          <p:nvPr/>
        </p:nvCxnSpPr>
        <p:spPr bwMode="auto">
          <a:xfrm rot="5400000">
            <a:off x="8281638" y="3919700"/>
            <a:ext cx="4695613" cy="1629"/>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7" name="Straight Connector 16"/>
          <p:cNvCxnSpPr/>
          <p:nvPr/>
        </p:nvCxnSpPr>
        <p:spPr bwMode="auto">
          <a:xfrm rot="5400000">
            <a:off x="9219131" y="3919700"/>
            <a:ext cx="4695613" cy="1631"/>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8" name="Straight Connector 17"/>
          <p:cNvCxnSpPr/>
          <p:nvPr/>
        </p:nvCxnSpPr>
        <p:spPr bwMode="auto">
          <a:xfrm>
            <a:off x="7346591" y="2042271"/>
            <a:ext cx="4695613" cy="1631"/>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9" name="Straight Connector 18"/>
          <p:cNvCxnSpPr/>
          <p:nvPr/>
        </p:nvCxnSpPr>
        <p:spPr bwMode="auto">
          <a:xfrm>
            <a:off x="7346591" y="2979764"/>
            <a:ext cx="4695613" cy="1629"/>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20" name="Straight Connector 19"/>
          <p:cNvCxnSpPr/>
          <p:nvPr/>
        </p:nvCxnSpPr>
        <p:spPr bwMode="auto">
          <a:xfrm>
            <a:off x="7346591" y="3917254"/>
            <a:ext cx="4695613" cy="1631"/>
          </a:xfrm>
          <a:prstGeom prst="line">
            <a:avLst/>
          </a:prstGeom>
          <a:solidFill>
            <a:schemeClr val="accent1"/>
          </a:solidFill>
          <a:ln w="38100" cap="flat" cmpd="sng" algn="ctr">
            <a:solidFill>
              <a:schemeClr val="accent2">
                <a:lumMod val="50000"/>
              </a:schemeClr>
            </a:solidFill>
            <a:prstDash val="solid"/>
            <a:round/>
            <a:headEnd type="none" w="med" len="med"/>
            <a:tailEnd type="none" w="med" len="med"/>
          </a:ln>
          <a:effectLst/>
        </p:spPr>
      </p:cxnSp>
      <p:cxnSp>
        <p:nvCxnSpPr>
          <p:cNvPr id="21" name="Straight Connector 20"/>
          <p:cNvCxnSpPr/>
          <p:nvPr/>
        </p:nvCxnSpPr>
        <p:spPr bwMode="auto">
          <a:xfrm>
            <a:off x="7346591" y="4854747"/>
            <a:ext cx="4695613" cy="1629"/>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22" name="Straight Connector 21"/>
          <p:cNvCxnSpPr/>
          <p:nvPr/>
        </p:nvCxnSpPr>
        <p:spPr bwMode="auto">
          <a:xfrm>
            <a:off x="7346591" y="5792240"/>
            <a:ext cx="4695613" cy="1631"/>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pic>
        <p:nvPicPr>
          <p:cNvPr id="32" name="Picture 31" descr="teapot.emf"/>
          <p:cNvPicPr>
            <a:picLocks noChangeAspect="1"/>
          </p:cNvPicPr>
          <p:nvPr/>
        </p:nvPicPr>
        <p:blipFill>
          <a:blip r:embed="rId3" cstate="print"/>
          <a:srcRect/>
          <a:stretch>
            <a:fillRect/>
          </a:stretch>
        </p:blipFill>
        <p:spPr bwMode="auto">
          <a:xfrm>
            <a:off x="7413438" y="2718896"/>
            <a:ext cx="4589636" cy="2399979"/>
          </a:xfrm>
          <a:prstGeom prst="rect">
            <a:avLst/>
          </a:prstGeom>
          <a:noFill/>
          <a:ln w="9525">
            <a:noFill/>
            <a:miter lim="800000"/>
            <a:headEnd/>
            <a:tailEnd/>
          </a:ln>
        </p:spPr>
      </p:pic>
      <p:grpSp>
        <p:nvGrpSpPr>
          <p:cNvPr id="3" name="Group 4"/>
          <p:cNvGrpSpPr>
            <a:grpSpLocks noChangeAspect="1"/>
          </p:cNvGrpSpPr>
          <p:nvPr/>
        </p:nvGrpSpPr>
        <p:grpSpPr bwMode="auto">
          <a:xfrm>
            <a:off x="8765589" y="2699735"/>
            <a:ext cx="1865313" cy="2398712"/>
            <a:chOff x="3550" y="1867"/>
            <a:chExt cx="1175" cy="1511"/>
          </a:xfrm>
        </p:grpSpPr>
        <p:sp>
          <p:nvSpPr>
            <p:cNvPr id="23" name="AutoShape 3"/>
            <p:cNvSpPr>
              <a:spLocks noChangeAspect="1" noChangeArrowheads="1" noTextEdit="1"/>
            </p:cNvSpPr>
            <p:nvPr/>
          </p:nvSpPr>
          <p:spPr bwMode="auto">
            <a:xfrm>
              <a:off x="3550" y="1867"/>
              <a:ext cx="1175" cy="1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p:cNvSpPr>
            <p:nvPr/>
          </p:nvSpPr>
          <p:spPr bwMode="auto">
            <a:xfrm>
              <a:off x="3557" y="1876"/>
              <a:ext cx="1165" cy="1493"/>
            </a:xfrm>
            <a:custGeom>
              <a:avLst/>
              <a:gdLst>
                <a:gd name="T0" fmla="*/ 122 w 1165"/>
                <a:gd name="T1" fmla="*/ 309 h 1493"/>
                <a:gd name="T2" fmla="*/ 0 w 1165"/>
                <a:gd name="T3" fmla="*/ 309 h 1493"/>
                <a:gd name="T4" fmla="*/ 82 w 1165"/>
                <a:gd name="T5" fmla="*/ 515 h 1493"/>
                <a:gd name="T6" fmla="*/ 181 w 1165"/>
                <a:gd name="T7" fmla="*/ 1018 h 1493"/>
                <a:gd name="T8" fmla="*/ 281 w 1165"/>
                <a:gd name="T9" fmla="*/ 1167 h 1493"/>
                <a:gd name="T10" fmla="*/ 409 w 1165"/>
                <a:gd name="T11" fmla="*/ 1493 h 1493"/>
                <a:gd name="T12" fmla="*/ 879 w 1165"/>
                <a:gd name="T13" fmla="*/ 1493 h 1493"/>
                <a:gd name="T14" fmla="*/ 1022 w 1165"/>
                <a:gd name="T15" fmla="*/ 1081 h 1493"/>
                <a:gd name="T16" fmla="*/ 1144 w 1165"/>
                <a:gd name="T17" fmla="*/ 824 h 1493"/>
                <a:gd name="T18" fmla="*/ 1165 w 1165"/>
                <a:gd name="T19" fmla="*/ 515 h 1493"/>
                <a:gd name="T20" fmla="*/ 1083 w 1165"/>
                <a:gd name="T21" fmla="*/ 412 h 1493"/>
                <a:gd name="T22" fmla="*/ 940 w 1165"/>
                <a:gd name="T23" fmla="*/ 412 h 1493"/>
                <a:gd name="T24" fmla="*/ 919 w 1165"/>
                <a:gd name="T25" fmla="*/ 309 h 1493"/>
                <a:gd name="T26" fmla="*/ 654 w 1165"/>
                <a:gd name="T27" fmla="*/ 206 h 1493"/>
                <a:gd name="T28" fmla="*/ 715 w 1165"/>
                <a:gd name="T29" fmla="*/ 0 h 1493"/>
                <a:gd name="T30" fmla="*/ 572 w 1165"/>
                <a:gd name="T31" fmla="*/ 0 h 1493"/>
                <a:gd name="T32" fmla="*/ 654 w 1165"/>
                <a:gd name="T33" fmla="*/ 206 h 1493"/>
                <a:gd name="T34" fmla="*/ 368 w 1165"/>
                <a:gd name="T35" fmla="*/ 309 h 1493"/>
                <a:gd name="T36" fmla="*/ 286 w 1165"/>
                <a:gd name="T37" fmla="*/ 824 h 1493"/>
                <a:gd name="T38" fmla="*/ 225 w 1165"/>
                <a:gd name="T39" fmla="*/ 721 h 1493"/>
                <a:gd name="T40" fmla="*/ 122 w 1165"/>
                <a:gd name="T41" fmla="*/ 309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5" h="1493">
                  <a:moveTo>
                    <a:pt x="122" y="309"/>
                  </a:moveTo>
                  <a:lnTo>
                    <a:pt x="0" y="309"/>
                  </a:lnTo>
                  <a:lnTo>
                    <a:pt x="82" y="515"/>
                  </a:lnTo>
                  <a:lnTo>
                    <a:pt x="181" y="1018"/>
                  </a:lnTo>
                  <a:lnTo>
                    <a:pt x="281" y="1167"/>
                  </a:lnTo>
                  <a:lnTo>
                    <a:pt x="409" y="1493"/>
                  </a:lnTo>
                  <a:lnTo>
                    <a:pt x="879" y="1493"/>
                  </a:lnTo>
                  <a:lnTo>
                    <a:pt x="1022" y="1081"/>
                  </a:lnTo>
                  <a:lnTo>
                    <a:pt x="1144" y="824"/>
                  </a:lnTo>
                  <a:lnTo>
                    <a:pt x="1165" y="515"/>
                  </a:lnTo>
                  <a:lnTo>
                    <a:pt x="1083" y="412"/>
                  </a:lnTo>
                  <a:lnTo>
                    <a:pt x="940" y="412"/>
                  </a:lnTo>
                  <a:lnTo>
                    <a:pt x="919" y="309"/>
                  </a:lnTo>
                  <a:lnTo>
                    <a:pt x="654" y="206"/>
                  </a:lnTo>
                  <a:lnTo>
                    <a:pt x="715" y="0"/>
                  </a:lnTo>
                  <a:lnTo>
                    <a:pt x="572" y="0"/>
                  </a:lnTo>
                  <a:lnTo>
                    <a:pt x="654" y="206"/>
                  </a:lnTo>
                  <a:lnTo>
                    <a:pt x="368" y="309"/>
                  </a:lnTo>
                  <a:lnTo>
                    <a:pt x="286" y="824"/>
                  </a:lnTo>
                  <a:lnTo>
                    <a:pt x="225" y="721"/>
                  </a:lnTo>
                  <a:lnTo>
                    <a:pt x="122" y="309"/>
                  </a:lnTo>
                  <a:close/>
                </a:path>
              </a:pathLst>
            </a:custGeom>
            <a:noFill/>
            <a:ln w="3810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6"/>
            <p:cNvSpPr>
              <a:spLocks/>
            </p:cNvSpPr>
            <p:nvPr/>
          </p:nvSpPr>
          <p:spPr bwMode="auto">
            <a:xfrm>
              <a:off x="4517" y="2391"/>
              <a:ext cx="164" cy="463"/>
            </a:xfrm>
            <a:custGeom>
              <a:avLst/>
              <a:gdLst>
                <a:gd name="T0" fmla="*/ 123 w 164"/>
                <a:gd name="T1" fmla="*/ 0 h 463"/>
                <a:gd name="T2" fmla="*/ 164 w 164"/>
                <a:gd name="T3" fmla="*/ 51 h 463"/>
                <a:gd name="T4" fmla="*/ 143 w 164"/>
                <a:gd name="T5" fmla="*/ 257 h 463"/>
                <a:gd name="T6" fmla="*/ 41 w 164"/>
                <a:gd name="T7" fmla="*/ 463 h 463"/>
                <a:gd name="T8" fmla="*/ 0 w 164"/>
                <a:gd name="T9" fmla="*/ 0 h 463"/>
                <a:gd name="T10" fmla="*/ 123 w 164"/>
                <a:gd name="T11" fmla="*/ 0 h 463"/>
              </a:gdLst>
              <a:ahLst/>
              <a:cxnLst>
                <a:cxn ang="0">
                  <a:pos x="T0" y="T1"/>
                </a:cxn>
                <a:cxn ang="0">
                  <a:pos x="T2" y="T3"/>
                </a:cxn>
                <a:cxn ang="0">
                  <a:pos x="T4" y="T5"/>
                </a:cxn>
                <a:cxn ang="0">
                  <a:pos x="T6" y="T7"/>
                </a:cxn>
                <a:cxn ang="0">
                  <a:pos x="T8" y="T9"/>
                </a:cxn>
                <a:cxn ang="0">
                  <a:pos x="T10" y="T11"/>
                </a:cxn>
              </a:cxnLst>
              <a:rect l="0" t="0" r="r" b="b"/>
              <a:pathLst>
                <a:path w="164" h="463">
                  <a:moveTo>
                    <a:pt x="123" y="0"/>
                  </a:moveTo>
                  <a:lnTo>
                    <a:pt x="164" y="51"/>
                  </a:lnTo>
                  <a:lnTo>
                    <a:pt x="143" y="257"/>
                  </a:lnTo>
                  <a:lnTo>
                    <a:pt x="41" y="463"/>
                  </a:lnTo>
                  <a:lnTo>
                    <a:pt x="0" y="0"/>
                  </a:lnTo>
                  <a:lnTo>
                    <a:pt x="123" y="0"/>
                  </a:lnTo>
                  <a:close/>
                </a:path>
              </a:pathLst>
            </a:custGeom>
            <a:noFill/>
            <a:ln w="38100" cap="flat">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584688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8153400" y="381000"/>
            <a:ext cx="2209800" cy="8382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43" name="Rectangle 42"/>
          <p:cNvSpPr/>
          <p:nvPr/>
        </p:nvSpPr>
        <p:spPr bwMode="auto">
          <a:xfrm>
            <a:off x="5486400" y="381000"/>
            <a:ext cx="2438400" cy="838200"/>
          </a:xfrm>
          <a:prstGeom prst="rect">
            <a:avLst/>
          </a:prstGeom>
          <a:solidFill>
            <a:srgbClr val="FFCCC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5130" name="Title 1"/>
          <p:cNvSpPr>
            <a:spLocks noGrp="1"/>
          </p:cNvSpPr>
          <p:nvPr>
            <p:ph type="title"/>
          </p:nvPr>
        </p:nvSpPr>
        <p:spPr>
          <a:xfrm>
            <a:off x="1676400" y="152400"/>
            <a:ext cx="3695700" cy="990600"/>
          </a:xfrm>
        </p:spPr>
        <p:txBody>
          <a:bodyPr/>
          <a:lstStyle/>
          <a:p>
            <a:pPr eaLnBrk="1" hangingPunct="1"/>
            <a:r>
              <a:rPr lang="en-US" dirty="0"/>
              <a:t>2-D Points</a:t>
            </a:r>
          </a:p>
        </p:txBody>
      </p:sp>
      <p:sp>
        <p:nvSpPr>
          <p:cNvPr id="3" name="Content Placeholder 2"/>
          <p:cNvSpPr>
            <a:spLocks noGrp="1"/>
          </p:cNvSpPr>
          <p:nvPr>
            <p:ph idx="1"/>
          </p:nvPr>
        </p:nvSpPr>
        <p:spPr>
          <a:xfrm>
            <a:off x="1676400" y="1447800"/>
            <a:ext cx="3733800" cy="5257800"/>
          </a:xfrm>
        </p:spPr>
        <p:txBody>
          <a:bodyPr>
            <a:normAutofit/>
          </a:bodyPr>
          <a:lstStyle/>
          <a:p>
            <a:pPr eaLnBrk="1" hangingPunct="1">
              <a:defRPr/>
            </a:pPr>
            <a:r>
              <a:rPr lang="en-US" sz="2000" dirty="0"/>
              <a:t>Represent points and</a:t>
            </a:r>
            <a:br>
              <a:rPr lang="en-US" sz="2000" dirty="0"/>
            </a:br>
            <a:r>
              <a:rPr lang="en-US" sz="2000" dirty="0"/>
              <a:t>vertices as column vectors:</a:t>
            </a:r>
          </a:p>
          <a:p>
            <a:pPr eaLnBrk="1" hangingPunct="1">
              <a:defRPr/>
            </a:pPr>
            <a:r>
              <a:rPr lang="en-US" sz="2000" dirty="0"/>
              <a:t>Transform polygonal object by transforming its vertices</a:t>
            </a:r>
          </a:p>
          <a:p>
            <a:pPr eaLnBrk="1" hangingPunct="1">
              <a:defRPr/>
            </a:pPr>
            <a:r>
              <a:rPr lang="en-US" sz="2000" dirty="0"/>
              <a:t>Scale by matrix multiplication</a:t>
            </a:r>
          </a:p>
          <a:p>
            <a:pPr eaLnBrk="1" hangingPunct="1">
              <a:defRPr/>
            </a:pPr>
            <a:endParaRPr lang="en-US" sz="2000" dirty="0"/>
          </a:p>
          <a:p>
            <a:pPr marL="0" indent="0" eaLnBrk="1" hangingPunct="1">
              <a:buNone/>
              <a:defRPr/>
            </a:pPr>
            <a:br>
              <a:rPr lang="en-US" sz="2000" dirty="0"/>
            </a:br>
            <a:endParaRPr lang="en-US" sz="2000" dirty="0"/>
          </a:p>
          <a:p>
            <a:pPr eaLnBrk="1" hangingPunct="1">
              <a:defRPr/>
            </a:pPr>
            <a:r>
              <a:rPr lang="en-US" sz="2000" dirty="0"/>
              <a:t>Translation via vector sum</a:t>
            </a:r>
          </a:p>
          <a:p>
            <a:pPr eaLnBrk="1" hangingPunct="1">
              <a:defRPr/>
            </a:pPr>
            <a:endParaRPr lang="en-US" sz="2000" dirty="0"/>
          </a:p>
          <a:p>
            <a:pPr eaLnBrk="1" hangingPunct="1">
              <a:defRPr/>
            </a:pPr>
            <a:endParaRPr lang="en-US" sz="2000" dirty="0"/>
          </a:p>
          <a:p>
            <a:pPr eaLnBrk="1" hangingPunct="1">
              <a:defRPr/>
            </a:pPr>
            <a:r>
              <a:rPr lang="en-US" sz="2000" dirty="0"/>
              <a:t>Order is important</a:t>
            </a:r>
          </a:p>
          <a:p>
            <a:pPr lvl="1" eaLnBrk="1" hangingPunct="1">
              <a:defRPr/>
            </a:pPr>
            <a:r>
              <a:rPr lang="en-US" sz="2000" dirty="0">
                <a:solidFill>
                  <a:srgbClr val="FF0000"/>
                </a:solidFill>
              </a:rPr>
              <a:t>Translate then scale</a:t>
            </a:r>
          </a:p>
          <a:p>
            <a:pPr lvl="1" eaLnBrk="1" hangingPunct="1">
              <a:defRPr/>
            </a:pPr>
            <a:r>
              <a:rPr lang="en-US" sz="2000" dirty="0">
                <a:solidFill>
                  <a:schemeClr val="accent6">
                    <a:lumMod val="75000"/>
                  </a:schemeClr>
                </a:solidFill>
              </a:rPr>
              <a:t>Scale then translate</a:t>
            </a:r>
          </a:p>
          <a:p>
            <a:pPr eaLnBrk="1" hangingPunct="1">
              <a:defRPr/>
            </a:pPr>
            <a:endParaRPr lang="en-US" sz="2000" dirty="0"/>
          </a:p>
          <a:p>
            <a:pPr eaLnBrk="1" hangingPunct="1">
              <a:buFontTx/>
              <a:buNone/>
              <a:defRPr/>
            </a:pPr>
            <a:endParaRPr lang="en-US" sz="2000" dirty="0"/>
          </a:p>
        </p:txBody>
      </p:sp>
      <p:sp>
        <p:nvSpPr>
          <p:cNvPr id="4" name="Rectangle 3"/>
          <p:cNvSpPr/>
          <p:nvPr/>
        </p:nvSpPr>
        <p:spPr bwMode="auto">
          <a:xfrm>
            <a:off x="5867400" y="1600200"/>
            <a:ext cx="4572000" cy="4572000"/>
          </a:xfrm>
          <a:prstGeom prst="rect">
            <a:avLst/>
          </a:prstGeom>
          <a:solidFill>
            <a:schemeClr val="accent2">
              <a:lumMod val="60000"/>
              <a:lumOff val="40000"/>
            </a:schemeClr>
          </a:solidFill>
          <a:ln w="9525"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cxnSp>
        <p:nvCxnSpPr>
          <p:cNvPr id="5" name="Straight Connector 4"/>
          <p:cNvCxnSpPr/>
          <p:nvPr/>
        </p:nvCxnSpPr>
        <p:spPr bwMode="auto">
          <a:xfrm>
            <a:off x="5867400" y="2514600"/>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6" name="Straight Connector 5"/>
          <p:cNvCxnSpPr/>
          <p:nvPr/>
        </p:nvCxnSpPr>
        <p:spPr bwMode="auto">
          <a:xfrm>
            <a:off x="5867400" y="34274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7" name="Straight Connector 6"/>
          <p:cNvCxnSpPr/>
          <p:nvPr/>
        </p:nvCxnSpPr>
        <p:spPr bwMode="auto">
          <a:xfrm>
            <a:off x="5867400" y="43418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8" name="Straight Connector 7"/>
          <p:cNvCxnSpPr/>
          <p:nvPr/>
        </p:nvCxnSpPr>
        <p:spPr bwMode="auto">
          <a:xfrm>
            <a:off x="5867400" y="52562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9" name="Straight Connector 8"/>
          <p:cNvCxnSpPr/>
          <p:nvPr/>
        </p:nvCxnSpPr>
        <p:spPr bwMode="auto">
          <a:xfrm rot="5400000">
            <a:off x="4495007" y="3886995"/>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0" name="Straight Connector 9"/>
          <p:cNvCxnSpPr/>
          <p:nvPr/>
        </p:nvCxnSpPr>
        <p:spPr bwMode="auto">
          <a:xfrm rot="5400000">
            <a:off x="5409407" y="3885407"/>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1" name="Straight Connector 10"/>
          <p:cNvCxnSpPr/>
          <p:nvPr/>
        </p:nvCxnSpPr>
        <p:spPr bwMode="auto">
          <a:xfrm rot="5400000">
            <a:off x="6323807" y="3883820"/>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2" name="Straight Connector 11"/>
          <p:cNvCxnSpPr/>
          <p:nvPr/>
        </p:nvCxnSpPr>
        <p:spPr bwMode="auto">
          <a:xfrm rot="5400000">
            <a:off x="7238207" y="3883820"/>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3" name="Straight Connector 12"/>
          <p:cNvCxnSpPr/>
          <p:nvPr/>
        </p:nvCxnSpPr>
        <p:spPr bwMode="auto">
          <a:xfrm rot="5400000">
            <a:off x="4039394" y="3885406"/>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4" name="Straight Connector 13"/>
          <p:cNvCxnSpPr/>
          <p:nvPr/>
        </p:nvCxnSpPr>
        <p:spPr bwMode="auto">
          <a:xfrm rot="5400000">
            <a:off x="4952207" y="3885407"/>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5" name="Straight Connector 14"/>
          <p:cNvCxnSpPr/>
          <p:nvPr/>
        </p:nvCxnSpPr>
        <p:spPr bwMode="auto">
          <a:xfrm rot="5400000">
            <a:off x="5865019" y="3885406"/>
            <a:ext cx="4572000" cy="1588"/>
          </a:xfrm>
          <a:prstGeom prst="line">
            <a:avLst/>
          </a:prstGeom>
          <a:solidFill>
            <a:schemeClr val="accent1"/>
          </a:solidFill>
          <a:ln w="38100" cap="flat" cmpd="sng" algn="ctr">
            <a:solidFill>
              <a:schemeClr val="accent2">
                <a:lumMod val="50000"/>
              </a:schemeClr>
            </a:solidFill>
            <a:prstDash val="solid"/>
            <a:round/>
            <a:headEnd type="none" w="med" len="med"/>
            <a:tailEnd type="none" w="med" len="med"/>
          </a:ln>
          <a:effectLst/>
        </p:spPr>
      </p:cxnSp>
      <p:cxnSp>
        <p:nvCxnSpPr>
          <p:cNvPr id="16" name="Straight Connector 15"/>
          <p:cNvCxnSpPr/>
          <p:nvPr/>
        </p:nvCxnSpPr>
        <p:spPr bwMode="auto">
          <a:xfrm rot="5400000">
            <a:off x="6777832" y="3885407"/>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7" name="Straight Connector 16"/>
          <p:cNvCxnSpPr/>
          <p:nvPr/>
        </p:nvCxnSpPr>
        <p:spPr bwMode="auto">
          <a:xfrm rot="5400000">
            <a:off x="7690644" y="3885406"/>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8" name="Straight Connector 17"/>
          <p:cNvCxnSpPr/>
          <p:nvPr/>
        </p:nvCxnSpPr>
        <p:spPr bwMode="auto">
          <a:xfrm>
            <a:off x="5867400" y="2057400"/>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9" name="Straight Connector 18"/>
          <p:cNvCxnSpPr/>
          <p:nvPr/>
        </p:nvCxnSpPr>
        <p:spPr bwMode="auto">
          <a:xfrm>
            <a:off x="5867400" y="29702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20" name="Straight Connector 19"/>
          <p:cNvCxnSpPr/>
          <p:nvPr/>
        </p:nvCxnSpPr>
        <p:spPr bwMode="auto">
          <a:xfrm>
            <a:off x="5867400" y="3883025"/>
            <a:ext cx="4572000" cy="1588"/>
          </a:xfrm>
          <a:prstGeom prst="line">
            <a:avLst/>
          </a:prstGeom>
          <a:solidFill>
            <a:schemeClr val="accent1"/>
          </a:solidFill>
          <a:ln w="38100" cap="flat" cmpd="sng" algn="ctr">
            <a:solidFill>
              <a:schemeClr val="accent2">
                <a:lumMod val="50000"/>
              </a:schemeClr>
            </a:solidFill>
            <a:prstDash val="solid"/>
            <a:round/>
            <a:headEnd type="none" w="med" len="med"/>
            <a:tailEnd type="none" w="med" len="med"/>
          </a:ln>
          <a:effectLst/>
        </p:spPr>
      </p:cxnSp>
      <p:cxnSp>
        <p:nvCxnSpPr>
          <p:cNvPr id="21" name="Straight Connector 20"/>
          <p:cNvCxnSpPr/>
          <p:nvPr/>
        </p:nvCxnSpPr>
        <p:spPr bwMode="auto">
          <a:xfrm>
            <a:off x="5867400" y="4795839"/>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22" name="Straight Connector 21"/>
          <p:cNvCxnSpPr/>
          <p:nvPr/>
        </p:nvCxnSpPr>
        <p:spPr bwMode="auto">
          <a:xfrm>
            <a:off x="5867400" y="5708650"/>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sp>
        <p:nvSpPr>
          <p:cNvPr id="5151" name="TextBox 23"/>
          <p:cNvSpPr txBox="1">
            <a:spLocks noChangeArrowheads="1"/>
          </p:cNvSpPr>
          <p:nvPr/>
        </p:nvSpPr>
        <p:spPr bwMode="auto">
          <a:xfrm>
            <a:off x="5181600" y="6172200"/>
            <a:ext cx="781050" cy="369888"/>
          </a:xfrm>
          <a:prstGeom prst="rect">
            <a:avLst/>
          </a:prstGeom>
          <a:noFill/>
          <a:ln w="9525">
            <a:noFill/>
            <a:miter lim="800000"/>
            <a:headEnd/>
            <a:tailEnd/>
          </a:ln>
        </p:spPr>
        <p:txBody>
          <a:bodyPr wrap="none">
            <a:spAutoFit/>
          </a:bodyPr>
          <a:lstStyle/>
          <a:p>
            <a:r>
              <a:rPr lang="en-US">
                <a:latin typeface="Times New Roman" pitchFamily="18" charset="0"/>
              </a:rPr>
              <a:t>(-1,-1)</a:t>
            </a:r>
          </a:p>
        </p:txBody>
      </p:sp>
      <p:sp>
        <p:nvSpPr>
          <p:cNvPr id="5152" name="TextBox 24"/>
          <p:cNvSpPr txBox="1">
            <a:spLocks noChangeArrowheads="1"/>
          </p:cNvSpPr>
          <p:nvPr/>
        </p:nvSpPr>
        <p:spPr bwMode="auto">
          <a:xfrm>
            <a:off x="9906001" y="1219200"/>
            <a:ext cx="627063" cy="369888"/>
          </a:xfrm>
          <a:prstGeom prst="rect">
            <a:avLst/>
          </a:prstGeom>
          <a:noFill/>
          <a:ln w="9525">
            <a:noFill/>
            <a:miter lim="800000"/>
            <a:headEnd/>
            <a:tailEnd/>
          </a:ln>
        </p:spPr>
        <p:txBody>
          <a:bodyPr wrap="none">
            <a:spAutoFit/>
          </a:bodyPr>
          <a:lstStyle/>
          <a:p>
            <a:r>
              <a:rPr lang="en-US">
                <a:latin typeface="Times New Roman" pitchFamily="18" charset="0"/>
              </a:rPr>
              <a:t>(1,1)</a:t>
            </a:r>
          </a:p>
        </p:txBody>
      </p:sp>
      <p:graphicFrame>
        <p:nvGraphicFramePr>
          <p:cNvPr id="5122" name="Object 2"/>
          <p:cNvGraphicFramePr>
            <a:graphicFrameLocks noChangeAspect="1"/>
          </p:cNvGraphicFramePr>
          <p:nvPr>
            <p:extLst/>
          </p:nvPr>
        </p:nvGraphicFramePr>
        <p:xfrm>
          <a:off x="6146800" y="3187700"/>
          <a:ext cx="914400" cy="268288"/>
        </p:xfrm>
        <a:graphic>
          <a:graphicData uri="http://schemas.openxmlformats.org/presentationml/2006/ole">
            <mc:AlternateContent xmlns:mc="http://schemas.openxmlformats.org/markup-compatibility/2006">
              <mc:Choice xmlns:v="urn:schemas-microsoft-com:vml" Requires="v">
                <p:oleObj spid="_x0000_s5176" name="Equation" r:id="rId4" imgW="914400" imgH="267840" progId="Equation.DSMT4">
                  <p:embed/>
                </p:oleObj>
              </mc:Choice>
              <mc:Fallback>
                <p:oleObj name="Equation" r:id="rId4" imgW="914400" imgH="267840" progId="Equation.DSMT4">
                  <p:embed/>
                  <p:pic>
                    <p:nvPicPr>
                      <p:cNvPr id="512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6800" y="3187700"/>
                        <a:ext cx="914400" cy="268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123" name="Object 3"/>
          <p:cNvGraphicFramePr>
            <a:graphicFrameLocks noChangeAspect="1"/>
          </p:cNvGraphicFramePr>
          <p:nvPr>
            <p:extLst/>
          </p:nvPr>
        </p:nvGraphicFramePr>
        <p:xfrm>
          <a:off x="5276850" y="1448563"/>
          <a:ext cx="419100" cy="711200"/>
        </p:xfrm>
        <a:graphic>
          <a:graphicData uri="http://schemas.openxmlformats.org/presentationml/2006/ole">
            <mc:AlternateContent xmlns:mc="http://schemas.openxmlformats.org/markup-compatibility/2006">
              <mc:Choice xmlns:v="urn:schemas-microsoft-com:vml" Requires="v">
                <p:oleObj spid="_x0000_s5177" name="Equation" r:id="rId6" imgW="419040" imgH="711000" progId="Equation.DSMT4">
                  <p:embed/>
                </p:oleObj>
              </mc:Choice>
              <mc:Fallback>
                <p:oleObj name="Equation" r:id="rId6" imgW="419040" imgH="711000" progId="Equation.DSMT4">
                  <p:embed/>
                  <p:pic>
                    <p:nvPicPr>
                      <p:cNvPr id="512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6850" y="1448563"/>
                        <a:ext cx="419100"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124" name="Object 4"/>
          <p:cNvGraphicFramePr>
            <a:graphicFrameLocks noChangeAspect="1"/>
          </p:cNvGraphicFramePr>
          <p:nvPr>
            <p:extLst/>
          </p:nvPr>
        </p:nvGraphicFramePr>
        <p:xfrm>
          <a:off x="2400300" y="4597400"/>
          <a:ext cx="1993900" cy="711200"/>
        </p:xfrm>
        <a:graphic>
          <a:graphicData uri="http://schemas.openxmlformats.org/presentationml/2006/ole">
            <mc:AlternateContent xmlns:mc="http://schemas.openxmlformats.org/markup-compatibility/2006">
              <mc:Choice xmlns:v="urn:schemas-microsoft-com:vml" Requires="v">
                <p:oleObj spid="_x0000_s5178" name="Equation" r:id="rId8" imgW="1993680" imgH="711000" progId="Equation.DSMT4">
                  <p:embed/>
                </p:oleObj>
              </mc:Choice>
              <mc:Fallback>
                <p:oleObj name="Equation" r:id="rId8" imgW="1993680" imgH="711000" progId="Equation.DSMT4">
                  <p:embed/>
                  <p:pic>
                    <p:nvPicPr>
                      <p:cNvPr id="512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0300" y="4597400"/>
                        <a:ext cx="1993900"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125" name="Object 5"/>
          <p:cNvGraphicFramePr>
            <a:graphicFrameLocks noChangeAspect="1"/>
          </p:cNvGraphicFramePr>
          <p:nvPr/>
        </p:nvGraphicFramePr>
        <p:xfrm>
          <a:off x="8242300" y="457200"/>
          <a:ext cx="2044700" cy="711200"/>
        </p:xfrm>
        <a:graphic>
          <a:graphicData uri="http://schemas.openxmlformats.org/presentationml/2006/ole">
            <mc:AlternateContent xmlns:mc="http://schemas.openxmlformats.org/markup-compatibility/2006">
              <mc:Choice xmlns:v="urn:schemas-microsoft-com:vml" Requires="v">
                <p:oleObj spid="_x0000_s5179" name="Equation" r:id="rId10" imgW="2044440" imgH="711000" progId="Equation.DSMT4">
                  <p:embed/>
                </p:oleObj>
              </mc:Choice>
              <mc:Fallback>
                <p:oleObj name="Equation" r:id="rId10" imgW="2044440" imgH="711000" progId="Equation.DSMT4">
                  <p:embed/>
                  <p:pic>
                    <p:nvPicPr>
                      <p:cNvPr id="5125"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42300" y="457200"/>
                        <a:ext cx="2044700"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126" name="Object 6"/>
          <p:cNvGraphicFramePr>
            <a:graphicFrameLocks noChangeAspect="1"/>
          </p:cNvGraphicFramePr>
          <p:nvPr>
            <p:extLst/>
          </p:nvPr>
        </p:nvGraphicFramePr>
        <p:xfrm>
          <a:off x="2476500" y="3427413"/>
          <a:ext cx="1917700" cy="711200"/>
        </p:xfrm>
        <a:graphic>
          <a:graphicData uri="http://schemas.openxmlformats.org/presentationml/2006/ole">
            <mc:AlternateContent xmlns:mc="http://schemas.openxmlformats.org/markup-compatibility/2006">
              <mc:Choice xmlns:v="urn:schemas-microsoft-com:vml" Requires="v">
                <p:oleObj spid="_x0000_s5180" name="Equation" r:id="rId12" imgW="1917360" imgH="711000" progId="Equation.DSMT4">
                  <p:embed/>
                </p:oleObj>
              </mc:Choice>
              <mc:Fallback>
                <p:oleObj name="Equation" r:id="rId12" imgW="1917360" imgH="711000" progId="Equation.DSMT4">
                  <p:embed/>
                  <p:pic>
                    <p:nvPicPr>
                      <p:cNvPr id="5126"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6500" y="3427413"/>
                        <a:ext cx="1917700"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 name="Group 36"/>
          <p:cNvGrpSpPr>
            <a:grpSpLocks/>
          </p:cNvGrpSpPr>
          <p:nvPr/>
        </p:nvGrpSpPr>
        <p:grpSpPr bwMode="auto">
          <a:xfrm>
            <a:off x="5954713" y="2728913"/>
            <a:ext cx="4430712" cy="2311400"/>
            <a:chOff x="4205288" y="2728913"/>
            <a:chExt cx="4430712" cy="2311400"/>
          </a:xfrm>
        </p:grpSpPr>
        <p:sp>
          <p:nvSpPr>
            <p:cNvPr id="38" name="Freeform 10"/>
            <p:cNvSpPr>
              <a:spLocks/>
            </p:cNvSpPr>
            <p:nvPr/>
          </p:nvSpPr>
          <p:spPr bwMode="auto">
            <a:xfrm>
              <a:off x="4205288" y="2728913"/>
              <a:ext cx="4430712" cy="2311400"/>
            </a:xfrm>
            <a:custGeom>
              <a:avLst/>
              <a:gdLst/>
              <a:ahLst/>
              <a:cxnLst>
                <a:cxn ang="0">
                  <a:pos x="294" y="301"/>
                </a:cxn>
                <a:cxn ang="0">
                  <a:pos x="0" y="301"/>
                </a:cxn>
                <a:cxn ang="0">
                  <a:pos x="196" y="502"/>
                </a:cxn>
                <a:cxn ang="0">
                  <a:pos x="436" y="993"/>
                </a:cxn>
                <a:cxn ang="0">
                  <a:pos x="675" y="1138"/>
                </a:cxn>
                <a:cxn ang="0">
                  <a:pos x="979" y="1456"/>
                </a:cxn>
                <a:cxn ang="0">
                  <a:pos x="2106" y="1456"/>
                </a:cxn>
                <a:cxn ang="0">
                  <a:pos x="2448" y="1054"/>
                </a:cxn>
                <a:cxn ang="0">
                  <a:pos x="2742" y="803"/>
                </a:cxn>
                <a:cxn ang="0">
                  <a:pos x="2791" y="502"/>
                </a:cxn>
                <a:cxn ang="0">
                  <a:pos x="2595" y="402"/>
                </a:cxn>
                <a:cxn ang="0">
                  <a:pos x="2252" y="402"/>
                </a:cxn>
                <a:cxn ang="0">
                  <a:pos x="2203" y="301"/>
                </a:cxn>
                <a:cxn ang="0">
                  <a:pos x="1567" y="201"/>
                </a:cxn>
                <a:cxn ang="0">
                  <a:pos x="1714" y="0"/>
                </a:cxn>
                <a:cxn ang="0">
                  <a:pos x="1371" y="0"/>
                </a:cxn>
                <a:cxn ang="0">
                  <a:pos x="1567" y="201"/>
                </a:cxn>
                <a:cxn ang="0">
                  <a:pos x="882" y="301"/>
                </a:cxn>
                <a:cxn ang="0">
                  <a:pos x="686" y="803"/>
                </a:cxn>
                <a:cxn ang="0">
                  <a:pos x="539" y="703"/>
                </a:cxn>
                <a:cxn ang="0">
                  <a:pos x="294" y="301"/>
                </a:cxn>
              </a:cxnLst>
              <a:rect l="0" t="0" r="r" b="b"/>
              <a:pathLst>
                <a:path w="2791" h="1456">
                  <a:moveTo>
                    <a:pt x="294" y="301"/>
                  </a:moveTo>
                  <a:lnTo>
                    <a:pt x="0" y="301"/>
                  </a:lnTo>
                  <a:lnTo>
                    <a:pt x="196" y="502"/>
                  </a:lnTo>
                  <a:lnTo>
                    <a:pt x="436" y="993"/>
                  </a:lnTo>
                  <a:lnTo>
                    <a:pt x="675" y="1138"/>
                  </a:lnTo>
                  <a:lnTo>
                    <a:pt x="979" y="1456"/>
                  </a:lnTo>
                  <a:lnTo>
                    <a:pt x="2106" y="1456"/>
                  </a:lnTo>
                  <a:lnTo>
                    <a:pt x="2448" y="1054"/>
                  </a:lnTo>
                  <a:lnTo>
                    <a:pt x="2742" y="803"/>
                  </a:lnTo>
                  <a:lnTo>
                    <a:pt x="2791" y="502"/>
                  </a:lnTo>
                  <a:lnTo>
                    <a:pt x="2595" y="402"/>
                  </a:lnTo>
                  <a:lnTo>
                    <a:pt x="2252" y="402"/>
                  </a:lnTo>
                  <a:lnTo>
                    <a:pt x="2203" y="301"/>
                  </a:lnTo>
                  <a:lnTo>
                    <a:pt x="1567" y="201"/>
                  </a:lnTo>
                  <a:lnTo>
                    <a:pt x="1714" y="0"/>
                  </a:lnTo>
                  <a:lnTo>
                    <a:pt x="1371" y="0"/>
                  </a:lnTo>
                  <a:lnTo>
                    <a:pt x="1567" y="201"/>
                  </a:lnTo>
                  <a:lnTo>
                    <a:pt x="882" y="301"/>
                  </a:lnTo>
                  <a:lnTo>
                    <a:pt x="686" y="803"/>
                  </a:lnTo>
                  <a:lnTo>
                    <a:pt x="539" y="703"/>
                  </a:lnTo>
                  <a:lnTo>
                    <a:pt x="294" y="301"/>
                  </a:lnTo>
                  <a:close/>
                </a:path>
              </a:pathLst>
            </a:custGeom>
            <a:noFill/>
            <a:ln w="38100" cap="flat">
              <a:solidFill>
                <a:schemeClr val="accent6">
                  <a:lumMod val="75000"/>
                </a:schemeClr>
              </a:solidFill>
              <a:prstDash val="solid"/>
              <a:miter lim="800000"/>
              <a:headEnd/>
              <a:tailEnd/>
            </a:ln>
          </p:spPr>
          <p:txBody>
            <a:bodyPr/>
            <a:lstStyle/>
            <a:p>
              <a:pPr>
                <a:defRPr/>
              </a:pPr>
              <a:endParaRPr lang="en-US"/>
            </a:p>
          </p:txBody>
        </p:sp>
        <p:sp>
          <p:nvSpPr>
            <p:cNvPr id="39" name="Freeform 11"/>
            <p:cNvSpPr>
              <a:spLocks/>
            </p:cNvSpPr>
            <p:nvPr/>
          </p:nvSpPr>
          <p:spPr bwMode="auto">
            <a:xfrm>
              <a:off x="7858125" y="3525838"/>
              <a:ext cx="622300" cy="717550"/>
            </a:xfrm>
            <a:custGeom>
              <a:avLst/>
              <a:gdLst/>
              <a:ahLst/>
              <a:cxnLst>
                <a:cxn ang="0">
                  <a:pos x="294" y="0"/>
                </a:cxn>
                <a:cxn ang="0">
                  <a:pos x="392" y="50"/>
                </a:cxn>
                <a:cxn ang="0">
                  <a:pos x="343" y="251"/>
                </a:cxn>
                <a:cxn ang="0">
                  <a:pos x="98" y="452"/>
                </a:cxn>
                <a:cxn ang="0">
                  <a:pos x="0" y="0"/>
                </a:cxn>
                <a:cxn ang="0">
                  <a:pos x="294" y="0"/>
                </a:cxn>
              </a:cxnLst>
              <a:rect l="0" t="0" r="r" b="b"/>
              <a:pathLst>
                <a:path w="392" h="452">
                  <a:moveTo>
                    <a:pt x="294" y="0"/>
                  </a:moveTo>
                  <a:lnTo>
                    <a:pt x="392" y="50"/>
                  </a:lnTo>
                  <a:lnTo>
                    <a:pt x="343" y="251"/>
                  </a:lnTo>
                  <a:lnTo>
                    <a:pt x="98" y="452"/>
                  </a:lnTo>
                  <a:lnTo>
                    <a:pt x="0" y="0"/>
                  </a:lnTo>
                  <a:lnTo>
                    <a:pt x="294" y="0"/>
                  </a:lnTo>
                  <a:close/>
                </a:path>
              </a:pathLst>
            </a:custGeom>
            <a:noFill/>
            <a:ln w="38100" cap="flat">
              <a:solidFill>
                <a:schemeClr val="accent6">
                  <a:lumMod val="75000"/>
                </a:schemeClr>
              </a:solidFill>
              <a:prstDash val="solid"/>
              <a:miter lim="800000"/>
              <a:headEnd/>
              <a:tailEnd/>
            </a:ln>
          </p:spPr>
          <p:txBody>
            <a:bodyPr/>
            <a:lstStyle/>
            <a:p>
              <a:pPr>
                <a:defRPr/>
              </a:pPr>
              <a:endParaRPr lang="en-US"/>
            </a:p>
          </p:txBody>
        </p:sp>
      </p:grpSp>
      <p:grpSp>
        <p:nvGrpSpPr>
          <p:cNvPr id="23" name="Group 40"/>
          <p:cNvGrpSpPr>
            <a:grpSpLocks/>
          </p:cNvGrpSpPr>
          <p:nvPr/>
        </p:nvGrpSpPr>
        <p:grpSpPr bwMode="auto">
          <a:xfrm>
            <a:off x="5867400" y="1700213"/>
            <a:ext cx="4572000" cy="3340100"/>
            <a:chOff x="4114800" y="1699550"/>
            <a:chExt cx="4572000" cy="3340763"/>
          </a:xfrm>
        </p:grpSpPr>
        <p:grpSp>
          <p:nvGrpSpPr>
            <p:cNvPr id="5155" name="Group 35"/>
            <p:cNvGrpSpPr>
              <a:grpSpLocks/>
            </p:cNvGrpSpPr>
            <p:nvPr/>
          </p:nvGrpSpPr>
          <p:grpSpPr bwMode="auto">
            <a:xfrm>
              <a:off x="4205288" y="2728913"/>
              <a:ext cx="4430712" cy="2311400"/>
              <a:chOff x="4205288" y="2728913"/>
              <a:chExt cx="4430712" cy="2311400"/>
            </a:xfrm>
          </p:grpSpPr>
          <p:sp>
            <p:nvSpPr>
              <p:cNvPr id="5157" name="Freeform 10"/>
              <p:cNvSpPr>
                <a:spLocks/>
              </p:cNvSpPr>
              <p:nvPr/>
            </p:nvSpPr>
            <p:spPr bwMode="auto">
              <a:xfrm>
                <a:off x="4205288" y="2728913"/>
                <a:ext cx="4430712" cy="2311400"/>
              </a:xfrm>
              <a:custGeom>
                <a:avLst/>
                <a:gdLst>
                  <a:gd name="T0" fmla="*/ 740925793 w 2791"/>
                  <a:gd name="T1" fmla="*/ 758567769 h 1456"/>
                  <a:gd name="T2" fmla="*/ 0 w 2791"/>
                  <a:gd name="T3" fmla="*/ 758567769 h 1456"/>
                  <a:gd name="T4" fmla="*/ 493950595 w 2791"/>
                  <a:gd name="T5" fmla="*/ 1265118410 h 1456"/>
                  <a:gd name="T6" fmla="*/ 1098788013 w 2791"/>
                  <a:gd name="T7" fmla="*/ 2147483647 h 1456"/>
                  <a:gd name="T8" fmla="*/ 1701104682 w 2791"/>
                  <a:gd name="T9" fmla="*/ 2147483647 h 1456"/>
                  <a:gd name="T10" fmla="*/ 2147483647 w 2791"/>
                  <a:gd name="T11" fmla="*/ 2147483647 h 1456"/>
                  <a:gd name="T12" fmla="*/ 2147483647 w 2791"/>
                  <a:gd name="T13" fmla="*/ 2147483647 h 1456"/>
                  <a:gd name="T14" fmla="*/ 2147483647 w 2791"/>
                  <a:gd name="T15" fmla="*/ 2147483647 h 1456"/>
                  <a:gd name="T16" fmla="*/ 2147483647 w 2791"/>
                  <a:gd name="T17" fmla="*/ 2023684790 h 1456"/>
                  <a:gd name="T18" fmla="*/ 2147483647 w 2791"/>
                  <a:gd name="T19" fmla="*/ 1265118410 h 1456"/>
                  <a:gd name="T20" fmla="*/ 2147483647 w 2791"/>
                  <a:gd name="T21" fmla="*/ 1013102870 h 1456"/>
                  <a:gd name="T22" fmla="*/ 2147483647 w 2791"/>
                  <a:gd name="T23" fmla="*/ 1013102870 h 1456"/>
                  <a:gd name="T24" fmla="*/ 2147483647 w 2791"/>
                  <a:gd name="T25" fmla="*/ 758567769 h 1456"/>
                  <a:gd name="T26" fmla="*/ 2147483647 w 2791"/>
                  <a:gd name="T27" fmla="*/ 506550641 h 1456"/>
                  <a:gd name="T28" fmla="*/ 2147483647 w 2791"/>
                  <a:gd name="T29" fmla="*/ 0 h 1456"/>
                  <a:gd name="T30" fmla="*/ 2147483647 w 2791"/>
                  <a:gd name="T31" fmla="*/ 0 h 1456"/>
                  <a:gd name="T32" fmla="*/ 2147483647 w 2791"/>
                  <a:gd name="T33" fmla="*/ 506550641 h 1456"/>
                  <a:gd name="T34" fmla="*/ 2147483647 w 2791"/>
                  <a:gd name="T35" fmla="*/ 758567769 h 1456"/>
                  <a:gd name="T36" fmla="*/ 1728827181 w 2791"/>
                  <a:gd name="T37" fmla="*/ 2023684790 h 1456"/>
                  <a:gd name="T38" fmla="*/ 1358363193 w 2791"/>
                  <a:gd name="T39" fmla="*/ 1771670837 h 1456"/>
                  <a:gd name="T40" fmla="*/ 740925793 w 2791"/>
                  <a:gd name="T41" fmla="*/ 758567769 h 14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91"/>
                  <a:gd name="T64" fmla="*/ 0 h 1456"/>
                  <a:gd name="T65" fmla="*/ 2791 w 2791"/>
                  <a:gd name="T66" fmla="*/ 1456 h 14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91" h="1456">
                    <a:moveTo>
                      <a:pt x="294" y="301"/>
                    </a:moveTo>
                    <a:lnTo>
                      <a:pt x="0" y="301"/>
                    </a:lnTo>
                    <a:lnTo>
                      <a:pt x="196" y="502"/>
                    </a:lnTo>
                    <a:lnTo>
                      <a:pt x="436" y="993"/>
                    </a:lnTo>
                    <a:lnTo>
                      <a:pt x="675" y="1138"/>
                    </a:lnTo>
                    <a:lnTo>
                      <a:pt x="979" y="1456"/>
                    </a:lnTo>
                    <a:lnTo>
                      <a:pt x="2106" y="1456"/>
                    </a:lnTo>
                    <a:lnTo>
                      <a:pt x="2448" y="1054"/>
                    </a:lnTo>
                    <a:lnTo>
                      <a:pt x="2742" y="803"/>
                    </a:lnTo>
                    <a:lnTo>
                      <a:pt x="2791" y="502"/>
                    </a:lnTo>
                    <a:lnTo>
                      <a:pt x="2595" y="402"/>
                    </a:lnTo>
                    <a:lnTo>
                      <a:pt x="2252" y="402"/>
                    </a:lnTo>
                    <a:lnTo>
                      <a:pt x="2203" y="301"/>
                    </a:lnTo>
                    <a:lnTo>
                      <a:pt x="1567" y="201"/>
                    </a:lnTo>
                    <a:lnTo>
                      <a:pt x="1714" y="0"/>
                    </a:lnTo>
                    <a:lnTo>
                      <a:pt x="1371" y="0"/>
                    </a:lnTo>
                    <a:lnTo>
                      <a:pt x="1567" y="201"/>
                    </a:lnTo>
                    <a:lnTo>
                      <a:pt x="882" y="301"/>
                    </a:lnTo>
                    <a:lnTo>
                      <a:pt x="686" y="803"/>
                    </a:lnTo>
                    <a:lnTo>
                      <a:pt x="539" y="703"/>
                    </a:lnTo>
                    <a:lnTo>
                      <a:pt x="294" y="301"/>
                    </a:lnTo>
                    <a:close/>
                  </a:path>
                </a:pathLst>
              </a:custGeom>
              <a:noFill/>
              <a:ln w="38100">
                <a:solidFill>
                  <a:srgbClr val="FF0000"/>
                </a:solidFill>
                <a:miter lim="800000"/>
                <a:headEnd/>
                <a:tailEnd/>
              </a:ln>
            </p:spPr>
            <p:txBody>
              <a:bodyPr/>
              <a:lstStyle/>
              <a:p>
                <a:endParaRPr lang="en-US">
                  <a:latin typeface="Times New Roman" pitchFamily="18" charset="0"/>
                </a:endParaRPr>
              </a:p>
            </p:txBody>
          </p:sp>
          <p:sp>
            <p:nvSpPr>
              <p:cNvPr id="5158" name="Freeform 11"/>
              <p:cNvSpPr>
                <a:spLocks/>
              </p:cNvSpPr>
              <p:nvPr/>
            </p:nvSpPr>
            <p:spPr bwMode="auto">
              <a:xfrm>
                <a:off x="7858125" y="3525838"/>
                <a:ext cx="622300" cy="717550"/>
              </a:xfrm>
              <a:custGeom>
                <a:avLst/>
                <a:gdLst>
                  <a:gd name="T0" fmla="*/ 740925905 w 392"/>
                  <a:gd name="T1" fmla="*/ 0 h 452"/>
                  <a:gd name="T2" fmla="*/ 987901339 w 392"/>
                  <a:gd name="T3" fmla="*/ 126007828 h 452"/>
                  <a:gd name="T4" fmla="*/ 864414515 w 392"/>
                  <a:gd name="T5" fmla="*/ 632558453 h 452"/>
                  <a:gd name="T6" fmla="*/ 246975335 w 392"/>
                  <a:gd name="T7" fmla="*/ 1139110714 h 452"/>
                  <a:gd name="T8" fmla="*/ 0 w 392"/>
                  <a:gd name="T9" fmla="*/ 0 h 452"/>
                  <a:gd name="T10" fmla="*/ 740925905 w 392"/>
                  <a:gd name="T11" fmla="*/ 0 h 452"/>
                  <a:gd name="T12" fmla="*/ 0 60000 65536"/>
                  <a:gd name="T13" fmla="*/ 0 60000 65536"/>
                  <a:gd name="T14" fmla="*/ 0 60000 65536"/>
                  <a:gd name="T15" fmla="*/ 0 60000 65536"/>
                  <a:gd name="T16" fmla="*/ 0 60000 65536"/>
                  <a:gd name="T17" fmla="*/ 0 60000 65536"/>
                  <a:gd name="T18" fmla="*/ 0 w 392"/>
                  <a:gd name="T19" fmla="*/ 0 h 452"/>
                  <a:gd name="T20" fmla="*/ 392 w 392"/>
                  <a:gd name="T21" fmla="*/ 452 h 452"/>
                </a:gdLst>
                <a:ahLst/>
                <a:cxnLst>
                  <a:cxn ang="T12">
                    <a:pos x="T0" y="T1"/>
                  </a:cxn>
                  <a:cxn ang="T13">
                    <a:pos x="T2" y="T3"/>
                  </a:cxn>
                  <a:cxn ang="T14">
                    <a:pos x="T4" y="T5"/>
                  </a:cxn>
                  <a:cxn ang="T15">
                    <a:pos x="T6" y="T7"/>
                  </a:cxn>
                  <a:cxn ang="T16">
                    <a:pos x="T8" y="T9"/>
                  </a:cxn>
                  <a:cxn ang="T17">
                    <a:pos x="T10" y="T11"/>
                  </a:cxn>
                </a:cxnLst>
                <a:rect l="T18" t="T19" r="T20" b="T21"/>
                <a:pathLst>
                  <a:path w="392" h="452">
                    <a:moveTo>
                      <a:pt x="294" y="0"/>
                    </a:moveTo>
                    <a:lnTo>
                      <a:pt x="392" y="50"/>
                    </a:lnTo>
                    <a:lnTo>
                      <a:pt x="343" y="251"/>
                    </a:lnTo>
                    <a:lnTo>
                      <a:pt x="98" y="452"/>
                    </a:lnTo>
                    <a:lnTo>
                      <a:pt x="0" y="0"/>
                    </a:lnTo>
                    <a:lnTo>
                      <a:pt x="294" y="0"/>
                    </a:lnTo>
                    <a:close/>
                  </a:path>
                </a:pathLst>
              </a:custGeom>
              <a:noFill/>
              <a:ln w="38100">
                <a:solidFill>
                  <a:srgbClr val="FF0000"/>
                </a:solidFill>
                <a:miter lim="800000"/>
                <a:headEnd/>
                <a:tailEnd/>
              </a:ln>
            </p:spPr>
            <p:txBody>
              <a:bodyPr/>
              <a:lstStyle/>
              <a:p>
                <a:endParaRPr lang="en-US">
                  <a:latin typeface="Times New Roman" pitchFamily="18" charset="0"/>
                </a:endParaRPr>
              </a:p>
            </p:txBody>
          </p:sp>
        </p:grpSp>
        <p:sp>
          <p:nvSpPr>
            <p:cNvPr id="5156" name="Rectangle 39"/>
            <p:cNvSpPr>
              <a:spLocks noChangeArrowheads="1"/>
            </p:cNvSpPr>
            <p:nvPr/>
          </p:nvSpPr>
          <p:spPr bwMode="auto">
            <a:xfrm>
              <a:off x="4114800" y="1699550"/>
              <a:ext cx="4572000" cy="914400"/>
            </a:xfrm>
            <a:prstGeom prst="rect">
              <a:avLst/>
            </a:prstGeom>
            <a:noFill/>
            <a:ln w="9525" algn="ctr">
              <a:noFill/>
              <a:round/>
              <a:headEnd/>
              <a:tailEnd/>
            </a:ln>
          </p:spPr>
          <p:txBody>
            <a:bodyPr/>
            <a:lstStyle/>
            <a:p>
              <a:pPr algn="ctr" eaLnBrk="0" hangingPunct="0">
                <a:lnSpc>
                  <a:spcPct val="110000"/>
                </a:lnSpc>
                <a:spcBef>
                  <a:spcPct val="20000"/>
                </a:spcBef>
              </a:pPr>
              <a:endParaRPr lang="en-US" sz="2400">
                <a:latin typeface="Times New Roman" pitchFamily="18" charset="0"/>
              </a:endParaRPr>
            </a:p>
          </p:txBody>
        </p:sp>
      </p:grpSp>
      <p:graphicFrame>
        <p:nvGraphicFramePr>
          <p:cNvPr id="5127" name="Object 12"/>
          <p:cNvGraphicFramePr>
            <a:graphicFrameLocks noChangeAspect="1"/>
          </p:cNvGraphicFramePr>
          <p:nvPr/>
        </p:nvGraphicFramePr>
        <p:xfrm>
          <a:off x="5575300" y="457200"/>
          <a:ext cx="2286000" cy="736600"/>
        </p:xfrm>
        <a:graphic>
          <a:graphicData uri="http://schemas.openxmlformats.org/presentationml/2006/ole">
            <mc:AlternateContent xmlns:mc="http://schemas.openxmlformats.org/markup-compatibility/2006">
              <mc:Choice xmlns:v="urn:schemas-microsoft-com:vml" Requires="v">
                <p:oleObj spid="_x0000_s5181" name="Equation" r:id="rId14" imgW="2286000" imgH="736560" progId="Equation.3">
                  <p:embed/>
                </p:oleObj>
              </mc:Choice>
              <mc:Fallback>
                <p:oleObj name="Equation" r:id="rId14" imgW="2286000" imgH="736560" progId="Equation.3">
                  <p:embed/>
                  <p:pic>
                    <p:nvPicPr>
                      <p:cNvPr id="5127"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75300" y="457200"/>
                        <a:ext cx="2286000" cy="736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1271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5.73543E-7 L 0 0.1272 " pathEditMode="relative" rAng="0" ptsTypes="AA">
                                      <p:cBhvr>
                                        <p:cTn id="6" dur="2000" fill="hold"/>
                                        <p:tgtEl>
                                          <p:spTgt spid="23"/>
                                        </p:tgtEl>
                                        <p:attrNameLst>
                                          <p:attrName>ppt_x</p:attrName>
                                          <p:attrName>ppt_y</p:attrName>
                                        </p:attrNameLst>
                                      </p:cBhvr>
                                      <p:rCtr x="0" y="64"/>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23"/>
                                        </p:tgtEl>
                                      </p:cBhvr>
                                      <p:by x="50000" y="50000"/>
                                    </p:animScale>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2"/>
                                        </p:tgtEl>
                                      </p:cBhvr>
                                      <p:by x="50000" y="50000"/>
                                    </p:animScale>
                                  </p:childTnLst>
                                </p:cTn>
                              </p:par>
                            </p:childTnLst>
                          </p:cTn>
                        </p:par>
                        <p:par>
                          <p:cTn id="14" fill="hold">
                            <p:stCondLst>
                              <p:cond delay="2000"/>
                            </p:stCondLst>
                            <p:childTnLst>
                              <p:par>
                                <p:cTn id="15" presetID="42" presetClass="path" presetSubtype="0" accel="50000" decel="50000" fill="hold" nodeType="afterEffect">
                                  <p:stCondLst>
                                    <p:cond delay="0"/>
                                  </p:stCondLst>
                                  <p:childTnLst>
                                    <p:animMotion origin="layout" path="M 0 -1.19334E-6 L -0.00122 0.13113 " pathEditMode="relative" rAng="0" ptsTypes="AA">
                                      <p:cBhvr>
                                        <p:cTn id="16" dur="2000" fill="hold"/>
                                        <p:tgtEl>
                                          <p:spTgt spid="2"/>
                                        </p:tgtEl>
                                        <p:attrNameLst>
                                          <p:attrName>ppt_x</p:attrName>
                                          <p:attrName>ppt_y</p:attrName>
                                        </p:attrNameLst>
                                      </p:cBhvr>
                                      <p:rCtr x="-1" y="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itle 1"/>
          <p:cNvSpPr>
            <a:spLocks noGrp="1"/>
          </p:cNvSpPr>
          <p:nvPr>
            <p:ph type="title"/>
          </p:nvPr>
        </p:nvSpPr>
        <p:spPr>
          <a:xfrm>
            <a:off x="1524000" y="584200"/>
            <a:ext cx="6172200" cy="914400"/>
          </a:xfrm>
        </p:spPr>
        <p:txBody>
          <a:bodyPr>
            <a:normAutofit fontScale="90000"/>
          </a:bodyPr>
          <a:lstStyle/>
          <a:p>
            <a:pPr eaLnBrk="1" hangingPunct="1"/>
            <a:r>
              <a:rPr lang="en-US" dirty="0"/>
              <a:t>Homogeneous Coordinates</a:t>
            </a:r>
          </a:p>
        </p:txBody>
      </p:sp>
      <p:sp>
        <p:nvSpPr>
          <p:cNvPr id="6151" name="Content Placeholder 2"/>
          <p:cNvSpPr>
            <a:spLocks noGrp="1"/>
          </p:cNvSpPr>
          <p:nvPr>
            <p:ph idx="1"/>
          </p:nvPr>
        </p:nvSpPr>
        <p:spPr>
          <a:xfrm>
            <a:off x="396609" y="2020542"/>
            <a:ext cx="7610476" cy="3670767"/>
          </a:xfrm>
        </p:spPr>
        <p:txBody>
          <a:bodyPr/>
          <a:lstStyle/>
          <a:p>
            <a:pPr eaLnBrk="1" hangingPunct="1"/>
            <a:r>
              <a:rPr lang="en-US" dirty="0"/>
              <a:t>Translation by vector sum is cumbersome</a:t>
            </a:r>
          </a:p>
          <a:p>
            <a:pPr eaLnBrk="1" hangingPunct="1"/>
            <a:r>
              <a:rPr lang="en-US" dirty="0"/>
              <a:t>Add a extra coordinate</a:t>
            </a:r>
          </a:p>
          <a:p>
            <a:pPr lvl="1" eaLnBrk="1" hangingPunct="1"/>
            <a:r>
              <a:rPr lang="en-US" dirty="0"/>
              <a:t>Called the homogeneous coordinate</a:t>
            </a:r>
          </a:p>
          <a:p>
            <a:pPr lvl="1" eaLnBrk="1" hangingPunct="1"/>
            <a:r>
              <a:rPr lang="en-US" dirty="0"/>
              <a:t>For now, set to one</a:t>
            </a:r>
          </a:p>
          <a:p>
            <a:pPr eaLnBrk="1" hangingPunct="1"/>
            <a:r>
              <a:rPr lang="en-US" dirty="0"/>
              <a:t>Translation now expressed as a matrix</a:t>
            </a:r>
          </a:p>
          <a:p>
            <a:pPr eaLnBrk="1" hangingPunct="1"/>
            <a:r>
              <a:rPr lang="en-US" dirty="0"/>
              <a:t>Now we can compose scales</a:t>
            </a:r>
            <a:br>
              <a:rPr lang="en-US" dirty="0"/>
            </a:br>
            <a:r>
              <a:rPr lang="en-US" dirty="0"/>
              <a:t>and translations into a single</a:t>
            </a:r>
            <a:br>
              <a:rPr lang="en-US" dirty="0"/>
            </a:br>
            <a:r>
              <a:rPr lang="en-US" dirty="0"/>
              <a:t>matrix by matrix multiplication</a:t>
            </a:r>
          </a:p>
        </p:txBody>
      </p:sp>
      <p:graphicFrame>
        <p:nvGraphicFramePr>
          <p:cNvPr id="6146" name="Object 4"/>
          <p:cNvGraphicFramePr>
            <a:graphicFrameLocks noChangeAspect="1"/>
          </p:cNvGraphicFramePr>
          <p:nvPr/>
        </p:nvGraphicFramePr>
        <p:xfrm>
          <a:off x="7696200" y="304800"/>
          <a:ext cx="2286000" cy="736600"/>
        </p:xfrm>
        <a:graphic>
          <a:graphicData uri="http://schemas.openxmlformats.org/presentationml/2006/ole">
            <mc:AlternateContent xmlns:mc="http://schemas.openxmlformats.org/markup-compatibility/2006">
              <mc:Choice xmlns:v="urn:schemas-microsoft-com:vml" Requires="v">
                <p:oleObj spid="_x0000_s6182" name="Equation" r:id="rId4" imgW="2286000" imgH="736560" progId="Equation.DSMT4">
                  <p:embed/>
                </p:oleObj>
              </mc:Choice>
              <mc:Fallback>
                <p:oleObj name="Equation" r:id="rId4" imgW="2286000" imgH="736560" progId="Equation.DSMT4">
                  <p:embed/>
                  <p:pic>
                    <p:nvPicPr>
                      <p:cNvPr id="614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304800"/>
                        <a:ext cx="2286000" cy="736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147" name="Object 5"/>
          <p:cNvGraphicFramePr>
            <a:graphicFrameLocks noChangeAspect="1"/>
          </p:cNvGraphicFramePr>
          <p:nvPr/>
        </p:nvGraphicFramePr>
        <p:xfrm>
          <a:off x="7550150" y="3225800"/>
          <a:ext cx="2514600" cy="1117600"/>
        </p:xfrm>
        <a:graphic>
          <a:graphicData uri="http://schemas.openxmlformats.org/presentationml/2006/ole">
            <mc:AlternateContent xmlns:mc="http://schemas.openxmlformats.org/markup-compatibility/2006">
              <mc:Choice xmlns:v="urn:schemas-microsoft-com:vml" Requires="v">
                <p:oleObj spid="_x0000_s6183" name="Equation" r:id="rId6" imgW="2514600" imgH="1117440" progId="Equation.DSMT4">
                  <p:embed/>
                </p:oleObj>
              </mc:Choice>
              <mc:Fallback>
                <p:oleObj name="Equation" r:id="rId6" imgW="2514600" imgH="1117440" progId="Equation.DSMT4">
                  <p:embed/>
                  <p:pic>
                    <p:nvPicPr>
                      <p:cNvPr id="614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0150" y="3225800"/>
                        <a:ext cx="2514600" cy="1117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148" name="Object 7"/>
          <p:cNvGraphicFramePr>
            <a:graphicFrameLocks noChangeAspect="1"/>
          </p:cNvGraphicFramePr>
          <p:nvPr/>
        </p:nvGraphicFramePr>
        <p:xfrm>
          <a:off x="7848600" y="1397000"/>
          <a:ext cx="1993900" cy="711200"/>
        </p:xfrm>
        <a:graphic>
          <a:graphicData uri="http://schemas.openxmlformats.org/presentationml/2006/ole">
            <mc:AlternateContent xmlns:mc="http://schemas.openxmlformats.org/markup-compatibility/2006">
              <mc:Choice xmlns:v="urn:schemas-microsoft-com:vml" Requires="v">
                <p:oleObj spid="_x0000_s6184" name="Equation" r:id="rId8" imgW="1993680" imgH="711000" progId="Equation.DSMT4">
                  <p:embed/>
                </p:oleObj>
              </mc:Choice>
              <mc:Fallback>
                <p:oleObj name="Equation" r:id="rId8" imgW="1993680" imgH="711000" progId="Equation.DSMT4">
                  <p:embed/>
                  <p:pic>
                    <p:nvPicPr>
                      <p:cNvPr id="6148"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48600" y="1397000"/>
                        <a:ext cx="1993900"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2" name="Down Arrow 31"/>
          <p:cNvSpPr/>
          <p:nvPr/>
        </p:nvSpPr>
        <p:spPr bwMode="auto">
          <a:xfrm>
            <a:off x="7848600" y="2209800"/>
            <a:ext cx="1905000" cy="914400"/>
          </a:xfrm>
          <a:prstGeom prst="downArrow">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graphicFrame>
        <p:nvGraphicFramePr>
          <p:cNvPr id="6149" name="Object 10"/>
          <p:cNvGraphicFramePr>
            <a:graphicFrameLocks noChangeAspect="1"/>
          </p:cNvGraphicFramePr>
          <p:nvPr/>
        </p:nvGraphicFramePr>
        <p:xfrm>
          <a:off x="6324600" y="4675188"/>
          <a:ext cx="4146550" cy="1116012"/>
        </p:xfrm>
        <a:graphic>
          <a:graphicData uri="http://schemas.openxmlformats.org/presentationml/2006/ole">
            <mc:AlternateContent xmlns:mc="http://schemas.openxmlformats.org/markup-compatibility/2006">
              <mc:Choice xmlns:v="urn:schemas-microsoft-com:vml" Requires="v">
                <p:oleObj spid="_x0000_s6185" name="Equation" r:id="rId10" imgW="4152600" imgH="1117440" progId="Equation.3">
                  <p:embed/>
                </p:oleObj>
              </mc:Choice>
              <mc:Fallback>
                <p:oleObj name="Equation" r:id="rId10" imgW="4152600" imgH="1117440" progId="Equation.3">
                  <p:embed/>
                  <p:pic>
                    <p:nvPicPr>
                      <p:cNvPr id="6149"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4675188"/>
                        <a:ext cx="4146550" cy="11160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6002665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itle 1"/>
          <p:cNvSpPr>
            <a:spLocks noGrp="1"/>
          </p:cNvSpPr>
          <p:nvPr>
            <p:ph type="title"/>
          </p:nvPr>
        </p:nvSpPr>
        <p:spPr>
          <a:xfrm>
            <a:off x="1505744" y="466162"/>
            <a:ext cx="8913813" cy="914400"/>
          </a:xfrm>
        </p:spPr>
        <p:txBody>
          <a:bodyPr/>
          <a:lstStyle/>
          <a:p>
            <a:pPr eaLnBrk="1" hangingPunct="1"/>
            <a:r>
              <a:rPr lang="en-US"/>
              <a:t>Order Dependence</a:t>
            </a:r>
          </a:p>
        </p:txBody>
      </p:sp>
      <p:sp>
        <p:nvSpPr>
          <p:cNvPr id="4" name="Rectangle 3"/>
          <p:cNvSpPr/>
          <p:nvPr/>
        </p:nvSpPr>
        <p:spPr bwMode="auto">
          <a:xfrm>
            <a:off x="1765300" y="4038600"/>
            <a:ext cx="2501900" cy="2514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5" name="Rectangle 4"/>
          <p:cNvSpPr/>
          <p:nvPr/>
        </p:nvSpPr>
        <p:spPr bwMode="auto">
          <a:xfrm>
            <a:off x="1752600" y="1447800"/>
            <a:ext cx="2514600" cy="2438400"/>
          </a:xfrm>
          <a:prstGeom prst="rect">
            <a:avLst/>
          </a:prstGeom>
          <a:solidFill>
            <a:srgbClr val="FFCCC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eaLnBrk="0" hangingPunct="0">
              <a:lnSpc>
                <a:spcPct val="110000"/>
              </a:lnSpc>
              <a:spcBef>
                <a:spcPct val="20000"/>
              </a:spcBef>
              <a:defRPr/>
            </a:pPr>
            <a:endParaRPr lang="en-US" sz="2400">
              <a:latin typeface="Times New Roman" pitchFamily="18" charset="0"/>
            </a:endParaRPr>
          </a:p>
        </p:txBody>
      </p:sp>
      <p:graphicFrame>
        <p:nvGraphicFramePr>
          <p:cNvPr id="7170" name="Object 3"/>
          <p:cNvGraphicFramePr>
            <a:graphicFrameLocks noChangeAspect="1"/>
          </p:cNvGraphicFramePr>
          <p:nvPr/>
        </p:nvGraphicFramePr>
        <p:xfrm>
          <a:off x="1905000" y="1524000"/>
          <a:ext cx="2190750" cy="2324100"/>
        </p:xfrm>
        <a:graphic>
          <a:graphicData uri="http://schemas.openxmlformats.org/presentationml/2006/ole">
            <mc:AlternateContent xmlns:mc="http://schemas.openxmlformats.org/markup-compatibility/2006">
              <mc:Choice xmlns:v="urn:schemas-microsoft-com:vml" Requires="v">
                <p:oleObj spid="_x0000_s7194" name="Equation" r:id="rId4" imgW="2920680" imgH="3098520" progId="Equation.DSMT4">
                  <p:embed/>
                </p:oleObj>
              </mc:Choice>
              <mc:Fallback>
                <p:oleObj name="Equation" r:id="rId4" imgW="2920680" imgH="3098520" progId="Equation.DSMT4">
                  <p:embed/>
                  <p:pic>
                    <p:nvPicPr>
                      <p:cNvPr id="717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524000"/>
                        <a:ext cx="2190750" cy="2324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171" name="Object 4"/>
          <p:cNvGraphicFramePr>
            <a:graphicFrameLocks noChangeAspect="1"/>
          </p:cNvGraphicFramePr>
          <p:nvPr/>
        </p:nvGraphicFramePr>
        <p:xfrm>
          <a:off x="1905000" y="4127500"/>
          <a:ext cx="2190750" cy="2305050"/>
        </p:xfrm>
        <a:graphic>
          <a:graphicData uri="http://schemas.openxmlformats.org/presentationml/2006/ole">
            <mc:AlternateContent xmlns:mc="http://schemas.openxmlformats.org/markup-compatibility/2006">
              <mc:Choice xmlns:v="urn:schemas-microsoft-com:vml" Requires="v">
                <p:oleObj spid="_x0000_s7195" name="Equation" r:id="rId6" imgW="2920680" imgH="3073320" progId="Equation.DSMT4">
                  <p:embed/>
                </p:oleObj>
              </mc:Choice>
              <mc:Fallback>
                <p:oleObj name="Equation" r:id="rId6" imgW="2920680" imgH="3073320" progId="Equation.DSMT4">
                  <p:embed/>
                  <p:pic>
                    <p:nvPicPr>
                      <p:cNvPr id="7171"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4127500"/>
                        <a:ext cx="2190750" cy="23050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9" name="Rectangle 8"/>
          <p:cNvSpPr/>
          <p:nvPr/>
        </p:nvSpPr>
        <p:spPr bwMode="auto">
          <a:xfrm>
            <a:off x="5638800" y="1600200"/>
            <a:ext cx="4572000" cy="4572000"/>
          </a:xfrm>
          <a:prstGeom prst="rect">
            <a:avLst/>
          </a:prstGeom>
          <a:solidFill>
            <a:schemeClr val="accent2">
              <a:lumMod val="60000"/>
              <a:lumOff val="40000"/>
            </a:schemeClr>
          </a:solidFill>
          <a:ln w="9525"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cxnSp>
        <p:nvCxnSpPr>
          <p:cNvPr id="10" name="Straight Connector 9"/>
          <p:cNvCxnSpPr/>
          <p:nvPr/>
        </p:nvCxnSpPr>
        <p:spPr bwMode="auto">
          <a:xfrm>
            <a:off x="5638800" y="2514600"/>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1" name="Straight Connector 10"/>
          <p:cNvCxnSpPr/>
          <p:nvPr/>
        </p:nvCxnSpPr>
        <p:spPr bwMode="auto">
          <a:xfrm>
            <a:off x="5638800" y="34274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2" name="Straight Connector 11"/>
          <p:cNvCxnSpPr/>
          <p:nvPr/>
        </p:nvCxnSpPr>
        <p:spPr bwMode="auto">
          <a:xfrm>
            <a:off x="5638800" y="43418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3" name="Straight Connector 12"/>
          <p:cNvCxnSpPr/>
          <p:nvPr/>
        </p:nvCxnSpPr>
        <p:spPr bwMode="auto">
          <a:xfrm>
            <a:off x="5638800" y="52562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4" name="Straight Connector 13"/>
          <p:cNvCxnSpPr/>
          <p:nvPr/>
        </p:nvCxnSpPr>
        <p:spPr bwMode="auto">
          <a:xfrm rot="5400000">
            <a:off x="4266407" y="3886995"/>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5" name="Straight Connector 14"/>
          <p:cNvCxnSpPr/>
          <p:nvPr/>
        </p:nvCxnSpPr>
        <p:spPr bwMode="auto">
          <a:xfrm rot="5400000">
            <a:off x="5180807" y="3885407"/>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6" name="Straight Connector 15"/>
          <p:cNvCxnSpPr/>
          <p:nvPr/>
        </p:nvCxnSpPr>
        <p:spPr bwMode="auto">
          <a:xfrm rot="5400000">
            <a:off x="6095207" y="3883820"/>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7" name="Straight Connector 16"/>
          <p:cNvCxnSpPr/>
          <p:nvPr/>
        </p:nvCxnSpPr>
        <p:spPr bwMode="auto">
          <a:xfrm rot="5400000">
            <a:off x="7009607" y="3883820"/>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8" name="Straight Connector 17"/>
          <p:cNvCxnSpPr/>
          <p:nvPr/>
        </p:nvCxnSpPr>
        <p:spPr bwMode="auto">
          <a:xfrm rot="5400000">
            <a:off x="3810794" y="3885406"/>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9" name="Straight Connector 18"/>
          <p:cNvCxnSpPr/>
          <p:nvPr/>
        </p:nvCxnSpPr>
        <p:spPr bwMode="auto">
          <a:xfrm rot="5400000">
            <a:off x="4723607" y="3885407"/>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20" name="Straight Connector 19"/>
          <p:cNvCxnSpPr/>
          <p:nvPr/>
        </p:nvCxnSpPr>
        <p:spPr bwMode="auto">
          <a:xfrm rot="5400000">
            <a:off x="5636419" y="3885406"/>
            <a:ext cx="4572000" cy="1588"/>
          </a:xfrm>
          <a:prstGeom prst="line">
            <a:avLst/>
          </a:prstGeom>
          <a:solidFill>
            <a:schemeClr val="accent1"/>
          </a:solidFill>
          <a:ln w="38100" cap="flat" cmpd="sng" algn="ctr">
            <a:solidFill>
              <a:schemeClr val="accent2">
                <a:lumMod val="50000"/>
              </a:schemeClr>
            </a:solidFill>
            <a:prstDash val="solid"/>
            <a:round/>
            <a:headEnd type="none" w="med" len="med"/>
            <a:tailEnd type="none" w="med" len="med"/>
          </a:ln>
          <a:effectLst/>
        </p:spPr>
      </p:cxnSp>
      <p:cxnSp>
        <p:nvCxnSpPr>
          <p:cNvPr id="21" name="Straight Connector 20"/>
          <p:cNvCxnSpPr/>
          <p:nvPr/>
        </p:nvCxnSpPr>
        <p:spPr bwMode="auto">
          <a:xfrm rot="5400000">
            <a:off x="6549232" y="3885407"/>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22" name="Straight Connector 21"/>
          <p:cNvCxnSpPr/>
          <p:nvPr/>
        </p:nvCxnSpPr>
        <p:spPr bwMode="auto">
          <a:xfrm rot="5400000">
            <a:off x="7462044" y="3885406"/>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23" name="Straight Connector 22"/>
          <p:cNvCxnSpPr/>
          <p:nvPr/>
        </p:nvCxnSpPr>
        <p:spPr bwMode="auto">
          <a:xfrm>
            <a:off x="5638800" y="2057400"/>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24" name="Straight Connector 23"/>
          <p:cNvCxnSpPr/>
          <p:nvPr/>
        </p:nvCxnSpPr>
        <p:spPr bwMode="auto">
          <a:xfrm>
            <a:off x="5638800" y="29702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25" name="Straight Connector 24"/>
          <p:cNvCxnSpPr/>
          <p:nvPr/>
        </p:nvCxnSpPr>
        <p:spPr bwMode="auto">
          <a:xfrm>
            <a:off x="5638800" y="3883025"/>
            <a:ext cx="4572000" cy="1588"/>
          </a:xfrm>
          <a:prstGeom prst="line">
            <a:avLst/>
          </a:prstGeom>
          <a:solidFill>
            <a:schemeClr val="accent1"/>
          </a:solidFill>
          <a:ln w="38100" cap="flat" cmpd="sng" algn="ctr">
            <a:solidFill>
              <a:schemeClr val="accent2">
                <a:lumMod val="50000"/>
              </a:schemeClr>
            </a:solidFill>
            <a:prstDash val="solid"/>
            <a:round/>
            <a:headEnd type="none" w="med" len="med"/>
            <a:tailEnd type="none" w="med" len="med"/>
          </a:ln>
          <a:effectLst/>
        </p:spPr>
      </p:cxnSp>
      <p:cxnSp>
        <p:nvCxnSpPr>
          <p:cNvPr id="26" name="Straight Connector 25"/>
          <p:cNvCxnSpPr/>
          <p:nvPr/>
        </p:nvCxnSpPr>
        <p:spPr bwMode="auto">
          <a:xfrm>
            <a:off x="5638800" y="4795839"/>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27" name="Straight Connector 26"/>
          <p:cNvCxnSpPr/>
          <p:nvPr/>
        </p:nvCxnSpPr>
        <p:spPr bwMode="auto">
          <a:xfrm>
            <a:off x="5638800" y="5708650"/>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sp>
        <p:nvSpPr>
          <p:cNvPr id="7195" name="TextBox 27"/>
          <p:cNvSpPr txBox="1">
            <a:spLocks noChangeArrowheads="1"/>
          </p:cNvSpPr>
          <p:nvPr/>
        </p:nvSpPr>
        <p:spPr bwMode="auto">
          <a:xfrm>
            <a:off x="5181600" y="6172200"/>
            <a:ext cx="781050" cy="369888"/>
          </a:xfrm>
          <a:prstGeom prst="rect">
            <a:avLst/>
          </a:prstGeom>
          <a:noFill/>
          <a:ln w="9525">
            <a:noFill/>
            <a:miter lim="800000"/>
            <a:headEnd/>
            <a:tailEnd/>
          </a:ln>
        </p:spPr>
        <p:txBody>
          <a:bodyPr wrap="none">
            <a:spAutoFit/>
          </a:bodyPr>
          <a:lstStyle/>
          <a:p>
            <a:r>
              <a:rPr lang="en-US">
                <a:latin typeface="Times New Roman" pitchFamily="18" charset="0"/>
              </a:rPr>
              <a:t>(-1,-1)</a:t>
            </a:r>
          </a:p>
        </p:txBody>
      </p:sp>
      <p:graphicFrame>
        <p:nvGraphicFramePr>
          <p:cNvPr id="7172" name="Object 5"/>
          <p:cNvGraphicFramePr>
            <a:graphicFrameLocks noChangeAspect="1"/>
          </p:cNvGraphicFramePr>
          <p:nvPr/>
        </p:nvGraphicFramePr>
        <p:xfrm>
          <a:off x="5918200" y="3187700"/>
          <a:ext cx="914400" cy="268288"/>
        </p:xfrm>
        <a:graphic>
          <a:graphicData uri="http://schemas.openxmlformats.org/presentationml/2006/ole">
            <mc:AlternateContent xmlns:mc="http://schemas.openxmlformats.org/markup-compatibility/2006">
              <mc:Choice xmlns:v="urn:schemas-microsoft-com:vml" Requires="v">
                <p:oleObj spid="_x0000_s7196" name="Equation" r:id="rId8" imgW="914400" imgH="267840" progId="Equation.3">
                  <p:embed/>
                </p:oleObj>
              </mc:Choice>
              <mc:Fallback>
                <p:oleObj name="Equation" r:id="rId8" imgW="914400" imgH="267840" progId="Equation.3">
                  <p:embed/>
                  <p:pic>
                    <p:nvPicPr>
                      <p:cNvPr id="7172"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18200" y="3187700"/>
                        <a:ext cx="914400" cy="268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 name="Group 29"/>
          <p:cNvGrpSpPr>
            <a:grpSpLocks/>
          </p:cNvGrpSpPr>
          <p:nvPr/>
        </p:nvGrpSpPr>
        <p:grpSpPr bwMode="auto">
          <a:xfrm>
            <a:off x="5726113" y="2728913"/>
            <a:ext cx="4430712" cy="2311400"/>
            <a:chOff x="4205288" y="2728913"/>
            <a:chExt cx="4430712" cy="2311400"/>
          </a:xfrm>
        </p:grpSpPr>
        <p:sp>
          <p:nvSpPr>
            <p:cNvPr id="31" name="Freeform 10"/>
            <p:cNvSpPr>
              <a:spLocks/>
            </p:cNvSpPr>
            <p:nvPr/>
          </p:nvSpPr>
          <p:spPr bwMode="auto">
            <a:xfrm>
              <a:off x="4205288" y="2728913"/>
              <a:ext cx="4430712" cy="2311400"/>
            </a:xfrm>
            <a:custGeom>
              <a:avLst/>
              <a:gdLst/>
              <a:ahLst/>
              <a:cxnLst>
                <a:cxn ang="0">
                  <a:pos x="294" y="301"/>
                </a:cxn>
                <a:cxn ang="0">
                  <a:pos x="0" y="301"/>
                </a:cxn>
                <a:cxn ang="0">
                  <a:pos x="196" y="502"/>
                </a:cxn>
                <a:cxn ang="0">
                  <a:pos x="436" y="993"/>
                </a:cxn>
                <a:cxn ang="0">
                  <a:pos x="675" y="1138"/>
                </a:cxn>
                <a:cxn ang="0">
                  <a:pos x="979" y="1456"/>
                </a:cxn>
                <a:cxn ang="0">
                  <a:pos x="2106" y="1456"/>
                </a:cxn>
                <a:cxn ang="0">
                  <a:pos x="2448" y="1054"/>
                </a:cxn>
                <a:cxn ang="0">
                  <a:pos x="2742" y="803"/>
                </a:cxn>
                <a:cxn ang="0">
                  <a:pos x="2791" y="502"/>
                </a:cxn>
                <a:cxn ang="0">
                  <a:pos x="2595" y="402"/>
                </a:cxn>
                <a:cxn ang="0">
                  <a:pos x="2252" y="402"/>
                </a:cxn>
                <a:cxn ang="0">
                  <a:pos x="2203" y="301"/>
                </a:cxn>
                <a:cxn ang="0">
                  <a:pos x="1567" y="201"/>
                </a:cxn>
                <a:cxn ang="0">
                  <a:pos x="1714" y="0"/>
                </a:cxn>
                <a:cxn ang="0">
                  <a:pos x="1371" y="0"/>
                </a:cxn>
                <a:cxn ang="0">
                  <a:pos x="1567" y="201"/>
                </a:cxn>
                <a:cxn ang="0">
                  <a:pos x="882" y="301"/>
                </a:cxn>
                <a:cxn ang="0">
                  <a:pos x="686" y="803"/>
                </a:cxn>
                <a:cxn ang="0">
                  <a:pos x="539" y="703"/>
                </a:cxn>
                <a:cxn ang="0">
                  <a:pos x="294" y="301"/>
                </a:cxn>
              </a:cxnLst>
              <a:rect l="0" t="0" r="r" b="b"/>
              <a:pathLst>
                <a:path w="2791" h="1456">
                  <a:moveTo>
                    <a:pt x="294" y="301"/>
                  </a:moveTo>
                  <a:lnTo>
                    <a:pt x="0" y="301"/>
                  </a:lnTo>
                  <a:lnTo>
                    <a:pt x="196" y="502"/>
                  </a:lnTo>
                  <a:lnTo>
                    <a:pt x="436" y="993"/>
                  </a:lnTo>
                  <a:lnTo>
                    <a:pt x="675" y="1138"/>
                  </a:lnTo>
                  <a:lnTo>
                    <a:pt x="979" y="1456"/>
                  </a:lnTo>
                  <a:lnTo>
                    <a:pt x="2106" y="1456"/>
                  </a:lnTo>
                  <a:lnTo>
                    <a:pt x="2448" y="1054"/>
                  </a:lnTo>
                  <a:lnTo>
                    <a:pt x="2742" y="803"/>
                  </a:lnTo>
                  <a:lnTo>
                    <a:pt x="2791" y="502"/>
                  </a:lnTo>
                  <a:lnTo>
                    <a:pt x="2595" y="402"/>
                  </a:lnTo>
                  <a:lnTo>
                    <a:pt x="2252" y="402"/>
                  </a:lnTo>
                  <a:lnTo>
                    <a:pt x="2203" y="301"/>
                  </a:lnTo>
                  <a:lnTo>
                    <a:pt x="1567" y="201"/>
                  </a:lnTo>
                  <a:lnTo>
                    <a:pt x="1714" y="0"/>
                  </a:lnTo>
                  <a:lnTo>
                    <a:pt x="1371" y="0"/>
                  </a:lnTo>
                  <a:lnTo>
                    <a:pt x="1567" y="201"/>
                  </a:lnTo>
                  <a:lnTo>
                    <a:pt x="882" y="301"/>
                  </a:lnTo>
                  <a:lnTo>
                    <a:pt x="686" y="803"/>
                  </a:lnTo>
                  <a:lnTo>
                    <a:pt x="539" y="703"/>
                  </a:lnTo>
                  <a:lnTo>
                    <a:pt x="294" y="301"/>
                  </a:lnTo>
                  <a:close/>
                </a:path>
              </a:pathLst>
            </a:custGeom>
            <a:noFill/>
            <a:ln w="38100" cap="flat">
              <a:solidFill>
                <a:schemeClr val="accent6">
                  <a:lumMod val="75000"/>
                </a:schemeClr>
              </a:solidFill>
              <a:prstDash val="solid"/>
              <a:miter lim="800000"/>
              <a:headEnd/>
              <a:tailEnd/>
            </a:ln>
          </p:spPr>
          <p:txBody>
            <a:bodyPr/>
            <a:lstStyle/>
            <a:p>
              <a:pPr>
                <a:defRPr/>
              </a:pPr>
              <a:endParaRPr lang="en-US"/>
            </a:p>
          </p:txBody>
        </p:sp>
        <p:sp>
          <p:nvSpPr>
            <p:cNvPr id="32" name="Freeform 11"/>
            <p:cNvSpPr>
              <a:spLocks/>
            </p:cNvSpPr>
            <p:nvPr/>
          </p:nvSpPr>
          <p:spPr bwMode="auto">
            <a:xfrm>
              <a:off x="7858125" y="3525838"/>
              <a:ext cx="622300" cy="717550"/>
            </a:xfrm>
            <a:custGeom>
              <a:avLst/>
              <a:gdLst/>
              <a:ahLst/>
              <a:cxnLst>
                <a:cxn ang="0">
                  <a:pos x="294" y="0"/>
                </a:cxn>
                <a:cxn ang="0">
                  <a:pos x="392" y="50"/>
                </a:cxn>
                <a:cxn ang="0">
                  <a:pos x="343" y="251"/>
                </a:cxn>
                <a:cxn ang="0">
                  <a:pos x="98" y="452"/>
                </a:cxn>
                <a:cxn ang="0">
                  <a:pos x="0" y="0"/>
                </a:cxn>
                <a:cxn ang="0">
                  <a:pos x="294" y="0"/>
                </a:cxn>
              </a:cxnLst>
              <a:rect l="0" t="0" r="r" b="b"/>
              <a:pathLst>
                <a:path w="392" h="452">
                  <a:moveTo>
                    <a:pt x="294" y="0"/>
                  </a:moveTo>
                  <a:lnTo>
                    <a:pt x="392" y="50"/>
                  </a:lnTo>
                  <a:lnTo>
                    <a:pt x="343" y="251"/>
                  </a:lnTo>
                  <a:lnTo>
                    <a:pt x="98" y="452"/>
                  </a:lnTo>
                  <a:lnTo>
                    <a:pt x="0" y="0"/>
                  </a:lnTo>
                  <a:lnTo>
                    <a:pt x="294" y="0"/>
                  </a:lnTo>
                  <a:close/>
                </a:path>
              </a:pathLst>
            </a:custGeom>
            <a:noFill/>
            <a:ln w="38100" cap="flat">
              <a:solidFill>
                <a:schemeClr val="accent6">
                  <a:lumMod val="75000"/>
                </a:schemeClr>
              </a:solidFill>
              <a:prstDash val="solid"/>
              <a:miter lim="800000"/>
              <a:headEnd/>
              <a:tailEnd/>
            </a:ln>
          </p:spPr>
          <p:txBody>
            <a:bodyPr/>
            <a:lstStyle/>
            <a:p>
              <a:pPr>
                <a:defRPr/>
              </a:pPr>
              <a:endParaRPr lang="en-US"/>
            </a:p>
          </p:txBody>
        </p:sp>
      </p:grpSp>
      <p:grpSp>
        <p:nvGrpSpPr>
          <p:cNvPr id="3" name="Group 32"/>
          <p:cNvGrpSpPr>
            <a:grpSpLocks/>
          </p:cNvGrpSpPr>
          <p:nvPr/>
        </p:nvGrpSpPr>
        <p:grpSpPr bwMode="auto">
          <a:xfrm>
            <a:off x="5638800" y="1700213"/>
            <a:ext cx="4572000" cy="3340100"/>
            <a:chOff x="4114800" y="1699550"/>
            <a:chExt cx="4572000" cy="3340763"/>
          </a:xfrm>
        </p:grpSpPr>
        <p:grpSp>
          <p:nvGrpSpPr>
            <p:cNvPr id="7198" name="Group 35"/>
            <p:cNvGrpSpPr>
              <a:grpSpLocks/>
            </p:cNvGrpSpPr>
            <p:nvPr/>
          </p:nvGrpSpPr>
          <p:grpSpPr bwMode="auto">
            <a:xfrm>
              <a:off x="4205288" y="2728913"/>
              <a:ext cx="4430712" cy="2311400"/>
              <a:chOff x="4205288" y="2728913"/>
              <a:chExt cx="4430712" cy="2311400"/>
            </a:xfrm>
          </p:grpSpPr>
          <p:sp>
            <p:nvSpPr>
              <p:cNvPr id="7200" name="Freeform 10"/>
              <p:cNvSpPr>
                <a:spLocks/>
              </p:cNvSpPr>
              <p:nvPr/>
            </p:nvSpPr>
            <p:spPr bwMode="auto">
              <a:xfrm>
                <a:off x="4205288" y="2728913"/>
                <a:ext cx="4430712" cy="2311400"/>
              </a:xfrm>
              <a:custGeom>
                <a:avLst/>
                <a:gdLst>
                  <a:gd name="T0" fmla="*/ 740925793 w 2791"/>
                  <a:gd name="T1" fmla="*/ 758567769 h 1456"/>
                  <a:gd name="T2" fmla="*/ 0 w 2791"/>
                  <a:gd name="T3" fmla="*/ 758567769 h 1456"/>
                  <a:gd name="T4" fmla="*/ 493950595 w 2791"/>
                  <a:gd name="T5" fmla="*/ 1265118410 h 1456"/>
                  <a:gd name="T6" fmla="*/ 1098788013 w 2791"/>
                  <a:gd name="T7" fmla="*/ 2147483647 h 1456"/>
                  <a:gd name="T8" fmla="*/ 1701104682 w 2791"/>
                  <a:gd name="T9" fmla="*/ 2147483647 h 1456"/>
                  <a:gd name="T10" fmla="*/ 2147483647 w 2791"/>
                  <a:gd name="T11" fmla="*/ 2147483647 h 1456"/>
                  <a:gd name="T12" fmla="*/ 2147483647 w 2791"/>
                  <a:gd name="T13" fmla="*/ 2147483647 h 1456"/>
                  <a:gd name="T14" fmla="*/ 2147483647 w 2791"/>
                  <a:gd name="T15" fmla="*/ 2147483647 h 1456"/>
                  <a:gd name="T16" fmla="*/ 2147483647 w 2791"/>
                  <a:gd name="T17" fmla="*/ 2023684790 h 1456"/>
                  <a:gd name="T18" fmla="*/ 2147483647 w 2791"/>
                  <a:gd name="T19" fmla="*/ 1265118410 h 1456"/>
                  <a:gd name="T20" fmla="*/ 2147483647 w 2791"/>
                  <a:gd name="T21" fmla="*/ 1013102870 h 1456"/>
                  <a:gd name="T22" fmla="*/ 2147483647 w 2791"/>
                  <a:gd name="T23" fmla="*/ 1013102870 h 1456"/>
                  <a:gd name="T24" fmla="*/ 2147483647 w 2791"/>
                  <a:gd name="T25" fmla="*/ 758567769 h 1456"/>
                  <a:gd name="T26" fmla="*/ 2147483647 w 2791"/>
                  <a:gd name="T27" fmla="*/ 506550641 h 1456"/>
                  <a:gd name="T28" fmla="*/ 2147483647 w 2791"/>
                  <a:gd name="T29" fmla="*/ 0 h 1456"/>
                  <a:gd name="T30" fmla="*/ 2147483647 w 2791"/>
                  <a:gd name="T31" fmla="*/ 0 h 1456"/>
                  <a:gd name="T32" fmla="*/ 2147483647 w 2791"/>
                  <a:gd name="T33" fmla="*/ 506550641 h 1456"/>
                  <a:gd name="T34" fmla="*/ 2147483647 w 2791"/>
                  <a:gd name="T35" fmla="*/ 758567769 h 1456"/>
                  <a:gd name="T36" fmla="*/ 1728827181 w 2791"/>
                  <a:gd name="T37" fmla="*/ 2023684790 h 1456"/>
                  <a:gd name="T38" fmla="*/ 1358363193 w 2791"/>
                  <a:gd name="T39" fmla="*/ 1771670837 h 1456"/>
                  <a:gd name="T40" fmla="*/ 740925793 w 2791"/>
                  <a:gd name="T41" fmla="*/ 758567769 h 14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91"/>
                  <a:gd name="T64" fmla="*/ 0 h 1456"/>
                  <a:gd name="T65" fmla="*/ 2791 w 2791"/>
                  <a:gd name="T66" fmla="*/ 1456 h 14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91" h="1456">
                    <a:moveTo>
                      <a:pt x="294" y="301"/>
                    </a:moveTo>
                    <a:lnTo>
                      <a:pt x="0" y="301"/>
                    </a:lnTo>
                    <a:lnTo>
                      <a:pt x="196" y="502"/>
                    </a:lnTo>
                    <a:lnTo>
                      <a:pt x="436" y="993"/>
                    </a:lnTo>
                    <a:lnTo>
                      <a:pt x="675" y="1138"/>
                    </a:lnTo>
                    <a:lnTo>
                      <a:pt x="979" y="1456"/>
                    </a:lnTo>
                    <a:lnTo>
                      <a:pt x="2106" y="1456"/>
                    </a:lnTo>
                    <a:lnTo>
                      <a:pt x="2448" y="1054"/>
                    </a:lnTo>
                    <a:lnTo>
                      <a:pt x="2742" y="803"/>
                    </a:lnTo>
                    <a:lnTo>
                      <a:pt x="2791" y="502"/>
                    </a:lnTo>
                    <a:lnTo>
                      <a:pt x="2595" y="402"/>
                    </a:lnTo>
                    <a:lnTo>
                      <a:pt x="2252" y="402"/>
                    </a:lnTo>
                    <a:lnTo>
                      <a:pt x="2203" y="301"/>
                    </a:lnTo>
                    <a:lnTo>
                      <a:pt x="1567" y="201"/>
                    </a:lnTo>
                    <a:lnTo>
                      <a:pt x="1714" y="0"/>
                    </a:lnTo>
                    <a:lnTo>
                      <a:pt x="1371" y="0"/>
                    </a:lnTo>
                    <a:lnTo>
                      <a:pt x="1567" y="201"/>
                    </a:lnTo>
                    <a:lnTo>
                      <a:pt x="882" y="301"/>
                    </a:lnTo>
                    <a:lnTo>
                      <a:pt x="686" y="803"/>
                    </a:lnTo>
                    <a:lnTo>
                      <a:pt x="539" y="703"/>
                    </a:lnTo>
                    <a:lnTo>
                      <a:pt x="294" y="301"/>
                    </a:lnTo>
                    <a:close/>
                  </a:path>
                </a:pathLst>
              </a:custGeom>
              <a:noFill/>
              <a:ln w="38100">
                <a:solidFill>
                  <a:srgbClr val="FF0000"/>
                </a:solidFill>
                <a:miter lim="800000"/>
                <a:headEnd/>
                <a:tailEnd/>
              </a:ln>
            </p:spPr>
            <p:txBody>
              <a:bodyPr/>
              <a:lstStyle/>
              <a:p>
                <a:endParaRPr lang="en-US">
                  <a:latin typeface="Times New Roman" pitchFamily="18" charset="0"/>
                </a:endParaRPr>
              </a:p>
            </p:txBody>
          </p:sp>
          <p:sp>
            <p:nvSpPr>
              <p:cNvPr id="7201" name="Freeform 11"/>
              <p:cNvSpPr>
                <a:spLocks/>
              </p:cNvSpPr>
              <p:nvPr/>
            </p:nvSpPr>
            <p:spPr bwMode="auto">
              <a:xfrm>
                <a:off x="7858125" y="3525838"/>
                <a:ext cx="622300" cy="717550"/>
              </a:xfrm>
              <a:custGeom>
                <a:avLst/>
                <a:gdLst>
                  <a:gd name="T0" fmla="*/ 740925905 w 392"/>
                  <a:gd name="T1" fmla="*/ 0 h 452"/>
                  <a:gd name="T2" fmla="*/ 987901339 w 392"/>
                  <a:gd name="T3" fmla="*/ 126007828 h 452"/>
                  <a:gd name="T4" fmla="*/ 864414515 w 392"/>
                  <a:gd name="T5" fmla="*/ 632558453 h 452"/>
                  <a:gd name="T6" fmla="*/ 246975335 w 392"/>
                  <a:gd name="T7" fmla="*/ 1139110714 h 452"/>
                  <a:gd name="T8" fmla="*/ 0 w 392"/>
                  <a:gd name="T9" fmla="*/ 0 h 452"/>
                  <a:gd name="T10" fmla="*/ 740925905 w 392"/>
                  <a:gd name="T11" fmla="*/ 0 h 452"/>
                  <a:gd name="T12" fmla="*/ 0 60000 65536"/>
                  <a:gd name="T13" fmla="*/ 0 60000 65536"/>
                  <a:gd name="T14" fmla="*/ 0 60000 65536"/>
                  <a:gd name="T15" fmla="*/ 0 60000 65536"/>
                  <a:gd name="T16" fmla="*/ 0 60000 65536"/>
                  <a:gd name="T17" fmla="*/ 0 60000 65536"/>
                  <a:gd name="T18" fmla="*/ 0 w 392"/>
                  <a:gd name="T19" fmla="*/ 0 h 452"/>
                  <a:gd name="T20" fmla="*/ 392 w 392"/>
                  <a:gd name="T21" fmla="*/ 452 h 452"/>
                </a:gdLst>
                <a:ahLst/>
                <a:cxnLst>
                  <a:cxn ang="T12">
                    <a:pos x="T0" y="T1"/>
                  </a:cxn>
                  <a:cxn ang="T13">
                    <a:pos x="T2" y="T3"/>
                  </a:cxn>
                  <a:cxn ang="T14">
                    <a:pos x="T4" y="T5"/>
                  </a:cxn>
                  <a:cxn ang="T15">
                    <a:pos x="T6" y="T7"/>
                  </a:cxn>
                  <a:cxn ang="T16">
                    <a:pos x="T8" y="T9"/>
                  </a:cxn>
                  <a:cxn ang="T17">
                    <a:pos x="T10" y="T11"/>
                  </a:cxn>
                </a:cxnLst>
                <a:rect l="T18" t="T19" r="T20" b="T21"/>
                <a:pathLst>
                  <a:path w="392" h="452">
                    <a:moveTo>
                      <a:pt x="294" y="0"/>
                    </a:moveTo>
                    <a:lnTo>
                      <a:pt x="392" y="50"/>
                    </a:lnTo>
                    <a:lnTo>
                      <a:pt x="343" y="251"/>
                    </a:lnTo>
                    <a:lnTo>
                      <a:pt x="98" y="452"/>
                    </a:lnTo>
                    <a:lnTo>
                      <a:pt x="0" y="0"/>
                    </a:lnTo>
                    <a:lnTo>
                      <a:pt x="294" y="0"/>
                    </a:lnTo>
                    <a:close/>
                  </a:path>
                </a:pathLst>
              </a:custGeom>
              <a:noFill/>
              <a:ln w="38100">
                <a:solidFill>
                  <a:srgbClr val="FF0000"/>
                </a:solidFill>
                <a:miter lim="800000"/>
                <a:headEnd/>
                <a:tailEnd/>
              </a:ln>
            </p:spPr>
            <p:txBody>
              <a:bodyPr/>
              <a:lstStyle/>
              <a:p>
                <a:endParaRPr lang="en-US">
                  <a:latin typeface="Times New Roman" pitchFamily="18" charset="0"/>
                </a:endParaRPr>
              </a:p>
            </p:txBody>
          </p:sp>
        </p:grpSp>
        <p:sp>
          <p:nvSpPr>
            <p:cNvPr id="7199" name="Rectangle 34"/>
            <p:cNvSpPr>
              <a:spLocks noChangeArrowheads="1"/>
            </p:cNvSpPr>
            <p:nvPr/>
          </p:nvSpPr>
          <p:spPr bwMode="auto">
            <a:xfrm>
              <a:off x="4114800" y="1699550"/>
              <a:ext cx="4572000" cy="914400"/>
            </a:xfrm>
            <a:prstGeom prst="rect">
              <a:avLst/>
            </a:prstGeom>
            <a:noFill/>
            <a:ln w="9525" algn="ctr">
              <a:noFill/>
              <a:round/>
              <a:headEnd/>
              <a:tailEnd/>
            </a:ln>
          </p:spPr>
          <p:txBody>
            <a:bodyPr/>
            <a:lstStyle/>
            <a:p>
              <a:pPr algn="ctr" eaLnBrk="0" hangingPunct="0">
                <a:lnSpc>
                  <a:spcPct val="110000"/>
                </a:lnSpc>
                <a:spcBef>
                  <a:spcPct val="20000"/>
                </a:spcBef>
              </a:pPr>
              <a:endParaRPr lang="en-US" sz="2400">
                <a:latin typeface="Times New Roman" pitchFamily="18" charset="0"/>
              </a:endParaRPr>
            </a:p>
          </p:txBody>
        </p:sp>
      </p:grpSp>
    </p:spTree>
    <p:extLst>
      <p:ext uri="{BB962C8B-B14F-4D97-AF65-F5344CB8AC3E}">
        <p14:creationId xmlns:p14="http://schemas.microsoft.com/office/powerpoint/2010/main" val="3726433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5.73543E-7 L 0 0.1272 " pathEditMode="relative" rAng="0" ptsTypes="AA">
                                      <p:cBhvr>
                                        <p:cTn id="6" dur="2000" fill="hold"/>
                                        <p:tgtEl>
                                          <p:spTgt spid="3"/>
                                        </p:tgtEl>
                                        <p:attrNameLst>
                                          <p:attrName>ppt_x</p:attrName>
                                          <p:attrName>ppt_y</p:attrName>
                                        </p:attrNameLst>
                                      </p:cBhvr>
                                      <p:rCtr x="0" y="64"/>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3"/>
                                        </p:tgtEl>
                                      </p:cBhvr>
                                      <p:by x="50000" y="50000"/>
                                    </p:animScale>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2"/>
                                        </p:tgtEl>
                                      </p:cBhvr>
                                      <p:by x="50000" y="50000"/>
                                    </p:animScale>
                                  </p:childTnLst>
                                </p:cTn>
                              </p:par>
                            </p:childTnLst>
                          </p:cTn>
                        </p:par>
                        <p:par>
                          <p:cTn id="14" fill="hold">
                            <p:stCondLst>
                              <p:cond delay="2000"/>
                            </p:stCondLst>
                            <p:childTnLst>
                              <p:par>
                                <p:cTn id="15" presetID="42" presetClass="path" presetSubtype="0" accel="50000" decel="50000" fill="hold" nodeType="afterEffect">
                                  <p:stCondLst>
                                    <p:cond delay="0"/>
                                  </p:stCondLst>
                                  <p:childTnLst>
                                    <p:animMotion origin="layout" path="M 0 -1.19334E-6 L -0.00122 0.13113 " pathEditMode="relative" rAng="0" ptsTypes="AA">
                                      <p:cBhvr>
                                        <p:cTn id="16" dur="2000" fill="hold"/>
                                        <p:tgtEl>
                                          <p:spTgt spid="2"/>
                                        </p:tgtEl>
                                        <p:attrNameLst>
                                          <p:attrName>ppt_x</p:attrName>
                                          <p:attrName>ppt_y</p:attrName>
                                        </p:attrNameLst>
                                      </p:cBhvr>
                                      <p:rCtr x="-1" y="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EA10C-FA43-4A6D-B529-CAD658D0598E}"/>
              </a:ext>
            </a:extLst>
          </p:cNvPr>
          <p:cNvSpPr>
            <a:spLocks noGrp="1"/>
          </p:cNvSpPr>
          <p:nvPr>
            <p:ph type="title"/>
          </p:nvPr>
        </p:nvSpPr>
        <p:spPr>
          <a:xfrm>
            <a:off x="304800" y="0"/>
            <a:ext cx="10515600" cy="1325563"/>
          </a:xfrm>
        </p:spPr>
        <p:txBody>
          <a:bodyPr/>
          <a:lstStyle/>
          <a:p>
            <a:r>
              <a:rPr lang="en-US" dirty="0"/>
              <a:t>Meshes of Triangles</a:t>
            </a:r>
          </a:p>
        </p:txBody>
      </p:sp>
      <p:sp>
        <p:nvSpPr>
          <p:cNvPr id="3" name="Content Placeholder 2">
            <a:extLst>
              <a:ext uri="{FF2B5EF4-FFF2-40B4-BE49-F238E27FC236}">
                <a16:creationId xmlns:a16="http://schemas.microsoft.com/office/drawing/2014/main" id="{0ED54557-6708-46B2-8319-12ED8C3441CB}"/>
              </a:ext>
            </a:extLst>
          </p:cNvPr>
          <p:cNvSpPr>
            <a:spLocks noGrp="1"/>
          </p:cNvSpPr>
          <p:nvPr>
            <p:ph idx="1"/>
          </p:nvPr>
        </p:nvSpPr>
        <p:spPr>
          <a:xfrm>
            <a:off x="205740" y="1825625"/>
            <a:ext cx="3002280" cy="4351338"/>
          </a:xfrm>
        </p:spPr>
        <p:txBody>
          <a:bodyPr>
            <a:normAutofit fontScale="92500" lnSpcReduction="10000"/>
          </a:bodyPr>
          <a:lstStyle/>
          <a:p>
            <a:r>
              <a:rPr lang="en-US" dirty="0"/>
              <a:t>Why triangles?</a:t>
            </a:r>
            <a:br>
              <a:rPr lang="en-US" dirty="0"/>
            </a:br>
            <a:br>
              <a:rPr lang="en-US" dirty="0"/>
            </a:br>
            <a:r>
              <a:rPr lang="en-US" dirty="0"/>
              <a:t>Anyone have any suggestions as to why they are so popular for modeling?</a:t>
            </a:r>
          </a:p>
          <a:p>
            <a:pPr marL="0" indent="0">
              <a:buNone/>
            </a:pPr>
            <a:endParaRPr lang="en-US" dirty="0"/>
          </a:p>
          <a:p>
            <a:r>
              <a:rPr lang="en-US" dirty="0"/>
              <a:t>Any other ways we could represent shapes?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1506" name="Picture 2" descr="Related image">
            <a:extLst>
              <a:ext uri="{FF2B5EF4-FFF2-40B4-BE49-F238E27FC236}">
                <a16:creationId xmlns:a16="http://schemas.microsoft.com/office/drawing/2014/main" id="{F9CE1753-5E36-4EB1-BEC3-6FF08FEC2CB8}"/>
              </a:ext>
            </a:extLst>
          </p:cNvPr>
          <p:cNvPicPr>
            <a:picLocks noChangeAspect="1" noChangeArrowheads="1"/>
          </p:cNvPicPr>
          <p:nvPr/>
        </p:nvPicPr>
        <p:blipFill>
          <a:blip r:embed="rId2">
            <a:clrChange>
              <a:clrFrom>
                <a:srgbClr val="383838"/>
              </a:clrFrom>
              <a:clrTo>
                <a:srgbClr val="383838">
                  <a:alpha val="0"/>
                </a:srgbClr>
              </a:clrTo>
            </a:clrChange>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rcRect/>
          <a:stretch>
            <a:fillRect/>
          </a:stretch>
        </p:blipFill>
        <p:spPr bwMode="auto">
          <a:xfrm>
            <a:off x="3471650" y="1022882"/>
            <a:ext cx="8590809" cy="573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861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p:cNvSpPr>
            <a:spLocks noGrp="1"/>
          </p:cNvSpPr>
          <p:nvPr>
            <p:ph type="title"/>
          </p:nvPr>
        </p:nvSpPr>
        <p:spPr>
          <a:xfrm>
            <a:off x="1524001" y="334446"/>
            <a:ext cx="8913813" cy="914400"/>
          </a:xfrm>
        </p:spPr>
        <p:txBody>
          <a:bodyPr/>
          <a:lstStyle/>
          <a:p>
            <a:pPr eaLnBrk="1" hangingPunct="1"/>
            <a:r>
              <a:rPr lang="en-US"/>
              <a:t>2-D Rotation</a:t>
            </a:r>
          </a:p>
        </p:txBody>
      </p:sp>
      <p:sp>
        <p:nvSpPr>
          <p:cNvPr id="9221" name="Content Placeholder 2"/>
          <p:cNvSpPr>
            <a:spLocks noGrp="1"/>
          </p:cNvSpPr>
          <p:nvPr>
            <p:ph idx="1"/>
          </p:nvPr>
        </p:nvSpPr>
        <p:spPr/>
        <p:txBody>
          <a:bodyPr/>
          <a:lstStyle/>
          <a:p>
            <a:pPr eaLnBrk="1" hangingPunct="1"/>
            <a:r>
              <a:rPr lang="en-US" sz="2000"/>
              <a:t>Pick a point (x,y)</a:t>
            </a:r>
          </a:p>
        </p:txBody>
      </p:sp>
      <p:sp>
        <p:nvSpPr>
          <p:cNvPr id="4" name="Rectangle 3"/>
          <p:cNvSpPr/>
          <p:nvPr/>
        </p:nvSpPr>
        <p:spPr bwMode="auto">
          <a:xfrm>
            <a:off x="5943600" y="1600200"/>
            <a:ext cx="4572000" cy="4572000"/>
          </a:xfrm>
          <a:prstGeom prst="rect">
            <a:avLst/>
          </a:prstGeom>
          <a:solidFill>
            <a:schemeClr val="accent2">
              <a:lumMod val="60000"/>
              <a:lumOff val="40000"/>
            </a:schemeClr>
          </a:solidFill>
          <a:ln w="9525"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cxnSp>
        <p:nvCxnSpPr>
          <p:cNvPr id="5" name="Straight Connector 4"/>
          <p:cNvCxnSpPr/>
          <p:nvPr/>
        </p:nvCxnSpPr>
        <p:spPr bwMode="auto">
          <a:xfrm>
            <a:off x="5943600" y="2514600"/>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6" name="Straight Connector 5"/>
          <p:cNvCxnSpPr/>
          <p:nvPr/>
        </p:nvCxnSpPr>
        <p:spPr bwMode="auto">
          <a:xfrm>
            <a:off x="5943600" y="34274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7" name="Straight Connector 6"/>
          <p:cNvCxnSpPr/>
          <p:nvPr/>
        </p:nvCxnSpPr>
        <p:spPr bwMode="auto">
          <a:xfrm>
            <a:off x="5943600" y="43418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8" name="Straight Connector 7"/>
          <p:cNvCxnSpPr/>
          <p:nvPr/>
        </p:nvCxnSpPr>
        <p:spPr bwMode="auto">
          <a:xfrm>
            <a:off x="5943600" y="52562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9" name="Straight Connector 8"/>
          <p:cNvCxnSpPr/>
          <p:nvPr/>
        </p:nvCxnSpPr>
        <p:spPr bwMode="auto">
          <a:xfrm rot="5400000">
            <a:off x="4571207" y="3886995"/>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0" name="Straight Connector 9"/>
          <p:cNvCxnSpPr/>
          <p:nvPr/>
        </p:nvCxnSpPr>
        <p:spPr bwMode="auto">
          <a:xfrm rot="5400000">
            <a:off x="5485607" y="3885407"/>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1" name="Straight Connector 10"/>
          <p:cNvCxnSpPr/>
          <p:nvPr/>
        </p:nvCxnSpPr>
        <p:spPr bwMode="auto">
          <a:xfrm rot="5400000">
            <a:off x="6400007" y="3883820"/>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2" name="Straight Connector 11"/>
          <p:cNvCxnSpPr/>
          <p:nvPr/>
        </p:nvCxnSpPr>
        <p:spPr bwMode="auto">
          <a:xfrm rot="5400000">
            <a:off x="7314407" y="3883820"/>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3" name="Straight Connector 12"/>
          <p:cNvCxnSpPr/>
          <p:nvPr/>
        </p:nvCxnSpPr>
        <p:spPr bwMode="auto">
          <a:xfrm rot="5400000">
            <a:off x="4115594" y="3885406"/>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4" name="Straight Connector 13"/>
          <p:cNvCxnSpPr/>
          <p:nvPr/>
        </p:nvCxnSpPr>
        <p:spPr bwMode="auto">
          <a:xfrm rot="5400000">
            <a:off x="5028407" y="3885407"/>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5" name="Straight Connector 14"/>
          <p:cNvCxnSpPr/>
          <p:nvPr/>
        </p:nvCxnSpPr>
        <p:spPr bwMode="auto">
          <a:xfrm rot="5400000">
            <a:off x="5941219" y="3885406"/>
            <a:ext cx="4572000" cy="1588"/>
          </a:xfrm>
          <a:prstGeom prst="line">
            <a:avLst/>
          </a:prstGeom>
          <a:solidFill>
            <a:schemeClr val="accent1"/>
          </a:solidFill>
          <a:ln w="38100" cap="flat" cmpd="sng" algn="ctr">
            <a:solidFill>
              <a:schemeClr val="accent2">
                <a:lumMod val="50000"/>
              </a:schemeClr>
            </a:solidFill>
            <a:prstDash val="solid"/>
            <a:round/>
            <a:headEnd type="none" w="med" len="med"/>
            <a:tailEnd type="none" w="med" len="med"/>
          </a:ln>
          <a:effectLst/>
        </p:spPr>
      </p:cxnSp>
      <p:cxnSp>
        <p:nvCxnSpPr>
          <p:cNvPr id="16" name="Straight Connector 15"/>
          <p:cNvCxnSpPr/>
          <p:nvPr/>
        </p:nvCxnSpPr>
        <p:spPr bwMode="auto">
          <a:xfrm rot="5400000">
            <a:off x="6854032" y="3885407"/>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7" name="Straight Connector 16"/>
          <p:cNvCxnSpPr/>
          <p:nvPr/>
        </p:nvCxnSpPr>
        <p:spPr bwMode="auto">
          <a:xfrm rot="5400000">
            <a:off x="7766844" y="3885406"/>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8" name="Straight Connector 17"/>
          <p:cNvCxnSpPr/>
          <p:nvPr/>
        </p:nvCxnSpPr>
        <p:spPr bwMode="auto">
          <a:xfrm>
            <a:off x="5943600" y="2057400"/>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19" name="Straight Connector 18"/>
          <p:cNvCxnSpPr/>
          <p:nvPr/>
        </p:nvCxnSpPr>
        <p:spPr bwMode="auto">
          <a:xfrm>
            <a:off x="5943600" y="2970214"/>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20" name="Straight Connector 19"/>
          <p:cNvCxnSpPr/>
          <p:nvPr/>
        </p:nvCxnSpPr>
        <p:spPr bwMode="auto">
          <a:xfrm>
            <a:off x="5943600" y="3883025"/>
            <a:ext cx="4572000" cy="1588"/>
          </a:xfrm>
          <a:prstGeom prst="line">
            <a:avLst/>
          </a:prstGeom>
          <a:solidFill>
            <a:schemeClr val="accent1"/>
          </a:solidFill>
          <a:ln w="38100" cap="flat" cmpd="sng" algn="ctr">
            <a:solidFill>
              <a:schemeClr val="accent2">
                <a:lumMod val="50000"/>
              </a:schemeClr>
            </a:solidFill>
            <a:prstDash val="solid"/>
            <a:round/>
            <a:headEnd type="none" w="med" len="med"/>
            <a:tailEnd type="none" w="med" len="med"/>
          </a:ln>
          <a:effectLst/>
        </p:spPr>
      </p:cxnSp>
      <p:cxnSp>
        <p:nvCxnSpPr>
          <p:cNvPr id="21" name="Straight Connector 20"/>
          <p:cNvCxnSpPr/>
          <p:nvPr/>
        </p:nvCxnSpPr>
        <p:spPr bwMode="auto">
          <a:xfrm>
            <a:off x="5943600" y="4795839"/>
            <a:ext cx="4572000" cy="1587"/>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cxnSp>
        <p:nvCxnSpPr>
          <p:cNvPr id="22" name="Straight Connector 21"/>
          <p:cNvCxnSpPr/>
          <p:nvPr/>
        </p:nvCxnSpPr>
        <p:spPr bwMode="auto">
          <a:xfrm>
            <a:off x="5943600" y="5708650"/>
            <a:ext cx="4572000" cy="1588"/>
          </a:xfrm>
          <a:prstGeom prst="line">
            <a:avLst/>
          </a:prstGeom>
          <a:solidFill>
            <a:schemeClr val="accent1"/>
          </a:solidFill>
          <a:ln w="9525" cap="flat" cmpd="sng" algn="ctr">
            <a:solidFill>
              <a:schemeClr val="accent2">
                <a:lumMod val="50000"/>
              </a:schemeClr>
            </a:solidFill>
            <a:prstDash val="solid"/>
            <a:round/>
            <a:headEnd type="none" w="med" len="med"/>
            <a:tailEnd type="none" w="med" len="med"/>
          </a:ln>
          <a:effectLst/>
        </p:spPr>
      </p:cxnSp>
      <p:graphicFrame>
        <p:nvGraphicFramePr>
          <p:cNvPr id="9218" name="Object 2"/>
          <p:cNvGraphicFramePr>
            <a:graphicFrameLocks noChangeAspect="1"/>
          </p:cNvGraphicFramePr>
          <p:nvPr/>
        </p:nvGraphicFramePr>
        <p:xfrm>
          <a:off x="6223000" y="3187700"/>
          <a:ext cx="914400" cy="268288"/>
        </p:xfrm>
        <a:graphic>
          <a:graphicData uri="http://schemas.openxmlformats.org/presentationml/2006/ole">
            <mc:AlternateContent xmlns:mc="http://schemas.openxmlformats.org/markup-compatibility/2006">
              <mc:Choice xmlns:v="urn:schemas-microsoft-com:vml" Requires="v">
                <p:oleObj spid="_x0000_s9234" name="Equation" r:id="rId4" imgW="914400" imgH="267840" progId="Equation.DSMT4">
                  <p:embed/>
                </p:oleObj>
              </mc:Choice>
              <mc:Fallback>
                <p:oleObj name="Equation" r:id="rId4" imgW="914400" imgH="267840" progId="Equation.DSMT4">
                  <p:embed/>
                  <p:pic>
                    <p:nvPicPr>
                      <p:cNvPr id="921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0" y="3187700"/>
                        <a:ext cx="914400" cy="268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9219" name="Object 4"/>
          <p:cNvGraphicFramePr>
            <a:graphicFrameLocks noChangeAspect="1"/>
          </p:cNvGraphicFramePr>
          <p:nvPr/>
        </p:nvGraphicFramePr>
        <p:xfrm>
          <a:off x="9667876" y="2667000"/>
          <a:ext cx="314325" cy="533400"/>
        </p:xfrm>
        <a:graphic>
          <a:graphicData uri="http://schemas.openxmlformats.org/presentationml/2006/ole">
            <mc:AlternateContent xmlns:mc="http://schemas.openxmlformats.org/markup-compatibility/2006">
              <mc:Choice xmlns:v="urn:schemas-microsoft-com:vml" Requires="v">
                <p:oleObj spid="_x0000_s9235" name="Equation" r:id="rId6" imgW="419040" imgH="711000" progId="Equation.3">
                  <p:embed/>
                </p:oleObj>
              </mc:Choice>
              <mc:Fallback>
                <p:oleObj name="Equation" r:id="rId6" imgW="419040" imgH="711000" progId="Equation.3">
                  <p:embed/>
                  <p:pic>
                    <p:nvPicPr>
                      <p:cNvPr id="9219"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7876" y="2667000"/>
                        <a:ext cx="31432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9241" name="Group 35"/>
          <p:cNvGrpSpPr>
            <a:grpSpLocks/>
          </p:cNvGrpSpPr>
          <p:nvPr/>
        </p:nvGrpSpPr>
        <p:grpSpPr bwMode="auto">
          <a:xfrm>
            <a:off x="6034088" y="2728913"/>
            <a:ext cx="4430712" cy="2311400"/>
            <a:chOff x="4205288" y="2728913"/>
            <a:chExt cx="4430712" cy="2311400"/>
          </a:xfrm>
        </p:grpSpPr>
        <p:sp>
          <p:nvSpPr>
            <p:cNvPr id="9243" name="Freeform 8"/>
            <p:cNvSpPr>
              <a:spLocks/>
            </p:cNvSpPr>
            <p:nvPr/>
          </p:nvSpPr>
          <p:spPr bwMode="auto">
            <a:xfrm>
              <a:off x="4205288" y="2728913"/>
              <a:ext cx="4430712" cy="2311400"/>
            </a:xfrm>
            <a:custGeom>
              <a:avLst/>
              <a:gdLst>
                <a:gd name="T0" fmla="*/ 740925793 w 2791"/>
                <a:gd name="T1" fmla="*/ 758567769 h 1456"/>
                <a:gd name="T2" fmla="*/ 0 w 2791"/>
                <a:gd name="T3" fmla="*/ 758567769 h 1456"/>
                <a:gd name="T4" fmla="*/ 493950595 w 2791"/>
                <a:gd name="T5" fmla="*/ 1265118410 h 1456"/>
                <a:gd name="T6" fmla="*/ 1098788013 w 2791"/>
                <a:gd name="T7" fmla="*/ 2147483647 h 1456"/>
                <a:gd name="T8" fmla="*/ 1701104682 w 2791"/>
                <a:gd name="T9" fmla="*/ 2147483647 h 1456"/>
                <a:gd name="T10" fmla="*/ 2147483647 w 2791"/>
                <a:gd name="T11" fmla="*/ 2147483647 h 1456"/>
                <a:gd name="T12" fmla="*/ 2147483647 w 2791"/>
                <a:gd name="T13" fmla="*/ 2147483647 h 1456"/>
                <a:gd name="T14" fmla="*/ 2147483647 w 2791"/>
                <a:gd name="T15" fmla="*/ 2147483647 h 1456"/>
                <a:gd name="T16" fmla="*/ 2147483647 w 2791"/>
                <a:gd name="T17" fmla="*/ 2023684790 h 1456"/>
                <a:gd name="T18" fmla="*/ 2147483647 w 2791"/>
                <a:gd name="T19" fmla="*/ 1265118410 h 1456"/>
                <a:gd name="T20" fmla="*/ 2147483647 w 2791"/>
                <a:gd name="T21" fmla="*/ 1013102870 h 1456"/>
                <a:gd name="T22" fmla="*/ 2147483647 w 2791"/>
                <a:gd name="T23" fmla="*/ 1013102870 h 1456"/>
                <a:gd name="T24" fmla="*/ 2147483647 w 2791"/>
                <a:gd name="T25" fmla="*/ 758567769 h 1456"/>
                <a:gd name="T26" fmla="*/ 2147483647 w 2791"/>
                <a:gd name="T27" fmla="*/ 506550641 h 1456"/>
                <a:gd name="T28" fmla="*/ 2147483647 w 2791"/>
                <a:gd name="T29" fmla="*/ 0 h 1456"/>
                <a:gd name="T30" fmla="*/ 2147483647 w 2791"/>
                <a:gd name="T31" fmla="*/ 0 h 1456"/>
                <a:gd name="T32" fmla="*/ 2147483647 w 2791"/>
                <a:gd name="T33" fmla="*/ 506550641 h 1456"/>
                <a:gd name="T34" fmla="*/ 2147483647 w 2791"/>
                <a:gd name="T35" fmla="*/ 758567769 h 1456"/>
                <a:gd name="T36" fmla="*/ 1728827181 w 2791"/>
                <a:gd name="T37" fmla="*/ 2023684790 h 1456"/>
                <a:gd name="T38" fmla="*/ 1358363193 w 2791"/>
                <a:gd name="T39" fmla="*/ 1771670837 h 1456"/>
                <a:gd name="T40" fmla="*/ 740925793 w 2791"/>
                <a:gd name="T41" fmla="*/ 758567769 h 14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91"/>
                <a:gd name="T64" fmla="*/ 0 h 1456"/>
                <a:gd name="T65" fmla="*/ 2791 w 2791"/>
                <a:gd name="T66" fmla="*/ 1456 h 14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91" h="1456">
                  <a:moveTo>
                    <a:pt x="294" y="301"/>
                  </a:moveTo>
                  <a:lnTo>
                    <a:pt x="0" y="301"/>
                  </a:lnTo>
                  <a:lnTo>
                    <a:pt x="196" y="502"/>
                  </a:lnTo>
                  <a:lnTo>
                    <a:pt x="436" y="993"/>
                  </a:lnTo>
                  <a:lnTo>
                    <a:pt x="675" y="1138"/>
                  </a:lnTo>
                  <a:lnTo>
                    <a:pt x="979" y="1456"/>
                  </a:lnTo>
                  <a:lnTo>
                    <a:pt x="2106" y="1456"/>
                  </a:lnTo>
                  <a:lnTo>
                    <a:pt x="2448" y="1054"/>
                  </a:lnTo>
                  <a:lnTo>
                    <a:pt x="2742" y="803"/>
                  </a:lnTo>
                  <a:lnTo>
                    <a:pt x="2791" y="502"/>
                  </a:lnTo>
                  <a:lnTo>
                    <a:pt x="2595" y="402"/>
                  </a:lnTo>
                  <a:lnTo>
                    <a:pt x="2252" y="402"/>
                  </a:lnTo>
                  <a:lnTo>
                    <a:pt x="2203" y="301"/>
                  </a:lnTo>
                  <a:lnTo>
                    <a:pt x="1567" y="201"/>
                  </a:lnTo>
                  <a:lnTo>
                    <a:pt x="1714" y="0"/>
                  </a:lnTo>
                  <a:lnTo>
                    <a:pt x="1371" y="0"/>
                  </a:lnTo>
                  <a:lnTo>
                    <a:pt x="1567" y="201"/>
                  </a:lnTo>
                  <a:lnTo>
                    <a:pt x="882" y="301"/>
                  </a:lnTo>
                  <a:lnTo>
                    <a:pt x="686" y="803"/>
                  </a:lnTo>
                  <a:lnTo>
                    <a:pt x="539" y="703"/>
                  </a:lnTo>
                  <a:lnTo>
                    <a:pt x="294" y="301"/>
                  </a:lnTo>
                  <a:close/>
                </a:path>
              </a:pathLst>
            </a:custGeom>
            <a:noFill/>
            <a:ln w="38100">
              <a:solidFill>
                <a:srgbClr val="000000"/>
              </a:solidFill>
              <a:miter lim="800000"/>
              <a:headEnd/>
              <a:tailEnd/>
            </a:ln>
          </p:spPr>
          <p:txBody>
            <a:bodyPr/>
            <a:lstStyle/>
            <a:p>
              <a:endParaRPr lang="en-US">
                <a:latin typeface="Times New Roman" pitchFamily="18" charset="0"/>
              </a:endParaRPr>
            </a:p>
          </p:txBody>
        </p:sp>
        <p:sp>
          <p:nvSpPr>
            <p:cNvPr id="9244" name="Freeform 9"/>
            <p:cNvSpPr>
              <a:spLocks/>
            </p:cNvSpPr>
            <p:nvPr/>
          </p:nvSpPr>
          <p:spPr bwMode="auto">
            <a:xfrm>
              <a:off x="7858125" y="3525838"/>
              <a:ext cx="622300" cy="717550"/>
            </a:xfrm>
            <a:custGeom>
              <a:avLst/>
              <a:gdLst>
                <a:gd name="T0" fmla="*/ 740925905 w 392"/>
                <a:gd name="T1" fmla="*/ 0 h 452"/>
                <a:gd name="T2" fmla="*/ 987901339 w 392"/>
                <a:gd name="T3" fmla="*/ 126007828 h 452"/>
                <a:gd name="T4" fmla="*/ 864414515 w 392"/>
                <a:gd name="T5" fmla="*/ 632558453 h 452"/>
                <a:gd name="T6" fmla="*/ 246975335 w 392"/>
                <a:gd name="T7" fmla="*/ 1139110714 h 452"/>
                <a:gd name="T8" fmla="*/ 0 w 392"/>
                <a:gd name="T9" fmla="*/ 0 h 452"/>
                <a:gd name="T10" fmla="*/ 740925905 w 392"/>
                <a:gd name="T11" fmla="*/ 0 h 452"/>
                <a:gd name="T12" fmla="*/ 0 60000 65536"/>
                <a:gd name="T13" fmla="*/ 0 60000 65536"/>
                <a:gd name="T14" fmla="*/ 0 60000 65536"/>
                <a:gd name="T15" fmla="*/ 0 60000 65536"/>
                <a:gd name="T16" fmla="*/ 0 60000 65536"/>
                <a:gd name="T17" fmla="*/ 0 60000 65536"/>
                <a:gd name="T18" fmla="*/ 0 w 392"/>
                <a:gd name="T19" fmla="*/ 0 h 452"/>
                <a:gd name="T20" fmla="*/ 392 w 392"/>
                <a:gd name="T21" fmla="*/ 452 h 452"/>
              </a:gdLst>
              <a:ahLst/>
              <a:cxnLst>
                <a:cxn ang="T12">
                  <a:pos x="T0" y="T1"/>
                </a:cxn>
                <a:cxn ang="T13">
                  <a:pos x="T2" y="T3"/>
                </a:cxn>
                <a:cxn ang="T14">
                  <a:pos x="T4" y="T5"/>
                </a:cxn>
                <a:cxn ang="T15">
                  <a:pos x="T6" y="T7"/>
                </a:cxn>
                <a:cxn ang="T16">
                  <a:pos x="T8" y="T9"/>
                </a:cxn>
                <a:cxn ang="T17">
                  <a:pos x="T10" y="T11"/>
                </a:cxn>
              </a:cxnLst>
              <a:rect l="T18" t="T19" r="T20" b="T21"/>
              <a:pathLst>
                <a:path w="392" h="452">
                  <a:moveTo>
                    <a:pt x="294" y="0"/>
                  </a:moveTo>
                  <a:lnTo>
                    <a:pt x="392" y="50"/>
                  </a:lnTo>
                  <a:lnTo>
                    <a:pt x="343" y="251"/>
                  </a:lnTo>
                  <a:lnTo>
                    <a:pt x="98" y="452"/>
                  </a:lnTo>
                  <a:lnTo>
                    <a:pt x="0" y="0"/>
                  </a:lnTo>
                  <a:lnTo>
                    <a:pt x="294" y="0"/>
                  </a:lnTo>
                  <a:close/>
                </a:path>
              </a:pathLst>
            </a:custGeom>
            <a:noFill/>
            <a:ln w="38100">
              <a:solidFill>
                <a:srgbClr val="000000"/>
              </a:solidFill>
              <a:miter lim="800000"/>
              <a:headEnd/>
              <a:tailEnd/>
            </a:ln>
          </p:spPr>
          <p:txBody>
            <a:bodyPr/>
            <a:lstStyle/>
            <a:p>
              <a:endParaRPr lang="en-US">
                <a:latin typeface="Times New Roman" pitchFamily="18" charset="0"/>
              </a:endParaRPr>
            </a:p>
          </p:txBody>
        </p:sp>
      </p:grpSp>
      <p:sp>
        <p:nvSpPr>
          <p:cNvPr id="9242" name="Oval 27"/>
          <p:cNvSpPr>
            <a:spLocks noChangeArrowheads="1"/>
          </p:cNvSpPr>
          <p:nvPr/>
        </p:nvSpPr>
        <p:spPr bwMode="auto">
          <a:xfrm>
            <a:off x="9448800" y="3124200"/>
            <a:ext cx="152400" cy="152400"/>
          </a:xfrm>
          <a:prstGeom prst="ellipse">
            <a:avLst/>
          </a:prstGeom>
          <a:solidFill>
            <a:schemeClr val="accent1"/>
          </a:solidFill>
          <a:ln w="9525" algn="ctr">
            <a:solidFill>
              <a:schemeClr val="tx1"/>
            </a:solidFill>
            <a:round/>
            <a:headEnd/>
            <a:tailEnd/>
          </a:ln>
        </p:spPr>
        <p:txBody>
          <a:bodyPr/>
          <a:lstStyle/>
          <a:p>
            <a:pPr algn="ctr" eaLnBrk="0" hangingPunct="0">
              <a:lnSpc>
                <a:spcPct val="110000"/>
              </a:lnSpc>
              <a:spcBef>
                <a:spcPct val="20000"/>
              </a:spcBef>
            </a:pPr>
            <a:endParaRPr lang="en-US" sz="2400">
              <a:latin typeface="Times New Roman" pitchFamily="18" charset="0"/>
            </a:endParaRPr>
          </a:p>
        </p:txBody>
      </p:sp>
    </p:spTree>
    <p:extLst>
      <p:ext uri="{BB962C8B-B14F-4D97-AF65-F5344CB8AC3E}">
        <p14:creationId xmlns:p14="http://schemas.microsoft.com/office/powerpoint/2010/main" val="402111400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1524001" y="403090"/>
            <a:ext cx="8913813" cy="914400"/>
          </a:xfrm>
        </p:spPr>
        <p:txBody>
          <a:bodyPr/>
          <a:lstStyle/>
          <a:p>
            <a:pPr eaLnBrk="1" hangingPunct="1"/>
            <a:r>
              <a:rPr lang="en-US"/>
              <a:t>2-D Rotation</a:t>
            </a:r>
          </a:p>
        </p:txBody>
      </p:sp>
      <p:sp>
        <p:nvSpPr>
          <p:cNvPr id="10244" name="Content Placeholder 2"/>
          <p:cNvSpPr>
            <a:spLocks noGrp="1"/>
          </p:cNvSpPr>
          <p:nvPr>
            <p:ph idx="1"/>
          </p:nvPr>
        </p:nvSpPr>
        <p:spPr/>
        <p:txBody>
          <a:bodyPr/>
          <a:lstStyle/>
          <a:p>
            <a:pPr eaLnBrk="1" hangingPunct="1"/>
            <a:r>
              <a:rPr lang="en-US" sz="2000"/>
              <a:t>Pick a point (x,y)</a:t>
            </a:r>
          </a:p>
          <a:p>
            <a:pPr eaLnBrk="1" hangingPunct="1"/>
            <a:r>
              <a:rPr lang="en-US" sz="2000"/>
              <a:t>Assume polar coords</a:t>
            </a:r>
          </a:p>
          <a:p>
            <a:pPr eaLnBrk="1" hangingPunct="1">
              <a:buFontTx/>
              <a:buNone/>
            </a:pPr>
            <a:r>
              <a:rPr lang="en-US" sz="2000"/>
              <a:t>	</a:t>
            </a:r>
            <a:r>
              <a:rPr lang="en-US" sz="2000" i="1"/>
              <a:t>x</a:t>
            </a:r>
            <a:r>
              <a:rPr lang="en-US" sz="2000"/>
              <a:t> = </a:t>
            </a:r>
            <a:r>
              <a:rPr lang="en-US" sz="2000" i="1"/>
              <a:t>r</a:t>
            </a:r>
            <a:r>
              <a:rPr lang="en-US" sz="2000"/>
              <a:t> cos </a:t>
            </a:r>
            <a:r>
              <a:rPr lang="en-US" sz="2000" i="1">
                <a:latin typeface="Symbol" pitchFamily="18" charset="2"/>
              </a:rPr>
              <a:t>q</a:t>
            </a:r>
            <a:r>
              <a:rPr lang="en-US" sz="2000"/>
              <a:t>, </a:t>
            </a:r>
            <a:r>
              <a:rPr lang="en-US" sz="2000" i="1"/>
              <a:t>y</a:t>
            </a:r>
            <a:r>
              <a:rPr lang="en-US" sz="2000"/>
              <a:t> = </a:t>
            </a:r>
            <a:r>
              <a:rPr lang="en-US" sz="2000" i="1"/>
              <a:t>r</a:t>
            </a:r>
            <a:r>
              <a:rPr lang="en-US" sz="2000"/>
              <a:t> sin </a:t>
            </a:r>
            <a:r>
              <a:rPr lang="en-US" sz="2000" i="1">
                <a:latin typeface="Symbol" pitchFamily="18" charset="2"/>
              </a:rPr>
              <a:t>q</a:t>
            </a:r>
          </a:p>
          <a:p>
            <a:pPr eaLnBrk="1" hangingPunct="1">
              <a:buFontTx/>
              <a:buNone/>
            </a:pPr>
            <a:endParaRPr lang="en-US" sz="2000"/>
          </a:p>
        </p:txBody>
      </p:sp>
      <p:sp>
        <p:nvSpPr>
          <p:cNvPr id="4" name="Rectangle 3"/>
          <p:cNvSpPr/>
          <p:nvPr/>
        </p:nvSpPr>
        <p:spPr bwMode="auto">
          <a:xfrm>
            <a:off x="5943600" y="1600200"/>
            <a:ext cx="4572000" cy="4572000"/>
          </a:xfrm>
          <a:prstGeom prst="rect">
            <a:avLst/>
          </a:prstGeom>
          <a:solidFill>
            <a:schemeClr val="accent2">
              <a:lumMod val="60000"/>
              <a:lumOff val="40000"/>
            </a:schemeClr>
          </a:solidFill>
          <a:ln w="9525"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cxnSp>
        <p:nvCxnSpPr>
          <p:cNvPr id="15" name="Straight Connector 14"/>
          <p:cNvCxnSpPr/>
          <p:nvPr/>
        </p:nvCxnSpPr>
        <p:spPr bwMode="auto">
          <a:xfrm rot="5400000">
            <a:off x="5941219" y="3885406"/>
            <a:ext cx="4572000" cy="1588"/>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cxnSp>
        <p:nvCxnSpPr>
          <p:cNvPr id="20" name="Straight Connector 19"/>
          <p:cNvCxnSpPr/>
          <p:nvPr/>
        </p:nvCxnSpPr>
        <p:spPr bwMode="auto">
          <a:xfrm>
            <a:off x="5943600" y="3883025"/>
            <a:ext cx="4572000" cy="1588"/>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cxnSp>
        <p:nvCxnSpPr>
          <p:cNvPr id="10248" name="Straight Connector 26"/>
          <p:cNvCxnSpPr>
            <a:cxnSpLocks noChangeShapeType="1"/>
          </p:cNvCxnSpPr>
          <p:nvPr/>
        </p:nvCxnSpPr>
        <p:spPr bwMode="auto">
          <a:xfrm flipV="1">
            <a:off x="8229600" y="3200400"/>
            <a:ext cx="1295400" cy="685800"/>
          </a:xfrm>
          <a:prstGeom prst="line">
            <a:avLst/>
          </a:prstGeom>
          <a:noFill/>
          <a:ln w="38100" algn="ctr">
            <a:solidFill>
              <a:schemeClr val="tx1"/>
            </a:solidFill>
            <a:round/>
            <a:headEnd/>
            <a:tailEnd type="arrow" w="med" len="med"/>
          </a:ln>
        </p:spPr>
      </p:cxnSp>
      <p:graphicFrame>
        <p:nvGraphicFramePr>
          <p:cNvPr id="10242" name="Object 4"/>
          <p:cNvGraphicFramePr>
            <a:graphicFrameLocks noChangeAspect="1"/>
          </p:cNvGraphicFramePr>
          <p:nvPr/>
        </p:nvGraphicFramePr>
        <p:xfrm>
          <a:off x="9667876" y="2667000"/>
          <a:ext cx="314325" cy="533400"/>
        </p:xfrm>
        <a:graphic>
          <a:graphicData uri="http://schemas.openxmlformats.org/presentationml/2006/ole">
            <mc:AlternateContent xmlns:mc="http://schemas.openxmlformats.org/markup-compatibility/2006">
              <mc:Choice xmlns:v="urn:schemas-microsoft-com:vml" Requires="v">
                <p:oleObj spid="_x0000_s10250" name="Equation" r:id="rId4" imgW="419040" imgH="711000" progId="Equation.3">
                  <p:embed/>
                </p:oleObj>
              </mc:Choice>
              <mc:Fallback>
                <p:oleObj name="Equation" r:id="rId4" imgW="419040" imgH="711000" progId="Equation.3">
                  <p:embed/>
                  <p:pic>
                    <p:nvPicPr>
                      <p:cNvPr id="1024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7876" y="2667000"/>
                        <a:ext cx="31432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3" name="Oval 32"/>
          <p:cNvSpPr/>
          <p:nvPr/>
        </p:nvSpPr>
        <p:spPr bwMode="auto">
          <a:xfrm>
            <a:off x="7772400" y="3429000"/>
            <a:ext cx="914400" cy="9144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34" name="Oval 33"/>
          <p:cNvSpPr>
            <a:spLocks noChangeAspect="1"/>
          </p:cNvSpPr>
          <p:nvPr/>
        </p:nvSpPr>
        <p:spPr bwMode="auto">
          <a:xfrm>
            <a:off x="7315200" y="2971800"/>
            <a:ext cx="1828800" cy="18288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35" name="Oval 34"/>
          <p:cNvSpPr>
            <a:spLocks noChangeAspect="1"/>
          </p:cNvSpPr>
          <p:nvPr/>
        </p:nvSpPr>
        <p:spPr bwMode="auto">
          <a:xfrm>
            <a:off x="6858000" y="2514600"/>
            <a:ext cx="2743200" cy="27432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36" name="Oval 35"/>
          <p:cNvSpPr>
            <a:spLocks noChangeAspect="1"/>
          </p:cNvSpPr>
          <p:nvPr/>
        </p:nvSpPr>
        <p:spPr bwMode="auto">
          <a:xfrm>
            <a:off x="6400800" y="2057400"/>
            <a:ext cx="3657600" cy="36576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37" name="Oval 36"/>
          <p:cNvSpPr>
            <a:spLocks noChangeAspect="1"/>
          </p:cNvSpPr>
          <p:nvPr/>
        </p:nvSpPr>
        <p:spPr bwMode="auto">
          <a:xfrm>
            <a:off x="5943600" y="1600200"/>
            <a:ext cx="4572000" cy="45720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cxnSp>
        <p:nvCxnSpPr>
          <p:cNvPr id="38" name="Straight Connector 37"/>
          <p:cNvCxnSpPr/>
          <p:nvPr/>
        </p:nvCxnSpPr>
        <p:spPr bwMode="auto">
          <a:xfrm rot="5400000">
            <a:off x="5943600" y="1600200"/>
            <a:ext cx="4572000" cy="4572000"/>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cxnSp>
        <p:nvCxnSpPr>
          <p:cNvPr id="41" name="Straight Connector 40"/>
          <p:cNvCxnSpPr/>
          <p:nvPr/>
        </p:nvCxnSpPr>
        <p:spPr bwMode="auto">
          <a:xfrm rot="16200000" flipH="1">
            <a:off x="5943600" y="1600200"/>
            <a:ext cx="4572000" cy="4572000"/>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sp>
        <p:nvSpPr>
          <p:cNvPr id="10256" name="Oval 27"/>
          <p:cNvSpPr>
            <a:spLocks noChangeArrowheads="1"/>
          </p:cNvSpPr>
          <p:nvPr/>
        </p:nvSpPr>
        <p:spPr bwMode="auto">
          <a:xfrm>
            <a:off x="9448800" y="3124200"/>
            <a:ext cx="152400" cy="152400"/>
          </a:xfrm>
          <a:prstGeom prst="ellipse">
            <a:avLst/>
          </a:prstGeom>
          <a:solidFill>
            <a:schemeClr val="accent1"/>
          </a:solidFill>
          <a:ln w="9525" algn="ctr">
            <a:solidFill>
              <a:schemeClr val="tx1"/>
            </a:solidFill>
            <a:round/>
            <a:headEnd/>
            <a:tailEnd/>
          </a:ln>
        </p:spPr>
        <p:txBody>
          <a:bodyPr/>
          <a:lstStyle/>
          <a:p>
            <a:pPr algn="ctr" eaLnBrk="0" hangingPunct="0">
              <a:lnSpc>
                <a:spcPct val="110000"/>
              </a:lnSpc>
              <a:spcBef>
                <a:spcPct val="20000"/>
              </a:spcBef>
            </a:pPr>
            <a:endParaRPr lang="en-US" sz="2400">
              <a:latin typeface="Times New Roman" pitchFamily="18" charset="0"/>
            </a:endParaRPr>
          </a:p>
        </p:txBody>
      </p:sp>
    </p:spTree>
    <p:extLst>
      <p:ext uri="{BB962C8B-B14F-4D97-AF65-F5344CB8AC3E}">
        <p14:creationId xmlns:p14="http://schemas.microsoft.com/office/powerpoint/2010/main" val="256866456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1"/>
          <p:cNvSpPr>
            <a:spLocks noGrp="1"/>
          </p:cNvSpPr>
          <p:nvPr>
            <p:ph type="title"/>
          </p:nvPr>
        </p:nvSpPr>
        <p:spPr>
          <a:xfrm>
            <a:off x="1524001" y="471735"/>
            <a:ext cx="8913813" cy="914400"/>
          </a:xfrm>
        </p:spPr>
        <p:txBody>
          <a:bodyPr/>
          <a:lstStyle/>
          <a:p>
            <a:pPr eaLnBrk="1" hangingPunct="1"/>
            <a:r>
              <a:rPr lang="en-US"/>
              <a:t>2-D Rotation</a:t>
            </a:r>
          </a:p>
        </p:txBody>
      </p:sp>
      <p:sp>
        <p:nvSpPr>
          <p:cNvPr id="11269" name="Content Placeholder 2"/>
          <p:cNvSpPr>
            <a:spLocks noGrp="1"/>
          </p:cNvSpPr>
          <p:nvPr>
            <p:ph idx="1"/>
          </p:nvPr>
        </p:nvSpPr>
        <p:spPr>
          <a:xfrm>
            <a:off x="2057399" y="2043107"/>
            <a:ext cx="7610476" cy="3670767"/>
          </a:xfrm>
        </p:spPr>
        <p:txBody>
          <a:bodyPr/>
          <a:lstStyle/>
          <a:p>
            <a:pPr eaLnBrk="1" hangingPunct="1"/>
            <a:r>
              <a:rPr lang="en-US" sz="2000" dirty="0"/>
              <a:t>Pick a point (</a:t>
            </a:r>
            <a:r>
              <a:rPr lang="en-US" sz="2000" dirty="0" err="1"/>
              <a:t>x,y</a:t>
            </a:r>
            <a:r>
              <a:rPr lang="en-US" sz="2000" dirty="0"/>
              <a:t>)</a:t>
            </a:r>
          </a:p>
          <a:p>
            <a:pPr eaLnBrk="1" hangingPunct="1"/>
            <a:r>
              <a:rPr lang="en-US" sz="2000" dirty="0"/>
              <a:t>Assume polar </a:t>
            </a:r>
            <a:r>
              <a:rPr lang="en-US" sz="2000" dirty="0" err="1"/>
              <a:t>coords</a:t>
            </a:r>
            <a:endParaRPr lang="en-US" sz="2000" dirty="0"/>
          </a:p>
          <a:p>
            <a:pPr eaLnBrk="1" hangingPunct="1">
              <a:buFontTx/>
              <a:buNone/>
            </a:pPr>
            <a:r>
              <a:rPr lang="en-US" sz="2000" dirty="0"/>
              <a:t>	</a:t>
            </a:r>
            <a:r>
              <a:rPr lang="en-US" sz="2000" i="1" dirty="0"/>
              <a:t>x</a:t>
            </a:r>
            <a:r>
              <a:rPr lang="en-US" sz="2000" dirty="0"/>
              <a:t> = </a:t>
            </a:r>
            <a:r>
              <a:rPr lang="en-US" sz="2000" i="1" dirty="0"/>
              <a:t>r</a:t>
            </a:r>
            <a:r>
              <a:rPr lang="en-US" sz="2000" dirty="0"/>
              <a:t> </a:t>
            </a:r>
            <a:r>
              <a:rPr lang="en-US" sz="2000" dirty="0" err="1"/>
              <a:t>cos</a:t>
            </a:r>
            <a:r>
              <a:rPr lang="en-US" sz="2000" dirty="0"/>
              <a:t> </a:t>
            </a:r>
            <a:r>
              <a:rPr lang="en-US" sz="2000" i="1" dirty="0">
                <a:latin typeface="Symbol" pitchFamily="18" charset="2"/>
              </a:rPr>
              <a:t>q</a:t>
            </a:r>
            <a:r>
              <a:rPr lang="en-US" sz="2000" dirty="0"/>
              <a:t>, </a:t>
            </a:r>
            <a:r>
              <a:rPr lang="en-US" sz="2000" i="1" dirty="0"/>
              <a:t>y</a:t>
            </a:r>
            <a:r>
              <a:rPr lang="en-US" sz="2000" dirty="0"/>
              <a:t> = </a:t>
            </a:r>
            <a:r>
              <a:rPr lang="en-US" sz="2000" i="1" dirty="0"/>
              <a:t>r</a:t>
            </a:r>
            <a:r>
              <a:rPr lang="en-US" sz="2000" dirty="0"/>
              <a:t> sin </a:t>
            </a:r>
            <a:r>
              <a:rPr lang="en-US" sz="2000" i="1" dirty="0">
                <a:latin typeface="Symbol" pitchFamily="18" charset="2"/>
              </a:rPr>
              <a:t>q</a:t>
            </a:r>
          </a:p>
          <a:p>
            <a:pPr eaLnBrk="1" hangingPunct="1"/>
            <a:r>
              <a:rPr lang="en-US" sz="2000" dirty="0"/>
              <a:t>Rotate about origin by </a:t>
            </a:r>
            <a:r>
              <a:rPr lang="en-US" sz="2000" i="1" dirty="0">
                <a:latin typeface="Symbol" pitchFamily="18" charset="2"/>
              </a:rPr>
              <a:t>f</a:t>
            </a:r>
          </a:p>
          <a:p>
            <a:pPr eaLnBrk="1" hangingPunct="1">
              <a:buFontTx/>
              <a:buNone/>
            </a:pPr>
            <a:r>
              <a:rPr lang="en-US" sz="2000" i="1" dirty="0"/>
              <a:t>	x’</a:t>
            </a:r>
            <a:r>
              <a:rPr lang="en-US" sz="2000" dirty="0"/>
              <a:t> = </a:t>
            </a:r>
            <a:r>
              <a:rPr lang="en-US" sz="2000" i="1" dirty="0"/>
              <a:t>r</a:t>
            </a:r>
            <a:r>
              <a:rPr lang="en-US" sz="2000" dirty="0"/>
              <a:t> </a:t>
            </a:r>
            <a:r>
              <a:rPr lang="en-US" sz="2000" dirty="0" err="1"/>
              <a:t>cos</a:t>
            </a:r>
            <a:r>
              <a:rPr lang="en-US" sz="2000" dirty="0"/>
              <a:t> </a:t>
            </a:r>
            <a:r>
              <a:rPr lang="en-US" sz="2000" i="1" dirty="0">
                <a:latin typeface="Symbol" pitchFamily="18" charset="2"/>
              </a:rPr>
              <a:t>q </a:t>
            </a:r>
            <a:r>
              <a:rPr lang="en-US" sz="2000" dirty="0"/>
              <a:t>+</a:t>
            </a:r>
            <a:r>
              <a:rPr lang="en-US" sz="2000" i="1" dirty="0">
                <a:latin typeface="Symbol" pitchFamily="18" charset="2"/>
              </a:rPr>
              <a:t>f</a:t>
            </a:r>
            <a:r>
              <a:rPr lang="en-US" sz="2000" dirty="0"/>
              <a:t>, </a:t>
            </a:r>
            <a:r>
              <a:rPr lang="en-US" sz="2000" i="1" dirty="0"/>
              <a:t>y’</a:t>
            </a:r>
            <a:r>
              <a:rPr lang="en-US" sz="2000" dirty="0"/>
              <a:t> = </a:t>
            </a:r>
            <a:r>
              <a:rPr lang="en-US" sz="2000" i="1" dirty="0"/>
              <a:t>r</a:t>
            </a:r>
            <a:r>
              <a:rPr lang="en-US" sz="2000" dirty="0"/>
              <a:t> sin </a:t>
            </a:r>
            <a:r>
              <a:rPr lang="en-US" sz="2000" i="1" dirty="0">
                <a:latin typeface="Symbol" pitchFamily="18" charset="2"/>
              </a:rPr>
              <a:t>q </a:t>
            </a:r>
            <a:r>
              <a:rPr lang="en-US" sz="2000" dirty="0"/>
              <a:t>+</a:t>
            </a:r>
            <a:r>
              <a:rPr lang="en-US" sz="2000" i="1" dirty="0">
                <a:latin typeface="Symbol" pitchFamily="18" charset="2"/>
              </a:rPr>
              <a:t>f</a:t>
            </a:r>
          </a:p>
          <a:p>
            <a:pPr eaLnBrk="1" hangingPunct="1"/>
            <a:endParaRPr lang="en-US" sz="2000" dirty="0"/>
          </a:p>
          <a:p>
            <a:pPr eaLnBrk="1" hangingPunct="1"/>
            <a:endParaRPr lang="en-US" sz="2000" dirty="0"/>
          </a:p>
        </p:txBody>
      </p:sp>
      <p:sp>
        <p:nvSpPr>
          <p:cNvPr id="4" name="Rectangle 3"/>
          <p:cNvSpPr/>
          <p:nvPr/>
        </p:nvSpPr>
        <p:spPr bwMode="auto">
          <a:xfrm>
            <a:off x="5943600" y="1600200"/>
            <a:ext cx="4572000" cy="4572000"/>
          </a:xfrm>
          <a:prstGeom prst="rect">
            <a:avLst/>
          </a:prstGeom>
          <a:solidFill>
            <a:schemeClr val="accent2">
              <a:lumMod val="60000"/>
              <a:lumOff val="40000"/>
            </a:schemeClr>
          </a:solidFill>
          <a:ln w="9525"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cxnSp>
        <p:nvCxnSpPr>
          <p:cNvPr id="15" name="Straight Connector 14"/>
          <p:cNvCxnSpPr/>
          <p:nvPr/>
        </p:nvCxnSpPr>
        <p:spPr bwMode="auto">
          <a:xfrm rot="5400000">
            <a:off x="5941219" y="3885406"/>
            <a:ext cx="4572000" cy="1588"/>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cxnSp>
        <p:nvCxnSpPr>
          <p:cNvPr id="20" name="Straight Connector 19"/>
          <p:cNvCxnSpPr/>
          <p:nvPr/>
        </p:nvCxnSpPr>
        <p:spPr bwMode="auto">
          <a:xfrm>
            <a:off x="5943600" y="3883025"/>
            <a:ext cx="4572000" cy="1588"/>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cxnSp>
        <p:nvCxnSpPr>
          <p:cNvPr id="11273" name="Straight Connector 26"/>
          <p:cNvCxnSpPr>
            <a:cxnSpLocks noChangeShapeType="1"/>
          </p:cNvCxnSpPr>
          <p:nvPr/>
        </p:nvCxnSpPr>
        <p:spPr bwMode="auto">
          <a:xfrm flipV="1">
            <a:off x="8229600" y="3200400"/>
            <a:ext cx="1295400" cy="685800"/>
          </a:xfrm>
          <a:prstGeom prst="line">
            <a:avLst/>
          </a:prstGeom>
          <a:noFill/>
          <a:ln w="38100" algn="ctr">
            <a:solidFill>
              <a:schemeClr val="tx1"/>
            </a:solidFill>
            <a:round/>
            <a:headEnd/>
            <a:tailEnd type="arrow" w="med" len="med"/>
          </a:ln>
        </p:spPr>
      </p:cxnSp>
      <p:graphicFrame>
        <p:nvGraphicFramePr>
          <p:cNvPr id="11266" name="Object 4"/>
          <p:cNvGraphicFramePr>
            <a:graphicFrameLocks noChangeAspect="1"/>
          </p:cNvGraphicFramePr>
          <p:nvPr/>
        </p:nvGraphicFramePr>
        <p:xfrm>
          <a:off x="9667876" y="2667000"/>
          <a:ext cx="314325" cy="533400"/>
        </p:xfrm>
        <a:graphic>
          <a:graphicData uri="http://schemas.openxmlformats.org/presentationml/2006/ole">
            <mc:AlternateContent xmlns:mc="http://schemas.openxmlformats.org/markup-compatibility/2006">
              <mc:Choice xmlns:v="urn:schemas-microsoft-com:vml" Requires="v">
                <p:oleObj spid="_x0000_s11282" name="Equation" r:id="rId4" imgW="419040" imgH="711000" progId="Equation.DSMT4">
                  <p:embed/>
                </p:oleObj>
              </mc:Choice>
              <mc:Fallback>
                <p:oleObj name="Equation" r:id="rId4" imgW="419040" imgH="711000" progId="Equation.DSMT4">
                  <p:embed/>
                  <p:pic>
                    <p:nvPicPr>
                      <p:cNvPr id="1126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7876" y="2667000"/>
                        <a:ext cx="31432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3" name="Oval 32"/>
          <p:cNvSpPr/>
          <p:nvPr/>
        </p:nvSpPr>
        <p:spPr bwMode="auto">
          <a:xfrm>
            <a:off x="7772400" y="3429000"/>
            <a:ext cx="914400" cy="9144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34" name="Oval 33"/>
          <p:cNvSpPr>
            <a:spLocks noChangeAspect="1"/>
          </p:cNvSpPr>
          <p:nvPr/>
        </p:nvSpPr>
        <p:spPr bwMode="auto">
          <a:xfrm>
            <a:off x="7315200" y="2971800"/>
            <a:ext cx="1828800" cy="18288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35" name="Oval 34"/>
          <p:cNvSpPr>
            <a:spLocks noChangeAspect="1"/>
          </p:cNvSpPr>
          <p:nvPr/>
        </p:nvSpPr>
        <p:spPr bwMode="auto">
          <a:xfrm>
            <a:off x="6858000" y="2514600"/>
            <a:ext cx="2743200" cy="27432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36" name="Oval 35"/>
          <p:cNvSpPr>
            <a:spLocks noChangeAspect="1"/>
          </p:cNvSpPr>
          <p:nvPr/>
        </p:nvSpPr>
        <p:spPr bwMode="auto">
          <a:xfrm>
            <a:off x="6400800" y="2057400"/>
            <a:ext cx="3657600" cy="36576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37" name="Oval 36"/>
          <p:cNvSpPr>
            <a:spLocks noChangeAspect="1"/>
          </p:cNvSpPr>
          <p:nvPr/>
        </p:nvSpPr>
        <p:spPr bwMode="auto">
          <a:xfrm>
            <a:off x="5943600" y="1600200"/>
            <a:ext cx="4572000" cy="45720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cxnSp>
        <p:nvCxnSpPr>
          <p:cNvPr id="38" name="Straight Connector 37"/>
          <p:cNvCxnSpPr/>
          <p:nvPr/>
        </p:nvCxnSpPr>
        <p:spPr bwMode="auto">
          <a:xfrm rot="5400000">
            <a:off x="5943600" y="1600200"/>
            <a:ext cx="4572000" cy="4572000"/>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cxnSp>
        <p:nvCxnSpPr>
          <p:cNvPr id="41" name="Straight Connector 40"/>
          <p:cNvCxnSpPr/>
          <p:nvPr/>
        </p:nvCxnSpPr>
        <p:spPr bwMode="auto">
          <a:xfrm rot="16200000" flipH="1">
            <a:off x="5943600" y="1600200"/>
            <a:ext cx="4572000" cy="4572000"/>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sp>
        <p:nvSpPr>
          <p:cNvPr id="11281" name="Oval 27"/>
          <p:cNvSpPr>
            <a:spLocks noChangeArrowheads="1"/>
          </p:cNvSpPr>
          <p:nvPr/>
        </p:nvSpPr>
        <p:spPr bwMode="auto">
          <a:xfrm>
            <a:off x="9448800" y="3124200"/>
            <a:ext cx="152400" cy="152400"/>
          </a:xfrm>
          <a:prstGeom prst="ellipse">
            <a:avLst/>
          </a:prstGeom>
          <a:solidFill>
            <a:schemeClr val="accent1"/>
          </a:solidFill>
          <a:ln w="9525" algn="ctr">
            <a:solidFill>
              <a:schemeClr val="tx1"/>
            </a:solidFill>
            <a:round/>
            <a:headEnd/>
            <a:tailEnd/>
          </a:ln>
        </p:spPr>
        <p:txBody>
          <a:bodyPr/>
          <a:lstStyle/>
          <a:p>
            <a:pPr algn="ctr" eaLnBrk="0" hangingPunct="0">
              <a:lnSpc>
                <a:spcPct val="110000"/>
              </a:lnSpc>
              <a:spcBef>
                <a:spcPct val="20000"/>
              </a:spcBef>
            </a:pPr>
            <a:endParaRPr lang="en-US" sz="2400">
              <a:latin typeface="Times New Roman" pitchFamily="18" charset="0"/>
            </a:endParaRPr>
          </a:p>
        </p:txBody>
      </p:sp>
      <p:cxnSp>
        <p:nvCxnSpPr>
          <p:cNvPr id="11282" name="Straight Connector 17"/>
          <p:cNvCxnSpPr>
            <a:cxnSpLocks noChangeShapeType="1"/>
          </p:cNvCxnSpPr>
          <p:nvPr/>
        </p:nvCxnSpPr>
        <p:spPr bwMode="auto">
          <a:xfrm rot="5400000" flipH="1" flipV="1">
            <a:off x="7734300" y="3009900"/>
            <a:ext cx="1371600" cy="381000"/>
          </a:xfrm>
          <a:prstGeom prst="line">
            <a:avLst/>
          </a:prstGeom>
          <a:noFill/>
          <a:ln w="38100" algn="ctr">
            <a:solidFill>
              <a:schemeClr val="tx1"/>
            </a:solidFill>
            <a:round/>
            <a:headEnd/>
            <a:tailEnd type="arrow" w="med" len="med"/>
          </a:ln>
        </p:spPr>
      </p:cxnSp>
      <p:sp>
        <p:nvSpPr>
          <p:cNvPr id="11283" name="Oval 16"/>
          <p:cNvSpPr>
            <a:spLocks noChangeArrowheads="1"/>
          </p:cNvSpPr>
          <p:nvPr/>
        </p:nvSpPr>
        <p:spPr bwMode="auto">
          <a:xfrm>
            <a:off x="8534400" y="2403475"/>
            <a:ext cx="152400" cy="152400"/>
          </a:xfrm>
          <a:prstGeom prst="ellipse">
            <a:avLst/>
          </a:prstGeom>
          <a:solidFill>
            <a:schemeClr val="accent1"/>
          </a:solidFill>
          <a:ln w="9525" algn="ctr">
            <a:solidFill>
              <a:schemeClr val="tx1"/>
            </a:solidFill>
            <a:round/>
            <a:headEnd/>
            <a:tailEnd/>
          </a:ln>
        </p:spPr>
        <p:txBody>
          <a:bodyPr/>
          <a:lstStyle/>
          <a:p>
            <a:pPr algn="ctr" eaLnBrk="0" hangingPunct="0">
              <a:lnSpc>
                <a:spcPct val="110000"/>
              </a:lnSpc>
              <a:spcBef>
                <a:spcPct val="20000"/>
              </a:spcBef>
            </a:pPr>
            <a:endParaRPr lang="en-US" sz="2400">
              <a:latin typeface="Times New Roman" pitchFamily="18" charset="0"/>
            </a:endParaRPr>
          </a:p>
        </p:txBody>
      </p:sp>
      <p:graphicFrame>
        <p:nvGraphicFramePr>
          <p:cNvPr id="11267" name="Object 3"/>
          <p:cNvGraphicFramePr>
            <a:graphicFrameLocks noChangeAspect="1"/>
          </p:cNvGraphicFramePr>
          <p:nvPr/>
        </p:nvGraphicFramePr>
        <p:xfrm>
          <a:off x="8715376" y="2057400"/>
          <a:ext cx="581025" cy="533400"/>
        </p:xfrm>
        <a:graphic>
          <a:graphicData uri="http://schemas.openxmlformats.org/presentationml/2006/ole">
            <mc:AlternateContent xmlns:mc="http://schemas.openxmlformats.org/markup-compatibility/2006">
              <mc:Choice xmlns:v="urn:schemas-microsoft-com:vml" Requires="v">
                <p:oleObj spid="_x0000_s11283" name="Equation" r:id="rId6" imgW="774360" imgH="711000" progId="Equation.3">
                  <p:embed/>
                </p:oleObj>
              </mc:Choice>
              <mc:Fallback>
                <p:oleObj name="Equation" r:id="rId6" imgW="774360" imgH="711000" progId="Equation.3">
                  <p:embed/>
                  <p:pic>
                    <p:nvPicPr>
                      <p:cNvPr id="1126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5376" y="2057400"/>
                        <a:ext cx="58102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3779653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title"/>
          </p:nvPr>
        </p:nvSpPr>
        <p:spPr>
          <a:xfrm>
            <a:off x="1524001" y="286486"/>
            <a:ext cx="8913813" cy="914400"/>
          </a:xfrm>
        </p:spPr>
        <p:txBody>
          <a:bodyPr/>
          <a:lstStyle/>
          <a:p>
            <a:pPr eaLnBrk="1" hangingPunct="1"/>
            <a:r>
              <a:rPr lang="en-US"/>
              <a:t>2-D Rotation</a:t>
            </a:r>
          </a:p>
        </p:txBody>
      </p:sp>
      <p:sp>
        <p:nvSpPr>
          <p:cNvPr id="12293" name="Content Placeholder 2"/>
          <p:cNvSpPr>
            <a:spLocks noGrp="1"/>
          </p:cNvSpPr>
          <p:nvPr>
            <p:ph idx="1"/>
          </p:nvPr>
        </p:nvSpPr>
        <p:spPr>
          <a:xfrm>
            <a:off x="1838324" y="1840475"/>
            <a:ext cx="7610476" cy="4697901"/>
          </a:xfrm>
        </p:spPr>
        <p:txBody>
          <a:bodyPr/>
          <a:lstStyle/>
          <a:p>
            <a:pPr eaLnBrk="1" hangingPunct="1"/>
            <a:r>
              <a:rPr lang="en-US" sz="2000" dirty="0"/>
              <a:t>Pick a point (</a:t>
            </a:r>
            <a:r>
              <a:rPr lang="en-US" sz="2000" dirty="0" err="1"/>
              <a:t>x,y</a:t>
            </a:r>
            <a:r>
              <a:rPr lang="en-US" sz="2000" dirty="0"/>
              <a:t>)</a:t>
            </a:r>
          </a:p>
          <a:p>
            <a:pPr eaLnBrk="1" hangingPunct="1"/>
            <a:r>
              <a:rPr lang="en-US" sz="2000" dirty="0"/>
              <a:t>Assume polar </a:t>
            </a:r>
            <a:r>
              <a:rPr lang="en-US" sz="2000" dirty="0" err="1"/>
              <a:t>coords</a:t>
            </a:r>
            <a:endParaRPr lang="en-US" sz="2000" dirty="0"/>
          </a:p>
          <a:p>
            <a:pPr eaLnBrk="1" hangingPunct="1">
              <a:buFontTx/>
              <a:buNone/>
            </a:pPr>
            <a:r>
              <a:rPr lang="en-US" sz="2000" dirty="0"/>
              <a:t>	</a:t>
            </a:r>
            <a:r>
              <a:rPr lang="en-US" sz="2000" i="1" dirty="0"/>
              <a:t>x</a:t>
            </a:r>
            <a:r>
              <a:rPr lang="en-US" sz="2000" dirty="0"/>
              <a:t> = </a:t>
            </a:r>
            <a:r>
              <a:rPr lang="en-US" sz="2000" i="1" dirty="0"/>
              <a:t>r</a:t>
            </a:r>
            <a:r>
              <a:rPr lang="en-US" sz="2000" dirty="0"/>
              <a:t> </a:t>
            </a:r>
            <a:r>
              <a:rPr lang="en-US" sz="2000" dirty="0" err="1"/>
              <a:t>cos</a:t>
            </a:r>
            <a:r>
              <a:rPr lang="en-US" sz="2000" dirty="0"/>
              <a:t> </a:t>
            </a:r>
            <a:r>
              <a:rPr lang="en-US" sz="2000" i="1" dirty="0">
                <a:latin typeface="Symbol" pitchFamily="18" charset="2"/>
              </a:rPr>
              <a:t>q</a:t>
            </a:r>
            <a:r>
              <a:rPr lang="en-US" sz="2000" dirty="0"/>
              <a:t>, </a:t>
            </a:r>
            <a:r>
              <a:rPr lang="en-US" sz="2000" i="1" dirty="0"/>
              <a:t>y</a:t>
            </a:r>
            <a:r>
              <a:rPr lang="en-US" sz="2000" dirty="0"/>
              <a:t> = </a:t>
            </a:r>
            <a:r>
              <a:rPr lang="en-US" sz="2000" i="1" dirty="0"/>
              <a:t>r</a:t>
            </a:r>
            <a:r>
              <a:rPr lang="en-US" sz="2000" dirty="0"/>
              <a:t> sin </a:t>
            </a:r>
            <a:r>
              <a:rPr lang="en-US" sz="2000" i="1" dirty="0">
                <a:latin typeface="Symbol" pitchFamily="18" charset="2"/>
              </a:rPr>
              <a:t>q</a:t>
            </a:r>
            <a:br>
              <a:rPr lang="en-US" sz="2000" i="1" dirty="0">
                <a:latin typeface="Symbol" pitchFamily="18" charset="2"/>
              </a:rPr>
            </a:br>
            <a:endParaRPr lang="en-US" sz="2000" i="1" dirty="0">
              <a:latin typeface="Symbol" pitchFamily="18" charset="2"/>
            </a:endParaRPr>
          </a:p>
          <a:p>
            <a:pPr eaLnBrk="1" hangingPunct="1"/>
            <a:r>
              <a:rPr lang="en-US" sz="2000" dirty="0"/>
              <a:t>Rotate about origin by </a:t>
            </a:r>
            <a:r>
              <a:rPr lang="en-US" sz="2000" i="1" dirty="0">
                <a:latin typeface="Symbol" pitchFamily="18" charset="2"/>
              </a:rPr>
              <a:t>f</a:t>
            </a:r>
          </a:p>
          <a:p>
            <a:pPr eaLnBrk="1" hangingPunct="1">
              <a:buFontTx/>
              <a:buNone/>
            </a:pPr>
            <a:r>
              <a:rPr lang="en-US" sz="2000" i="1" dirty="0"/>
              <a:t>	x’</a:t>
            </a:r>
            <a:r>
              <a:rPr lang="en-US" sz="2000" dirty="0"/>
              <a:t> = </a:t>
            </a:r>
            <a:r>
              <a:rPr lang="en-US" sz="2000" i="1" dirty="0"/>
              <a:t>r</a:t>
            </a:r>
            <a:r>
              <a:rPr lang="en-US" sz="2000" dirty="0"/>
              <a:t> </a:t>
            </a:r>
            <a:r>
              <a:rPr lang="en-US" sz="2000" dirty="0" err="1"/>
              <a:t>cos</a:t>
            </a:r>
            <a:r>
              <a:rPr lang="en-US" sz="2000" dirty="0"/>
              <a:t> </a:t>
            </a:r>
            <a:r>
              <a:rPr lang="en-US" sz="2000" i="1" dirty="0">
                <a:latin typeface="Symbol" pitchFamily="18" charset="2"/>
              </a:rPr>
              <a:t>q </a:t>
            </a:r>
            <a:r>
              <a:rPr lang="en-US" sz="2000" dirty="0"/>
              <a:t>+</a:t>
            </a:r>
            <a:r>
              <a:rPr lang="en-US" sz="2000" i="1" dirty="0">
                <a:latin typeface="Symbol" pitchFamily="18" charset="2"/>
              </a:rPr>
              <a:t>f</a:t>
            </a:r>
            <a:r>
              <a:rPr lang="en-US" sz="2000" dirty="0"/>
              <a:t>, </a:t>
            </a:r>
            <a:r>
              <a:rPr lang="en-US" sz="2000" i="1" dirty="0"/>
              <a:t>y’</a:t>
            </a:r>
            <a:r>
              <a:rPr lang="en-US" sz="2000" dirty="0"/>
              <a:t> = </a:t>
            </a:r>
            <a:r>
              <a:rPr lang="en-US" sz="2000" i="1" dirty="0"/>
              <a:t>r</a:t>
            </a:r>
            <a:r>
              <a:rPr lang="en-US" sz="2000" dirty="0"/>
              <a:t> sin </a:t>
            </a:r>
            <a:r>
              <a:rPr lang="en-US" sz="2000" i="1" dirty="0">
                <a:latin typeface="Symbol" pitchFamily="18" charset="2"/>
              </a:rPr>
              <a:t>q </a:t>
            </a:r>
            <a:r>
              <a:rPr lang="en-US" sz="2000" dirty="0"/>
              <a:t>+</a:t>
            </a:r>
            <a:r>
              <a:rPr lang="en-US" sz="2000" i="1" dirty="0">
                <a:latin typeface="Symbol" pitchFamily="18" charset="2"/>
              </a:rPr>
              <a:t>f</a:t>
            </a:r>
            <a:br>
              <a:rPr lang="en-US" sz="2000" i="1" dirty="0">
                <a:latin typeface="Symbol" pitchFamily="18" charset="2"/>
              </a:rPr>
            </a:br>
            <a:endParaRPr lang="en-US" sz="2000" i="1" dirty="0">
              <a:latin typeface="Symbol" pitchFamily="18" charset="2"/>
            </a:endParaRPr>
          </a:p>
          <a:p>
            <a:pPr eaLnBrk="1" hangingPunct="1"/>
            <a:r>
              <a:rPr lang="en-US" sz="2000" dirty="0"/>
              <a:t>Recall trig. identities</a:t>
            </a:r>
          </a:p>
          <a:p>
            <a:pPr eaLnBrk="1" hangingPunct="1">
              <a:buFontTx/>
              <a:buNone/>
            </a:pPr>
            <a:r>
              <a:rPr lang="en-US" sz="2000" i="1" dirty="0"/>
              <a:t>	x’</a:t>
            </a:r>
            <a:r>
              <a:rPr lang="en-US" sz="2000" dirty="0"/>
              <a:t> = </a:t>
            </a:r>
            <a:r>
              <a:rPr lang="en-US" sz="2000" i="1" dirty="0"/>
              <a:t>r</a:t>
            </a:r>
            <a:r>
              <a:rPr lang="en-US" sz="2000" dirty="0"/>
              <a:t> (</a:t>
            </a:r>
            <a:r>
              <a:rPr lang="en-US" sz="2000" dirty="0" err="1"/>
              <a:t>cos</a:t>
            </a:r>
            <a:r>
              <a:rPr lang="en-US" sz="2000" i="1" dirty="0" err="1">
                <a:latin typeface="Symbol" pitchFamily="18" charset="2"/>
              </a:rPr>
              <a:t>q</a:t>
            </a:r>
            <a:r>
              <a:rPr lang="en-US" sz="2000" dirty="0"/>
              <a:t> </a:t>
            </a:r>
            <a:r>
              <a:rPr lang="en-US" sz="2000" dirty="0" err="1"/>
              <a:t>cos</a:t>
            </a:r>
            <a:r>
              <a:rPr lang="en-US" sz="2000" i="1" dirty="0">
                <a:latin typeface="Symbol" pitchFamily="18" charset="2"/>
              </a:rPr>
              <a:t> f</a:t>
            </a:r>
            <a:r>
              <a:rPr lang="en-US" sz="2000" dirty="0"/>
              <a:t> –</a:t>
            </a:r>
            <a:r>
              <a:rPr lang="en-US" sz="2000" dirty="0" err="1"/>
              <a:t>sin</a:t>
            </a:r>
            <a:r>
              <a:rPr lang="en-US" sz="2000" i="1" dirty="0" err="1">
                <a:latin typeface="Symbol" pitchFamily="18" charset="2"/>
              </a:rPr>
              <a:t>q</a:t>
            </a:r>
            <a:r>
              <a:rPr lang="en-US" sz="2000" dirty="0"/>
              <a:t> </a:t>
            </a:r>
            <a:r>
              <a:rPr lang="en-US" sz="2000" dirty="0" err="1"/>
              <a:t>sin</a:t>
            </a:r>
            <a:r>
              <a:rPr lang="en-US" sz="2000" i="1" dirty="0" err="1">
                <a:latin typeface="Symbol" pitchFamily="18" charset="2"/>
              </a:rPr>
              <a:t>f</a:t>
            </a:r>
            <a:r>
              <a:rPr lang="en-US" sz="2000" dirty="0"/>
              <a:t>)</a:t>
            </a:r>
            <a:br>
              <a:rPr lang="en-US" sz="2000" dirty="0"/>
            </a:br>
            <a:r>
              <a:rPr lang="en-US" sz="2000" i="1" dirty="0"/>
              <a:t>y’</a:t>
            </a:r>
            <a:r>
              <a:rPr lang="en-US" sz="2000" dirty="0"/>
              <a:t> = </a:t>
            </a:r>
            <a:r>
              <a:rPr lang="en-US" sz="2000" i="1" dirty="0"/>
              <a:t>r</a:t>
            </a:r>
            <a:r>
              <a:rPr lang="en-US" sz="2000" dirty="0"/>
              <a:t> (</a:t>
            </a:r>
            <a:r>
              <a:rPr lang="en-US" sz="2000" dirty="0" err="1"/>
              <a:t>sin</a:t>
            </a:r>
            <a:r>
              <a:rPr lang="en-US" sz="2000" i="1" dirty="0" err="1">
                <a:latin typeface="Symbol" pitchFamily="18" charset="2"/>
              </a:rPr>
              <a:t>q</a:t>
            </a:r>
            <a:r>
              <a:rPr lang="en-US" sz="2000" dirty="0"/>
              <a:t> </a:t>
            </a:r>
            <a:r>
              <a:rPr lang="en-US" sz="2000" dirty="0" err="1"/>
              <a:t>cos</a:t>
            </a:r>
            <a:r>
              <a:rPr lang="en-US" sz="2000" i="1" dirty="0">
                <a:latin typeface="Symbol" pitchFamily="18" charset="2"/>
              </a:rPr>
              <a:t> f</a:t>
            </a:r>
            <a:r>
              <a:rPr lang="en-US" sz="2000" dirty="0"/>
              <a:t> +</a:t>
            </a:r>
            <a:r>
              <a:rPr lang="en-US" sz="2000" dirty="0" err="1"/>
              <a:t>cos</a:t>
            </a:r>
            <a:r>
              <a:rPr lang="en-US" sz="2000" i="1" dirty="0" err="1">
                <a:latin typeface="Symbol" pitchFamily="18" charset="2"/>
              </a:rPr>
              <a:t>q</a:t>
            </a:r>
            <a:r>
              <a:rPr lang="en-US" sz="2000" dirty="0"/>
              <a:t> </a:t>
            </a:r>
            <a:r>
              <a:rPr lang="en-US" sz="2000" dirty="0" err="1"/>
              <a:t>sin</a:t>
            </a:r>
            <a:r>
              <a:rPr lang="en-US" sz="2000" i="1" dirty="0" err="1">
                <a:latin typeface="Symbol" pitchFamily="18" charset="2"/>
              </a:rPr>
              <a:t>f</a:t>
            </a:r>
            <a:r>
              <a:rPr lang="en-US" sz="2000" dirty="0"/>
              <a:t>)</a:t>
            </a:r>
            <a:endParaRPr lang="en-US" sz="2000" i="1" dirty="0">
              <a:latin typeface="Symbol" pitchFamily="18" charset="2"/>
            </a:endParaRPr>
          </a:p>
        </p:txBody>
      </p:sp>
      <p:sp>
        <p:nvSpPr>
          <p:cNvPr id="4" name="Rectangle 3"/>
          <p:cNvSpPr/>
          <p:nvPr/>
        </p:nvSpPr>
        <p:spPr bwMode="auto">
          <a:xfrm>
            <a:off x="5943600" y="1600200"/>
            <a:ext cx="4572000" cy="4572000"/>
          </a:xfrm>
          <a:prstGeom prst="rect">
            <a:avLst/>
          </a:prstGeom>
          <a:solidFill>
            <a:schemeClr val="accent2">
              <a:lumMod val="60000"/>
              <a:lumOff val="40000"/>
            </a:schemeClr>
          </a:solidFill>
          <a:ln w="9525"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cxnSp>
        <p:nvCxnSpPr>
          <p:cNvPr id="15" name="Straight Connector 14"/>
          <p:cNvCxnSpPr/>
          <p:nvPr/>
        </p:nvCxnSpPr>
        <p:spPr bwMode="auto">
          <a:xfrm rot="5400000">
            <a:off x="5941219" y="3885406"/>
            <a:ext cx="4572000" cy="1588"/>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cxnSp>
        <p:nvCxnSpPr>
          <p:cNvPr id="20" name="Straight Connector 19"/>
          <p:cNvCxnSpPr/>
          <p:nvPr/>
        </p:nvCxnSpPr>
        <p:spPr bwMode="auto">
          <a:xfrm>
            <a:off x="5943600" y="3883025"/>
            <a:ext cx="4572000" cy="1588"/>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cxnSp>
        <p:nvCxnSpPr>
          <p:cNvPr id="12297" name="Straight Connector 26"/>
          <p:cNvCxnSpPr>
            <a:cxnSpLocks noChangeShapeType="1"/>
          </p:cNvCxnSpPr>
          <p:nvPr/>
        </p:nvCxnSpPr>
        <p:spPr bwMode="auto">
          <a:xfrm flipV="1">
            <a:off x="8229600" y="3200400"/>
            <a:ext cx="1295400" cy="685800"/>
          </a:xfrm>
          <a:prstGeom prst="line">
            <a:avLst/>
          </a:prstGeom>
          <a:noFill/>
          <a:ln w="38100" algn="ctr">
            <a:solidFill>
              <a:schemeClr val="tx1"/>
            </a:solidFill>
            <a:round/>
            <a:headEnd/>
            <a:tailEnd type="arrow" w="med" len="med"/>
          </a:ln>
        </p:spPr>
      </p:cxnSp>
      <p:graphicFrame>
        <p:nvGraphicFramePr>
          <p:cNvPr id="12290" name="Object 4"/>
          <p:cNvGraphicFramePr>
            <a:graphicFrameLocks noChangeAspect="1"/>
          </p:cNvGraphicFramePr>
          <p:nvPr/>
        </p:nvGraphicFramePr>
        <p:xfrm>
          <a:off x="9667876" y="2667000"/>
          <a:ext cx="314325" cy="533400"/>
        </p:xfrm>
        <a:graphic>
          <a:graphicData uri="http://schemas.openxmlformats.org/presentationml/2006/ole">
            <mc:AlternateContent xmlns:mc="http://schemas.openxmlformats.org/markup-compatibility/2006">
              <mc:Choice xmlns:v="urn:schemas-microsoft-com:vml" Requires="v">
                <p:oleObj spid="_x0000_s12306" name="Equation" r:id="rId4" imgW="419040" imgH="711000" progId="Equation.DSMT4">
                  <p:embed/>
                </p:oleObj>
              </mc:Choice>
              <mc:Fallback>
                <p:oleObj name="Equation" r:id="rId4" imgW="419040" imgH="711000" progId="Equation.DSMT4">
                  <p:embed/>
                  <p:pic>
                    <p:nvPicPr>
                      <p:cNvPr id="1229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7876" y="2667000"/>
                        <a:ext cx="31432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3" name="Oval 32"/>
          <p:cNvSpPr/>
          <p:nvPr/>
        </p:nvSpPr>
        <p:spPr bwMode="auto">
          <a:xfrm>
            <a:off x="7772400" y="3429000"/>
            <a:ext cx="914400" cy="9144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34" name="Oval 33"/>
          <p:cNvSpPr>
            <a:spLocks noChangeAspect="1"/>
          </p:cNvSpPr>
          <p:nvPr/>
        </p:nvSpPr>
        <p:spPr bwMode="auto">
          <a:xfrm>
            <a:off x="7315200" y="2971800"/>
            <a:ext cx="1828800" cy="18288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35" name="Oval 34"/>
          <p:cNvSpPr>
            <a:spLocks noChangeAspect="1"/>
          </p:cNvSpPr>
          <p:nvPr/>
        </p:nvSpPr>
        <p:spPr bwMode="auto">
          <a:xfrm>
            <a:off x="6858000" y="2514600"/>
            <a:ext cx="2743200" cy="27432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36" name="Oval 35"/>
          <p:cNvSpPr>
            <a:spLocks noChangeAspect="1"/>
          </p:cNvSpPr>
          <p:nvPr/>
        </p:nvSpPr>
        <p:spPr bwMode="auto">
          <a:xfrm>
            <a:off x="6400800" y="2057400"/>
            <a:ext cx="3657600" cy="36576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37" name="Oval 36"/>
          <p:cNvSpPr>
            <a:spLocks noChangeAspect="1"/>
          </p:cNvSpPr>
          <p:nvPr/>
        </p:nvSpPr>
        <p:spPr bwMode="auto">
          <a:xfrm>
            <a:off x="5943600" y="1600200"/>
            <a:ext cx="4572000" cy="45720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cxnSp>
        <p:nvCxnSpPr>
          <p:cNvPr id="38" name="Straight Connector 37"/>
          <p:cNvCxnSpPr/>
          <p:nvPr/>
        </p:nvCxnSpPr>
        <p:spPr bwMode="auto">
          <a:xfrm rot="5400000">
            <a:off x="5943600" y="1600200"/>
            <a:ext cx="4572000" cy="4572000"/>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cxnSp>
        <p:nvCxnSpPr>
          <p:cNvPr id="41" name="Straight Connector 40"/>
          <p:cNvCxnSpPr/>
          <p:nvPr/>
        </p:nvCxnSpPr>
        <p:spPr bwMode="auto">
          <a:xfrm rot="16200000" flipH="1">
            <a:off x="5943600" y="1600200"/>
            <a:ext cx="4572000" cy="4572000"/>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sp>
        <p:nvSpPr>
          <p:cNvPr id="12305" name="Oval 27"/>
          <p:cNvSpPr>
            <a:spLocks noChangeArrowheads="1"/>
          </p:cNvSpPr>
          <p:nvPr/>
        </p:nvSpPr>
        <p:spPr bwMode="auto">
          <a:xfrm>
            <a:off x="9448800" y="3124200"/>
            <a:ext cx="152400" cy="152400"/>
          </a:xfrm>
          <a:prstGeom prst="ellipse">
            <a:avLst/>
          </a:prstGeom>
          <a:solidFill>
            <a:schemeClr val="accent1"/>
          </a:solidFill>
          <a:ln w="9525" algn="ctr">
            <a:solidFill>
              <a:schemeClr val="tx1"/>
            </a:solidFill>
            <a:round/>
            <a:headEnd/>
            <a:tailEnd/>
          </a:ln>
        </p:spPr>
        <p:txBody>
          <a:bodyPr/>
          <a:lstStyle/>
          <a:p>
            <a:pPr algn="ctr" eaLnBrk="0" hangingPunct="0">
              <a:lnSpc>
                <a:spcPct val="110000"/>
              </a:lnSpc>
              <a:spcBef>
                <a:spcPct val="20000"/>
              </a:spcBef>
            </a:pPr>
            <a:endParaRPr lang="en-US" sz="2400">
              <a:latin typeface="Times New Roman" pitchFamily="18" charset="0"/>
            </a:endParaRPr>
          </a:p>
        </p:txBody>
      </p:sp>
      <p:cxnSp>
        <p:nvCxnSpPr>
          <p:cNvPr id="12306" name="Straight Connector 17"/>
          <p:cNvCxnSpPr>
            <a:cxnSpLocks noChangeShapeType="1"/>
          </p:cNvCxnSpPr>
          <p:nvPr/>
        </p:nvCxnSpPr>
        <p:spPr bwMode="auto">
          <a:xfrm rot="5400000" flipH="1" flipV="1">
            <a:off x="7734300" y="3009900"/>
            <a:ext cx="1371600" cy="381000"/>
          </a:xfrm>
          <a:prstGeom prst="line">
            <a:avLst/>
          </a:prstGeom>
          <a:noFill/>
          <a:ln w="38100" algn="ctr">
            <a:solidFill>
              <a:schemeClr val="tx1"/>
            </a:solidFill>
            <a:round/>
            <a:headEnd/>
            <a:tailEnd type="arrow" w="med" len="med"/>
          </a:ln>
        </p:spPr>
      </p:cxnSp>
      <p:sp>
        <p:nvSpPr>
          <p:cNvPr id="12307" name="Oval 16"/>
          <p:cNvSpPr>
            <a:spLocks noChangeArrowheads="1"/>
          </p:cNvSpPr>
          <p:nvPr/>
        </p:nvSpPr>
        <p:spPr bwMode="auto">
          <a:xfrm>
            <a:off x="8534400" y="2403475"/>
            <a:ext cx="152400" cy="152400"/>
          </a:xfrm>
          <a:prstGeom prst="ellipse">
            <a:avLst/>
          </a:prstGeom>
          <a:solidFill>
            <a:schemeClr val="accent1"/>
          </a:solidFill>
          <a:ln w="9525" algn="ctr">
            <a:solidFill>
              <a:schemeClr val="tx1"/>
            </a:solidFill>
            <a:round/>
            <a:headEnd/>
            <a:tailEnd/>
          </a:ln>
        </p:spPr>
        <p:txBody>
          <a:bodyPr/>
          <a:lstStyle/>
          <a:p>
            <a:pPr algn="ctr" eaLnBrk="0" hangingPunct="0">
              <a:lnSpc>
                <a:spcPct val="110000"/>
              </a:lnSpc>
              <a:spcBef>
                <a:spcPct val="20000"/>
              </a:spcBef>
            </a:pPr>
            <a:endParaRPr lang="en-US" sz="2400">
              <a:latin typeface="Times New Roman" pitchFamily="18" charset="0"/>
            </a:endParaRPr>
          </a:p>
        </p:txBody>
      </p:sp>
      <p:graphicFrame>
        <p:nvGraphicFramePr>
          <p:cNvPr id="12291" name="Object 3"/>
          <p:cNvGraphicFramePr>
            <a:graphicFrameLocks noChangeAspect="1"/>
          </p:cNvGraphicFramePr>
          <p:nvPr/>
        </p:nvGraphicFramePr>
        <p:xfrm>
          <a:off x="8715376" y="2057400"/>
          <a:ext cx="581025" cy="533400"/>
        </p:xfrm>
        <a:graphic>
          <a:graphicData uri="http://schemas.openxmlformats.org/presentationml/2006/ole">
            <mc:AlternateContent xmlns:mc="http://schemas.openxmlformats.org/markup-compatibility/2006">
              <mc:Choice xmlns:v="urn:schemas-microsoft-com:vml" Requires="v">
                <p:oleObj spid="_x0000_s12307" name="Equation" r:id="rId6" imgW="774360" imgH="711000" progId="Equation.3">
                  <p:embed/>
                </p:oleObj>
              </mc:Choice>
              <mc:Fallback>
                <p:oleObj name="Equation" r:id="rId6" imgW="774360" imgH="711000" progId="Equation.3">
                  <p:embed/>
                  <p:pic>
                    <p:nvPicPr>
                      <p:cNvPr id="1229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5376" y="2057400"/>
                        <a:ext cx="58102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2671624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1"/>
          <p:cNvSpPr>
            <a:spLocks noGrp="1"/>
          </p:cNvSpPr>
          <p:nvPr>
            <p:ph type="title"/>
          </p:nvPr>
        </p:nvSpPr>
        <p:spPr>
          <a:xfrm>
            <a:off x="1486694" y="252163"/>
            <a:ext cx="8913813" cy="914400"/>
          </a:xfrm>
        </p:spPr>
        <p:txBody>
          <a:bodyPr/>
          <a:lstStyle/>
          <a:p>
            <a:pPr eaLnBrk="1" hangingPunct="1"/>
            <a:r>
              <a:rPr lang="en-US"/>
              <a:t>2-D Rotation</a:t>
            </a:r>
          </a:p>
        </p:txBody>
      </p:sp>
      <p:sp>
        <p:nvSpPr>
          <p:cNvPr id="13317" name="Content Placeholder 2"/>
          <p:cNvSpPr>
            <a:spLocks noGrp="1"/>
          </p:cNvSpPr>
          <p:nvPr>
            <p:ph idx="1"/>
          </p:nvPr>
        </p:nvSpPr>
        <p:spPr>
          <a:xfrm>
            <a:off x="1685924" y="1616234"/>
            <a:ext cx="7981951" cy="4887819"/>
          </a:xfrm>
        </p:spPr>
        <p:txBody>
          <a:bodyPr>
            <a:normAutofit lnSpcReduction="10000"/>
          </a:bodyPr>
          <a:lstStyle/>
          <a:p>
            <a:pPr eaLnBrk="1" hangingPunct="1"/>
            <a:r>
              <a:rPr lang="en-US" sz="2000" dirty="0"/>
              <a:t>Pick a point (</a:t>
            </a:r>
            <a:r>
              <a:rPr lang="en-US" sz="2000" dirty="0" err="1"/>
              <a:t>x,y</a:t>
            </a:r>
            <a:r>
              <a:rPr lang="en-US" sz="2000" dirty="0"/>
              <a:t>)</a:t>
            </a:r>
          </a:p>
          <a:p>
            <a:pPr eaLnBrk="1" hangingPunct="1"/>
            <a:r>
              <a:rPr lang="en-US" sz="2000" dirty="0"/>
              <a:t>Assume polar </a:t>
            </a:r>
            <a:r>
              <a:rPr lang="en-US" sz="2000" dirty="0" err="1"/>
              <a:t>coords</a:t>
            </a:r>
            <a:endParaRPr lang="en-US" sz="2000" dirty="0"/>
          </a:p>
          <a:p>
            <a:pPr eaLnBrk="1" hangingPunct="1">
              <a:buFontTx/>
              <a:buNone/>
            </a:pPr>
            <a:r>
              <a:rPr lang="en-US" sz="2000" dirty="0"/>
              <a:t>	</a:t>
            </a:r>
            <a:r>
              <a:rPr lang="en-US" sz="2000" i="1" dirty="0"/>
              <a:t>x</a:t>
            </a:r>
            <a:r>
              <a:rPr lang="en-US" sz="2000" dirty="0"/>
              <a:t> = </a:t>
            </a:r>
            <a:r>
              <a:rPr lang="en-US" sz="2000" i="1" dirty="0"/>
              <a:t>r</a:t>
            </a:r>
            <a:r>
              <a:rPr lang="en-US" sz="2000" dirty="0"/>
              <a:t> </a:t>
            </a:r>
            <a:r>
              <a:rPr lang="en-US" sz="2000" dirty="0" err="1"/>
              <a:t>cos</a:t>
            </a:r>
            <a:r>
              <a:rPr lang="en-US" sz="2000" dirty="0"/>
              <a:t> </a:t>
            </a:r>
            <a:r>
              <a:rPr lang="en-US" sz="2000" i="1" dirty="0">
                <a:latin typeface="Symbol" pitchFamily="18" charset="2"/>
              </a:rPr>
              <a:t>q</a:t>
            </a:r>
            <a:r>
              <a:rPr lang="en-US" sz="2000" dirty="0"/>
              <a:t>, </a:t>
            </a:r>
            <a:r>
              <a:rPr lang="en-US" sz="2000" i="1" dirty="0"/>
              <a:t>y</a:t>
            </a:r>
            <a:r>
              <a:rPr lang="en-US" sz="2000" dirty="0"/>
              <a:t> = </a:t>
            </a:r>
            <a:r>
              <a:rPr lang="en-US" sz="2000" i="1" dirty="0"/>
              <a:t>r</a:t>
            </a:r>
            <a:r>
              <a:rPr lang="en-US" sz="2000" dirty="0"/>
              <a:t> sin </a:t>
            </a:r>
            <a:r>
              <a:rPr lang="en-US" sz="2000" i="1" dirty="0">
                <a:latin typeface="Symbol" pitchFamily="18" charset="2"/>
              </a:rPr>
              <a:t>q</a:t>
            </a:r>
            <a:br>
              <a:rPr lang="en-US" sz="2000" i="1" dirty="0">
                <a:latin typeface="Symbol" pitchFamily="18" charset="2"/>
              </a:rPr>
            </a:br>
            <a:endParaRPr lang="en-US" sz="2000" i="1" dirty="0">
              <a:latin typeface="Symbol" pitchFamily="18" charset="2"/>
            </a:endParaRPr>
          </a:p>
          <a:p>
            <a:pPr eaLnBrk="1" hangingPunct="1"/>
            <a:r>
              <a:rPr lang="en-US" sz="2000" dirty="0"/>
              <a:t>Rotate about origin by </a:t>
            </a:r>
            <a:r>
              <a:rPr lang="en-US" sz="2000" i="1" dirty="0">
                <a:latin typeface="Symbol" pitchFamily="18" charset="2"/>
              </a:rPr>
              <a:t>f</a:t>
            </a:r>
          </a:p>
          <a:p>
            <a:pPr eaLnBrk="1" hangingPunct="1">
              <a:buFontTx/>
              <a:buNone/>
            </a:pPr>
            <a:r>
              <a:rPr lang="en-US" sz="2000" i="1" dirty="0"/>
              <a:t>	x’</a:t>
            </a:r>
            <a:r>
              <a:rPr lang="en-US" sz="2000" dirty="0"/>
              <a:t> = </a:t>
            </a:r>
            <a:r>
              <a:rPr lang="en-US" sz="2000" i="1" dirty="0"/>
              <a:t>r</a:t>
            </a:r>
            <a:r>
              <a:rPr lang="en-US" sz="2000" dirty="0"/>
              <a:t> </a:t>
            </a:r>
            <a:r>
              <a:rPr lang="en-US" sz="2000" dirty="0" err="1"/>
              <a:t>cos</a:t>
            </a:r>
            <a:r>
              <a:rPr lang="en-US" sz="2000" dirty="0"/>
              <a:t> </a:t>
            </a:r>
            <a:r>
              <a:rPr lang="en-US" sz="2000" i="1" dirty="0">
                <a:latin typeface="Symbol" pitchFamily="18" charset="2"/>
              </a:rPr>
              <a:t>q </a:t>
            </a:r>
            <a:r>
              <a:rPr lang="en-US" sz="2000" dirty="0"/>
              <a:t>+</a:t>
            </a:r>
            <a:r>
              <a:rPr lang="en-US" sz="2000" i="1" dirty="0">
                <a:latin typeface="Symbol" pitchFamily="18" charset="2"/>
              </a:rPr>
              <a:t>f</a:t>
            </a:r>
            <a:r>
              <a:rPr lang="en-US" sz="2000" dirty="0"/>
              <a:t>, </a:t>
            </a:r>
            <a:r>
              <a:rPr lang="en-US" sz="2000" i="1" dirty="0"/>
              <a:t>y’</a:t>
            </a:r>
            <a:r>
              <a:rPr lang="en-US" sz="2000" dirty="0"/>
              <a:t> = </a:t>
            </a:r>
            <a:r>
              <a:rPr lang="en-US" sz="2000" i="1" dirty="0"/>
              <a:t>r</a:t>
            </a:r>
            <a:r>
              <a:rPr lang="en-US" sz="2000" dirty="0"/>
              <a:t> sin </a:t>
            </a:r>
            <a:r>
              <a:rPr lang="en-US" sz="2000" i="1" dirty="0">
                <a:latin typeface="Symbol" pitchFamily="18" charset="2"/>
              </a:rPr>
              <a:t>q </a:t>
            </a:r>
            <a:r>
              <a:rPr lang="en-US" sz="2000" dirty="0"/>
              <a:t>+</a:t>
            </a:r>
            <a:r>
              <a:rPr lang="en-US" sz="2000" i="1" dirty="0">
                <a:latin typeface="Symbol" pitchFamily="18" charset="2"/>
              </a:rPr>
              <a:t>f</a:t>
            </a:r>
            <a:br>
              <a:rPr lang="en-US" sz="2000" i="1" dirty="0">
                <a:latin typeface="Symbol" pitchFamily="18" charset="2"/>
              </a:rPr>
            </a:br>
            <a:endParaRPr lang="en-US" sz="2000" i="1" dirty="0">
              <a:latin typeface="Symbol" pitchFamily="18" charset="2"/>
            </a:endParaRPr>
          </a:p>
          <a:p>
            <a:pPr eaLnBrk="1" hangingPunct="1"/>
            <a:r>
              <a:rPr lang="en-US" sz="2000" dirty="0"/>
              <a:t>Recall trig. identities</a:t>
            </a:r>
          </a:p>
          <a:p>
            <a:pPr eaLnBrk="1" hangingPunct="1">
              <a:buFontTx/>
              <a:buNone/>
            </a:pPr>
            <a:r>
              <a:rPr lang="en-US" sz="2000" i="1" dirty="0"/>
              <a:t>	x’</a:t>
            </a:r>
            <a:r>
              <a:rPr lang="en-US" sz="2000" dirty="0"/>
              <a:t> = </a:t>
            </a:r>
            <a:r>
              <a:rPr lang="en-US" sz="2000" i="1" dirty="0"/>
              <a:t>r</a:t>
            </a:r>
            <a:r>
              <a:rPr lang="en-US" sz="2000" dirty="0"/>
              <a:t> (</a:t>
            </a:r>
            <a:r>
              <a:rPr lang="en-US" sz="2000" dirty="0" err="1"/>
              <a:t>cos</a:t>
            </a:r>
            <a:r>
              <a:rPr lang="en-US" sz="2000" i="1" dirty="0" err="1">
                <a:latin typeface="Symbol" pitchFamily="18" charset="2"/>
              </a:rPr>
              <a:t>q</a:t>
            </a:r>
            <a:r>
              <a:rPr lang="en-US" sz="2000" dirty="0"/>
              <a:t> </a:t>
            </a:r>
            <a:r>
              <a:rPr lang="en-US" sz="2000" dirty="0" err="1"/>
              <a:t>cos</a:t>
            </a:r>
            <a:r>
              <a:rPr lang="en-US" sz="2000" i="1" dirty="0">
                <a:latin typeface="Symbol" pitchFamily="18" charset="2"/>
              </a:rPr>
              <a:t> f</a:t>
            </a:r>
            <a:r>
              <a:rPr lang="en-US" sz="2000" dirty="0"/>
              <a:t> –</a:t>
            </a:r>
            <a:r>
              <a:rPr lang="en-US" sz="2000" dirty="0" err="1"/>
              <a:t>sin</a:t>
            </a:r>
            <a:r>
              <a:rPr lang="en-US" sz="2000" i="1" dirty="0" err="1">
                <a:latin typeface="Symbol" pitchFamily="18" charset="2"/>
              </a:rPr>
              <a:t>q</a:t>
            </a:r>
            <a:r>
              <a:rPr lang="en-US" sz="2000" dirty="0"/>
              <a:t> </a:t>
            </a:r>
            <a:r>
              <a:rPr lang="en-US" sz="2000" dirty="0" err="1"/>
              <a:t>sin</a:t>
            </a:r>
            <a:r>
              <a:rPr lang="en-US" sz="2000" i="1" dirty="0" err="1">
                <a:latin typeface="Symbol" pitchFamily="18" charset="2"/>
              </a:rPr>
              <a:t>f</a:t>
            </a:r>
            <a:r>
              <a:rPr lang="en-US" sz="2000" dirty="0"/>
              <a:t>)</a:t>
            </a:r>
            <a:br>
              <a:rPr lang="en-US" sz="2000" dirty="0"/>
            </a:br>
            <a:r>
              <a:rPr lang="en-US" sz="2000" i="1" dirty="0"/>
              <a:t>y’</a:t>
            </a:r>
            <a:r>
              <a:rPr lang="en-US" sz="2000" dirty="0"/>
              <a:t> = </a:t>
            </a:r>
            <a:r>
              <a:rPr lang="en-US" sz="2000" i="1" dirty="0"/>
              <a:t>r</a:t>
            </a:r>
            <a:r>
              <a:rPr lang="en-US" sz="2000" dirty="0"/>
              <a:t> (</a:t>
            </a:r>
            <a:r>
              <a:rPr lang="en-US" sz="2000" dirty="0" err="1"/>
              <a:t>sin</a:t>
            </a:r>
            <a:r>
              <a:rPr lang="en-US" sz="2000" i="1" dirty="0" err="1">
                <a:latin typeface="Symbol" pitchFamily="18" charset="2"/>
              </a:rPr>
              <a:t>q</a:t>
            </a:r>
            <a:r>
              <a:rPr lang="en-US" sz="2000" dirty="0"/>
              <a:t> </a:t>
            </a:r>
            <a:r>
              <a:rPr lang="en-US" sz="2000" dirty="0" err="1"/>
              <a:t>cos</a:t>
            </a:r>
            <a:r>
              <a:rPr lang="en-US" sz="2000" i="1" dirty="0">
                <a:latin typeface="Symbol" pitchFamily="18" charset="2"/>
              </a:rPr>
              <a:t> f</a:t>
            </a:r>
            <a:r>
              <a:rPr lang="en-US" sz="2000" dirty="0"/>
              <a:t> +</a:t>
            </a:r>
            <a:r>
              <a:rPr lang="en-US" sz="2000" dirty="0" err="1"/>
              <a:t>cos</a:t>
            </a:r>
            <a:r>
              <a:rPr lang="en-US" sz="2000" i="1" dirty="0" err="1">
                <a:latin typeface="Symbol" pitchFamily="18" charset="2"/>
              </a:rPr>
              <a:t>q</a:t>
            </a:r>
            <a:r>
              <a:rPr lang="en-US" sz="2000" dirty="0"/>
              <a:t> </a:t>
            </a:r>
            <a:r>
              <a:rPr lang="en-US" sz="2000" dirty="0" err="1"/>
              <a:t>sin</a:t>
            </a:r>
            <a:r>
              <a:rPr lang="en-US" sz="2000" i="1" dirty="0" err="1">
                <a:latin typeface="Symbol" pitchFamily="18" charset="2"/>
              </a:rPr>
              <a:t>f</a:t>
            </a:r>
            <a:r>
              <a:rPr lang="en-US" sz="2000" dirty="0"/>
              <a:t>)</a:t>
            </a:r>
            <a:br>
              <a:rPr lang="en-US" sz="2000" dirty="0"/>
            </a:br>
            <a:endParaRPr lang="en-US" sz="2000" i="1" dirty="0">
              <a:latin typeface="Symbol" pitchFamily="18" charset="2"/>
            </a:endParaRPr>
          </a:p>
          <a:p>
            <a:pPr eaLnBrk="1" hangingPunct="1"/>
            <a:r>
              <a:rPr lang="en-US" sz="2000" dirty="0"/>
              <a:t>Rearrange terms</a:t>
            </a:r>
          </a:p>
          <a:p>
            <a:pPr eaLnBrk="1" hangingPunct="1">
              <a:buFontTx/>
              <a:buNone/>
            </a:pPr>
            <a:r>
              <a:rPr lang="en-US" sz="2000" i="1" dirty="0"/>
              <a:t>	x’</a:t>
            </a:r>
            <a:r>
              <a:rPr lang="en-US" sz="2000" dirty="0"/>
              <a:t> = </a:t>
            </a:r>
            <a:r>
              <a:rPr lang="en-US" sz="2000" dirty="0" err="1"/>
              <a:t>cos</a:t>
            </a:r>
            <a:r>
              <a:rPr lang="en-US" sz="2000" i="1" dirty="0">
                <a:latin typeface="Symbol" pitchFamily="18" charset="2"/>
              </a:rPr>
              <a:t> f</a:t>
            </a:r>
            <a:r>
              <a:rPr lang="en-US" sz="2000" dirty="0"/>
              <a:t> (</a:t>
            </a:r>
            <a:r>
              <a:rPr lang="en-US" sz="2000" i="1" dirty="0"/>
              <a:t>r</a:t>
            </a:r>
            <a:r>
              <a:rPr lang="en-US" sz="2000" dirty="0"/>
              <a:t> </a:t>
            </a:r>
            <a:r>
              <a:rPr lang="en-US" sz="2000" dirty="0" err="1"/>
              <a:t>cos</a:t>
            </a:r>
            <a:r>
              <a:rPr lang="en-US" sz="2000" i="1" dirty="0" err="1">
                <a:latin typeface="Symbol" pitchFamily="18" charset="2"/>
              </a:rPr>
              <a:t>q</a:t>
            </a:r>
            <a:r>
              <a:rPr lang="en-US" sz="2000" dirty="0"/>
              <a:t> ) –  </a:t>
            </a:r>
            <a:r>
              <a:rPr lang="en-US" sz="2000" dirty="0" err="1"/>
              <a:t>sin</a:t>
            </a:r>
            <a:r>
              <a:rPr lang="en-US" sz="2000" i="1" dirty="0" err="1">
                <a:latin typeface="Symbol" pitchFamily="18" charset="2"/>
              </a:rPr>
              <a:t>f</a:t>
            </a:r>
            <a:r>
              <a:rPr lang="en-US" sz="2000" i="1" dirty="0">
                <a:latin typeface="Symbol" pitchFamily="18" charset="2"/>
              </a:rPr>
              <a:t> </a:t>
            </a:r>
            <a:r>
              <a:rPr lang="en-US" sz="2000" dirty="0"/>
              <a:t>(</a:t>
            </a:r>
            <a:r>
              <a:rPr lang="en-US" sz="2000" i="1" dirty="0"/>
              <a:t>r</a:t>
            </a:r>
            <a:r>
              <a:rPr lang="en-US" sz="2000" dirty="0"/>
              <a:t> </a:t>
            </a:r>
            <a:r>
              <a:rPr lang="en-US" sz="2000" dirty="0" err="1"/>
              <a:t>sin</a:t>
            </a:r>
            <a:r>
              <a:rPr lang="en-US" sz="2000" i="1" dirty="0" err="1">
                <a:latin typeface="Symbol" pitchFamily="18" charset="2"/>
              </a:rPr>
              <a:t>q</a:t>
            </a:r>
            <a:r>
              <a:rPr lang="en-US" sz="2000" dirty="0"/>
              <a:t> )</a:t>
            </a:r>
            <a:br>
              <a:rPr lang="en-US" sz="2000" dirty="0"/>
            </a:br>
            <a:r>
              <a:rPr lang="en-US" sz="2000" i="1" dirty="0"/>
              <a:t>y’</a:t>
            </a:r>
            <a:r>
              <a:rPr lang="en-US" sz="2000" dirty="0"/>
              <a:t> = (</a:t>
            </a:r>
            <a:r>
              <a:rPr lang="en-US" sz="2000" i="1" dirty="0"/>
              <a:t>r</a:t>
            </a:r>
            <a:r>
              <a:rPr lang="en-US" sz="2000" dirty="0"/>
              <a:t> </a:t>
            </a:r>
            <a:r>
              <a:rPr lang="en-US" sz="2000" dirty="0" err="1"/>
              <a:t>cos</a:t>
            </a:r>
            <a:r>
              <a:rPr lang="en-US" sz="2000" i="1" dirty="0" err="1">
                <a:latin typeface="Symbol" pitchFamily="18" charset="2"/>
              </a:rPr>
              <a:t>q</a:t>
            </a:r>
            <a:r>
              <a:rPr lang="en-US" sz="2000" dirty="0"/>
              <a:t> ) </a:t>
            </a:r>
            <a:r>
              <a:rPr lang="en-US" sz="2000" dirty="0" err="1"/>
              <a:t>sin</a:t>
            </a:r>
            <a:r>
              <a:rPr lang="en-US" sz="2000" i="1" dirty="0" err="1">
                <a:latin typeface="Symbol" pitchFamily="18" charset="2"/>
              </a:rPr>
              <a:t>f</a:t>
            </a:r>
            <a:r>
              <a:rPr lang="en-US" sz="2000" dirty="0"/>
              <a:t> +  (</a:t>
            </a:r>
            <a:r>
              <a:rPr lang="en-US" sz="2000" i="1" dirty="0"/>
              <a:t>r</a:t>
            </a:r>
            <a:r>
              <a:rPr lang="en-US" sz="2000" dirty="0"/>
              <a:t> </a:t>
            </a:r>
            <a:r>
              <a:rPr lang="en-US" sz="2000" dirty="0" err="1"/>
              <a:t>sin</a:t>
            </a:r>
            <a:r>
              <a:rPr lang="en-US" sz="2000" i="1" dirty="0" err="1">
                <a:latin typeface="Symbol" pitchFamily="18" charset="2"/>
              </a:rPr>
              <a:t>q</a:t>
            </a:r>
            <a:r>
              <a:rPr lang="en-US" sz="2000" dirty="0"/>
              <a:t> ) </a:t>
            </a:r>
            <a:r>
              <a:rPr lang="en-US" sz="2000" dirty="0" err="1"/>
              <a:t>cos</a:t>
            </a:r>
            <a:r>
              <a:rPr lang="en-US" sz="2000" i="1" dirty="0">
                <a:latin typeface="Symbol" pitchFamily="18" charset="2"/>
              </a:rPr>
              <a:t> f</a:t>
            </a:r>
          </a:p>
          <a:p>
            <a:pPr eaLnBrk="1" hangingPunct="1">
              <a:buFontTx/>
              <a:buNone/>
            </a:pPr>
            <a:endParaRPr lang="en-US" sz="2000" dirty="0"/>
          </a:p>
        </p:txBody>
      </p:sp>
      <p:sp>
        <p:nvSpPr>
          <p:cNvPr id="4" name="Rectangle 3"/>
          <p:cNvSpPr/>
          <p:nvPr/>
        </p:nvSpPr>
        <p:spPr bwMode="auto">
          <a:xfrm>
            <a:off x="5943600" y="1600200"/>
            <a:ext cx="4572000" cy="4572000"/>
          </a:xfrm>
          <a:prstGeom prst="rect">
            <a:avLst/>
          </a:prstGeom>
          <a:solidFill>
            <a:schemeClr val="accent2">
              <a:lumMod val="60000"/>
              <a:lumOff val="40000"/>
            </a:schemeClr>
          </a:solidFill>
          <a:ln w="9525"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cxnSp>
        <p:nvCxnSpPr>
          <p:cNvPr id="15" name="Straight Connector 14"/>
          <p:cNvCxnSpPr/>
          <p:nvPr/>
        </p:nvCxnSpPr>
        <p:spPr bwMode="auto">
          <a:xfrm rot="5400000">
            <a:off x="5941219" y="3885406"/>
            <a:ext cx="4572000" cy="1588"/>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cxnSp>
        <p:nvCxnSpPr>
          <p:cNvPr id="20" name="Straight Connector 19"/>
          <p:cNvCxnSpPr/>
          <p:nvPr/>
        </p:nvCxnSpPr>
        <p:spPr bwMode="auto">
          <a:xfrm>
            <a:off x="5943600" y="3883025"/>
            <a:ext cx="4572000" cy="1588"/>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cxnSp>
        <p:nvCxnSpPr>
          <p:cNvPr id="13321" name="Straight Connector 26"/>
          <p:cNvCxnSpPr>
            <a:cxnSpLocks noChangeShapeType="1"/>
          </p:cNvCxnSpPr>
          <p:nvPr/>
        </p:nvCxnSpPr>
        <p:spPr bwMode="auto">
          <a:xfrm flipV="1">
            <a:off x="8229600" y="3200400"/>
            <a:ext cx="1295400" cy="685800"/>
          </a:xfrm>
          <a:prstGeom prst="line">
            <a:avLst/>
          </a:prstGeom>
          <a:noFill/>
          <a:ln w="38100" algn="ctr">
            <a:solidFill>
              <a:schemeClr val="tx1"/>
            </a:solidFill>
            <a:round/>
            <a:headEnd/>
            <a:tailEnd type="arrow" w="med" len="med"/>
          </a:ln>
        </p:spPr>
      </p:cxnSp>
      <p:graphicFrame>
        <p:nvGraphicFramePr>
          <p:cNvPr id="13314" name="Object 4"/>
          <p:cNvGraphicFramePr>
            <a:graphicFrameLocks noChangeAspect="1"/>
          </p:cNvGraphicFramePr>
          <p:nvPr/>
        </p:nvGraphicFramePr>
        <p:xfrm>
          <a:off x="9667876" y="2667000"/>
          <a:ext cx="314325" cy="533400"/>
        </p:xfrm>
        <a:graphic>
          <a:graphicData uri="http://schemas.openxmlformats.org/presentationml/2006/ole">
            <mc:AlternateContent xmlns:mc="http://schemas.openxmlformats.org/markup-compatibility/2006">
              <mc:Choice xmlns:v="urn:schemas-microsoft-com:vml" Requires="v">
                <p:oleObj spid="_x0000_s13330" name="Equation" r:id="rId4" imgW="419040" imgH="711000" progId="Equation.DSMT4">
                  <p:embed/>
                </p:oleObj>
              </mc:Choice>
              <mc:Fallback>
                <p:oleObj name="Equation" r:id="rId4" imgW="419040" imgH="711000" progId="Equation.DSMT4">
                  <p:embed/>
                  <p:pic>
                    <p:nvPicPr>
                      <p:cNvPr id="1331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7876" y="2667000"/>
                        <a:ext cx="31432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3" name="Oval 32"/>
          <p:cNvSpPr/>
          <p:nvPr/>
        </p:nvSpPr>
        <p:spPr bwMode="auto">
          <a:xfrm>
            <a:off x="7772400" y="3429000"/>
            <a:ext cx="914400" cy="9144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34" name="Oval 33"/>
          <p:cNvSpPr>
            <a:spLocks noChangeAspect="1"/>
          </p:cNvSpPr>
          <p:nvPr/>
        </p:nvSpPr>
        <p:spPr bwMode="auto">
          <a:xfrm>
            <a:off x="7315200" y="2971800"/>
            <a:ext cx="1828800" cy="18288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35" name="Oval 34"/>
          <p:cNvSpPr>
            <a:spLocks noChangeAspect="1"/>
          </p:cNvSpPr>
          <p:nvPr/>
        </p:nvSpPr>
        <p:spPr bwMode="auto">
          <a:xfrm>
            <a:off x="6858000" y="2514600"/>
            <a:ext cx="2743200" cy="27432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36" name="Oval 35"/>
          <p:cNvSpPr>
            <a:spLocks noChangeAspect="1"/>
          </p:cNvSpPr>
          <p:nvPr/>
        </p:nvSpPr>
        <p:spPr bwMode="auto">
          <a:xfrm>
            <a:off x="6400800" y="2057400"/>
            <a:ext cx="3657600" cy="36576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37" name="Oval 36"/>
          <p:cNvSpPr>
            <a:spLocks noChangeAspect="1"/>
          </p:cNvSpPr>
          <p:nvPr/>
        </p:nvSpPr>
        <p:spPr bwMode="auto">
          <a:xfrm>
            <a:off x="5943600" y="1600200"/>
            <a:ext cx="4572000" cy="45720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cxnSp>
        <p:nvCxnSpPr>
          <p:cNvPr id="38" name="Straight Connector 37"/>
          <p:cNvCxnSpPr/>
          <p:nvPr/>
        </p:nvCxnSpPr>
        <p:spPr bwMode="auto">
          <a:xfrm rot="5400000">
            <a:off x="5943600" y="1600200"/>
            <a:ext cx="4572000" cy="4572000"/>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cxnSp>
        <p:nvCxnSpPr>
          <p:cNvPr id="41" name="Straight Connector 40"/>
          <p:cNvCxnSpPr/>
          <p:nvPr/>
        </p:nvCxnSpPr>
        <p:spPr bwMode="auto">
          <a:xfrm rot="16200000" flipH="1">
            <a:off x="5943600" y="1600200"/>
            <a:ext cx="4572000" cy="4572000"/>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sp>
        <p:nvSpPr>
          <p:cNvPr id="13329" name="Oval 27"/>
          <p:cNvSpPr>
            <a:spLocks noChangeArrowheads="1"/>
          </p:cNvSpPr>
          <p:nvPr/>
        </p:nvSpPr>
        <p:spPr bwMode="auto">
          <a:xfrm>
            <a:off x="9448800" y="3124200"/>
            <a:ext cx="152400" cy="152400"/>
          </a:xfrm>
          <a:prstGeom prst="ellipse">
            <a:avLst/>
          </a:prstGeom>
          <a:solidFill>
            <a:schemeClr val="accent1"/>
          </a:solidFill>
          <a:ln w="9525" algn="ctr">
            <a:solidFill>
              <a:schemeClr val="tx1"/>
            </a:solidFill>
            <a:round/>
            <a:headEnd/>
            <a:tailEnd/>
          </a:ln>
        </p:spPr>
        <p:txBody>
          <a:bodyPr/>
          <a:lstStyle/>
          <a:p>
            <a:pPr algn="ctr" eaLnBrk="0" hangingPunct="0">
              <a:lnSpc>
                <a:spcPct val="110000"/>
              </a:lnSpc>
              <a:spcBef>
                <a:spcPct val="20000"/>
              </a:spcBef>
            </a:pPr>
            <a:endParaRPr lang="en-US" sz="2400">
              <a:latin typeface="Times New Roman" pitchFamily="18" charset="0"/>
            </a:endParaRPr>
          </a:p>
        </p:txBody>
      </p:sp>
      <p:cxnSp>
        <p:nvCxnSpPr>
          <p:cNvPr id="13330" name="Straight Connector 17"/>
          <p:cNvCxnSpPr>
            <a:cxnSpLocks noChangeShapeType="1"/>
          </p:cNvCxnSpPr>
          <p:nvPr/>
        </p:nvCxnSpPr>
        <p:spPr bwMode="auto">
          <a:xfrm rot="5400000" flipH="1" flipV="1">
            <a:off x="7734300" y="3009900"/>
            <a:ext cx="1371600" cy="381000"/>
          </a:xfrm>
          <a:prstGeom prst="line">
            <a:avLst/>
          </a:prstGeom>
          <a:noFill/>
          <a:ln w="38100" algn="ctr">
            <a:solidFill>
              <a:schemeClr val="tx1"/>
            </a:solidFill>
            <a:round/>
            <a:headEnd/>
            <a:tailEnd type="arrow" w="med" len="med"/>
          </a:ln>
        </p:spPr>
      </p:cxnSp>
      <p:sp>
        <p:nvSpPr>
          <p:cNvPr id="13331" name="Oval 16"/>
          <p:cNvSpPr>
            <a:spLocks noChangeArrowheads="1"/>
          </p:cNvSpPr>
          <p:nvPr/>
        </p:nvSpPr>
        <p:spPr bwMode="auto">
          <a:xfrm>
            <a:off x="8534400" y="2403475"/>
            <a:ext cx="152400" cy="152400"/>
          </a:xfrm>
          <a:prstGeom prst="ellipse">
            <a:avLst/>
          </a:prstGeom>
          <a:solidFill>
            <a:schemeClr val="accent1"/>
          </a:solidFill>
          <a:ln w="9525" algn="ctr">
            <a:solidFill>
              <a:schemeClr val="tx1"/>
            </a:solidFill>
            <a:round/>
            <a:headEnd/>
            <a:tailEnd/>
          </a:ln>
        </p:spPr>
        <p:txBody>
          <a:bodyPr/>
          <a:lstStyle/>
          <a:p>
            <a:pPr algn="ctr" eaLnBrk="0" hangingPunct="0">
              <a:lnSpc>
                <a:spcPct val="110000"/>
              </a:lnSpc>
              <a:spcBef>
                <a:spcPct val="20000"/>
              </a:spcBef>
            </a:pPr>
            <a:endParaRPr lang="en-US" sz="2400">
              <a:latin typeface="Times New Roman" pitchFamily="18" charset="0"/>
            </a:endParaRPr>
          </a:p>
        </p:txBody>
      </p:sp>
      <p:graphicFrame>
        <p:nvGraphicFramePr>
          <p:cNvPr id="13315" name="Object 3"/>
          <p:cNvGraphicFramePr>
            <a:graphicFrameLocks noChangeAspect="1"/>
          </p:cNvGraphicFramePr>
          <p:nvPr/>
        </p:nvGraphicFramePr>
        <p:xfrm>
          <a:off x="8715376" y="2057400"/>
          <a:ext cx="581025" cy="533400"/>
        </p:xfrm>
        <a:graphic>
          <a:graphicData uri="http://schemas.openxmlformats.org/presentationml/2006/ole">
            <mc:AlternateContent xmlns:mc="http://schemas.openxmlformats.org/markup-compatibility/2006">
              <mc:Choice xmlns:v="urn:schemas-microsoft-com:vml" Requires="v">
                <p:oleObj spid="_x0000_s13331" name="Equation" r:id="rId6" imgW="774360" imgH="711000" progId="Equation.3">
                  <p:embed/>
                </p:oleObj>
              </mc:Choice>
              <mc:Fallback>
                <p:oleObj name="Equation" r:id="rId6" imgW="774360" imgH="711000" progId="Equation.3">
                  <p:embed/>
                  <p:pic>
                    <p:nvPicPr>
                      <p:cNvPr id="1331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5376" y="2057400"/>
                        <a:ext cx="58102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5567136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itle 1"/>
          <p:cNvSpPr>
            <a:spLocks noGrp="1"/>
          </p:cNvSpPr>
          <p:nvPr>
            <p:ph type="title"/>
          </p:nvPr>
        </p:nvSpPr>
        <p:spPr>
          <a:xfrm>
            <a:off x="1550988" y="209456"/>
            <a:ext cx="8913813" cy="914400"/>
          </a:xfrm>
        </p:spPr>
        <p:txBody>
          <a:bodyPr/>
          <a:lstStyle/>
          <a:p>
            <a:pPr eaLnBrk="1" hangingPunct="1"/>
            <a:r>
              <a:rPr lang="en-US"/>
              <a:t>2-D Rotation</a:t>
            </a:r>
          </a:p>
        </p:txBody>
      </p:sp>
      <p:sp>
        <p:nvSpPr>
          <p:cNvPr id="4" name="Rectangle 3"/>
          <p:cNvSpPr/>
          <p:nvPr/>
        </p:nvSpPr>
        <p:spPr bwMode="auto">
          <a:xfrm>
            <a:off x="5943600" y="1600200"/>
            <a:ext cx="4572000" cy="4572000"/>
          </a:xfrm>
          <a:prstGeom prst="rect">
            <a:avLst/>
          </a:prstGeom>
          <a:solidFill>
            <a:schemeClr val="accent2">
              <a:lumMod val="60000"/>
              <a:lumOff val="40000"/>
            </a:schemeClr>
          </a:solidFill>
          <a:ln w="9525"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cxnSp>
        <p:nvCxnSpPr>
          <p:cNvPr id="15" name="Straight Connector 14"/>
          <p:cNvCxnSpPr/>
          <p:nvPr/>
        </p:nvCxnSpPr>
        <p:spPr bwMode="auto">
          <a:xfrm rot="5400000">
            <a:off x="5941219" y="3885406"/>
            <a:ext cx="4572000" cy="1588"/>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cxnSp>
        <p:nvCxnSpPr>
          <p:cNvPr id="20" name="Straight Connector 19"/>
          <p:cNvCxnSpPr/>
          <p:nvPr/>
        </p:nvCxnSpPr>
        <p:spPr bwMode="auto">
          <a:xfrm>
            <a:off x="5943600" y="3883025"/>
            <a:ext cx="4572000" cy="1588"/>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cxnSp>
        <p:nvCxnSpPr>
          <p:cNvPr id="14345" name="Straight Connector 26"/>
          <p:cNvCxnSpPr>
            <a:cxnSpLocks noChangeShapeType="1"/>
          </p:cNvCxnSpPr>
          <p:nvPr/>
        </p:nvCxnSpPr>
        <p:spPr bwMode="auto">
          <a:xfrm flipV="1">
            <a:off x="8229600" y="3200400"/>
            <a:ext cx="1295400" cy="685800"/>
          </a:xfrm>
          <a:prstGeom prst="line">
            <a:avLst/>
          </a:prstGeom>
          <a:noFill/>
          <a:ln w="38100" algn="ctr">
            <a:solidFill>
              <a:schemeClr val="tx1"/>
            </a:solidFill>
            <a:round/>
            <a:headEnd/>
            <a:tailEnd type="arrow" w="med" len="med"/>
          </a:ln>
        </p:spPr>
      </p:cxnSp>
      <p:graphicFrame>
        <p:nvGraphicFramePr>
          <p:cNvPr id="14338" name="Object 4"/>
          <p:cNvGraphicFramePr>
            <a:graphicFrameLocks noChangeAspect="1"/>
          </p:cNvGraphicFramePr>
          <p:nvPr/>
        </p:nvGraphicFramePr>
        <p:xfrm>
          <a:off x="9667876" y="2667000"/>
          <a:ext cx="314325" cy="533400"/>
        </p:xfrm>
        <a:graphic>
          <a:graphicData uri="http://schemas.openxmlformats.org/presentationml/2006/ole">
            <mc:AlternateContent xmlns:mc="http://schemas.openxmlformats.org/markup-compatibility/2006">
              <mc:Choice xmlns:v="urn:schemas-microsoft-com:vml" Requires="v">
                <p:oleObj spid="_x0000_s14354" name="Equation" r:id="rId4" imgW="419040" imgH="711000" progId="Equation.DSMT4">
                  <p:embed/>
                </p:oleObj>
              </mc:Choice>
              <mc:Fallback>
                <p:oleObj name="Equation" r:id="rId4" imgW="419040" imgH="711000" progId="Equation.DSMT4">
                  <p:embed/>
                  <p:pic>
                    <p:nvPicPr>
                      <p:cNvPr id="1433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7876" y="2667000"/>
                        <a:ext cx="31432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3" name="Oval 32"/>
          <p:cNvSpPr/>
          <p:nvPr/>
        </p:nvSpPr>
        <p:spPr bwMode="auto">
          <a:xfrm>
            <a:off x="7772400" y="3429000"/>
            <a:ext cx="914400" cy="9144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34" name="Oval 33"/>
          <p:cNvSpPr>
            <a:spLocks noChangeAspect="1"/>
          </p:cNvSpPr>
          <p:nvPr/>
        </p:nvSpPr>
        <p:spPr bwMode="auto">
          <a:xfrm>
            <a:off x="7315200" y="2971800"/>
            <a:ext cx="1828800" cy="18288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35" name="Oval 34"/>
          <p:cNvSpPr>
            <a:spLocks noChangeAspect="1"/>
          </p:cNvSpPr>
          <p:nvPr/>
        </p:nvSpPr>
        <p:spPr bwMode="auto">
          <a:xfrm>
            <a:off x="6858000" y="2514600"/>
            <a:ext cx="2743200" cy="27432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36" name="Oval 35"/>
          <p:cNvSpPr>
            <a:spLocks noChangeAspect="1"/>
          </p:cNvSpPr>
          <p:nvPr/>
        </p:nvSpPr>
        <p:spPr bwMode="auto">
          <a:xfrm>
            <a:off x="6400800" y="2057400"/>
            <a:ext cx="3657600" cy="36576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37" name="Oval 36"/>
          <p:cNvSpPr>
            <a:spLocks noChangeAspect="1"/>
          </p:cNvSpPr>
          <p:nvPr/>
        </p:nvSpPr>
        <p:spPr bwMode="auto">
          <a:xfrm>
            <a:off x="5943600" y="1600200"/>
            <a:ext cx="4572000" cy="45720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cxnSp>
        <p:nvCxnSpPr>
          <p:cNvPr id="38" name="Straight Connector 37"/>
          <p:cNvCxnSpPr/>
          <p:nvPr/>
        </p:nvCxnSpPr>
        <p:spPr bwMode="auto">
          <a:xfrm rot="5400000">
            <a:off x="5943600" y="1600200"/>
            <a:ext cx="4572000" cy="4572000"/>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cxnSp>
        <p:nvCxnSpPr>
          <p:cNvPr id="41" name="Straight Connector 40"/>
          <p:cNvCxnSpPr/>
          <p:nvPr/>
        </p:nvCxnSpPr>
        <p:spPr bwMode="auto">
          <a:xfrm rot="16200000" flipH="1">
            <a:off x="5943600" y="1600200"/>
            <a:ext cx="4572000" cy="4572000"/>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sp>
        <p:nvSpPr>
          <p:cNvPr id="14353" name="Oval 27"/>
          <p:cNvSpPr>
            <a:spLocks noChangeArrowheads="1"/>
          </p:cNvSpPr>
          <p:nvPr/>
        </p:nvSpPr>
        <p:spPr bwMode="auto">
          <a:xfrm>
            <a:off x="9448800" y="3124200"/>
            <a:ext cx="152400" cy="152400"/>
          </a:xfrm>
          <a:prstGeom prst="ellipse">
            <a:avLst/>
          </a:prstGeom>
          <a:solidFill>
            <a:schemeClr val="accent1"/>
          </a:solidFill>
          <a:ln w="9525" algn="ctr">
            <a:solidFill>
              <a:schemeClr val="tx1"/>
            </a:solidFill>
            <a:round/>
            <a:headEnd/>
            <a:tailEnd/>
          </a:ln>
        </p:spPr>
        <p:txBody>
          <a:bodyPr/>
          <a:lstStyle/>
          <a:p>
            <a:pPr algn="ctr" eaLnBrk="0" hangingPunct="0">
              <a:lnSpc>
                <a:spcPct val="110000"/>
              </a:lnSpc>
              <a:spcBef>
                <a:spcPct val="20000"/>
              </a:spcBef>
            </a:pPr>
            <a:endParaRPr lang="en-US" sz="2400">
              <a:latin typeface="Times New Roman" pitchFamily="18" charset="0"/>
            </a:endParaRPr>
          </a:p>
        </p:txBody>
      </p:sp>
      <p:cxnSp>
        <p:nvCxnSpPr>
          <p:cNvPr id="14354" name="Straight Connector 17"/>
          <p:cNvCxnSpPr>
            <a:cxnSpLocks noChangeShapeType="1"/>
          </p:cNvCxnSpPr>
          <p:nvPr/>
        </p:nvCxnSpPr>
        <p:spPr bwMode="auto">
          <a:xfrm rot="5400000" flipH="1" flipV="1">
            <a:off x="7734300" y="3009900"/>
            <a:ext cx="1371600" cy="381000"/>
          </a:xfrm>
          <a:prstGeom prst="line">
            <a:avLst/>
          </a:prstGeom>
          <a:noFill/>
          <a:ln w="38100" algn="ctr">
            <a:solidFill>
              <a:schemeClr val="tx1"/>
            </a:solidFill>
            <a:round/>
            <a:headEnd/>
            <a:tailEnd type="arrow" w="med" len="med"/>
          </a:ln>
        </p:spPr>
      </p:cxnSp>
      <p:sp>
        <p:nvSpPr>
          <p:cNvPr id="14355" name="Oval 16"/>
          <p:cNvSpPr>
            <a:spLocks noChangeArrowheads="1"/>
          </p:cNvSpPr>
          <p:nvPr/>
        </p:nvSpPr>
        <p:spPr bwMode="auto">
          <a:xfrm>
            <a:off x="8534400" y="2403475"/>
            <a:ext cx="152400" cy="152400"/>
          </a:xfrm>
          <a:prstGeom prst="ellipse">
            <a:avLst/>
          </a:prstGeom>
          <a:solidFill>
            <a:schemeClr val="accent1"/>
          </a:solidFill>
          <a:ln w="9525" algn="ctr">
            <a:solidFill>
              <a:schemeClr val="tx1"/>
            </a:solidFill>
            <a:round/>
            <a:headEnd/>
            <a:tailEnd/>
          </a:ln>
        </p:spPr>
        <p:txBody>
          <a:bodyPr/>
          <a:lstStyle/>
          <a:p>
            <a:pPr algn="ctr" eaLnBrk="0" hangingPunct="0">
              <a:lnSpc>
                <a:spcPct val="110000"/>
              </a:lnSpc>
              <a:spcBef>
                <a:spcPct val="20000"/>
              </a:spcBef>
            </a:pPr>
            <a:endParaRPr lang="en-US" sz="2400">
              <a:latin typeface="Times New Roman" pitchFamily="18" charset="0"/>
            </a:endParaRPr>
          </a:p>
        </p:txBody>
      </p:sp>
      <p:graphicFrame>
        <p:nvGraphicFramePr>
          <p:cNvPr id="14339" name="Object 3"/>
          <p:cNvGraphicFramePr>
            <a:graphicFrameLocks noChangeAspect="1"/>
          </p:cNvGraphicFramePr>
          <p:nvPr/>
        </p:nvGraphicFramePr>
        <p:xfrm>
          <a:off x="8715376" y="2057400"/>
          <a:ext cx="581025" cy="533400"/>
        </p:xfrm>
        <a:graphic>
          <a:graphicData uri="http://schemas.openxmlformats.org/presentationml/2006/ole">
            <mc:AlternateContent xmlns:mc="http://schemas.openxmlformats.org/markup-compatibility/2006">
              <mc:Choice xmlns:v="urn:schemas-microsoft-com:vml" Requires="v">
                <p:oleObj spid="_x0000_s14355" name="Equation" r:id="rId6" imgW="774360" imgH="711000" progId="Equation.3">
                  <p:embed/>
                </p:oleObj>
              </mc:Choice>
              <mc:Fallback>
                <p:oleObj name="Equation" r:id="rId6" imgW="774360" imgH="711000" progId="Equation.3">
                  <p:embed/>
                  <p:pic>
                    <p:nvPicPr>
                      <p:cNvPr id="1433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5376" y="2057400"/>
                        <a:ext cx="58102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1" name="Rectangle 20"/>
          <p:cNvSpPr>
            <a:spLocks noChangeArrowheads="1"/>
          </p:cNvSpPr>
          <p:nvPr/>
        </p:nvSpPr>
        <p:spPr bwMode="auto">
          <a:xfrm>
            <a:off x="2027238" y="4679950"/>
            <a:ext cx="4572000" cy="706438"/>
          </a:xfrm>
          <a:prstGeom prst="rect">
            <a:avLst/>
          </a:prstGeom>
          <a:noFill/>
          <a:ln w="9525">
            <a:noFill/>
            <a:miter lim="800000"/>
            <a:headEnd/>
            <a:tailEnd/>
          </a:ln>
        </p:spPr>
        <p:txBody>
          <a:bodyPr>
            <a:spAutoFit/>
          </a:bodyPr>
          <a:lstStyle/>
          <a:p>
            <a:r>
              <a:rPr lang="en-US" sz="2000" i="1">
                <a:latin typeface="Times New Roman" pitchFamily="18" charset="0"/>
              </a:rPr>
              <a:t>x’</a:t>
            </a:r>
            <a:r>
              <a:rPr lang="en-US" sz="2000">
                <a:latin typeface="Times New Roman" pitchFamily="18" charset="0"/>
              </a:rPr>
              <a:t> = cos</a:t>
            </a:r>
            <a:r>
              <a:rPr lang="en-US" sz="2000" i="1">
                <a:latin typeface="Symbol" pitchFamily="18" charset="2"/>
              </a:rPr>
              <a:t> f</a:t>
            </a:r>
            <a:r>
              <a:rPr lang="en-US" sz="2000">
                <a:latin typeface="Times New Roman" pitchFamily="18" charset="0"/>
              </a:rPr>
              <a:t> (</a:t>
            </a:r>
            <a:r>
              <a:rPr lang="en-US" sz="2000" i="1">
                <a:latin typeface="Times New Roman" pitchFamily="18" charset="0"/>
              </a:rPr>
              <a:t>r</a:t>
            </a:r>
            <a:r>
              <a:rPr lang="en-US" sz="2000">
                <a:latin typeface="Times New Roman" pitchFamily="18" charset="0"/>
              </a:rPr>
              <a:t> cos</a:t>
            </a:r>
            <a:r>
              <a:rPr lang="en-US" sz="2000" i="1">
                <a:latin typeface="Symbol" pitchFamily="18" charset="2"/>
              </a:rPr>
              <a:t>q</a:t>
            </a:r>
            <a:r>
              <a:rPr lang="en-US" sz="2000">
                <a:latin typeface="Times New Roman" pitchFamily="18" charset="0"/>
              </a:rPr>
              <a:t> ) –  sin</a:t>
            </a:r>
            <a:r>
              <a:rPr lang="en-US" sz="2000" i="1">
                <a:latin typeface="Symbol" pitchFamily="18" charset="2"/>
              </a:rPr>
              <a:t>f </a:t>
            </a:r>
            <a:r>
              <a:rPr lang="en-US" sz="2000">
                <a:latin typeface="Times New Roman" pitchFamily="18" charset="0"/>
              </a:rPr>
              <a:t>(</a:t>
            </a:r>
            <a:r>
              <a:rPr lang="en-US" sz="2000" i="1">
                <a:latin typeface="Times New Roman" pitchFamily="18" charset="0"/>
              </a:rPr>
              <a:t>r</a:t>
            </a:r>
            <a:r>
              <a:rPr lang="en-US" sz="2000">
                <a:latin typeface="Times New Roman" pitchFamily="18" charset="0"/>
              </a:rPr>
              <a:t> sin</a:t>
            </a:r>
            <a:r>
              <a:rPr lang="en-US" sz="2000" i="1">
                <a:latin typeface="Symbol" pitchFamily="18" charset="2"/>
              </a:rPr>
              <a:t>q</a:t>
            </a:r>
            <a:r>
              <a:rPr lang="en-US" sz="2000">
                <a:latin typeface="Times New Roman" pitchFamily="18" charset="0"/>
              </a:rPr>
              <a:t> )</a:t>
            </a:r>
          </a:p>
          <a:p>
            <a:r>
              <a:rPr lang="en-US" sz="2000" i="1">
                <a:latin typeface="Times New Roman" pitchFamily="18" charset="0"/>
              </a:rPr>
              <a:t>y’</a:t>
            </a:r>
            <a:r>
              <a:rPr lang="en-US" sz="2000">
                <a:latin typeface="Times New Roman" pitchFamily="18" charset="0"/>
              </a:rPr>
              <a:t> = (</a:t>
            </a:r>
            <a:r>
              <a:rPr lang="en-US" sz="2000" i="1">
                <a:latin typeface="Times New Roman" pitchFamily="18" charset="0"/>
              </a:rPr>
              <a:t>r</a:t>
            </a:r>
            <a:r>
              <a:rPr lang="en-US" sz="2000">
                <a:latin typeface="Times New Roman" pitchFamily="18" charset="0"/>
              </a:rPr>
              <a:t> cos</a:t>
            </a:r>
            <a:r>
              <a:rPr lang="en-US" sz="2000" i="1">
                <a:latin typeface="Symbol" pitchFamily="18" charset="2"/>
              </a:rPr>
              <a:t>q</a:t>
            </a:r>
            <a:r>
              <a:rPr lang="en-US" sz="2000">
                <a:latin typeface="Times New Roman" pitchFamily="18" charset="0"/>
              </a:rPr>
              <a:t> ) sin</a:t>
            </a:r>
            <a:r>
              <a:rPr lang="en-US" sz="2000" i="1">
                <a:latin typeface="Symbol" pitchFamily="18" charset="2"/>
              </a:rPr>
              <a:t>f</a:t>
            </a:r>
            <a:r>
              <a:rPr lang="en-US" sz="2000">
                <a:latin typeface="Times New Roman" pitchFamily="18" charset="0"/>
              </a:rPr>
              <a:t> +  (</a:t>
            </a:r>
            <a:r>
              <a:rPr lang="en-US" sz="2000" i="1">
                <a:latin typeface="Times New Roman" pitchFamily="18" charset="0"/>
              </a:rPr>
              <a:t>r</a:t>
            </a:r>
            <a:r>
              <a:rPr lang="en-US" sz="2000">
                <a:latin typeface="Times New Roman" pitchFamily="18" charset="0"/>
              </a:rPr>
              <a:t> sin</a:t>
            </a:r>
            <a:r>
              <a:rPr lang="en-US" sz="2000" i="1">
                <a:latin typeface="Symbol" pitchFamily="18" charset="2"/>
              </a:rPr>
              <a:t>q</a:t>
            </a:r>
            <a:r>
              <a:rPr lang="en-US" sz="2000">
                <a:latin typeface="Times New Roman" pitchFamily="18" charset="0"/>
              </a:rPr>
              <a:t> ) cos</a:t>
            </a:r>
            <a:r>
              <a:rPr lang="en-US" sz="2000" i="1">
                <a:latin typeface="Symbol" pitchFamily="18" charset="2"/>
              </a:rPr>
              <a:t> f</a:t>
            </a:r>
          </a:p>
        </p:txBody>
      </p:sp>
      <p:grpSp>
        <p:nvGrpSpPr>
          <p:cNvPr id="2" name="Group 21"/>
          <p:cNvGrpSpPr>
            <a:grpSpLocks/>
          </p:cNvGrpSpPr>
          <p:nvPr/>
        </p:nvGrpSpPr>
        <p:grpSpPr bwMode="auto">
          <a:xfrm>
            <a:off x="6034088" y="2728913"/>
            <a:ext cx="4430712" cy="2311400"/>
            <a:chOff x="4205288" y="2728913"/>
            <a:chExt cx="4430712" cy="2311400"/>
          </a:xfrm>
        </p:grpSpPr>
        <p:sp>
          <p:nvSpPr>
            <p:cNvPr id="14358" name="Freeform 8"/>
            <p:cNvSpPr>
              <a:spLocks/>
            </p:cNvSpPr>
            <p:nvPr/>
          </p:nvSpPr>
          <p:spPr bwMode="auto">
            <a:xfrm>
              <a:off x="4205288" y="2728913"/>
              <a:ext cx="4430712" cy="2311400"/>
            </a:xfrm>
            <a:custGeom>
              <a:avLst/>
              <a:gdLst>
                <a:gd name="T0" fmla="*/ 740925793 w 2791"/>
                <a:gd name="T1" fmla="*/ 758567769 h 1456"/>
                <a:gd name="T2" fmla="*/ 0 w 2791"/>
                <a:gd name="T3" fmla="*/ 758567769 h 1456"/>
                <a:gd name="T4" fmla="*/ 493950595 w 2791"/>
                <a:gd name="T5" fmla="*/ 1265118410 h 1456"/>
                <a:gd name="T6" fmla="*/ 1098788013 w 2791"/>
                <a:gd name="T7" fmla="*/ 2147483647 h 1456"/>
                <a:gd name="T8" fmla="*/ 1701104682 w 2791"/>
                <a:gd name="T9" fmla="*/ 2147483647 h 1456"/>
                <a:gd name="T10" fmla="*/ 2147483647 w 2791"/>
                <a:gd name="T11" fmla="*/ 2147483647 h 1456"/>
                <a:gd name="T12" fmla="*/ 2147483647 w 2791"/>
                <a:gd name="T13" fmla="*/ 2147483647 h 1456"/>
                <a:gd name="T14" fmla="*/ 2147483647 w 2791"/>
                <a:gd name="T15" fmla="*/ 2147483647 h 1456"/>
                <a:gd name="T16" fmla="*/ 2147483647 w 2791"/>
                <a:gd name="T17" fmla="*/ 2023684790 h 1456"/>
                <a:gd name="T18" fmla="*/ 2147483647 w 2791"/>
                <a:gd name="T19" fmla="*/ 1265118410 h 1456"/>
                <a:gd name="T20" fmla="*/ 2147483647 w 2791"/>
                <a:gd name="T21" fmla="*/ 1013102870 h 1456"/>
                <a:gd name="T22" fmla="*/ 2147483647 w 2791"/>
                <a:gd name="T23" fmla="*/ 1013102870 h 1456"/>
                <a:gd name="T24" fmla="*/ 2147483647 w 2791"/>
                <a:gd name="T25" fmla="*/ 758567769 h 1456"/>
                <a:gd name="T26" fmla="*/ 2147483647 w 2791"/>
                <a:gd name="T27" fmla="*/ 506550641 h 1456"/>
                <a:gd name="T28" fmla="*/ 2147483647 w 2791"/>
                <a:gd name="T29" fmla="*/ 0 h 1456"/>
                <a:gd name="T30" fmla="*/ 2147483647 w 2791"/>
                <a:gd name="T31" fmla="*/ 0 h 1456"/>
                <a:gd name="T32" fmla="*/ 2147483647 w 2791"/>
                <a:gd name="T33" fmla="*/ 506550641 h 1456"/>
                <a:gd name="T34" fmla="*/ 2147483647 w 2791"/>
                <a:gd name="T35" fmla="*/ 758567769 h 1456"/>
                <a:gd name="T36" fmla="*/ 1728827181 w 2791"/>
                <a:gd name="T37" fmla="*/ 2023684790 h 1456"/>
                <a:gd name="T38" fmla="*/ 1358363193 w 2791"/>
                <a:gd name="T39" fmla="*/ 1771670837 h 1456"/>
                <a:gd name="T40" fmla="*/ 740925793 w 2791"/>
                <a:gd name="T41" fmla="*/ 758567769 h 14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91"/>
                <a:gd name="T64" fmla="*/ 0 h 1456"/>
                <a:gd name="T65" fmla="*/ 2791 w 2791"/>
                <a:gd name="T66" fmla="*/ 1456 h 14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91" h="1456">
                  <a:moveTo>
                    <a:pt x="294" y="301"/>
                  </a:moveTo>
                  <a:lnTo>
                    <a:pt x="0" y="301"/>
                  </a:lnTo>
                  <a:lnTo>
                    <a:pt x="196" y="502"/>
                  </a:lnTo>
                  <a:lnTo>
                    <a:pt x="436" y="993"/>
                  </a:lnTo>
                  <a:lnTo>
                    <a:pt x="675" y="1138"/>
                  </a:lnTo>
                  <a:lnTo>
                    <a:pt x="979" y="1456"/>
                  </a:lnTo>
                  <a:lnTo>
                    <a:pt x="2106" y="1456"/>
                  </a:lnTo>
                  <a:lnTo>
                    <a:pt x="2448" y="1054"/>
                  </a:lnTo>
                  <a:lnTo>
                    <a:pt x="2742" y="803"/>
                  </a:lnTo>
                  <a:lnTo>
                    <a:pt x="2791" y="502"/>
                  </a:lnTo>
                  <a:lnTo>
                    <a:pt x="2595" y="402"/>
                  </a:lnTo>
                  <a:lnTo>
                    <a:pt x="2252" y="402"/>
                  </a:lnTo>
                  <a:lnTo>
                    <a:pt x="2203" y="301"/>
                  </a:lnTo>
                  <a:lnTo>
                    <a:pt x="1567" y="201"/>
                  </a:lnTo>
                  <a:lnTo>
                    <a:pt x="1714" y="0"/>
                  </a:lnTo>
                  <a:lnTo>
                    <a:pt x="1371" y="0"/>
                  </a:lnTo>
                  <a:lnTo>
                    <a:pt x="1567" y="201"/>
                  </a:lnTo>
                  <a:lnTo>
                    <a:pt x="882" y="301"/>
                  </a:lnTo>
                  <a:lnTo>
                    <a:pt x="686" y="803"/>
                  </a:lnTo>
                  <a:lnTo>
                    <a:pt x="539" y="703"/>
                  </a:lnTo>
                  <a:lnTo>
                    <a:pt x="294" y="301"/>
                  </a:lnTo>
                  <a:close/>
                </a:path>
              </a:pathLst>
            </a:custGeom>
            <a:noFill/>
            <a:ln w="38100">
              <a:solidFill>
                <a:srgbClr val="000000"/>
              </a:solidFill>
              <a:miter lim="800000"/>
              <a:headEnd/>
              <a:tailEnd/>
            </a:ln>
          </p:spPr>
          <p:txBody>
            <a:bodyPr/>
            <a:lstStyle/>
            <a:p>
              <a:endParaRPr lang="en-US">
                <a:latin typeface="Times New Roman" pitchFamily="18" charset="0"/>
              </a:endParaRPr>
            </a:p>
          </p:txBody>
        </p:sp>
        <p:sp>
          <p:nvSpPr>
            <p:cNvPr id="14359" name="Freeform 9"/>
            <p:cNvSpPr>
              <a:spLocks/>
            </p:cNvSpPr>
            <p:nvPr/>
          </p:nvSpPr>
          <p:spPr bwMode="auto">
            <a:xfrm>
              <a:off x="7858125" y="3525838"/>
              <a:ext cx="622300" cy="717550"/>
            </a:xfrm>
            <a:custGeom>
              <a:avLst/>
              <a:gdLst>
                <a:gd name="T0" fmla="*/ 740925905 w 392"/>
                <a:gd name="T1" fmla="*/ 0 h 452"/>
                <a:gd name="T2" fmla="*/ 987901339 w 392"/>
                <a:gd name="T3" fmla="*/ 126007828 h 452"/>
                <a:gd name="T4" fmla="*/ 864414515 w 392"/>
                <a:gd name="T5" fmla="*/ 632558453 h 452"/>
                <a:gd name="T6" fmla="*/ 246975335 w 392"/>
                <a:gd name="T7" fmla="*/ 1139110714 h 452"/>
                <a:gd name="T8" fmla="*/ 0 w 392"/>
                <a:gd name="T9" fmla="*/ 0 h 452"/>
                <a:gd name="T10" fmla="*/ 740925905 w 392"/>
                <a:gd name="T11" fmla="*/ 0 h 452"/>
                <a:gd name="T12" fmla="*/ 0 60000 65536"/>
                <a:gd name="T13" fmla="*/ 0 60000 65536"/>
                <a:gd name="T14" fmla="*/ 0 60000 65536"/>
                <a:gd name="T15" fmla="*/ 0 60000 65536"/>
                <a:gd name="T16" fmla="*/ 0 60000 65536"/>
                <a:gd name="T17" fmla="*/ 0 60000 65536"/>
                <a:gd name="T18" fmla="*/ 0 w 392"/>
                <a:gd name="T19" fmla="*/ 0 h 452"/>
                <a:gd name="T20" fmla="*/ 392 w 392"/>
                <a:gd name="T21" fmla="*/ 452 h 452"/>
              </a:gdLst>
              <a:ahLst/>
              <a:cxnLst>
                <a:cxn ang="T12">
                  <a:pos x="T0" y="T1"/>
                </a:cxn>
                <a:cxn ang="T13">
                  <a:pos x="T2" y="T3"/>
                </a:cxn>
                <a:cxn ang="T14">
                  <a:pos x="T4" y="T5"/>
                </a:cxn>
                <a:cxn ang="T15">
                  <a:pos x="T6" y="T7"/>
                </a:cxn>
                <a:cxn ang="T16">
                  <a:pos x="T8" y="T9"/>
                </a:cxn>
                <a:cxn ang="T17">
                  <a:pos x="T10" y="T11"/>
                </a:cxn>
              </a:cxnLst>
              <a:rect l="T18" t="T19" r="T20" b="T21"/>
              <a:pathLst>
                <a:path w="392" h="452">
                  <a:moveTo>
                    <a:pt x="294" y="0"/>
                  </a:moveTo>
                  <a:lnTo>
                    <a:pt x="392" y="50"/>
                  </a:lnTo>
                  <a:lnTo>
                    <a:pt x="343" y="251"/>
                  </a:lnTo>
                  <a:lnTo>
                    <a:pt x="98" y="452"/>
                  </a:lnTo>
                  <a:lnTo>
                    <a:pt x="0" y="0"/>
                  </a:lnTo>
                  <a:lnTo>
                    <a:pt x="294" y="0"/>
                  </a:lnTo>
                  <a:close/>
                </a:path>
              </a:pathLst>
            </a:custGeom>
            <a:noFill/>
            <a:ln w="38100">
              <a:solidFill>
                <a:srgbClr val="000000"/>
              </a:solidFill>
              <a:miter lim="800000"/>
              <a:headEnd/>
              <a:tailEnd/>
            </a:ln>
          </p:spPr>
          <p:txBody>
            <a:bodyPr/>
            <a:lstStyle/>
            <a:p>
              <a:endParaRPr lang="en-US">
                <a:latin typeface="Times New Roman" pitchFamily="18" charset="0"/>
              </a:endParaRPr>
            </a:p>
          </p:txBody>
        </p:sp>
      </p:grpSp>
    </p:spTree>
    <p:extLst>
      <p:ext uri="{BB962C8B-B14F-4D97-AF65-F5344CB8AC3E}">
        <p14:creationId xmlns:p14="http://schemas.microsoft.com/office/powerpoint/2010/main" val="621656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4.72222E-6 2.51619E-6 L -4.72222E-6 -0.4105 " pathEditMode="relative" rAng="0" ptsTypes="AA">
                                      <p:cBhvr>
                                        <p:cTn id="6" dur="2000" fill="hold"/>
                                        <p:tgtEl>
                                          <p:spTgt spid="21"/>
                                        </p:tgtEl>
                                        <p:attrNameLst>
                                          <p:attrName>ppt_x</p:attrName>
                                          <p:attrName>ppt_y</p:attrName>
                                        </p:attrNameLst>
                                      </p:cBhvr>
                                      <p:rCtr x="0" y="-205"/>
                                    </p:animMotion>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820000">
                                      <p:cBhvr>
                                        <p:cTn id="10"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itle 1"/>
          <p:cNvSpPr>
            <a:spLocks noGrp="1"/>
          </p:cNvSpPr>
          <p:nvPr>
            <p:ph type="title"/>
          </p:nvPr>
        </p:nvSpPr>
        <p:spPr>
          <a:xfrm>
            <a:off x="1491574" y="510551"/>
            <a:ext cx="8913813" cy="914400"/>
          </a:xfrm>
        </p:spPr>
        <p:txBody>
          <a:bodyPr/>
          <a:lstStyle/>
          <a:p>
            <a:pPr eaLnBrk="1" hangingPunct="1"/>
            <a:r>
              <a:rPr lang="en-US"/>
              <a:t>2-D Rotation</a:t>
            </a:r>
          </a:p>
        </p:txBody>
      </p:sp>
      <p:sp>
        <p:nvSpPr>
          <p:cNvPr id="4" name="Rectangle 3"/>
          <p:cNvSpPr/>
          <p:nvPr/>
        </p:nvSpPr>
        <p:spPr bwMode="auto">
          <a:xfrm>
            <a:off x="5943600" y="1600200"/>
            <a:ext cx="4572000" cy="4572000"/>
          </a:xfrm>
          <a:prstGeom prst="rect">
            <a:avLst/>
          </a:prstGeom>
          <a:solidFill>
            <a:schemeClr val="accent2">
              <a:lumMod val="60000"/>
              <a:lumOff val="40000"/>
            </a:schemeClr>
          </a:solidFill>
          <a:ln w="9525"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cxnSp>
        <p:nvCxnSpPr>
          <p:cNvPr id="15" name="Straight Connector 14"/>
          <p:cNvCxnSpPr/>
          <p:nvPr/>
        </p:nvCxnSpPr>
        <p:spPr bwMode="auto">
          <a:xfrm rot="5400000">
            <a:off x="5941219" y="3885406"/>
            <a:ext cx="4572000" cy="1588"/>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cxnSp>
        <p:nvCxnSpPr>
          <p:cNvPr id="20" name="Straight Connector 19"/>
          <p:cNvCxnSpPr/>
          <p:nvPr/>
        </p:nvCxnSpPr>
        <p:spPr bwMode="auto">
          <a:xfrm>
            <a:off x="5943600" y="3883025"/>
            <a:ext cx="4572000" cy="1588"/>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cxnSp>
        <p:nvCxnSpPr>
          <p:cNvPr id="14345" name="Straight Connector 26"/>
          <p:cNvCxnSpPr>
            <a:cxnSpLocks noChangeShapeType="1"/>
          </p:cNvCxnSpPr>
          <p:nvPr/>
        </p:nvCxnSpPr>
        <p:spPr bwMode="auto">
          <a:xfrm flipV="1">
            <a:off x="8229600" y="3200400"/>
            <a:ext cx="1295400" cy="685800"/>
          </a:xfrm>
          <a:prstGeom prst="line">
            <a:avLst/>
          </a:prstGeom>
          <a:noFill/>
          <a:ln w="38100" algn="ctr">
            <a:solidFill>
              <a:schemeClr val="tx1"/>
            </a:solidFill>
            <a:round/>
            <a:headEnd/>
            <a:tailEnd type="arrow" w="med" len="med"/>
          </a:ln>
        </p:spPr>
      </p:cxnSp>
      <p:graphicFrame>
        <p:nvGraphicFramePr>
          <p:cNvPr id="14338" name="Object 4"/>
          <p:cNvGraphicFramePr>
            <a:graphicFrameLocks noChangeAspect="1"/>
          </p:cNvGraphicFramePr>
          <p:nvPr/>
        </p:nvGraphicFramePr>
        <p:xfrm>
          <a:off x="9667876" y="2667000"/>
          <a:ext cx="314325" cy="533400"/>
        </p:xfrm>
        <a:graphic>
          <a:graphicData uri="http://schemas.openxmlformats.org/presentationml/2006/ole">
            <mc:AlternateContent xmlns:mc="http://schemas.openxmlformats.org/markup-compatibility/2006">
              <mc:Choice xmlns:v="urn:schemas-microsoft-com:vml" Requires="v">
                <p:oleObj spid="_x0000_s15386" name="Equation" r:id="rId4" imgW="419040" imgH="711000" progId="Equation.DSMT4">
                  <p:embed/>
                </p:oleObj>
              </mc:Choice>
              <mc:Fallback>
                <p:oleObj name="Equation" r:id="rId4" imgW="419040" imgH="711000" progId="Equation.DSMT4">
                  <p:embed/>
                  <p:pic>
                    <p:nvPicPr>
                      <p:cNvPr id="1433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7876" y="2667000"/>
                        <a:ext cx="31432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3" name="Oval 32"/>
          <p:cNvSpPr/>
          <p:nvPr/>
        </p:nvSpPr>
        <p:spPr bwMode="auto">
          <a:xfrm>
            <a:off x="7772400" y="3429000"/>
            <a:ext cx="914400" cy="9144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34" name="Oval 33"/>
          <p:cNvSpPr>
            <a:spLocks noChangeAspect="1"/>
          </p:cNvSpPr>
          <p:nvPr/>
        </p:nvSpPr>
        <p:spPr bwMode="auto">
          <a:xfrm>
            <a:off x="7315200" y="2971800"/>
            <a:ext cx="1828800" cy="18288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35" name="Oval 34"/>
          <p:cNvSpPr>
            <a:spLocks noChangeAspect="1"/>
          </p:cNvSpPr>
          <p:nvPr/>
        </p:nvSpPr>
        <p:spPr bwMode="auto">
          <a:xfrm>
            <a:off x="6858000" y="2514600"/>
            <a:ext cx="2743200" cy="27432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36" name="Oval 35"/>
          <p:cNvSpPr>
            <a:spLocks noChangeAspect="1"/>
          </p:cNvSpPr>
          <p:nvPr/>
        </p:nvSpPr>
        <p:spPr bwMode="auto">
          <a:xfrm>
            <a:off x="6400800" y="2057400"/>
            <a:ext cx="3657600" cy="36576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sp>
        <p:nvSpPr>
          <p:cNvPr id="37" name="Oval 36"/>
          <p:cNvSpPr>
            <a:spLocks noChangeAspect="1"/>
          </p:cNvSpPr>
          <p:nvPr/>
        </p:nvSpPr>
        <p:spPr bwMode="auto">
          <a:xfrm>
            <a:off x="5943600" y="1600200"/>
            <a:ext cx="4572000" cy="4572000"/>
          </a:xfrm>
          <a:prstGeom prst="ellipse">
            <a:avLst/>
          </a:prstGeom>
          <a:noFill/>
          <a:ln w="12700" cap="flat" cmpd="sng" algn="ctr">
            <a:solidFill>
              <a:schemeClr val="accent2">
                <a:lumMod val="50000"/>
              </a:schemeClr>
            </a:solidFill>
            <a:prstDash val="solid"/>
            <a:round/>
            <a:headEnd type="none" w="med" len="med"/>
            <a:tailEnd type="none" w="med" len="med"/>
          </a:ln>
          <a:effectLst/>
        </p:spPr>
        <p:txBody>
          <a:bodyPr/>
          <a:lstStyle/>
          <a:p>
            <a:pPr algn="ctr" eaLnBrk="0" hangingPunct="0">
              <a:lnSpc>
                <a:spcPct val="110000"/>
              </a:lnSpc>
              <a:spcBef>
                <a:spcPct val="20000"/>
              </a:spcBef>
              <a:defRPr/>
            </a:pPr>
            <a:endParaRPr lang="en-US" sz="2400">
              <a:latin typeface="Times New Roman" pitchFamily="18" charset="0"/>
            </a:endParaRPr>
          </a:p>
        </p:txBody>
      </p:sp>
      <p:cxnSp>
        <p:nvCxnSpPr>
          <p:cNvPr id="38" name="Straight Connector 37"/>
          <p:cNvCxnSpPr/>
          <p:nvPr/>
        </p:nvCxnSpPr>
        <p:spPr bwMode="auto">
          <a:xfrm rot="5400000">
            <a:off x="5943600" y="1600200"/>
            <a:ext cx="4572000" cy="4572000"/>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cxnSp>
        <p:nvCxnSpPr>
          <p:cNvPr id="41" name="Straight Connector 40"/>
          <p:cNvCxnSpPr/>
          <p:nvPr/>
        </p:nvCxnSpPr>
        <p:spPr bwMode="auto">
          <a:xfrm rot="16200000" flipH="1">
            <a:off x="5943600" y="1600200"/>
            <a:ext cx="4572000" cy="4572000"/>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sp>
        <p:nvSpPr>
          <p:cNvPr id="14353" name="Oval 27"/>
          <p:cNvSpPr>
            <a:spLocks noChangeArrowheads="1"/>
          </p:cNvSpPr>
          <p:nvPr/>
        </p:nvSpPr>
        <p:spPr bwMode="auto">
          <a:xfrm>
            <a:off x="9448800" y="3124200"/>
            <a:ext cx="152400" cy="152400"/>
          </a:xfrm>
          <a:prstGeom prst="ellipse">
            <a:avLst/>
          </a:prstGeom>
          <a:solidFill>
            <a:schemeClr val="accent1"/>
          </a:solidFill>
          <a:ln w="9525" algn="ctr">
            <a:solidFill>
              <a:schemeClr val="tx1"/>
            </a:solidFill>
            <a:round/>
            <a:headEnd/>
            <a:tailEnd/>
          </a:ln>
        </p:spPr>
        <p:txBody>
          <a:bodyPr/>
          <a:lstStyle/>
          <a:p>
            <a:pPr algn="ctr" eaLnBrk="0" hangingPunct="0">
              <a:lnSpc>
                <a:spcPct val="110000"/>
              </a:lnSpc>
              <a:spcBef>
                <a:spcPct val="20000"/>
              </a:spcBef>
            </a:pPr>
            <a:endParaRPr lang="en-US" sz="2400">
              <a:latin typeface="Times New Roman" pitchFamily="18" charset="0"/>
            </a:endParaRPr>
          </a:p>
        </p:txBody>
      </p:sp>
      <p:cxnSp>
        <p:nvCxnSpPr>
          <p:cNvPr id="14354" name="Straight Connector 17"/>
          <p:cNvCxnSpPr>
            <a:cxnSpLocks noChangeShapeType="1"/>
          </p:cNvCxnSpPr>
          <p:nvPr/>
        </p:nvCxnSpPr>
        <p:spPr bwMode="auto">
          <a:xfrm rot="5400000" flipH="1" flipV="1">
            <a:off x="7734300" y="3009900"/>
            <a:ext cx="1371600" cy="381000"/>
          </a:xfrm>
          <a:prstGeom prst="line">
            <a:avLst/>
          </a:prstGeom>
          <a:noFill/>
          <a:ln w="38100" algn="ctr">
            <a:solidFill>
              <a:schemeClr val="tx1"/>
            </a:solidFill>
            <a:round/>
            <a:headEnd/>
            <a:tailEnd type="arrow" w="med" len="med"/>
          </a:ln>
        </p:spPr>
      </p:cxnSp>
      <p:sp>
        <p:nvSpPr>
          <p:cNvPr id="14355" name="Oval 16"/>
          <p:cNvSpPr>
            <a:spLocks noChangeArrowheads="1"/>
          </p:cNvSpPr>
          <p:nvPr/>
        </p:nvSpPr>
        <p:spPr bwMode="auto">
          <a:xfrm>
            <a:off x="8534400" y="2403475"/>
            <a:ext cx="152400" cy="152400"/>
          </a:xfrm>
          <a:prstGeom prst="ellipse">
            <a:avLst/>
          </a:prstGeom>
          <a:solidFill>
            <a:schemeClr val="accent1"/>
          </a:solidFill>
          <a:ln w="9525" algn="ctr">
            <a:solidFill>
              <a:schemeClr val="tx1"/>
            </a:solidFill>
            <a:round/>
            <a:headEnd/>
            <a:tailEnd/>
          </a:ln>
        </p:spPr>
        <p:txBody>
          <a:bodyPr/>
          <a:lstStyle/>
          <a:p>
            <a:pPr algn="ctr" eaLnBrk="0" hangingPunct="0">
              <a:lnSpc>
                <a:spcPct val="110000"/>
              </a:lnSpc>
              <a:spcBef>
                <a:spcPct val="20000"/>
              </a:spcBef>
            </a:pPr>
            <a:endParaRPr lang="en-US" sz="2400">
              <a:latin typeface="Times New Roman" pitchFamily="18" charset="0"/>
            </a:endParaRPr>
          </a:p>
        </p:txBody>
      </p:sp>
      <p:graphicFrame>
        <p:nvGraphicFramePr>
          <p:cNvPr id="14339" name="Object 3"/>
          <p:cNvGraphicFramePr>
            <a:graphicFrameLocks noChangeAspect="1"/>
          </p:cNvGraphicFramePr>
          <p:nvPr/>
        </p:nvGraphicFramePr>
        <p:xfrm>
          <a:off x="8715376" y="2057400"/>
          <a:ext cx="581025" cy="533400"/>
        </p:xfrm>
        <a:graphic>
          <a:graphicData uri="http://schemas.openxmlformats.org/presentationml/2006/ole">
            <mc:AlternateContent xmlns:mc="http://schemas.openxmlformats.org/markup-compatibility/2006">
              <mc:Choice xmlns:v="urn:schemas-microsoft-com:vml" Requires="v">
                <p:oleObj spid="_x0000_s15387" name="Equation" r:id="rId6" imgW="774360" imgH="711000" progId="Equation.DSMT4">
                  <p:embed/>
                </p:oleObj>
              </mc:Choice>
              <mc:Fallback>
                <p:oleObj name="Equation" r:id="rId6" imgW="774360" imgH="711000" progId="Equation.DSMT4">
                  <p:embed/>
                  <p:pic>
                    <p:nvPicPr>
                      <p:cNvPr id="1433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5376" y="2057400"/>
                        <a:ext cx="58102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1" name="Rectangle 20"/>
          <p:cNvSpPr>
            <a:spLocks noChangeArrowheads="1"/>
          </p:cNvSpPr>
          <p:nvPr/>
        </p:nvSpPr>
        <p:spPr bwMode="auto">
          <a:xfrm>
            <a:off x="2027238" y="1864800"/>
            <a:ext cx="4572000" cy="706438"/>
          </a:xfrm>
          <a:prstGeom prst="rect">
            <a:avLst/>
          </a:prstGeom>
          <a:noFill/>
          <a:ln w="9525">
            <a:noFill/>
            <a:miter lim="800000"/>
            <a:headEnd/>
            <a:tailEnd/>
          </a:ln>
        </p:spPr>
        <p:txBody>
          <a:bodyPr>
            <a:spAutoFit/>
          </a:bodyPr>
          <a:lstStyle/>
          <a:p>
            <a:r>
              <a:rPr lang="en-US" sz="2000" i="1" dirty="0">
                <a:latin typeface="Times New Roman" pitchFamily="18" charset="0"/>
              </a:rPr>
              <a:t>x’</a:t>
            </a:r>
            <a:r>
              <a:rPr lang="en-US" sz="2000" dirty="0">
                <a:latin typeface="Times New Roman" pitchFamily="18" charset="0"/>
              </a:rPr>
              <a:t> = </a:t>
            </a:r>
            <a:r>
              <a:rPr lang="en-US" sz="2000" dirty="0" err="1">
                <a:latin typeface="Times New Roman" pitchFamily="18" charset="0"/>
              </a:rPr>
              <a:t>cos</a:t>
            </a:r>
            <a:r>
              <a:rPr lang="en-US" sz="2000" i="1" dirty="0">
                <a:latin typeface="Symbol" pitchFamily="18" charset="2"/>
              </a:rPr>
              <a:t> f</a:t>
            </a:r>
            <a:r>
              <a:rPr lang="en-US" sz="2000" dirty="0">
                <a:latin typeface="Times New Roman" pitchFamily="18" charset="0"/>
              </a:rPr>
              <a:t> (</a:t>
            </a:r>
            <a:r>
              <a:rPr lang="en-US" sz="2000" i="1" dirty="0">
                <a:latin typeface="Times New Roman" pitchFamily="18" charset="0"/>
              </a:rPr>
              <a:t>r</a:t>
            </a:r>
            <a:r>
              <a:rPr lang="en-US" sz="2000" dirty="0">
                <a:latin typeface="Times New Roman" pitchFamily="18" charset="0"/>
              </a:rPr>
              <a:t> </a:t>
            </a:r>
            <a:r>
              <a:rPr lang="en-US" sz="2000" dirty="0" err="1">
                <a:latin typeface="Times New Roman" pitchFamily="18" charset="0"/>
              </a:rPr>
              <a:t>cos</a:t>
            </a:r>
            <a:r>
              <a:rPr lang="en-US" sz="2000" i="1" dirty="0" err="1">
                <a:latin typeface="Symbol" pitchFamily="18" charset="2"/>
              </a:rPr>
              <a:t>q</a:t>
            </a:r>
            <a:r>
              <a:rPr lang="en-US" sz="2000" dirty="0">
                <a:latin typeface="Times New Roman" pitchFamily="18" charset="0"/>
              </a:rPr>
              <a:t> ) –  </a:t>
            </a:r>
            <a:r>
              <a:rPr lang="en-US" sz="2000" dirty="0" err="1">
                <a:latin typeface="Times New Roman" pitchFamily="18" charset="0"/>
              </a:rPr>
              <a:t>sin</a:t>
            </a:r>
            <a:r>
              <a:rPr lang="en-US" sz="2000" i="1" dirty="0" err="1">
                <a:latin typeface="Symbol" pitchFamily="18" charset="2"/>
              </a:rPr>
              <a:t>f</a:t>
            </a:r>
            <a:r>
              <a:rPr lang="en-US" sz="2000" i="1" dirty="0">
                <a:latin typeface="Symbol" pitchFamily="18" charset="2"/>
              </a:rPr>
              <a:t> </a:t>
            </a:r>
            <a:r>
              <a:rPr lang="en-US" sz="2000" dirty="0">
                <a:latin typeface="Times New Roman" pitchFamily="18" charset="0"/>
              </a:rPr>
              <a:t>(</a:t>
            </a:r>
            <a:r>
              <a:rPr lang="en-US" sz="2000" i="1" dirty="0">
                <a:latin typeface="Times New Roman" pitchFamily="18" charset="0"/>
              </a:rPr>
              <a:t>r</a:t>
            </a:r>
            <a:r>
              <a:rPr lang="en-US" sz="2000" dirty="0">
                <a:latin typeface="Times New Roman" pitchFamily="18" charset="0"/>
              </a:rPr>
              <a:t> </a:t>
            </a:r>
            <a:r>
              <a:rPr lang="en-US" sz="2000" dirty="0" err="1">
                <a:latin typeface="Times New Roman" pitchFamily="18" charset="0"/>
              </a:rPr>
              <a:t>sin</a:t>
            </a:r>
            <a:r>
              <a:rPr lang="en-US" sz="2000" i="1" dirty="0" err="1">
                <a:latin typeface="Symbol" pitchFamily="18" charset="2"/>
              </a:rPr>
              <a:t>q</a:t>
            </a:r>
            <a:r>
              <a:rPr lang="en-US" sz="2000" dirty="0">
                <a:latin typeface="Times New Roman" pitchFamily="18" charset="0"/>
              </a:rPr>
              <a:t> )</a:t>
            </a:r>
          </a:p>
          <a:p>
            <a:r>
              <a:rPr lang="en-US" sz="2000" i="1" dirty="0">
                <a:latin typeface="Times New Roman" pitchFamily="18" charset="0"/>
              </a:rPr>
              <a:t>y’</a:t>
            </a:r>
            <a:r>
              <a:rPr lang="en-US" sz="2000" dirty="0">
                <a:latin typeface="Times New Roman" pitchFamily="18" charset="0"/>
              </a:rPr>
              <a:t> = (</a:t>
            </a:r>
            <a:r>
              <a:rPr lang="en-US" sz="2000" i="1" dirty="0">
                <a:latin typeface="Times New Roman" pitchFamily="18" charset="0"/>
              </a:rPr>
              <a:t>r</a:t>
            </a:r>
            <a:r>
              <a:rPr lang="en-US" sz="2000" dirty="0">
                <a:latin typeface="Times New Roman" pitchFamily="18" charset="0"/>
              </a:rPr>
              <a:t> </a:t>
            </a:r>
            <a:r>
              <a:rPr lang="en-US" sz="2000" dirty="0" err="1">
                <a:latin typeface="Times New Roman" pitchFamily="18" charset="0"/>
              </a:rPr>
              <a:t>cos</a:t>
            </a:r>
            <a:r>
              <a:rPr lang="en-US" sz="2000" i="1" dirty="0" err="1">
                <a:latin typeface="Symbol" pitchFamily="18" charset="2"/>
              </a:rPr>
              <a:t>q</a:t>
            </a:r>
            <a:r>
              <a:rPr lang="en-US" sz="2000" dirty="0">
                <a:latin typeface="Times New Roman" pitchFamily="18" charset="0"/>
              </a:rPr>
              <a:t> ) </a:t>
            </a:r>
            <a:r>
              <a:rPr lang="en-US" sz="2000" dirty="0" err="1">
                <a:latin typeface="Times New Roman" pitchFamily="18" charset="0"/>
              </a:rPr>
              <a:t>sin</a:t>
            </a:r>
            <a:r>
              <a:rPr lang="en-US" sz="2000" i="1" dirty="0" err="1">
                <a:latin typeface="Symbol" pitchFamily="18" charset="2"/>
              </a:rPr>
              <a:t>f</a:t>
            </a:r>
            <a:r>
              <a:rPr lang="en-US" sz="2000" dirty="0">
                <a:latin typeface="Times New Roman" pitchFamily="18" charset="0"/>
              </a:rPr>
              <a:t> +  (</a:t>
            </a:r>
            <a:r>
              <a:rPr lang="en-US" sz="2000" i="1" dirty="0">
                <a:latin typeface="Times New Roman" pitchFamily="18" charset="0"/>
              </a:rPr>
              <a:t>r</a:t>
            </a:r>
            <a:r>
              <a:rPr lang="en-US" sz="2000" dirty="0">
                <a:latin typeface="Times New Roman" pitchFamily="18" charset="0"/>
              </a:rPr>
              <a:t> </a:t>
            </a:r>
            <a:r>
              <a:rPr lang="en-US" sz="2000" dirty="0" err="1">
                <a:latin typeface="Times New Roman" pitchFamily="18" charset="0"/>
              </a:rPr>
              <a:t>sin</a:t>
            </a:r>
            <a:r>
              <a:rPr lang="en-US" sz="2000" i="1" dirty="0" err="1">
                <a:latin typeface="Symbol" pitchFamily="18" charset="2"/>
              </a:rPr>
              <a:t>q</a:t>
            </a:r>
            <a:r>
              <a:rPr lang="en-US" sz="2000" dirty="0">
                <a:latin typeface="Times New Roman" pitchFamily="18" charset="0"/>
              </a:rPr>
              <a:t> ) </a:t>
            </a:r>
            <a:r>
              <a:rPr lang="en-US" sz="2000" dirty="0" err="1">
                <a:latin typeface="Times New Roman" pitchFamily="18" charset="0"/>
              </a:rPr>
              <a:t>cos</a:t>
            </a:r>
            <a:r>
              <a:rPr lang="en-US" sz="2000" i="1" dirty="0">
                <a:latin typeface="Symbol" pitchFamily="18" charset="2"/>
              </a:rPr>
              <a:t> f</a:t>
            </a:r>
          </a:p>
        </p:txBody>
      </p:sp>
      <p:graphicFrame>
        <p:nvGraphicFramePr>
          <p:cNvPr id="35844" name="Object 4"/>
          <p:cNvGraphicFramePr>
            <a:graphicFrameLocks noChangeAspect="1"/>
          </p:cNvGraphicFramePr>
          <p:nvPr/>
        </p:nvGraphicFramePr>
        <p:xfrm>
          <a:off x="2286001" y="2971801"/>
          <a:ext cx="3006725" cy="1400175"/>
        </p:xfrm>
        <a:graphic>
          <a:graphicData uri="http://schemas.openxmlformats.org/presentationml/2006/ole">
            <mc:AlternateContent xmlns:mc="http://schemas.openxmlformats.org/markup-compatibility/2006">
              <mc:Choice xmlns:v="urn:schemas-microsoft-com:vml" Requires="v">
                <p:oleObj spid="_x0000_s15388" name="Equation" r:id="rId8" imgW="2400120" imgH="1117440" progId="Equation.3">
                  <p:embed/>
                </p:oleObj>
              </mc:Choice>
              <mc:Fallback>
                <p:oleObj name="Equation" r:id="rId8" imgW="2400120" imgH="1117440" progId="Equation.3">
                  <p:embed/>
                  <p:pic>
                    <p:nvPicPr>
                      <p:cNvPr id="3584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1" y="2971801"/>
                        <a:ext cx="3006725" cy="1400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 name="Group 21"/>
          <p:cNvGrpSpPr>
            <a:grpSpLocks/>
          </p:cNvGrpSpPr>
          <p:nvPr/>
        </p:nvGrpSpPr>
        <p:grpSpPr bwMode="auto">
          <a:xfrm rot="18736828">
            <a:off x="6034088" y="2728913"/>
            <a:ext cx="4430712" cy="2311400"/>
            <a:chOff x="4205288" y="2728913"/>
            <a:chExt cx="4430712" cy="2311400"/>
          </a:xfrm>
        </p:grpSpPr>
        <p:sp>
          <p:nvSpPr>
            <p:cNvPr id="14358" name="Freeform 8"/>
            <p:cNvSpPr>
              <a:spLocks/>
            </p:cNvSpPr>
            <p:nvPr/>
          </p:nvSpPr>
          <p:spPr bwMode="auto">
            <a:xfrm>
              <a:off x="4205288" y="2728913"/>
              <a:ext cx="4430712" cy="2311400"/>
            </a:xfrm>
            <a:custGeom>
              <a:avLst/>
              <a:gdLst>
                <a:gd name="T0" fmla="*/ 740925793 w 2791"/>
                <a:gd name="T1" fmla="*/ 758567769 h 1456"/>
                <a:gd name="T2" fmla="*/ 0 w 2791"/>
                <a:gd name="T3" fmla="*/ 758567769 h 1456"/>
                <a:gd name="T4" fmla="*/ 493950595 w 2791"/>
                <a:gd name="T5" fmla="*/ 1265118410 h 1456"/>
                <a:gd name="T6" fmla="*/ 1098788013 w 2791"/>
                <a:gd name="T7" fmla="*/ 2147483647 h 1456"/>
                <a:gd name="T8" fmla="*/ 1701104682 w 2791"/>
                <a:gd name="T9" fmla="*/ 2147483647 h 1456"/>
                <a:gd name="T10" fmla="*/ 2147483647 w 2791"/>
                <a:gd name="T11" fmla="*/ 2147483647 h 1456"/>
                <a:gd name="T12" fmla="*/ 2147483647 w 2791"/>
                <a:gd name="T13" fmla="*/ 2147483647 h 1456"/>
                <a:gd name="T14" fmla="*/ 2147483647 w 2791"/>
                <a:gd name="T15" fmla="*/ 2147483647 h 1456"/>
                <a:gd name="T16" fmla="*/ 2147483647 w 2791"/>
                <a:gd name="T17" fmla="*/ 2023684790 h 1456"/>
                <a:gd name="T18" fmla="*/ 2147483647 w 2791"/>
                <a:gd name="T19" fmla="*/ 1265118410 h 1456"/>
                <a:gd name="T20" fmla="*/ 2147483647 w 2791"/>
                <a:gd name="T21" fmla="*/ 1013102870 h 1456"/>
                <a:gd name="T22" fmla="*/ 2147483647 w 2791"/>
                <a:gd name="T23" fmla="*/ 1013102870 h 1456"/>
                <a:gd name="T24" fmla="*/ 2147483647 w 2791"/>
                <a:gd name="T25" fmla="*/ 758567769 h 1456"/>
                <a:gd name="T26" fmla="*/ 2147483647 w 2791"/>
                <a:gd name="T27" fmla="*/ 506550641 h 1456"/>
                <a:gd name="T28" fmla="*/ 2147483647 w 2791"/>
                <a:gd name="T29" fmla="*/ 0 h 1456"/>
                <a:gd name="T30" fmla="*/ 2147483647 w 2791"/>
                <a:gd name="T31" fmla="*/ 0 h 1456"/>
                <a:gd name="T32" fmla="*/ 2147483647 w 2791"/>
                <a:gd name="T33" fmla="*/ 506550641 h 1456"/>
                <a:gd name="T34" fmla="*/ 2147483647 w 2791"/>
                <a:gd name="T35" fmla="*/ 758567769 h 1456"/>
                <a:gd name="T36" fmla="*/ 1728827181 w 2791"/>
                <a:gd name="T37" fmla="*/ 2023684790 h 1456"/>
                <a:gd name="T38" fmla="*/ 1358363193 w 2791"/>
                <a:gd name="T39" fmla="*/ 1771670837 h 1456"/>
                <a:gd name="T40" fmla="*/ 740925793 w 2791"/>
                <a:gd name="T41" fmla="*/ 758567769 h 14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91"/>
                <a:gd name="T64" fmla="*/ 0 h 1456"/>
                <a:gd name="T65" fmla="*/ 2791 w 2791"/>
                <a:gd name="T66" fmla="*/ 1456 h 14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91" h="1456">
                  <a:moveTo>
                    <a:pt x="294" y="301"/>
                  </a:moveTo>
                  <a:lnTo>
                    <a:pt x="0" y="301"/>
                  </a:lnTo>
                  <a:lnTo>
                    <a:pt x="196" y="502"/>
                  </a:lnTo>
                  <a:lnTo>
                    <a:pt x="436" y="993"/>
                  </a:lnTo>
                  <a:lnTo>
                    <a:pt x="675" y="1138"/>
                  </a:lnTo>
                  <a:lnTo>
                    <a:pt x="979" y="1456"/>
                  </a:lnTo>
                  <a:lnTo>
                    <a:pt x="2106" y="1456"/>
                  </a:lnTo>
                  <a:lnTo>
                    <a:pt x="2448" y="1054"/>
                  </a:lnTo>
                  <a:lnTo>
                    <a:pt x="2742" y="803"/>
                  </a:lnTo>
                  <a:lnTo>
                    <a:pt x="2791" y="502"/>
                  </a:lnTo>
                  <a:lnTo>
                    <a:pt x="2595" y="402"/>
                  </a:lnTo>
                  <a:lnTo>
                    <a:pt x="2252" y="402"/>
                  </a:lnTo>
                  <a:lnTo>
                    <a:pt x="2203" y="301"/>
                  </a:lnTo>
                  <a:lnTo>
                    <a:pt x="1567" y="201"/>
                  </a:lnTo>
                  <a:lnTo>
                    <a:pt x="1714" y="0"/>
                  </a:lnTo>
                  <a:lnTo>
                    <a:pt x="1371" y="0"/>
                  </a:lnTo>
                  <a:lnTo>
                    <a:pt x="1567" y="201"/>
                  </a:lnTo>
                  <a:lnTo>
                    <a:pt x="882" y="301"/>
                  </a:lnTo>
                  <a:lnTo>
                    <a:pt x="686" y="803"/>
                  </a:lnTo>
                  <a:lnTo>
                    <a:pt x="539" y="703"/>
                  </a:lnTo>
                  <a:lnTo>
                    <a:pt x="294" y="301"/>
                  </a:lnTo>
                  <a:close/>
                </a:path>
              </a:pathLst>
            </a:custGeom>
            <a:noFill/>
            <a:ln w="38100">
              <a:solidFill>
                <a:srgbClr val="000000"/>
              </a:solidFill>
              <a:miter lim="800000"/>
              <a:headEnd/>
              <a:tailEnd/>
            </a:ln>
          </p:spPr>
          <p:txBody>
            <a:bodyPr/>
            <a:lstStyle/>
            <a:p>
              <a:endParaRPr lang="en-US">
                <a:latin typeface="Times New Roman" pitchFamily="18" charset="0"/>
              </a:endParaRPr>
            </a:p>
          </p:txBody>
        </p:sp>
        <p:sp>
          <p:nvSpPr>
            <p:cNvPr id="14359" name="Freeform 9"/>
            <p:cNvSpPr>
              <a:spLocks/>
            </p:cNvSpPr>
            <p:nvPr/>
          </p:nvSpPr>
          <p:spPr bwMode="auto">
            <a:xfrm>
              <a:off x="7858125" y="3525838"/>
              <a:ext cx="622300" cy="717550"/>
            </a:xfrm>
            <a:custGeom>
              <a:avLst/>
              <a:gdLst>
                <a:gd name="T0" fmla="*/ 740925905 w 392"/>
                <a:gd name="T1" fmla="*/ 0 h 452"/>
                <a:gd name="T2" fmla="*/ 987901339 w 392"/>
                <a:gd name="T3" fmla="*/ 126007828 h 452"/>
                <a:gd name="T4" fmla="*/ 864414515 w 392"/>
                <a:gd name="T5" fmla="*/ 632558453 h 452"/>
                <a:gd name="T6" fmla="*/ 246975335 w 392"/>
                <a:gd name="T7" fmla="*/ 1139110714 h 452"/>
                <a:gd name="T8" fmla="*/ 0 w 392"/>
                <a:gd name="T9" fmla="*/ 0 h 452"/>
                <a:gd name="T10" fmla="*/ 740925905 w 392"/>
                <a:gd name="T11" fmla="*/ 0 h 452"/>
                <a:gd name="T12" fmla="*/ 0 60000 65536"/>
                <a:gd name="T13" fmla="*/ 0 60000 65536"/>
                <a:gd name="T14" fmla="*/ 0 60000 65536"/>
                <a:gd name="T15" fmla="*/ 0 60000 65536"/>
                <a:gd name="T16" fmla="*/ 0 60000 65536"/>
                <a:gd name="T17" fmla="*/ 0 60000 65536"/>
                <a:gd name="T18" fmla="*/ 0 w 392"/>
                <a:gd name="T19" fmla="*/ 0 h 452"/>
                <a:gd name="T20" fmla="*/ 392 w 392"/>
                <a:gd name="T21" fmla="*/ 452 h 452"/>
              </a:gdLst>
              <a:ahLst/>
              <a:cxnLst>
                <a:cxn ang="T12">
                  <a:pos x="T0" y="T1"/>
                </a:cxn>
                <a:cxn ang="T13">
                  <a:pos x="T2" y="T3"/>
                </a:cxn>
                <a:cxn ang="T14">
                  <a:pos x="T4" y="T5"/>
                </a:cxn>
                <a:cxn ang="T15">
                  <a:pos x="T6" y="T7"/>
                </a:cxn>
                <a:cxn ang="T16">
                  <a:pos x="T8" y="T9"/>
                </a:cxn>
                <a:cxn ang="T17">
                  <a:pos x="T10" y="T11"/>
                </a:cxn>
              </a:cxnLst>
              <a:rect l="T18" t="T19" r="T20" b="T21"/>
              <a:pathLst>
                <a:path w="392" h="452">
                  <a:moveTo>
                    <a:pt x="294" y="0"/>
                  </a:moveTo>
                  <a:lnTo>
                    <a:pt x="392" y="50"/>
                  </a:lnTo>
                  <a:lnTo>
                    <a:pt x="343" y="251"/>
                  </a:lnTo>
                  <a:lnTo>
                    <a:pt x="98" y="452"/>
                  </a:lnTo>
                  <a:lnTo>
                    <a:pt x="0" y="0"/>
                  </a:lnTo>
                  <a:lnTo>
                    <a:pt x="294" y="0"/>
                  </a:lnTo>
                  <a:close/>
                </a:path>
              </a:pathLst>
            </a:custGeom>
            <a:noFill/>
            <a:ln w="38100">
              <a:solidFill>
                <a:srgbClr val="000000"/>
              </a:solidFill>
              <a:miter lim="800000"/>
              <a:headEnd/>
              <a:tailEnd/>
            </a:ln>
          </p:spPr>
          <p:txBody>
            <a:bodyPr/>
            <a:lstStyle/>
            <a:p>
              <a:endParaRPr lang="en-US">
                <a:latin typeface="Times New Roman" pitchFamily="18" charset="0"/>
              </a:endParaRPr>
            </a:p>
          </p:txBody>
        </p:sp>
      </p:grpSp>
      <p:grpSp>
        <p:nvGrpSpPr>
          <p:cNvPr id="6" name="Group 5"/>
          <p:cNvGrpSpPr/>
          <p:nvPr/>
        </p:nvGrpSpPr>
        <p:grpSpPr>
          <a:xfrm>
            <a:off x="2797541" y="1531625"/>
            <a:ext cx="2615404" cy="1296510"/>
            <a:chOff x="1273541" y="1531625"/>
            <a:chExt cx="2615404" cy="1296510"/>
          </a:xfrm>
        </p:grpSpPr>
        <p:sp>
          <p:nvSpPr>
            <p:cNvPr id="5" name="Rectangle 4"/>
            <p:cNvSpPr/>
            <p:nvPr/>
          </p:nvSpPr>
          <p:spPr>
            <a:xfrm>
              <a:off x="1915675" y="1607520"/>
              <a:ext cx="338554" cy="461665"/>
            </a:xfrm>
            <a:prstGeom prst="rect">
              <a:avLst/>
            </a:prstGeom>
          </p:spPr>
          <p:txBody>
            <a:bodyPr wrap="none">
              <a:spAutoFit/>
            </a:bodyPr>
            <a:lstStyle/>
            <a:p>
              <a:r>
                <a:rPr lang="en-US" sz="2400" b="1" i="1" dirty="0">
                  <a:solidFill>
                    <a:srgbClr val="FF0000"/>
                  </a:solidFill>
                  <a:latin typeface="Times New Roman" pitchFamily="18" charset="0"/>
                </a:rPr>
                <a:t>x</a:t>
              </a:r>
              <a:endParaRPr lang="en-US" sz="2400" b="1" dirty="0">
                <a:solidFill>
                  <a:srgbClr val="FF0000"/>
                </a:solidFill>
              </a:endParaRPr>
            </a:p>
          </p:txBody>
        </p:sp>
        <p:sp>
          <p:nvSpPr>
            <p:cNvPr id="26" name="Rectangle 25"/>
            <p:cNvSpPr/>
            <p:nvPr/>
          </p:nvSpPr>
          <p:spPr>
            <a:xfrm>
              <a:off x="1273541" y="2366470"/>
              <a:ext cx="338554" cy="461665"/>
            </a:xfrm>
            <a:prstGeom prst="rect">
              <a:avLst/>
            </a:prstGeom>
          </p:spPr>
          <p:txBody>
            <a:bodyPr wrap="none">
              <a:spAutoFit/>
            </a:bodyPr>
            <a:lstStyle/>
            <a:p>
              <a:r>
                <a:rPr lang="en-US" sz="2400" b="1" i="1" dirty="0">
                  <a:solidFill>
                    <a:srgbClr val="FF0000"/>
                  </a:solidFill>
                  <a:latin typeface="Times New Roman" pitchFamily="18" charset="0"/>
                </a:rPr>
                <a:t>x</a:t>
              </a:r>
              <a:endParaRPr lang="en-US" sz="2400" b="1" dirty="0">
                <a:solidFill>
                  <a:srgbClr val="FF0000"/>
                </a:solidFill>
              </a:endParaRPr>
            </a:p>
          </p:txBody>
        </p:sp>
        <p:sp>
          <p:nvSpPr>
            <p:cNvPr id="27" name="Rectangle 26"/>
            <p:cNvSpPr/>
            <p:nvPr/>
          </p:nvSpPr>
          <p:spPr>
            <a:xfrm>
              <a:off x="2943231" y="2360175"/>
              <a:ext cx="320922" cy="461665"/>
            </a:xfrm>
            <a:prstGeom prst="rect">
              <a:avLst/>
            </a:prstGeom>
          </p:spPr>
          <p:txBody>
            <a:bodyPr wrap="none">
              <a:spAutoFit/>
            </a:bodyPr>
            <a:lstStyle/>
            <a:p>
              <a:r>
                <a:rPr lang="en-US" sz="2400" b="1" i="1" dirty="0">
                  <a:solidFill>
                    <a:srgbClr val="FF0000"/>
                  </a:solidFill>
                  <a:latin typeface="Times New Roman" pitchFamily="18" charset="0"/>
                </a:rPr>
                <a:t>y</a:t>
              </a:r>
              <a:endParaRPr lang="en-US" sz="2400" b="1" dirty="0">
                <a:solidFill>
                  <a:srgbClr val="FF0000"/>
                </a:solidFill>
              </a:endParaRPr>
            </a:p>
          </p:txBody>
        </p:sp>
        <p:sp>
          <p:nvSpPr>
            <p:cNvPr id="28" name="Rectangle 27"/>
            <p:cNvSpPr/>
            <p:nvPr/>
          </p:nvSpPr>
          <p:spPr>
            <a:xfrm>
              <a:off x="3568023" y="1531625"/>
              <a:ext cx="320922" cy="461665"/>
            </a:xfrm>
            <a:prstGeom prst="rect">
              <a:avLst/>
            </a:prstGeom>
          </p:spPr>
          <p:txBody>
            <a:bodyPr wrap="none">
              <a:spAutoFit/>
            </a:bodyPr>
            <a:lstStyle/>
            <a:p>
              <a:r>
                <a:rPr lang="en-US" sz="2400" b="1" i="1" dirty="0">
                  <a:solidFill>
                    <a:srgbClr val="FF0000"/>
                  </a:solidFill>
                  <a:latin typeface="Times New Roman" pitchFamily="18" charset="0"/>
                </a:rPr>
                <a:t>y</a:t>
              </a:r>
              <a:endParaRPr lang="en-US" sz="2400" b="1" dirty="0">
                <a:solidFill>
                  <a:srgbClr val="FF0000"/>
                </a:solidFill>
              </a:endParaRPr>
            </a:p>
          </p:txBody>
        </p:sp>
      </p:grpSp>
    </p:spTree>
    <p:extLst>
      <p:ext uri="{BB962C8B-B14F-4D97-AF65-F5344CB8AC3E}">
        <p14:creationId xmlns:p14="http://schemas.microsoft.com/office/powerpoint/2010/main" val="3720291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20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533400"/>
            <a:ext cx="8913813" cy="914400"/>
          </a:xfrm>
        </p:spPr>
        <p:txBody>
          <a:bodyPr/>
          <a:lstStyle/>
          <a:p>
            <a:r>
              <a:rPr lang="en-US" dirty="0"/>
              <a:t>Squash &amp; Stretch</a:t>
            </a:r>
          </a:p>
        </p:txBody>
      </p:sp>
      <p:sp>
        <p:nvSpPr>
          <p:cNvPr id="3" name="Content Placeholder 2"/>
          <p:cNvSpPr>
            <a:spLocks noGrp="1"/>
          </p:cNvSpPr>
          <p:nvPr>
            <p:ph idx="1"/>
          </p:nvPr>
        </p:nvSpPr>
        <p:spPr>
          <a:xfrm>
            <a:off x="1676400" y="1447801"/>
            <a:ext cx="5334000" cy="1146355"/>
          </a:xfrm>
        </p:spPr>
        <p:txBody>
          <a:bodyPr/>
          <a:lstStyle/>
          <a:p>
            <a:pPr marL="0" indent="0">
              <a:buNone/>
            </a:pPr>
            <a:r>
              <a:rPr lang="en-US" sz="2000" dirty="0"/>
              <a:t>From: </a:t>
            </a:r>
            <a:r>
              <a:rPr lang="en-US" sz="2000" i="1" dirty="0"/>
              <a:t>John </a:t>
            </a:r>
            <a:r>
              <a:rPr lang="en-US" sz="2000" i="1" dirty="0" err="1"/>
              <a:t>Lasseter</a:t>
            </a:r>
            <a:r>
              <a:rPr lang="en-US" sz="2000" i="1" dirty="0"/>
              <a:t>: “Principles of Traditional Animation Applied to 3-D Computer Animation” Proc. SIGGRAPH 87</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2635" y="241410"/>
            <a:ext cx="3405494" cy="1630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2635" y="2181398"/>
            <a:ext cx="3415275" cy="17029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2635" y="4353601"/>
            <a:ext cx="3415274" cy="22351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5880" y="2834173"/>
            <a:ext cx="4098330" cy="2100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234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29350-CC7B-480E-809F-61B05428CE1B}"/>
              </a:ext>
            </a:extLst>
          </p:cNvPr>
          <p:cNvSpPr>
            <a:spLocks noGrp="1"/>
          </p:cNvSpPr>
          <p:nvPr>
            <p:ph type="title"/>
          </p:nvPr>
        </p:nvSpPr>
        <p:spPr>
          <a:xfrm>
            <a:off x="306457" y="365128"/>
            <a:ext cx="10515600" cy="474730"/>
          </a:xfrm>
        </p:spPr>
        <p:txBody>
          <a:bodyPr>
            <a:normAutofit fontScale="90000"/>
          </a:bodyPr>
          <a:lstStyle/>
          <a:p>
            <a:r>
              <a:rPr lang="en-US" dirty="0" err="1"/>
              <a:t>Luxo</a:t>
            </a:r>
            <a:r>
              <a:rPr lang="en-US" dirty="0"/>
              <a:t> Jr.</a:t>
            </a:r>
          </a:p>
        </p:txBody>
      </p:sp>
      <p:pic>
        <p:nvPicPr>
          <p:cNvPr id="4" name="Online Media 3">
            <a:hlinkClick r:id="" action="ppaction://media"/>
            <a:extLst>
              <a:ext uri="{FF2B5EF4-FFF2-40B4-BE49-F238E27FC236}">
                <a16:creationId xmlns:a16="http://schemas.microsoft.com/office/drawing/2014/main" id="{971CA68C-6A2D-4426-BD83-B2F62D5B195A}"/>
              </a:ext>
            </a:extLst>
          </p:cNvPr>
          <p:cNvPicPr>
            <a:picLocks noGrp="1" noRot="1" noChangeAspect="1"/>
          </p:cNvPicPr>
          <p:nvPr>
            <p:ph idx="1"/>
            <a:videoFile r:link="rId1"/>
          </p:nvPr>
        </p:nvPicPr>
        <p:blipFill>
          <a:blip r:embed="rId3"/>
          <a:stretch>
            <a:fillRect/>
          </a:stretch>
        </p:blipFill>
        <p:spPr>
          <a:xfrm>
            <a:off x="3048000" y="0"/>
            <a:ext cx="9144000" cy="6858000"/>
          </a:xfrm>
          <a:prstGeom prst="rect">
            <a:avLst/>
          </a:prstGeom>
        </p:spPr>
      </p:pic>
      <p:graphicFrame>
        <p:nvGraphicFramePr>
          <p:cNvPr id="6" name="Table 5">
            <a:extLst>
              <a:ext uri="{FF2B5EF4-FFF2-40B4-BE49-F238E27FC236}">
                <a16:creationId xmlns:a16="http://schemas.microsoft.com/office/drawing/2014/main" id="{E65C0040-3ACF-4231-8D6A-9FF1166431FB}"/>
              </a:ext>
            </a:extLst>
          </p:cNvPr>
          <p:cNvGraphicFramePr>
            <a:graphicFrameLocks noGrp="1"/>
          </p:cNvGraphicFramePr>
          <p:nvPr>
            <p:extLst>
              <p:ext uri="{D42A27DB-BD31-4B8C-83A1-F6EECF244321}">
                <p14:modId xmlns:p14="http://schemas.microsoft.com/office/powerpoint/2010/main" val="1971967101"/>
              </p:ext>
            </p:extLst>
          </p:nvPr>
        </p:nvGraphicFramePr>
        <p:xfrm>
          <a:off x="-1" y="839858"/>
          <a:ext cx="2937014" cy="2897748"/>
        </p:xfrm>
        <a:graphic>
          <a:graphicData uri="http://schemas.openxmlformats.org/drawingml/2006/table">
            <a:tbl>
              <a:tblPr/>
              <a:tblGrid>
                <a:gridCol w="1468507">
                  <a:extLst>
                    <a:ext uri="{9D8B030D-6E8A-4147-A177-3AD203B41FA5}">
                      <a16:colId xmlns:a16="http://schemas.microsoft.com/office/drawing/2014/main" val="1598621849"/>
                    </a:ext>
                  </a:extLst>
                </a:gridCol>
                <a:gridCol w="1468507">
                  <a:extLst>
                    <a:ext uri="{9D8B030D-6E8A-4147-A177-3AD203B41FA5}">
                      <a16:colId xmlns:a16="http://schemas.microsoft.com/office/drawing/2014/main" val="3311865128"/>
                    </a:ext>
                  </a:extLst>
                </a:gridCol>
              </a:tblGrid>
              <a:tr h="654330">
                <a:tc>
                  <a:txBody>
                    <a:bodyPr/>
                    <a:lstStyle/>
                    <a:p>
                      <a:pPr algn="l" fontAlgn="t"/>
                      <a:r>
                        <a:rPr lang="en-US" dirty="0">
                          <a:effectLst/>
                        </a:rPr>
                        <a:t>Directed by</a:t>
                      </a:r>
                    </a:p>
                  </a:txBody>
                  <a:tcP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pPr algn="l" fontAlgn="t"/>
                      <a:r>
                        <a:rPr lang="en-US" dirty="0">
                          <a:effectLst/>
                        </a:rPr>
                        <a:t>John Lasseter</a:t>
                      </a:r>
                    </a:p>
                  </a:txBody>
                  <a:tcP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748725545"/>
                  </a:ext>
                </a:extLst>
              </a:tr>
              <a:tr h="654330">
                <a:tc>
                  <a:txBody>
                    <a:bodyPr/>
                    <a:lstStyle/>
                    <a:p>
                      <a:pPr algn="l" fontAlgn="t"/>
                      <a:r>
                        <a:rPr lang="en-US" dirty="0">
                          <a:effectLst/>
                        </a:rPr>
                        <a:t>Written by</a:t>
                      </a:r>
                    </a:p>
                  </a:txBody>
                  <a:tcP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pPr algn="l" fontAlgn="t"/>
                      <a:r>
                        <a:rPr lang="en-US" dirty="0">
                          <a:effectLst/>
                        </a:rPr>
                        <a:t>John Lasseter</a:t>
                      </a:r>
                    </a:p>
                  </a:txBody>
                  <a:tcP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91776730"/>
                  </a:ext>
                </a:extLst>
              </a:tr>
              <a:tr h="654330">
                <a:tc>
                  <a:txBody>
                    <a:bodyPr/>
                    <a:lstStyle/>
                    <a:p>
                      <a:pPr algn="l" fontAlgn="t"/>
                      <a:r>
                        <a:rPr lang="en-US">
                          <a:effectLst/>
                        </a:rPr>
                        <a:t>Production</a:t>
                      </a:r>
                      <a:br>
                        <a:rPr lang="en-US">
                          <a:effectLst/>
                        </a:rPr>
                      </a:br>
                      <a:r>
                        <a:rPr lang="en-US">
                          <a:effectLst/>
                        </a:rPr>
                        <a:t>company</a:t>
                      </a:r>
                    </a:p>
                  </a:txBody>
                  <a:tcP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pPr algn="l" fontAlgn="ctr"/>
                      <a:r>
                        <a:rPr lang="en-US" dirty="0">
                          <a:effectLst/>
                        </a:rPr>
                        <a:t>Pixar</a:t>
                      </a:r>
                    </a:p>
                  </a:txBody>
                  <a:tcP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728289967"/>
                  </a:ext>
                </a:extLst>
              </a:tr>
              <a:tr h="934758">
                <a:tc>
                  <a:txBody>
                    <a:bodyPr/>
                    <a:lstStyle/>
                    <a:p>
                      <a:pPr algn="l" fontAlgn="t"/>
                      <a:r>
                        <a:rPr lang="en-US" dirty="0">
                          <a:effectLst/>
                        </a:rPr>
                        <a:t>Release date</a:t>
                      </a:r>
                    </a:p>
                  </a:txBody>
                  <a:tcP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pPr algn="l" fontAlgn="t">
                        <a:buFont typeface="Arial" panose="020B0604020202020204" pitchFamily="34" charset="0"/>
                        <a:buNone/>
                      </a:pPr>
                      <a:r>
                        <a:rPr lang="en-US" dirty="0">
                          <a:effectLst/>
                        </a:rPr>
                        <a:t>Aug. 17, 1986</a:t>
                      </a:r>
                      <a:br>
                        <a:rPr lang="en-US" dirty="0">
                          <a:effectLst/>
                        </a:rPr>
                      </a:br>
                      <a:r>
                        <a:rPr lang="en-US" dirty="0">
                          <a:effectLst/>
                        </a:rPr>
                        <a:t>(</a:t>
                      </a:r>
                      <a:r>
                        <a:rPr lang="en-US" u="none" strike="noStrike" dirty="0">
                          <a:solidFill>
                            <a:srgbClr val="0B0080"/>
                          </a:solidFill>
                          <a:effectLst/>
                          <a:hlinkClick r:id="rId4" tooltip="SIGGRAPH"/>
                        </a:rPr>
                        <a:t>SIGGRAPH</a:t>
                      </a:r>
                      <a:r>
                        <a:rPr lang="en-US" dirty="0">
                          <a:effectLst/>
                        </a:rPr>
                        <a:t>)</a:t>
                      </a:r>
                    </a:p>
                  </a:txBody>
                  <a:tcP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16524478"/>
                  </a:ext>
                </a:extLst>
              </a:tr>
            </a:tbl>
          </a:graphicData>
        </a:graphic>
      </p:graphicFrame>
    </p:spTree>
    <p:extLst>
      <p:ext uri="{BB962C8B-B14F-4D97-AF65-F5344CB8AC3E}">
        <p14:creationId xmlns:p14="http://schemas.microsoft.com/office/powerpoint/2010/main" val="1863081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E076D4-A54D-4D57-B434-FEAA34DBF793}"/>
              </a:ext>
            </a:extLst>
          </p:cNvPr>
          <p:cNvPicPr>
            <a:picLocks noChangeAspect="1"/>
          </p:cNvPicPr>
          <p:nvPr/>
        </p:nvPicPr>
        <p:blipFill rotWithShape="1">
          <a:blip r:embed="rId2"/>
          <a:srcRect t="139" r="1" b="1"/>
          <a:stretch/>
        </p:blipFill>
        <p:spPr>
          <a:xfrm>
            <a:off x="7556408" y="10"/>
            <a:ext cx="4635591" cy="6857990"/>
          </a:xfrm>
          <a:prstGeom prst="rect">
            <a:avLst/>
          </a:prstGeom>
          <a:effectLst/>
        </p:spPr>
      </p:pic>
      <p:sp>
        <p:nvSpPr>
          <p:cNvPr id="2" name="Title 1">
            <a:extLst>
              <a:ext uri="{FF2B5EF4-FFF2-40B4-BE49-F238E27FC236}">
                <a16:creationId xmlns:a16="http://schemas.microsoft.com/office/drawing/2014/main" id="{1302F076-BDA1-4C8D-82E0-98DF6A74D3B1}"/>
              </a:ext>
            </a:extLst>
          </p:cNvPr>
          <p:cNvSpPr>
            <a:spLocks noGrp="1"/>
          </p:cNvSpPr>
          <p:nvPr>
            <p:ph type="title"/>
          </p:nvPr>
        </p:nvSpPr>
        <p:spPr>
          <a:xfrm>
            <a:off x="0" y="77644"/>
            <a:ext cx="6586491" cy="1676603"/>
          </a:xfrm>
        </p:spPr>
        <p:txBody>
          <a:bodyPr>
            <a:normAutofit/>
          </a:bodyPr>
          <a:lstStyle/>
          <a:p>
            <a:r>
              <a:rPr lang="en-US" dirty="0" err="1"/>
              <a:t>Luxo</a:t>
            </a:r>
            <a:r>
              <a:rPr lang="en-US" dirty="0"/>
              <a:t> Jr.</a:t>
            </a:r>
          </a:p>
        </p:txBody>
      </p:sp>
      <p:sp>
        <p:nvSpPr>
          <p:cNvPr id="3" name="Content Placeholder 2">
            <a:extLst>
              <a:ext uri="{FF2B5EF4-FFF2-40B4-BE49-F238E27FC236}">
                <a16:creationId xmlns:a16="http://schemas.microsoft.com/office/drawing/2014/main" id="{EA778771-BE84-41B9-891F-B02DBC62366E}"/>
              </a:ext>
            </a:extLst>
          </p:cNvPr>
          <p:cNvSpPr>
            <a:spLocks noGrp="1"/>
          </p:cNvSpPr>
          <p:nvPr>
            <p:ph idx="1"/>
          </p:nvPr>
        </p:nvSpPr>
        <p:spPr>
          <a:xfrm>
            <a:off x="-59634" y="1431236"/>
            <a:ext cx="7295054" cy="4792584"/>
          </a:xfrm>
        </p:spPr>
        <p:txBody>
          <a:bodyPr>
            <a:normAutofit/>
          </a:bodyPr>
          <a:lstStyle/>
          <a:p>
            <a:r>
              <a:rPr lang="en-US" sz="1700" dirty="0"/>
              <a:t>Breakthrough demonstration of computer animation in 1987</a:t>
            </a:r>
            <a:br>
              <a:rPr lang="en-US" sz="1700" dirty="0"/>
            </a:br>
            <a:endParaRPr lang="en-US" sz="1700" dirty="0"/>
          </a:p>
          <a:p>
            <a:r>
              <a:rPr lang="en-US" sz="1700" dirty="0"/>
              <a:t>Demonstrates shadow maps and </a:t>
            </a:r>
            <a:r>
              <a:rPr lang="en-US" sz="1700" dirty="0" err="1"/>
              <a:t>Renderman</a:t>
            </a:r>
            <a:r>
              <a:rPr lang="en-US" sz="1700" dirty="0"/>
              <a:t> surface </a:t>
            </a:r>
            <a:r>
              <a:rPr lang="en-US" sz="1700" dirty="0" err="1"/>
              <a:t>shaders</a:t>
            </a:r>
            <a:endParaRPr lang="en-US" sz="1700" dirty="0"/>
          </a:p>
          <a:p>
            <a:pPr lvl="1"/>
            <a:r>
              <a:rPr lang="en-US" sz="1700" dirty="0"/>
              <a:t>Lamp and ball behavior implemented using affine transformations </a:t>
            </a:r>
            <a:br>
              <a:rPr lang="en-US" sz="1700" dirty="0"/>
            </a:br>
            <a:endParaRPr lang="en-US" sz="1700" dirty="0"/>
          </a:p>
          <a:p>
            <a:r>
              <a:rPr lang="en-US" sz="1700" dirty="0"/>
              <a:t>Took about 5 months of work from Pixar’s (then) tiny animation team</a:t>
            </a:r>
            <a:br>
              <a:rPr lang="en-US" sz="1700" dirty="0"/>
            </a:br>
            <a:endParaRPr lang="en-US" sz="1700" dirty="0"/>
          </a:p>
          <a:p>
            <a:r>
              <a:rPr lang="en-US" sz="1700" dirty="0"/>
              <a:t>It was the first </a:t>
            </a:r>
            <a:r>
              <a:rPr lang="en-US" sz="1700" dirty="0">
                <a:hlinkClick r:id="rId3" tooltip="Computer-generated imagery"/>
              </a:rPr>
              <a:t>CGI</a:t>
            </a:r>
            <a:r>
              <a:rPr lang="en-US" sz="1700" dirty="0"/>
              <a:t> film nominated for an Academy Award.</a:t>
            </a:r>
            <a:br>
              <a:rPr lang="en-US" sz="1700" dirty="0"/>
            </a:br>
            <a:endParaRPr lang="en-US" sz="1700" dirty="0"/>
          </a:p>
          <a:p>
            <a:r>
              <a:rPr lang="en-US" sz="1700" dirty="0"/>
              <a:t>In 2014, </a:t>
            </a:r>
            <a:r>
              <a:rPr lang="en-US" sz="1700" i="1" dirty="0" err="1"/>
              <a:t>Luxo</a:t>
            </a:r>
            <a:r>
              <a:rPr lang="en-US" sz="1700" i="1" dirty="0"/>
              <a:t> Jr.</a:t>
            </a:r>
            <a:r>
              <a:rPr lang="en-US" sz="1700" dirty="0"/>
              <a:t> was deemed "culturally, historically, or aesthetically significant" by the </a:t>
            </a:r>
            <a:r>
              <a:rPr lang="en-US" sz="1700" dirty="0">
                <a:hlinkClick r:id="rId4" tooltip="Library of Congress"/>
              </a:rPr>
              <a:t>Library of Congress</a:t>
            </a:r>
            <a:r>
              <a:rPr lang="en-US" sz="1700" dirty="0"/>
              <a:t> and selected for preservation in the </a:t>
            </a:r>
            <a:r>
              <a:rPr lang="en-US" sz="1700" dirty="0">
                <a:hlinkClick r:id="rId5" tooltip="National Film Registry"/>
              </a:rPr>
              <a:t>National Film Registry</a:t>
            </a:r>
            <a:r>
              <a:rPr lang="en-US" sz="1700" dirty="0"/>
              <a:t>.</a:t>
            </a:r>
          </a:p>
        </p:txBody>
      </p:sp>
    </p:spTree>
    <p:extLst>
      <p:ext uri="{BB962C8B-B14F-4D97-AF65-F5344CB8AC3E}">
        <p14:creationId xmlns:p14="http://schemas.microsoft.com/office/powerpoint/2010/main" val="2489287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C199B-096B-4B87-9020-A3789F8F60A5}"/>
              </a:ext>
            </a:extLst>
          </p:cNvPr>
          <p:cNvSpPr>
            <a:spLocks noGrp="1"/>
          </p:cNvSpPr>
          <p:nvPr>
            <p:ph type="title"/>
          </p:nvPr>
        </p:nvSpPr>
        <p:spPr/>
        <p:txBody>
          <a:bodyPr/>
          <a:lstStyle/>
          <a:p>
            <a:r>
              <a:rPr lang="en-US" dirty="0"/>
              <a:t>Geometric Modeling Fundamentals…</a:t>
            </a:r>
          </a:p>
        </p:txBody>
      </p:sp>
      <p:sp>
        <p:nvSpPr>
          <p:cNvPr id="3" name="Content Placeholder 2">
            <a:extLst>
              <a:ext uri="{FF2B5EF4-FFF2-40B4-BE49-F238E27FC236}">
                <a16:creationId xmlns:a16="http://schemas.microsoft.com/office/drawing/2014/main" id="{4E8BCAFB-C881-40DC-B76B-DE38773EACA1}"/>
              </a:ext>
            </a:extLst>
          </p:cNvPr>
          <p:cNvSpPr>
            <a:spLocks noGrp="1"/>
          </p:cNvSpPr>
          <p:nvPr>
            <p:ph idx="1"/>
          </p:nvPr>
        </p:nvSpPr>
        <p:spPr>
          <a:xfrm>
            <a:off x="320040" y="1825625"/>
            <a:ext cx="11033760" cy="4773295"/>
          </a:xfrm>
        </p:spPr>
        <p:txBody>
          <a:bodyPr>
            <a:normAutofit/>
          </a:bodyPr>
          <a:lstStyle/>
          <a:p>
            <a:r>
              <a:rPr lang="en-US" dirty="0"/>
              <a:t>We will discuss basic geometric modeling for 3D computer graphics</a:t>
            </a:r>
          </a:p>
          <a:p>
            <a:r>
              <a:rPr lang="en-US" dirty="0"/>
              <a:t>As the book says….</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It’s easier to use tools when you know how they work.</a:t>
            </a:r>
          </a:p>
        </p:txBody>
      </p:sp>
      <p:sp>
        <p:nvSpPr>
          <p:cNvPr id="4" name="TextBox 3">
            <a:extLst>
              <a:ext uri="{FF2B5EF4-FFF2-40B4-BE49-F238E27FC236}">
                <a16:creationId xmlns:a16="http://schemas.microsoft.com/office/drawing/2014/main" id="{B7D00796-034A-445C-B7F1-8B9174CED047}"/>
              </a:ext>
            </a:extLst>
          </p:cNvPr>
          <p:cNvSpPr txBox="1"/>
          <p:nvPr/>
        </p:nvSpPr>
        <p:spPr>
          <a:xfrm>
            <a:off x="1371600" y="3215640"/>
            <a:ext cx="9745980" cy="2308324"/>
          </a:xfrm>
          <a:prstGeom prst="rect">
            <a:avLst/>
          </a:prstGeom>
          <a:solidFill>
            <a:schemeClr val="accent2">
              <a:lumMod val="20000"/>
              <a:lumOff val="80000"/>
            </a:schemeClr>
          </a:solidFill>
          <a:ln>
            <a:solidFill>
              <a:schemeClr val="accent5"/>
            </a:solidFill>
          </a:ln>
        </p:spPr>
        <p:txBody>
          <a:bodyPr wrap="square" rtlCol="0">
            <a:spAutoFit/>
          </a:bodyPr>
          <a:lstStyle/>
          <a:p>
            <a:r>
              <a:rPr lang="en-US" sz="2400" dirty="0"/>
              <a:t>If you work with high-level engines to build a VR experience, then most of the concepts from this chapter might not seem necessary. You might need only to select options from menus and write simple scripts. However, an understanding of the basic transformations, such as how to express 3D rotations or move a camera viewpoint, is essential to making the software do what you want.  - S.M. </a:t>
            </a:r>
            <a:r>
              <a:rPr lang="en-US" sz="2400" dirty="0" err="1"/>
              <a:t>Lavalle</a:t>
            </a:r>
            <a:r>
              <a:rPr lang="en-US" sz="2400" dirty="0"/>
              <a:t>, </a:t>
            </a:r>
            <a:r>
              <a:rPr lang="en-US" sz="2400" i="1" dirty="0"/>
              <a:t>Virtual Reality</a:t>
            </a:r>
          </a:p>
        </p:txBody>
      </p:sp>
    </p:spTree>
    <p:extLst>
      <p:ext uri="{BB962C8B-B14F-4D97-AF65-F5344CB8AC3E}">
        <p14:creationId xmlns:p14="http://schemas.microsoft.com/office/powerpoint/2010/main" val="814032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itle 1"/>
          <p:cNvSpPr>
            <a:spLocks noGrp="1"/>
          </p:cNvSpPr>
          <p:nvPr>
            <p:ph type="title"/>
          </p:nvPr>
        </p:nvSpPr>
        <p:spPr>
          <a:xfrm>
            <a:off x="1676400" y="152400"/>
            <a:ext cx="7000030" cy="990600"/>
          </a:xfrm>
        </p:spPr>
        <p:txBody>
          <a:bodyPr>
            <a:normAutofit/>
          </a:bodyPr>
          <a:lstStyle/>
          <a:p>
            <a:pPr eaLnBrk="1" hangingPunct="1"/>
            <a:r>
              <a:rPr lang="en-US" dirty="0"/>
              <a:t>3-D Affine Transformations</a:t>
            </a:r>
          </a:p>
        </p:txBody>
      </p:sp>
      <p:sp>
        <p:nvSpPr>
          <p:cNvPr id="4" name="Content Placeholder 3"/>
          <p:cNvSpPr>
            <a:spLocks noGrp="1"/>
          </p:cNvSpPr>
          <p:nvPr>
            <p:ph idx="1"/>
          </p:nvPr>
        </p:nvSpPr>
        <p:spPr>
          <a:xfrm>
            <a:off x="1797399" y="1548736"/>
            <a:ext cx="8411470" cy="4097262"/>
          </a:xfrm>
        </p:spPr>
        <p:txBody>
          <a:bodyPr>
            <a:normAutofit/>
          </a:bodyPr>
          <a:lstStyle/>
          <a:p>
            <a:endParaRPr lang="en-US" dirty="0"/>
          </a:p>
          <a:p>
            <a:pPr marL="0" indent="0">
              <a:buNone/>
            </a:pPr>
            <a:r>
              <a:rPr lang="en-US" dirty="0"/>
              <a:t>General Form (with homogenous coordinates)</a:t>
            </a:r>
          </a:p>
          <a:p>
            <a:endParaRPr lang="en-US" dirty="0"/>
          </a:p>
          <a:p>
            <a:endParaRPr lang="en-US" dirty="0"/>
          </a:p>
          <a:p>
            <a:endParaRPr lang="en-US" dirty="0"/>
          </a:p>
          <a:p>
            <a:endParaRPr lang="en-US" dirty="0"/>
          </a:p>
          <a:p>
            <a:endParaRPr lang="en-US" dirty="0"/>
          </a:p>
          <a:p>
            <a:pPr marL="0" indent="0">
              <a:buNone/>
            </a:pPr>
            <a:endParaRPr lang="en-US" dirty="0"/>
          </a:p>
        </p:txBody>
      </p:sp>
      <p:pic>
        <p:nvPicPr>
          <p:cNvPr id="2" name="Picture 1"/>
          <p:cNvPicPr>
            <a:picLocks noChangeAspect="1"/>
          </p:cNvPicPr>
          <p:nvPr/>
        </p:nvPicPr>
        <p:blipFill>
          <a:blip r:embed="rId3"/>
          <a:stretch>
            <a:fillRect/>
          </a:stretch>
        </p:blipFill>
        <p:spPr>
          <a:xfrm>
            <a:off x="1737872" y="2988142"/>
            <a:ext cx="9144000" cy="2657856"/>
          </a:xfrm>
          <a:prstGeom prst="rect">
            <a:avLst/>
          </a:prstGeom>
        </p:spPr>
      </p:pic>
    </p:spTree>
    <p:extLst>
      <p:ext uri="{BB962C8B-B14F-4D97-AF65-F5344CB8AC3E}">
        <p14:creationId xmlns:p14="http://schemas.microsoft.com/office/powerpoint/2010/main" val="207541989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itle 1"/>
          <p:cNvSpPr>
            <a:spLocks noGrp="1"/>
          </p:cNvSpPr>
          <p:nvPr>
            <p:ph type="title"/>
          </p:nvPr>
        </p:nvSpPr>
        <p:spPr>
          <a:xfrm>
            <a:off x="1676400" y="152400"/>
            <a:ext cx="7000030" cy="990600"/>
          </a:xfrm>
        </p:spPr>
        <p:txBody>
          <a:bodyPr>
            <a:normAutofit/>
          </a:bodyPr>
          <a:lstStyle/>
          <a:p>
            <a:pPr eaLnBrk="1" hangingPunct="1"/>
            <a:r>
              <a:rPr lang="en-US" dirty="0"/>
              <a:t>Translation</a:t>
            </a:r>
          </a:p>
        </p:txBody>
      </p:sp>
      <p:pic>
        <p:nvPicPr>
          <p:cNvPr id="2" name="Content Placeholder 1"/>
          <p:cNvPicPr>
            <a:picLocks noGrp="1" noChangeAspect="1"/>
          </p:cNvPicPr>
          <p:nvPr>
            <p:ph idx="1"/>
          </p:nvPr>
        </p:nvPicPr>
        <p:blipFill>
          <a:blip r:embed="rId3"/>
          <a:srcRect t="-18555" b="-18555"/>
          <a:stretch>
            <a:fillRect/>
          </a:stretch>
        </p:blipFill>
        <p:spPr>
          <a:xfrm>
            <a:off x="1676400" y="1338263"/>
            <a:ext cx="8572500" cy="4927600"/>
          </a:xfrm>
        </p:spPr>
      </p:pic>
    </p:spTree>
    <p:extLst>
      <p:ext uri="{BB962C8B-B14F-4D97-AF65-F5344CB8AC3E}">
        <p14:creationId xmlns:p14="http://schemas.microsoft.com/office/powerpoint/2010/main" val="108115846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itle 1"/>
          <p:cNvSpPr>
            <a:spLocks noGrp="1"/>
          </p:cNvSpPr>
          <p:nvPr>
            <p:ph type="title"/>
          </p:nvPr>
        </p:nvSpPr>
        <p:spPr>
          <a:xfrm>
            <a:off x="1500607" y="537751"/>
            <a:ext cx="3885243" cy="914400"/>
          </a:xfrm>
        </p:spPr>
        <p:txBody>
          <a:bodyPr/>
          <a:lstStyle/>
          <a:p>
            <a:pPr eaLnBrk="1" hangingPunct="1"/>
            <a:r>
              <a:rPr lang="en-US" dirty="0"/>
              <a:t>Scale</a:t>
            </a:r>
          </a:p>
        </p:txBody>
      </p:sp>
      <p:graphicFrame>
        <p:nvGraphicFramePr>
          <p:cNvPr id="16386" name="Object 2"/>
          <p:cNvGraphicFramePr>
            <a:graphicFrameLocks noChangeAspect="1"/>
          </p:cNvGraphicFramePr>
          <p:nvPr>
            <p:extLst/>
          </p:nvPr>
        </p:nvGraphicFramePr>
        <p:xfrm>
          <a:off x="7234426" y="102383"/>
          <a:ext cx="3260725" cy="1844675"/>
        </p:xfrm>
        <a:graphic>
          <a:graphicData uri="http://schemas.openxmlformats.org/presentationml/2006/ole">
            <mc:AlternateContent xmlns:mc="http://schemas.openxmlformats.org/markup-compatibility/2006">
              <mc:Choice xmlns:v="urn:schemas-microsoft-com:vml" Requires="v">
                <p:oleObj spid="_x0000_s16394" name="Equation" r:id="rId4" imgW="2603160" imgH="1473120" progId="Equation.3">
                  <p:embed/>
                </p:oleObj>
              </mc:Choice>
              <mc:Fallback>
                <p:oleObj name="Equation" r:id="rId4" imgW="2603160" imgH="1473120" progId="Equation.3">
                  <p:embed/>
                  <p:pic>
                    <p:nvPicPr>
                      <p:cNvPr id="1638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4426" y="102383"/>
                        <a:ext cx="3260725" cy="1844675"/>
                      </a:xfrm>
                      <a:prstGeom prst="rect">
                        <a:avLst/>
                      </a:prstGeom>
                      <a:noFill/>
                      <a:extLst/>
                    </p:spPr>
                  </p:pic>
                </p:oleObj>
              </mc:Fallback>
            </mc:AlternateContent>
          </a:graphicData>
        </a:graphic>
      </p:graphicFrame>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2624" y="3012610"/>
            <a:ext cx="1516904" cy="2749551"/>
          </a:xfrm>
          <a:prstGeom prst="rect">
            <a:avLst/>
          </a:prstGeom>
        </p:spPr>
      </p:pic>
      <p:pic>
        <p:nvPicPr>
          <p:cNvPr id="22535" name="Picture 7"/>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19878" y="1295670"/>
            <a:ext cx="2151063" cy="233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7"/>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05786" y="1938363"/>
            <a:ext cx="967845" cy="1051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5745576" y="2206411"/>
            <a:ext cx="1821481" cy="646331"/>
          </a:xfrm>
          <a:prstGeom prst="rect">
            <a:avLst/>
          </a:prstGeom>
        </p:spPr>
        <p:txBody>
          <a:bodyPr wrap="square">
            <a:spAutoFit/>
          </a:bodyPr>
          <a:lstStyle/>
          <a:p>
            <a:pPr algn="ctr" eaLnBrk="1" hangingPunct="1"/>
            <a:r>
              <a:rPr lang="en-US" dirty="0"/>
              <a:t>Uniform Scale</a:t>
            </a:r>
          </a:p>
          <a:p>
            <a:pPr algn="ctr" eaLnBrk="1" hangingPunct="1"/>
            <a:r>
              <a:rPr lang="en-US" i="1" dirty="0"/>
              <a:t>a</a:t>
            </a:r>
            <a:r>
              <a:rPr lang="en-US" dirty="0"/>
              <a:t> = </a:t>
            </a:r>
            <a:r>
              <a:rPr lang="en-US" i="1" dirty="0"/>
              <a:t>b</a:t>
            </a:r>
            <a:r>
              <a:rPr lang="en-US" dirty="0"/>
              <a:t> = </a:t>
            </a:r>
            <a:r>
              <a:rPr lang="en-US" i="1" dirty="0"/>
              <a:t>c = </a:t>
            </a:r>
            <a:r>
              <a:rPr lang="en-US" dirty="0"/>
              <a:t>¼</a:t>
            </a:r>
            <a:r>
              <a:rPr lang="en-US" i="1" dirty="0"/>
              <a:t> </a:t>
            </a:r>
          </a:p>
        </p:txBody>
      </p:sp>
      <p:grpSp>
        <p:nvGrpSpPr>
          <p:cNvPr id="10" name="Group 9"/>
          <p:cNvGrpSpPr/>
          <p:nvPr/>
        </p:nvGrpSpPr>
        <p:grpSpPr>
          <a:xfrm>
            <a:off x="5999528" y="37500"/>
            <a:ext cx="1016900" cy="1814058"/>
            <a:chOff x="272794" y="830068"/>
            <a:chExt cx="1876308" cy="3347163"/>
          </a:xfrm>
        </p:grpSpPr>
        <p:cxnSp>
          <p:nvCxnSpPr>
            <p:cNvPr id="13" name="Straight Arrow Connector 22"/>
            <p:cNvCxnSpPr>
              <a:cxnSpLocks noChangeShapeType="1"/>
            </p:cNvCxnSpPr>
            <p:nvPr/>
          </p:nvCxnSpPr>
          <p:spPr bwMode="auto">
            <a:xfrm rot="5400000" flipH="1" flipV="1">
              <a:off x="-66137" y="2630397"/>
              <a:ext cx="1066800" cy="1587"/>
            </a:xfrm>
            <a:prstGeom prst="straightConnector1">
              <a:avLst/>
            </a:prstGeom>
            <a:noFill/>
            <a:ln w="38100" algn="ctr">
              <a:solidFill>
                <a:schemeClr val="tx1"/>
              </a:solidFill>
              <a:round/>
              <a:headEnd/>
              <a:tailEnd type="arrow" w="med" len="med"/>
            </a:ln>
          </p:spPr>
        </p:cxnSp>
        <p:cxnSp>
          <p:nvCxnSpPr>
            <p:cNvPr id="14" name="Straight Arrow Connector 23"/>
            <p:cNvCxnSpPr>
              <a:cxnSpLocks noChangeShapeType="1"/>
            </p:cNvCxnSpPr>
            <p:nvPr/>
          </p:nvCxnSpPr>
          <p:spPr bwMode="auto">
            <a:xfrm>
              <a:off x="468056" y="3164591"/>
              <a:ext cx="914400" cy="457200"/>
            </a:xfrm>
            <a:prstGeom prst="straightConnector1">
              <a:avLst/>
            </a:prstGeom>
            <a:noFill/>
            <a:ln w="38100" algn="ctr">
              <a:solidFill>
                <a:schemeClr val="tx1"/>
              </a:solidFill>
              <a:round/>
              <a:headEnd/>
              <a:tailEnd type="arrow" w="med" len="med"/>
            </a:ln>
          </p:spPr>
        </p:cxnSp>
        <p:cxnSp>
          <p:nvCxnSpPr>
            <p:cNvPr id="15" name="Straight Arrow Connector 24"/>
            <p:cNvCxnSpPr>
              <a:cxnSpLocks noChangeShapeType="1"/>
            </p:cNvCxnSpPr>
            <p:nvPr/>
          </p:nvCxnSpPr>
          <p:spPr bwMode="auto">
            <a:xfrm flipV="1">
              <a:off x="468056" y="2812478"/>
              <a:ext cx="902200" cy="352113"/>
            </a:xfrm>
            <a:prstGeom prst="straightConnector1">
              <a:avLst/>
            </a:prstGeom>
            <a:noFill/>
            <a:ln w="38100" algn="ctr">
              <a:solidFill>
                <a:schemeClr val="tx1"/>
              </a:solidFill>
              <a:round/>
              <a:headEnd/>
              <a:tailEnd type="arrow" w="med" len="med"/>
            </a:ln>
          </p:spPr>
        </p:cxnSp>
        <p:sp>
          <p:nvSpPr>
            <p:cNvPr id="16" name="TextBox 26"/>
            <p:cNvSpPr txBox="1">
              <a:spLocks noChangeArrowheads="1"/>
            </p:cNvSpPr>
            <p:nvPr/>
          </p:nvSpPr>
          <p:spPr bwMode="auto">
            <a:xfrm>
              <a:off x="1370256" y="2984670"/>
              <a:ext cx="671998" cy="1192561"/>
            </a:xfrm>
            <a:prstGeom prst="rect">
              <a:avLst/>
            </a:prstGeom>
            <a:noFill/>
            <a:ln w="9525">
              <a:noFill/>
              <a:miter lim="800000"/>
              <a:headEnd/>
              <a:tailEnd/>
            </a:ln>
          </p:spPr>
          <p:txBody>
            <a:bodyPr wrap="none">
              <a:spAutoFit/>
            </a:bodyPr>
            <a:lstStyle/>
            <a:p>
              <a:r>
                <a:rPr lang="en-US" sz="3600" b="1" i="1" dirty="0">
                  <a:latin typeface="Times New Roman" pitchFamily="18" charset="0"/>
                </a:rPr>
                <a:t>z</a:t>
              </a:r>
              <a:endParaRPr lang="en-US" b="1" i="1" dirty="0">
                <a:latin typeface="Times New Roman" pitchFamily="18" charset="0"/>
              </a:endParaRPr>
            </a:p>
          </p:txBody>
        </p:sp>
        <p:sp>
          <p:nvSpPr>
            <p:cNvPr id="17" name="TextBox 27"/>
            <p:cNvSpPr txBox="1">
              <a:spLocks noChangeArrowheads="1"/>
            </p:cNvSpPr>
            <p:nvPr/>
          </p:nvSpPr>
          <p:spPr bwMode="auto">
            <a:xfrm>
              <a:off x="272794" y="830068"/>
              <a:ext cx="719322" cy="1192561"/>
            </a:xfrm>
            <a:prstGeom prst="rect">
              <a:avLst/>
            </a:prstGeom>
            <a:noFill/>
            <a:ln w="9525">
              <a:noFill/>
              <a:miter lim="800000"/>
              <a:headEnd/>
              <a:tailEnd/>
            </a:ln>
          </p:spPr>
          <p:txBody>
            <a:bodyPr wrap="none">
              <a:spAutoFit/>
            </a:bodyPr>
            <a:lstStyle/>
            <a:p>
              <a:r>
                <a:rPr lang="en-US" sz="3600" b="1" i="1" dirty="0">
                  <a:latin typeface="Times New Roman" pitchFamily="18" charset="0"/>
                </a:rPr>
                <a:t>y</a:t>
              </a:r>
              <a:endParaRPr lang="en-US" b="1" i="1" dirty="0">
                <a:latin typeface="Times New Roman" pitchFamily="18" charset="0"/>
              </a:endParaRPr>
            </a:p>
          </p:txBody>
        </p:sp>
        <p:sp>
          <p:nvSpPr>
            <p:cNvPr id="20" name="TextBox 27"/>
            <p:cNvSpPr txBox="1">
              <a:spLocks noChangeArrowheads="1"/>
            </p:cNvSpPr>
            <p:nvPr/>
          </p:nvSpPr>
          <p:spPr bwMode="auto">
            <a:xfrm>
              <a:off x="1382456" y="1950354"/>
              <a:ext cx="766646" cy="1192561"/>
            </a:xfrm>
            <a:prstGeom prst="rect">
              <a:avLst/>
            </a:prstGeom>
            <a:noFill/>
            <a:ln w="9525">
              <a:noFill/>
              <a:miter lim="800000"/>
              <a:headEnd/>
              <a:tailEnd/>
            </a:ln>
          </p:spPr>
          <p:txBody>
            <a:bodyPr wrap="none">
              <a:spAutoFit/>
            </a:bodyPr>
            <a:lstStyle/>
            <a:p>
              <a:r>
                <a:rPr lang="en-US" sz="3600" b="1" i="1" dirty="0">
                  <a:latin typeface="Times New Roman" pitchFamily="18" charset="0"/>
                </a:rPr>
                <a:t>x</a:t>
              </a:r>
              <a:endParaRPr lang="en-US" b="1" i="1" dirty="0">
                <a:latin typeface="Times New Roman" pitchFamily="18" charset="0"/>
              </a:endParaRPr>
            </a:p>
          </p:txBody>
        </p:sp>
      </p:grpSp>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87923" y="3580790"/>
            <a:ext cx="2610703" cy="1577322"/>
          </a:xfrm>
          <a:prstGeom prst="rect">
            <a:avLst/>
          </a:prstGeom>
        </p:spPr>
      </p:pic>
      <p:sp>
        <p:nvSpPr>
          <p:cNvPr id="22" name="Rectangle 21"/>
          <p:cNvSpPr/>
          <p:nvPr/>
        </p:nvSpPr>
        <p:spPr>
          <a:xfrm>
            <a:off x="4198626" y="5438995"/>
            <a:ext cx="2006976" cy="646331"/>
          </a:xfrm>
          <a:prstGeom prst="rect">
            <a:avLst/>
          </a:prstGeom>
        </p:spPr>
        <p:txBody>
          <a:bodyPr wrap="square">
            <a:spAutoFit/>
          </a:bodyPr>
          <a:lstStyle/>
          <a:p>
            <a:pPr algn="ctr" eaLnBrk="1" hangingPunct="1"/>
            <a:r>
              <a:rPr lang="en-US" dirty="0"/>
              <a:t>Squash</a:t>
            </a:r>
          </a:p>
          <a:p>
            <a:pPr algn="ctr" eaLnBrk="1" hangingPunct="1"/>
            <a:r>
              <a:rPr lang="en-US" i="1" dirty="0"/>
              <a:t>a</a:t>
            </a:r>
            <a:r>
              <a:rPr lang="en-US" dirty="0"/>
              <a:t> = </a:t>
            </a:r>
            <a:r>
              <a:rPr lang="en-US" i="1" dirty="0"/>
              <a:t>b</a:t>
            </a:r>
            <a:r>
              <a:rPr lang="en-US" dirty="0"/>
              <a:t> = 1, </a:t>
            </a:r>
            <a:r>
              <a:rPr lang="en-US" i="1" dirty="0"/>
              <a:t>c = </a:t>
            </a:r>
            <a:r>
              <a:rPr lang="en-US" dirty="0"/>
              <a:t>¼</a:t>
            </a:r>
            <a:r>
              <a:rPr lang="en-US" i="1" dirty="0"/>
              <a:t> </a:t>
            </a:r>
          </a:p>
        </p:txBody>
      </p:sp>
      <p:sp>
        <p:nvSpPr>
          <p:cNvPr id="23" name="Rectangle 22"/>
          <p:cNvSpPr/>
          <p:nvPr/>
        </p:nvSpPr>
        <p:spPr>
          <a:xfrm>
            <a:off x="2079113" y="5451695"/>
            <a:ext cx="1821481" cy="646331"/>
          </a:xfrm>
          <a:prstGeom prst="rect">
            <a:avLst/>
          </a:prstGeom>
        </p:spPr>
        <p:txBody>
          <a:bodyPr wrap="square">
            <a:spAutoFit/>
          </a:bodyPr>
          <a:lstStyle/>
          <a:p>
            <a:pPr algn="ctr" eaLnBrk="1" hangingPunct="1"/>
            <a:r>
              <a:rPr lang="en-US" dirty="0"/>
              <a:t>Stretch</a:t>
            </a:r>
          </a:p>
          <a:p>
            <a:pPr algn="ctr" eaLnBrk="1" hangingPunct="1"/>
            <a:r>
              <a:rPr lang="en-US" i="1" dirty="0"/>
              <a:t>a</a:t>
            </a:r>
            <a:r>
              <a:rPr lang="en-US" dirty="0"/>
              <a:t> = </a:t>
            </a:r>
            <a:r>
              <a:rPr lang="en-US" i="1" dirty="0"/>
              <a:t>b</a:t>
            </a:r>
            <a:r>
              <a:rPr lang="en-US" dirty="0"/>
              <a:t> = 1, </a:t>
            </a:r>
            <a:r>
              <a:rPr lang="en-US" i="1" dirty="0"/>
              <a:t>c = </a:t>
            </a:r>
            <a:r>
              <a:rPr lang="en-US" dirty="0"/>
              <a:t>4</a:t>
            </a:r>
            <a:r>
              <a:rPr lang="en-US" i="1" dirty="0"/>
              <a:t> </a:t>
            </a:r>
          </a:p>
        </p:txBody>
      </p:sp>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06740" y="3049525"/>
            <a:ext cx="1053292" cy="2577966"/>
          </a:xfrm>
          <a:prstGeom prst="rect">
            <a:avLst/>
          </a:prstGeom>
        </p:spPr>
      </p:pic>
      <p:sp>
        <p:nvSpPr>
          <p:cNvPr id="27" name="Rectangle 26"/>
          <p:cNvSpPr/>
          <p:nvPr/>
        </p:nvSpPr>
        <p:spPr>
          <a:xfrm>
            <a:off x="6475476" y="5438995"/>
            <a:ext cx="1821481" cy="646331"/>
          </a:xfrm>
          <a:prstGeom prst="rect">
            <a:avLst/>
          </a:prstGeom>
        </p:spPr>
        <p:txBody>
          <a:bodyPr wrap="square">
            <a:spAutoFit/>
          </a:bodyPr>
          <a:lstStyle/>
          <a:p>
            <a:pPr algn="ctr" eaLnBrk="1" hangingPunct="1"/>
            <a:r>
              <a:rPr lang="en-US" dirty="0"/>
              <a:t>Project</a:t>
            </a:r>
          </a:p>
          <a:p>
            <a:pPr algn="ctr" eaLnBrk="1" hangingPunct="1"/>
            <a:r>
              <a:rPr lang="en-US" i="1" dirty="0"/>
              <a:t>a</a:t>
            </a:r>
            <a:r>
              <a:rPr lang="en-US" dirty="0"/>
              <a:t> = </a:t>
            </a:r>
            <a:r>
              <a:rPr lang="en-US" i="1" dirty="0"/>
              <a:t>b</a:t>
            </a:r>
            <a:r>
              <a:rPr lang="en-US" dirty="0"/>
              <a:t> = 1, </a:t>
            </a:r>
            <a:r>
              <a:rPr lang="en-US" i="1" dirty="0"/>
              <a:t>c = </a:t>
            </a:r>
            <a:r>
              <a:rPr lang="en-US" dirty="0"/>
              <a:t>0</a:t>
            </a:r>
            <a:r>
              <a:rPr lang="en-US" i="1" dirty="0"/>
              <a:t> </a:t>
            </a:r>
          </a:p>
        </p:txBody>
      </p:sp>
      <p:sp>
        <p:nvSpPr>
          <p:cNvPr id="28" name="Rectangle 27"/>
          <p:cNvSpPr/>
          <p:nvPr/>
        </p:nvSpPr>
        <p:spPr>
          <a:xfrm>
            <a:off x="8435743" y="5438995"/>
            <a:ext cx="2062168" cy="646331"/>
          </a:xfrm>
          <a:prstGeom prst="rect">
            <a:avLst/>
          </a:prstGeom>
        </p:spPr>
        <p:txBody>
          <a:bodyPr wrap="square">
            <a:spAutoFit/>
          </a:bodyPr>
          <a:lstStyle/>
          <a:p>
            <a:pPr algn="ctr" eaLnBrk="1" hangingPunct="1"/>
            <a:r>
              <a:rPr lang="en-US" dirty="0"/>
              <a:t>Invert</a:t>
            </a:r>
          </a:p>
          <a:p>
            <a:pPr algn="ctr" eaLnBrk="1" hangingPunct="1"/>
            <a:r>
              <a:rPr lang="en-US" i="1" dirty="0"/>
              <a:t>a</a:t>
            </a:r>
            <a:r>
              <a:rPr lang="en-US" dirty="0"/>
              <a:t> = </a:t>
            </a:r>
            <a:r>
              <a:rPr lang="en-US" i="1" dirty="0"/>
              <a:t>b</a:t>
            </a:r>
            <a:r>
              <a:rPr lang="en-US" dirty="0"/>
              <a:t> = 1, </a:t>
            </a:r>
            <a:r>
              <a:rPr lang="en-US" i="1" dirty="0"/>
              <a:t>c = </a:t>
            </a:r>
            <a:r>
              <a:rPr lang="en-US" dirty="0"/>
              <a:t>-1</a:t>
            </a:r>
            <a:r>
              <a:rPr lang="en-US" i="1" dirty="0"/>
              <a:t> </a:t>
            </a:r>
          </a:p>
        </p:txBody>
      </p:sp>
      <p:pic>
        <p:nvPicPr>
          <p:cNvPr id="29" name="Picture 7"/>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435743" y="3201051"/>
            <a:ext cx="2151063" cy="233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22375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itle 1"/>
          <p:cNvSpPr>
            <a:spLocks noGrp="1"/>
          </p:cNvSpPr>
          <p:nvPr>
            <p:ph type="title"/>
          </p:nvPr>
        </p:nvSpPr>
        <p:spPr>
          <a:xfrm>
            <a:off x="1524001" y="209456"/>
            <a:ext cx="8913813" cy="914400"/>
          </a:xfrm>
        </p:spPr>
        <p:txBody>
          <a:bodyPr/>
          <a:lstStyle/>
          <a:p>
            <a:pPr eaLnBrk="1" hangingPunct="1"/>
            <a:r>
              <a:rPr lang="en-US"/>
              <a:t>3-D Rotations</a:t>
            </a:r>
          </a:p>
        </p:txBody>
      </p:sp>
      <p:sp>
        <p:nvSpPr>
          <p:cNvPr id="17416" name="Content Placeholder 2"/>
          <p:cNvSpPr>
            <a:spLocks noGrp="1"/>
          </p:cNvSpPr>
          <p:nvPr>
            <p:ph idx="1"/>
          </p:nvPr>
        </p:nvSpPr>
        <p:spPr>
          <a:xfrm>
            <a:off x="1900382" y="1493915"/>
            <a:ext cx="7610476" cy="5010138"/>
          </a:xfrm>
        </p:spPr>
        <p:txBody>
          <a:bodyPr>
            <a:normAutofit fontScale="77500" lnSpcReduction="20000"/>
          </a:bodyPr>
          <a:lstStyle/>
          <a:p>
            <a:pPr eaLnBrk="1" hangingPunct="1"/>
            <a:endParaRPr lang="en-US" dirty="0"/>
          </a:p>
          <a:p>
            <a:pPr eaLnBrk="1" hangingPunct="1"/>
            <a:r>
              <a:rPr lang="en-US" dirty="0"/>
              <a:t>About </a:t>
            </a:r>
            <a:r>
              <a:rPr lang="en-US" i="1" dirty="0"/>
              <a:t>x</a:t>
            </a:r>
            <a:r>
              <a:rPr lang="en-US" dirty="0"/>
              <a:t>-axis</a:t>
            </a:r>
          </a:p>
          <a:p>
            <a:pPr lvl="1" eaLnBrk="1" hangingPunct="1"/>
            <a:r>
              <a:rPr lang="en-US" dirty="0"/>
              <a:t>rotates </a:t>
            </a:r>
            <a:r>
              <a:rPr lang="en-US" i="1" dirty="0"/>
              <a:t>y</a:t>
            </a:r>
            <a:r>
              <a:rPr lang="en-US" dirty="0"/>
              <a:t> </a:t>
            </a:r>
            <a:r>
              <a:rPr lang="en-US" dirty="0">
                <a:sym typeface="Wingdings" pitchFamily="2" charset="2"/>
              </a:rPr>
              <a:t> </a:t>
            </a:r>
            <a:r>
              <a:rPr lang="en-US" i="1" dirty="0">
                <a:sym typeface="Wingdings" pitchFamily="2" charset="2"/>
              </a:rPr>
              <a:t>z</a:t>
            </a:r>
            <a:br>
              <a:rPr lang="en-US" dirty="0"/>
            </a:br>
            <a:br>
              <a:rPr lang="en-US" dirty="0"/>
            </a:br>
            <a:br>
              <a:rPr lang="en-US" dirty="0"/>
            </a:br>
            <a:endParaRPr lang="en-US" dirty="0"/>
          </a:p>
          <a:p>
            <a:pPr eaLnBrk="1" hangingPunct="1"/>
            <a:r>
              <a:rPr lang="en-US" dirty="0"/>
              <a:t>About </a:t>
            </a:r>
            <a:r>
              <a:rPr lang="en-US" i="1" dirty="0"/>
              <a:t>y</a:t>
            </a:r>
            <a:r>
              <a:rPr lang="en-US" dirty="0"/>
              <a:t>-axis</a:t>
            </a:r>
          </a:p>
          <a:p>
            <a:pPr lvl="1" eaLnBrk="1" hangingPunct="1"/>
            <a:r>
              <a:rPr lang="en-US" dirty="0"/>
              <a:t>rotates </a:t>
            </a:r>
            <a:r>
              <a:rPr lang="en-US" i="1" dirty="0"/>
              <a:t>z</a:t>
            </a:r>
            <a:r>
              <a:rPr lang="en-US" dirty="0"/>
              <a:t> </a:t>
            </a:r>
            <a:r>
              <a:rPr lang="en-US" dirty="0">
                <a:sym typeface="Wingdings" pitchFamily="2" charset="2"/>
              </a:rPr>
              <a:t> </a:t>
            </a:r>
            <a:r>
              <a:rPr lang="en-US" i="1" dirty="0">
                <a:sym typeface="Wingdings" pitchFamily="2" charset="2"/>
              </a:rPr>
              <a:t>x</a:t>
            </a:r>
            <a:endParaRPr lang="en-US" i="1" dirty="0"/>
          </a:p>
          <a:p>
            <a:pPr marL="0" indent="0">
              <a:buNone/>
            </a:pPr>
            <a:br>
              <a:rPr lang="en-US" dirty="0"/>
            </a:br>
            <a:br>
              <a:rPr lang="en-US" dirty="0"/>
            </a:br>
            <a:endParaRPr lang="en-US" dirty="0"/>
          </a:p>
          <a:p>
            <a:pPr eaLnBrk="1" hangingPunct="1"/>
            <a:r>
              <a:rPr lang="en-US" dirty="0"/>
              <a:t>About </a:t>
            </a:r>
            <a:r>
              <a:rPr lang="en-US" i="1" dirty="0"/>
              <a:t>z</a:t>
            </a:r>
            <a:r>
              <a:rPr lang="en-US" dirty="0"/>
              <a:t>-axis</a:t>
            </a:r>
          </a:p>
          <a:p>
            <a:pPr lvl="1" eaLnBrk="1" hangingPunct="1"/>
            <a:r>
              <a:rPr lang="en-US" dirty="0"/>
              <a:t>rotates </a:t>
            </a:r>
            <a:r>
              <a:rPr lang="en-US" i="1" dirty="0"/>
              <a:t>x</a:t>
            </a:r>
            <a:r>
              <a:rPr lang="en-US" dirty="0"/>
              <a:t> </a:t>
            </a:r>
            <a:r>
              <a:rPr lang="en-US" dirty="0">
                <a:sym typeface="Wingdings" pitchFamily="2" charset="2"/>
              </a:rPr>
              <a:t> </a:t>
            </a:r>
            <a:r>
              <a:rPr lang="en-US" i="1" dirty="0">
                <a:sym typeface="Wingdings" pitchFamily="2" charset="2"/>
              </a:rPr>
              <a:t>y</a:t>
            </a:r>
            <a:endParaRPr lang="en-US" i="1" dirty="0"/>
          </a:p>
          <a:p>
            <a:pPr eaLnBrk="1" hangingPunct="1"/>
            <a:endParaRPr lang="en-US" dirty="0"/>
          </a:p>
          <a:p>
            <a:pPr marL="0" indent="0">
              <a:buNone/>
            </a:pPr>
            <a:br>
              <a:rPr lang="en-US" dirty="0"/>
            </a:br>
            <a:endParaRPr lang="en-US" dirty="0"/>
          </a:p>
          <a:p>
            <a:pPr eaLnBrk="1" hangingPunct="1"/>
            <a:r>
              <a:rPr lang="en-US" dirty="0"/>
              <a:t>Rotations do not commute!</a:t>
            </a:r>
          </a:p>
          <a:p>
            <a:pPr eaLnBrk="1" hangingPunct="1"/>
            <a:endParaRPr lang="en-US" dirty="0"/>
          </a:p>
          <a:p>
            <a:pPr eaLnBrk="1" hangingPunct="1"/>
            <a:endParaRPr lang="en-US" dirty="0"/>
          </a:p>
        </p:txBody>
      </p:sp>
      <p:graphicFrame>
        <p:nvGraphicFramePr>
          <p:cNvPr id="17410" name="Object 2"/>
          <p:cNvGraphicFramePr>
            <a:graphicFrameLocks noChangeAspect="1"/>
          </p:cNvGraphicFramePr>
          <p:nvPr/>
        </p:nvGraphicFramePr>
        <p:xfrm>
          <a:off x="4346576" y="1524001"/>
          <a:ext cx="2359025" cy="1470025"/>
        </p:xfrm>
        <a:graphic>
          <a:graphicData uri="http://schemas.openxmlformats.org/presentationml/2006/ole">
            <mc:AlternateContent xmlns:mc="http://schemas.openxmlformats.org/markup-compatibility/2006">
              <mc:Choice xmlns:v="urn:schemas-microsoft-com:vml" Requires="v">
                <p:oleObj spid="_x0000_s17434" name="Equation" r:id="rId4" imgW="2361960" imgH="1473120" progId="Equation.DSMT4">
                  <p:embed/>
                </p:oleObj>
              </mc:Choice>
              <mc:Fallback>
                <p:oleObj name="Equation" r:id="rId4" imgW="2361960" imgH="1473120" progId="Equation.DSMT4">
                  <p:embed/>
                  <p:pic>
                    <p:nvPicPr>
                      <p:cNvPr id="1741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6576" y="1524001"/>
                        <a:ext cx="2359025" cy="1470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411" name="Object 6"/>
          <p:cNvGraphicFramePr>
            <a:graphicFrameLocks noChangeAspect="1"/>
          </p:cNvGraphicFramePr>
          <p:nvPr/>
        </p:nvGraphicFramePr>
        <p:xfrm>
          <a:off x="4346576" y="3048001"/>
          <a:ext cx="2359025" cy="1470025"/>
        </p:xfrm>
        <a:graphic>
          <a:graphicData uri="http://schemas.openxmlformats.org/presentationml/2006/ole">
            <mc:AlternateContent xmlns:mc="http://schemas.openxmlformats.org/markup-compatibility/2006">
              <mc:Choice xmlns:v="urn:schemas-microsoft-com:vml" Requires="v">
                <p:oleObj spid="_x0000_s17435" name="Equation" r:id="rId6" imgW="2361960" imgH="1473120" progId="Equation.DSMT4">
                  <p:embed/>
                </p:oleObj>
              </mc:Choice>
              <mc:Fallback>
                <p:oleObj name="Equation" r:id="rId6" imgW="2361960" imgH="1473120" progId="Equation.DSMT4">
                  <p:embed/>
                  <p:pic>
                    <p:nvPicPr>
                      <p:cNvPr id="17411"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6576" y="3048001"/>
                        <a:ext cx="2359025" cy="1470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412" name="Object 7"/>
          <p:cNvGraphicFramePr>
            <a:graphicFrameLocks noChangeAspect="1"/>
          </p:cNvGraphicFramePr>
          <p:nvPr/>
        </p:nvGraphicFramePr>
        <p:xfrm>
          <a:off x="4352926" y="4572001"/>
          <a:ext cx="2359025" cy="1470025"/>
        </p:xfrm>
        <a:graphic>
          <a:graphicData uri="http://schemas.openxmlformats.org/presentationml/2006/ole">
            <mc:AlternateContent xmlns:mc="http://schemas.openxmlformats.org/markup-compatibility/2006">
              <mc:Choice xmlns:v="urn:schemas-microsoft-com:vml" Requires="v">
                <p:oleObj spid="_x0000_s17436" name="Equation" r:id="rId8" imgW="2361960" imgH="1473120" progId="Equation.3">
                  <p:embed/>
                </p:oleObj>
              </mc:Choice>
              <mc:Fallback>
                <p:oleObj name="Equation" r:id="rId8" imgW="2361960" imgH="1473120" progId="Equation.3">
                  <p:embed/>
                  <p:pic>
                    <p:nvPicPr>
                      <p:cNvPr id="17412"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2926" y="4572001"/>
                        <a:ext cx="2359025" cy="1470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4124207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itle 1"/>
          <p:cNvSpPr>
            <a:spLocks noGrp="1"/>
          </p:cNvSpPr>
          <p:nvPr>
            <p:ph type="title"/>
          </p:nvPr>
        </p:nvSpPr>
        <p:spPr>
          <a:xfrm>
            <a:off x="1676400" y="152400"/>
            <a:ext cx="5715000" cy="990600"/>
          </a:xfrm>
        </p:spPr>
        <p:txBody>
          <a:bodyPr>
            <a:normAutofit/>
          </a:bodyPr>
          <a:lstStyle/>
          <a:p>
            <a:r>
              <a:rPr lang="en-US"/>
              <a:t>Transformation Order</a:t>
            </a:r>
          </a:p>
        </p:txBody>
      </p:sp>
      <p:graphicFrame>
        <p:nvGraphicFramePr>
          <p:cNvPr id="3074" name="Object 3"/>
          <p:cNvGraphicFramePr>
            <a:graphicFrameLocks noChangeAspect="1"/>
          </p:cNvGraphicFramePr>
          <p:nvPr/>
        </p:nvGraphicFramePr>
        <p:xfrm>
          <a:off x="1676400" y="5449888"/>
          <a:ext cx="750888" cy="1103312"/>
        </p:xfrm>
        <a:graphic>
          <a:graphicData uri="http://schemas.openxmlformats.org/presentationml/2006/ole">
            <mc:AlternateContent xmlns:mc="http://schemas.openxmlformats.org/markup-compatibility/2006">
              <mc:Choice xmlns:v="urn:schemas-microsoft-com:vml" Requires="v">
                <p:oleObj spid="_x0000_s20530" name="Equation" r:id="rId8" imgW="1002960" imgH="1473120" progId="Equation.DSMT4">
                  <p:embed/>
                </p:oleObj>
              </mc:Choice>
              <mc:Fallback>
                <p:oleObj name="Equation" r:id="rId8" imgW="1002960" imgH="1473120" progId="Equation.DSMT4">
                  <p:embed/>
                  <p:pic>
                    <p:nvPicPr>
                      <p:cNvPr id="3074"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5449888"/>
                        <a:ext cx="750888" cy="11033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075" name="Object 4"/>
          <p:cNvGraphicFramePr>
            <a:graphicFrameLocks noChangeAspect="1"/>
          </p:cNvGraphicFramePr>
          <p:nvPr/>
        </p:nvGraphicFramePr>
        <p:xfrm>
          <a:off x="2941638" y="5449888"/>
          <a:ext cx="628650" cy="1103312"/>
        </p:xfrm>
        <a:graphic>
          <a:graphicData uri="http://schemas.openxmlformats.org/presentationml/2006/ole">
            <mc:AlternateContent xmlns:mc="http://schemas.openxmlformats.org/markup-compatibility/2006">
              <mc:Choice xmlns:v="urn:schemas-microsoft-com:vml" Requires="v">
                <p:oleObj spid="_x0000_s20531" name="Equation" r:id="rId10" imgW="838080" imgH="1473120" progId="Equation.DSMT4">
                  <p:embed/>
                </p:oleObj>
              </mc:Choice>
              <mc:Fallback>
                <p:oleObj name="Equation" r:id="rId10" imgW="838080" imgH="1473120" progId="Equation.DSMT4">
                  <p:embed/>
                  <p:pic>
                    <p:nvPicPr>
                      <p:cNvPr id="3075"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41638" y="5449888"/>
                        <a:ext cx="628650" cy="11033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081" name="TextBox 86"/>
          <p:cNvSpPr txBox="1">
            <a:spLocks noChangeArrowheads="1"/>
          </p:cNvSpPr>
          <p:nvPr/>
        </p:nvSpPr>
        <p:spPr bwMode="auto">
          <a:xfrm>
            <a:off x="2255838" y="5486401"/>
            <a:ext cx="869950" cy="1014413"/>
          </a:xfrm>
          <a:prstGeom prst="rect">
            <a:avLst/>
          </a:prstGeom>
          <a:noFill/>
          <a:ln w="9525">
            <a:noFill/>
            <a:miter lim="800000"/>
            <a:headEnd/>
            <a:tailEnd/>
          </a:ln>
        </p:spPr>
        <p:txBody>
          <a:bodyPr wrap="none">
            <a:spAutoFit/>
          </a:bodyPr>
          <a:lstStyle/>
          <a:p>
            <a:r>
              <a:rPr lang="en-US" sz="6000">
                <a:latin typeface="Times New Roman" pitchFamily="18" charset="0"/>
              </a:rPr>
              <a:t>M</a:t>
            </a:r>
          </a:p>
        </p:txBody>
      </p:sp>
      <p:pic>
        <p:nvPicPr>
          <p:cNvPr id="3082" name="Picture 7"/>
          <p:cNvPicPr>
            <a:picLocks noChangeAspect="1" noChangeArrowheads="1"/>
          </p:cNvPicPr>
          <p:nvPr/>
        </p:nvPicPr>
        <p:blipFill>
          <a:blip r:embed="rId12" cstate="print"/>
          <a:srcRect l="7367" t="35068" r="6113"/>
          <a:stretch>
            <a:fillRect/>
          </a:stretch>
        </p:blipFill>
        <p:spPr bwMode="auto">
          <a:xfrm>
            <a:off x="1600201" y="3727451"/>
            <a:ext cx="2163763" cy="955675"/>
          </a:xfrm>
          <a:prstGeom prst="rect">
            <a:avLst/>
          </a:prstGeom>
          <a:noFill/>
          <a:ln w="9525">
            <a:noFill/>
            <a:miter lim="800000"/>
            <a:headEnd/>
            <a:tailEnd/>
          </a:ln>
        </p:spPr>
      </p:pic>
      <p:cxnSp>
        <p:nvCxnSpPr>
          <p:cNvPr id="3083" name="Straight Arrow Connector 92"/>
          <p:cNvCxnSpPr>
            <a:cxnSpLocks noChangeShapeType="1"/>
          </p:cNvCxnSpPr>
          <p:nvPr/>
        </p:nvCxnSpPr>
        <p:spPr bwMode="auto">
          <a:xfrm rot="16200000" flipV="1">
            <a:off x="2482057" y="3667920"/>
            <a:ext cx="371475" cy="4762"/>
          </a:xfrm>
          <a:prstGeom prst="straightConnector1">
            <a:avLst/>
          </a:prstGeom>
          <a:noFill/>
          <a:ln w="9525" algn="ctr">
            <a:solidFill>
              <a:schemeClr val="tx1"/>
            </a:solidFill>
            <a:round/>
            <a:headEnd/>
            <a:tailEnd type="arrow" w="med" len="med"/>
          </a:ln>
        </p:spPr>
      </p:cxnSp>
      <p:cxnSp>
        <p:nvCxnSpPr>
          <p:cNvPr id="3084" name="Straight Arrow Connector 94"/>
          <p:cNvCxnSpPr>
            <a:cxnSpLocks noChangeShapeType="1"/>
          </p:cNvCxnSpPr>
          <p:nvPr/>
        </p:nvCxnSpPr>
        <p:spPr bwMode="auto">
          <a:xfrm>
            <a:off x="2911475" y="4295775"/>
            <a:ext cx="700088" cy="1588"/>
          </a:xfrm>
          <a:prstGeom prst="straightConnector1">
            <a:avLst/>
          </a:prstGeom>
          <a:noFill/>
          <a:ln w="9525" algn="ctr">
            <a:solidFill>
              <a:schemeClr val="tx1"/>
            </a:solidFill>
            <a:round/>
            <a:headEnd/>
            <a:tailEnd type="arrow" w="med" len="med"/>
          </a:ln>
        </p:spPr>
      </p:cxnSp>
      <p:cxnSp>
        <p:nvCxnSpPr>
          <p:cNvPr id="3085" name="Straight Arrow Connector 96"/>
          <p:cNvCxnSpPr>
            <a:cxnSpLocks noChangeShapeType="1"/>
          </p:cNvCxnSpPr>
          <p:nvPr/>
        </p:nvCxnSpPr>
        <p:spPr bwMode="auto">
          <a:xfrm rot="16200000" flipH="1">
            <a:off x="2547144" y="4448969"/>
            <a:ext cx="298450" cy="26988"/>
          </a:xfrm>
          <a:prstGeom prst="straightConnector1">
            <a:avLst/>
          </a:prstGeom>
          <a:noFill/>
          <a:ln w="9525" algn="ctr">
            <a:solidFill>
              <a:schemeClr val="tx1"/>
            </a:solidFill>
            <a:round/>
            <a:headEnd/>
            <a:tailEnd type="arrow" w="med" len="med"/>
          </a:ln>
        </p:spPr>
      </p:cxnSp>
      <p:sp>
        <p:nvSpPr>
          <p:cNvPr id="3086" name="TextBox 104"/>
          <p:cNvSpPr txBox="1">
            <a:spLocks noChangeArrowheads="1"/>
          </p:cNvSpPr>
          <p:nvPr/>
        </p:nvSpPr>
        <p:spPr bwMode="auto">
          <a:xfrm>
            <a:off x="3640138" y="4087813"/>
            <a:ext cx="287258" cy="369332"/>
          </a:xfrm>
          <a:prstGeom prst="rect">
            <a:avLst/>
          </a:prstGeom>
          <a:noFill/>
          <a:ln w="9525">
            <a:noFill/>
            <a:miter lim="800000"/>
            <a:headEnd/>
            <a:tailEnd/>
          </a:ln>
        </p:spPr>
        <p:txBody>
          <a:bodyPr wrap="none">
            <a:spAutoFit/>
          </a:bodyPr>
          <a:lstStyle/>
          <a:p>
            <a:r>
              <a:rPr lang="en-US" i="1">
                <a:latin typeface="Times New Roman" pitchFamily="18" charset="0"/>
              </a:rPr>
              <a:t>x</a:t>
            </a:r>
          </a:p>
        </p:txBody>
      </p:sp>
      <p:sp>
        <p:nvSpPr>
          <p:cNvPr id="3087" name="TextBox 105"/>
          <p:cNvSpPr txBox="1">
            <a:spLocks noChangeArrowheads="1"/>
          </p:cNvSpPr>
          <p:nvPr/>
        </p:nvSpPr>
        <p:spPr bwMode="auto">
          <a:xfrm>
            <a:off x="2592388" y="3124200"/>
            <a:ext cx="287258" cy="369332"/>
          </a:xfrm>
          <a:prstGeom prst="rect">
            <a:avLst/>
          </a:prstGeom>
          <a:noFill/>
          <a:ln w="9525">
            <a:noFill/>
            <a:miter lim="800000"/>
            <a:headEnd/>
            <a:tailEnd/>
          </a:ln>
        </p:spPr>
        <p:txBody>
          <a:bodyPr wrap="none">
            <a:spAutoFit/>
          </a:bodyPr>
          <a:lstStyle/>
          <a:p>
            <a:r>
              <a:rPr lang="en-US" i="1">
                <a:latin typeface="Times New Roman" pitchFamily="18" charset="0"/>
              </a:rPr>
              <a:t>y</a:t>
            </a:r>
          </a:p>
        </p:txBody>
      </p:sp>
      <p:sp>
        <p:nvSpPr>
          <p:cNvPr id="3088" name="TextBox 106"/>
          <p:cNvSpPr txBox="1">
            <a:spLocks noChangeArrowheads="1"/>
          </p:cNvSpPr>
          <p:nvPr/>
        </p:nvSpPr>
        <p:spPr bwMode="auto">
          <a:xfrm>
            <a:off x="2657475" y="4419600"/>
            <a:ext cx="274434" cy="369332"/>
          </a:xfrm>
          <a:prstGeom prst="rect">
            <a:avLst/>
          </a:prstGeom>
          <a:noFill/>
          <a:ln w="9525">
            <a:noFill/>
            <a:miter lim="800000"/>
            <a:headEnd/>
            <a:tailEnd/>
          </a:ln>
        </p:spPr>
        <p:txBody>
          <a:bodyPr wrap="none">
            <a:spAutoFit/>
          </a:bodyPr>
          <a:lstStyle/>
          <a:p>
            <a:r>
              <a:rPr lang="en-US" i="1">
                <a:latin typeface="Times New Roman" pitchFamily="18" charset="0"/>
              </a:rPr>
              <a:t>z</a:t>
            </a:r>
          </a:p>
        </p:txBody>
      </p:sp>
      <p:graphicFrame>
        <p:nvGraphicFramePr>
          <p:cNvPr id="3076" name="Object 3"/>
          <p:cNvGraphicFramePr>
            <a:graphicFrameLocks noChangeAspect="1"/>
          </p:cNvGraphicFramePr>
          <p:nvPr/>
        </p:nvGraphicFramePr>
        <p:xfrm>
          <a:off x="3962400" y="5443539"/>
          <a:ext cx="749300" cy="1101725"/>
        </p:xfrm>
        <a:graphic>
          <a:graphicData uri="http://schemas.openxmlformats.org/presentationml/2006/ole">
            <mc:AlternateContent xmlns:mc="http://schemas.openxmlformats.org/markup-compatibility/2006">
              <mc:Choice xmlns:v="urn:schemas-microsoft-com:vml" Requires="v">
                <p:oleObj spid="_x0000_s20532" name="Equation" r:id="rId13" imgW="1002960" imgH="1473120" progId="Equation.DSMT4">
                  <p:embed/>
                </p:oleObj>
              </mc:Choice>
              <mc:Fallback>
                <p:oleObj name="Equation" r:id="rId13" imgW="1002960" imgH="1473120" progId="Equation.DSMT4">
                  <p:embed/>
                  <p:pic>
                    <p:nvPicPr>
                      <p:cNvPr id="3076"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5443539"/>
                        <a:ext cx="749300" cy="1101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077" name="Object 4"/>
          <p:cNvGraphicFramePr>
            <a:graphicFrameLocks noChangeAspect="1"/>
          </p:cNvGraphicFramePr>
          <p:nvPr/>
        </p:nvGraphicFramePr>
        <p:xfrm>
          <a:off x="5334001" y="5443538"/>
          <a:ext cx="1719263" cy="1109662"/>
        </p:xfrm>
        <a:graphic>
          <a:graphicData uri="http://schemas.openxmlformats.org/presentationml/2006/ole">
            <mc:AlternateContent xmlns:mc="http://schemas.openxmlformats.org/markup-compatibility/2006">
              <mc:Choice xmlns:v="urn:schemas-microsoft-com:vml" Requires="v">
                <p:oleObj spid="_x0000_s20533" name="Equation" r:id="rId14" imgW="2286000" imgH="1473120" progId="Equation.DSMT4">
                  <p:embed/>
                </p:oleObj>
              </mc:Choice>
              <mc:Fallback>
                <p:oleObj name="Equation" r:id="rId14" imgW="2286000" imgH="1473120" progId="Equation.DSMT4">
                  <p:embed/>
                  <p:pic>
                    <p:nvPicPr>
                      <p:cNvPr id="3077" name="Object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1" y="5443538"/>
                        <a:ext cx="1719263" cy="11096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092" name="TextBox 112"/>
          <p:cNvSpPr txBox="1">
            <a:spLocks noChangeArrowheads="1"/>
          </p:cNvSpPr>
          <p:nvPr/>
        </p:nvSpPr>
        <p:spPr bwMode="auto">
          <a:xfrm>
            <a:off x="4572001" y="5491163"/>
            <a:ext cx="868363" cy="1016000"/>
          </a:xfrm>
          <a:prstGeom prst="rect">
            <a:avLst/>
          </a:prstGeom>
          <a:noFill/>
          <a:ln w="9525">
            <a:noFill/>
            <a:miter lim="800000"/>
            <a:headEnd/>
            <a:tailEnd/>
          </a:ln>
        </p:spPr>
        <p:txBody>
          <a:bodyPr wrap="none">
            <a:spAutoFit/>
          </a:bodyPr>
          <a:lstStyle/>
          <a:p>
            <a:r>
              <a:rPr lang="en-US" sz="6000">
                <a:latin typeface="Times New Roman" pitchFamily="18" charset="0"/>
              </a:rPr>
              <a:t>M</a:t>
            </a:r>
          </a:p>
        </p:txBody>
      </p:sp>
      <p:sp>
        <p:nvSpPr>
          <p:cNvPr id="3093" name="TextBox 114"/>
          <p:cNvSpPr txBox="1">
            <a:spLocks noChangeArrowheads="1"/>
          </p:cNvSpPr>
          <p:nvPr/>
        </p:nvSpPr>
        <p:spPr bwMode="auto">
          <a:xfrm>
            <a:off x="5529263" y="5638801"/>
            <a:ext cx="525462" cy="708025"/>
          </a:xfrm>
          <a:prstGeom prst="rect">
            <a:avLst/>
          </a:prstGeom>
          <a:noFill/>
          <a:ln w="9525">
            <a:noFill/>
            <a:miter lim="800000"/>
            <a:headEnd/>
            <a:tailEnd/>
          </a:ln>
        </p:spPr>
        <p:txBody>
          <a:bodyPr wrap="none">
            <a:spAutoFit/>
          </a:bodyPr>
          <a:lstStyle/>
          <a:p>
            <a:r>
              <a:rPr lang="en-US" sz="4000">
                <a:latin typeface="Times New Roman" pitchFamily="18" charset="0"/>
              </a:rPr>
              <a:t>R</a:t>
            </a:r>
          </a:p>
        </p:txBody>
      </p:sp>
      <p:sp>
        <p:nvSpPr>
          <p:cNvPr id="3094" name="TextBox 115"/>
          <p:cNvSpPr txBox="1">
            <a:spLocks noChangeArrowheads="1"/>
          </p:cNvSpPr>
          <p:nvPr/>
        </p:nvSpPr>
        <p:spPr bwMode="auto">
          <a:xfrm>
            <a:off x="6062664" y="5638801"/>
            <a:ext cx="496887" cy="708025"/>
          </a:xfrm>
          <a:prstGeom prst="rect">
            <a:avLst/>
          </a:prstGeom>
          <a:noFill/>
          <a:ln w="9525">
            <a:noFill/>
            <a:miter lim="800000"/>
            <a:headEnd/>
            <a:tailEnd/>
          </a:ln>
        </p:spPr>
        <p:txBody>
          <a:bodyPr wrap="none">
            <a:spAutoFit/>
          </a:bodyPr>
          <a:lstStyle/>
          <a:p>
            <a:r>
              <a:rPr lang="en-US" sz="4000">
                <a:latin typeface="Times New Roman" pitchFamily="18" charset="0"/>
              </a:rPr>
              <a:t>T</a:t>
            </a:r>
          </a:p>
        </p:txBody>
      </p:sp>
      <p:graphicFrame>
        <p:nvGraphicFramePr>
          <p:cNvPr id="3078" name="Object 13"/>
          <p:cNvGraphicFramePr>
            <a:graphicFrameLocks noChangeAspect="1"/>
          </p:cNvGraphicFramePr>
          <p:nvPr/>
        </p:nvGraphicFramePr>
        <p:xfrm>
          <a:off x="7467600" y="5443539"/>
          <a:ext cx="749300" cy="1101725"/>
        </p:xfrm>
        <a:graphic>
          <a:graphicData uri="http://schemas.openxmlformats.org/presentationml/2006/ole">
            <mc:AlternateContent xmlns:mc="http://schemas.openxmlformats.org/markup-compatibility/2006">
              <mc:Choice xmlns:v="urn:schemas-microsoft-com:vml" Requires="v">
                <p:oleObj spid="_x0000_s20534" name="Equation" r:id="rId16" imgW="1002960" imgH="1473120" progId="Equation.DSMT4">
                  <p:embed/>
                </p:oleObj>
              </mc:Choice>
              <mc:Fallback>
                <p:oleObj name="Equation" r:id="rId16" imgW="1002960" imgH="1473120" progId="Equation.DSMT4">
                  <p:embed/>
                  <p:pic>
                    <p:nvPicPr>
                      <p:cNvPr id="3078"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7600" y="5443539"/>
                        <a:ext cx="749300" cy="1101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079" name="Object 14"/>
          <p:cNvGraphicFramePr>
            <a:graphicFrameLocks noChangeAspect="1"/>
          </p:cNvGraphicFramePr>
          <p:nvPr/>
        </p:nvGraphicFramePr>
        <p:xfrm>
          <a:off x="8839201" y="5443538"/>
          <a:ext cx="1719263" cy="1109662"/>
        </p:xfrm>
        <a:graphic>
          <a:graphicData uri="http://schemas.openxmlformats.org/presentationml/2006/ole">
            <mc:AlternateContent xmlns:mc="http://schemas.openxmlformats.org/markup-compatibility/2006">
              <mc:Choice xmlns:v="urn:schemas-microsoft-com:vml" Requires="v">
                <p:oleObj spid="_x0000_s20535" name="Equation" r:id="rId17" imgW="2286000" imgH="1473120" progId="Equation.3">
                  <p:embed/>
                </p:oleObj>
              </mc:Choice>
              <mc:Fallback>
                <p:oleObj name="Equation" r:id="rId17" imgW="2286000" imgH="1473120" progId="Equation.3">
                  <p:embed/>
                  <p:pic>
                    <p:nvPicPr>
                      <p:cNvPr id="3079"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39201" y="5443538"/>
                        <a:ext cx="1719263" cy="11096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095" name="TextBox 119"/>
          <p:cNvSpPr txBox="1">
            <a:spLocks noChangeArrowheads="1"/>
          </p:cNvSpPr>
          <p:nvPr/>
        </p:nvSpPr>
        <p:spPr bwMode="auto">
          <a:xfrm>
            <a:off x="8077201" y="5491163"/>
            <a:ext cx="868363" cy="1016000"/>
          </a:xfrm>
          <a:prstGeom prst="rect">
            <a:avLst/>
          </a:prstGeom>
          <a:noFill/>
          <a:ln w="9525">
            <a:noFill/>
            <a:miter lim="800000"/>
            <a:headEnd/>
            <a:tailEnd/>
          </a:ln>
        </p:spPr>
        <p:txBody>
          <a:bodyPr wrap="none">
            <a:spAutoFit/>
          </a:bodyPr>
          <a:lstStyle/>
          <a:p>
            <a:r>
              <a:rPr lang="en-US" sz="6000">
                <a:latin typeface="Times New Roman" pitchFamily="18" charset="0"/>
              </a:rPr>
              <a:t>M</a:t>
            </a:r>
          </a:p>
        </p:txBody>
      </p:sp>
      <p:sp>
        <p:nvSpPr>
          <p:cNvPr id="3096" name="TextBox 120"/>
          <p:cNvSpPr txBox="1">
            <a:spLocks noChangeArrowheads="1"/>
          </p:cNvSpPr>
          <p:nvPr/>
        </p:nvSpPr>
        <p:spPr bwMode="auto">
          <a:xfrm>
            <a:off x="9034464" y="5638801"/>
            <a:ext cx="496887" cy="708025"/>
          </a:xfrm>
          <a:prstGeom prst="rect">
            <a:avLst/>
          </a:prstGeom>
          <a:noFill/>
          <a:ln w="9525">
            <a:noFill/>
            <a:miter lim="800000"/>
            <a:headEnd/>
            <a:tailEnd/>
          </a:ln>
        </p:spPr>
        <p:txBody>
          <a:bodyPr wrap="none">
            <a:spAutoFit/>
          </a:bodyPr>
          <a:lstStyle/>
          <a:p>
            <a:r>
              <a:rPr lang="en-US" sz="4000">
                <a:latin typeface="Times New Roman" pitchFamily="18" charset="0"/>
              </a:rPr>
              <a:t>T</a:t>
            </a:r>
          </a:p>
        </p:txBody>
      </p:sp>
      <p:sp>
        <p:nvSpPr>
          <p:cNvPr id="3097" name="TextBox 121"/>
          <p:cNvSpPr txBox="1">
            <a:spLocks noChangeArrowheads="1"/>
          </p:cNvSpPr>
          <p:nvPr/>
        </p:nvSpPr>
        <p:spPr bwMode="auto">
          <a:xfrm>
            <a:off x="9567863" y="5638801"/>
            <a:ext cx="525462" cy="708025"/>
          </a:xfrm>
          <a:prstGeom prst="rect">
            <a:avLst/>
          </a:prstGeom>
          <a:noFill/>
          <a:ln w="9525">
            <a:noFill/>
            <a:miter lim="800000"/>
            <a:headEnd/>
            <a:tailEnd/>
          </a:ln>
        </p:spPr>
        <p:txBody>
          <a:bodyPr wrap="none">
            <a:spAutoFit/>
          </a:bodyPr>
          <a:lstStyle/>
          <a:p>
            <a:r>
              <a:rPr lang="en-US" sz="4000">
                <a:latin typeface="Times New Roman" pitchFamily="18" charset="0"/>
              </a:rPr>
              <a:t>R</a:t>
            </a:r>
          </a:p>
        </p:txBody>
      </p:sp>
      <p:pic>
        <p:nvPicPr>
          <p:cNvPr id="127" name="teapot-move-rot.avi">
            <a:hlinkClick r:id="" action="ppaction://media"/>
          </p:cNvPr>
          <p:cNvPicPr>
            <a:picLocks noRot="1" noChangeAspect="1"/>
          </p:cNvPicPr>
          <p:nvPr>
            <a:videoFile r:link="rId3"/>
            <p:extLst>
              <p:ext uri="{DAA4B4D4-6D71-4841-9C94-3DE7FCFB9230}">
                <p14:media xmlns:p14="http://schemas.microsoft.com/office/powerpoint/2010/main" r:link="rId2"/>
              </p:ext>
            </p:extLst>
          </p:nvPr>
        </p:nvPicPr>
        <p:blipFill>
          <a:blip r:embed="rId18" cstate="print"/>
          <a:srcRect/>
          <a:stretch>
            <a:fillRect/>
          </a:stretch>
        </p:blipFill>
        <p:spPr bwMode="auto">
          <a:xfrm>
            <a:off x="4267200" y="2819400"/>
            <a:ext cx="2438400" cy="2438400"/>
          </a:xfrm>
          <a:prstGeom prst="rect">
            <a:avLst/>
          </a:prstGeom>
          <a:noFill/>
          <a:ln w="9525">
            <a:noFill/>
            <a:miter lim="800000"/>
            <a:headEnd/>
            <a:tailEnd/>
          </a:ln>
        </p:spPr>
      </p:pic>
      <p:pic>
        <p:nvPicPr>
          <p:cNvPr id="128" name="teapot-rot-move.avi">
            <a:hlinkClick r:id="" action="ppaction://media"/>
          </p:cNvPr>
          <p:cNvPicPr>
            <a:picLocks noRot="1" noChangeAspect="1"/>
          </p:cNvPicPr>
          <p:nvPr>
            <a:videoFile r:link="rId5"/>
            <p:extLst>
              <p:ext uri="{DAA4B4D4-6D71-4841-9C94-3DE7FCFB9230}">
                <p14:media xmlns:p14="http://schemas.microsoft.com/office/powerpoint/2010/main" r:link="rId4"/>
              </p:ext>
            </p:extLst>
          </p:nvPr>
        </p:nvPicPr>
        <p:blipFill>
          <a:blip r:embed="rId19" cstate="print"/>
          <a:srcRect/>
          <a:stretch>
            <a:fillRect/>
          </a:stretch>
        </p:blipFill>
        <p:spPr bwMode="auto">
          <a:xfrm>
            <a:off x="7772400" y="2819400"/>
            <a:ext cx="2438400" cy="2438400"/>
          </a:xfrm>
          <a:prstGeom prst="rect">
            <a:avLst/>
          </a:prstGeom>
          <a:noFill/>
          <a:ln w="9525">
            <a:noFill/>
            <a:miter lim="800000"/>
            <a:headEnd/>
            <a:tailEnd/>
          </a:ln>
        </p:spPr>
      </p:pic>
    </p:spTree>
    <p:extLst>
      <p:ext uri="{BB962C8B-B14F-4D97-AF65-F5344CB8AC3E}">
        <p14:creationId xmlns:p14="http://schemas.microsoft.com/office/powerpoint/2010/main" val="216564242"/>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7"/>
                                        </p:tgtEl>
                                      </p:cBhvr>
                                    </p:cmd>
                                  </p:childTnLst>
                                </p:cTn>
                              </p:par>
                            </p:childTnLst>
                          </p:cTn>
                        </p:par>
                      </p:childTnLst>
                    </p:cTn>
                  </p:par>
                </p:childTnLst>
              </p:cTn>
              <p:nextCondLst>
                <p:cond evt="onClick" delay="0">
                  <p:tgtEl>
                    <p:spTgt spid="127"/>
                  </p:tgtEl>
                </p:cond>
              </p:nextCondLst>
            </p:seq>
            <p:video>
              <p:cMediaNode>
                <p:cTn id="7" fill="hold" display="0">
                  <p:stCondLst>
                    <p:cond delay="indefinite"/>
                  </p:stCondLst>
                  <p:endCondLst>
                    <p:cond evt="onNext" delay="0">
                      <p:tgtEl>
                        <p:sldTgt/>
                      </p:tgtEl>
                    </p:cond>
                    <p:cond evt="onPrev" delay="0">
                      <p:tgtEl>
                        <p:sldTgt/>
                      </p:tgtEl>
                    </p:cond>
                  </p:endCondLst>
                </p:cTn>
                <p:tgtEl>
                  <p:spTgt spid="127"/>
                </p:tgtEl>
              </p:cMediaNode>
            </p:video>
            <p:seq concurrent="1" nextAc="seek">
              <p:cTn id="8" restart="whenNotActive" fill="hold" evtFilter="cancelBubble" nodeType="interactiveSeq">
                <p:stCondLst>
                  <p:cond evt="onClick" delay="0">
                    <p:tgtEl>
                      <p:spTgt spid="12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8"/>
                                        </p:tgtEl>
                                      </p:cBhvr>
                                    </p:cmd>
                                  </p:childTnLst>
                                </p:cTn>
                              </p:par>
                            </p:childTnLst>
                          </p:cTn>
                        </p:par>
                      </p:childTnLst>
                    </p:cTn>
                  </p:par>
                </p:childTnLst>
              </p:cTn>
              <p:nextCondLst>
                <p:cond evt="onClick" delay="0">
                  <p:tgtEl>
                    <p:spTgt spid="128"/>
                  </p:tgtEl>
                </p:cond>
              </p:nextCondLst>
            </p:seq>
            <p:video>
              <p:cMediaNode>
                <p:cTn id="13" fill="hold" display="0">
                  <p:stCondLst>
                    <p:cond delay="indefinite"/>
                  </p:stCondLst>
                  <p:endCondLst>
                    <p:cond evt="onNext" delay="0">
                      <p:tgtEl>
                        <p:sldTgt/>
                      </p:tgtEl>
                    </p:cond>
                    <p:cond evt="onPrev" delay="0">
                      <p:tgtEl>
                        <p:sldTgt/>
                      </p:tgtEl>
                    </p:cond>
                  </p:endCondLst>
                </p:cTn>
                <p:tgtEl>
                  <p:spTgt spid="12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497AA-F259-4961-8785-EA0725606EE7}"/>
              </a:ext>
            </a:extLst>
          </p:cNvPr>
          <p:cNvSpPr>
            <a:spLocks noGrp="1"/>
          </p:cNvSpPr>
          <p:nvPr>
            <p:ph type="title"/>
          </p:nvPr>
        </p:nvSpPr>
        <p:spPr/>
        <p:txBody>
          <a:bodyPr/>
          <a:lstStyle/>
          <a:p>
            <a:r>
              <a:rPr lang="en-US" dirty="0"/>
              <a:t>How DO You Generate a Mesh?</a:t>
            </a:r>
          </a:p>
        </p:txBody>
      </p:sp>
      <p:sp>
        <p:nvSpPr>
          <p:cNvPr id="3" name="Content Placeholder 2">
            <a:extLst>
              <a:ext uri="{FF2B5EF4-FFF2-40B4-BE49-F238E27FC236}">
                <a16:creationId xmlns:a16="http://schemas.microsoft.com/office/drawing/2014/main" id="{66139003-120C-40AA-B7F2-AF61A113FB52}"/>
              </a:ext>
            </a:extLst>
          </p:cNvPr>
          <p:cNvSpPr>
            <a:spLocks noGrp="1"/>
          </p:cNvSpPr>
          <p:nvPr>
            <p:ph idx="1"/>
          </p:nvPr>
        </p:nvSpPr>
        <p:spPr/>
        <p:txBody>
          <a:bodyPr/>
          <a:lstStyle/>
          <a:p>
            <a:r>
              <a:rPr lang="en-US" dirty="0"/>
              <a:t>Often generated using a modeling tool like Maya or Blender</a:t>
            </a:r>
          </a:p>
          <a:p>
            <a:pPr lvl="1"/>
            <a:r>
              <a:rPr lang="en-US" dirty="0"/>
              <a:t>Both freely available</a:t>
            </a:r>
          </a:p>
          <a:p>
            <a:r>
              <a:rPr lang="en-US" dirty="0"/>
              <a:t>Export your model as file…..</a:t>
            </a:r>
          </a:p>
          <a:p>
            <a:r>
              <a:rPr lang="en-US" dirty="0"/>
              <a:t>Import it into Unity….. </a:t>
            </a:r>
          </a:p>
        </p:txBody>
      </p:sp>
      <p:pic>
        <p:nvPicPr>
          <p:cNvPr id="22532" name="Picture 4" descr="Image result for maya logo">
            <a:extLst>
              <a:ext uri="{FF2B5EF4-FFF2-40B4-BE49-F238E27FC236}">
                <a16:creationId xmlns:a16="http://schemas.microsoft.com/office/drawing/2014/main" id="{FA9F1BDE-AA5B-4360-B3F4-C28653451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2542" y="3908647"/>
            <a:ext cx="4424030" cy="29493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0191FB8-CF5D-4A0E-8B98-8841E8675238}"/>
              </a:ext>
            </a:extLst>
          </p:cNvPr>
          <p:cNvPicPr>
            <a:picLocks noChangeAspect="1"/>
          </p:cNvPicPr>
          <p:nvPr/>
        </p:nvPicPr>
        <p:blipFill>
          <a:blip r:embed="rId3"/>
          <a:stretch>
            <a:fillRect/>
          </a:stretch>
        </p:blipFill>
        <p:spPr>
          <a:xfrm>
            <a:off x="955268" y="4667382"/>
            <a:ext cx="5140732" cy="1644516"/>
          </a:xfrm>
          <a:prstGeom prst="rect">
            <a:avLst/>
          </a:prstGeom>
        </p:spPr>
      </p:pic>
    </p:spTree>
    <p:extLst>
      <p:ext uri="{BB962C8B-B14F-4D97-AF65-F5344CB8AC3E}">
        <p14:creationId xmlns:p14="http://schemas.microsoft.com/office/powerpoint/2010/main" val="3299738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47194-9765-4C7F-846D-38CE0FFCAEFC}"/>
              </a:ext>
            </a:extLst>
          </p:cNvPr>
          <p:cNvSpPr>
            <a:spLocks noGrp="1"/>
          </p:cNvSpPr>
          <p:nvPr>
            <p:ph type="title"/>
          </p:nvPr>
        </p:nvSpPr>
        <p:spPr>
          <a:xfrm>
            <a:off x="68580" y="29847"/>
            <a:ext cx="10515600" cy="1325563"/>
          </a:xfrm>
        </p:spPr>
        <p:txBody>
          <a:bodyPr/>
          <a:lstStyle/>
          <a:p>
            <a:r>
              <a:rPr lang="en-US" dirty="0"/>
              <a:t>Maya…</a:t>
            </a:r>
          </a:p>
        </p:txBody>
      </p:sp>
      <p:pic>
        <p:nvPicPr>
          <p:cNvPr id="5" name="Picture 4">
            <a:extLst>
              <a:ext uri="{FF2B5EF4-FFF2-40B4-BE49-F238E27FC236}">
                <a16:creationId xmlns:a16="http://schemas.microsoft.com/office/drawing/2014/main" id="{4426CBD3-80D1-44E0-8922-7F336C6F8FDA}"/>
              </a:ext>
            </a:extLst>
          </p:cNvPr>
          <p:cNvPicPr>
            <a:picLocks noChangeAspect="1"/>
          </p:cNvPicPr>
          <p:nvPr/>
        </p:nvPicPr>
        <p:blipFill>
          <a:blip r:embed="rId2"/>
          <a:stretch>
            <a:fillRect/>
          </a:stretch>
        </p:blipFill>
        <p:spPr>
          <a:xfrm>
            <a:off x="2975848" y="29847"/>
            <a:ext cx="9147572" cy="6858000"/>
          </a:xfrm>
          <a:prstGeom prst="rect">
            <a:avLst/>
          </a:prstGeom>
        </p:spPr>
      </p:pic>
    </p:spTree>
    <p:extLst>
      <p:ext uri="{BB962C8B-B14F-4D97-AF65-F5344CB8AC3E}">
        <p14:creationId xmlns:p14="http://schemas.microsoft.com/office/powerpoint/2010/main" val="3686826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B40E9-FAAA-463F-B37D-957794F42FC2}"/>
              </a:ext>
            </a:extLst>
          </p:cNvPr>
          <p:cNvSpPr>
            <a:spLocks noGrp="1"/>
          </p:cNvSpPr>
          <p:nvPr>
            <p:ph type="title"/>
          </p:nvPr>
        </p:nvSpPr>
        <p:spPr>
          <a:xfrm>
            <a:off x="567743" y="75352"/>
            <a:ext cx="10515600" cy="1325563"/>
          </a:xfrm>
        </p:spPr>
        <p:txBody>
          <a:bodyPr/>
          <a:lstStyle/>
          <a:p>
            <a:r>
              <a:rPr lang="en-US" dirty="0"/>
              <a:t>What Doe Mesh Data Look? </a:t>
            </a:r>
          </a:p>
        </p:txBody>
      </p:sp>
      <p:sp>
        <p:nvSpPr>
          <p:cNvPr id="3" name="Content Placeholder 2">
            <a:extLst>
              <a:ext uri="{FF2B5EF4-FFF2-40B4-BE49-F238E27FC236}">
                <a16:creationId xmlns:a16="http://schemas.microsoft.com/office/drawing/2014/main" id="{BEE9510F-2D9F-4308-9B9D-CED247D9332E}"/>
              </a:ext>
            </a:extLst>
          </p:cNvPr>
          <p:cNvSpPr>
            <a:spLocks noGrp="1"/>
          </p:cNvSpPr>
          <p:nvPr>
            <p:ph idx="1"/>
          </p:nvPr>
        </p:nvSpPr>
        <p:spPr>
          <a:xfrm>
            <a:off x="471152" y="1052892"/>
            <a:ext cx="10515600" cy="4351338"/>
          </a:xfrm>
        </p:spPr>
        <p:txBody>
          <a:bodyPr/>
          <a:lstStyle/>
          <a:p>
            <a:pPr marL="0" indent="0">
              <a:buNone/>
            </a:pPr>
            <a:r>
              <a:rPr lang="en-US" dirty="0"/>
              <a:t>Lots of different file formats….</a:t>
            </a:r>
          </a:p>
          <a:p>
            <a:pPr marL="0" indent="0">
              <a:buNone/>
            </a:pPr>
            <a:r>
              <a:rPr lang="en-US" dirty="0"/>
              <a:t>One of the first (as in “this is ancient”) was the STL format</a:t>
            </a:r>
          </a:p>
          <a:p>
            <a:pPr marL="0" indent="0">
              <a:buNone/>
            </a:pPr>
            <a:r>
              <a:rPr lang="en-US" dirty="0"/>
              <a:t>Each line of the file specifies the 3 corners of a face (triangle)</a:t>
            </a:r>
          </a:p>
          <a:p>
            <a:pPr marL="0" indent="0">
              <a:buNone/>
            </a:pPr>
            <a:endParaRPr lang="en-US" dirty="0"/>
          </a:p>
        </p:txBody>
      </p:sp>
      <p:sp>
        <p:nvSpPr>
          <p:cNvPr id="4" name="object 3">
            <a:extLst>
              <a:ext uri="{FF2B5EF4-FFF2-40B4-BE49-F238E27FC236}">
                <a16:creationId xmlns:a16="http://schemas.microsoft.com/office/drawing/2014/main" id="{A2354E9E-6E98-4414-86BA-9481161CE91A}"/>
              </a:ext>
            </a:extLst>
          </p:cNvPr>
          <p:cNvSpPr/>
          <p:nvPr/>
        </p:nvSpPr>
        <p:spPr>
          <a:xfrm>
            <a:off x="471152" y="2826912"/>
            <a:ext cx="8045602" cy="3647679"/>
          </a:xfrm>
          <a:prstGeom prst="rect">
            <a:avLst/>
          </a:prstGeom>
          <a:blipFill>
            <a:blip r:embed="rId2" cstate="print"/>
            <a:stretch>
              <a:fillRect/>
            </a:stretch>
          </a:blipFill>
        </p:spPr>
        <p:txBody>
          <a:bodyPr wrap="square" lIns="0" tIns="0" rIns="0" bIns="0" rtlCol="0"/>
          <a:lstStyle/>
          <a:p>
            <a:endParaRPr sz="1632"/>
          </a:p>
        </p:txBody>
      </p:sp>
    </p:spTree>
    <p:extLst>
      <p:ext uri="{BB962C8B-B14F-4D97-AF65-F5344CB8AC3E}">
        <p14:creationId xmlns:p14="http://schemas.microsoft.com/office/powerpoint/2010/main" val="27028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012" y="204706"/>
            <a:ext cx="11696131" cy="689319"/>
          </a:xfrm>
          <a:prstGeom prst="rect">
            <a:avLst/>
          </a:prstGeom>
        </p:spPr>
        <p:txBody>
          <a:bodyPr vert="horz" wrap="square" lIns="0" tIns="12092" rIns="0" bIns="0" rtlCol="0" anchor="ctr">
            <a:spAutoFit/>
          </a:bodyPr>
          <a:lstStyle/>
          <a:p>
            <a:pPr marL="11516">
              <a:lnSpc>
                <a:spcPct val="100000"/>
              </a:lnSpc>
              <a:spcBef>
                <a:spcPts val="95"/>
              </a:spcBef>
            </a:pPr>
            <a:r>
              <a:rPr lang="en-US" spc="-18" dirty="0"/>
              <a:t>Mesh Data Structure: </a:t>
            </a:r>
            <a:r>
              <a:rPr spc="-18" dirty="0"/>
              <a:t>Indexed Face </a:t>
            </a:r>
            <a:r>
              <a:rPr spc="-9" dirty="0"/>
              <a:t>Set</a:t>
            </a:r>
            <a:r>
              <a:rPr spc="-59" dirty="0"/>
              <a:t> </a:t>
            </a:r>
            <a:r>
              <a:rPr spc="-18" dirty="0"/>
              <a:t>(OBJ)</a:t>
            </a:r>
          </a:p>
        </p:txBody>
      </p:sp>
      <p:sp>
        <p:nvSpPr>
          <p:cNvPr id="3" name="object 3"/>
          <p:cNvSpPr/>
          <p:nvPr/>
        </p:nvSpPr>
        <p:spPr>
          <a:xfrm>
            <a:off x="334005" y="1680753"/>
            <a:ext cx="7852518" cy="4015586"/>
          </a:xfrm>
          <a:prstGeom prst="rect">
            <a:avLst/>
          </a:prstGeom>
          <a:blipFill>
            <a:blip r:embed="rId2" cstate="print"/>
            <a:stretch>
              <a:fillRect/>
            </a:stretch>
          </a:blipFill>
        </p:spPr>
        <p:txBody>
          <a:bodyPr wrap="square" lIns="0" tIns="0" rIns="0" bIns="0" rtlCol="0"/>
          <a:lstStyle/>
          <a:p>
            <a:endParaRPr sz="1632"/>
          </a:p>
        </p:txBody>
      </p:sp>
      <p:sp>
        <p:nvSpPr>
          <p:cNvPr id="4" name="Rectangle 3">
            <a:extLst>
              <a:ext uri="{FF2B5EF4-FFF2-40B4-BE49-F238E27FC236}">
                <a16:creationId xmlns:a16="http://schemas.microsoft.com/office/drawing/2014/main" id="{8D1376D0-CF39-441E-A580-2A408698A3DE}"/>
              </a:ext>
            </a:extLst>
          </p:cNvPr>
          <p:cNvSpPr/>
          <p:nvPr/>
        </p:nvSpPr>
        <p:spPr>
          <a:xfrm>
            <a:off x="8802413" y="986240"/>
            <a:ext cx="2853559" cy="3139321"/>
          </a:xfrm>
          <a:prstGeom prst="rect">
            <a:avLst/>
          </a:prstGeom>
        </p:spPr>
        <p:txBody>
          <a:bodyPr wrap="square">
            <a:spAutoFit/>
          </a:bodyPr>
          <a:lstStyle/>
          <a:p>
            <a:pPr marL="12700">
              <a:lnSpc>
                <a:spcPct val="100000"/>
              </a:lnSpc>
            </a:pPr>
            <a:r>
              <a:rPr lang="en-US" spc="-15" dirty="0">
                <a:solidFill>
                  <a:srgbClr val="595959"/>
                </a:solidFill>
                <a:latin typeface="Comic Sans MS" panose="030F0702030302020204" pitchFamily="66" charset="0"/>
                <a:cs typeface="Century Gothic"/>
              </a:rPr>
              <a:t>The</a:t>
            </a:r>
            <a:r>
              <a:rPr lang="en-US" spc="-5" dirty="0">
                <a:solidFill>
                  <a:srgbClr val="595959"/>
                </a:solidFill>
                <a:latin typeface="Comic Sans MS" panose="030F0702030302020204" pitchFamily="66" charset="0"/>
                <a:cs typeface="Century Gothic"/>
              </a:rPr>
              <a:t> </a:t>
            </a:r>
            <a:r>
              <a:rPr lang="en-US" dirty="0">
                <a:solidFill>
                  <a:srgbClr val="595959"/>
                </a:solidFill>
                <a:latin typeface="Comic Sans MS" panose="030F0702030302020204" pitchFamily="66" charset="0"/>
                <a:cs typeface="Century Gothic"/>
              </a:rPr>
              <a:t>OB</a:t>
            </a:r>
            <a:r>
              <a:rPr lang="en-US" spc="-15" dirty="0">
                <a:solidFill>
                  <a:srgbClr val="595959"/>
                </a:solidFill>
                <a:latin typeface="Comic Sans MS" panose="030F0702030302020204" pitchFamily="66" charset="0"/>
                <a:cs typeface="Century Gothic"/>
              </a:rPr>
              <a:t>J</a:t>
            </a:r>
            <a:r>
              <a:rPr lang="en-US" spc="-5" dirty="0">
                <a:solidFill>
                  <a:srgbClr val="595959"/>
                </a:solidFill>
                <a:latin typeface="Comic Sans MS" panose="030F0702030302020204" pitchFamily="66" charset="0"/>
                <a:cs typeface="Century Gothic"/>
              </a:rPr>
              <a:t> </a:t>
            </a:r>
            <a:r>
              <a:rPr lang="en-US" dirty="0">
                <a:solidFill>
                  <a:srgbClr val="595959"/>
                </a:solidFill>
                <a:latin typeface="Comic Sans MS" panose="030F0702030302020204" pitchFamily="66" charset="0"/>
                <a:cs typeface="Century Gothic"/>
              </a:rPr>
              <a:t>fil</a:t>
            </a:r>
            <a:r>
              <a:rPr lang="en-US" spc="-15" dirty="0">
                <a:solidFill>
                  <a:srgbClr val="595959"/>
                </a:solidFill>
                <a:latin typeface="Comic Sans MS" panose="030F0702030302020204" pitchFamily="66" charset="0"/>
                <a:cs typeface="Century Gothic"/>
              </a:rPr>
              <a:t>e</a:t>
            </a:r>
            <a:r>
              <a:rPr lang="en-US" spc="-5" dirty="0">
                <a:solidFill>
                  <a:srgbClr val="595959"/>
                </a:solidFill>
                <a:latin typeface="Comic Sans MS" panose="030F0702030302020204" pitchFamily="66" charset="0"/>
                <a:cs typeface="Century Gothic"/>
              </a:rPr>
              <a:t> </a:t>
            </a:r>
            <a:r>
              <a:rPr lang="en-US" spc="-15" dirty="0">
                <a:solidFill>
                  <a:srgbClr val="595959"/>
                </a:solidFill>
                <a:latin typeface="Comic Sans MS" panose="030F0702030302020204" pitchFamily="66" charset="0"/>
                <a:cs typeface="Century Gothic"/>
              </a:rPr>
              <a:t>fo</a:t>
            </a:r>
            <a:r>
              <a:rPr lang="en-US" spc="45" dirty="0">
                <a:solidFill>
                  <a:srgbClr val="595959"/>
                </a:solidFill>
                <a:latin typeface="Comic Sans MS" panose="030F0702030302020204" pitchFamily="66" charset="0"/>
                <a:cs typeface="Century Gothic"/>
              </a:rPr>
              <a:t>r</a:t>
            </a:r>
            <a:r>
              <a:rPr lang="en-US" dirty="0">
                <a:solidFill>
                  <a:srgbClr val="595959"/>
                </a:solidFill>
                <a:latin typeface="Comic Sans MS" panose="030F0702030302020204" pitchFamily="66" charset="0"/>
                <a:cs typeface="Century Gothic"/>
              </a:rPr>
              <a:t>ma</a:t>
            </a:r>
            <a:r>
              <a:rPr lang="en-US" spc="-10" dirty="0">
                <a:solidFill>
                  <a:srgbClr val="595959"/>
                </a:solidFill>
                <a:latin typeface="Comic Sans MS" panose="030F0702030302020204" pitchFamily="66" charset="0"/>
                <a:cs typeface="Century Gothic"/>
              </a:rPr>
              <a:t>t</a:t>
            </a:r>
            <a:r>
              <a:rPr lang="en-US" spc="-5" dirty="0">
                <a:solidFill>
                  <a:srgbClr val="595959"/>
                </a:solidFill>
                <a:latin typeface="Comic Sans MS" panose="030F0702030302020204" pitchFamily="66" charset="0"/>
                <a:cs typeface="Century Gothic"/>
              </a:rPr>
              <a:t> </a:t>
            </a:r>
            <a:r>
              <a:rPr lang="en-US" dirty="0">
                <a:solidFill>
                  <a:srgbClr val="595959"/>
                </a:solidFill>
                <a:latin typeface="Comic Sans MS" panose="030F0702030302020204" pitchFamily="66" charset="0"/>
                <a:cs typeface="Century Gothic"/>
              </a:rPr>
              <a:t>is</a:t>
            </a:r>
            <a:r>
              <a:rPr lang="en-US" spc="-5" dirty="0">
                <a:solidFill>
                  <a:srgbClr val="595959"/>
                </a:solidFill>
                <a:latin typeface="Comic Sans MS" panose="030F0702030302020204" pitchFamily="66" charset="0"/>
                <a:cs typeface="Century Gothic"/>
              </a:rPr>
              <a:t> </a:t>
            </a:r>
            <a:r>
              <a:rPr lang="en-US" dirty="0">
                <a:solidFill>
                  <a:srgbClr val="595959"/>
                </a:solidFill>
                <a:latin typeface="Comic Sans MS" panose="030F0702030302020204" pitchFamily="66" charset="0"/>
                <a:cs typeface="Century Gothic"/>
              </a:rPr>
              <a:t>a</a:t>
            </a:r>
            <a:r>
              <a:rPr lang="en-US" spc="-5" dirty="0">
                <a:solidFill>
                  <a:srgbClr val="595959"/>
                </a:solidFill>
                <a:latin typeface="Comic Sans MS" panose="030F0702030302020204" pitchFamily="66" charset="0"/>
                <a:cs typeface="Century Gothic"/>
              </a:rPr>
              <a:t> </a:t>
            </a:r>
            <a:r>
              <a:rPr lang="en-US" dirty="0">
                <a:solidFill>
                  <a:srgbClr val="595959"/>
                </a:solidFill>
                <a:latin typeface="Comic Sans MS" panose="030F0702030302020204" pitchFamily="66" charset="0"/>
                <a:cs typeface="Century Gothic"/>
              </a:rPr>
              <a:t>p</a:t>
            </a:r>
            <a:r>
              <a:rPr lang="en-US" spc="-15" dirty="0">
                <a:solidFill>
                  <a:srgbClr val="595959"/>
                </a:solidFill>
                <a:latin typeface="Comic Sans MS" panose="030F0702030302020204" pitchFamily="66" charset="0"/>
                <a:cs typeface="Century Gothic"/>
              </a:rPr>
              <a:t>o</a:t>
            </a:r>
            <a:r>
              <a:rPr lang="en-US" dirty="0">
                <a:solidFill>
                  <a:srgbClr val="595959"/>
                </a:solidFill>
                <a:latin typeface="Comic Sans MS" panose="030F0702030302020204" pitchFamily="66" charset="0"/>
                <a:cs typeface="Century Gothic"/>
              </a:rPr>
              <a:t>p</a:t>
            </a:r>
            <a:r>
              <a:rPr lang="en-US" spc="-15" dirty="0">
                <a:solidFill>
                  <a:srgbClr val="595959"/>
                </a:solidFill>
                <a:latin typeface="Comic Sans MS" panose="030F0702030302020204" pitchFamily="66" charset="0"/>
                <a:cs typeface="Century Gothic"/>
              </a:rPr>
              <a:t>u</a:t>
            </a:r>
            <a:r>
              <a:rPr lang="en-US" dirty="0">
                <a:solidFill>
                  <a:srgbClr val="595959"/>
                </a:solidFill>
                <a:latin typeface="Comic Sans MS" panose="030F0702030302020204" pitchFamily="66" charset="0"/>
                <a:cs typeface="Century Gothic"/>
              </a:rPr>
              <a:t>la</a:t>
            </a:r>
            <a:r>
              <a:rPr lang="en-US" spc="-10" dirty="0">
                <a:solidFill>
                  <a:srgbClr val="595959"/>
                </a:solidFill>
                <a:latin typeface="Comic Sans MS" panose="030F0702030302020204" pitchFamily="66" charset="0"/>
                <a:cs typeface="Century Gothic"/>
              </a:rPr>
              <a:t>r</a:t>
            </a:r>
            <a:r>
              <a:rPr lang="en-US" spc="-5" dirty="0">
                <a:solidFill>
                  <a:srgbClr val="595959"/>
                </a:solidFill>
                <a:latin typeface="Comic Sans MS" panose="030F0702030302020204" pitchFamily="66" charset="0"/>
                <a:cs typeface="Century Gothic"/>
              </a:rPr>
              <a:t> </a:t>
            </a:r>
            <a:r>
              <a:rPr lang="en-US" dirty="0">
                <a:solidFill>
                  <a:srgbClr val="595959"/>
                </a:solidFill>
                <a:latin typeface="Comic Sans MS" panose="030F0702030302020204" pitchFamily="66" charset="0"/>
                <a:cs typeface="Century Gothic"/>
              </a:rPr>
              <a:t>s</a:t>
            </a:r>
            <a:r>
              <a:rPr lang="en-US" spc="-10" dirty="0">
                <a:solidFill>
                  <a:srgbClr val="595959"/>
                </a:solidFill>
                <a:latin typeface="Comic Sans MS" panose="030F0702030302020204" pitchFamily="66" charset="0"/>
                <a:cs typeface="Century Gothic"/>
              </a:rPr>
              <a:t>tor</a:t>
            </a:r>
            <a:r>
              <a:rPr lang="en-US" dirty="0">
                <a:solidFill>
                  <a:srgbClr val="595959"/>
                </a:solidFill>
                <a:latin typeface="Comic Sans MS" panose="030F0702030302020204" pitchFamily="66" charset="0"/>
                <a:cs typeface="Century Gothic"/>
              </a:rPr>
              <a:t>a</a:t>
            </a:r>
            <a:r>
              <a:rPr lang="en-US" spc="-15" dirty="0">
                <a:solidFill>
                  <a:srgbClr val="595959"/>
                </a:solidFill>
                <a:latin typeface="Comic Sans MS" panose="030F0702030302020204" pitchFamily="66" charset="0"/>
                <a:cs typeface="Century Gothic"/>
              </a:rPr>
              <a:t>ge</a:t>
            </a:r>
            <a:r>
              <a:rPr lang="en-US" spc="-5" dirty="0">
                <a:solidFill>
                  <a:srgbClr val="595959"/>
                </a:solidFill>
                <a:latin typeface="Comic Sans MS" panose="030F0702030302020204" pitchFamily="66" charset="0"/>
                <a:cs typeface="Century Gothic"/>
              </a:rPr>
              <a:t> </a:t>
            </a:r>
            <a:r>
              <a:rPr lang="en-US" spc="-15" dirty="0">
                <a:solidFill>
                  <a:srgbClr val="595959"/>
                </a:solidFill>
                <a:latin typeface="Comic Sans MS" panose="030F0702030302020204" pitchFamily="66" charset="0"/>
                <a:cs typeface="Century Gothic"/>
              </a:rPr>
              <a:t>fo</a:t>
            </a:r>
            <a:r>
              <a:rPr lang="en-US" spc="45" dirty="0">
                <a:solidFill>
                  <a:srgbClr val="595959"/>
                </a:solidFill>
                <a:latin typeface="Comic Sans MS" panose="030F0702030302020204" pitchFamily="66" charset="0"/>
                <a:cs typeface="Century Gothic"/>
              </a:rPr>
              <a:t>r</a:t>
            </a:r>
            <a:r>
              <a:rPr lang="en-US" dirty="0">
                <a:solidFill>
                  <a:srgbClr val="595959"/>
                </a:solidFill>
                <a:latin typeface="Comic Sans MS" panose="030F0702030302020204" pitchFamily="66" charset="0"/>
                <a:cs typeface="Century Gothic"/>
              </a:rPr>
              <a:t>ma</a:t>
            </a:r>
            <a:r>
              <a:rPr lang="en-US" spc="-10" dirty="0">
                <a:solidFill>
                  <a:srgbClr val="595959"/>
                </a:solidFill>
                <a:latin typeface="Comic Sans MS" panose="030F0702030302020204" pitchFamily="66" charset="0"/>
                <a:cs typeface="Century Gothic"/>
              </a:rPr>
              <a:t>t</a:t>
            </a:r>
            <a:r>
              <a:rPr lang="en-US" spc="-5" dirty="0">
                <a:solidFill>
                  <a:srgbClr val="595959"/>
                </a:solidFill>
                <a:latin typeface="Comic Sans MS" panose="030F0702030302020204" pitchFamily="66" charset="0"/>
                <a:cs typeface="Century Gothic"/>
              </a:rPr>
              <a:t> </a:t>
            </a:r>
            <a:r>
              <a:rPr lang="en-US" spc="-10" dirty="0">
                <a:solidFill>
                  <a:srgbClr val="595959"/>
                </a:solidFill>
                <a:latin typeface="Comic Sans MS" panose="030F0702030302020204" pitchFamily="66" charset="0"/>
                <a:cs typeface="Century Gothic"/>
              </a:rPr>
              <a:t>for</a:t>
            </a:r>
            <a:r>
              <a:rPr lang="en-US" spc="-5" dirty="0">
                <a:solidFill>
                  <a:srgbClr val="595959"/>
                </a:solidFill>
                <a:latin typeface="Comic Sans MS" panose="030F0702030302020204" pitchFamily="66" charset="0"/>
                <a:cs typeface="Century Gothic"/>
              </a:rPr>
              <a:t> </a:t>
            </a:r>
            <a:r>
              <a:rPr lang="en-US" spc="-20" dirty="0">
                <a:solidFill>
                  <a:srgbClr val="595959"/>
                </a:solidFill>
                <a:latin typeface="Comic Sans MS" panose="030F0702030302020204" pitchFamily="66" charset="0"/>
                <a:cs typeface="Century Gothic"/>
              </a:rPr>
              <a:t>me</a:t>
            </a:r>
            <a:r>
              <a:rPr lang="en-US" dirty="0">
                <a:solidFill>
                  <a:srgbClr val="595959"/>
                </a:solidFill>
                <a:latin typeface="Comic Sans MS" panose="030F0702030302020204" pitchFamily="66" charset="0"/>
                <a:cs typeface="Century Gothic"/>
              </a:rPr>
              <a:t>s</a:t>
            </a:r>
            <a:r>
              <a:rPr lang="en-US" spc="-15" dirty="0">
                <a:solidFill>
                  <a:srgbClr val="595959"/>
                </a:solidFill>
                <a:latin typeface="Comic Sans MS" panose="030F0702030302020204" pitchFamily="66" charset="0"/>
                <a:cs typeface="Century Gothic"/>
              </a:rPr>
              <a:t>he</a:t>
            </a:r>
            <a:r>
              <a:rPr lang="en-US" dirty="0">
                <a:solidFill>
                  <a:srgbClr val="595959"/>
                </a:solidFill>
                <a:latin typeface="Comic Sans MS" panose="030F0702030302020204" pitchFamily="66" charset="0"/>
                <a:cs typeface="Century Gothic"/>
              </a:rPr>
              <a:t>s</a:t>
            </a:r>
            <a:br>
              <a:rPr lang="en-US" dirty="0">
                <a:solidFill>
                  <a:srgbClr val="595959"/>
                </a:solidFill>
                <a:latin typeface="Comic Sans MS" panose="030F0702030302020204" pitchFamily="66" charset="0"/>
                <a:cs typeface="Century Gothic"/>
              </a:rPr>
            </a:br>
            <a:endParaRPr lang="en-US" dirty="0">
              <a:latin typeface="Comic Sans MS" panose="030F0702030302020204" pitchFamily="66" charset="0"/>
              <a:cs typeface="Century Gothic"/>
            </a:endParaRPr>
          </a:p>
          <a:p>
            <a:pPr marL="12700">
              <a:lnSpc>
                <a:spcPct val="100000"/>
              </a:lnSpc>
            </a:pPr>
            <a:r>
              <a:rPr lang="en-US" spc="-5" dirty="0">
                <a:solidFill>
                  <a:srgbClr val="595959"/>
                </a:solidFill>
                <a:latin typeface="Comic Sans MS" panose="030F0702030302020204" pitchFamily="66" charset="0"/>
                <a:cs typeface="Century Gothic"/>
              </a:rPr>
              <a:t>Develope</a:t>
            </a:r>
            <a:r>
              <a:rPr lang="en-US" dirty="0">
                <a:solidFill>
                  <a:srgbClr val="595959"/>
                </a:solidFill>
                <a:latin typeface="Comic Sans MS" panose="030F0702030302020204" pitchFamily="66" charset="0"/>
                <a:cs typeface="Century Gothic"/>
              </a:rPr>
              <a:t>d </a:t>
            </a:r>
            <a:r>
              <a:rPr lang="en-US" spc="-5" dirty="0">
                <a:solidFill>
                  <a:srgbClr val="595959"/>
                </a:solidFill>
                <a:latin typeface="Comic Sans MS" panose="030F0702030302020204" pitchFamily="66" charset="0"/>
                <a:cs typeface="Century Gothic"/>
              </a:rPr>
              <a:t>b</a:t>
            </a:r>
            <a:r>
              <a:rPr lang="en-US" dirty="0">
                <a:solidFill>
                  <a:srgbClr val="595959"/>
                </a:solidFill>
                <a:latin typeface="Comic Sans MS" panose="030F0702030302020204" pitchFamily="66" charset="0"/>
                <a:cs typeface="Century Gothic"/>
              </a:rPr>
              <a:t>y</a:t>
            </a:r>
            <a:r>
              <a:rPr lang="en-US" spc="-5" dirty="0">
                <a:solidFill>
                  <a:srgbClr val="595959"/>
                </a:solidFill>
                <a:latin typeface="Comic Sans MS" panose="030F0702030302020204" pitchFamily="66" charset="0"/>
                <a:cs typeface="Century Gothic"/>
              </a:rPr>
              <a:t> </a:t>
            </a:r>
            <a:r>
              <a:rPr lang="en-US" spc="-130" dirty="0" err="1">
                <a:solidFill>
                  <a:srgbClr val="595959"/>
                </a:solidFill>
                <a:latin typeface="Comic Sans MS" panose="030F0702030302020204" pitchFamily="66" charset="0"/>
                <a:cs typeface="Century Gothic"/>
              </a:rPr>
              <a:t>W</a:t>
            </a:r>
            <a:r>
              <a:rPr lang="en-US" dirty="0" err="1">
                <a:solidFill>
                  <a:srgbClr val="595959"/>
                </a:solidFill>
                <a:latin typeface="Comic Sans MS" panose="030F0702030302020204" pitchFamily="66" charset="0"/>
                <a:cs typeface="Century Gothic"/>
              </a:rPr>
              <a:t>av</a:t>
            </a:r>
            <a:r>
              <a:rPr lang="en-US" spc="-15" dirty="0" err="1">
                <a:solidFill>
                  <a:srgbClr val="595959"/>
                </a:solidFill>
                <a:latin typeface="Comic Sans MS" panose="030F0702030302020204" pitchFamily="66" charset="0"/>
                <a:cs typeface="Century Gothic"/>
              </a:rPr>
              <a:t>ef</a:t>
            </a:r>
            <a:r>
              <a:rPr lang="en-US" spc="-20" dirty="0" err="1">
                <a:solidFill>
                  <a:srgbClr val="595959"/>
                </a:solidFill>
                <a:latin typeface="Comic Sans MS" panose="030F0702030302020204" pitchFamily="66" charset="0"/>
                <a:cs typeface="Century Gothic"/>
              </a:rPr>
              <a:t>r</a:t>
            </a:r>
            <a:r>
              <a:rPr lang="en-US" spc="-15" dirty="0" err="1">
                <a:solidFill>
                  <a:srgbClr val="595959"/>
                </a:solidFill>
                <a:latin typeface="Comic Sans MS" panose="030F0702030302020204" pitchFamily="66" charset="0"/>
                <a:cs typeface="Century Gothic"/>
              </a:rPr>
              <a:t>ont</a:t>
            </a:r>
            <a:r>
              <a:rPr lang="en-US" spc="-5" dirty="0">
                <a:solidFill>
                  <a:srgbClr val="595959"/>
                </a:solidFill>
                <a:latin typeface="Comic Sans MS" panose="030F0702030302020204" pitchFamily="66" charset="0"/>
                <a:cs typeface="Century Gothic"/>
              </a:rPr>
              <a:t> </a:t>
            </a:r>
            <a:r>
              <a:rPr lang="en-US" spc="-114" dirty="0">
                <a:solidFill>
                  <a:srgbClr val="595959"/>
                </a:solidFill>
                <a:latin typeface="Comic Sans MS" panose="030F0702030302020204" pitchFamily="66" charset="0"/>
                <a:cs typeface="Century Gothic"/>
              </a:rPr>
              <a:t>T</a:t>
            </a:r>
            <a:r>
              <a:rPr lang="en-US" spc="-15" dirty="0">
                <a:solidFill>
                  <a:srgbClr val="595959"/>
                </a:solidFill>
                <a:latin typeface="Comic Sans MS" panose="030F0702030302020204" pitchFamily="66" charset="0"/>
                <a:cs typeface="Century Gothic"/>
              </a:rPr>
              <a:t>echno</a:t>
            </a:r>
            <a:r>
              <a:rPr lang="en-US" dirty="0">
                <a:solidFill>
                  <a:srgbClr val="595959"/>
                </a:solidFill>
                <a:latin typeface="Comic Sans MS" panose="030F0702030302020204" pitchFamily="66" charset="0"/>
                <a:cs typeface="Century Gothic"/>
              </a:rPr>
              <a:t>l</a:t>
            </a:r>
            <a:r>
              <a:rPr lang="en-US" spc="-15" dirty="0">
                <a:solidFill>
                  <a:srgbClr val="595959"/>
                </a:solidFill>
                <a:latin typeface="Comic Sans MS" panose="030F0702030302020204" pitchFamily="66" charset="0"/>
                <a:cs typeface="Century Gothic"/>
              </a:rPr>
              <a:t>og</a:t>
            </a:r>
            <a:r>
              <a:rPr lang="en-US" dirty="0">
                <a:solidFill>
                  <a:srgbClr val="595959"/>
                </a:solidFill>
                <a:latin typeface="Comic Sans MS" panose="030F0702030302020204" pitchFamily="66" charset="0"/>
                <a:cs typeface="Century Gothic"/>
              </a:rPr>
              <a:t>i</a:t>
            </a:r>
            <a:r>
              <a:rPr lang="en-US" spc="-15" dirty="0">
                <a:solidFill>
                  <a:srgbClr val="595959"/>
                </a:solidFill>
                <a:latin typeface="Comic Sans MS" panose="030F0702030302020204" pitchFamily="66" charset="0"/>
                <a:cs typeface="Century Gothic"/>
              </a:rPr>
              <a:t>e</a:t>
            </a:r>
            <a:r>
              <a:rPr lang="en-US" dirty="0">
                <a:solidFill>
                  <a:srgbClr val="595959"/>
                </a:solidFill>
                <a:latin typeface="Comic Sans MS" panose="030F0702030302020204" pitchFamily="66" charset="0"/>
                <a:cs typeface="Century Gothic"/>
              </a:rPr>
              <a:t>s</a:t>
            </a:r>
            <a:r>
              <a:rPr lang="en-US" spc="-20" dirty="0">
                <a:solidFill>
                  <a:srgbClr val="595959"/>
                </a:solidFill>
                <a:latin typeface="Comic Sans MS" panose="030F0702030302020204" pitchFamily="66" charset="0"/>
                <a:cs typeface="Century Gothic"/>
              </a:rPr>
              <a:t>…no</a:t>
            </a:r>
            <a:r>
              <a:rPr lang="en-US" dirty="0">
                <a:solidFill>
                  <a:srgbClr val="595959"/>
                </a:solidFill>
                <a:latin typeface="Comic Sans MS" panose="030F0702030302020204" pitchFamily="66" charset="0"/>
                <a:cs typeface="Century Gothic"/>
              </a:rPr>
              <a:t>w</a:t>
            </a:r>
            <a:r>
              <a:rPr lang="en-US" spc="-5" dirty="0">
                <a:solidFill>
                  <a:srgbClr val="595959"/>
                </a:solidFill>
                <a:latin typeface="Comic Sans MS" panose="030F0702030302020204" pitchFamily="66" charset="0"/>
                <a:cs typeface="Century Gothic"/>
              </a:rPr>
              <a:t> </a:t>
            </a:r>
            <a:r>
              <a:rPr lang="en-US" dirty="0">
                <a:solidFill>
                  <a:srgbClr val="595959"/>
                </a:solidFill>
                <a:latin typeface="Comic Sans MS" panose="030F0702030302020204" pitchFamily="66" charset="0"/>
                <a:cs typeface="Century Gothic"/>
              </a:rPr>
              <a:t>pa</a:t>
            </a:r>
            <a:r>
              <a:rPr lang="en-US" spc="-10" dirty="0">
                <a:solidFill>
                  <a:srgbClr val="595959"/>
                </a:solidFill>
                <a:latin typeface="Comic Sans MS" panose="030F0702030302020204" pitchFamily="66" charset="0"/>
                <a:cs typeface="Century Gothic"/>
              </a:rPr>
              <a:t>rt</a:t>
            </a:r>
            <a:r>
              <a:rPr lang="en-US" spc="-5" dirty="0">
                <a:solidFill>
                  <a:srgbClr val="595959"/>
                </a:solidFill>
                <a:latin typeface="Comic Sans MS" panose="030F0702030302020204" pitchFamily="66" charset="0"/>
                <a:cs typeface="Century Gothic"/>
              </a:rPr>
              <a:t> </a:t>
            </a:r>
            <a:r>
              <a:rPr lang="en-US" spc="-15" dirty="0">
                <a:solidFill>
                  <a:srgbClr val="595959"/>
                </a:solidFill>
                <a:latin typeface="Comic Sans MS" panose="030F0702030302020204" pitchFamily="66" charset="0"/>
                <a:cs typeface="Century Gothic"/>
              </a:rPr>
              <a:t>of</a:t>
            </a:r>
            <a:r>
              <a:rPr lang="en-US" spc="-5" dirty="0">
                <a:solidFill>
                  <a:srgbClr val="595959"/>
                </a:solidFill>
                <a:latin typeface="Comic Sans MS" panose="030F0702030302020204" pitchFamily="66" charset="0"/>
                <a:cs typeface="Century Gothic"/>
              </a:rPr>
              <a:t> </a:t>
            </a:r>
            <a:r>
              <a:rPr lang="en-US" spc="-15" dirty="0" err="1">
                <a:solidFill>
                  <a:srgbClr val="595959"/>
                </a:solidFill>
                <a:latin typeface="Comic Sans MS" panose="030F0702030302020204" pitchFamily="66" charset="0"/>
                <a:cs typeface="Century Gothic"/>
              </a:rPr>
              <a:t>AutoDesk</a:t>
            </a:r>
            <a:br>
              <a:rPr lang="en-US" spc="-15" dirty="0">
                <a:solidFill>
                  <a:srgbClr val="595959"/>
                </a:solidFill>
                <a:latin typeface="Comic Sans MS" panose="030F0702030302020204" pitchFamily="66" charset="0"/>
                <a:cs typeface="Century Gothic"/>
              </a:rPr>
            </a:br>
            <a:endParaRPr lang="en-US" dirty="0">
              <a:latin typeface="Comic Sans MS" panose="030F0702030302020204" pitchFamily="66" charset="0"/>
              <a:cs typeface="Century Gothic"/>
            </a:endParaRPr>
          </a:p>
          <a:p>
            <a:pPr marL="12700">
              <a:lnSpc>
                <a:spcPct val="100000"/>
              </a:lnSpc>
            </a:pPr>
            <a:r>
              <a:rPr lang="en-US" spc="-15" dirty="0">
                <a:solidFill>
                  <a:srgbClr val="595959"/>
                </a:solidFill>
                <a:latin typeface="Comic Sans MS" panose="030F0702030302020204" pitchFamily="66" charset="0"/>
                <a:cs typeface="Century Gothic"/>
              </a:rPr>
              <a:t>Text</a:t>
            </a:r>
            <a:r>
              <a:rPr lang="en-US" spc="-5" dirty="0">
                <a:solidFill>
                  <a:srgbClr val="595959"/>
                </a:solidFill>
                <a:latin typeface="Comic Sans MS" panose="030F0702030302020204" pitchFamily="66" charset="0"/>
                <a:cs typeface="Century Gothic"/>
              </a:rPr>
              <a:t> </a:t>
            </a:r>
            <a:r>
              <a:rPr lang="en-US" dirty="0">
                <a:solidFill>
                  <a:srgbClr val="595959"/>
                </a:solidFill>
                <a:latin typeface="Comic Sans MS" panose="030F0702030302020204" pitchFamily="66" charset="0"/>
                <a:cs typeface="Century Gothic"/>
              </a:rPr>
              <a:t>fil</a:t>
            </a:r>
            <a:r>
              <a:rPr lang="en-US" spc="-15" dirty="0">
                <a:solidFill>
                  <a:srgbClr val="595959"/>
                </a:solidFill>
                <a:latin typeface="Comic Sans MS" panose="030F0702030302020204" pitchFamily="66" charset="0"/>
                <a:cs typeface="Century Gothic"/>
              </a:rPr>
              <a:t>e</a:t>
            </a:r>
            <a:r>
              <a:rPr lang="en-US" dirty="0">
                <a:solidFill>
                  <a:srgbClr val="595959"/>
                </a:solidFill>
                <a:latin typeface="Comic Sans MS" panose="030F0702030302020204" pitchFamily="66" charset="0"/>
                <a:cs typeface="Century Gothic"/>
              </a:rPr>
              <a:t>s</a:t>
            </a:r>
            <a:r>
              <a:rPr lang="en-US" spc="-5" dirty="0">
                <a:solidFill>
                  <a:srgbClr val="595959"/>
                </a:solidFill>
                <a:latin typeface="Comic Sans MS" panose="030F0702030302020204" pitchFamily="66" charset="0"/>
                <a:cs typeface="Century Gothic"/>
              </a:rPr>
              <a:t> </a:t>
            </a:r>
            <a:r>
              <a:rPr lang="en-US" dirty="0">
                <a:solidFill>
                  <a:srgbClr val="595959"/>
                </a:solidFill>
                <a:latin typeface="Comic Sans MS" panose="030F0702030302020204" pitchFamily="66" charset="0"/>
                <a:cs typeface="Century Gothic"/>
              </a:rPr>
              <a:t>wi</a:t>
            </a:r>
            <a:r>
              <a:rPr lang="en-US" spc="-10" dirty="0">
                <a:solidFill>
                  <a:srgbClr val="595959"/>
                </a:solidFill>
                <a:latin typeface="Comic Sans MS" panose="030F0702030302020204" pitchFamily="66" charset="0"/>
                <a:cs typeface="Century Gothic"/>
              </a:rPr>
              <a:t>th</a:t>
            </a:r>
            <a:r>
              <a:rPr lang="en-US" spc="-5" dirty="0">
                <a:solidFill>
                  <a:srgbClr val="595959"/>
                </a:solidFill>
                <a:latin typeface="Comic Sans MS" panose="030F0702030302020204" pitchFamily="66" charset="0"/>
                <a:cs typeface="Century Gothic"/>
              </a:rPr>
              <a:t> </a:t>
            </a:r>
            <a:r>
              <a:rPr lang="en-US" spc="-15" dirty="0">
                <a:solidFill>
                  <a:srgbClr val="595959"/>
                </a:solidFill>
                <a:latin typeface="Comic Sans MS" panose="030F0702030302020204" pitchFamily="66" charset="0"/>
                <a:cs typeface="Century Gothic"/>
              </a:rPr>
              <a:t>.</a:t>
            </a:r>
            <a:r>
              <a:rPr lang="en-US" dirty="0" err="1">
                <a:solidFill>
                  <a:srgbClr val="595959"/>
                </a:solidFill>
                <a:latin typeface="Comic Sans MS" panose="030F0702030302020204" pitchFamily="66" charset="0"/>
                <a:cs typeface="Century Gothic"/>
              </a:rPr>
              <a:t>obj</a:t>
            </a:r>
            <a:r>
              <a:rPr lang="en-US" spc="-5" dirty="0">
                <a:solidFill>
                  <a:srgbClr val="595959"/>
                </a:solidFill>
                <a:latin typeface="Comic Sans MS" panose="030F0702030302020204" pitchFamily="66" charset="0"/>
                <a:cs typeface="Century Gothic"/>
              </a:rPr>
              <a:t> </a:t>
            </a:r>
            <a:r>
              <a:rPr lang="en-US" spc="-15" dirty="0">
                <a:solidFill>
                  <a:srgbClr val="595959"/>
                </a:solidFill>
                <a:latin typeface="Comic Sans MS" panose="030F0702030302020204" pitchFamily="66" charset="0"/>
                <a:cs typeface="Century Gothic"/>
              </a:rPr>
              <a:t>exten</a:t>
            </a:r>
            <a:r>
              <a:rPr lang="en-US" dirty="0">
                <a:solidFill>
                  <a:srgbClr val="595959"/>
                </a:solidFill>
                <a:latin typeface="Comic Sans MS" panose="030F0702030302020204" pitchFamily="66" charset="0"/>
                <a:cs typeface="Century Gothic"/>
              </a:rPr>
              <a:t>si</a:t>
            </a:r>
            <a:r>
              <a:rPr lang="en-US" spc="-15" dirty="0">
                <a:solidFill>
                  <a:srgbClr val="595959"/>
                </a:solidFill>
                <a:latin typeface="Comic Sans MS" panose="030F0702030302020204" pitchFamily="66" charset="0"/>
                <a:cs typeface="Century Gothic"/>
              </a:rPr>
              <a:t>on</a:t>
            </a:r>
            <a:endParaRPr lang="en-US" spc="-15" dirty="0">
              <a:latin typeface="Comic Sans MS" panose="030F0702030302020204" pitchFamily="66" charset="0"/>
              <a:cs typeface="Century Gothic"/>
            </a:endParaRPr>
          </a:p>
          <a:p>
            <a:pPr marL="12700">
              <a:lnSpc>
                <a:spcPct val="100000"/>
              </a:lnSpc>
            </a:pPr>
            <a:endParaRPr lang="en-US" dirty="0">
              <a:latin typeface="Century Gothic"/>
              <a:cs typeface="Century Gothic"/>
            </a:endParaRPr>
          </a:p>
        </p:txBody>
      </p:sp>
      <p:sp>
        <p:nvSpPr>
          <p:cNvPr id="6" name="TextBox 5">
            <a:extLst>
              <a:ext uri="{FF2B5EF4-FFF2-40B4-BE49-F238E27FC236}">
                <a16:creationId xmlns:a16="http://schemas.microsoft.com/office/drawing/2014/main" id="{838CFF53-7CBE-47C5-9971-D7E77D1646F2}"/>
              </a:ext>
            </a:extLst>
          </p:cNvPr>
          <p:cNvSpPr txBox="1"/>
          <p:nvPr/>
        </p:nvSpPr>
        <p:spPr>
          <a:xfrm>
            <a:off x="8695270" y="4309990"/>
            <a:ext cx="3284483" cy="2328843"/>
          </a:xfrm>
          <a:prstGeom prst="rect">
            <a:avLst/>
          </a:prstGeom>
          <a:solidFill>
            <a:schemeClr val="accent1">
              <a:lumMod val="20000"/>
              <a:lumOff val="80000"/>
            </a:schemeClr>
          </a:solidFill>
          <a:ln>
            <a:solidFill>
              <a:schemeClr val="accent2"/>
            </a:solidFill>
          </a:ln>
        </p:spPr>
        <p:txBody>
          <a:bodyPr wrap="square" rtlCol="0">
            <a:spAutoFit/>
          </a:bodyPr>
          <a:lstStyle/>
          <a:p>
            <a:pPr marL="86360">
              <a:lnSpc>
                <a:spcPts val="2240"/>
              </a:lnSpc>
            </a:pPr>
            <a:r>
              <a:rPr lang="en-US" dirty="0">
                <a:latin typeface="Lato" panose="020F0502020204030203" pitchFamily="34" charset="0"/>
                <a:cs typeface="Century Gothic"/>
              </a:rPr>
              <a:t>#</a:t>
            </a:r>
            <a:r>
              <a:rPr lang="en-US" spc="-5" dirty="0">
                <a:latin typeface="Lato" panose="020F0502020204030203" pitchFamily="34" charset="0"/>
                <a:cs typeface="Century Gothic"/>
              </a:rPr>
              <a:t> </a:t>
            </a:r>
            <a:r>
              <a:rPr lang="en-US" spc="-10" dirty="0">
                <a:latin typeface="Lato" panose="020F0502020204030203" pitchFamily="34" charset="0"/>
                <a:cs typeface="Century Gothic"/>
              </a:rPr>
              <a:t>L</a:t>
            </a:r>
            <a:r>
              <a:rPr lang="en-US" dirty="0">
                <a:latin typeface="Lato" panose="020F0502020204030203" pitchFamily="34" charset="0"/>
                <a:cs typeface="Century Gothic"/>
              </a:rPr>
              <a:t>is</a:t>
            </a:r>
            <a:r>
              <a:rPr lang="en-US" spc="-10" dirty="0">
                <a:latin typeface="Lato" panose="020F0502020204030203" pitchFamily="34" charset="0"/>
                <a:cs typeface="Century Gothic"/>
              </a:rPr>
              <a:t>t</a:t>
            </a:r>
            <a:r>
              <a:rPr lang="en-US" spc="-5" dirty="0">
                <a:latin typeface="Lato" panose="020F0502020204030203" pitchFamily="34" charset="0"/>
                <a:cs typeface="Century Gothic"/>
              </a:rPr>
              <a:t> </a:t>
            </a:r>
            <a:r>
              <a:rPr lang="en-US" spc="-10" dirty="0">
                <a:latin typeface="Lato" panose="020F0502020204030203" pitchFamily="34" charset="0"/>
                <a:cs typeface="Century Gothic"/>
              </a:rPr>
              <a:t>of</a:t>
            </a:r>
            <a:r>
              <a:rPr lang="en-US" spc="-5" dirty="0">
                <a:latin typeface="Lato" panose="020F0502020204030203" pitchFamily="34" charset="0"/>
                <a:cs typeface="Century Gothic"/>
              </a:rPr>
              <a:t> </a:t>
            </a:r>
            <a:r>
              <a:rPr lang="en-US" spc="-15" dirty="0">
                <a:latin typeface="Lato" panose="020F0502020204030203" pitchFamily="34" charset="0"/>
                <a:cs typeface="Century Gothic"/>
              </a:rPr>
              <a:t>geometr</a:t>
            </a:r>
            <a:r>
              <a:rPr lang="en-US" dirty="0">
                <a:latin typeface="Lato" panose="020F0502020204030203" pitchFamily="34" charset="0"/>
                <a:cs typeface="Century Gothic"/>
              </a:rPr>
              <a:t>i</a:t>
            </a:r>
            <a:r>
              <a:rPr lang="en-US" spc="-15" dirty="0">
                <a:latin typeface="Lato" panose="020F0502020204030203" pitchFamily="34" charset="0"/>
                <a:cs typeface="Century Gothic"/>
              </a:rPr>
              <a:t>c</a:t>
            </a:r>
            <a:r>
              <a:rPr lang="en-US" spc="-5" dirty="0">
                <a:latin typeface="Lato" panose="020F0502020204030203" pitchFamily="34" charset="0"/>
                <a:cs typeface="Century Gothic"/>
              </a:rPr>
              <a:t> </a:t>
            </a:r>
            <a:r>
              <a:rPr lang="en-US" dirty="0">
                <a:latin typeface="Lato" panose="020F0502020204030203" pitchFamily="34" charset="0"/>
                <a:cs typeface="Century Gothic"/>
              </a:rPr>
              <a:t>v</a:t>
            </a:r>
            <a:r>
              <a:rPr lang="en-US" spc="-10" dirty="0">
                <a:latin typeface="Lato" panose="020F0502020204030203" pitchFamily="34" charset="0"/>
                <a:cs typeface="Century Gothic"/>
              </a:rPr>
              <a:t>ert</a:t>
            </a:r>
            <a:r>
              <a:rPr lang="en-US" dirty="0">
                <a:latin typeface="Lato" panose="020F0502020204030203" pitchFamily="34" charset="0"/>
                <a:cs typeface="Century Gothic"/>
              </a:rPr>
              <a:t>i</a:t>
            </a:r>
            <a:r>
              <a:rPr lang="en-US" spc="-15" dirty="0">
                <a:latin typeface="Lato" panose="020F0502020204030203" pitchFamily="34" charset="0"/>
                <a:cs typeface="Century Gothic"/>
              </a:rPr>
              <a:t>ce</a:t>
            </a:r>
            <a:r>
              <a:rPr lang="en-US" dirty="0">
                <a:latin typeface="Lato" panose="020F0502020204030203" pitchFamily="34" charset="0"/>
                <a:cs typeface="Century Gothic"/>
              </a:rPr>
              <a:t>s</a:t>
            </a:r>
            <a:r>
              <a:rPr lang="en-US" spc="-5" dirty="0">
                <a:latin typeface="Lato" panose="020F0502020204030203" pitchFamily="34" charset="0"/>
                <a:cs typeface="Century Gothic"/>
              </a:rPr>
              <a:t> </a:t>
            </a:r>
            <a:br>
              <a:rPr lang="en-US" spc="-5" dirty="0">
                <a:latin typeface="Lato" panose="020F0502020204030203" pitchFamily="34" charset="0"/>
                <a:cs typeface="Century Gothic"/>
              </a:rPr>
            </a:br>
            <a:r>
              <a:rPr lang="en-US" dirty="0">
                <a:latin typeface="Lato" panose="020F0502020204030203" pitchFamily="34" charset="0"/>
                <a:cs typeface="Century Gothic"/>
              </a:rPr>
              <a:t>v</a:t>
            </a:r>
            <a:r>
              <a:rPr lang="en-US" spc="-5" dirty="0">
                <a:latin typeface="Lato" panose="020F0502020204030203" pitchFamily="34" charset="0"/>
                <a:cs typeface="Century Gothic"/>
              </a:rPr>
              <a:t> 0.12</a:t>
            </a:r>
            <a:r>
              <a:rPr lang="en-US" dirty="0">
                <a:latin typeface="Lato" panose="020F0502020204030203" pitchFamily="34" charset="0"/>
                <a:cs typeface="Century Gothic"/>
              </a:rPr>
              <a:t>3 </a:t>
            </a:r>
            <a:r>
              <a:rPr lang="en-US" spc="-5" dirty="0">
                <a:latin typeface="Lato" panose="020F0502020204030203" pitchFamily="34" charset="0"/>
                <a:cs typeface="Century Gothic"/>
              </a:rPr>
              <a:t>0.23</a:t>
            </a:r>
            <a:r>
              <a:rPr lang="en-US" dirty="0">
                <a:latin typeface="Lato" panose="020F0502020204030203" pitchFamily="34" charset="0"/>
                <a:cs typeface="Century Gothic"/>
              </a:rPr>
              <a:t>4 </a:t>
            </a:r>
            <a:r>
              <a:rPr lang="en-US" spc="-5" dirty="0">
                <a:latin typeface="Lato" panose="020F0502020204030203" pitchFamily="34" charset="0"/>
                <a:cs typeface="Century Gothic"/>
              </a:rPr>
              <a:t>0.34</a:t>
            </a:r>
            <a:r>
              <a:rPr lang="en-US" dirty="0">
                <a:latin typeface="Lato" panose="020F0502020204030203" pitchFamily="34" charset="0"/>
                <a:cs typeface="Century Gothic"/>
              </a:rPr>
              <a:t>5 </a:t>
            </a:r>
            <a:r>
              <a:rPr lang="en-US" spc="-5" dirty="0">
                <a:latin typeface="Lato" panose="020F0502020204030203" pitchFamily="34" charset="0"/>
                <a:cs typeface="Century Gothic"/>
              </a:rPr>
              <a:t>1.0</a:t>
            </a:r>
            <a:br>
              <a:rPr lang="en-US" spc="-5" dirty="0">
                <a:latin typeface="Lato" panose="020F0502020204030203" pitchFamily="34" charset="0"/>
                <a:cs typeface="Century Gothic"/>
              </a:rPr>
            </a:br>
            <a:r>
              <a:rPr lang="en-US" dirty="0">
                <a:latin typeface="Lato" panose="020F0502020204030203" pitchFamily="34" charset="0"/>
                <a:cs typeface="Century Gothic"/>
              </a:rPr>
              <a:t>v</a:t>
            </a:r>
            <a:r>
              <a:rPr lang="en-US" spc="-5" dirty="0">
                <a:latin typeface="Lato" panose="020F0502020204030203" pitchFamily="34" charset="0"/>
                <a:cs typeface="Century Gothic"/>
              </a:rPr>
              <a:t> </a:t>
            </a:r>
            <a:r>
              <a:rPr lang="en-US" spc="-10" dirty="0">
                <a:latin typeface="Lato" panose="020F0502020204030203" pitchFamily="34" charset="0"/>
                <a:cs typeface="Century Gothic"/>
              </a:rPr>
              <a:t>...</a:t>
            </a:r>
            <a:br>
              <a:rPr lang="en-US" dirty="0">
                <a:latin typeface="Lato" panose="020F0502020204030203" pitchFamily="34" charset="0"/>
                <a:cs typeface="Century Gothic"/>
              </a:rPr>
            </a:br>
            <a:r>
              <a:rPr lang="en-US" dirty="0">
                <a:latin typeface="Lato" panose="020F0502020204030203" pitchFamily="34" charset="0"/>
                <a:cs typeface="Century Gothic"/>
              </a:rPr>
              <a:t>v </a:t>
            </a:r>
            <a:r>
              <a:rPr lang="en-US" spc="-10" dirty="0">
                <a:latin typeface="Lato" panose="020F0502020204030203" pitchFamily="34" charset="0"/>
                <a:cs typeface="Century Gothic"/>
              </a:rPr>
              <a:t>...</a:t>
            </a:r>
            <a:endParaRPr lang="en-US" dirty="0">
              <a:latin typeface="Lato" panose="020F0502020204030203" pitchFamily="34" charset="0"/>
              <a:cs typeface="Century Gothic"/>
            </a:endParaRPr>
          </a:p>
          <a:p>
            <a:r>
              <a:rPr lang="en-US" dirty="0">
                <a:latin typeface="Lato" panose="020F0502020204030203" pitchFamily="34" charset="0"/>
              </a:rPr>
              <a:t> # List of triangles</a:t>
            </a:r>
            <a:br>
              <a:rPr lang="en-US" dirty="0">
                <a:latin typeface="Lato" panose="020F0502020204030203" pitchFamily="34" charset="0"/>
              </a:rPr>
            </a:br>
            <a:r>
              <a:rPr lang="en-US" dirty="0">
                <a:latin typeface="Lato" panose="020F0502020204030203" pitchFamily="34" charset="0"/>
              </a:rPr>
              <a:t>f 1 3 4</a:t>
            </a:r>
            <a:br>
              <a:rPr lang="en-US" dirty="0">
                <a:latin typeface="Lato" panose="020F0502020204030203" pitchFamily="34" charset="0"/>
              </a:rPr>
            </a:br>
            <a:r>
              <a:rPr lang="en-US" dirty="0">
                <a:latin typeface="Lato" panose="020F0502020204030203" pitchFamily="34" charset="0"/>
              </a:rPr>
              <a:t>f 2 4 5</a:t>
            </a:r>
          </a:p>
          <a:p>
            <a:r>
              <a:rPr lang="en-US" dirty="0">
                <a:latin typeface="Lato" panose="020F0502020204030203" pitchFamily="34" charset="0"/>
              </a:rPr>
              <a:t>…</a:t>
            </a:r>
          </a:p>
        </p:txBody>
      </p:sp>
    </p:spTree>
    <p:extLst>
      <p:ext uri="{BB962C8B-B14F-4D97-AF65-F5344CB8AC3E}">
        <p14:creationId xmlns:p14="http://schemas.microsoft.com/office/powerpoint/2010/main" val="1354663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868214" y="148072"/>
            <a:ext cx="10515600" cy="677108"/>
          </a:xfrm>
          <a:prstGeom prst="rect">
            <a:avLst/>
          </a:prstGeom>
        </p:spPr>
        <p:txBody>
          <a:bodyPr vert="horz" wrap="square" lIns="0" tIns="0" rIns="0" bIns="0" rtlCol="0" anchor="ctr">
            <a:spAutoFit/>
          </a:bodyPr>
          <a:lstStyle/>
          <a:p>
            <a:pPr marL="177800">
              <a:lnSpc>
                <a:spcPct val="100000"/>
              </a:lnSpc>
            </a:pPr>
            <a:r>
              <a:rPr dirty="0">
                <a:cs typeface="Century Gothic"/>
              </a:rPr>
              <a:t>I</a:t>
            </a:r>
            <a:r>
              <a:rPr spc="-25" dirty="0">
                <a:cs typeface="Century Gothic"/>
              </a:rPr>
              <a:t>ndexed</a:t>
            </a:r>
            <a:r>
              <a:rPr spc="-5" dirty="0">
                <a:cs typeface="Century Gothic"/>
              </a:rPr>
              <a:t> </a:t>
            </a:r>
            <a:r>
              <a:rPr spc="-20" dirty="0">
                <a:cs typeface="Century Gothic"/>
              </a:rPr>
              <a:t>F</a:t>
            </a:r>
            <a:r>
              <a:rPr dirty="0">
                <a:cs typeface="Century Gothic"/>
              </a:rPr>
              <a:t>a</a:t>
            </a:r>
            <a:r>
              <a:rPr spc="-25" dirty="0">
                <a:cs typeface="Century Gothic"/>
              </a:rPr>
              <a:t>ce</a:t>
            </a:r>
            <a:r>
              <a:rPr spc="-5" dirty="0">
                <a:cs typeface="Century Gothic"/>
              </a:rPr>
              <a:t> </a:t>
            </a:r>
            <a:r>
              <a:rPr lang="en-US" spc="-40" dirty="0">
                <a:cs typeface="Century Gothic"/>
              </a:rPr>
              <a:t>Set</a:t>
            </a:r>
            <a:endParaRPr spc="-25" dirty="0">
              <a:cs typeface="Century Gothic"/>
            </a:endParaRPr>
          </a:p>
        </p:txBody>
      </p:sp>
      <p:sp>
        <p:nvSpPr>
          <p:cNvPr id="4" name="object 4"/>
          <p:cNvSpPr txBox="1"/>
          <p:nvPr/>
        </p:nvSpPr>
        <p:spPr>
          <a:xfrm>
            <a:off x="276448" y="1366462"/>
            <a:ext cx="11127276" cy="5232202"/>
          </a:xfrm>
          <a:prstGeom prst="rect">
            <a:avLst/>
          </a:prstGeom>
        </p:spPr>
        <p:txBody>
          <a:bodyPr vert="horz" wrap="square" lIns="0" tIns="0" rIns="0" bIns="0" rtlCol="0">
            <a:spAutoFit/>
          </a:bodyPr>
          <a:lstStyle/>
          <a:p>
            <a:pPr marL="12700"/>
            <a:r>
              <a:rPr lang="en-US" sz="2800" dirty="0">
                <a:solidFill>
                  <a:srgbClr val="595959"/>
                </a:solidFill>
                <a:latin typeface="Lato" panose="020F0502020204030203" pitchFamily="34" charset="0"/>
                <a:cs typeface="Century Gothic"/>
              </a:rPr>
              <a:t>Ca</a:t>
            </a:r>
            <a:r>
              <a:rPr sz="2800" spc="-15" dirty="0">
                <a:solidFill>
                  <a:srgbClr val="595959"/>
                </a:solidFill>
                <a:latin typeface="Lato" panose="020F0502020204030203" pitchFamily="34" charset="0"/>
                <a:cs typeface="Century Gothic"/>
              </a:rPr>
              <a:t>n</a:t>
            </a:r>
            <a:r>
              <a:rPr sz="2800" spc="-5" dirty="0">
                <a:solidFill>
                  <a:srgbClr val="595959"/>
                </a:solidFill>
                <a:latin typeface="Lato" panose="020F0502020204030203" pitchFamily="34" charset="0"/>
                <a:cs typeface="Century Gothic"/>
              </a:rPr>
              <a:t> </a:t>
            </a:r>
            <a:r>
              <a:rPr sz="2800" dirty="0">
                <a:solidFill>
                  <a:srgbClr val="595959"/>
                </a:solidFill>
                <a:latin typeface="Lato" panose="020F0502020204030203" pitchFamily="34" charset="0"/>
                <a:cs typeface="Century Gothic"/>
              </a:rPr>
              <a:t>b</a:t>
            </a:r>
            <a:r>
              <a:rPr sz="2800" spc="-15" dirty="0">
                <a:solidFill>
                  <a:srgbClr val="595959"/>
                </a:solidFill>
                <a:latin typeface="Lato" panose="020F0502020204030203" pitchFamily="34" charset="0"/>
                <a:cs typeface="Century Gothic"/>
              </a:rPr>
              <a:t>e</a:t>
            </a:r>
            <a:r>
              <a:rPr sz="2800" spc="-5" dirty="0">
                <a:solidFill>
                  <a:srgbClr val="595959"/>
                </a:solidFill>
                <a:latin typeface="Lato" panose="020F0502020204030203" pitchFamily="34" charset="0"/>
                <a:cs typeface="Century Gothic"/>
              </a:rPr>
              <a:t> </a:t>
            </a:r>
            <a:r>
              <a:rPr sz="2800" spc="-15" dirty="0">
                <a:solidFill>
                  <a:srgbClr val="595959"/>
                </a:solidFill>
                <a:latin typeface="Lato" panose="020F0502020204030203" pitchFamily="34" charset="0"/>
                <a:cs typeface="Century Gothic"/>
              </a:rPr>
              <a:t>u</a:t>
            </a:r>
            <a:r>
              <a:rPr sz="2800" dirty="0">
                <a:solidFill>
                  <a:srgbClr val="595959"/>
                </a:solidFill>
                <a:latin typeface="Lato" panose="020F0502020204030203" pitchFamily="34" charset="0"/>
                <a:cs typeface="Century Gothic"/>
              </a:rPr>
              <a:t>s</a:t>
            </a:r>
            <a:r>
              <a:rPr sz="2800" spc="-15" dirty="0">
                <a:solidFill>
                  <a:srgbClr val="595959"/>
                </a:solidFill>
                <a:latin typeface="Lato" panose="020F0502020204030203" pitchFamily="34" charset="0"/>
                <a:cs typeface="Century Gothic"/>
              </a:rPr>
              <a:t>e</a:t>
            </a:r>
            <a:r>
              <a:rPr sz="2800" dirty="0">
                <a:solidFill>
                  <a:srgbClr val="595959"/>
                </a:solidFill>
                <a:latin typeface="Lato" panose="020F0502020204030203" pitchFamily="34" charset="0"/>
                <a:cs typeface="Century Gothic"/>
              </a:rPr>
              <a:t>d</a:t>
            </a:r>
            <a:r>
              <a:rPr sz="2800" spc="-5" dirty="0">
                <a:solidFill>
                  <a:srgbClr val="595959"/>
                </a:solidFill>
                <a:latin typeface="Lato" panose="020F0502020204030203" pitchFamily="34" charset="0"/>
                <a:cs typeface="Century Gothic"/>
              </a:rPr>
              <a:t> </a:t>
            </a:r>
            <a:r>
              <a:rPr sz="2800" spc="-10" dirty="0">
                <a:solidFill>
                  <a:srgbClr val="595959"/>
                </a:solidFill>
                <a:latin typeface="Lato" panose="020F0502020204030203" pitchFamily="34" charset="0"/>
                <a:cs typeface="Century Gothic"/>
              </a:rPr>
              <a:t>for</a:t>
            </a:r>
            <a:r>
              <a:rPr sz="2800" spc="-5" dirty="0">
                <a:solidFill>
                  <a:srgbClr val="595959"/>
                </a:solidFill>
                <a:latin typeface="Lato" panose="020F0502020204030203" pitchFamily="34" charset="0"/>
                <a:cs typeface="Century Gothic"/>
              </a:rPr>
              <a:t> </a:t>
            </a:r>
            <a:r>
              <a:rPr sz="2800" spc="-15" dirty="0">
                <a:solidFill>
                  <a:srgbClr val="595959"/>
                </a:solidFill>
                <a:latin typeface="Lato" panose="020F0502020204030203" pitchFamily="34" charset="0"/>
                <a:cs typeface="Century Gothic"/>
              </a:rPr>
              <a:t>o</a:t>
            </a:r>
            <a:r>
              <a:rPr sz="2800" spc="-5" dirty="0">
                <a:solidFill>
                  <a:srgbClr val="595959"/>
                </a:solidFill>
                <a:latin typeface="Lato" panose="020F0502020204030203" pitchFamily="34" charset="0"/>
                <a:cs typeface="Century Gothic"/>
              </a:rPr>
              <a:t>f</a:t>
            </a:r>
            <a:r>
              <a:rPr sz="2800" dirty="0">
                <a:solidFill>
                  <a:srgbClr val="595959"/>
                </a:solidFill>
                <a:latin typeface="Lato" panose="020F0502020204030203" pitchFamily="34" charset="0"/>
                <a:cs typeface="Century Gothic"/>
              </a:rPr>
              <a:t>fli</a:t>
            </a:r>
            <a:r>
              <a:rPr sz="2800" spc="-15" dirty="0">
                <a:solidFill>
                  <a:srgbClr val="595959"/>
                </a:solidFill>
                <a:latin typeface="Lato" panose="020F0502020204030203" pitchFamily="34" charset="0"/>
                <a:cs typeface="Century Gothic"/>
              </a:rPr>
              <a:t>ne</a:t>
            </a:r>
            <a:r>
              <a:rPr sz="2800" spc="-5" dirty="0">
                <a:solidFill>
                  <a:srgbClr val="595959"/>
                </a:solidFill>
                <a:latin typeface="Lato" panose="020F0502020204030203" pitchFamily="34" charset="0"/>
                <a:cs typeface="Century Gothic"/>
              </a:rPr>
              <a:t> </a:t>
            </a:r>
            <a:r>
              <a:rPr sz="2800" dirty="0">
                <a:solidFill>
                  <a:srgbClr val="595959"/>
                </a:solidFill>
                <a:latin typeface="Lato" panose="020F0502020204030203" pitchFamily="34" charset="0"/>
                <a:cs typeface="Century Gothic"/>
              </a:rPr>
              <a:t>s</a:t>
            </a:r>
            <a:r>
              <a:rPr sz="2800" spc="-10" dirty="0">
                <a:solidFill>
                  <a:srgbClr val="595959"/>
                </a:solidFill>
                <a:latin typeface="Lato" panose="020F0502020204030203" pitchFamily="34" charset="0"/>
                <a:cs typeface="Century Gothic"/>
              </a:rPr>
              <a:t>tor</a:t>
            </a:r>
            <a:r>
              <a:rPr sz="2800" dirty="0">
                <a:solidFill>
                  <a:srgbClr val="595959"/>
                </a:solidFill>
                <a:latin typeface="Lato" panose="020F0502020204030203" pitchFamily="34" charset="0"/>
                <a:cs typeface="Century Gothic"/>
              </a:rPr>
              <a:t>a</a:t>
            </a:r>
            <a:r>
              <a:rPr sz="2800" spc="-15" dirty="0">
                <a:solidFill>
                  <a:srgbClr val="595959"/>
                </a:solidFill>
                <a:latin typeface="Lato" panose="020F0502020204030203" pitchFamily="34" charset="0"/>
                <a:cs typeface="Century Gothic"/>
              </a:rPr>
              <a:t>ge</a:t>
            </a:r>
            <a:r>
              <a:rPr sz="2800" dirty="0">
                <a:solidFill>
                  <a:srgbClr val="595959"/>
                </a:solidFill>
                <a:latin typeface="Lato" panose="020F0502020204030203" pitchFamily="34" charset="0"/>
                <a:cs typeface="Century Gothic"/>
              </a:rPr>
              <a:t>…a</a:t>
            </a:r>
            <a:r>
              <a:rPr sz="2800" spc="-5" dirty="0">
                <a:solidFill>
                  <a:srgbClr val="595959"/>
                </a:solidFill>
                <a:latin typeface="Lato" panose="020F0502020204030203" pitchFamily="34" charset="0"/>
                <a:cs typeface="Century Gothic"/>
              </a:rPr>
              <a:t> </a:t>
            </a:r>
            <a:r>
              <a:rPr sz="2800" dirty="0">
                <a:solidFill>
                  <a:srgbClr val="595959"/>
                </a:solidFill>
                <a:latin typeface="Lato" panose="020F0502020204030203" pitchFamily="34" charset="0"/>
                <a:cs typeface="Century Gothic"/>
              </a:rPr>
              <a:t>fil</a:t>
            </a:r>
            <a:r>
              <a:rPr sz="2800" spc="-15" dirty="0">
                <a:solidFill>
                  <a:srgbClr val="595959"/>
                </a:solidFill>
                <a:latin typeface="Lato" panose="020F0502020204030203" pitchFamily="34" charset="0"/>
                <a:cs typeface="Century Gothic"/>
              </a:rPr>
              <a:t>e</a:t>
            </a:r>
            <a:r>
              <a:rPr sz="2800" spc="-5" dirty="0">
                <a:solidFill>
                  <a:srgbClr val="595959"/>
                </a:solidFill>
                <a:latin typeface="Lato" panose="020F0502020204030203" pitchFamily="34" charset="0"/>
                <a:cs typeface="Century Gothic"/>
              </a:rPr>
              <a:t> </a:t>
            </a:r>
            <a:r>
              <a:rPr sz="2800" spc="-15" dirty="0">
                <a:solidFill>
                  <a:srgbClr val="595959"/>
                </a:solidFill>
                <a:latin typeface="Lato" panose="020F0502020204030203" pitchFamily="34" charset="0"/>
                <a:cs typeface="Century Gothic"/>
              </a:rPr>
              <a:t>fo</a:t>
            </a:r>
            <a:r>
              <a:rPr sz="2800" spc="45" dirty="0">
                <a:solidFill>
                  <a:srgbClr val="595959"/>
                </a:solidFill>
                <a:latin typeface="Lato" panose="020F0502020204030203" pitchFamily="34" charset="0"/>
                <a:cs typeface="Century Gothic"/>
              </a:rPr>
              <a:t>r</a:t>
            </a:r>
            <a:r>
              <a:rPr sz="2800" dirty="0">
                <a:solidFill>
                  <a:srgbClr val="595959"/>
                </a:solidFill>
                <a:latin typeface="Lato" panose="020F0502020204030203" pitchFamily="34" charset="0"/>
                <a:cs typeface="Century Gothic"/>
              </a:rPr>
              <a:t>ma</a:t>
            </a:r>
            <a:r>
              <a:rPr sz="2800" spc="-10" dirty="0">
                <a:solidFill>
                  <a:srgbClr val="595959"/>
                </a:solidFill>
                <a:latin typeface="Lato" panose="020F0502020204030203" pitchFamily="34" charset="0"/>
                <a:cs typeface="Century Gothic"/>
              </a:rPr>
              <a:t>t</a:t>
            </a:r>
            <a:br>
              <a:rPr lang="en-US" sz="2800" spc="-10" dirty="0">
                <a:solidFill>
                  <a:srgbClr val="595959"/>
                </a:solidFill>
                <a:latin typeface="Lato" panose="020F0502020204030203" pitchFamily="34" charset="0"/>
                <a:cs typeface="Century Gothic"/>
              </a:rPr>
            </a:br>
            <a:endParaRPr lang="en-US" sz="2800" spc="-10" dirty="0">
              <a:latin typeface="Lato" panose="020F0502020204030203" pitchFamily="34" charset="0"/>
              <a:cs typeface="Century Gothic"/>
            </a:endParaRPr>
          </a:p>
          <a:p>
            <a:pPr marL="12700"/>
            <a:r>
              <a:rPr sz="2800" dirty="0">
                <a:solidFill>
                  <a:srgbClr val="595959"/>
                </a:solidFill>
                <a:latin typeface="Lato" panose="020F0502020204030203" pitchFamily="34" charset="0"/>
                <a:cs typeface="Century Gothic"/>
              </a:rPr>
              <a:t>O</a:t>
            </a:r>
            <a:r>
              <a:rPr sz="2800" spc="-10" dirty="0">
                <a:solidFill>
                  <a:srgbClr val="595959"/>
                </a:solidFill>
                <a:latin typeface="Lato" panose="020F0502020204030203" pitchFamily="34" charset="0"/>
                <a:cs typeface="Century Gothic"/>
              </a:rPr>
              <a:t>r</a:t>
            </a:r>
            <a:r>
              <a:rPr sz="2800" spc="-5" dirty="0">
                <a:solidFill>
                  <a:srgbClr val="595959"/>
                </a:solidFill>
                <a:latin typeface="Lato" panose="020F0502020204030203" pitchFamily="34" charset="0"/>
                <a:cs typeface="Century Gothic"/>
              </a:rPr>
              <a:t> </a:t>
            </a:r>
            <a:r>
              <a:rPr sz="2800" dirty="0">
                <a:solidFill>
                  <a:srgbClr val="595959"/>
                </a:solidFill>
                <a:latin typeface="Lato" panose="020F0502020204030203" pitchFamily="34" charset="0"/>
                <a:cs typeface="Century Gothic"/>
              </a:rPr>
              <a:t>ca</a:t>
            </a:r>
            <a:r>
              <a:rPr sz="2800" spc="-15" dirty="0">
                <a:solidFill>
                  <a:srgbClr val="595959"/>
                </a:solidFill>
                <a:latin typeface="Lato" panose="020F0502020204030203" pitchFamily="34" charset="0"/>
                <a:cs typeface="Century Gothic"/>
              </a:rPr>
              <a:t>n</a:t>
            </a:r>
            <a:r>
              <a:rPr sz="2800" spc="-5" dirty="0">
                <a:solidFill>
                  <a:srgbClr val="595959"/>
                </a:solidFill>
                <a:latin typeface="Lato" panose="020F0502020204030203" pitchFamily="34" charset="0"/>
                <a:cs typeface="Century Gothic"/>
              </a:rPr>
              <a:t> </a:t>
            </a:r>
            <a:r>
              <a:rPr sz="2800" dirty="0">
                <a:solidFill>
                  <a:srgbClr val="595959"/>
                </a:solidFill>
                <a:latin typeface="Lato" panose="020F0502020204030203" pitchFamily="34" charset="0"/>
                <a:cs typeface="Century Gothic"/>
              </a:rPr>
              <a:t>b</a:t>
            </a:r>
            <a:r>
              <a:rPr sz="2800" spc="-15" dirty="0">
                <a:solidFill>
                  <a:srgbClr val="595959"/>
                </a:solidFill>
                <a:latin typeface="Lato" panose="020F0502020204030203" pitchFamily="34" charset="0"/>
                <a:cs typeface="Century Gothic"/>
              </a:rPr>
              <a:t>e</a:t>
            </a:r>
            <a:r>
              <a:rPr sz="2800" spc="-5" dirty="0">
                <a:solidFill>
                  <a:srgbClr val="595959"/>
                </a:solidFill>
                <a:latin typeface="Lato" panose="020F0502020204030203" pitchFamily="34" charset="0"/>
                <a:cs typeface="Century Gothic"/>
              </a:rPr>
              <a:t> </a:t>
            </a:r>
            <a:r>
              <a:rPr sz="2800" spc="-15" dirty="0">
                <a:solidFill>
                  <a:srgbClr val="595959"/>
                </a:solidFill>
                <a:latin typeface="Lato" panose="020F0502020204030203" pitchFamily="34" charset="0"/>
                <a:cs typeface="Century Gothic"/>
              </a:rPr>
              <a:t>u</a:t>
            </a:r>
            <a:r>
              <a:rPr sz="2800" dirty="0">
                <a:solidFill>
                  <a:srgbClr val="595959"/>
                </a:solidFill>
                <a:latin typeface="Lato" panose="020F0502020204030203" pitchFamily="34" charset="0"/>
                <a:cs typeface="Century Gothic"/>
              </a:rPr>
              <a:t>s</a:t>
            </a:r>
            <a:r>
              <a:rPr sz="2800" spc="-15" dirty="0">
                <a:solidFill>
                  <a:srgbClr val="595959"/>
                </a:solidFill>
                <a:latin typeface="Lato" panose="020F0502020204030203" pitchFamily="34" charset="0"/>
                <a:cs typeface="Century Gothic"/>
              </a:rPr>
              <a:t>e</a:t>
            </a:r>
            <a:r>
              <a:rPr sz="2800" dirty="0">
                <a:solidFill>
                  <a:srgbClr val="595959"/>
                </a:solidFill>
                <a:latin typeface="Lato" panose="020F0502020204030203" pitchFamily="34" charset="0"/>
                <a:cs typeface="Century Gothic"/>
              </a:rPr>
              <a:t>d</a:t>
            </a:r>
            <a:r>
              <a:rPr sz="2800" spc="-5" dirty="0">
                <a:solidFill>
                  <a:srgbClr val="595959"/>
                </a:solidFill>
                <a:latin typeface="Lato" panose="020F0502020204030203" pitchFamily="34" charset="0"/>
                <a:cs typeface="Century Gothic"/>
              </a:rPr>
              <a:t> </a:t>
            </a:r>
            <a:r>
              <a:rPr sz="2800" dirty="0">
                <a:solidFill>
                  <a:srgbClr val="595959"/>
                </a:solidFill>
                <a:latin typeface="Lato" panose="020F0502020204030203" pitchFamily="34" charset="0"/>
                <a:cs typeface="Century Gothic"/>
              </a:rPr>
              <a:t>as</a:t>
            </a:r>
            <a:r>
              <a:rPr sz="2800" spc="-5" dirty="0">
                <a:solidFill>
                  <a:srgbClr val="595959"/>
                </a:solidFill>
                <a:latin typeface="Lato" panose="020F0502020204030203" pitchFamily="34" charset="0"/>
                <a:cs typeface="Century Gothic"/>
              </a:rPr>
              <a:t> </a:t>
            </a:r>
            <a:r>
              <a:rPr sz="2800" dirty="0">
                <a:solidFill>
                  <a:srgbClr val="595959"/>
                </a:solidFill>
                <a:latin typeface="Lato" panose="020F0502020204030203" pitchFamily="34" charset="0"/>
                <a:cs typeface="Century Gothic"/>
              </a:rPr>
              <a:t>a</a:t>
            </a:r>
            <a:r>
              <a:rPr sz="2800" spc="-15" dirty="0">
                <a:solidFill>
                  <a:srgbClr val="595959"/>
                </a:solidFill>
                <a:latin typeface="Lato" panose="020F0502020204030203" pitchFamily="34" charset="0"/>
                <a:cs typeface="Century Gothic"/>
              </a:rPr>
              <a:t>n</a:t>
            </a:r>
            <a:r>
              <a:rPr sz="2800" spc="-5" dirty="0">
                <a:solidFill>
                  <a:srgbClr val="595959"/>
                </a:solidFill>
                <a:latin typeface="Lato" panose="020F0502020204030203" pitchFamily="34" charset="0"/>
                <a:cs typeface="Century Gothic"/>
              </a:rPr>
              <a:t> </a:t>
            </a:r>
            <a:r>
              <a:rPr sz="2800" dirty="0">
                <a:solidFill>
                  <a:srgbClr val="595959"/>
                </a:solidFill>
                <a:latin typeface="Lato" panose="020F0502020204030203" pitchFamily="34" charset="0"/>
                <a:cs typeface="Century Gothic"/>
              </a:rPr>
              <a:t>i</a:t>
            </a:r>
            <a:r>
              <a:rPr sz="2800" spc="-15" dirty="0">
                <a:solidFill>
                  <a:srgbClr val="595959"/>
                </a:solidFill>
                <a:latin typeface="Lato" panose="020F0502020204030203" pitchFamily="34" charset="0"/>
                <a:cs typeface="Century Gothic"/>
              </a:rPr>
              <a:t>nte</a:t>
            </a:r>
            <a:r>
              <a:rPr sz="2800" spc="25" dirty="0">
                <a:solidFill>
                  <a:srgbClr val="595959"/>
                </a:solidFill>
                <a:latin typeface="Lato" panose="020F0502020204030203" pitchFamily="34" charset="0"/>
                <a:cs typeface="Century Gothic"/>
              </a:rPr>
              <a:t>r</a:t>
            </a:r>
            <a:r>
              <a:rPr sz="2800" spc="-15" dirty="0">
                <a:solidFill>
                  <a:srgbClr val="595959"/>
                </a:solidFill>
                <a:latin typeface="Lato" panose="020F0502020204030203" pitchFamily="34" charset="0"/>
                <a:cs typeface="Century Gothic"/>
              </a:rPr>
              <a:t>n</a:t>
            </a:r>
            <a:r>
              <a:rPr sz="2800" dirty="0">
                <a:solidFill>
                  <a:srgbClr val="595959"/>
                </a:solidFill>
                <a:latin typeface="Lato" panose="020F0502020204030203" pitchFamily="34" charset="0"/>
                <a:cs typeface="Century Gothic"/>
              </a:rPr>
              <a:t>al</a:t>
            </a:r>
            <a:r>
              <a:rPr sz="2800" spc="-5" dirty="0">
                <a:solidFill>
                  <a:srgbClr val="595959"/>
                </a:solidFill>
                <a:latin typeface="Lato" panose="020F0502020204030203" pitchFamily="34" charset="0"/>
                <a:cs typeface="Century Gothic"/>
              </a:rPr>
              <a:t> </a:t>
            </a:r>
            <a:r>
              <a:rPr sz="2800" dirty="0">
                <a:solidFill>
                  <a:srgbClr val="595959"/>
                </a:solidFill>
                <a:latin typeface="Lato" panose="020F0502020204030203" pitchFamily="34" charset="0"/>
                <a:cs typeface="Century Gothic"/>
              </a:rPr>
              <a:t>da</a:t>
            </a:r>
            <a:r>
              <a:rPr sz="2800" spc="-10" dirty="0">
                <a:solidFill>
                  <a:srgbClr val="595959"/>
                </a:solidFill>
                <a:latin typeface="Lato" panose="020F0502020204030203" pitchFamily="34" charset="0"/>
                <a:cs typeface="Century Gothic"/>
              </a:rPr>
              <a:t>t</a:t>
            </a:r>
            <a:r>
              <a:rPr sz="2800" dirty="0">
                <a:solidFill>
                  <a:srgbClr val="595959"/>
                </a:solidFill>
                <a:latin typeface="Lato" panose="020F0502020204030203" pitchFamily="34" charset="0"/>
                <a:cs typeface="Century Gothic"/>
              </a:rPr>
              <a:t>a</a:t>
            </a:r>
            <a:r>
              <a:rPr sz="2800" spc="-5" dirty="0">
                <a:solidFill>
                  <a:srgbClr val="595959"/>
                </a:solidFill>
                <a:latin typeface="Lato" panose="020F0502020204030203" pitchFamily="34" charset="0"/>
                <a:cs typeface="Century Gothic"/>
              </a:rPr>
              <a:t> </a:t>
            </a:r>
            <a:r>
              <a:rPr sz="2800" dirty="0">
                <a:solidFill>
                  <a:srgbClr val="595959"/>
                </a:solidFill>
                <a:latin typeface="Lato" panose="020F0502020204030203" pitchFamily="34" charset="0"/>
                <a:cs typeface="Century Gothic"/>
              </a:rPr>
              <a:t>s</a:t>
            </a:r>
            <a:r>
              <a:rPr sz="2800" spc="-10" dirty="0">
                <a:solidFill>
                  <a:srgbClr val="595959"/>
                </a:solidFill>
                <a:latin typeface="Lato" panose="020F0502020204030203" pitchFamily="34" charset="0"/>
                <a:cs typeface="Century Gothic"/>
              </a:rPr>
              <a:t>tructu</a:t>
            </a:r>
            <a:r>
              <a:rPr sz="2800" spc="-20" dirty="0">
                <a:solidFill>
                  <a:srgbClr val="595959"/>
                </a:solidFill>
                <a:latin typeface="Lato" panose="020F0502020204030203" pitchFamily="34" charset="0"/>
                <a:cs typeface="Century Gothic"/>
              </a:rPr>
              <a:t>r</a:t>
            </a:r>
            <a:r>
              <a:rPr sz="2800" spc="-15" dirty="0">
                <a:solidFill>
                  <a:srgbClr val="595959"/>
                </a:solidFill>
                <a:latin typeface="Lato" panose="020F0502020204030203" pitchFamily="34" charset="0"/>
                <a:cs typeface="Century Gothic"/>
              </a:rPr>
              <a:t>e</a:t>
            </a:r>
            <a:br>
              <a:rPr lang="en-US" sz="2800" spc="-15" dirty="0">
                <a:solidFill>
                  <a:srgbClr val="595959"/>
                </a:solidFill>
                <a:latin typeface="Lato" panose="020F0502020204030203" pitchFamily="34" charset="0"/>
                <a:cs typeface="Century Gothic"/>
              </a:rPr>
            </a:br>
            <a:endParaRPr lang="en-US" sz="2800" spc="-15" dirty="0">
              <a:latin typeface="Lato" panose="020F0502020204030203" pitchFamily="34" charset="0"/>
              <a:cs typeface="Century Gothic"/>
            </a:endParaRPr>
          </a:p>
          <a:p>
            <a:pPr marL="12700"/>
            <a:r>
              <a:rPr sz="2800" dirty="0">
                <a:solidFill>
                  <a:srgbClr val="595959"/>
                </a:solidFill>
                <a:latin typeface="Lato" panose="020F0502020204030203" pitchFamily="34" charset="0"/>
                <a:cs typeface="Century Gothic"/>
              </a:rPr>
              <a:t>O</a:t>
            </a:r>
            <a:r>
              <a:rPr sz="2800" spc="-15" dirty="0">
                <a:solidFill>
                  <a:srgbClr val="595959"/>
                </a:solidFill>
                <a:latin typeface="Lato" panose="020F0502020204030203" pitchFamily="34" charset="0"/>
                <a:cs typeface="Century Gothic"/>
              </a:rPr>
              <a:t>ne</a:t>
            </a:r>
            <a:r>
              <a:rPr sz="2800" spc="-5" dirty="0">
                <a:solidFill>
                  <a:srgbClr val="595959"/>
                </a:solidFill>
                <a:latin typeface="Lato" panose="020F0502020204030203" pitchFamily="34" charset="0"/>
                <a:cs typeface="Century Gothic"/>
              </a:rPr>
              <a:t> </a:t>
            </a:r>
            <a:r>
              <a:rPr sz="2800" dirty="0">
                <a:solidFill>
                  <a:srgbClr val="595959"/>
                </a:solidFill>
                <a:latin typeface="Lato" panose="020F0502020204030203" pitchFamily="34" charset="0"/>
                <a:cs typeface="Century Gothic"/>
              </a:rPr>
              <a:t>bl</a:t>
            </a:r>
            <a:r>
              <a:rPr sz="2800" spc="-15" dirty="0">
                <a:solidFill>
                  <a:srgbClr val="595959"/>
                </a:solidFill>
                <a:latin typeface="Lato" panose="020F0502020204030203" pitchFamily="34" charset="0"/>
                <a:cs typeface="Century Gothic"/>
              </a:rPr>
              <a:t>ock</a:t>
            </a:r>
            <a:r>
              <a:rPr sz="2800" spc="-5" dirty="0">
                <a:solidFill>
                  <a:srgbClr val="595959"/>
                </a:solidFill>
                <a:latin typeface="Lato" panose="020F0502020204030203" pitchFamily="34" charset="0"/>
                <a:cs typeface="Century Gothic"/>
              </a:rPr>
              <a:t> </a:t>
            </a:r>
            <a:r>
              <a:rPr sz="2800" spc="-15" dirty="0">
                <a:solidFill>
                  <a:srgbClr val="595959"/>
                </a:solidFill>
                <a:latin typeface="Lato" panose="020F0502020204030203" pitchFamily="34" charset="0"/>
                <a:cs typeface="Century Gothic"/>
              </a:rPr>
              <a:t>of</a:t>
            </a:r>
            <a:r>
              <a:rPr sz="2800" spc="-5" dirty="0">
                <a:solidFill>
                  <a:srgbClr val="595959"/>
                </a:solidFill>
                <a:latin typeface="Lato" panose="020F0502020204030203" pitchFamily="34" charset="0"/>
                <a:cs typeface="Century Gothic"/>
              </a:rPr>
              <a:t> </a:t>
            </a:r>
            <a:r>
              <a:rPr sz="2800" dirty="0">
                <a:solidFill>
                  <a:srgbClr val="595959"/>
                </a:solidFill>
                <a:latin typeface="Lato" panose="020F0502020204030203" pitchFamily="34" charset="0"/>
                <a:cs typeface="Century Gothic"/>
              </a:rPr>
              <a:t>da</a:t>
            </a:r>
            <a:r>
              <a:rPr sz="2800" spc="-10" dirty="0">
                <a:solidFill>
                  <a:srgbClr val="595959"/>
                </a:solidFill>
                <a:latin typeface="Lato" panose="020F0502020204030203" pitchFamily="34" charset="0"/>
                <a:cs typeface="Century Gothic"/>
              </a:rPr>
              <a:t>t</a:t>
            </a:r>
            <a:r>
              <a:rPr sz="2800" dirty="0">
                <a:solidFill>
                  <a:srgbClr val="595959"/>
                </a:solidFill>
                <a:latin typeface="Lato" panose="020F0502020204030203" pitchFamily="34" charset="0"/>
                <a:cs typeface="Century Gothic"/>
              </a:rPr>
              <a:t>a</a:t>
            </a:r>
            <a:r>
              <a:rPr sz="2800" spc="-5" dirty="0">
                <a:solidFill>
                  <a:srgbClr val="595959"/>
                </a:solidFill>
                <a:latin typeface="Lato" panose="020F0502020204030203" pitchFamily="34" charset="0"/>
                <a:cs typeface="Century Gothic"/>
              </a:rPr>
              <a:t> </a:t>
            </a:r>
            <a:r>
              <a:rPr sz="2800" dirty="0">
                <a:solidFill>
                  <a:srgbClr val="595959"/>
                </a:solidFill>
                <a:latin typeface="Lato" panose="020F0502020204030203" pitchFamily="34" charset="0"/>
                <a:cs typeface="Century Gothic"/>
              </a:rPr>
              <a:t>a</a:t>
            </a:r>
            <a:r>
              <a:rPr sz="2800" spc="-20" dirty="0">
                <a:solidFill>
                  <a:srgbClr val="595959"/>
                </a:solidFill>
                <a:latin typeface="Lato" panose="020F0502020204030203" pitchFamily="34" charset="0"/>
                <a:cs typeface="Century Gothic"/>
              </a:rPr>
              <a:t>r</a:t>
            </a:r>
            <a:r>
              <a:rPr sz="2800" spc="-15" dirty="0">
                <a:solidFill>
                  <a:srgbClr val="595959"/>
                </a:solidFill>
                <a:latin typeface="Lato" panose="020F0502020204030203" pitchFamily="34" charset="0"/>
                <a:cs typeface="Century Gothic"/>
              </a:rPr>
              <a:t>e</a:t>
            </a:r>
            <a:r>
              <a:rPr sz="2800" spc="-5" dirty="0">
                <a:solidFill>
                  <a:srgbClr val="595959"/>
                </a:solidFill>
                <a:latin typeface="Lato" panose="020F0502020204030203" pitchFamily="34" charset="0"/>
                <a:cs typeface="Century Gothic"/>
              </a:rPr>
              <a:t> </a:t>
            </a:r>
            <a:r>
              <a:rPr sz="2800" spc="-15" dirty="0">
                <a:solidFill>
                  <a:srgbClr val="595959"/>
                </a:solidFill>
                <a:latin typeface="Lato" panose="020F0502020204030203" pitchFamily="34" charset="0"/>
                <a:cs typeface="Century Gothic"/>
              </a:rPr>
              <a:t>the</a:t>
            </a:r>
            <a:r>
              <a:rPr sz="2800" spc="-5" dirty="0">
                <a:solidFill>
                  <a:srgbClr val="595959"/>
                </a:solidFill>
                <a:latin typeface="Lato" panose="020F0502020204030203" pitchFamily="34" charset="0"/>
                <a:cs typeface="Century Gothic"/>
              </a:rPr>
              <a:t> </a:t>
            </a:r>
            <a:r>
              <a:rPr sz="2800" dirty="0">
                <a:solidFill>
                  <a:srgbClr val="595959"/>
                </a:solidFill>
                <a:latin typeface="Lato" panose="020F0502020204030203" pitchFamily="34" charset="0"/>
                <a:cs typeface="Century Gothic"/>
              </a:rPr>
              <a:t>v</a:t>
            </a:r>
            <a:r>
              <a:rPr sz="2800" spc="-10" dirty="0">
                <a:solidFill>
                  <a:srgbClr val="595959"/>
                </a:solidFill>
                <a:latin typeface="Lato" panose="020F0502020204030203" pitchFamily="34" charset="0"/>
                <a:cs typeface="Century Gothic"/>
              </a:rPr>
              <a:t>ert</a:t>
            </a:r>
            <a:r>
              <a:rPr sz="2800" dirty="0">
                <a:solidFill>
                  <a:srgbClr val="595959"/>
                </a:solidFill>
                <a:latin typeface="Lato" panose="020F0502020204030203" pitchFamily="34" charset="0"/>
                <a:cs typeface="Century Gothic"/>
              </a:rPr>
              <a:t>i</a:t>
            </a:r>
            <a:r>
              <a:rPr sz="2800" spc="-15" dirty="0">
                <a:solidFill>
                  <a:srgbClr val="595959"/>
                </a:solidFill>
                <a:latin typeface="Lato" panose="020F0502020204030203" pitchFamily="34" charset="0"/>
                <a:cs typeface="Century Gothic"/>
              </a:rPr>
              <a:t>ce</a:t>
            </a:r>
            <a:r>
              <a:rPr sz="2800" dirty="0">
                <a:solidFill>
                  <a:srgbClr val="595959"/>
                </a:solidFill>
                <a:latin typeface="Lato" panose="020F0502020204030203" pitchFamily="34" charset="0"/>
                <a:cs typeface="Century Gothic"/>
              </a:rPr>
              <a:t>s</a:t>
            </a:r>
            <a:endParaRPr lang="en-US" sz="2800" dirty="0">
              <a:latin typeface="Lato" panose="020F0502020204030203" pitchFamily="34" charset="0"/>
              <a:cs typeface="Century Gothic"/>
            </a:endParaRPr>
          </a:p>
          <a:p>
            <a:pPr marL="755616" lvl="1" indent="-285750">
              <a:buFont typeface="Arial" panose="020B0604020202020204" pitchFamily="34" charset="0"/>
              <a:buChar char="•"/>
            </a:pPr>
            <a:r>
              <a:rPr sz="2400" dirty="0">
                <a:solidFill>
                  <a:srgbClr val="595959"/>
                </a:solidFill>
                <a:latin typeface="Lato" panose="020F0502020204030203" pitchFamily="34" charset="0"/>
                <a:cs typeface="Century Gothic"/>
              </a:rPr>
              <a:t>Ea</a:t>
            </a:r>
            <a:r>
              <a:rPr sz="2400" spc="-15" dirty="0">
                <a:solidFill>
                  <a:srgbClr val="595959"/>
                </a:solidFill>
                <a:latin typeface="Lato" panose="020F0502020204030203" pitchFamily="34" charset="0"/>
                <a:cs typeface="Century Gothic"/>
              </a:rPr>
              <a:t>ch</a:t>
            </a:r>
            <a:r>
              <a:rPr sz="2400" spc="-5" dirty="0">
                <a:solidFill>
                  <a:srgbClr val="595959"/>
                </a:solidFill>
                <a:latin typeface="Lato" panose="020F0502020204030203" pitchFamily="34" charset="0"/>
                <a:cs typeface="Century Gothic"/>
              </a:rPr>
              <a:t> </a:t>
            </a:r>
            <a:r>
              <a:rPr sz="2400" dirty="0">
                <a:solidFill>
                  <a:srgbClr val="595959"/>
                </a:solidFill>
                <a:latin typeface="Lato" panose="020F0502020204030203" pitchFamily="34" charset="0"/>
                <a:cs typeface="Century Gothic"/>
              </a:rPr>
              <a:t>v</a:t>
            </a:r>
            <a:r>
              <a:rPr sz="2400" spc="-10" dirty="0">
                <a:solidFill>
                  <a:srgbClr val="595959"/>
                </a:solidFill>
                <a:latin typeface="Lato" panose="020F0502020204030203" pitchFamily="34" charset="0"/>
                <a:cs typeface="Century Gothic"/>
              </a:rPr>
              <a:t>ertex</a:t>
            </a:r>
            <a:r>
              <a:rPr sz="2400" spc="-5" dirty="0">
                <a:solidFill>
                  <a:srgbClr val="595959"/>
                </a:solidFill>
                <a:latin typeface="Lato" panose="020F0502020204030203" pitchFamily="34" charset="0"/>
                <a:cs typeface="Century Gothic"/>
              </a:rPr>
              <a:t> </a:t>
            </a:r>
            <a:r>
              <a:rPr sz="2400" dirty="0">
                <a:solidFill>
                  <a:srgbClr val="595959"/>
                </a:solidFill>
                <a:latin typeface="Lato" panose="020F0502020204030203" pitchFamily="34" charset="0"/>
                <a:cs typeface="Century Gothic"/>
              </a:rPr>
              <a:t>is</a:t>
            </a:r>
            <a:r>
              <a:rPr sz="2400" spc="-5" dirty="0">
                <a:solidFill>
                  <a:srgbClr val="595959"/>
                </a:solidFill>
                <a:latin typeface="Lato" panose="020F0502020204030203" pitchFamily="34" charset="0"/>
                <a:cs typeface="Century Gothic"/>
              </a:rPr>
              <a:t> </a:t>
            </a:r>
            <a:r>
              <a:rPr sz="2400" dirty="0">
                <a:solidFill>
                  <a:srgbClr val="595959"/>
                </a:solidFill>
                <a:latin typeface="Lato" panose="020F0502020204030203" pitchFamily="34" charset="0"/>
                <a:cs typeface="Century Gothic"/>
              </a:rPr>
              <a:t>a</a:t>
            </a:r>
            <a:r>
              <a:rPr sz="2400" spc="-5" dirty="0">
                <a:solidFill>
                  <a:srgbClr val="595959"/>
                </a:solidFill>
                <a:latin typeface="Lato" panose="020F0502020204030203" pitchFamily="34" charset="0"/>
                <a:cs typeface="Century Gothic"/>
              </a:rPr>
              <a:t> </a:t>
            </a:r>
            <a:r>
              <a:rPr sz="2400" dirty="0">
                <a:solidFill>
                  <a:srgbClr val="595959"/>
                </a:solidFill>
                <a:latin typeface="Lato" panose="020F0502020204030203" pitchFamily="34" charset="0"/>
                <a:cs typeface="Century Gothic"/>
              </a:rPr>
              <a:t>s</a:t>
            </a:r>
            <a:r>
              <a:rPr sz="2400" spc="-10" dirty="0">
                <a:solidFill>
                  <a:srgbClr val="595959"/>
                </a:solidFill>
                <a:latin typeface="Lato" panose="020F0502020204030203" pitchFamily="34" charset="0"/>
                <a:cs typeface="Century Gothic"/>
              </a:rPr>
              <a:t>et</a:t>
            </a:r>
            <a:r>
              <a:rPr sz="2400" spc="-5" dirty="0">
                <a:solidFill>
                  <a:srgbClr val="595959"/>
                </a:solidFill>
                <a:latin typeface="Lato" panose="020F0502020204030203" pitchFamily="34" charset="0"/>
                <a:cs typeface="Century Gothic"/>
              </a:rPr>
              <a:t> </a:t>
            </a:r>
            <a:r>
              <a:rPr sz="2400" spc="-10" dirty="0">
                <a:solidFill>
                  <a:srgbClr val="595959"/>
                </a:solidFill>
                <a:latin typeface="Lato" panose="020F0502020204030203" pitchFamily="34" charset="0"/>
                <a:cs typeface="Century Gothic"/>
              </a:rPr>
              <a:t>of</a:t>
            </a:r>
            <a:r>
              <a:rPr sz="2400" spc="-5" dirty="0">
                <a:solidFill>
                  <a:srgbClr val="595959"/>
                </a:solidFill>
                <a:latin typeface="Lato" panose="020F0502020204030203" pitchFamily="34" charset="0"/>
                <a:cs typeface="Century Gothic"/>
              </a:rPr>
              <a:t> </a:t>
            </a:r>
            <a:r>
              <a:rPr sz="2400" dirty="0">
                <a:solidFill>
                  <a:srgbClr val="595959"/>
                </a:solidFill>
                <a:latin typeface="Lato" panose="020F0502020204030203" pitchFamily="34" charset="0"/>
                <a:cs typeface="Century Gothic"/>
              </a:rPr>
              <a:t>3</a:t>
            </a:r>
            <a:r>
              <a:rPr sz="2400" spc="-5" dirty="0">
                <a:solidFill>
                  <a:srgbClr val="595959"/>
                </a:solidFill>
                <a:latin typeface="Lato" panose="020F0502020204030203" pitchFamily="34" charset="0"/>
                <a:cs typeface="Century Gothic"/>
              </a:rPr>
              <a:t> </a:t>
            </a:r>
            <a:r>
              <a:rPr sz="2400" spc="-15" dirty="0">
                <a:solidFill>
                  <a:srgbClr val="595959"/>
                </a:solidFill>
                <a:latin typeface="Lato" panose="020F0502020204030203" pitchFamily="34" charset="0"/>
                <a:cs typeface="Century Gothic"/>
              </a:rPr>
              <a:t>coo</a:t>
            </a:r>
            <a:r>
              <a:rPr sz="2400" spc="-25" dirty="0">
                <a:solidFill>
                  <a:srgbClr val="595959"/>
                </a:solidFill>
                <a:latin typeface="Lato" panose="020F0502020204030203" pitchFamily="34" charset="0"/>
                <a:cs typeface="Century Gothic"/>
              </a:rPr>
              <a:t>r</a:t>
            </a:r>
            <a:r>
              <a:rPr sz="2400" dirty="0">
                <a:solidFill>
                  <a:srgbClr val="595959"/>
                </a:solidFill>
                <a:latin typeface="Lato" panose="020F0502020204030203" pitchFamily="34" charset="0"/>
                <a:cs typeface="Century Gothic"/>
              </a:rPr>
              <a:t>di</a:t>
            </a:r>
            <a:r>
              <a:rPr sz="2400" spc="-15" dirty="0">
                <a:solidFill>
                  <a:srgbClr val="595959"/>
                </a:solidFill>
                <a:latin typeface="Lato" panose="020F0502020204030203" pitchFamily="34" charset="0"/>
                <a:cs typeface="Century Gothic"/>
              </a:rPr>
              <a:t>n</a:t>
            </a:r>
            <a:r>
              <a:rPr sz="2400" dirty="0">
                <a:solidFill>
                  <a:srgbClr val="595959"/>
                </a:solidFill>
                <a:latin typeface="Lato" panose="020F0502020204030203" pitchFamily="34" charset="0"/>
                <a:cs typeface="Century Gothic"/>
              </a:rPr>
              <a:t>a</a:t>
            </a:r>
            <a:r>
              <a:rPr sz="2400" spc="-10" dirty="0">
                <a:solidFill>
                  <a:srgbClr val="595959"/>
                </a:solidFill>
                <a:latin typeface="Lato" panose="020F0502020204030203" pitchFamily="34" charset="0"/>
                <a:cs typeface="Century Gothic"/>
              </a:rPr>
              <a:t>te</a:t>
            </a:r>
            <a:r>
              <a:rPr sz="2400" dirty="0">
                <a:solidFill>
                  <a:srgbClr val="595959"/>
                </a:solidFill>
                <a:latin typeface="Lato" panose="020F0502020204030203" pitchFamily="34" charset="0"/>
                <a:cs typeface="Century Gothic"/>
              </a:rPr>
              <a:t>s</a:t>
            </a:r>
            <a:endParaRPr lang="en-US" sz="2400" dirty="0">
              <a:latin typeface="Lato" panose="020F0502020204030203" pitchFamily="34" charset="0"/>
              <a:cs typeface="Century Gothic"/>
            </a:endParaRPr>
          </a:p>
          <a:p>
            <a:pPr marL="755616" lvl="1" indent="-285750">
              <a:buFont typeface="Arial" panose="020B0604020202020204" pitchFamily="34" charset="0"/>
              <a:buChar char="•"/>
            </a:pPr>
            <a:r>
              <a:rPr sz="2400" dirty="0">
                <a:solidFill>
                  <a:srgbClr val="595959"/>
                </a:solidFill>
                <a:latin typeface="Lato" panose="020F0502020204030203" pitchFamily="34" charset="0"/>
                <a:cs typeface="Century Gothic"/>
              </a:rPr>
              <a:t>O</a:t>
            </a:r>
            <a:r>
              <a:rPr sz="2400" spc="-10" dirty="0">
                <a:solidFill>
                  <a:srgbClr val="595959"/>
                </a:solidFill>
                <a:latin typeface="Lato" panose="020F0502020204030203" pitchFamily="34" charset="0"/>
                <a:cs typeface="Century Gothic"/>
              </a:rPr>
              <a:t>ften</a:t>
            </a:r>
            <a:r>
              <a:rPr sz="2400" spc="-5" dirty="0">
                <a:solidFill>
                  <a:srgbClr val="595959"/>
                </a:solidFill>
                <a:latin typeface="Lato" panose="020F0502020204030203" pitchFamily="34" charset="0"/>
                <a:cs typeface="Century Gothic"/>
              </a:rPr>
              <a:t> </a:t>
            </a:r>
            <a:r>
              <a:rPr sz="2400" spc="-20" dirty="0">
                <a:solidFill>
                  <a:srgbClr val="595959"/>
                </a:solidFill>
                <a:latin typeface="Lato" panose="020F0502020204030203" pitchFamily="34" charset="0"/>
                <a:cs typeface="Century Gothic"/>
              </a:rPr>
              <a:t>r</a:t>
            </a:r>
            <a:r>
              <a:rPr sz="2400" spc="-10" dirty="0">
                <a:solidFill>
                  <a:srgbClr val="595959"/>
                </a:solidFill>
                <a:latin typeface="Lato" panose="020F0502020204030203" pitchFamily="34" charset="0"/>
                <a:cs typeface="Century Gothic"/>
              </a:rPr>
              <a:t>efer</a:t>
            </a:r>
            <a:r>
              <a:rPr sz="2400" spc="-20" dirty="0">
                <a:solidFill>
                  <a:srgbClr val="595959"/>
                </a:solidFill>
                <a:latin typeface="Lato" panose="020F0502020204030203" pitchFamily="34" charset="0"/>
                <a:cs typeface="Century Gothic"/>
              </a:rPr>
              <a:t>r</a:t>
            </a:r>
            <a:r>
              <a:rPr sz="2400" spc="-15" dirty="0">
                <a:solidFill>
                  <a:srgbClr val="595959"/>
                </a:solidFill>
                <a:latin typeface="Lato" panose="020F0502020204030203" pitchFamily="34" charset="0"/>
                <a:cs typeface="Century Gothic"/>
              </a:rPr>
              <a:t>e</a:t>
            </a:r>
            <a:r>
              <a:rPr sz="2400" dirty="0">
                <a:solidFill>
                  <a:srgbClr val="595959"/>
                </a:solidFill>
                <a:latin typeface="Lato" panose="020F0502020204030203" pitchFamily="34" charset="0"/>
                <a:cs typeface="Century Gothic"/>
              </a:rPr>
              <a:t>d</a:t>
            </a:r>
            <a:r>
              <a:rPr sz="2400" spc="-5" dirty="0">
                <a:solidFill>
                  <a:srgbClr val="595959"/>
                </a:solidFill>
                <a:latin typeface="Lato" panose="020F0502020204030203" pitchFamily="34" charset="0"/>
                <a:cs typeface="Century Gothic"/>
              </a:rPr>
              <a:t> </a:t>
            </a:r>
            <a:r>
              <a:rPr sz="2400" spc="-10" dirty="0">
                <a:solidFill>
                  <a:srgbClr val="595959"/>
                </a:solidFill>
                <a:latin typeface="Lato" panose="020F0502020204030203" pitchFamily="34" charset="0"/>
                <a:cs typeface="Century Gothic"/>
              </a:rPr>
              <a:t>to</a:t>
            </a:r>
            <a:r>
              <a:rPr sz="2400" spc="-5" dirty="0">
                <a:solidFill>
                  <a:srgbClr val="595959"/>
                </a:solidFill>
                <a:latin typeface="Lato" panose="020F0502020204030203" pitchFamily="34" charset="0"/>
                <a:cs typeface="Century Gothic"/>
              </a:rPr>
              <a:t> </a:t>
            </a:r>
            <a:r>
              <a:rPr sz="2400" dirty="0">
                <a:solidFill>
                  <a:srgbClr val="595959"/>
                </a:solidFill>
                <a:latin typeface="Lato" panose="020F0502020204030203" pitchFamily="34" charset="0"/>
                <a:cs typeface="Century Gothic"/>
              </a:rPr>
              <a:t>as</a:t>
            </a:r>
            <a:r>
              <a:rPr sz="2400" spc="-5" dirty="0">
                <a:solidFill>
                  <a:srgbClr val="595959"/>
                </a:solidFill>
                <a:latin typeface="Lato" panose="020F0502020204030203" pitchFamily="34" charset="0"/>
                <a:cs typeface="Century Gothic"/>
              </a:rPr>
              <a:t> </a:t>
            </a:r>
            <a:r>
              <a:rPr sz="2400" spc="-15" dirty="0">
                <a:solidFill>
                  <a:srgbClr val="595959"/>
                </a:solidFill>
                <a:latin typeface="Lato" panose="020F0502020204030203" pitchFamily="34" charset="0"/>
                <a:cs typeface="Century Gothic"/>
              </a:rPr>
              <a:t>the</a:t>
            </a:r>
            <a:r>
              <a:rPr sz="2400" spc="-5" dirty="0">
                <a:solidFill>
                  <a:srgbClr val="595959"/>
                </a:solidFill>
                <a:latin typeface="Lato" panose="020F0502020204030203" pitchFamily="34" charset="0"/>
                <a:cs typeface="Century Gothic"/>
              </a:rPr>
              <a:t> </a:t>
            </a:r>
            <a:r>
              <a:rPr sz="2400" spc="-15" dirty="0">
                <a:solidFill>
                  <a:srgbClr val="595959"/>
                </a:solidFill>
                <a:latin typeface="Lato" panose="020F0502020204030203" pitchFamily="34" charset="0"/>
                <a:cs typeface="Century Gothic"/>
              </a:rPr>
              <a:t>geometr</a:t>
            </a:r>
            <a:r>
              <a:rPr sz="2400" dirty="0">
                <a:solidFill>
                  <a:srgbClr val="595959"/>
                </a:solidFill>
                <a:latin typeface="Lato" panose="020F0502020204030203" pitchFamily="34" charset="0"/>
                <a:cs typeface="Century Gothic"/>
              </a:rPr>
              <a:t>y</a:t>
            </a:r>
            <a:r>
              <a:rPr sz="2400" spc="-5" dirty="0">
                <a:solidFill>
                  <a:srgbClr val="595959"/>
                </a:solidFill>
                <a:latin typeface="Lato" panose="020F0502020204030203" pitchFamily="34" charset="0"/>
                <a:cs typeface="Century Gothic"/>
              </a:rPr>
              <a:t> </a:t>
            </a:r>
            <a:r>
              <a:rPr sz="2400" spc="-10" dirty="0">
                <a:solidFill>
                  <a:srgbClr val="595959"/>
                </a:solidFill>
                <a:latin typeface="Lato" panose="020F0502020204030203" pitchFamily="34" charset="0"/>
                <a:cs typeface="Century Gothic"/>
              </a:rPr>
              <a:t>of</a:t>
            </a:r>
            <a:r>
              <a:rPr sz="2400" spc="-5" dirty="0">
                <a:solidFill>
                  <a:srgbClr val="595959"/>
                </a:solidFill>
                <a:latin typeface="Lato" panose="020F0502020204030203" pitchFamily="34" charset="0"/>
                <a:cs typeface="Century Gothic"/>
              </a:rPr>
              <a:t> </a:t>
            </a:r>
            <a:r>
              <a:rPr sz="2400" spc="-15" dirty="0">
                <a:solidFill>
                  <a:srgbClr val="595959"/>
                </a:solidFill>
                <a:latin typeface="Lato" panose="020F0502020204030203" pitchFamily="34" charset="0"/>
                <a:cs typeface="Century Gothic"/>
              </a:rPr>
              <a:t>the</a:t>
            </a:r>
            <a:r>
              <a:rPr sz="2400" spc="-5" dirty="0">
                <a:solidFill>
                  <a:srgbClr val="595959"/>
                </a:solidFill>
                <a:latin typeface="Lato" panose="020F0502020204030203" pitchFamily="34" charset="0"/>
                <a:cs typeface="Century Gothic"/>
              </a:rPr>
              <a:t> </a:t>
            </a:r>
            <a:r>
              <a:rPr sz="2400" spc="-15" dirty="0">
                <a:solidFill>
                  <a:srgbClr val="595959"/>
                </a:solidFill>
                <a:latin typeface="Lato" panose="020F0502020204030203" pitchFamily="34" charset="0"/>
                <a:cs typeface="Century Gothic"/>
              </a:rPr>
              <a:t>me</a:t>
            </a:r>
            <a:r>
              <a:rPr sz="2400" dirty="0">
                <a:solidFill>
                  <a:srgbClr val="595959"/>
                </a:solidFill>
                <a:latin typeface="Lato" panose="020F0502020204030203" pitchFamily="34" charset="0"/>
                <a:cs typeface="Century Gothic"/>
              </a:rPr>
              <a:t>s</a:t>
            </a:r>
            <a:r>
              <a:rPr sz="2400" spc="-15" dirty="0">
                <a:solidFill>
                  <a:srgbClr val="595959"/>
                </a:solidFill>
                <a:latin typeface="Lato" panose="020F0502020204030203" pitchFamily="34" charset="0"/>
                <a:cs typeface="Century Gothic"/>
              </a:rPr>
              <a:t>h</a:t>
            </a:r>
            <a:endParaRPr lang="en-US" sz="2400" spc="-15" dirty="0">
              <a:solidFill>
                <a:srgbClr val="595959"/>
              </a:solidFill>
              <a:latin typeface="Lato" panose="020F0502020204030203" pitchFamily="34" charset="0"/>
              <a:cs typeface="Century Gothic"/>
            </a:endParaRPr>
          </a:p>
          <a:p>
            <a:pPr marL="469866" lvl="1"/>
            <a:endParaRPr lang="en-US" sz="2400" dirty="0">
              <a:latin typeface="Lato" panose="020F0502020204030203" pitchFamily="34" charset="0"/>
              <a:cs typeface="Century Gothic"/>
            </a:endParaRPr>
          </a:p>
          <a:p>
            <a:pPr marL="12700"/>
            <a:r>
              <a:rPr sz="2800" spc="-15" dirty="0">
                <a:solidFill>
                  <a:srgbClr val="595959"/>
                </a:solidFill>
                <a:latin typeface="Lato" panose="020F0502020204030203" pitchFamily="34" charset="0"/>
                <a:cs typeface="Century Gothic"/>
              </a:rPr>
              <a:t>Another</a:t>
            </a:r>
            <a:r>
              <a:rPr sz="2800" spc="-5" dirty="0">
                <a:solidFill>
                  <a:srgbClr val="595959"/>
                </a:solidFill>
                <a:latin typeface="Lato" panose="020F0502020204030203" pitchFamily="34" charset="0"/>
                <a:cs typeface="Century Gothic"/>
              </a:rPr>
              <a:t> </a:t>
            </a:r>
            <a:r>
              <a:rPr sz="2800" dirty="0">
                <a:solidFill>
                  <a:srgbClr val="595959"/>
                </a:solidFill>
                <a:latin typeface="Lato" panose="020F0502020204030203" pitchFamily="34" charset="0"/>
                <a:cs typeface="Century Gothic"/>
              </a:rPr>
              <a:t>bl</a:t>
            </a:r>
            <a:r>
              <a:rPr sz="2800" spc="-15" dirty="0">
                <a:solidFill>
                  <a:srgbClr val="595959"/>
                </a:solidFill>
                <a:latin typeface="Lato" panose="020F0502020204030203" pitchFamily="34" charset="0"/>
                <a:cs typeface="Century Gothic"/>
              </a:rPr>
              <a:t>ock</a:t>
            </a:r>
            <a:r>
              <a:rPr sz="2800" spc="-5" dirty="0">
                <a:solidFill>
                  <a:srgbClr val="595959"/>
                </a:solidFill>
                <a:latin typeface="Lato" panose="020F0502020204030203" pitchFamily="34" charset="0"/>
                <a:cs typeface="Century Gothic"/>
              </a:rPr>
              <a:t> </a:t>
            </a:r>
            <a:r>
              <a:rPr sz="2800" spc="-15" dirty="0">
                <a:solidFill>
                  <a:srgbClr val="595959"/>
                </a:solidFill>
                <a:latin typeface="Lato" panose="020F0502020204030203" pitchFamily="34" charset="0"/>
                <a:cs typeface="Century Gothic"/>
              </a:rPr>
              <a:t>of</a:t>
            </a:r>
            <a:r>
              <a:rPr sz="2800" spc="-5" dirty="0">
                <a:solidFill>
                  <a:srgbClr val="595959"/>
                </a:solidFill>
                <a:latin typeface="Lato" panose="020F0502020204030203" pitchFamily="34" charset="0"/>
                <a:cs typeface="Century Gothic"/>
              </a:rPr>
              <a:t> </a:t>
            </a:r>
            <a:r>
              <a:rPr sz="2800" dirty="0">
                <a:solidFill>
                  <a:srgbClr val="595959"/>
                </a:solidFill>
                <a:latin typeface="Lato" panose="020F0502020204030203" pitchFamily="34" charset="0"/>
                <a:cs typeface="Century Gothic"/>
              </a:rPr>
              <a:t>da</a:t>
            </a:r>
            <a:r>
              <a:rPr sz="2800" spc="-10" dirty="0">
                <a:solidFill>
                  <a:srgbClr val="595959"/>
                </a:solidFill>
                <a:latin typeface="Lato" panose="020F0502020204030203" pitchFamily="34" charset="0"/>
                <a:cs typeface="Century Gothic"/>
              </a:rPr>
              <a:t>t</a:t>
            </a:r>
            <a:r>
              <a:rPr sz="2800" dirty="0">
                <a:solidFill>
                  <a:srgbClr val="595959"/>
                </a:solidFill>
                <a:latin typeface="Lato" panose="020F0502020204030203" pitchFamily="34" charset="0"/>
                <a:cs typeface="Century Gothic"/>
              </a:rPr>
              <a:t>a</a:t>
            </a:r>
            <a:r>
              <a:rPr sz="2800" spc="-5" dirty="0">
                <a:solidFill>
                  <a:srgbClr val="595959"/>
                </a:solidFill>
                <a:latin typeface="Lato" panose="020F0502020204030203" pitchFamily="34" charset="0"/>
                <a:cs typeface="Century Gothic"/>
              </a:rPr>
              <a:t> </a:t>
            </a:r>
            <a:r>
              <a:rPr sz="2800" dirty="0">
                <a:solidFill>
                  <a:srgbClr val="595959"/>
                </a:solidFill>
                <a:latin typeface="Lato" panose="020F0502020204030203" pitchFamily="34" charset="0"/>
                <a:cs typeface="Century Gothic"/>
              </a:rPr>
              <a:t>is</a:t>
            </a:r>
            <a:r>
              <a:rPr sz="2800" spc="-5" dirty="0">
                <a:solidFill>
                  <a:srgbClr val="595959"/>
                </a:solidFill>
                <a:latin typeface="Lato" panose="020F0502020204030203" pitchFamily="34" charset="0"/>
                <a:cs typeface="Century Gothic"/>
              </a:rPr>
              <a:t> </a:t>
            </a:r>
            <a:r>
              <a:rPr sz="2800" spc="-15" dirty="0">
                <a:solidFill>
                  <a:srgbClr val="595959"/>
                </a:solidFill>
                <a:latin typeface="Lato" panose="020F0502020204030203" pitchFamily="34" charset="0"/>
                <a:cs typeface="Century Gothic"/>
              </a:rPr>
              <a:t>the</a:t>
            </a:r>
            <a:r>
              <a:rPr sz="2800" spc="-5" dirty="0">
                <a:solidFill>
                  <a:srgbClr val="595959"/>
                </a:solidFill>
                <a:latin typeface="Lato" panose="020F0502020204030203" pitchFamily="34" charset="0"/>
                <a:cs typeface="Century Gothic"/>
              </a:rPr>
              <a:t> </a:t>
            </a:r>
            <a:r>
              <a:rPr sz="2800" dirty="0">
                <a:solidFill>
                  <a:srgbClr val="595959"/>
                </a:solidFill>
                <a:latin typeface="Lato" panose="020F0502020204030203" pitchFamily="34" charset="0"/>
                <a:cs typeface="Century Gothic"/>
              </a:rPr>
              <a:t>s</a:t>
            </a:r>
            <a:r>
              <a:rPr sz="2800" spc="-15" dirty="0">
                <a:solidFill>
                  <a:srgbClr val="595959"/>
                </a:solidFill>
                <a:latin typeface="Lato" panose="020F0502020204030203" pitchFamily="34" charset="0"/>
                <a:cs typeface="Century Gothic"/>
              </a:rPr>
              <a:t>et</a:t>
            </a:r>
            <a:r>
              <a:rPr sz="2800" spc="-5" dirty="0">
                <a:solidFill>
                  <a:srgbClr val="595959"/>
                </a:solidFill>
                <a:latin typeface="Lato" panose="020F0502020204030203" pitchFamily="34" charset="0"/>
                <a:cs typeface="Century Gothic"/>
              </a:rPr>
              <a:t> </a:t>
            </a:r>
            <a:r>
              <a:rPr sz="2800" spc="-15" dirty="0">
                <a:solidFill>
                  <a:srgbClr val="595959"/>
                </a:solidFill>
                <a:latin typeface="Lato" panose="020F0502020204030203" pitchFamily="34" charset="0"/>
                <a:cs typeface="Century Gothic"/>
              </a:rPr>
              <a:t>of</a:t>
            </a:r>
            <a:r>
              <a:rPr sz="2800" spc="-5" dirty="0">
                <a:solidFill>
                  <a:srgbClr val="595959"/>
                </a:solidFill>
                <a:latin typeface="Lato" panose="020F0502020204030203" pitchFamily="34" charset="0"/>
                <a:cs typeface="Century Gothic"/>
              </a:rPr>
              <a:t> </a:t>
            </a:r>
            <a:r>
              <a:rPr sz="2800" spc="-10" dirty="0">
                <a:solidFill>
                  <a:srgbClr val="595959"/>
                </a:solidFill>
                <a:latin typeface="Lato" panose="020F0502020204030203" pitchFamily="34" charset="0"/>
                <a:cs typeface="Century Gothic"/>
              </a:rPr>
              <a:t>tr</a:t>
            </a:r>
            <a:r>
              <a:rPr sz="2800" dirty="0">
                <a:solidFill>
                  <a:srgbClr val="595959"/>
                </a:solidFill>
                <a:latin typeface="Lato" panose="020F0502020204030203" pitchFamily="34" charset="0"/>
                <a:cs typeface="Century Gothic"/>
              </a:rPr>
              <a:t>ia</a:t>
            </a:r>
            <a:r>
              <a:rPr sz="2800" spc="-15" dirty="0">
                <a:solidFill>
                  <a:srgbClr val="595959"/>
                </a:solidFill>
                <a:latin typeface="Lato" panose="020F0502020204030203" pitchFamily="34" charset="0"/>
                <a:cs typeface="Century Gothic"/>
              </a:rPr>
              <a:t>ng</a:t>
            </a:r>
            <a:r>
              <a:rPr sz="2800" dirty="0">
                <a:solidFill>
                  <a:srgbClr val="595959"/>
                </a:solidFill>
                <a:latin typeface="Lato" panose="020F0502020204030203" pitchFamily="34" charset="0"/>
                <a:cs typeface="Century Gothic"/>
              </a:rPr>
              <a:t>l</a:t>
            </a:r>
            <a:r>
              <a:rPr sz="2800" spc="-15" dirty="0">
                <a:solidFill>
                  <a:srgbClr val="595959"/>
                </a:solidFill>
                <a:latin typeface="Lato" panose="020F0502020204030203" pitchFamily="34" charset="0"/>
                <a:cs typeface="Century Gothic"/>
              </a:rPr>
              <a:t>e</a:t>
            </a:r>
            <a:r>
              <a:rPr sz="2800" dirty="0">
                <a:solidFill>
                  <a:srgbClr val="595959"/>
                </a:solidFill>
                <a:latin typeface="Lato" panose="020F0502020204030203" pitchFamily="34" charset="0"/>
                <a:cs typeface="Century Gothic"/>
              </a:rPr>
              <a:t>s</a:t>
            </a:r>
            <a:endParaRPr lang="en-US" sz="2800" dirty="0">
              <a:latin typeface="Lato" panose="020F0502020204030203" pitchFamily="34" charset="0"/>
              <a:cs typeface="Century Gothic"/>
            </a:endParaRPr>
          </a:p>
          <a:p>
            <a:pPr marL="755650" lvl="1" indent="-285750">
              <a:buFont typeface="Arial" panose="020B0604020202020204" pitchFamily="34" charset="0"/>
              <a:buChar char="•"/>
            </a:pPr>
            <a:r>
              <a:rPr sz="2400" dirty="0">
                <a:solidFill>
                  <a:srgbClr val="595959"/>
                </a:solidFill>
                <a:latin typeface="Lato" panose="020F0502020204030203" pitchFamily="34" charset="0"/>
                <a:cs typeface="Century Gothic"/>
              </a:rPr>
              <a:t>Ea</a:t>
            </a:r>
            <a:r>
              <a:rPr sz="2400" spc="-15" dirty="0">
                <a:solidFill>
                  <a:srgbClr val="595959"/>
                </a:solidFill>
                <a:latin typeface="Lato" panose="020F0502020204030203" pitchFamily="34" charset="0"/>
                <a:cs typeface="Century Gothic"/>
              </a:rPr>
              <a:t>ch</a:t>
            </a:r>
            <a:r>
              <a:rPr sz="2400" spc="-5" dirty="0">
                <a:solidFill>
                  <a:srgbClr val="595959"/>
                </a:solidFill>
                <a:latin typeface="Lato" panose="020F0502020204030203" pitchFamily="34" charset="0"/>
                <a:cs typeface="Century Gothic"/>
              </a:rPr>
              <a:t> </a:t>
            </a:r>
            <a:r>
              <a:rPr sz="2400" spc="-10" dirty="0">
                <a:solidFill>
                  <a:srgbClr val="595959"/>
                </a:solidFill>
                <a:latin typeface="Lato" panose="020F0502020204030203" pitchFamily="34" charset="0"/>
                <a:cs typeface="Century Gothic"/>
              </a:rPr>
              <a:t>tr</a:t>
            </a:r>
            <a:r>
              <a:rPr sz="2400" dirty="0">
                <a:solidFill>
                  <a:srgbClr val="595959"/>
                </a:solidFill>
                <a:latin typeface="Lato" panose="020F0502020204030203" pitchFamily="34" charset="0"/>
                <a:cs typeface="Century Gothic"/>
              </a:rPr>
              <a:t>ia</a:t>
            </a:r>
            <a:r>
              <a:rPr sz="2400" spc="-15" dirty="0">
                <a:solidFill>
                  <a:srgbClr val="595959"/>
                </a:solidFill>
                <a:latin typeface="Lato" panose="020F0502020204030203" pitchFamily="34" charset="0"/>
                <a:cs typeface="Century Gothic"/>
              </a:rPr>
              <a:t>ng</a:t>
            </a:r>
            <a:r>
              <a:rPr sz="2400" dirty="0">
                <a:solidFill>
                  <a:srgbClr val="595959"/>
                </a:solidFill>
                <a:latin typeface="Lato" panose="020F0502020204030203" pitchFamily="34" charset="0"/>
                <a:cs typeface="Century Gothic"/>
              </a:rPr>
              <a:t>l</a:t>
            </a:r>
            <a:r>
              <a:rPr sz="2400" spc="-15" dirty="0">
                <a:solidFill>
                  <a:srgbClr val="595959"/>
                </a:solidFill>
                <a:latin typeface="Lato" panose="020F0502020204030203" pitchFamily="34" charset="0"/>
                <a:cs typeface="Century Gothic"/>
              </a:rPr>
              <a:t>e</a:t>
            </a:r>
            <a:r>
              <a:rPr sz="2400" spc="-5" dirty="0">
                <a:solidFill>
                  <a:srgbClr val="595959"/>
                </a:solidFill>
                <a:latin typeface="Lato" panose="020F0502020204030203" pitchFamily="34" charset="0"/>
                <a:cs typeface="Century Gothic"/>
              </a:rPr>
              <a:t> </a:t>
            </a:r>
            <a:r>
              <a:rPr sz="2400" dirty="0">
                <a:solidFill>
                  <a:srgbClr val="595959"/>
                </a:solidFill>
                <a:latin typeface="Lato" panose="020F0502020204030203" pitchFamily="34" charset="0"/>
                <a:cs typeface="Century Gothic"/>
              </a:rPr>
              <a:t>is</a:t>
            </a:r>
            <a:r>
              <a:rPr sz="2400" spc="-5" dirty="0">
                <a:solidFill>
                  <a:srgbClr val="595959"/>
                </a:solidFill>
                <a:latin typeface="Lato" panose="020F0502020204030203" pitchFamily="34" charset="0"/>
                <a:cs typeface="Century Gothic"/>
              </a:rPr>
              <a:t> </a:t>
            </a:r>
            <a:r>
              <a:rPr sz="2400" dirty="0">
                <a:solidFill>
                  <a:srgbClr val="595959"/>
                </a:solidFill>
                <a:latin typeface="Lato" panose="020F0502020204030203" pitchFamily="34" charset="0"/>
                <a:cs typeface="Century Gothic"/>
              </a:rPr>
              <a:t>s</a:t>
            </a:r>
            <a:r>
              <a:rPr sz="2400" spc="-10" dirty="0">
                <a:solidFill>
                  <a:srgbClr val="595959"/>
                </a:solidFill>
                <a:latin typeface="Lato" panose="020F0502020204030203" pitchFamily="34" charset="0"/>
                <a:cs typeface="Century Gothic"/>
              </a:rPr>
              <a:t>et</a:t>
            </a:r>
            <a:r>
              <a:rPr sz="2400" spc="-5" dirty="0">
                <a:solidFill>
                  <a:srgbClr val="595959"/>
                </a:solidFill>
                <a:latin typeface="Lato" panose="020F0502020204030203" pitchFamily="34" charset="0"/>
                <a:cs typeface="Century Gothic"/>
              </a:rPr>
              <a:t> </a:t>
            </a:r>
            <a:r>
              <a:rPr sz="2400" spc="-10" dirty="0">
                <a:solidFill>
                  <a:srgbClr val="595959"/>
                </a:solidFill>
                <a:latin typeface="Lato" panose="020F0502020204030203" pitchFamily="34" charset="0"/>
                <a:cs typeface="Century Gothic"/>
              </a:rPr>
              <a:t>of</a:t>
            </a:r>
            <a:r>
              <a:rPr sz="2400" spc="-5" dirty="0">
                <a:solidFill>
                  <a:srgbClr val="595959"/>
                </a:solidFill>
                <a:latin typeface="Lato" panose="020F0502020204030203" pitchFamily="34" charset="0"/>
                <a:cs typeface="Century Gothic"/>
              </a:rPr>
              <a:t> </a:t>
            </a:r>
            <a:r>
              <a:rPr sz="2400" dirty="0">
                <a:solidFill>
                  <a:srgbClr val="595959"/>
                </a:solidFill>
                <a:latin typeface="Lato" panose="020F0502020204030203" pitchFamily="34" charset="0"/>
                <a:cs typeface="Century Gothic"/>
              </a:rPr>
              <a:t>3</a:t>
            </a:r>
            <a:r>
              <a:rPr sz="2400" spc="-5" dirty="0">
                <a:solidFill>
                  <a:srgbClr val="595959"/>
                </a:solidFill>
                <a:latin typeface="Lato" panose="020F0502020204030203" pitchFamily="34" charset="0"/>
                <a:cs typeface="Century Gothic"/>
              </a:rPr>
              <a:t> </a:t>
            </a:r>
            <a:r>
              <a:rPr sz="2400" dirty="0">
                <a:solidFill>
                  <a:srgbClr val="595959"/>
                </a:solidFill>
                <a:latin typeface="Lato" panose="020F0502020204030203" pitchFamily="34" charset="0"/>
                <a:cs typeface="Century Gothic"/>
              </a:rPr>
              <a:t>i</a:t>
            </a:r>
            <a:r>
              <a:rPr sz="2400" spc="-15" dirty="0">
                <a:solidFill>
                  <a:srgbClr val="595959"/>
                </a:solidFill>
                <a:latin typeface="Lato" panose="020F0502020204030203" pitchFamily="34" charset="0"/>
                <a:cs typeface="Century Gothic"/>
              </a:rPr>
              <a:t>nteger</a:t>
            </a:r>
            <a:r>
              <a:rPr sz="2400" dirty="0">
                <a:solidFill>
                  <a:srgbClr val="595959"/>
                </a:solidFill>
                <a:latin typeface="Lato" panose="020F0502020204030203" pitchFamily="34" charset="0"/>
                <a:cs typeface="Century Gothic"/>
              </a:rPr>
              <a:t>s</a:t>
            </a:r>
            <a:r>
              <a:rPr sz="2400" spc="-5" dirty="0">
                <a:solidFill>
                  <a:srgbClr val="595959"/>
                </a:solidFill>
                <a:latin typeface="Lato" panose="020F0502020204030203" pitchFamily="34" charset="0"/>
                <a:cs typeface="Century Gothic"/>
              </a:rPr>
              <a:t> </a:t>
            </a:r>
            <a:r>
              <a:rPr sz="2400" dirty="0">
                <a:solidFill>
                  <a:srgbClr val="595959"/>
                </a:solidFill>
                <a:latin typeface="Lato" panose="020F0502020204030203" pitchFamily="34" charset="0"/>
                <a:cs typeface="Century Gothic"/>
              </a:rPr>
              <a:t>v</a:t>
            </a:r>
            <a:r>
              <a:rPr sz="2400" spc="-10" dirty="0">
                <a:solidFill>
                  <a:srgbClr val="595959"/>
                </a:solidFill>
                <a:latin typeface="Lato" panose="020F0502020204030203" pitchFamily="34" charset="0"/>
                <a:cs typeface="Century Gothic"/>
              </a:rPr>
              <a:t>ertex</a:t>
            </a:r>
            <a:r>
              <a:rPr sz="2400" spc="-5" dirty="0">
                <a:solidFill>
                  <a:srgbClr val="595959"/>
                </a:solidFill>
                <a:latin typeface="Lato" panose="020F0502020204030203" pitchFamily="34" charset="0"/>
                <a:cs typeface="Century Gothic"/>
              </a:rPr>
              <a:t> </a:t>
            </a:r>
            <a:r>
              <a:rPr sz="2400" dirty="0">
                <a:solidFill>
                  <a:srgbClr val="595959"/>
                </a:solidFill>
                <a:latin typeface="Lato" panose="020F0502020204030203" pitchFamily="34" charset="0"/>
                <a:cs typeface="Century Gothic"/>
              </a:rPr>
              <a:t>IDs</a:t>
            </a:r>
            <a:endParaRPr lang="en-US" sz="2400" dirty="0">
              <a:latin typeface="Lato" panose="020F0502020204030203" pitchFamily="34" charset="0"/>
              <a:cs typeface="Century Gothic"/>
            </a:endParaRPr>
          </a:p>
          <a:p>
            <a:pPr marL="755650" lvl="1" indent="-285750">
              <a:buFont typeface="Arial" panose="020B0604020202020204" pitchFamily="34" charset="0"/>
              <a:buChar char="•"/>
            </a:pPr>
            <a:r>
              <a:rPr sz="2400" spc="-15" dirty="0">
                <a:solidFill>
                  <a:srgbClr val="595959"/>
                </a:solidFill>
                <a:latin typeface="Lato" panose="020F0502020204030203" pitchFamily="34" charset="0"/>
                <a:cs typeface="Century Gothic"/>
              </a:rPr>
              <a:t>The</a:t>
            </a:r>
            <a:r>
              <a:rPr sz="2400" spc="-5" dirty="0">
                <a:solidFill>
                  <a:srgbClr val="595959"/>
                </a:solidFill>
                <a:latin typeface="Lato" panose="020F0502020204030203" pitchFamily="34" charset="0"/>
                <a:cs typeface="Century Gothic"/>
              </a:rPr>
              <a:t> </a:t>
            </a:r>
            <a:r>
              <a:rPr sz="2400" dirty="0">
                <a:solidFill>
                  <a:srgbClr val="595959"/>
                </a:solidFill>
                <a:latin typeface="Lato" panose="020F0502020204030203" pitchFamily="34" charset="0"/>
                <a:cs typeface="Century Gothic"/>
              </a:rPr>
              <a:t>v</a:t>
            </a:r>
            <a:r>
              <a:rPr sz="2400" spc="-10" dirty="0">
                <a:solidFill>
                  <a:srgbClr val="595959"/>
                </a:solidFill>
                <a:latin typeface="Lato" panose="020F0502020204030203" pitchFamily="34" charset="0"/>
                <a:cs typeface="Century Gothic"/>
              </a:rPr>
              <a:t>ertex</a:t>
            </a:r>
            <a:r>
              <a:rPr sz="2400" spc="-5" dirty="0">
                <a:solidFill>
                  <a:srgbClr val="595959"/>
                </a:solidFill>
                <a:latin typeface="Lato" panose="020F0502020204030203" pitchFamily="34" charset="0"/>
                <a:cs typeface="Century Gothic"/>
              </a:rPr>
              <a:t> </a:t>
            </a:r>
            <a:r>
              <a:rPr sz="2400" dirty="0">
                <a:solidFill>
                  <a:srgbClr val="595959"/>
                </a:solidFill>
                <a:latin typeface="Lato" panose="020F0502020204030203" pitchFamily="34" charset="0"/>
                <a:cs typeface="Century Gothic"/>
              </a:rPr>
              <a:t>IDs</a:t>
            </a:r>
            <a:r>
              <a:rPr sz="2400" spc="-5" dirty="0">
                <a:solidFill>
                  <a:srgbClr val="595959"/>
                </a:solidFill>
                <a:latin typeface="Lato" panose="020F0502020204030203" pitchFamily="34" charset="0"/>
                <a:cs typeface="Century Gothic"/>
              </a:rPr>
              <a:t> </a:t>
            </a:r>
            <a:r>
              <a:rPr sz="2400" dirty="0">
                <a:solidFill>
                  <a:srgbClr val="595959"/>
                </a:solidFill>
                <a:latin typeface="Lato" panose="020F0502020204030203" pitchFamily="34" charset="0"/>
                <a:cs typeface="Century Gothic"/>
              </a:rPr>
              <a:t>a</a:t>
            </a:r>
            <a:r>
              <a:rPr sz="2400" spc="-20" dirty="0">
                <a:solidFill>
                  <a:srgbClr val="595959"/>
                </a:solidFill>
                <a:latin typeface="Lato" panose="020F0502020204030203" pitchFamily="34" charset="0"/>
                <a:cs typeface="Century Gothic"/>
              </a:rPr>
              <a:t>r</a:t>
            </a:r>
            <a:r>
              <a:rPr sz="2400" spc="-15" dirty="0">
                <a:solidFill>
                  <a:srgbClr val="595959"/>
                </a:solidFill>
                <a:latin typeface="Lato" panose="020F0502020204030203" pitchFamily="34" charset="0"/>
                <a:cs typeface="Century Gothic"/>
              </a:rPr>
              <a:t>e</a:t>
            </a:r>
            <a:r>
              <a:rPr sz="2400" spc="-5" dirty="0">
                <a:solidFill>
                  <a:srgbClr val="595959"/>
                </a:solidFill>
                <a:latin typeface="Lato" panose="020F0502020204030203" pitchFamily="34" charset="0"/>
                <a:cs typeface="Century Gothic"/>
              </a:rPr>
              <a:t> </a:t>
            </a:r>
            <a:r>
              <a:rPr sz="2400" dirty="0">
                <a:solidFill>
                  <a:srgbClr val="595959"/>
                </a:solidFill>
                <a:latin typeface="Lato" panose="020F0502020204030203" pitchFamily="34" charset="0"/>
                <a:cs typeface="Century Gothic"/>
              </a:rPr>
              <a:t>i</a:t>
            </a:r>
            <a:r>
              <a:rPr sz="2400" spc="-15" dirty="0">
                <a:solidFill>
                  <a:srgbClr val="595959"/>
                </a:solidFill>
                <a:latin typeface="Lato" panose="020F0502020204030203" pitchFamily="34" charset="0"/>
                <a:cs typeface="Century Gothic"/>
              </a:rPr>
              <a:t>n</a:t>
            </a:r>
            <a:r>
              <a:rPr sz="2400" dirty="0">
                <a:solidFill>
                  <a:srgbClr val="595959"/>
                </a:solidFill>
                <a:latin typeface="Lato" panose="020F0502020204030203" pitchFamily="34" charset="0"/>
                <a:cs typeface="Century Gothic"/>
              </a:rPr>
              <a:t>di</a:t>
            </a:r>
            <a:r>
              <a:rPr sz="2400" spc="-15" dirty="0">
                <a:solidFill>
                  <a:srgbClr val="595959"/>
                </a:solidFill>
                <a:latin typeface="Lato" panose="020F0502020204030203" pitchFamily="34" charset="0"/>
                <a:cs typeface="Century Gothic"/>
              </a:rPr>
              <a:t>ce</a:t>
            </a:r>
            <a:r>
              <a:rPr sz="2400" dirty="0">
                <a:solidFill>
                  <a:srgbClr val="595959"/>
                </a:solidFill>
                <a:latin typeface="Lato" panose="020F0502020204030203" pitchFamily="34" charset="0"/>
                <a:cs typeface="Century Gothic"/>
              </a:rPr>
              <a:t>s</a:t>
            </a:r>
            <a:r>
              <a:rPr sz="2400" spc="-5" dirty="0">
                <a:solidFill>
                  <a:srgbClr val="595959"/>
                </a:solidFill>
                <a:latin typeface="Lato" panose="020F0502020204030203" pitchFamily="34" charset="0"/>
                <a:cs typeface="Century Gothic"/>
              </a:rPr>
              <a:t> </a:t>
            </a:r>
            <a:r>
              <a:rPr sz="2400" dirty="0">
                <a:solidFill>
                  <a:srgbClr val="595959"/>
                </a:solidFill>
                <a:latin typeface="Lato" panose="020F0502020204030203" pitchFamily="34" charset="0"/>
                <a:cs typeface="Century Gothic"/>
              </a:rPr>
              <a:t>i</a:t>
            </a:r>
            <a:r>
              <a:rPr sz="2400" spc="-15" dirty="0">
                <a:solidFill>
                  <a:srgbClr val="595959"/>
                </a:solidFill>
                <a:latin typeface="Lato" panose="020F0502020204030203" pitchFamily="34" charset="0"/>
                <a:cs typeface="Century Gothic"/>
              </a:rPr>
              <a:t>nto</a:t>
            </a:r>
            <a:r>
              <a:rPr sz="2400" spc="-5" dirty="0">
                <a:solidFill>
                  <a:srgbClr val="595959"/>
                </a:solidFill>
                <a:latin typeface="Lato" panose="020F0502020204030203" pitchFamily="34" charset="0"/>
                <a:cs typeface="Century Gothic"/>
              </a:rPr>
              <a:t> </a:t>
            </a:r>
            <a:r>
              <a:rPr sz="2400" spc="-15" dirty="0">
                <a:solidFill>
                  <a:srgbClr val="595959"/>
                </a:solidFill>
                <a:latin typeface="Lato" panose="020F0502020204030203" pitchFamily="34" charset="0"/>
                <a:cs typeface="Century Gothic"/>
              </a:rPr>
              <a:t>the</a:t>
            </a:r>
            <a:r>
              <a:rPr sz="2400" spc="-5" dirty="0">
                <a:solidFill>
                  <a:srgbClr val="595959"/>
                </a:solidFill>
                <a:latin typeface="Lato" panose="020F0502020204030203" pitchFamily="34" charset="0"/>
                <a:cs typeface="Century Gothic"/>
              </a:rPr>
              <a:t> </a:t>
            </a:r>
            <a:r>
              <a:rPr sz="2400" dirty="0">
                <a:solidFill>
                  <a:srgbClr val="595959"/>
                </a:solidFill>
                <a:latin typeface="Lato" panose="020F0502020204030203" pitchFamily="34" charset="0"/>
                <a:cs typeface="Century Gothic"/>
              </a:rPr>
              <a:t>v</a:t>
            </a:r>
            <a:r>
              <a:rPr sz="2400" spc="-10" dirty="0">
                <a:solidFill>
                  <a:srgbClr val="595959"/>
                </a:solidFill>
                <a:latin typeface="Lato" panose="020F0502020204030203" pitchFamily="34" charset="0"/>
                <a:cs typeface="Century Gothic"/>
              </a:rPr>
              <a:t>ertex</a:t>
            </a:r>
            <a:r>
              <a:rPr sz="2400" spc="-5" dirty="0">
                <a:solidFill>
                  <a:srgbClr val="595959"/>
                </a:solidFill>
                <a:latin typeface="Lato" panose="020F0502020204030203" pitchFamily="34" charset="0"/>
                <a:cs typeface="Century Gothic"/>
              </a:rPr>
              <a:t> </a:t>
            </a:r>
            <a:r>
              <a:rPr sz="2400" dirty="0">
                <a:solidFill>
                  <a:srgbClr val="595959"/>
                </a:solidFill>
                <a:latin typeface="Lato" panose="020F0502020204030203" pitchFamily="34" charset="0"/>
                <a:cs typeface="Century Gothic"/>
              </a:rPr>
              <a:t>bl</a:t>
            </a:r>
            <a:r>
              <a:rPr sz="2400" spc="-15" dirty="0">
                <a:solidFill>
                  <a:srgbClr val="595959"/>
                </a:solidFill>
                <a:latin typeface="Lato" panose="020F0502020204030203" pitchFamily="34" charset="0"/>
                <a:cs typeface="Century Gothic"/>
              </a:rPr>
              <a:t>ock</a:t>
            </a:r>
            <a:br>
              <a:rPr lang="en-US" sz="2400" spc="-15" dirty="0">
                <a:solidFill>
                  <a:srgbClr val="595959"/>
                </a:solidFill>
                <a:latin typeface="Lato" panose="020F0502020204030203" pitchFamily="34" charset="0"/>
                <a:cs typeface="Century Gothic"/>
              </a:rPr>
            </a:br>
            <a:endParaRPr lang="en-US" sz="2400" dirty="0">
              <a:latin typeface="Lato" panose="020F0502020204030203" pitchFamily="34" charset="0"/>
              <a:cs typeface="Century Gothic"/>
            </a:endParaRPr>
          </a:p>
          <a:p>
            <a:pPr marL="12700"/>
            <a:r>
              <a:rPr sz="2800" spc="-20" dirty="0">
                <a:solidFill>
                  <a:srgbClr val="595959"/>
                </a:solidFill>
                <a:latin typeface="Lato" panose="020F0502020204030203" pitchFamily="34" charset="0"/>
                <a:cs typeface="Century Gothic"/>
              </a:rPr>
              <a:t>Wh</a:t>
            </a:r>
            <a:r>
              <a:rPr sz="2800" dirty="0">
                <a:solidFill>
                  <a:srgbClr val="595959"/>
                </a:solidFill>
                <a:latin typeface="Lato" panose="020F0502020204030203" pitchFamily="34" charset="0"/>
                <a:cs typeface="Century Gothic"/>
              </a:rPr>
              <a:t>a</a:t>
            </a:r>
            <a:r>
              <a:rPr sz="2800" spc="-10" dirty="0">
                <a:solidFill>
                  <a:srgbClr val="595959"/>
                </a:solidFill>
                <a:latin typeface="Lato" panose="020F0502020204030203" pitchFamily="34" charset="0"/>
                <a:cs typeface="Century Gothic"/>
              </a:rPr>
              <a:t>t</a:t>
            </a:r>
            <a:r>
              <a:rPr sz="2800" spc="-5" dirty="0">
                <a:solidFill>
                  <a:srgbClr val="595959"/>
                </a:solidFill>
                <a:latin typeface="Lato" panose="020F0502020204030203" pitchFamily="34" charset="0"/>
                <a:cs typeface="Century Gothic"/>
              </a:rPr>
              <a:t> </a:t>
            </a:r>
            <a:r>
              <a:rPr sz="2800" dirty="0">
                <a:solidFill>
                  <a:srgbClr val="595959"/>
                </a:solidFill>
                <a:latin typeface="Lato" panose="020F0502020204030203" pitchFamily="34" charset="0"/>
                <a:cs typeface="Century Gothic"/>
              </a:rPr>
              <a:t>a</a:t>
            </a:r>
            <a:r>
              <a:rPr sz="2800" spc="-20" dirty="0">
                <a:solidFill>
                  <a:srgbClr val="595959"/>
                </a:solidFill>
                <a:latin typeface="Lato" panose="020F0502020204030203" pitchFamily="34" charset="0"/>
                <a:cs typeface="Century Gothic"/>
              </a:rPr>
              <a:t>r</a:t>
            </a:r>
            <a:r>
              <a:rPr sz="2800" spc="-15" dirty="0">
                <a:solidFill>
                  <a:srgbClr val="595959"/>
                </a:solidFill>
                <a:latin typeface="Lato" panose="020F0502020204030203" pitchFamily="34" charset="0"/>
                <a:cs typeface="Century Gothic"/>
              </a:rPr>
              <a:t>e</a:t>
            </a:r>
            <a:r>
              <a:rPr sz="2800" spc="-5" dirty="0">
                <a:solidFill>
                  <a:srgbClr val="595959"/>
                </a:solidFill>
                <a:latin typeface="Lato" panose="020F0502020204030203" pitchFamily="34" charset="0"/>
                <a:cs typeface="Century Gothic"/>
              </a:rPr>
              <a:t> </a:t>
            </a:r>
            <a:r>
              <a:rPr sz="2800" dirty="0">
                <a:solidFill>
                  <a:srgbClr val="595959"/>
                </a:solidFill>
                <a:latin typeface="Lato" panose="020F0502020204030203" pitchFamily="34" charset="0"/>
                <a:cs typeface="Century Gothic"/>
              </a:rPr>
              <a:t>s</a:t>
            </a:r>
            <a:r>
              <a:rPr sz="2800" spc="-20" dirty="0">
                <a:solidFill>
                  <a:srgbClr val="595959"/>
                </a:solidFill>
                <a:latin typeface="Lato" panose="020F0502020204030203" pitchFamily="34" charset="0"/>
                <a:cs typeface="Century Gothic"/>
              </a:rPr>
              <a:t>ome</a:t>
            </a:r>
            <a:r>
              <a:rPr sz="2800" spc="-5" dirty="0">
                <a:solidFill>
                  <a:srgbClr val="595959"/>
                </a:solidFill>
                <a:latin typeface="Lato" panose="020F0502020204030203" pitchFamily="34" charset="0"/>
                <a:cs typeface="Century Gothic"/>
              </a:rPr>
              <a:t> </a:t>
            </a:r>
            <a:r>
              <a:rPr sz="2800" dirty="0">
                <a:solidFill>
                  <a:srgbClr val="595959"/>
                </a:solidFill>
                <a:latin typeface="Lato" panose="020F0502020204030203" pitchFamily="34" charset="0"/>
                <a:cs typeface="Century Gothic"/>
              </a:rPr>
              <a:t>adva</a:t>
            </a:r>
            <a:r>
              <a:rPr sz="2800" spc="-10" dirty="0">
                <a:solidFill>
                  <a:srgbClr val="595959"/>
                </a:solidFill>
                <a:latin typeface="Lato" panose="020F0502020204030203" pitchFamily="34" charset="0"/>
                <a:cs typeface="Century Gothic"/>
              </a:rPr>
              <a:t>nt</a:t>
            </a:r>
            <a:r>
              <a:rPr sz="2800" dirty="0">
                <a:solidFill>
                  <a:srgbClr val="595959"/>
                </a:solidFill>
                <a:latin typeface="Lato" panose="020F0502020204030203" pitchFamily="34" charset="0"/>
                <a:cs typeface="Century Gothic"/>
              </a:rPr>
              <a:t>a</a:t>
            </a:r>
            <a:r>
              <a:rPr sz="2800" spc="-15" dirty="0">
                <a:solidFill>
                  <a:srgbClr val="595959"/>
                </a:solidFill>
                <a:latin typeface="Lato" panose="020F0502020204030203" pitchFamily="34" charset="0"/>
                <a:cs typeface="Century Gothic"/>
              </a:rPr>
              <a:t>ge</a:t>
            </a:r>
            <a:r>
              <a:rPr sz="2800" dirty="0">
                <a:solidFill>
                  <a:srgbClr val="595959"/>
                </a:solidFill>
                <a:latin typeface="Lato" panose="020F0502020204030203" pitchFamily="34" charset="0"/>
                <a:cs typeface="Century Gothic"/>
              </a:rPr>
              <a:t>s</a:t>
            </a:r>
            <a:r>
              <a:rPr sz="2800" spc="-5" dirty="0">
                <a:solidFill>
                  <a:srgbClr val="595959"/>
                </a:solidFill>
                <a:latin typeface="Lato" panose="020F0502020204030203" pitchFamily="34" charset="0"/>
                <a:cs typeface="Century Gothic"/>
              </a:rPr>
              <a:t> </a:t>
            </a:r>
            <a:r>
              <a:rPr sz="2800" spc="-15" dirty="0">
                <a:solidFill>
                  <a:srgbClr val="595959"/>
                </a:solidFill>
                <a:latin typeface="Lato" panose="020F0502020204030203" pitchFamily="34" charset="0"/>
                <a:cs typeface="Century Gothic"/>
              </a:rPr>
              <a:t>of</a:t>
            </a:r>
            <a:r>
              <a:rPr sz="2800" spc="-5" dirty="0">
                <a:solidFill>
                  <a:srgbClr val="595959"/>
                </a:solidFill>
                <a:latin typeface="Lato" panose="020F0502020204030203" pitchFamily="34" charset="0"/>
                <a:cs typeface="Century Gothic"/>
              </a:rPr>
              <a:t> </a:t>
            </a:r>
            <a:r>
              <a:rPr sz="2800" spc="-10" dirty="0">
                <a:solidFill>
                  <a:srgbClr val="595959"/>
                </a:solidFill>
                <a:latin typeface="Lato" panose="020F0502020204030203" pitchFamily="34" charset="0"/>
                <a:cs typeface="Century Gothic"/>
              </a:rPr>
              <a:t>th</a:t>
            </a:r>
            <a:r>
              <a:rPr sz="2800" dirty="0">
                <a:solidFill>
                  <a:srgbClr val="595959"/>
                </a:solidFill>
                <a:latin typeface="Lato" panose="020F0502020204030203" pitchFamily="34" charset="0"/>
                <a:cs typeface="Century Gothic"/>
              </a:rPr>
              <a:t>is</a:t>
            </a:r>
            <a:r>
              <a:rPr sz="2800" spc="-5" dirty="0">
                <a:solidFill>
                  <a:srgbClr val="595959"/>
                </a:solidFill>
                <a:latin typeface="Lato" panose="020F0502020204030203" pitchFamily="34" charset="0"/>
                <a:cs typeface="Century Gothic"/>
              </a:rPr>
              <a:t> </a:t>
            </a:r>
            <a:r>
              <a:rPr sz="2800" spc="-20" dirty="0">
                <a:solidFill>
                  <a:srgbClr val="595959"/>
                </a:solidFill>
                <a:latin typeface="Lato" panose="020F0502020204030203" pitchFamily="34" charset="0"/>
                <a:cs typeface="Century Gothic"/>
              </a:rPr>
              <a:t>r</a:t>
            </a:r>
            <a:r>
              <a:rPr sz="2800" spc="-15" dirty="0">
                <a:solidFill>
                  <a:srgbClr val="595959"/>
                </a:solidFill>
                <a:latin typeface="Lato" panose="020F0502020204030203" pitchFamily="34" charset="0"/>
                <a:cs typeface="Century Gothic"/>
              </a:rPr>
              <a:t>e</a:t>
            </a:r>
            <a:r>
              <a:rPr sz="2800" dirty="0">
                <a:solidFill>
                  <a:srgbClr val="595959"/>
                </a:solidFill>
                <a:latin typeface="Lato" panose="020F0502020204030203" pitchFamily="34" charset="0"/>
                <a:cs typeface="Century Gothic"/>
              </a:rPr>
              <a:t>p</a:t>
            </a:r>
            <a:r>
              <a:rPr sz="2800" spc="-20" dirty="0">
                <a:solidFill>
                  <a:srgbClr val="595959"/>
                </a:solidFill>
                <a:latin typeface="Lato" panose="020F0502020204030203" pitchFamily="34" charset="0"/>
                <a:cs typeface="Century Gothic"/>
              </a:rPr>
              <a:t>r</a:t>
            </a:r>
            <a:r>
              <a:rPr sz="2800" spc="-15" dirty="0">
                <a:solidFill>
                  <a:srgbClr val="595959"/>
                </a:solidFill>
                <a:latin typeface="Lato" panose="020F0502020204030203" pitchFamily="34" charset="0"/>
                <a:cs typeface="Century Gothic"/>
              </a:rPr>
              <a:t>e</a:t>
            </a:r>
            <a:r>
              <a:rPr sz="2800" dirty="0">
                <a:solidFill>
                  <a:srgbClr val="595959"/>
                </a:solidFill>
                <a:latin typeface="Lato" panose="020F0502020204030203" pitchFamily="34" charset="0"/>
                <a:cs typeface="Century Gothic"/>
              </a:rPr>
              <a:t>s</a:t>
            </a:r>
            <a:r>
              <a:rPr sz="2800" spc="-15" dirty="0">
                <a:solidFill>
                  <a:srgbClr val="595959"/>
                </a:solidFill>
                <a:latin typeface="Lato" panose="020F0502020204030203" pitchFamily="34" charset="0"/>
                <a:cs typeface="Century Gothic"/>
              </a:rPr>
              <a:t>ent</a:t>
            </a:r>
            <a:r>
              <a:rPr sz="2800" dirty="0">
                <a:solidFill>
                  <a:srgbClr val="595959"/>
                </a:solidFill>
                <a:latin typeface="Lato" panose="020F0502020204030203" pitchFamily="34" charset="0"/>
                <a:cs typeface="Century Gothic"/>
              </a:rPr>
              <a:t>a</a:t>
            </a:r>
            <a:r>
              <a:rPr sz="2800" spc="-10" dirty="0">
                <a:solidFill>
                  <a:srgbClr val="595959"/>
                </a:solidFill>
                <a:latin typeface="Lato" panose="020F0502020204030203" pitchFamily="34" charset="0"/>
                <a:cs typeface="Century Gothic"/>
              </a:rPr>
              <a:t>t</a:t>
            </a:r>
            <a:r>
              <a:rPr sz="2800" dirty="0">
                <a:solidFill>
                  <a:srgbClr val="595959"/>
                </a:solidFill>
                <a:latin typeface="Lato" panose="020F0502020204030203" pitchFamily="34" charset="0"/>
                <a:cs typeface="Century Gothic"/>
              </a:rPr>
              <a:t>i</a:t>
            </a:r>
            <a:r>
              <a:rPr sz="2800" spc="-15" dirty="0">
                <a:solidFill>
                  <a:srgbClr val="595959"/>
                </a:solidFill>
                <a:latin typeface="Lato" panose="020F0502020204030203" pitchFamily="34" charset="0"/>
                <a:cs typeface="Century Gothic"/>
              </a:rPr>
              <a:t>on?</a:t>
            </a:r>
            <a:endParaRPr sz="2800" dirty="0">
              <a:latin typeface="Lato" panose="020F0502020204030203" pitchFamily="34" charset="0"/>
              <a:cs typeface="Century Gothic"/>
            </a:endParaRPr>
          </a:p>
        </p:txBody>
      </p:sp>
      <p:pic>
        <p:nvPicPr>
          <p:cNvPr id="5" name="Picture 4">
            <a:extLst>
              <a:ext uri="{FF2B5EF4-FFF2-40B4-BE49-F238E27FC236}">
                <a16:creationId xmlns:a16="http://schemas.microsoft.com/office/drawing/2014/main" id="{4583541D-3627-4DF2-887B-A89F315AC641}"/>
              </a:ext>
            </a:extLst>
          </p:cNvPr>
          <p:cNvPicPr>
            <a:picLocks noChangeAspect="1"/>
          </p:cNvPicPr>
          <p:nvPr/>
        </p:nvPicPr>
        <p:blipFill rotWithShape="1">
          <a:blip r:embed="rId3"/>
          <a:srcRect l="52744" b="25213"/>
          <a:stretch/>
        </p:blipFill>
        <p:spPr>
          <a:xfrm>
            <a:off x="7751379" y="1320346"/>
            <a:ext cx="3710702" cy="3004661"/>
          </a:xfrm>
          <a:prstGeom prst="rect">
            <a:avLst/>
          </a:prstGeom>
        </p:spPr>
      </p:pic>
    </p:spTree>
    <p:extLst>
      <p:ext uri="{BB962C8B-B14F-4D97-AF65-F5344CB8AC3E}">
        <p14:creationId xmlns:p14="http://schemas.microsoft.com/office/powerpoint/2010/main" val="2306605286"/>
      </p:ext>
    </p:extLst>
  </p:cSld>
  <p:clrMapOvr>
    <a:masterClrMapping/>
  </p:clrMapOvr>
</p:sld>
</file>

<file path=ppt/theme/theme1.xml><?xml version="1.0" encoding="utf-8"?>
<a:theme xmlns:a="http://schemas.openxmlformats.org/drawingml/2006/main" name="Sample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SampleSlides</Template>
  <TotalTime>5474</TotalTime>
  <Words>1039</Words>
  <Application>Microsoft Office PowerPoint</Application>
  <PresentationFormat>Widescreen</PresentationFormat>
  <Paragraphs>307</Paragraphs>
  <Slides>44</Slides>
  <Notes>27</Notes>
  <HiddenSlides>0</HiddenSlides>
  <MMClips>3</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8" baseType="lpstr">
      <vt:lpstr>ＭＳ Ｐゴシック</vt:lpstr>
      <vt:lpstr>Arial</vt:lpstr>
      <vt:lpstr>Calibri</vt:lpstr>
      <vt:lpstr>Cambria</vt:lpstr>
      <vt:lpstr>Cambria Math</vt:lpstr>
      <vt:lpstr>Century Gothic</vt:lpstr>
      <vt:lpstr>Comic Sans MS</vt:lpstr>
      <vt:lpstr>Lato</vt:lpstr>
      <vt:lpstr>Lato Medium</vt:lpstr>
      <vt:lpstr>Symbol</vt:lpstr>
      <vt:lpstr>Times New Roman</vt:lpstr>
      <vt:lpstr>Wingdings</vt:lpstr>
      <vt:lpstr>SampleSlides</vt:lpstr>
      <vt:lpstr>Equation</vt:lpstr>
      <vt:lpstr>PowerPoint Presentation</vt:lpstr>
      <vt:lpstr>Modeling a Virtual World</vt:lpstr>
      <vt:lpstr>Meshes of Triangles</vt:lpstr>
      <vt:lpstr>Geometric Modeling Fundamentals…</vt:lpstr>
      <vt:lpstr>How DO You Generate a Mesh?</vt:lpstr>
      <vt:lpstr>Maya…</vt:lpstr>
      <vt:lpstr>What Doe Mesh Data Look? </vt:lpstr>
      <vt:lpstr>Mesh Data Structure: Indexed Face Set (OBJ)</vt:lpstr>
      <vt:lpstr>Indexed Face Set</vt:lpstr>
      <vt:lpstr>A Modern 3D Format for the Web: glTF</vt:lpstr>
      <vt:lpstr>Coordinate System of Our Virtual World</vt:lpstr>
      <vt:lpstr>Handedness….</vt:lpstr>
      <vt:lpstr>Making Things Move….</vt:lpstr>
      <vt:lpstr>A Brief Sampling of Useful Math</vt:lpstr>
      <vt:lpstr>Scalars</vt:lpstr>
      <vt:lpstr>Vectors</vt:lpstr>
      <vt:lpstr>Vector Operations</vt:lpstr>
      <vt:lpstr>Operations on Vectors</vt:lpstr>
      <vt:lpstr>Points</vt:lpstr>
      <vt:lpstr>Linear Transformations</vt:lpstr>
      <vt:lpstr>Affine Transformations</vt:lpstr>
      <vt:lpstr>2-D Points</vt:lpstr>
      <vt:lpstr>2-D Points</vt:lpstr>
      <vt:lpstr>2-D Points</vt:lpstr>
      <vt:lpstr>2-D Points</vt:lpstr>
      <vt:lpstr>Squash &amp; Stretch</vt:lpstr>
      <vt:lpstr>2-D Points</vt:lpstr>
      <vt:lpstr>Homogeneous Coordinates</vt:lpstr>
      <vt:lpstr>Order Dependence</vt:lpstr>
      <vt:lpstr>2-D Rotation</vt:lpstr>
      <vt:lpstr>2-D Rotation</vt:lpstr>
      <vt:lpstr>2-D Rotation</vt:lpstr>
      <vt:lpstr>2-D Rotation</vt:lpstr>
      <vt:lpstr>2-D Rotation</vt:lpstr>
      <vt:lpstr>2-D Rotation</vt:lpstr>
      <vt:lpstr>2-D Rotation</vt:lpstr>
      <vt:lpstr>Squash &amp; Stretch</vt:lpstr>
      <vt:lpstr>Luxo Jr.</vt:lpstr>
      <vt:lpstr>Luxo Jr.</vt:lpstr>
      <vt:lpstr>3-D Affine Transformations</vt:lpstr>
      <vt:lpstr>Translation</vt:lpstr>
      <vt:lpstr>Scale</vt:lpstr>
      <vt:lpstr>3-D Rotations</vt:lpstr>
      <vt:lpstr>Transformation Order</vt:lpstr>
    </vt:vector>
  </TitlesOfParts>
  <Company>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Schumacher;shaffer1@illinois.edu</dc:creator>
  <cp:lastModifiedBy>Eric Shaffer</cp:lastModifiedBy>
  <cp:revision>61</cp:revision>
  <dcterms:created xsi:type="dcterms:W3CDTF">2017-05-11T14:02:37Z</dcterms:created>
  <dcterms:modified xsi:type="dcterms:W3CDTF">2018-09-10T06:08:29Z</dcterms:modified>
</cp:coreProperties>
</file>