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60" r:id="rId2"/>
    <p:sldId id="258" r:id="rId3"/>
    <p:sldId id="259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5" r:id="rId24"/>
    <p:sldId id="304" r:id="rId25"/>
    <p:sldId id="284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23" r:id="rId39"/>
    <p:sldId id="319" r:id="rId40"/>
    <p:sldId id="324" r:id="rId41"/>
    <p:sldId id="320" r:id="rId42"/>
    <p:sldId id="321" r:id="rId43"/>
    <p:sldId id="322" r:id="rId44"/>
    <p:sldId id="30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68f43e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68f43e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people to think of things? Some examples are on the next slide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868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c40ae8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c40ae8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“Entire body” as composed of rigid bodies -- track each individual body part to form the whole body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934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73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k-B33UB15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Angb0wRZJ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Tracking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498VR: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51E5AD-5F8E-40A3-8A3C-6244C9467A7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E9937-5288-4702-9059-1E31B58F795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31EC-233D-4ED3-8ED5-6F687C3A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84646E-8D7E-4A81-B320-77BC38BCBD3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According to LaValle [</a:t>
                </a:r>
                <a:r>
                  <a:rPr lang="en-US" dirty="0" err="1"/>
                  <a:t>ch.</a:t>
                </a:r>
                <a:r>
                  <a:rPr lang="en-US" dirty="0"/>
                  <a:t> 9]:</a:t>
                </a:r>
                <a:br>
                  <a:rPr lang="en-US" dirty="0"/>
                </a:br>
                <a:r>
                  <a:rPr lang="en-US" dirty="0"/>
                  <a:t>Euler integration can be used to compute orientation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=0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Assumes angular velocity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measured at start of the kth timestep…i.e. end of the k-1th timestep</a:t>
                </a:r>
                <a:br>
                  <a:rPr lang="en-US" dirty="0"/>
                </a:b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Could possibly increase accuracy by using trapezoidal approximation  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84646E-8D7E-4A81-B320-77BC38BCB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5F2D822-8B6C-4EBF-9785-AF441BC52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5321367"/>
            <a:ext cx="4914900" cy="971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1C8967-3D58-4205-BDFE-AB41FAC36E3A}"/>
              </a:ext>
            </a:extLst>
          </p:cNvPr>
          <p:cNvSpPr txBox="1"/>
          <p:nvPr/>
        </p:nvSpPr>
        <p:spPr>
          <a:xfrm>
            <a:off x="7791450" y="593367"/>
            <a:ext cx="30386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Rift gyroscope samples every 1ms yielding a 1000Hz sampling rate</a:t>
            </a:r>
          </a:p>
        </p:txBody>
      </p:sp>
    </p:spTree>
    <p:extLst>
      <p:ext uri="{BB962C8B-B14F-4D97-AF65-F5344CB8AC3E}">
        <p14:creationId xmlns:p14="http://schemas.microsoft.com/office/powerpoint/2010/main" val="155076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CB93-7098-4DF3-BAE0-9C8E8C6B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Registration</a:t>
            </a:r>
            <a:br>
              <a:rPr lang="en-US" dirty="0">
                <a:latin typeface="Lato"/>
              </a:rPr>
            </a:br>
            <a:endParaRPr lang="en-US" dirty="0">
              <a:latin typeface="La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64B74-CE88-4BDC-BF24-24AFA25A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041989"/>
            <a:ext cx="11360800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Need to determine a initial forward direction</a:t>
            </a:r>
          </a:p>
          <a:p>
            <a:r>
              <a:rPr lang="en-US" dirty="0"/>
              <a:t>Can be whatever direction HMD is facing when booted</a:t>
            </a:r>
            <a:br>
              <a:rPr lang="en-US" dirty="0"/>
            </a:br>
            <a:r>
              <a:rPr lang="en-US" dirty="0"/>
              <a:t>…this can cause problems when switching HMD  to a new user</a:t>
            </a:r>
            <a:br>
              <a:rPr lang="en-US" dirty="0"/>
            </a:br>
            <a:r>
              <a:rPr lang="en-US" dirty="0"/>
              <a:t>…can add ability to rest forward to current  facing direction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be a fixed direction in physical world e.g. towards Rift camera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In 3D, pitch and roll components align with gravity</a:t>
            </a:r>
          </a:p>
          <a:p>
            <a:r>
              <a:rPr lang="en-US" dirty="0"/>
              <a:t>World shouldn’t tilt…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14C84-6CA1-40BB-B3BD-D19E87E4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87" y="75723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6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5F58-E66F-4F12-A4CE-7BCE3467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Drift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E24B5D-73FD-46FD-8F0C-FFD92F65654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Even if gyroscope were perfectly calibrated, error will still accumulate</a:t>
                </a:r>
              </a:p>
              <a:p>
                <a:r>
                  <a:rPr lang="en-US" dirty="0"/>
                  <a:t>finite precision numbers, sampling rate limitations, unmodeled noise</a:t>
                </a:r>
              </a:p>
              <a:p>
                <a:pPr marL="152396" indent="0">
                  <a:buNone/>
                </a:pPr>
                <a:br>
                  <a:rPr lang="en-US" dirty="0"/>
                </a:br>
                <a:r>
                  <a:rPr lang="en-US" dirty="0"/>
                  <a:t>Can mitigate drift using…another sensor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Generate interpolated values using a </a:t>
                </a:r>
                <a:r>
                  <a:rPr lang="en-US" i="1" dirty="0"/>
                  <a:t>complementary filter</a:t>
                </a:r>
                <a:br>
                  <a:rPr lang="en-US" i="1" dirty="0"/>
                </a:br>
                <a:endParaRPr lang="en-US" i="1" dirty="0"/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called the </a:t>
                </a:r>
                <a:r>
                  <a:rPr lang="en-US" i="1" dirty="0"/>
                  <a:t>gain</a:t>
                </a:r>
              </a:p>
              <a:p>
                <a:pPr marL="152396" indent="0">
                  <a:buNone/>
                </a:pPr>
                <a:endParaRPr lang="en-US" i="1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E24B5D-73FD-46FD-8F0C-FFD92F656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40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0E98-82D6-40EE-92A0-7BBC6D4E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Drift Correction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89A951-AEAE-457B-A5FA-D616E05759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396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pPr marL="152396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52396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should be chosen to be close to 0</a:t>
                </a:r>
              </a:p>
              <a:p>
                <a:r>
                  <a:rPr lang="en-US" dirty="0"/>
                  <a:t>Gyroscope accurate only gradually drifts</a:t>
                </a:r>
              </a:p>
              <a:p>
                <a:r>
                  <a:rPr lang="en-US" dirty="0"/>
                  <a:t>User should not perceive corrections...violent correction would be bad</a:t>
                </a:r>
              </a:p>
              <a:p>
                <a:r>
                  <a:rPr lang="en-US" dirty="0"/>
                  <a:t>Second sensor may have lower sample rate than gyroscope</a:t>
                </a:r>
                <a:br>
                  <a:rPr lang="en-US" dirty="0"/>
                </a:br>
                <a:r>
                  <a:rPr lang="en-US" dirty="0"/>
                  <a:t>It’s value may stay same for multiple timesteps</a:t>
                </a:r>
                <a:br>
                  <a:rPr lang="en-US" dirty="0"/>
                </a:br>
                <a:r>
                  <a:rPr lang="en-US" dirty="0"/>
                  <a:t>Grows increasingly inaccurate…so 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better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89A951-AEAE-457B-A5FA-D616E0575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3D5530-9A61-4FCD-BE98-46E5E5E87CF9}"/>
              </a:ext>
            </a:extLst>
          </p:cNvPr>
          <p:cNvSpPr txBox="1"/>
          <p:nvPr/>
        </p:nvSpPr>
        <p:spPr>
          <a:xfrm>
            <a:off x="6375400" y="5321367"/>
            <a:ext cx="56515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gain could be selected “optimally” by employing a Kalman filter; however, the optimality only holds if we have a linear stochastic system, which is not the case in human body tracking.</a:t>
            </a:r>
          </a:p>
        </p:txBody>
      </p:sp>
    </p:spTree>
    <p:extLst>
      <p:ext uri="{BB962C8B-B14F-4D97-AF65-F5344CB8AC3E}">
        <p14:creationId xmlns:p14="http://schemas.microsoft.com/office/powerpoint/2010/main" val="263709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3A9D-7802-4A5A-BC14-6A3DC023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3D 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81CE-C452-42BF-977C-788DA9EB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4521199"/>
            <a:ext cx="11360800" cy="2104684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IMUs are now microscopic MEMS circuits</a:t>
            </a:r>
          </a:p>
          <a:p>
            <a:r>
              <a:rPr lang="en-US" dirty="0"/>
              <a:t>Gyroscope: measure angular velocity around 3 orthogonal axes</a:t>
            </a:r>
          </a:p>
          <a:p>
            <a:r>
              <a:rPr lang="en-US" dirty="0"/>
              <a:t>Accelerometer: measure linear acceleration along 3 axes</a:t>
            </a:r>
          </a:p>
          <a:p>
            <a:r>
              <a:rPr lang="en-US" dirty="0"/>
              <a:t>Magnetometer: Measure magnetic field strength along 3 orthogonal axes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0C06B-2611-4DFA-B715-081340A50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38" y="1356967"/>
            <a:ext cx="4022799" cy="2847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75058-9C31-4712-83A3-71E576F1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40" y="1806870"/>
            <a:ext cx="6568660" cy="19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955B-DE4C-4143-8BC6-5B0181E0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Calibration in 3D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75860-B3E9-4A8B-A2C5-C7D7AF1C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79" y="2288510"/>
            <a:ext cx="4565699" cy="19611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D9BC1-728F-40EA-8AA3-0F0AA637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0677" y="1536633"/>
            <a:ext cx="12154486" cy="4892302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MEMS elements may not be orthogonal…need to account for that error as well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Can fill out matrix using samples and linear least squares as before.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Works for gyroscope and accelerometers…magnetometers more complicated</a:t>
            </a:r>
          </a:p>
          <a:p>
            <a:pPr marL="152396" indent="0">
              <a:buNone/>
            </a:pPr>
            <a:r>
              <a:rPr lang="en-US" dirty="0"/>
              <a:t>May need to use different calibrations at different temperatures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D21C4-99B4-4B97-9DAF-B2F50D7CD098}"/>
              </a:ext>
            </a:extLst>
          </p:cNvPr>
          <p:cNvSpPr txBox="1"/>
          <p:nvPr/>
        </p:nvSpPr>
        <p:spPr>
          <a:xfrm>
            <a:off x="9151033" y="2475913"/>
            <a:ext cx="1849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would matrix look like if we were assured of orthogonality?</a:t>
            </a:r>
          </a:p>
        </p:txBody>
      </p:sp>
    </p:spTree>
    <p:extLst>
      <p:ext uri="{BB962C8B-B14F-4D97-AF65-F5344CB8AC3E}">
        <p14:creationId xmlns:p14="http://schemas.microsoft.com/office/powerpoint/2010/main" val="183277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6864-FD30-4B02-A065-4CF6795A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Integration in 3D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9E0E-F745-407A-9154-DFE9E802F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We have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We can express the change in orientation as a quaternion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Axis:                                       Angle: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Yields quaternion: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Orientation update becomes: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E2309-AD97-413C-966E-DE3E6A8B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76" y="1589533"/>
            <a:ext cx="3600450" cy="59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CBEF0-9F15-412B-8A78-FEF6C36B0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12" y="3125591"/>
            <a:ext cx="2562225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7DFFC-1980-41EF-AB67-6AB6D20F4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940" y="3022794"/>
            <a:ext cx="244792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577F7-0268-421A-AC62-E9BF96648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428" y="3727937"/>
            <a:ext cx="2905125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4CC07-0A4E-436A-AAEB-4B2F0836E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990" y="4940367"/>
            <a:ext cx="3114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6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1E1E-E371-4976-A344-15A606B7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Drift Error in 3D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8793-0020-4F8B-BD7E-FA093E46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Drift error is a quaternion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What is this value if there is no error?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Note that applying the drift error to the estimate yields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We will decompose the error into 2 parts:</a:t>
            </a:r>
          </a:p>
          <a:p>
            <a:r>
              <a:rPr lang="en-US" dirty="0"/>
              <a:t>Tilt Error: The pitch and roll components</a:t>
            </a:r>
          </a:p>
          <a:p>
            <a:r>
              <a:rPr lang="en-US" dirty="0"/>
              <a:t>Yaw Error:…the yaw component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01E05-D069-4BA2-9961-886E5A9C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1536633"/>
            <a:ext cx="3067050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276B7-DD52-4D1F-8190-63FA385E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250" y="3068588"/>
            <a:ext cx="26479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D94C-34A0-4427-AF0C-9DCCBE54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Tilt Error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44C83-8D89-4976-BE23-45418509D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We will detect and correct this using an “up sensor”</a:t>
            </a:r>
          </a:p>
          <a:p>
            <a:r>
              <a:rPr lang="en-US" dirty="0"/>
              <a:t>In practice, this is the accelerometer measuring the effect of gravity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Up vector reported in “body coordinates”</a:t>
            </a:r>
          </a:p>
          <a:p>
            <a:r>
              <a:rPr lang="en-US" dirty="0"/>
              <a:t>e.g. up starts at (0,1,0)…if body rolls 90 degrees it becomes (0,0,1)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Transform it into world coordinates by rotating by orientation quaternion</a:t>
            </a:r>
          </a:p>
          <a:p>
            <a:pPr marL="152396" indent="0">
              <a:buNone/>
            </a:pPr>
            <a:endParaRPr lang="en-US" dirty="0"/>
          </a:p>
          <a:p>
            <a:endParaRPr lang="en-US" dirty="0"/>
          </a:p>
          <a:p>
            <a:pPr marL="152396" indent="0">
              <a:buNone/>
            </a:pPr>
            <a:r>
              <a:rPr lang="en-US" b="1" dirty="0"/>
              <a:t>When transformed we should get (0,1,0)…..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7CFB4-EBCF-4904-91B9-E9DB00D1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43" y="4351899"/>
            <a:ext cx="3380722" cy="693860"/>
          </a:xfrm>
          <a:prstGeom prst="rect">
            <a:avLst/>
          </a:prstGeom>
        </p:spPr>
      </p:pic>
      <p:sp>
        <p:nvSpPr>
          <p:cNvPr id="6" name="Google Shape;111;p20">
            <a:extLst>
              <a:ext uri="{FF2B5EF4-FFF2-40B4-BE49-F238E27FC236}">
                <a16:creationId xmlns:a16="http://schemas.microsoft.com/office/drawing/2014/main" id="{FBCF277F-35A3-4824-884D-7340DCD7B32C}"/>
              </a:ext>
            </a:extLst>
          </p:cNvPr>
          <p:cNvSpPr txBox="1"/>
          <p:nvPr/>
        </p:nvSpPr>
        <p:spPr>
          <a:xfrm>
            <a:off x="7366000" y="4770862"/>
            <a:ext cx="4410400" cy="204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i="1" dirty="0">
                <a:solidFill>
                  <a:schemeClr val="dk1"/>
                </a:solidFill>
                <a:latin typeface="Comic Sans MS" panose="030F0702030302020204" pitchFamily="66" charset="0"/>
              </a:rPr>
              <a:t>Head Tracking for the Oculus Rift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, IEEE International Conference on Robotics and Automation 2014, S. LaValle, A. Yershova, M. Katsev, M. Antonov</a:t>
            </a:r>
            <a:endParaRPr sz="20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8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FE9F-2DF8-4314-8347-8D76E7F5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Correcting Tilt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0AA42-38E9-45F3-A9A2-A548AA4E1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5186655" y="487987"/>
            <a:ext cx="6462493" cy="3830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33604-E354-4C6D-840E-8F7A0C03C5CF}"/>
              </a:ext>
            </a:extLst>
          </p:cNvPr>
          <p:cNvSpPr txBox="1"/>
          <p:nvPr/>
        </p:nvSpPr>
        <p:spPr>
          <a:xfrm>
            <a:off x="261499" y="4318546"/>
            <a:ext cx="107535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Tilt error makes the transformed up vector not align with (0,1,0)</a:t>
            </a:r>
          </a:p>
          <a:p>
            <a:endParaRPr lang="en-US" sz="2200" dirty="0"/>
          </a:p>
          <a:p>
            <a:r>
              <a:rPr lang="en-US" sz="2200" dirty="0"/>
              <a:t>We can project the transformed vector onto the </a:t>
            </a:r>
            <a:r>
              <a:rPr lang="en-US" sz="2200" dirty="0" err="1"/>
              <a:t>xz</a:t>
            </a:r>
            <a:r>
              <a:rPr lang="en-US" sz="2200" dirty="0"/>
              <a:t> plane.</a:t>
            </a:r>
          </a:p>
          <a:p>
            <a:endParaRPr lang="en-US" sz="2200" dirty="0"/>
          </a:p>
          <a:p>
            <a:r>
              <a:rPr lang="en-US" sz="2200" dirty="0"/>
              <a:t>Tilt axis is then </a:t>
            </a:r>
          </a:p>
          <a:p>
            <a:endParaRPr lang="en-US" sz="2200" dirty="0"/>
          </a:p>
          <a:p>
            <a:r>
              <a:rPr lang="en-US" sz="2200" dirty="0"/>
              <a:t>We can rotate around the tilt axis to align the up vector and y axis...tilt error is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6CD27-6DB5-4B91-9248-38201CC5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160" y="5745993"/>
            <a:ext cx="1638300" cy="33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FD70B-AC24-4FCD-922D-73FA84997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649" y="6339226"/>
            <a:ext cx="6572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/>
              </a:rPr>
              <a:t>Tracking Systems in VR</a:t>
            </a:r>
            <a:endParaRPr dirty="0">
              <a:latin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204FE-7D0A-4EB0-9F5D-02F2BB9E39DA}"/>
              </a:ext>
            </a:extLst>
          </p:cNvPr>
          <p:cNvSpPr txBox="1"/>
          <p:nvPr/>
        </p:nvSpPr>
        <p:spPr>
          <a:xfrm>
            <a:off x="92214" y="3595379"/>
            <a:ext cx="117016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Keeping track of motion in the physical world is a crucial part of any VR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Tracking was one of the largest obstacles to bringing VR headsets into consumer electronics,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Highly accurate tracking methods have been mostly enabled by commodity hardware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inertial measurement units (IMUs)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These have plummeted in size and cost due to the smartphone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D52C5-FF50-4D27-9F02-6C89215C3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35"/>
          <a:stretch/>
        </p:blipFill>
        <p:spPr>
          <a:xfrm>
            <a:off x="7517986" y="33214"/>
            <a:ext cx="3045936" cy="32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0963-9736-45EF-9EEB-622717CE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Correcting Tilt Error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11A1B-35BC-4E02-8267-F714B41C0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Accelerometer reports all acceleration</a:t>
            </a:r>
          </a:p>
          <a:p>
            <a:pPr marL="152396" indent="0">
              <a:buNone/>
            </a:pPr>
            <a:r>
              <a:rPr lang="en-US" dirty="0"/>
              <a:t>…only trust it when upward magnitude is close to 9.8m</a:t>
            </a:r>
            <a:r>
              <a:rPr lang="en-US" baseline="30000" dirty="0"/>
              <a:t>2 </a:t>
            </a:r>
            <a:r>
              <a:rPr lang="en-US" dirty="0"/>
              <a:t>?</a:t>
            </a:r>
          </a:p>
          <a:p>
            <a:pPr marL="152396" indent="0">
              <a:buNone/>
            </a:pPr>
            <a:endParaRPr lang="en-US" baseline="30000" dirty="0"/>
          </a:p>
          <a:p>
            <a:pPr marL="152396" indent="0">
              <a:buNone/>
            </a:pPr>
            <a:r>
              <a:rPr lang="en-US" dirty="0"/>
              <a:t>In practice, use complex heuristics</a:t>
            </a:r>
          </a:p>
          <a:p>
            <a:r>
              <a:rPr lang="en-US" dirty="0"/>
              <a:t>Evaluating other sensor data </a:t>
            </a:r>
          </a:p>
          <a:p>
            <a:r>
              <a:rPr lang="en-US" dirty="0"/>
              <a:t>Rate of change of accelerometer</a:t>
            </a:r>
          </a:p>
        </p:txBody>
      </p:sp>
    </p:spTree>
    <p:extLst>
      <p:ext uri="{BB962C8B-B14F-4D97-AF65-F5344CB8AC3E}">
        <p14:creationId xmlns:p14="http://schemas.microsoft.com/office/powerpoint/2010/main" val="190893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0AC1-975D-4F6B-B744-F636EC69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Yaw Error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D5CF-485C-4C6B-87CD-8CD58D328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Correct using a “compass” that generates a vector</a:t>
            </a:r>
          </a:p>
          <a:p>
            <a:r>
              <a:rPr lang="en-US" dirty="0"/>
              <a:t>In </a:t>
            </a:r>
            <a:r>
              <a:rPr lang="en-US" dirty="0" err="1"/>
              <a:t>xz</a:t>
            </a:r>
            <a:r>
              <a:rPr lang="en-US" dirty="0"/>
              <a:t> plane</a:t>
            </a:r>
          </a:p>
          <a:p>
            <a:r>
              <a:rPr lang="en-US" dirty="0"/>
              <a:t>Pointing “north”</a:t>
            </a:r>
          </a:p>
          <a:p>
            <a:endParaRPr lang="en-US" dirty="0"/>
          </a:p>
          <a:p>
            <a:pPr marL="152396" indent="0">
              <a:buNone/>
            </a:pPr>
            <a:r>
              <a:rPr lang="en-US" dirty="0"/>
              <a:t>Same correction mechanism as tilt</a:t>
            </a:r>
          </a:p>
          <a:p>
            <a:r>
              <a:rPr lang="en-US" dirty="0"/>
              <a:t>Vector is reported in body coordinates</a:t>
            </a:r>
          </a:p>
          <a:p>
            <a:r>
              <a:rPr lang="en-US" dirty="0"/>
              <a:t>Transform it to world coordinates</a:t>
            </a:r>
          </a:p>
          <a:p>
            <a:r>
              <a:rPr lang="en-US" dirty="0"/>
              <a:t>Measure deviation from (0,0,-1)…or whatever world “north” is…</a:t>
            </a:r>
          </a:p>
        </p:txBody>
      </p:sp>
    </p:spTree>
    <p:extLst>
      <p:ext uri="{BB962C8B-B14F-4D97-AF65-F5344CB8AC3E}">
        <p14:creationId xmlns:p14="http://schemas.microsoft.com/office/powerpoint/2010/main" val="126021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0274-24ED-4444-B5EB-D474E3F2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Correcting Yaw Error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BB320-4304-474A-B2F0-D0749F1E4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Use magnetometer to measure a magnetic field vector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Vector doesn’t lie in horizontal plane plane…has an inclination angle</a:t>
            </a:r>
          </a:p>
          <a:p>
            <a:pPr marL="152396" indent="0">
              <a:buNone/>
            </a:pPr>
            <a:r>
              <a:rPr lang="en-US" dirty="0"/>
              <a:t>Can project to </a:t>
            </a:r>
            <a:r>
              <a:rPr lang="en-US" dirty="0" err="1"/>
              <a:t>xz</a:t>
            </a:r>
            <a:r>
              <a:rPr lang="en-US" dirty="0"/>
              <a:t> plane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Projected vector has declination angle deviating from true north</a:t>
            </a:r>
          </a:p>
          <a:p>
            <a:pPr marL="152396" indent="0">
              <a:buNone/>
            </a:pPr>
            <a:r>
              <a:rPr lang="en-US" dirty="0"/>
              <a:t>We can ignore this…why?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Finally, need to compensate for field distorting elements (iron) in HMD 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6B496-7DA9-49A5-9991-10B19820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768" y="1536633"/>
            <a:ext cx="2028193" cy="5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2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DFDD-D16B-4699-98B2-77FBAD63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Correcting Yaw Error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440D6-3B46-41A7-99D6-B96C26766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00" y="4432300"/>
            <a:ext cx="11360800" cy="2423132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Still can have problems…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If magnetic field vector is too close to vertical it’s useless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Some buildings distort the vector in a 0 magnitude vector…that’s bad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89F6F-C16D-4C49-8EAB-1BD289F4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812" y="1356967"/>
            <a:ext cx="6679223" cy="3717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62754-6552-490D-B679-4AFC1D463426}"/>
              </a:ext>
            </a:extLst>
          </p:cNvPr>
          <p:cNvSpPr txBox="1"/>
          <p:nvPr/>
        </p:nvSpPr>
        <p:spPr>
          <a:xfrm>
            <a:off x="709067" y="2559637"/>
            <a:ext cx="28979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Field vector is close to vertical in Finland…</a:t>
            </a:r>
          </a:p>
        </p:txBody>
      </p:sp>
    </p:spTree>
    <p:extLst>
      <p:ext uri="{BB962C8B-B14F-4D97-AF65-F5344CB8AC3E}">
        <p14:creationId xmlns:p14="http://schemas.microsoft.com/office/powerpoint/2010/main" val="1425921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6E84-0403-49AE-BB37-8EE0F1C9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ha" panose="020B0502040204020203" pitchFamily="34" charset="0"/>
                <a:cs typeface="Latha" panose="020B0502040204020203" pitchFamily="34" charset="0"/>
              </a:rPr>
              <a:t>Filtering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FE69A-C31A-400B-9D77-F0F89098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677" y="1536633"/>
            <a:ext cx="11844997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Can filter like before…but on quaternions…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obtain the drift quaternion by multiplying tilt and yaw error quaternion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Before we used subtraction…now we multiply by an inverse quaternion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Think of it as stepping in the direction of the correction by some small amount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Could also keep tilt and yaw separate and use separate gains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7CE51-D1E4-407E-BDCE-3DB8F320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83" y="3644490"/>
            <a:ext cx="4217084" cy="9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0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3081-5387-4BC9-AD98-0583D571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Inside-Out Tracking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F6FF86AA-274C-44F5-A22B-1FF1BBF5C2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312" y="1251725"/>
            <a:ext cx="9526859" cy="53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7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FCC9-612F-4C10-A621-A44C15CB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Setting the Viewpoint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6FE2D72-ADB3-4FC0-9EC7-712278117D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" y="3255915"/>
                <a:ext cx="12295163" cy="4555200"/>
              </a:xfrm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Viewpoint in virtual world set using estimated orientation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May need to be adjusted in systems that use prediction and image warping</a:t>
                </a:r>
              </a:p>
              <a:p>
                <a:pPr marL="152396" indent="0">
                  <a:buNone/>
                </a:pPr>
                <a:r>
                  <a:rPr lang="en-US" dirty="0"/>
                  <a:t> 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The </a:t>
                </a:r>
                <a:r>
                  <a:rPr lang="en-US" i="1" dirty="0" err="1"/>
                  <a:t>lookat</a:t>
                </a:r>
                <a:r>
                  <a:rPr lang="en-US" i="1" dirty="0"/>
                  <a:t> </a:t>
                </a:r>
                <a:r>
                  <a:rPr lang="en-US" dirty="0"/>
                  <a:t>transformation moves the world into view coordinates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Using orientation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neglecting translation, what </a:t>
                </a:r>
                <a:r>
                  <a:rPr lang="en-US" i="1" dirty="0" err="1"/>
                  <a:t>lookat</a:t>
                </a:r>
                <a:r>
                  <a:rPr lang="en-US" dirty="0"/>
                  <a:t> transform is used?</a:t>
                </a:r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6FE2D72-ADB3-4FC0-9EC7-712278117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" y="3255915"/>
                <a:ext cx="12295163" cy="4555200"/>
              </a:xfrm>
              <a:blipFill>
                <a:blip r:embed="rId2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C0F846B-1E8A-4CCC-A8AC-0FA8B17F2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97" y="294929"/>
            <a:ext cx="4354391" cy="2960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B4AA6-F806-4A7E-98A4-54C68366B9D9}"/>
              </a:ext>
            </a:extLst>
          </p:cNvPr>
          <p:cNvSpPr txBox="1"/>
          <p:nvPr/>
        </p:nvSpPr>
        <p:spPr>
          <a:xfrm>
            <a:off x="8572500" y="4508532"/>
            <a:ext cx="30780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How does prediction work?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Why is it used?</a:t>
            </a:r>
          </a:p>
        </p:txBody>
      </p:sp>
    </p:spTree>
    <p:extLst>
      <p:ext uri="{BB962C8B-B14F-4D97-AF65-F5344CB8AC3E}">
        <p14:creationId xmlns:p14="http://schemas.microsoft.com/office/powerpoint/2010/main" val="388177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30C-BFF2-4AE2-B9ED-BF5ABDFE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Debugging Tip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4AE4-81B5-48E1-8646-EB81A88F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1181167"/>
          </a:xfrm>
        </p:spPr>
        <p:txBody>
          <a:bodyPr/>
          <a:lstStyle/>
          <a:p>
            <a:r>
              <a:rPr lang="en-US" dirty="0"/>
              <a:t>Connecting viewpoint to tracked orientation often done incorrectly</a:t>
            </a:r>
          </a:p>
          <a:p>
            <a:r>
              <a:rPr lang="en-US" dirty="0"/>
              <a:t>Can debug by testing rotations around 3 canonical axes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4AAA3-E6F5-4127-870C-0BC71249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1" y="2897466"/>
            <a:ext cx="5991225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8EE86-FC8A-4E2C-AC1C-AAADD3CAE933}"/>
              </a:ext>
            </a:extLst>
          </p:cNvPr>
          <p:cNvSpPr txBox="1"/>
          <p:nvPr/>
        </p:nvSpPr>
        <p:spPr>
          <a:xfrm>
            <a:off x="7429501" y="3818987"/>
            <a:ext cx="464507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+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world moves correctly</a:t>
            </a:r>
          </a:p>
          <a:p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-  world moves opposite of correctly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50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1BE0-F4C8-4E51-9528-9794CC7E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75" y="214842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A Head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433BE-7480-43BD-B3B7-6EB4CAAE2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6558" y="1069317"/>
            <a:ext cx="11360800" cy="4555200"/>
          </a:xfrm>
        </p:spPr>
        <p:txBody>
          <a:bodyPr/>
          <a:lstStyle/>
          <a:p>
            <a:r>
              <a:rPr lang="en-US" dirty="0"/>
              <a:t>Virtual head height should be the same as in real world</a:t>
            </a:r>
          </a:p>
          <a:p>
            <a:pPr lvl="1"/>
            <a:r>
              <a:rPr lang="en-US" dirty="0"/>
              <a:t>Unless the experience is meant to be different (e.g. </a:t>
            </a:r>
            <a:r>
              <a:rPr lang="en-US" dirty="0" err="1"/>
              <a:t>mouseworld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 head rotates, eyes change positions</a:t>
            </a:r>
          </a:p>
          <a:p>
            <a:r>
              <a:rPr lang="en-US" dirty="0"/>
              <a:t>Let h and p be offsets to an eye measured from center   of head rotation</a:t>
            </a:r>
          </a:p>
          <a:p>
            <a:r>
              <a:rPr lang="en-US" dirty="0"/>
              <a:t>Can apply head transformation before the </a:t>
            </a:r>
            <a:r>
              <a:rPr lang="en-US" dirty="0" err="1"/>
              <a:t>lookat</a:t>
            </a:r>
            <a:r>
              <a:rPr lang="en-US" dirty="0"/>
              <a:t> transform</a:t>
            </a:r>
          </a:p>
          <a:p>
            <a:r>
              <a:rPr lang="en-US" dirty="0"/>
              <a:t>h and p should then be formed to move world objects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47326-D701-4366-9CAF-EAABB090D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000" y="4029075"/>
            <a:ext cx="3790950" cy="2828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A1884-EC6F-4D2A-AC15-9F6A5490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8" y="4431509"/>
            <a:ext cx="3038475" cy="180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E7930-2449-48B0-AC1B-9CCCAD090F9E}"/>
              </a:ext>
            </a:extLst>
          </p:cNvPr>
          <p:cNvSpPr txBox="1"/>
          <p:nvPr/>
        </p:nvSpPr>
        <p:spPr>
          <a:xfrm>
            <a:off x="8204200" y="4701187"/>
            <a:ext cx="32924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This model was used in Samsung Gear VR….better solutions can be implemented using more sensors</a:t>
            </a:r>
          </a:p>
        </p:txBody>
      </p:sp>
    </p:spTree>
    <p:extLst>
      <p:ext uri="{BB962C8B-B14F-4D97-AF65-F5344CB8AC3E}">
        <p14:creationId xmlns:p14="http://schemas.microsoft.com/office/powerpoint/2010/main" val="3005463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9802-28E3-4813-9686-700D7D3E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Tracking Position and 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83F80-DA9A-4DFD-8A41-4E8F536E0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Now we will discuss tracking all 6 DOFs for a moving rigid body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We call the position + orientation the </a:t>
            </a:r>
            <a:r>
              <a:rPr lang="en-US" i="1" dirty="0"/>
              <a:t>pose</a:t>
            </a:r>
          </a:p>
          <a:p>
            <a:pPr marL="152396" indent="0">
              <a:buNone/>
            </a:pPr>
            <a:endParaRPr lang="en-US" i="1" dirty="0"/>
          </a:p>
          <a:p>
            <a:pPr marL="152396" indent="0">
              <a:buNone/>
            </a:pPr>
            <a:r>
              <a:rPr lang="en-US" dirty="0"/>
              <a:t>Being able to track all 6DOFs means we don’t need a head model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B397F22-29DC-442D-BB32-06A063E6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07" y="3685736"/>
            <a:ext cx="2941105" cy="29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8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latin typeface="Lato"/>
              </a:rPr>
              <a:t>Things We Would Like to Track</a:t>
            </a:r>
            <a:endParaRPr dirty="0">
              <a:latin typeface="Lato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8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What do we want to track? (Think of rigid bodies)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745833" y="1620873"/>
            <a:ext cx="10278800" cy="3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Head wearing HMD</a:t>
            </a:r>
            <a:endParaRPr sz="3200" dirty="0">
              <a:solidFill>
                <a:schemeClr val="dk1"/>
              </a:solidFill>
            </a:endParaRP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Eyes</a:t>
            </a:r>
            <a:endParaRPr sz="3200" dirty="0">
              <a:solidFill>
                <a:schemeClr val="dk1"/>
              </a:solidFill>
            </a:endParaRP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Palms of hands</a:t>
            </a:r>
            <a:endParaRPr sz="3200" dirty="0">
              <a:solidFill>
                <a:schemeClr val="dk1"/>
              </a:solidFill>
            </a:endParaRP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Fingers</a:t>
            </a:r>
            <a:endParaRPr sz="3200" dirty="0">
              <a:solidFill>
                <a:schemeClr val="dk1"/>
              </a:solidFill>
            </a:endParaRP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Entire body</a:t>
            </a:r>
            <a:endParaRPr sz="3200" dirty="0">
              <a:solidFill>
                <a:schemeClr val="dk1"/>
              </a:solidFill>
            </a:endParaRP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Interactable objects - controller, coffee cup, desk...</a:t>
            </a:r>
            <a:endParaRPr sz="3200" dirty="0">
              <a:solidFill>
                <a:schemeClr val="dk1"/>
              </a:solidFill>
            </a:endParaRP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Other people in the space</a:t>
            </a:r>
            <a:endParaRPr sz="3200" dirty="0">
              <a:solidFill>
                <a:schemeClr val="dk1"/>
              </a:solidFill>
            </a:endParaRPr>
          </a:p>
          <a:p>
            <a:pPr>
              <a:spcBef>
                <a:spcPts val="2133"/>
              </a:spcBef>
            </a:pP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6EFC0-058D-476A-BB3C-03C4C12B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33" y="1750740"/>
            <a:ext cx="4697587" cy="26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80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1FFB-9BC5-4520-8029-1E546FC8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0" y="2115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Integrate the Accelerometer?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AACFE-9F64-4A54-9EA7-53015804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64354"/>
            <a:ext cx="11776400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We could subtract off acceleration due to gravity and find body acceleration…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What do we need to estimate position?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How does that contrast with using a gyroscope to compute orientation?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What is effect on the error?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Can the IMU sensors be used to correct positional drift error?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18516-6B89-40D0-BE60-43E9AC4D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20" y="3129966"/>
            <a:ext cx="3972280" cy="38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1FFB-9BC5-4520-8029-1E546FC8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0" y="2115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Integrate the Accelerometer?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AACFE-9F64-4A54-9EA7-53015804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64354"/>
            <a:ext cx="11776400" cy="4555200"/>
          </a:xfrm>
        </p:spPr>
        <p:txBody>
          <a:bodyPr/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What do we need to estimate position? </a:t>
            </a:r>
            <a:r>
              <a:rPr lang="en-US" dirty="0">
                <a:solidFill>
                  <a:srgbClr val="FF0000"/>
                </a:solidFill>
              </a:rPr>
              <a:t>Integrate twice</a:t>
            </a:r>
          </a:p>
          <a:p>
            <a:pPr marL="152396" indent="0">
              <a:buNone/>
            </a:pPr>
            <a:r>
              <a:rPr lang="en-US" dirty="0"/>
              <a:t>How does that contrast with using a gyroscope to compute orientation?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Only a single integrating is necessary to find orientation from angular velocity</a:t>
            </a:r>
            <a:endParaRPr lang="en-US" dirty="0"/>
          </a:p>
          <a:p>
            <a:pPr marL="152396" indent="0">
              <a:buNone/>
            </a:pPr>
            <a:r>
              <a:rPr lang="en-US" dirty="0"/>
              <a:t>What is effect on the error?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Orientation error is linear in time. Positional would be quadratic in time.</a:t>
            </a:r>
          </a:p>
          <a:p>
            <a:pPr marL="152396" indent="0">
              <a:buNone/>
            </a:pPr>
            <a:r>
              <a:rPr lang="en-US" dirty="0"/>
              <a:t>Can the IMU sensors be used to correct positional drift error?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No…can’t detect even constant velocity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18516-6B89-40D0-BE60-43E9AC4D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20" y="3129966"/>
            <a:ext cx="3972280" cy="38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2FC8-D7A2-4A1C-9D44-47D866C5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Active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F692C-C2BF-4E63-AC1F-6E6662D76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Another approach is to create a signal to be sensed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Many approaches have been tried</a:t>
            </a:r>
          </a:p>
          <a:p>
            <a:r>
              <a:rPr lang="en-US" dirty="0"/>
              <a:t>Infrared</a:t>
            </a:r>
          </a:p>
          <a:p>
            <a:r>
              <a:rPr lang="en-US" dirty="0"/>
              <a:t>Ultrasound</a:t>
            </a:r>
          </a:p>
          <a:p>
            <a:r>
              <a:rPr lang="en-US" dirty="0"/>
              <a:t>Electromagnetic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989F5-2A9D-439F-8B08-43CA570F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369" y="3051716"/>
            <a:ext cx="6674462" cy="27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11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8CD9-9DFE-4BF1-8D50-C8AE470B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Trilateration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E6B0-A261-49AA-906D-D33AF6893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something like ultrasound </a:t>
            </a:r>
          </a:p>
          <a:p>
            <a:r>
              <a:rPr lang="en-US" dirty="0"/>
              <a:t>Emitter is a speaker and detector is a microphone</a:t>
            </a:r>
          </a:p>
          <a:p>
            <a:r>
              <a:rPr lang="en-US" dirty="0"/>
              <a:t>Speaker emits at known time intervals…</a:t>
            </a:r>
          </a:p>
          <a:p>
            <a:r>
              <a:rPr lang="en-US" dirty="0"/>
              <a:t>Time of Flight (time to detection) enables computation of distance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4A36A-9B97-42E9-BC49-2D78CE1C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3509168"/>
            <a:ext cx="7261933" cy="2582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C5AB9-FD34-493B-9591-1045D92B39AC}"/>
              </a:ext>
            </a:extLst>
          </p:cNvPr>
          <p:cNvSpPr txBox="1"/>
          <p:nvPr/>
        </p:nvSpPr>
        <p:spPr>
          <a:xfrm>
            <a:off x="8581292" y="3953022"/>
            <a:ext cx="34184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Three emitters allow unique determination of location…</a:t>
            </a:r>
          </a:p>
        </p:txBody>
      </p:sp>
    </p:spTree>
    <p:extLst>
      <p:ext uri="{BB962C8B-B14F-4D97-AF65-F5344CB8AC3E}">
        <p14:creationId xmlns:p14="http://schemas.microsoft.com/office/powerpoint/2010/main" val="3044389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3C81-E7EC-457A-90B5-9B1D1CB3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Sound and EM…and Visibility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616F6-E635-4535-AAF7-1B6D1845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Both kinds of systems have been problematic</a:t>
            </a:r>
          </a:p>
          <a:p>
            <a:r>
              <a:rPr lang="en-US" dirty="0"/>
              <a:t>Sound reflects off objects in the rooms leading multiple detections</a:t>
            </a:r>
          </a:p>
          <a:p>
            <a:r>
              <a:rPr lang="en-US" dirty="0"/>
              <a:t>Environment can warp EM fields and thus warp detected trajectories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EA8AE-941C-4B69-927F-39918A99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27" y="3230405"/>
            <a:ext cx="3363750" cy="26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FE809-4668-4231-B945-E34AA10A183E}"/>
              </a:ext>
            </a:extLst>
          </p:cNvPr>
          <p:cNvSpPr txBox="1"/>
          <p:nvPr/>
        </p:nvSpPr>
        <p:spPr>
          <a:xfrm>
            <a:off x="4545604" y="3682219"/>
            <a:ext cx="677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Visibility approaches have been more robust</a:t>
            </a:r>
          </a:p>
          <a:p>
            <a:endParaRPr lang="en-US" sz="2400" dirty="0"/>
          </a:p>
          <a:p>
            <a:r>
              <a:rPr lang="en-US" sz="2400" dirty="0"/>
              <a:t>Camera can be used to track features</a:t>
            </a:r>
          </a:p>
          <a:p>
            <a:endParaRPr lang="en-US" sz="2400" dirty="0"/>
          </a:p>
          <a:p>
            <a:r>
              <a:rPr lang="en-US" sz="2400" dirty="0"/>
              <a:t>Oculus Rift system tracks infrared LEDs on the HMD</a:t>
            </a:r>
          </a:p>
        </p:txBody>
      </p:sp>
    </p:spTree>
    <p:extLst>
      <p:ext uri="{BB962C8B-B14F-4D97-AF65-F5344CB8AC3E}">
        <p14:creationId xmlns:p14="http://schemas.microsoft.com/office/powerpoint/2010/main" val="19657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5798-B074-4925-8A22-76DDE155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A Quick Guide to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EA17-1C94-4DF8-909C-3A4605858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Natural Features</a:t>
            </a:r>
            <a:r>
              <a:rPr lang="en-US" dirty="0"/>
              <a:t>: Automatically discovered and labeled</a:t>
            </a:r>
          </a:p>
          <a:p>
            <a:r>
              <a:rPr lang="en-US" b="1" dirty="0"/>
              <a:t>Artificial Features</a:t>
            </a:r>
            <a:r>
              <a:rPr lang="en-US" dirty="0"/>
              <a:t>: Engineered and placed in scene with assigned labels</a:t>
            </a:r>
          </a:p>
          <a:p>
            <a:r>
              <a:rPr lang="en-US" b="1" dirty="0"/>
              <a:t>Passive Features</a:t>
            </a:r>
            <a:r>
              <a:rPr lang="en-US" dirty="0"/>
              <a:t>: Do not emit energy…can reflect energy (i.e. light)</a:t>
            </a:r>
          </a:p>
          <a:p>
            <a:r>
              <a:rPr lang="en-US" b="1" dirty="0"/>
              <a:t>Active Features</a:t>
            </a:r>
            <a:r>
              <a:rPr lang="en-US" dirty="0"/>
              <a:t>: Emit light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EA1ED-E7D3-4CC5-895B-CA80CEC8C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42" y="2920005"/>
            <a:ext cx="7029157" cy="38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9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FA65-A3C8-4CF5-856E-DA3BE6D6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Perspective-n-Point Problem (PnP)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10E1E-C5BB-4D12-A384-1A636B06A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n-points on an object in an image, compute the pose matrix </a:t>
            </a:r>
            <a:r>
              <a:rPr lang="en-US" dirty="0" err="1"/>
              <a:t>T</a:t>
            </a:r>
            <a:r>
              <a:rPr lang="en-US" baseline="-25000" dirty="0" err="1"/>
              <a:t>rb</a:t>
            </a:r>
            <a:endParaRPr lang="en-US" baseline="-25000" dirty="0"/>
          </a:p>
          <a:p>
            <a:r>
              <a:rPr lang="en-US" dirty="0"/>
              <a:t>Each observed point (</a:t>
            </a:r>
            <a:r>
              <a:rPr lang="en-US" dirty="0" err="1"/>
              <a:t>i,j</a:t>
            </a:r>
            <a:r>
              <a:rPr lang="en-US" dirty="0"/>
              <a:t>) in image coordinates eliminates 2 DOFs</a:t>
            </a:r>
          </a:p>
          <a:p>
            <a:r>
              <a:rPr lang="en-US" dirty="0"/>
              <a:t>For 3 points (i.e. P3P) 0 DOFs remain but solution is not unique</a:t>
            </a:r>
          </a:p>
          <a:p>
            <a:r>
              <a:rPr lang="en-US" dirty="0"/>
              <a:t>P6P required for unique solution</a:t>
            </a:r>
          </a:p>
          <a:p>
            <a:r>
              <a:rPr lang="en-US" dirty="0"/>
              <a:t>More than 6 points generally used to make solution robust to error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479A1-6513-4CE8-AFF2-BD48DA85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280" y="3747674"/>
            <a:ext cx="4051831" cy="28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3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C2BF-5F32-4272-9C9C-CC0A8570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Camera-Based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A0F08-C72F-4DE7-9A17-9A648884E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We can either</a:t>
            </a:r>
          </a:p>
          <a:p>
            <a:r>
              <a:rPr lang="en-US" dirty="0"/>
              <a:t>Have a fixed camera and moving features (Rift)</a:t>
            </a:r>
          </a:p>
          <a:p>
            <a:r>
              <a:rPr lang="en-US" dirty="0"/>
              <a:t>Have a moving camera and fixed features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E1DED-7D0A-46E3-9CDC-D23DD596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6" y="3230026"/>
            <a:ext cx="9927102" cy="31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7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C944-8EA5-4205-8946-91FCB360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Camera 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EC3BAB7-D585-4DE1-811C-0EC6191054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Apply a homogeneous transform to image from camera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The matrix parameters are the intrinsic parameters of the camera</a:t>
                </a:r>
              </a:p>
              <a:p>
                <a:r>
                  <a:rPr lang="en-US" dirty="0"/>
                  <a:t>α parameters handle scaling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handle offset of the optical axis</a:t>
                </a:r>
              </a:p>
              <a:p>
                <a:r>
                  <a:rPr lang="en-US" dirty="0"/>
                  <a:t>ϒ handles image shear</a:t>
                </a:r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These parameters can be determined empirically from synthetic scenes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EC3BAB7-D585-4DE1-811C-0EC619105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70600A3-95F8-4EF9-9299-2FEA4913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65" y="1603455"/>
            <a:ext cx="2063100" cy="13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9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92F6-DAB9-4260-915C-8A3F459D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Laser-Based-Implementation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FE45-0C9A-4DF4-BCAF-C185EC30E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Lighthouse HTC </a:t>
            </a:r>
            <a:r>
              <a:rPr lang="en-US" dirty="0" err="1"/>
              <a:t>Vive</a:t>
            </a:r>
            <a:r>
              <a:rPr lang="en-US" dirty="0"/>
              <a:t> tracking is an example</a:t>
            </a:r>
          </a:p>
          <a:p>
            <a:r>
              <a:rPr lang="en-US" dirty="0"/>
              <a:t>Lighthouse has spinning drum emitting vertical and horizontal IR light</a:t>
            </a:r>
          </a:p>
          <a:p>
            <a:r>
              <a:rPr lang="en-US" dirty="0"/>
              <a:t>Photodiodes on HMD detect IR light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8B648-1540-4229-A31A-3D6DA169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3258187"/>
            <a:ext cx="9297884" cy="35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6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9796-75E0-4BFA-81B4-971CA9C7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Tracking Rigid Bodies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E68D2-6883-46F0-A658-412471030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track 3D position and orientation over time</a:t>
            </a:r>
          </a:p>
          <a:p>
            <a:r>
              <a:rPr lang="en-US" dirty="0"/>
              <a:t>How can we store this information?</a:t>
            </a:r>
          </a:p>
        </p:txBody>
      </p:sp>
    </p:spTree>
    <p:extLst>
      <p:ext uri="{BB962C8B-B14F-4D97-AF65-F5344CB8AC3E}">
        <p14:creationId xmlns:p14="http://schemas.microsoft.com/office/powerpoint/2010/main" val="1273249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92F6-DAB9-4260-915C-8A3F459D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Laser-Based-Implementation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FE45-0C9A-4DF4-BCAF-C185EC30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36633"/>
            <a:ext cx="11776400" cy="4555200"/>
          </a:xfrm>
        </p:spPr>
        <p:txBody>
          <a:bodyPr/>
          <a:lstStyle/>
          <a:p>
            <a:r>
              <a:rPr lang="en-US" dirty="0"/>
              <a:t>Horizontal light determines pixel column of feature coordinate</a:t>
            </a:r>
          </a:p>
          <a:p>
            <a:r>
              <a:rPr lang="en-US" dirty="0"/>
              <a:t>Vertical light determines pixel row of feature coordinates</a:t>
            </a:r>
          </a:p>
          <a:p>
            <a:r>
              <a:rPr lang="en-US" dirty="0"/>
              <a:t>Multiple base stations needed to compute distance from feature to station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CAF5D-BEEA-472B-8479-5B25D278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14" y="3111017"/>
            <a:ext cx="9068972" cy="31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22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5F84-324A-4656-B487-30C52C02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Filtering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92FF4-782A-416C-A809-0E00A17D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36633"/>
            <a:ext cx="12192000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IMU frequency is much higher than camera usually…so it is useful to use it</a:t>
            </a:r>
          </a:p>
          <a:p>
            <a:pPr marL="152396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Orientation can be computed using camera and IMU together to reduce error</a:t>
            </a:r>
          </a:p>
          <a:p>
            <a:r>
              <a:rPr lang="en-US" dirty="0"/>
              <a:t>Camera optical axis can be used to estimate yaw error </a:t>
            </a:r>
            <a:br>
              <a:rPr lang="en-US" dirty="0"/>
            </a:br>
            <a:r>
              <a:rPr lang="en-US" dirty="0"/>
              <a:t>(replacing magnetometer)</a:t>
            </a:r>
          </a:p>
          <a:p>
            <a:r>
              <a:rPr lang="en-US" dirty="0"/>
              <a:t>If camera tilt is known, it can be used to provide tilt error estimation</a:t>
            </a:r>
            <a:br>
              <a:rPr lang="en-US" dirty="0"/>
            </a:br>
            <a:r>
              <a:rPr lang="en-US" dirty="0"/>
              <a:t>(replacing accelerometer)</a:t>
            </a:r>
          </a:p>
          <a:p>
            <a:pPr marL="1523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6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5125-CE7A-4DEF-A014-BFB5D22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Integrating the Accelerometer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06B6054-24AD-4130-BCEC-866A3D9C9E7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We can use the camera and IMU together to compute position as well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We have the accelerometer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We can numerically integrate to obtain a position estimate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This is </a:t>
                </a:r>
                <a:r>
                  <a:rPr lang="en-US" i="1" dirty="0"/>
                  <a:t>Euler Integration</a:t>
                </a:r>
                <a:r>
                  <a:rPr lang="en-US" dirty="0"/>
                  <a:t>…</a:t>
                </a:r>
                <a:br>
                  <a:rPr lang="en-US" dirty="0"/>
                </a:b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In practice a higher-order scheme (such as RK2 or RK4) should be used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06B6054-24AD-4130-BCEC-866A3D9C9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364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BF06-298C-42EB-A45F-750C9B1A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Correcting the Estimated Velocity and 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66F5AA4-C698-468C-874E-D45D28C3CA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396" indent="0">
                  <a:buNone/>
                </a:pPr>
                <a:r>
                  <a:rPr lang="en-US" dirty="0"/>
                  <a:t>The camera can provide an estimate of drift error for velocity and position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We can compute corrected values using a complementary filter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66F5AA4-C698-468C-874E-D45D28C3C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867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D4F2-6D3C-40FE-B028-FA3CAA2D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Oculus Quest</a:t>
            </a:r>
          </a:p>
        </p:txBody>
      </p:sp>
      <p:pic>
        <p:nvPicPr>
          <p:cNvPr id="4" name="Online Media 3" title="Hands-On with the Oculus Quest VR Headset!">
            <a:hlinkClick r:id="" action="ppaction://media"/>
            <a:extLst>
              <a:ext uri="{FF2B5EF4-FFF2-40B4-BE49-F238E27FC236}">
                <a16:creationId xmlns:a16="http://schemas.microsoft.com/office/drawing/2014/main" id="{A0D7A89F-5283-447E-83E2-0506093B2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9683" y="1277541"/>
            <a:ext cx="9311217" cy="52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7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9796-75E0-4BFA-81B4-971CA9C7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Tracking Rigid Bodies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CE68D2-6883-46F0-A658-4124710308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track 3D position and orientation over time</a:t>
                </a:r>
              </a:p>
              <a:p>
                <a:r>
                  <a:rPr lang="en-US" dirty="0"/>
                  <a:t>How can we store this information?</a:t>
                </a:r>
              </a:p>
              <a:p>
                <a:endParaRPr lang="en-US" dirty="0"/>
              </a:p>
              <a:p>
                <a:r>
                  <a:rPr lang="en-US" dirty="0"/>
                  <a:t>You could keep position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Orientation as a quaternion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52396" indent="0">
                  <a:buNone/>
                </a:pPr>
                <a:endParaRPr lang="en-US" dirty="0"/>
              </a:p>
              <a:p>
                <a:r>
                  <a:rPr lang="en-US" dirty="0"/>
                  <a:t>Or as a transformation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CE68D2-6883-46F0-A658-412471030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F167612-8138-45E8-B457-1513D55AB545}"/>
              </a:ext>
            </a:extLst>
          </p:cNvPr>
          <p:cNvSpPr txBox="1"/>
          <p:nvPr/>
        </p:nvSpPr>
        <p:spPr>
          <a:xfrm>
            <a:off x="7861300" y="2510135"/>
            <a:ext cx="226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Google Cardboard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Gear VR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F7DA9-D0A8-4CEA-A75D-B4FEE672AD0A}"/>
              </a:ext>
            </a:extLst>
          </p:cNvPr>
          <p:cNvSpPr txBox="1"/>
          <p:nvPr/>
        </p:nvSpPr>
        <p:spPr>
          <a:xfrm>
            <a:off x="8623300" y="4465935"/>
            <a:ext cx="226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Oculus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HTC </a:t>
            </a:r>
            <a:r>
              <a:rPr lang="en-US" dirty="0" err="1">
                <a:latin typeface="Comic Sans MS" panose="030F0702030302020204" pitchFamily="66" charset="0"/>
              </a:rPr>
              <a:t>Vive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E0A1-3EBE-4E5B-AC0D-583E678D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Gyroscope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B8002-1A00-40E8-A009-5DD40EF8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96" y="3781425"/>
            <a:ext cx="3110604" cy="30400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03733-F9AC-4EAE-AE31-B2576D328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36633"/>
            <a:ext cx="9453488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Device that measures angular velocity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Measurement is an approximation to true angular velocity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Calibration error</a:t>
            </a:r>
          </a:p>
          <a:p>
            <a:r>
              <a:rPr lang="en-US" sz="2400" dirty="0"/>
              <a:t>biggest reason for difference between true and measured values</a:t>
            </a:r>
          </a:p>
          <a:p>
            <a:r>
              <a:rPr lang="en-US" dirty="0"/>
              <a:t>Biggest difference between high quality IMU ($1000+)</a:t>
            </a:r>
            <a:br>
              <a:rPr lang="en-US" dirty="0"/>
            </a:br>
            <a:r>
              <a:rPr lang="en-US" dirty="0"/>
              <a:t>…and cheap IMU ($1)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AC41A-FE82-4F28-B2F8-7E716272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682" y="0"/>
            <a:ext cx="3113318" cy="26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486A-AAC8-4880-9B43-68208EB5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Drift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C8AD3-29ED-4F74-A45A-FBE860059075}"/>
                  </a:ext>
                </a:extLst>
              </p:cNvPr>
              <p:cNvSpPr txBox="1"/>
              <p:nvPr/>
            </p:nvSpPr>
            <p:spPr>
              <a:xfrm>
                <a:off x="127000" y="1716366"/>
                <a:ext cx="12065000" cy="474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We can model the relationship between approximate and true rotational velocity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𝑏𝑤</m:t>
                    </m:r>
                  </m:oMath>
                </a14:m>
                <a:endParaRPr lang="en-US" sz="2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1" dirty="0"/>
                  <a:t>a</a:t>
                </a:r>
                <a:r>
                  <a:rPr lang="en-US" sz="2200" b="0" dirty="0"/>
                  <a:t> is called </a:t>
                </a:r>
                <a:r>
                  <a:rPr lang="en-US" sz="2200" b="0" i="1" dirty="0"/>
                  <a:t>offset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1" dirty="0"/>
                  <a:t>b</a:t>
                </a:r>
                <a:r>
                  <a:rPr lang="en-US" sz="2200" dirty="0"/>
                  <a:t> is called </a:t>
                </a:r>
                <a:r>
                  <a:rPr lang="en-US" sz="2200" i="1" dirty="0"/>
                  <a:t>scale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/>
              </a:p>
              <a:p>
                <a:r>
                  <a:rPr lang="en-US" sz="2200" dirty="0"/>
                  <a:t>So the error would be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just consider orientation error which we will call drift error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200" b="0" dirty="0"/>
              </a:p>
              <a:p>
                <a:r>
                  <a:rPr lang="en-US" sz="2200" dirty="0"/>
                  <a:t>…just in 2D for now</a:t>
                </a:r>
                <a:endParaRPr lang="en-US" sz="2200" b="0" dirty="0"/>
              </a:p>
              <a:p>
                <a:endParaRPr lang="en-US" sz="2200" dirty="0"/>
              </a:p>
              <a:p>
                <a:r>
                  <a:rPr lang="en-US" sz="2200" b="0" dirty="0"/>
                  <a:t>Assume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b="0" dirty="0"/>
                  <a:t> and constant angular velocity. Integrating over time the drift error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bw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−1))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br>
                  <a:rPr lang="en-US" sz="2200" b="0" dirty="0"/>
                </a:br>
                <a:endParaRPr lang="en-US" sz="2200" b="0" dirty="0"/>
              </a:p>
              <a:p>
                <a:br>
                  <a:rPr lang="en-US" sz="2200" b="1" dirty="0"/>
                </a:br>
                <a:r>
                  <a:rPr lang="en-US" sz="2200" b="1" dirty="0"/>
                  <a:t>Tracking an HMD using a gyroscope error increases at a faster rate as the head rotates more quickly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C8AD3-29ED-4F74-A45A-FBE86005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1716366"/>
                <a:ext cx="12065000" cy="4743222"/>
              </a:xfrm>
              <a:prstGeom prst="rect">
                <a:avLst/>
              </a:prstGeom>
              <a:blipFill>
                <a:blip r:embed="rId2"/>
                <a:stretch>
                  <a:fillRect l="-657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46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B612-1ADB-484D-AF9E-48A8A863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Four Problems to Solve in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84495-F591-46A5-9B72-ED87CC4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649400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b="1" dirty="0"/>
              <a:t>Calibration:</a:t>
            </a:r>
            <a:r>
              <a:rPr lang="en-US" dirty="0"/>
              <a:t> adjust sensor values to remove error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b="1" dirty="0"/>
              <a:t>Integration:</a:t>
            </a:r>
            <a:r>
              <a:rPr lang="en-US" dirty="0"/>
              <a:t> orientation is estimated by integrating discrete measurements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b="1" dirty="0"/>
              <a:t>Registration:</a:t>
            </a:r>
            <a:r>
              <a:rPr lang="en-US" dirty="0"/>
              <a:t> initial orientation must be determined 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b="1" dirty="0"/>
              <a:t>Drift error: </a:t>
            </a:r>
            <a:r>
              <a:rPr lang="en-US" dirty="0"/>
              <a:t>error grows over time and must be removed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9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486A-AAC8-4880-9B43-68208EB5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Calibration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5E43D-FA53-4798-8ABC-E1E8950C7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97796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152396" indent="0">
              <a:buNone/>
            </a:pPr>
            <a:r>
              <a:rPr lang="en-US" b="1" dirty="0"/>
              <a:t>Calibration</a:t>
            </a:r>
            <a:r>
              <a:rPr lang="en-US" dirty="0"/>
              <a:t> is the process of configuring an instrument to provide a result for a sample within an acceptable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C8AD3-29ED-4F74-A45A-FBE860059075}"/>
                  </a:ext>
                </a:extLst>
              </p:cNvPr>
              <p:cNvSpPr txBox="1"/>
              <p:nvPr/>
            </p:nvSpPr>
            <p:spPr>
              <a:xfrm>
                <a:off x="415600" y="2694266"/>
                <a:ext cx="11649400" cy="313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we have a way of measuring true angular velocity we can calibrate a bad sensor</a:t>
                </a:r>
                <a:br>
                  <a:rPr lang="en-US" sz="2000" dirty="0"/>
                </a:br>
                <a:r>
                  <a:rPr lang="en-US" sz="2000" dirty="0"/>
                  <a:t>….e.g. we could use a known good sensor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Take thousands of samples and compute the sum of differences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𝑏𝑎𝑑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000" dirty="0"/>
                              <m:t>)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i="1" dirty="0"/>
              </a:p>
              <a:p>
                <a:pPr/>
                <a:r>
                  <a:rPr lang="en-US" dirty="0"/>
                  <a:t>Then use linear least squares and our error model to find which offset and scale minimize the error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𝑔𝑜𝑜𝑑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𝑏𝑎𝑑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)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/>
              </a:p>
              <a:p>
                <a:r>
                  <a:rPr lang="en-US" dirty="0"/>
                  <a:t>This calibration allows us to correct, to some extent, the bad sensor output in the future.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C8AD3-29ED-4F74-A45A-FBE86005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2694266"/>
                <a:ext cx="11649400" cy="3133358"/>
              </a:xfrm>
              <a:prstGeom prst="rect">
                <a:avLst/>
              </a:prstGeom>
              <a:blipFill>
                <a:blip r:embed="rId2"/>
                <a:stretch>
                  <a:fillRect l="-523" t="-1167"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58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18789</TotalTime>
  <Words>1760</Words>
  <Application>Microsoft Office PowerPoint</Application>
  <PresentationFormat>Widescreen</PresentationFormat>
  <Paragraphs>336</Paragraphs>
  <Slides>44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Comic Sans MS</vt:lpstr>
      <vt:lpstr>Latha</vt:lpstr>
      <vt:lpstr>Lato</vt:lpstr>
      <vt:lpstr>Lato Medium</vt:lpstr>
      <vt:lpstr>Wingdings</vt:lpstr>
      <vt:lpstr>SampleSlides</vt:lpstr>
      <vt:lpstr>PowerPoint Presentation</vt:lpstr>
      <vt:lpstr>Tracking Systems in VR</vt:lpstr>
      <vt:lpstr>Things We Would Like to Track</vt:lpstr>
      <vt:lpstr>Tracking Rigid Bodies </vt:lpstr>
      <vt:lpstr>Tracking Rigid Bodies </vt:lpstr>
      <vt:lpstr>Gyroscope</vt:lpstr>
      <vt:lpstr>Drift Error</vt:lpstr>
      <vt:lpstr>Four Problems to Solve in Tracking</vt:lpstr>
      <vt:lpstr>Calibration</vt:lpstr>
      <vt:lpstr>Integration</vt:lpstr>
      <vt:lpstr>Registration </vt:lpstr>
      <vt:lpstr>Drift Correction</vt:lpstr>
      <vt:lpstr>Drift Correction Considerations</vt:lpstr>
      <vt:lpstr>3D Orientation</vt:lpstr>
      <vt:lpstr>Calibration in 3D</vt:lpstr>
      <vt:lpstr>Integration in 3D</vt:lpstr>
      <vt:lpstr>Drift Error in 3D</vt:lpstr>
      <vt:lpstr>Tilt Error</vt:lpstr>
      <vt:lpstr>Correcting Tilt Error</vt:lpstr>
      <vt:lpstr>Correcting Tilt Error in Practice</vt:lpstr>
      <vt:lpstr>Yaw Error</vt:lpstr>
      <vt:lpstr>Correcting Yaw Error in Practice</vt:lpstr>
      <vt:lpstr>Correcting Yaw Error in Practice</vt:lpstr>
      <vt:lpstr>Filtering</vt:lpstr>
      <vt:lpstr>Inside-Out Tracking</vt:lpstr>
      <vt:lpstr>Setting the Viewpoint</vt:lpstr>
      <vt:lpstr>Debugging Tip</vt:lpstr>
      <vt:lpstr>A Head Model</vt:lpstr>
      <vt:lpstr>Tracking Position and Orientation</vt:lpstr>
      <vt:lpstr>Integrate the Accelerometer?</vt:lpstr>
      <vt:lpstr>Integrate the Accelerometer?</vt:lpstr>
      <vt:lpstr>Active Tracking</vt:lpstr>
      <vt:lpstr>Trilateration</vt:lpstr>
      <vt:lpstr>Sound and EM…and Visibility</vt:lpstr>
      <vt:lpstr>A Quick Guide to Features</vt:lpstr>
      <vt:lpstr>Perspective-n-Point Problem (PnP)</vt:lpstr>
      <vt:lpstr>Camera-Based Implementation</vt:lpstr>
      <vt:lpstr>Camera Calibration</vt:lpstr>
      <vt:lpstr>Laser-Based-Implementation</vt:lpstr>
      <vt:lpstr>Laser-Based-Implementation</vt:lpstr>
      <vt:lpstr>Filtering</vt:lpstr>
      <vt:lpstr>Integrating the Accelerometer </vt:lpstr>
      <vt:lpstr>Correcting the Estimated Velocity and Position</vt:lpstr>
      <vt:lpstr>Oculus Quest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262</cp:revision>
  <dcterms:created xsi:type="dcterms:W3CDTF">2017-05-11T14:02:37Z</dcterms:created>
  <dcterms:modified xsi:type="dcterms:W3CDTF">2018-11-26T06:59:31Z</dcterms:modified>
</cp:coreProperties>
</file>