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60" r:id="rId2"/>
    <p:sldId id="266" r:id="rId3"/>
    <p:sldId id="267" r:id="rId4"/>
    <p:sldId id="303" r:id="rId5"/>
    <p:sldId id="326" r:id="rId6"/>
    <p:sldId id="259" r:id="rId7"/>
    <p:sldId id="261" r:id="rId8"/>
    <p:sldId id="262" r:id="rId9"/>
    <p:sldId id="327" r:id="rId10"/>
    <p:sldId id="328" r:id="rId11"/>
    <p:sldId id="329" r:id="rId12"/>
    <p:sldId id="331" r:id="rId13"/>
    <p:sldId id="332" r:id="rId14"/>
    <p:sldId id="277" r:id="rId15"/>
    <p:sldId id="336" r:id="rId16"/>
    <p:sldId id="337" r:id="rId17"/>
    <p:sldId id="338" r:id="rId18"/>
    <p:sldId id="340" r:id="rId19"/>
    <p:sldId id="339" r:id="rId20"/>
    <p:sldId id="342" r:id="rId21"/>
    <p:sldId id="341" r:id="rId22"/>
    <p:sldId id="343" r:id="rId23"/>
    <p:sldId id="344" r:id="rId24"/>
    <p:sldId id="345" r:id="rId25"/>
    <p:sldId id="346" r:id="rId26"/>
    <p:sldId id="347" r:id="rId27"/>
    <p:sldId id="348" r:id="rId28"/>
    <p:sldId id="353" r:id="rId29"/>
    <p:sldId id="354" r:id="rId30"/>
    <p:sldId id="349" r:id="rId31"/>
    <p:sldId id="355" r:id="rId32"/>
    <p:sldId id="351" r:id="rId33"/>
    <p:sldId id="356" r:id="rId34"/>
    <p:sldId id="350" r:id="rId35"/>
    <p:sldId id="35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00"/>
    <p:restoredTop sz="94674"/>
  </p:normalViewPr>
  <p:slideViewPr>
    <p:cSldViewPr snapToGrid="0" snapToObjects="1">
      <p:cViewPr varScale="1">
        <p:scale>
          <a:sx n="85" d="100"/>
          <a:sy n="85" d="100"/>
        </p:scale>
        <p:origin x="330"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4DAAA6-4117-4992-859F-BAA0EB4FC72C}" type="datetimeFigureOut">
              <a:rPr lang="en-US" smtClean="0"/>
              <a:t>10/3/2018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86EC46-0A82-4490-B060-7233CBE1483F}" type="slidenum">
              <a:rPr lang="en-US" smtClean="0"/>
              <a:t>‹#›</a:t>
            </a:fld>
            <a:endParaRPr lang="en-US"/>
          </a:p>
        </p:txBody>
      </p:sp>
    </p:spTree>
    <p:extLst>
      <p:ext uri="{BB962C8B-B14F-4D97-AF65-F5344CB8AC3E}">
        <p14:creationId xmlns:p14="http://schemas.microsoft.com/office/powerpoint/2010/main" val="937662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141502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76783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10862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88563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234256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99321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107452e13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107452e13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Using the lens equation: 1/s1 + 1/s2 = 1/f. s1 should be f away from the lens, so that s2 is infinity</a:t>
            </a:r>
            <a:endParaRPr/>
          </a:p>
          <a:p>
            <a:pPr marL="457200" lvl="0" indent="-298450" algn="l" rtl="0">
              <a:spcBef>
                <a:spcPts val="0"/>
              </a:spcBef>
              <a:spcAft>
                <a:spcPts val="0"/>
              </a:spcAft>
              <a:buSzPts val="1100"/>
              <a:buAutoNum type="arabicPeriod"/>
            </a:pPr>
            <a:r>
              <a:rPr lang="en"/>
              <a:t>The diopter of the human eye is about 58D. The ciliary muscle can increase the diopter of the eye by about 10D.</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107452e13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107452e13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Using the lens equation: 1/s1 + 1/s2 = 1/f. s1 should be f away from the lens, so that s2 is infinity</a:t>
            </a:r>
            <a:endParaRPr/>
          </a:p>
          <a:p>
            <a:pPr marL="457200" lvl="0" indent="-298450" algn="l" rtl="0">
              <a:spcBef>
                <a:spcPts val="0"/>
              </a:spcBef>
              <a:spcAft>
                <a:spcPts val="0"/>
              </a:spcAft>
              <a:buSzPts val="1100"/>
              <a:buAutoNum type="arabicPeriod"/>
            </a:pPr>
            <a:r>
              <a:rPr lang="en"/>
              <a:t>The diopter of the human eye is about 58D. The ciliary muscle can increase the diopter of the eye by about 10D.</a:t>
            </a:r>
            <a:endParaRPr/>
          </a:p>
        </p:txBody>
      </p:sp>
    </p:spTree>
    <p:extLst>
      <p:ext uri="{BB962C8B-B14F-4D97-AF65-F5344CB8AC3E}">
        <p14:creationId xmlns:p14="http://schemas.microsoft.com/office/powerpoint/2010/main" val="2362902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Cornea is optical lens does most of the convergence. (D~40). Aqueous humour = latin for liquid. Pupil = iris to allow light in. Lens = most important for changing the focal distance. Increase the optic power using ciliary muscle to squeeze lens. In VR you don’t have to. Is it OK or bad?</a:t>
            </a:r>
            <a:endParaRPr/>
          </a:p>
          <a:p>
            <a:pPr marL="0" lvl="0" indent="0" rtl="0">
              <a:spcBef>
                <a:spcPts val="0"/>
              </a:spcBef>
              <a:spcAft>
                <a:spcPts val="0"/>
              </a:spcAft>
              <a:buNone/>
            </a:pPr>
            <a:endParaRPr/>
          </a:p>
          <a:p>
            <a:pPr marL="0" lvl="0" indent="0" rtl="0">
              <a:spcBef>
                <a:spcPts val="0"/>
              </a:spcBef>
              <a:spcAft>
                <a:spcPts val="0"/>
              </a:spcAft>
              <a:buNone/>
            </a:pPr>
            <a:r>
              <a:rPr lang="en"/>
              <a:t>Virtreous - refracts the light.  || light to the prinicipal axis of the eye. Fovea = biggest concentration of photoreceptors. </a:t>
            </a:r>
            <a:endParaRPr/>
          </a:p>
        </p:txBody>
      </p:sp>
    </p:spTree>
    <p:extLst>
      <p:ext uri="{BB962C8B-B14F-4D97-AF65-F5344CB8AC3E}">
        <p14:creationId xmlns:p14="http://schemas.microsoft.com/office/powerpoint/2010/main" val="3027441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51946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364954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a:t>
            </a:r>
            <a:endParaRPr/>
          </a:p>
        </p:txBody>
      </p:sp>
    </p:spTree>
    <p:extLst>
      <p:ext uri="{BB962C8B-B14F-4D97-AF65-F5344CB8AC3E}">
        <p14:creationId xmlns:p14="http://schemas.microsoft.com/office/powerpoint/2010/main" val="2916225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79342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Lato" panose="020F0502020204030203"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F64A208-0694-964E-93B1-EAF2C4DF2BAD}"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D4241-18B8-5046-A9FC-AB90B7CAF4A2}" type="slidenum">
              <a:rPr lang="en-US" smtClean="0"/>
              <a:t>‹#›</a:t>
            </a:fld>
            <a:endParaRPr lang="en-US"/>
          </a:p>
        </p:txBody>
      </p:sp>
    </p:spTree>
    <p:extLst>
      <p:ext uri="{BB962C8B-B14F-4D97-AF65-F5344CB8AC3E}">
        <p14:creationId xmlns:p14="http://schemas.microsoft.com/office/powerpoint/2010/main" val="1542414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panose="020F0502020204030203"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Lato" panose="020F0502020204030203" pitchFamily="34" charset="0"/>
              </a:defRPr>
            </a:lvl1pPr>
          </a:lstStyle>
          <a:p>
            <a:fld id="{CF64A208-0694-964E-93B1-EAF2C4DF2BAD}" type="datetimeFigureOut">
              <a:rPr lang="en-US" smtClean="0"/>
              <a:pPr/>
              <a:t>10/3/2018</a:t>
            </a:fld>
            <a:endParaRPr lang="en-US" dirty="0"/>
          </a:p>
        </p:txBody>
      </p:sp>
      <p:sp>
        <p:nvSpPr>
          <p:cNvPr id="5" name="Footer Placeholder 4"/>
          <p:cNvSpPr>
            <a:spLocks noGrp="1"/>
          </p:cNvSpPr>
          <p:nvPr>
            <p:ph type="ftr" sz="quarter" idx="11"/>
          </p:nvPr>
        </p:nvSpPr>
        <p:spPr/>
        <p:txBody>
          <a:bodyPr/>
          <a:lstStyle>
            <a:lvl1pPr>
              <a:defRPr>
                <a:latin typeface="Lato" panose="020F0502020204030203"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Lato" panose="020F0502020204030203" pitchFamily="34" charset="0"/>
              </a:defRPr>
            </a:lvl1pPr>
          </a:lstStyle>
          <a:p>
            <a:fld id="{1A7D4241-18B8-5046-A9FC-AB90B7CAF4A2}" type="slidenum">
              <a:rPr lang="en-US" smtClean="0"/>
              <a:pPr/>
              <a:t>‹#›</a:t>
            </a:fld>
            <a:endParaRPr lang="en-US" dirty="0"/>
          </a:p>
        </p:txBody>
      </p:sp>
    </p:spTree>
    <p:extLst>
      <p:ext uri="{BB962C8B-B14F-4D97-AF65-F5344CB8AC3E}">
        <p14:creationId xmlns:p14="http://schemas.microsoft.com/office/powerpoint/2010/main" val="1556004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lvl1pPr>
              <a:defRPr>
                <a:latin typeface="Lato" panose="020F0502020204030203"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lvl1pPr>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Lato" panose="020F0502020204030203" pitchFamily="34" charset="0"/>
              </a:defRPr>
            </a:lvl1pPr>
          </a:lstStyle>
          <a:p>
            <a:fld id="{CF64A208-0694-964E-93B1-EAF2C4DF2BAD}" type="datetimeFigureOut">
              <a:rPr lang="en-US" smtClean="0"/>
              <a:pPr/>
              <a:t>10/3/2018</a:t>
            </a:fld>
            <a:endParaRPr lang="en-US" dirty="0"/>
          </a:p>
        </p:txBody>
      </p:sp>
      <p:sp>
        <p:nvSpPr>
          <p:cNvPr id="5" name="Footer Placeholder 4"/>
          <p:cNvSpPr>
            <a:spLocks noGrp="1"/>
          </p:cNvSpPr>
          <p:nvPr>
            <p:ph type="ftr" sz="quarter" idx="11"/>
          </p:nvPr>
        </p:nvSpPr>
        <p:spPr/>
        <p:txBody>
          <a:bodyPr/>
          <a:lstStyle>
            <a:lvl1pPr>
              <a:defRPr>
                <a:latin typeface="Lato" panose="020F0502020204030203"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Lato" panose="020F0502020204030203" pitchFamily="34" charset="0"/>
              </a:defRPr>
            </a:lvl1pPr>
          </a:lstStyle>
          <a:p>
            <a:fld id="{1A7D4241-18B8-5046-A9FC-AB90B7CAF4A2}" type="slidenum">
              <a:rPr lang="en-US" smtClean="0"/>
              <a:pPr/>
              <a:t>‹#›</a:t>
            </a:fld>
            <a:endParaRPr lang="en-US" dirty="0"/>
          </a:p>
        </p:txBody>
      </p:sp>
    </p:spTree>
    <p:extLst>
      <p:ext uri="{BB962C8B-B14F-4D97-AF65-F5344CB8AC3E}">
        <p14:creationId xmlns:p14="http://schemas.microsoft.com/office/powerpoint/2010/main" val="1864539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Shape 1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5253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panose="020F05020202040302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F64A208-0694-964E-93B1-EAF2C4DF2BAD}"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D4241-18B8-5046-A9FC-AB90B7CAF4A2}" type="slidenum">
              <a:rPr lang="en-US" smtClean="0"/>
              <a:t>‹#›</a:t>
            </a:fld>
            <a:endParaRPr lang="en-US"/>
          </a:p>
        </p:txBody>
      </p:sp>
    </p:spTree>
    <p:extLst>
      <p:ext uri="{BB962C8B-B14F-4D97-AF65-F5344CB8AC3E}">
        <p14:creationId xmlns:p14="http://schemas.microsoft.com/office/powerpoint/2010/main" val="1091028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atin typeface="Lato" panose="020F0502020204030203" pitchFamily="34" charset="0"/>
              </a:defRPr>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latin typeface="Lato" panose="020F05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defRPr>
            </a:lvl1pPr>
          </a:lstStyle>
          <a:p>
            <a:fld id="{CF64A208-0694-964E-93B1-EAF2C4DF2BAD}" type="datetimeFigureOut">
              <a:rPr lang="en-US" smtClean="0"/>
              <a:pPr/>
              <a:t>10/3/2018</a:t>
            </a:fld>
            <a:endParaRPr lang="en-US" dirty="0"/>
          </a:p>
        </p:txBody>
      </p:sp>
      <p:sp>
        <p:nvSpPr>
          <p:cNvPr id="5" name="Footer Placeholder 4"/>
          <p:cNvSpPr>
            <a:spLocks noGrp="1"/>
          </p:cNvSpPr>
          <p:nvPr>
            <p:ph type="ftr" sz="quarter" idx="11"/>
          </p:nvPr>
        </p:nvSpPr>
        <p:spPr/>
        <p:txBody>
          <a:bodyPr/>
          <a:lstStyle>
            <a:lvl1pPr>
              <a:defRPr>
                <a:latin typeface="Lato" panose="020F0502020204030203"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Lato" panose="020F0502020204030203" pitchFamily="34" charset="0"/>
              </a:defRPr>
            </a:lvl1pPr>
          </a:lstStyle>
          <a:p>
            <a:fld id="{1A7D4241-18B8-5046-A9FC-AB90B7CAF4A2}" type="slidenum">
              <a:rPr lang="en-US" smtClean="0"/>
              <a:pPr/>
              <a:t>‹#›</a:t>
            </a:fld>
            <a:endParaRPr lang="en-US" dirty="0"/>
          </a:p>
        </p:txBody>
      </p:sp>
    </p:spTree>
    <p:extLst>
      <p:ext uri="{BB962C8B-B14F-4D97-AF65-F5344CB8AC3E}">
        <p14:creationId xmlns:p14="http://schemas.microsoft.com/office/powerpoint/2010/main" val="1707478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panose="020F0502020204030203"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F64A208-0694-964E-93B1-EAF2C4DF2BAD}" type="datetimeFigureOut">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7D4241-18B8-5046-A9FC-AB90B7CAF4A2}" type="slidenum">
              <a:rPr lang="en-US" smtClean="0"/>
              <a:t>‹#›</a:t>
            </a:fld>
            <a:endParaRPr lang="en-US"/>
          </a:p>
        </p:txBody>
      </p:sp>
    </p:spTree>
    <p:extLst>
      <p:ext uri="{BB962C8B-B14F-4D97-AF65-F5344CB8AC3E}">
        <p14:creationId xmlns:p14="http://schemas.microsoft.com/office/powerpoint/2010/main" val="770031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lvl1pPr>
              <a:defRPr>
                <a:latin typeface="Lato" panose="020F0502020204030203" pitchFamily="34" charset="0"/>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atin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505075"/>
            <a:ext cx="5157787" cy="3684588"/>
          </a:xfrm>
        </p:spPr>
        <p:txBody>
          <a:bodyPr/>
          <a:lstStyle>
            <a:lvl1pPr>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atin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1" y="2505075"/>
            <a:ext cx="5183188" cy="3684588"/>
          </a:xfrm>
        </p:spPr>
        <p:txBody>
          <a:bodyPr/>
          <a:lstStyle>
            <a:lvl1pPr>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Lato" panose="020F0502020204030203" pitchFamily="34" charset="0"/>
              </a:defRPr>
            </a:lvl1pPr>
          </a:lstStyle>
          <a:p>
            <a:fld id="{CF64A208-0694-964E-93B1-EAF2C4DF2BAD}" type="datetimeFigureOut">
              <a:rPr lang="en-US" smtClean="0"/>
              <a:pPr/>
              <a:t>10/3/2018</a:t>
            </a:fld>
            <a:endParaRPr lang="en-US" dirty="0"/>
          </a:p>
        </p:txBody>
      </p:sp>
      <p:sp>
        <p:nvSpPr>
          <p:cNvPr id="8" name="Footer Placeholder 7"/>
          <p:cNvSpPr>
            <a:spLocks noGrp="1"/>
          </p:cNvSpPr>
          <p:nvPr>
            <p:ph type="ftr" sz="quarter" idx="11"/>
          </p:nvPr>
        </p:nvSpPr>
        <p:spPr/>
        <p:txBody>
          <a:bodyPr/>
          <a:lstStyle>
            <a:lvl1pPr>
              <a:defRPr>
                <a:latin typeface="Lato" panose="020F0502020204030203"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Lato" panose="020F0502020204030203" pitchFamily="34" charset="0"/>
              </a:defRPr>
            </a:lvl1pPr>
          </a:lstStyle>
          <a:p>
            <a:fld id="{1A7D4241-18B8-5046-A9FC-AB90B7CAF4A2}" type="slidenum">
              <a:rPr lang="en-US" smtClean="0"/>
              <a:pPr/>
              <a:t>‹#›</a:t>
            </a:fld>
            <a:endParaRPr lang="en-US" dirty="0"/>
          </a:p>
        </p:txBody>
      </p:sp>
    </p:spTree>
    <p:extLst>
      <p:ext uri="{BB962C8B-B14F-4D97-AF65-F5344CB8AC3E}">
        <p14:creationId xmlns:p14="http://schemas.microsoft.com/office/powerpoint/2010/main" val="1188493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panose="020F0502020204030203"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Lato" panose="020F0502020204030203" pitchFamily="34" charset="0"/>
              </a:defRPr>
            </a:lvl1pPr>
          </a:lstStyle>
          <a:p>
            <a:fld id="{CF64A208-0694-964E-93B1-EAF2C4DF2BAD}" type="datetimeFigureOut">
              <a:rPr lang="en-US" smtClean="0"/>
              <a:pPr/>
              <a:t>10/3/2018</a:t>
            </a:fld>
            <a:endParaRPr lang="en-US" dirty="0"/>
          </a:p>
        </p:txBody>
      </p:sp>
      <p:sp>
        <p:nvSpPr>
          <p:cNvPr id="4" name="Footer Placeholder 3"/>
          <p:cNvSpPr>
            <a:spLocks noGrp="1"/>
          </p:cNvSpPr>
          <p:nvPr>
            <p:ph type="ftr" sz="quarter" idx="11"/>
          </p:nvPr>
        </p:nvSpPr>
        <p:spPr/>
        <p:txBody>
          <a:bodyPr/>
          <a:lstStyle>
            <a:lvl1pPr>
              <a:defRPr>
                <a:latin typeface="Lato" panose="020F0502020204030203"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Lato" panose="020F0502020204030203" pitchFamily="34" charset="0"/>
              </a:defRPr>
            </a:lvl1pPr>
          </a:lstStyle>
          <a:p>
            <a:fld id="{1A7D4241-18B8-5046-A9FC-AB90B7CAF4A2}" type="slidenum">
              <a:rPr lang="en-US" smtClean="0"/>
              <a:pPr/>
              <a:t>‹#›</a:t>
            </a:fld>
            <a:endParaRPr lang="en-US" dirty="0"/>
          </a:p>
        </p:txBody>
      </p:sp>
    </p:spTree>
    <p:extLst>
      <p:ext uri="{BB962C8B-B14F-4D97-AF65-F5344CB8AC3E}">
        <p14:creationId xmlns:p14="http://schemas.microsoft.com/office/powerpoint/2010/main" val="1259492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defRPr>
            </a:lvl1pPr>
          </a:lstStyle>
          <a:p>
            <a:fld id="{CF64A208-0694-964E-93B1-EAF2C4DF2BAD}" type="datetimeFigureOut">
              <a:rPr lang="en-US" smtClean="0"/>
              <a:pPr/>
              <a:t>10/3/2018</a:t>
            </a:fld>
            <a:endParaRPr lang="en-US" dirty="0"/>
          </a:p>
        </p:txBody>
      </p:sp>
      <p:sp>
        <p:nvSpPr>
          <p:cNvPr id="3" name="Footer Placeholder 2"/>
          <p:cNvSpPr>
            <a:spLocks noGrp="1"/>
          </p:cNvSpPr>
          <p:nvPr>
            <p:ph type="ftr" sz="quarter" idx="11"/>
          </p:nvPr>
        </p:nvSpPr>
        <p:spPr/>
        <p:txBody>
          <a:bodyPr/>
          <a:lstStyle>
            <a:lvl1pPr>
              <a:defRPr>
                <a:latin typeface="Lato" panose="020F0502020204030203"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Lato" panose="020F0502020204030203" pitchFamily="34" charset="0"/>
              </a:defRPr>
            </a:lvl1pPr>
          </a:lstStyle>
          <a:p>
            <a:fld id="{1A7D4241-18B8-5046-A9FC-AB90B7CAF4A2}" type="slidenum">
              <a:rPr lang="en-US" smtClean="0"/>
              <a:pPr/>
              <a:t>‹#›</a:t>
            </a:fld>
            <a:endParaRPr lang="en-US" dirty="0"/>
          </a:p>
        </p:txBody>
      </p:sp>
    </p:spTree>
    <p:extLst>
      <p:ext uri="{BB962C8B-B14F-4D97-AF65-F5344CB8AC3E}">
        <p14:creationId xmlns:p14="http://schemas.microsoft.com/office/powerpoint/2010/main" val="541113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Lato" panose="020F0502020204030203" pitchFamily="34" charset="0"/>
              </a:defRPr>
            </a:lvl1pPr>
          </a:lstStyle>
          <a:p>
            <a:r>
              <a:rPr lang="en-US" dirty="0"/>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atin typeface="Lato" panose="020F0502020204030203" pitchFamily="34" charset="0"/>
              </a:defRPr>
            </a:lvl1pPr>
            <a:lvl2pPr>
              <a:defRPr sz="2800">
                <a:latin typeface="Lato" panose="020F0502020204030203" pitchFamily="34" charset="0"/>
              </a:defRPr>
            </a:lvl2pPr>
            <a:lvl3pPr>
              <a:defRPr sz="2400">
                <a:latin typeface="Lato" panose="020F0502020204030203" pitchFamily="34" charset="0"/>
              </a:defRPr>
            </a:lvl3pPr>
            <a:lvl4pPr>
              <a:defRPr sz="2000">
                <a:latin typeface="Lato" panose="020F0502020204030203" pitchFamily="34" charset="0"/>
              </a:defRPr>
            </a:lvl4pPr>
            <a:lvl5pPr>
              <a:defRPr sz="2000">
                <a:latin typeface="Lato" panose="020F0502020204030203"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Lato" panose="020F050202020403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defRPr>
            </a:lvl1pPr>
          </a:lstStyle>
          <a:p>
            <a:fld id="{CF64A208-0694-964E-93B1-EAF2C4DF2BAD}" type="datetimeFigureOut">
              <a:rPr lang="en-US" smtClean="0"/>
              <a:pPr/>
              <a:t>10/3/2018</a:t>
            </a:fld>
            <a:endParaRPr lang="en-US" dirty="0"/>
          </a:p>
        </p:txBody>
      </p:sp>
      <p:sp>
        <p:nvSpPr>
          <p:cNvPr id="6" name="Footer Placeholder 5"/>
          <p:cNvSpPr>
            <a:spLocks noGrp="1"/>
          </p:cNvSpPr>
          <p:nvPr>
            <p:ph type="ftr" sz="quarter" idx="11"/>
          </p:nvPr>
        </p:nvSpPr>
        <p:spPr/>
        <p:txBody>
          <a:bodyPr/>
          <a:lstStyle>
            <a:lvl1pPr>
              <a:defRPr>
                <a:latin typeface="Lato" panose="020F0502020204030203"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Lato" panose="020F0502020204030203" pitchFamily="34" charset="0"/>
              </a:defRPr>
            </a:lvl1pPr>
          </a:lstStyle>
          <a:p>
            <a:fld id="{1A7D4241-18B8-5046-A9FC-AB90B7CAF4A2}" type="slidenum">
              <a:rPr lang="en-US" smtClean="0"/>
              <a:pPr/>
              <a:t>‹#›</a:t>
            </a:fld>
            <a:endParaRPr lang="en-US" dirty="0"/>
          </a:p>
        </p:txBody>
      </p:sp>
    </p:spTree>
    <p:extLst>
      <p:ext uri="{BB962C8B-B14F-4D97-AF65-F5344CB8AC3E}">
        <p14:creationId xmlns:p14="http://schemas.microsoft.com/office/powerpoint/2010/main" val="2053219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Lato" panose="020F0502020204030203"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atin typeface="Lato" panose="020F050202020403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Lato" panose="020F050202020403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defRPr>
            </a:lvl1pPr>
          </a:lstStyle>
          <a:p>
            <a:fld id="{CF64A208-0694-964E-93B1-EAF2C4DF2BAD}" type="datetimeFigureOut">
              <a:rPr lang="en-US" smtClean="0"/>
              <a:pPr/>
              <a:t>10/3/2018</a:t>
            </a:fld>
            <a:endParaRPr lang="en-US" dirty="0"/>
          </a:p>
        </p:txBody>
      </p:sp>
      <p:sp>
        <p:nvSpPr>
          <p:cNvPr id="6" name="Footer Placeholder 5"/>
          <p:cNvSpPr>
            <a:spLocks noGrp="1"/>
          </p:cNvSpPr>
          <p:nvPr>
            <p:ph type="ftr" sz="quarter" idx="11"/>
          </p:nvPr>
        </p:nvSpPr>
        <p:spPr/>
        <p:txBody>
          <a:bodyPr/>
          <a:lstStyle>
            <a:lvl1pPr>
              <a:defRPr>
                <a:latin typeface="Lato" panose="020F0502020204030203"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Lato" panose="020F0502020204030203" pitchFamily="34" charset="0"/>
              </a:defRPr>
            </a:lvl1pPr>
          </a:lstStyle>
          <a:p>
            <a:fld id="{1A7D4241-18B8-5046-A9FC-AB90B7CAF4A2}" type="slidenum">
              <a:rPr lang="en-US" smtClean="0"/>
              <a:pPr/>
              <a:t>‹#›</a:t>
            </a:fld>
            <a:endParaRPr lang="en-US" dirty="0"/>
          </a:p>
        </p:txBody>
      </p:sp>
    </p:spTree>
    <p:extLst>
      <p:ext uri="{BB962C8B-B14F-4D97-AF65-F5344CB8AC3E}">
        <p14:creationId xmlns:p14="http://schemas.microsoft.com/office/powerpoint/2010/main" val="549261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64A208-0694-964E-93B1-EAF2C4DF2BAD}" type="datetimeFigureOut">
              <a:rPr lang="en-US" smtClean="0"/>
              <a:t>10/3/2018</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D4241-18B8-5046-A9FC-AB90B7CAF4A2}" type="slidenum">
              <a:rPr lang="en-US" smtClean="0"/>
              <a:t>‹#›</a:t>
            </a:fld>
            <a:endParaRPr lang="en-US"/>
          </a:p>
        </p:txBody>
      </p:sp>
    </p:spTree>
    <p:extLst>
      <p:ext uri="{BB962C8B-B14F-4D97-AF65-F5344CB8AC3E}">
        <p14:creationId xmlns:p14="http://schemas.microsoft.com/office/powerpoint/2010/main" val="1551513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2.xml"/><Relationship Id="rId1" Type="http://schemas.openxmlformats.org/officeDocument/2006/relationships/video" Target="https://www.youtube.com/embed/lNX0wCdD2L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2.xml"/><Relationship Id="rId1" Type="http://schemas.openxmlformats.org/officeDocument/2006/relationships/video" Target="https://www.youtube.com/embed/c8Ge08MwSLQ"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txBox="1">
            <a:spLocks/>
          </p:cNvSpPr>
          <p:nvPr/>
        </p:nvSpPr>
        <p:spPr>
          <a:xfrm>
            <a:off x="1524000" y="2479431"/>
            <a:ext cx="9144000" cy="84406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rgbClr val="007592"/>
                </a:solidFill>
                <a:latin typeface="Lato" charset="0"/>
                <a:ea typeface="Lato" charset="0"/>
                <a:cs typeface="Lato" charset="0"/>
              </a:rPr>
              <a:t>Human Vision: Physiology</a:t>
            </a:r>
          </a:p>
        </p:txBody>
      </p:sp>
      <p:sp>
        <p:nvSpPr>
          <p:cNvPr id="8" name="Subtitle 2"/>
          <p:cNvSpPr txBox="1">
            <a:spLocks/>
          </p:cNvSpPr>
          <p:nvPr/>
        </p:nvSpPr>
        <p:spPr>
          <a:xfrm>
            <a:off x="1524000" y="3323491"/>
            <a:ext cx="9144000" cy="4923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dirty="0">
                <a:latin typeface="Lato Medium" charset="0"/>
                <a:ea typeface="Lato Medium" charset="0"/>
                <a:cs typeface="Lato Medium" charset="0"/>
              </a:rPr>
              <a:t>CS 498: Virtual Reality</a:t>
            </a:r>
          </a:p>
        </p:txBody>
      </p:sp>
      <p:sp>
        <p:nvSpPr>
          <p:cNvPr id="5" name="Subtitle 2"/>
          <p:cNvSpPr txBox="1">
            <a:spLocks/>
          </p:cNvSpPr>
          <p:nvPr/>
        </p:nvSpPr>
        <p:spPr>
          <a:xfrm>
            <a:off x="1524000" y="3784275"/>
            <a:ext cx="9144000" cy="4923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dirty="0">
                <a:solidFill>
                  <a:schemeClr val="bg1">
                    <a:lumMod val="75000"/>
                  </a:schemeClr>
                </a:solidFill>
                <a:latin typeface="Lato Medium" charset="0"/>
                <a:ea typeface="Lato Medium" charset="0"/>
                <a:cs typeface="Lato Medium" charset="0"/>
              </a:rPr>
              <a:t>UNIVERSITY OF ILLINOIS AT URBANA-CHAMPAIGN</a:t>
            </a:r>
          </a:p>
          <a:p>
            <a:endParaRPr lang="en-US" dirty="0">
              <a:solidFill>
                <a:schemeClr val="bg1">
                  <a:lumMod val="75000"/>
                </a:schemeClr>
              </a:solidFill>
              <a:latin typeface="Lato Medium" charset="0"/>
              <a:ea typeface="Lato Medium" charset="0"/>
              <a:cs typeface="Lato Medium" charset="0"/>
            </a:endParaRPr>
          </a:p>
        </p:txBody>
      </p:sp>
      <p:sp>
        <p:nvSpPr>
          <p:cNvPr id="2" name="TextBox 1">
            <a:extLst>
              <a:ext uri="{FF2B5EF4-FFF2-40B4-BE49-F238E27FC236}">
                <a16:creationId xmlns:a16="http://schemas.microsoft.com/office/drawing/2014/main" id="{DAF8BAB2-8017-4A69-9401-14F88601F81E}"/>
              </a:ext>
            </a:extLst>
          </p:cNvPr>
          <p:cNvSpPr txBox="1"/>
          <p:nvPr/>
        </p:nvSpPr>
        <p:spPr>
          <a:xfrm>
            <a:off x="2107096" y="5797952"/>
            <a:ext cx="5262770" cy="584775"/>
          </a:xfrm>
          <a:prstGeom prst="rect">
            <a:avLst/>
          </a:prstGeom>
          <a:noFill/>
        </p:spPr>
        <p:txBody>
          <a:bodyPr wrap="square" rtlCol="0">
            <a:spAutoFit/>
          </a:bodyPr>
          <a:lstStyle/>
          <a:p>
            <a:r>
              <a:rPr lang="en-US" sz="3200" dirty="0"/>
              <a:t>Eric Shaffer</a:t>
            </a:r>
          </a:p>
        </p:txBody>
      </p:sp>
    </p:spTree>
    <p:extLst>
      <p:ext uri="{BB962C8B-B14F-4D97-AF65-F5344CB8AC3E}">
        <p14:creationId xmlns:p14="http://schemas.microsoft.com/office/powerpoint/2010/main" val="93217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t>Imaging System Inside of a Human Eye</a:t>
            </a:r>
            <a:endParaRPr/>
          </a:p>
        </p:txBody>
      </p:sp>
      <p:sp>
        <p:nvSpPr>
          <p:cNvPr id="154" name="Shape 154"/>
          <p:cNvSpPr txBox="1">
            <a:spLocks noGrp="1"/>
          </p:cNvSpPr>
          <p:nvPr>
            <p:ph type="body" idx="1"/>
          </p:nvPr>
        </p:nvSpPr>
        <p:spPr>
          <a:xfrm>
            <a:off x="415600" y="1536633"/>
            <a:ext cx="4747200" cy="4602910"/>
          </a:xfrm>
          <a:prstGeom prst="rect">
            <a:avLst/>
          </a:prstGeom>
        </p:spPr>
        <p:txBody>
          <a:bodyPr spcFirstLastPara="1" vert="horz" wrap="square" lIns="121900" tIns="121900" rIns="121900" bIns="121900" rtlCol="0" anchor="t" anchorCtr="0">
            <a:noAutofit/>
          </a:bodyPr>
          <a:lstStyle/>
          <a:p>
            <a:pPr marL="0" indent="0">
              <a:buNone/>
            </a:pPr>
            <a:r>
              <a:rPr lang="en" dirty="0">
                <a:solidFill>
                  <a:schemeClr val="dk1"/>
                </a:solidFill>
              </a:rPr>
              <a:t>The eye muscle is relaxed.</a:t>
            </a:r>
            <a:endParaRPr dirty="0">
              <a:solidFill>
                <a:schemeClr val="dk1"/>
              </a:solidFill>
            </a:endParaRPr>
          </a:p>
          <a:p>
            <a:pPr marL="0" indent="0">
              <a:spcBef>
                <a:spcPts val="2133"/>
              </a:spcBef>
              <a:buNone/>
            </a:pPr>
            <a:r>
              <a:rPr lang="en" dirty="0">
                <a:solidFill>
                  <a:schemeClr val="dk1"/>
                </a:solidFill>
              </a:rPr>
              <a:t>Object is at  infinitely far away.</a:t>
            </a:r>
            <a:br>
              <a:rPr lang="en" dirty="0">
                <a:solidFill>
                  <a:schemeClr val="dk1"/>
                </a:solidFill>
              </a:rPr>
            </a:br>
            <a:br>
              <a:rPr lang="en" dirty="0">
                <a:solidFill>
                  <a:schemeClr val="dk1"/>
                </a:solidFill>
              </a:rPr>
            </a:br>
            <a:r>
              <a:rPr lang="en" dirty="0">
                <a:solidFill>
                  <a:schemeClr val="dk1"/>
                </a:solidFill>
              </a:rPr>
              <a:t>Rays are parallel.</a:t>
            </a:r>
            <a:endParaRPr dirty="0">
              <a:solidFill>
                <a:schemeClr val="dk1"/>
              </a:solidFill>
            </a:endParaRPr>
          </a:p>
          <a:p>
            <a:pPr marL="0" indent="0">
              <a:spcBef>
                <a:spcPts val="2133"/>
              </a:spcBef>
              <a:buNone/>
            </a:pPr>
            <a:r>
              <a:rPr lang="en" dirty="0">
                <a:solidFill>
                  <a:schemeClr val="dk1"/>
                </a:solidFill>
              </a:rPr>
              <a:t>Rays get converged </a:t>
            </a:r>
            <a:r>
              <a:rPr lang="en-US" dirty="0">
                <a:solidFill>
                  <a:schemeClr val="dk1"/>
                </a:solidFill>
              </a:rPr>
              <a:t>on</a:t>
            </a:r>
            <a:r>
              <a:rPr lang="en" dirty="0">
                <a:solidFill>
                  <a:schemeClr val="dk1"/>
                </a:solidFill>
              </a:rPr>
              <a:t> retina.</a:t>
            </a:r>
            <a:endParaRPr dirty="0">
              <a:solidFill>
                <a:schemeClr val="dk1"/>
              </a:solidFill>
            </a:endParaRPr>
          </a:p>
          <a:p>
            <a:pPr marL="0" indent="0">
              <a:spcBef>
                <a:spcPts val="2133"/>
              </a:spcBef>
              <a:spcAft>
                <a:spcPts val="2133"/>
              </a:spcAft>
              <a:buNone/>
            </a:pPr>
            <a:r>
              <a:rPr lang="en" dirty="0">
                <a:solidFill>
                  <a:schemeClr val="dk1"/>
                </a:solidFill>
              </a:rPr>
              <a:t>The image is in focus.</a:t>
            </a:r>
            <a:endParaRPr dirty="0">
              <a:solidFill>
                <a:schemeClr val="dk1"/>
              </a:solidFill>
            </a:endParaRPr>
          </a:p>
        </p:txBody>
      </p:sp>
      <p:pic>
        <p:nvPicPr>
          <p:cNvPr id="155" name="Shape 155"/>
          <p:cNvPicPr preferRelativeResize="0"/>
          <p:nvPr/>
        </p:nvPicPr>
        <p:blipFill>
          <a:blip r:embed="rId3">
            <a:alphaModFix/>
          </a:blip>
          <a:stretch>
            <a:fillRect/>
          </a:stretch>
        </p:blipFill>
        <p:spPr>
          <a:xfrm>
            <a:off x="5256367" y="1625501"/>
            <a:ext cx="6579099" cy="3635932"/>
          </a:xfrm>
          <a:prstGeom prst="rect">
            <a:avLst/>
          </a:prstGeom>
          <a:noFill/>
          <a:ln>
            <a:noFill/>
          </a:ln>
        </p:spPr>
      </p:pic>
    </p:spTree>
    <p:extLst>
      <p:ext uri="{BB962C8B-B14F-4D97-AF65-F5344CB8AC3E}">
        <p14:creationId xmlns:p14="http://schemas.microsoft.com/office/powerpoint/2010/main" val="178843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t>Imaging System Inside of a Human Eye</a:t>
            </a:r>
            <a:endParaRPr/>
          </a:p>
        </p:txBody>
      </p:sp>
      <p:sp>
        <p:nvSpPr>
          <p:cNvPr id="161" name="Shape 161"/>
          <p:cNvSpPr txBox="1">
            <a:spLocks noGrp="1"/>
          </p:cNvSpPr>
          <p:nvPr>
            <p:ph type="body" idx="1"/>
          </p:nvPr>
        </p:nvSpPr>
        <p:spPr>
          <a:xfrm>
            <a:off x="415600" y="1536633"/>
            <a:ext cx="4772800" cy="3931200"/>
          </a:xfrm>
          <a:prstGeom prst="rect">
            <a:avLst/>
          </a:prstGeom>
        </p:spPr>
        <p:txBody>
          <a:bodyPr spcFirstLastPara="1" vert="horz" wrap="square" lIns="121900" tIns="121900" rIns="121900" bIns="121900" rtlCol="0" anchor="t" anchorCtr="0">
            <a:noAutofit/>
          </a:bodyPr>
          <a:lstStyle/>
          <a:p>
            <a:pPr marL="0" indent="0">
              <a:buNone/>
            </a:pPr>
            <a:r>
              <a:rPr lang="en" dirty="0">
                <a:solidFill>
                  <a:schemeClr val="dk1"/>
                </a:solidFill>
              </a:rPr>
              <a:t>The eye muscle is </a:t>
            </a:r>
            <a:r>
              <a:rPr lang="en-US" dirty="0">
                <a:solidFill>
                  <a:schemeClr val="dk1"/>
                </a:solidFill>
              </a:rPr>
              <a:t>relaxed</a:t>
            </a:r>
            <a:r>
              <a:rPr lang="en" dirty="0">
                <a:solidFill>
                  <a:schemeClr val="dk1"/>
                </a:solidFill>
              </a:rPr>
              <a:t>.</a:t>
            </a:r>
            <a:endParaRPr dirty="0">
              <a:solidFill>
                <a:schemeClr val="dk1"/>
              </a:solidFill>
            </a:endParaRPr>
          </a:p>
          <a:p>
            <a:pPr marL="0" indent="0">
              <a:spcBef>
                <a:spcPts val="2133"/>
              </a:spcBef>
              <a:buNone/>
            </a:pPr>
            <a:r>
              <a:rPr lang="en" dirty="0">
                <a:solidFill>
                  <a:schemeClr val="dk1"/>
                </a:solidFill>
              </a:rPr>
              <a:t>Object is “nearby”</a:t>
            </a:r>
            <a:br>
              <a:rPr lang="en" dirty="0">
                <a:solidFill>
                  <a:schemeClr val="dk1"/>
                </a:solidFill>
              </a:rPr>
            </a:br>
            <a:br>
              <a:rPr lang="en" dirty="0">
                <a:solidFill>
                  <a:schemeClr val="dk1"/>
                </a:solidFill>
              </a:rPr>
            </a:br>
            <a:r>
              <a:rPr lang="en" dirty="0">
                <a:solidFill>
                  <a:schemeClr val="dk1"/>
                </a:solidFill>
              </a:rPr>
              <a:t>Rays are diverging.</a:t>
            </a:r>
            <a:endParaRPr dirty="0">
              <a:solidFill>
                <a:schemeClr val="dk1"/>
              </a:solidFill>
            </a:endParaRPr>
          </a:p>
          <a:p>
            <a:pPr marL="0" indent="0">
              <a:spcBef>
                <a:spcPts val="2133"/>
              </a:spcBef>
              <a:buNone/>
            </a:pPr>
            <a:r>
              <a:rPr lang="en" dirty="0">
                <a:solidFill>
                  <a:schemeClr val="dk1"/>
                </a:solidFill>
              </a:rPr>
              <a:t>The rays do not get converged on retina.</a:t>
            </a:r>
            <a:endParaRPr dirty="0">
              <a:solidFill>
                <a:schemeClr val="dk1"/>
              </a:solidFill>
            </a:endParaRPr>
          </a:p>
          <a:p>
            <a:pPr marL="0" indent="0">
              <a:spcBef>
                <a:spcPts val="2133"/>
              </a:spcBef>
              <a:spcAft>
                <a:spcPts val="2133"/>
              </a:spcAft>
              <a:buNone/>
            </a:pPr>
            <a:r>
              <a:rPr lang="en" dirty="0">
                <a:solidFill>
                  <a:schemeClr val="dk1"/>
                </a:solidFill>
              </a:rPr>
              <a:t>The image is blurred .</a:t>
            </a:r>
            <a:endParaRPr dirty="0">
              <a:solidFill>
                <a:schemeClr val="dk1"/>
              </a:solidFill>
            </a:endParaRPr>
          </a:p>
        </p:txBody>
      </p:sp>
      <p:pic>
        <p:nvPicPr>
          <p:cNvPr id="162" name="Shape 162"/>
          <p:cNvPicPr preferRelativeResize="0"/>
          <p:nvPr/>
        </p:nvPicPr>
        <p:blipFill>
          <a:blip r:embed="rId3">
            <a:alphaModFix/>
          </a:blip>
          <a:stretch>
            <a:fillRect/>
          </a:stretch>
        </p:blipFill>
        <p:spPr>
          <a:xfrm>
            <a:off x="5247867" y="1536634"/>
            <a:ext cx="6645000" cy="3662935"/>
          </a:xfrm>
          <a:prstGeom prst="rect">
            <a:avLst/>
          </a:prstGeom>
          <a:noFill/>
          <a:ln>
            <a:noFill/>
          </a:ln>
        </p:spPr>
      </p:pic>
    </p:spTree>
    <p:extLst>
      <p:ext uri="{BB962C8B-B14F-4D97-AF65-F5344CB8AC3E}">
        <p14:creationId xmlns:p14="http://schemas.microsoft.com/office/powerpoint/2010/main" val="510147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t>Imaging System Inside of a Human Eye</a:t>
            </a:r>
            <a:endParaRPr/>
          </a:p>
        </p:txBody>
      </p:sp>
      <p:sp>
        <p:nvSpPr>
          <p:cNvPr id="175" name="Shape 175"/>
          <p:cNvSpPr txBox="1">
            <a:spLocks noGrp="1"/>
          </p:cNvSpPr>
          <p:nvPr>
            <p:ph type="body" idx="1"/>
          </p:nvPr>
        </p:nvSpPr>
        <p:spPr>
          <a:xfrm>
            <a:off x="415600" y="1536633"/>
            <a:ext cx="5631834" cy="3445600"/>
          </a:xfrm>
          <a:prstGeom prst="rect">
            <a:avLst/>
          </a:prstGeom>
        </p:spPr>
        <p:txBody>
          <a:bodyPr spcFirstLastPara="1" vert="horz" wrap="square" lIns="121900" tIns="121900" rIns="121900" bIns="121900" rtlCol="0" anchor="t" anchorCtr="0">
            <a:noAutofit/>
          </a:bodyPr>
          <a:lstStyle/>
          <a:p>
            <a:pPr marL="0" indent="0">
              <a:buNone/>
            </a:pPr>
            <a:r>
              <a:rPr lang="en" dirty="0">
                <a:solidFill>
                  <a:schemeClr val="dk1"/>
                </a:solidFill>
              </a:rPr>
              <a:t>The eye muscle is not relaxed .</a:t>
            </a:r>
            <a:endParaRPr dirty="0">
              <a:solidFill>
                <a:schemeClr val="dk1"/>
              </a:solidFill>
            </a:endParaRPr>
          </a:p>
          <a:p>
            <a:pPr marL="0" indent="0">
              <a:spcBef>
                <a:spcPts val="2133"/>
              </a:spcBef>
              <a:buNone/>
            </a:pPr>
            <a:r>
              <a:rPr lang="en" dirty="0">
                <a:solidFill>
                  <a:schemeClr val="dk1"/>
                </a:solidFill>
              </a:rPr>
              <a:t>Object is nearby.</a:t>
            </a:r>
            <a:br>
              <a:rPr lang="en" dirty="0">
                <a:solidFill>
                  <a:schemeClr val="dk1"/>
                </a:solidFill>
              </a:rPr>
            </a:br>
            <a:br>
              <a:rPr lang="en-US" dirty="0">
                <a:solidFill>
                  <a:schemeClr val="dk1"/>
                </a:solidFill>
              </a:rPr>
            </a:br>
            <a:r>
              <a:rPr lang="en" dirty="0">
                <a:solidFill>
                  <a:schemeClr val="dk1"/>
                </a:solidFill>
              </a:rPr>
              <a:t>Rays are divergent .</a:t>
            </a:r>
            <a:endParaRPr dirty="0">
              <a:solidFill>
                <a:schemeClr val="dk1"/>
              </a:solidFill>
            </a:endParaRPr>
          </a:p>
          <a:p>
            <a:pPr marL="0" indent="0">
              <a:spcBef>
                <a:spcPts val="2133"/>
              </a:spcBef>
              <a:buNone/>
            </a:pPr>
            <a:r>
              <a:rPr lang="en" dirty="0">
                <a:solidFill>
                  <a:schemeClr val="dk1"/>
                </a:solidFill>
              </a:rPr>
              <a:t>The rays do get converged on retina.</a:t>
            </a:r>
            <a:endParaRPr dirty="0">
              <a:solidFill>
                <a:schemeClr val="dk1"/>
              </a:solidFill>
            </a:endParaRPr>
          </a:p>
          <a:p>
            <a:pPr marL="0" indent="0">
              <a:spcBef>
                <a:spcPts val="2133"/>
              </a:spcBef>
              <a:spcAft>
                <a:spcPts val="2133"/>
              </a:spcAft>
              <a:buNone/>
            </a:pPr>
            <a:r>
              <a:rPr lang="en" dirty="0">
                <a:solidFill>
                  <a:schemeClr val="dk1"/>
                </a:solidFill>
              </a:rPr>
              <a:t>The image is in focus.</a:t>
            </a:r>
            <a:endParaRPr dirty="0">
              <a:solidFill>
                <a:schemeClr val="dk1"/>
              </a:solidFill>
            </a:endParaRPr>
          </a:p>
        </p:txBody>
      </p:sp>
      <p:pic>
        <p:nvPicPr>
          <p:cNvPr id="176" name="Shape 176"/>
          <p:cNvPicPr preferRelativeResize="0"/>
          <p:nvPr/>
        </p:nvPicPr>
        <p:blipFill>
          <a:blip r:embed="rId3">
            <a:alphaModFix/>
          </a:blip>
          <a:stretch>
            <a:fillRect/>
          </a:stretch>
        </p:blipFill>
        <p:spPr>
          <a:xfrm>
            <a:off x="6047434" y="1536634"/>
            <a:ext cx="5728967" cy="3164300"/>
          </a:xfrm>
          <a:prstGeom prst="rect">
            <a:avLst/>
          </a:prstGeom>
          <a:noFill/>
          <a:ln>
            <a:noFill/>
          </a:ln>
        </p:spPr>
      </p:pic>
    </p:spTree>
    <p:extLst>
      <p:ext uri="{BB962C8B-B14F-4D97-AF65-F5344CB8AC3E}">
        <p14:creationId xmlns:p14="http://schemas.microsoft.com/office/powerpoint/2010/main" val="1978969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t>Vision Defects of a Human Eye</a:t>
            </a:r>
            <a:endParaRPr/>
          </a:p>
        </p:txBody>
      </p:sp>
      <p:sp>
        <p:nvSpPr>
          <p:cNvPr id="184" name="Shape 184"/>
          <p:cNvSpPr txBox="1"/>
          <p:nvPr/>
        </p:nvSpPr>
        <p:spPr>
          <a:xfrm>
            <a:off x="68167" y="1847546"/>
            <a:ext cx="2598400" cy="1668540"/>
          </a:xfrm>
          <a:prstGeom prst="rect">
            <a:avLst/>
          </a:prstGeom>
          <a:noFill/>
          <a:ln w="9525" cap="flat" cmpd="sng">
            <a:solidFill>
              <a:schemeClr val="accent1"/>
            </a:solidFill>
            <a:prstDash val="solid"/>
            <a:round/>
            <a:headEnd type="none" w="sm" len="sm"/>
            <a:tailEnd type="none" w="sm" len="sm"/>
          </a:ln>
        </p:spPr>
        <p:txBody>
          <a:bodyPr spcFirstLastPara="1" wrap="square" lIns="121900" tIns="121900" rIns="121900" bIns="121900" anchor="t" anchorCtr="0">
            <a:noAutofit/>
          </a:bodyPr>
          <a:lstStyle/>
          <a:p>
            <a:r>
              <a:rPr lang="en-US" sz="2400" dirty="0">
                <a:solidFill>
                  <a:schemeClr val="dk1"/>
                </a:solidFill>
                <a:latin typeface="Comic Sans MS" panose="030F0702030302020204" pitchFamily="66" charset="0"/>
              </a:rPr>
              <a:t>What should the shape of the corrective lens be?</a:t>
            </a:r>
            <a:endParaRPr sz="2400" dirty="0">
              <a:solidFill>
                <a:schemeClr val="dk1"/>
              </a:solidFill>
              <a:latin typeface="Comic Sans MS" panose="030F0702030302020204" pitchFamily="66" charset="0"/>
            </a:endParaRPr>
          </a:p>
        </p:txBody>
      </p:sp>
      <p:sp>
        <p:nvSpPr>
          <p:cNvPr id="6" name="Shape 184">
            <a:extLst>
              <a:ext uri="{FF2B5EF4-FFF2-40B4-BE49-F238E27FC236}">
                <a16:creationId xmlns:a16="http://schemas.microsoft.com/office/drawing/2014/main" id="{264DED80-4C2A-47C9-843D-4BA1BEF50C85}"/>
              </a:ext>
            </a:extLst>
          </p:cNvPr>
          <p:cNvSpPr txBox="1"/>
          <p:nvPr/>
        </p:nvSpPr>
        <p:spPr>
          <a:xfrm>
            <a:off x="196287" y="4944436"/>
            <a:ext cx="2598400" cy="1031821"/>
          </a:xfrm>
          <a:prstGeom prst="rect">
            <a:avLst/>
          </a:prstGeom>
          <a:noFill/>
          <a:ln w="9525" cap="flat" cmpd="sng">
            <a:solidFill>
              <a:schemeClr val="accent1"/>
            </a:solidFill>
            <a:prstDash val="solid"/>
            <a:round/>
            <a:headEnd type="none" w="sm" len="sm"/>
            <a:tailEnd type="none" w="sm" len="sm"/>
          </a:ln>
        </p:spPr>
        <p:txBody>
          <a:bodyPr spcFirstLastPara="1" wrap="square" lIns="121900" tIns="121900" rIns="121900" bIns="121900" anchor="t" anchorCtr="0">
            <a:noAutofit/>
          </a:bodyPr>
          <a:lstStyle/>
          <a:p>
            <a:r>
              <a:rPr lang="en-US" sz="2400" dirty="0">
                <a:solidFill>
                  <a:schemeClr val="dk1"/>
                </a:solidFill>
                <a:latin typeface="Comic Sans MS" panose="030F0702030302020204" pitchFamily="66" charset="0"/>
              </a:rPr>
              <a:t>Can it be self-corrected?</a:t>
            </a:r>
            <a:endParaRPr sz="2400" dirty="0">
              <a:solidFill>
                <a:schemeClr val="dk1"/>
              </a:solidFill>
              <a:latin typeface="Comic Sans MS" panose="030F0702030302020204" pitchFamily="66" charset="0"/>
            </a:endParaRPr>
          </a:p>
        </p:txBody>
      </p:sp>
      <p:pic>
        <p:nvPicPr>
          <p:cNvPr id="2" name="Picture 1">
            <a:extLst>
              <a:ext uri="{FF2B5EF4-FFF2-40B4-BE49-F238E27FC236}">
                <a16:creationId xmlns:a16="http://schemas.microsoft.com/office/drawing/2014/main" id="{03927E10-4A38-4CDB-BEB9-90E6939DEA86}"/>
              </a:ext>
            </a:extLst>
          </p:cNvPr>
          <p:cNvPicPr>
            <a:picLocks noChangeAspect="1"/>
          </p:cNvPicPr>
          <p:nvPr/>
        </p:nvPicPr>
        <p:blipFill>
          <a:blip r:embed="rId3"/>
          <a:stretch>
            <a:fillRect/>
          </a:stretch>
        </p:blipFill>
        <p:spPr>
          <a:xfrm>
            <a:off x="3543300" y="4212571"/>
            <a:ext cx="5715000" cy="2495550"/>
          </a:xfrm>
          <a:prstGeom prst="rect">
            <a:avLst/>
          </a:prstGeom>
        </p:spPr>
      </p:pic>
      <p:pic>
        <p:nvPicPr>
          <p:cNvPr id="3" name="Picture 2">
            <a:extLst>
              <a:ext uri="{FF2B5EF4-FFF2-40B4-BE49-F238E27FC236}">
                <a16:creationId xmlns:a16="http://schemas.microsoft.com/office/drawing/2014/main" id="{F958C255-EEE8-4857-BCD6-B9AC90462FDC}"/>
              </a:ext>
            </a:extLst>
          </p:cNvPr>
          <p:cNvPicPr>
            <a:picLocks noChangeAspect="1"/>
          </p:cNvPicPr>
          <p:nvPr/>
        </p:nvPicPr>
        <p:blipFill>
          <a:blip r:embed="rId4"/>
          <a:stretch>
            <a:fillRect/>
          </a:stretch>
        </p:blipFill>
        <p:spPr>
          <a:xfrm>
            <a:off x="3543300" y="1462996"/>
            <a:ext cx="5715000" cy="2619375"/>
          </a:xfrm>
          <a:prstGeom prst="rect">
            <a:avLst/>
          </a:prstGeom>
        </p:spPr>
      </p:pic>
    </p:spTree>
    <p:extLst>
      <p:ext uri="{BB962C8B-B14F-4D97-AF65-F5344CB8AC3E}">
        <p14:creationId xmlns:p14="http://schemas.microsoft.com/office/powerpoint/2010/main" val="1187933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15600" y="390167"/>
            <a:ext cx="11360800" cy="763600"/>
          </a:xfrm>
          <a:prstGeom prst="rect">
            <a:avLst/>
          </a:prstGeom>
        </p:spPr>
        <p:txBody>
          <a:bodyPr spcFirstLastPara="1" vert="horz" wrap="square" lIns="121900" tIns="121900" rIns="121900" bIns="121900" rtlCol="0" anchor="t" anchorCtr="0">
            <a:noAutofit/>
          </a:bodyPr>
          <a:lstStyle/>
          <a:p>
            <a:r>
              <a:rPr lang="en"/>
              <a:t>Imaging System Inside of a Human Eye</a:t>
            </a:r>
            <a:endParaRPr/>
          </a:p>
        </p:txBody>
      </p:sp>
      <p:pic>
        <p:nvPicPr>
          <p:cNvPr id="197" name="Shape 197"/>
          <p:cNvPicPr preferRelativeResize="0"/>
          <p:nvPr/>
        </p:nvPicPr>
        <p:blipFill>
          <a:blip r:embed="rId3">
            <a:alphaModFix/>
          </a:blip>
          <a:stretch>
            <a:fillRect/>
          </a:stretch>
        </p:blipFill>
        <p:spPr>
          <a:xfrm>
            <a:off x="1807579" y="1153767"/>
            <a:ext cx="7335867" cy="5047668"/>
          </a:xfrm>
          <a:prstGeom prst="rect">
            <a:avLst/>
          </a:prstGeom>
          <a:noFill/>
          <a:ln>
            <a:noFill/>
          </a:ln>
        </p:spPr>
      </p:pic>
    </p:spTree>
    <p:extLst>
      <p:ext uri="{BB962C8B-B14F-4D97-AF65-F5344CB8AC3E}">
        <p14:creationId xmlns:p14="http://schemas.microsoft.com/office/powerpoint/2010/main" val="4050907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58E59-38DA-4AA0-9A4B-F8FDCF9EDF7E}"/>
              </a:ext>
            </a:extLst>
          </p:cNvPr>
          <p:cNvSpPr>
            <a:spLocks noGrp="1"/>
          </p:cNvSpPr>
          <p:nvPr>
            <p:ph type="title"/>
          </p:nvPr>
        </p:nvSpPr>
        <p:spPr/>
        <p:txBody>
          <a:bodyPr>
            <a:normAutofit fontScale="90000"/>
          </a:bodyPr>
          <a:lstStyle/>
          <a:p>
            <a:r>
              <a:rPr lang="en-US" dirty="0"/>
              <a:t>Vergence-Accommodation Conflict  </a:t>
            </a:r>
          </a:p>
        </p:txBody>
      </p:sp>
      <p:sp>
        <p:nvSpPr>
          <p:cNvPr id="3" name="Text Placeholder 2">
            <a:extLst>
              <a:ext uri="{FF2B5EF4-FFF2-40B4-BE49-F238E27FC236}">
                <a16:creationId xmlns:a16="http://schemas.microsoft.com/office/drawing/2014/main" id="{8B77E2C4-E29D-4CBA-BB91-9DA329625855}"/>
              </a:ext>
            </a:extLst>
          </p:cNvPr>
          <p:cNvSpPr>
            <a:spLocks noGrp="1"/>
          </p:cNvSpPr>
          <p:nvPr>
            <p:ph type="body" idx="1"/>
          </p:nvPr>
        </p:nvSpPr>
        <p:spPr>
          <a:xfrm>
            <a:off x="415600" y="1536633"/>
            <a:ext cx="11360800" cy="1043281"/>
          </a:xfrm>
        </p:spPr>
        <p:txBody>
          <a:bodyPr/>
          <a:lstStyle/>
          <a:p>
            <a:r>
              <a:rPr lang="en-US" dirty="0"/>
              <a:t>Eyes are accommodating to the screen distance</a:t>
            </a:r>
          </a:p>
          <a:p>
            <a:r>
              <a:rPr lang="en-US" dirty="0"/>
              <a:t>Eyes converge to some other depth in virtual scene</a:t>
            </a:r>
          </a:p>
        </p:txBody>
      </p:sp>
      <p:pic>
        <p:nvPicPr>
          <p:cNvPr id="4" name="Picture 3">
            <a:extLst>
              <a:ext uri="{FF2B5EF4-FFF2-40B4-BE49-F238E27FC236}">
                <a16:creationId xmlns:a16="http://schemas.microsoft.com/office/drawing/2014/main" id="{2FC64C34-90A0-4180-AB30-D9B0E7131B7A}"/>
              </a:ext>
            </a:extLst>
          </p:cNvPr>
          <p:cNvPicPr>
            <a:picLocks noChangeAspect="1"/>
          </p:cNvPicPr>
          <p:nvPr/>
        </p:nvPicPr>
        <p:blipFill>
          <a:blip r:embed="rId2"/>
          <a:stretch>
            <a:fillRect/>
          </a:stretch>
        </p:blipFill>
        <p:spPr>
          <a:xfrm>
            <a:off x="919843" y="2658154"/>
            <a:ext cx="4953000" cy="3914775"/>
          </a:xfrm>
          <a:prstGeom prst="rect">
            <a:avLst/>
          </a:prstGeom>
        </p:spPr>
      </p:pic>
      <p:sp>
        <p:nvSpPr>
          <p:cNvPr id="5" name="TextBox 4">
            <a:extLst>
              <a:ext uri="{FF2B5EF4-FFF2-40B4-BE49-F238E27FC236}">
                <a16:creationId xmlns:a16="http://schemas.microsoft.com/office/drawing/2014/main" id="{5C355937-789F-4F30-A98B-049B7935F171}"/>
              </a:ext>
            </a:extLst>
          </p:cNvPr>
          <p:cNvSpPr txBox="1"/>
          <p:nvPr/>
        </p:nvSpPr>
        <p:spPr>
          <a:xfrm>
            <a:off x="7593496" y="3260035"/>
            <a:ext cx="3670852" cy="923330"/>
          </a:xfrm>
          <a:prstGeom prst="rect">
            <a:avLst/>
          </a:prstGeom>
          <a:noFill/>
        </p:spPr>
        <p:txBody>
          <a:bodyPr wrap="square" rtlCol="0">
            <a:spAutoFit/>
          </a:bodyPr>
          <a:lstStyle/>
          <a:p>
            <a:r>
              <a:rPr lang="en-US" dirty="0"/>
              <a:t>Can cause fatigue and headaches</a:t>
            </a:r>
          </a:p>
          <a:p>
            <a:endParaRPr lang="en-US" dirty="0"/>
          </a:p>
          <a:p>
            <a:r>
              <a:rPr lang="en-US" dirty="0"/>
              <a:t>Still an area of current research</a:t>
            </a:r>
          </a:p>
        </p:txBody>
      </p:sp>
    </p:spTree>
    <p:extLst>
      <p:ext uri="{BB962C8B-B14F-4D97-AF65-F5344CB8AC3E}">
        <p14:creationId xmlns:p14="http://schemas.microsoft.com/office/powerpoint/2010/main" val="3134353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2ECD3-10F1-4B00-A026-13ADDC3A20EB}"/>
              </a:ext>
            </a:extLst>
          </p:cNvPr>
          <p:cNvSpPr>
            <a:spLocks noGrp="1"/>
          </p:cNvSpPr>
          <p:nvPr>
            <p:ph type="title"/>
          </p:nvPr>
        </p:nvSpPr>
        <p:spPr/>
        <p:txBody>
          <a:bodyPr>
            <a:normAutofit fontScale="90000"/>
          </a:bodyPr>
          <a:lstStyle/>
          <a:p>
            <a:r>
              <a:rPr lang="en-US" dirty="0"/>
              <a:t>Eye Movements</a:t>
            </a:r>
          </a:p>
        </p:txBody>
      </p:sp>
      <p:sp>
        <p:nvSpPr>
          <p:cNvPr id="3" name="Text Placeholder 2">
            <a:extLst>
              <a:ext uri="{FF2B5EF4-FFF2-40B4-BE49-F238E27FC236}">
                <a16:creationId xmlns:a16="http://schemas.microsoft.com/office/drawing/2014/main" id="{A5C2FDB7-7766-45AC-8974-A8F0D9C2FF7B}"/>
              </a:ext>
            </a:extLst>
          </p:cNvPr>
          <p:cNvSpPr>
            <a:spLocks noGrp="1"/>
          </p:cNvSpPr>
          <p:nvPr>
            <p:ph type="body" idx="1"/>
          </p:nvPr>
        </p:nvSpPr>
        <p:spPr/>
        <p:txBody>
          <a:bodyPr>
            <a:normAutofit fontScale="92500" lnSpcReduction="20000"/>
          </a:bodyPr>
          <a:lstStyle/>
          <a:p>
            <a:r>
              <a:rPr lang="en-US" dirty="0"/>
              <a:t>When viewing an object, eyes move and scan over it</a:t>
            </a:r>
          </a:p>
          <a:p>
            <a:pPr lvl="1"/>
            <a:r>
              <a:rPr lang="en-US" dirty="0"/>
              <a:t>Experimentally shown that suppression of motion results in no visual perception</a:t>
            </a:r>
            <a:br>
              <a:rPr lang="en-US" dirty="0"/>
            </a:br>
            <a:endParaRPr lang="en-US" dirty="0"/>
          </a:p>
          <a:p>
            <a:r>
              <a:rPr lang="en-US" dirty="0"/>
              <a:t>Six types of eye movements</a:t>
            </a:r>
          </a:p>
          <a:p>
            <a:pPr lvl="1"/>
            <a:r>
              <a:rPr lang="en-US" dirty="0"/>
              <a:t>Saccades</a:t>
            </a:r>
          </a:p>
          <a:p>
            <a:pPr lvl="1"/>
            <a:r>
              <a:rPr lang="en-US" dirty="0"/>
              <a:t>Smooth pursuit</a:t>
            </a:r>
          </a:p>
          <a:p>
            <a:pPr lvl="1"/>
            <a:r>
              <a:rPr lang="en-US" dirty="0" err="1"/>
              <a:t>Vestibulo</a:t>
            </a:r>
            <a:r>
              <a:rPr lang="en-US" dirty="0"/>
              <a:t>-ocular reflex</a:t>
            </a:r>
          </a:p>
          <a:p>
            <a:pPr lvl="1"/>
            <a:r>
              <a:rPr lang="en-US" dirty="0"/>
              <a:t>Optokinetic reflex</a:t>
            </a:r>
          </a:p>
          <a:p>
            <a:pPr lvl="1"/>
            <a:r>
              <a:rPr lang="en-US" dirty="0"/>
              <a:t>Vergence</a:t>
            </a:r>
          </a:p>
          <a:p>
            <a:pPr lvl="1"/>
            <a:r>
              <a:rPr lang="en-US" dirty="0" err="1"/>
              <a:t>Micosaccades</a:t>
            </a:r>
            <a:endParaRPr lang="en-US" dirty="0"/>
          </a:p>
          <a:p>
            <a:pPr lvl="1"/>
            <a:endParaRPr lang="en-US" dirty="0"/>
          </a:p>
        </p:txBody>
      </p:sp>
      <p:pic>
        <p:nvPicPr>
          <p:cNvPr id="4" name="Picture 3">
            <a:extLst>
              <a:ext uri="{FF2B5EF4-FFF2-40B4-BE49-F238E27FC236}">
                <a16:creationId xmlns:a16="http://schemas.microsoft.com/office/drawing/2014/main" id="{87D6AFA9-447C-4138-B84F-62A321EA87EC}"/>
              </a:ext>
            </a:extLst>
          </p:cNvPr>
          <p:cNvPicPr>
            <a:picLocks noChangeAspect="1"/>
          </p:cNvPicPr>
          <p:nvPr/>
        </p:nvPicPr>
        <p:blipFill>
          <a:blip r:embed="rId2"/>
          <a:stretch>
            <a:fillRect/>
          </a:stretch>
        </p:blipFill>
        <p:spPr>
          <a:xfrm>
            <a:off x="5817705" y="3099361"/>
            <a:ext cx="4382830" cy="2496369"/>
          </a:xfrm>
          <a:prstGeom prst="rect">
            <a:avLst/>
          </a:prstGeom>
        </p:spPr>
      </p:pic>
    </p:spTree>
    <p:extLst>
      <p:ext uri="{BB962C8B-B14F-4D97-AF65-F5344CB8AC3E}">
        <p14:creationId xmlns:p14="http://schemas.microsoft.com/office/powerpoint/2010/main" val="2053295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7C2B6-0FBD-4F3A-9C9A-6B8CCACE181A}"/>
              </a:ext>
            </a:extLst>
          </p:cNvPr>
          <p:cNvSpPr>
            <a:spLocks noGrp="1"/>
          </p:cNvSpPr>
          <p:nvPr>
            <p:ph type="title"/>
          </p:nvPr>
        </p:nvSpPr>
        <p:spPr/>
        <p:txBody>
          <a:bodyPr>
            <a:normAutofit fontScale="90000"/>
          </a:bodyPr>
          <a:lstStyle/>
          <a:p>
            <a:r>
              <a:rPr lang="en-US" dirty="0"/>
              <a:t>Saccades</a:t>
            </a:r>
          </a:p>
        </p:txBody>
      </p:sp>
      <p:sp>
        <p:nvSpPr>
          <p:cNvPr id="3" name="Text Placeholder 2">
            <a:extLst>
              <a:ext uri="{FF2B5EF4-FFF2-40B4-BE49-F238E27FC236}">
                <a16:creationId xmlns:a16="http://schemas.microsoft.com/office/drawing/2014/main" id="{56BC12F5-F825-4FD0-8078-0D3DE9FBF6A1}"/>
              </a:ext>
            </a:extLst>
          </p:cNvPr>
          <p:cNvSpPr>
            <a:spLocks noGrp="1"/>
          </p:cNvSpPr>
          <p:nvPr>
            <p:ph type="body" idx="1"/>
          </p:nvPr>
        </p:nvSpPr>
        <p:spPr/>
        <p:txBody>
          <a:bodyPr/>
          <a:lstStyle/>
          <a:p>
            <a:r>
              <a:rPr lang="en-US" dirty="0"/>
              <a:t>Rapid movement</a:t>
            </a:r>
          </a:p>
          <a:p>
            <a:pPr lvl="1"/>
            <a:r>
              <a:rPr lang="en-US" dirty="0"/>
              <a:t>45 </a:t>
            </a:r>
            <a:r>
              <a:rPr lang="en-US" dirty="0" err="1"/>
              <a:t>ms</a:t>
            </a:r>
            <a:endParaRPr lang="en-US" dirty="0"/>
          </a:p>
          <a:p>
            <a:pPr lvl="1"/>
            <a:r>
              <a:rPr lang="en-US" dirty="0"/>
              <a:t>Rotation covers 900 degrees per second</a:t>
            </a:r>
            <a:br>
              <a:rPr lang="en-US" dirty="0"/>
            </a:br>
            <a:endParaRPr lang="en-US" dirty="0"/>
          </a:p>
          <a:p>
            <a:r>
              <a:rPr lang="en-US" dirty="0"/>
              <a:t>Quickly relocates fovea to important features in scene</a:t>
            </a:r>
          </a:p>
          <a:p>
            <a:r>
              <a:rPr lang="en-US" dirty="0"/>
              <a:t>Can be consciously controlled</a:t>
            </a:r>
          </a:p>
        </p:txBody>
      </p:sp>
      <p:pic>
        <p:nvPicPr>
          <p:cNvPr id="4" name="Picture 3">
            <a:extLst>
              <a:ext uri="{FF2B5EF4-FFF2-40B4-BE49-F238E27FC236}">
                <a16:creationId xmlns:a16="http://schemas.microsoft.com/office/drawing/2014/main" id="{848019A1-8ACF-41A4-A6CA-1DD909205F3E}"/>
              </a:ext>
            </a:extLst>
          </p:cNvPr>
          <p:cNvPicPr>
            <a:picLocks noChangeAspect="1"/>
          </p:cNvPicPr>
          <p:nvPr/>
        </p:nvPicPr>
        <p:blipFill>
          <a:blip r:embed="rId2"/>
          <a:stretch>
            <a:fillRect/>
          </a:stretch>
        </p:blipFill>
        <p:spPr>
          <a:xfrm>
            <a:off x="3822247" y="4391437"/>
            <a:ext cx="3219450" cy="2257425"/>
          </a:xfrm>
          <a:prstGeom prst="rect">
            <a:avLst/>
          </a:prstGeom>
        </p:spPr>
      </p:pic>
    </p:spTree>
    <p:extLst>
      <p:ext uri="{BB962C8B-B14F-4D97-AF65-F5344CB8AC3E}">
        <p14:creationId xmlns:p14="http://schemas.microsoft.com/office/powerpoint/2010/main" val="505455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0D8A7-8AE8-42CF-A4F9-2DF140762EA3}"/>
              </a:ext>
            </a:extLst>
          </p:cNvPr>
          <p:cNvSpPr>
            <a:spLocks noGrp="1"/>
          </p:cNvSpPr>
          <p:nvPr>
            <p:ph type="title"/>
          </p:nvPr>
        </p:nvSpPr>
        <p:spPr/>
        <p:txBody>
          <a:bodyPr>
            <a:normAutofit fontScale="90000"/>
          </a:bodyPr>
          <a:lstStyle/>
          <a:p>
            <a:r>
              <a:rPr lang="en-US" dirty="0" err="1"/>
              <a:t>Vestibulo-Occular</a:t>
            </a:r>
            <a:r>
              <a:rPr lang="en-US" dirty="0"/>
              <a:t> Reflex</a:t>
            </a:r>
          </a:p>
        </p:txBody>
      </p:sp>
      <p:sp>
        <p:nvSpPr>
          <p:cNvPr id="3" name="Text Placeholder 2">
            <a:extLst>
              <a:ext uri="{FF2B5EF4-FFF2-40B4-BE49-F238E27FC236}">
                <a16:creationId xmlns:a16="http://schemas.microsoft.com/office/drawing/2014/main" id="{B2334885-FFF5-4E02-8D56-22793D63614D}"/>
              </a:ext>
            </a:extLst>
          </p:cNvPr>
          <p:cNvSpPr>
            <a:spLocks noGrp="1"/>
          </p:cNvSpPr>
          <p:nvPr>
            <p:ph type="body" idx="1"/>
          </p:nvPr>
        </p:nvSpPr>
        <p:spPr/>
        <p:txBody>
          <a:bodyPr/>
          <a:lstStyle/>
          <a:p>
            <a:r>
              <a:rPr lang="en-US" dirty="0"/>
              <a:t>Involuntary movement of the eye to counter head movement</a:t>
            </a:r>
            <a:br>
              <a:rPr lang="en-US" dirty="0"/>
            </a:br>
            <a:endParaRPr lang="en-US" dirty="0"/>
          </a:p>
          <a:p>
            <a:r>
              <a:rPr lang="en-US" dirty="0"/>
              <a:t>Provides image stabilization</a:t>
            </a:r>
          </a:p>
        </p:txBody>
      </p:sp>
      <p:pic>
        <p:nvPicPr>
          <p:cNvPr id="4" name="Picture 3">
            <a:extLst>
              <a:ext uri="{FF2B5EF4-FFF2-40B4-BE49-F238E27FC236}">
                <a16:creationId xmlns:a16="http://schemas.microsoft.com/office/drawing/2014/main" id="{3A2C4CF9-7B47-4CDD-84F5-93FC862E09FD}"/>
              </a:ext>
            </a:extLst>
          </p:cNvPr>
          <p:cNvPicPr>
            <a:picLocks noChangeAspect="1"/>
          </p:cNvPicPr>
          <p:nvPr/>
        </p:nvPicPr>
        <p:blipFill>
          <a:blip r:embed="rId2"/>
          <a:stretch>
            <a:fillRect/>
          </a:stretch>
        </p:blipFill>
        <p:spPr>
          <a:xfrm>
            <a:off x="7229800" y="2252537"/>
            <a:ext cx="4181475" cy="3733800"/>
          </a:xfrm>
          <a:prstGeom prst="rect">
            <a:avLst/>
          </a:prstGeom>
        </p:spPr>
      </p:pic>
      <p:sp>
        <p:nvSpPr>
          <p:cNvPr id="5" name="TextBox 4">
            <a:extLst>
              <a:ext uri="{FF2B5EF4-FFF2-40B4-BE49-F238E27FC236}">
                <a16:creationId xmlns:a16="http://schemas.microsoft.com/office/drawing/2014/main" id="{B5542630-A3E8-4D39-863A-D2AEC8E60677}"/>
              </a:ext>
            </a:extLst>
          </p:cNvPr>
          <p:cNvSpPr txBox="1"/>
          <p:nvPr/>
        </p:nvSpPr>
        <p:spPr>
          <a:xfrm>
            <a:off x="530088" y="3604591"/>
            <a:ext cx="6208170" cy="2862322"/>
          </a:xfrm>
          <a:prstGeom prst="rect">
            <a:avLst/>
          </a:prstGeom>
          <a:noFill/>
          <a:ln>
            <a:solidFill>
              <a:schemeClr val="tx1"/>
            </a:solidFill>
          </a:ln>
        </p:spPr>
        <p:txBody>
          <a:bodyPr wrap="square" rtlCol="0">
            <a:spAutoFit/>
          </a:bodyPr>
          <a:lstStyle/>
          <a:p>
            <a:r>
              <a:rPr lang="en-US" dirty="0"/>
              <a:t>“Hold your finger at a comfortable distance in front of your face and fixate on it. Next, yaw your head back and forth (like you are nodding “no”), turning about 20 or 30 degrees to the left and right sides each time. You may notice that your eyes are effortlessly rotating to counteract the rotation of your head so that your finger remains in view. The eye motion is involuntary. If you do not believe it, then try to avoid rotating your eyes while paying attention to your finger and rotating your head.”</a:t>
            </a:r>
            <a:br>
              <a:rPr lang="en-US" dirty="0"/>
            </a:br>
            <a:br>
              <a:rPr lang="en-US" dirty="0"/>
            </a:br>
            <a:r>
              <a:rPr lang="en-US" i="1" dirty="0"/>
              <a:t>Virtual Reality </a:t>
            </a:r>
            <a:r>
              <a:rPr lang="en-US" dirty="0"/>
              <a:t>- LaValle</a:t>
            </a:r>
          </a:p>
        </p:txBody>
      </p:sp>
    </p:spTree>
    <p:extLst>
      <p:ext uri="{BB962C8B-B14F-4D97-AF65-F5344CB8AC3E}">
        <p14:creationId xmlns:p14="http://schemas.microsoft.com/office/powerpoint/2010/main" val="542399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254E0-2690-4027-A53B-A54384069A8E}"/>
              </a:ext>
            </a:extLst>
          </p:cNvPr>
          <p:cNvSpPr>
            <a:spLocks noGrp="1"/>
          </p:cNvSpPr>
          <p:nvPr>
            <p:ph type="title"/>
          </p:nvPr>
        </p:nvSpPr>
        <p:spPr/>
        <p:txBody>
          <a:bodyPr>
            <a:normAutofit fontScale="90000"/>
          </a:bodyPr>
          <a:lstStyle/>
          <a:p>
            <a:r>
              <a:rPr lang="en-US" dirty="0"/>
              <a:t>Other Motions</a:t>
            </a:r>
          </a:p>
        </p:txBody>
      </p:sp>
      <p:sp>
        <p:nvSpPr>
          <p:cNvPr id="3" name="Text Placeholder 2">
            <a:extLst>
              <a:ext uri="{FF2B5EF4-FFF2-40B4-BE49-F238E27FC236}">
                <a16:creationId xmlns:a16="http://schemas.microsoft.com/office/drawing/2014/main" id="{C66E48C2-8297-4172-8A3B-CBAF9F76C97A}"/>
              </a:ext>
            </a:extLst>
          </p:cNvPr>
          <p:cNvSpPr>
            <a:spLocks noGrp="1"/>
          </p:cNvSpPr>
          <p:nvPr>
            <p:ph type="body" idx="1"/>
          </p:nvPr>
        </p:nvSpPr>
        <p:spPr/>
        <p:txBody>
          <a:bodyPr>
            <a:normAutofit fontScale="92500" lnSpcReduction="20000"/>
          </a:bodyPr>
          <a:lstStyle/>
          <a:p>
            <a:r>
              <a:rPr lang="en-US" dirty="0"/>
              <a:t>Smooth Pursuit</a:t>
            </a:r>
          </a:p>
          <a:p>
            <a:pPr lvl="1"/>
            <a:r>
              <a:rPr lang="en-US" dirty="0"/>
              <a:t>Slow rotation to track a target feature like a person walking by</a:t>
            </a:r>
          </a:p>
          <a:p>
            <a:pPr lvl="1"/>
            <a:r>
              <a:rPr lang="en-US" dirty="0"/>
              <a:t>Reduces motion blur on retina (blur due to slow photoreceptors)</a:t>
            </a:r>
            <a:br>
              <a:rPr lang="en-US" dirty="0"/>
            </a:br>
            <a:endParaRPr lang="en-US" dirty="0"/>
          </a:p>
          <a:p>
            <a:r>
              <a:rPr lang="en-US" dirty="0"/>
              <a:t>Optokinetic</a:t>
            </a:r>
          </a:p>
          <a:p>
            <a:pPr lvl="1"/>
            <a:r>
              <a:rPr lang="en-US" dirty="0"/>
              <a:t>Rapid an involuntary feature tracking on fast-moving object</a:t>
            </a:r>
            <a:br>
              <a:rPr lang="en-US" dirty="0"/>
            </a:br>
            <a:r>
              <a:rPr lang="en-US" dirty="0"/>
              <a:t> </a:t>
            </a:r>
          </a:p>
          <a:p>
            <a:r>
              <a:rPr lang="en-US" dirty="0"/>
              <a:t>Vergence</a:t>
            </a:r>
          </a:p>
          <a:p>
            <a:pPr lvl="1"/>
            <a:r>
              <a:rPr lang="en-US" dirty="0"/>
              <a:t>Inward or outward rotation to focus</a:t>
            </a:r>
            <a:br>
              <a:rPr lang="en-US" dirty="0"/>
            </a:br>
            <a:endParaRPr lang="en-US" dirty="0"/>
          </a:p>
          <a:p>
            <a:r>
              <a:rPr lang="en-US" dirty="0" err="1"/>
              <a:t>Microsaccades</a:t>
            </a:r>
            <a:endParaRPr lang="en-US" dirty="0"/>
          </a:p>
          <a:p>
            <a:pPr lvl="1"/>
            <a:r>
              <a:rPr lang="en-US" dirty="0"/>
              <a:t>Involuntary rotations of less than 1 degree…erratic paths…not well understood</a:t>
            </a:r>
          </a:p>
        </p:txBody>
      </p:sp>
    </p:spTree>
    <p:extLst>
      <p:ext uri="{BB962C8B-B14F-4D97-AF65-F5344CB8AC3E}">
        <p14:creationId xmlns:p14="http://schemas.microsoft.com/office/powerpoint/2010/main" val="796619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US" dirty="0"/>
              <a:t>Review: </a:t>
            </a:r>
            <a:r>
              <a:rPr lang="en" dirty="0"/>
              <a:t>Imaging Properties of a Lens</a:t>
            </a:r>
            <a:endParaRPr dirty="0"/>
          </a:p>
        </p:txBody>
      </p:sp>
      <p:sp>
        <p:nvSpPr>
          <p:cNvPr id="117" name="Shape 117"/>
          <p:cNvSpPr txBox="1">
            <a:spLocks noGrp="1"/>
          </p:cNvSpPr>
          <p:nvPr>
            <p:ph type="body" idx="1"/>
          </p:nvPr>
        </p:nvSpPr>
        <p:spPr>
          <a:xfrm>
            <a:off x="863000" y="5855667"/>
            <a:ext cx="10466000" cy="7636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en" sz="2533" dirty="0">
                <a:solidFill>
                  <a:schemeClr val="dk1"/>
                </a:solidFill>
              </a:rPr>
              <a:t>Object is at distance &gt; f, its “real image” is in focus at distance </a:t>
            </a:r>
            <a:r>
              <a:rPr lang="en-US" sz="2533" dirty="0">
                <a:solidFill>
                  <a:schemeClr val="dk1"/>
                </a:solidFill>
              </a:rPr>
              <a:t>s</a:t>
            </a:r>
            <a:r>
              <a:rPr lang="en-US" sz="2533" baseline="-25000" dirty="0">
                <a:solidFill>
                  <a:schemeClr val="dk1"/>
                </a:solidFill>
              </a:rPr>
              <a:t>2</a:t>
            </a:r>
            <a:r>
              <a:rPr lang="en" sz="2533" dirty="0">
                <a:solidFill>
                  <a:schemeClr val="dk1"/>
                </a:solidFill>
              </a:rPr>
              <a:t>.</a:t>
            </a:r>
            <a:endParaRPr sz="2533" dirty="0">
              <a:solidFill>
                <a:schemeClr val="dk1"/>
              </a:solidFill>
            </a:endParaRPr>
          </a:p>
        </p:txBody>
      </p:sp>
      <p:pic>
        <p:nvPicPr>
          <p:cNvPr id="118" name="Shape 118"/>
          <p:cNvPicPr preferRelativeResize="0"/>
          <p:nvPr/>
        </p:nvPicPr>
        <p:blipFill>
          <a:blip r:embed="rId3">
            <a:alphaModFix/>
          </a:blip>
          <a:stretch>
            <a:fillRect/>
          </a:stretch>
        </p:blipFill>
        <p:spPr>
          <a:xfrm>
            <a:off x="1609233" y="1536634"/>
            <a:ext cx="8973531" cy="4261300"/>
          </a:xfrm>
          <a:prstGeom prst="rect">
            <a:avLst/>
          </a:prstGeom>
          <a:noFill/>
          <a:ln>
            <a:noFill/>
          </a:ln>
        </p:spPr>
      </p:pic>
    </p:spTree>
    <p:extLst>
      <p:ext uri="{BB962C8B-B14F-4D97-AF65-F5344CB8AC3E}">
        <p14:creationId xmlns:p14="http://schemas.microsoft.com/office/powerpoint/2010/main" val="2961438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B09EBD-E752-4822-992E-097A6885074E}"/>
              </a:ext>
            </a:extLst>
          </p:cNvPr>
          <p:cNvPicPr>
            <a:picLocks noChangeAspect="1"/>
          </p:cNvPicPr>
          <p:nvPr/>
        </p:nvPicPr>
        <p:blipFill>
          <a:blip r:embed="rId2"/>
          <a:stretch>
            <a:fillRect/>
          </a:stretch>
        </p:blipFill>
        <p:spPr>
          <a:xfrm>
            <a:off x="544287" y="1136503"/>
            <a:ext cx="7708031" cy="4791570"/>
          </a:xfrm>
          <a:prstGeom prst="rect">
            <a:avLst/>
          </a:prstGeom>
        </p:spPr>
      </p:pic>
      <p:sp>
        <p:nvSpPr>
          <p:cNvPr id="5" name="TextBox 4">
            <a:extLst>
              <a:ext uri="{FF2B5EF4-FFF2-40B4-BE49-F238E27FC236}">
                <a16:creationId xmlns:a16="http://schemas.microsoft.com/office/drawing/2014/main" id="{8E91581C-78CB-4CB0-BDF3-5404260E4325}"/>
              </a:ext>
            </a:extLst>
          </p:cNvPr>
          <p:cNvSpPr txBox="1"/>
          <p:nvPr/>
        </p:nvSpPr>
        <p:spPr>
          <a:xfrm>
            <a:off x="8599714" y="1436914"/>
            <a:ext cx="2982686" cy="1477328"/>
          </a:xfrm>
          <a:prstGeom prst="rect">
            <a:avLst/>
          </a:prstGeom>
          <a:noFill/>
        </p:spPr>
        <p:txBody>
          <a:bodyPr wrap="square" rtlCol="0">
            <a:spAutoFit/>
          </a:bodyPr>
          <a:lstStyle/>
          <a:p>
            <a:r>
              <a:rPr lang="en-US" dirty="0"/>
              <a:t>Optical Illusion of the Day:</a:t>
            </a:r>
          </a:p>
          <a:p>
            <a:endParaRPr lang="en-US" dirty="0"/>
          </a:p>
          <a:p>
            <a:r>
              <a:rPr lang="en-US" dirty="0"/>
              <a:t>The fractal appears to move unless you fixate on single point.</a:t>
            </a:r>
          </a:p>
        </p:txBody>
      </p:sp>
    </p:spTree>
    <p:extLst>
      <p:ext uri="{BB962C8B-B14F-4D97-AF65-F5344CB8AC3E}">
        <p14:creationId xmlns:p14="http://schemas.microsoft.com/office/powerpoint/2010/main" val="1560423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1F3FC-D44D-47A9-A307-83237B136552}"/>
              </a:ext>
            </a:extLst>
          </p:cNvPr>
          <p:cNvSpPr>
            <a:spLocks noGrp="1"/>
          </p:cNvSpPr>
          <p:nvPr>
            <p:ph type="title"/>
          </p:nvPr>
        </p:nvSpPr>
        <p:spPr/>
        <p:txBody>
          <a:bodyPr>
            <a:normAutofit fontScale="90000"/>
          </a:bodyPr>
          <a:lstStyle/>
          <a:p>
            <a:r>
              <a:rPr lang="en-US" dirty="0"/>
              <a:t>Implications for VR: Display Requirements</a:t>
            </a:r>
          </a:p>
        </p:txBody>
      </p:sp>
      <p:sp>
        <p:nvSpPr>
          <p:cNvPr id="3" name="Text Placeholder 2">
            <a:extLst>
              <a:ext uri="{FF2B5EF4-FFF2-40B4-BE49-F238E27FC236}">
                <a16:creationId xmlns:a16="http://schemas.microsoft.com/office/drawing/2014/main" id="{CB9CB9E2-C91E-47D3-8227-F8FA948A9B1C}"/>
              </a:ext>
            </a:extLst>
          </p:cNvPr>
          <p:cNvSpPr>
            <a:spLocks noGrp="1"/>
          </p:cNvSpPr>
          <p:nvPr>
            <p:ph type="body" idx="1"/>
          </p:nvPr>
        </p:nvSpPr>
        <p:spPr>
          <a:xfrm>
            <a:off x="415599" y="1536633"/>
            <a:ext cx="11360800" cy="4555200"/>
          </a:xfrm>
        </p:spPr>
        <p:txBody>
          <a:bodyPr/>
          <a:lstStyle/>
          <a:p>
            <a:pPr marL="152396" indent="0">
              <a:buNone/>
            </a:pPr>
            <a:r>
              <a:rPr lang="en-US" dirty="0"/>
              <a:t>Key Questions</a:t>
            </a:r>
          </a:p>
          <a:p>
            <a:r>
              <a:rPr lang="en-US" dirty="0"/>
              <a:t>Spatial Resolution: What pixel density is needed?</a:t>
            </a:r>
          </a:p>
          <a:p>
            <a:r>
              <a:rPr lang="en-US" dirty="0"/>
              <a:t>Intensity Resolution: What range and resolution of brightness is needed?</a:t>
            </a:r>
          </a:p>
          <a:p>
            <a:r>
              <a:rPr lang="en-US" dirty="0"/>
              <a:t>Temporal  Resolution: How fast do they pixels need to change value?</a:t>
            </a:r>
          </a:p>
        </p:txBody>
      </p:sp>
      <p:pic>
        <p:nvPicPr>
          <p:cNvPr id="1026" name="Picture 2" descr="Image result for vive pro image quality">
            <a:extLst>
              <a:ext uri="{FF2B5EF4-FFF2-40B4-BE49-F238E27FC236}">
                <a16:creationId xmlns:a16="http://schemas.microsoft.com/office/drawing/2014/main" id="{DDBE827C-A7EB-483F-AD6A-C56370D3E3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0915" y="3662302"/>
            <a:ext cx="5021716" cy="2820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471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77958-BE2B-4A48-A93F-E30482156DC6}"/>
              </a:ext>
            </a:extLst>
          </p:cNvPr>
          <p:cNvSpPr>
            <a:spLocks noGrp="1"/>
          </p:cNvSpPr>
          <p:nvPr>
            <p:ph type="title"/>
          </p:nvPr>
        </p:nvSpPr>
        <p:spPr/>
        <p:txBody>
          <a:bodyPr>
            <a:normAutofit fontScale="90000"/>
          </a:bodyPr>
          <a:lstStyle/>
          <a:p>
            <a:r>
              <a:rPr lang="en-US" dirty="0"/>
              <a:t>Pixel Density</a:t>
            </a:r>
          </a:p>
        </p:txBody>
      </p:sp>
      <p:sp>
        <p:nvSpPr>
          <p:cNvPr id="3" name="Text Placeholder 2">
            <a:extLst>
              <a:ext uri="{FF2B5EF4-FFF2-40B4-BE49-F238E27FC236}">
                <a16:creationId xmlns:a16="http://schemas.microsoft.com/office/drawing/2014/main" id="{0967E8FA-FDCD-46B9-B8EE-1391EBDF6E2A}"/>
              </a:ext>
            </a:extLst>
          </p:cNvPr>
          <p:cNvSpPr>
            <a:spLocks noGrp="1"/>
          </p:cNvSpPr>
          <p:nvPr>
            <p:ph type="body" idx="1"/>
          </p:nvPr>
        </p:nvSpPr>
        <p:spPr>
          <a:xfrm>
            <a:off x="108857" y="1536633"/>
            <a:ext cx="12235543" cy="4555200"/>
          </a:xfrm>
        </p:spPr>
        <p:txBody>
          <a:bodyPr>
            <a:normAutofit/>
          </a:bodyPr>
          <a:lstStyle/>
          <a:p>
            <a:pPr marL="152396" indent="0">
              <a:buNone/>
            </a:pPr>
            <a:r>
              <a:rPr lang="en-US" sz="2400" dirty="0"/>
              <a:t>In 2010, Steve Jobs of Apple claimed 326 pixels per linear inch yields a </a:t>
            </a:r>
            <a:r>
              <a:rPr lang="en-US" sz="2400" i="1" dirty="0"/>
              <a:t>retina display</a:t>
            </a:r>
          </a:p>
          <a:p>
            <a:r>
              <a:rPr lang="en-US" sz="2400" dirty="0"/>
              <a:t>Meaning individual pixels are not discernible at a normal viewing distance</a:t>
            </a:r>
          </a:p>
        </p:txBody>
      </p:sp>
      <p:pic>
        <p:nvPicPr>
          <p:cNvPr id="4" name="Picture 3">
            <a:extLst>
              <a:ext uri="{FF2B5EF4-FFF2-40B4-BE49-F238E27FC236}">
                <a16:creationId xmlns:a16="http://schemas.microsoft.com/office/drawing/2014/main" id="{22B622DC-0EF0-4254-92FB-856949B18CDA}"/>
              </a:ext>
            </a:extLst>
          </p:cNvPr>
          <p:cNvPicPr>
            <a:picLocks noChangeAspect="1"/>
          </p:cNvPicPr>
          <p:nvPr/>
        </p:nvPicPr>
        <p:blipFill>
          <a:blip r:embed="rId2"/>
          <a:stretch>
            <a:fillRect/>
          </a:stretch>
        </p:blipFill>
        <p:spPr>
          <a:xfrm>
            <a:off x="4071937" y="2809875"/>
            <a:ext cx="2828925" cy="1238250"/>
          </a:xfrm>
          <a:prstGeom prst="rect">
            <a:avLst/>
          </a:prstGeom>
        </p:spPr>
      </p:pic>
      <p:pic>
        <p:nvPicPr>
          <p:cNvPr id="5" name="Picture 4">
            <a:extLst>
              <a:ext uri="{FF2B5EF4-FFF2-40B4-BE49-F238E27FC236}">
                <a16:creationId xmlns:a16="http://schemas.microsoft.com/office/drawing/2014/main" id="{71772C0F-3AD7-4057-B50B-12E395BA8F2C}"/>
              </a:ext>
            </a:extLst>
          </p:cNvPr>
          <p:cNvPicPr>
            <a:picLocks noChangeAspect="1"/>
          </p:cNvPicPr>
          <p:nvPr/>
        </p:nvPicPr>
        <p:blipFill>
          <a:blip r:embed="rId3"/>
          <a:stretch>
            <a:fillRect/>
          </a:stretch>
        </p:blipFill>
        <p:spPr>
          <a:xfrm>
            <a:off x="3362325" y="4602229"/>
            <a:ext cx="4248150" cy="1438275"/>
          </a:xfrm>
          <a:prstGeom prst="rect">
            <a:avLst/>
          </a:prstGeom>
        </p:spPr>
      </p:pic>
      <p:sp>
        <p:nvSpPr>
          <p:cNvPr id="6" name="TextBox 5">
            <a:extLst>
              <a:ext uri="{FF2B5EF4-FFF2-40B4-BE49-F238E27FC236}">
                <a16:creationId xmlns:a16="http://schemas.microsoft.com/office/drawing/2014/main" id="{5C2DC9D9-4EA8-418C-B632-8EE11222DC6D}"/>
              </a:ext>
            </a:extLst>
          </p:cNvPr>
          <p:cNvSpPr txBox="1"/>
          <p:nvPr/>
        </p:nvSpPr>
        <p:spPr>
          <a:xfrm>
            <a:off x="4182057" y="6091833"/>
            <a:ext cx="1201165" cy="369332"/>
          </a:xfrm>
          <a:prstGeom prst="rect">
            <a:avLst/>
          </a:prstGeom>
          <a:noFill/>
        </p:spPr>
        <p:txBody>
          <a:bodyPr wrap="square" rtlCol="0">
            <a:spAutoFit/>
          </a:bodyPr>
          <a:lstStyle/>
          <a:p>
            <a:r>
              <a:rPr lang="en-US" dirty="0"/>
              <a:t>Aliasing</a:t>
            </a:r>
          </a:p>
        </p:txBody>
      </p:sp>
      <p:sp>
        <p:nvSpPr>
          <p:cNvPr id="7" name="TextBox 6">
            <a:extLst>
              <a:ext uri="{FF2B5EF4-FFF2-40B4-BE49-F238E27FC236}">
                <a16:creationId xmlns:a16="http://schemas.microsoft.com/office/drawing/2014/main" id="{1F930B22-023D-4A94-AB22-026DC405222C}"/>
              </a:ext>
            </a:extLst>
          </p:cNvPr>
          <p:cNvSpPr txBox="1"/>
          <p:nvPr/>
        </p:nvSpPr>
        <p:spPr>
          <a:xfrm>
            <a:off x="6006539" y="6091833"/>
            <a:ext cx="2614947" cy="369332"/>
          </a:xfrm>
          <a:prstGeom prst="rect">
            <a:avLst/>
          </a:prstGeom>
          <a:noFill/>
        </p:spPr>
        <p:txBody>
          <a:bodyPr wrap="square" rtlCol="0">
            <a:spAutoFit/>
          </a:bodyPr>
          <a:lstStyle/>
          <a:p>
            <a:r>
              <a:rPr lang="en-US" dirty="0"/>
              <a:t>Screen Door Effect</a:t>
            </a:r>
          </a:p>
        </p:txBody>
      </p:sp>
    </p:spTree>
    <p:extLst>
      <p:ext uri="{BB962C8B-B14F-4D97-AF65-F5344CB8AC3E}">
        <p14:creationId xmlns:p14="http://schemas.microsoft.com/office/powerpoint/2010/main" val="2063614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B89B9-F735-45F6-BE38-C96FCAEB236B}"/>
              </a:ext>
            </a:extLst>
          </p:cNvPr>
          <p:cNvSpPr>
            <a:spLocks noGrp="1"/>
          </p:cNvSpPr>
          <p:nvPr>
            <p:ph type="title"/>
          </p:nvPr>
        </p:nvSpPr>
        <p:spPr/>
        <p:txBody>
          <a:bodyPr>
            <a:normAutofit fontScale="90000"/>
          </a:bodyPr>
          <a:lstStyle/>
          <a:p>
            <a:r>
              <a:rPr lang="en-US" dirty="0"/>
              <a:t>Cycles per Degree</a:t>
            </a:r>
          </a:p>
        </p:txBody>
      </p:sp>
      <p:pic>
        <p:nvPicPr>
          <p:cNvPr id="5" name="Picture 4">
            <a:extLst>
              <a:ext uri="{FF2B5EF4-FFF2-40B4-BE49-F238E27FC236}">
                <a16:creationId xmlns:a16="http://schemas.microsoft.com/office/drawing/2014/main" id="{F1B705B8-44C8-4948-A7D3-CC230240B68F}"/>
              </a:ext>
            </a:extLst>
          </p:cNvPr>
          <p:cNvPicPr>
            <a:picLocks noChangeAspect="1"/>
          </p:cNvPicPr>
          <p:nvPr/>
        </p:nvPicPr>
        <p:blipFill>
          <a:blip r:embed="rId2"/>
          <a:stretch>
            <a:fillRect/>
          </a:stretch>
        </p:blipFill>
        <p:spPr>
          <a:xfrm>
            <a:off x="0" y="4050195"/>
            <a:ext cx="12192000" cy="2670709"/>
          </a:xfrm>
          <a:prstGeom prst="rect">
            <a:avLst/>
          </a:prstGeom>
        </p:spPr>
      </p:pic>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16E9245C-3F6F-4D0E-8083-1E3BF87D21CB}"/>
                  </a:ext>
                </a:extLst>
              </p:cNvPr>
              <p:cNvSpPr>
                <a:spLocks noGrp="1"/>
              </p:cNvSpPr>
              <p:nvPr>
                <p:ph type="body" idx="1"/>
              </p:nvPr>
            </p:nvSpPr>
            <p:spPr>
              <a:xfrm>
                <a:off x="415600" y="1536632"/>
                <a:ext cx="11360800" cy="1833373"/>
              </a:xfrm>
            </p:spPr>
            <p:txBody>
              <a:bodyPr>
                <a:normAutofit fontScale="92500"/>
              </a:bodyPr>
              <a:lstStyle/>
              <a:p>
                <a:r>
                  <a:rPr lang="en-US" dirty="0"/>
                  <a:t>number of stripes that can be seen as separate along a viewing arc of 1 degree</a:t>
                </a:r>
              </a:p>
              <a:p>
                <a:r>
                  <a:rPr lang="en-US" dirty="0"/>
                  <a:t>20/20 line on eye chart, letter size is 30 cycles per degree viewed from 20 feet</a:t>
                </a:r>
                <a:br>
                  <a:rPr lang="en-US" dirty="0"/>
                </a:br>
                <a:endParaRPr lang="en-US" dirty="0"/>
              </a:p>
              <a:p>
                <a:r>
                  <a:rPr lang="en-US" dirty="0"/>
                  <a:t>We can compute appropriate size s using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𝑑</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tan</m:t>
                        </m:r>
                      </m:fName>
                      <m:e>
                        <m:r>
                          <a:rPr lang="en-US" b="0" i="1" smtClean="0">
                            <a:latin typeface="Cambria Math" panose="02040503050406030204" pitchFamily="18" charset="0"/>
                            <a:ea typeface="Cambria Math" panose="02040503050406030204" pitchFamily="18" charset="0"/>
                          </a:rPr>
                          <m:t>𝜃</m:t>
                        </m:r>
                      </m:e>
                    </m:func>
                    <m:r>
                      <a:rPr lang="en-US" b="0" i="1" smtClean="0">
                        <a:latin typeface="Cambria Math" panose="02040503050406030204" pitchFamily="18" charset="0"/>
                      </a:rPr>
                      <m:t> </m:t>
                    </m:r>
                  </m:oMath>
                </a14:m>
                <a:endParaRPr lang="en-US" dirty="0"/>
              </a:p>
            </p:txBody>
          </p:sp>
        </mc:Choice>
        <mc:Fallback xmlns="">
          <p:sp>
            <p:nvSpPr>
              <p:cNvPr id="3" name="Text Placeholder 2">
                <a:extLst>
                  <a:ext uri="{FF2B5EF4-FFF2-40B4-BE49-F238E27FC236}">
                    <a16:creationId xmlns:a16="http://schemas.microsoft.com/office/drawing/2014/main" id="{16E9245C-3F6F-4D0E-8083-1E3BF87D21CB}"/>
                  </a:ext>
                </a:extLst>
              </p:cNvPr>
              <p:cNvSpPr>
                <a:spLocks noGrp="1" noRot="1" noChangeAspect="1" noMove="1" noResize="1" noEditPoints="1" noAdjustHandles="1" noChangeArrowheads="1" noChangeShapeType="1" noTextEdit="1"/>
              </p:cNvSpPr>
              <p:nvPr>
                <p:ph type="body" idx="1"/>
              </p:nvPr>
            </p:nvSpPr>
            <p:spPr>
              <a:xfrm>
                <a:off x="415600" y="1536632"/>
                <a:ext cx="11360800" cy="1833373"/>
              </a:xfrm>
              <a:blipFill>
                <a:blip r:embed="rId3"/>
                <a:stretch>
                  <a:fillRect t="-2658" r="-215"/>
                </a:stretch>
              </a:blipFill>
            </p:spPr>
            <p:txBody>
              <a:bodyPr/>
              <a:lstStyle/>
              <a:p>
                <a:r>
                  <a:rPr lang="en-US">
                    <a:noFill/>
                  </a:rPr>
                  <a:t> </a:t>
                </a:r>
              </a:p>
            </p:txBody>
          </p:sp>
        </mc:Fallback>
      </mc:AlternateContent>
    </p:spTree>
    <p:extLst>
      <p:ext uri="{BB962C8B-B14F-4D97-AF65-F5344CB8AC3E}">
        <p14:creationId xmlns:p14="http://schemas.microsoft.com/office/powerpoint/2010/main" val="32715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B89B9-F735-45F6-BE38-C96FCAEB236B}"/>
              </a:ext>
            </a:extLst>
          </p:cNvPr>
          <p:cNvSpPr>
            <a:spLocks noGrp="1"/>
          </p:cNvSpPr>
          <p:nvPr>
            <p:ph type="title"/>
          </p:nvPr>
        </p:nvSpPr>
        <p:spPr/>
        <p:txBody>
          <a:bodyPr>
            <a:normAutofit fontScale="90000"/>
          </a:bodyPr>
          <a:lstStyle/>
          <a:p>
            <a:r>
              <a:rPr lang="en-US" dirty="0"/>
              <a:t>Cycles per Degree and the Retina display</a:t>
            </a:r>
          </a:p>
        </p:txBody>
      </p:sp>
      <p:pic>
        <p:nvPicPr>
          <p:cNvPr id="5" name="Picture 4">
            <a:extLst>
              <a:ext uri="{FF2B5EF4-FFF2-40B4-BE49-F238E27FC236}">
                <a16:creationId xmlns:a16="http://schemas.microsoft.com/office/drawing/2014/main" id="{F1B705B8-44C8-4948-A7D3-CC230240B68F}"/>
              </a:ext>
            </a:extLst>
          </p:cNvPr>
          <p:cNvPicPr>
            <a:picLocks noChangeAspect="1"/>
          </p:cNvPicPr>
          <p:nvPr/>
        </p:nvPicPr>
        <p:blipFill>
          <a:blip r:embed="rId2"/>
          <a:stretch>
            <a:fillRect/>
          </a:stretch>
        </p:blipFill>
        <p:spPr>
          <a:xfrm>
            <a:off x="2060619" y="4977685"/>
            <a:ext cx="7342213" cy="1608343"/>
          </a:xfrm>
          <a:prstGeom prst="rect">
            <a:avLst/>
          </a:prstGeom>
        </p:spPr>
      </p:pic>
      <p:sp>
        <p:nvSpPr>
          <p:cNvPr id="3" name="Text Placeholder 2">
            <a:extLst>
              <a:ext uri="{FF2B5EF4-FFF2-40B4-BE49-F238E27FC236}">
                <a16:creationId xmlns:a16="http://schemas.microsoft.com/office/drawing/2014/main" id="{16E9245C-3F6F-4D0E-8083-1E3BF87D21CB}"/>
              </a:ext>
            </a:extLst>
          </p:cNvPr>
          <p:cNvSpPr>
            <a:spLocks noGrp="1"/>
          </p:cNvSpPr>
          <p:nvPr>
            <p:ph type="body" idx="1"/>
          </p:nvPr>
        </p:nvSpPr>
        <p:spPr>
          <a:xfrm>
            <a:off x="415600" y="1536632"/>
            <a:ext cx="11360800" cy="5675537"/>
          </a:xfrm>
        </p:spPr>
        <p:txBody>
          <a:bodyPr>
            <a:normAutofit/>
          </a:bodyPr>
          <a:lstStyle/>
          <a:p>
            <a:r>
              <a:rPr lang="en-US" dirty="0"/>
              <a:t>Person with 20/20 vision viewing screen that is 20 feet (6.096m) away</a:t>
            </a:r>
          </a:p>
          <a:p>
            <a:pPr lvl="1"/>
            <a:r>
              <a:rPr lang="en-US" dirty="0"/>
              <a:t> To generate 30 cycles per degree, it must have at least 60 pixels per degree.</a:t>
            </a:r>
            <a:br>
              <a:rPr lang="en-US" dirty="0"/>
            </a:br>
            <a:r>
              <a:rPr lang="en-US" dirty="0"/>
              <a:t> The size would be s = 20 ∗ tan 1  = 0.349ft, which is equivalent to 4.189in.</a:t>
            </a:r>
            <a:br>
              <a:rPr lang="en-US" dirty="0"/>
            </a:br>
            <a:r>
              <a:rPr lang="en-US" dirty="0"/>
              <a:t> So 60/4.189 = 14.32 PPI would be sufficient.</a:t>
            </a:r>
          </a:p>
          <a:p>
            <a:pPr lvl="1"/>
            <a:r>
              <a:rPr lang="en-US" dirty="0"/>
              <a:t>Suppose that a smartphone screen is placed 12 inches from the user’s eye. </a:t>
            </a:r>
            <a:br>
              <a:rPr lang="en-US" dirty="0"/>
            </a:br>
            <a:r>
              <a:rPr lang="en-US" dirty="0"/>
              <a:t>s = 12∗tan 1 ◦ = 0.209in. This requires that the </a:t>
            </a:r>
            <a:br>
              <a:rPr lang="en-US" dirty="0"/>
            </a:br>
            <a:r>
              <a:rPr lang="en-US" dirty="0"/>
              <a:t>Screen should have at least 60/0.209 = 286.4 PPI. </a:t>
            </a:r>
            <a:br>
              <a:rPr lang="en-US" dirty="0"/>
            </a:br>
            <a:r>
              <a:rPr lang="en-US" dirty="0"/>
              <a:t>This is satisfied by the 326 PPI originally claimed by Apple. </a:t>
            </a:r>
          </a:p>
        </p:txBody>
      </p:sp>
    </p:spTree>
    <p:extLst>
      <p:ext uri="{BB962C8B-B14F-4D97-AF65-F5344CB8AC3E}">
        <p14:creationId xmlns:p14="http://schemas.microsoft.com/office/powerpoint/2010/main" val="3874672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4AF7F-9138-44AF-9187-6EB4F86F8016}"/>
              </a:ext>
            </a:extLst>
          </p:cNvPr>
          <p:cNvSpPr>
            <a:spLocks noGrp="1"/>
          </p:cNvSpPr>
          <p:nvPr>
            <p:ph type="title"/>
          </p:nvPr>
        </p:nvSpPr>
        <p:spPr/>
        <p:txBody>
          <a:bodyPr>
            <a:normAutofit fontScale="90000"/>
          </a:bodyPr>
          <a:lstStyle/>
          <a:p>
            <a:r>
              <a:rPr lang="en-US" dirty="0"/>
              <a:t>Cycles per Degree for VR</a:t>
            </a:r>
          </a:p>
        </p:txBody>
      </p:sp>
      <p:sp>
        <p:nvSpPr>
          <p:cNvPr id="3" name="Text Placeholder 2">
            <a:extLst>
              <a:ext uri="{FF2B5EF4-FFF2-40B4-BE49-F238E27FC236}">
                <a16:creationId xmlns:a16="http://schemas.microsoft.com/office/drawing/2014/main" id="{58684DFE-53ED-4D5F-8687-399A6978AF17}"/>
              </a:ext>
            </a:extLst>
          </p:cNvPr>
          <p:cNvSpPr>
            <a:spLocks noGrp="1"/>
          </p:cNvSpPr>
          <p:nvPr>
            <p:ph type="body" idx="1"/>
          </p:nvPr>
        </p:nvSpPr>
        <p:spPr/>
        <p:txBody>
          <a:bodyPr/>
          <a:lstStyle/>
          <a:p>
            <a:r>
              <a:rPr lang="en-US" dirty="0"/>
              <a:t>There are lenses…screen is very close…let’s say 1.5in</a:t>
            </a:r>
            <a:br>
              <a:rPr lang="en-US" dirty="0"/>
            </a:br>
            <a:endParaRPr lang="en-US" dirty="0"/>
          </a:p>
          <a:p>
            <a:r>
              <a:rPr lang="en-US" dirty="0"/>
              <a:t>So, s = 1∗tan 1 ◦ = 0.0261in</a:t>
            </a:r>
            <a:br>
              <a:rPr lang="en-US" dirty="0"/>
            </a:br>
            <a:endParaRPr lang="en-US" dirty="0"/>
          </a:p>
          <a:p>
            <a:r>
              <a:rPr lang="en-US" dirty="0"/>
              <a:t>Display must have at least 2291.6 PPI to achieve 30 cycles per degree</a:t>
            </a:r>
            <a:br>
              <a:rPr lang="en-US" dirty="0"/>
            </a:br>
            <a:endParaRPr lang="en-US" dirty="0"/>
          </a:p>
          <a:p>
            <a:r>
              <a:rPr lang="en-US" dirty="0"/>
              <a:t>More complicated in practice (e.g. intensity can affect acuity, etc.)</a:t>
            </a:r>
          </a:p>
        </p:txBody>
      </p:sp>
      <p:sp>
        <p:nvSpPr>
          <p:cNvPr id="4" name="TextBox 3">
            <a:extLst>
              <a:ext uri="{FF2B5EF4-FFF2-40B4-BE49-F238E27FC236}">
                <a16:creationId xmlns:a16="http://schemas.microsoft.com/office/drawing/2014/main" id="{1FFCFB88-629D-4D10-A8D8-D69321D1C71A}"/>
              </a:ext>
            </a:extLst>
          </p:cNvPr>
          <p:cNvSpPr txBox="1"/>
          <p:nvPr/>
        </p:nvSpPr>
        <p:spPr>
          <a:xfrm>
            <a:off x="7049853" y="375065"/>
            <a:ext cx="4726547" cy="923330"/>
          </a:xfrm>
          <a:prstGeom prst="rect">
            <a:avLst/>
          </a:prstGeom>
          <a:noFill/>
          <a:ln>
            <a:solidFill>
              <a:schemeClr val="tx1"/>
            </a:solidFill>
          </a:ln>
        </p:spPr>
        <p:txBody>
          <a:bodyPr wrap="square" rtlCol="0">
            <a:spAutoFit/>
          </a:bodyPr>
          <a:lstStyle/>
          <a:p>
            <a:r>
              <a:rPr lang="en-US" dirty="0">
                <a:latin typeface="Comic Sans MS" panose="030F0702030302020204" pitchFamily="66" charset="0"/>
              </a:rPr>
              <a:t>Young people (gamers?!) often have higher visual acuity…up to 77 or more cycles per degree…would need around 4500 PPI</a:t>
            </a:r>
          </a:p>
        </p:txBody>
      </p:sp>
      <p:sp>
        <p:nvSpPr>
          <p:cNvPr id="5" name="TextBox 4">
            <a:extLst>
              <a:ext uri="{FF2B5EF4-FFF2-40B4-BE49-F238E27FC236}">
                <a16:creationId xmlns:a16="http://schemas.microsoft.com/office/drawing/2014/main" id="{3E4F0036-47AD-4C4D-9B24-7B9BD1077643}"/>
              </a:ext>
            </a:extLst>
          </p:cNvPr>
          <p:cNvSpPr txBox="1"/>
          <p:nvPr/>
        </p:nvSpPr>
        <p:spPr>
          <a:xfrm>
            <a:off x="1026833" y="4859702"/>
            <a:ext cx="5779651" cy="923330"/>
          </a:xfrm>
          <a:prstGeom prst="rect">
            <a:avLst/>
          </a:prstGeom>
          <a:noFill/>
          <a:ln>
            <a:solidFill>
              <a:schemeClr val="tx1"/>
            </a:solidFill>
          </a:ln>
        </p:spPr>
        <p:txBody>
          <a:bodyPr wrap="square" rtlCol="0">
            <a:spAutoFit/>
          </a:bodyPr>
          <a:lstStyle/>
          <a:p>
            <a:r>
              <a:rPr lang="en-US" dirty="0">
                <a:latin typeface="Comic Sans MS" panose="030F0702030302020204" pitchFamily="66" charset="0"/>
              </a:rPr>
              <a:t>HTC </a:t>
            </a:r>
            <a:r>
              <a:rPr lang="en-US" dirty="0" err="1">
                <a:latin typeface="Comic Sans MS" panose="030F0702030302020204" pitchFamily="66" charset="0"/>
              </a:rPr>
              <a:t>Vive</a:t>
            </a:r>
            <a:r>
              <a:rPr lang="en-US" dirty="0">
                <a:latin typeface="Comic Sans MS" panose="030F0702030302020204" pitchFamily="66" charset="0"/>
              </a:rPr>
              <a:t> Pro is 615 PPI</a:t>
            </a:r>
            <a:br>
              <a:rPr lang="en-US" dirty="0">
                <a:latin typeface="Comic Sans MS" panose="030F0702030302020204" pitchFamily="66" charset="0"/>
              </a:rPr>
            </a:br>
            <a:r>
              <a:rPr lang="en-US" dirty="0">
                <a:latin typeface="Comic Sans MS" panose="030F0702030302020204" pitchFamily="66" charset="0"/>
              </a:rPr>
              <a:t>Some 2018 R&amp;D demos of screens close to 2000PPI</a:t>
            </a:r>
            <a:br>
              <a:rPr lang="en-US" dirty="0">
                <a:latin typeface="Comic Sans MS" panose="030F0702030302020204" pitchFamily="66" charset="0"/>
              </a:rPr>
            </a:br>
            <a:endParaRPr lang="en-US" dirty="0">
              <a:latin typeface="Comic Sans MS" panose="030F0702030302020204" pitchFamily="66" charset="0"/>
            </a:endParaRPr>
          </a:p>
        </p:txBody>
      </p:sp>
    </p:spTree>
    <p:extLst>
      <p:ext uri="{BB962C8B-B14F-4D97-AF65-F5344CB8AC3E}">
        <p14:creationId xmlns:p14="http://schemas.microsoft.com/office/powerpoint/2010/main" val="891281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9E2C3-4088-4269-8B10-15782D2DF0CF}"/>
              </a:ext>
            </a:extLst>
          </p:cNvPr>
          <p:cNvSpPr>
            <a:spLocks noGrp="1"/>
          </p:cNvSpPr>
          <p:nvPr>
            <p:ph type="title"/>
          </p:nvPr>
        </p:nvSpPr>
        <p:spPr/>
        <p:txBody>
          <a:bodyPr>
            <a:normAutofit fontScale="90000"/>
          </a:bodyPr>
          <a:lstStyle/>
          <a:p>
            <a:r>
              <a:rPr lang="en-US" dirty="0"/>
              <a:t>What about Field of View?</a:t>
            </a:r>
          </a:p>
        </p:txBody>
      </p:sp>
      <p:sp>
        <p:nvSpPr>
          <p:cNvPr id="3" name="Text Placeholder 2">
            <a:extLst>
              <a:ext uri="{FF2B5EF4-FFF2-40B4-BE49-F238E27FC236}">
                <a16:creationId xmlns:a16="http://schemas.microsoft.com/office/drawing/2014/main" id="{44046E1C-CDC7-40C8-833F-18E2B17082C8}"/>
              </a:ext>
            </a:extLst>
          </p:cNvPr>
          <p:cNvSpPr>
            <a:spLocks noGrp="1"/>
          </p:cNvSpPr>
          <p:nvPr>
            <p:ph type="body" idx="1"/>
          </p:nvPr>
        </p:nvSpPr>
        <p:spPr/>
        <p:txBody>
          <a:bodyPr/>
          <a:lstStyle/>
          <a:p>
            <a:r>
              <a:rPr lang="en-US" dirty="0"/>
              <a:t>Maximum human field of view is around 270 degrees</a:t>
            </a:r>
          </a:p>
          <a:p>
            <a:pPr lvl="1"/>
            <a:r>
              <a:rPr lang="en-US" dirty="0"/>
              <a:t>How does a human achieve that FOV without head movement?</a:t>
            </a:r>
            <a:br>
              <a:rPr lang="en-US" dirty="0"/>
            </a:br>
            <a:endParaRPr lang="en-US" dirty="0"/>
          </a:p>
          <a:p>
            <a:r>
              <a:rPr lang="en-US" dirty="0"/>
              <a:t>Cannot just bring a flat screen closer</a:t>
            </a:r>
          </a:p>
          <a:p>
            <a:pPr lvl="1"/>
            <a:r>
              <a:rPr lang="en-US" dirty="0"/>
              <a:t>Lens distortion at periphery  </a:t>
            </a:r>
          </a:p>
          <a:p>
            <a:pPr lvl="1"/>
            <a:r>
              <a:rPr lang="en-US" dirty="0"/>
              <a:t>Also, super-close lenses would require VR subjects to remove their eyelashes….</a:t>
            </a:r>
            <a:br>
              <a:rPr lang="en-US" dirty="0"/>
            </a:br>
            <a:endParaRPr lang="en-US" dirty="0"/>
          </a:p>
          <a:p>
            <a:r>
              <a:rPr lang="en-US" dirty="0"/>
              <a:t>Curved screen may help, but lens problem not yet solved…..</a:t>
            </a:r>
          </a:p>
          <a:p>
            <a:endParaRPr lang="en-US" dirty="0"/>
          </a:p>
        </p:txBody>
      </p:sp>
    </p:spTree>
    <p:extLst>
      <p:ext uri="{BB962C8B-B14F-4D97-AF65-F5344CB8AC3E}">
        <p14:creationId xmlns:p14="http://schemas.microsoft.com/office/powerpoint/2010/main" val="1919244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7EC23-A0B0-4E6B-A7FB-6B1EE4232281}"/>
              </a:ext>
            </a:extLst>
          </p:cNvPr>
          <p:cNvSpPr>
            <a:spLocks noGrp="1"/>
          </p:cNvSpPr>
          <p:nvPr>
            <p:ph type="title"/>
          </p:nvPr>
        </p:nvSpPr>
        <p:spPr/>
        <p:txBody>
          <a:bodyPr>
            <a:normAutofit fontScale="90000"/>
          </a:bodyPr>
          <a:lstStyle/>
          <a:p>
            <a:r>
              <a:rPr lang="en-US" dirty="0"/>
              <a:t>Foveated Rendering</a:t>
            </a:r>
          </a:p>
        </p:txBody>
      </p:sp>
      <p:sp>
        <p:nvSpPr>
          <p:cNvPr id="3" name="Text Placeholder 2">
            <a:extLst>
              <a:ext uri="{FF2B5EF4-FFF2-40B4-BE49-F238E27FC236}">
                <a16:creationId xmlns:a16="http://schemas.microsoft.com/office/drawing/2014/main" id="{A808B156-27C2-4101-96D7-81280E6C3EDF}"/>
              </a:ext>
            </a:extLst>
          </p:cNvPr>
          <p:cNvSpPr>
            <a:spLocks noGrp="1"/>
          </p:cNvSpPr>
          <p:nvPr>
            <p:ph type="body" idx="1"/>
          </p:nvPr>
        </p:nvSpPr>
        <p:spPr>
          <a:xfrm>
            <a:off x="415600" y="1536633"/>
            <a:ext cx="5302620" cy="4555200"/>
          </a:xfrm>
        </p:spPr>
        <p:txBody>
          <a:bodyPr/>
          <a:lstStyle/>
          <a:p>
            <a:r>
              <a:rPr lang="en-US" dirty="0"/>
              <a:t>What do you think this means?</a:t>
            </a:r>
            <a:br>
              <a:rPr lang="en-US" dirty="0"/>
            </a:br>
            <a:endParaRPr lang="en-US" dirty="0"/>
          </a:p>
          <a:p>
            <a:r>
              <a:rPr lang="en-US" dirty="0"/>
              <a:t>Hint: We’re always looking for ways to optimize…to do the job with the least resources possible</a:t>
            </a:r>
          </a:p>
        </p:txBody>
      </p:sp>
      <p:pic>
        <p:nvPicPr>
          <p:cNvPr id="4" name="Picture 3">
            <a:extLst>
              <a:ext uri="{FF2B5EF4-FFF2-40B4-BE49-F238E27FC236}">
                <a16:creationId xmlns:a16="http://schemas.microsoft.com/office/drawing/2014/main" id="{618E5B46-6FE9-4904-BB7C-00E06801FB02}"/>
              </a:ext>
            </a:extLst>
          </p:cNvPr>
          <p:cNvPicPr>
            <a:picLocks noChangeAspect="1"/>
          </p:cNvPicPr>
          <p:nvPr/>
        </p:nvPicPr>
        <p:blipFill>
          <a:blip r:embed="rId2"/>
          <a:stretch>
            <a:fillRect/>
          </a:stretch>
        </p:blipFill>
        <p:spPr>
          <a:xfrm>
            <a:off x="6202801" y="1194485"/>
            <a:ext cx="5489576" cy="4996249"/>
          </a:xfrm>
          <a:prstGeom prst="rect">
            <a:avLst/>
          </a:prstGeom>
        </p:spPr>
      </p:pic>
    </p:spTree>
    <p:extLst>
      <p:ext uri="{BB962C8B-B14F-4D97-AF65-F5344CB8AC3E}">
        <p14:creationId xmlns:p14="http://schemas.microsoft.com/office/powerpoint/2010/main" val="1577913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7EC23-A0B0-4E6B-A7FB-6B1EE4232281}"/>
              </a:ext>
            </a:extLst>
          </p:cNvPr>
          <p:cNvSpPr>
            <a:spLocks noGrp="1"/>
          </p:cNvSpPr>
          <p:nvPr>
            <p:ph type="title"/>
          </p:nvPr>
        </p:nvSpPr>
        <p:spPr/>
        <p:txBody>
          <a:bodyPr>
            <a:normAutofit fontScale="90000"/>
          </a:bodyPr>
          <a:lstStyle/>
          <a:p>
            <a:r>
              <a:rPr lang="en-US" dirty="0"/>
              <a:t>Foveated Rendering</a:t>
            </a:r>
          </a:p>
        </p:txBody>
      </p:sp>
      <p:sp>
        <p:nvSpPr>
          <p:cNvPr id="3" name="Text Placeholder 2">
            <a:extLst>
              <a:ext uri="{FF2B5EF4-FFF2-40B4-BE49-F238E27FC236}">
                <a16:creationId xmlns:a16="http://schemas.microsoft.com/office/drawing/2014/main" id="{A808B156-27C2-4101-96D7-81280E6C3EDF}"/>
              </a:ext>
            </a:extLst>
          </p:cNvPr>
          <p:cNvSpPr>
            <a:spLocks noGrp="1"/>
          </p:cNvSpPr>
          <p:nvPr>
            <p:ph type="body" idx="1"/>
          </p:nvPr>
        </p:nvSpPr>
        <p:spPr>
          <a:xfrm>
            <a:off x="415599" y="1536633"/>
            <a:ext cx="5787201" cy="4555200"/>
          </a:xfrm>
        </p:spPr>
        <p:txBody>
          <a:bodyPr/>
          <a:lstStyle/>
          <a:p>
            <a:r>
              <a:rPr lang="en-US" dirty="0"/>
              <a:t>If we could track the eye</a:t>
            </a:r>
          </a:p>
          <a:p>
            <a:r>
              <a:rPr lang="en-US" dirty="0"/>
              <a:t>Keep a movable display lined up with fovea </a:t>
            </a:r>
            <a:r>
              <a:rPr lang="en-US" dirty="0">
                <a:sym typeface="Wingdings" panose="05000000000000000000" pitchFamily="2" charset="2"/>
              </a:rPr>
              <a:t> fewer pixels needed</a:t>
            </a:r>
          </a:p>
          <a:p>
            <a:endParaRPr lang="en-US" dirty="0">
              <a:sym typeface="Wingdings" panose="05000000000000000000" pitchFamily="2" charset="2"/>
            </a:endParaRPr>
          </a:p>
          <a:p>
            <a:r>
              <a:rPr lang="en-US" dirty="0">
                <a:sym typeface="Wingdings" panose="05000000000000000000" pitchFamily="2" charset="2"/>
              </a:rPr>
              <a:t>Has been done </a:t>
            </a:r>
            <a:r>
              <a:rPr lang="en-US">
                <a:sym typeface="Wingdings" panose="05000000000000000000" pitchFamily="2" charset="2"/>
              </a:rPr>
              <a:t>in practice...</a:t>
            </a:r>
            <a:r>
              <a:rPr lang="en-US" dirty="0" err="1">
                <a:sym typeface="Wingdings" panose="05000000000000000000" pitchFamily="2" charset="2"/>
              </a:rPr>
              <a:t>sort</a:t>
            </a:r>
            <a:r>
              <a:rPr lang="en-US" dirty="0">
                <a:sym typeface="Wingdings" panose="05000000000000000000" pitchFamily="2" charset="2"/>
              </a:rPr>
              <a:t> of</a:t>
            </a:r>
            <a:br>
              <a:rPr lang="en-US" dirty="0">
                <a:sym typeface="Wingdings" panose="05000000000000000000" pitchFamily="2" charset="2"/>
              </a:rPr>
            </a:br>
            <a:endParaRPr lang="en-US" dirty="0">
              <a:sym typeface="Wingdings" panose="05000000000000000000" pitchFamily="2" charset="2"/>
            </a:endParaRPr>
          </a:p>
          <a:p>
            <a:r>
              <a:rPr lang="en-US" dirty="0">
                <a:sym typeface="Wingdings" panose="05000000000000000000" pitchFamily="2" charset="2"/>
              </a:rPr>
              <a:t>Fixed display</a:t>
            </a:r>
          </a:p>
          <a:p>
            <a:r>
              <a:rPr lang="en-US" dirty="0">
                <a:sym typeface="Wingdings" panose="05000000000000000000" pitchFamily="2" charset="2"/>
              </a:rPr>
              <a:t>Lower resolution on periphery</a:t>
            </a:r>
            <a:br>
              <a:rPr lang="en-US" dirty="0">
                <a:sym typeface="Wingdings" panose="05000000000000000000" pitchFamily="2" charset="2"/>
              </a:rPr>
            </a:br>
            <a:endParaRPr lang="en-US" dirty="0">
              <a:sym typeface="Wingdings" panose="05000000000000000000" pitchFamily="2" charset="2"/>
            </a:endParaRPr>
          </a:p>
          <a:p>
            <a:r>
              <a:rPr lang="en-US" dirty="0">
                <a:sym typeface="Wingdings" panose="05000000000000000000" pitchFamily="2" charset="2"/>
              </a:rPr>
              <a:t>Works but not well enough</a:t>
            </a:r>
          </a:p>
          <a:p>
            <a:endParaRPr lang="en-US" dirty="0"/>
          </a:p>
        </p:txBody>
      </p:sp>
      <p:pic>
        <p:nvPicPr>
          <p:cNvPr id="4" name="Picture 3">
            <a:extLst>
              <a:ext uri="{FF2B5EF4-FFF2-40B4-BE49-F238E27FC236}">
                <a16:creationId xmlns:a16="http://schemas.microsoft.com/office/drawing/2014/main" id="{618E5B46-6FE9-4904-BB7C-00E06801FB02}"/>
              </a:ext>
            </a:extLst>
          </p:cNvPr>
          <p:cNvPicPr>
            <a:picLocks noChangeAspect="1"/>
          </p:cNvPicPr>
          <p:nvPr/>
        </p:nvPicPr>
        <p:blipFill>
          <a:blip r:embed="rId2"/>
          <a:stretch>
            <a:fillRect/>
          </a:stretch>
        </p:blipFill>
        <p:spPr>
          <a:xfrm>
            <a:off x="6202801" y="1194485"/>
            <a:ext cx="5489576" cy="4996249"/>
          </a:xfrm>
          <a:prstGeom prst="rect">
            <a:avLst/>
          </a:prstGeom>
        </p:spPr>
      </p:pic>
    </p:spTree>
    <p:extLst>
      <p:ext uri="{BB962C8B-B14F-4D97-AF65-F5344CB8AC3E}">
        <p14:creationId xmlns:p14="http://schemas.microsoft.com/office/powerpoint/2010/main" val="2433811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6B813-0F92-45B6-B704-5A90DE00A458}"/>
              </a:ext>
            </a:extLst>
          </p:cNvPr>
          <p:cNvSpPr>
            <a:spLocks noGrp="1"/>
          </p:cNvSpPr>
          <p:nvPr>
            <p:ph type="title"/>
          </p:nvPr>
        </p:nvSpPr>
        <p:spPr/>
        <p:txBody>
          <a:bodyPr>
            <a:normAutofit fontScale="90000"/>
          </a:bodyPr>
          <a:lstStyle/>
          <a:p>
            <a:r>
              <a:rPr lang="en-US" dirty="0"/>
              <a:t>Foveated Rendering</a:t>
            </a:r>
          </a:p>
        </p:txBody>
      </p:sp>
      <p:pic>
        <p:nvPicPr>
          <p:cNvPr id="4" name="Online Media 3">
            <a:hlinkClick r:id="" action="ppaction://media"/>
            <a:extLst>
              <a:ext uri="{FF2B5EF4-FFF2-40B4-BE49-F238E27FC236}">
                <a16:creationId xmlns:a16="http://schemas.microsoft.com/office/drawing/2014/main" id="{F637C2BF-60C0-44F3-B16D-9CB03445A4AC}"/>
              </a:ext>
            </a:extLst>
          </p:cNvPr>
          <p:cNvPicPr>
            <a:picLocks noRot="1" noChangeAspect="1"/>
          </p:cNvPicPr>
          <p:nvPr>
            <a:videoFile r:link="rId1"/>
          </p:nvPr>
        </p:nvPicPr>
        <p:blipFill>
          <a:blip r:embed="rId3"/>
          <a:stretch>
            <a:fillRect/>
          </a:stretch>
        </p:blipFill>
        <p:spPr>
          <a:xfrm>
            <a:off x="1430988" y="1569613"/>
            <a:ext cx="7970589" cy="4483457"/>
          </a:xfrm>
          <a:prstGeom prst="rect">
            <a:avLst/>
          </a:prstGeom>
        </p:spPr>
      </p:pic>
    </p:spTree>
    <p:extLst>
      <p:ext uri="{BB962C8B-B14F-4D97-AF65-F5344CB8AC3E}">
        <p14:creationId xmlns:p14="http://schemas.microsoft.com/office/powerpoint/2010/main" val="2983455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US" dirty="0"/>
              <a:t>Beyond Review: </a:t>
            </a:r>
            <a:r>
              <a:rPr lang="en" dirty="0"/>
              <a:t>Magnification</a:t>
            </a:r>
            <a:endParaRPr dirty="0"/>
          </a:p>
        </p:txBody>
      </p:sp>
      <p:sp>
        <p:nvSpPr>
          <p:cNvPr id="124" name="Shape 124"/>
          <p:cNvSpPr txBox="1">
            <a:spLocks noGrp="1"/>
          </p:cNvSpPr>
          <p:nvPr>
            <p:ph type="body" idx="1"/>
          </p:nvPr>
        </p:nvSpPr>
        <p:spPr>
          <a:xfrm>
            <a:off x="6951733" y="1636134"/>
            <a:ext cx="4722400" cy="2468400"/>
          </a:xfrm>
          <a:prstGeom prst="rect">
            <a:avLst/>
          </a:prstGeom>
        </p:spPr>
        <p:txBody>
          <a:bodyPr spcFirstLastPara="1" vert="horz" wrap="square" lIns="121900" tIns="121900" rIns="121900" bIns="121900" rtlCol="0" anchor="t" anchorCtr="0">
            <a:noAutofit/>
          </a:bodyPr>
          <a:lstStyle/>
          <a:p>
            <a:pPr marL="0" indent="0">
              <a:buNone/>
            </a:pPr>
            <a:r>
              <a:rPr lang="en" dirty="0">
                <a:solidFill>
                  <a:schemeClr val="dk1"/>
                </a:solidFill>
              </a:rPr>
              <a:t>Object is at distance </a:t>
            </a:r>
            <a:r>
              <a:rPr lang="en" sz="2533" dirty="0">
                <a:solidFill>
                  <a:schemeClr val="dk1"/>
                </a:solidFill>
              </a:rPr>
              <a:t>&lt; f,</a:t>
            </a:r>
            <a:br>
              <a:rPr lang="en" sz="2533" dirty="0">
                <a:solidFill>
                  <a:schemeClr val="dk1"/>
                </a:solidFill>
              </a:rPr>
            </a:br>
            <a:r>
              <a:rPr lang="en" sz="2533" dirty="0">
                <a:solidFill>
                  <a:schemeClr val="dk1"/>
                </a:solidFill>
              </a:rPr>
              <a:t> its “real image” is not in focus.</a:t>
            </a:r>
            <a:endParaRPr sz="2533" dirty="0">
              <a:solidFill>
                <a:schemeClr val="dk1"/>
              </a:solidFill>
            </a:endParaRPr>
          </a:p>
          <a:p>
            <a:pPr marL="0" indent="0">
              <a:buNone/>
            </a:pPr>
            <a:endParaRPr sz="2533" dirty="0">
              <a:solidFill>
                <a:schemeClr val="dk1"/>
              </a:solidFill>
            </a:endParaRPr>
          </a:p>
          <a:p>
            <a:pPr marL="0" indent="0">
              <a:buNone/>
            </a:pPr>
            <a:r>
              <a:rPr lang="en" sz="2533" dirty="0">
                <a:solidFill>
                  <a:schemeClr val="dk1"/>
                </a:solidFill>
              </a:rPr>
              <a:t>The “virtual image” is formed at </a:t>
            </a:r>
            <a:r>
              <a:rPr lang="en-US" sz="2533" dirty="0">
                <a:solidFill>
                  <a:schemeClr val="dk1"/>
                </a:solidFill>
              </a:rPr>
              <a:t>behind the lens</a:t>
            </a:r>
            <a:r>
              <a:rPr lang="en" sz="2533" dirty="0">
                <a:solidFill>
                  <a:schemeClr val="dk1"/>
                </a:solidFill>
              </a:rPr>
              <a:t>…</a:t>
            </a:r>
            <a:r>
              <a:rPr lang="en-US" sz="2533" dirty="0">
                <a:solidFill>
                  <a:schemeClr val="dk1"/>
                </a:solidFill>
              </a:rPr>
              <a:t>we see this enlarged image through the lens…</a:t>
            </a:r>
            <a:endParaRPr sz="2533" dirty="0">
              <a:solidFill>
                <a:schemeClr val="dk1"/>
              </a:solidFill>
            </a:endParaRPr>
          </a:p>
        </p:txBody>
      </p:sp>
      <p:pic>
        <p:nvPicPr>
          <p:cNvPr id="125" name="Shape 125"/>
          <p:cNvPicPr preferRelativeResize="0"/>
          <p:nvPr/>
        </p:nvPicPr>
        <p:blipFill>
          <a:blip r:embed="rId3">
            <a:alphaModFix/>
          </a:blip>
          <a:stretch>
            <a:fillRect/>
          </a:stretch>
        </p:blipFill>
        <p:spPr>
          <a:xfrm>
            <a:off x="373001" y="1636134"/>
            <a:ext cx="6151033" cy="4291565"/>
          </a:xfrm>
          <a:prstGeom prst="rect">
            <a:avLst/>
          </a:prstGeom>
          <a:noFill/>
          <a:ln>
            <a:noFill/>
          </a:ln>
        </p:spPr>
      </p:pic>
      <p:sp>
        <p:nvSpPr>
          <p:cNvPr id="2" name="TextBox 1">
            <a:extLst>
              <a:ext uri="{FF2B5EF4-FFF2-40B4-BE49-F238E27FC236}">
                <a16:creationId xmlns:a16="http://schemas.microsoft.com/office/drawing/2014/main" id="{7C6B68EC-8827-42E7-B870-85383533FD6D}"/>
              </a:ext>
            </a:extLst>
          </p:cNvPr>
          <p:cNvSpPr txBox="1"/>
          <p:nvPr/>
        </p:nvSpPr>
        <p:spPr>
          <a:xfrm>
            <a:off x="7598229" y="4789714"/>
            <a:ext cx="3113314" cy="1200329"/>
          </a:xfrm>
          <a:prstGeom prst="rect">
            <a:avLst/>
          </a:prstGeom>
          <a:noFill/>
          <a:ln>
            <a:solidFill>
              <a:schemeClr val="tx1"/>
            </a:solidFill>
          </a:ln>
        </p:spPr>
        <p:txBody>
          <a:bodyPr wrap="square" rtlCol="0">
            <a:spAutoFit/>
          </a:bodyPr>
          <a:lstStyle/>
          <a:p>
            <a:r>
              <a:rPr lang="en-US" dirty="0">
                <a:latin typeface="Comic Sans MS" panose="030F0702030302020204" pitchFamily="66" charset="0"/>
              </a:rPr>
              <a:t>“Virtual image” is not a real image…that wording just implies that it’s like we are seeing an object that size. </a:t>
            </a:r>
          </a:p>
        </p:txBody>
      </p:sp>
    </p:spTree>
    <p:extLst>
      <p:ext uri="{BB962C8B-B14F-4D97-AF65-F5344CB8AC3E}">
        <p14:creationId xmlns:p14="http://schemas.microsoft.com/office/powerpoint/2010/main" val="3097093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B707D-101B-4951-B822-0ED5691B8148}"/>
              </a:ext>
            </a:extLst>
          </p:cNvPr>
          <p:cNvSpPr>
            <a:spLocks noGrp="1"/>
          </p:cNvSpPr>
          <p:nvPr>
            <p:ph type="title"/>
          </p:nvPr>
        </p:nvSpPr>
        <p:spPr/>
        <p:txBody>
          <a:bodyPr>
            <a:normAutofit fontScale="90000"/>
          </a:bodyPr>
          <a:lstStyle/>
          <a:p>
            <a:r>
              <a:rPr lang="en-US" dirty="0"/>
              <a:t>VOR Gain </a:t>
            </a:r>
          </a:p>
        </p:txBody>
      </p:sp>
      <p:sp>
        <p:nvSpPr>
          <p:cNvPr id="3" name="Text Placeholder 2">
            <a:extLst>
              <a:ext uri="{FF2B5EF4-FFF2-40B4-BE49-F238E27FC236}">
                <a16:creationId xmlns:a16="http://schemas.microsoft.com/office/drawing/2014/main" id="{55A0F7BF-F565-44E1-987F-D7F39836DCF0}"/>
              </a:ext>
            </a:extLst>
          </p:cNvPr>
          <p:cNvSpPr>
            <a:spLocks noGrp="1"/>
          </p:cNvSpPr>
          <p:nvPr>
            <p:ph type="body" idx="1"/>
          </p:nvPr>
        </p:nvSpPr>
        <p:spPr/>
        <p:txBody>
          <a:bodyPr>
            <a:normAutofit/>
          </a:bodyPr>
          <a:lstStyle/>
          <a:p>
            <a:r>
              <a:rPr lang="en-US" dirty="0"/>
              <a:t>VOR Gain is a ratio</a:t>
            </a:r>
            <a:br>
              <a:rPr lang="en-US" dirty="0"/>
            </a:br>
            <a:r>
              <a:rPr lang="en-US" dirty="0"/>
              <a:t>compares the eye rotation rate (numerator)</a:t>
            </a:r>
            <a:br>
              <a:rPr lang="en-US" dirty="0"/>
            </a:br>
            <a:r>
              <a:rPr lang="en-US" dirty="0"/>
              <a:t>to counter the rotation and translation rate of the head (denominator)</a:t>
            </a:r>
            <a:br>
              <a:rPr lang="en-US" dirty="0"/>
            </a:br>
            <a:endParaRPr lang="en-US" dirty="0"/>
          </a:p>
          <a:p>
            <a:r>
              <a:rPr lang="en-US" dirty="0"/>
              <a:t>Head motion has 6 DOF….so VOR Gain has six components</a:t>
            </a:r>
          </a:p>
          <a:p>
            <a:pPr lvl="1"/>
            <a:r>
              <a:rPr lang="en-US" dirty="0"/>
              <a:t>For head pitch and yaw, the VOR gain is close to 1.0.</a:t>
            </a:r>
            <a:br>
              <a:rPr lang="en-US" dirty="0"/>
            </a:br>
            <a:r>
              <a:rPr lang="en-US" dirty="0"/>
              <a:t>For example, if you yaw your head to the left at 10◦ per second,</a:t>
            </a:r>
            <a:br>
              <a:rPr lang="en-US" dirty="0"/>
            </a:br>
            <a:r>
              <a:rPr lang="en-US" dirty="0"/>
              <a:t>then the eye yaws at 10◦ per second in the opposite direction. </a:t>
            </a:r>
          </a:p>
          <a:p>
            <a:pPr lvl="1"/>
            <a:r>
              <a:rPr lang="en-US" dirty="0"/>
              <a:t>The VOR roll gain is very small because the eyes have a tiny roll range</a:t>
            </a:r>
          </a:p>
          <a:p>
            <a:pPr lvl="1"/>
            <a:r>
              <a:rPr lang="en-US" dirty="0"/>
              <a:t>The VOR translational gain depends on the distance to the features</a:t>
            </a:r>
          </a:p>
        </p:txBody>
      </p:sp>
      <p:sp>
        <p:nvSpPr>
          <p:cNvPr id="4" name="TextBox 3">
            <a:extLst>
              <a:ext uri="{FF2B5EF4-FFF2-40B4-BE49-F238E27FC236}">
                <a16:creationId xmlns:a16="http://schemas.microsoft.com/office/drawing/2014/main" id="{3B64DA12-F6D4-4AE8-932A-98D44E666BEC}"/>
              </a:ext>
            </a:extLst>
          </p:cNvPr>
          <p:cNvSpPr txBox="1"/>
          <p:nvPr/>
        </p:nvSpPr>
        <p:spPr>
          <a:xfrm>
            <a:off x="7224583" y="486032"/>
            <a:ext cx="3912974" cy="461665"/>
          </a:xfrm>
          <a:prstGeom prst="rect">
            <a:avLst/>
          </a:prstGeom>
          <a:noFill/>
          <a:ln>
            <a:solidFill>
              <a:schemeClr val="tx1"/>
            </a:solidFill>
          </a:ln>
        </p:spPr>
        <p:txBody>
          <a:bodyPr wrap="square" rtlCol="0">
            <a:spAutoFit/>
          </a:bodyPr>
          <a:lstStyle/>
          <a:p>
            <a:r>
              <a:rPr lang="en-US" sz="2400" dirty="0">
                <a:latin typeface="Comic Sans MS" panose="030F0702030302020204" pitchFamily="66" charset="0"/>
              </a:rPr>
              <a:t>What does VOR mean?</a:t>
            </a:r>
          </a:p>
        </p:txBody>
      </p:sp>
    </p:spTree>
    <p:extLst>
      <p:ext uri="{BB962C8B-B14F-4D97-AF65-F5344CB8AC3E}">
        <p14:creationId xmlns:p14="http://schemas.microsoft.com/office/powerpoint/2010/main" val="2494073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C4B94-459C-4110-AE77-4F3437F6537D}"/>
              </a:ext>
            </a:extLst>
          </p:cNvPr>
          <p:cNvSpPr>
            <a:spLocks noGrp="1"/>
          </p:cNvSpPr>
          <p:nvPr>
            <p:ph type="title"/>
          </p:nvPr>
        </p:nvSpPr>
        <p:spPr>
          <a:xfrm>
            <a:off x="415600" y="593367"/>
            <a:ext cx="11360800" cy="763600"/>
          </a:xfrm>
        </p:spPr>
        <p:txBody>
          <a:bodyPr>
            <a:normAutofit fontScale="90000"/>
          </a:bodyPr>
          <a:lstStyle/>
          <a:p>
            <a:r>
              <a:rPr lang="en-US"/>
              <a:t>VOR Gain Adaptation</a:t>
            </a:r>
            <a:endParaRPr lang="en-US" dirty="0"/>
          </a:p>
        </p:txBody>
      </p:sp>
      <p:sp>
        <p:nvSpPr>
          <p:cNvPr id="3" name="Text Placeholder 2">
            <a:extLst>
              <a:ext uri="{FF2B5EF4-FFF2-40B4-BE49-F238E27FC236}">
                <a16:creationId xmlns:a16="http://schemas.microsoft.com/office/drawing/2014/main" id="{C864DB4C-7DB7-495E-9BD8-534C523EEEDD}"/>
              </a:ext>
            </a:extLst>
          </p:cNvPr>
          <p:cNvSpPr>
            <a:spLocks noGrp="1"/>
          </p:cNvSpPr>
          <p:nvPr>
            <p:ph type="body" idx="1"/>
          </p:nvPr>
        </p:nvSpPr>
        <p:spPr>
          <a:xfrm>
            <a:off x="415600" y="1536633"/>
            <a:ext cx="6814200" cy="4555200"/>
          </a:xfrm>
        </p:spPr>
        <p:txBody>
          <a:bodyPr/>
          <a:lstStyle/>
          <a:p>
            <a:r>
              <a:rPr lang="en-US"/>
              <a:t>Brain will adapt VOR to different optics</a:t>
            </a:r>
          </a:p>
          <a:p>
            <a:pPr lvl="1"/>
            <a:r>
              <a:rPr lang="en-US"/>
              <a:t>Happens to people with glasses</a:t>
            </a:r>
            <a:br>
              <a:rPr lang="en-US"/>
            </a:br>
            <a:endParaRPr lang="en-US"/>
          </a:p>
          <a:p>
            <a:r>
              <a:rPr lang="en-US"/>
              <a:t>Also happens with bad VR displays</a:t>
            </a:r>
          </a:p>
          <a:p>
            <a:endParaRPr lang="en-US"/>
          </a:p>
          <a:p>
            <a:pPr lvl="1"/>
            <a:r>
              <a:rPr lang="en-US"/>
              <a:t>Increases happiness with VR experience</a:t>
            </a:r>
          </a:p>
          <a:p>
            <a:pPr lvl="1"/>
            <a:r>
              <a:rPr lang="en-US"/>
              <a:t>Requires readjustment outside VR</a:t>
            </a:r>
            <a:endParaRPr lang="en-US" dirty="0"/>
          </a:p>
        </p:txBody>
      </p:sp>
      <p:pic>
        <p:nvPicPr>
          <p:cNvPr id="1026" name="Picture 2" descr="https://upload.wikimedia.org/wikipedia/commons/a/a8/VPL_DataSuit_1.jpg">
            <a:extLst>
              <a:ext uri="{FF2B5EF4-FFF2-40B4-BE49-F238E27FC236}">
                <a16:creationId xmlns:a16="http://schemas.microsoft.com/office/drawing/2014/main" id="{F9488095-F92D-4FEA-8523-489C3D1372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5237" y="0"/>
            <a:ext cx="33067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668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ACB59-118B-4E39-B7C3-7F9C71D46289}"/>
              </a:ext>
            </a:extLst>
          </p:cNvPr>
          <p:cNvSpPr>
            <a:spLocks noGrp="1"/>
          </p:cNvSpPr>
          <p:nvPr>
            <p:ph type="title"/>
          </p:nvPr>
        </p:nvSpPr>
        <p:spPr/>
        <p:txBody>
          <a:bodyPr>
            <a:normAutofit fontScale="90000"/>
          </a:bodyPr>
          <a:lstStyle/>
          <a:p>
            <a:r>
              <a:rPr lang="en-US" dirty="0"/>
              <a:t>Display </a:t>
            </a:r>
            <a:r>
              <a:rPr lang="en-US" dirty="0" err="1"/>
              <a:t>Scanout</a:t>
            </a:r>
            <a:endParaRPr lang="en-US" dirty="0"/>
          </a:p>
        </p:txBody>
      </p:sp>
      <p:sp>
        <p:nvSpPr>
          <p:cNvPr id="3" name="Text Placeholder 2">
            <a:extLst>
              <a:ext uri="{FF2B5EF4-FFF2-40B4-BE49-F238E27FC236}">
                <a16:creationId xmlns:a16="http://schemas.microsoft.com/office/drawing/2014/main" id="{446A8F51-EE22-4DBE-9A36-7F0D94693D86}"/>
              </a:ext>
            </a:extLst>
          </p:cNvPr>
          <p:cNvSpPr>
            <a:spLocks noGrp="1"/>
          </p:cNvSpPr>
          <p:nvPr>
            <p:ph type="body" idx="1"/>
          </p:nvPr>
        </p:nvSpPr>
        <p:spPr>
          <a:xfrm>
            <a:off x="415600" y="4157101"/>
            <a:ext cx="11360800" cy="1934732"/>
          </a:xfrm>
        </p:spPr>
        <p:txBody>
          <a:bodyPr/>
          <a:lstStyle/>
          <a:p>
            <a:r>
              <a:rPr lang="en-US" dirty="0"/>
              <a:t>Most displays still work in the way as old TV sets and CRT monitors</a:t>
            </a:r>
          </a:p>
          <a:p>
            <a:r>
              <a:rPr lang="en-US" i="1" dirty="0"/>
              <a:t>Rolling </a:t>
            </a:r>
            <a:r>
              <a:rPr lang="en-US" i="1" dirty="0" err="1"/>
              <a:t>Scanout</a:t>
            </a:r>
            <a:r>
              <a:rPr lang="en-US" i="1" dirty="0"/>
              <a:t>: </a:t>
            </a:r>
            <a:r>
              <a:rPr lang="en-US" dirty="0"/>
              <a:t>Updating pixels line-by-line. </a:t>
            </a:r>
          </a:p>
          <a:p>
            <a:r>
              <a:rPr lang="en-US" dirty="0"/>
              <a:t>For 60 FPS (frames per second) display, could take up to 16.67ms</a:t>
            </a:r>
          </a:p>
        </p:txBody>
      </p:sp>
      <p:pic>
        <p:nvPicPr>
          <p:cNvPr id="4" name="Picture 3">
            <a:extLst>
              <a:ext uri="{FF2B5EF4-FFF2-40B4-BE49-F238E27FC236}">
                <a16:creationId xmlns:a16="http://schemas.microsoft.com/office/drawing/2014/main" id="{139338F5-35A2-49AB-A515-E124270DF39C}"/>
              </a:ext>
            </a:extLst>
          </p:cNvPr>
          <p:cNvPicPr>
            <a:picLocks noChangeAspect="1"/>
          </p:cNvPicPr>
          <p:nvPr/>
        </p:nvPicPr>
        <p:blipFill>
          <a:blip r:embed="rId2"/>
          <a:stretch>
            <a:fillRect/>
          </a:stretch>
        </p:blipFill>
        <p:spPr>
          <a:xfrm>
            <a:off x="805387" y="1609965"/>
            <a:ext cx="6086594" cy="2181868"/>
          </a:xfrm>
          <a:prstGeom prst="rect">
            <a:avLst/>
          </a:prstGeom>
        </p:spPr>
      </p:pic>
      <p:sp>
        <p:nvSpPr>
          <p:cNvPr id="5" name="TextBox 4">
            <a:extLst>
              <a:ext uri="{FF2B5EF4-FFF2-40B4-BE49-F238E27FC236}">
                <a16:creationId xmlns:a16="http://schemas.microsoft.com/office/drawing/2014/main" id="{EFCF3900-F2F2-4A6F-BDDF-D9DB83DA3228}"/>
              </a:ext>
            </a:extLst>
          </p:cNvPr>
          <p:cNvSpPr txBox="1"/>
          <p:nvPr/>
        </p:nvSpPr>
        <p:spPr>
          <a:xfrm>
            <a:off x="7652951" y="1070919"/>
            <a:ext cx="3352800" cy="1754326"/>
          </a:xfrm>
          <a:prstGeom prst="rect">
            <a:avLst/>
          </a:prstGeom>
          <a:noFill/>
          <a:ln>
            <a:solidFill>
              <a:schemeClr val="tx1"/>
            </a:solidFill>
          </a:ln>
        </p:spPr>
        <p:txBody>
          <a:bodyPr wrap="square" rtlCol="0">
            <a:spAutoFit/>
          </a:bodyPr>
          <a:lstStyle/>
          <a:p>
            <a:r>
              <a:rPr lang="en-US" dirty="0">
                <a:latin typeface="Comic Sans MS" panose="030F0702030302020204" pitchFamily="66" charset="0"/>
              </a:rPr>
              <a:t>CRTs used an electron beam to energize </a:t>
            </a:r>
            <a:r>
              <a:rPr lang="en-US" dirty="0" err="1">
                <a:latin typeface="Comic Sans MS" panose="030F0702030302020204" pitchFamily="66" charset="0"/>
              </a:rPr>
              <a:t>phospors</a:t>
            </a:r>
            <a:r>
              <a:rPr lang="en-US" dirty="0">
                <a:latin typeface="Comic Sans MS" panose="030F0702030302020204" pitchFamily="66" charset="0"/>
              </a:rPr>
              <a:t> on the screen…possible that your grandparents have a particle accelerator in their basement…</a:t>
            </a:r>
          </a:p>
        </p:txBody>
      </p:sp>
    </p:spTree>
    <p:extLst>
      <p:ext uri="{BB962C8B-B14F-4D97-AF65-F5344CB8AC3E}">
        <p14:creationId xmlns:p14="http://schemas.microsoft.com/office/powerpoint/2010/main" val="32012488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FCF1D-B5F5-4FE9-B525-1A86C2CD9BAE}"/>
              </a:ext>
            </a:extLst>
          </p:cNvPr>
          <p:cNvSpPr>
            <a:spLocks noGrp="1"/>
          </p:cNvSpPr>
          <p:nvPr>
            <p:ph type="title"/>
          </p:nvPr>
        </p:nvSpPr>
        <p:spPr/>
        <p:txBody>
          <a:bodyPr>
            <a:normAutofit fontScale="90000"/>
          </a:bodyPr>
          <a:lstStyle/>
          <a:p>
            <a:r>
              <a:rPr lang="en-US" dirty="0"/>
              <a:t>Artifacts due to Display </a:t>
            </a:r>
            <a:r>
              <a:rPr lang="en-US" dirty="0" err="1"/>
              <a:t>Scanout</a:t>
            </a:r>
            <a:endParaRPr lang="en-US" dirty="0"/>
          </a:p>
        </p:txBody>
      </p:sp>
      <p:sp>
        <p:nvSpPr>
          <p:cNvPr id="3" name="Text Placeholder 2">
            <a:extLst>
              <a:ext uri="{FF2B5EF4-FFF2-40B4-BE49-F238E27FC236}">
                <a16:creationId xmlns:a16="http://schemas.microsoft.com/office/drawing/2014/main" id="{427BC5B1-0B09-4451-B5A8-B0C6C6C9F586}"/>
              </a:ext>
            </a:extLst>
          </p:cNvPr>
          <p:cNvSpPr>
            <a:spLocks noGrp="1"/>
          </p:cNvSpPr>
          <p:nvPr>
            <p:ph type="body" idx="1"/>
          </p:nvPr>
        </p:nvSpPr>
        <p:spPr>
          <a:xfrm>
            <a:off x="415600" y="4283675"/>
            <a:ext cx="11360800" cy="2380736"/>
          </a:xfrm>
        </p:spPr>
        <p:txBody>
          <a:bodyPr>
            <a:normAutofit lnSpcReduction="10000"/>
          </a:bodyPr>
          <a:lstStyle/>
          <a:p>
            <a:r>
              <a:rPr lang="en-US" dirty="0"/>
              <a:t>(a) Normally slow recharge rate of our photoreceptors don’t see </a:t>
            </a:r>
            <a:r>
              <a:rPr lang="en-US" dirty="0" err="1"/>
              <a:t>scanout</a:t>
            </a:r>
            <a:br>
              <a:rPr lang="en-US" dirty="0"/>
            </a:br>
            <a:br>
              <a:rPr lang="en-US" dirty="0"/>
            </a:br>
            <a:r>
              <a:rPr lang="en-US" dirty="0"/>
              <a:t>But if the head or object moves in the virtual world</a:t>
            </a:r>
          </a:p>
          <a:p>
            <a:r>
              <a:rPr lang="en-US" dirty="0"/>
              <a:t>(b) smooth pursuit as rectangle moves right</a:t>
            </a:r>
          </a:p>
          <a:p>
            <a:r>
              <a:rPr lang="en-US" dirty="0"/>
              <a:t>(c) stationary rectangle with right head rotation and VOR compensation</a:t>
            </a:r>
          </a:p>
          <a:p>
            <a:r>
              <a:rPr lang="en-US" dirty="0"/>
              <a:t>Also might see motion blur….</a:t>
            </a:r>
          </a:p>
          <a:p>
            <a:pPr marL="152396" indent="0">
              <a:buNone/>
            </a:pPr>
            <a:endParaRPr lang="en-US" dirty="0"/>
          </a:p>
        </p:txBody>
      </p:sp>
      <p:pic>
        <p:nvPicPr>
          <p:cNvPr id="4" name="Picture 3">
            <a:extLst>
              <a:ext uri="{FF2B5EF4-FFF2-40B4-BE49-F238E27FC236}">
                <a16:creationId xmlns:a16="http://schemas.microsoft.com/office/drawing/2014/main" id="{05DE62F2-682B-41C3-A5B0-8A8345D9CEA5}"/>
              </a:ext>
            </a:extLst>
          </p:cNvPr>
          <p:cNvPicPr>
            <a:picLocks noChangeAspect="1"/>
          </p:cNvPicPr>
          <p:nvPr/>
        </p:nvPicPr>
        <p:blipFill>
          <a:blip r:embed="rId2"/>
          <a:stretch>
            <a:fillRect/>
          </a:stretch>
        </p:blipFill>
        <p:spPr>
          <a:xfrm>
            <a:off x="1886465" y="1238250"/>
            <a:ext cx="7526551" cy="3085751"/>
          </a:xfrm>
          <a:prstGeom prst="rect">
            <a:avLst/>
          </a:prstGeom>
        </p:spPr>
      </p:pic>
      <p:sp>
        <p:nvSpPr>
          <p:cNvPr id="5" name="TextBox 4">
            <a:extLst>
              <a:ext uri="{FF2B5EF4-FFF2-40B4-BE49-F238E27FC236}">
                <a16:creationId xmlns:a16="http://schemas.microsoft.com/office/drawing/2014/main" id="{839E112C-5832-450A-909C-7A398CA1E5E1}"/>
              </a:ext>
            </a:extLst>
          </p:cNvPr>
          <p:cNvSpPr txBox="1"/>
          <p:nvPr/>
        </p:nvSpPr>
        <p:spPr>
          <a:xfrm>
            <a:off x="9621794" y="2134794"/>
            <a:ext cx="2269935" cy="646331"/>
          </a:xfrm>
          <a:prstGeom prst="rect">
            <a:avLst/>
          </a:prstGeom>
          <a:noFill/>
          <a:ln>
            <a:solidFill>
              <a:schemeClr val="tx1"/>
            </a:solidFill>
          </a:ln>
        </p:spPr>
        <p:txBody>
          <a:bodyPr wrap="square" rtlCol="0">
            <a:spAutoFit/>
          </a:bodyPr>
          <a:lstStyle/>
          <a:p>
            <a:r>
              <a:rPr lang="en-US" dirty="0">
                <a:latin typeface="Comic Sans MS" panose="030F0702030302020204" pitchFamily="66" charset="0"/>
              </a:rPr>
              <a:t>How could this be fixed in rendering?</a:t>
            </a:r>
          </a:p>
        </p:txBody>
      </p:sp>
    </p:spTree>
    <p:extLst>
      <p:ext uri="{BB962C8B-B14F-4D97-AF65-F5344CB8AC3E}">
        <p14:creationId xmlns:p14="http://schemas.microsoft.com/office/powerpoint/2010/main" val="3991203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F595C-E501-45C3-82C8-32CC6DB30D27}"/>
              </a:ext>
            </a:extLst>
          </p:cNvPr>
          <p:cNvSpPr>
            <a:spLocks noGrp="1"/>
          </p:cNvSpPr>
          <p:nvPr>
            <p:ph type="title"/>
          </p:nvPr>
        </p:nvSpPr>
        <p:spPr/>
        <p:txBody>
          <a:bodyPr>
            <a:normAutofit fontScale="90000"/>
          </a:bodyPr>
          <a:lstStyle/>
          <a:p>
            <a:r>
              <a:rPr lang="en-US" dirty="0"/>
              <a:t>Retinal Image Slip</a:t>
            </a:r>
          </a:p>
        </p:txBody>
      </p:sp>
      <p:sp>
        <p:nvSpPr>
          <p:cNvPr id="3" name="Text Placeholder 2">
            <a:extLst>
              <a:ext uri="{FF2B5EF4-FFF2-40B4-BE49-F238E27FC236}">
                <a16:creationId xmlns:a16="http://schemas.microsoft.com/office/drawing/2014/main" id="{AE270323-57C7-429B-BDCC-00213B1299FE}"/>
              </a:ext>
            </a:extLst>
          </p:cNvPr>
          <p:cNvSpPr>
            <a:spLocks noGrp="1"/>
          </p:cNvSpPr>
          <p:nvPr>
            <p:ph type="body" idx="1"/>
          </p:nvPr>
        </p:nvSpPr>
        <p:spPr/>
        <p:txBody>
          <a:bodyPr/>
          <a:lstStyle/>
          <a:p>
            <a:r>
              <a:rPr lang="en-US" dirty="0"/>
              <a:t>We are only beginning to understand vision issues with VR</a:t>
            </a:r>
            <a:br>
              <a:rPr lang="en-US" dirty="0"/>
            </a:br>
            <a:endParaRPr lang="en-US" dirty="0"/>
          </a:p>
          <a:p>
            <a:r>
              <a:rPr lang="en-US" dirty="0"/>
              <a:t>Retinal Image Slip</a:t>
            </a:r>
          </a:p>
          <a:p>
            <a:pPr lvl="1"/>
            <a:r>
              <a:rPr lang="en-US" dirty="0"/>
              <a:t>In the real world, head/eye motion causes small sliding of image on retina</a:t>
            </a:r>
          </a:p>
          <a:p>
            <a:pPr lvl="1"/>
            <a:r>
              <a:rPr lang="en-US" dirty="0"/>
              <a:t>Evidence shows that this slip is different in VR than in real world</a:t>
            </a:r>
          </a:p>
          <a:p>
            <a:pPr lvl="1"/>
            <a:r>
              <a:rPr lang="en-US" dirty="0"/>
              <a:t>In VR, we see increased </a:t>
            </a:r>
            <a:r>
              <a:rPr lang="en-US" dirty="0" err="1"/>
              <a:t>microsaccades</a:t>
            </a:r>
            <a:endParaRPr lang="en-US" dirty="0"/>
          </a:p>
          <a:p>
            <a:pPr lvl="1"/>
            <a:r>
              <a:rPr lang="en-US" dirty="0"/>
              <a:t>Which means….?</a:t>
            </a:r>
          </a:p>
        </p:txBody>
      </p:sp>
    </p:spTree>
    <p:extLst>
      <p:ext uri="{BB962C8B-B14F-4D97-AF65-F5344CB8AC3E}">
        <p14:creationId xmlns:p14="http://schemas.microsoft.com/office/powerpoint/2010/main" val="2390864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68127-EA78-4B2F-8699-C43FC390C5A0}"/>
              </a:ext>
            </a:extLst>
          </p:cNvPr>
          <p:cNvSpPr>
            <a:spLocks noGrp="1"/>
          </p:cNvSpPr>
          <p:nvPr>
            <p:ph type="title"/>
          </p:nvPr>
        </p:nvSpPr>
        <p:spPr/>
        <p:txBody>
          <a:bodyPr>
            <a:normAutofit fontScale="90000"/>
          </a:bodyPr>
          <a:lstStyle/>
          <a:p>
            <a:r>
              <a:rPr lang="en-US" dirty="0"/>
              <a:t>Addressing Vergence Accommodation Mismatch</a:t>
            </a:r>
          </a:p>
        </p:txBody>
      </p:sp>
      <p:sp>
        <p:nvSpPr>
          <p:cNvPr id="5" name="Text Placeholder 4">
            <a:extLst>
              <a:ext uri="{FF2B5EF4-FFF2-40B4-BE49-F238E27FC236}">
                <a16:creationId xmlns:a16="http://schemas.microsoft.com/office/drawing/2014/main" id="{FEF170A5-3866-491E-B90F-313A9D9B9F39}"/>
              </a:ext>
            </a:extLst>
          </p:cNvPr>
          <p:cNvSpPr>
            <a:spLocks noGrp="1"/>
          </p:cNvSpPr>
          <p:nvPr>
            <p:ph type="body" idx="1"/>
          </p:nvPr>
        </p:nvSpPr>
        <p:spPr>
          <a:xfrm>
            <a:off x="292032" y="5882833"/>
            <a:ext cx="7006692" cy="763600"/>
          </a:xfrm>
          <a:ln>
            <a:solidFill>
              <a:schemeClr val="tx1"/>
            </a:solidFill>
          </a:ln>
        </p:spPr>
        <p:txBody>
          <a:bodyPr/>
          <a:lstStyle/>
          <a:p>
            <a:pPr marL="152396" indent="0">
              <a:buNone/>
            </a:pPr>
            <a:r>
              <a:rPr lang="en-US" dirty="0">
                <a:latin typeface="Comic Sans MS" panose="030F0702030302020204" pitchFamily="66" charset="0"/>
              </a:rPr>
              <a:t>Work is from 2015….difficult problem…</a:t>
            </a:r>
          </a:p>
        </p:txBody>
      </p:sp>
      <p:pic>
        <p:nvPicPr>
          <p:cNvPr id="7" name="Online Media 6">
            <a:hlinkClick r:id="" action="ppaction://media"/>
            <a:extLst>
              <a:ext uri="{FF2B5EF4-FFF2-40B4-BE49-F238E27FC236}">
                <a16:creationId xmlns:a16="http://schemas.microsoft.com/office/drawing/2014/main" id="{849F59DD-DB0F-478A-99CF-164415F17320}"/>
              </a:ext>
            </a:extLst>
          </p:cNvPr>
          <p:cNvPicPr>
            <a:picLocks noRot="1" noChangeAspect="1"/>
          </p:cNvPicPr>
          <p:nvPr>
            <a:videoFile r:link="rId1"/>
          </p:nvPr>
        </p:nvPicPr>
        <p:blipFill>
          <a:blip r:embed="rId3"/>
          <a:stretch>
            <a:fillRect/>
          </a:stretch>
        </p:blipFill>
        <p:spPr>
          <a:xfrm>
            <a:off x="2042984" y="1367264"/>
            <a:ext cx="7620000" cy="4286250"/>
          </a:xfrm>
          <a:prstGeom prst="rect">
            <a:avLst/>
          </a:prstGeom>
        </p:spPr>
      </p:pic>
    </p:spTree>
    <p:extLst>
      <p:ext uri="{BB962C8B-B14F-4D97-AF65-F5344CB8AC3E}">
        <p14:creationId xmlns:p14="http://schemas.microsoft.com/office/powerpoint/2010/main" val="1719955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15600" y="367667"/>
            <a:ext cx="11360800" cy="763600"/>
          </a:xfrm>
          <a:prstGeom prst="rect">
            <a:avLst/>
          </a:prstGeom>
        </p:spPr>
        <p:txBody>
          <a:bodyPr spcFirstLastPara="1" vert="horz" wrap="square" lIns="121900" tIns="121900" rIns="121900" bIns="121900" rtlCol="0" anchor="t" anchorCtr="0">
            <a:noAutofit/>
          </a:bodyPr>
          <a:lstStyle/>
          <a:p>
            <a:pPr algn="ctr"/>
            <a:r>
              <a:rPr lang="en-US" dirty="0">
                <a:latin typeface="Lato"/>
              </a:rPr>
              <a:t>What is a Diopter?</a:t>
            </a:r>
            <a:endParaRPr dirty="0">
              <a:latin typeface="Lato"/>
            </a:endParaRPr>
          </a:p>
        </p:txBody>
      </p:sp>
      <p:pic>
        <p:nvPicPr>
          <p:cNvPr id="2" name="Picture 1">
            <a:extLst>
              <a:ext uri="{FF2B5EF4-FFF2-40B4-BE49-F238E27FC236}">
                <a16:creationId xmlns:a16="http://schemas.microsoft.com/office/drawing/2014/main" id="{D50D7CED-1384-4B3E-878C-C9FE042A7BF4}"/>
              </a:ext>
            </a:extLst>
          </p:cNvPr>
          <p:cNvPicPr>
            <a:picLocks noChangeAspect="1"/>
          </p:cNvPicPr>
          <p:nvPr/>
        </p:nvPicPr>
        <p:blipFill>
          <a:blip r:embed="rId3"/>
          <a:stretch>
            <a:fillRect/>
          </a:stretch>
        </p:blipFill>
        <p:spPr>
          <a:xfrm>
            <a:off x="662609" y="1530523"/>
            <a:ext cx="6096000" cy="1171575"/>
          </a:xfrm>
          <a:prstGeom prst="rect">
            <a:avLst/>
          </a:prstGeom>
        </p:spPr>
      </p:pic>
      <p:sp>
        <p:nvSpPr>
          <p:cNvPr id="4" name="Text Placeholder 3">
            <a:extLst>
              <a:ext uri="{FF2B5EF4-FFF2-40B4-BE49-F238E27FC236}">
                <a16:creationId xmlns:a16="http://schemas.microsoft.com/office/drawing/2014/main" id="{18A50F20-4A3B-4B51-BA4E-0608E4DA7FED}"/>
              </a:ext>
            </a:extLst>
          </p:cNvPr>
          <p:cNvSpPr>
            <a:spLocks noGrp="1"/>
          </p:cNvSpPr>
          <p:nvPr>
            <p:ph type="body" idx="1"/>
          </p:nvPr>
        </p:nvSpPr>
        <p:spPr>
          <a:xfrm>
            <a:off x="415600" y="3635829"/>
            <a:ext cx="11360800" cy="2456004"/>
          </a:xfrm>
        </p:spPr>
        <p:txBody>
          <a:bodyPr/>
          <a:lstStyle/>
          <a:p>
            <a:r>
              <a:rPr lang="en-US" dirty="0"/>
              <a:t>Diopter measures how much the lens bends light</a:t>
            </a:r>
          </a:p>
          <a:p>
            <a:r>
              <a:rPr lang="en-US" dirty="0"/>
              <a:t>Magnification measure by what factor the size of the image is increased</a:t>
            </a:r>
          </a:p>
          <a:p>
            <a:pPr lvl="1"/>
            <a:r>
              <a:rPr lang="en-US" dirty="0"/>
              <a:t>These quantities are related…can you derive the conversion?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15600" y="367667"/>
            <a:ext cx="11360800" cy="763600"/>
          </a:xfrm>
          <a:prstGeom prst="rect">
            <a:avLst/>
          </a:prstGeom>
        </p:spPr>
        <p:txBody>
          <a:bodyPr spcFirstLastPara="1" vert="horz" wrap="square" lIns="121900" tIns="121900" rIns="121900" bIns="121900" rtlCol="0" anchor="t" anchorCtr="0">
            <a:noAutofit/>
          </a:bodyPr>
          <a:lstStyle/>
          <a:p>
            <a:pPr algn="ctr"/>
            <a:r>
              <a:rPr lang="en-US" dirty="0">
                <a:latin typeface="Lato"/>
              </a:rPr>
              <a:t>What is a Diopter?</a:t>
            </a:r>
            <a:endParaRPr dirty="0">
              <a:latin typeface="Lato"/>
            </a:endParaRPr>
          </a:p>
        </p:txBody>
      </p:sp>
      <p:pic>
        <p:nvPicPr>
          <p:cNvPr id="2" name="Picture 1">
            <a:extLst>
              <a:ext uri="{FF2B5EF4-FFF2-40B4-BE49-F238E27FC236}">
                <a16:creationId xmlns:a16="http://schemas.microsoft.com/office/drawing/2014/main" id="{D50D7CED-1384-4B3E-878C-C9FE042A7BF4}"/>
              </a:ext>
            </a:extLst>
          </p:cNvPr>
          <p:cNvPicPr>
            <a:picLocks noChangeAspect="1"/>
          </p:cNvPicPr>
          <p:nvPr/>
        </p:nvPicPr>
        <p:blipFill>
          <a:blip r:embed="rId3"/>
          <a:stretch>
            <a:fillRect/>
          </a:stretch>
        </p:blipFill>
        <p:spPr>
          <a:xfrm>
            <a:off x="662609" y="1530523"/>
            <a:ext cx="6096000" cy="1171575"/>
          </a:xfrm>
          <a:prstGeom prst="rect">
            <a:avLst/>
          </a:prstGeom>
        </p:spPr>
      </p:pic>
      <p:sp>
        <p:nvSpPr>
          <p:cNvPr id="4" name="Text Placeholder 3">
            <a:extLst>
              <a:ext uri="{FF2B5EF4-FFF2-40B4-BE49-F238E27FC236}">
                <a16:creationId xmlns:a16="http://schemas.microsoft.com/office/drawing/2014/main" id="{18A50F20-4A3B-4B51-BA4E-0608E4DA7FED}"/>
              </a:ext>
            </a:extLst>
          </p:cNvPr>
          <p:cNvSpPr>
            <a:spLocks noGrp="1"/>
          </p:cNvSpPr>
          <p:nvPr>
            <p:ph type="body" idx="1"/>
          </p:nvPr>
        </p:nvSpPr>
        <p:spPr>
          <a:xfrm>
            <a:off x="415600" y="2871473"/>
            <a:ext cx="11360800" cy="1526356"/>
          </a:xfrm>
        </p:spPr>
        <p:txBody>
          <a:bodyPr>
            <a:normAutofit lnSpcReduction="10000"/>
          </a:bodyPr>
          <a:lstStyle/>
          <a:p>
            <a:r>
              <a:rPr lang="en-US" dirty="0"/>
              <a:t>Diopter measures how much the lens bends light</a:t>
            </a:r>
          </a:p>
          <a:p>
            <a:r>
              <a:rPr lang="en-US" dirty="0"/>
              <a:t>Magnification measure by what factor the size of the image is increased</a:t>
            </a:r>
          </a:p>
          <a:p>
            <a:pPr lvl="1"/>
            <a:r>
              <a:rPr lang="en-US" dirty="0"/>
              <a:t>These quantities are related…</a:t>
            </a:r>
          </a:p>
          <a:p>
            <a:pPr lvl="1"/>
            <a:endParaRPr lang="en-US" dirty="0"/>
          </a:p>
          <a:p>
            <a:pPr marL="795847" lvl="1" indent="0">
              <a:buNone/>
            </a:pPr>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1208B75-619E-4A8E-A7E3-857C119550DB}"/>
                  </a:ext>
                </a:extLst>
              </p:cNvPr>
              <p:cNvSpPr txBox="1"/>
              <p:nvPr/>
            </p:nvSpPr>
            <p:spPr>
              <a:xfrm>
                <a:off x="1371600" y="4729300"/>
                <a:ext cx="8131629" cy="1196353"/>
              </a:xfrm>
              <a:prstGeom prst="rect">
                <a:avLst/>
              </a:prstGeom>
              <a:noFill/>
            </p:spPr>
            <p:txBody>
              <a:bodyPr wrap="square" rtlCol="0">
                <a:spAutoFit/>
              </a:bodyPr>
              <a:lstStyle/>
              <a:p>
                <a:r>
                  <a:rPr lang="en-US" dirty="0"/>
                  <a:t>It’s usually approximated as </a:t>
                </a:r>
                <a14:m>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𝐷</m:t>
                        </m:r>
                      </m:num>
                      <m:den>
                        <m:r>
                          <a:rPr lang="en-US" b="0" i="1" smtClean="0">
                            <a:latin typeface="Cambria Math" panose="02040503050406030204" pitchFamily="18" charset="0"/>
                          </a:rPr>
                          <m:t>4</m:t>
                        </m:r>
                      </m:den>
                    </m:f>
                    <m:r>
                      <a:rPr lang="en-US" b="0" i="1" smtClean="0">
                        <a:latin typeface="Cambria Math" panose="02040503050406030204" pitchFamily="18" charset="0"/>
                      </a:rPr>
                      <m:t>+1</m:t>
                    </m:r>
                  </m:oMath>
                </a14:m>
                <a:endParaRPr lang="en-US" dirty="0"/>
              </a:p>
              <a:p>
                <a:endParaRPr lang="en-US" dirty="0"/>
              </a:p>
              <a:p>
                <a:r>
                  <a:rPr lang="en-US" dirty="0"/>
                  <a:t>The algebra yields something like </a:t>
                </a:r>
                <a14:m>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𝑖</m:t>
                        </m:r>
                      </m:sub>
                    </m:sSub>
                    <m:r>
                      <a:rPr lang="en-US" b="0" i="1" smtClean="0">
                        <a:latin typeface="Cambria Math" panose="02040503050406030204" pitchFamily="18" charset="0"/>
                      </a:rPr>
                      <m:t>𝐷</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𝑜</m:t>
                            </m:r>
                          </m:sub>
                        </m:sSub>
                      </m:num>
                      <m:den>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𝑜</m:t>
                            </m:r>
                          </m:sub>
                        </m:sSub>
                      </m:den>
                    </m:f>
                  </m:oMath>
                </a14:m>
                <a:endParaRPr lang="en-US" dirty="0"/>
              </a:p>
            </p:txBody>
          </p:sp>
        </mc:Choice>
        <mc:Fallback xmlns="">
          <p:sp>
            <p:nvSpPr>
              <p:cNvPr id="3" name="TextBox 2">
                <a:extLst>
                  <a:ext uri="{FF2B5EF4-FFF2-40B4-BE49-F238E27FC236}">
                    <a16:creationId xmlns:a16="http://schemas.microsoft.com/office/drawing/2014/main" id="{51208B75-619E-4A8E-A7E3-857C119550DB}"/>
                  </a:ext>
                </a:extLst>
              </p:cNvPr>
              <p:cNvSpPr txBox="1">
                <a:spLocks noRot="1" noChangeAspect="1" noMove="1" noResize="1" noEditPoints="1" noAdjustHandles="1" noChangeArrowheads="1" noChangeShapeType="1" noTextEdit="1"/>
              </p:cNvSpPr>
              <p:nvPr/>
            </p:nvSpPr>
            <p:spPr>
              <a:xfrm>
                <a:off x="1371600" y="4729300"/>
                <a:ext cx="8131629" cy="1196353"/>
              </a:xfrm>
              <a:prstGeom prst="rect">
                <a:avLst/>
              </a:prstGeom>
              <a:blipFill>
                <a:blip r:embed="rId4"/>
                <a:stretch>
                  <a:fillRect l="-600"/>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D8BF4AAE-274B-477B-9200-AC168D0B827E}"/>
              </a:ext>
            </a:extLst>
          </p:cNvPr>
          <p:cNvSpPr txBox="1"/>
          <p:nvPr/>
        </p:nvSpPr>
        <p:spPr>
          <a:xfrm>
            <a:off x="8523514" y="4855029"/>
            <a:ext cx="2166257" cy="923330"/>
          </a:xfrm>
          <a:prstGeom prst="rect">
            <a:avLst/>
          </a:prstGeom>
          <a:noFill/>
          <a:ln>
            <a:solidFill>
              <a:schemeClr val="tx1"/>
            </a:solidFill>
          </a:ln>
        </p:spPr>
        <p:txBody>
          <a:bodyPr wrap="square" rtlCol="0">
            <a:spAutoFit/>
          </a:bodyPr>
          <a:lstStyle/>
          <a:p>
            <a:r>
              <a:rPr lang="en-US" dirty="0">
                <a:latin typeface="Comic Sans MS" panose="030F0702030302020204" pitchFamily="66" charset="0"/>
              </a:rPr>
              <a:t>Diopter is measured in meters! Well…m</a:t>
            </a:r>
            <a:r>
              <a:rPr lang="en-US" baseline="30000" dirty="0">
                <a:latin typeface="Comic Sans MS" panose="030F0702030302020204" pitchFamily="66" charset="0"/>
              </a:rPr>
              <a:t>-1</a:t>
            </a:r>
          </a:p>
        </p:txBody>
      </p:sp>
    </p:spTree>
    <p:extLst>
      <p:ext uri="{BB962C8B-B14F-4D97-AF65-F5344CB8AC3E}">
        <p14:creationId xmlns:p14="http://schemas.microsoft.com/office/powerpoint/2010/main" val="1069928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t>Structure of the Human Eye</a:t>
            </a:r>
            <a:endParaRPr/>
          </a:p>
        </p:txBody>
      </p:sp>
      <p:sp>
        <p:nvSpPr>
          <p:cNvPr id="74" name="Shape 74"/>
          <p:cNvSpPr txBox="1">
            <a:spLocks noGrp="1"/>
          </p:cNvSpPr>
          <p:nvPr>
            <p:ph type="body" idx="1"/>
          </p:nvPr>
        </p:nvSpPr>
        <p:spPr>
          <a:xfrm>
            <a:off x="5347611" y="1536633"/>
            <a:ext cx="6428789"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en-US" dirty="0">
                <a:solidFill>
                  <a:schemeClr val="dk1"/>
                </a:solidFill>
              </a:rPr>
              <a:t>Key Physical Components</a:t>
            </a:r>
            <a:endParaRPr lang="en" dirty="0">
              <a:solidFill>
                <a:schemeClr val="dk1"/>
              </a:solidFill>
            </a:endParaRPr>
          </a:p>
          <a:p>
            <a:pPr marL="0" indent="0">
              <a:spcAft>
                <a:spcPts val="2133"/>
              </a:spcAft>
              <a:buNone/>
            </a:pPr>
            <a:r>
              <a:rPr lang="en" b="1" dirty="0">
                <a:solidFill>
                  <a:schemeClr val="dk1"/>
                </a:solidFill>
              </a:rPr>
              <a:t>Cornea:</a:t>
            </a:r>
            <a:r>
              <a:rPr lang="en" dirty="0">
                <a:solidFill>
                  <a:schemeClr val="dk1"/>
                </a:solidFill>
              </a:rPr>
              <a:t> </a:t>
            </a:r>
            <a:r>
              <a:rPr lang="en-US" dirty="0">
                <a:solidFill>
                  <a:schemeClr val="dk1"/>
                </a:solidFill>
              </a:rPr>
              <a:t>bends light…like a lens</a:t>
            </a:r>
            <a:br>
              <a:rPr lang="en-US" dirty="0">
                <a:solidFill>
                  <a:schemeClr val="dk1"/>
                </a:solidFill>
              </a:rPr>
            </a:br>
            <a:br>
              <a:rPr lang="en-US" dirty="0">
                <a:solidFill>
                  <a:schemeClr val="dk1"/>
                </a:solidFill>
              </a:rPr>
            </a:br>
            <a:r>
              <a:rPr lang="en-US" b="1" dirty="0">
                <a:solidFill>
                  <a:schemeClr val="dk1"/>
                </a:solidFill>
              </a:rPr>
              <a:t>Aqueous </a:t>
            </a:r>
            <a:r>
              <a:rPr lang="en-US" b="1" dirty="0" err="1">
                <a:solidFill>
                  <a:schemeClr val="dk1"/>
                </a:solidFill>
              </a:rPr>
              <a:t>Humour</a:t>
            </a:r>
            <a:r>
              <a:rPr lang="en-US" b="1" dirty="0">
                <a:solidFill>
                  <a:schemeClr val="dk1"/>
                </a:solidFill>
              </a:rPr>
              <a:t>: </a:t>
            </a:r>
            <a:r>
              <a:rPr lang="en-US" dirty="0" err="1">
                <a:solidFill>
                  <a:schemeClr val="dk1"/>
                </a:solidFill>
              </a:rPr>
              <a:t>liquid..bends</a:t>
            </a:r>
            <a:r>
              <a:rPr lang="en-US" dirty="0">
                <a:solidFill>
                  <a:schemeClr val="dk1"/>
                </a:solidFill>
              </a:rPr>
              <a:t> light</a:t>
            </a:r>
          </a:p>
          <a:p>
            <a:pPr marL="0" indent="0">
              <a:spcAft>
                <a:spcPts val="2133"/>
              </a:spcAft>
              <a:buNone/>
            </a:pPr>
            <a:r>
              <a:rPr lang="en-US" b="1" dirty="0">
                <a:solidFill>
                  <a:schemeClr val="dk1"/>
                </a:solidFill>
              </a:rPr>
              <a:t>Lens:</a:t>
            </a:r>
            <a:r>
              <a:rPr lang="en-US" dirty="0">
                <a:solidFill>
                  <a:schemeClr val="dk1"/>
                </a:solidFill>
              </a:rPr>
              <a:t> can change the diopter of eye</a:t>
            </a:r>
            <a:br>
              <a:rPr lang="en-US" dirty="0">
                <a:solidFill>
                  <a:schemeClr val="dk1"/>
                </a:solidFill>
              </a:rPr>
            </a:br>
            <a:r>
              <a:rPr lang="en-US" dirty="0">
                <a:solidFill>
                  <a:schemeClr val="dk1"/>
                </a:solidFill>
              </a:rPr>
              <a:t>…uses ciliary muscle to change shape</a:t>
            </a:r>
          </a:p>
          <a:p>
            <a:pPr marL="0" indent="0">
              <a:spcAft>
                <a:spcPts val="2133"/>
              </a:spcAft>
              <a:buNone/>
            </a:pPr>
            <a:r>
              <a:rPr lang="en-US" b="1" dirty="0">
                <a:solidFill>
                  <a:schemeClr val="dk1"/>
                </a:solidFill>
              </a:rPr>
              <a:t>Vitreous </a:t>
            </a:r>
            <a:r>
              <a:rPr lang="en-US" b="1" dirty="0" err="1">
                <a:solidFill>
                  <a:schemeClr val="dk1"/>
                </a:solidFill>
              </a:rPr>
              <a:t>Humour</a:t>
            </a:r>
            <a:r>
              <a:rPr lang="en-US" b="1" dirty="0">
                <a:solidFill>
                  <a:schemeClr val="dk1"/>
                </a:solidFill>
              </a:rPr>
              <a:t>: </a:t>
            </a:r>
            <a:r>
              <a:rPr lang="en-US" dirty="0" err="1">
                <a:solidFill>
                  <a:schemeClr val="dk1"/>
                </a:solidFill>
              </a:rPr>
              <a:t>liquid..bends</a:t>
            </a:r>
            <a:r>
              <a:rPr lang="en-US" dirty="0">
                <a:solidFill>
                  <a:schemeClr val="dk1"/>
                </a:solidFill>
              </a:rPr>
              <a:t> light</a:t>
            </a:r>
          </a:p>
          <a:p>
            <a:pPr marL="0" indent="0">
              <a:spcAft>
                <a:spcPts val="2133"/>
              </a:spcAft>
              <a:buNone/>
            </a:pPr>
            <a:r>
              <a:rPr lang="en-US" b="1" dirty="0">
                <a:solidFill>
                  <a:schemeClr val="dk1"/>
                </a:solidFill>
              </a:rPr>
              <a:t>Retina:</a:t>
            </a:r>
            <a:r>
              <a:rPr lang="en-US" dirty="0">
                <a:solidFill>
                  <a:schemeClr val="dk1"/>
                </a:solidFill>
              </a:rPr>
              <a:t> sensory array of cells</a:t>
            </a:r>
          </a:p>
          <a:p>
            <a:pPr marL="0" indent="0">
              <a:spcAft>
                <a:spcPts val="2133"/>
              </a:spcAft>
              <a:buNone/>
            </a:pPr>
            <a:r>
              <a:rPr lang="en-US" b="1" dirty="0">
                <a:solidFill>
                  <a:schemeClr val="dk1"/>
                </a:solidFill>
              </a:rPr>
              <a:t>Fovea:</a:t>
            </a:r>
            <a:r>
              <a:rPr lang="en-US" dirty="0">
                <a:solidFill>
                  <a:schemeClr val="dk1"/>
                </a:solidFill>
              </a:rPr>
              <a:t> greatest concentration of receptors </a:t>
            </a:r>
            <a:endParaRPr dirty="0">
              <a:solidFill>
                <a:schemeClr val="dk1"/>
              </a:solidFill>
            </a:endParaRPr>
          </a:p>
        </p:txBody>
      </p:sp>
      <p:pic>
        <p:nvPicPr>
          <p:cNvPr id="75" name="Shape 75"/>
          <p:cNvPicPr preferRelativeResize="0"/>
          <p:nvPr/>
        </p:nvPicPr>
        <p:blipFill>
          <a:blip r:embed="rId3">
            <a:alphaModFix/>
          </a:blip>
          <a:stretch>
            <a:fillRect/>
          </a:stretch>
        </p:blipFill>
        <p:spPr>
          <a:xfrm>
            <a:off x="293510" y="1457233"/>
            <a:ext cx="5054101" cy="4714000"/>
          </a:xfrm>
          <a:prstGeom prst="rect">
            <a:avLst/>
          </a:prstGeom>
          <a:noFill/>
          <a:ln>
            <a:noFill/>
          </a:ln>
        </p:spPr>
      </p:pic>
    </p:spTree>
    <p:extLst>
      <p:ext uri="{BB962C8B-B14F-4D97-AF65-F5344CB8AC3E}">
        <p14:creationId xmlns:p14="http://schemas.microsoft.com/office/powerpoint/2010/main" val="65992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15600" y="491767"/>
            <a:ext cx="11360800" cy="763600"/>
          </a:xfrm>
          <a:prstGeom prst="rect">
            <a:avLst/>
          </a:prstGeom>
        </p:spPr>
        <p:txBody>
          <a:bodyPr spcFirstLastPara="1" vert="horz" wrap="square" lIns="121900" tIns="121900" rIns="121900" bIns="121900" rtlCol="0" anchor="t" anchorCtr="0">
            <a:noAutofit/>
          </a:bodyPr>
          <a:lstStyle/>
          <a:p>
            <a:r>
              <a:rPr lang="en"/>
              <a:t>Structure of the Human Eye</a:t>
            </a:r>
            <a:endParaRPr/>
          </a:p>
        </p:txBody>
      </p:sp>
      <p:pic>
        <p:nvPicPr>
          <p:cNvPr id="81" name="Shape 81"/>
          <p:cNvPicPr preferRelativeResize="0"/>
          <p:nvPr/>
        </p:nvPicPr>
        <p:blipFill>
          <a:blip r:embed="rId3">
            <a:alphaModFix/>
          </a:blip>
          <a:stretch>
            <a:fillRect/>
          </a:stretch>
        </p:blipFill>
        <p:spPr>
          <a:xfrm>
            <a:off x="3053317" y="1536633"/>
            <a:ext cx="6085367" cy="4816667"/>
          </a:xfrm>
          <a:prstGeom prst="rect">
            <a:avLst/>
          </a:prstGeom>
          <a:noFill/>
          <a:ln>
            <a:noFill/>
          </a:ln>
        </p:spPr>
      </p:pic>
    </p:spTree>
    <p:extLst>
      <p:ext uri="{BB962C8B-B14F-4D97-AF65-F5344CB8AC3E}">
        <p14:creationId xmlns:p14="http://schemas.microsoft.com/office/powerpoint/2010/main" val="702857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15600" y="390167"/>
            <a:ext cx="11360800" cy="763600"/>
          </a:xfrm>
          <a:prstGeom prst="rect">
            <a:avLst/>
          </a:prstGeom>
        </p:spPr>
        <p:txBody>
          <a:bodyPr spcFirstLastPara="1" vert="horz" wrap="square" lIns="121900" tIns="121900" rIns="121900" bIns="121900" rtlCol="0" anchor="t" anchorCtr="0">
            <a:noAutofit/>
          </a:bodyPr>
          <a:lstStyle/>
          <a:p>
            <a:r>
              <a:rPr lang="en"/>
              <a:t>Optical Power of the Human Eye</a:t>
            </a:r>
            <a:endParaRPr/>
          </a:p>
        </p:txBody>
      </p:sp>
      <p:pic>
        <p:nvPicPr>
          <p:cNvPr id="87" name="Shape 87"/>
          <p:cNvPicPr preferRelativeResize="0"/>
          <p:nvPr/>
        </p:nvPicPr>
        <p:blipFill>
          <a:blip r:embed="rId3">
            <a:alphaModFix/>
          </a:blip>
          <a:stretch>
            <a:fillRect/>
          </a:stretch>
        </p:blipFill>
        <p:spPr>
          <a:xfrm>
            <a:off x="1350534" y="1536634"/>
            <a:ext cx="9490903" cy="4969401"/>
          </a:xfrm>
          <a:prstGeom prst="rect">
            <a:avLst/>
          </a:prstGeom>
          <a:noFill/>
          <a:ln>
            <a:noFill/>
          </a:ln>
        </p:spPr>
      </p:pic>
    </p:spTree>
    <p:extLst>
      <p:ext uri="{BB962C8B-B14F-4D97-AF65-F5344CB8AC3E}">
        <p14:creationId xmlns:p14="http://schemas.microsoft.com/office/powerpoint/2010/main" val="9883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t>Structure of the Human Eye</a:t>
            </a:r>
            <a:endParaRPr/>
          </a:p>
        </p:txBody>
      </p:sp>
      <p:sp>
        <p:nvSpPr>
          <p:cNvPr id="146" name="Shape 146"/>
          <p:cNvSpPr txBox="1">
            <a:spLocks noGrp="1"/>
          </p:cNvSpPr>
          <p:nvPr>
            <p:ph type="body" idx="1"/>
          </p:nvPr>
        </p:nvSpPr>
        <p:spPr>
          <a:xfrm>
            <a:off x="282031" y="1631333"/>
            <a:ext cx="7468598" cy="3393200"/>
          </a:xfrm>
          <a:prstGeom prst="rect">
            <a:avLst/>
          </a:prstGeom>
        </p:spPr>
        <p:txBody>
          <a:bodyPr spcFirstLastPara="1" vert="horz" wrap="square" lIns="121900" tIns="121900" rIns="121900" bIns="121900" rtlCol="0" anchor="t" anchorCtr="0">
            <a:noAutofit/>
          </a:bodyPr>
          <a:lstStyle/>
          <a:p>
            <a:pPr marL="0" indent="0">
              <a:buNone/>
            </a:pPr>
            <a:r>
              <a:rPr lang="en" dirty="0">
                <a:solidFill>
                  <a:schemeClr val="dk1"/>
                </a:solidFill>
              </a:rPr>
              <a:t>The diopter of the human eye is about 58.</a:t>
            </a:r>
            <a:endParaRPr dirty="0">
              <a:solidFill>
                <a:schemeClr val="dk1"/>
              </a:solidFill>
            </a:endParaRPr>
          </a:p>
          <a:p>
            <a:pPr marL="0" indent="0">
              <a:spcBef>
                <a:spcPts val="1333"/>
              </a:spcBef>
              <a:buNone/>
            </a:pPr>
            <a:r>
              <a:rPr lang="en" dirty="0">
                <a:solidFill>
                  <a:schemeClr val="dk1"/>
                </a:solidFill>
              </a:rPr>
              <a:t>Eye lens is not spherical.</a:t>
            </a:r>
            <a:endParaRPr dirty="0">
              <a:solidFill>
                <a:schemeClr val="dk1"/>
              </a:solidFill>
            </a:endParaRPr>
          </a:p>
          <a:p>
            <a:pPr marL="0" indent="0">
              <a:spcBef>
                <a:spcPts val="1333"/>
              </a:spcBef>
              <a:buNone/>
            </a:pPr>
            <a:r>
              <a:rPr lang="en" dirty="0">
                <a:solidFill>
                  <a:schemeClr val="dk1"/>
                </a:solidFill>
              </a:rPr>
              <a:t>Retina (and retinal image) is not planar.</a:t>
            </a:r>
            <a:endParaRPr dirty="0">
              <a:solidFill>
                <a:schemeClr val="dk1"/>
              </a:solidFill>
            </a:endParaRPr>
          </a:p>
          <a:p>
            <a:pPr marL="0" indent="0">
              <a:spcBef>
                <a:spcPts val="1333"/>
              </a:spcBef>
              <a:buNone/>
            </a:pPr>
            <a:r>
              <a:rPr lang="en" dirty="0">
                <a:solidFill>
                  <a:schemeClr val="dk1"/>
                </a:solidFill>
              </a:rPr>
              <a:t>Ciliary muscle has the ability </a:t>
            </a:r>
            <a:br>
              <a:rPr lang="en" dirty="0">
                <a:solidFill>
                  <a:schemeClr val="dk1"/>
                </a:solidFill>
              </a:rPr>
            </a:br>
            <a:r>
              <a:rPr lang="en" dirty="0">
                <a:solidFill>
                  <a:schemeClr val="dk1"/>
                </a:solidFill>
              </a:rPr>
              <a:t>increase diopter by +10 (lose at age ≈ 40). </a:t>
            </a:r>
            <a:endParaRPr dirty="0">
              <a:solidFill>
                <a:schemeClr val="dk1"/>
              </a:solidFill>
            </a:endParaRPr>
          </a:p>
          <a:p>
            <a:pPr marL="0" indent="0">
              <a:spcBef>
                <a:spcPts val="1333"/>
              </a:spcBef>
              <a:spcAft>
                <a:spcPts val="1333"/>
              </a:spcAft>
              <a:buNone/>
            </a:pPr>
            <a:r>
              <a:rPr lang="en" dirty="0">
                <a:solidFill>
                  <a:schemeClr val="dk1"/>
                </a:solidFill>
              </a:rPr>
              <a:t>Optic nerve forms a blind spot in the human eye. </a:t>
            </a:r>
            <a:endParaRPr dirty="0">
              <a:solidFill>
                <a:schemeClr val="dk1"/>
              </a:solidFill>
            </a:endParaRPr>
          </a:p>
        </p:txBody>
      </p:sp>
      <p:sp>
        <p:nvSpPr>
          <p:cNvPr id="147" name="Shape 147"/>
          <p:cNvSpPr txBox="1"/>
          <p:nvPr/>
        </p:nvSpPr>
        <p:spPr>
          <a:xfrm>
            <a:off x="282031" y="6014602"/>
            <a:ext cx="6555542" cy="527600"/>
          </a:xfrm>
          <a:prstGeom prst="rect">
            <a:avLst/>
          </a:prstGeom>
          <a:noFill/>
          <a:ln w="9525" cap="flat" cmpd="sng">
            <a:solidFill>
              <a:schemeClr val="accent5"/>
            </a:solidFill>
            <a:prstDash val="solid"/>
            <a:round/>
            <a:headEnd type="none" w="sm" len="sm"/>
            <a:tailEnd type="none" w="sm" len="sm"/>
          </a:ln>
        </p:spPr>
        <p:txBody>
          <a:bodyPr spcFirstLastPara="1" wrap="square" lIns="121900" tIns="121900" rIns="121900" bIns="121900" anchor="t" anchorCtr="0">
            <a:noAutofit/>
          </a:bodyPr>
          <a:lstStyle/>
          <a:p>
            <a:r>
              <a:rPr lang="en" sz="2400">
                <a:solidFill>
                  <a:schemeClr val="dk1"/>
                </a:solidFill>
              </a:rPr>
              <a:t>Assume the person has </a:t>
            </a:r>
            <a:r>
              <a:rPr lang="en" sz="2400" u="sng">
                <a:solidFill>
                  <a:schemeClr val="dk1"/>
                </a:solidFill>
              </a:rPr>
              <a:t>no vision defect</a:t>
            </a:r>
            <a:r>
              <a:rPr lang="en" sz="2400">
                <a:solidFill>
                  <a:schemeClr val="dk1"/>
                </a:solidFill>
              </a:rPr>
              <a:t>.</a:t>
            </a:r>
            <a:endParaRPr sz="2400">
              <a:solidFill>
                <a:schemeClr val="dk1"/>
              </a:solidFill>
            </a:endParaRPr>
          </a:p>
        </p:txBody>
      </p:sp>
      <p:pic>
        <p:nvPicPr>
          <p:cNvPr id="148" name="Shape 148"/>
          <p:cNvPicPr preferRelativeResize="0"/>
          <p:nvPr/>
        </p:nvPicPr>
        <p:blipFill>
          <a:blip r:embed="rId3">
            <a:alphaModFix/>
          </a:blip>
          <a:stretch>
            <a:fillRect/>
          </a:stretch>
        </p:blipFill>
        <p:spPr>
          <a:xfrm>
            <a:off x="7500257" y="1456330"/>
            <a:ext cx="3615055" cy="3393200"/>
          </a:xfrm>
          <a:prstGeom prst="rect">
            <a:avLst/>
          </a:prstGeom>
          <a:noFill/>
          <a:ln>
            <a:noFill/>
          </a:ln>
        </p:spPr>
      </p:pic>
      <p:sp>
        <p:nvSpPr>
          <p:cNvPr id="6" name="TextBox 5">
            <a:extLst>
              <a:ext uri="{FF2B5EF4-FFF2-40B4-BE49-F238E27FC236}">
                <a16:creationId xmlns:a16="http://schemas.microsoft.com/office/drawing/2014/main" id="{9D1DD4C0-08D7-41C1-9907-B98D3F844391}"/>
              </a:ext>
            </a:extLst>
          </p:cNvPr>
          <p:cNvSpPr txBox="1"/>
          <p:nvPr/>
        </p:nvSpPr>
        <p:spPr>
          <a:xfrm>
            <a:off x="8632371" y="5618302"/>
            <a:ext cx="2166257" cy="1077218"/>
          </a:xfrm>
          <a:prstGeom prst="rect">
            <a:avLst/>
          </a:prstGeom>
          <a:noFill/>
          <a:ln>
            <a:solidFill>
              <a:schemeClr val="tx1"/>
            </a:solidFill>
          </a:ln>
        </p:spPr>
        <p:txBody>
          <a:bodyPr wrap="square" rtlCol="0">
            <a:spAutoFit/>
          </a:bodyPr>
          <a:lstStyle/>
          <a:p>
            <a:r>
              <a:rPr lang="en-US" sz="2400" baseline="30000" dirty="0">
                <a:latin typeface="Comic Sans MS" panose="030F0702030302020204" pitchFamily="66" charset="0"/>
              </a:rPr>
              <a:t>What physical element is not typically used when experiencing VR?</a:t>
            </a:r>
          </a:p>
        </p:txBody>
      </p:sp>
    </p:spTree>
    <p:extLst>
      <p:ext uri="{BB962C8B-B14F-4D97-AF65-F5344CB8AC3E}">
        <p14:creationId xmlns:p14="http://schemas.microsoft.com/office/powerpoint/2010/main" val="3986862396"/>
      </p:ext>
    </p:extLst>
  </p:cSld>
  <p:clrMapOvr>
    <a:masterClrMapping/>
  </p:clrMapOvr>
</p:sld>
</file>

<file path=ppt/theme/theme1.xml><?xml version="1.0" encoding="utf-8"?>
<a:theme xmlns:a="http://schemas.openxmlformats.org/drawingml/2006/main" name="Sample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SampleSlides</Template>
  <TotalTime>6634</TotalTime>
  <Words>1167</Words>
  <Application>Microsoft Office PowerPoint</Application>
  <PresentationFormat>Widescreen</PresentationFormat>
  <Paragraphs>184</Paragraphs>
  <Slides>35</Slides>
  <Notes>13</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Calibri</vt:lpstr>
      <vt:lpstr>Cambria</vt:lpstr>
      <vt:lpstr>Cambria Math</vt:lpstr>
      <vt:lpstr>Comic Sans MS</vt:lpstr>
      <vt:lpstr>Lato</vt:lpstr>
      <vt:lpstr>Lato Medium</vt:lpstr>
      <vt:lpstr>Wingdings</vt:lpstr>
      <vt:lpstr>SampleSlides</vt:lpstr>
      <vt:lpstr>PowerPoint Presentation</vt:lpstr>
      <vt:lpstr>Review: Imaging Properties of a Lens</vt:lpstr>
      <vt:lpstr>Beyond Review: Magnification</vt:lpstr>
      <vt:lpstr>What is a Diopter?</vt:lpstr>
      <vt:lpstr>What is a Diopter?</vt:lpstr>
      <vt:lpstr>Structure of the Human Eye</vt:lpstr>
      <vt:lpstr>Structure of the Human Eye</vt:lpstr>
      <vt:lpstr>Optical Power of the Human Eye</vt:lpstr>
      <vt:lpstr>Structure of the Human Eye</vt:lpstr>
      <vt:lpstr>Imaging System Inside of a Human Eye</vt:lpstr>
      <vt:lpstr>Imaging System Inside of a Human Eye</vt:lpstr>
      <vt:lpstr>Imaging System Inside of a Human Eye</vt:lpstr>
      <vt:lpstr>Vision Defects of a Human Eye</vt:lpstr>
      <vt:lpstr>Imaging System Inside of a Human Eye</vt:lpstr>
      <vt:lpstr>Vergence-Accommodation Conflict  </vt:lpstr>
      <vt:lpstr>Eye Movements</vt:lpstr>
      <vt:lpstr>Saccades</vt:lpstr>
      <vt:lpstr>Vestibulo-Occular Reflex</vt:lpstr>
      <vt:lpstr>Other Motions</vt:lpstr>
      <vt:lpstr>PowerPoint Presentation</vt:lpstr>
      <vt:lpstr>Implications for VR: Display Requirements</vt:lpstr>
      <vt:lpstr>Pixel Density</vt:lpstr>
      <vt:lpstr>Cycles per Degree</vt:lpstr>
      <vt:lpstr>Cycles per Degree and the Retina display</vt:lpstr>
      <vt:lpstr>Cycles per Degree for VR</vt:lpstr>
      <vt:lpstr>What about Field of View?</vt:lpstr>
      <vt:lpstr>Foveated Rendering</vt:lpstr>
      <vt:lpstr>Foveated Rendering</vt:lpstr>
      <vt:lpstr>Foveated Rendering</vt:lpstr>
      <vt:lpstr>VOR Gain </vt:lpstr>
      <vt:lpstr>VOR Gain Adaptation</vt:lpstr>
      <vt:lpstr>Display Scanout</vt:lpstr>
      <vt:lpstr>Artifacts due to Display Scanout</vt:lpstr>
      <vt:lpstr>Retinal Image Slip</vt:lpstr>
      <vt:lpstr>Addressing Vergence Accommodation Mismatch</vt:lpstr>
    </vt:vector>
  </TitlesOfParts>
  <Company>UIUC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Schumacher;shaffer1@illinois.edu</dc:creator>
  <cp:lastModifiedBy>Eric Shaffer</cp:lastModifiedBy>
  <cp:revision>108</cp:revision>
  <dcterms:created xsi:type="dcterms:W3CDTF">2017-05-11T14:02:37Z</dcterms:created>
  <dcterms:modified xsi:type="dcterms:W3CDTF">2018-10-03T18:41:53Z</dcterms:modified>
</cp:coreProperties>
</file>