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4"/>
  </p:notesMasterIdLst>
  <p:sldIdLst>
    <p:sldId id="398" r:id="rId3"/>
    <p:sldId id="656" r:id="rId4"/>
    <p:sldId id="657" r:id="rId5"/>
    <p:sldId id="659" r:id="rId6"/>
    <p:sldId id="768" r:id="rId7"/>
    <p:sldId id="769" r:id="rId8"/>
    <p:sldId id="770" r:id="rId9"/>
    <p:sldId id="771" r:id="rId10"/>
    <p:sldId id="772" r:id="rId11"/>
    <p:sldId id="773" r:id="rId12"/>
    <p:sldId id="774" r:id="rId13"/>
    <p:sldId id="775" r:id="rId14"/>
    <p:sldId id="776" r:id="rId15"/>
    <p:sldId id="777" r:id="rId16"/>
    <p:sldId id="778" r:id="rId17"/>
    <p:sldId id="758" r:id="rId18"/>
    <p:sldId id="759" r:id="rId19"/>
    <p:sldId id="760" r:id="rId20"/>
    <p:sldId id="804" r:id="rId21"/>
    <p:sldId id="761" r:id="rId22"/>
    <p:sldId id="762" r:id="rId23"/>
    <p:sldId id="764" r:id="rId24"/>
    <p:sldId id="803" r:id="rId25"/>
    <p:sldId id="767" r:id="rId26"/>
    <p:sldId id="766" r:id="rId27"/>
    <p:sldId id="781" r:id="rId28"/>
    <p:sldId id="779" r:id="rId29"/>
    <p:sldId id="780" r:id="rId30"/>
    <p:sldId id="698" r:id="rId31"/>
    <p:sldId id="692" r:id="rId32"/>
    <p:sldId id="700" r:id="rId33"/>
    <p:sldId id="695" r:id="rId34"/>
    <p:sldId id="701" r:id="rId35"/>
    <p:sldId id="693" r:id="rId36"/>
    <p:sldId id="709" r:id="rId37"/>
    <p:sldId id="710" r:id="rId38"/>
    <p:sldId id="711" r:id="rId39"/>
    <p:sldId id="754" r:id="rId40"/>
    <p:sldId id="755" r:id="rId41"/>
    <p:sldId id="756" r:id="rId42"/>
    <p:sldId id="696" r:id="rId43"/>
    <p:sldId id="704" r:id="rId44"/>
    <p:sldId id="705" r:id="rId45"/>
    <p:sldId id="706" r:id="rId46"/>
    <p:sldId id="782" r:id="rId47"/>
    <p:sldId id="783" r:id="rId48"/>
    <p:sldId id="784" r:id="rId49"/>
    <p:sldId id="785" r:id="rId50"/>
    <p:sldId id="786" r:id="rId51"/>
    <p:sldId id="714" r:id="rId52"/>
    <p:sldId id="708" r:id="rId53"/>
    <p:sldId id="707" r:id="rId54"/>
    <p:sldId id="745" r:id="rId55"/>
    <p:sldId id="796" r:id="rId56"/>
    <p:sldId id="787" r:id="rId57"/>
    <p:sldId id="788" r:id="rId58"/>
    <p:sldId id="790" r:id="rId59"/>
    <p:sldId id="791" r:id="rId60"/>
    <p:sldId id="727" r:id="rId61"/>
    <p:sldId id="728" r:id="rId62"/>
    <p:sldId id="799" r:id="rId63"/>
    <p:sldId id="800" r:id="rId64"/>
    <p:sldId id="757" r:id="rId65"/>
    <p:sldId id="794" r:id="rId66"/>
    <p:sldId id="801" r:id="rId67"/>
    <p:sldId id="802" r:id="rId68"/>
    <p:sldId id="795" r:id="rId69"/>
    <p:sldId id="672" r:id="rId70"/>
    <p:sldId id="666" r:id="rId71"/>
    <p:sldId id="670" r:id="rId72"/>
    <p:sldId id="797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00FF"/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0" autoAdjust="0"/>
    <p:restoredTop sz="79084" autoAdjust="0"/>
  </p:normalViewPr>
  <p:slideViewPr>
    <p:cSldViewPr>
      <p:cViewPr varScale="1">
        <p:scale>
          <a:sx n="51" d="100"/>
          <a:sy n="51" d="100"/>
        </p:scale>
        <p:origin x="88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12455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5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52E73-364D-480E-8511-AAD074D5FEE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2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C37F90-31F6-4E3D-A627-33354BB7036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8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8CCECA-B6AC-4367-913D-2DCF078CB718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9760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6D4E2-A428-4950-950B-859F039E4AC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2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002860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784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827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297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Things we can’t understand without thinking in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6BF9A0-06D2-49A2-8451-929C757C296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02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B1B85-9F6C-44F7-A952-50E672E58A7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44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8E7DE5-56EE-4F8D-A7EA-D629DAC72AE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9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B53CD-089C-4A8D-952E-4C155B04859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04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567CB-33B1-4066-99BE-90774CE08A6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5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BFE2-A96C-43F4-92B8-8A64255BBC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07427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mbert's_cosine_law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tags" Target="../tags/tag7.xml"/><Relationship Id="rId71" Type="http://schemas.openxmlformats.org/officeDocument/2006/relationships/image" Target="../media/image18.em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tags" Target="../tags/tag95.xml"/><Relationship Id="rId3" Type="http://schemas.openxmlformats.org/officeDocument/2006/relationships/tags" Target="../tags/tag72.xml"/><Relationship Id="rId21" Type="http://schemas.openxmlformats.org/officeDocument/2006/relationships/tags" Target="../tags/tag90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0" Type="http://schemas.openxmlformats.org/officeDocument/2006/relationships/tags" Target="../tags/tag89.xml"/><Relationship Id="rId29" Type="http://schemas.openxmlformats.org/officeDocument/2006/relationships/image" Target="../media/image21.wmf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notesSlide" Target="../notesSlides/notesSlide2.xml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yer_filte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wmf"/><Relationship Id="rId2" Type="http://schemas.openxmlformats.org/officeDocument/2006/relationships/tags" Target="../tags/tag9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2.wmf"/><Relationship Id="rId10" Type="http://schemas.openxmlformats.org/officeDocument/2006/relationships/image" Target="../media/image44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9.png"/><Relationship Id="rId7" Type="http://schemas.openxmlformats.org/officeDocument/2006/relationships/image" Target="../media/image60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0.png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image" Target="../media/image113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16.png"/><Relationship Id="rId4" Type="http://schemas.openxmlformats.org/officeDocument/2006/relationships/image" Target="../media/image114.png"/><Relationship Id="rId9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120.wmf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18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17.wmf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19" Type="http://schemas.openxmlformats.org/officeDocument/2006/relationships/image" Target="../media/image119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Midterm Review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11/18/14</a:t>
            </a:r>
            <a:endParaRPr lang="en-US" dirty="0"/>
          </a:p>
        </p:txBody>
      </p:sp>
      <p:pic>
        <p:nvPicPr>
          <p:cNvPr id="180226" name="Picture 2" descr="http://www.mcs.csueastbay.edu/~malek/Surrealism/magritt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066800"/>
            <a:ext cx="3588614" cy="47053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77000" y="53340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Magritte, </a:t>
            </a:r>
            <a:r>
              <a:rPr lang="en-US" i="1" dirty="0" smtClean="0"/>
              <a:t>Homesickness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www.cranearts.com/wordpress/wp-content/uploads/2009/01/the_crane_building_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827" y="1635425"/>
            <a:ext cx="5701792" cy="4648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5721" y="4085493"/>
            <a:ext cx="31290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2228627" y="4270159"/>
            <a:ext cx="381000" cy="33706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06321" y="4912025"/>
            <a:ext cx="31290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rot="16200000" flipV="1">
            <a:off x="2798102" y="4647352"/>
            <a:ext cx="304800" cy="22454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upload.wikimedia.org/wikipedia/commons/thumb/8/8f/Lambert_Cosine_Law_2.svg/300px-Lambert_Cosine_Law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38" y="2998241"/>
            <a:ext cx="4341962" cy="36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Diffuse reflection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Perceived intensity does </a:t>
            </a:r>
            <a:r>
              <a:rPr lang="en-US" sz="2800" i="1" dirty="0" smtClean="0"/>
              <a:t>not</a:t>
            </a:r>
            <a:r>
              <a:rPr lang="en-US" sz="2800" dirty="0" smtClean="0"/>
              <a:t> depend on viewer angle.</a:t>
            </a:r>
          </a:p>
          <a:p>
            <a:pPr lvl="1"/>
            <a:r>
              <a:rPr lang="en-US" sz="2400" dirty="0" smtClean="0"/>
              <a:t>Amount of reflected light proportional to </a:t>
            </a:r>
            <a:r>
              <a:rPr lang="en-US" sz="2400" dirty="0" err="1" smtClean="0"/>
              <a:t>cos</a:t>
            </a:r>
            <a:r>
              <a:rPr lang="en-US" sz="2400" dirty="0" smtClean="0"/>
              <a:t>(theta)</a:t>
            </a:r>
          </a:p>
          <a:p>
            <a:pPr lvl="1"/>
            <a:r>
              <a:rPr lang="en-US" sz="2400" dirty="0" smtClean="0"/>
              <a:t>Visible solid angle also proportional to </a:t>
            </a:r>
            <a:r>
              <a:rPr lang="en-US" sz="2400" dirty="0" err="1" smtClean="0"/>
              <a:t>cos</a:t>
            </a:r>
            <a:r>
              <a:rPr lang="en-US" sz="2400" dirty="0" smtClean="0"/>
              <a:t>(theta)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09124" y="6480677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http://en.wikipedia.org/wiki/Lambert%27s_cosine_law</a:t>
            </a:r>
            <a:endParaRPr lang="en-US" dirty="0"/>
          </a:p>
        </p:txBody>
      </p:sp>
      <p:pic>
        <p:nvPicPr>
          <p:cNvPr id="105476" name="Picture 4" descr="http://upload.wikimedia.org/wikipedia/commons/thumb/2/25/Lambert_Cosine_Law_1.svg/300px-Lambert_Cosine_Law_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1" y="3154116"/>
            <a:ext cx="413766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990600"/>
            <a:ext cx="5257800" cy="5135563"/>
          </a:xfrm>
        </p:spPr>
        <p:txBody>
          <a:bodyPr/>
          <a:lstStyle/>
          <a:p>
            <a:r>
              <a:rPr lang="en-US" dirty="0" smtClean="0"/>
              <a:t>Reflected direction depends on light orientation and surface normal</a:t>
            </a:r>
          </a:p>
          <a:p>
            <a:r>
              <a:rPr lang="en-US" dirty="0" smtClean="0"/>
              <a:t>E.g., mirrors are mostly specular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046144" y="639455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903644" y="405795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2296302" y="464305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96641" y="4415143"/>
            <a:ext cx="4688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6150" y="367993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828123" y="5638800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9868" y="499222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specular reflection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70" y="1297203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6705600" y="1025827"/>
            <a:ext cx="18256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suzysputnik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81" y="3529223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6663707" y="5855002"/>
            <a:ext cx="18833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>
                <a:solidFill>
                  <a:schemeClr val="tx1"/>
                </a:solidFill>
                <a:cs typeface="Times" charset="0"/>
              </a:rPr>
              <a:t>Flickr, by piratejohnny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46644" y="5976948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44" y="5976948"/>
                <a:ext cx="3994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821392" y="5976948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392" y="5976948"/>
                <a:ext cx="39946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9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surfaces have both specular and diffuse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Specularity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spot </a:t>
            </a:r>
            <a:r>
              <a:rPr lang="en-US" dirty="0"/>
              <a:t>where specular reflection </a:t>
            </a:r>
            <a:r>
              <a:rPr lang="en-US" dirty="0" smtClean="0"/>
              <a:t>dominates (typically reflects light source)</a:t>
            </a:r>
            <a:endParaRPr lang="en-US" dirty="0"/>
          </a:p>
          <a:p>
            <a:endParaRPr lang="en-US" dirty="0"/>
          </a:p>
        </p:txBody>
      </p:sp>
      <p:sp>
        <p:nvSpPr>
          <p:cNvPr id="4" name="AutoShape 2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1388" name="Picture 12" descr="http://northcountryhardwoodfloors.com/wp-content/uploads/slideshow-gallery-pro/Hard-Wood-54653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/>
          <a:stretch/>
        </p:blipFill>
        <p:spPr bwMode="auto">
          <a:xfrm>
            <a:off x="752235" y="2209799"/>
            <a:ext cx="352452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66467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3866" y="6493276"/>
            <a:ext cx="3357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Photo: northcountryhardwoodfloors.com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16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Questions</a:t>
            </a:r>
          </a:p>
        </p:txBody>
      </p:sp>
      <p:grpSp>
        <p:nvGrpSpPr>
          <p:cNvPr id="6148" name="Group 9"/>
          <p:cNvGrpSpPr>
            <a:grpSpLocks/>
          </p:cNvGrpSpPr>
          <p:nvPr/>
        </p:nvGrpSpPr>
        <p:grpSpPr bwMode="auto">
          <a:xfrm>
            <a:off x="838200" y="990600"/>
            <a:ext cx="7088188" cy="4886325"/>
            <a:chOff x="1210790" y="1362075"/>
            <a:chExt cx="6437785" cy="4133850"/>
          </a:xfrm>
        </p:grpSpPr>
        <p:pic>
          <p:nvPicPr>
            <p:cNvPr id="615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362075"/>
              <a:ext cx="6153150" cy="413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210790" y="4420157"/>
              <a:ext cx="1524018" cy="304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341313" y="6172200"/>
            <a:ext cx="8802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Possible factors: albedo, shadows, texture, specularities, curvature, lighting direction</a:t>
            </a:r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457200" y="1295400"/>
            <a:ext cx="696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/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11149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Camera Capture and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8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4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4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270001" y="5993157"/>
            <a:ext cx="3057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Useful figure to remember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65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4196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2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4196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51006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3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51006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3340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532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metrology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66800" y="838200"/>
            <a:ext cx="7087307" cy="5314893"/>
            <a:chOff x="0" y="756"/>
            <a:chExt cx="9144000" cy="6857244"/>
          </a:xfrm>
        </p:grpSpPr>
        <p:sp>
          <p:nvSpPr>
            <p:cNvPr id="5" name="Line 2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" name="Group 386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>
              <a:off x="0" y="2693988"/>
              <a:ext cx="9139242" cy="4159250"/>
              <a:chOff x="1050" y="1976"/>
              <a:chExt cx="3862" cy="1830"/>
            </a:xfrm>
          </p:grpSpPr>
          <p:sp>
            <p:nvSpPr>
              <p:cNvPr id="62" name="Line 4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3" name="Line 5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4" name="Line 6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5" name="Line 7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6" name="Line 8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7" name="Line 9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8" name="Line 10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9" name="Line 11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0" name="Line 12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1" name="Line 13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2" name="Line 14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3" name="Line 15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4" name="Line 16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9" name="Line 18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0" name="Line 19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21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3" name="Line 22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4" name="Line 23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5" name="Line 24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6" name="Line 25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7" name="Line 26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8" name="Line 27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9" name="Line 28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0" name="Line 29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1" name="Line 30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8" name="Line 32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19" name="Rectangle 3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20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4" name="Text Box 36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5" name="Text Box 37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6" name="Text Box 38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7" name="Text Box 39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8" name="Text Box 40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21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22" name="Line 42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" name="Line 43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4" name="Line 44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5" name="Line 45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6" name="Line 46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7" name="Line 47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8" name="Line 48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" name="Line 49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" name="Line 50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1" name="Line 51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2" name="Line 52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3" name="Line 53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4" name="Line 54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5" name="Line 55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6" name="Line 56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8" name="Line 58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9" name="Line 59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60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61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62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63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" name="Line 6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Text Box 6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2" name="Group 68"/>
            <p:cNvGrpSpPr>
              <a:grpSpLocks/>
            </p:cNvGrpSpPr>
            <p:nvPr>
              <p:custDataLst>
                <p:tags r:id="rId8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16" name="Line 69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7" name="Line 7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8" name="Line 7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13" name="Picture 73" descr="turtle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70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14" name="Picture 74" descr="j0078717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15" name="Line 77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sz="2800" dirty="0" smtClean="0"/>
              <a:t>	Assume the man is 6 </a:t>
            </a:r>
            <a:r>
              <a:rPr lang="en-US" sz="2800" dirty="0" err="1" smtClean="0"/>
              <a:t>ft</a:t>
            </a:r>
            <a:r>
              <a:rPr lang="en-US" sz="2800" dirty="0" smtClean="0"/>
              <a:t> tall.  </a:t>
            </a:r>
          </a:p>
          <a:p>
            <a:pPr lvl="1"/>
            <a:r>
              <a:rPr lang="en-US" sz="2400" dirty="0" smtClean="0"/>
              <a:t>What is the height of the building?</a:t>
            </a:r>
          </a:p>
          <a:p>
            <a:pPr lvl="1"/>
            <a:r>
              <a:rPr lang="en-US" sz="2400" dirty="0" smtClean="0"/>
              <a:t>How long is the right side of the building compared to the small window on the right side of the building?</a:t>
            </a:r>
          </a:p>
          <a:p>
            <a:endParaRPr lang="en-US" sz="2800" dirty="0" smtClean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200399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4688742"/>
              </p:ext>
            </p:extLst>
          </p:nvPr>
        </p:nvGraphicFramePr>
        <p:xfrm>
          <a:off x="6095999" y="5105400"/>
          <a:ext cx="250945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1" name="Equation" r:id="rId5" imgW="1104900" imgH="469900" progId="Equation.3">
                  <p:embed/>
                </p:oleObj>
              </mc:Choice>
              <mc:Fallback>
                <p:oleObj name="Equation" r:id="rId5" imgW="1104900" imgH="4699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9" y="5105400"/>
                        <a:ext cx="250945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72200" y="466832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ross-ratio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Linear Filtering</a:t>
            </a:r>
          </a:p>
          <a:p>
            <a:pPr lvl="1"/>
            <a:r>
              <a:rPr lang="en-US" sz="1600" dirty="0" smtClean="0"/>
              <a:t>How it works</a:t>
            </a:r>
          </a:p>
          <a:p>
            <a:pPr lvl="1"/>
            <a:r>
              <a:rPr lang="en-US" sz="1600" dirty="0" smtClean="0"/>
              <a:t>Template and Frequency interpretations</a:t>
            </a:r>
          </a:p>
          <a:p>
            <a:pPr lvl="1"/>
            <a:r>
              <a:rPr lang="en-US" sz="1600" dirty="0" smtClean="0"/>
              <a:t>Image pyramids and their applications</a:t>
            </a:r>
          </a:p>
          <a:p>
            <a:pPr lvl="1"/>
            <a:r>
              <a:rPr lang="en-US" sz="1600" dirty="0" smtClean="0"/>
              <a:t>Sampling (</a:t>
            </a:r>
            <a:r>
              <a:rPr lang="en-US" sz="1600" dirty="0" err="1" smtClean="0"/>
              <a:t>Nyquist</a:t>
            </a:r>
            <a:r>
              <a:rPr lang="en-US" sz="1600" dirty="0" smtClean="0"/>
              <a:t> theorem, application of low-pass filtering)</a:t>
            </a:r>
          </a:p>
          <a:p>
            <a:r>
              <a:rPr lang="en-US" sz="2000" b="1" dirty="0" smtClean="0"/>
              <a:t>Light and color</a:t>
            </a:r>
          </a:p>
          <a:p>
            <a:pPr lvl="1"/>
            <a:r>
              <a:rPr lang="en-US" sz="1600" dirty="0" err="1" smtClean="0"/>
              <a:t>Lambertian</a:t>
            </a:r>
            <a:r>
              <a:rPr lang="en-US" sz="1600" dirty="0" smtClean="0"/>
              <a:t> shading, shadows, </a:t>
            </a:r>
            <a:r>
              <a:rPr lang="en-US" sz="1600" dirty="0" err="1" smtClean="0"/>
              <a:t>specularities</a:t>
            </a:r>
            <a:endParaRPr lang="en-US" sz="1600" dirty="0" smtClean="0"/>
          </a:p>
          <a:p>
            <a:pPr lvl="1"/>
            <a:r>
              <a:rPr lang="en-US" sz="1600" dirty="0" smtClean="0"/>
              <a:t>Color spaces (RGB, HSV, LAB)</a:t>
            </a:r>
          </a:p>
          <a:p>
            <a:pPr lvl="1"/>
            <a:r>
              <a:rPr lang="en-US" sz="1600" dirty="0" smtClean="0"/>
              <a:t>Image-based lighting</a:t>
            </a:r>
          </a:p>
          <a:p>
            <a:r>
              <a:rPr lang="en-US" sz="2000" dirty="0" smtClean="0"/>
              <a:t>Techniques</a:t>
            </a:r>
          </a:p>
          <a:p>
            <a:pPr lvl="1"/>
            <a:r>
              <a:rPr lang="en-US" sz="1600" dirty="0" smtClean="0"/>
              <a:t>Finding boundaries: intelligent scissors, graph cuts, where to cut and why</a:t>
            </a:r>
          </a:p>
          <a:p>
            <a:pPr lvl="1"/>
            <a:r>
              <a:rPr lang="en-US" sz="1600" dirty="0" smtClean="0"/>
              <a:t>Texture synthesis: idea of sampling patches to synthesize, filling order</a:t>
            </a:r>
          </a:p>
          <a:p>
            <a:pPr lvl="1"/>
            <a:r>
              <a:rPr lang="en-US" sz="1600" dirty="0" smtClean="0"/>
              <a:t>Compositing and blending: alpha compositing, </a:t>
            </a:r>
            <a:r>
              <a:rPr lang="en-US" sz="1600" dirty="0" err="1" smtClean="0"/>
              <a:t>Laplacian</a:t>
            </a:r>
            <a:r>
              <a:rPr lang="en-US" sz="1600" dirty="0" smtClean="0"/>
              <a:t> blending, Poisson editing</a:t>
            </a:r>
          </a:p>
          <a:p>
            <a:r>
              <a:rPr lang="en-US" sz="2000" b="1" dirty="0" smtClean="0"/>
              <a:t>Warping</a:t>
            </a:r>
          </a:p>
          <a:p>
            <a:pPr lvl="1"/>
            <a:r>
              <a:rPr lang="en-US" sz="1600" dirty="0" smtClean="0"/>
              <a:t>Transformation matrices, homogeneous coordinates, solving for parameters via system of linear equations</a:t>
            </a:r>
          </a:p>
          <a:p>
            <a:r>
              <a:rPr lang="en-US" sz="2000" dirty="0"/>
              <a:t>Modeling shape</a:t>
            </a:r>
          </a:p>
          <a:p>
            <a:pPr lvl="1"/>
            <a:r>
              <a:rPr lang="en-US" sz="1600" dirty="0"/>
              <a:t>Averaging and interpolating sets of points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2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14214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95799"/>
            <a:ext cx="7772400" cy="2161381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2000" dirty="0" smtClean="0"/>
              <a:t>Two ways to increase depth of field: </a:t>
            </a:r>
          </a:p>
          <a:p>
            <a:pPr marL="857250" lvl="1" indent="-457200" eaLnBrk="1" hangingPunct="1">
              <a:buFontTx/>
              <a:buAutoNum type="arabicParenBoth"/>
            </a:pPr>
            <a:r>
              <a:rPr lang="en-US" sz="1800" dirty="0" smtClean="0"/>
              <a:t>Decrease aperture size</a:t>
            </a:r>
          </a:p>
          <a:p>
            <a:pPr marL="857250" lvl="1" indent="-457200" eaLnBrk="1" hangingPunct="1">
              <a:buFontTx/>
              <a:buAutoNum type="arabicParenBoth"/>
            </a:pPr>
            <a:r>
              <a:rPr lang="en-US" sz="1800" dirty="0" smtClean="0"/>
              <a:t>Increase focus distance (zoom) </a:t>
            </a:r>
          </a:p>
          <a:p>
            <a:pPr marL="457200" indent="-457200" eaLnBrk="1" hangingPunct="1">
              <a:buFontTx/>
              <a:buAutoNum type="arabicParenBoth"/>
            </a:pPr>
            <a:endParaRPr lang="en-US" sz="400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F-number (f/#) =</a:t>
            </a:r>
            <a:r>
              <a:rPr lang="en-US" sz="2000" dirty="0" err="1" smtClean="0"/>
              <a:t>focal_length</a:t>
            </a:r>
            <a:r>
              <a:rPr lang="en-US" sz="2000" dirty="0" smtClean="0"/>
              <a:t> / </a:t>
            </a:r>
            <a:r>
              <a:rPr lang="en-US" sz="2000" dirty="0" err="1" smtClean="0"/>
              <a:t>aperture_diameter</a:t>
            </a:r>
            <a:r>
              <a:rPr lang="en-US" sz="2000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- </a:t>
            </a:r>
            <a:r>
              <a:rPr lang="en-US" sz="1800" dirty="0"/>
              <a:t>E</a:t>
            </a:r>
            <a:r>
              <a:rPr lang="en-US" sz="1800" dirty="0" smtClean="0"/>
              <a:t>.g., f/16 means that the focal length is 16 times the diameter</a:t>
            </a:r>
          </a:p>
          <a:p>
            <a:pPr eaLnBrk="1" hangingPunct="1"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- When you set the f-number of a camera, you are setting the aperture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2192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295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29718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8956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9906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3622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2672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4457700" y="6622784"/>
            <a:ext cx="4648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Flower images from Wikipedia   </a:t>
            </a:r>
            <a:r>
              <a:rPr lang="en-US" sz="1100" dirty="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100" dirty="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3861132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Photographer’s Great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spatial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Broader field of view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temporal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		More light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9409" y="9906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8637" y="2055536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2552" y="3637478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aperture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637" y="4876404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Shorten exposure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2552" y="5297546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Lengthen exposure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2552" y="3957600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Increase aperture</a:t>
            </a:r>
            <a:endParaRPr lang="en-US" sz="2400" dirty="0">
              <a:latin typeface="+mj-lt"/>
            </a:endParaRP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14653" y="20704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79052" y="57592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14653" y="51072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93882" y="44192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99823" y="22551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14653" y="27442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48638" y="2513417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</a:t>
            </a:r>
            <a:r>
              <a:rPr lang="en-US" sz="2400" dirty="0">
                <a:latin typeface="+mj-lt"/>
              </a:rPr>
              <a:t>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14653" y="3868311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91400" y="9906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10887" y="2070477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Light, FOV</a:t>
            </a:r>
            <a:endParaRPr lang="en-US" sz="24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33094" y="2550068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8523" y="3654957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72415" y="4003766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15200" y="4915282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86869" y="5343713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Temporal Res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7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pixel grid is discrete, pixel intensities are determined by a range of scene points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34503" b="17790"/>
          <a:stretch>
            <a:fillRect/>
          </a:stretch>
        </p:blipFill>
        <p:spPr bwMode="auto">
          <a:xfrm>
            <a:off x="304800" y="2438400"/>
            <a:ext cx="44196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95600"/>
            <a:ext cx="35003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26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Color Sensing: Bayer Grid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3962400"/>
            <a:ext cx="3567113" cy="2052638"/>
          </a:xfrm>
        </p:spPr>
        <p:txBody>
          <a:bodyPr/>
          <a:lstStyle/>
          <a:p>
            <a:r>
              <a:rPr lang="en-US" sz="2000" dirty="0" smtClean="0"/>
              <a:t>	Estimate RGB at each cell from neighboring values</a:t>
            </a:r>
          </a:p>
        </p:txBody>
      </p:sp>
      <p:pic>
        <p:nvPicPr>
          <p:cNvPr id="29700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19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6519446"/>
            <a:ext cx="3672800" cy="338554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http://en.wikipedia.org/wiki/Bayer_filter</a:t>
            </a:r>
            <a:endParaRPr lang="en-US" sz="1600" dirty="0">
              <a:solidFill>
                <a:srgbClr val="00CC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4205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spaces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9601" y="1371600"/>
            <a:ext cx="2567919" cy="2573960"/>
            <a:chOff x="609600" y="1371600"/>
            <a:chExt cx="4724400" cy="4953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rot="10800000" flipV="1">
                <a:off x="5486400" y="5410200"/>
                <a:ext cx="838200" cy="22860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rot="16200000" flipV="1">
                <a:off x="5905500" y="4991100"/>
                <a:ext cx="762000" cy="7620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16200000" flipH="1">
                <a:off x="6286500" y="5448300"/>
                <a:ext cx="609600" cy="533400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696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0,1,0</a:t>
              </a:r>
            </a:p>
          </p:txBody>
        </p:sp>
        <p:sp>
          <p:nvSpPr>
            <p:cNvPr id="8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696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0,0,1</a:t>
              </a:r>
            </a:p>
          </p:txBody>
        </p:sp>
        <p:sp>
          <p:nvSpPr>
            <p:cNvPr id="9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696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1,0,0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57767" y="9906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</a:t>
            </a:r>
            <a:endParaRPr lang="en-US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909" y="1378250"/>
            <a:ext cx="2272133" cy="237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975264" y="9906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</a:t>
            </a:r>
            <a:endParaRPr lang="en-US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234" y="4624497"/>
            <a:ext cx="2476500" cy="218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349871" y="418502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HSV</a:t>
            </a:r>
            <a:endParaRPr lang="en-US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191000" y="4873543"/>
            <a:ext cx="4074724" cy="1683652"/>
            <a:chOff x="-20805" y="1509754"/>
            <a:chExt cx="7014081" cy="2898178"/>
          </a:xfrm>
        </p:grpSpPr>
        <p:pic>
          <p:nvPicPr>
            <p:cNvPr id="19" name="Picture 7" descr="http://upload.wikimedia.org/wikipedia/commons/thumb/5/53/YCbCr-CbCr_Y0.png/120px-YCbCr-CbCr_Y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2" y="2057400"/>
              <a:ext cx="1828800" cy="1828802"/>
            </a:xfrm>
            <a:prstGeom prst="rect">
              <a:avLst/>
            </a:prstGeom>
            <a:noFill/>
          </p:spPr>
        </p:pic>
        <p:pic>
          <p:nvPicPr>
            <p:cNvPr id="20" name="Picture 9" descr="http://upload.wikimedia.org/wikipedia/commons/thumb/9/91/YCbCr-CbCr_Y50.png/120px-YCbCr-CbCr_Y5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95602" y="2057400"/>
              <a:ext cx="1828798" cy="1828800"/>
            </a:xfrm>
            <a:prstGeom prst="rect">
              <a:avLst/>
            </a:prstGeom>
            <a:noFill/>
          </p:spPr>
        </p:pic>
        <p:pic>
          <p:nvPicPr>
            <p:cNvPr id="21" name="Picture 11" descr="http://upload.wikimedia.org/wikipedia/commons/thumb/0/08/YCbCr-CbCr_Y100.png/120px-YCbCr-CbCr_Y100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64479" y="2089667"/>
              <a:ext cx="1828797" cy="18288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214459" y="1509754"/>
              <a:ext cx="60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Y=0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63706" y="1509754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Y=0.5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89057" y="1515762"/>
              <a:ext cx="60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Y=1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85802" y="40386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95402" y="403860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Cb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-342898" y="29337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20805" y="28194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</a:t>
              </a:r>
              <a:endParaRPr lang="en-US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936792" y="44312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YCbCr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990600"/>
            <a:ext cx="342423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6219825"/>
            <a:ext cx="3830637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Histograms</a:t>
            </a:r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5165725" y="53736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grpSp>
        <p:nvGrpSpPr>
          <p:cNvPr id="244750" name="Group 14"/>
          <p:cNvGrpSpPr>
            <a:grpSpLocks/>
          </p:cNvGrpSpPr>
          <p:nvPr/>
        </p:nvGrpSpPr>
        <p:grpSpPr bwMode="auto">
          <a:xfrm>
            <a:off x="5638800" y="2438400"/>
            <a:ext cx="2590800" cy="1524000"/>
            <a:chOff x="3552" y="1536"/>
            <a:chExt cx="1632" cy="960"/>
          </a:xfrm>
        </p:grpSpPr>
        <p:sp>
          <p:nvSpPr>
            <p:cNvPr id="244746" name="Rectangle 10"/>
            <p:cNvSpPr>
              <a:spLocks noChangeArrowheads="1"/>
            </p:cNvSpPr>
            <p:nvPr/>
          </p:nvSpPr>
          <p:spPr bwMode="auto">
            <a:xfrm>
              <a:off x="3552" y="1584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47" name="Rectangle 11"/>
            <p:cNvSpPr>
              <a:spLocks noChangeArrowheads="1"/>
            </p:cNvSpPr>
            <p:nvPr/>
          </p:nvSpPr>
          <p:spPr bwMode="auto">
            <a:xfrm>
              <a:off x="4080" y="2208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48" name="Rectangle 12"/>
            <p:cNvSpPr>
              <a:spLocks noChangeArrowheads="1"/>
            </p:cNvSpPr>
            <p:nvPr/>
          </p:nvSpPr>
          <p:spPr bwMode="auto">
            <a:xfrm>
              <a:off x="4512" y="1536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49" name="Rectangle 13"/>
            <p:cNvSpPr>
              <a:spLocks noChangeArrowheads="1"/>
            </p:cNvSpPr>
            <p:nvPr/>
          </p:nvSpPr>
          <p:spPr bwMode="auto">
            <a:xfrm>
              <a:off x="4992" y="1920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9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 enhancement / balancing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Gamma correction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Histogram equalization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7570"/>
            <a:ext cx="3413437" cy="242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752600" y="2400914"/>
                <a:ext cx="3002681" cy="693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sz="4000" b="0" i="0" baseline="-25000" smtClean="0">
                          <a:latin typeface="Cambria Math"/>
                        </a:rPr>
                        <m:t>new</m:t>
                      </m:r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4000" b="0" i="1" baseline="30000" smtClean="0"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4000" baseline="30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400914"/>
                <a:ext cx="3002681" cy="6937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1"/>
          <a:stretch>
            <a:fillRect/>
          </a:stretch>
        </p:blipFill>
        <p:spPr bwMode="auto">
          <a:xfrm>
            <a:off x="5129842" y="3920705"/>
            <a:ext cx="3037125" cy="231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407180" y="6237156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Cumulative Histograms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00200" y="4572000"/>
            <a:ext cx="2638770" cy="203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0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Linear filtering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think of filtering as </a:t>
            </a:r>
          </a:p>
          <a:p>
            <a:pPr lvl="1"/>
            <a:r>
              <a:rPr lang="en-US" dirty="0" smtClean="0"/>
              <a:t>A function in the spatial domain (e.g., compute average of each 3x3 window)</a:t>
            </a:r>
          </a:p>
          <a:p>
            <a:pPr lvl="1"/>
            <a:r>
              <a:rPr lang="en-US" dirty="0" smtClean="0"/>
              <a:t>Template matching </a:t>
            </a:r>
          </a:p>
          <a:p>
            <a:pPr lvl="1"/>
            <a:r>
              <a:rPr lang="en-US" dirty="0" smtClean="0"/>
              <a:t>Modifying the frequency of the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/>
              <a:t>Camera models and Geometry</a:t>
            </a:r>
          </a:p>
          <a:p>
            <a:pPr lvl="1"/>
            <a:r>
              <a:rPr lang="en-US" sz="1600" dirty="0" smtClean="0"/>
              <a:t>Pinhole model: diagram, intrinsic/extrinsic matrices, camera center (or center of projection), image plane</a:t>
            </a:r>
          </a:p>
          <a:p>
            <a:pPr lvl="1"/>
            <a:r>
              <a:rPr lang="en-US" sz="1600" dirty="0" smtClean="0"/>
              <a:t>Focal length, depth of field, field of view, aperture size</a:t>
            </a:r>
          </a:p>
          <a:p>
            <a:pPr lvl="1"/>
            <a:r>
              <a:rPr lang="en-US" sz="1600" dirty="0" smtClean="0"/>
              <a:t>Vanishing points and vanishing lines (what they are, how to find them)</a:t>
            </a:r>
          </a:p>
          <a:p>
            <a:pPr lvl="1"/>
            <a:r>
              <a:rPr lang="en-US" sz="1600" dirty="0" smtClean="0"/>
              <a:t>Measuring relative lengths based on vanishing points and horizon</a:t>
            </a:r>
          </a:p>
          <a:p>
            <a:r>
              <a:rPr lang="en-US" sz="2000" dirty="0" smtClean="0"/>
              <a:t>Interest points</a:t>
            </a:r>
          </a:p>
          <a:p>
            <a:pPr lvl="1"/>
            <a:r>
              <a:rPr lang="en-US" sz="1600" dirty="0" smtClean="0"/>
              <a:t>Trade-offs between repeatability and distinctiveness for detectors and descriptors</a:t>
            </a:r>
          </a:p>
          <a:p>
            <a:pPr lvl="1"/>
            <a:r>
              <a:rPr lang="en-US" sz="1600" dirty="0" smtClean="0"/>
              <a:t>Harris (corner) detectors and Difference of Gaussian (blob) detectors</a:t>
            </a:r>
          </a:p>
          <a:p>
            <a:pPr lvl="1"/>
            <a:r>
              <a:rPr lang="en-US" sz="1600" dirty="0" smtClean="0"/>
              <a:t>SIFT representation: what transformations is it robust to or not robust to</a:t>
            </a:r>
          </a:p>
          <a:p>
            <a:r>
              <a:rPr lang="en-US" sz="2000" dirty="0" smtClean="0"/>
              <a:t>Image stitching</a:t>
            </a:r>
          </a:p>
          <a:p>
            <a:pPr lvl="1"/>
            <a:r>
              <a:rPr lang="en-US" sz="1600" dirty="0" smtClean="0"/>
              <a:t>Solving for </a:t>
            </a:r>
            <a:r>
              <a:rPr lang="en-US" sz="1600" dirty="0" err="1" smtClean="0"/>
              <a:t>homography</a:t>
            </a:r>
            <a:endParaRPr lang="en-US" sz="1600" dirty="0" smtClean="0"/>
          </a:p>
          <a:p>
            <a:pPr lvl="1"/>
            <a:r>
              <a:rPr lang="en-US" sz="1600" dirty="0" smtClean="0"/>
              <a:t>RANSAC for robust detection of inliers</a:t>
            </a:r>
          </a:p>
          <a:p>
            <a:r>
              <a:rPr lang="en-US" sz="2000" dirty="0"/>
              <a:t>Object recognition and search</a:t>
            </a:r>
          </a:p>
          <a:p>
            <a:pPr lvl="1"/>
            <a:r>
              <a:rPr lang="en-US" sz="1600" dirty="0"/>
              <a:t>Use of “visual words” to speed search</a:t>
            </a:r>
          </a:p>
          <a:p>
            <a:pPr lvl="1"/>
            <a:r>
              <a:rPr lang="en-US" sz="1600" dirty="0"/>
              <a:t>Idea of geometric verification to check that  points have consistent </a:t>
            </a:r>
            <a:r>
              <a:rPr lang="en-US" sz="1600" dirty="0" smtClean="0"/>
              <a:t>geometry</a:t>
            </a:r>
          </a:p>
          <a:p>
            <a:r>
              <a:rPr lang="en-US" sz="2000" dirty="0" smtClean="0"/>
              <a:t>Other camera systems</a:t>
            </a:r>
          </a:p>
          <a:p>
            <a:pPr lvl="1"/>
            <a:r>
              <a:rPr lang="en-US" sz="1600" dirty="0" smtClean="0"/>
              <a:t>Kinect, </a:t>
            </a:r>
            <a:r>
              <a:rPr lang="en-US" sz="1600" dirty="0" err="1" smtClean="0"/>
              <a:t>lightfield</a:t>
            </a:r>
            <a:r>
              <a:rPr lang="en-US" sz="1600" dirty="0" smtClean="0"/>
              <a:t> camera, synthetic aperture --- how do they work?</a:t>
            </a:r>
            <a:endParaRPr lang="en-US" sz="1600" dirty="0"/>
          </a:p>
          <a:p>
            <a:endParaRPr lang="en-US" sz="2000" dirty="0" smtClean="0"/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in spatial domain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filter over image and take dot product at each position</a:t>
            </a:r>
          </a:p>
          <a:p>
            <a:pPr lvl="1">
              <a:buNone/>
            </a:pPr>
            <a:endParaRPr lang="en-US" sz="3200" dirty="0" smtClean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4318000" y="3352798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27"/>
          <p:cNvSpPr>
            <a:spLocks noChangeArrowheads="1"/>
          </p:cNvSpPr>
          <p:nvPr/>
        </p:nvSpPr>
        <p:spPr bwMode="auto">
          <a:xfrm>
            <a:off x="5765800" y="5410198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Group 128"/>
          <p:cNvGraphicFramePr>
            <a:graphicFrameLocks noGrp="1"/>
          </p:cNvGraphicFramePr>
          <p:nvPr/>
        </p:nvGraphicFramePr>
        <p:xfrm>
          <a:off x="304800" y="3354386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252"/>
          <p:cNvSpPr>
            <a:spLocks noChangeArrowheads="1"/>
          </p:cNvSpPr>
          <p:nvPr/>
        </p:nvSpPr>
        <p:spPr bwMode="auto">
          <a:xfrm>
            <a:off x="1406525" y="5092698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381"/>
          <p:cNvGraphicFramePr>
            <a:graphicFrameLocks noChangeAspect="1"/>
          </p:cNvGraphicFramePr>
          <p:nvPr/>
        </p:nvGraphicFramePr>
        <p:xfrm>
          <a:off x="4572001" y="2683712"/>
          <a:ext cx="990600" cy="613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2" name="Equation" r:id="rId4" imgW="330120" imgH="203040" progId="Equation.3">
                  <p:embed/>
                </p:oleObj>
              </mc:Choice>
              <mc:Fallback>
                <p:oleObj name="Equation" r:id="rId4" imgW="330120" imgH="20304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1" y="2683712"/>
                        <a:ext cx="990600" cy="613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81"/>
          <p:cNvGraphicFramePr>
            <a:graphicFrameLocks noChangeAspect="1"/>
          </p:cNvGraphicFramePr>
          <p:nvPr/>
        </p:nvGraphicFramePr>
        <p:xfrm>
          <a:off x="0" y="2819400"/>
          <a:ext cx="964339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3" name="Equation" r:id="rId6" imgW="355320" imgH="203040" progId="Equation.3">
                  <p:embed/>
                </p:oleObj>
              </mc:Choice>
              <mc:Fallback>
                <p:oleObj name="Equation" r:id="rId6" imgW="35532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19400"/>
                        <a:ext cx="964339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7696200" y="2209800"/>
            <a:ext cx="1143000" cy="973138"/>
            <a:chOff x="3799" y="2064"/>
            <a:chExt cx="1433" cy="1136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" name="Object 26"/>
          <p:cNvGraphicFramePr>
            <a:graphicFrameLocks noChangeAspect="1"/>
          </p:cNvGraphicFramePr>
          <p:nvPr/>
        </p:nvGraphicFramePr>
        <p:xfrm>
          <a:off x="6629400" y="2438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" name="Equation" r:id="rId9" imgW="368280" imgH="203040" progId="Equation.3">
                  <p:embed/>
                </p:oleObj>
              </mc:Choice>
              <mc:Fallback>
                <p:oleObj name="Equation" r:id="rId9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438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810250" y="5418136"/>
            <a:ext cx="32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spatial domain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in frequency domain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be faster than filtering in spatial domain (for large filters)</a:t>
            </a:r>
          </a:p>
          <a:p>
            <a:endParaRPr lang="en-US" dirty="0" smtClean="0"/>
          </a:p>
          <a:p>
            <a:r>
              <a:rPr lang="en-US" dirty="0" smtClean="0"/>
              <a:t>Can help understand effect of filter</a:t>
            </a:r>
          </a:p>
          <a:p>
            <a:endParaRPr lang="en-US" dirty="0" smtClean="0"/>
          </a:p>
          <a:p>
            <a:r>
              <a:rPr lang="en-US" dirty="0" smtClean="0"/>
              <a:t>Algorithm: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Convert image and filter to </a:t>
            </a:r>
            <a:r>
              <a:rPr lang="en-US" dirty="0" err="1" smtClean="0"/>
              <a:t>fft</a:t>
            </a:r>
            <a:r>
              <a:rPr lang="en-US" dirty="0" smtClean="0"/>
              <a:t> (fft2 in </a:t>
            </a:r>
            <a:r>
              <a:rPr lang="en-US" dirty="0" err="1" smtClean="0"/>
              <a:t>matlab</a:t>
            </a:r>
            <a:r>
              <a:rPr lang="en-US" dirty="0" smtClean="0"/>
              <a:t>)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err="1" smtClean="0"/>
              <a:t>Pointwise</a:t>
            </a:r>
            <a:r>
              <a:rPr lang="en-US" dirty="0" smtClean="0"/>
              <a:t>-multiply </a:t>
            </a:r>
            <a:r>
              <a:rPr lang="en-US" dirty="0" err="1" smtClean="0"/>
              <a:t>ffts</a:t>
            </a: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Convert result to spatial domain with ifft2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in frequency domain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81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2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3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in frequency domain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Linear filters for basic processing</a:t>
            </a:r>
          </a:p>
          <a:p>
            <a:pPr lvl="1"/>
            <a:r>
              <a:rPr lang="en-US" sz="3200" smtClean="0"/>
              <a:t>Edge filter (high-pass)</a:t>
            </a:r>
          </a:p>
          <a:p>
            <a:pPr lvl="1"/>
            <a:r>
              <a:rPr lang="en-US" sz="3200" smtClean="0"/>
              <a:t>Gaussian filter (low-pass)</a:t>
            </a:r>
          </a:p>
          <a:p>
            <a:pPr lvl="1"/>
            <a:endParaRPr lang="en-US" sz="320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7315200" y="4495800"/>
          <a:ext cx="13144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Photo Editor Photo" r:id="rId3" imgW="4133333" imgH="2905531" progId="MSPhotoEd.3">
                  <p:embed/>
                </p:oleObj>
              </mc:Choice>
              <mc:Fallback>
                <p:oleObj name="Photo Editor Photo" r:id="rId3" imgW="4133333" imgH="290553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495800"/>
                        <a:ext cx="13144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00788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752725"/>
            <a:ext cx="100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 cstate="print"/>
          <a:srcRect l="39873" t="14542" r="38863" b="47655"/>
          <a:stretch>
            <a:fillRect/>
          </a:stretch>
        </p:blipFill>
        <p:spPr bwMode="auto">
          <a:xfrm>
            <a:off x="685800" y="32766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0" y="6259513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6" cstate="print"/>
          <a:srcRect l="40083" t="14822" r="38849" b="47720"/>
          <a:stretch>
            <a:fillRect/>
          </a:stretch>
        </p:blipFill>
        <p:spPr bwMode="auto">
          <a:xfrm>
            <a:off x="4114800" y="3352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0" y="54102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1355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does the Gaussian give a nice smooth image, but the square filter give edgy artifacts?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9812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19812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0" y="19812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36872" name="TextBox 8"/>
          <p:cNvSpPr txBox="1">
            <a:spLocks noChangeArrowheads="1"/>
          </p:cNvSpPr>
          <p:nvPr/>
        </p:nvSpPr>
        <p:spPr bwMode="auto">
          <a:xfrm>
            <a:off x="4648200" y="198120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Box filter</a:t>
            </a:r>
          </a:p>
        </p:txBody>
      </p:sp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3352800" y="0"/>
            <a:ext cx="1641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0001" b="3999"/>
          <a:stretch>
            <a:fillRect/>
          </a:stretch>
        </p:blipFill>
        <p:spPr bwMode="auto">
          <a:xfrm>
            <a:off x="0" y="2133600"/>
            <a:ext cx="89789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7"/>
          <p:cNvSpPr txBox="1">
            <a:spLocks noChangeArrowheads="1"/>
          </p:cNvSpPr>
          <p:nvPr/>
        </p:nvSpPr>
        <p:spPr bwMode="auto">
          <a:xfrm>
            <a:off x="3657600" y="1524000"/>
            <a:ext cx="1485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 l="4601" t="9814" r="3384" b="5122"/>
          <a:stretch>
            <a:fillRect/>
          </a:stretch>
        </p:blipFill>
        <p:spPr bwMode="auto">
          <a:xfrm>
            <a:off x="228600" y="2133600"/>
            <a:ext cx="8686800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7"/>
          <p:cNvSpPr txBox="1">
            <a:spLocks noChangeArrowheads="1"/>
          </p:cNvSpPr>
          <p:nvPr/>
        </p:nvSpPr>
        <p:spPr bwMode="auto">
          <a:xfrm>
            <a:off x="3657600" y="1524000"/>
            <a:ext cx="148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Box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Use filtering to find pixels that have at least three white pixels among the 8 surrounding pixels (assume a binary image)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Write down a filter that will compute the following function</a:t>
            </a:r>
          </a:p>
          <a:p>
            <a:pPr marL="514350" indent="-514350" eaLnBrk="1" hangingPunct="1">
              <a:buFont typeface="Arial" pitchFamily="34" charset="0"/>
              <a:buNone/>
            </a:pPr>
            <a:r>
              <a:rPr lang="en-US" dirty="0" smtClean="0"/>
              <a:t>	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y,x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 = -0.5*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(y+1,x)+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y,x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)-0.5*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(y-1,x) 					for each x, y</a:t>
            </a:r>
          </a:p>
          <a:p>
            <a:pPr marL="514350" indent="-514350" eaLnBrk="1" hangingPunct="1">
              <a:buFont typeface="Arial" pitchFamily="34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21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pPr marL="514350" indent="-514350" eaLnBrk="1" hangingPunct="1">
              <a:buFont typeface="Arial" pitchFamily="34" charset="0"/>
              <a:buNone/>
            </a:pPr>
            <a:r>
              <a:rPr lang="en-US" smtClean="0"/>
              <a:t>3.  Fill in the blanks:</a:t>
            </a:r>
          </a:p>
        </p:txBody>
      </p:sp>
      <p:pic>
        <p:nvPicPr>
          <p:cNvPr id="4101" name="Picture 3" descr="C:\Users\Hoiem\Documents\Classes\Computational Photography - Fall 2010\lectures\figs\filters\fil_pairs\sobel_gaus.png"/>
          <p:cNvPicPr>
            <a:picLocks noChangeAspect="1" noChangeArrowheads="1"/>
          </p:cNvPicPr>
          <p:nvPr/>
        </p:nvPicPr>
        <p:blipFill>
          <a:blip r:embed="rId3" cstate="print"/>
          <a:srcRect l="15788" t="3510" r="14474" b="3510"/>
          <a:stretch>
            <a:fillRect/>
          </a:stretch>
        </p:blipFill>
        <p:spPr bwMode="auto">
          <a:xfrm>
            <a:off x="7086600" y="10668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C:\Users\Hoiem\Documents\Classes\Computational Photography - Fall 2010\lectures\figs\filters\fil_pairs\fil_sobel.png"/>
          <p:cNvPicPr>
            <a:picLocks noChangeAspect="1" noChangeArrowheads="1"/>
          </p:cNvPicPr>
          <p:nvPr/>
        </p:nvPicPr>
        <p:blipFill>
          <a:blip r:embed="rId4" cstate="print"/>
          <a:srcRect l="16667" t="4167" r="13542" b="4167"/>
          <a:stretch>
            <a:fillRect/>
          </a:stretch>
        </p:blipFill>
        <p:spPr bwMode="auto">
          <a:xfrm>
            <a:off x="7391400" y="2667000"/>
            <a:ext cx="5905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C:\Users\Hoiem\Documents\Classes\Computational Photography - Fall 2010\lectures\figs\filters\fil_pairs\fil_gaus.png"/>
          <p:cNvPicPr>
            <a:picLocks noChangeAspect="1" noChangeArrowheads="1"/>
          </p:cNvPicPr>
          <p:nvPr/>
        </p:nvPicPr>
        <p:blipFill>
          <a:blip r:embed="rId5" cstate="print"/>
          <a:srcRect l="17708" t="5556" r="16667" b="6944"/>
          <a:stretch>
            <a:fillRect/>
          </a:stretch>
        </p:blipFill>
        <p:spPr bwMode="auto">
          <a:xfrm>
            <a:off x="7086600" y="3733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C:\Users\Hoiem\Documents\Classes\Computational Photography - Fall 2010\lectures\figs\filters\fil_pairs\im_shif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657600"/>
            <a:ext cx="23891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C:\Users\Hoiem\Documents\Classes\Computational Photography - Fall 2010\lectures\figs\filters\fil_pairs\im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5257800"/>
            <a:ext cx="21336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Box 11"/>
          <p:cNvSpPr txBox="1">
            <a:spLocks noChangeArrowheads="1"/>
          </p:cNvSpPr>
          <p:nvPr/>
        </p:nvSpPr>
        <p:spPr bwMode="auto">
          <a:xfrm>
            <a:off x="4038600" y="838200"/>
            <a:ext cx="25812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a) _ = D * B 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b) A = _ * _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c) F = D * _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d) _ = D *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endParaRPr lang="en-US" sz="2800" dirty="0"/>
          </a:p>
        </p:txBody>
      </p:sp>
      <p:sp>
        <p:nvSpPr>
          <p:cNvPr id="4107" name="TextBox 12"/>
          <p:cNvSpPr txBox="1">
            <a:spLocks noChangeArrowheads="1"/>
          </p:cNvSpPr>
          <p:nvPr/>
        </p:nvSpPr>
        <p:spPr bwMode="auto">
          <a:xfrm>
            <a:off x="6858000" y="9906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108" name="TextBox 13"/>
          <p:cNvSpPr txBox="1">
            <a:spLocks noChangeArrowheads="1"/>
          </p:cNvSpPr>
          <p:nvPr/>
        </p:nvSpPr>
        <p:spPr bwMode="auto">
          <a:xfrm>
            <a:off x="7162800" y="26670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109" name="TextBox 14"/>
          <p:cNvSpPr txBox="1">
            <a:spLocks noChangeArrowheads="1"/>
          </p:cNvSpPr>
          <p:nvPr/>
        </p:nvSpPr>
        <p:spPr bwMode="auto">
          <a:xfrm>
            <a:off x="6781800" y="3733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4110" name="TextBox 15"/>
          <p:cNvSpPr txBox="1">
            <a:spLocks noChangeArrowheads="1"/>
          </p:cNvSpPr>
          <p:nvPr/>
        </p:nvSpPr>
        <p:spPr bwMode="auto">
          <a:xfrm>
            <a:off x="6324600" y="51816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pic>
        <p:nvPicPr>
          <p:cNvPr id="4111" name="Picture 8" descr="C:\Users\Hoiem\Documents\Classes\Computational Photography - Fall 2010\lectures\figs\filters\fil_pairs\fil_shift.png"/>
          <p:cNvPicPr>
            <a:picLocks noChangeAspect="1" noChangeArrowheads="1"/>
          </p:cNvPicPr>
          <p:nvPr/>
        </p:nvPicPr>
        <p:blipFill>
          <a:blip r:embed="rId8" cstate="print"/>
          <a:srcRect l="9375" t="41667" r="7292" b="41666"/>
          <a:stretch>
            <a:fillRect/>
          </a:stretch>
        </p:blipFill>
        <p:spPr bwMode="auto">
          <a:xfrm>
            <a:off x="533400" y="2971800"/>
            <a:ext cx="2438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Box 17"/>
          <p:cNvSpPr txBox="1">
            <a:spLocks noChangeArrowheads="1"/>
          </p:cNvSpPr>
          <p:nvPr/>
        </p:nvSpPr>
        <p:spPr bwMode="auto">
          <a:xfrm>
            <a:off x="228600" y="292735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pic>
        <p:nvPicPr>
          <p:cNvPr id="4113" name="Picture 9" descr="C:\Users\Hoiem\Documents\Classes\Computational Photography - Fall 2010\lectures\figs\filters\fil_pairs\im_ga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5257800"/>
            <a:ext cx="19113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Box 19"/>
          <p:cNvSpPr txBox="1">
            <a:spLocks noChangeArrowheads="1"/>
          </p:cNvSpPr>
          <p:nvPr/>
        </p:nvSpPr>
        <p:spPr bwMode="auto">
          <a:xfrm>
            <a:off x="152400" y="3810000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pic>
        <p:nvPicPr>
          <p:cNvPr id="4115" name="Picture 10" descr="C:\Users\Hoiem\Documents\Classes\Computational Photography - Fall 2010\lectures\figs\filters\fil_pairs\im_sobel.png"/>
          <p:cNvPicPr>
            <a:picLocks noChangeAspect="1" noChangeArrowheads="1"/>
          </p:cNvPicPr>
          <p:nvPr/>
        </p:nvPicPr>
        <p:blipFill>
          <a:blip r:embed="rId10" cstate="print"/>
          <a:srcRect l="9375" t="13889" r="8333" b="13889"/>
          <a:stretch>
            <a:fillRect/>
          </a:stretch>
        </p:blipFill>
        <p:spPr bwMode="auto">
          <a:xfrm>
            <a:off x="3429000" y="3352800"/>
            <a:ext cx="26670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Box 21"/>
          <p:cNvSpPr txBox="1">
            <a:spLocks noChangeArrowheads="1"/>
          </p:cNvSpPr>
          <p:nvPr/>
        </p:nvSpPr>
        <p:spPr bwMode="auto">
          <a:xfrm>
            <a:off x="3200400" y="3352800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4117" name="TextBox 22"/>
          <p:cNvSpPr txBox="1">
            <a:spLocks noChangeArrowheads="1"/>
          </p:cNvSpPr>
          <p:nvPr/>
        </p:nvSpPr>
        <p:spPr bwMode="auto">
          <a:xfrm>
            <a:off x="76200" y="5257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pic>
        <p:nvPicPr>
          <p:cNvPr id="4118" name="Picture 11" descr="C:\Users\Hoiem\Documents\Classes\Computational Photography - Fall 2010\lectures\figs\filters\fil_pairs\im_im.png"/>
          <p:cNvPicPr>
            <a:picLocks noChangeAspect="1" noChangeArrowheads="1"/>
          </p:cNvPicPr>
          <p:nvPr/>
        </p:nvPicPr>
        <p:blipFill>
          <a:blip r:embed="rId11" cstate="print"/>
          <a:srcRect l="7292" t="12500" r="7292" b="12500"/>
          <a:stretch>
            <a:fillRect/>
          </a:stretch>
        </p:blipFill>
        <p:spPr bwMode="auto">
          <a:xfrm>
            <a:off x="3505200" y="5181600"/>
            <a:ext cx="2546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9" name="TextBox 24"/>
          <p:cNvSpPr txBox="1">
            <a:spLocks noChangeArrowheads="1"/>
          </p:cNvSpPr>
          <p:nvPr/>
        </p:nvSpPr>
        <p:spPr bwMode="auto">
          <a:xfrm>
            <a:off x="3200400" y="52578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5867400" y="609600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2" name="TextBox 27"/>
          <p:cNvSpPr txBox="1">
            <a:spLocks noChangeArrowheads="1"/>
          </p:cNvSpPr>
          <p:nvPr/>
        </p:nvSpPr>
        <p:spPr bwMode="auto">
          <a:xfrm>
            <a:off x="6019800" y="304800"/>
            <a:ext cx="197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Filtering Operator</a:t>
            </a:r>
          </a:p>
        </p:txBody>
      </p:sp>
    </p:spTree>
    <p:extLst>
      <p:ext uri="{BB962C8B-B14F-4D97-AF65-F5344CB8AC3E}">
        <p14:creationId xmlns:p14="http://schemas.microsoft.com/office/powerpoint/2010/main" val="4241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for Midterm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Roughly 80% is related to topics in bold (linear filtering, warping, camera models, lighting, and geometry)</a:t>
            </a:r>
          </a:p>
          <a:p>
            <a:r>
              <a:rPr lang="en-US" dirty="0" smtClean="0"/>
              <a:t>No book, no notes, no computers/calculators allowed</a:t>
            </a:r>
          </a:p>
          <a:p>
            <a:r>
              <a:rPr lang="en-US" dirty="0" smtClean="0"/>
              <a:t>Bring a pencil or pen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mtClean="0"/>
              <a:t>Match the spatial domain image to the Fourier magnitude image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 cstate="print"/>
          <a:srcRect l="12308" t="45232" r="61539" b="12923"/>
          <a:stretch>
            <a:fillRect/>
          </a:stretch>
        </p:blipFill>
        <p:spPr bwMode="auto">
          <a:xfrm>
            <a:off x="685800" y="5257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/>
          <p:cNvPicPr>
            <a:picLocks noChangeArrowheads="1"/>
          </p:cNvPicPr>
          <p:nvPr/>
        </p:nvPicPr>
        <p:blipFill>
          <a:blip r:embed="rId4" cstate="print"/>
          <a:srcRect l="50603" t="52437" r="24097" b="18646"/>
          <a:stretch>
            <a:fillRect/>
          </a:stretch>
        </p:blipFill>
        <p:spPr bwMode="auto">
          <a:xfrm>
            <a:off x="3581400" y="2590800"/>
            <a:ext cx="14478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"/>
          <p:cNvPicPr>
            <a:picLocks noChangeArrowheads="1"/>
          </p:cNvPicPr>
          <p:nvPr/>
        </p:nvPicPr>
        <p:blipFill>
          <a:blip r:embed="rId5" cstate="print"/>
          <a:srcRect l="6902" t="17175" r="61354" b="6760"/>
          <a:stretch>
            <a:fillRect/>
          </a:stretch>
        </p:blipFill>
        <p:spPr bwMode="auto">
          <a:xfrm>
            <a:off x="1600200" y="426720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6" cstate="print"/>
          <a:srcRect l="29167" t="8333" r="26042" b="12500"/>
          <a:stretch>
            <a:fillRect/>
          </a:stretch>
        </p:blipFill>
        <p:spPr bwMode="auto">
          <a:xfrm>
            <a:off x="1828800" y="25146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7" cstate="print"/>
          <a:srcRect l="41473" t="65628" r="43102" b="6952"/>
          <a:stretch>
            <a:fillRect/>
          </a:stretch>
        </p:blipFill>
        <p:spPr bwMode="auto">
          <a:xfrm>
            <a:off x="304800" y="2514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"/>
          <p:cNvPicPr>
            <a:picLocks noChangeAspect="1" noChangeArrowheads="1"/>
          </p:cNvPicPr>
          <p:nvPr/>
        </p:nvPicPr>
        <p:blipFill>
          <a:blip r:embed="rId8" cstate="print"/>
          <a:srcRect l="41586" t="14526" r="37196" b="49263"/>
          <a:stretch>
            <a:fillRect/>
          </a:stretch>
        </p:blipFill>
        <p:spPr bwMode="auto">
          <a:xfrm>
            <a:off x="5943600" y="5257800"/>
            <a:ext cx="873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3" descr="C:\Users\Hoiem\Documents\Classes\Computational Photography - Fall 2010\lectures\demos\fftims\se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9530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4" descr="C:\Users\Hoiem\Documents\Classes\Computational Photography - Fall 2010\lectures\demos\fftims\sea_fft.png"/>
          <p:cNvPicPr>
            <a:picLocks noChangeArrowheads="1"/>
          </p:cNvPicPr>
          <p:nvPr/>
        </p:nvPicPr>
        <p:blipFill>
          <a:blip r:embed="rId10" cstate="print"/>
          <a:srcRect l="13542" t="9721" r="10417" b="13889"/>
          <a:stretch>
            <a:fillRect/>
          </a:stretch>
        </p:blipFill>
        <p:spPr bwMode="auto">
          <a:xfrm>
            <a:off x="5410200" y="26670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5" descr="C:\Users\Hoiem\Documents\Classes\Computational Photography - Fall 2010\lectures\demos\fftims\beijin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48006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6" descr="C:\Users\Hoiem\Documents\Classes\Computational Photography - Fall 2010\lectures\demos\fftims\beijing_fft.png"/>
          <p:cNvPicPr>
            <a:picLocks noChangeArrowheads="1"/>
          </p:cNvPicPr>
          <p:nvPr/>
        </p:nvPicPr>
        <p:blipFill>
          <a:blip r:embed="rId12" cstate="print"/>
          <a:srcRect l="13542" t="11111" r="10417" b="13889"/>
          <a:stretch>
            <a:fillRect/>
          </a:stretch>
        </p:blipFill>
        <p:spPr bwMode="auto">
          <a:xfrm>
            <a:off x="7086600" y="26670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TextBox 14"/>
          <p:cNvSpPr txBox="1">
            <a:spLocks noChangeArrowheads="1"/>
          </p:cNvSpPr>
          <p:nvPr/>
        </p:nvSpPr>
        <p:spPr bwMode="auto">
          <a:xfrm>
            <a:off x="762000" y="22209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5136" name="TextBox 15"/>
          <p:cNvSpPr txBox="1">
            <a:spLocks noChangeArrowheads="1"/>
          </p:cNvSpPr>
          <p:nvPr/>
        </p:nvSpPr>
        <p:spPr bwMode="auto">
          <a:xfrm>
            <a:off x="7543800" y="2286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5137" name="TextBox 17"/>
          <p:cNvSpPr txBox="1">
            <a:spLocks noChangeArrowheads="1"/>
          </p:cNvSpPr>
          <p:nvPr/>
        </p:nvSpPr>
        <p:spPr bwMode="auto">
          <a:xfrm>
            <a:off x="5943600" y="2286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5138" name="TextBox 18"/>
          <p:cNvSpPr txBox="1">
            <a:spLocks noChangeArrowheads="1"/>
          </p:cNvSpPr>
          <p:nvPr/>
        </p:nvSpPr>
        <p:spPr bwMode="auto">
          <a:xfrm>
            <a:off x="838200" y="45720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5139" name="TextBox 19"/>
          <p:cNvSpPr txBox="1">
            <a:spLocks noChangeArrowheads="1"/>
          </p:cNvSpPr>
          <p:nvPr/>
        </p:nvSpPr>
        <p:spPr bwMode="auto">
          <a:xfrm>
            <a:off x="4191000" y="2209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5140" name="TextBox 20"/>
          <p:cNvSpPr txBox="1">
            <a:spLocks noChangeArrowheads="1"/>
          </p:cNvSpPr>
          <p:nvPr/>
        </p:nvSpPr>
        <p:spPr bwMode="auto">
          <a:xfrm>
            <a:off x="2362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5142" name="TextBox 22"/>
          <p:cNvSpPr txBox="1">
            <a:spLocks noChangeArrowheads="1"/>
          </p:cNvSpPr>
          <p:nvPr/>
        </p:nvSpPr>
        <p:spPr bwMode="auto">
          <a:xfrm>
            <a:off x="4572000" y="4495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5143" name="TextBox 23"/>
          <p:cNvSpPr txBox="1">
            <a:spLocks noChangeArrowheads="1"/>
          </p:cNvSpPr>
          <p:nvPr/>
        </p:nvSpPr>
        <p:spPr bwMode="auto">
          <a:xfrm>
            <a:off x="2362200" y="3886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5144" name="TextBox 24"/>
          <p:cNvSpPr txBox="1">
            <a:spLocks noChangeArrowheads="1"/>
          </p:cNvSpPr>
          <p:nvPr/>
        </p:nvSpPr>
        <p:spPr bwMode="auto">
          <a:xfrm>
            <a:off x="6248400" y="48006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5145" name="TextBox 26"/>
          <p:cNvSpPr txBox="1">
            <a:spLocks noChangeArrowheads="1"/>
          </p:cNvSpPr>
          <p:nvPr/>
        </p:nvSpPr>
        <p:spPr bwMode="auto">
          <a:xfrm>
            <a:off x="7848600" y="44958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018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Template matching (SSD or Normxcorr2)</a:t>
            </a:r>
          </a:p>
          <a:p>
            <a:pPr lvl="1"/>
            <a:r>
              <a:rPr lang="en-US" dirty="0" smtClean="0"/>
              <a:t>SSD can be done with linear filters, is sensitive to overall intensity</a:t>
            </a:r>
          </a:p>
          <a:p>
            <a:pPr lvl="1"/>
            <a:r>
              <a:rPr lang="en-US" dirty="0" smtClean="0"/>
              <a:t>Basis for object detection</a:t>
            </a:r>
          </a:p>
          <a:p>
            <a:r>
              <a:rPr lang="en-US" dirty="0" smtClean="0"/>
              <a:t>Gaussian pyramid</a:t>
            </a:r>
          </a:p>
          <a:p>
            <a:pPr lvl="1"/>
            <a:r>
              <a:rPr lang="en-US" dirty="0" smtClean="0"/>
              <a:t>Coarse-to-fine search, multi-scale detection</a:t>
            </a:r>
          </a:p>
          <a:p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  <a:p>
            <a:pPr lvl="1"/>
            <a:r>
              <a:rPr lang="en-US" dirty="0" smtClean="0"/>
              <a:t>Can be used for blending</a:t>
            </a:r>
          </a:p>
          <a:p>
            <a:pPr lvl="1"/>
            <a:r>
              <a:rPr lang="en-US" dirty="0" smtClean="0"/>
              <a:t>More compact image representation</a:t>
            </a:r>
          </a:p>
          <a:p>
            <a:pPr lvl="2">
              <a:buFont typeface="Arial" pitchFamily="34" charset="0"/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pitchFamily="34" charset="0"/>
              <a:buNone/>
            </a:pPr>
            <a:endParaRPr lang="en-US" smtClean="0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4389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07" name="Equation" r:id="rId7" imgW="2336760" imgH="355320" progId="Equation.3">
                  <p:embed/>
                </p:oleObj>
              </mc:Choice>
              <mc:Fallback>
                <p:oleObj name="Equation" r:id="rId7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pitchFamily="34" charset="0"/>
              <a:buNone/>
            </a:pPr>
            <a:endParaRPr lang="en-US" smtClean="0"/>
          </a:p>
          <a:p>
            <a:pPr lvl="1" eaLnBrk="1" hangingPunct="1">
              <a:buFont typeface="Arial" pitchFamily="34" charset="0"/>
              <a:buNone/>
            </a:pPr>
            <a:endParaRPr lang="en-US" smtClean="0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81"/>
          <p:cNvGraphicFramePr>
            <a:graphicFrameLocks noChangeAspect="1"/>
          </p:cNvGraphicFramePr>
          <p:nvPr/>
        </p:nvGraphicFramePr>
        <p:xfrm>
          <a:off x="293688" y="3225800"/>
          <a:ext cx="8434387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31" name="Equation" r:id="rId5" imgW="3429000" imgH="850680" progId="Equation.3">
                  <p:embed/>
                </p:oleObj>
              </mc:Choice>
              <mc:Fallback>
                <p:oleObj name="Equation" r:id="rId5" imgW="3429000" imgH="85068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3225800"/>
                        <a:ext cx="8434387" cy="209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209800" y="5867400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553200" y="2514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39001" y="3046412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3919538" y="24495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267201" y="30480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pitchFamily="34" charset="0"/>
              <a:buNone/>
            </a:pPr>
            <a:endParaRPr lang="en-US" smtClean="0"/>
          </a:p>
          <a:p>
            <a:pPr lvl="1" eaLnBrk="1" hangingPunct="1">
              <a:buFont typeface="Arial" pitchFamily="34" charset="0"/>
              <a:buNone/>
            </a:pPr>
            <a:endParaRPr lang="en-US" smtClean="0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150" y="290988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/>
          <p:cNvSpPr txBox="1">
            <a:spLocks noChangeArrowheads="1"/>
          </p:cNvSpPr>
          <p:nvPr/>
        </p:nvSpPr>
        <p:spPr bwMode="auto">
          <a:xfrm>
            <a:off x="304800" y="5715000"/>
            <a:ext cx="4462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Throw away every other row and column to create a </a:t>
            </a:r>
            <a:r>
              <a:rPr lang="en-US"/>
              <a:t>1/2</a:t>
            </a:r>
            <a:r>
              <a:rPr lang="en-US" sz="2000"/>
              <a:t> size image</a:t>
            </a:r>
          </a:p>
          <a:p>
            <a:pPr lvl="1" eaLnBrk="0" hangingPunct="0"/>
            <a:endParaRPr lang="en-US" sz="2000" i="1"/>
          </a:p>
        </p:txBody>
      </p:sp>
      <p:pic>
        <p:nvPicPr>
          <p:cNvPr id="4096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676400"/>
            <a:ext cx="449103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850" y="2590800"/>
            <a:ext cx="2444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392113" y="1676400"/>
            <a:ext cx="4343400" cy="3581400"/>
            <a:chOff x="48" y="1056"/>
            <a:chExt cx="2736" cy="2256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41086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7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8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9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0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1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2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3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4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5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6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7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41074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5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6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7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8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9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0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1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2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3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4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5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41062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4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5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6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7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8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9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0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41050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1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2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3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4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5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6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7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8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9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0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1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41038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9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0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1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2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3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4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5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6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7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8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9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41026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7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8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9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0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1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2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3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4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5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6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7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41014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5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7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8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9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0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1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2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3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4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5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41002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3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4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5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6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7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8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9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0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1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2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3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40990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1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2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3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4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5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6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7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8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9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0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1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40978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79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0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1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2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3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4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5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6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7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8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9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51816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en-US" sz="4000" dirty="0" err="1">
                <a:latin typeface="+mj-lt"/>
                <a:ea typeface="+mj-ea"/>
                <a:cs typeface="+mj-cs"/>
              </a:rPr>
              <a:t>Subsampling</a:t>
            </a:r>
            <a:r>
              <a:rPr lang="en-US" sz="4000" dirty="0">
                <a:latin typeface="+mj-lt"/>
                <a:ea typeface="+mj-ea"/>
                <a:cs typeface="+mj-cs"/>
              </a:rPr>
              <a:t> by a factor of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8300" y="5257800"/>
            <a:ext cx="369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Problem: This approach causes “aliasing”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528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When sampling a signal at discrete intervals, the sampling frequency must be </a:t>
            </a:r>
            <a:r>
              <a:rPr lang="en-US" sz="2800" smtClean="0">
                <a:sym typeface="Symbol" pitchFamily="18" charset="2"/>
              </a:rPr>
              <a:t></a:t>
            </a:r>
            <a:r>
              <a:rPr lang="en-US" sz="2800" smtClean="0"/>
              <a:t> 2 </a:t>
            </a:r>
            <a:r>
              <a:rPr lang="en-US" sz="2800" smtClean="0">
                <a:sym typeface="Symbol" pitchFamily="18" charset="2"/>
              </a:rPr>
              <a:t> f</a:t>
            </a:r>
            <a:r>
              <a:rPr lang="en-US" sz="2800" baseline="-25000" smtClean="0">
                <a:sym typeface="Symbol" pitchFamily="18" charset="2"/>
              </a:rPr>
              <a:t>max</a:t>
            </a:r>
            <a:endParaRPr lang="en-US" sz="2800" smtClean="0">
              <a:sym typeface="Symbol" pitchFamily="18" charset="2"/>
            </a:endParaRPr>
          </a:p>
          <a:p>
            <a:pPr eaLnBrk="1" hangingPunct="1"/>
            <a:r>
              <a:rPr lang="en-US" sz="2800" smtClean="0">
                <a:sym typeface="Symbol" pitchFamily="18" charset="2"/>
              </a:rPr>
              <a:t>f</a:t>
            </a:r>
            <a:r>
              <a:rPr lang="en-US" sz="2800" baseline="-25000" smtClean="0"/>
              <a:t>max</a:t>
            </a:r>
            <a:r>
              <a:rPr lang="en-US" sz="2800" smtClean="0"/>
              <a:t> = max frequency of the input signal</a:t>
            </a:r>
          </a:p>
          <a:p>
            <a:pPr eaLnBrk="1" hangingPunct="1"/>
            <a:r>
              <a:rPr lang="en-US" sz="2800" smtClean="0"/>
              <a:t>This will allows to reconstruct the original perfectly from the sampled version</a:t>
            </a:r>
          </a:p>
        </p:txBody>
      </p:sp>
      <p:pic>
        <p:nvPicPr>
          <p:cNvPr id="48132" name="Picture 5" descr="sine-sample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657600"/>
            <a:ext cx="6096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5180013"/>
            <a:ext cx="591343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604125" y="4533900"/>
            <a:ext cx="720725" cy="3667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good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7620000" y="6034088"/>
            <a:ext cx="584200" cy="36671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bad</a:t>
            </a: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15240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17526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1905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2286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362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5908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2743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2895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20574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31242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35814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7" name="Oval 18"/>
          <p:cNvSpPr>
            <a:spLocks noChangeArrowheads="1"/>
          </p:cNvSpPr>
          <p:nvPr/>
        </p:nvSpPr>
        <p:spPr bwMode="auto">
          <a:xfrm>
            <a:off x="38100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Oval 19"/>
          <p:cNvSpPr>
            <a:spLocks noChangeArrowheads="1"/>
          </p:cNvSpPr>
          <p:nvPr/>
        </p:nvSpPr>
        <p:spPr bwMode="auto">
          <a:xfrm>
            <a:off x="3962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9" name="Oval 20"/>
          <p:cNvSpPr>
            <a:spLocks noChangeArrowheads="1"/>
          </p:cNvSpPr>
          <p:nvPr/>
        </p:nvSpPr>
        <p:spPr bwMode="auto">
          <a:xfrm>
            <a:off x="4267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50" name="Oval 21"/>
          <p:cNvSpPr>
            <a:spLocks noChangeArrowheads="1"/>
          </p:cNvSpPr>
          <p:nvPr/>
        </p:nvSpPr>
        <p:spPr bwMode="auto">
          <a:xfrm>
            <a:off x="4419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1" name="Oval 22"/>
          <p:cNvSpPr>
            <a:spLocks noChangeArrowheads="1"/>
          </p:cNvSpPr>
          <p:nvPr/>
        </p:nvSpPr>
        <p:spPr bwMode="auto">
          <a:xfrm>
            <a:off x="45720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2" name="Oval 23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3" name="Oval 24"/>
          <p:cNvSpPr>
            <a:spLocks noChangeArrowheads="1"/>
          </p:cNvSpPr>
          <p:nvPr/>
        </p:nvSpPr>
        <p:spPr bwMode="auto">
          <a:xfrm>
            <a:off x="4953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4" name="Oval 25"/>
          <p:cNvSpPr>
            <a:spLocks noChangeArrowheads="1"/>
          </p:cNvSpPr>
          <p:nvPr/>
        </p:nvSpPr>
        <p:spPr bwMode="auto">
          <a:xfrm>
            <a:off x="4038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5" name="Oval 26"/>
          <p:cNvSpPr>
            <a:spLocks noChangeArrowheads="1"/>
          </p:cNvSpPr>
          <p:nvPr/>
        </p:nvSpPr>
        <p:spPr bwMode="auto">
          <a:xfrm>
            <a:off x="5181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6" name="Oval 27"/>
          <p:cNvSpPr>
            <a:spLocks noChangeArrowheads="1"/>
          </p:cNvSpPr>
          <p:nvPr/>
        </p:nvSpPr>
        <p:spPr bwMode="auto">
          <a:xfrm>
            <a:off x="55626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7" name="Oval 28"/>
          <p:cNvSpPr>
            <a:spLocks noChangeArrowheads="1"/>
          </p:cNvSpPr>
          <p:nvPr/>
        </p:nvSpPr>
        <p:spPr bwMode="auto">
          <a:xfrm>
            <a:off x="57912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8" name="Oval 29"/>
          <p:cNvSpPr>
            <a:spLocks noChangeArrowheads="1"/>
          </p:cNvSpPr>
          <p:nvPr/>
        </p:nvSpPr>
        <p:spPr bwMode="auto">
          <a:xfrm>
            <a:off x="5943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9" name="Oval 30"/>
          <p:cNvSpPr>
            <a:spLocks noChangeArrowheads="1"/>
          </p:cNvSpPr>
          <p:nvPr/>
        </p:nvSpPr>
        <p:spPr bwMode="auto">
          <a:xfrm>
            <a:off x="6248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6400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1" name="Oval 32"/>
          <p:cNvSpPr>
            <a:spLocks noChangeArrowheads="1"/>
          </p:cNvSpPr>
          <p:nvPr/>
        </p:nvSpPr>
        <p:spPr bwMode="auto">
          <a:xfrm>
            <a:off x="65532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2" name="Oval 33"/>
          <p:cNvSpPr>
            <a:spLocks noChangeArrowheads="1"/>
          </p:cNvSpPr>
          <p:nvPr/>
        </p:nvSpPr>
        <p:spPr bwMode="auto">
          <a:xfrm>
            <a:off x="6781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3" name="Oval 34"/>
          <p:cNvSpPr>
            <a:spLocks noChangeArrowheads="1"/>
          </p:cNvSpPr>
          <p:nvPr/>
        </p:nvSpPr>
        <p:spPr bwMode="auto">
          <a:xfrm>
            <a:off x="6934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4" name="Oval 35"/>
          <p:cNvSpPr>
            <a:spLocks noChangeArrowheads="1"/>
          </p:cNvSpPr>
          <p:nvPr/>
        </p:nvSpPr>
        <p:spPr bwMode="auto">
          <a:xfrm>
            <a:off x="6096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5" name="Oval 36"/>
          <p:cNvSpPr>
            <a:spLocks noChangeArrowheads="1"/>
          </p:cNvSpPr>
          <p:nvPr/>
        </p:nvSpPr>
        <p:spPr bwMode="auto">
          <a:xfrm>
            <a:off x="7086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Nyquist-Shannon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16268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for downsampling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Start with image(h, w)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Apply low-pass filter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  <a:cs typeface="+mn-cs"/>
              </a:rPr>
              <a:t>	</a:t>
            </a:r>
            <a:r>
              <a:rPr lang="en-US" sz="2400" dirty="0" err="1">
                <a:latin typeface="+mn-lt"/>
                <a:cs typeface="+mn-cs"/>
              </a:rPr>
              <a:t>im_blur</a:t>
            </a:r>
            <a:r>
              <a:rPr lang="en-US" sz="2400" dirty="0">
                <a:latin typeface="+mn-lt"/>
                <a:cs typeface="+mn-cs"/>
              </a:rPr>
              <a:t> = </a:t>
            </a:r>
            <a:r>
              <a:rPr lang="en-US" sz="2400" dirty="0" err="1">
                <a:latin typeface="+mn-lt"/>
                <a:cs typeface="+mn-cs"/>
              </a:rPr>
              <a:t>imfilter</a:t>
            </a:r>
            <a:r>
              <a:rPr lang="en-US" sz="2400" dirty="0">
                <a:latin typeface="+mn-lt"/>
                <a:cs typeface="+mn-cs"/>
              </a:rPr>
              <a:t>(image, </a:t>
            </a:r>
            <a:r>
              <a:rPr lang="en-US" sz="2400" dirty="0" err="1">
                <a:latin typeface="+mn-lt"/>
                <a:cs typeface="+mn-cs"/>
              </a:rPr>
              <a:t>fspecial</a:t>
            </a:r>
            <a:r>
              <a:rPr lang="en-US" sz="2400" dirty="0">
                <a:latin typeface="+mn-lt"/>
                <a:cs typeface="+mn-cs"/>
              </a:rPr>
              <a:t>(‘</a:t>
            </a:r>
            <a:r>
              <a:rPr lang="en-US" sz="2400" dirty="0" err="1">
                <a:latin typeface="+mn-lt"/>
                <a:cs typeface="+mn-cs"/>
              </a:rPr>
              <a:t>gaussian</a:t>
            </a:r>
            <a:r>
              <a:rPr lang="en-US" sz="2400" dirty="0">
                <a:latin typeface="+mn-lt"/>
                <a:cs typeface="+mn-cs"/>
              </a:rPr>
              <a:t>’, </a:t>
            </a:r>
            <a:r>
              <a:rPr lang="en-US" sz="2400" dirty="0" smtClean="0">
                <a:latin typeface="+mn-lt"/>
                <a:cs typeface="+mn-cs"/>
              </a:rPr>
              <a:t>13, 2))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Sample every other pixel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  <a:cs typeface="+mn-cs"/>
              </a:rPr>
              <a:t>	</a:t>
            </a:r>
            <a:r>
              <a:rPr lang="en-US" sz="2400" dirty="0" err="1">
                <a:latin typeface="+mn-lt"/>
                <a:cs typeface="+mn-cs"/>
              </a:rPr>
              <a:t>im_small</a:t>
            </a:r>
            <a:r>
              <a:rPr lang="en-US" sz="2400" dirty="0">
                <a:latin typeface="+mn-lt"/>
                <a:cs typeface="+mn-cs"/>
              </a:rPr>
              <a:t> = </a:t>
            </a:r>
            <a:r>
              <a:rPr lang="en-US" sz="2400" dirty="0" err="1">
                <a:latin typeface="+mn-lt"/>
                <a:cs typeface="+mn-cs"/>
              </a:rPr>
              <a:t>im_blur</a:t>
            </a:r>
            <a:r>
              <a:rPr lang="en-US" sz="2400" dirty="0">
                <a:latin typeface="+mn-lt"/>
                <a:cs typeface="+mn-cs"/>
              </a:rPr>
              <a:t>(1:2:end, 1:2:end);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1/4  </a:t>
            </a:r>
            <a:r>
              <a:rPr lang="en-US" sz="1600"/>
              <a:t>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1/8  </a:t>
            </a:r>
            <a:r>
              <a:rPr lang="en-US" sz="1600"/>
              <a:t>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1/2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48647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smtClean="0"/>
              <a:t>Subsampling with Gaussian pre-filtering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 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42075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Camera capture and </a:t>
            </a:r>
            <a:r>
              <a:rPr lang="en-US" dirty="0" smtClean="0"/>
              <a:t>geometry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Image filtering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Region selection and compositing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Solving for transformations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Purposes</a:t>
            </a:r>
          </a:p>
          <a:p>
            <a:r>
              <a:rPr lang="en-US" dirty="0" smtClean="0"/>
              <a:t>Remind you of key concepts</a:t>
            </a:r>
          </a:p>
          <a:p>
            <a:r>
              <a:rPr lang="en-US" dirty="0" smtClean="0"/>
              <a:t>Chance for you to ask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9069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4864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0" name="TextBox 18"/>
          <p:cNvSpPr txBox="1">
            <a:spLocks noChangeArrowheads="1"/>
          </p:cNvSpPr>
          <p:nvPr/>
        </p:nvSpPr>
        <p:spPr bwMode="auto">
          <a:xfrm>
            <a:off x="4422775" y="6550025"/>
            <a:ext cx="472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Image: </a:t>
            </a:r>
            <a:r>
              <a:rPr lang="en-US" sz="1400">
                <a:hlinkClick r:id="rId2"/>
              </a:rPr>
              <a:t>http://www.flickr.com/photos/igorms/136916757/ </a:t>
            </a:r>
            <a:endParaRPr lang="en-US" sz="1400"/>
          </a:p>
        </p:txBody>
      </p:sp>
      <p:pic>
        <p:nvPicPr>
          <p:cNvPr id="39941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657600"/>
            <a:ext cx="200818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3352800" y="0"/>
            <a:ext cx="1893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Sampling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962354"/>
            <a:ext cx="4724400" cy="351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Gaussian pyramid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Useful for coarse-to-fine matching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Applications include multi-scale object detection, image alignment, optical flow, point tracking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Computing Gaussian/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09600" y="1219200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78163" y="6550025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5400" y="5808491"/>
            <a:ext cx="3057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Useful figure to remember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7620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 Pyramid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905000" y="1065665"/>
            <a:ext cx="1828800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78725" y="1261999"/>
            <a:ext cx="0" cy="624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03597" y="1131332"/>
            <a:ext cx="1968803" cy="951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22787" y="51816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-level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970484" y="4888468"/>
            <a:ext cx="449116" cy="293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886523" y="4615464"/>
            <a:ext cx="0" cy="566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05408" y="2743200"/>
            <a:ext cx="1166992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/>
          <a:lstStyle/>
          <a:p>
            <a:r>
              <a:rPr lang="en-US" dirty="0" smtClean="0"/>
              <a:t>Image reconstruction from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pic>
        <p:nvPicPr>
          <p:cNvPr id="210948" name="Picture 4" descr="http://sepwww.stanford.edu/~morgan/texturematch/Gif/lapl-pyr-rec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49" y="1981200"/>
            <a:ext cx="55911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Region </a:t>
            </a:r>
            <a:r>
              <a:rPr lang="en-US" dirty="0"/>
              <a:t>selection and compositing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Selecting image regions</a:t>
            </a:r>
          </a:p>
          <a:p>
            <a:pPr lvl="1"/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Graph cuts</a:t>
            </a:r>
          </a:p>
          <a:p>
            <a:r>
              <a:rPr lang="en-US" dirty="0" smtClean="0"/>
              <a:t>Compositing</a:t>
            </a:r>
          </a:p>
          <a:p>
            <a:pPr lvl="1"/>
            <a:r>
              <a:rPr lang="en-US" dirty="0" smtClean="0"/>
              <a:t>Alpha masks</a:t>
            </a:r>
          </a:p>
          <a:p>
            <a:pPr lvl="1"/>
            <a:r>
              <a:rPr lang="en-US" dirty="0" smtClean="0"/>
              <a:t>Feathering</a:t>
            </a:r>
          </a:p>
          <a:p>
            <a:pPr lvl="1"/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lvl="1"/>
            <a:r>
              <a:rPr lang="en-US" dirty="0" smtClean="0"/>
              <a:t>Poisson blending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Intelligent Scissors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04801" y="2455653"/>
            <a:ext cx="3962400" cy="2971800"/>
            <a:chOff x="2209800" y="3124200"/>
            <a:chExt cx="4673600" cy="3505200"/>
          </a:xfrm>
        </p:grpSpPr>
        <p:pic>
          <p:nvPicPr>
            <p:cNvPr id="4" name="Picture 2" descr="C:\Users\Hoiem\Documents\Classes\Computational Photography - Fall 2010\lectures\figs\gradim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3124200"/>
              <a:ext cx="4673600" cy="3505200"/>
            </a:xfrm>
            <a:prstGeom prst="rect">
              <a:avLst/>
            </a:prstGeom>
            <a:noFill/>
          </p:spPr>
        </p:pic>
        <p:sp>
          <p:nvSpPr>
            <p:cNvPr id="5" name="Freeform 4"/>
            <p:cNvSpPr/>
            <p:nvPr/>
          </p:nvSpPr>
          <p:spPr>
            <a:xfrm>
              <a:off x="4852359" y="3778370"/>
              <a:ext cx="990600" cy="2393830"/>
            </a:xfrm>
            <a:custGeom>
              <a:avLst/>
              <a:gdLst>
                <a:gd name="connsiteX0" fmla="*/ 517585 w 1148036"/>
                <a:gd name="connsiteY0" fmla="*/ 5751 h 2076090"/>
                <a:gd name="connsiteX1" fmla="*/ 379563 w 1148036"/>
                <a:gd name="connsiteY1" fmla="*/ 74762 h 2076090"/>
                <a:gd name="connsiteX2" fmla="*/ 310551 w 1148036"/>
                <a:gd name="connsiteY2" fmla="*/ 126520 h 2076090"/>
                <a:gd name="connsiteX3" fmla="*/ 172529 w 1148036"/>
                <a:gd name="connsiteY3" fmla="*/ 143773 h 2076090"/>
                <a:gd name="connsiteX4" fmla="*/ 120770 w 1148036"/>
                <a:gd name="connsiteY4" fmla="*/ 281796 h 2076090"/>
                <a:gd name="connsiteX5" fmla="*/ 69012 w 1148036"/>
                <a:gd name="connsiteY5" fmla="*/ 299049 h 2076090"/>
                <a:gd name="connsiteX6" fmla="*/ 17253 w 1148036"/>
                <a:gd name="connsiteY6" fmla="*/ 695864 h 2076090"/>
                <a:gd name="connsiteX7" fmla="*/ 0 w 1148036"/>
                <a:gd name="connsiteY7" fmla="*/ 1109932 h 2076090"/>
                <a:gd name="connsiteX8" fmla="*/ 17253 w 1148036"/>
                <a:gd name="connsiteY8" fmla="*/ 1351471 h 2076090"/>
                <a:gd name="connsiteX9" fmla="*/ 51759 w 1148036"/>
                <a:gd name="connsiteY9" fmla="*/ 1403230 h 2076090"/>
                <a:gd name="connsiteX10" fmla="*/ 69012 w 1148036"/>
                <a:gd name="connsiteY10" fmla="*/ 1489494 h 2076090"/>
                <a:gd name="connsiteX11" fmla="*/ 155276 w 1148036"/>
                <a:gd name="connsiteY11" fmla="*/ 1575758 h 2076090"/>
                <a:gd name="connsiteX12" fmla="*/ 189781 w 1148036"/>
                <a:gd name="connsiteY12" fmla="*/ 1627517 h 2076090"/>
                <a:gd name="connsiteX13" fmla="*/ 207034 w 1148036"/>
                <a:gd name="connsiteY13" fmla="*/ 1679275 h 2076090"/>
                <a:gd name="connsiteX14" fmla="*/ 310551 w 1148036"/>
                <a:gd name="connsiteY14" fmla="*/ 1782792 h 2076090"/>
                <a:gd name="connsiteX15" fmla="*/ 362310 w 1148036"/>
                <a:gd name="connsiteY15" fmla="*/ 1834551 h 2076090"/>
                <a:gd name="connsiteX16" fmla="*/ 465827 w 1148036"/>
                <a:gd name="connsiteY16" fmla="*/ 1903562 h 2076090"/>
                <a:gd name="connsiteX17" fmla="*/ 517585 w 1148036"/>
                <a:gd name="connsiteY17" fmla="*/ 1955320 h 2076090"/>
                <a:gd name="connsiteX18" fmla="*/ 707366 w 1148036"/>
                <a:gd name="connsiteY18" fmla="*/ 2041585 h 2076090"/>
                <a:gd name="connsiteX19" fmla="*/ 810883 w 1148036"/>
                <a:gd name="connsiteY19" fmla="*/ 2076090 h 2076090"/>
                <a:gd name="connsiteX20" fmla="*/ 948906 w 1148036"/>
                <a:gd name="connsiteY20" fmla="*/ 2058837 h 2076090"/>
                <a:gd name="connsiteX21" fmla="*/ 1035170 w 1148036"/>
                <a:gd name="connsiteY21" fmla="*/ 1955320 h 2076090"/>
                <a:gd name="connsiteX22" fmla="*/ 1052423 w 1148036"/>
                <a:gd name="connsiteY22" fmla="*/ 1869056 h 2076090"/>
                <a:gd name="connsiteX23" fmla="*/ 1069676 w 1148036"/>
                <a:gd name="connsiteY23" fmla="*/ 1800045 h 2076090"/>
                <a:gd name="connsiteX24" fmla="*/ 1121434 w 1148036"/>
                <a:gd name="connsiteY24" fmla="*/ 885645 h 2076090"/>
                <a:gd name="connsiteX25" fmla="*/ 1121434 w 1148036"/>
                <a:gd name="connsiteY25" fmla="*/ 506083 h 2076090"/>
                <a:gd name="connsiteX26" fmla="*/ 1069676 w 1148036"/>
                <a:gd name="connsiteY26" fmla="*/ 385313 h 2076090"/>
                <a:gd name="connsiteX27" fmla="*/ 1017917 w 1148036"/>
                <a:gd name="connsiteY27" fmla="*/ 350807 h 2076090"/>
                <a:gd name="connsiteX28" fmla="*/ 914400 w 1148036"/>
                <a:gd name="connsiteY28" fmla="*/ 281796 h 2076090"/>
                <a:gd name="connsiteX29" fmla="*/ 776378 w 1148036"/>
                <a:gd name="connsiteY29" fmla="*/ 195532 h 2076090"/>
                <a:gd name="connsiteX30" fmla="*/ 724619 w 1148036"/>
                <a:gd name="connsiteY30" fmla="*/ 161026 h 2076090"/>
                <a:gd name="connsiteX31" fmla="*/ 586596 w 1148036"/>
                <a:gd name="connsiteY31" fmla="*/ 126520 h 2076090"/>
                <a:gd name="connsiteX32" fmla="*/ 534838 w 1148036"/>
                <a:gd name="connsiteY32" fmla="*/ 109268 h 2076090"/>
                <a:gd name="connsiteX33" fmla="*/ 517585 w 1148036"/>
                <a:gd name="connsiteY33" fmla="*/ 5751 h 20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8036" h="2076090">
                  <a:moveTo>
                    <a:pt x="517585" y="5751"/>
                  </a:moveTo>
                  <a:cubicBezTo>
                    <a:pt x="491706" y="0"/>
                    <a:pt x="423994" y="48844"/>
                    <a:pt x="379563" y="74762"/>
                  </a:cubicBezTo>
                  <a:cubicBezTo>
                    <a:pt x="354725" y="89251"/>
                    <a:pt x="337830" y="117427"/>
                    <a:pt x="310551" y="126520"/>
                  </a:cubicBezTo>
                  <a:cubicBezTo>
                    <a:pt x="266565" y="141182"/>
                    <a:pt x="218536" y="138022"/>
                    <a:pt x="172529" y="143773"/>
                  </a:cubicBezTo>
                  <a:cubicBezTo>
                    <a:pt x="162901" y="182284"/>
                    <a:pt x="150844" y="251722"/>
                    <a:pt x="120770" y="281796"/>
                  </a:cubicBezTo>
                  <a:cubicBezTo>
                    <a:pt x="107911" y="294655"/>
                    <a:pt x="86265" y="293298"/>
                    <a:pt x="69012" y="299049"/>
                  </a:cubicBezTo>
                  <a:cubicBezTo>
                    <a:pt x="4976" y="491155"/>
                    <a:pt x="32764" y="377890"/>
                    <a:pt x="17253" y="695864"/>
                  </a:cubicBezTo>
                  <a:cubicBezTo>
                    <a:pt x="10522" y="833842"/>
                    <a:pt x="5751" y="971909"/>
                    <a:pt x="0" y="1109932"/>
                  </a:cubicBezTo>
                  <a:cubicBezTo>
                    <a:pt x="5751" y="1190445"/>
                    <a:pt x="3225" y="1271981"/>
                    <a:pt x="17253" y="1351471"/>
                  </a:cubicBezTo>
                  <a:cubicBezTo>
                    <a:pt x="20857" y="1371891"/>
                    <a:pt x="44478" y="1383815"/>
                    <a:pt x="51759" y="1403230"/>
                  </a:cubicBezTo>
                  <a:cubicBezTo>
                    <a:pt x="62055" y="1430687"/>
                    <a:pt x="58716" y="1462037"/>
                    <a:pt x="69012" y="1489494"/>
                  </a:cubicBezTo>
                  <a:cubicBezTo>
                    <a:pt x="88182" y="1540614"/>
                    <a:pt x="113102" y="1547642"/>
                    <a:pt x="155276" y="1575758"/>
                  </a:cubicBezTo>
                  <a:cubicBezTo>
                    <a:pt x="166778" y="1593011"/>
                    <a:pt x="180508" y="1608971"/>
                    <a:pt x="189781" y="1627517"/>
                  </a:cubicBezTo>
                  <a:cubicBezTo>
                    <a:pt x="197914" y="1643783"/>
                    <a:pt x="195869" y="1664920"/>
                    <a:pt x="207034" y="1679275"/>
                  </a:cubicBezTo>
                  <a:cubicBezTo>
                    <a:pt x="236993" y="1717794"/>
                    <a:pt x="276045" y="1748286"/>
                    <a:pt x="310551" y="1782792"/>
                  </a:cubicBezTo>
                  <a:cubicBezTo>
                    <a:pt x="327804" y="1800045"/>
                    <a:pt x="342008" y="1821017"/>
                    <a:pt x="362310" y="1834551"/>
                  </a:cubicBezTo>
                  <a:cubicBezTo>
                    <a:pt x="396816" y="1857555"/>
                    <a:pt x="436503" y="1874238"/>
                    <a:pt x="465827" y="1903562"/>
                  </a:cubicBezTo>
                  <a:cubicBezTo>
                    <a:pt x="483080" y="1920815"/>
                    <a:pt x="498326" y="1940340"/>
                    <a:pt x="517585" y="1955320"/>
                  </a:cubicBezTo>
                  <a:cubicBezTo>
                    <a:pt x="643208" y="2053027"/>
                    <a:pt x="582058" y="2007410"/>
                    <a:pt x="707366" y="2041585"/>
                  </a:cubicBezTo>
                  <a:cubicBezTo>
                    <a:pt x="742457" y="2051155"/>
                    <a:pt x="810883" y="2076090"/>
                    <a:pt x="810883" y="2076090"/>
                  </a:cubicBezTo>
                  <a:cubicBezTo>
                    <a:pt x="856891" y="2070339"/>
                    <a:pt x="905332" y="2074682"/>
                    <a:pt x="948906" y="2058837"/>
                  </a:cubicBezTo>
                  <a:cubicBezTo>
                    <a:pt x="978131" y="2048210"/>
                    <a:pt x="1018740" y="1979964"/>
                    <a:pt x="1035170" y="1955320"/>
                  </a:cubicBezTo>
                  <a:cubicBezTo>
                    <a:pt x="1040921" y="1926565"/>
                    <a:pt x="1046062" y="1897682"/>
                    <a:pt x="1052423" y="1869056"/>
                  </a:cubicBezTo>
                  <a:cubicBezTo>
                    <a:pt x="1057567" y="1845909"/>
                    <a:pt x="1068782" y="1823740"/>
                    <a:pt x="1069676" y="1800045"/>
                  </a:cubicBezTo>
                  <a:cubicBezTo>
                    <a:pt x="1103780" y="896289"/>
                    <a:pt x="959391" y="1209735"/>
                    <a:pt x="1121434" y="885645"/>
                  </a:cubicBezTo>
                  <a:cubicBezTo>
                    <a:pt x="1145226" y="695310"/>
                    <a:pt x="1148036" y="745503"/>
                    <a:pt x="1121434" y="506083"/>
                  </a:cubicBezTo>
                  <a:cubicBezTo>
                    <a:pt x="1116485" y="461538"/>
                    <a:pt x="1102177" y="417814"/>
                    <a:pt x="1069676" y="385313"/>
                  </a:cubicBezTo>
                  <a:cubicBezTo>
                    <a:pt x="1055014" y="370651"/>
                    <a:pt x="1033846" y="364082"/>
                    <a:pt x="1017917" y="350807"/>
                  </a:cubicBezTo>
                  <a:cubicBezTo>
                    <a:pt x="931760" y="279010"/>
                    <a:pt x="1005361" y="312116"/>
                    <a:pt x="914400" y="281796"/>
                  </a:cubicBezTo>
                  <a:cubicBezTo>
                    <a:pt x="831629" y="157636"/>
                    <a:pt x="948840" y="310507"/>
                    <a:pt x="776378" y="195532"/>
                  </a:cubicBezTo>
                  <a:cubicBezTo>
                    <a:pt x="759125" y="184030"/>
                    <a:pt x="743165" y="170299"/>
                    <a:pt x="724619" y="161026"/>
                  </a:cubicBezTo>
                  <a:cubicBezTo>
                    <a:pt x="685181" y="141307"/>
                    <a:pt x="625970" y="136363"/>
                    <a:pt x="586596" y="126520"/>
                  </a:cubicBezTo>
                  <a:cubicBezTo>
                    <a:pt x="568953" y="122109"/>
                    <a:pt x="552091" y="115019"/>
                    <a:pt x="534838" y="109268"/>
                  </a:cubicBezTo>
                  <a:cubicBezTo>
                    <a:pt x="510311" y="35686"/>
                    <a:pt x="543464" y="11502"/>
                    <a:pt x="517585" y="5751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4216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5562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Intelligent Scissors: Good boundaries are a short (high gradient) path through the graph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4075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4" name="Group 61"/>
          <p:cNvGrpSpPr>
            <a:grpSpLocks noChangeAspect="1"/>
          </p:cNvGrpSpPr>
          <p:nvPr/>
        </p:nvGrpSpPr>
        <p:grpSpPr>
          <a:xfrm>
            <a:off x="274959" y="2819400"/>
            <a:ext cx="4525641" cy="2365439"/>
            <a:chOff x="304800" y="1219200"/>
            <a:chExt cx="8687614" cy="4540798"/>
          </a:xfrm>
        </p:grpSpPr>
        <p:sp>
          <p:nvSpPr>
            <p:cNvPr id="9" name="Oval 8"/>
            <p:cNvSpPr/>
            <p:nvPr/>
          </p:nvSpPr>
          <p:spPr>
            <a:xfrm>
              <a:off x="4648200" y="5029200"/>
              <a:ext cx="914400" cy="457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4953000" y="3733800"/>
              <a:ext cx="1676400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5086350" y="3657600"/>
              <a:ext cx="238125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686300" y="4533900"/>
              <a:ext cx="1143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105400" y="4343400"/>
              <a:ext cx="15240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762500" y="4152900"/>
              <a:ext cx="14478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1"/>
            <p:cNvGrpSpPr/>
            <p:nvPr/>
          </p:nvGrpSpPr>
          <p:grpSpPr>
            <a:xfrm>
              <a:off x="2860675" y="2057400"/>
              <a:ext cx="4911725" cy="3276600"/>
              <a:chOff x="1411287" y="2057400"/>
              <a:chExt cx="4911725" cy="3276600"/>
            </a:xfrm>
            <a:scene3d>
              <a:camera prst="isometricOffAxis2Top"/>
              <a:lightRig rig="threePt" dir="t"/>
            </a:scene3d>
          </p:grpSpPr>
          <p:sp>
            <p:nvSpPr>
              <p:cNvPr id="16" name="Oval 15"/>
              <p:cNvSpPr/>
              <p:nvPr/>
            </p:nvSpPr>
            <p:spPr>
              <a:xfrm>
                <a:off x="14112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7828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112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19" name="Straight Connector 18"/>
              <p:cNvCxnSpPr>
                <a:stCxn id="16" idx="6"/>
                <a:endCxn id="17" idx="2"/>
              </p:cNvCxnSpPr>
              <p:nvPr/>
            </p:nvCxnSpPr>
            <p:spPr>
              <a:xfrm>
                <a:off x="2173287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6" idx="4"/>
                <a:endCxn id="18" idx="0"/>
              </p:cNvCxnSpPr>
              <p:nvPr/>
            </p:nvCxnSpPr>
            <p:spPr>
              <a:xfrm rot="5400000">
                <a:off x="15636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7828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rot="5400000">
                <a:off x="29352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73287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1894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610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1894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7" name="Straight Connector 26"/>
              <p:cNvCxnSpPr>
                <a:stCxn id="24" idx="6"/>
                <a:endCxn id="25" idx="2"/>
              </p:cNvCxnSpPr>
              <p:nvPr/>
            </p:nvCxnSpPr>
            <p:spPr>
              <a:xfrm>
                <a:off x="4951412" y="24907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4" idx="4"/>
                <a:endCxn id="26" idx="0"/>
              </p:cNvCxnSpPr>
              <p:nvPr/>
            </p:nvCxnSpPr>
            <p:spPr>
              <a:xfrm rot="5400000">
                <a:off x="43426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55610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0" name="Straight Connector 29"/>
              <p:cNvCxnSpPr>
                <a:stCxn id="25" idx="4"/>
                <a:endCxn id="29" idx="0"/>
              </p:cNvCxnSpPr>
              <p:nvPr/>
            </p:nvCxnSpPr>
            <p:spPr>
              <a:xfrm rot="5400000">
                <a:off x="57142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951412" y="37861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4112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3" name="Straight Connector 32"/>
              <p:cNvCxnSpPr>
                <a:endCxn id="32" idx="0"/>
              </p:cNvCxnSpPr>
              <p:nvPr/>
            </p:nvCxnSpPr>
            <p:spPr>
              <a:xfrm rot="5400000">
                <a:off x="15636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27828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29352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73287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41894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8" name="Straight Connector 37"/>
              <p:cNvCxnSpPr>
                <a:endCxn id="37" idx="0"/>
              </p:cNvCxnSpPr>
              <p:nvPr/>
            </p:nvCxnSpPr>
            <p:spPr>
              <a:xfrm rot="5400000">
                <a:off x="43426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5610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40" name="Straight Connector 39"/>
              <p:cNvCxnSpPr>
                <a:endCxn id="39" idx="0"/>
              </p:cNvCxnSpPr>
              <p:nvPr/>
            </p:nvCxnSpPr>
            <p:spPr>
              <a:xfrm rot="5400000">
                <a:off x="57142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51412" y="50292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562350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62350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562350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4800600" y="1447800"/>
              <a:ext cx="9144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46" name="Straight Connector 45"/>
            <p:cNvCxnSpPr>
              <a:stCxn id="45" idx="4"/>
            </p:cNvCxnSpPr>
            <p:nvPr/>
          </p:nvCxnSpPr>
          <p:spPr>
            <a:xfrm rot="5400000">
              <a:off x="4038600" y="1828800"/>
              <a:ext cx="11430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4"/>
            </p:cNvCxnSpPr>
            <p:nvPr/>
          </p:nvCxnSpPr>
          <p:spPr>
            <a:xfrm rot="5400000">
              <a:off x="4572000" y="2514600"/>
              <a:ext cx="12954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5" idx="4"/>
            </p:cNvCxnSpPr>
            <p:nvPr/>
          </p:nvCxnSpPr>
          <p:spPr>
            <a:xfrm rot="5400000">
              <a:off x="3162300" y="1638300"/>
              <a:ext cx="1828800" cy="236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5" idx="4"/>
            </p:cNvCxnSpPr>
            <p:nvPr/>
          </p:nvCxnSpPr>
          <p:spPr>
            <a:xfrm rot="5400000">
              <a:off x="3695700" y="2324100"/>
              <a:ext cx="1981200" cy="1143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5" idx="4"/>
            </p:cNvCxnSpPr>
            <p:nvPr/>
          </p:nvCxnSpPr>
          <p:spPr>
            <a:xfrm rot="5400000">
              <a:off x="4152900" y="2476500"/>
              <a:ext cx="1676400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5" idx="4"/>
            </p:cNvCxnSpPr>
            <p:nvPr/>
          </p:nvCxnSpPr>
          <p:spPr>
            <a:xfrm rot="5400000">
              <a:off x="3581400" y="1752600"/>
              <a:ext cx="152400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125"/>
            <p:cNvSpPr txBox="1">
              <a:spLocks noChangeArrowheads="1"/>
            </p:cNvSpPr>
            <p:nvPr/>
          </p:nvSpPr>
          <p:spPr bwMode="auto">
            <a:xfrm>
              <a:off x="6019799" y="1219200"/>
              <a:ext cx="2354668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Source (Label 0)</a:t>
              </a:r>
            </a:p>
          </p:txBody>
        </p:sp>
        <p:sp>
          <p:nvSpPr>
            <p:cNvPr id="53" name="TextBox 126"/>
            <p:cNvSpPr txBox="1">
              <a:spLocks noChangeArrowheads="1"/>
            </p:cNvSpPr>
            <p:nvPr/>
          </p:nvSpPr>
          <p:spPr bwMode="auto">
            <a:xfrm>
              <a:off x="5867400" y="5257800"/>
              <a:ext cx="2025409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Sink (Label 1)</a:t>
              </a:r>
            </a:p>
          </p:txBody>
        </p:sp>
        <p:sp>
          <p:nvSpPr>
            <p:cNvPr id="54" name="TextBox 127"/>
            <p:cNvSpPr txBox="1">
              <a:spLocks noChangeArrowheads="1"/>
            </p:cNvSpPr>
            <p:nvPr/>
          </p:nvSpPr>
          <p:spPr bwMode="auto">
            <a:xfrm>
              <a:off x="6400800" y="2285999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0</a:t>
              </a:r>
            </a:p>
          </p:txBody>
        </p:sp>
        <p:sp>
          <p:nvSpPr>
            <p:cNvPr id="55" name="TextBox 128"/>
            <p:cNvSpPr txBox="1">
              <a:spLocks noChangeArrowheads="1"/>
            </p:cNvSpPr>
            <p:nvPr/>
          </p:nvSpPr>
          <p:spPr bwMode="auto">
            <a:xfrm>
              <a:off x="2286000" y="4876801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1</a:t>
              </a:r>
            </a:p>
          </p:txBody>
        </p:sp>
        <p:sp>
          <p:nvSpPr>
            <p:cNvPr id="56" name="TextBox 129"/>
            <p:cNvSpPr txBox="1">
              <a:spLocks noChangeArrowheads="1"/>
            </p:cNvSpPr>
            <p:nvPr/>
          </p:nvSpPr>
          <p:spPr bwMode="auto">
            <a:xfrm>
              <a:off x="304800" y="4038601"/>
              <a:ext cx="2579305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split nodes</a:t>
              </a:r>
            </a:p>
          </p:txBody>
        </p:sp>
        <p:cxnSp>
          <p:nvCxnSpPr>
            <p:cNvPr id="57" name="Straight Arrow Connector 56"/>
            <p:cNvCxnSpPr>
              <a:stCxn id="56" idx="3"/>
            </p:cNvCxnSpPr>
            <p:nvPr/>
          </p:nvCxnSpPr>
          <p:spPr>
            <a:xfrm flipV="1">
              <a:off x="2884105" y="3886204"/>
              <a:ext cx="697297" cy="4034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5638800" y="3048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05400" y="3505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000" y="3886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67050" y="2057400"/>
              <a:ext cx="3867150" cy="2476500"/>
            </a:xfrm>
            <a:custGeom>
              <a:avLst/>
              <a:gdLst>
                <a:gd name="connsiteX0" fmla="*/ 2076450 w 2076450"/>
                <a:gd name="connsiteY0" fmla="*/ 0 h 2171700"/>
                <a:gd name="connsiteX1" fmla="*/ 1905000 w 2076450"/>
                <a:gd name="connsiteY1" fmla="*/ 38100 h 2171700"/>
                <a:gd name="connsiteX2" fmla="*/ 1790700 w 2076450"/>
                <a:gd name="connsiteY2" fmla="*/ 95250 h 2171700"/>
                <a:gd name="connsiteX3" fmla="*/ 1676400 w 2076450"/>
                <a:gd name="connsiteY3" fmla="*/ 209550 h 2171700"/>
                <a:gd name="connsiteX4" fmla="*/ 1638300 w 2076450"/>
                <a:gd name="connsiteY4" fmla="*/ 266700 h 2171700"/>
                <a:gd name="connsiteX5" fmla="*/ 1543050 w 2076450"/>
                <a:gd name="connsiteY5" fmla="*/ 381000 h 2171700"/>
                <a:gd name="connsiteX6" fmla="*/ 1504950 w 2076450"/>
                <a:gd name="connsiteY6" fmla="*/ 514350 h 2171700"/>
                <a:gd name="connsiteX7" fmla="*/ 1428750 w 2076450"/>
                <a:gd name="connsiteY7" fmla="*/ 628650 h 2171700"/>
                <a:gd name="connsiteX8" fmla="*/ 1352550 w 2076450"/>
                <a:gd name="connsiteY8" fmla="*/ 723900 h 2171700"/>
                <a:gd name="connsiteX9" fmla="*/ 1276350 w 2076450"/>
                <a:gd name="connsiteY9" fmla="*/ 838200 h 2171700"/>
                <a:gd name="connsiteX10" fmla="*/ 1162050 w 2076450"/>
                <a:gd name="connsiteY10" fmla="*/ 952500 h 2171700"/>
                <a:gd name="connsiteX11" fmla="*/ 1104900 w 2076450"/>
                <a:gd name="connsiteY11" fmla="*/ 1009650 h 2171700"/>
                <a:gd name="connsiteX12" fmla="*/ 1047750 w 2076450"/>
                <a:gd name="connsiteY12" fmla="*/ 1085850 h 2171700"/>
                <a:gd name="connsiteX13" fmla="*/ 971550 w 2076450"/>
                <a:gd name="connsiteY13" fmla="*/ 1200150 h 2171700"/>
                <a:gd name="connsiteX14" fmla="*/ 933450 w 2076450"/>
                <a:gd name="connsiteY14" fmla="*/ 1257300 h 2171700"/>
                <a:gd name="connsiteX15" fmla="*/ 876300 w 2076450"/>
                <a:gd name="connsiteY15" fmla="*/ 1295400 h 2171700"/>
                <a:gd name="connsiteX16" fmla="*/ 819150 w 2076450"/>
                <a:gd name="connsiteY16" fmla="*/ 1352550 h 2171700"/>
                <a:gd name="connsiteX17" fmla="*/ 762000 w 2076450"/>
                <a:gd name="connsiteY17" fmla="*/ 1371600 h 2171700"/>
                <a:gd name="connsiteX18" fmla="*/ 647700 w 2076450"/>
                <a:gd name="connsiteY18" fmla="*/ 1447800 h 2171700"/>
                <a:gd name="connsiteX19" fmla="*/ 590550 w 2076450"/>
                <a:gd name="connsiteY19" fmla="*/ 1485900 h 2171700"/>
                <a:gd name="connsiteX20" fmla="*/ 476250 w 2076450"/>
                <a:gd name="connsiteY20" fmla="*/ 1543050 h 2171700"/>
                <a:gd name="connsiteX21" fmla="*/ 419100 w 2076450"/>
                <a:gd name="connsiteY21" fmla="*/ 1562100 h 2171700"/>
                <a:gd name="connsiteX22" fmla="*/ 361950 w 2076450"/>
                <a:gd name="connsiteY22" fmla="*/ 1600200 h 2171700"/>
                <a:gd name="connsiteX23" fmla="*/ 247650 w 2076450"/>
                <a:gd name="connsiteY23" fmla="*/ 1638300 h 2171700"/>
                <a:gd name="connsiteX24" fmla="*/ 114300 w 2076450"/>
                <a:gd name="connsiteY24" fmla="*/ 1695450 h 2171700"/>
                <a:gd name="connsiteX25" fmla="*/ 57150 w 2076450"/>
                <a:gd name="connsiteY25" fmla="*/ 1733550 h 2171700"/>
                <a:gd name="connsiteX26" fmla="*/ 0 w 2076450"/>
                <a:gd name="connsiteY26" fmla="*/ 1847850 h 2171700"/>
                <a:gd name="connsiteX27" fmla="*/ 19050 w 2076450"/>
                <a:gd name="connsiteY27" fmla="*/ 2000250 h 2171700"/>
                <a:gd name="connsiteX28" fmla="*/ 38100 w 2076450"/>
                <a:gd name="connsiteY28" fmla="*/ 2095500 h 2171700"/>
                <a:gd name="connsiteX29" fmla="*/ 95250 w 2076450"/>
                <a:gd name="connsiteY29" fmla="*/ 2114550 h 2171700"/>
                <a:gd name="connsiteX30" fmla="*/ 114300 w 2076450"/>
                <a:gd name="connsiteY30" fmla="*/ 2171700 h 21717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885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895350 w 3867150"/>
                <a:gd name="connsiteY29" fmla="*/ 2343150 h 2476500"/>
                <a:gd name="connsiteX30" fmla="*/ 0 w 3867150"/>
                <a:gd name="connsiteY30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7150" h="2476500">
                  <a:moveTo>
                    <a:pt x="3867150" y="0"/>
                  </a:moveTo>
                  <a:cubicBezTo>
                    <a:pt x="3823250" y="7317"/>
                    <a:pt x="3742597" y="14652"/>
                    <a:pt x="3695700" y="38100"/>
                  </a:cubicBezTo>
                  <a:cubicBezTo>
                    <a:pt x="3547984" y="111958"/>
                    <a:pt x="3725048" y="47367"/>
                    <a:pt x="3581400" y="95250"/>
                  </a:cubicBezTo>
                  <a:cubicBezTo>
                    <a:pt x="3543300" y="133350"/>
                    <a:pt x="3496988" y="164718"/>
                    <a:pt x="3467100" y="209550"/>
                  </a:cubicBezTo>
                  <a:cubicBezTo>
                    <a:pt x="3454400" y="228600"/>
                    <a:pt x="3443657" y="249111"/>
                    <a:pt x="3429000" y="266700"/>
                  </a:cubicBezTo>
                  <a:cubicBezTo>
                    <a:pt x="3306768" y="413379"/>
                    <a:pt x="3428345" y="239107"/>
                    <a:pt x="3333750" y="381000"/>
                  </a:cubicBezTo>
                  <a:cubicBezTo>
                    <a:pt x="3329266" y="398936"/>
                    <a:pt x="3308072" y="491990"/>
                    <a:pt x="3295650" y="514350"/>
                  </a:cubicBezTo>
                  <a:cubicBezTo>
                    <a:pt x="3273412" y="554378"/>
                    <a:pt x="3233930" y="585209"/>
                    <a:pt x="3219450" y="628650"/>
                  </a:cubicBezTo>
                  <a:cubicBezTo>
                    <a:pt x="3193160" y="707520"/>
                    <a:pt x="3217108" y="674661"/>
                    <a:pt x="3143250" y="723900"/>
                  </a:cubicBezTo>
                  <a:cubicBezTo>
                    <a:pt x="3117850" y="762000"/>
                    <a:pt x="3099429" y="805821"/>
                    <a:pt x="3067050" y="838200"/>
                  </a:cubicBezTo>
                  <a:lnTo>
                    <a:pt x="2952750" y="952500"/>
                  </a:lnTo>
                  <a:cubicBezTo>
                    <a:pt x="2933700" y="971550"/>
                    <a:pt x="2911764" y="988097"/>
                    <a:pt x="2895600" y="1009650"/>
                  </a:cubicBezTo>
                  <a:lnTo>
                    <a:pt x="2838450" y="1085850"/>
                  </a:lnTo>
                  <a:cubicBezTo>
                    <a:pt x="2804972" y="1186285"/>
                    <a:pt x="2841527" y="1105018"/>
                    <a:pt x="2762250" y="1200150"/>
                  </a:cubicBezTo>
                  <a:cubicBezTo>
                    <a:pt x="2747593" y="1217739"/>
                    <a:pt x="2740339" y="1241111"/>
                    <a:pt x="2724150" y="1257300"/>
                  </a:cubicBezTo>
                  <a:cubicBezTo>
                    <a:pt x="2707961" y="1273489"/>
                    <a:pt x="2684589" y="1280743"/>
                    <a:pt x="2667000" y="1295400"/>
                  </a:cubicBezTo>
                  <a:cubicBezTo>
                    <a:pt x="2646304" y="1312647"/>
                    <a:pt x="2632266" y="1337606"/>
                    <a:pt x="2609850" y="1352550"/>
                  </a:cubicBezTo>
                  <a:cubicBezTo>
                    <a:pt x="2593142" y="1363689"/>
                    <a:pt x="2570253" y="1361848"/>
                    <a:pt x="2552700" y="1371600"/>
                  </a:cubicBezTo>
                  <a:cubicBezTo>
                    <a:pt x="2512672" y="1393838"/>
                    <a:pt x="2476500" y="1422400"/>
                    <a:pt x="2438400" y="1447800"/>
                  </a:cubicBezTo>
                  <a:cubicBezTo>
                    <a:pt x="2419350" y="1460500"/>
                    <a:pt x="2402970" y="1478660"/>
                    <a:pt x="2381250" y="1485900"/>
                  </a:cubicBezTo>
                  <a:cubicBezTo>
                    <a:pt x="2237602" y="1533783"/>
                    <a:pt x="2414666" y="1469192"/>
                    <a:pt x="2266950" y="1543050"/>
                  </a:cubicBezTo>
                  <a:cubicBezTo>
                    <a:pt x="2248989" y="1552030"/>
                    <a:pt x="2227761" y="1553120"/>
                    <a:pt x="2209800" y="1562100"/>
                  </a:cubicBezTo>
                  <a:cubicBezTo>
                    <a:pt x="2189322" y="1572339"/>
                    <a:pt x="2173572" y="1590901"/>
                    <a:pt x="2152650" y="1600200"/>
                  </a:cubicBezTo>
                  <a:cubicBezTo>
                    <a:pt x="2115950" y="1616511"/>
                    <a:pt x="2071766" y="1616023"/>
                    <a:pt x="2038350" y="1638300"/>
                  </a:cubicBezTo>
                  <a:cubicBezTo>
                    <a:pt x="1959415" y="1690923"/>
                    <a:pt x="2003412" y="1670847"/>
                    <a:pt x="1905000" y="1695450"/>
                  </a:cubicBezTo>
                  <a:cubicBezTo>
                    <a:pt x="1885950" y="1708150"/>
                    <a:pt x="1864039" y="1717361"/>
                    <a:pt x="1847850" y="1733550"/>
                  </a:cubicBezTo>
                  <a:cubicBezTo>
                    <a:pt x="1810921" y="1770479"/>
                    <a:pt x="1806194" y="1801369"/>
                    <a:pt x="1790700" y="1847850"/>
                  </a:cubicBezTo>
                  <a:cubicBezTo>
                    <a:pt x="1797050" y="1898650"/>
                    <a:pt x="1801965" y="1949650"/>
                    <a:pt x="1809750" y="2000250"/>
                  </a:cubicBezTo>
                  <a:cubicBezTo>
                    <a:pt x="1814673" y="2032252"/>
                    <a:pt x="1125039" y="2297159"/>
                    <a:pt x="1143000" y="2324100"/>
                  </a:cubicBezTo>
                  <a:cubicBezTo>
                    <a:pt x="1154139" y="2340808"/>
                    <a:pt x="876300" y="2336800"/>
                    <a:pt x="895350" y="2343150"/>
                  </a:cubicBezTo>
                  <a:lnTo>
                    <a:pt x="0" y="2476500"/>
                  </a:lnTo>
                </a:path>
              </a:pathLst>
            </a:cu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</p:grp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667000"/>
            <a:ext cx="39338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28600" y="558165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Graph cut: Good boundaries are a cheap cut, where some pixels want to be foreground, and some to be background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2529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Compositing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Feathering: blur mask around its edges</a:t>
            </a:r>
          </a:p>
          <a:p>
            <a:r>
              <a:rPr lang="en-US" sz="2800" dirty="0" err="1" smtClean="0"/>
              <a:t>Laplacian</a:t>
            </a:r>
            <a:r>
              <a:rPr lang="en-US" sz="2800" dirty="0" smtClean="0"/>
              <a:t> blending: blend low-frequency slowly, high frequency quickly</a:t>
            </a:r>
          </a:p>
          <a:p>
            <a:pPr lvl="1"/>
            <a:r>
              <a:rPr lang="en-US" sz="2400" dirty="0" smtClean="0"/>
              <a:t>Blend with alpha mask values ranging from 0 to 1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grpSp>
        <p:nvGrpSpPr>
          <p:cNvPr id="4" name="Group 28"/>
          <p:cNvGrpSpPr>
            <a:grpSpLocks noChangeAspect="1"/>
          </p:cNvGrpSpPr>
          <p:nvPr/>
        </p:nvGrpSpPr>
        <p:grpSpPr>
          <a:xfrm>
            <a:off x="196" y="3886200"/>
            <a:ext cx="4495604" cy="2814352"/>
            <a:chOff x="-1438275" y="255588"/>
            <a:chExt cx="10201275" cy="6386234"/>
          </a:xfrm>
        </p:grpSpPr>
        <p:pic>
          <p:nvPicPr>
            <p:cNvPr id="21" name="Picture 3" descr="level0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988" y="4340225"/>
              <a:ext cx="7466012" cy="206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1438275" y="255588"/>
              <a:ext cx="10199688" cy="2316162"/>
              <a:chOff x="-906" y="161"/>
              <a:chExt cx="6425" cy="1459"/>
            </a:xfrm>
          </p:grpSpPr>
          <p:pic>
            <p:nvPicPr>
              <p:cNvPr id="23" name="Picture 5" descr="level4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6" y="161"/>
                <a:ext cx="4703" cy="1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-906" y="432"/>
                <a:ext cx="2047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err="1">
                    <a:latin typeface="Times New Roman" pitchFamily="18" charset="0"/>
                  </a:rPr>
                  <a:t>laplacian</a:t>
                </a:r>
                <a:endParaRPr lang="en-US" sz="1600" dirty="0">
                  <a:latin typeface="Times New Roman" pitchFamily="18" charset="0"/>
                </a:endParaRPr>
              </a:p>
              <a:p>
                <a:pPr algn="ctr"/>
                <a:r>
                  <a:rPr lang="en-US" sz="1600" dirty="0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 sz="1600" dirty="0">
                    <a:latin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-1438275" y="2305050"/>
              <a:ext cx="10201275" cy="2324101"/>
              <a:chOff x="-906" y="1452"/>
              <a:chExt cx="6426" cy="1464"/>
            </a:xfrm>
          </p:grpSpPr>
          <p:pic>
            <p:nvPicPr>
              <p:cNvPr id="26" name="Picture 8" descr="level2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6" y="1452"/>
                <a:ext cx="4704" cy="1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-906" y="1728"/>
                <a:ext cx="2047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 sz="1600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 sz="1600">
                    <a:latin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-1438034" y="4756151"/>
              <a:ext cx="3249483" cy="1885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 sz="1600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 sz="1600">
                  <a:latin typeface="Times New Roman" pitchFamily="18" charset="0"/>
                </a:rPr>
                <a:t>0</a:t>
              </a:r>
            </a:p>
          </p:txBody>
        </p:sp>
      </p:grpSp>
      <p:pic>
        <p:nvPicPr>
          <p:cNvPr id="30" name="Picture 5" descr="contribR"/>
          <p:cNvPicPr>
            <a:picLocks noChangeAspect="1" noChangeArrowheads="1"/>
          </p:cNvPicPr>
          <p:nvPr/>
        </p:nvPicPr>
        <p:blipFill>
          <a:blip r:embed="rId5" cstate="print"/>
          <a:srcRect l="66957"/>
          <a:stretch>
            <a:fillRect/>
          </a:stretch>
        </p:blipFill>
        <p:spPr bwMode="auto">
          <a:xfrm>
            <a:off x="5105400" y="4191000"/>
            <a:ext cx="28956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5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smtClean="0"/>
              <a:t>1)  I am trying to blend this bear into this pool.  What problems will I have if I use: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/>
              <a:t>Alpha compositing with feathering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/>
              <a:t>Laplacian pyramid blending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/>
              <a:t>Poisson editing?</a:t>
            </a:r>
          </a:p>
        </p:txBody>
      </p:sp>
      <p:pic>
        <p:nvPicPr>
          <p:cNvPr id="8197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667000"/>
            <a:ext cx="31464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cs.brown.edu/courses/csci1950-g/results/proj2/edwallac/res_im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657600"/>
            <a:ext cx="2402702" cy="3200400"/>
          </a:xfrm>
          <a:prstGeom prst="rect">
            <a:avLst/>
          </a:prstGeom>
          <a:noFill/>
        </p:spPr>
      </p:pic>
      <p:pic>
        <p:nvPicPr>
          <p:cNvPr id="8" name="Picture 4" descr="http://www.cs.brown.edu/courses/csci1950-g/results/proj2/steveg/image/2-laplaci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86174"/>
            <a:ext cx="2381250" cy="3171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3745468"/>
            <a:ext cx="154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Lap. Pyramid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3733800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Poisson 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021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022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23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Light and color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Lighting</a:t>
            </a:r>
          </a:p>
          <a:p>
            <a:pPr lvl="1"/>
            <a:r>
              <a:rPr lang="en-US" sz="1600" dirty="0" err="1" smtClean="0"/>
              <a:t>Lambertian</a:t>
            </a:r>
            <a:r>
              <a:rPr lang="en-US" sz="1600" dirty="0" smtClean="0"/>
              <a:t> shading, shadows, </a:t>
            </a:r>
            <a:r>
              <a:rPr lang="en-US" sz="1600" dirty="0" err="1" smtClean="0"/>
              <a:t>specularities</a:t>
            </a:r>
            <a:endParaRPr lang="en-US" sz="1600" dirty="0" smtClean="0"/>
          </a:p>
          <a:p>
            <a:pPr lvl="1"/>
            <a:r>
              <a:rPr lang="en-US" sz="1600" dirty="0" smtClean="0"/>
              <a:t>Color spaces (RGB, HSV, LAB)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23529"/>
          <a:stretch>
            <a:fillRect/>
          </a:stretch>
        </p:blipFill>
        <p:spPr bwMode="auto">
          <a:xfrm>
            <a:off x="0" y="2819400"/>
            <a:ext cx="538814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cranearts.com/wordpress/wp-content/uploads/2009/01/the_crane_building_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90800"/>
            <a:ext cx="4191000" cy="3416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7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pic>
        <p:nvPicPr>
          <p:cNvPr id="3687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36872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36924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3692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36920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36916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9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0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1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6882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36914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5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3691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36910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36906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3690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1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2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3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Localization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366713" y="4648200"/>
            <a:ext cx="8321675" cy="1649413"/>
            <a:chOff x="366010" y="4648199"/>
            <a:chExt cx="8322040" cy="1649179"/>
          </a:xfrm>
        </p:grpSpPr>
        <p:sp>
          <p:nvSpPr>
            <p:cNvPr id="109" name="Left-Right Arrow 108"/>
            <p:cNvSpPr/>
            <p:nvPr/>
          </p:nvSpPr>
          <p:spPr>
            <a:xfrm>
              <a:off x="608908" y="5265649"/>
              <a:ext cx="7848944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6901" name="TextBox 109"/>
            <p:cNvSpPr txBox="1">
              <a:spLocks noChangeArrowheads="1"/>
            </p:cNvSpPr>
            <p:nvPr/>
          </p:nvSpPr>
          <p:spPr bwMode="auto">
            <a:xfrm>
              <a:off x="366010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Robust</a:t>
              </a:r>
            </a:p>
          </p:txBody>
        </p:sp>
        <p:sp>
          <p:nvSpPr>
            <p:cNvPr id="36902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Selective</a:t>
              </a:r>
            </a:p>
          </p:txBody>
        </p:sp>
        <p:sp>
          <p:nvSpPr>
            <p:cNvPr id="36903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36896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2292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6897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654050" y="6259513"/>
            <a:ext cx="285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Deal with expected variations</a:t>
            </a:r>
          </a:p>
          <a:p>
            <a:r>
              <a:rPr lang="en-US" sz="1600"/>
              <a:t>Maximize correct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550025" y="6248400"/>
            <a:ext cx="259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Minimize wrong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dirty="0" smtClean="0"/>
              <a:t>Second moment matrix</a:t>
            </a:r>
            <a:br>
              <a:rPr lang="pl-PL" dirty="0" smtClean="0"/>
            </a:br>
            <a:endParaRPr lang="en-US" dirty="0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42" name="Equation" r:id="rId4" imgW="2654280" imgH="507960" progId="Equation.3">
                  <p:embed/>
                </p:oleObj>
              </mc:Choice>
              <mc:Fallback>
                <p:oleObj name="Equation" r:id="rId4" imgW="2654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D9460-D11B-4D16-941B-9917FF301C73}" type="slidenum">
              <a:rPr lang="de-DE" smtClean="0"/>
              <a:pPr>
                <a:defRPr/>
              </a:pPr>
              <a:t>61</a:t>
            </a:fld>
            <a:endParaRPr lang="de-DE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224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25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8226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43" name="Equation" r:id="rId16" imgW="2679480" imgH="253800" progId="Equation.3">
                  <p:embed/>
                </p:oleObj>
              </mc:Choice>
              <mc:Fallback>
                <p:oleObj name="Equation" r:id="rId16" imgW="26794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611368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44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sp>
        <p:nvSpPr>
          <p:cNvPr id="8223" name="Text Box 24"/>
          <p:cNvSpPr txBox="1">
            <a:spLocks noChangeArrowheads="1"/>
          </p:cNvSpPr>
          <p:nvPr/>
        </p:nvSpPr>
        <p:spPr bwMode="auto">
          <a:xfrm>
            <a:off x="8153400" y="4953000"/>
            <a:ext cx="9906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45" name="Equation" r:id="rId20" imgW="1066680" imgH="457200" progId="Equation.DSMT4">
                  <p:embed/>
                </p:oleObj>
              </mc:Choice>
              <mc:Fallback>
                <p:oleObj name="Equation" r:id="rId20" imgW="10666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356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9113" y="1019175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26"/>
          <p:cNvSpPr txBox="1">
            <a:spLocks noChangeArrowheads="1"/>
          </p:cNvSpPr>
          <p:nvPr/>
        </p:nvSpPr>
        <p:spPr bwMode="auto">
          <a:xfrm>
            <a:off x="498475" y="4633913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598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</a:p>
          <a:p>
            <a:pPr lvl="1"/>
            <a:r>
              <a:rPr lang="en-US" dirty="0" smtClean="0"/>
              <a:t>Matching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lvl="1"/>
            <a:r>
              <a:rPr lang="en-US" dirty="0" smtClean="0"/>
              <a:t>Solving for </a:t>
            </a:r>
            <a:r>
              <a:rPr lang="en-US" dirty="0" err="1" smtClean="0"/>
              <a:t>homography</a:t>
            </a:r>
            <a:endParaRPr lang="en-US" dirty="0" smtClean="0"/>
          </a:p>
          <a:p>
            <a:pPr lvl="1"/>
            <a:r>
              <a:rPr lang="en-US" dirty="0" smtClean="0"/>
              <a:t>RANSAC</a:t>
            </a:r>
          </a:p>
          <a:p>
            <a:endParaRPr lang="en-US" dirty="0"/>
          </a:p>
          <a:p>
            <a:r>
              <a:rPr lang="en-US" dirty="0" smtClean="0"/>
              <a:t>Object recognition</a:t>
            </a:r>
          </a:p>
          <a:p>
            <a:pPr lvl="1"/>
            <a:r>
              <a:rPr lang="en-US" dirty="0" smtClean="0"/>
              <a:t>Clustering </a:t>
            </a:r>
            <a:r>
              <a:rPr lang="en-US" dirty="0" err="1" smtClean="0"/>
              <a:t>keypoints</a:t>
            </a:r>
            <a:r>
              <a:rPr lang="en-US" dirty="0"/>
              <a:t> </a:t>
            </a:r>
            <a:r>
              <a:rPr lang="en-US" dirty="0" smtClean="0"/>
              <a:t>and creating </a:t>
            </a:r>
            <a:r>
              <a:rPr lang="en-US" dirty="0" err="1" smtClean="0"/>
              <a:t>tf-idf</a:t>
            </a:r>
            <a:r>
              <a:rPr lang="en-US" dirty="0" smtClean="0"/>
              <a:t> tables for fast retrieval</a:t>
            </a:r>
          </a:p>
          <a:p>
            <a:pPr lvl="1"/>
            <a:r>
              <a:rPr lang="en-US" dirty="0" smtClean="0"/>
              <a:t>Geometric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Solving for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between 2D coordinates using linear projection</a:t>
            </a:r>
            <a:endParaRPr lang="en-US" dirty="0"/>
          </a:p>
        </p:txBody>
      </p:sp>
      <p:graphicFrame>
        <p:nvGraphicFramePr>
          <p:cNvPr id="133122" name="Object 4"/>
          <p:cNvGraphicFramePr>
            <a:graphicFrameLocks noChangeAspect="1"/>
          </p:cNvGraphicFramePr>
          <p:nvPr/>
        </p:nvGraphicFramePr>
        <p:xfrm>
          <a:off x="6019800" y="22860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9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860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23714" t="51855" r="14572" b="21048"/>
          <a:stretch>
            <a:fillRect/>
          </a:stretch>
        </p:blipFill>
        <p:spPr bwMode="auto">
          <a:xfrm>
            <a:off x="1524000" y="44958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 l="6572" t="30191" r="4286" b="14952"/>
          <a:stretch>
            <a:fillRect/>
          </a:stretch>
        </p:blipFill>
        <p:spPr bwMode="auto">
          <a:xfrm>
            <a:off x="457200" y="2133600"/>
            <a:ext cx="528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88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Least-squares Solving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all points (or correspondences) fit the model with some noise, better to use all for least squares estimate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057400" y="2495108"/>
            <a:ext cx="419100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91200" y="2495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221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5314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3409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45731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Least-squares Solving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some points are outliers, robust approach such as RANSAC is needed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52600" y="2156604"/>
            <a:ext cx="3354238" cy="401559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91200" y="2495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221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5314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3409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28656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23622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LSq</a:t>
            </a:r>
            <a:r>
              <a:rPr lang="en-US" dirty="0" smtClean="0"/>
              <a:t> Fit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057400" y="2495108"/>
            <a:ext cx="419100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48400" y="214349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Robust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2800" dirty="0" smtClean="0"/>
              <a:t>	Suppose we have two triangles, ABC and DEF, related by a general affine transformation.  Solve for the transformation.  </a:t>
            </a:r>
          </a:p>
        </p:txBody>
      </p:sp>
      <p:sp>
        <p:nvSpPr>
          <p:cNvPr id="9" name="Isosceles Triangle 8"/>
          <p:cNvSpPr/>
          <p:nvPr/>
        </p:nvSpPr>
        <p:spPr>
          <a:xfrm rot="20105318">
            <a:off x="1149350" y="3600450"/>
            <a:ext cx="1663700" cy="2209800"/>
          </a:xfrm>
          <a:prstGeom prst="triangl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2980242">
            <a:off x="6341268" y="3672682"/>
            <a:ext cx="1662113" cy="2209800"/>
          </a:xfrm>
          <a:prstGeom prst="triangle">
            <a:avLst>
              <a:gd name="adj" fmla="val 17454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47800" y="5943600"/>
            <a:ext cx="390525" cy="4619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029200"/>
            <a:ext cx="407988" cy="4619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3200400"/>
            <a:ext cx="390525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6200" y="3276600"/>
            <a:ext cx="390525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5943600"/>
            <a:ext cx="37147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6600" y="5334000"/>
            <a:ext cx="407988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191000" y="4800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luck!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questions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Font typeface="Arial" pitchFamily="34" charset="0"/>
              <a:buAutoNum type="arabicParenR"/>
            </a:pPr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7933412" y="0"/>
            <a:ext cx="11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9/21/2011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light reflected from a surface?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Depends on</a:t>
            </a:r>
          </a:p>
          <a:p>
            <a:r>
              <a:rPr lang="en-US" sz="2800" dirty="0" smtClean="0"/>
              <a:t>Illumination properties: wavelength, orientation, intensity</a:t>
            </a:r>
          </a:p>
          <a:p>
            <a:r>
              <a:rPr lang="en-US" sz="2800" dirty="0" smtClean="0"/>
              <a:t>Surface properties: material, surface orientation, roughness, etc.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grpSp>
        <p:nvGrpSpPr>
          <p:cNvPr id="24" name="Group 37"/>
          <p:cNvGrpSpPr>
            <a:grpSpLocks noChangeAspect="1"/>
          </p:cNvGrpSpPr>
          <p:nvPr/>
        </p:nvGrpSpPr>
        <p:grpSpPr>
          <a:xfrm>
            <a:off x="2685153" y="3217319"/>
            <a:ext cx="3810000" cy="3429000"/>
            <a:chOff x="6629400" y="2882264"/>
            <a:chExt cx="2438400" cy="219456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8458200" y="3124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 rot="5400000">
              <a:off x="7429501" y="3498663"/>
              <a:ext cx="1187637" cy="959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005718" y="33528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λ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1004" y="2882264"/>
              <a:ext cx="876796" cy="24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light source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6200000" flipV="1">
              <a:off x="7124700" y="4152900"/>
              <a:ext cx="457202" cy="38100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58456" y="4255236"/>
              <a:ext cx="213360" cy="23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?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0800000">
              <a:off x="6934200" y="43434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620000" y="43434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>
              <a:off x="6781800" y="44196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1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question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sz="2400" smtClean="0"/>
              <a:t>	Suppose you have estimated three vanishing points corresponding to orthogonal directions.  How can you recover the rotation matrix that is aligned with the 3D axes defined by these points?</a:t>
            </a:r>
          </a:p>
          <a:p>
            <a:pPr lvl="1"/>
            <a:r>
              <a:rPr lang="en-US" sz="2000" smtClean="0"/>
              <a:t>Assume that intrinsic matrix K has three parameters</a:t>
            </a:r>
          </a:p>
          <a:p>
            <a:pPr lvl="1"/>
            <a:r>
              <a:rPr lang="en-US" sz="2000" smtClean="0"/>
              <a:t>Remember, in homogeneous coordinates, we can write a 3d point at infinity as (X, Y, Z, 0)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0"/>
            <a:ext cx="35052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990600" y="5562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1066800" y="51816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VP</a:t>
            </a:r>
            <a:r>
              <a:rPr lang="en-US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4267200" y="54864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VP</a:t>
            </a:r>
            <a:r>
              <a:rPr lang="en-US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4038600" y="4953000"/>
            <a:ext cx="3762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038600" y="3810000"/>
            <a:ext cx="4587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0" name="TextBox 14"/>
          <p:cNvSpPr txBox="1">
            <a:spLocks noChangeArrowheads="1"/>
          </p:cNvSpPr>
          <p:nvPr/>
        </p:nvSpPr>
        <p:spPr bwMode="auto">
          <a:xfrm>
            <a:off x="4343400" y="34290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VP</a:t>
            </a:r>
            <a:r>
              <a:rPr lang="en-US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3412" y="0"/>
            <a:ext cx="13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10/11/2011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Growing: Texture synthesis and hole-filling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3200" dirty="0" smtClean="0"/>
              <a:t>Transfer based on simple matching is a powerful idea</a:t>
            </a:r>
          </a:p>
          <a:p>
            <a:pPr lvl="1"/>
            <a:r>
              <a:rPr lang="en-US" dirty="0" smtClean="0"/>
              <a:t>Hallucinate new pixels from their surroundings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83264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85847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Efros &amp; Leung, </a:t>
            </a:r>
            <a:r>
              <a:rPr lang="en-US" dirty="0" err="1" smtClean="0"/>
              <a:t>Criminisi</a:t>
            </a:r>
            <a:r>
              <a:rPr lang="en-US" dirty="0" smtClean="0"/>
              <a:t> et al.: To fill in pixels, take the center pixel from a patch that matches known surrounding values.  Work from the outside in, prioritizing pixels with strong gradients.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97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surface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light is absorbed (function of albedo)</a:t>
            </a:r>
          </a:p>
          <a:p>
            <a:r>
              <a:rPr lang="en-US" dirty="0" smtClean="0"/>
              <a:t>Remaining light is reflected equally in all directions (diffuse reflection)</a:t>
            </a:r>
          </a:p>
          <a:p>
            <a:r>
              <a:rPr lang="en-US" dirty="0" smtClean="0"/>
              <a:t>Examples: soft cloth, concrete, matte paints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842833" y="628980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700333" y="395320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6092991" y="453830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93330" y="4310393"/>
            <a:ext cx="4688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82839" y="357518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616739" y="5560549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319083" y="585820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90633" y="586118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628980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390900" y="395320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rot="5400000">
            <a:off x="1783558" y="453830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83897" y="4310393"/>
            <a:ext cx="4688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3406" y="357518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6473" y="451814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absorption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31461" y="446000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US" b="1" dirty="0" smtClean="0"/>
              <a:t>iffuse reflection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97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reflection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Intensity </a:t>
                </a:r>
                <a:r>
                  <a:rPr lang="en-US" i="1" dirty="0" smtClean="0"/>
                  <a:t>does</a:t>
                </a:r>
                <a:r>
                  <a:rPr lang="en-US" dirty="0" smtClean="0"/>
                  <a:t> depend on illumination angle because less light comes in at oblique angles.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𝜌</m:t>
                    </m:r>
                    <m:r>
                      <a:rPr lang="en-US" sz="2400" b="0" i="0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sz="2400" dirty="0" smtClean="0"/>
                  <a:t>albedo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𝑺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 smtClean="0"/>
                  <a:t> directional source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𝑵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surface normal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I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image intensity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5318885"/>
                <a:ext cx="472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>
                              <a:latin typeface="Cambria Math"/>
                            </a:rPr>
                            <m:t>𝑺</m:t>
                          </m:r>
                          <m:r>
                            <a:rPr lang="en-US" sz="3600" b="1" i="1">
                              <a:latin typeface="Cambria Math"/>
                            </a:rPr>
                            <m:t>⋅</m:t>
                          </m:r>
                          <m:r>
                            <a:rPr lang="en-US" sz="3600" b="1" i="1">
                              <a:latin typeface="Cambria Math"/>
                            </a:rPr>
                            <m:t>𝑵</m:t>
                          </m:r>
                          <m:r>
                            <a:rPr lang="en-US" sz="3600" i="1">
                              <a:latin typeface="Cambria Math"/>
                            </a:rPr>
                            <m:t>(</m:t>
                          </m:r>
                          <m:r>
                            <a:rPr lang="en-US" sz="3600" b="0" i="1">
                              <a:latin typeface="Cambria Math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18885"/>
                <a:ext cx="4724400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83" y="3276600"/>
            <a:ext cx="5071749" cy="281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31364</TotalTime>
  <Words>2131</Words>
  <Application>Microsoft Office PowerPoint</Application>
  <PresentationFormat>On-screen Show (4:3)</PresentationFormat>
  <Paragraphs>664</Paragraphs>
  <Slides>71</Slides>
  <Notes>15</Notes>
  <HiddenSlides>2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Arial</vt:lpstr>
      <vt:lpstr>Arial Narrow</vt:lpstr>
      <vt:lpstr>Calibri</vt:lpstr>
      <vt:lpstr>Cambria Math</vt:lpstr>
      <vt:lpstr>Courier New</vt:lpstr>
      <vt:lpstr>Futura Bk BT</vt:lpstr>
      <vt:lpstr>Symbol</vt:lpstr>
      <vt:lpstr>Times</vt:lpstr>
      <vt:lpstr>Times New Roman</vt:lpstr>
      <vt:lpstr>ヒラギノ明朝 ProN W3</vt:lpstr>
      <vt:lpstr>Lecture1 - Introduction - CP Fall 2010</vt:lpstr>
      <vt:lpstr>Custom Design</vt:lpstr>
      <vt:lpstr>Equation</vt:lpstr>
      <vt:lpstr>Photo Editor Photo</vt:lpstr>
      <vt:lpstr>Midterm Review</vt:lpstr>
      <vt:lpstr>Major Topics</vt:lpstr>
      <vt:lpstr>Major Topics</vt:lpstr>
      <vt:lpstr>Studying for Midterm</vt:lpstr>
      <vt:lpstr>Today’s review</vt:lpstr>
      <vt:lpstr>1. Light and color</vt:lpstr>
      <vt:lpstr>How is light reflected from a surface?</vt:lpstr>
      <vt:lpstr>Lambertian surface</vt:lpstr>
      <vt:lpstr>Diffuse reflection</vt:lpstr>
      <vt:lpstr>PowerPoint Presentation</vt:lpstr>
      <vt:lpstr>PowerPoint Presentation</vt:lpstr>
      <vt:lpstr>Specular Reflection</vt:lpstr>
      <vt:lpstr>Many surfaces have both specular and diffuse components</vt:lpstr>
      <vt:lpstr>Questions</vt:lpstr>
      <vt:lpstr>2. Camera Capture and Geometry</vt:lpstr>
      <vt:lpstr>Pinhole Camera</vt:lpstr>
      <vt:lpstr>Projection Matrix</vt:lpstr>
      <vt:lpstr>Single-view metrology</vt:lpstr>
      <vt:lpstr>PowerPoint Presentation</vt:lpstr>
      <vt:lpstr>Adding a lens</vt:lpstr>
      <vt:lpstr>Focal length, aperture, depth of field</vt:lpstr>
      <vt:lpstr>The aperture and depth of field</vt:lpstr>
      <vt:lpstr>The Photographer’s Great Compromise</vt:lpstr>
      <vt:lpstr>Discretization</vt:lpstr>
      <vt:lpstr>Color Sensing: Bayer Grid</vt:lpstr>
      <vt:lpstr>Color spaces</vt:lpstr>
      <vt:lpstr>Image Histograms</vt:lpstr>
      <vt:lpstr>Contrast enhancement / balancing</vt:lpstr>
      <vt:lpstr>3. Linear filtering </vt:lpstr>
      <vt:lpstr>Filtering in spatial domain</vt:lpstr>
      <vt:lpstr>Filtering in spatial domain</vt:lpstr>
      <vt:lpstr>Filtering in frequency domain</vt:lpstr>
      <vt:lpstr>Filtering in frequency domain</vt:lpstr>
      <vt:lpstr>Filtering in frequency domain</vt:lpstr>
      <vt:lpstr>PowerPoint Presentation</vt:lpstr>
      <vt:lpstr>PowerPoint Presentation</vt:lpstr>
      <vt:lpstr>PowerPoint Presentation</vt:lpstr>
      <vt:lpstr>Question</vt:lpstr>
      <vt:lpstr>Question</vt:lpstr>
      <vt:lpstr>Question</vt:lpstr>
      <vt:lpstr>Applications of filters</vt:lpstr>
      <vt:lpstr>Matching with filters</vt:lpstr>
      <vt:lpstr>Matching with filters</vt:lpstr>
      <vt:lpstr>Matching with filters</vt:lpstr>
      <vt:lpstr>PowerPoint Presentation</vt:lpstr>
      <vt:lpstr>Nyquist-Shannon Sampling Theorem</vt:lpstr>
      <vt:lpstr>Algorithm for downsampling by factor of 2</vt:lpstr>
      <vt:lpstr>Subsampling without pre-filtering</vt:lpstr>
      <vt:lpstr>Subsampling with Gaussian pre-filtering</vt:lpstr>
      <vt:lpstr>PowerPoint Presentation</vt:lpstr>
      <vt:lpstr>Gaussian pyramid</vt:lpstr>
      <vt:lpstr>Computing Gaussian/Laplacian Pyramid</vt:lpstr>
      <vt:lpstr>Image reconstruction from Laplacian pyramid</vt:lpstr>
      <vt:lpstr>4. Region selection and compositing</vt:lpstr>
      <vt:lpstr>Intelligent Scissors</vt:lpstr>
      <vt:lpstr>Graph Cuts</vt:lpstr>
      <vt:lpstr>Compositing and Blending</vt:lpstr>
      <vt:lpstr>Question</vt:lpstr>
      <vt:lpstr>Keypoint Matching</vt:lpstr>
      <vt:lpstr>Key trade-offs</vt:lpstr>
      <vt:lpstr>Harris Detector [Harris88]</vt:lpstr>
      <vt:lpstr>Harris Detector – Responses [Harris88]</vt:lpstr>
      <vt:lpstr>Applications</vt:lpstr>
      <vt:lpstr>5. Solving for transformations</vt:lpstr>
      <vt:lpstr>Least-squares Solving</vt:lpstr>
      <vt:lpstr>Least-squares Solving</vt:lpstr>
      <vt:lpstr>Question</vt:lpstr>
      <vt:lpstr>Good luck!</vt:lpstr>
      <vt:lpstr>Take-home questions</vt:lpstr>
      <vt:lpstr>Take-home question</vt:lpstr>
      <vt:lpstr>Growing: Texture synthesis and hole-filling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98</cp:revision>
  <dcterms:created xsi:type="dcterms:W3CDTF">2010-08-30T03:58:01Z</dcterms:created>
  <dcterms:modified xsi:type="dcterms:W3CDTF">2014-11-18T03:18:16Z</dcterms:modified>
</cp:coreProperties>
</file>