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1.xml" ContentType="application/vnd.openxmlformats-officedocument.presentationml.tags+xml"/>
  <Override PartName="/ppt/notesSlides/notesSlide16.xml" ContentType="application/vnd.openxmlformats-officedocument.presentationml.notesSlide+xml"/>
  <Override PartName="/ppt/tags/tag2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57"/>
  </p:notesMasterIdLst>
  <p:sldIdLst>
    <p:sldId id="398" r:id="rId3"/>
    <p:sldId id="400" r:id="rId4"/>
    <p:sldId id="401" r:id="rId5"/>
    <p:sldId id="524" r:id="rId6"/>
    <p:sldId id="496" r:id="rId7"/>
    <p:sldId id="522" r:id="rId8"/>
    <p:sldId id="488" r:id="rId9"/>
    <p:sldId id="489" r:id="rId10"/>
    <p:sldId id="490" r:id="rId11"/>
    <p:sldId id="480" r:id="rId12"/>
    <p:sldId id="482" r:id="rId13"/>
    <p:sldId id="483" r:id="rId14"/>
    <p:sldId id="484" r:id="rId15"/>
    <p:sldId id="404" r:id="rId16"/>
    <p:sldId id="486" r:id="rId17"/>
    <p:sldId id="525" r:id="rId18"/>
    <p:sldId id="494" r:id="rId19"/>
    <p:sldId id="407" r:id="rId20"/>
    <p:sldId id="526" r:id="rId21"/>
    <p:sldId id="528" r:id="rId22"/>
    <p:sldId id="529" r:id="rId23"/>
    <p:sldId id="531" r:id="rId24"/>
    <p:sldId id="532" r:id="rId25"/>
    <p:sldId id="533" r:id="rId26"/>
    <p:sldId id="534" r:id="rId27"/>
    <p:sldId id="535" r:id="rId28"/>
    <p:sldId id="536" r:id="rId29"/>
    <p:sldId id="537" r:id="rId30"/>
    <p:sldId id="538" r:id="rId31"/>
    <p:sldId id="539" r:id="rId32"/>
    <p:sldId id="540" r:id="rId33"/>
    <p:sldId id="541" r:id="rId34"/>
    <p:sldId id="414" r:id="rId35"/>
    <p:sldId id="425" r:id="rId36"/>
    <p:sldId id="549" r:id="rId37"/>
    <p:sldId id="550" r:id="rId38"/>
    <p:sldId id="551" r:id="rId39"/>
    <p:sldId id="415" r:id="rId40"/>
    <p:sldId id="542" r:id="rId41"/>
    <p:sldId id="426" r:id="rId42"/>
    <p:sldId id="544" r:id="rId43"/>
    <p:sldId id="555" r:id="rId44"/>
    <p:sldId id="545" r:id="rId45"/>
    <p:sldId id="546" r:id="rId46"/>
    <p:sldId id="547" r:id="rId47"/>
    <p:sldId id="548" r:id="rId48"/>
    <p:sldId id="447" r:id="rId49"/>
    <p:sldId id="448" r:id="rId50"/>
    <p:sldId id="449" r:id="rId51"/>
    <p:sldId id="452" r:id="rId52"/>
    <p:sldId id="456" r:id="rId53"/>
    <p:sldId id="552" r:id="rId54"/>
    <p:sldId id="554" r:id="rId55"/>
    <p:sldId id="556" r:id="rId56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CC00CC"/>
    <a:srgbClr val="FF00FF"/>
    <a:srgbClr val="0068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35" autoAdjust="0"/>
    <p:restoredTop sz="84462" autoAdjust="0"/>
  </p:normalViewPr>
  <p:slideViewPr>
    <p:cSldViewPr>
      <p:cViewPr varScale="1">
        <p:scale>
          <a:sx n="112" d="100"/>
          <a:sy n="112" d="100"/>
        </p:scale>
        <p:origin x="1596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3" y="3120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410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notesMaster" Target="notesMasters/notesMaster1.xml"/><Relationship Id="rId61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28.wmf"/><Relationship Id="rId2" Type="http://schemas.openxmlformats.org/officeDocument/2006/relationships/image" Target="../media/image27.wmf"/><Relationship Id="rId1" Type="http://schemas.openxmlformats.org/officeDocument/2006/relationships/image" Target="../media/image25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83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6F4FBCDD-D989-4CE3-ADE9-54A81E3DAD12}" type="datetimeFigureOut">
              <a:rPr lang="en-US"/>
              <a:pPr>
                <a:defRPr/>
              </a:pPr>
              <a:t>12/2/2014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0EA13999-41D4-4B40-AFC6-99FBFE0D64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97576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A13999-41D4-4B40-AFC6-99FBFE0D6424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9548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83362B2-04DE-4699-9EAE-2D5BA38ED962}" type="slidenum">
              <a:rPr lang="en-US"/>
              <a:pPr/>
              <a:t>25</a:t>
            </a:fld>
            <a:endParaRPr lang="en-US"/>
          </a:p>
        </p:txBody>
      </p:sp>
      <p:sp>
        <p:nvSpPr>
          <p:cNvPr id="5529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90600" y="777875"/>
            <a:ext cx="5116513" cy="38369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29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09613" y="4860925"/>
            <a:ext cx="5678487" cy="4605338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0669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C6C3050-6C99-4FEC-9CFA-CD257C477DA2}" type="slidenum">
              <a:rPr lang="en-US"/>
              <a:pPr/>
              <a:t>26</a:t>
            </a:fld>
            <a:endParaRPr lang="en-US"/>
          </a:p>
        </p:txBody>
      </p:sp>
      <p:sp>
        <p:nvSpPr>
          <p:cNvPr id="5632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90600" y="777875"/>
            <a:ext cx="5116513" cy="38369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09613" y="4860925"/>
            <a:ext cx="5678487" cy="4605338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3953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You can think</a:t>
            </a:r>
            <a:r>
              <a:rPr lang="en-US" baseline="0" dirty="0" smtClean="0"/>
              <a:t> about faces in different ways. You can represent this way or that way. These are complements.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E187EA6-7FE6-488D-8E72-8BE218CCD978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8334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You</a:t>
            </a:r>
            <a:r>
              <a:rPr lang="en-US" baseline="0" dirty="0" smtClean="0"/>
              <a:t> will notice that women from every place is very attractive because the …..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E187EA6-7FE6-488D-8E72-8BE218CCD978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9718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</a:t>
            </a:r>
            <a:r>
              <a:rPr lang="en-US" baseline="0" dirty="0" smtClean="0"/>
              <a:t> might be curious what different populations of faces look like.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E187EA6-7FE6-488D-8E72-8BE218CCD978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0962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571E7EF-3C8E-4FDB-ADB4-D5E1FEF5B8E4}" type="slidenum">
              <a:rPr lang="en-US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33</a:t>
            </a:fld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323488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goal of PCA is</a:t>
            </a:r>
            <a:r>
              <a:rPr lang="en-US" baseline="0" dirty="0" smtClean="0"/>
              <a:t> to find orthogonal vectors that the first r vectors have the highest variance of all.</a:t>
            </a:r>
            <a:endParaRPr lang="en-US" dirty="0"/>
          </a:p>
          <a:p>
            <a:r>
              <a:rPr lang="en-US" dirty="0"/>
              <a:t>----- Meeting Notes (10/4/11 17:12) -----</a:t>
            </a:r>
          </a:p>
          <a:p>
            <a:r>
              <a:rPr lang="en-US" dirty="0"/>
              <a:t>Write it more mathematically</a:t>
            </a:r>
          </a:p>
          <a:p>
            <a:r>
              <a:rPr lang="en-US" dirty="0"/>
              <a:t>say what PCA is solving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E187EA6-7FE6-488D-8E72-8BE218CCD978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46145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18AECF4-8FEC-461F-ACD0-6FC72227DD20}" type="slidenum">
              <a:rPr lang="en-US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38</a:t>
            </a:fld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376588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4C927C7-261B-420B-94DF-AF6D3C7D1638}" type="slidenum">
              <a:rPr lang="en-US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40</a:t>
            </a:fld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58197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You can think</a:t>
            </a:r>
            <a:r>
              <a:rPr lang="en-US" baseline="0" dirty="0" smtClean="0"/>
              <a:t> about faces in different ways. You can represent this way or that way. These are complements.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E187EA6-7FE6-488D-8E72-8BE218CCD978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8932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23AEAA3-2B87-4E69-994F-A88E6DF303A5}" type="slidenum">
              <a:rPr lang="en-US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672997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----- Meeting Notes (10/4/11 17:12) -----</a:t>
            </a:r>
          </a:p>
          <a:p>
            <a:r>
              <a:rPr lang="en-US"/>
              <a:t>show both extremes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E187EA6-7FE6-488D-8E72-8BE218CCD978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29184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EFDA082-F54E-40BB-AD26-E9FF326529A3}" type="slidenum">
              <a:rPr lang="en-US"/>
              <a:pPr/>
              <a:t>43</a:t>
            </a:fld>
            <a:endParaRPr lang="en-US"/>
          </a:p>
        </p:txBody>
      </p:sp>
      <p:sp>
        <p:nvSpPr>
          <p:cNvPr id="973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38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----- Meeting Notes (10/4/11 17:24) -----</a:t>
            </a:r>
          </a:p>
          <a:p>
            <a:r>
              <a:rPr lang="en-US"/>
              <a:t>Add a matlab thing to show the differences. show how to use PCA in matlab. </a:t>
            </a:r>
          </a:p>
        </p:txBody>
      </p:sp>
    </p:spTree>
    <p:extLst>
      <p:ext uri="{BB962C8B-B14F-4D97-AF65-F5344CB8AC3E}">
        <p14:creationId xmlns:p14="http://schemas.microsoft.com/office/powerpoint/2010/main" val="196845851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EFDA082-F54E-40BB-AD26-E9FF326529A3}" type="slidenum">
              <a:rPr lang="en-US"/>
              <a:pPr/>
              <a:t>44</a:t>
            </a:fld>
            <a:endParaRPr lang="en-US"/>
          </a:p>
        </p:txBody>
      </p:sp>
      <p:sp>
        <p:nvSpPr>
          <p:cNvPr id="973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38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8452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Prince Charles, Woody Allen, Bill Clinton, Saddam Hussein, Richard Nixon and Princess Diana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A13999-41D4-4B40-AFC6-99FBFE0D6424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17226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Jim Carrey (left) and Kevin Costner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A13999-41D4-4B40-AFC6-99FBFE0D6424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02959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Nixon and Winona Ryder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A13999-41D4-4B40-AFC6-99FBFE0D6424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28062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06B8764-85E0-4D25-BEA0-A69914C97C00}" type="slidenum">
              <a:rPr lang="en-US"/>
              <a:pPr/>
              <a:t>52</a:t>
            </a:fld>
            <a:endParaRPr lang="en-US"/>
          </a:p>
        </p:txBody>
      </p:sp>
      <p:sp>
        <p:nvSpPr>
          <p:cNvPr id="1021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19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----- Meeting Notes (10/4/11 17:12) -----</a:t>
            </a:r>
          </a:p>
          <a:p>
            <a:r>
              <a:rPr lang="en-US"/>
              <a:t>The goal is to keep the same person but more attractice.</a:t>
            </a:r>
          </a:p>
        </p:txBody>
      </p:sp>
    </p:spTree>
    <p:extLst>
      <p:ext uri="{BB962C8B-B14F-4D97-AF65-F5344CB8AC3E}">
        <p14:creationId xmlns:p14="http://schemas.microsoft.com/office/powerpoint/2010/main" val="185963880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C5340A3-6678-4F1B-BC99-A06424A5D866}" type="slidenum">
              <a:rPr lang="en-US"/>
              <a:pPr/>
              <a:t>53</a:t>
            </a:fld>
            <a:endParaRPr lang="en-US"/>
          </a:p>
        </p:txBody>
      </p:sp>
      <p:sp>
        <p:nvSpPr>
          <p:cNvPr id="1004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4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03214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 good way to represent faces</a:t>
            </a:r>
            <a:r>
              <a:rPr lang="en-US" baseline="0" dirty="0" smtClean="0"/>
              <a:t> is not just the </a:t>
            </a:r>
            <a:r>
              <a:rPr lang="en-US" baseline="0" dirty="0" err="1" smtClean="0"/>
              <a:t>intesities</a:t>
            </a:r>
            <a:r>
              <a:rPr lang="en-US" baseline="0" dirty="0" smtClean="0"/>
              <a:t> of images, we can also use shape and ….</a:t>
            </a:r>
          </a:p>
          <a:p>
            <a:endParaRPr lang="en-US" baseline="0" dirty="0" smtClean="0"/>
          </a:p>
          <a:p>
            <a:r>
              <a:rPr lang="en-US" baseline="0" dirty="0" smtClean="0"/>
              <a:t>To show the variation, we can use exemplars, or we can use various directions to be able to represent faces with a few vectors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E187EA6-7FE6-488D-8E72-8BE218CCD978}" type="slidenum">
              <a:rPr lang="en-US" smtClean="0"/>
              <a:pPr>
                <a:defRPr/>
              </a:pPr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0902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B0770D8-2B37-4000-93F2-988537B5AAEA}" type="slidenum">
              <a:rPr lang="en-US" altLang="en-US"/>
              <a:pPr/>
              <a:t>6</a:t>
            </a:fld>
            <a:endParaRPr lang="en-US" altLang="en-US"/>
          </a:p>
        </p:txBody>
      </p:sp>
      <p:sp>
        <p:nvSpPr>
          <p:cNvPr id="29697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9698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37989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665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939E0C2-51AC-4009-9CFC-CBE33BA28D5D}" type="slidenum">
              <a:rPr lang="en-US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en-US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39092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86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686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AC39FDB-4548-4FED-AFE0-32A192E76075}" type="slidenum">
              <a:rPr lang="en-US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en-US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50302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D2A6AEB-516D-4899-937C-34A6B93AFF45}" type="slidenum">
              <a:rPr lang="en-US"/>
              <a:pPr/>
              <a:t>21</a:t>
            </a:fld>
            <a:endParaRPr lang="en-US"/>
          </a:p>
        </p:txBody>
      </p:sp>
      <p:sp>
        <p:nvSpPr>
          <p:cNvPr id="51201" name="Text Box 1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0" y="0"/>
            <a:ext cx="11796713" cy="11796713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lIns="90000" tIns="45000" rIns="90000" bIns="45000"/>
          <a:lstStyle/>
          <a:p>
            <a:pPr eaLnBrk="1">
              <a:spcBef>
                <a:spcPct val="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  <a:tab pos="10858500" algn="l"/>
                <a:tab pos="11582400" algn="l"/>
              </a:tabLst>
            </a:pPr>
            <a:r>
              <a:rPr lang="en-US" sz="2000">
                <a:latin typeface="Arial" charset="0"/>
                <a:ea typeface="AR PL KaitiM GB" charset="0"/>
                <a:cs typeface="AR PL KaitiM GB" charset="0"/>
              </a:rPr>
              <a:t>Another usage is to show a significant trend.</a:t>
            </a:r>
          </a:p>
          <a:p>
            <a:pPr eaLnBrk="1">
              <a:spcBef>
                <a:spcPct val="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  <a:tab pos="10858500" algn="l"/>
                <a:tab pos="11582400" algn="l"/>
              </a:tabLst>
            </a:pPr>
            <a:r>
              <a:rPr lang="en-US" sz="2000">
                <a:latin typeface="Arial" charset="0"/>
                <a:ea typeface="AR PL KaitiM GB" charset="0"/>
                <a:cs typeface="AR PL KaitiM GB" charset="0"/>
              </a:rPr>
              <a:t>----- Meeting Notes (10/4/11 17:12) -----</a:t>
            </a:r>
          </a:p>
          <a:p>
            <a:pPr eaLnBrk="1">
              <a:spcBef>
                <a:spcPct val="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  <a:tab pos="10858500" algn="l"/>
                <a:tab pos="11582400" algn="l"/>
              </a:tabLst>
            </a:pPr>
            <a:r>
              <a:rPr lang="en-US" sz="2000">
                <a:latin typeface="Arial" charset="0"/>
                <a:ea typeface="AR PL KaitiM GB" charset="0"/>
                <a:cs typeface="AR PL KaitiM GB" charset="0"/>
              </a:rPr>
              <a:t>Aligned through translation and scale</a:t>
            </a:r>
          </a:p>
          <a:p>
            <a:pPr eaLnBrk="1">
              <a:spcBef>
                <a:spcPct val="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  <a:tab pos="10858500" algn="l"/>
                <a:tab pos="11582400" algn="l"/>
              </a:tabLst>
            </a:pPr>
            <a:r>
              <a:rPr lang="en-US" sz="2000">
                <a:latin typeface="Arial" charset="0"/>
                <a:ea typeface="AR PL KaitiM GB" charset="0"/>
                <a:cs typeface="AR PL KaitiM GB" charset="0"/>
              </a:rPr>
              <a:t>average</a:t>
            </a:r>
          </a:p>
          <a:p>
            <a:pPr eaLnBrk="1">
              <a:spcBef>
                <a:spcPct val="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  <a:tab pos="10858500" algn="l"/>
                <a:tab pos="11582400" algn="l"/>
              </a:tabLst>
            </a:pPr>
            <a:endParaRPr lang="en-US" sz="2000">
              <a:latin typeface="Arial" charset="0"/>
              <a:ea typeface="AR PL KaitiM GB" charset="0"/>
              <a:cs typeface="AR PL KaitiM GB" charset="0"/>
            </a:endParaRPr>
          </a:p>
        </p:txBody>
      </p:sp>
      <p:sp>
        <p:nvSpPr>
          <p:cNvPr id="51202" name="AutoShape 2"/>
          <p:cNvSpPr>
            <a:spLocks noChangeArrowheads="1"/>
          </p:cNvSpPr>
          <p:nvPr/>
        </p:nvSpPr>
        <p:spPr bwMode="auto">
          <a:xfrm>
            <a:off x="0" y="0"/>
            <a:ext cx="11796713" cy="11796713"/>
          </a:xfrm>
          <a:custGeom>
            <a:avLst/>
            <a:gdLst>
              <a:gd name="G0" fmla="*/ 32768 1 2"/>
              <a:gd name="G1" fmla="*/ 32768 1 2"/>
              <a:gd name="G2" fmla="+- 32768 0 0"/>
              <a:gd name="G3" fmla="+- 32768 0 0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0" t="0" r="0" b="0"/>
            <a:pathLst>
              <a:path>
                <a:moveTo>
                  <a:pt x="0" y="0"/>
                </a:moveTo>
                <a:lnTo>
                  <a:pt x="32768" y="0"/>
                </a:lnTo>
                <a:lnTo>
                  <a:pt x="32768" y="32768"/>
                </a:lnTo>
                <a:lnTo>
                  <a:pt x="0" y="32768"/>
                </a:lnTo>
                <a:close/>
              </a:path>
            </a:pathLst>
          </a:cu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  <a:tab pos="10858500" algn="l"/>
                <a:tab pos="11582400" algn="l"/>
              </a:tabLst>
            </a:pPr>
            <a:fld id="{DB550181-FA24-4868-9769-CEE2B63512EB}" type="slidenum">
              <a:rPr lang="en-US" sz="2400">
                <a:solidFill>
                  <a:srgbClr val="000000"/>
                </a:solidFill>
                <a:ea typeface="+mn-ea" charset="0"/>
                <a:cs typeface="+mn-ea" charset="0"/>
              </a:rPr>
              <a:pPr>
                <a:lnSpc>
                  <a:spcPct val="100000"/>
                </a:lnSpc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  <a:tab pos="9410700" algn="l"/>
                  <a:tab pos="10134600" algn="l"/>
                  <a:tab pos="10858500" algn="l"/>
                  <a:tab pos="11582400" algn="l"/>
                </a:tabLst>
              </a:pPr>
              <a:t>21</a:t>
            </a:fld>
            <a:endParaRPr lang="en-US" sz="2400">
              <a:solidFill>
                <a:srgbClr val="000000"/>
              </a:solidFill>
              <a:ea typeface="+mn-ea" charset="0"/>
              <a:cs typeface="+mn-e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91651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19EE36F-876D-411B-B3CD-D1A68C5BECA3}" type="slidenum">
              <a:rPr lang="en-US"/>
              <a:pPr/>
              <a:t>22</a:t>
            </a:fld>
            <a:endParaRPr lang="en-US"/>
          </a:p>
        </p:txBody>
      </p:sp>
      <p:sp>
        <p:nvSpPr>
          <p:cNvPr id="904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4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6897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EFDA271-1EBC-49E0-8202-53CAEAC09E21}" type="slidenum">
              <a:rPr lang="en-US"/>
              <a:pPr/>
              <a:t>23</a:t>
            </a:fld>
            <a:endParaRPr lang="en-US"/>
          </a:p>
        </p:txBody>
      </p:sp>
      <p:sp>
        <p:nvSpPr>
          <p:cNvPr id="931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68350"/>
            <a:ext cx="5118100" cy="3838575"/>
          </a:xfrm>
          <a:ln/>
        </p:spPr>
      </p:sp>
      <p:sp>
        <p:nvSpPr>
          <p:cNvPr id="931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9613" y="4862513"/>
            <a:ext cx="5680075" cy="4603750"/>
          </a:xfrm>
        </p:spPr>
        <p:txBody>
          <a:bodyPr/>
          <a:lstStyle/>
          <a:p>
            <a:endParaRPr lang="en-US" altLang="zh-CN"/>
          </a:p>
          <a:p>
            <a:endParaRPr lang="en-US" altLang="zh-CN"/>
          </a:p>
          <a:p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1985051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----- Meeting Notes (10/4/11 17:12) -----</a:t>
            </a:r>
          </a:p>
          <a:p>
            <a:r>
              <a:rPr lang="en-US"/>
              <a:t>the demo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E187EA6-7FE6-488D-8E72-8BE218CCD978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3721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355975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928856-9DEC-4F70-BAC4-A3F83621488F}" type="datetimeFigureOut">
              <a:rPr lang="en-US"/>
              <a:pPr>
                <a:defRPr/>
              </a:pPr>
              <a:t>12/2/2014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213ED9-5A0B-4A31-954B-2A54A108E8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60BF57-0160-4C5B-B9BD-AF25353160A6}" type="datetimeFigureOut">
              <a:rPr lang="en-US"/>
              <a:pPr>
                <a:defRPr/>
              </a:pPr>
              <a:t>12/2/2014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1194E1-1295-4EEB-B5B3-E50E5BF992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F29195-A194-4B65-A99C-A8BE0BAE2B20}" type="datetimeFigureOut">
              <a:rPr lang="en-US"/>
              <a:pPr>
                <a:defRPr/>
              </a:pPr>
              <a:t>12/2/2014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A7B8B3-B96D-45F2-A102-918AF287C5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BigBlueDots1600Logo2 op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52400" y="5334000"/>
            <a:ext cx="8763000" cy="685800"/>
          </a:xfrm>
          <a:effectLst/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662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85800" y="6096000"/>
            <a:ext cx="8229600" cy="533400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05254D-8B20-4C4C-8DBB-724452D461E9}" type="datetimeFigureOut">
              <a:rPr lang="en-US"/>
              <a:pPr>
                <a:defRPr/>
              </a:pPr>
              <a:t>12/2/2014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F88BE6-D0E6-4FA5-A5C6-AF6DB92BA8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61261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61261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400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800600"/>
          </a:xfrm>
        </p:spPr>
        <p:txBody>
          <a:bodyPr/>
          <a:lstStyle/>
          <a:p>
            <a:pPr lvl="0"/>
            <a:endParaRPr lang="en-US" noProof="0" smtClean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CA1C5E-A3A3-47F0-9854-D6BA8E3AE4F0}" type="datetimeFigureOut">
              <a:rPr lang="en-US"/>
              <a:pPr>
                <a:defRPr/>
              </a:pPr>
              <a:t>12/2/2014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E17E4F-D037-4C32-8A72-16E6101325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C660B9-CB34-42C7-A624-E7D942AC8C03}" type="datetimeFigureOut">
              <a:rPr lang="en-US"/>
              <a:pPr>
                <a:defRPr/>
              </a:pPr>
              <a:t>12/2/2014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BBDDFB-8755-4DAB-83C3-C2137D7AEE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E9164F-B89B-4408-B261-81D9BBF3AF7D}" type="datetimeFigureOut">
              <a:rPr lang="en-US"/>
              <a:pPr>
                <a:defRPr/>
              </a:pPr>
              <a:t>12/2/2014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9C5821-7A2A-4B75-9372-AD219CD435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16ACE7-F072-4577-8DFB-307FEB5C7225}" type="datetimeFigureOut">
              <a:rPr lang="en-US"/>
              <a:pPr>
                <a:defRPr/>
              </a:pPr>
              <a:t>12/2/2014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49F74F-E1BA-481A-9488-C3D953712C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CD670D-6FA2-4662-8410-CC77271782D4}" type="datetimeFigureOut">
              <a:rPr lang="en-US"/>
              <a:pPr>
                <a:defRPr/>
              </a:pPr>
              <a:t>12/2/2014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B45972-3906-42E4-B419-283498EC60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5A707E-1994-4168-AE0D-61C2EB8A1E43}" type="datetimeFigureOut">
              <a:rPr lang="en-US"/>
              <a:pPr>
                <a:defRPr/>
              </a:pPr>
              <a:t>12/2/2014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E27FB2-42E4-4193-9FF7-5E1B62D4FB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5E4515-B7D1-4DF3-91C9-897736C83C07}" type="datetimeFigureOut">
              <a:rPr lang="en-US"/>
              <a:pPr>
                <a:defRPr/>
              </a:pPr>
              <a:t>12/2/2014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1916EB-F8A5-4114-9CA6-17A0800FA3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229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066800"/>
            <a:ext cx="82296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AC39668-E5BA-457E-AD7F-4FEFDFA7E865}" type="datetimeFigureOut">
              <a:rPr lang="en-US"/>
              <a:pPr>
                <a:defRPr/>
              </a:pPr>
              <a:t>12/2/2014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3D5E663-3A5B-4AF0-A77F-EACA1A9218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2" descr="BigBlueDots1600gradientWithBriteLogo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6400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bg2"/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2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2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apple.com/ilife/iphoto/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lickr.com/groups/977532@N24/pool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5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openxmlformats.org/officeDocument/2006/relationships/image" Target="../media/image29.jpeg"/><Relationship Id="rId7" Type="http://schemas.openxmlformats.org/officeDocument/2006/relationships/image" Target="../media/image27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25.wmf"/><Relationship Id="rId4" Type="http://schemas.openxmlformats.org/officeDocument/2006/relationships/oleObject" Target="../embeddings/oleObject3.bin"/><Relationship Id="rId9" Type="http://schemas.openxmlformats.org/officeDocument/2006/relationships/image" Target="../media/image28.w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png"/><Relationship Id="rId5" Type="http://schemas.openxmlformats.org/officeDocument/2006/relationships/oleObject" Target="../embeddings/oleObject1.bin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www2.imm.dtu.dk/~aam/datasets/datasets.html" TargetMode="Externa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gif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hyperlink" Target="http://www.faceresearch.org/demos/vector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Relationship Id="rId5" Type="http://schemas.openxmlformats.org/officeDocument/2006/relationships/hyperlink" Target="http://www.faceresearch.org/demos/average" TargetMode="External"/><Relationship Id="rId4" Type="http://schemas.openxmlformats.org/officeDocument/2006/relationships/hyperlink" Target="http://graphics.cs.cmu.edu/courses/15-463/2004_fall/www/handins/brh/final/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hyperlink" Target="http://www.faceresearch.org" TargetMode="External"/><Relationship Id="rId7" Type="http://schemas.openxmlformats.org/officeDocument/2006/relationships/image" Target="../media/image5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://www.uni-regensburg.de/Fakultaeten/phil_Fak_II/Psychologie/Psy_II/beautycheck/english/durchschnittsgesichter/m(01-32)_gr.jpg" TargetMode="External"/><Relationship Id="rId5" Type="http://schemas.openxmlformats.org/officeDocument/2006/relationships/image" Target="../media/image53.jpeg"/><Relationship Id="rId4" Type="http://schemas.openxmlformats.org/officeDocument/2006/relationships/hyperlink" Target="http://www.uni-regensburg.de/Fakultaeten/phil_Fak_II/Psychologie/Psy_II/beautycheck/english/durchschnittsgesichter/w(01-64)_gr.jpg" TargetMode="External"/><Relationship Id="rId9" Type="http://schemas.openxmlformats.org/officeDocument/2006/relationships/image" Target="../media/image56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6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png"/><Relationship Id="rId4" Type="http://schemas.openxmlformats.org/officeDocument/2006/relationships/image" Target="../media/image65.w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0.xml"/><Relationship Id="rId13" Type="http://schemas.openxmlformats.org/officeDocument/2006/relationships/image" Target="../media/image69.png"/><Relationship Id="rId3" Type="http://schemas.microsoft.com/office/2007/relationships/media" Target="file:///C:\Documents%20and%20Settings\Ali\Desktop\fun%20with%20faces\eig02.avi" TargetMode="External"/><Relationship Id="rId7" Type="http://schemas.openxmlformats.org/officeDocument/2006/relationships/slideLayout" Target="../slideLayouts/slideLayout4.xml"/><Relationship Id="rId12" Type="http://schemas.openxmlformats.org/officeDocument/2006/relationships/image" Target="../media/image68.png"/><Relationship Id="rId2" Type="http://schemas.openxmlformats.org/officeDocument/2006/relationships/video" Target="file:///C:\Documents%20and%20Settings\Ali\Desktop\fun%20with%20faces\eig01.avi" TargetMode="External"/><Relationship Id="rId1" Type="http://schemas.microsoft.com/office/2007/relationships/media" Target="file:///C:\Documents%20and%20Settings\Ali\Desktop\fun%20with%20faces\eig01.avi" TargetMode="External"/><Relationship Id="rId6" Type="http://schemas.openxmlformats.org/officeDocument/2006/relationships/video" Target="file:///C:\Documents%20and%20Settings\Ali\Desktop\fun%20with%20faces\eig03.avi" TargetMode="External"/><Relationship Id="rId11" Type="http://schemas.openxmlformats.org/officeDocument/2006/relationships/image" Target="../media/image67.png"/><Relationship Id="rId5" Type="http://schemas.microsoft.com/office/2007/relationships/media" Target="file:///C:\Documents%20and%20Settings\Ali\Desktop\fun%20with%20faces\eig03.avi" TargetMode="External"/><Relationship Id="rId10" Type="http://schemas.openxmlformats.org/officeDocument/2006/relationships/hyperlink" Target="http://graphics.cs.cmu.edu/courses/15-463/2004_fall/www/handins/brh/final/" TargetMode="External"/><Relationship Id="rId4" Type="http://schemas.openxmlformats.org/officeDocument/2006/relationships/video" Target="file:///C:\Documents%20and%20Settings\Ali\Desktop\fun%20with%20faces\eig02.avi" TargetMode="External"/><Relationship Id="rId9" Type="http://schemas.openxmlformats.org/officeDocument/2006/relationships/image" Target="../media/image4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aceresearch.org/demos/transform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83.png"/><Relationship Id="rId4" Type="http://schemas.openxmlformats.org/officeDocument/2006/relationships/oleObject" Target="../embeddings/oleObject6.bin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http://upload.wikimedia.org/wikipedia/commons/thumb/e/ec/Mona_Lisa,_by_Leonardo_da_Vinci,_from_C2RMF_retouched.jpg/687px-Mona_Lisa,_by_Leonardo_da_Vinci,_from_C2RMF_retouched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69"/>
          <a:stretch/>
        </p:blipFill>
        <p:spPr bwMode="auto">
          <a:xfrm>
            <a:off x="1817349" y="-1"/>
            <a:ext cx="565025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9" name="Title 1"/>
          <p:cNvSpPr>
            <a:spLocks noGrp="1"/>
          </p:cNvSpPr>
          <p:nvPr>
            <p:ph type="ctrTitle"/>
          </p:nvPr>
        </p:nvSpPr>
        <p:spPr>
          <a:xfrm>
            <a:off x="260974" y="8292"/>
            <a:ext cx="8763000" cy="1143000"/>
          </a:xfrm>
          <a:noFill/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4400" b="1" dirty="0" smtClean="0">
                <a:solidFill>
                  <a:schemeClr val="bg1"/>
                </a:solidFill>
              </a:rPr>
              <a:t>Understanding Faces</a:t>
            </a:r>
            <a:endParaRPr lang="en-US" sz="4400" b="1" dirty="0" smtClean="0">
              <a:solidFill>
                <a:schemeClr val="bg1"/>
              </a:solidFill>
            </a:endParaRPr>
          </a:p>
        </p:txBody>
      </p:sp>
      <p:sp>
        <p:nvSpPr>
          <p:cNvPr id="13315" name="Subtitle 2"/>
          <p:cNvSpPr>
            <a:spLocks noGrp="1"/>
          </p:cNvSpPr>
          <p:nvPr>
            <p:ph type="subTitle" idx="1"/>
          </p:nvPr>
        </p:nvSpPr>
        <p:spPr>
          <a:xfrm>
            <a:off x="2051674" y="4495800"/>
            <a:ext cx="5181600" cy="1447800"/>
          </a:xfrm>
          <a:noFill/>
        </p:spPr>
        <p:txBody>
          <a:bodyPr/>
          <a:lstStyle/>
          <a:p>
            <a:pPr eaLnBrk="1" hangingPunct="1"/>
            <a:r>
              <a:rPr lang="en-US" dirty="0" smtClean="0">
                <a:solidFill>
                  <a:schemeClr val="bg1"/>
                </a:solidFill>
              </a:rPr>
              <a:t>Computational Photography</a:t>
            </a:r>
          </a:p>
          <a:p>
            <a:pPr eaLnBrk="1" hangingPunct="1"/>
            <a:r>
              <a:rPr lang="en-US" dirty="0" smtClean="0">
                <a:solidFill>
                  <a:schemeClr val="bg1"/>
                </a:solidFill>
              </a:rPr>
              <a:t>Derek Hoiem, University of Illinois</a:t>
            </a:r>
          </a:p>
          <a:p>
            <a:pPr eaLnBrk="1" hangingPunct="1"/>
            <a:r>
              <a:rPr lang="en-US" dirty="0" smtClean="0">
                <a:solidFill>
                  <a:schemeClr val="bg1"/>
                </a:solidFill>
              </a:rPr>
              <a:t>Lecture by </a:t>
            </a:r>
            <a:r>
              <a:rPr lang="en-US" dirty="0" smtClean="0">
                <a:solidFill>
                  <a:schemeClr val="bg1"/>
                </a:solidFill>
              </a:rPr>
              <a:t>Amin </a:t>
            </a:r>
            <a:r>
              <a:rPr lang="en-US" dirty="0" err="1" smtClean="0">
                <a:solidFill>
                  <a:schemeClr val="bg1"/>
                </a:solidFill>
              </a:rPr>
              <a:t>Sadeghi</a:t>
            </a:r>
            <a:endParaRPr lang="en-US" dirty="0" smtClean="0">
              <a:solidFill>
                <a:schemeClr val="bg1"/>
              </a:solidFill>
            </a:endParaRPr>
          </a:p>
          <a:p>
            <a:pPr eaLnBrk="1" hangingPunct="1"/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13316" name="TextBox 3"/>
          <p:cNvSpPr txBox="1">
            <a:spLocks noChangeArrowheads="1"/>
          </p:cNvSpPr>
          <p:nvPr/>
        </p:nvSpPr>
        <p:spPr bwMode="auto">
          <a:xfrm>
            <a:off x="8061325" y="0"/>
            <a:ext cx="95410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/>
              <a:t>12/2/14</a:t>
            </a:r>
          </a:p>
        </p:txBody>
      </p:sp>
      <p:sp>
        <p:nvSpPr>
          <p:cNvPr id="12" name="TextBox 4"/>
          <p:cNvSpPr txBox="1">
            <a:spLocks noChangeArrowheads="1"/>
          </p:cNvSpPr>
          <p:nvPr/>
        </p:nvSpPr>
        <p:spPr bwMode="auto">
          <a:xfrm>
            <a:off x="1815418" y="6481346"/>
            <a:ext cx="565411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chemeClr val="bg2">
                    <a:lumMod val="75000"/>
                  </a:schemeClr>
                </a:solidFill>
              </a:rPr>
              <a:t>Some slides from Lana Lazebnik, Silvio Savarese, Fei-Fei Li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What makes face detection hard?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752600" y="2209800"/>
            <a:ext cx="1963999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dirty="0" smtClean="0"/>
              <a:t>Expression</a:t>
            </a:r>
            <a:endParaRPr lang="en-US" sz="2800" dirty="0"/>
          </a:p>
        </p:txBody>
      </p:sp>
      <p:pic>
        <p:nvPicPr>
          <p:cNvPr id="337924" name="Picture 4" descr="http://ursispaltenstein.ch/blog/images/uploads_img/hillary_clintons_many_fac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2819400"/>
            <a:ext cx="5334000" cy="33337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What makes face detection hard?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752600" y="1752600"/>
            <a:ext cx="1737912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dirty="0" smtClean="0"/>
              <a:t>Viewpoint</a:t>
            </a:r>
            <a:endParaRPr lang="en-US" sz="2800" dirty="0"/>
          </a:p>
        </p:txBody>
      </p:sp>
      <p:pic>
        <p:nvPicPr>
          <p:cNvPr id="6" name="Picture 2" descr="http://gps-tsc.upc.es/GTAV/ResearchAreas/UPCFaceDatabase/Imatges/FacePoseID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800" y="2286000"/>
            <a:ext cx="5410200" cy="405009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What makes face detection hard?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752600" y="1752600"/>
            <a:ext cx="1763624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dirty="0" smtClean="0"/>
              <a:t>Occlusion</a:t>
            </a:r>
            <a:endParaRPr lang="en-US" sz="2800" dirty="0"/>
          </a:p>
        </p:txBody>
      </p:sp>
      <p:pic>
        <p:nvPicPr>
          <p:cNvPr id="340994" name="Picture 2" descr="http://farm1.static.flickr.com/110/273004917_7914351df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800" y="2438400"/>
            <a:ext cx="4762500" cy="31718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What makes face detection hard?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849839" y="1915180"/>
            <a:ext cx="3865161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dirty="0" smtClean="0"/>
              <a:t>Distracting background</a:t>
            </a:r>
            <a:endParaRPr lang="en-US" sz="2800" dirty="0"/>
          </a:p>
        </p:txBody>
      </p:sp>
      <p:pic>
        <p:nvPicPr>
          <p:cNvPr id="7" name="Picture 4" descr="http://islandtreesteched.org/4th%20quarter/8th%20Period/Rock%27n%20Web/hidden-face-in-coffeebean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00" y="2438400"/>
            <a:ext cx="4752975" cy="3267075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Consumer application: iPhoto 2009</a:t>
            </a:r>
          </a:p>
        </p:txBody>
      </p:sp>
      <p:sp>
        <p:nvSpPr>
          <p:cNvPr id="1638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16388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914400"/>
            <a:ext cx="7707313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9" name="Rectangle 8"/>
          <p:cNvSpPr>
            <a:spLocks noChangeArrowheads="1"/>
          </p:cNvSpPr>
          <p:nvPr/>
        </p:nvSpPr>
        <p:spPr bwMode="auto">
          <a:xfrm>
            <a:off x="1371600" y="6019800"/>
            <a:ext cx="64008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>
                <a:hlinkClick r:id="rId4"/>
              </a:rPr>
              <a:t>http://www.apple.com/ilife/iphoto/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Consumer application: iPhoto 2009</a:t>
            </a:r>
          </a:p>
        </p:txBody>
      </p:sp>
      <p:sp>
        <p:nvSpPr>
          <p:cNvPr id="1843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hlinkClick r:id="rId3"/>
              </a:rPr>
              <a:t>Things </a:t>
            </a:r>
            <a:r>
              <a:rPr lang="en-US" dirty="0" err="1" smtClean="0">
                <a:hlinkClick r:id="rId3"/>
              </a:rPr>
              <a:t>iPhoto</a:t>
            </a:r>
            <a:r>
              <a:rPr lang="en-US" dirty="0" smtClean="0">
                <a:hlinkClick r:id="rId3"/>
              </a:rPr>
              <a:t> thinks are faces</a:t>
            </a:r>
            <a:endParaRPr lang="en-US" dirty="0" smtClean="0"/>
          </a:p>
        </p:txBody>
      </p:sp>
      <p:pic>
        <p:nvPicPr>
          <p:cNvPr id="1843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3438" y="1600200"/>
            <a:ext cx="7548562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762000" y="2438400"/>
            <a:ext cx="7772400" cy="1470025"/>
          </a:xfrm>
        </p:spPr>
        <p:txBody>
          <a:bodyPr>
            <a:normAutofit/>
          </a:bodyPr>
          <a:lstStyle/>
          <a:p>
            <a:r>
              <a:rPr lang="en-US" sz="6000" dirty="0" smtClean="0"/>
              <a:t>Face Recognition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3981297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Face recognition</a:t>
            </a:r>
          </a:p>
        </p:txBody>
      </p:sp>
      <p:pic>
        <p:nvPicPr>
          <p:cNvPr id="5" name="Picture 2" descr="facebook facial recognition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59" t="4246" r="23802" b="57101"/>
          <a:stretch/>
        </p:blipFill>
        <p:spPr bwMode="auto">
          <a:xfrm>
            <a:off x="5071420" y="1178462"/>
            <a:ext cx="1651000" cy="181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facebook facial recognition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2" t="3050" r="70333" b="56700"/>
          <a:stretch/>
        </p:blipFill>
        <p:spPr bwMode="auto">
          <a:xfrm>
            <a:off x="774700" y="1130301"/>
            <a:ext cx="1816100" cy="181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facebook facial recognition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57" t="4246" r="50232" b="57101"/>
          <a:stretch/>
        </p:blipFill>
        <p:spPr bwMode="auto">
          <a:xfrm>
            <a:off x="2819400" y="1143002"/>
            <a:ext cx="1320800" cy="181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facebook facial recognition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2" t="50732" r="74034" b="10615"/>
          <a:stretch/>
        </p:blipFill>
        <p:spPr bwMode="auto">
          <a:xfrm>
            <a:off x="6743700" y="1143002"/>
            <a:ext cx="1485900" cy="1816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8354" y="4029071"/>
            <a:ext cx="2108132" cy="1920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" name="Picture 2" descr="facebook facial recognition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25" t="50276" r="24601" b="11071"/>
          <a:stretch/>
        </p:blipFill>
        <p:spPr bwMode="auto">
          <a:xfrm>
            <a:off x="647700" y="4133869"/>
            <a:ext cx="1485900" cy="1816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ight Arrow 23"/>
          <p:cNvSpPr/>
          <p:nvPr/>
        </p:nvSpPr>
        <p:spPr>
          <a:xfrm>
            <a:off x="2419248" y="4934472"/>
            <a:ext cx="914400" cy="457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aphicFrame>
        <p:nvGraphicFramePr>
          <p:cNvPr id="25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47081427"/>
              </p:ext>
            </p:extLst>
          </p:nvPr>
        </p:nvGraphicFramePr>
        <p:xfrm>
          <a:off x="3409848" y="4934472"/>
          <a:ext cx="527050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0214" name="Equation" r:id="rId5" imgW="126720" imgH="126720" progId="Equation.3">
                  <p:embed/>
                </p:oleObj>
              </mc:Choice>
              <mc:Fallback>
                <p:oleObj name="Equation" r:id="rId5" imgW="126720" imgH="1267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09848" y="4934472"/>
                        <a:ext cx="527050" cy="381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/>
          <p:cNvSpPr/>
          <p:nvPr/>
        </p:nvSpPr>
        <p:spPr>
          <a:xfrm>
            <a:off x="1930092" y="3124200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1. Detect</a:t>
            </a:r>
            <a:endParaRPr lang="en-US" sz="2400" dirty="0"/>
          </a:p>
        </p:txBody>
      </p:sp>
      <p:sp>
        <p:nvSpPr>
          <p:cNvPr id="4" name="Rectangle 3"/>
          <p:cNvSpPr/>
          <p:nvPr/>
        </p:nvSpPr>
        <p:spPr>
          <a:xfrm>
            <a:off x="5969068" y="3124200"/>
            <a:ext cx="11951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2. Align</a:t>
            </a:r>
            <a:endParaRPr lang="en-US" sz="2400" dirty="0"/>
          </a:p>
        </p:txBody>
      </p:sp>
      <p:sp>
        <p:nvSpPr>
          <p:cNvPr id="26" name="Rectangle 25"/>
          <p:cNvSpPr/>
          <p:nvPr/>
        </p:nvSpPr>
        <p:spPr>
          <a:xfrm>
            <a:off x="1447800" y="6139383"/>
            <a:ext cx="20633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14300"/>
            <a:r>
              <a:rPr lang="en-US" sz="2400" dirty="0" smtClean="0"/>
              <a:t>3. Represent</a:t>
            </a:r>
            <a:endParaRPr lang="en-US" sz="2400" dirty="0"/>
          </a:p>
        </p:txBody>
      </p:sp>
      <p:sp>
        <p:nvSpPr>
          <p:cNvPr id="27" name="Rectangle 26"/>
          <p:cNvSpPr/>
          <p:nvPr/>
        </p:nvSpPr>
        <p:spPr>
          <a:xfrm>
            <a:off x="5892868" y="6126687"/>
            <a:ext cx="16049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4. Classify</a:t>
            </a:r>
            <a:endParaRPr lang="en-US" sz="24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Simple </a:t>
            </a:r>
            <a:r>
              <a:rPr lang="en-US" dirty="0" smtClean="0"/>
              <a:t>technique</a:t>
            </a:r>
            <a:endParaRPr lang="en-US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Calibri" pitchFamily="34" charset="0"/>
              <a:buAutoNum type="arabicPeriod"/>
            </a:pPr>
            <a:r>
              <a:rPr lang="en-US" dirty="0" smtClean="0"/>
              <a:t>Treat pixels as a vector</a:t>
            </a:r>
          </a:p>
          <a:p>
            <a:pPr marL="514350" indent="-514350">
              <a:buFont typeface="Calibri" pitchFamily="34" charset="0"/>
              <a:buAutoNum type="arabicPeriod"/>
            </a:pPr>
            <a:endParaRPr lang="en-US" dirty="0" smtClean="0"/>
          </a:p>
          <a:p>
            <a:pPr marL="514350" indent="-514350">
              <a:buFont typeface="Calibri" pitchFamily="34" charset="0"/>
              <a:buAutoNum type="arabicPeriod"/>
            </a:pPr>
            <a:endParaRPr lang="en-US" dirty="0" smtClean="0"/>
          </a:p>
          <a:p>
            <a:pPr marL="514350" indent="-514350">
              <a:buFont typeface="Calibri" pitchFamily="34" charset="0"/>
              <a:buAutoNum type="arabicPeriod"/>
            </a:pPr>
            <a:r>
              <a:rPr lang="en-US" dirty="0" smtClean="0"/>
              <a:t>Recognize face by nearest neighbor</a:t>
            </a:r>
          </a:p>
        </p:txBody>
      </p:sp>
      <p:pic>
        <p:nvPicPr>
          <p:cNvPr id="2055" name="Picture 11" descr="training_faces"/>
          <p:cNvPicPr>
            <a:picLocks noChangeAspect="1" noChangeArrowheads="1"/>
          </p:cNvPicPr>
          <p:nvPr/>
        </p:nvPicPr>
        <p:blipFill>
          <a:blip r:embed="rId3" cstate="print"/>
          <a:srcRect t="10564" r="90845" b="80986"/>
          <a:stretch>
            <a:fillRect/>
          </a:stretch>
        </p:blipFill>
        <p:spPr bwMode="auto">
          <a:xfrm>
            <a:off x="2133600" y="1600200"/>
            <a:ext cx="1219200" cy="1125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ight Arrow 4"/>
          <p:cNvSpPr/>
          <p:nvPr/>
        </p:nvSpPr>
        <p:spPr>
          <a:xfrm>
            <a:off x="3505200" y="1905000"/>
            <a:ext cx="914400" cy="457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7" name="Picture 11" descr="training_fac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3581400"/>
            <a:ext cx="30480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ight Arrow 7"/>
          <p:cNvSpPr/>
          <p:nvPr/>
        </p:nvSpPr>
        <p:spPr>
          <a:xfrm>
            <a:off x="3581400" y="4267200"/>
            <a:ext cx="914400" cy="457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4495800" y="1905000"/>
          <a:ext cx="527050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1233" name="Equation" r:id="rId4" imgW="126720" imgH="126720" progId="Equation.3">
                  <p:embed/>
                </p:oleObj>
              </mc:Choice>
              <mc:Fallback>
                <p:oleObj name="Equation" r:id="rId4" imgW="126720" imgH="12672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95800" y="1905000"/>
                        <a:ext cx="527050" cy="381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5955" name="Object 3"/>
          <p:cNvGraphicFramePr>
            <a:graphicFrameLocks noChangeAspect="1"/>
          </p:cNvGraphicFramePr>
          <p:nvPr/>
        </p:nvGraphicFramePr>
        <p:xfrm>
          <a:off x="4648200" y="4191000"/>
          <a:ext cx="1738313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1234" name="Equation" r:id="rId6" imgW="419040" imgH="228600" progId="Equation.3">
                  <p:embed/>
                </p:oleObj>
              </mc:Choice>
              <mc:Fallback>
                <p:oleObj name="Equation" r:id="rId6" imgW="419040" imgH="2286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8200" y="4191000"/>
                        <a:ext cx="1738313" cy="685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5956" name="Object 4"/>
          <p:cNvGraphicFramePr>
            <a:graphicFrameLocks noChangeAspect="1"/>
          </p:cNvGraphicFramePr>
          <p:nvPr/>
        </p:nvGraphicFramePr>
        <p:xfrm>
          <a:off x="4191000" y="5334000"/>
          <a:ext cx="4335463" cy="873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1235" name="Equation" r:id="rId8" imgW="1231560" imgH="342720" progId="Equation.3">
                  <p:embed/>
                </p:oleObj>
              </mc:Choice>
              <mc:Fallback>
                <p:oleObj name="Equation" r:id="rId8" imgW="1231560" imgH="34272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91000" y="5334000"/>
                        <a:ext cx="4335463" cy="8731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DeepFace</a:t>
            </a:r>
            <a:endParaRPr lang="en-US" dirty="0"/>
          </a:p>
        </p:txBody>
      </p:sp>
      <p:pic>
        <p:nvPicPr>
          <p:cNvPr id="354308" name="Picture 4" descr="http://i.huffpost.com/gen/1684572/thumbs/o-FACEBOOK-FACIAL-RECOGNITION-facebook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219200"/>
            <a:ext cx="3810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4310" name="Picture 6" descr="http://theanalyticsstore.com/wp-content/uploads/2013/04/DeepNetwork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953"/>
          <a:stretch/>
        </p:blipFill>
        <p:spPr bwMode="auto">
          <a:xfrm>
            <a:off x="4572000" y="3657600"/>
            <a:ext cx="3200400" cy="2799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457200" y="990600"/>
            <a:ext cx="3352800" cy="513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•"/>
            </a:pPr>
            <a:endParaRPr lang="en-US" dirty="0" smtClean="0"/>
          </a:p>
          <a:p>
            <a:pPr>
              <a:buFontTx/>
              <a:buChar char="•"/>
            </a:pPr>
            <a:endParaRPr lang="en-US" dirty="0"/>
          </a:p>
          <a:p>
            <a:pPr>
              <a:buFontTx/>
              <a:buChar char="•"/>
            </a:pPr>
            <a:r>
              <a:rPr lang="en-US" dirty="0" smtClean="0"/>
              <a:t>3D Alignment</a:t>
            </a:r>
          </a:p>
          <a:p>
            <a:pPr>
              <a:buFontTx/>
              <a:buChar char="•"/>
            </a:pPr>
            <a:endParaRPr lang="en-US" dirty="0"/>
          </a:p>
          <a:p>
            <a:pPr>
              <a:buFontTx/>
              <a:buChar char="•"/>
            </a:pPr>
            <a:endParaRPr lang="en-US" dirty="0" smtClean="0"/>
          </a:p>
          <a:p>
            <a:pPr>
              <a:buFontTx/>
              <a:buChar char="•"/>
            </a:pPr>
            <a:endParaRPr lang="en-US" dirty="0"/>
          </a:p>
          <a:p>
            <a:pPr>
              <a:buFontTx/>
              <a:buChar char="•"/>
            </a:pPr>
            <a:endParaRPr lang="en-US" dirty="0" smtClean="0"/>
          </a:p>
          <a:p>
            <a:pPr>
              <a:buFontTx/>
              <a:buChar char="•"/>
            </a:pPr>
            <a:r>
              <a:rPr lang="en-US" dirty="0" smtClean="0"/>
              <a:t>Deep Learning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375405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Face detection and recognition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2057400"/>
            <a:ext cx="4267200" cy="3379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46565" name="AutoShape 5"/>
          <p:cNvSpPr>
            <a:spLocks noChangeArrowheads="1"/>
          </p:cNvSpPr>
          <p:nvPr/>
        </p:nvSpPr>
        <p:spPr bwMode="auto">
          <a:xfrm>
            <a:off x="3810000" y="3276600"/>
            <a:ext cx="1295400" cy="838200"/>
          </a:xfrm>
          <a:prstGeom prst="rightArrow">
            <a:avLst>
              <a:gd name="adj1" fmla="val 50000"/>
              <a:gd name="adj2" fmla="val 38636"/>
            </a:avLst>
          </a:prstGeom>
          <a:solidFill>
            <a:srgbClr val="FF99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/>
              <a:t>Detection</a:t>
            </a:r>
          </a:p>
        </p:txBody>
      </p:sp>
      <p:graphicFrame>
        <p:nvGraphicFramePr>
          <p:cNvPr id="1346567" name="Object 7"/>
          <p:cNvGraphicFramePr>
            <a:graphicFrameLocks noGrp="1" noChangeAspect="1"/>
          </p:cNvGraphicFramePr>
          <p:nvPr>
            <p:ph idx="1"/>
          </p:nvPr>
        </p:nvGraphicFramePr>
        <p:xfrm>
          <a:off x="5181600" y="3200400"/>
          <a:ext cx="977900" cy="1003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0178" name="Image" r:id="rId5" imgW="977778" imgH="1002821" progId="Photoshop.Image.10">
                  <p:embed/>
                </p:oleObj>
              </mc:Choice>
              <mc:Fallback>
                <p:oleObj name="Image" r:id="rId5" imgW="977778" imgH="1002821" progId="Photoshop.Image.10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81600" y="3200400"/>
                        <a:ext cx="977900" cy="1003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46569" name="AutoShape 9"/>
          <p:cNvSpPr>
            <a:spLocks noChangeArrowheads="1"/>
          </p:cNvSpPr>
          <p:nvPr/>
        </p:nvSpPr>
        <p:spPr bwMode="auto">
          <a:xfrm>
            <a:off x="6324600" y="3276600"/>
            <a:ext cx="1447800" cy="838200"/>
          </a:xfrm>
          <a:prstGeom prst="rightArrow">
            <a:avLst>
              <a:gd name="adj1" fmla="val 50000"/>
              <a:gd name="adj2" fmla="val 43182"/>
            </a:avLst>
          </a:prstGeom>
          <a:solidFill>
            <a:srgbClr val="FF99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/>
              <a:t>Recognition</a:t>
            </a:r>
          </a:p>
        </p:txBody>
      </p:sp>
      <p:sp>
        <p:nvSpPr>
          <p:cNvPr id="1346570" name="Text Box 10"/>
          <p:cNvSpPr txBox="1">
            <a:spLocks noChangeArrowheads="1"/>
          </p:cNvSpPr>
          <p:nvPr/>
        </p:nvSpPr>
        <p:spPr bwMode="auto">
          <a:xfrm>
            <a:off x="7848600" y="3505200"/>
            <a:ext cx="10493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“Sally”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6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6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6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6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6565" grpId="0" animBg="1"/>
      <p:bldP spid="1346569" grpId="0" animBg="1"/>
      <p:bldP spid="134657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762000" y="243840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sz="6000" dirty="0" smtClean="0"/>
              <a:t>Morphing and Alignment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3640348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AutoShape 1"/>
          <p:cNvSpPr>
            <a:spLocks noChangeArrowheads="1"/>
          </p:cNvSpPr>
          <p:nvPr/>
        </p:nvSpPr>
        <p:spPr bwMode="auto">
          <a:xfrm>
            <a:off x="647699" y="381000"/>
            <a:ext cx="7770813" cy="836613"/>
          </a:xfrm>
          <a:custGeom>
            <a:avLst/>
            <a:gdLst>
              <a:gd name="G0" fmla="*/ 21588 1 2"/>
              <a:gd name="G1" fmla="*/ 2326 1 2"/>
              <a:gd name="G2" fmla="+- 2326 0 0"/>
              <a:gd name="G3" fmla="+- 21588 0 0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0" t="0" r="0" b="0"/>
            <a:pathLst>
              <a:path>
                <a:moveTo>
                  <a:pt x="0" y="0"/>
                </a:moveTo>
                <a:lnTo>
                  <a:pt x="21588" y="0"/>
                </a:lnTo>
                <a:lnTo>
                  <a:pt x="21588" y="2326"/>
                </a:lnTo>
                <a:lnTo>
                  <a:pt x="0" y="2326"/>
                </a:lnTo>
                <a:close/>
              </a:path>
            </a:pathLst>
          </a:cu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 anchor="ctr"/>
          <a:lstStyle/>
          <a:p>
            <a:pPr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US" sz="3400" dirty="0">
                <a:solidFill>
                  <a:srgbClr val="000000"/>
                </a:solidFill>
                <a:ea typeface="AR PL KaitiM GB" charset="0"/>
                <a:cs typeface="AR PL KaitiM GB" charset="0"/>
              </a:rPr>
              <a:t>Figure-centric averages</a:t>
            </a:r>
          </a:p>
        </p:txBody>
      </p:sp>
      <p:sp>
        <p:nvSpPr>
          <p:cNvPr id="12290" name="AutoShape 2"/>
          <p:cNvSpPr>
            <a:spLocks noChangeArrowheads="1"/>
          </p:cNvSpPr>
          <p:nvPr/>
        </p:nvSpPr>
        <p:spPr bwMode="auto">
          <a:xfrm>
            <a:off x="708025" y="6034088"/>
            <a:ext cx="7199313" cy="820737"/>
          </a:xfrm>
          <a:custGeom>
            <a:avLst/>
            <a:gdLst>
              <a:gd name="G0" fmla="*/ 20000 1 2"/>
              <a:gd name="G1" fmla="*/ 2279 1 2"/>
              <a:gd name="G2" fmla="+- 2279 0 0"/>
              <a:gd name="G3" fmla="+- 20000 0 0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0" t="0" r="0" b="0"/>
            <a:pathLst>
              <a:path>
                <a:moveTo>
                  <a:pt x="0" y="0"/>
                </a:moveTo>
                <a:lnTo>
                  <a:pt x="20000" y="0"/>
                </a:lnTo>
                <a:lnTo>
                  <a:pt x="20000" y="2279"/>
                </a:lnTo>
                <a:lnTo>
                  <a:pt x="0" y="2279"/>
                </a:lnTo>
                <a:close/>
              </a:path>
            </a:pathLst>
          </a:cu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 anchor="ctr"/>
          <a:lstStyle/>
          <a:p>
            <a:pPr algn="ctr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</a:pPr>
            <a:endParaRPr lang="en-US" sz="1600" dirty="0">
              <a:solidFill>
                <a:srgbClr val="000000"/>
              </a:solidFill>
              <a:latin typeface="Times New Roman" pitchFamily="16" charset="0"/>
              <a:ea typeface="AR PL KaitiM GB" charset="0"/>
              <a:cs typeface="AR PL KaitiM GB" charset="0"/>
            </a:endParaRPr>
          </a:p>
        </p:txBody>
      </p:sp>
      <p:sp>
        <p:nvSpPr>
          <p:cNvPr id="12291" name="AutoShape 3"/>
          <p:cNvSpPr>
            <a:spLocks noChangeArrowheads="1"/>
          </p:cNvSpPr>
          <p:nvPr/>
        </p:nvSpPr>
        <p:spPr bwMode="auto">
          <a:xfrm>
            <a:off x="685800" y="5105400"/>
            <a:ext cx="7770813" cy="1065213"/>
          </a:xfrm>
          <a:custGeom>
            <a:avLst/>
            <a:gdLst>
              <a:gd name="G0" fmla="*/ 21588 1 2"/>
              <a:gd name="G1" fmla="*/ 2961 1 2"/>
              <a:gd name="G2" fmla="+- 2961 0 0"/>
              <a:gd name="G3" fmla="+- 21588 0 0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0" t="0" r="0" b="0"/>
            <a:pathLst>
              <a:path>
                <a:moveTo>
                  <a:pt x="0" y="0"/>
                </a:moveTo>
                <a:lnTo>
                  <a:pt x="21588" y="0"/>
                </a:lnTo>
                <a:lnTo>
                  <a:pt x="21588" y="2961"/>
                </a:lnTo>
                <a:lnTo>
                  <a:pt x="0" y="2961"/>
                </a:lnTo>
                <a:close/>
              </a:path>
            </a:pathLst>
          </a:cu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2292" name="AutoShape 4"/>
          <p:cNvSpPr>
            <a:spLocks noChangeArrowheads="1"/>
          </p:cNvSpPr>
          <p:nvPr/>
        </p:nvSpPr>
        <p:spPr bwMode="auto">
          <a:xfrm>
            <a:off x="708025" y="1371600"/>
            <a:ext cx="3702050" cy="4799013"/>
          </a:xfrm>
          <a:custGeom>
            <a:avLst/>
            <a:gdLst>
              <a:gd name="G0" fmla="*/ 10285 1 2"/>
              <a:gd name="G1" fmla="*/ 13333 1 2"/>
              <a:gd name="G2" fmla="+- 13333 0 0"/>
              <a:gd name="G3" fmla="+- 10285 0 0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0" t="0" r="0" b="0"/>
            <a:pathLst>
              <a:path>
                <a:moveTo>
                  <a:pt x="0" y="0"/>
                </a:moveTo>
                <a:lnTo>
                  <a:pt x="10285" y="0"/>
                </a:lnTo>
                <a:lnTo>
                  <a:pt x="10285" y="13333"/>
                </a:lnTo>
                <a:lnTo>
                  <a:pt x="0" y="13333"/>
                </a:lnTo>
                <a:close/>
              </a:path>
            </a:pathLst>
          </a:cu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marL="215900" indent="-215900">
              <a:lnSpc>
                <a:spcPct val="100000"/>
              </a:lnSpc>
              <a:buFont typeface="Arial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US" sz="2600" dirty="0">
                <a:solidFill>
                  <a:srgbClr val="000000"/>
                </a:solidFill>
                <a:ea typeface="AR PL KaitiM GB" charset="0"/>
                <a:cs typeface="AR PL KaitiM GB" charset="0"/>
              </a:rPr>
              <a:t>Need to </a:t>
            </a:r>
            <a:r>
              <a:rPr lang="en-US" sz="2600" dirty="0" smtClean="0">
                <a:solidFill>
                  <a:srgbClr val="000000"/>
                </a:solidFill>
                <a:ea typeface="AR PL KaitiM GB" charset="0"/>
                <a:cs typeface="AR PL KaitiM GB" charset="0"/>
              </a:rPr>
              <a:t>Align</a:t>
            </a:r>
          </a:p>
          <a:p>
            <a:pPr marL="673100" lvl="1" indent="-215900">
              <a:buFont typeface="Arial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US" sz="2600" dirty="0" smtClean="0">
                <a:solidFill>
                  <a:srgbClr val="000000"/>
                </a:solidFill>
                <a:ea typeface="AR PL KaitiM GB" charset="0"/>
                <a:cs typeface="AR PL KaitiM GB" charset="0"/>
              </a:rPr>
              <a:t>Position</a:t>
            </a:r>
          </a:p>
          <a:p>
            <a:pPr marL="673100" lvl="1" indent="-215900">
              <a:buFont typeface="Arial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US" sz="2600" dirty="0" smtClean="0">
                <a:solidFill>
                  <a:srgbClr val="000000"/>
                </a:solidFill>
                <a:ea typeface="AR PL KaitiM GB" charset="0"/>
                <a:cs typeface="AR PL KaitiM GB" charset="0"/>
              </a:rPr>
              <a:t>Scale</a:t>
            </a:r>
          </a:p>
          <a:p>
            <a:pPr marL="673100" lvl="1" indent="-215900">
              <a:buFont typeface="Arial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US" sz="2600" dirty="0" smtClean="0">
                <a:solidFill>
                  <a:srgbClr val="000000"/>
                </a:solidFill>
                <a:ea typeface="AR PL KaitiM GB" charset="0"/>
                <a:cs typeface="AR PL KaitiM GB" charset="0"/>
              </a:rPr>
              <a:t>Orientation</a:t>
            </a:r>
            <a:endParaRPr lang="en-US" sz="2600" dirty="0">
              <a:solidFill>
                <a:srgbClr val="000000"/>
              </a:solidFill>
              <a:ea typeface="AR PL KaitiM GB" charset="0"/>
              <a:cs typeface="AR PL KaitiM GB" charset="0"/>
            </a:endParaRPr>
          </a:p>
        </p:txBody>
      </p:sp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3" cstate="print"/>
          <a:srcRect l="51113"/>
          <a:stretch>
            <a:fillRect/>
          </a:stretch>
        </p:blipFill>
        <p:spPr bwMode="auto">
          <a:xfrm>
            <a:off x="4410075" y="1143000"/>
            <a:ext cx="4008437" cy="44592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7" name="Rectangle 6"/>
          <p:cNvSpPr/>
          <p:nvPr/>
        </p:nvSpPr>
        <p:spPr>
          <a:xfrm>
            <a:off x="146843" y="5755114"/>
            <a:ext cx="852646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</a:pPr>
            <a:r>
              <a:rPr lang="en-US" sz="1600" dirty="0" smtClean="0">
                <a:solidFill>
                  <a:srgbClr val="000000"/>
                </a:solidFill>
                <a:latin typeface="Times New Roman" pitchFamily="16" charset="0"/>
                <a:ea typeface="AR PL KaitiM GB" charset="0"/>
                <a:cs typeface="AR PL KaitiM GB" charset="0"/>
              </a:rPr>
              <a:t>Antonio </a:t>
            </a:r>
            <a:r>
              <a:rPr lang="en-US" sz="1600" dirty="0" err="1" smtClean="0">
                <a:solidFill>
                  <a:srgbClr val="000000"/>
                </a:solidFill>
                <a:latin typeface="Times New Roman" pitchFamily="16" charset="0"/>
                <a:ea typeface="AR PL KaitiM GB" charset="0"/>
                <a:cs typeface="AR PL KaitiM GB" charset="0"/>
              </a:rPr>
              <a:t>Torralba</a:t>
            </a:r>
            <a:r>
              <a:rPr lang="en-US" sz="1600" dirty="0" smtClean="0">
                <a:solidFill>
                  <a:srgbClr val="000000"/>
                </a:solidFill>
                <a:latin typeface="Times New Roman" pitchFamily="16" charset="0"/>
                <a:ea typeface="AR PL KaitiM GB" charset="0"/>
                <a:cs typeface="AR PL KaitiM GB" charset="0"/>
              </a:rPr>
              <a:t> &amp; </a:t>
            </a:r>
            <a:r>
              <a:rPr lang="en-US" sz="1600" dirty="0" err="1" smtClean="0">
                <a:solidFill>
                  <a:srgbClr val="000000"/>
                </a:solidFill>
                <a:latin typeface="Times New Roman" pitchFamily="16" charset="0"/>
                <a:ea typeface="AR PL KaitiM GB" charset="0"/>
                <a:cs typeface="AR PL KaitiM GB" charset="0"/>
              </a:rPr>
              <a:t>Aude</a:t>
            </a:r>
            <a:r>
              <a:rPr lang="en-US" sz="1600" dirty="0" smtClean="0">
                <a:solidFill>
                  <a:srgbClr val="000000"/>
                </a:solidFill>
                <a:latin typeface="Times New Roman" pitchFamily="16" charset="0"/>
                <a:ea typeface="AR PL KaitiM GB" charset="0"/>
                <a:cs typeface="AR PL KaitiM GB" charset="0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Times New Roman" pitchFamily="16" charset="0"/>
                <a:ea typeface="AR PL KaitiM GB" charset="0"/>
                <a:cs typeface="AR PL KaitiM GB" charset="0"/>
              </a:rPr>
              <a:t>Oliva</a:t>
            </a:r>
            <a:r>
              <a:rPr lang="en-US" sz="1600" dirty="0" smtClean="0">
                <a:solidFill>
                  <a:srgbClr val="000000"/>
                </a:solidFill>
                <a:latin typeface="Times New Roman" pitchFamily="16" charset="0"/>
                <a:ea typeface="AR PL KaitiM GB" charset="0"/>
                <a:cs typeface="AR PL KaitiM GB" charset="0"/>
              </a:rPr>
              <a:t> (2002)</a:t>
            </a:r>
          </a:p>
          <a:p>
            <a:pPr algn="ctr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</a:pPr>
            <a:r>
              <a:rPr lang="en-US" sz="1600" b="1" dirty="0" smtClean="0">
                <a:solidFill>
                  <a:srgbClr val="000000"/>
                </a:solidFill>
                <a:latin typeface="Times New Roman" pitchFamily="16" charset="0"/>
                <a:ea typeface="AR PL KaitiM GB" charset="0"/>
                <a:cs typeface="AR PL KaitiM GB" charset="0"/>
              </a:rPr>
              <a:t>Averages</a:t>
            </a:r>
            <a:r>
              <a:rPr lang="en-US" sz="1600" dirty="0" smtClean="0">
                <a:solidFill>
                  <a:srgbClr val="000000"/>
                </a:solidFill>
                <a:latin typeface="Times New Roman" pitchFamily="16" charset="0"/>
                <a:ea typeface="AR PL KaitiM GB" charset="0"/>
                <a:cs typeface="AR PL KaitiM GB" charset="0"/>
              </a:rPr>
              <a:t>: Hundreds of images containing a person are averaged to reveal regularities </a:t>
            </a:r>
          </a:p>
          <a:p>
            <a:pPr algn="ctr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</a:pPr>
            <a:r>
              <a:rPr lang="en-US" sz="1600" dirty="0" smtClean="0">
                <a:solidFill>
                  <a:srgbClr val="000000"/>
                </a:solidFill>
                <a:latin typeface="Times New Roman" pitchFamily="16" charset="0"/>
                <a:ea typeface="AR PL KaitiM GB" charset="0"/>
                <a:cs typeface="AR PL KaitiM GB" charset="0"/>
              </a:rPr>
              <a:t>in the intensity patterns across all the images.</a:t>
            </a:r>
            <a:endParaRPr lang="en-US" sz="1600" dirty="0">
              <a:solidFill>
                <a:srgbClr val="000000"/>
              </a:solidFill>
              <a:latin typeface="Times New Roman" pitchFamily="16" charset="0"/>
              <a:ea typeface="AR PL KaitiM GB" charset="0"/>
              <a:cs typeface="AR PL KaitiM GB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622415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426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How do we average faces?</a:t>
            </a:r>
          </a:p>
        </p:txBody>
      </p:sp>
      <p:pic>
        <p:nvPicPr>
          <p:cNvPr id="86426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7988" y="1600200"/>
            <a:ext cx="5713412" cy="428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64262" name="Rectangle 6"/>
          <p:cNvSpPr>
            <a:spLocks noChangeArrowheads="1"/>
          </p:cNvSpPr>
          <p:nvPr/>
        </p:nvSpPr>
        <p:spPr bwMode="auto">
          <a:xfrm>
            <a:off x="2057400" y="6324600"/>
            <a:ext cx="49625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dirty="0">
                <a:hlinkClick r:id="rId4"/>
              </a:rPr>
              <a:t>http://www2.imm.dtu.dk/~aam/datasets/datasets.html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733041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3276600" y="3644900"/>
            <a:ext cx="2505075" cy="2376488"/>
            <a:chOff x="2064" y="2296"/>
            <a:chExt cx="1578" cy="1497"/>
          </a:xfrm>
        </p:grpSpPr>
        <p:pic>
          <p:nvPicPr>
            <p:cNvPr id="930819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064" y="2658"/>
              <a:ext cx="1542" cy="1135"/>
            </a:xfrm>
            <a:prstGeom prst="rect">
              <a:avLst/>
            </a:prstGeom>
            <a:noFill/>
            <a:ln w="19050" algn="ctr">
              <a:noFill/>
              <a:miter lim="800000"/>
              <a:headEnd/>
              <a:tailEnd/>
            </a:ln>
            <a:effectLst/>
          </p:spPr>
        </p:pic>
        <p:sp>
          <p:nvSpPr>
            <p:cNvPr id="930820" name="Rectangle 4"/>
            <p:cNvSpPr>
              <a:spLocks noChangeArrowheads="1"/>
            </p:cNvSpPr>
            <p:nvPr/>
          </p:nvSpPr>
          <p:spPr bwMode="auto">
            <a:xfrm>
              <a:off x="2064" y="2296"/>
              <a:ext cx="1578" cy="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marL="342900" indent="-342900" algn="ctr">
                <a:spcBef>
                  <a:spcPct val="20000"/>
                </a:spcBef>
              </a:pPr>
              <a:r>
                <a:rPr lang="en-US" altLang="zh-TW" sz="2400">
                  <a:ea typeface="新細明體" charset="-120"/>
                </a:rPr>
                <a:t>morphing</a:t>
              </a:r>
            </a:p>
          </p:txBody>
        </p:sp>
      </p:grpSp>
      <p:sp>
        <p:nvSpPr>
          <p:cNvPr id="930824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>
                <a:ea typeface="新細明體" charset="-120"/>
              </a:rPr>
              <a:t>Morphing </a:t>
            </a:r>
            <a:endParaRPr lang="en-US" altLang="zh-TW" dirty="0">
              <a:ea typeface="新細明體" charset="-120"/>
            </a:endParaRPr>
          </a:p>
        </p:txBody>
      </p:sp>
      <p:pic>
        <p:nvPicPr>
          <p:cNvPr id="930825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8313" y="1628775"/>
            <a:ext cx="2451100" cy="1800225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  <a:effectLst/>
        </p:spPr>
      </p:pic>
      <p:pic>
        <p:nvPicPr>
          <p:cNvPr id="930826" name="Picture 1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56325" y="1628775"/>
            <a:ext cx="2436813" cy="1800225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  <a:effectLst/>
        </p:spPr>
      </p:pic>
      <p:sp>
        <p:nvSpPr>
          <p:cNvPr id="930827" name="Rectangle 11"/>
          <p:cNvSpPr>
            <a:spLocks noChangeArrowheads="1"/>
          </p:cNvSpPr>
          <p:nvPr/>
        </p:nvSpPr>
        <p:spPr bwMode="auto">
          <a:xfrm>
            <a:off x="395288" y="1125538"/>
            <a:ext cx="2505075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ctr">
              <a:spcBef>
                <a:spcPct val="20000"/>
              </a:spcBef>
            </a:pPr>
            <a:r>
              <a:rPr lang="en-US" altLang="zh-TW" sz="2400">
                <a:ea typeface="新細明體" charset="-120"/>
              </a:rPr>
              <a:t>image #1</a:t>
            </a:r>
          </a:p>
        </p:txBody>
      </p:sp>
      <p:sp>
        <p:nvSpPr>
          <p:cNvPr id="930828" name="Rectangle 12"/>
          <p:cNvSpPr>
            <a:spLocks noChangeArrowheads="1"/>
          </p:cNvSpPr>
          <p:nvPr/>
        </p:nvSpPr>
        <p:spPr bwMode="auto">
          <a:xfrm>
            <a:off x="6099175" y="1125538"/>
            <a:ext cx="2505075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ctr">
              <a:spcBef>
                <a:spcPct val="20000"/>
              </a:spcBef>
            </a:pPr>
            <a:r>
              <a:rPr lang="en-US" altLang="zh-TW" sz="2400">
                <a:ea typeface="新細明體" charset="-120"/>
              </a:rPr>
              <a:t>image #2</a:t>
            </a:r>
          </a:p>
        </p:txBody>
      </p:sp>
      <p:grpSp>
        <p:nvGrpSpPr>
          <p:cNvPr id="3" name="Group 13"/>
          <p:cNvGrpSpPr>
            <a:grpSpLocks/>
          </p:cNvGrpSpPr>
          <p:nvPr/>
        </p:nvGrpSpPr>
        <p:grpSpPr bwMode="auto">
          <a:xfrm>
            <a:off x="468313" y="3357563"/>
            <a:ext cx="2422525" cy="2662237"/>
            <a:chOff x="295" y="2115"/>
            <a:chExt cx="1526" cy="1677"/>
          </a:xfrm>
        </p:grpSpPr>
        <p:pic>
          <p:nvPicPr>
            <p:cNvPr id="930830" name="Picture 14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95" y="2658"/>
              <a:ext cx="1526" cy="1134"/>
            </a:xfrm>
            <a:prstGeom prst="rect">
              <a:avLst/>
            </a:prstGeom>
            <a:noFill/>
            <a:ln w="19050" algn="ctr">
              <a:noFill/>
              <a:miter lim="800000"/>
              <a:headEnd/>
              <a:tailEnd/>
            </a:ln>
            <a:effectLst/>
          </p:spPr>
        </p:pic>
        <p:grpSp>
          <p:nvGrpSpPr>
            <p:cNvPr id="4" name="Group 15"/>
            <p:cNvGrpSpPr>
              <a:grpSpLocks/>
            </p:cNvGrpSpPr>
            <p:nvPr/>
          </p:nvGrpSpPr>
          <p:grpSpPr bwMode="auto">
            <a:xfrm>
              <a:off x="295" y="2115"/>
              <a:ext cx="771" cy="544"/>
              <a:chOff x="295" y="2115"/>
              <a:chExt cx="771" cy="544"/>
            </a:xfrm>
          </p:grpSpPr>
          <p:sp>
            <p:nvSpPr>
              <p:cNvPr id="930832" name="Rectangle 16"/>
              <p:cNvSpPr>
                <a:spLocks noChangeArrowheads="1"/>
              </p:cNvSpPr>
              <p:nvPr/>
            </p:nvSpPr>
            <p:spPr bwMode="auto">
              <a:xfrm>
                <a:off x="295" y="2251"/>
                <a:ext cx="771" cy="31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pPr marL="342900" indent="-342900" algn="ctr">
                  <a:spcBef>
                    <a:spcPct val="20000"/>
                  </a:spcBef>
                </a:pPr>
                <a:r>
                  <a:rPr lang="en-US" altLang="zh-TW" sz="2400">
                    <a:ea typeface="新細明體" charset="-120"/>
                  </a:rPr>
                  <a:t>warp</a:t>
                </a:r>
              </a:p>
            </p:txBody>
          </p:sp>
          <p:sp>
            <p:nvSpPr>
              <p:cNvPr id="930833" name="Line 17"/>
              <p:cNvSpPr>
                <a:spLocks noChangeShapeType="1"/>
              </p:cNvSpPr>
              <p:nvPr/>
            </p:nvSpPr>
            <p:spPr bwMode="auto">
              <a:xfrm>
                <a:off x="1020" y="2115"/>
                <a:ext cx="0" cy="544"/>
              </a:xfrm>
              <a:prstGeom prst="line">
                <a:avLst/>
              </a:prstGeom>
              <a:noFill/>
              <a:ln w="5715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5" name="Group 18"/>
          <p:cNvGrpSpPr>
            <a:grpSpLocks/>
          </p:cNvGrpSpPr>
          <p:nvPr/>
        </p:nvGrpSpPr>
        <p:grpSpPr bwMode="auto">
          <a:xfrm>
            <a:off x="6167438" y="3357563"/>
            <a:ext cx="2436812" cy="2662237"/>
            <a:chOff x="3885" y="2115"/>
            <a:chExt cx="1535" cy="1677"/>
          </a:xfrm>
        </p:grpSpPr>
        <p:pic>
          <p:nvPicPr>
            <p:cNvPr id="930835" name="Picture 19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885" y="2658"/>
              <a:ext cx="1535" cy="1134"/>
            </a:xfrm>
            <a:prstGeom prst="rect">
              <a:avLst/>
            </a:prstGeom>
            <a:noFill/>
            <a:ln w="19050" algn="ctr">
              <a:noFill/>
              <a:miter lim="800000"/>
              <a:headEnd/>
              <a:tailEnd/>
            </a:ln>
            <a:effectLst/>
          </p:spPr>
        </p:pic>
        <p:grpSp>
          <p:nvGrpSpPr>
            <p:cNvPr id="6" name="Group 20"/>
            <p:cNvGrpSpPr>
              <a:grpSpLocks/>
            </p:cNvGrpSpPr>
            <p:nvPr/>
          </p:nvGrpSpPr>
          <p:grpSpPr bwMode="auto">
            <a:xfrm>
              <a:off x="4649" y="2115"/>
              <a:ext cx="771" cy="544"/>
              <a:chOff x="4649" y="2115"/>
              <a:chExt cx="771" cy="544"/>
            </a:xfrm>
          </p:grpSpPr>
          <p:sp>
            <p:nvSpPr>
              <p:cNvPr id="930837" name="Rectangle 21"/>
              <p:cNvSpPr>
                <a:spLocks noChangeArrowheads="1"/>
              </p:cNvSpPr>
              <p:nvPr/>
            </p:nvSpPr>
            <p:spPr bwMode="auto">
              <a:xfrm>
                <a:off x="4649" y="2251"/>
                <a:ext cx="771" cy="31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pPr marL="342900" indent="-342900" algn="ctr">
                  <a:spcBef>
                    <a:spcPct val="20000"/>
                  </a:spcBef>
                </a:pPr>
                <a:r>
                  <a:rPr lang="en-US" altLang="zh-TW" sz="2400">
                    <a:ea typeface="新細明體" charset="-120"/>
                  </a:rPr>
                  <a:t>warp</a:t>
                </a:r>
              </a:p>
            </p:txBody>
          </p:sp>
          <p:sp>
            <p:nvSpPr>
              <p:cNvPr id="930838" name="Line 22"/>
              <p:cNvSpPr>
                <a:spLocks noChangeShapeType="1"/>
              </p:cNvSpPr>
              <p:nvPr/>
            </p:nvSpPr>
            <p:spPr bwMode="auto">
              <a:xfrm>
                <a:off x="4694" y="2115"/>
                <a:ext cx="0" cy="544"/>
              </a:xfrm>
              <a:prstGeom prst="line">
                <a:avLst/>
              </a:prstGeom>
              <a:noFill/>
              <a:ln w="5715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930841" name="Line 25"/>
          <p:cNvSpPr>
            <a:spLocks noChangeShapeType="1"/>
          </p:cNvSpPr>
          <p:nvPr/>
        </p:nvSpPr>
        <p:spPr bwMode="auto">
          <a:xfrm flipH="1">
            <a:off x="2700338" y="5157788"/>
            <a:ext cx="647700" cy="0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 type="triangle" w="med" len="med"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30842" name="Line 26"/>
          <p:cNvSpPr>
            <a:spLocks noChangeShapeType="1"/>
          </p:cNvSpPr>
          <p:nvPr/>
        </p:nvSpPr>
        <p:spPr bwMode="auto">
          <a:xfrm flipH="1">
            <a:off x="5580063" y="5157788"/>
            <a:ext cx="647700" cy="0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22" name="Picture 3" descr="morphing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76600" y="1628775"/>
            <a:ext cx="2422525" cy="18002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45854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0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308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0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930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0841" grpId="0" animBg="1"/>
      <p:bldP spid="93084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Cross-Dissolve vs. Morphing</a:t>
            </a:r>
            <a:endParaRPr lang="en-US" dirty="0"/>
          </a:p>
        </p:txBody>
      </p:sp>
      <p:pic>
        <p:nvPicPr>
          <p:cNvPr id="6" name="Picture 5" descr="faceAB-dissolve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1" b="14452"/>
          <a:stretch/>
        </p:blipFill>
        <p:spPr>
          <a:xfrm>
            <a:off x="3536040" y="1027000"/>
            <a:ext cx="2093112" cy="2613978"/>
          </a:xfrm>
          <a:prstGeom prst="rect">
            <a:avLst/>
          </a:prstGeom>
        </p:spPr>
      </p:pic>
      <p:pic>
        <p:nvPicPr>
          <p:cNvPr id="7" name="Picture 6" descr="faceAB-morph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83" b="14385"/>
          <a:stretch/>
        </p:blipFill>
        <p:spPr>
          <a:xfrm>
            <a:off x="3527387" y="3903729"/>
            <a:ext cx="2093112" cy="2613978"/>
          </a:xfrm>
          <a:prstGeom prst="rect">
            <a:avLst/>
          </a:prstGeom>
        </p:spPr>
      </p:pic>
      <p:pic>
        <p:nvPicPr>
          <p:cNvPr id="3" name="Picture 2" descr="faceA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9" b="11277"/>
          <a:stretch/>
        </p:blipFill>
        <p:spPr>
          <a:xfrm>
            <a:off x="6909456" y="3124761"/>
            <a:ext cx="1472544" cy="1828239"/>
          </a:xfrm>
          <a:prstGeom prst="rect">
            <a:avLst/>
          </a:prstGeom>
        </p:spPr>
      </p:pic>
      <p:pic>
        <p:nvPicPr>
          <p:cNvPr id="5" name="Picture 4" descr="faceB.jp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15" b="15202"/>
          <a:stretch/>
        </p:blipFill>
        <p:spPr>
          <a:xfrm>
            <a:off x="762559" y="3128626"/>
            <a:ext cx="1472543" cy="17125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730655" y="1027000"/>
            <a:ext cx="34188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Average of</a:t>
            </a:r>
          </a:p>
          <a:p>
            <a:r>
              <a:rPr lang="en-US" dirty="0" smtClean="0"/>
              <a:t>Appearance Vectors</a:t>
            </a:r>
            <a:endParaRPr lang="en-US" dirty="0"/>
          </a:p>
        </p:txBody>
      </p:sp>
      <p:cxnSp>
        <p:nvCxnSpPr>
          <p:cNvPr id="11" name="Elbow Connector 10"/>
          <p:cNvCxnSpPr/>
          <p:nvPr/>
        </p:nvCxnSpPr>
        <p:spPr bwMode="auto">
          <a:xfrm>
            <a:off x="2362200" y="4177647"/>
            <a:ext cx="996136" cy="1384953"/>
          </a:xfrm>
          <a:prstGeom prst="bentConnector3">
            <a:avLst/>
          </a:prstGeom>
          <a:solidFill>
            <a:schemeClr val="accent1"/>
          </a:solidFill>
          <a:ln w="28575" cap="flat" cmpd="sng" algn="ctr">
            <a:solidFill>
              <a:srgbClr val="3366FF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2" name="Elbow Connector 11"/>
          <p:cNvCxnSpPr/>
          <p:nvPr/>
        </p:nvCxnSpPr>
        <p:spPr bwMode="auto">
          <a:xfrm flipV="1">
            <a:off x="2362200" y="2362200"/>
            <a:ext cx="990664" cy="1435472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28575" cap="flat" cmpd="sng" algn="ctr">
            <a:solidFill>
              <a:srgbClr val="3366FF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6" name="Elbow Connector 15"/>
          <p:cNvCxnSpPr/>
          <p:nvPr/>
        </p:nvCxnSpPr>
        <p:spPr bwMode="auto">
          <a:xfrm rot="10800000" flipV="1">
            <a:off x="5730656" y="4195138"/>
            <a:ext cx="974944" cy="1306989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28575" cap="flat" cmpd="sng" algn="ctr">
            <a:solidFill>
              <a:srgbClr val="3366FF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7" name="Elbow Connector 16"/>
          <p:cNvCxnSpPr/>
          <p:nvPr/>
        </p:nvCxnSpPr>
        <p:spPr bwMode="auto">
          <a:xfrm rot="10800000">
            <a:off x="5725184" y="2333989"/>
            <a:ext cx="980416" cy="1513436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28575" cap="flat" cmpd="sng" algn="ctr">
            <a:solidFill>
              <a:srgbClr val="3366FF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3" name="Rectangle 22"/>
          <p:cNvSpPr/>
          <p:nvPr/>
        </p:nvSpPr>
        <p:spPr>
          <a:xfrm>
            <a:off x="93940" y="6428601"/>
            <a:ext cx="28014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 smtClean="0">
                <a:solidFill>
                  <a:schemeClr val="bg1">
                    <a:lumMod val="50000"/>
                  </a:schemeClr>
                </a:solidFill>
                <a:cs typeface="Arial" charset="0"/>
              </a:rPr>
              <a:t>Images from James Hays</a:t>
            </a:r>
            <a:endParaRPr lang="en-US" sz="1800" dirty="0"/>
          </a:p>
        </p:txBody>
      </p:sp>
      <p:sp>
        <p:nvSpPr>
          <p:cNvPr id="26" name="TextBox 25"/>
          <p:cNvSpPr txBox="1"/>
          <p:nvPr/>
        </p:nvSpPr>
        <p:spPr>
          <a:xfrm>
            <a:off x="5946801" y="5902893"/>
            <a:ext cx="25169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Average of</a:t>
            </a:r>
          </a:p>
          <a:p>
            <a:r>
              <a:rPr lang="en-US" dirty="0" smtClean="0"/>
              <a:t>Shape Vectors</a:t>
            </a:r>
            <a:endParaRPr lang="en-US" dirty="0"/>
          </a:p>
        </p:txBody>
      </p:sp>
      <p:sp>
        <p:nvSpPr>
          <p:cNvPr id="27" name="Rectangle 26"/>
          <p:cNvSpPr/>
          <p:nvPr/>
        </p:nvSpPr>
        <p:spPr>
          <a:xfrm>
            <a:off x="152959" y="5678269"/>
            <a:ext cx="31236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>
                <a:hlinkClick r:id="rId7"/>
              </a:rPr>
              <a:t>http://www.faceresearch.org/demos/</a:t>
            </a:r>
            <a:r>
              <a:rPr lang="en-US" sz="1800" dirty="0" smtClean="0">
                <a:hlinkClick r:id="rId7"/>
              </a:rPr>
              <a:t>vector</a:t>
            </a:r>
            <a:endParaRPr lang="en-US" sz="1800" dirty="0" smtClean="0"/>
          </a:p>
        </p:txBody>
      </p:sp>
    </p:spTree>
    <p:extLst>
      <p:ext uri="{BB962C8B-B14F-4D97-AF65-F5344CB8AC3E}">
        <p14:creationId xmlns:p14="http://schemas.microsoft.com/office/powerpoint/2010/main" val="2033156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AutoShape 1"/>
          <p:cNvSpPr>
            <a:spLocks noChangeArrowheads="1"/>
          </p:cNvSpPr>
          <p:nvPr/>
        </p:nvSpPr>
        <p:spPr bwMode="auto">
          <a:xfrm>
            <a:off x="685800" y="381000"/>
            <a:ext cx="7770813" cy="836613"/>
          </a:xfrm>
          <a:custGeom>
            <a:avLst/>
            <a:gdLst>
              <a:gd name="G0" fmla="*/ 21588 1 2"/>
              <a:gd name="G1" fmla="*/ 2326 1 2"/>
              <a:gd name="G2" fmla="+- 2326 0 0"/>
              <a:gd name="G3" fmla="+- 21588 0 0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0" t="0" r="0" b="0"/>
            <a:pathLst>
              <a:path>
                <a:moveTo>
                  <a:pt x="0" y="0"/>
                </a:moveTo>
                <a:lnTo>
                  <a:pt x="21588" y="0"/>
                </a:lnTo>
                <a:lnTo>
                  <a:pt x="21588" y="2326"/>
                </a:lnTo>
                <a:lnTo>
                  <a:pt x="0" y="2326"/>
                </a:lnTo>
                <a:close/>
              </a:path>
            </a:pathLst>
          </a:custGeom>
          <a:noFill/>
          <a:ln w="9525">
            <a:noFill/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US" sz="3200" dirty="0">
                <a:solidFill>
                  <a:srgbClr val="000000"/>
                </a:solidFill>
                <a:ea typeface="AR PL KaitiM GB" charset="0"/>
                <a:cs typeface="AR PL KaitiM GB" charset="0"/>
              </a:rPr>
              <a:t>Aligning Faces</a:t>
            </a:r>
          </a:p>
        </p:txBody>
      </p:sp>
      <p:sp>
        <p:nvSpPr>
          <p:cNvPr id="16386" name="AutoShape 2"/>
          <p:cNvSpPr>
            <a:spLocks noChangeArrowheads="1"/>
          </p:cNvSpPr>
          <p:nvPr/>
        </p:nvSpPr>
        <p:spPr bwMode="auto">
          <a:xfrm>
            <a:off x="512763" y="1096963"/>
            <a:ext cx="4149725" cy="4792662"/>
          </a:xfrm>
          <a:custGeom>
            <a:avLst/>
            <a:gdLst>
              <a:gd name="G0" fmla="*/ 11529 1 2"/>
              <a:gd name="G1" fmla="*/ 13315 1 2"/>
              <a:gd name="G2" fmla="+- 13315 0 0"/>
              <a:gd name="G3" fmla="+- 11529 0 0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0" t="0" r="0" b="0"/>
            <a:pathLst>
              <a:path>
                <a:moveTo>
                  <a:pt x="0" y="0"/>
                </a:moveTo>
                <a:lnTo>
                  <a:pt x="11529" y="0"/>
                </a:lnTo>
                <a:lnTo>
                  <a:pt x="11529" y="13315"/>
                </a:lnTo>
                <a:lnTo>
                  <a:pt x="0" y="13315"/>
                </a:lnTo>
                <a:close/>
              </a:path>
            </a:pathLst>
          </a:cu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marL="215900" indent="-215900">
              <a:lnSpc>
                <a:spcPct val="100000"/>
              </a:lnSpc>
              <a:buFont typeface="Arial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US" sz="2600" dirty="0">
                <a:solidFill>
                  <a:srgbClr val="000000"/>
                </a:solidFill>
                <a:ea typeface="AR PL KaitiM GB" charset="0"/>
                <a:cs typeface="AR PL KaitiM GB" charset="0"/>
              </a:rPr>
              <a:t>Need to </a:t>
            </a:r>
            <a:r>
              <a:rPr lang="en-US" sz="2600" dirty="0" smtClean="0">
                <a:solidFill>
                  <a:srgbClr val="000000"/>
                </a:solidFill>
                <a:ea typeface="AR PL KaitiM GB" charset="0"/>
                <a:cs typeface="AR PL KaitiM GB" charset="0"/>
              </a:rPr>
              <a:t>Align</a:t>
            </a:r>
          </a:p>
          <a:p>
            <a:pPr marL="673100" lvl="1" indent="-215900">
              <a:buFont typeface="Arial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US" sz="2600" dirty="0" smtClean="0">
                <a:solidFill>
                  <a:srgbClr val="000000"/>
                </a:solidFill>
                <a:ea typeface="AR PL KaitiM GB" charset="0"/>
                <a:cs typeface="AR PL KaitiM GB" charset="0"/>
              </a:rPr>
              <a:t>Position</a:t>
            </a:r>
          </a:p>
          <a:p>
            <a:pPr marL="673100" lvl="1" indent="-215900">
              <a:buFont typeface="Arial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US" sz="2600" dirty="0" smtClean="0">
                <a:solidFill>
                  <a:srgbClr val="000000"/>
                </a:solidFill>
                <a:ea typeface="AR PL KaitiM GB" charset="0"/>
                <a:cs typeface="AR PL KaitiM GB" charset="0"/>
              </a:rPr>
              <a:t>Scale</a:t>
            </a:r>
          </a:p>
          <a:p>
            <a:pPr marL="673100" lvl="1" indent="-215900">
              <a:buFont typeface="Arial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US" sz="2600" dirty="0" smtClean="0">
                <a:solidFill>
                  <a:srgbClr val="000000"/>
                </a:solidFill>
                <a:ea typeface="AR PL KaitiM GB" charset="0"/>
                <a:cs typeface="AR PL KaitiM GB" charset="0"/>
              </a:rPr>
              <a:t>Orientation</a:t>
            </a:r>
          </a:p>
          <a:p>
            <a:pPr marL="673100" lvl="1" indent="-215900">
              <a:buFont typeface="Arial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US" sz="2600" dirty="0" smtClean="0">
                <a:solidFill>
                  <a:srgbClr val="FF0000"/>
                </a:solidFill>
                <a:ea typeface="AR PL KaitiM GB" charset="0"/>
                <a:cs typeface="AR PL KaitiM GB" charset="0"/>
              </a:rPr>
              <a:t>Key-points</a:t>
            </a:r>
            <a:r>
              <a:rPr lang="en-US" sz="2600" dirty="0" smtClean="0">
                <a:solidFill>
                  <a:srgbClr val="000000"/>
                </a:solidFill>
                <a:ea typeface="AR PL KaitiM GB" charset="0"/>
                <a:cs typeface="AR PL KaitiM GB" charset="0"/>
              </a:rPr>
              <a:t> </a:t>
            </a:r>
            <a:endParaRPr lang="en-US" sz="2600" dirty="0">
              <a:solidFill>
                <a:srgbClr val="000000"/>
              </a:solidFill>
              <a:ea typeface="AR PL KaitiM GB" charset="0"/>
              <a:cs typeface="AR PL KaitiM GB" charset="0"/>
            </a:endParaRPr>
          </a:p>
          <a:p>
            <a:pPr marL="215900" indent="-215900">
              <a:lnSpc>
                <a:spcPct val="100000"/>
              </a:lnSpc>
              <a:buFont typeface="Arial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US" sz="2600" dirty="0">
                <a:solidFill>
                  <a:srgbClr val="000000"/>
                </a:solidFill>
                <a:ea typeface="AR PL KaitiM GB" charset="0"/>
                <a:cs typeface="AR PL KaitiM GB" charset="0"/>
              </a:rPr>
              <a:t>The more </a:t>
            </a:r>
            <a:r>
              <a:rPr lang="en-US" sz="2600" dirty="0" smtClean="0">
                <a:solidFill>
                  <a:srgbClr val="000000"/>
                </a:solidFill>
                <a:ea typeface="AR PL KaitiM GB" charset="0"/>
                <a:cs typeface="AR PL KaitiM GB" charset="0"/>
              </a:rPr>
              <a:t>key-points</a:t>
            </a:r>
            <a:br>
              <a:rPr lang="en-US" sz="2600" dirty="0" smtClean="0">
                <a:solidFill>
                  <a:srgbClr val="000000"/>
                </a:solidFill>
                <a:ea typeface="AR PL KaitiM GB" charset="0"/>
                <a:cs typeface="AR PL KaitiM GB" charset="0"/>
              </a:rPr>
            </a:br>
            <a:r>
              <a:rPr lang="en-US" sz="2600" dirty="0" smtClean="0">
                <a:solidFill>
                  <a:srgbClr val="000000"/>
                </a:solidFill>
                <a:ea typeface="AR PL KaitiM GB" charset="0"/>
                <a:cs typeface="AR PL KaitiM GB" charset="0"/>
              </a:rPr>
              <a:t> the </a:t>
            </a:r>
            <a:r>
              <a:rPr lang="en-US" sz="2600" dirty="0">
                <a:solidFill>
                  <a:srgbClr val="000000"/>
                </a:solidFill>
                <a:ea typeface="AR PL KaitiM GB" charset="0"/>
                <a:cs typeface="AR PL KaitiM GB" charset="0"/>
              </a:rPr>
              <a:t>finer alignment </a:t>
            </a:r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7125" y="1349375"/>
            <a:ext cx="3473450" cy="43195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6388" name="AutoShape 4"/>
          <p:cNvSpPr>
            <a:spLocks noChangeArrowheads="1"/>
          </p:cNvSpPr>
          <p:nvPr/>
        </p:nvSpPr>
        <p:spPr bwMode="auto">
          <a:xfrm>
            <a:off x="39688" y="6429375"/>
            <a:ext cx="2908300" cy="363538"/>
          </a:xfrm>
          <a:custGeom>
            <a:avLst/>
            <a:gdLst>
              <a:gd name="G0" fmla="*/ 8080 1 2"/>
              <a:gd name="G1" fmla="*/ 1012 1 2"/>
              <a:gd name="G2" fmla="+- 1012 0 0"/>
              <a:gd name="G3" fmla="+- 8080 0 0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0" t="0" r="0" b="0"/>
            <a:pathLst>
              <a:path>
                <a:moveTo>
                  <a:pt x="0" y="0"/>
                </a:moveTo>
                <a:lnTo>
                  <a:pt x="8080" y="0"/>
                </a:lnTo>
                <a:lnTo>
                  <a:pt x="8080" y="1012"/>
                </a:lnTo>
                <a:lnTo>
                  <a:pt x="0" y="1012"/>
                </a:lnTo>
                <a:close/>
              </a:path>
            </a:pathLst>
          </a:cu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r>
              <a:rPr lang="en-US">
                <a:solidFill>
                  <a:srgbClr val="808080"/>
                </a:solidFill>
                <a:ea typeface="AR PL KaitiM GB" charset="0"/>
                <a:cs typeface="AR PL KaitiM GB" charset="0"/>
              </a:rPr>
              <a:t>Images from Alyosha Efros</a:t>
            </a:r>
          </a:p>
        </p:txBody>
      </p:sp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863" y="4664075"/>
            <a:ext cx="3108325" cy="16271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1454148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AutoShape 1"/>
          <p:cNvSpPr>
            <a:spLocks noChangeArrowheads="1"/>
          </p:cNvSpPr>
          <p:nvPr/>
        </p:nvSpPr>
        <p:spPr bwMode="auto">
          <a:xfrm>
            <a:off x="658813" y="382587"/>
            <a:ext cx="7770813" cy="836613"/>
          </a:xfrm>
          <a:custGeom>
            <a:avLst/>
            <a:gdLst>
              <a:gd name="G0" fmla="*/ 21588 1 2"/>
              <a:gd name="G1" fmla="*/ 2326 1 2"/>
              <a:gd name="G2" fmla="+- 2326 0 0"/>
              <a:gd name="G3" fmla="+- 21588 0 0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0" t="0" r="0" b="0"/>
            <a:pathLst>
              <a:path>
                <a:moveTo>
                  <a:pt x="0" y="0"/>
                </a:moveTo>
                <a:lnTo>
                  <a:pt x="21588" y="0"/>
                </a:lnTo>
                <a:lnTo>
                  <a:pt x="21588" y="2326"/>
                </a:lnTo>
                <a:lnTo>
                  <a:pt x="0" y="2326"/>
                </a:lnTo>
                <a:close/>
              </a:path>
            </a:pathLst>
          </a:custGeom>
          <a:noFill/>
          <a:ln w="9525">
            <a:noFill/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US" sz="3200" dirty="0">
                <a:solidFill>
                  <a:srgbClr val="000000"/>
                </a:solidFill>
                <a:ea typeface="AR PL KaitiM GB" charset="0"/>
                <a:cs typeface="AR PL KaitiM GB" charset="0"/>
              </a:rPr>
              <a:t>Average of two Faces</a:t>
            </a:r>
          </a:p>
        </p:txBody>
      </p:sp>
      <p:sp>
        <p:nvSpPr>
          <p:cNvPr id="17410" name="AutoShape 2"/>
          <p:cNvSpPr>
            <a:spLocks noChangeArrowheads="1"/>
          </p:cNvSpPr>
          <p:nvPr/>
        </p:nvSpPr>
        <p:spPr bwMode="auto">
          <a:xfrm>
            <a:off x="658813" y="1096963"/>
            <a:ext cx="3702050" cy="3268662"/>
          </a:xfrm>
          <a:custGeom>
            <a:avLst/>
            <a:gdLst>
              <a:gd name="G0" fmla="*/ 10285 1 2"/>
              <a:gd name="G1" fmla="*/ 9080 1 2"/>
              <a:gd name="G2" fmla="+- 9080 0 0"/>
              <a:gd name="G3" fmla="+- 10285 0 0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0" t="0" r="0" b="0"/>
            <a:pathLst>
              <a:path>
                <a:moveTo>
                  <a:pt x="0" y="0"/>
                </a:moveTo>
                <a:lnTo>
                  <a:pt x="10285" y="0"/>
                </a:lnTo>
                <a:lnTo>
                  <a:pt x="10285" y="9080"/>
                </a:lnTo>
                <a:lnTo>
                  <a:pt x="0" y="9080"/>
                </a:lnTo>
                <a:close/>
              </a:path>
            </a:pathLst>
          </a:cu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25800" y="4206875"/>
            <a:ext cx="1985963" cy="19954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39800" y="4222750"/>
            <a:ext cx="1985963" cy="19954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78575" y="4222750"/>
            <a:ext cx="2033588" cy="19954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7414" name="AutoShape 6"/>
          <p:cNvSpPr>
            <a:spLocks noChangeArrowheads="1"/>
          </p:cNvSpPr>
          <p:nvPr/>
        </p:nvSpPr>
        <p:spPr bwMode="auto">
          <a:xfrm>
            <a:off x="550863" y="1241425"/>
            <a:ext cx="7951787" cy="2506663"/>
          </a:xfrm>
          <a:custGeom>
            <a:avLst/>
            <a:gdLst>
              <a:gd name="G0" fmla="*/ 22089 1 2"/>
              <a:gd name="G1" fmla="*/ 6965 1 2"/>
              <a:gd name="G2" fmla="+- 6965 0 0"/>
              <a:gd name="G3" fmla="+- 22089 0 0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0" t="0" r="0" b="0"/>
            <a:pathLst>
              <a:path>
                <a:moveTo>
                  <a:pt x="0" y="0"/>
                </a:moveTo>
                <a:lnTo>
                  <a:pt x="22089" y="0"/>
                </a:lnTo>
                <a:lnTo>
                  <a:pt x="22089" y="6965"/>
                </a:lnTo>
                <a:lnTo>
                  <a:pt x="0" y="6965"/>
                </a:lnTo>
                <a:close/>
              </a:path>
            </a:pathLst>
          </a:cu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marL="215900" indent="-215900">
              <a:lnSpc>
                <a:spcPct val="100000"/>
              </a:lnSpc>
              <a:buFont typeface="Times New Roman" pitchFamily="16" charset="0"/>
              <a:buAutoNum type="arabicPeriod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US" sz="2600">
                <a:solidFill>
                  <a:srgbClr val="000000"/>
                </a:solidFill>
                <a:ea typeface="AR PL KaitiM GB" charset="0"/>
                <a:cs typeface="AR PL KaitiM GB" charset="0"/>
              </a:rPr>
              <a:t>Input face key-points</a:t>
            </a:r>
          </a:p>
          <a:p>
            <a:pPr marL="215900" indent="-215900">
              <a:lnSpc>
                <a:spcPct val="100000"/>
              </a:lnSpc>
              <a:buFont typeface="Times New Roman" pitchFamily="16" charset="0"/>
              <a:buAutoNum type="arabicPeriod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US" sz="2600">
                <a:solidFill>
                  <a:srgbClr val="000000"/>
                </a:solidFill>
                <a:ea typeface="AR PL KaitiM GB" charset="0"/>
                <a:cs typeface="AR PL KaitiM GB" charset="0"/>
              </a:rPr>
              <a:t>Pairwise Average key-point co-ordinates</a:t>
            </a:r>
          </a:p>
          <a:p>
            <a:pPr marL="215900" indent="-215900">
              <a:lnSpc>
                <a:spcPct val="100000"/>
              </a:lnSpc>
              <a:buFont typeface="Times New Roman" pitchFamily="16" charset="0"/>
              <a:buAutoNum type="arabicPeriod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US" sz="2600">
                <a:solidFill>
                  <a:srgbClr val="000000"/>
                </a:solidFill>
                <a:ea typeface="AR PL KaitiM GB" charset="0"/>
                <a:cs typeface="AR PL KaitiM GB" charset="0"/>
              </a:rPr>
              <a:t>Triangulate the faces</a:t>
            </a:r>
          </a:p>
          <a:p>
            <a:pPr marL="215900" indent="-215900">
              <a:lnSpc>
                <a:spcPct val="100000"/>
              </a:lnSpc>
              <a:buFont typeface="Times New Roman" pitchFamily="16" charset="0"/>
              <a:buAutoNum type="arabicPeriod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US" sz="2600">
                <a:solidFill>
                  <a:srgbClr val="000000"/>
                </a:solidFill>
                <a:ea typeface="AR PL KaitiM GB" charset="0"/>
                <a:cs typeface="AR PL KaitiM GB" charset="0"/>
              </a:rPr>
              <a:t>Warp: Transform every face triangle</a:t>
            </a:r>
          </a:p>
          <a:p>
            <a:pPr marL="215900" indent="-215900">
              <a:lnSpc>
                <a:spcPct val="100000"/>
              </a:lnSpc>
              <a:buFont typeface="Times New Roman" pitchFamily="16" charset="0"/>
              <a:buAutoNum type="arabicPeriod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US" sz="2600">
                <a:solidFill>
                  <a:srgbClr val="000000"/>
                </a:solidFill>
                <a:ea typeface="AR PL KaitiM GB" charset="0"/>
                <a:cs typeface="AR PL KaitiM GB" charset="0"/>
              </a:rPr>
              <a:t>Average The pixels</a:t>
            </a:r>
          </a:p>
        </p:txBody>
      </p:sp>
    </p:spTree>
    <p:extLst>
      <p:ext uri="{BB962C8B-B14F-4D97-AF65-F5344CB8AC3E}">
        <p14:creationId xmlns:p14="http://schemas.microsoft.com/office/powerpoint/2010/main" val="235006595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Average of multiple Face</a:t>
            </a:r>
          </a:p>
        </p:txBody>
      </p:sp>
      <p:pic>
        <p:nvPicPr>
          <p:cNvPr id="868357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53200" y="2667000"/>
            <a:ext cx="1905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4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2322513"/>
            <a:ext cx="3811588" cy="2859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5" name="AutoShape 8"/>
          <p:cNvSpPr>
            <a:spLocks noChangeArrowheads="1"/>
          </p:cNvSpPr>
          <p:nvPr/>
        </p:nvSpPr>
        <p:spPr bwMode="auto">
          <a:xfrm>
            <a:off x="4419600" y="3657600"/>
            <a:ext cx="1828800" cy="457200"/>
          </a:xfrm>
          <a:prstGeom prst="rightArrow">
            <a:avLst>
              <a:gd name="adj1" fmla="val 50000"/>
              <a:gd name="adj2" fmla="val 1000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66" name="Text Box 9"/>
          <p:cNvSpPr txBox="1">
            <a:spLocks noChangeArrowheads="1"/>
          </p:cNvSpPr>
          <p:nvPr/>
        </p:nvSpPr>
        <p:spPr bwMode="auto">
          <a:xfrm>
            <a:off x="4019550" y="3008313"/>
            <a:ext cx="25590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457200" indent="-457200"/>
            <a:r>
              <a:rPr lang="en-US" sz="1800"/>
              <a:t>1. Warp to mean shape</a:t>
            </a:r>
          </a:p>
          <a:p>
            <a:pPr marL="457200" indent="-457200"/>
            <a:r>
              <a:rPr lang="en-US" sz="1800"/>
              <a:t>2. Average pixels</a:t>
            </a:r>
          </a:p>
        </p:txBody>
      </p:sp>
      <p:sp>
        <p:nvSpPr>
          <p:cNvPr id="15367" name="Rectangle 10"/>
          <p:cNvSpPr>
            <a:spLocks noChangeArrowheads="1"/>
          </p:cNvSpPr>
          <p:nvPr/>
        </p:nvSpPr>
        <p:spPr bwMode="auto">
          <a:xfrm>
            <a:off x="0" y="6453188"/>
            <a:ext cx="69945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>
                <a:hlinkClick r:id="rId4"/>
              </a:rPr>
              <a:t>http://graphics.cs.cmu.edu/courses/15-463/2004_fall/www/handins/brh/final/</a:t>
            </a:r>
            <a:endParaRPr lang="en-US" sz="1600" dirty="0"/>
          </a:p>
        </p:txBody>
      </p:sp>
      <p:sp>
        <p:nvSpPr>
          <p:cNvPr id="8" name="Rectangle 10"/>
          <p:cNvSpPr>
            <a:spLocks noChangeArrowheads="1"/>
          </p:cNvSpPr>
          <p:nvPr/>
        </p:nvSpPr>
        <p:spPr bwMode="auto">
          <a:xfrm>
            <a:off x="2354014" y="5486400"/>
            <a:ext cx="419918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>
                <a:hlinkClick r:id="rId5"/>
              </a:rPr>
              <a:t>http://www.faceresearch.org/demos/</a:t>
            </a:r>
            <a:r>
              <a:rPr lang="en-US" sz="1600" dirty="0" smtClean="0">
                <a:hlinkClick r:id="rId5"/>
              </a:rPr>
              <a:t>average</a:t>
            </a:r>
            <a:endParaRPr lang="en-US" sz="1600" dirty="0" smtClean="0"/>
          </a:p>
        </p:txBody>
      </p:sp>
    </p:spTree>
    <p:extLst>
      <p:ext uri="{BB962C8B-B14F-4D97-AF65-F5344CB8AC3E}">
        <p14:creationId xmlns:p14="http://schemas.microsoft.com/office/powerpoint/2010/main" val="1842458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8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Appearance Vectors vs. Shape Vectors</a:t>
            </a:r>
          </a:p>
        </p:txBody>
      </p:sp>
      <p:sp>
        <p:nvSpPr>
          <p:cNvPr id="11278" name="Rectangle 14"/>
          <p:cNvSpPr>
            <a:spLocks noChangeArrowheads="1"/>
          </p:cNvSpPr>
          <p:nvPr/>
        </p:nvSpPr>
        <p:spPr bwMode="auto">
          <a:xfrm>
            <a:off x="4958882" y="1143000"/>
            <a:ext cx="152400" cy="254707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279" name="Text Box 15"/>
          <p:cNvSpPr txBox="1">
            <a:spLocks noChangeArrowheads="1"/>
          </p:cNvSpPr>
          <p:nvPr/>
        </p:nvSpPr>
        <p:spPr bwMode="auto">
          <a:xfrm>
            <a:off x="2061555" y="3276600"/>
            <a:ext cx="259252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 smtClean="0"/>
              <a:t>200*150 pixels </a:t>
            </a:r>
            <a:r>
              <a:rPr lang="en-US" sz="1600" dirty="0" smtClean="0"/>
              <a:t>(RGB)</a:t>
            </a:r>
            <a:endParaRPr lang="en-US" sz="2000" dirty="0"/>
          </a:p>
        </p:txBody>
      </p:sp>
      <p:sp>
        <p:nvSpPr>
          <p:cNvPr id="11281" name="Text Box 17"/>
          <p:cNvSpPr txBox="1">
            <a:spLocks noChangeArrowheads="1"/>
          </p:cNvSpPr>
          <p:nvPr/>
        </p:nvSpPr>
        <p:spPr bwMode="auto">
          <a:xfrm>
            <a:off x="5187485" y="2057400"/>
            <a:ext cx="1524551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 dirty="0" smtClean="0"/>
              <a:t>Vector of</a:t>
            </a:r>
          </a:p>
          <a:p>
            <a:pPr algn="ctr"/>
            <a:r>
              <a:rPr lang="en-US" sz="2000" dirty="0" smtClean="0"/>
              <a:t>200</a:t>
            </a:r>
            <a:r>
              <a:rPr lang="en-US" sz="2000" dirty="0"/>
              <a:t>*</a:t>
            </a:r>
            <a:r>
              <a:rPr lang="en-US" sz="2000" dirty="0" smtClean="0"/>
              <a:t>150*3</a:t>
            </a:r>
          </a:p>
          <a:p>
            <a:pPr algn="ctr"/>
            <a:r>
              <a:rPr lang="en-US" sz="2000" dirty="0" smtClean="0"/>
              <a:t>Dimensions</a:t>
            </a:r>
            <a:endParaRPr lang="en-US" sz="2000" dirty="0"/>
          </a:p>
        </p:txBody>
      </p:sp>
      <p:grpSp>
        <p:nvGrpSpPr>
          <p:cNvPr id="18" name="Group 4"/>
          <p:cNvGrpSpPr>
            <a:grpSpLocks/>
          </p:cNvGrpSpPr>
          <p:nvPr/>
        </p:nvGrpSpPr>
        <p:grpSpPr bwMode="auto">
          <a:xfrm>
            <a:off x="2449327" y="4295928"/>
            <a:ext cx="1504189" cy="1800072"/>
            <a:chOff x="1606" y="744"/>
            <a:chExt cx="2740" cy="3216"/>
          </a:xfrm>
        </p:grpSpPr>
        <p:pic>
          <p:nvPicPr>
            <p:cNvPr id="19" name="Picture 5" descr="efros_alexei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 t="5797" b="15942"/>
            <a:stretch>
              <a:fillRect/>
            </a:stretch>
          </p:blipFill>
          <p:spPr bwMode="auto">
            <a:xfrm>
              <a:off x="1606" y="744"/>
              <a:ext cx="2740" cy="32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" name="Rectangle 6"/>
            <p:cNvSpPr>
              <a:spLocks noChangeArrowheads="1"/>
            </p:cNvSpPr>
            <p:nvPr/>
          </p:nvSpPr>
          <p:spPr bwMode="auto">
            <a:xfrm>
              <a:off x="2832" y="2400"/>
              <a:ext cx="96" cy="96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" name="Rectangle 7"/>
            <p:cNvSpPr>
              <a:spLocks noChangeArrowheads="1"/>
            </p:cNvSpPr>
            <p:nvPr/>
          </p:nvSpPr>
          <p:spPr bwMode="auto">
            <a:xfrm>
              <a:off x="2448" y="2376"/>
              <a:ext cx="96" cy="96"/>
            </a:xfrm>
            <a:prstGeom prst="rect">
              <a:avLst/>
            </a:prstGeom>
            <a:solidFill>
              <a:srgbClr val="33CC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" name="Rectangle 8"/>
            <p:cNvSpPr>
              <a:spLocks noChangeArrowheads="1"/>
            </p:cNvSpPr>
            <p:nvPr/>
          </p:nvSpPr>
          <p:spPr bwMode="auto">
            <a:xfrm>
              <a:off x="3168" y="2448"/>
              <a:ext cx="96" cy="96"/>
            </a:xfrm>
            <a:prstGeom prst="rect">
              <a:avLst/>
            </a:prstGeom>
            <a:solidFill>
              <a:srgbClr val="33CC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" name="Rectangle 9"/>
            <p:cNvSpPr>
              <a:spLocks noChangeArrowheads="1"/>
            </p:cNvSpPr>
            <p:nvPr/>
          </p:nvSpPr>
          <p:spPr bwMode="auto">
            <a:xfrm>
              <a:off x="2776" y="2896"/>
              <a:ext cx="96" cy="96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" name="Rectangle 10"/>
            <p:cNvSpPr>
              <a:spLocks noChangeArrowheads="1"/>
            </p:cNvSpPr>
            <p:nvPr/>
          </p:nvSpPr>
          <p:spPr bwMode="auto">
            <a:xfrm>
              <a:off x="2568" y="2784"/>
              <a:ext cx="96" cy="96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" name="Rectangle 11"/>
            <p:cNvSpPr>
              <a:spLocks noChangeArrowheads="1"/>
            </p:cNvSpPr>
            <p:nvPr/>
          </p:nvSpPr>
          <p:spPr bwMode="auto">
            <a:xfrm>
              <a:off x="3024" y="2832"/>
              <a:ext cx="96" cy="96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" name="Rectangle 12"/>
            <p:cNvSpPr>
              <a:spLocks noChangeArrowheads="1"/>
            </p:cNvSpPr>
            <p:nvPr/>
          </p:nvSpPr>
          <p:spPr bwMode="auto">
            <a:xfrm>
              <a:off x="2400" y="3024"/>
              <a:ext cx="96" cy="96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" name="Rectangle 13"/>
            <p:cNvSpPr>
              <a:spLocks noChangeArrowheads="1"/>
            </p:cNvSpPr>
            <p:nvPr/>
          </p:nvSpPr>
          <p:spPr bwMode="auto">
            <a:xfrm>
              <a:off x="3216" y="3072"/>
              <a:ext cx="96" cy="96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" name="Rectangle 14"/>
            <p:cNvSpPr>
              <a:spLocks noChangeArrowheads="1"/>
            </p:cNvSpPr>
            <p:nvPr/>
          </p:nvSpPr>
          <p:spPr bwMode="auto">
            <a:xfrm>
              <a:off x="2816" y="3072"/>
              <a:ext cx="96" cy="96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" name="Rectangle 15"/>
            <p:cNvSpPr>
              <a:spLocks noChangeArrowheads="1"/>
            </p:cNvSpPr>
            <p:nvPr/>
          </p:nvSpPr>
          <p:spPr bwMode="auto">
            <a:xfrm>
              <a:off x="2576" y="3192"/>
              <a:ext cx="96" cy="96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" name="Rectangle 16"/>
            <p:cNvSpPr>
              <a:spLocks noChangeArrowheads="1"/>
            </p:cNvSpPr>
            <p:nvPr/>
          </p:nvSpPr>
          <p:spPr bwMode="auto">
            <a:xfrm>
              <a:off x="2800" y="3264"/>
              <a:ext cx="96" cy="96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" name="Rectangle 17"/>
            <p:cNvSpPr>
              <a:spLocks noChangeArrowheads="1"/>
            </p:cNvSpPr>
            <p:nvPr/>
          </p:nvSpPr>
          <p:spPr bwMode="auto">
            <a:xfrm>
              <a:off x="3024" y="3216"/>
              <a:ext cx="96" cy="96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" name="Rectangle 18"/>
            <p:cNvSpPr>
              <a:spLocks noChangeArrowheads="1"/>
            </p:cNvSpPr>
            <p:nvPr/>
          </p:nvSpPr>
          <p:spPr bwMode="auto">
            <a:xfrm>
              <a:off x="2784" y="3648"/>
              <a:ext cx="96" cy="9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" name="Rectangle 19"/>
            <p:cNvSpPr>
              <a:spLocks noChangeArrowheads="1"/>
            </p:cNvSpPr>
            <p:nvPr/>
          </p:nvSpPr>
          <p:spPr bwMode="auto">
            <a:xfrm>
              <a:off x="3264" y="3552"/>
              <a:ext cx="96" cy="9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" name="Rectangle 20"/>
            <p:cNvSpPr>
              <a:spLocks noChangeArrowheads="1"/>
            </p:cNvSpPr>
            <p:nvPr/>
          </p:nvSpPr>
          <p:spPr bwMode="auto">
            <a:xfrm>
              <a:off x="2408" y="3472"/>
              <a:ext cx="96" cy="9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" name="Rectangle 21"/>
            <p:cNvSpPr>
              <a:spLocks noChangeArrowheads="1"/>
            </p:cNvSpPr>
            <p:nvPr/>
          </p:nvSpPr>
          <p:spPr bwMode="auto">
            <a:xfrm>
              <a:off x="3552" y="3264"/>
              <a:ext cx="96" cy="9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" name="Rectangle 22"/>
            <p:cNvSpPr>
              <a:spLocks noChangeArrowheads="1"/>
            </p:cNvSpPr>
            <p:nvPr/>
          </p:nvSpPr>
          <p:spPr bwMode="auto">
            <a:xfrm>
              <a:off x="2112" y="3168"/>
              <a:ext cx="96" cy="9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" name="Rectangle 23"/>
            <p:cNvSpPr>
              <a:spLocks noChangeArrowheads="1"/>
            </p:cNvSpPr>
            <p:nvPr/>
          </p:nvSpPr>
          <p:spPr bwMode="auto">
            <a:xfrm>
              <a:off x="3696" y="2928"/>
              <a:ext cx="96" cy="9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" name="Rectangle 24"/>
            <p:cNvSpPr>
              <a:spLocks noChangeArrowheads="1"/>
            </p:cNvSpPr>
            <p:nvPr/>
          </p:nvSpPr>
          <p:spPr bwMode="auto">
            <a:xfrm>
              <a:off x="2016" y="2784"/>
              <a:ext cx="96" cy="9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" name="Rectangle 25"/>
            <p:cNvSpPr>
              <a:spLocks noChangeArrowheads="1"/>
            </p:cNvSpPr>
            <p:nvPr/>
          </p:nvSpPr>
          <p:spPr bwMode="auto">
            <a:xfrm>
              <a:off x="2064" y="2160"/>
              <a:ext cx="96" cy="9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" name="Rectangle 26"/>
            <p:cNvSpPr>
              <a:spLocks noChangeArrowheads="1"/>
            </p:cNvSpPr>
            <p:nvPr/>
          </p:nvSpPr>
          <p:spPr bwMode="auto">
            <a:xfrm>
              <a:off x="3696" y="2304"/>
              <a:ext cx="96" cy="9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" name="Rectangle 27"/>
            <p:cNvSpPr>
              <a:spLocks noChangeArrowheads="1"/>
            </p:cNvSpPr>
            <p:nvPr/>
          </p:nvSpPr>
          <p:spPr bwMode="auto">
            <a:xfrm>
              <a:off x="2688" y="2256"/>
              <a:ext cx="96" cy="9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" name="Rectangle 28"/>
            <p:cNvSpPr>
              <a:spLocks noChangeArrowheads="1"/>
            </p:cNvSpPr>
            <p:nvPr/>
          </p:nvSpPr>
          <p:spPr bwMode="auto">
            <a:xfrm>
              <a:off x="2448" y="2208"/>
              <a:ext cx="96" cy="9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" name="Rectangle 29"/>
            <p:cNvSpPr>
              <a:spLocks noChangeArrowheads="1"/>
            </p:cNvSpPr>
            <p:nvPr/>
          </p:nvSpPr>
          <p:spPr bwMode="auto">
            <a:xfrm>
              <a:off x="2208" y="2256"/>
              <a:ext cx="96" cy="9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" name="Rectangle 30"/>
            <p:cNvSpPr>
              <a:spLocks noChangeArrowheads="1"/>
            </p:cNvSpPr>
            <p:nvPr/>
          </p:nvSpPr>
          <p:spPr bwMode="auto">
            <a:xfrm>
              <a:off x="2976" y="2304"/>
              <a:ext cx="96" cy="9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" name="Rectangle 31"/>
            <p:cNvSpPr>
              <a:spLocks noChangeArrowheads="1"/>
            </p:cNvSpPr>
            <p:nvPr/>
          </p:nvSpPr>
          <p:spPr bwMode="auto">
            <a:xfrm>
              <a:off x="3232" y="2304"/>
              <a:ext cx="96" cy="9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" name="Rectangle 32"/>
            <p:cNvSpPr>
              <a:spLocks noChangeArrowheads="1"/>
            </p:cNvSpPr>
            <p:nvPr/>
          </p:nvSpPr>
          <p:spPr bwMode="auto">
            <a:xfrm>
              <a:off x="3504" y="2400"/>
              <a:ext cx="96" cy="9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" name="Rectangle 33"/>
            <p:cNvSpPr>
              <a:spLocks noChangeArrowheads="1"/>
            </p:cNvSpPr>
            <p:nvPr/>
          </p:nvSpPr>
          <p:spPr bwMode="auto">
            <a:xfrm>
              <a:off x="2112" y="1776"/>
              <a:ext cx="96" cy="9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" name="Rectangle 34"/>
            <p:cNvSpPr>
              <a:spLocks noChangeArrowheads="1"/>
            </p:cNvSpPr>
            <p:nvPr/>
          </p:nvSpPr>
          <p:spPr bwMode="auto">
            <a:xfrm>
              <a:off x="2544" y="1536"/>
              <a:ext cx="96" cy="9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" name="Rectangle 35"/>
            <p:cNvSpPr>
              <a:spLocks noChangeArrowheads="1"/>
            </p:cNvSpPr>
            <p:nvPr/>
          </p:nvSpPr>
          <p:spPr bwMode="auto">
            <a:xfrm>
              <a:off x="3216" y="1584"/>
              <a:ext cx="96" cy="9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" name="Rectangle 36"/>
            <p:cNvSpPr>
              <a:spLocks noChangeArrowheads="1"/>
            </p:cNvSpPr>
            <p:nvPr/>
          </p:nvSpPr>
          <p:spPr bwMode="auto">
            <a:xfrm>
              <a:off x="3552" y="1920"/>
              <a:ext cx="96" cy="9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" name="Rectangle 37"/>
            <p:cNvSpPr>
              <a:spLocks noChangeArrowheads="1"/>
            </p:cNvSpPr>
            <p:nvPr/>
          </p:nvSpPr>
          <p:spPr bwMode="auto">
            <a:xfrm>
              <a:off x="1872" y="2784"/>
              <a:ext cx="96" cy="96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" name="Rectangle 38"/>
            <p:cNvSpPr>
              <a:spLocks noChangeArrowheads="1"/>
            </p:cNvSpPr>
            <p:nvPr/>
          </p:nvSpPr>
          <p:spPr bwMode="auto">
            <a:xfrm>
              <a:off x="1824" y="2496"/>
              <a:ext cx="96" cy="96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" name="Rectangle 39"/>
            <p:cNvSpPr>
              <a:spLocks noChangeArrowheads="1"/>
            </p:cNvSpPr>
            <p:nvPr/>
          </p:nvSpPr>
          <p:spPr bwMode="auto">
            <a:xfrm>
              <a:off x="1872" y="2208"/>
              <a:ext cx="96" cy="96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" name="Rectangle 40"/>
            <p:cNvSpPr>
              <a:spLocks noChangeArrowheads="1"/>
            </p:cNvSpPr>
            <p:nvPr/>
          </p:nvSpPr>
          <p:spPr bwMode="auto">
            <a:xfrm>
              <a:off x="3832" y="2928"/>
              <a:ext cx="96" cy="96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" name="Rectangle 41"/>
            <p:cNvSpPr>
              <a:spLocks noChangeArrowheads="1"/>
            </p:cNvSpPr>
            <p:nvPr/>
          </p:nvSpPr>
          <p:spPr bwMode="auto">
            <a:xfrm>
              <a:off x="3936" y="2640"/>
              <a:ext cx="96" cy="96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" name="Rectangle 42"/>
            <p:cNvSpPr>
              <a:spLocks noChangeArrowheads="1"/>
            </p:cNvSpPr>
            <p:nvPr/>
          </p:nvSpPr>
          <p:spPr bwMode="auto">
            <a:xfrm>
              <a:off x="3984" y="2304"/>
              <a:ext cx="96" cy="96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" name="Rectangle 43"/>
            <p:cNvSpPr>
              <a:spLocks noChangeArrowheads="1"/>
            </p:cNvSpPr>
            <p:nvPr/>
          </p:nvSpPr>
          <p:spPr bwMode="auto">
            <a:xfrm>
              <a:off x="1872" y="1728"/>
              <a:ext cx="96" cy="96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" name="Rectangle 44"/>
            <p:cNvSpPr>
              <a:spLocks noChangeArrowheads="1"/>
            </p:cNvSpPr>
            <p:nvPr/>
          </p:nvSpPr>
          <p:spPr bwMode="auto">
            <a:xfrm>
              <a:off x="2160" y="1248"/>
              <a:ext cx="96" cy="96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" name="Rectangle 45"/>
            <p:cNvSpPr>
              <a:spLocks noChangeArrowheads="1"/>
            </p:cNvSpPr>
            <p:nvPr/>
          </p:nvSpPr>
          <p:spPr bwMode="auto">
            <a:xfrm>
              <a:off x="2640" y="912"/>
              <a:ext cx="96" cy="96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" name="Rectangle 46"/>
            <p:cNvSpPr>
              <a:spLocks noChangeArrowheads="1"/>
            </p:cNvSpPr>
            <p:nvPr/>
          </p:nvSpPr>
          <p:spPr bwMode="auto">
            <a:xfrm>
              <a:off x="3360" y="960"/>
              <a:ext cx="96" cy="96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" name="Rectangle 47"/>
            <p:cNvSpPr>
              <a:spLocks noChangeArrowheads="1"/>
            </p:cNvSpPr>
            <p:nvPr/>
          </p:nvSpPr>
          <p:spPr bwMode="auto">
            <a:xfrm>
              <a:off x="3792" y="1344"/>
              <a:ext cx="96" cy="96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" name="Rectangle 48"/>
            <p:cNvSpPr>
              <a:spLocks noChangeArrowheads="1"/>
            </p:cNvSpPr>
            <p:nvPr/>
          </p:nvSpPr>
          <p:spPr bwMode="auto">
            <a:xfrm>
              <a:off x="4032" y="1872"/>
              <a:ext cx="96" cy="96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4" name="Rectangle 50"/>
          <p:cNvSpPr>
            <a:spLocks noChangeArrowheads="1"/>
          </p:cNvSpPr>
          <p:nvPr/>
        </p:nvSpPr>
        <p:spPr bwMode="auto">
          <a:xfrm>
            <a:off x="4958880" y="4419600"/>
            <a:ext cx="152402" cy="11821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" name="Text Box 52"/>
          <p:cNvSpPr txBox="1">
            <a:spLocks noChangeArrowheads="1"/>
          </p:cNvSpPr>
          <p:nvPr/>
        </p:nvSpPr>
        <p:spPr bwMode="auto">
          <a:xfrm>
            <a:off x="6937141" y="2720876"/>
            <a:ext cx="2206859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dirty="0"/>
              <a:t>Requires </a:t>
            </a:r>
            <a:r>
              <a:rPr lang="en-US" dirty="0" smtClean="0"/>
              <a:t>Annotation</a:t>
            </a:r>
            <a:endParaRPr lang="en-US" dirty="0"/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Provides alignment!</a:t>
            </a:r>
          </a:p>
          <a:p>
            <a:endParaRPr lang="en-US" dirty="0" smtClean="0"/>
          </a:p>
          <a:p>
            <a:r>
              <a:rPr lang="en-US" dirty="0" smtClean="0"/>
              <a:t>Complements</a:t>
            </a:r>
            <a:endParaRPr lang="en-US" dirty="0"/>
          </a:p>
        </p:txBody>
      </p:sp>
      <p:pic>
        <p:nvPicPr>
          <p:cNvPr id="113" name="Picture 5" descr="efros_alexei"/>
          <p:cNvPicPr>
            <a:picLocks noChangeAspect="1" noChangeArrowheads="1"/>
          </p:cNvPicPr>
          <p:nvPr/>
        </p:nvPicPr>
        <p:blipFill>
          <a:blip r:embed="rId3" cstate="print"/>
          <a:srcRect t="5797" b="15942"/>
          <a:stretch>
            <a:fillRect/>
          </a:stretch>
        </p:blipFill>
        <p:spPr bwMode="auto">
          <a:xfrm>
            <a:off x="2472286" y="1371600"/>
            <a:ext cx="1504189" cy="1800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8" name="Text Box 52"/>
          <p:cNvSpPr txBox="1">
            <a:spLocks noChangeArrowheads="1"/>
          </p:cNvSpPr>
          <p:nvPr/>
        </p:nvSpPr>
        <p:spPr bwMode="auto">
          <a:xfrm>
            <a:off x="82295" y="2018655"/>
            <a:ext cx="185734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dirty="0" smtClean="0"/>
              <a:t>Appearance</a:t>
            </a:r>
          </a:p>
          <a:p>
            <a:pPr algn="ctr"/>
            <a:r>
              <a:rPr lang="en-US" dirty="0" smtClean="0"/>
              <a:t>Vector</a:t>
            </a:r>
            <a:endParaRPr lang="en-US" dirty="0"/>
          </a:p>
        </p:txBody>
      </p:sp>
      <p:cxnSp>
        <p:nvCxnSpPr>
          <p:cNvPr id="3" name="Straight Connector 2"/>
          <p:cNvCxnSpPr/>
          <p:nvPr/>
        </p:nvCxnSpPr>
        <p:spPr bwMode="auto">
          <a:xfrm>
            <a:off x="304800" y="3962400"/>
            <a:ext cx="6556141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1" name="Straight Connector 160"/>
          <p:cNvCxnSpPr/>
          <p:nvPr/>
        </p:nvCxnSpPr>
        <p:spPr bwMode="auto">
          <a:xfrm>
            <a:off x="1981200" y="1295400"/>
            <a:ext cx="0" cy="5257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64" name="Text Box 15"/>
          <p:cNvSpPr txBox="1">
            <a:spLocks noChangeArrowheads="1"/>
          </p:cNvSpPr>
          <p:nvPr/>
        </p:nvSpPr>
        <p:spPr bwMode="auto">
          <a:xfrm>
            <a:off x="2038328" y="6202333"/>
            <a:ext cx="238715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 smtClean="0"/>
              <a:t>43 coordinates </a:t>
            </a:r>
            <a:r>
              <a:rPr lang="en-US" sz="1800" dirty="0" smtClean="0"/>
              <a:t>(</a:t>
            </a:r>
            <a:r>
              <a:rPr lang="en-US" sz="1800" dirty="0" err="1" smtClean="0"/>
              <a:t>x,y</a:t>
            </a:r>
            <a:r>
              <a:rPr lang="en-US" sz="1800" dirty="0" smtClean="0"/>
              <a:t>)</a:t>
            </a:r>
            <a:endParaRPr lang="en-US" dirty="0"/>
          </a:p>
        </p:txBody>
      </p:sp>
      <p:sp>
        <p:nvSpPr>
          <p:cNvPr id="165" name="Text Box 52"/>
          <p:cNvSpPr txBox="1">
            <a:spLocks noChangeArrowheads="1"/>
          </p:cNvSpPr>
          <p:nvPr/>
        </p:nvSpPr>
        <p:spPr bwMode="auto">
          <a:xfrm>
            <a:off x="457200" y="4873687"/>
            <a:ext cx="107463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dirty="0" smtClean="0"/>
              <a:t>Shape</a:t>
            </a:r>
          </a:p>
          <a:p>
            <a:pPr algn="ctr"/>
            <a:r>
              <a:rPr lang="en-US" dirty="0" smtClean="0"/>
              <a:t>Vector</a:t>
            </a:r>
            <a:endParaRPr lang="en-US" dirty="0"/>
          </a:p>
        </p:txBody>
      </p:sp>
      <p:sp>
        <p:nvSpPr>
          <p:cNvPr id="168" name="Text Box 17"/>
          <p:cNvSpPr txBox="1">
            <a:spLocks noChangeArrowheads="1"/>
          </p:cNvSpPr>
          <p:nvPr/>
        </p:nvSpPr>
        <p:spPr bwMode="auto">
          <a:xfrm>
            <a:off x="5200344" y="4822465"/>
            <a:ext cx="1524551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 dirty="0" smtClean="0"/>
              <a:t>Vector of</a:t>
            </a:r>
          </a:p>
          <a:p>
            <a:pPr algn="ctr"/>
            <a:r>
              <a:rPr lang="en-US" sz="2000" dirty="0" smtClean="0"/>
              <a:t>43*2</a:t>
            </a:r>
          </a:p>
          <a:p>
            <a:pPr algn="ctr"/>
            <a:r>
              <a:rPr lang="en-US" sz="2000" dirty="0" smtClean="0"/>
              <a:t>Dimensions</a:t>
            </a:r>
            <a:endParaRPr lang="en-US" sz="2000" dirty="0"/>
          </a:p>
        </p:txBody>
      </p:sp>
      <p:cxnSp>
        <p:nvCxnSpPr>
          <p:cNvPr id="8" name="Straight Arrow Connector 7"/>
          <p:cNvCxnSpPr/>
          <p:nvPr/>
        </p:nvCxnSpPr>
        <p:spPr bwMode="auto">
          <a:xfrm>
            <a:off x="4165661" y="2286000"/>
            <a:ext cx="644524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33CC33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73" name="Straight Arrow Connector 172"/>
          <p:cNvCxnSpPr/>
          <p:nvPr/>
        </p:nvCxnSpPr>
        <p:spPr bwMode="auto">
          <a:xfrm>
            <a:off x="4165661" y="5276564"/>
            <a:ext cx="644524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33CC33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74" name="Straight Connector 173"/>
          <p:cNvCxnSpPr/>
          <p:nvPr/>
        </p:nvCxnSpPr>
        <p:spPr bwMode="auto">
          <a:xfrm>
            <a:off x="6860941" y="1295400"/>
            <a:ext cx="0" cy="5257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422350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Average Men of the world</a:t>
            </a:r>
            <a:endParaRPr lang="en-US" dirty="0"/>
          </a:p>
        </p:txBody>
      </p:sp>
      <p:pic>
        <p:nvPicPr>
          <p:cNvPr id="4" name="Picture 3" descr="average_faces_of_men-741954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66" b="50124"/>
          <a:stretch/>
        </p:blipFill>
        <p:spPr>
          <a:xfrm>
            <a:off x="804333" y="990600"/>
            <a:ext cx="7425267" cy="5724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750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Applications of Face Recognition</a:t>
            </a:r>
          </a:p>
        </p:txBody>
      </p:sp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05400" y="2133600"/>
            <a:ext cx="3426488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943600" y="4267089"/>
            <a:ext cx="1957993" cy="1043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5175405" y="5453390"/>
            <a:ext cx="328647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en-US" sz="2800" dirty="0"/>
              <a:t>Digital photography</a:t>
            </a: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4" cstate="print"/>
          <a:srcRect b="38288"/>
          <a:stretch/>
        </p:blipFill>
        <p:spPr bwMode="auto">
          <a:xfrm>
            <a:off x="685800" y="2133600"/>
            <a:ext cx="3611562" cy="2821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858762" y="5453390"/>
            <a:ext cx="326563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en-US" sz="2800" dirty="0"/>
              <a:t>Album organization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Average Women of the world</a:t>
            </a:r>
            <a:endParaRPr lang="en-US" dirty="0"/>
          </a:p>
        </p:txBody>
      </p:sp>
      <p:pic>
        <p:nvPicPr>
          <p:cNvPr id="3" name="Picture 2" descr="average-face-females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32" t="19754" b="20493"/>
          <a:stretch/>
        </p:blipFill>
        <p:spPr>
          <a:xfrm>
            <a:off x="1219200" y="1074382"/>
            <a:ext cx="6781800" cy="5707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426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Subpopulation means</a:t>
            </a:r>
          </a:p>
        </p:txBody>
      </p:sp>
      <p:sp>
        <p:nvSpPr>
          <p:cNvPr id="18435" name="Rectangle 11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914400"/>
            <a:ext cx="3810000" cy="1828800"/>
          </a:xfrm>
        </p:spPr>
        <p:txBody>
          <a:bodyPr/>
          <a:lstStyle/>
          <a:p>
            <a:pPr marL="0" indent="0"/>
            <a:r>
              <a:rPr lang="en-US" sz="2000" dirty="0" smtClean="0"/>
              <a:t>Other Examples:</a:t>
            </a:r>
          </a:p>
          <a:p>
            <a:pPr lvl="1"/>
            <a:r>
              <a:rPr lang="en-US" sz="1800" dirty="0" smtClean="0"/>
              <a:t>Average Kids</a:t>
            </a:r>
          </a:p>
          <a:p>
            <a:pPr lvl="1"/>
            <a:r>
              <a:rPr lang="en-US" sz="1800" dirty="0" smtClean="0"/>
              <a:t>Happy Males</a:t>
            </a:r>
          </a:p>
          <a:p>
            <a:pPr lvl="1"/>
            <a:r>
              <a:rPr lang="en-US" sz="1800" dirty="0" smtClean="0"/>
              <a:t>Etc.</a:t>
            </a:r>
          </a:p>
          <a:p>
            <a:pPr lvl="1"/>
            <a:r>
              <a:rPr lang="en-US" sz="1800" dirty="0">
                <a:hlinkClick r:id="rId3"/>
              </a:rPr>
              <a:t>http://</a:t>
            </a:r>
            <a:r>
              <a:rPr lang="en-US" sz="1800" dirty="0" smtClean="0">
                <a:hlinkClick r:id="rId3"/>
              </a:rPr>
              <a:t>www.faceresearch.org</a:t>
            </a:r>
            <a:r>
              <a:rPr lang="en-US" sz="1800" dirty="0" smtClean="0"/>
              <a:t/>
            </a:r>
            <a:br>
              <a:rPr lang="en-US" sz="1800" dirty="0" smtClean="0"/>
            </a:br>
            <a:endParaRPr lang="en-US" sz="1800" dirty="0" smtClean="0"/>
          </a:p>
        </p:txBody>
      </p:sp>
      <p:pic>
        <p:nvPicPr>
          <p:cNvPr id="18436" name="Picture 6" descr="Das durchschnittliche Frauengesicht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19034" y="990600"/>
            <a:ext cx="1839166" cy="22986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8437" name="Picture 8" descr="Das durchschnittliche Männergesicht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645773" y="3886200"/>
            <a:ext cx="1829360" cy="2286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8438" name="Text Box 9"/>
          <p:cNvSpPr txBox="1">
            <a:spLocks noChangeArrowheads="1"/>
          </p:cNvSpPr>
          <p:nvPr/>
        </p:nvSpPr>
        <p:spPr bwMode="auto">
          <a:xfrm>
            <a:off x="6645773" y="6240551"/>
            <a:ext cx="202565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dirty="0"/>
              <a:t>Average male</a:t>
            </a:r>
          </a:p>
        </p:txBody>
      </p:sp>
      <p:sp>
        <p:nvSpPr>
          <p:cNvPr id="18439" name="Text Box 10"/>
          <p:cNvSpPr txBox="1">
            <a:spLocks noChangeArrowheads="1"/>
          </p:cNvSpPr>
          <p:nvPr/>
        </p:nvSpPr>
        <p:spPr bwMode="auto">
          <a:xfrm>
            <a:off x="6519038" y="3352800"/>
            <a:ext cx="211851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dirty="0"/>
              <a:t>Average female</a:t>
            </a:r>
          </a:p>
        </p:txBody>
      </p:sp>
      <p:pic>
        <p:nvPicPr>
          <p:cNvPr id="2" name="Picture 1" descr="average-kid.jp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0" y="3638490"/>
            <a:ext cx="1952766" cy="2602061"/>
          </a:xfrm>
          <a:prstGeom prst="rect">
            <a:avLst/>
          </a:prstGeom>
        </p:spPr>
      </p:pic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793749" y="6240551"/>
            <a:ext cx="156845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dirty="0"/>
              <a:t>Average </a:t>
            </a:r>
            <a:r>
              <a:rPr lang="en-US" sz="2000" dirty="0" smtClean="0"/>
              <a:t>kid</a:t>
            </a:r>
            <a:endParaRPr lang="en-US" sz="2000" dirty="0"/>
          </a:p>
        </p:txBody>
      </p:sp>
      <p:pic>
        <p:nvPicPr>
          <p:cNvPr id="3" name="Picture 2" descr="average-happy-male.jpg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3" t="12196" r="14666" b="12257"/>
          <a:stretch/>
        </p:blipFill>
        <p:spPr>
          <a:xfrm>
            <a:off x="3641178" y="3752910"/>
            <a:ext cx="1709244" cy="2389777"/>
          </a:xfrm>
          <a:prstGeom prst="rect">
            <a:avLst/>
          </a:prstGeom>
        </p:spPr>
      </p:pic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3124200" y="6215769"/>
            <a:ext cx="27432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dirty="0"/>
              <a:t>Average </a:t>
            </a:r>
            <a:r>
              <a:rPr lang="en-US" sz="2000" dirty="0" smtClean="0"/>
              <a:t>happy male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429983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762000" y="2438400"/>
            <a:ext cx="7772400" cy="1470025"/>
          </a:xfrm>
        </p:spPr>
        <p:txBody>
          <a:bodyPr>
            <a:normAutofit/>
          </a:bodyPr>
          <a:lstStyle/>
          <a:p>
            <a:r>
              <a:rPr lang="en-US" sz="6000" dirty="0" smtClean="0"/>
              <a:t>Eigen-face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173853838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Eigenfaces example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066800"/>
            <a:ext cx="3048000" cy="5257800"/>
          </a:xfrm>
        </p:spPr>
        <p:txBody>
          <a:bodyPr/>
          <a:lstStyle/>
          <a:p>
            <a:r>
              <a:rPr lang="en-US" sz="2800" smtClean="0"/>
              <a:t>Training images</a:t>
            </a:r>
          </a:p>
          <a:p>
            <a:r>
              <a:rPr lang="en-US" sz="2800" b="1" smtClean="0"/>
              <a:t>x</a:t>
            </a:r>
            <a:r>
              <a:rPr lang="en-US" sz="2800" baseline="-25000" smtClean="0"/>
              <a:t>1</a:t>
            </a:r>
            <a:r>
              <a:rPr lang="en-US" sz="2800" smtClean="0"/>
              <a:t>,…,</a:t>
            </a:r>
            <a:r>
              <a:rPr lang="en-US" sz="2800" b="1" smtClean="0"/>
              <a:t>x</a:t>
            </a:r>
            <a:r>
              <a:rPr lang="en-US" sz="2800" baseline="-25000" smtClean="0"/>
              <a:t>N</a:t>
            </a:r>
          </a:p>
        </p:txBody>
      </p:sp>
      <p:pic>
        <p:nvPicPr>
          <p:cNvPr id="24580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95600" y="990600"/>
            <a:ext cx="5638800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PCA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Font typeface="Arial" pitchFamily="34" charset="0"/>
              <a:buChar char="•"/>
              <a:defRPr/>
            </a:pPr>
            <a:endParaRPr lang="en-US" dirty="0" smtClean="0"/>
          </a:p>
          <a:p>
            <a:pPr>
              <a:buFont typeface="Arial" pitchFamily="34" charset="0"/>
              <a:buChar char="•"/>
              <a:defRPr/>
            </a:pPr>
            <a:r>
              <a:rPr lang="en-US" dirty="0" smtClean="0"/>
              <a:t>General dimensionality reduction technique</a:t>
            </a:r>
          </a:p>
          <a:p>
            <a:pPr>
              <a:buFont typeface="Arial" pitchFamily="34" charset="0"/>
              <a:buChar char="•"/>
              <a:defRPr/>
            </a:pPr>
            <a:endParaRPr lang="en-US" dirty="0" smtClean="0"/>
          </a:p>
          <a:p>
            <a:pPr>
              <a:buFont typeface="Arial" pitchFamily="34" charset="0"/>
              <a:buChar char="•"/>
              <a:defRPr/>
            </a:pPr>
            <a:r>
              <a:rPr lang="en-US" dirty="0" smtClean="0"/>
              <a:t>Preserves most of variance with a much more compact representation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dirty="0" smtClean="0"/>
              <a:t>Lower storage requirements (eigenvectors + a few numbers per face)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dirty="0" smtClean="0"/>
              <a:t>Faster matching</a:t>
            </a:r>
          </a:p>
          <a:p>
            <a:pPr>
              <a:buFont typeface="Arial" pitchFamily="34" charset="0"/>
              <a:buChar char="•"/>
              <a:defRPr/>
            </a:pPr>
            <a:endParaRPr lang="en-US" dirty="0" smtClean="0"/>
          </a:p>
          <a:p>
            <a:pPr>
              <a:buFont typeface="Arial" pitchFamily="34" charset="0"/>
              <a:buChar char="•"/>
              <a:defRPr/>
            </a:pPr>
            <a:r>
              <a:rPr lang="en-US" dirty="0" smtClean="0"/>
              <a:t>What are the problems for face recognition?</a:t>
            </a:r>
          </a:p>
          <a:p>
            <a:pPr lvl="1">
              <a:buFont typeface="Arial" pitchFamily="34" charset="0"/>
              <a:buNone/>
              <a:defRPr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Principal Component Analysis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1200" y="1233488"/>
            <a:ext cx="7766050" cy="2881312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15000"/>
              </a:lnSpc>
              <a:spcBef>
                <a:spcPct val="15000"/>
              </a:spcBef>
            </a:pPr>
            <a:r>
              <a:rPr lang="en-US" dirty="0" smtClean="0"/>
              <a:t>Given a point set                     , in an </a:t>
            </a:r>
            <a:r>
              <a:rPr lang="en-US" sz="2500" i="1" dirty="0" smtClean="0">
                <a:latin typeface="Times New Roman" pitchFamily="18" charset="0"/>
              </a:rPr>
              <a:t>M</a:t>
            </a:r>
            <a:r>
              <a:rPr lang="en-US" dirty="0" smtClean="0"/>
              <a:t>-dim space, PCA finds a basis such that</a:t>
            </a:r>
          </a:p>
          <a:p>
            <a:pPr marL="457200" lvl="1" indent="-279400">
              <a:lnSpc>
                <a:spcPct val="110000"/>
              </a:lnSpc>
              <a:spcBef>
                <a:spcPct val="25000"/>
              </a:spcBef>
            </a:pPr>
            <a:r>
              <a:rPr lang="en-US" dirty="0" smtClean="0"/>
              <a:t>coefficients of the point set in that basis are uncorrelated</a:t>
            </a:r>
          </a:p>
          <a:p>
            <a:pPr marL="457200" lvl="1" indent="-279400">
              <a:lnSpc>
                <a:spcPct val="110000"/>
              </a:lnSpc>
              <a:spcBef>
                <a:spcPct val="25000"/>
              </a:spcBef>
            </a:pPr>
            <a:r>
              <a:rPr lang="en-US" dirty="0" smtClean="0"/>
              <a:t>The most variation is in the first basis vector, then second, …</a:t>
            </a:r>
          </a:p>
        </p:txBody>
      </p:sp>
      <p:grpSp>
        <p:nvGrpSpPr>
          <p:cNvPr id="29700" name="Group 4"/>
          <p:cNvGrpSpPr>
            <a:grpSpLocks/>
          </p:cNvGrpSpPr>
          <p:nvPr/>
        </p:nvGrpSpPr>
        <p:grpSpPr bwMode="auto">
          <a:xfrm>
            <a:off x="1433513" y="4360861"/>
            <a:ext cx="6719887" cy="2116139"/>
            <a:chOff x="903" y="2408"/>
            <a:chExt cx="4233" cy="1333"/>
          </a:xfrm>
        </p:grpSpPr>
        <p:grpSp>
          <p:nvGrpSpPr>
            <p:cNvPr id="29702" name="Group 5"/>
            <p:cNvGrpSpPr>
              <a:grpSpLocks/>
            </p:cNvGrpSpPr>
            <p:nvPr/>
          </p:nvGrpSpPr>
          <p:grpSpPr bwMode="auto">
            <a:xfrm>
              <a:off x="903" y="2408"/>
              <a:ext cx="3463" cy="1333"/>
              <a:chOff x="903" y="2408"/>
              <a:chExt cx="3463" cy="1333"/>
            </a:xfrm>
          </p:grpSpPr>
          <p:pic>
            <p:nvPicPr>
              <p:cNvPr id="29705" name="Picture 6" descr="scatter1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903" y="2509"/>
                <a:ext cx="3387" cy="12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9706" name="Text Box 7"/>
              <p:cNvSpPr txBox="1">
                <a:spLocks noChangeArrowheads="1"/>
              </p:cNvSpPr>
              <p:nvPr/>
            </p:nvSpPr>
            <p:spPr bwMode="auto">
              <a:xfrm>
                <a:off x="1286" y="2408"/>
                <a:ext cx="254" cy="2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lnSpc>
                    <a:spcPct val="105000"/>
                  </a:lnSpc>
                  <a:spcBef>
                    <a:spcPct val="20000"/>
                  </a:spcBef>
                  <a:spcAft>
                    <a:spcPct val="10000"/>
                  </a:spcAft>
                  <a:buSzPct val="120000"/>
                </a:pPr>
                <a:r>
                  <a:rPr lang="en-US" sz="2200" i="1">
                    <a:solidFill>
                      <a:srgbClr val="000000"/>
                    </a:solidFill>
                    <a:latin typeface="Times New Roman" pitchFamily="18" charset="0"/>
                  </a:rPr>
                  <a:t>x</a:t>
                </a:r>
                <a:r>
                  <a:rPr lang="en-US" sz="2200" baseline="-25000">
                    <a:solidFill>
                      <a:srgbClr val="000000"/>
                    </a:solidFill>
                    <a:latin typeface="Times New Roman" pitchFamily="18" charset="0"/>
                  </a:rPr>
                  <a:t>1</a:t>
                </a:r>
              </a:p>
            </p:txBody>
          </p:sp>
          <p:sp>
            <p:nvSpPr>
              <p:cNvPr id="29707" name="Text Box 8"/>
              <p:cNvSpPr txBox="1">
                <a:spLocks noChangeArrowheads="1"/>
              </p:cNvSpPr>
              <p:nvPr/>
            </p:nvSpPr>
            <p:spPr bwMode="auto">
              <a:xfrm>
                <a:off x="1951" y="3041"/>
                <a:ext cx="254" cy="2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lnSpc>
                    <a:spcPct val="105000"/>
                  </a:lnSpc>
                  <a:spcBef>
                    <a:spcPct val="20000"/>
                  </a:spcBef>
                  <a:spcAft>
                    <a:spcPct val="10000"/>
                  </a:spcAft>
                  <a:buSzPct val="120000"/>
                </a:pPr>
                <a:r>
                  <a:rPr lang="en-US" sz="2200" i="1">
                    <a:solidFill>
                      <a:srgbClr val="000000"/>
                    </a:solidFill>
                    <a:latin typeface="Times New Roman" pitchFamily="18" charset="0"/>
                  </a:rPr>
                  <a:t>x</a:t>
                </a:r>
                <a:r>
                  <a:rPr lang="en-US" sz="2200" baseline="-25000">
                    <a:solidFill>
                      <a:srgbClr val="000000"/>
                    </a:solidFill>
                    <a:latin typeface="Times New Roman" pitchFamily="18" charset="0"/>
                  </a:rPr>
                  <a:t>0</a:t>
                </a:r>
              </a:p>
            </p:txBody>
          </p:sp>
          <p:sp>
            <p:nvSpPr>
              <p:cNvPr id="29708" name="Text Box 9"/>
              <p:cNvSpPr txBox="1">
                <a:spLocks noChangeArrowheads="1"/>
              </p:cNvSpPr>
              <p:nvPr/>
            </p:nvSpPr>
            <p:spPr bwMode="auto">
              <a:xfrm>
                <a:off x="3439" y="2409"/>
                <a:ext cx="254" cy="2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lnSpc>
                    <a:spcPct val="105000"/>
                  </a:lnSpc>
                  <a:spcBef>
                    <a:spcPct val="20000"/>
                  </a:spcBef>
                  <a:spcAft>
                    <a:spcPct val="10000"/>
                  </a:spcAft>
                  <a:buSzPct val="120000"/>
                </a:pPr>
                <a:r>
                  <a:rPr lang="en-US" sz="2200" i="1">
                    <a:solidFill>
                      <a:srgbClr val="000000"/>
                    </a:solidFill>
                    <a:latin typeface="Times New Roman" pitchFamily="18" charset="0"/>
                  </a:rPr>
                  <a:t>x</a:t>
                </a:r>
                <a:r>
                  <a:rPr lang="en-US" sz="2200" baseline="-25000">
                    <a:solidFill>
                      <a:srgbClr val="000000"/>
                    </a:solidFill>
                    <a:latin typeface="Times New Roman" pitchFamily="18" charset="0"/>
                  </a:rPr>
                  <a:t>1</a:t>
                </a:r>
              </a:p>
            </p:txBody>
          </p:sp>
          <p:sp>
            <p:nvSpPr>
              <p:cNvPr id="29709" name="Text Box 10"/>
              <p:cNvSpPr txBox="1">
                <a:spLocks noChangeArrowheads="1"/>
              </p:cNvSpPr>
              <p:nvPr/>
            </p:nvSpPr>
            <p:spPr bwMode="auto">
              <a:xfrm>
                <a:off x="4112" y="3042"/>
                <a:ext cx="254" cy="2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lnSpc>
                    <a:spcPct val="105000"/>
                  </a:lnSpc>
                  <a:spcBef>
                    <a:spcPct val="20000"/>
                  </a:spcBef>
                  <a:spcAft>
                    <a:spcPct val="10000"/>
                  </a:spcAft>
                  <a:buSzPct val="120000"/>
                </a:pPr>
                <a:r>
                  <a:rPr lang="en-US" sz="2200" i="1">
                    <a:solidFill>
                      <a:srgbClr val="000000"/>
                    </a:solidFill>
                    <a:latin typeface="Times New Roman" pitchFamily="18" charset="0"/>
                  </a:rPr>
                  <a:t>x</a:t>
                </a:r>
                <a:r>
                  <a:rPr lang="en-US" sz="2200" baseline="-25000">
                    <a:solidFill>
                      <a:srgbClr val="000000"/>
                    </a:solidFill>
                    <a:latin typeface="Times New Roman" pitchFamily="18" charset="0"/>
                  </a:rPr>
                  <a:t>0</a:t>
                </a:r>
              </a:p>
            </p:txBody>
          </p:sp>
        </p:grpSp>
        <p:sp>
          <p:nvSpPr>
            <p:cNvPr id="29703" name="Text Box 11"/>
            <p:cNvSpPr txBox="1">
              <a:spLocks noChangeArrowheads="1"/>
            </p:cNvSpPr>
            <p:nvPr/>
          </p:nvSpPr>
          <p:spPr bwMode="auto">
            <a:xfrm>
              <a:off x="4134" y="2423"/>
              <a:ext cx="1002" cy="3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105000"/>
                </a:lnSpc>
                <a:spcBef>
                  <a:spcPct val="20000"/>
                </a:spcBef>
                <a:spcAft>
                  <a:spcPct val="10000"/>
                </a:spcAft>
                <a:buSzPct val="120000"/>
              </a:pPr>
              <a:r>
                <a:rPr lang="en-US" sz="1600">
                  <a:solidFill>
                    <a:srgbClr val="990000"/>
                  </a:solidFill>
                </a:rPr>
                <a:t>1</a:t>
              </a:r>
              <a:r>
                <a:rPr lang="en-US" sz="1600" baseline="30000">
                  <a:solidFill>
                    <a:srgbClr val="990000"/>
                  </a:solidFill>
                </a:rPr>
                <a:t>st</a:t>
              </a:r>
              <a:r>
                <a:rPr lang="en-US" sz="1600">
                  <a:solidFill>
                    <a:srgbClr val="990000"/>
                  </a:solidFill>
                </a:rPr>
                <a:t> principal component</a:t>
              </a:r>
            </a:p>
          </p:txBody>
        </p:sp>
        <p:sp>
          <p:nvSpPr>
            <p:cNvPr id="29704" name="Text Box 12"/>
            <p:cNvSpPr txBox="1">
              <a:spLocks noChangeArrowheads="1"/>
            </p:cNvSpPr>
            <p:nvPr/>
          </p:nvSpPr>
          <p:spPr bwMode="auto">
            <a:xfrm>
              <a:off x="2751" y="2696"/>
              <a:ext cx="1002" cy="3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105000"/>
                </a:lnSpc>
                <a:spcBef>
                  <a:spcPct val="20000"/>
                </a:spcBef>
                <a:spcAft>
                  <a:spcPct val="10000"/>
                </a:spcAft>
                <a:buSzPct val="120000"/>
              </a:pPr>
              <a:r>
                <a:rPr lang="en-US" sz="1600">
                  <a:solidFill>
                    <a:srgbClr val="990000"/>
                  </a:solidFill>
                </a:rPr>
                <a:t>2</a:t>
              </a:r>
              <a:r>
                <a:rPr lang="en-US" sz="1600" baseline="30000">
                  <a:solidFill>
                    <a:srgbClr val="990000"/>
                  </a:solidFill>
                </a:rPr>
                <a:t>nd</a:t>
              </a:r>
              <a:r>
                <a:rPr lang="en-US" sz="1600">
                  <a:solidFill>
                    <a:srgbClr val="990000"/>
                  </a:solidFill>
                </a:rPr>
                <a:t> principal component</a:t>
              </a:r>
            </a:p>
          </p:txBody>
        </p:sp>
      </p:grpSp>
      <p:pic>
        <p:nvPicPr>
          <p:cNvPr id="29701" name="Picture 13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941762" y="1371600"/>
            <a:ext cx="1304925" cy="3016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18571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PCA in MATLAB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914400"/>
            <a:ext cx="7772400" cy="2819400"/>
          </a:xfrm>
        </p:spPr>
        <p:txBody>
          <a:bodyPr>
            <a:normAutofit fontScale="92500" lnSpcReduction="20000"/>
          </a:bodyPr>
          <a:lstStyle/>
          <a:p>
            <a:r>
              <a:rPr lang="en-US" dirty="0">
                <a:latin typeface="Courier"/>
                <a:cs typeface="Courier"/>
              </a:rPr>
              <a:t>x=rand(3,10);%10 3D examples</a:t>
            </a:r>
          </a:p>
          <a:p>
            <a:r>
              <a:rPr lang="en-US" dirty="0">
                <a:latin typeface="Courier"/>
                <a:cs typeface="Courier"/>
              </a:rPr>
              <a:t> </a:t>
            </a:r>
          </a:p>
          <a:p>
            <a:r>
              <a:rPr lang="en-US" dirty="0">
                <a:latin typeface="Courier"/>
                <a:cs typeface="Courier"/>
              </a:rPr>
              <a:t>M=mean(x,2);</a:t>
            </a:r>
          </a:p>
          <a:p>
            <a:r>
              <a:rPr lang="tr-TR" dirty="0" smtClean="0">
                <a:latin typeface="Courier"/>
                <a:cs typeface="Courier"/>
              </a:rPr>
              <a:t>x2=</a:t>
            </a:r>
            <a:r>
              <a:rPr lang="tr-TR" dirty="0">
                <a:latin typeface="Courier"/>
                <a:cs typeface="Courier"/>
              </a:rPr>
              <a:t>x-</a:t>
            </a:r>
            <a:r>
              <a:rPr lang="tr-TR" dirty="0" err="1">
                <a:latin typeface="Courier"/>
                <a:cs typeface="Courier"/>
              </a:rPr>
              <a:t>repmat</a:t>
            </a:r>
            <a:r>
              <a:rPr lang="tr-TR" dirty="0">
                <a:latin typeface="Courier"/>
                <a:cs typeface="Courier"/>
              </a:rPr>
              <a:t>(M,[1 n]);</a:t>
            </a:r>
          </a:p>
          <a:p>
            <a:r>
              <a:rPr lang="sk-SK" dirty="0">
                <a:latin typeface="Courier"/>
                <a:cs typeface="Courier"/>
              </a:rPr>
              <a:t>covariance=x2*x2';</a:t>
            </a:r>
          </a:p>
          <a:p>
            <a:r>
              <a:rPr lang="de-DE" dirty="0">
                <a:latin typeface="Courier"/>
                <a:cs typeface="Courier"/>
              </a:rPr>
              <a:t>[U E] = </a:t>
            </a:r>
            <a:r>
              <a:rPr lang="de-DE" dirty="0" err="1">
                <a:latin typeface="Courier"/>
                <a:cs typeface="Courier"/>
              </a:rPr>
              <a:t>eig</a:t>
            </a:r>
            <a:r>
              <a:rPr lang="de-DE" dirty="0">
                <a:latin typeface="Courier"/>
                <a:cs typeface="Courier"/>
              </a:rPr>
              <a:t>(</a:t>
            </a:r>
            <a:r>
              <a:rPr lang="de-DE" dirty="0" err="1">
                <a:latin typeface="Courier"/>
                <a:cs typeface="Courier"/>
              </a:rPr>
              <a:t>covariance</a:t>
            </a:r>
            <a:r>
              <a:rPr lang="de-DE" dirty="0">
                <a:latin typeface="Courier"/>
                <a:cs typeface="Courier"/>
              </a:rPr>
              <a:t>)</a:t>
            </a:r>
          </a:p>
          <a:p>
            <a:endParaRPr lang="en-US" dirty="0">
              <a:latin typeface="Courier"/>
              <a:cs typeface="Courier"/>
            </a:endParaRPr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04800" y="4419600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dirty="0">
                <a:latin typeface="Courier"/>
                <a:cs typeface="Courier"/>
              </a:rPr>
              <a:t>U =</a:t>
            </a:r>
          </a:p>
          <a:p>
            <a:r>
              <a:rPr lang="en-US" dirty="0">
                <a:latin typeface="Courier"/>
                <a:cs typeface="Courier"/>
              </a:rPr>
              <a:t>    </a:t>
            </a:r>
            <a:r>
              <a:rPr lang="en-US" dirty="0">
                <a:solidFill>
                  <a:srgbClr val="FF0000"/>
                </a:solidFill>
                <a:latin typeface="Courier"/>
                <a:cs typeface="Courier"/>
              </a:rPr>
              <a:t>0.74</a:t>
            </a:r>
            <a:r>
              <a:rPr lang="en-US" dirty="0">
                <a:latin typeface="Courier"/>
                <a:cs typeface="Courier"/>
              </a:rPr>
              <a:t> </a:t>
            </a:r>
            <a:r>
              <a:rPr lang="en-US" dirty="0">
                <a:solidFill>
                  <a:srgbClr val="008000"/>
                </a:solidFill>
                <a:latin typeface="Courier"/>
                <a:cs typeface="Courier"/>
              </a:rPr>
              <a:t>0.07</a:t>
            </a:r>
            <a:r>
              <a:rPr lang="en-US" dirty="0">
                <a:latin typeface="Courier"/>
                <a:cs typeface="Courier"/>
              </a:rPr>
              <a:t> </a:t>
            </a:r>
            <a:r>
              <a:rPr lang="en-US" dirty="0">
                <a:solidFill>
                  <a:srgbClr val="0066FF"/>
                </a:solidFill>
                <a:latin typeface="Courier"/>
                <a:cs typeface="Courier"/>
              </a:rPr>
              <a:t>-0.66</a:t>
            </a:r>
          </a:p>
          <a:p>
            <a:r>
              <a:rPr lang="en-US" dirty="0">
                <a:latin typeface="Courier"/>
                <a:cs typeface="Courier"/>
              </a:rPr>
              <a:t>    </a:t>
            </a:r>
            <a:r>
              <a:rPr lang="en-US" dirty="0">
                <a:solidFill>
                  <a:srgbClr val="FF0000"/>
                </a:solidFill>
                <a:latin typeface="Courier"/>
                <a:cs typeface="Courier"/>
              </a:rPr>
              <a:t>0.65</a:t>
            </a:r>
            <a:r>
              <a:rPr lang="en-US" dirty="0">
                <a:latin typeface="Courier"/>
                <a:cs typeface="Courier"/>
              </a:rPr>
              <a:t> </a:t>
            </a:r>
            <a:r>
              <a:rPr lang="en-US" dirty="0">
                <a:solidFill>
                  <a:srgbClr val="008000"/>
                </a:solidFill>
                <a:latin typeface="Courier"/>
                <a:cs typeface="Courier"/>
              </a:rPr>
              <a:t>0.10</a:t>
            </a:r>
            <a:r>
              <a:rPr lang="en-US" dirty="0">
                <a:latin typeface="Courier"/>
                <a:cs typeface="Courier"/>
              </a:rPr>
              <a:t>  </a:t>
            </a:r>
            <a:r>
              <a:rPr lang="en-US" dirty="0">
                <a:solidFill>
                  <a:srgbClr val="0066FF"/>
                </a:solidFill>
                <a:latin typeface="Courier"/>
                <a:cs typeface="Courier"/>
              </a:rPr>
              <a:t>0.74</a:t>
            </a:r>
          </a:p>
          <a:p>
            <a:r>
              <a:rPr lang="en-US" dirty="0">
                <a:latin typeface="Courier"/>
                <a:cs typeface="Courier"/>
              </a:rPr>
              <a:t>   </a:t>
            </a:r>
            <a:r>
              <a:rPr lang="en-US" dirty="0">
                <a:solidFill>
                  <a:srgbClr val="FF0000"/>
                </a:solidFill>
                <a:latin typeface="Courier"/>
                <a:cs typeface="Courier"/>
              </a:rPr>
              <a:t>-0.12</a:t>
            </a:r>
            <a:r>
              <a:rPr lang="en-US" dirty="0">
                <a:latin typeface="Courier"/>
                <a:cs typeface="Courier"/>
              </a:rPr>
              <a:t> </a:t>
            </a:r>
            <a:r>
              <a:rPr lang="en-US" dirty="0">
                <a:solidFill>
                  <a:srgbClr val="008000"/>
                </a:solidFill>
                <a:latin typeface="Courier"/>
                <a:cs typeface="Courier"/>
              </a:rPr>
              <a:t>0.99</a:t>
            </a:r>
            <a:r>
              <a:rPr lang="en-US" dirty="0">
                <a:latin typeface="Courier"/>
                <a:cs typeface="Courier"/>
              </a:rPr>
              <a:t> </a:t>
            </a:r>
            <a:r>
              <a:rPr lang="en-US" dirty="0">
                <a:solidFill>
                  <a:srgbClr val="0066FF"/>
                </a:solidFill>
                <a:latin typeface="Courier"/>
                <a:cs typeface="Courier"/>
              </a:rPr>
              <a:t>-0.02</a:t>
            </a:r>
          </a:p>
          <a:p>
            <a:endParaRPr lang="en-US" dirty="0">
              <a:latin typeface="Courier"/>
              <a:cs typeface="Courier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105400" y="4421950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latin typeface="Courier"/>
                <a:cs typeface="Courier"/>
              </a:rPr>
              <a:t>E =</a:t>
            </a:r>
          </a:p>
          <a:p>
            <a:r>
              <a:rPr lang="en-US" dirty="0">
                <a:latin typeface="Courier"/>
                <a:cs typeface="Courier"/>
              </a:rPr>
              <a:t>    </a:t>
            </a:r>
            <a:r>
              <a:rPr lang="en-US" dirty="0">
                <a:solidFill>
                  <a:srgbClr val="FF0000"/>
                </a:solidFill>
                <a:latin typeface="Courier"/>
                <a:cs typeface="Courier"/>
              </a:rPr>
              <a:t>0.27</a:t>
            </a:r>
            <a:r>
              <a:rPr lang="en-US" dirty="0">
                <a:latin typeface="Courier"/>
                <a:cs typeface="Courier"/>
              </a:rPr>
              <a:t>    0    0</a:t>
            </a:r>
          </a:p>
          <a:p>
            <a:r>
              <a:rPr lang="en-US" dirty="0">
                <a:latin typeface="Courier"/>
                <a:cs typeface="Courier"/>
              </a:rPr>
              <a:t>       0 </a:t>
            </a:r>
            <a:r>
              <a:rPr lang="en-US" dirty="0">
                <a:solidFill>
                  <a:srgbClr val="008000"/>
                </a:solidFill>
                <a:latin typeface="Courier"/>
                <a:cs typeface="Courier"/>
              </a:rPr>
              <a:t>0.63</a:t>
            </a:r>
            <a:r>
              <a:rPr lang="en-US" dirty="0">
                <a:latin typeface="Courier"/>
                <a:cs typeface="Courier"/>
              </a:rPr>
              <a:t>    0</a:t>
            </a:r>
          </a:p>
          <a:p>
            <a:r>
              <a:rPr lang="en-US" dirty="0">
                <a:latin typeface="Courier"/>
                <a:cs typeface="Courier"/>
              </a:rPr>
              <a:t>       0    0 </a:t>
            </a:r>
            <a:r>
              <a:rPr lang="en-US" dirty="0">
                <a:solidFill>
                  <a:srgbClr val="0066FF"/>
                </a:solidFill>
                <a:latin typeface="Courier"/>
                <a:cs typeface="Courier"/>
              </a:rPr>
              <a:t>0.94</a:t>
            </a:r>
          </a:p>
        </p:txBody>
      </p:sp>
    </p:spTree>
    <p:extLst>
      <p:ext uri="{BB962C8B-B14F-4D97-AF65-F5344CB8AC3E}">
        <p14:creationId xmlns:p14="http://schemas.microsoft.com/office/powerpoint/2010/main" val="3805064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Principal Component Analysis</a:t>
            </a:r>
          </a:p>
        </p:txBody>
      </p:sp>
      <p:grpSp>
        <p:nvGrpSpPr>
          <p:cNvPr id="31747" name="Group 4"/>
          <p:cNvGrpSpPr>
            <a:grpSpLocks/>
          </p:cNvGrpSpPr>
          <p:nvPr/>
        </p:nvGrpSpPr>
        <p:grpSpPr bwMode="auto">
          <a:xfrm>
            <a:off x="609600" y="3429000"/>
            <a:ext cx="7600950" cy="2627312"/>
            <a:chOff x="376" y="897"/>
            <a:chExt cx="4788" cy="1655"/>
          </a:xfrm>
        </p:grpSpPr>
        <p:sp>
          <p:nvSpPr>
            <p:cNvPr id="31749" name="Rectangle 5"/>
            <p:cNvSpPr>
              <a:spLocks noChangeArrowheads="1"/>
            </p:cNvSpPr>
            <p:nvPr/>
          </p:nvSpPr>
          <p:spPr bwMode="auto">
            <a:xfrm>
              <a:off x="376" y="897"/>
              <a:ext cx="2784" cy="155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90488" tIns="44450" rIns="90488" bIns="44450"/>
            <a:lstStyle/>
            <a:p>
              <a:pPr marL="342900" indent="-342900">
                <a:spcBef>
                  <a:spcPct val="50000"/>
                </a:spcBef>
              </a:pPr>
              <a:r>
                <a:rPr lang="en-US"/>
                <a:t>Choosing subspace dimension</a:t>
              </a:r>
              <a:r>
                <a:rPr lang="en-US" sz="2600" i="1">
                  <a:latin typeface="Times New Roman" pitchFamily="18" charset="0"/>
                </a:rPr>
                <a:t> r</a:t>
              </a:r>
              <a:r>
                <a:rPr lang="en-US"/>
                <a:t>:</a:t>
              </a:r>
            </a:p>
            <a:p>
              <a:pPr marL="742950" lvl="1" indent="-285750">
                <a:spcBef>
                  <a:spcPct val="10000"/>
                </a:spcBef>
                <a:buFontTx/>
                <a:buChar char="•"/>
              </a:pPr>
              <a:r>
                <a:rPr lang="en-US" sz="2000"/>
                <a:t>look at decay of the eigenvalues as a function of  </a:t>
              </a:r>
              <a:r>
                <a:rPr lang="en-US" sz="2100" i="1">
                  <a:latin typeface="Times New Roman" pitchFamily="18" charset="0"/>
                </a:rPr>
                <a:t>r</a:t>
              </a:r>
            </a:p>
            <a:p>
              <a:pPr marL="742950" lvl="1" indent="-285750">
                <a:spcBef>
                  <a:spcPct val="10000"/>
                </a:spcBef>
                <a:buFontTx/>
                <a:buChar char="•"/>
              </a:pPr>
              <a:r>
                <a:rPr lang="en-US" sz="2000"/>
                <a:t>Larger </a:t>
              </a:r>
              <a:r>
                <a:rPr lang="en-US" sz="2200" i="1">
                  <a:latin typeface="Times New Roman" pitchFamily="18" charset="0"/>
                </a:rPr>
                <a:t>r</a:t>
              </a:r>
              <a:r>
                <a:rPr lang="en-US" sz="2000"/>
                <a:t> means lower expected error in the subspace data approximation</a:t>
              </a:r>
              <a:endParaRPr lang="en-US" sz="2100" i="1">
                <a:latin typeface="Times New Roman" pitchFamily="18" charset="0"/>
              </a:endParaRPr>
            </a:p>
          </p:txBody>
        </p:sp>
        <p:grpSp>
          <p:nvGrpSpPr>
            <p:cNvPr id="31750" name="Group 6"/>
            <p:cNvGrpSpPr>
              <a:grpSpLocks/>
            </p:cNvGrpSpPr>
            <p:nvPr/>
          </p:nvGrpSpPr>
          <p:grpSpPr bwMode="auto">
            <a:xfrm>
              <a:off x="3194" y="946"/>
              <a:ext cx="1970" cy="1606"/>
              <a:chOff x="3194" y="922"/>
              <a:chExt cx="1970" cy="1606"/>
            </a:xfrm>
          </p:grpSpPr>
          <p:grpSp>
            <p:nvGrpSpPr>
              <p:cNvPr id="31754" name="Group 7"/>
              <p:cNvGrpSpPr>
                <a:grpSpLocks/>
              </p:cNvGrpSpPr>
              <p:nvPr/>
            </p:nvGrpSpPr>
            <p:grpSpPr bwMode="auto">
              <a:xfrm>
                <a:off x="3194" y="922"/>
                <a:ext cx="1932" cy="1429"/>
                <a:chOff x="3194" y="922"/>
                <a:chExt cx="1932" cy="1429"/>
              </a:xfrm>
            </p:grpSpPr>
            <p:pic>
              <p:nvPicPr>
                <p:cNvPr id="31758" name="Picture 8" descr="baback1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3194" y="922"/>
                  <a:ext cx="1932" cy="142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31759" name="Rectangle 9"/>
                <p:cNvSpPr>
                  <a:spLocks noChangeArrowheads="1"/>
                </p:cNvSpPr>
                <p:nvPr/>
              </p:nvSpPr>
              <p:spPr bwMode="auto">
                <a:xfrm>
                  <a:off x="3824" y="1136"/>
                  <a:ext cx="144" cy="152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 wrap="none" lIns="90488" tIns="44450" rIns="90488" bIns="44450" anchor="ctr"/>
                <a:lstStyle/>
                <a:p>
                  <a:endParaRPr lang="en-US"/>
                </a:p>
              </p:txBody>
            </p:sp>
            <p:sp>
              <p:nvSpPr>
                <p:cNvPr id="31760" name="Rectangle 10"/>
                <p:cNvSpPr>
                  <a:spLocks noChangeArrowheads="1"/>
                </p:cNvSpPr>
                <p:nvPr/>
              </p:nvSpPr>
              <p:spPr bwMode="auto">
                <a:xfrm>
                  <a:off x="3440" y="1136"/>
                  <a:ext cx="144" cy="152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 wrap="none" lIns="90488" tIns="44450" rIns="90488" bIns="44450" anchor="ctr"/>
                <a:lstStyle/>
                <a:p>
                  <a:endParaRPr lang="en-US"/>
                </a:p>
              </p:txBody>
            </p:sp>
          </p:grpSp>
          <p:sp>
            <p:nvSpPr>
              <p:cNvPr id="31755" name="Text Box 11"/>
              <p:cNvSpPr txBox="1">
                <a:spLocks noChangeArrowheads="1"/>
              </p:cNvSpPr>
              <p:nvPr/>
            </p:nvSpPr>
            <p:spPr bwMode="auto">
              <a:xfrm>
                <a:off x="3583" y="2310"/>
                <a:ext cx="164" cy="21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90488" tIns="44450" rIns="90488" bIns="44450">
                <a:spAutoFit/>
              </a:bodyPr>
              <a:lstStyle/>
              <a:p>
                <a:pPr>
                  <a:lnSpc>
                    <a:spcPct val="105000"/>
                  </a:lnSpc>
                  <a:spcBef>
                    <a:spcPct val="20000"/>
                  </a:spcBef>
                  <a:spcAft>
                    <a:spcPct val="10000"/>
                  </a:spcAft>
                  <a:buSzPct val="120000"/>
                </a:pPr>
                <a:r>
                  <a:rPr lang="en-US" sz="1600" i="1">
                    <a:solidFill>
                      <a:srgbClr val="000000"/>
                    </a:solidFill>
                    <a:latin typeface="Times New Roman" pitchFamily="18" charset="0"/>
                  </a:rPr>
                  <a:t>r</a:t>
                </a:r>
              </a:p>
            </p:txBody>
          </p:sp>
          <p:sp>
            <p:nvSpPr>
              <p:cNvPr id="31756" name="Text Box 12"/>
              <p:cNvSpPr txBox="1">
                <a:spLocks noChangeArrowheads="1"/>
              </p:cNvSpPr>
              <p:nvPr/>
            </p:nvSpPr>
            <p:spPr bwMode="auto">
              <a:xfrm>
                <a:off x="4943" y="2310"/>
                <a:ext cx="221" cy="21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90488" tIns="44450" rIns="90488" bIns="44450">
                <a:spAutoFit/>
              </a:bodyPr>
              <a:lstStyle/>
              <a:p>
                <a:pPr>
                  <a:lnSpc>
                    <a:spcPct val="105000"/>
                  </a:lnSpc>
                  <a:spcBef>
                    <a:spcPct val="20000"/>
                  </a:spcBef>
                  <a:spcAft>
                    <a:spcPct val="10000"/>
                  </a:spcAft>
                  <a:buSzPct val="120000"/>
                </a:pPr>
                <a:r>
                  <a:rPr lang="en-US" sz="1600" i="1">
                    <a:solidFill>
                      <a:srgbClr val="000000"/>
                    </a:solidFill>
                    <a:latin typeface="Times New Roman" pitchFamily="18" charset="0"/>
                  </a:rPr>
                  <a:t>M</a:t>
                </a:r>
              </a:p>
            </p:txBody>
          </p:sp>
          <p:sp>
            <p:nvSpPr>
              <p:cNvPr id="31757" name="Text Box 13"/>
              <p:cNvSpPr txBox="1">
                <a:spLocks noChangeArrowheads="1"/>
              </p:cNvSpPr>
              <p:nvPr/>
            </p:nvSpPr>
            <p:spPr bwMode="auto">
              <a:xfrm>
                <a:off x="3255" y="2310"/>
                <a:ext cx="178" cy="21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90488" tIns="44450" rIns="90488" bIns="44450">
                <a:spAutoFit/>
              </a:bodyPr>
              <a:lstStyle/>
              <a:p>
                <a:pPr>
                  <a:lnSpc>
                    <a:spcPct val="105000"/>
                  </a:lnSpc>
                  <a:spcBef>
                    <a:spcPct val="20000"/>
                  </a:spcBef>
                  <a:spcAft>
                    <a:spcPct val="10000"/>
                  </a:spcAft>
                  <a:buSzPct val="120000"/>
                </a:pPr>
                <a:r>
                  <a:rPr lang="en-US" sz="1600">
                    <a:solidFill>
                      <a:srgbClr val="000000"/>
                    </a:solidFill>
                    <a:latin typeface="Times New Roman" pitchFamily="18" charset="0"/>
                  </a:rPr>
                  <a:t>1</a:t>
                </a:r>
              </a:p>
            </p:txBody>
          </p:sp>
        </p:grpSp>
        <p:grpSp>
          <p:nvGrpSpPr>
            <p:cNvPr id="31751" name="Group 14"/>
            <p:cNvGrpSpPr>
              <a:grpSpLocks/>
            </p:cNvGrpSpPr>
            <p:nvPr/>
          </p:nvGrpSpPr>
          <p:grpSpPr bwMode="auto">
            <a:xfrm>
              <a:off x="4071" y="977"/>
              <a:ext cx="913" cy="218"/>
              <a:chOff x="4071" y="865"/>
              <a:chExt cx="913" cy="218"/>
            </a:xfrm>
          </p:grpSpPr>
          <p:sp>
            <p:nvSpPr>
              <p:cNvPr id="31752" name="Text Box 15"/>
              <p:cNvSpPr txBox="1">
                <a:spLocks noChangeArrowheads="1"/>
              </p:cNvSpPr>
              <p:nvPr/>
            </p:nvSpPr>
            <p:spPr bwMode="auto">
              <a:xfrm>
                <a:off x="4071" y="865"/>
                <a:ext cx="795" cy="21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90488" tIns="44450" rIns="90488" bIns="44450">
                <a:spAutoFit/>
              </a:bodyPr>
              <a:lstStyle/>
              <a:p>
                <a:pPr>
                  <a:lnSpc>
                    <a:spcPct val="105000"/>
                  </a:lnSpc>
                  <a:spcBef>
                    <a:spcPct val="20000"/>
                  </a:spcBef>
                  <a:spcAft>
                    <a:spcPct val="10000"/>
                  </a:spcAft>
                  <a:buSzPct val="120000"/>
                </a:pPr>
                <a:r>
                  <a:rPr lang="en-US" sz="1600">
                    <a:solidFill>
                      <a:srgbClr val="000000"/>
                    </a:solidFill>
                  </a:rPr>
                  <a:t>eigenvalues</a:t>
                </a:r>
              </a:p>
            </p:txBody>
          </p:sp>
          <p:pic>
            <p:nvPicPr>
              <p:cNvPr id="31753" name="Picture 16" descr="txp_fig"/>
              <p:cNvPicPr>
                <a:picLocks noChangeAspect="1" noChangeArrowheads="1"/>
              </p:cNvPicPr>
              <p:nvPr>
                <p:custDataLst>
                  <p:tags r:id="rId1"/>
                </p:custDataLst>
              </p:nvPr>
            </p:nvPicPr>
            <p:blipFill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4852" y="922"/>
                <a:ext cx="132" cy="157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</p:pic>
        </p:grpSp>
      </p:grpSp>
      <p:sp>
        <p:nvSpPr>
          <p:cNvPr id="31748" name="Rectangle 1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Continued…</a:t>
            </a:r>
          </a:p>
          <a:p>
            <a:pPr marL="342900" lvl="1" indent="-342900"/>
            <a:r>
              <a:rPr lang="en-US" sz="2400" dirty="0"/>
              <a:t>first </a:t>
            </a:r>
            <a:r>
              <a:rPr lang="en-US" sz="2400" i="1" dirty="0">
                <a:latin typeface="Times New Roman" pitchFamily="18" charset="0"/>
              </a:rPr>
              <a:t>r </a:t>
            </a:r>
            <a:r>
              <a:rPr lang="en-US" sz="2400" dirty="0">
                <a:latin typeface="Times New Roman" pitchFamily="18" charset="0"/>
              </a:rPr>
              <a:t>&lt; </a:t>
            </a:r>
            <a:r>
              <a:rPr lang="en-US" sz="2400" i="1" dirty="0">
                <a:latin typeface="Times New Roman" pitchFamily="18" charset="0"/>
              </a:rPr>
              <a:t>M</a:t>
            </a:r>
            <a:r>
              <a:rPr lang="en-US" sz="2400" dirty="0"/>
              <a:t>  basis vectors provide an approximate basis that minimizes the mean-squared-error (MSE) in the approximation (over all bases with dimension </a:t>
            </a:r>
            <a:r>
              <a:rPr lang="en-US" sz="2400" i="1" dirty="0">
                <a:latin typeface="Times New Roman" pitchFamily="18" charset="0"/>
              </a:rPr>
              <a:t>r</a:t>
            </a:r>
            <a:r>
              <a:rPr lang="en-US" sz="2400" dirty="0"/>
              <a:t>)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675621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Eigenfaces example</a:t>
            </a:r>
          </a:p>
        </p:txBody>
      </p:sp>
      <p:sp>
        <p:nvSpPr>
          <p:cNvPr id="25604" name="Rectangle 6"/>
          <p:cNvSpPr>
            <a:spLocks noChangeArrowheads="1"/>
          </p:cNvSpPr>
          <p:nvPr/>
        </p:nvSpPr>
        <p:spPr bwMode="auto">
          <a:xfrm>
            <a:off x="2134668" y="1143000"/>
            <a:ext cx="49530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dirty="0"/>
              <a:t>Top eigenvectors: u</a:t>
            </a:r>
            <a:r>
              <a:rPr lang="en-US" baseline="-25000" dirty="0"/>
              <a:t>1</a:t>
            </a:r>
            <a:r>
              <a:rPr lang="en-US" dirty="0"/>
              <a:t>,…</a:t>
            </a:r>
            <a:r>
              <a:rPr lang="en-US" dirty="0" err="1"/>
              <a:t>u</a:t>
            </a:r>
            <a:r>
              <a:rPr lang="en-US" baseline="-25000" dirty="0" err="1"/>
              <a:t>k</a:t>
            </a:r>
            <a:endParaRPr lang="en-US" baseline="-25000" dirty="0"/>
          </a:p>
        </p:txBody>
      </p:sp>
      <p:pic>
        <p:nvPicPr>
          <p:cNvPr id="25607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71700" y="1752600"/>
            <a:ext cx="48006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he-IL" sz="3100" dirty="0" smtClean="0"/>
              <a:t>Face Space</a:t>
            </a:r>
          </a:p>
        </p:txBody>
      </p:sp>
      <p:sp>
        <p:nvSpPr>
          <p:cNvPr id="205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914400"/>
            <a:ext cx="8153400" cy="39624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he-IL" sz="1800" dirty="0" smtClean="0"/>
              <a:t>	</a:t>
            </a:r>
          </a:p>
          <a:p>
            <a:pPr marL="457200" indent="-457200">
              <a:lnSpc>
                <a:spcPct val="90000"/>
              </a:lnSpc>
              <a:buFont typeface="Arial"/>
              <a:buChar char="•"/>
            </a:pPr>
            <a:r>
              <a:rPr lang="en-US" sz="2800" dirty="0"/>
              <a:t>How to </a:t>
            </a:r>
            <a:r>
              <a:rPr lang="en-US" sz="2800" dirty="0" smtClean="0"/>
              <a:t>find a set of directions to cover all space?</a:t>
            </a:r>
            <a:endParaRPr lang="en-US" sz="2800" dirty="0"/>
          </a:p>
          <a:p>
            <a:pPr marL="457200" indent="-457200">
              <a:lnSpc>
                <a:spcPct val="90000"/>
              </a:lnSpc>
              <a:buFont typeface="Arial"/>
              <a:buChar char="•"/>
            </a:pPr>
            <a:endParaRPr lang="en-US" altLang="he-IL" sz="2800" dirty="0" smtClean="0"/>
          </a:p>
          <a:p>
            <a:pPr marL="457200" indent="-457200">
              <a:lnSpc>
                <a:spcPct val="90000"/>
              </a:lnSpc>
              <a:buFont typeface="Arial"/>
              <a:buChar char="•"/>
            </a:pPr>
            <a:r>
              <a:rPr lang="en-US" altLang="he-IL" sz="2800" dirty="0" smtClean="0"/>
              <a:t>We call these directions </a:t>
            </a:r>
            <a:r>
              <a:rPr lang="en-US" altLang="he-IL" sz="2800" b="1" dirty="0" smtClean="0"/>
              <a:t>Basis</a:t>
            </a:r>
          </a:p>
          <a:p>
            <a:pPr marL="457200" indent="-457200">
              <a:lnSpc>
                <a:spcPct val="90000"/>
              </a:lnSpc>
              <a:buFont typeface="Arial"/>
              <a:buChar char="•"/>
            </a:pPr>
            <a:r>
              <a:rPr lang="en-US" altLang="he-IL" sz="2800" dirty="0" smtClean="0"/>
              <a:t>If number of basis faces is large enough to span the face subspace:</a:t>
            </a:r>
          </a:p>
          <a:p>
            <a:pPr marL="457200" indent="-457200">
              <a:lnSpc>
                <a:spcPct val="90000"/>
              </a:lnSpc>
              <a:buFont typeface="Arial"/>
              <a:buChar char="•"/>
            </a:pPr>
            <a:r>
              <a:rPr lang="en-US" altLang="he-IL" sz="2800" dirty="0" smtClean="0"/>
              <a:t>Any new face can be represented as a linear combination of basis vectors.</a:t>
            </a:r>
          </a:p>
          <a:p>
            <a:pPr>
              <a:lnSpc>
                <a:spcPct val="90000"/>
              </a:lnSpc>
            </a:pPr>
            <a:endParaRPr lang="en-US" altLang="he-IL" sz="2800" dirty="0" smtClean="0"/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 rotWithShape="1">
          <a:blip r:embed="rId2" cstate="print"/>
          <a:srcRect b="55556"/>
          <a:stretch/>
        </p:blipFill>
        <p:spPr bwMode="auto">
          <a:xfrm>
            <a:off x="533400" y="4876800"/>
            <a:ext cx="7755647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57737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762000" y="2438400"/>
            <a:ext cx="7772400" cy="1470025"/>
          </a:xfrm>
        </p:spPr>
        <p:txBody>
          <a:bodyPr>
            <a:normAutofit/>
          </a:bodyPr>
          <a:lstStyle/>
          <a:p>
            <a:r>
              <a:rPr lang="en-US" sz="6000" dirty="0" smtClean="0"/>
              <a:t>Face Detection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1387767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Limitations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en-US" smtClean="0"/>
              <a:t>	Global appearance method: not robust to misalignment, background variation</a:t>
            </a:r>
          </a:p>
        </p:txBody>
      </p:sp>
      <p:pic>
        <p:nvPicPr>
          <p:cNvPr id="36868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2425" y="2579688"/>
            <a:ext cx="30353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9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6775" y="2590800"/>
            <a:ext cx="2968625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74975" y="2590800"/>
            <a:ext cx="339725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Use Shape information</a:t>
            </a:r>
            <a:endParaRPr lang="en-US" dirty="0" smtClean="0"/>
          </a:p>
        </p:txBody>
      </p:sp>
      <p:sp>
        <p:nvSpPr>
          <p:cNvPr id="11279" name="Text Box 15"/>
          <p:cNvSpPr txBox="1">
            <a:spLocks noChangeArrowheads="1"/>
          </p:cNvSpPr>
          <p:nvPr/>
        </p:nvSpPr>
        <p:spPr bwMode="auto">
          <a:xfrm>
            <a:off x="3423570" y="3276600"/>
            <a:ext cx="259252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 smtClean="0"/>
              <a:t>200*150 pixels </a:t>
            </a:r>
            <a:r>
              <a:rPr lang="en-US" sz="1600" dirty="0" smtClean="0"/>
              <a:t>(RGB)</a:t>
            </a:r>
            <a:endParaRPr lang="en-US" sz="2000" dirty="0"/>
          </a:p>
        </p:txBody>
      </p:sp>
      <p:grpSp>
        <p:nvGrpSpPr>
          <p:cNvPr id="18" name="Group 4"/>
          <p:cNvGrpSpPr>
            <a:grpSpLocks/>
          </p:cNvGrpSpPr>
          <p:nvPr/>
        </p:nvGrpSpPr>
        <p:grpSpPr bwMode="auto">
          <a:xfrm>
            <a:off x="3811342" y="4295928"/>
            <a:ext cx="1504189" cy="1800072"/>
            <a:chOff x="1606" y="744"/>
            <a:chExt cx="2740" cy="3216"/>
          </a:xfrm>
        </p:grpSpPr>
        <p:pic>
          <p:nvPicPr>
            <p:cNvPr id="19" name="Picture 5" descr="efros_alexei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 t="5797" b="15942"/>
            <a:stretch>
              <a:fillRect/>
            </a:stretch>
          </p:blipFill>
          <p:spPr bwMode="auto">
            <a:xfrm>
              <a:off x="1606" y="744"/>
              <a:ext cx="2740" cy="32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" name="Rectangle 6"/>
            <p:cNvSpPr>
              <a:spLocks noChangeArrowheads="1"/>
            </p:cNvSpPr>
            <p:nvPr/>
          </p:nvSpPr>
          <p:spPr bwMode="auto">
            <a:xfrm>
              <a:off x="2832" y="2400"/>
              <a:ext cx="96" cy="96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" name="Rectangle 7"/>
            <p:cNvSpPr>
              <a:spLocks noChangeArrowheads="1"/>
            </p:cNvSpPr>
            <p:nvPr/>
          </p:nvSpPr>
          <p:spPr bwMode="auto">
            <a:xfrm>
              <a:off x="2448" y="2376"/>
              <a:ext cx="96" cy="96"/>
            </a:xfrm>
            <a:prstGeom prst="rect">
              <a:avLst/>
            </a:prstGeom>
            <a:solidFill>
              <a:srgbClr val="33CC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" name="Rectangle 8"/>
            <p:cNvSpPr>
              <a:spLocks noChangeArrowheads="1"/>
            </p:cNvSpPr>
            <p:nvPr/>
          </p:nvSpPr>
          <p:spPr bwMode="auto">
            <a:xfrm>
              <a:off x="3168" y="2448"/>
              <a:ext cx="96" cy="96"/>
            </a:xfrm>
            <a:prstGeom prst="rect">
              <a:avLst/>
            </a:prstGeom>
            <a:solidFill>
              <a:srgbClr val="33CC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" name="Rectangle 9"/>
            <p:cNvSpPr>
              <a:spLocks noChangeArrowheads="1"/>
            </p:cNvSpPr>
            <p:nvPr/>
          </p:nvSpPr>
          <p:spPr bwMode="auto">
            <a:xfrm>
              <a:off x="2776" y="2896"/>
              <a:ext cx="96" cy="96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" name="Rectangle 10"/>
            <p:cNvSpPr>
              <a:spLocks noChangeArrowheads="1"/>
            </p:cNvSpPr>
            <p:nvPr/>
          </p:nvSpPr>
          <p:spPr bwMode="auto">
            <a:xfrm>
              <a:off x="2568" y="2784"/>
              <a:ext cx="96" cy="96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" name="Rectangle 11"/>
            <p:cNvSpPr>
              <a:spLocks noChangeArrowheads="1"/>
            </p:cNvSpPr>
            <p:nvPr/>
          </p:nvSpPr>
          <p:spPr bwMode="auto">
            <a:xfrm>
              <a:off x="3024" y="2832"/>
              <a:ext cx="96" cy="96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" name="Rectangle 12"/>
            <p:cNvSpPr>
              <a:spLocks noChangeArrowheads="1"/>
            </p:cNvSpPr>
            <p:nvPr/>
          </p:nvSpPr>
          <p:spPr bwMode="auto">
            <a:xfrm>
              <a:off x="2400" y="3024"/>
              <a:ext cx="96" cy="96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" name="Rectangle 13"/>
            <p:cNvSpPr>
              <a:spLocks noChangeArrowheads="1"/>
            </p:cNvSpPr>
            <p:nvPr/>
          </p:nvSpPr>
          <p:spPr bwMode="auto">
            <a:xfrm>
              <a:off x="3216" y="3072"/>
              <a:ext cx="96" cy="96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" name="Rectangle 14"/>
            <p:cNvSpPr>
              <a:spLocks noChangeArrowheads="1"/>
            </p:cNvSpPr>
            <p:nvPr/>
          </p:nvSpPr>
          <p:spPr bwMode="auto">
            <a:xfrm>
              <a:off x="2816" y="3072"/>
              <a:ext cx="96" cy="96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" name="Rectangle 15"/>
            <p:cNvSpPr>
              <a:spLocks noChangeArrowheads="1"/>
            </p:cNvSpPr>
            <p:nvPr/>
          </p:nvSpPr>
          <p:spPr bwMode="auto">
            <a:xfrm>
              <a:off x="2576" y="3192"/>
              <a:ext cx="96" cy="96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" name="Rectangle 16"/>
            <p:cNvSpPr>
              <a:spLocks noChangeArrowheads="1"/>
            </p:cNvSpPr>
            <p:nvPr/>
          </p:nvSpPr>
          <p:spPr bwMode="auto">
            <a:xfrm>
              <a:off x="2800" y="3264"/>
              <a:ext cx="96" cy="96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" name="Rectangle 17"/>
            <p:cNvSpPr>
              <a:spLocks noChangeArrowheads="1"/>
            </p:cNvSpPr>
            <p:nvPr/>
          </p:nvSpPr>
          <p:spPr bwMode="auto">
            <a:xfrm>
              <a:off x="3024" y="3216"/>
              <a:ext cx="96" cy="96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" name="Rectangle 18"/>
            <p:cNvSpPr>
              <a:spLocks noChangeArrowheads="1"/>
            </p:cNvSpPr>
            <p:nvPr/>
          </p:nvSpPr>
          <p:spPr bwMode="auto">
            <a:xfrm>
              <a:off x="2784" y="3648"/>
              <a:ext cx="96" cy="9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" name="Rectangle 19"/>
            <p:cNvSpPr>
              <a:spLocks noChangeArrowheads="1"/>
            </p:cNvSpPr>
            <p:nvPr/>
          </p:nvSpPr>
          <p:spPr bwMode="auto">
            <a:xfrm>
              <a:off x="3264" y="3552"/>
              <a:ext cx="96" cy="9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" name="Rectangle 20"/>
            <p:cNvSpPr>
              <a:spLocks noChangeArrowheads="1"/>
            </p:cNvSpPr>
            <p:nvPr/>
          </p:nvSpPr>
          <p:spPr bwMode="auto">
            <a:xfrm>
              <a:off x="2408" y="3472"/>
              <a:ext cx="96" cy="9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" name="Rectangle 21"/>
            <p:cNvSpPr>
              <a:spLocks noChangeArrowheads="1"/>
            </p:cNvSpPr>
            <p:nvPr/>
          </p:nvSpPr>
          <p:spPr bwMode="auto">
            <a:xfrm>
              <a:off x="3552" y="3264"/>
              <a:ext cx="96" cy="9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" name="Rectangle 22"/>
            <p:cNvSpPr>
              <a:spLocks noChangeArrowheads="1"/>
            </p:cNvSpPr>
            <p:nvPr/>
          </p:nvSpPr>
          <p:spPr bwMode="auto">
            <a:xfrm>
              <a:off x="2112" y="3168"/>
              <a:ext cx="96" cy="9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" name="Rectangle 23"/>
            <p:cNvSpPr>
              <a:spLocks noChangeArrowheads="1"/>
            </p:cNvSpPr>
            <p:nvPr/>
          </p:nvSpPr>
          <p:spPr bwMode="auto">
            <a:xfrm>
              <a:off x="3696" y="2928"/>
              <a:ext cx="96" cy="9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" name="Rectangle 24"/>
            <p:cNvSpPr>
              <a:spLocks noChangeArrowheads="1"/>
            </p:cNvSpPr>
            <p:nvPr/>
          </p:nvSpPr>
          <p:spPr bwMode="auto">
            <a:xfrm>
              <a:off x="2016" y="2784"/>
              <a:ext cx="96" cy="9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" name="Rectangle 25"/>
            <p:cNvSpPr>
              <a:spLocks noChangeArrowheads="1"/>
            </p:cNvSpPr>
            <p:nvPr/>
          </p:nvSpPr>
          <p:spPr bwMode="auto">
            <a:xfrm>
              <a:off x="2064" y="2160"/>
              <a:ext cx="96" cy="9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" name="Rectangle 26"/>
            <p:cNvSpPr>
              <a:spLocks noChangeArrowheads="1"/>
            </p:cNvSpPr>
            <p:nvPr/>
          </p:nvSpPr>
          <p:spPr bwMode="auto">
            <a:xfrm>
              <a:off x="3696" y="2304"/>
              <a:ext cx="96" cy="9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" name="Rectangle 27"/>
            <p:cNvSpPr>
              <a:spLocks noChangeArrowheads="1"/>
            </p:cNvSpPr>
            <p:nvPr/>
          </p:nvSpPr>
          <p:spPr bwMode="auto">
            <a:xfrm>
              <a:off x="2688" y="2256"/>
              <a:ext cx="96" cy="9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" name="Rectangle 28"/>
            <p:cNvSpPr>
              <a:spLocks noChangeArrowheads="1"/>
            </p:cNvSpPr>
            <p:nvPr/>
          </p:nvSpPr>
          <p:spPr bwMode="auto">
            <a:xfrm>
              <a:off x="2448" y="2208"/>
              <a:ext cx="96" cy="9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" name="Rectangle 29"/>
            <p:cNvSpPr>
              <a:spLocks noChangeArrowheads="1"/>
            </p:cNvSpPr>
            <p:nvPr/>
          </p:nvSpPr>
          <p:spPr bwMode="auto">
            <a:xfrm>
              <a:off x="2208" y="2256"/>
              <a:ext cx="96" cy="9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" name="Rectangle 30"/>
            <p:cNvSpPr>
              <a:spLocks noChangeArrowheads="1"/>
            </p:cNvSpPr>
            <p:nvPr/>
          </p:nvSpPr>
          <p:spPr bwMode="auto">
            <a:xfrm>
              <a:off x="2976" y="2304"/>
              <a:ext cx="96" cy="9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" name="Rectangle 31"/>
            <p:cNvSpPr>
              <a:spLocks noChangeArrowheads="1"/>
            </p:cNvSpPr>
            <p:nvPr/>
          </p:nvSpPr>
          <p:spPr bwMode="auto">
            <a:xfrm>
              <a:off x="3232" y="2304"/>
              <a:ext cx="96" cy="9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" name="Rectangle 32"/>
            <p:cNvSpPr>
              <a:spLocks noChangeArrowheads="1"/>
            </p:cNvSpPr>
            <p:nvPr/>
          </p:nvSpPr>
          <p:spPr bwMode="auto">
            <a:xfrm>
              <a:off x="3504" y="2400"/>
              <a:ext cx="96" cy="9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" name="Rectangle 33"/>
            <p:cNvSpPr>
              <a:spLocks noChangeArrowheads="1"/>
            </p:cNvSpPr>
            <p:nvPr/>
          </p:nvSpPr>
          <p:spPr bwMode="auto">
            <a:xfrm>
              <a:off x="2112" y="1776"/>
              <a:ext cx="96" cy="9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" name="Rectangle 34"/>
            <p:cNvSpPr>
              <a:spLocks noChangeArrowheads="1"/>
            </p:cNvSpPr>
            <p:nvPr/>
          </p:nvSpPr>
          <p:spPr bwMode="auto">
            <a:xfrm>
              <a:off x="2544" y="1536"/>
              <a:ext cx="96" cy="9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" name="Rectangle 35"/>
            <p:cNvSpPr>
              <a:spLocks noChangeArrowheads="1"/>
            </p:cNvSpPr>
            <p:nvPr/>
          </p:nvSpPr>
          <p:spPr bwMode="auto">
            <a:xfrm>
              <a:off x="3216" y="1584"/>
              <a:ext cx="96" cy="9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" name="Rectangle 36"/>
            <p:cNvSpPr>
              <a:spLocks noChangeArrowheads="1"/>
            </p:cNvSpPr>
            <p:nvPr/>
          </p:nvSpPr>
          <p:spPr bwMode="auto">
            <a:xfrm>
              <a:off x="3552" y="1920"/>
              <a:ext cx="96" cy="9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" name="Rectangle 37"/>
            <p:cNvSpPr>
              <a:spLocks noChangeArrowheads="1"/>
            </p:cNvSpPr>
            <p:nvPr/>
          </p:nvSpPr>
          <p:spPr bwMode="auto">
            <a:xfrm>
              <a:off x="1872" y="2784"/>
              <a:ext cx="96" cy="96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" name="Rectangle 38"/>
            <p:cNvSpPr>
              <a:spLocks noChangeArrowheads="1"/>
            </p:cNvSpPr>
            <p:nvPr/>
          </p:nvSpPr>
          <p:spPr bwMode="auto">
            <a:xfrm>
              <a:off x="1824" y="2496"/>
              <a:ext cx="96" cy="96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" name="Rectangle 39"/>
            <p:cNvSpPr>
              <a:spLocks noChangeArrowheads="1"/>
            </p:cNvSpPr>
            <p:nvPr/>
          </p:nvSpPr>
          <p:spPr bwMode="auto">
            <a:xfrm>
              <a:off x="1872" y="2208"/>
              <a:ext cx="96" cy="96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" name="Rectangle 40"/>
            <p:cNvSpPr>
              <a:spLocks noChangeArrowheads="1"/>
            </p:cNvSpPr>
            <p:nvPr/>
          </p:nvSpPr>
          <p:spPr bwMode="auto">
            <a:xfrm>
              <a:off x="3832" y="2928"/>
              <a:ext cx="96" cy="96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" name="Rectangle 41"/>
            <p:cNvSpPr>
              <a:spLocks noChangeArrowheads="1"/>
            </p:cNvSpPr>
            <p:nvPr/>
          </p:nvSpPr>
          <p:spPr bwMode="auto">
            <a:xfrm>
              <a:off x="3936" y="2640"/>
              <a:ext cx="96" cy="96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" name="Rectangle 42"/>
            <p:cNvSpPr>
              <a:spLocks noChangeArrowheads="1"/>
            </p:cNvSpPr>
            <p:nvPr/>
          </p:nvSpPr>
          <p:spPr bwMode="auto">
            <a:xfrm>
              <a:off x="3984" y="2304"/>
              <a:ext cx="96" cy="96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" name="Rectangle 43"/>
            <p:cNvSpPr>
              <a:spLocks noChangeArrowheads="1"/>
            </p:cNvSpPr>
            <p:nvPr/>
          </p:nvSpPr>
          <p:spPr bwMode="auto">
            <a:xfrm>
              <a:off x="1872" y="1728"/>
              <a:ext cx="96" cy="96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" name="Rectangle 44"/>
            <p:cNvSpPr>
              <a:spLocks noChangeArrowheads="1"/>
            </p:cNvSpPr>
            <p:nvPr/>
          </p:nvSpPr>
          <p:spPr bwMode="auto">
            <a:xfrm>
              <a:off x="2160" y="1248"/>
              <a:ext cx="96" cy="96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" name="Rectangle 45"/>
            <p:cNvSpPr>
              <a:spLocks noChangeArrowheads="1"/>
            </p:cNvSpPr>
            <p:nvPr/>
          </p:nvSpPr>
          <p:spPr bwMode="auto">
            <a:xfrm>
              <a:off x="2640" y="912"/>
              <a:ext cx="96" cy="96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" name="Rectangle 46"/>
            <p:cNvSpPr>
              <a:spLocks noChangeArrowheads="1"/>
            </p:cNvSpPr>
            <p:nvPr/>
          </p:nvSpPr>
          <p:spPr bwMode="auto">
            <a:xfrm>
              <a:off x="3360" y="960"/>
              <a:ext cx="96" cy="96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" name="Rectangle 47"/>
            <p:cNvSpPr>
              <a:spLocks noChangeArrowheads="1"/>
            </p:cNvSpPr>
            <p:nvPr/>
          </p:nvSpPr>
          <p:spPr bwMode="auto">
            <a:xfrm>
              <a:off x="3792" y="1344"/>
              <a:ext cx="96" cy="96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" name="Rectangle 48"/>
            <p:cNvSpPr>
              <a:spLocks noChangeArrowheads="1"/>
            </p:cNvSpPr>
            <p:nvPr/>
          </p:nvSpPr>
          <p:spPr bwMode="auto">
            <a:xfrm>
              <a:off x="4032" y="1872"/>
              <a:ext cx="96" cy="96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113" name="Picture 5" descr="efros_alexei"/>
          <p:cNvPicPr>
            <a:picLocks noChangeAspect="1" noChangeArrowheads="1"/>
          </p:cNvPicPr>
          <p:nvPr/>
        </p:nvPicPr>
        <p:blipFill>
          <a:blip r:embed="rId3" cstate="print"/>
          <a:srcRect t="5797" b="15942"/>
          <a:stretch>
            <a:fillRect/>
          </a:stretch>
        </p:blipFill>
        <p:spPr bwMode="auto">
          <a:xfrm>
            <a:off x="3834301" y="1371600"/>
            <a:ext cx="1504189" cy="1800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8" name="Text Box 52"/>
          <p:cNvSpPr txBox="1">
            <a:spLocks noChangeArrowheads="1"/>
          </p:cNvSpPr>
          <p:nvPr/>
        </p:nvSpPr>
        <p:spPr bwMode="auto">
          <a:xfrm>
            <a:off x="1190651" y="2018655"/>
            <a:ext cx="185734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dirty="0" smtClean="0"/>
              <a:t>Appearance</a:t>
            </a:r>
          </a:p>
          <a:p>
            <a:pPr algn="ctr"/>
            <a:r>
              <a:rPr lang="en-US" dirty="0" smtClean="0"/>
              <a:t>Vector</a:t>
            </a:r>
            <a:endParaRPr lang="en-US" dirty="0"/>
          </a:p>
        </p:txBody>
      </p:sp>
      <p:sp>
        <p:nvSpPr>
          <p:cNvPr id="164" name="Text Box 15"/>
          <p:cNvSpPr txBox="1">
            <a:spLocks noChangeArrowheads="1"/>
          </p:cNvSpPr>
          <p:nvPr/>
        </p:nvSpPr>
        <p:spPr bwMode="auto">
          <a:xfrm>
            <a:off x="3400343" y="6202333"/>
            <a:ext cx="238715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 smtClean="0"/>
              <a:t>43 coordinates </a:t>
            </a:r>
            <a:r>
              <a:rPr lang="en-US" sz="1800" dirty="0" smtClean="0"/>
              <a:t>(</a:t>
            </a:r>
            <a:r>
              <a:rPr lang="en-US" sz="1800" dirty="0" err="1" smtClean="0"/>
              <a:t>x,y</a:t>
            </a:r>
            <a:r>
              <a:rPr lang="en-US" sz="1800" dirty="0" smtClean="0"/>
              <a:t>)</a:t>
            </a:r>
            <a:endParaRPr lang="en-US" dirty="0"/>
          </a:p>
        </p:txBody>
      </p:sp>
      <p:sp>
        <p:nvSpPr>
          <p:cNvPr id="165" name="Text Box 52"/>
          <p:cNvSpPr txBox="1">
            <a:spLocks noChangeArrowheads="1"/>
          </p:cNvSpPr>
          <p:nvPr/>
        </p:nvSpPr>
        <p:spPr bwMode="auto">
          <a:xfrm>
            <a:off x="1676400" y="4873687"/>
            <a:ext cx="107463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dirty="0" smtClean="0"/>
              <a:t>Shape</a:t>
            </a:r>
          </a:p>
          <a:p>
            <a:pPr algn="ctr"/>
            <a:r>
              <a:rPr lang="en-US" dirty="0" smtClean="0"/>
              <a:t>Vector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4414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First 3 Shape Basis</a:t>
            </a:r>
          </a:p>
        </p:txBody>
      </p:sp>
      <p:pic>
        <p:nvPicPr>
          <p:cNvPr id="33798" name="Picture 10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619500" y="1219200"/>
            <a:ext cx="1905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9" name="Text Box 11"/>
          <p:cNvSpPr txBox="1">
            <a:spLocks noChangeArrowheads="1"/>
          </p:cNvSpPr>
          <p:nvPr/>
        </p:nvSpPr>
        <p:spPr bwMode="auto">
          <a:xfrm>
            <a:off x="5524500" y="3163888"/>
            <a:ext cx="26447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Mean appearance</a:t>
            </a:r>
          </a:p>
        </p:txBody>
      </p:sp>
      <p:sp>
        <p:nvSpPr>
          <p:cNvPr id="33800" name="Rectangle 12"/>
          <p:cNvSpPr>
            <a:spLocks noChangeArrowheads="1"/>
          </p:cNvSpPr>
          <p:nvPr/>
        </p:nvSpPr>
        <p:spPr bwMode="auto">
          <a:xfrm>
            <a:off x="0" y="6453188"/>
            <a:ext cx="69945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hlinkClick r:id="rId10"/>
              </a:rPr>
              <a:t>http://graphics.cs.cmu.edu/courses/15-463/2004_fall/www/handins/brh/final/</a:t>
            </a:r>
            <a:endParaRPr lang="en-US" sz="1600"/>
          </a:p>
        </p:txBody>
      </p:sp>
      <p:pic>
        <p:nvPicPr>
          <p:cNvPr id="14" name="eig01.avi">
            <a:hlinkClick r:id="" action="ppaction://media"/>
          </p:cNvPr>
          <p:cNvPicPr>
            <a:picLocks noRot="1"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685800" y="3984308"/>
            <a:ext cx="2057400" cy="2468880"/>
          </a:xfrm>
          <a:prstGeom prst="rect">
            <a:avLst/>
          </a:prstGeom>
        </p:spPr>
      </p:pic>
      <p:pic>
        <p:nvPicPr>
          <p:cNvPr id="15" name="eig02.avi">
            <a:hlinkClick r:id="" action="ppaction://media"/>
          </p:cNvPr>
          <p:cNvPicPr>
            <a:picLocks noRot="1"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3429000" y="3984308"/>
            <a:ext cx="2057400" cy="2468880"/>
          </a:xfrm>
          <a:prstGeom prst="rect">
            <a:avLst/>
          </a:prstGeom>
        </p:spPr>
      </p:pic>
      <p:pic>
        <p:nvPicPr>
          <p:cNvPr id="16" name="eig03.avi">
            <a:hlinkClick r:id="" action="ppaction://media"/>
          </p:cNvPr>
          <p:cNvPicPr>
            <a:picLocks noRot="1"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link="rId5"/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6172200" y="3984308"/>
            <a:ext cx="2057400" cy="2468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927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 fullScrn="1"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 fullScrn="1"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 fullScrn="1"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Manipulating faces</a:t>
            </a:r>
          </a:p>
        </p:txBody>
      </p:sp>
      <p:sp>
        <p:nvSpPr>
          <p:cNvPr id="9728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990600"/>
            <a:ext cx="8305800" cy="1447800"/>
          </a:xfrm>
        </p:spPr>
        <p:txBody>
          <a:bodyPr/>
          <a:lstStyle/>
          <a:p>
            <a:pPr marL="457200" indent="-457200">
              <a:buFontTx/>
              <a:buChar char="•"/>
            </a:pPr>
            <a:r>
              <a:rPr lang="en-US" sz="2800" dirty="0"/>
              <a:t>How can we make a face look more </a:t>
            </a:r>
            <a:r>
              <a:rPr lang="en-US" sz="2800" dirty="0" smtClean="0"/>
              <a:t>female/male, </a:t>
            </a:r>
            <a:r>
              <a:rPr lang="en-US" sz="2800" dirty="0"/>
              <a:t>young/old, happy/sad, etc.</a:t>
            </a:r>
            <a:r>
              <a:rPr lang="en-US" sz="2800" dirty="0" smtClean="0"/>
              <a:t>?</a:t>
            </a:r>
          </a:p>
          <a:p>
            <a:pPr marL="457200" indent="-457200">
              <a:buFontTx/>
              <a:buChar char="•"/>
            </a:pPr>
            <a:r>
              <a:rPr lang="en-US" sz="2000" dirty="0">
                <a:hlinkClick r:id="rId3"/>
              </a:rPr>
              <a:t>http://www.faceresearch.org/demos/</a:t>
            </a:r>
            <a:r>
              <a:rPr lang="en-US" sz="2000" dirty="0" smtClean="0">
                <a:hlinkClick r:id="rId3"/>
              </a:rPr>
              <a:t>transform</a:t>
            </a:r>
            <a:endParaRPr lang="en-US" sz="2000" dirty="0" smtClean="0"/>
          </a:p>
        </p:txBody>
      </p:sp>
      <p:grpSp>
        <p:nvGrpSpPr>
          <p:cNvPr id="3" name="Group 2"/>
          <p:cNvGrpSpPr/>
          <p:nvPr/>
        </p:nvGrpSpPr>
        <p:grpSpPr>
          <a:xfrm>
            <a:off x="1539731" y="2819400"/>
            <a:ext cx="5738467" cy="3435191"/>
            <a:chOff x="2313627" y="2356009"/>
            <a:chExt cx="4723413" cy="2827554"/>
          </a:xfrm>
        </p:grpSpPr>
        <p:pic>
          <p:nvPicPr>
            <p:cNvPr id="22" name="Picture 21" descr="face transform.jp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01411" y="2508409"/>
              <a:ext cx="3375589" cy="2538442"/>
            </a:xfrm>
            <a:prstGeom prst="rect">
              <a:avLst/>
            </a:prstGeom>
          </p:spPr>
        </p:pic>
        <p:sp>
          <p:nvSpPr>
            <p:cNvPr id="972841" name="Text Box 41"/>
            <p:cNvSpPr txBox="1">
              <a:spLocks noChangeArrowheads="1"/>
            </p:cNvSpPr>
            <p:nvPr/>
          </p:nvSpPr>
          <p:spPr bwMode="auto">
            <a:xfrm>
              <a:off x="4953000" y="2971800"/>
              <a:ext cx="1595935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000" dirty="0"/>
                <a:t>Current face</a:t>
              </a:r>
            </a:p>
          </p:txBody>
        </p:sp>
        <p:sp>
          <p:nvSpPr>
            <p:cNvPr id="972835" name="Oval 35"/>
            <p:cNvSpPr>
              <a:spLocks noChangeArrowheads="1"/>
            </p:cNvSpPr>
            <p:nvPr/>
          </p:nvSpPr>
          <p:spPr bwMode="auto">
            <a:xfrm>
              <a:off x="4568384" y="3252479"/>
              <a:ext cx="152400" cy="1524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16" name="Straight Arrow Connector 15"/>
            <p:cNvCxnSpPr/>
            <p:nvPr/>
          </p:nvCxnSpPr>
          <p:spPr bwMode="auto">
            <a:xfrm>
              <a:off x="2388840" y="5183563"/>
              <a:ext cx="4648200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7" name="Straight Arrow Connector 16"/>
            <p:cNvCxnSpPr/>
            <p:nvPr/>
          </p:nvCxnSpPr>
          <p:spPr bwMode="auto">
            <a:xfrm flipV="1">
              <a:off x="2388840" y="2440053"/>
              <a:ext cx="0" cy="274351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8" name="Straight Arrow Connector 17"/>
            <p:cNvCxnSpPr/>
            <p:nvPr/>
          </p:nvCxnSpPr>
          <p:spPr bwMode="auto">
            <a:xfrm flipV="1">
              <a:off x="3512913" y="3328679"/>
              <a:ext cx="1131671" cy="546847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9" name="Straight Arrow Connector 18"/>
            <p:cNvCxnSpPr/>
            <p:nvPr/>
          </p:nvCxnSpPr>
          <p:spPr bwMode="auto">
            <a:xfrm flipV="1">
              <a:off x="4948387" y="4490729"/>
              <a:ext cx="1200027" cy="478491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0" name="Straight Arrow Connector 19"/>
            <p:cNvCxnSpPr/>
            <p:nvPr/>
          </p:nvCxnSpPr>
          <p:spPr bwMode="auto">
            <a:xfrm>
              <a:off x="3512913" y="3875526"/>
              <a:ext cx="1435474" cy="1093694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rgbClr val="33CC33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972840" name="Text Box 40"/>
            <p:cNvSpPr txBox="1">
              <a:spLocks noChangeArrowheads="1"/>
            </p:cNvSpPr>
            <p:nvPr/>
          </p:nvSpPr>
          <p:spPr bwMode="auto">
            <a:xfrm>
              <a:off x="3114604" y="4783453"/>
              <a:ext cx="1496373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000" dirty="0"/>
                <a:t>Prototype </a:t>
              </a:r>
              <a:r>
                <a:rPr lang="en-US" sz="2000" dirty="0" smtClean="0"/>
                <a:t>2</a:t>
              </a:r>
              <a:endParaRPr lang="en-US" sz="2000" dirty="0"/>
            </a:p>
          </p:txBody>
        </p:sp>
        <p:sp>
          <p:nvSpPr>
            <p:cNvPr id="972839" name="Text Box 39"/>
            <p:cNvSpPr txBox="1">
              <a:spLocks noChangeArrowheads="1"/>
            </p:cNvSpPr>
            <p:nvPr/>
          </p:nvSpPr>
          <p:spPr bwMode="auto">
            <a:xfrm>
              <a:off x="2313627" y="3903133"/>
              <a:ext cx="1496373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000" dirty="0"/>
                <a:t>Prototype 1</a:t>
              </a:r>
            </a:p>
          </p:txBody>
        </p:sp>
        <p:cxnSp>
          <p:nvCxnSpPr>
            <p:cNvPr id="21" name="Straight Arrow Connector 20"/>
            <p:cNvCxnSpPr/>
            <p:nvPr/>
          </p:nvCxnSpPr>
          <p:spPr bwMode="auto">
            <a:xfrm>
              <a:off x="4644584" y="3328679"/>
              <a:ext cx="1503829" cy="1162050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3" name="Straight Arrow Connector 22"/>
            <p:cNvCxnSpPr/>
            <p:nvPr/>
          </p:nvCxnSpPr>
          <p:spPr bwMode="auto">
            <a:xfrm flipH="1" flipV="1">
              <a:off x="3360513" y="2356009"/>
              <a:ext cx="1284071" cy="972670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arrow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3973565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2803" grpId="0" build="p" bldLvl="2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Manipulating faces</a:t>
            </a:r>
            <a:endParaRPr lang="en-US" dirty="0"/>
          </a:p>
        </p:txBody>
      </p:sp>
      <p:sp>
        <p:nvSpPr>
          <p:cNvPr id="9728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990600"/>
            <a:ext cx="8305800" cy="1066800"/>
          </a:xfrm>
        </p:spPr>
        <p:txBody>
          <a:bodyPr/>
          <a:lstStyle/>
          <a:p>
            <a:pPr marL="457200" indent="-457200">
              <a:buFontTx/>
              <a:buChar char="•"/>
            </a:pPr>
            <a:r>
              <a:rPr lang="en-US" sz="2800" dirty="0" smtClean="0"/>
              <a:t>We can imagine various meaningful directions.</a:t>
            </a:r>
            <a:endParaRPr lang="en-US" sz="2800" dirty="0"/>
          </a:p>
        </p:txBody>
      </p:sp>
      <p:sp>
        <p:nvSpPr>
          <p:cNvPr id="972841" name="Text Box 41"/>
          <p:cNvSpPr txBox="1">
            <a:spLocks noChangeArrowheads="1"/>
          </p:cNvSpPr>
          <p:nvPr/>
        </p:nvSpPr>
        <p:spPr bwMode="auto">
          <a:xfrm>
            <a:off x="4572000" y="3781107"/>
            <a:ext cx="1938899" cy="486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dirty="0"/>
              <a:t>Current face</a:t>
            </a:r>
          </a:p>
        </p:txBody>
      </p:sp>
      <p:sp>
        <p:nvSpPr>
          <p:cNvPr id="972835" name="Oval 35"/>
          <p:cNvSpPr>
            <a:spLocks noChangeArrowheads="1"/>
          </p:cNvSpPr>
          <p:nvPr/>
        </p:nvSpPr>
        <p:spPr bwMode="auto">
          <a:xfrm>
            <a:off x="4279032" y="3908520"/>
            <a:ext cx="185151" cy="185151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cxnSp>
        <p:nvCxnSpPr>
          <p:cNvPr id="16" name="Straight Arrow Connector 15"/>
          <p:cNvCxnSpPr/>
          <p:nvPr/>
        </p:nvCxnSpPr>
        <p:spPr bwMode="auto">
          <a:xfrm>
            <a:off x="1631107" y="6254591"/>
            <a:ext cx="5647091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7" name="Straight Arrow Connector 16"/>
          <p:cNvCxnSpPr/>
          <p:nvPr/>
        </p:nvCxnSpPr>
        <p:spPr bwMode="auto">
          <a:xfrm flipV="1">
            <a:off x="1631107" y="2921505"/>
            <a:ext cx="0" cy="333308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972840" name="Text Box 40"/>
          <p:cNvSpPr txBox="1">
            <a:spLocks noChangeArrowheads="1"/>
          </p:cNvSpPr>
          <p:nvPr/>
        </p:nvSpPr>
        <p:spPr bwMode="auto">
          <a:xfrm>
            <a:off x="2013471" y="2286000"/>
            <a:ext cx="133932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dirty="0" smtClean="0"/>
              <a:t>Masculine</a:t>
            </a:r>
            <a:endParaRPr lang="en-US" sz="2000" dirty="0"/>
          </a:p>
        </p:txBody>
      </p:sp>
      <p:sp>
        <p:nvSpPr>
          <p:cNvPr id="972839" name="Text Box 39"/>
          <p:cNvSpPr txBox="1">
            <a:spLocks noChangeArrowheads="1"/>
          </p:cNvSpPr>
          <p:nvPr/>
        </p:nvSpPr>
        <p:spPr bwMode="auto">
          <a:xfrm>
            <a:off x="6324600" y="5168333"/>
            <a:ext cx="123951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dirty="0" smtClean="0"/>
              <a:t>Feminine</a:t>
            </a:r>
            <a:endParaRPr lang="en-US" sz="2000" dirty="0"/>
          </a:p>
        </p:txBody>
      </p:sp>
      <p:cxnSp>
        <p:nvCxnSpPr>
          <p:cNvPr id="21" name="Straight Arrow Connector 20"/>
          <p:cNvCxnSpPr/>
          <p:nvPr/>
        </p:nvCxnSpPr>
        <p:spPr bwMode="auto">
          <a:xfrm>
            <a:off x="4371607" y="4001095"/>
            <a:ext cx="1826999" cy="1411773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dash"/>
            <a:round/>
            <a:headEnd type="none" w="med" len="med"/>
            <a:tailEnd type="arrow"/>
          </a:ln>
          <a:effectLst/>
        </p:spPr>
      </p:cxnSp>
      <p:cxnSp>
        <p:nvCxnSpPr>
          <p:cNvPr id="23" name="Straight Arrow Connector 22"/>
          <p:cNvCxnSpPr/>
          <p:nvPr/>
        </p:nvCxnSpPr>
        <p:spPr bwMode="auto">
          <a:xfrm flipH="1" flipV="1">
            <a:off x="2811591" y="2819400"/>
            <a:ext cx="1560016" cy="1181695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dash"/>
            <a:round/>
            <a:headEnd type="none" w="med" len="med"/>
            <a:tailEnd type="arrow"/>
          </a:ln>
          <a:effectLst/>
        </p:spPr>
      </p:cxnSp>
      <p:cxnSp>
        <p:nvCxnSpPr>
          <p:cNvPr id="24" name="Straight Arrow Connector 23"/>
          <p:cNvCxnSpPr/>
          <p:nvPr/>
        </p:nvCxnSpPr>
        <p:spPr bwMode="auto">
          <a:xfrm flipH="1">
            <a:off x="3946603" y="4001095"/>
            <a:ext cx="425005" cy="1567348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dash"/>
            <a:round/>
            <a:headEnd type="none" w="med" len="med"/>
            <a:tailEnd type="arrow"/>
          </a:ln>
          <a:effectLst/>
        </p:spPr>
      </p:cxnSp>
      <p:cxnSp>
        <p:nvCxnSpPr>
          <p:cNvPr id="26" name="Straight Arrow Connector 25"/>
          <p:cNvCxnSpPr/>
          <p:nvPr/>
        </p:nvCxnSpPr>
        <p:spPr bwMode="auto">
          <a:xfrm flipV="1">
            <a:off x="4354116" y="2438400"/>
            <a:ext cx="448845" cy="1655272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dash"/>
            <a:round/>
            <a:headEnd type="none" w="med" len="med"/>
            <a:tailEnd type="arrow"/>
          </a:ln>
          <a:effectLst/>
        </p:spPr>
      </p:cxnSp>
      <p:sp>
        <p:nvSpPr>
          <p:cNvPr id="27" name="Text Box 40"/>
          <p:cNvSpPr txBox="1">
            <a:spLocks noChangeArrowheads="1"/>
          </p:cNvSpPr>
          <p:nvPr/>
        </p:nvSpPr>
        <p:spPr bwMode="auto">
          <a:xfrm>
            <a:off x="3414941" y="5638800"/>
            <a:ext cx="92845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dirty="0" smtClean="0"/>
              <a:t>Happy</a:t>
            </a:r>
            <a:endParaRPr lang="en-US" sz="2000" dirty="0"/>
          </a:p>
        </p:txBody>
      </p:sp>
      <p:sp>
        <p:nvSpPr>
          <p:cNvPr id="28" name="Text Box 40"/>
          <p:cNvSpPr txBox="1">
            <a:spLocks noChangeArrowheads="1"/>
          </p:cNvSpPr>
          <p:nvPr/>
        </p:nvSpPr>
        <p:spPr bwMode="auto">
          <a:xfrm>
            <a:off x="4405541" y="2038290"/>
            <a:ext cx="64102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dirty="0" smtClean="0"/>
              <a:t>Sad</a:t>
            </a:r>
            <a:endParaRPr lang="en-US" sz="2000" dirty="0"/>
          </a:p>
        </p:txBody>
      </p:sp>
      <p:cxnSp>
        <p:nvCxnSpPr>
          <p:cNvPr id="33" name="Straight Arrow Connector 32"/>
          <p:cNvCxnSpPr/>
          <p:nvPr/>
        </p:nvCxnSpPr>
        <p:spPr bwMode="auto">
          <a:xfrm flipH="1">
            <a:off x="3352800" y="4001095"/>
            <a:ext cx="1052741" cy="875705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dash"/>
            <a:round/>
            <a:headEnd type="none" w="med" len="med"/>
            <a:tailEnd type="arrow"/>
          </a:ln>
          <a:effectLst/>
        </p:spPr>
      </p:cxnSp>
      <p:cxnSp>
        <p:nvCxnSpPr>
          <p:cNvPr id="37" name="Straight Arrow Connector 36"/>
          <p:cNvCxnSpPr/>
          <p:nvPr/>
        </p:nvCxnSpPr>
        <p:spPr bwMode="auto">
          <a:xfrm flipV="1">
            <a:off x="4371607" y="3125390"/>
            <a:ext cx="1052741" cy="875705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dash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1781525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2803" grpId="0" build="p" bldLvl="2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Psychological Attributes</a:t>
            </a:r>
            <a:endParaRPr lang="en-US" dirty="0"/>
          </a:p>
        </p:txBody>
      </p:sp>
      <p:pic>
        <p:nvPicPr>
          <p:cNvPr id="355332" name="Picture 4" descr="http://cdn.theatlantic.com/assets/media/img/posts/2014/10/TRUSTWORTHY2/5198eca3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219200"/>
            <a:ext cx="5429250" cy="161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5334" name="Picture 6" descr="http://cdn.theatlantic.com/assets/media/img/posts/2014/10/competence2/1c4abc75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3048000"/>
            <a:ext cx="5429250" cy="1647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5336" name="Picture 8" descr="http://cdn.theatlantic.com/assets/media/img/posts/2014/10/EXTROVERSION2/38a93121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4953000"/>
            <a:ext cx="5429250" cy="1609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720408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762000" y="2438400"/>
            <a:ext cx="7772400" cy="1470025"/>
          </a:xfrm>
        </p:spPr>
        <p:txBody>
          <a:bodyPr>
            <a:normAutofit/>
          </a:bodyPr>
          <a:lstStyle/>
          <a:p>
            <a:r>
              <a:rPr lang="en-US" sz="6000" dirty="0" smtClean="0"/>
              <a:t>Human Perception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320623500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5222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522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524000"/>
            <a:ext cx="8448675" cy="460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5325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5325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900" y="800100"/>
            <a:ext cx="84582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5427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5427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88" y="590550"/>
            <a:ext cx="8429625" cy="567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3124200" y="1905000"/>
            <a:ext cx="4038600" cy="4648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105400" y="1905000"/>
            <a:ext cx="2133600" cy="4648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How to find faces anywhere in an image?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Filter Image with a face?</a:t>
            </a:r>
            <a:endParaRPr lang="en-US" dirty="0"/>
          </a:p>
        </p:txBody>
      </p:sp>
      <p:pic>
        <p:nvPicPr>
          <p:cNvPr id="5" name="Picture 2" descr="C:\Users\Hoiem\AppData\Local\Temp\wza628\newtest\bttf301.gif"/>
          <p:cNvPicPr>
            <a:picLocks noChangeAspect="1" noChangeArrowheads="1"/>
          </p:cNvPicPr>
          <p:nvPr/>
        </p:nvPicPr>
        <p:blipFill>
          <a:blip r:embed="rId2" cstate="print"/>
          <a:srcRect r="29713"/>
          <a:stretch>
            <a:fillRect/>
          </a:stretch>
        </p:blipFill>
        <p:spPr bwMode="auto">
          <a:xfrm>
            <a:off x="4114800" y="2133600"/>
            <a:ext cx="3928533" cy="3619260"/>
          </a:xfrm>
          <a:prstGeom prst="rect">
            <a:avLst/>
          </a:prstGeom>
          <a:noFill/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00200" y="3200400"/>
            <a:ext cx="1219200" cy="12192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1828800" y="2987675"/>
            <a:ext cx="5638800" cy="279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4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5734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5734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9550" y="1143000"/>
            <a:ext cx="8934450" cy="193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131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0800000" flipH="1" flipV="1">
            <a:off x="1752600" y="2971800"/>
            <a:ext cx="5638800" cy="279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6144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6144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9575" y="633413"/>
            <a:ext cx="8324850" cy="559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09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Which face is more attractive?</a:t>
            </a:r>
          </a:p>
        </p:txBody>
      </p:sp>
      <p:sp>
        <p:nvSpPr>
          <p:cNvPr id="10209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093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99000" y="1143000"/>
            <a:ext cx="3636963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093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1143000"/>
            <a:ext cx="3636963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20934" name="Text Box 6"/>
          <p:cNvSpPr txBox="1">
            <a:spLocks noChangeArrowheads="1"/>
          </p:cNvSpPr>
          <p:nvPr/>
        </p:nvSpPr>
        <p:spPr bwMode="auto">
          <a:xfrm>
            <a:off x="5943600" y="6211888"/>
            <a:ext cx="11699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/>
              <a:t>original</a:t>
            </a:r>
          </a:p>
        </p:txBody>
      </p:sp>
      <p:sp>
        <p:nvSpPr>
          <p:cNvPr id="1020935" name="Text Box 7"/>
          <p:cNvSpPr txBox="1">
            <a:spLocks noChangeArrowheads="1"/>
          </p:cNvSpPr>
          <p:nvPr/>
        </p:nvSpPr>
        <p:spPr bwMode="auto">
          <a:xfrm>
            <a:off x="2057400" y="6248400"/>
            <a:ext cx="1508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dirty="0"/>
              <a:t>beautified</a:t>
            </a:r>
          </a:p>
        </p:txBody>
      </p:sp>
    </p:spTree>
    <p:extLst>
      <p:ext uri="{BB962C8B-B14F-4D97-AF65-F5344CB8AC3E}">
        <p14:creationId xmlns:p14="http://schemas.microsoft.com/office/powerpoint/2010/main" val="2819321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0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0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0934" grpId="0"/>
      <p:bldP spid="1020935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System Overview</a:t>
            </a:r>
          </a:p>
        </p:txBody>
      </p:sp>
      <p:graphicFrame>
        <p:nvGraphicFramePr>
          <p:cNvPr id="1003524" name="Object 4"/>
          <p:cNvGraphicFramePr>
            <a:graphicFrameLocks noGrp="1" noChangeAspect="1"/>
          </p:cNvGraphicFramePr>
          <p:nvPr>
            <p:ph idx="1"/>
          </p:nvPr>
        </p:nvGraphicFramePr>
        <p:xfrm>
          <a:off x="228600" y="1179513"/>
          <a:ext cx="8839200" cy="5068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6356" name="Image" r:id="rId4" imgW="11733333" imgH="6730159" progId="">
                  <p:embed/>
                </p:oleObj>
              </mc:Choice>
              <mc:Fallback>
                <p:oleObj name="Image" r:id="rId4" imgW="11733333" imgH="6730159" progId="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1179513"/>
                        <a:ext cx="8839200" cy="50688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6060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Things to remember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/>
              <a:buChar char="•"/>
            </a:pPr>
            <a:r>
              <a:rPr lang="en-US" dirty="0" smtClean="0"/>
              <a:t>Face Detection</a:t>
            </a:r>
          </a:p>
          <a:p>
            <a:pPr>
              <a:buFont typeface="Arial"/>
              <a:buChar char="•"/>
            </a:pPr>
            <a:r>
              <a:rPr lang="en-US" dirty="0" smtClean="0"/>
              <a:t>Face </a:t>
            </a:r>
            <a:r>
              <a:rPr lang="en-US" dirty="0" smtClean="0"/>
              <a:t>Recognition</a:t>
            </a:r>
          </a:p>
          <a:p>
            <a:pPr>
              <a:buFont typeface="Arial"/>
              <a:buChar char="•"/>
            </a:pPr>
            <a:r>
              <a:rPr lang="en-US" dirty="0" smtClean="0"/>
              <a:t>Appearance </a:t>
            </a:r>
            <a:r>
              <a:rPr lang="en-US" dirty="0" smtClean="0"/>
              <a:t>Vector</a:t>
            </a:r>
          </a:p>
          <a:p>
            <a:pPr>
              <a:buFont typeface="Arial"/>
              <a:buChar char="•"/>
            </a:pPr>
            <a:r>
              <a:rPr lang="en-US" dirty="0" smtClean="0"/>
              <a:t>Shape Vector</a:t>
            </a:r>
          </a:p>
          <a:p>
            <a:pPr>
              <a:buFont typeface="Arial"/>
              <a:buChar char="•"/>
            </a:pPr>
            <a:r>
              <a:rPr lang="en-US" dirty="0" smtClean="0"/>
              <a:t>Face Transformation</a:t>
            </a:r>
          </a:p>
          <a:p>
            <a:pPr>
              <a:buFont typeface="Arial"/>
              <a:buChar char="•"/>
            </a:pPr>
            <a:r>
              <a:rPr lang="en-US" dirty="0" smtClean="0"/>
              <a:t>Principal Component Analysis</a:t>
            </a:r>
          </a:p>
          <a:p>
            <a:pPr marL="0" indent="0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272397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CE6E689E-A404-42CC-895A-C0B5F70BD965}" type="slidenum">
              <a:rPr lang="en-US" altLang="en-US"/>
              <a:pPr/>
              <a:t>6</a:t>
            </a:fld>
            <a:endParaRPr lang="en-US" altLang="en-US"/>
          </a:p>
        </p:txBody>
      </p:sp>
      <p:sp>
        <p:nvSpPr>
          <p:cNvPr id="1331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6481" y="1604521"/>
            <a:ext cx="8045280" cy="966240"/>
          </a:xfrm>
          <a:ln/>
        </p:spPr>
        <p:txBody>
          <a:bodyPr/>
          <a:lstStyle/>
          <a:p>
            <a:pPr marL="391686" indent="-293764">
              <a:buSzPct val="45000"/>
              <a:buFont typeface="Wingdings" panose="05000000000000000000" pitchFamily="2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altLang="en-US"/>
              <a:t>Normalize mean and standard deviation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288"/>
          <a:stretch/>
        </p:blipFill>
        <p:spPr bwMode="auto">
          <a:xfrm>
            <a:off x="-381000" y="863232"/>
            <a:ext cx="9326456" cy="34150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78500" y="4824412"/>
            <a:ext cx="1689100" cy="168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3" name="Rectangle 1"/>
          <p:cNvSpPr>
            <a:spLocks noGrp="1" noChangeArrowheads="1"/>
          </p:cNvSpPr>
          <p:nvPr>
            <p:ph type="title"/>
          </p:nvPr>
        </p:nvSpPr>
        <p:spPr>
          <a:xfrm>
            <a:off x="456481" y="273961"/>
            <a:ext cx="8228160" cy="1144800"/>
          </a:xfrm>
          <a:ln/>
        </p:spPr>
        <p:txBody>
          <a:bodyPr vert="horz" wrap="square" lIns="91440" tIns="35202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altLang="en-US" dirty="0" smtClean="0"/>
              <a:t>Train a Filter</a:t>
            </a:r>
            <a:endParaRPr lang="en-US" altLang="en-US" dirty="0"/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3428" y="4708512"/>
            <a:ext cx="2108132" cy="1920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cxnSp>
        <p:nvCxnSpPr>
          <p:cNvPr id="3" name="Straight Arrow Connector 2"/>
          <p:cNvCxnSpPr/>
          <p:nvPr/>
        </p:nvCxnSpPr>
        <p:spPr>
          <a:xfrm>
            <a:off x="4025900" y="5791200"/>
            <a:ext cx="1280160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4025900" y="5126311"/>
            <a:ext cx="10743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SVM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695550632"/>
      </p:ext>
    </p:extLst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Face detection: sliding windows</a:t>
            </a:r>
            <a:endParaRPr lang="en-US" dirty="0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700560" y="1066800"/>
            <a:ext cx="3471332" cy="3231928"/>
            <a:chOff x="6487965" y="4038600"/>
            <a:chExt cx="2209800" cy="2057400"/>
          </a:xfrm>
        </p:grpSpPr>
        <p:pic>
          <p:nvPicPr>
            <p:cNvPr id="8" name="Picture 2" descr="C:\Users\Hoiem\AppData\Local\Temp\wza628\newtest\bttf301.gif"/>
            <p:cNvPicPr>
              <a:picLocks noChangeAspect="1" noChangeArrowheads="1"/>
            </p:cNvPicPr>
            <p:nvPr/>
          </p:nvPicPr>
          <p:blipFill>
            <a:blip r:embed="rId2" cstate="print"/>
            <a:srcRect r="29713"/>
            <a:stretch>
              <a:fillRect/>
            </a:stretch>
          </p:blipFill>
          <p:spPr bwMode="auto">
            <a:xfrm>
              <a:off x="6487965" y="4038600"/>
              <a:ext cx="2209800" cy="2035834"/>
            </a:xfrm>
            <a:prstGeom prst="rect">
              <a:avLst/>
            </a:prstGeom>
            <a:noFill/>
          </p:spPr>
        </p:pic>
        <p:sp>
          <p:nvSpPr>
            <p:cNvPr id="9" name="Rectangle 8"/>
            <p:cNvSpPr/>
            <p:nvPr/>
          </p:nvSpPr>
          <p:spPr>
            <a:xfrm>
              <a:off x="6545504" y="4038600"/>
              <a:ext cx="533400" cy="457200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6697904" y="4191000"/>
              <a:ext cx="533400" cy="457200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8164365" y="5638800"/>
              <a:ext cx="533400" cy="457200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 rot="2137883">
              <a:off x="7543006" y="4849652"/>
              <a:ext cx="363561" cy="3635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 smtClean="0">
                  <a:solidFill>
                    <a:srgbClr val="FF0000"/>
                  </a:solidFill>
                </a:rPr>
                <a:t>…</a:t>
              </a:r>
              <a:endParaRPr lang="en-US" sz="3600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16" name="Picture 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10064" y="1502343"/>
            <a:ext cx="1133736" cy="1133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5780860" y="2918945"/>
            <a:ext cx="25445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Filter/Template</a:t>
            </a:r>
            <a:endParaRPr lang="en-US" sz="2800" dirty="0"/>
          </a:p>
        </p:txBody>
      </p:sp>
      <p:pic>
        <p:nvPicPr>
          <p:cNvPr id="17" name="Picture 2" descr="C:\Users\Hoiem\AppData\Local\Temp\wza628\newtest\bttf301.gif"/>
          <p:cNvPicPr>
            <a:picLocks noChangeAspect="1" noChangeArrowheads="1"/>
          </p:cNvPicPr>
          <p:nvPr/>
        </p:nvPicPr>
        <p:blipFill>
          <a:blip r:embed="rId2" cstate="print"/>
          <a:srcRect r="29713"/>
          <a:stretch>
            <a:fillRect/>
          </a:stretch>
        </p:blipFill>
        <p:spPr bwMode="auto">
          <a:xfrm>
            <a:off x="716093" y="4504252"/>
            <a:ext cx="2300416" cy="2119316"/>
          </a:xfrm>
          <a:prstGeom prst="rect">
            <a:avLst/>
          </a:prstGeom>
          <a:noFill/>
        </p:spPr>
      </p:pic>
      <p:pic>
        <p:nvPicPr>
          <p:cNvPr id="18" name="Picture 2" descr="C:\Users\Hoiem\AppData\Local\Temp\wza628\newtest\bttf301.gif"/>
          <p:cNvPicPr>
            <a:picLocks noChangeAspect="1" noChangeArrowheads="1"/>
          </p:cNvPicPr>
          <p:nvPr/>
        </p:nvPicPr>
        <p:blipFill>
          <a:blip r:embed="rId2" cstate="print"/>
          <a:srcRect r="29713"/>
          <a:stretch>
            <a:fillRect/>
          </a:stretch>
        </p:blipFill>
        <p:spPr bwMode="auto">
          <a:xfrm>
            <a:off x="3257492" y="5168928"/>
            <a:ext cx="1578941" cy="1454639"/>
          </a:xfrm>
          <a:prstGeom prst="rect">
            <a:avLst/>
          </a:prstGeom>
          <a:noFill/>
        </p:spPr>
      </p:pic>
      <p:pic>
        <p:nvPicPr>
          <p:cNvPr id="19" name="Picture 2" descr="C:\Users\Hoiem\AppData\Local\Temp\wza628\newtest\bttf301.gif"/>
          <p:cNvPicPr>
            <a:picLocks noChangeAspect="1" noChangeArrowheads="1"/>
          </p:cNvPicPr>
          <p:nvPr/>
        </p:nvPicPr>
        <p:blipFill>
          <a:blip r:embed="rId2" cstate="print"/>
          <a:srcRect r="29713"/>
          <a:stretch>
            <a:fillRect/>
          </a:stretch>
        </p:blipFill>
        <p:spPr bwMode="auto">
          <a:xfrm>
            <a:off x="5031351" y="5730537"/>
            <a:ext cx="969341" cy="893030"/>
          </a:xfrm>
          <a:prstGeom prst="rect">
            <a:avLst/>
          </a:prstGeom>
          <a:noFill/>
        </p:spPr>
      </p:pic>
      <p:pic>
        <p:nvPicPr>
          <p:cNvPr id="22" name="Picture 2" descr="C:\Users\Hoiem\AppData\Local\Temp\wza628\newtest\bttf301.gif"/>
          <p:cNvPicPr>
            <a:picLocks noChangeAspect="1" noChangeArrowheads="1"/>
          </p:cNvPicPr>
          <p:nvPr/>
        </p:nvPicPr>
        <p:blipFill>
          <a:blip r:embed="rId2" cstate="print"/>
          <a:srcRect r="29713"/>
          <a:stretch>
            <a:fillRect/>
          </a:stretch>
        </p:blipFill>
        <p:spPr bwMode="auto">
          <a:xfrm>
            <a:off x="6195611" y="6083329"/>
            <a:ext cx="586402" cy="540238"/>
          </a:xfrm>
          <a:prstGeom prst="rect">
            <a:avLst/>
          </a:prstGeom>
          <a:noFill/>
        </p:spPr>
      </p:pic>
      <p:pic>
        <p:nvPicPr>
          <p:cNvPr id="24" name="Picture 2" descr="C:\Users\Hoiem\AppData\Local\Temp\wza628\newtest\bttf301.gif"/>
          <p:cNvPicPr>
            <a:picLocks noChangeAspect="1" noChangeArrowheads="1"/>
          </p:cNvPicPr>
          <p:nvPr/>
        </p:nvPicPr>
        <p:blipFill>
          <a:blip r:embed="rId2" cstate="print"/>
          <a:srcRect r="29713"/>
          <a:stretch>
            <a:fillRect/>
          </a:stretch>
        </p:blipFill>
        <p:spPr bwMode="auto">
          <a:xfrm>
            <a:off x="6976932" y="6311929"/>
            <a:ext cx="338268" cy="311638"/>
          </a:xfrm>
          <a:prstGeom prst="rect">
            <a:avLst/>
          </a:prstGeom>
          <a:noFill/>
        </p:spPr>
      </p:pic>
      <p:sp>
        <p:nvSpPr>
          <p:cNvPr id="25" name="TextBox 24"/>
          <p:cNvSpPr txBox="1"/>
          <p:nvPr/>
        </p:nvSpPr>
        <p:spPr>
          <a:xfrm>
            <a:off x="6212173" y="4985045"/>
            <a:ext cx="22060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Multiple scales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2" cstate="print"/>
          <a:srcRect l="3195" r="60067"/>
          <a:stretch>
            <a:fillRect/>
          </a:stretch>
        </p:blipFill>
        <p:spPr bwMode="auto">
          <a:xfrm>
            <a:off x="6248400" y="4267200"/>
            <a:ext cx="1066800" cy="1345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2" cstate="print"/>
          <a:srcRect l="3195" r="60067"/>
          <a:stretch>
            <a:fillRect/>
          </a:stretch>
        </p:blipFill>
        <p:spPr bwMode="auto">
          <a:xfrm>
            <a:off x="7467600" y="4267200"/>
            <a:ext cx="1066800" cy="1345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features?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295400" y="2819400"/>
            <a:ext cx="22365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Exemplars</a:t>
            </a:r>
          </a:p>
          <a:p>
            <a:pPr algn="ctr"/>
            <a:r>
              <a:rPr lang="en-US" dirty="0" smtClean="0"/>
              <a:t>(Sung </a:t>
            </a:r>
            <a:r>
              <a:rPr lang="en-US" dirty="0" err="1" smtClean="0"/>
              <a:t>Poggio</a:t>
            </a:r>
            <a:r>
              <a:rPr lang="en-US" dirty="0" smtClean="0"/>
              <a:t> 1994)</a:t>
            </a:r>
            <a:endParaRPr lang="en-US" dirty="0"/>
          </a:p>
        </p:txBody>
      </p:sp>
      <p:pic>
        <p:nvPicPr>
          <p:cNvPr id="34713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38400" y="1600200"/>
            <a:ext cx="1198536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714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90600" y="1600200"/>
            <a:ext cx="12192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762000" y="5562600"/>
            <a:ext cx="32624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Edge (Wavelet) Pyramids</a:t>
            </a:r>
          </a:p>
          <a:p>
            <a:pPr algn="ctr"/>
            <a:r>
              <a:rPr lang="en-US" dirty="0" smtClean="0"/>
              <a:t>(</a:t>
            </a:r>
            <a:r>
              <a:rPr lang="en-US" dirty="0" err="1" smtClean="0"/>
              <a:t>Schneiderman</a:t>
            </a:r>
            <a:r>
              <a:rPr lang="en-US" dirty="0" smtClean="0"/>
              <a:t> Kanade 1998)</a:t>
            </a:r>
            <a:endParaRPr lang="en-US" dirty="0"/>
          </a:p>
        </p:txBody>
      </p:sp>
      <p:pic>
        <p:nvPicPr>
          <p:cNvPr id="34714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19800" y="1447800"/>
            <a:ext cx="1295400" cy="12790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5170725" y="2743200"/>
            <a:ext cx="31726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Intensity Patterns (with NNs)</a:t>
            </a:r>
          </a:p>
          <a:p>
            <a:pPr algn="ctr"/>
            <a:r>
              <a:rPr lang="en-US" dirty="0" smtClean="0"/>
              <a:t>(</a:t>
            </a:r>
            <a:r>
              <a:rPr lang="en-US" dirty="0" err="1" smtClean="0"/>
              <a:t>Rowely</a:t>
            </a:r>
            <a:r>
              <a:rPr lang="en-US" dirty="0" smtClean="0"/>
              <a:t> </a:t>
            </a:r>
            <a:r>
              <a:rPr lang="en-US" dirty="0" err="1" smtClean="0"/>
              <a:t>Baluja</a:t>
            </a:r>
            <a:r>
              <a:rPr lang="en-US" dirty="0" smtClean="0"/>
              <a:t> Kanade1996)</a:t>
            </a:r>
            <a:endParaRPr lang="en-US" dirty="0"/>
          </a:p>
        </p:txBody>
      </p:sp>
      <p:pic>
        <p:nvPicPr>
          <p:cNvPr id="13" name="Picture 4" descr="wavelet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19200" y="4267200"/>
            <a:ext cx="2286000" cy="12795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2" cstate="print"/>
          <a:srcRect l="3195" r="60067"/>
          <a:stretch>
            <a:fillRect/>
          </a:stretch>
        </p:blipFill>
        <p:spPr bwMode="auto">
          <a:xfrm>
            <a:off x="4953000" y="4267200"/>
            <a:ext cx="1066800" cy="1345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6" name="Group 25"/>
          <p:cNvGrpSpPr/>
          <p:nvPr/>
        </p:nvGrpSpPr>
        <p:grpSpPr>
          <a:xfrm rot="16200000">
            <a:off x="6540982" y="4611538"/>
            <a:ext cx="491705" cy="516148"/>
            <a:chOff x="5105400" y="4648200"/>
            <a:chExt cx="685800" cy="685800"/>
          </a:xfrm>
        </p:grpSpPr>
        <p:sp>
          <p:nvSpPr>
            <p:cNvPr id="21" name="Rectangle 14"/>
            <p:cNvSpPr>
              <a:spLocks noChangeArrowheads="1"/>
            </p:cNvSpPr>
            <p:nvPr/>
          </p:nvSpPr>
          <p:spPr bwMode="auto">
            <a:xfrm>
              <a:off x="5562600" y="4648200"/>
              <a:ext cx="228600" cy="685800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 w="2540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2" name="Rectangle 15"/>
            <p:cNvSpPr>
              <a:spLocks noChangeArrowheads="1"/>
            </p:cNvSpPr>
            <p:nvPr/>
          </p:nvSpPr>
          <p:spPr bwMode="auto">
            <a:xfrm>
              <a:off x="5334000" y="4648200"/>
              <a:ext cx="228600" cy="685800"/>
            </a:xfrm>
            <a:prstGeom prst="rect">
              <a:avLst/>
            </a:prstGeom>
            <a:solidFill>
              <a:schemeClr val="tx1">
                <a:alpha val="65000"/>
              </a:schemeClr>
            </a:solidFill>
            <a:ln w="2540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4" name="Rectangle 17"/>
            <p:cNvSpPr>
              <a:spLocks noChangeArrowheads="1"/>
            </p:cNvSpPr>
            <p:nvPr/>
          </p:nvSpPr>
          <p:spPr bwMode="auto">
            <a:xfrm>
              <a:off x="5105400" y="4648200"/>
              <a:ext cx="228600" cy="685800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 w="2540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7772400" y="4748840"/>
            <a:ext cx="491705" cy="280360"/>
            <a:chOff x="5105400" y="4648200"/>
            <a:chExt cx="685800" cy="685800"/>
          </a:xfrm>
        </p:grpSpPr>
        <p:sp>
          <p:nvSpPr>
            <p:cNvPr id="30" name="Rectangle 14"/>
            <p:cNvSpPr>
              <a:spLocks noChangeArrowheads="1"/>
            </p:cNvSpPr>
            <p:nvPr/>
          </p:nvSpPr>
          <p:spPr bwMode="auto">
            <a:xfrm>
              <a:off x="5562600" y="4648200"/>
              <a:ext cx="228600" cy="685800"/>
            </a:xfrm>
            <a:prstGeom prst="rect">
              <a:avLst/>
            </a:prstGeom>
            <a:solidFill>
              <a:schemeClr val="tx1">
                <a:alpha val="65000"/>
              </a:schemeClr>
            </a:solidFill>
            <a:ln w="2540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1" name="Rectangle 15"/>
            <p:cNvSpPr>
              <a:spLocks noChangeArrowheads="1"/>
            </p:cNvSpPr>
            <p:nvPr/>
          </p:nvSpPr>
          <p:spPr bwMode="auto">
            <a:xfrm>
              <a:off x="5334000" y="4648200"/>
              <a:ext cx="228600" cy="685800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 w="2540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2" name="Rectangle 17"/>
            <p:cNvSpPr>
              <a:spLocks noChangeArrowheads="1"/>
            </p:cNvSpPr>
            <p:nvPr/>
          </p:nvSpPr>
          <p:spPr bwMode="auto">
            <a:xfrm>
              <a:off x="5105400" y="4648200"/>
              <a:ext cx="228600" cy="685800"/>
            </a:xfrm>
            <a:prstGeom prst="rect">
              <a:avLst/>
            </a:prstGeom>
            <a:solidFill>
              <a:schemeClr val="tx1">
                <a:alpha val="65000"/>
              </a:schemeClr>
            </a:solidFill>
            <a:ln w="2540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5836965" y="5562600"/>
            <a:ext cx="21041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 smtClean="0"/>
              <a:t>Haar</a:t>
            </a:r>
            <a:r>
              <a:rPr lang="en-US" dirty="0" smtClean="0"/>
              <a:t> Filters</a:t>
            </a:r>
          </a:p>
          <a:p>
            <a:pPr algn="ctr"/>
            <a:r>
              <a:rPr lang="en-US" dirty="0" smtClean="0"/>
              <a:t>(Viola Jones 2000)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classify?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Many ways</a:t>
            </a:r>
          </a:p>
          <a:p>
            <a:pPr lvl="1"/>
            <a:r>
              <a:rPr lang="en-US" dirty="0" smtClean="0"/>
              <a:t>Neural networks</a:t>
            </a:r>
          </a:p>
          <a:p>
            <a:pPr lvl="1"/>
            <a:r>
              <a:rPr lang="en-US" dirty="0" err="1" smtClean="0"/>
              <a:t>Adaboost</a:t>
            </a:r>
            <a:endParaRPr lang="en-US" dirty="0" smtClean="0"/>
          </a:p>
          <a:p>
            <a:pPr lvl="1"/>
            <a:r>
              <a:rPr lang="en-US" dirty="0" smtClean="0"/>
              <a:t>SVMs</a:t>
            </a:r>
          </a:p>
          <a:p>
            <a:pPr lvl="1"/>
            <a:r>
              <a:rPr lang="en-US" dirty="0" smtClean="0"/>
              <a:t>Nearest neighbor</a:t>
            </a:r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&#10;\pagestyle{empty}&#10;\usepackage{color,amsmath}&#10;\begin{document}&#10;\begin{eqnarray}&#10;\{ \vec{\bf p}_j \}_{j=1...P}&#10;\nonumber&#10;\end{eqnarray}&#10;\end{document}&#10;"/>
  <p:tag name="EXTERNALNAME" val="txp_fig"/>
  <p:tag name="BLEND" val="False"/>
  <p:tag name="TRANSPARENT" val="True"/>
  <p:tag name="KEEPFILES" val="False"/>
  <p:tag name="DEBUGPAUSE" val="False"/>
  <p:tag name="RESOLUTION" val="1200"/>
  <p:tag name="TIMEOUT" val="(none)"/>
  <p:tag name="BOXWIDTH" val="348"/>
  <p:tag name="BOXHEIGHT" val="557"/>
  <p:tag name="BOXFONT" val="10"/>
  <p:tag name="BOXWRAP" val="False"/>
  <p:tag name="WORKAROUNDTRANSPARENCYBUG" val="False"/>
  <p:tag name="BITMAPFORMAT" val="png256"/>
  <p:tag name="DEBUGINTERACTIVE" val="True"/>
  <p:tag name="ORIGWIDTH" val="104"/>
  <p:tag name="PICTUREFILESIZE" val="878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&#10;\pagestyle{empty}&#10;\begin{document}&#10;\begin{eqnarray}&#10;\lambda_j&#10;\nonumber &#10;\end{eqnarray}&#10;\end{document}&#10;"/>
  <p:tag name="EXTERNALNAME" val="txp_fig"/>
  <p:tag name="BLEND" val="False"/>
  <p:tag name="TRANSPARENT" val="True"/>
  <p:tag name="KEEPFILES" val="False"/>
  <p:tag name="DEBUGPAUSE" val="False"/>
  <p:tag name="RESOLUTION" val="1200"/>
  <p:tag name="TIMEOUT" val="(none)"/>
  <p:tag name="BOXWIDTH" val="348"/>
  <p:tag name="BOXHEIGHT" val="557"/>
  <p:tag name="BOXFONT" val="10"/>
  <p:tag name="BOXWRAP" val="False"/>
  <p:tag name="WORKAROUNDTRANSPARENCYBUG" val="False"/>
  <p:tag name="BITMAPFORMAT" val="pngmono"/>
  <p:tag name="DEBUGINTERACTIVE" val="True"/>
  <p:tag name="ORIGWIDTH" val="19"/>
  <p:tag name="PICTUREFILESIZE" val="1471"/>
</p:tagLst>
</file>

<file path=ppt/theme/theme1.xml><?xml version="1.0" encoding="utf-8"?>
<a:theme xmlns:a="http://schemas.openxmlformats.org/drawingml/2006/main" name="Lecture1 - Introduction - CP Fall 2010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Custom Design 2">
      <a:dk1>
        <a:srgbClr val="737373"/>
      </a:dk1>
      <a:lt1>
        <a:srgbClr val="FFFFFF"/>
      </a:lt1>
      <a:dk2>
        <a:srgbClr val="4D59AB"/>
      </a:dk2>
      <a:lt2>
        <a:srgbClr val="FFFFFF"/>
      </a:lt2>
      <a:accent1>
        <a:srgbClr val="8A8F05"/>
      </a:accent1>
      <a:accent2>
        <a:srgbClr val="E0AD12"/>
      </a:accent2>
      <a:accent3>
        <a:srgbClr val="B2B5D2"/>
      </a:accent3>
      <a:accent4>
        <a:srgbClr val="DADADA"/>
      </a:accent4>
      <a:accent5>
        <a:srgbClr val="C4C6AA"/>
      </a:accent5>
      <a:accent6>
        <a:srgbClr val="CB9C0F"/>
      </a:accent6>
      <a:hlink>
        <a:srgbClr val="C27D05"/>
      </a:hlink>
      <a:folHlink>
        <a:srgbClr val="732466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ustom Design 1">
        <a:dk1>
          <a:srgbClr val="000000"/>
        </a:dk1>
        <a:lt1>
          <a:srgbClr val="4D59AB"/>
        </a:lt1>
        <a:dk2>
          <a:srgbClr val="000000"/>
        </a:dk2>
        <a:lt2>
          <a:srgbClr val="737373"/>
        </a:lt2>
        <a:accent1>
          <a:srgbClr val="8A8F05"/>
        </a:accent1>
        <a:accent2>
          <a:srgbClr val="E0AD12"/>
        </a:accent2>
        <a:accent3>
          <a:srgbClr val="B2B5D2"/>
        </a:accent3>
        <a:accent4>
          <a:srgbClr val="000000"/>
        </a:accent4>
        <a:accent5>
          <a:srgbClr val="C4C6AA"/>
        </a:accent5>
        <a:accent6>
          <a:srgbClr val="CB9C0F"/>
        </a:accent6>
        <a:hlink>
          <a:srgbClr val="C27D05"/>
        </a:hlink>
        <a:folHlink>
          <a:srgbClr val="7324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737373"/>
        </a:dk1>
        <a:lt1>
          <a:srgbClr val="FFFFFF"/>
        </a:lt1>
        <a:dk2>
          <a:srgbClr val="4D59AB"/>
        </a:dk2>
        <a:lt2>
          <a:srgbClr val="FFFFFF"/>
        </a:lt2>
        <a:accent1>
          <a:srgbClr val="8A8F05"/>
        </a:accent1>
        <a:accent2>
          <a:srgbClr val="E0AD12"/>
        </a:accent2>
        <a:accent3>
          <a:srgbClr val="B2B5D2"/>
        </a:accent3>
        <a:accent4>
          <a:srgbClr val="DADADA"/>
        </a:accent4>
        <a:accent5>
          <a:srgbClr val="C4C6AA"/>
        </a:accent5>
        <a:accent6>
          <a:srgbClr val="CB9C0F"/>
        </a:accent6>
        <a:hlink>
          <a:srgbClr val="C27D05"/>
        </a:hlink>
        <a:folHlink>
          <a:srgbClr val="7324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Lecture1 - Introduction - CP Fall 2010</Template>
  <TotalTime>21539</TotalTime>
  <Words>1047</Words>
  <Application>Microsoft Office PowerPoint</Application>
  <PresentationFormat>On-screen Show (4:3)</PresentationFormat>
  <Paragraphs>298</Paragraphs>
  <Slides>54</Slides>
  <Notes>28</Notes>
  <HiddenSlides>1</HiddenSlides>
  <MMClips>3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54</vt:i4>
      </vt:variant>
    </vt:vector>
  </HeadingPairs>
  <TitlesOfParts>
    <vt:vector size="66" baseType="lpstr">
      <vt:lpstr>新細明體</vt:lpstr>
      <vt:lpstr>宋体</vt:lpstr>
      <vt:lpstr>AR PL KaitiM GB</vt:lpstr>
      <vt:lpstr>Arial</vt:lpstr>
      <vt:lpstr>Calibri</vt:lpstr>
      <vt:lpstr>Courier</vt:lpstr>
      <vt:lpstr>Times New Roman</vt:lpstr>
      <vt:lpstr>Wingdings</vt:lpstr>
      <vt:lpstr>Lecture1 - Introduction - CP Fall 2010</vt:lpstr>
      <vt:lpstr>Custom Design</vt:lpstr>
      <vt:lpstr>Image</vt:lpstr>
      <vt:lpstr>Equation</vt:lpstr>
      <vt:lpstr>Understanding Faces</vt:lpstr>
      <vt:lpstr>Face detection and recognition</vt:lpstr>
      <vt:lpstr>Applications of Face Recognition</vt:lpstr>
      <vt:lpstr>Face Detection</vt:lpstr>
      <vt:lpstr>How to find faces anywhere in an image?</vt:lpstr>
      <vt:lpstr>Train a Filter</vt:lpstr>
      <vt:lpstr>Face detection: sliding windows</vt:lpstr>
      <vt:lpstr>What features?</vt:lpstr>
      <vt:lpstr>How to classify?</vt:lpstr>
      <vt:lpstr>What makes face detection hard?</vt:lpstr>
      <vt:lpstr>What makes face detection hard?</vt:lpstr>
      <vt:lpstr>What makes face detection hard?</vt:lpstr>
      <vt:lpstr>What makes face detection hard?</vt:lpstr>
      <vt:lpstr>Consumer application: iPhoto 2009</vt:lpstr>
      <vt:lpstr>Consumer application: iPhoto 2009</vt:lpstr>
      <vt:lpstr>Face Recognition</vt:lpstr>
      <vt:lpstr>Face recognition</vt:lpstr>
      <vt:lpstr>Simple technique</vt:lpstr>
      <vt:lpstr>DeepFace</vt:lpstr>
      <vt:lpstr>Morphing and Alignment</vt:lpstr>
      <vt:lpstr>PowerPoint Presentation</vt:lpstr>
      <vt:lpstr>How do we average faces?</vt:lpstr>
      <vt:lpstr>Morphing </vt:lpstr>
      <vt:lpstr>Cross-Dissolve vs. Morphing</vt:lpstr>
      <vt:lpstr>PowerPoint Presentation</vt:lpstr>
      <vt:lpstr>PowerPoint Presentation</vt:lpstr>
      <vt:lpstr>Average of multiple Face</vt:lpstr>
      <vt:lpstr>Appearance Vectors vs. Shape Vectors</vt:lpstr>
      <vt:lpstr>Average Men of the world</vt:lpstr>
      <vt:lpstr>Average Women of the world</vt:lpstr>
      <vt:lpstr>Subpopulation means</vt:lpstr>
      <vt:lpstr>Eigen-face</vt:lpstr>
      <vt:lpstr>Eigenfaces example</vt:lpstr>
      <vt:lpstr>PCA</vt:lpstr>
      <vt:lpstr>Principal Component Analysis</vt:lpstr>
      <vt:lpstr>PCA in MATLAB</vt:lpstr>
      <vt:lpstr>Principal Component Analysis</vt:lpstr>
      <vt:lpstr>Eigenfaces example</vt:lpstr>
      <vt:lpstr>Face Space</vt:lpstr>
      <vt:lpstr>Limitations</vt:lpstr>
      <vt:lpstr>Use Shape information</vt:lpstr>
      <vt:lpstr>First 3 Shape Basis</vt:lpstr>
      <vt:lpstr>Manipulating faces</vt:lpstr>
      <vt:lpstr>Manipulating faces</vt:lpstr>
      <vt:lpstr>Psychological Attributes</vt:lpstr>
      <vt:lpstr>Human Perception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Which face is more attractive?</vt:lpstr>
      <vt:lpstr>System Overview</vt:lpstr>
      <vt:lpstr>Things to remember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Computational Photography CS498dwh</dc:title>
  <dc:creator>Derek Hoiem</dc:creator>
  <cp:lastModifiedBy>Sadeghi, Mohammad Amin</cp:lastModifiedBy>
  <cp:revision>81</cp:revision>
  <dcterms:created xsi:type="dcterms:W3CDTF">2010-08-30T03:58:01Z</dcterms:created>
  <dcterms:modified xsi:type="dcterms:W3CDTF">2014-12-02T16:49:59Z</dcterms:modified>
</cp:coreProperties>
</file>