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5"/>
  </p:notesMasterIdLst>
  <p:sldIdLst>
    <p:sldId id="581" r:id="rId2"/>
    <p:sldId id="641" r:id="rId3"/>
    <p:sldId id="582" r:id="rId4"/>
    <p:sldId id="609" r:id="rId5"/>
    <p:sldId id="608" r:id="rId6"/>
    <p:sldId id="610" r:id="rId7"/>
    <p:sldId id="613" r:id="rId8"/>
    <p:sldId id="642" r:id="rId9"/>
    <p:sldId id="615" r:id="rId10"/>
    <p:sldId id="616" r:id="rId11"/>
    <p:sldId id="618" r:id="rId12"/>
    <p:sldId id="619" r:id="rId13"/>
    <p:sldId id="620" r:id="rId14"/>
    <p:sldId id="623" r:id="rId15"/>
    <p:sldId id="622" r:id="rId16"/>
    <p:sldId id="621" r:id="rId17"/>
    <p:sldId id="586" r:id="rId18"/>
    <p:sldId id="647" r:id="rId19"/>
    <p:sldId id="587" r:id="rId20"/>
    <p:sldId id="589" r:id="rId21"/>
    <p:sldId id="591" r:id="rId22"/>
    <p:sldId id="593" r:id="rId23"/>
    <p:sldId id="592" r:id="rId24"/>
    <p:sldId id="595" r:id="rId25"/>
    <p:sldId id="596" r:id="rId26"/>
    <p:sldId id="594" r:id="rId27"/>
    <p:sldId id="597" r:id="rId28"/>
    <p:sldId id="598" r:id="rId29"/>
    <p:sldId id="599" r:id="rId30"/>
    <p:sldId id="600" r:id="rId31"/>
    <p:sldId id="601" r:id="rId32"/>
    <p:sldId id="602" r:id="rId33"/>
    <p:sldId id="651" r:id="rId34"/>
    <p:sldId id="650" r:id="rId35"/>
    <p:sldId id="603" r:id="rId36"/>
    <p:sldId id="645" r:id="rId37"/>
    <p:sldId id="649" r:id="rId38"/>
    <p:sldId id="605" r:id="rId39"/>
    <p:sldId id="606" r:id="rId40"/>
    <p:sldId id="607" r:id="rId41"/>
    <p:sldId id="643" r:id="rId42"/>
    <p:sldId id="644" r:id="rId43"/>
    <p:sldId id="652" r:id="rId44"/>
    <p:sldId id="653" r:id="rId45"/>
    <p:sldId id="646" r:id="rId46"/>
    <p:sldId id="624" r:id="rId47"/>
    <p:sldId id="625" r:id="rId48"/>
    <p:sldId id="626" r:id="rId49"/>
    <p:sldId id="627" r:id="rId50"/>
    <p:sldId id="630" r:id="rId51"/>
    <p:sldId id="629" r:id="rId52"/>
    <p:sldId id="628" r:id="rId53"/>
    <p:sldId id="631" r:id="rId54"/>
    <p:sldId id="632" r:id="rId55"/>
    <p:sldId id="633" r:id="rId56"/>
    <p:sldId id="634" r:id="rId57"/>
    <p:sldId id="635" r:id="rId58"/>
    <p:sldId id="636" r:id="rId59"/>
    <p:sldId id="637" r:id="rId60"/>
    <p:sldId id="638" r:id="rId61"/>
    <p:sldId id="639" r:id="rId62"/>
    <p:sldId id="640" r:id="rId63"/>
    <p:sldId id="648"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CC00"/>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8" autoAdjust="0"/>
    <p:restoredTop sz="80080" autoAdjust="0"/>
  </p:normalViewPr>
  <p:slideViewPr>
    <p:cSldViewPr>
      <p:cViewPr varScale="1">
        <p:scale>
          <a:sx n="52" d="100"/>
          <a:sy n="52" d="100"/>
        </p:scale>
        <p:origin x="8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B0CD970-CD09-4724-822C-C586AC9A7F99}" type="datetimeFigureOut">
              <a:rPr lang="en-US"/>
              <a:pPr>
                <a:defRPr/>
              </a:pPr>
              <a:t>11/10/2014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74F91C9-C3D1-4588-B28B-EA1D20341342}" type="slidenum">
              <a:rPr lang="en-US"/>
              <a:pPr>
                <a:defRPr/>
              </a:pPr>
              <a:t>‹#›</a:t>
            </a:fld>
            <a:endParaRPr lang="en-US"/>
          </a:p>
        </p:txBody>
      </p:sp>
    </p:spTree>
    <p:extLst>
      <p:ext uri="{BB962C8B-B14F-4D97-AF65-F5344CB8AC3E}">
        <p14:creationId xmlns:p14="http://schemas.microsoft.com/office/powerpoint/2010/main" val="796425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318827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5</a:t>
            </a:fld>
            <a:endParaRPr lang="en-US"/>
          </a:p>
        </p:txBody>
      </p:sp>
    </p:spTree>
    <p:extLst>
      <p:ext uri="{BB962C8B-B14F-4D97-AF65-F5344CB8AC3E}">
        <p14:creationId xmlns:p14="http://schemas.microsoft.com/office/powerpoint/2010/main" val="161991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35</a:t>
            </a:fld>
            <a:endParaRPr lang="en-US"/>
          </a:p>
        </p:txBody>
      </p:sp>
    </p:spTree>
    <p:extLst>
      <p:ext uri="{BB962C8B-B14F-4D97-AF65-F5344CB8AC3E}">
        <p14:creationId xmlns:p14="http://schemas.microsoft.com/office/powerpoint/2010/main" val="174558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56</a:t>
            </a:fld>
            <a:endParaRPr lang="en-US"/>
          </a:p>
        </p:txBody>
      </p:sp>
    </p:spTree>
    <p:extLst>
      <p:ext uri="{BB962C8B-B14F-4D97-AF65-F5344CB8AC3E}">
        <p14:creationId xmlns:p14="http://schemas.microsoft.com/office/powerpoint/2010/main" val="2594630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3FE1A1-AAA6-447A-9146-FB008EAC9470}" type="datetimeFigureOut">
              <a:rPr lang="en-US">
                <a:solidFill>
                  <a:prstClr val="black">
                    <a:tint val="75000"/>
                  </a:prstClr>
                </a:solidFill>
              </a:rPr>
              <a:pPr>
                <a:defRPr/>
              </a:pPr>
              <a:t>11/10/2014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AAC5D9-4D02-4355-9F81-DAACC891245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DA6644-E7CB-4198-83B0-E187ABEED2DB}" type="datetimeFigureOut">
              <a:rPr lang="en-US">
                <a:solidFill>
                  <a:prstClr val="black">
                    <a:tint val="75000"/>
                  </a:prstClr>
                </a:solidFill>
              </a:rPr>
              <a:pPr>
                <a:defRPr/>
              </a:pPr>
              <a:t>11/10/2014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4C39D-E774-4CE2-AD63-30B8EC54B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459957-F88E-489E-883F-66C83F50371F}" type="datetimeFigureOut">
              <a:rPr lang="en-US">
                <a:solidFill>
                  <a:prstClr val="black">
                    <a:tint val="75000"/>
                  </a:prstClr>
                </a:solidFill>
              </a:rPr>
              <a:pPr>
                <a:defRPr/>
              </a:pPr>
              <a:t>11/10/2014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153CE7-5EAA-437E-987A-20949CA3E0C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714353C-F3C6-4085-8161-4F43B3B80014}" type="datetimeFigureOut">
              <a:rPr lang="en-US">
                <a:solidFill>
                  <a:prstClr val="black">
                    <a:tint val="75000"/>
                  </a:prstClr>
                </a:solidFill>
              </a:rPr>
              <a:pPr>
                <a:defRPr/>
              </a:pPr>
              <a:t>11/10/2014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D8E536-C3BC-4AF8-BDAE-990257F1A0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06122DC-D15F-4E63-B794-47EEDD81945E}" type="datetimeFigureOut">
              <a:rPr lang="en-US">
                <a:solidFill>
                  <a:prstClr val="black">
                    <a:tint val="75000"/>
                  </a:prstClr>
                </a:solidFill>
              </a:rPr>
              <a:pPr>
                <a:defRPr/>
              </a:pPr>
              <a:t>11/10/2014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00F70D-592C-461E-A451-2ECB186765F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547DF20-6B62-42FD-BBE2-D601524C8725}" type="datetimeFigureOut">
              <a:rPr lang="en-US">
                <a:solidFill>
                  <a:prstClr val="black">
                    <a:tint val="75000"/>
                  </a:prstClr>
                </a:solidFill>
              </a:rPr>
              <a:pPr>
                <a:defRPr/>
              </a:pPr>
              <a:t>11/10/2014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7F32F3-42F6-4BCC-A530-FA9ABF4AB6E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A64D6A9-7EEC-4663-A64E-97BE8D07D67E}" type="datetimeFigureOut">
              <a:rPr lang="en-US">
                <a:solidFill>
                  <a:prstClr val="black">
                    <a:tint val="75000"/>
                  </a:prstClr>
                </a:solidFill>
              </a:rPr>
              <a:pPr>
                <a:defRPr/>
              </a:pPr>
              <a:t>11/10/2014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1AB79-448B-4A22-B124-8CD52AE943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0D26700-0B26-4B62-A23E-7B345285D2A4}" type="datetimeFigureOut">
              <a:rPr lang="en-US">
                <a:solidFill>
                  <a:prstClr val="black">
                    <a:tint val="75000"/>
                  </a:prstClr>
                </a:solidFill>
              </a:rPr>
              <a:pPr>
                <a:defRPr/>
              </a:pPr>
              <a:t>11/10/2014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9A8285D-4628-4143-ABC7-15BC7EFC2EA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A018B7-AB9D-432C-9FFB-AF3C912570DB}" type="datetimeFigureOut">
              <a:rPr lang="en-US">
                <a:solidFill>
                  <a:prstClr val="black">
                    <a:tint val="75000"/>
                  </a:prstClr>
                </a:solidFill>
              </a:rPr>
              <a:pPr>
                <a:defRPr/>
              </a:pPr>
              <a:t>11/10/2014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98FF512-A535-4841-A8E3-7EA728EAFD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109491-8924-47B8-A3F4-89E9093C0498}" type="datetimeFigureOut">
              <a:rPr lang="en-US">
                <a:solidFill>
                  <a:prstClr val="black">
                    <a:tint val="75000"/>
                  </a:prstClr>
                </a:solidFill>
              </a:rPr>
              <a:pPr>
                <a:defRPr/>
              </a:pPr>
              <a:t>11/10/2014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F5855C-4D77-44B0-9385-CA251612F0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CC2CE9-B325-4CB4-804D-AEF05B13FCB5}" type="datetimeFigureOut">
              <a:rPr lang="en-US">
                <a:solidFill>
                  <a:prstClr val="black">
                    <a:tint val="75000"/>
                  </a:prstClr>
                </a:solidFill>
              </a:rPr>
              <a:pPr>
                <a:defRPr/>
              </a:pPr>
              <a:t>11/10/2014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53F802-CDCB-4EA6-8A17-12F0E9CED9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C9578BF-A6EC-4EA9-9C25-5BCD69A3C80A}" type="datetimeFigureOut">
              <a:rPr lang="en-US">
                <a:solidFill>
                  <a:prstClr val="black">
                    <a:tint val="75000"/>
                  </a:prstClr>
                </a:solidFill>
              </a:rPr>
              <a:pPr>
                <a:defRPr/>
              </a:pPr>
              <a:t>11/10/2014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9AAC96C-50B8-4C85-A244-73E2179D978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flickr.com/photos/kjmeow/2320759046/" TargetMode="External"/><Relationship Id="rId5" Type="http://schemas.openxmlformats.org/officeDocument/2006/relationships/image" Target="../media/image2.jpeg"/><Relationship Id="rId4" Type="http://schemas.openxmlformats.org/officeDocument/2006/relationships/hyperlink" Target="http://raph.com/3dartists/artgallery/artistPage?aid=64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fourandsix.com/photo-tampering-history/"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area.autodesk.com/fakeorfoto/"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www.raph.com/" TargetMode="External"/><Relationship Id="rId2" Type="http://schemas.openxmlformats.org/officeDocument/2006/relationships/hyperlink" Target="http://www.freefoto.com/" TargetMode="External"/><Relationship Id="rId1" Type="http://schemas.openxmlformats.org/officeDocument/2006/relationships/slideLayout" Target="../slideLayouts/slideLayout2.xml"/><Relationship Id="rId4" Type="http://schemas.openxmlformats.org/officeDocument/2006/relationships/hyperlink" Target="http://www.irtc.org/irt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7924800" y="87313"/>
            <a:ext cx="1048107" cy="369332"/>
          </a:xfrm>
          <a:prstGeom prst="rect">
            <a:avLst/>
          </a:prstGeom>
          <a:noFill/>
          <a:ln w="9525">
            <a:noFill/>
            <a:miter lim="800000"/>
            <a:headEnd/>
            <a:tailEnd/>
          </a:ln>
        </p:spPr>
        <p:txBody>
          <a:bodyPr wrap="none">
            <a:spAutoFit/>
          </a:bodyPr>
          <a:lstStyle/>
          <a:p>
            <a:r>
              <a:rPr lang="en-US" dirty="0" smtClean="0">
                <a:solidFill>
                  <a:prstClr val="black"/>
                </a:solidFill>
              </a:rPr>
              <a:t>11/11/14</a:t>
            </a:r>
            <a:endParaRPr lang="en-US" dirty="0">
              <a:solidFill>
                <a:prstClr val="black"/>
              </a:solidFill>
            </a:endParaRPr>
          </a:p>
        </p:txBody>
      </p:sp>
      <p:sp>
        <p:nvSpPr>
          <p:cNvPr id="8" name="Title 1"/>
          <p:cNvSpPr txBox="1">
            <a:spLocks/>
          </p:cNvSpPr>
          <p:nvPr/>
        </p:nvSpPr>
        <p:spPr bwMode="auto">
          <a:xfrm>
            <a:off x="1524000" y="0"/>
            <a:ext cx="6096000" cy="9906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a:bodyPr>
          <a:lstStyle/>
          <a:p>
            <a:pPr algn="ctr">
              <a:defRPr/>
            </a:pPr>
            <a:r>
              <a:rPr lang="en-US" sz="4000" dirty="0" smtClean="0">
                <a:solidFill>
                  <a:prstClr val="black"/>
                </a:solidFill>
                <a:latin typeface="Calibri"/>
              </a:rPr>
              <a:t>Detecting Fakes</a:t>
            </a:r>
          </a:p>
        </p:txBody>
      </p:sp>
      <p:sp>
        <p:nvSpPr>
          <p:cNvPr id="9" name="Subtitle 2"/>
          <p:cNvSpPr txBox="1">
            <a:spLocks/>
          </p:cNvSpPr>
          <p:nvPr/>
        </p:nvSpPr>
        <p:spPr bwMode="auto">
          <a:xfrm>
            <a:off x="1981200" y="5791200"/>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Font typeface="Arial" charset="0"/>
              <a:buNone/>
              <a:defRPr/>
            </a:pPr>
            <a:r>
              <a:rPr lang="en-US" sz="2800" dirty="0" smtClean="0">
                <a:solidFill>
                  <a:prstClr val="black"/>
                </a:solidFill>
                <a:latin typeface="Calibri"/>
              </a:rPr>
              <a:t>Computational Photography</a:t>
            </a:r>
          </a:p>
          <a:p>
            <a:pPr algn="ctr">
              <a:spcBef>
                <a:spcPct val="20000"/>
              </a:spcBef>
              <a:buFont typeface="Arial" charset="0"/>
              <a:buNone/>
              <a:defRPr/>
            </a:pPr>
            <a:r>
              <a:rPr lang="en-US" sz="2800" dirty="0" smtClean="0">
                <a:solidFill>
                  <a:prstClr val="black"/>
                </a:solidFill>
                <a:latin typeface="Calibri"/>
              </a:rPr>
              <a:t>Derek Hoiem, University of Illinois</a:t>
            </a:r>
          </a:p>
        </p:txBody>
      </p:sp>
      <p:pic>
        <p:nvPicPr>
          <p:cNvPr id="932866" name="Picture 2" descr="http://raph.com/3dartists/artgallery/6604.jpg"/>
          <p:cNvPicPr>
            <a:picLocks noChangeAspect="1" noChangeArrowheads="1"/>
          </p:cNvPicPr>
          <p:nvPr/>
        </p:nvPicPr>
        <p:blipFill>
          <a:blip r:embed="rId3" cstate="print"/>
          <a:srcRect/>
          <a:stretch>
            <a:fillRect/>
          </a:stretch>
        </p:blipFill>
        <p:spPr bwMode="auto">
          <a:xfrm>
            <a:off x="838200" y="1219200"/>
            <a:ext cx="3088957" cy="4153220"/>
          </a:xfrm>
          <a:prstGeom prst="rect">
            <a:avLst/>
          </a:prstGeom>
          <a:noFill/>
        </p:spPr>
      </p:pic>
      <p:sp>
        <p:nvSpPr>
          <p:cNvPr id="11" name="TextBox 10"/>
          <p:cNvSpPr txBox="1"/>
          <p:nvPr/>
        </p:nvSpPr>
        <p:spPr>
          <a:xfrm>
            <a:off x="457200" y="5345668"/>
            <a:ext cx="3724096" cy="369332"/>
          </a:xfrm>
          <a:prstGeom prst="rect">
            <a:avLst/>
          </a:prstGeom>
          <a:noFill/>
        </p:spPr>
        <p:txBody>
          <a:bodyPr wrap="none" rtlCol="0">
            <a:spAutoFit/>
          </a:bodyPr>
          <a:lstStyle/>
          <a:p>
            <a:r>
              <a:rPr lang="en-US" dirty="0" smtClean="0"/>
              <a:t>Bernadette by </a:t>
            </a:r>
            <a:r>
              <a:rPr lang="en-US" dirty="0" smtClean="0">
                <a:hlinkClick r:id="rId4"/>
              </a:rPr>
              <a:t>Stephen </a:t>
            </a:r>
            <a:r>
              <a:rPr lang="en-US" dirty="0" err="1" smtClean="0">
                <a:hlinkClick r:id="rId4"/>
              </a:rPr>
              <a:t>Molyneaux</a:t>
            </a:r>
            <a:endParaRPr lang="en-US" dirty="0" smtClean="0"/>
          </a:p>
        </p:txBody>
      </p:sp>
      <p:pic>
        <p:nvPicPr>
          <p:cNvPr id="932868" name="Picture 4" descr="http://farm3.static.flickr.com/2103/2320759046_81b10be405.jpg"/>
          <p:cNvPicPr>
            <a:picLocks noChangeAspect="1" noChangeArrowheads="1"/>
          </p:cNvPicPr>
          <p:nvPr/>
        </p:nvPicPr>
        <p:blipFill>
          <a:blip r:embed="rId5" cstate="print"/>
          <a:srcRect l="11267" r="7989"/>
          <a:stretch>
            <a:fillRect/>
          </a:stretch>
        </p:blipFill>
        <p:spPr bwMode="auto">
          <a:xfrm>
            <a:off x="4724400" y="1752600"/>
            <a:ext cx="3822700" cy="3200400"/>
          </a:xfrm>
          <a:prstGeom prst="rect">
            <a:avLst/>
          </a:prstGeom>
          <a:noFill/>
        </p:spPr>
      </p:pic>
      <p:sp>
        <p:nvSpPr>
          <p:cNvPr id="12" name="TextBox 11"/>
          <p:cNvSpPr txBox="1"/>
          <p:nvPr/>
        </p:nvSpPr>
        <p:spPr>
          <a:xfrm>
            <a:off x="4343400" y="4953000"/>
            <a:ext cx="4800600" cy="646331"/>
          </a:xfrm>
          <a:prstGeom prst="rect">
            <a:avLst/>
          </a:prstGeom>
          <a:noFill/>
        </p:spPr>
        <p:txBody>
          <a:bodyPr wrap="square" rtlCol="0">
            <a:spAutoFit/>
          </a:bodyPr>
          <a:lstStyle/>
          <a:p>
            <a:r>
              <a:rPr lang="en-US" dirty="0" smtClean="0">
                <a:hlinkClick r:id="rId6"/>
              </a:rPr>
              <a:t>http://www.flickr.com/photos/kjmeow/2320759046/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98.8% test accuracy on real images</a:t>
            </a:r>
          </a:p>
          <a:p>
            <a:r>
              <a:rPr lang="en-US" dirty="0" smtClean="0"/>
              <a:t>66.8% test accuracy on fake images</a:t>
            </a:r>
          </a:p>
          <a:p>
            <a:r>
              <a:rPr lang="en-US" dirty="0" smtClean="0"/>
              <a:t>10/14 on fakeorfoto.com</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Fake-or-photo.com: Correct</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099778" name="Picture 2"/>
          <p:cNvPicPr>
            <a:picLocks noChangeAspect="1" noChangeArrowheads="1"/>
          </p:cNvPicPr>
          <p:nvPr/>
        </p:nvPicPr>
        <p:blipFill>
          <a:blip r:embed="rId2" cstate="print"/>
          <a:srcRect/>
          <a:stretch>
            <a:fillRect/>
          </a:stretch>
        </p:blipFill>
        <p:spPr bwMode="auto">
          <a:xfrm>
            <a:off x="381000" y="2362200"/>
            <a:ext cx="8421687" cy="2254250"/>
          </a:xfrm>
          <a:prstGeom prst="rect">
            <a:avLst/>
          </a:prstGeom>
          <a:noFill/>
          <a:ln w="9525">
            <a:noFill/>
            <a:miter lim="800000"/>
            <a:headEnd/>
            <a:tailEnd/>
          </a:ln>
        </p:spPr>
      </p:pic>
      <p:sp>
        <p:nvSpPr>
          <p:cNvPr id="6" name="TextBox 5"/>
          <p:cNvSpPr txBox="1"/>
          <p:nvPr/>
        </p:nvSpPr>
        <p:spPr>
          <a:xfrm>
            <a:off x="381000" y="1981200"/>
            <a:ext cx="1447800" cy="369332"/>
          </a:xfrm>
          <a:prstGeom prst="rect">
            <a:avLst/>
          </a:prstGeom>
          <a:noFill/>
        </p:spPr>
        <p:txBody>
          <a:bodyPr wrap="square" rtlCol="0">
            <a:spAutoFit/>
          </a:bodyPr>
          <a:lstStyle/>
          <a:p>
            <a:r>
              <a:rPr lang="en-US" dirty="0" smtClean="0"/>
              <a:t>Real Photos</a:t>
            </a:r>
            <a:endParaRPr lang="en-US" dirty="0"/>
          </a:p>
        </p:txBody>
      </p:sp>
      <p:sp>
        <p:nvSpPr>
          <p:cNvPr id="7" name="TextBox 6"/>
          <p:cNvSpPr txBox="1"/>
          <p:nvPr/>
        </p:nvSpPr>
        <p:spPr>
          <a:xfrm>
            <a:off x="381000" y="4648200"/>
            <a:ext cx="1447800" cy="369332"/>
          </a:xfrm>
          <a:prstGeom prst="rect">
            <a:avLst/>
          </a:prstGeom>
          <a:noFill/>
        </p:spPr>
        <p:txBody>
          <a:bodyPr wrap="square" rtlCol="0">
            <a:spAutoFit/>
          </a:bodyPr>
          <a:lstStyle/>
          <a:p>
            <a:r>
              <a:rPr lang="en-US" dirty="0" smtClean="0"/>
              <a:t>CG</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0803" name="Picture 3"/>
          <p:cNvPicPr>
            <a:picLocks noChangeAspect="1" noChangeArrowheads="1"/>
          </p:cNvPicPr>
          <p:nvPr/>
        </p:nvPicPr>
        <p:blipFill>
          <a:blip r:embed="rId2" cstate="print"/>
          <a:srcRect/>
          <a:stretch>
            <a:fillRect/>
          </a:stretch>
        </p:blipFill>
        <p:spPr bwMode="auto">
          <a:xfrm>
            <a:off x="457200" y="3733800"/>
            <a:ext cx="4019550" cy="14192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Fake-or-photo.com: Wrong</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
        <p:nvSpPr>
          <p:cNvPr id="6" name="TextBox 5"/>
          <p:cNvSpPr txBox="1"/>
          <p:nvPr/>
        </p:nvSpPr>
        <p:spPr>
          <a:xfrm>
            <a:off x="381000" y="1981200"/>
            <a:ext cx="4724400" cy="369332"/>
          </a:xfrm>
          <a:prstGeom prst="rect">
            <a:avLst/>
          </a:prstGeom>
          <a:noFill/>
        </p:spPr>
        <p:txBody>
          <a:bodyPr wrap="square" rtlCol="0">
            <a:spAutoFit/>
          </a:bodyPr>
          <a:lstStyle/>
          <a:p>
            <a:r>
              <a:rPr lang="en-US" dirty="0" smtClean="0"/>
              <a:t>Real photos misclassified as CG</a:t>
            </a:r>
            <a:endParaRPr lang="en-US" dirty="0"/>
          </a:p>
        </p:txBody>
      </p:sp>
      <p:sp>
        <p:nvSpPr>
          <p:cNvPr id="7" name="TextBox 6"/>
          <p:cNvSpPr txBox="1"/>
          <p:nvPr/>
        </p:nvSpPr>
        <p:spPr>
          <a:xfrm>
            <a:off x="457200" y="5105400"/>
            <a:ext cx="3581400" cy="369332"/>
          </a:xfrm>
          <a:prstGeom prst="rect">
            <a:avLst/>
          </a:prstGeom>
          <a:noFill/>
        </p:spPr>
        <p:txBody>
          <a:bodyPr wrap="square" rtlCol="0">
            <a:spAutoFit/>
          </a:bodyPr>
          <a:lstStyle/>
          <a:p>
            <a:r>
              <a:rPr lang="en-US" dirty="0" smtClean="0"/>
              <a:t>CG misclassified as real photos</a:t>
            </a:r>
            <a:endParaRPr lang="en-US" dirty="0"/>
          </a:p>
        </p:txBody>
      </p:sp>
      <p:pic>
        <p:nvPicPr>
          <p:cNvPr id="1100802" name="Picture 2"/>
          <p:cNvPicPr>
            <a:picLocks noChangeAspect="1" noChangeArrowheads="1"/>
          </p:cNvPicPr>
          <p:nvPr/>
        </p:nvPicPr>
        <p:blipFill>
          <a:blip r:embed="rId3" cstate="print"/>
          <a:srcRect/>
          <a:stretch>
            <a:fillRect/>
          </a:stretch>
        </p:blipFill>
        <p:spPr bwMode="auto">
          <a:xfrm>
            <a:off x="381000" y="2286000"/>
            <a:ext cx="4095750" cy="135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Fakes, confidently labeled as fake</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2066" name="Picture 2"/>
          <p:cNvPicPr>
            <a:picLocks noChangeAspect="1" noChangeArrowheads="1"/>
          </p:cNvPicPr>
          <p:nvPr/>
        </p:nvPicPr>
        <p:blipFill>
          <a:blip r:embed="rId2" cstate="print"/>
          <a:srcRect/>
          <a:stretch>
            <a:fillRect/>
          </a:stretch>
        </p:blipFill>
        <p:spPr bwMode="auto">
          <a:xfrm>
            <a:off x="228600" y="2362200"/>
            <a:ext cx="8410575"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 images thought to be real</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5138" name="Picture 2"/>
          <p:cNvPicPr>
            <a:picLocks noChangeAspect="1" noChangeArrowheads="1"/>
          </p:cNvPicPr>
          <p:nvPr/>
        </p:nvPicPr>
        <p:blipFill>
          <a:blip r:embed="rId2" cstate="print"/>
          <a:srcRect/>
          <a:stretch>
            <a:fillRect/>
          </a:stretch>
        </p:blipFill>
        <p:spPr bwMode="auto">
          <a:xfrm>
            <a:off x="381000" y="2133600"/>
            <a:ext cx="8410575" cy="287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Real photographs, confidently labeled as real</a:t>
            </a:r>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4114" name="Picture 2"/>
          <p:cNvPicPr>
            <a:picLocks noChangeAspect="1" noChangeArrowheads="1"/>
          </p:cNvPicPr>
          <p:nvPr/>
        </p:nvPicPr>
        <p:blipFill>
          <a:blip r:embed="rId2" cstate="print"/>
          <a:srcRect/>
          <a:stretch>
            <a:fillRect/>
          </a:stretch>
        </p:blipFill>
        <p:spPr bwMode="auto">
          <a:xfrm>
            <a:off x="304800" y="2286000"/>
            <a:ext cx="8448675" cy="291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Real photos, incorrectly thought to be fake</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3090" name="Picture 2"/>
          <p:cNvPicPr>
            <a:picLocks noChangeAspect="1" noChangeArrowheads="1"/>
          </p:cNvPicPr>
          <p:nvPr/>
        </p:nvPicPr>
        <p:blipFill>
          <a:blip r:embed="rId2" cstate="print"/>
          <a:srcRect/>
          <a:stretch>
            <a:fillRect/>
          </a:stretch>
        </p:blipFill>
        <p:spPr bwMode="auto">
          <a:xfrm>
            <a:off x="647700" y="2438400"/>
            <a:ext cx="84963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Detecting Forgery -- Why It Matters: Trust</a:t>
            </a:r>
            <a:endParaRPr lang="en-US" dirty="0"/>
          </a:p>
        </p:txBody>
      </p:sp>
      <p:pic>
        <p:nvPicPr>
          <p:cNvPr id="1071106" name="Picture 2" descr="http://www.cs.dartmouth.edu/farid/research/digitaltampering/lincoln1+2.jpg"/>
          <p:cNvPicPr>
            <a:picLocks noChangeAspect="1" noChangeArrowheads="1"/>
          </p:cNvPicPr>
          <p:nvPr/>
        </p:nvPicPr>
        <p:blipFill>
          <a:blip r:embed="rId2" cstate="print"/>
          <a:srcRect/>
          <a:stretch>
            <a:fillRect/>
          </a:stretch>
        </p:blipFill>
        <p:spPr bwMode="auto">
          <a:xfrm>
            <a:off x="762000" y="1600200"/>
            <a:ext cx="7086600" cy="4728695"/>
          </a:xfrm>
          <a:prstGeom prst="rect">
            <a:avLst/>
          </a:prstGeom>
          <a:noFill/>
        </p:spPr>
      </p:pic>
      <p:sp>
        <p:nvSpPr>
          <p:cNvPr id="5" name="Rectangle 4"/>
          <p:cNvSpPr/>
          <p:nvPr/>
        </p:nvSpPr>
        <p:spPr>
          <a:xfrm>
            <a:off x="4343400" y="1447800"/>
            <a:ext cx="38862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2000" y="6400800"/>
            <a:ext cx="3429000" cy="369332"/>
          </a:xfrm>
          <a:prstGeom prst="rect">
            <a:avLst/>
          </a:prstGeom>
          <a:noFill/>
        </p:spPr>
        <p:txBody>
          <a:bodyPr wrap="square" rtlCol="0">
            <a:spAutoFit/>
          </a:bodyPr>
          <a:lstStyle/>
          <a:p>
            <a:r>
              <a:rPr lang="en-US" dirty="0" smtClean="0"/>
              <a:t>Iconic Portrait of Lincoln (1860)</a:t>
            </a:r>
            <a:endParaRPr lang="en-US" dirty="0"/>
          </a:p>
        </p:txBody>
      </p:sp>
      <p:sp>
        <p:nvSpPr>
          <p:cNvPr id="9" name="TextBox 8"/>
          <p:cNvSpPr txBox="1"/>
          <p:nvPr/>
        </p:nvSpPr>
        <p:spPr>
          <a:xfrm>
            <a:off x="990600" y="1066800"/>
            <a:ext cx="6251583" cy="276999"/>
          </a:xfrm>
          <a:prstGeom prst="rect">
            <a:avLst/>
          </a:prstGeom>
          <a:noFill/>
        </p:spPr>
        <p:txBody>
          <a:bodyPr wrap="none" rtlCol="0">
            <a:spAutoFit/>
          </a:bodyPr>
          <a:lstStyle/>
          <a:p>
            <a:r>
              <a:rPr lang="en-US" sz="1200" dirty="0" smtClean="0"/>
              <a:t>Examples collected by </a:t>
            </a:r>
            <a:r>
              <a:rPr lang="en-US" sz="1200" dirty="0" err="1" smtClean="0"/>
              <a:t>Hany</a:t>
            </a:r>
            <a:r>
              <a:rPr lang="en-US" sz="1200" dirty="0" smtClean="0"/>
              <a:t> </a:t>
            </a:r>
            <a:r>
              <a:rPr lang="en-US" sz="1200" dirty="0" err="1" smtClean="0"/>
              <a:t>Farid</a:t>
            </a:r>
            <a:r>
              <a:rPr lang="en-US" sz="1200" dirty="0" smtClean="0"/>
              <a:t>: </a:t>
            </a:r>
            <a:r>
              <a:rPr lang="en-US" sz="1200" dirty="0">
                <a:hlinkClick r:id="rId3"/>
              </a:rPr>
              <a:t>http://</a:t>
            </a:r>
            <a:r>
              <a:rPr lang="en-US" sz="1200" dirty="0" smtClean="0">
                <a:hlinkClick r:id="rId3"/>
              </a:rPr>
              <a:t>www.fourandsix.com/photo-tampering-history/</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	</a:t>
            </a:r>
          </a:p>
          <a:p>
            <a:pPr marL="0" indent="0">
              <a:buNone/>
            </a:pPr>
            <a:r>
              <a:rPr lang="en-US" dirty="0"/>
              <a:t>	</a:t>
            </a:r>
            <a:endParaRPr lang="en-US" dirty="0" smtClean="0"/>
          </a:p>
          <a:p>
            <a:pPr marL="0" indent="0">
              <a:buNone/>
            </a:pPr>
            <a:r>
              <a:rPr lang="en-US" dirty="0"/>
              <a:t>	</a:t>
            </a:r>
            <a:r>
              <a:rPr lang="en-US" dirty="0" smtClean="0"/>
              <a:t>“While photographs </a:t>
            </a:r>
            <a:r>
              <a:rPr lang="en-US" dirty="0"/>
              <a:t>may not lie, </a:t>
            </a:r>
            <a:r>
              <a:rPr lang="en-US" dirty="0" smtClean="0"/>
              <a:t>liars </a:t>
            </a:r>
            <a:r>
              <a:rPr lang="en-US" dirty="0"/>
              <a:t>may </a:t>
            </a:r>
            <a:r>
              <a:rPr lang="en-US" dirty="0" smtClean="0"/>
              <a:t>	  photograph.”</a:t>
            </a:r>
          </a:p>
          <a:p>
            <a:pPr marL="0" indent="0">
              <a:buNone/>
            </a:pPr>
            <a:endParaRPr lang="en-US" dirty="0"/>
          </a:p>
          <a:p>
            <a:pPr marL="0" indent="0">
              <a:buNone/>
            </a:pPr>
            <a:r>
              <a:rPr lang="en-US" dirty="0" smtClean="0"/>
              <a:t>	  Lewis Hine (1909)</a:t>
            </a:r>
            <a:endParaRPr lang="en-US" dirty="0"/>
          </a:p>
        </p:txBody>
      </p:sp>
    </p:spTree>
    <p:extLst>
      <p:ext uri="{BB962C8B-B14F-4D97-AF65-F5344CB8AC3E}">
        <p14:creationId xmlns:p14="http://schemas.microsoft.com/office/powerpoint/2010/main" val="32879723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5638800"/>
            <a:ext cx="4343400" cy="369332"/>
          </a:xfrm>
          <a:prstGeom prst="rect">
            <a:avLst/>
          </a:prstGeom>
          <a:noFill/>
        </p:spPr>
        <p:txBody>
          <a:bodyPr wrap="square" rtlCol="0">
            <a:spAutoFit/>
          </a:bodyPr>
          <a:lstStyle/>
          <a:p>
            <a:r>
              <a:rPr lang="en-US" dirty="0" smtClean="0"/>
              <a:t>General Grant in front of Troops (1864)</a:t>
            </a:r>
            <a:endParaRPr lang="en-US" dirty="0"/>
          </a:p>
        </p:txBody>
      </p:sp>
      <p:pic>
        <p:nvPicPr>
          <p:cNvPr id="1077250" name="Picture 2" descr="http://www.cs.dartmouth.edu/farid/research/digitaltampering/grant1234.jpg"/>
          <p:cNvPicPr>
            <a:picLocks noChangeAspect="1" noChangeArrowheads="1"/>
          </p:cNvPicPr>
          <p:nvPr/>
        </p:nvPicPr>
        <p:blipFill>
          <a:blip r:embed="rId2" cstate="print"/>
          <a:srcRect/>
          <a:stretch>
            <a:fillRect/>
          </a:stretch>
        </p:blipFill>
        <p:spPr bwMode="auto">
          <a:xfrm>
            <a:off x="-38644" y="2133600"/>
            <a:ext cx="9182644" cy="3457576"/>
          </a:xfrm>
          <a:prstGeom prst="rect">
            <a:avLst/>
          </a:prstGeom>
          <a:noFill/>
        </p:spPr>
      </p:pic>
      <p:sp>
        <p:nvSpPr>
          <p:cNvPr id="5" name="Rectangle 4"/>
          <p:cNvSpPr/>
          <p:nvPr/>
        </p:nvSpPr>
        <p:spPr>
          <a:xfrm>
            <a:off x="4343400" y="1447800"/>
            <a:ext cx="48006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p:txBody>
          <a:bodyPr/>
          <a:lstStyle/>
          <a:p>
            <a:endParaRPr lang="en-US"/>
          </a:p>
        </p:txBody>
      </p:sp>
      <p:sp>
        <p:nvSpPr>
          <p:cNvPr id="9" name="Title 8"/>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normAutofit/>
          </a:bodyPr>
          <a:lstStyle/>
          <a:p>
            <a:endParaRPr lang="en-US" dirty="0" smtClean="0"/>
          </a:p>
          <a:p>
            <a:endParaRPr lang="en-US" dirty="0" smtClean="0"/>
          </a:p>
          <a:p>
            <a:r>
              <a:rPr lang="en-US" dirty="0" smtClean="0"/>
              <a:t>Midterm</a:t>
            </a:r>
          </a:p>
          <a:p>
            <a:pPr lvl="1"/>
            <a:r>
              <a:rPr lang="en-US" dirty="0"/>
              <a:t>S</a:t>
            </a:r>
            <a:r>
              <a:rPr lang="en-US" dirty="0" smtClean="0"/>
              <a:t>ample questions posted</a:t>
            </a:r>
          </a:p>
          <a:p>
            <a:pPr lvl="1"/>
            <a:r>
              <a:rPr lang="en-US" dirty="0" smtClean="0"/>
              <a:t>Review next Tuesday</a:t>
            </a:r>
          </a:p>
          <a:p>
            <a:pPr lvl="1"/>
            <a:r>
              <a:rPr lang="en-US" dirty="0" smtClean="0"/>
              <a:t>Exam on </a:t>
            </a:r>
            <a:r>
              <a:rPr lang="en-US" dirty="0" smtClean="0"/>
              <a:t>Thursday</a:t>
            </a:r>
            <a:endParaRPr lang="en-US" dirty="0"/>
          </a:p>
          <a:p>
            <a:endParaRPr lang="en-US" dirty="0"/>
          </a:p>
        </p:txBody>
      </p:sp>
    </p:spTree>
    <p:extLst>
      <p:ext uri="{BB962C8B-B14F-4D97-AF65-F5344CB8AC3E}">
        <p14:creationId xmlns:p14="http://schemas.microsoft.com/office/powerpoint/2010/main" val="1992440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5181600"/>
            <a:ext cx="4114800" cy="369332"/>
          </a:xfrm>
          <a:prstGeom prst="rect">
            <a:avLst/>
          </a:prstGeom>
          <a:noFill/>
        </p:spPr>
        <p:txBody>
          <a:bodyPr wrap="square" rtlCol="0">
            <a:spAutoFit/>
          </a:bodyPr>
          <a:lstStyle/>
          <a:p>
            <a:r>
              <a:rPr lang="en-US" dirty="0" smtClean="0"/>
              <a:t>Mussolini in a Heroic Pose (1942)</a:t>
            </a:r>
            <a:endParaRPr lang="en-US" dirty="0"/>
          </a:p>
        </p:txBody>
      </p:sp>
      <p:pic>
        <p:nvPicPr>
          <p:cNvPr id="1078274" name="Picture 2" descr="http://www.cs.dartmouth.edu/farid/research/digitaltampering/mussolini1+2.jpg"/>
          <p:cNvPicPr>
            <a:picLocks noChangeAspect="1" noChangeArrowheads="1"/>
          </p:cNvPicPr>
          <p:nvPr/>
        </p:nvPicPr>
        <p:blipFill>
          <a:blip r:embed="rId2" cstate="print"/>
          <a:srcRect/>
          <a:stretch>
            <a:fillRect/>
          </a:stretch>
        </p:blipFill>
        <p:spPr bwMode="auto">
          <a:xfrm>
            <a:off x="0" y="1844212"/>
            <a:ext cx="9144000" cy="3310983"/>
          </a:xfrm>
          <a:prstGeom prst="rect">
            <a:avLst/>
          </a:prstGeom>
          <a:noFill/>
        </p:spPr>
      </p:pic>
      <p:sp>
        <p:nvSpPr>
          <p:cNvPr id="5" name="Rectangle 4"/>
          <p:cNvSpPr/>
          <p:nvPr/>
        </p:nvSpPr>
        <p:spPr>
          <a:xfrm>
            <a:off x="4572000" y="1447800"/>
            <a:ext cx="45720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600" y="5715000"/>
            <a:ext cx="7391400" cy="646331"/>
          </a:xfrm>
          <a:prstGeom prst="rect">
            <a:avLst/>
          </a:prstGeom>
          <a:noFill/>
        </p:spPr>
        <p:txBody>
          <a:bodyPr wrap="square" rtlCol="0">
            <a:spAutoFit/>
          </a:bodyPr>
          <a:lstStyle/>
          <a:p>
            <a:r>
              <a:rPr lang="en-US" dirty="0" smtClean="0"/>
              <a:t>1950: Doctored photo of Senator </a:t>
            </a:r>
            <a:r>
              <a:rPr lang="en-US" dirty="0" err="1" smtClean="0"/>
              <a:t>Tydings</a:t>
            </a:r>
            <a:r>
              <a:rPr lang="en-US" dirty="0" smtClean="0"/>
              <a:t> talking with Browder, the leader of the communist party, contributed to </a:t>
            </a:r>
            <a:r>
              <a:rPr lang="en-US" dirty="0" err="1" smtClean="0"/>
              <a:t>Tydings</a:t>
            </a:r>
            <a:r>
              <a:rPr lang="en-US" dirty="0" smtClean="0"/>
              <a:t>’ electoral defeat</a:t>
            </a:r>
            <a:endParaRPr lang="en-US" dirty="0"/>
          </a:p>
        </p:txBody>
      </p:sp>
      <p:pic>
        <p:nvPicPr>
          <p:cNvPr id="1080322" name="Picture 2" descr="http://www.cs.dartmouth.edu/farid/research/digitaltampering/tydings1.jpg"/>
          <p:cNvPicPr>
            <a:picLocks noChangeAspect="1" noChangeArrowheads="1"/>
          </p:cNvPicPr>
          <p:nvPr/>
        </p:nvPicPr>
        <p:blipFill>
          <a:blip r:embed="rId2" cstate="print"/>
          <a:srcRect/>
          <a:stretch>
            <a:fillRect/>
          </a:stretch>
        </p:blipFill>
        <p:spPr bwMode="auto">
          <a:xfrm>
            <a:off x="2057400" y="1981200"/>
            <a:ext cx="4419600" cy="3547625"/>
          </a:xfrm>
          <a:prstGeom prst="rect">
            <a:avLst/>
          </a:prstGeom>
          <a:noFill/>
        </p:spPr>
      </p:pic>
      <p:sp>
        <p:nvSpPr>
          <p:cNvPr id="8" name="Title 7"/>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cs.dartmouth.edu/farid/research/digitaltampering/kentstate1+2.jpg"/>
          <p:cNvPicPr>
            <a:picLocks noChangeAspect="1" noChangeArrowheads="1"/>
          </p:cNvPicPr>
          <p:nvPr/>
        </p:nvPicPr>
        <p:blipFill>
          <a:blip r:embed="rId2" cstate="print"/>
          <a:srcRect/>
          <a:stretch>
            <a:fillRect/>
          </a:stretch>
        </p:blipFill>
        <p:spPr bwMode="auto">
          <a:xfrm>
            <a:off x="914400" y="2133600"/>
            <a:ext cx="7362759" cy="2819400"/>
          </a:xfrm>
          <a:prstGeom prst="rect">
            <a:avLst/>
          </a:prstGeom>
          <a:noFill/>
        </p:spPr>
      </p:pic>
      <p:sp>
        <p:nvSpPr>
          <p:cNvPr id="8" name="TextBox 7"/>
          <p:cNvSpPr txBox="1"/>
          <p:nvPr/>
        </p:nvSpPr>
        <p:spPr>
          <a:xfrm>
            <a:off x="990600" y="5715000"/>
            <a:ext cx="7391400" cy="369332"/>
          </a:xfrm>
          <a:prstGeom prst="rect">
            <a:avLst/>
          </a:prstGeom>
          <a:noFill/>
        </p:spPr>
        <p:txBody>
          <a:bodyPr wrap="square" rtlCol="0">
            <a:spAutoFit/>
          </a:bodyPr>
          <a:lstStyle/>
          <a:p>
            <a:r>
              <a:rPr lang="en-US" dirty="0" smtClean="0"/>
              <a:t>Pulitzer Prize winning photograph of Kent State killing (1970)</a:t>
            </a:r>
            <a:endParaRPr lang="en-US" dirty="0"/>
          </a:p>
        </p:txBody>
      </p:sp>
      <p:sp>
        <p:nvSpPr>
          <p:cNvPr id="9" name="Content Placeholder 8"/>
          <p:cNvSpPr>
            <a:spLocks noGrp="1"/>
          </p:cNvSpPr>
          <p:nvPr>
            <p:ph idx="1"/>
          </p:nvPr>
        </p:nvSpPr>
        <p:spPr/>
        <p:txBody>
          <a:bodyPr/>
          <a:lstStyle/>
          <a:p>
            <a:endParaRPr lang="en-US"/>
          </a:p>
        </p:txBody>
      </p:sp>
      <p:sp>
        <p:nvSpPr>
          <p:cNvPr id="10" name="Title 9"/>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2370" name="Picture 2" descr="http://www.cs.dartmouth.edu/farid/research/digitaltampering/maogangoffour1+2.jpg"/>
          <p:cNvPicPr>
            <a:picLocks noChangeAspect="1" noChangeArrowheads="1"/>
          </p:cNvPicPr>
          <p:nvPr/>
        </p:nvPicPr>
        <p:blipFill>
          <a:blip r:embed="rId2" cstate="print"/>
          <a:srcRect/>
          <a:stretch>
            <a:fillRect/>
          </a:stretch>
        </p:blipFill>
        <p:spPr bwMode="auto">
          <a:xfrm>
            <a:off x="1219200" y="1524000"/>
            <a:ext cx="6553200" cy="4474349"/>
          </a:xfrm>
          <a:prstGeom prst="rect">
            <a:avLst/>
          </a:prstGeom>
          <a:noFill/>
        </p:spPr>
      </p:pic>
      <p:sp>
        <p:nvSpPr>
          <p:cNvPr id="5" name="TextBox 4"/>
          <p:cNvSpPr txBox="1"/>
          <p:nvPr/>
        </p:nvSpPr>
        <p:spPr>
          <a:xfrm>
            <a:off x="1295400" y="6248400"/>
            <a:ext cx="3634328" cy="369332"/>
          </a:xfrm>
          <a:prstGeom prst="rect">
            <a:avLst/>
          </a:prstGeom>
          <a:noFill/>
        </p:spPr>
        <p:txBody>
          <a:bodyPr wrap="none" rtlCol="0">
            <a:spAutoFit/>
          </a:bodyPr>
          <a:lstStyle/>
          <a:p>
            <a:r>
              <a:rPr lang="en-US" dirty="0" smtClean="0"/>
              <a:t>Gang of Four are removed (1976)</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5442" name="Picture 2" descr="http://www.cs.dartmouth.edu/farid/research/digitaltampering/oprah1+2.jpg"/>
          <p:cNvPicPr>
            <a:picLocks noChangeAspect="1" noChangeArrowheads="1"/>
          </p:cNvPicPr>
          <p:nvPr/>
        </p:nvPicPr>
        <p:blipFill>
          <a:blip r:embed="rId2" cstate="print"/>
          <a:srcRect/>
          <a:stretch>
            <a:fillRect/>
          </a:stretch>
        </p:blipFill>
        <p:spPr bwMode="auto">
          <a:xfrm>
            <a:off x="1600200" y="990600"/>
            <a:ext cx="6781800" cy="4930647"/>
          </a:xfrm>
          <a:prstGeom prst="rect">
            <a:avLst/>
          </a:prstGeom>
          <a:noFill/>
        </p:spPr>
      </p:pic>
      <p:sp>
        <p:nvSpPr>
          <p:cNvPr id="5" name="Rectangle 4"/>
          <p:cNvSpPr/>
          <p:nvPr/>
        </p:nvSpPr>
        <p:spPr>
          <a:xfrm>
            <a:off x="5105400" y="685800"/>
            <a:ext cx="4038600" cy="5410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4800" y="6172200"/>
            <a:ext cx="7498848" cy="369332"/>
          </a:xfrm>
          <a:prstGeom prst="rect">
            <a:avLst/>
          </a:prstGeom>
          <a:noFill/>
        </p:spPr>
        <p:txBody>
          <a:bodyPr wrap="none" rtlCol="0">
            <a:spAutoFit/>
          </a:bodyPr>
          <a:lstStyle/>
          <a:p>
            <a:r>
              <a:rPr lang="en-US" dirty="0" smtClean="0"/>
              <a:t>1989 composite of Oprah and Ann-Margret (without either’s permission)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6468" name="Picture 4" descr="http://www.cs.dartmouth.edu/farid/research/digitaltampering/latimes1+2+3.jpg"/>
          <p:cNvPicPr>
            <a:picLocks noChangeAspect="1" noChangeArrowheads="1"/>
          </p:cNvPicPr>
          <p:nvPr/>
        </p:nvPicPr>
        <p:blipFill>
          <a:blip r:embed="rId2" cstate="print"/>
          <a:srcRect/>
          <a:stretch>
            <a:fillRect/>
          </a:stretch>
        </p:blipFill>
        <p:spPr bwMode="auto">
          <a:xfrm>
            <a:off x="1295400" y="1143000"/>
            <a:ext cx="6762750" cy="4667251"/>
          </a:xfrm>
          <a:prstGeom prst="rect">
            <a:avLst/>
          </a:prstGeom>
          <a:noFill/>
        </p:spPr>
      </p:pic>
      <p:sp>
        <p:nvSpPr>
          <p:cNvPr id="6" name="TextBox 5"/>
          <p:cNvSpPr txBox="1"/>
          <p:nvPr/>
        </p:nvSpPr>
        <p:spPr>
          <a:xfrm>
            <a:off x="990600" y="6019800"/>
            <a:ext cx="7323608" cy="369332"/>
          </a:xfrm>
          <a:prstGeom prst="rect">
            <a:avLst/>
          </a:prstGeom>
          <a:noFill/>
        </p:spPr>
        <p:txBody>
          <a:bodyPr wrap="none" rtlCol="0">
            <a:spAutoFit/>
          </a:bodyPr>
          <a:lstStyle/>
          <a:p>
            <a:r>
              <a:rPr lang="en-US" dirty="0" smtClean="0"/>
              <a:t>2003: Long-time staff photographer for LA Times was fired for this one</a:t>
            </a:r>
            <a:endParaRPr lang="en-US" dirty="0"/>
          </a:p>
        </p:txBody>
      </p:sp>
      <p:sp>
        <p:nvSpPr>
          <p:cNvPr id="7" name="TextBox 6"/>
          <p:cNvSpPr txBox="1"/>
          <p:nvPr/>
        </p:nvSpPr>
        <p:spPr>
          <a:xfrm>
            <a:off x="6781800" y="1447800"/>
            <a:ext cx="1838965" cy="369332"/>
          </a:xfrm>
          <a:prstGeom prst="rect">
            <a:avLst/>
          </a:prstGeom>
          <a:noFill/>
        </p:spPr>
        <p:txBody>
          <a:bodyPr wrap="none" rtlCol="0">
            <a:spAutoFit/>
          </a:bodyPr>
          <a:lstStyle/>
          <a:p>
            <a:r>
              <a:rPr lang="en-US" dirty="0" smtClean="0"/>
              <a:t>Published photo</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3394" name="Picture 2" descr="http://www.cs.dartmouth.edu/farid/research/digitaltampering/hatshepsut1+2.jpg"/>
          <p:cNvPicPr>
            <a:picLocks noChangeAspect="1" noChangeArrowheads="1"/>
          </p:cNvPicPr>
          <p:nvPr/>
        </p:nvPicPr>
        <p:blipFill>
          <a:blip r:embed="rId2" cstate="print"/>
          <a:srcRect/>
          <a:stretch>
            <a:fillRect/>
          </a:stretch>
        </p:blipFill>
        <p:spPr bwMode="auto">
          <a:xfrm>
            <a:off x="228600" y="2133600"/>
            <a:ext cx="8632274" cy="2590800"/>
          </a:xfrm>
          <a:prstGeom prst="rect">
            <a:avLst/>
          </a:prstGeom>
          <a:noFill/>
        </p:spPr>
      </p:pic>
      <p:sp>
        <p:nvSpPr>
          <p:cNvPr id="5" name="Rectangle 4"/>
          <p:cNvSpPr/>
          <p:nvPr/>
        </p:nvSpPr>
        <p:spPr>
          <a:xfrm>
            <a:off x="4800600" y="1447800"/>
            <a:ext cx="43434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1000" y="5029200"/>
            <a:ext cx="5852884" cy="369332"/>
          </a:xfrm>
          <a:prstGeom prst="rect">
            <a:avLst/>
          </a:prstGeom>
          <a:noFill/>
        </p:spPr>
        <p:txBody>
          <a:bodyPr wrap="none" rtlCol="0">
            <a:spAutoFit/>
          </a:bodyPr>
          <a:lstStyle/>
          <a:p>
            <a:r>
              <a:rPr lang="en-US" dirty="0" smtClean="0"/>
              <a:t>Photo from terrorist attack in 1997 in Hatshepsut, Egypt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7490" name="Picture 2" descr="http://www.cs.dartmouth.edu/farid/research/digitaltampering/kerryfonda1+2+3.jpg"/>
          <p:cNvPicPr>
            <a:picLocks noChangeAspect="1" noChangeArrowheads="1"/>
          </p:cNvPicPr>
          <p:nvPr/>
        </p:nvPicPr>
        <p:blipFill>
          <a:blip r:embed="rId2" cstate="print"/>
          <a:srcRect/>
          <a:stretch>
            <a:fillRect/>
          </a:stretch>
        </p:blipFill>
        <p:spPr bwMode="auto">
          <a:xfrm>
            <a:off x="1447800" y="533400"/>
            <a:ext cx="5829300" cy="5730499"/>
          </a:xfrm>
          <a:prstGeom prst="rect">
            <a:avLst/>
          </a:prstGeom>
          <a:noFill/>
        </p:spPr>
      </p:pic>
      <p:sp>
        <p:nvSpPr>
          <p:cNvPr id="5" name="TextBox 4"/>
          <p:cNvSpPr txBox="1"/>
          <p:nvPr/>
        </p:nvSpPr>
        <p:spPr>
          <a:xfrm>
            <a:off x="1676400" y="6248400"/>
            <a:ext cx="3198311" cy="369332"/>
          </a:xfrm>
          <a:prstGeom prst="rect">
            <a:avLst/>
          </a:prstGeom>
          <a:noFill/>
        </p:spPr>
        <p:txBody>
          <a:bodyPr wrap="none" rtlCol="0">
            <a:spAutoFit/>
          </a:bodyPr>
          <a:lstStyle/>
          <a:p>
            <a:r>
              <a:rPr lang="en-US" dirty="0" smtClean="0"/>
              <a:t>Kerry at Rally for Peace 1971</a:t>
            </a:r>
            <a:endParaRPr lang="en-US" dirty="0"/>
          </a:p>
        </p:txBody>
      </p:sp>
      <p:sp>
        <p:nvSpPr>
          <p:cNvPr id="6" name="TextBox 5"/>
          <p:cNvSpPr txBox="1"/>
          <p:nvPr/>
        </p:nvSpPr>
        <p:spPr>
          <a:xfrm>
            <a:off x="5486400" y="6248400"/>
            <a:ext cx="2403222" cy="369332"/>
          </a:xfrm>
          <a:prstGeom prst="rect">
            <a:avLst/>
          </a:prstGeom>
          <a:noFill/>
        </p:spPr>
        <p:txBody>
          <a:bodyPr wrap="none" rtlCol="0">
            <a:spAutoFit/>
          </a:bodyPr>
          <a:lstStyle/>
          <a:p>
            <a:r>
              <a:rPr lang="en-US" dirty="0" smtClean="0"/>
              <a:t>Fonda at rally in 1972</a:t>
            </a:r>
            <a:endParaRPr lang="en-US" dirty="0"/>
          </a:p>
        </p:txBody>
      </p:sp>
      <p:sp>
        <p:nvSpPr>
          <p:cNvPr id="7" name="TextBox 6"/>
          <p:cNvSpPr txBox="1"/>
          <p:nvPr/>
        </p:nvSpPr>
        <p:spPr>
          <a:xfrm>
            <a:off x="4953000" y="1143000"/>
            <a:ext cx="3886200" cy="2031325"/>
          </a:xfrm>
          <a:prstGeom prst="rect">
            <a:avLst/>
          </a:prstGeom>
          <a:noFill/>
        </p:spPr>
        <p:txBody>
          <a:bodyPr wrap="square" rtlCol="0">
            <a:spAutoFit/>
          </a:bodyPr>
          <a:lstStyle/>
          <a:p>
            <a:r>
              <a:rPr lang="en-US" dirty="0" smtClean="0"/>
              <a:t>Caption: “Actress and Anti-war activist Jane Fonda speaks to a crowd of Vietnam veterans, as activist and former Vietnam vet John Kerry listens and prepares to speak next concerning the war in Vietnam.” (AP Photo)</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8514" name="Picture 2" descr="http://www.cs.dartmouth.edu/farid/research/digitaltampering/georgebushUN1.jpg"/>
          <p:cNvPicPr>
            <a:picLocks noChangeAspect="1" noChangeArrowheads="1"/>
          </p:cNvPicPr>
          <p:nvPr/>
        </p:nvPicPr>
        <p:blipFill>
          <a:blip r:embed="rId2" cstate="print"/>
          <a:srcRect/>
          <a:stretch>
            <a:fillRect/>
          </a:stretch>
        </p:blipFill>
        <p:spPr bwMode="auto">
          <a:xfrm>
            <a:off x="838200" y="1219200"/>
            <a:ext cx="6920505" cy="3962400"/>
          </a:xfrm>
          <a:prstGeom prst="rect">
            <a:avLst/>
          </a:prstGeom>
          <a:noFill/>
        </p:spPr>
      </p:pic>
      <p:sp>
        <p:nvSpPr>
          <p:cNvPr id="5" name="TextBox 4"/>
          <p:cNvSpPr txBox="1"/>
          <p:nvPr/>
        </p:nvSpPr>
        <p:spPr>
          <a:xfrm>
            <a:off x="304800" y="5562600"/>
            <a:ext cx="8366393" cy="369332"/>
          </a:xfrm>
          <a:prstGeom prst="rect">
            <a:avLst/>
          </a:prstGeom>
          <a:noFill/>
        </p:spPr>
        <p:txBody>
          <a:bodyPr wrap="none" rtlCol="0">
            <a:spAutoFit/>
          </a:bodyPr>
          <a:lstStyle/>
          <a:p>
            <a:r>
              <a:rPr lang="en-US" dirty="0" smtClean="0"/>
              <a:t>2005: Pres Bush scribbles a note to C. Rice during UN Security Council Meeting</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9538" name="Picture 2" descr="http://www.cs.dartmouth.edu/farid/research/digitaltampering/condirice1+2.jpg"/>
          <p:cNvPicPr>
            <a:picLocks noChangeAspect="1" noChangeArrowheads="1"/>
          </p:cNvPicPr>
          <p:nvPr/>
        </p:nvPicPr>
        <p:blipFill>
          <a:blip r:embed="rId2" cstate="print"/>
          <a:srcRect/>
          <a:stretch>
            <a:fillRect/>
          </a:stretch>
        </p:blipFill>
        <p:spPr bwMode="auto">
          <a:xfrm>
            <a:off x="762000" y="1828800"/>
            <a:ext cx="8001000" cy="3075812"/>
          </a:xfrm>
          <a:prstGeom prst="rect">
            <a:avLst/>
          </a:prstGeom>
          <a:noFill/>
        </p:spPr>
      </p:pic>
      <p:sp>
        <p:nvSpPr>
          <p:cNvPr id="5" name="TextBox 4"/>
          <p:cNvSpPr txBox="1"/>
          <p:nvPr/>
        </p:nvSpPr>
        <p:spPr>
          <a:xfrm>
            <a:off x="762000" y="5181600"/>
            <a:ext cx="2809552" cy="369332"/>
          </a:xfrm>
          <a:prstGeom prst="rect">
            <a:avLst/>
          </a:prstGeom>
          <a:noFill/>
        </p:spPr>
        <p:txBody>
          <a:bodyPr wrap="none" rtlCol="0">
            <a:spAutoFit/>
          </a:bodyPr>
          <a:lstStyle/>
          <a:p>
            <a:r>
              <a:rPr lang="en-US" dirty="0" smtClean="0"/>
              <a:t>2005: USA Today SNAFU</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Fakes</a:t>
            </a:r>
            <a:endParaRPr lang="en-US" dirty="0"/>
          </a:p>
        </p:txBody>
      </p:sp>
      <p:sp>
        <p:nvSpPr>
          <p:cNvPr id="3" name="Content Placeholder 2"/>
          <p:cNvSpPr>
            <a:spLocks noGrp="1"/>
          </p:cNvSpPr>
          <p:nvPr>
            <p:ph idx="1"/>
          </p:nvPr>
        </p:nvSpPr>
        <p:spPr/>
        <p:txBody>
          <a:bodyPr/>
          <a:lstStyle/>
          <a:p>
            <a:endParaRPr lang="en-US" dirty="0" smtClean="0"/>
          </a:p>
          <a:p>
            <a:pPr marL="514350" indent="-514350">
              <a:buFont typeface="+mj-lt"/>
              <a:buAutoNum type="arabicPeriod"/>
            </a:pPr>
            <a:r>
              <a:rPr lang="en-US" dirty="0" smtClean="0"/>
              <a:t>Detecting photorealistic graphics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r>
              <a:rPr lang="en-US" dirty="0" smtClean="0"/>
              <a:t>Detecting manipulated images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0562" name="Picture 2" descr="http://www.cs.dartmouth.edu/farid/research/digitaltampering/maxim1.jpg"/>
          <p:cNvPicPr>
            <a:picLocks noChangeAspect="1" noChangeArrowheads="1"/>
          </p:cNvPicPr>
          <p:nvPr/>
        </p:nvPicPr>
        <p:blipFill>
          <a:blip r:embed="rId2" cstate="print"/>
          <a:srcRect/>
          <a:stretch>
            <a:fillRect/>
          </a:stretch>
        </p:blipFill>
        <p:spPr bwMode="auto">
          <a:xfrm>
            <a:off x="3124200" y="914400"/>
            <a:ext cx="2915477" cy="5029200"/>
          </a:xfrm>
          <a:prstGeom prst="rect">
            <a:avLst/>
          </a:prstGeom>
          <a:noFill/>
        </p:spPr>
      </p:pic>
      <p:sp>
        <p:nvSpPr>
          <p:cNvPr id="5" name="TextBox 4"/>
          <p:cNvSpPr txBox="1"/>
          <p:nvPr/>
        </p:nvSpPr>
        <p:spPr>
          <a:xfrm>
            <a:off x="1219200" y="6019800"/>
            <a:ext cx="7162800" cy="646331"/>
          </a:xfrm>
          <a:prstGeom prst="rect">
            <a:avLst/>
          </a:prstGeom>
          <a:noFill/>
        </p:spPr>
        <p:txBody>
          <a:bodyPr wrap="square" rtlCol="0">
            <a:spAutoFit/>
          </a:bodyPr>
          <a:lstStyle/>
          <a:p>
            <a:r>
              <a:rPr lang="en-US" dirty="0" smtClean="0"/>
              <a:t>2006: “Women you will never see in Maxim” – movie star </a:t>
            </a:r>
            <a:r>
              <a:rPr lang="en-US" dirty="0" err="1" smtClean="0"/>
              <a:t>Khushboo’s</a:t>
            </a:r>
            <a:r>
              <a:rPr lang="en-US" dirty="0" smtClean="0"/>
              <a:t> head on a model’s body; Maxim got sued.</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1586" name="Picture 2" descr="http://www.cs.dartmouth.edu/farid/research/digitaltampering/reuters1+3.jpg"/>
          <p:cNvPicPr>
            <a:picLocks noChangeAspect="1" noChangeArrowheads="1"/>
          </p:cNvPicPr>
          <p:nvPr/>
        </p:nvPicPr>
        <p:blipFill>
          <a:blip r:embed="rId2" cstate="print"/>
          <a:srcRect/>
          <a:stretch>
            <a:fillRect/>
          </a:stretch>
        </p:blipFill>
        <p:spPr bwMode="auto">
          <a:xfrm>
            <a:off x="304799" y="1828800"/>
            <a:ext cx="8554717" cy="2895600"/>
          </a:xfrm>
          <a:prstGeom prst="rect">
            <a:avLst/>
          </a:prstGeom>
          <a:noFill/>
        </p:spPr>
      </p:pic>
      <p:sp>
        <p:nvSpPr>
          <p:cNvPr id="5" name="TextBox 4"/>
          <p:cNvSpPr txBox="1"/>
          <p:nvPr/>
        </p:nvSpPr>
        <p:spPr>
          <a:xfrm>
            <a:off x="304800" y="5257800"/>
            <a:ext cx="8011937" cy="646331"/>
          </a:xfrm>
          <a:prstGeom prst="rect">
            <a:avLst/>
          </a:prstGeom>
          <a:noFill/>
        </p:spPr>
        <p:txBody>
          <a:bodyPr wrap="none" rtlCol="0">
            <a:spAutoFit/>
          </a:bodyPr>
          <a:lstStyle/>
          <a:p>
            <a:r>
              <a:rPr lang="en-US" dirty="0" smtClean="0"/>
              <a:t>2006: Photo by </a:t>
            </a:r>
            <a:r>
              <a:rPr lang="en-US" dirty="0" err="1" smtClean="0"/>
              <a:t>Adnan</a:t>
            </a:r>
            <a:r>
              <a:rPr lang="en-US" dirty="0" smtClean="0"/>
              <a:t> Hajj of strikes on Lebanon (original on right)</a:t>
            </a:r>
          </a:p>
          <a:p>
            <a:r>
              <a:rPr lang="en-US" dirty="0" smtClean="0"/>
              <a:t>Later, all of Hajj’s photos were removed from AP and a photo editor was fired.</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2610" name="Picture 2" descr="http://www.cs.dartmouth.edu/farid/research/digitaltampering/redbook_faithhill1+2.jpg"/>
          <p:cNvPicPr>
            <a:picLocks noChangeAspect="1" noChangeArrowheads="1"/>
          </p:cNvPicPr>
          <p:nvPr/>
        </p:nvPicPr>
        <p:blipFill>
          <a:blip r:embed="rId2" cstate="print"/>
          <a:srcRect/>
          <a:stretch>
            <a:fillRect/>
          </a:stretch>
        </p:blipFill>
        <p:spPr bwMode="auto">
          <a:xfrm>
            <a:off x="457200" y="685800"/>
            <a:ext cx="7773995" cy="5343525"/>
          </a:xfrm>
          <a:prstGeom prst="rect">
            <a:avLst/>
          </a:prstGeom>
          <a:noFill/>
        </p:spPr>
      </p:pic>
      <p:sp>
        <p:nvSpPr>
          <p:cNvPr id="5" name="TextBox 4"/>
          <p:cNvSpPr txBox="1"/>
          <p:nvPr/>
        </p:nvSpPr>
        <p:spPr>
          <a:xfrm>
            <a:off x="1219200" y="6248400"/>
            <a:ext cx="6575839" cy="369332"/>
          </a:xfrm>
          <a:prstGeom prst="rect">
            <a:avLst/>
          </a:prstGeom>
          <a:noFill/>
        </p:spPr>
        <p:txBody>
          <a:bodyPr wrap="none" rtlCol="0">
            <a:spAutoFit/>
          </a:bodyPr>
          <a:lstStyle/>
          <a:p>
            <a:r>
              <a:rPr lang="en-US" dirty="0" smtClean="0"/>
              <a:t>2007 Retouching is “completely in line with industry standards”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fourandsix.com/storage/photo-tampering-history/Jun2013-first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8321295"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6553" y="1446362"/>
            <a:ext cx="43434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05400" y="6324600"/>
            <a:ext cx="2287806" cy="369332"/>
          </a:xfrm>
          <a:prstGeom prst="rect">
            <a:avLst/>
          </a:prstGeom>
          <a:noFill/>
        </p:spPr>
        <p:txBody>
          <a:bodyPr wrap="none" rtlCol="0">
            <a:spAutoFit/>
          </a:bodyPr>
          <a:lstStyle/>
          <a:p>
            <a:r>
              <a:rPr lang="en-US" dirty="0" smtClean="0"/>
              <a:t>2013: Fake fattening</a:t>
            </a:r>
            <a:endParaRPr lang="en-US" dirty="0"/>
          </a:p>
        </p:txBody>
      </p:sp>
    </p:spTree>
    <p:extLst>
      <p:ext uri="{BB962C8B-B14F-4D97-AF65-F5344CB8AC3E}">
        <p14:creationId xmlns:p14="http://schemas.microsoft.com/office/powerpoint/2010/main" val="287283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ourandsix.com/storage/photo-tampering-history/Aug2007-Sarkoz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6930009"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5562599"/>
            <a:ext cx="7924800" cy="646331"/>
          </a:xfrm>
          <a:prstGeom prst="rect">
            <a:avLst/>
          </a:prstGeom>
          <a:noFill/>
        </p:spPr>
        <p:txBody>
          <a:bodyPr wrap="square" rtlCol="0">
            <a:spAutoFit/>
          </a:bodyPr>
          <a:lstStyle/>
          <a:p>
            <a:r>
              <a:rPr lang="en-US" dirty="0"/>
              <a:t>The French Magazine Paris Match altered a photograph of French President Nicolas Sarkozy by removing some body fat</a:t>
            </a:r>
            <a:r>
              <a:rPr lang="en-US" dirty="0" smtClean="0"/>
              <a:t>. (2007)</a:t>
            </a:r>
            <a:endParaRPr lang="en-US" dirty="0"/>
          </a:p>
        </p:txBody>
      </p:sp>
    </p:spTree>
    <p:extLst>
      <p:ext uri="{BB962C8B-B14F-4D97-AF65-F5344CB8AC3E}">
        <p14:creationId xmlns:p14="http://schemas.microsoft.com/office/powerpoint/2010/main" val="10643633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110758" y="6488668"/>
            <a:ext cx="9033242" cy="369332"/>
          </a:xfrm>
          <a:prstGeom prst="rect">
            <a:avLst/>
          </a:prstGeom>
          <a:noFill/>
        </p:spPr>
        <p:txBody>
          <a:bodyPr wrap="none" rtlCol="0">
            <a:spAutoFit/>
          </a:bodyPr>
          <a:lstStyle/>
          <a:p>
            <a:r>
              <a:rPr lang="en-US" dirty="0" smtClean="0"/>
              <a:t>2007: Zhou </a:t>
            </a:r>
            <a:r>
              <a:rPr lang="en-US" dirty="0" err="1" smtClean="0"/>
              <a:t>Zhenglong</a:t>
            </a:r>
            <a:r>
              <a:rPr lang="en-US" dirty="0" smtClean="0"/>
              <a:t> claimed to take 71 photos of the nearly extinct South China tiger</a:t>
            </a:r>
            <a:endParaRPr lang="en-US" dirty="0"/>
          </a:p>
        </p:txBody>
      </p:sp>
      <p:pic>
        <p:nvPicPr>
          <p:cNvPr id="1093634" name="Picture 2" descr="http://www.cs.dartmouth.edu/farid/research/digitaltampering/tiger1+2.jpg"/>
          <p:cNvPicPr>
            <a:picLocks noChangeAspect="1" noChangeArrowheads="1"/>
          </p:cNvPicPr>
          <p:nvPr/>
        </p:nvPicPr>
        <p:blipFill>
          <a:blip r:embed="rId3" cstate="print"/>
          <a:srcRect/>
          <a:stretch>
            <a:fillRect/>
          </a:stretch>
        </p:blipFill>
        <p:spPr bwMode="auto">
          <a:xfrm>
            <a:off x="0" y="316468"/>
            <a:ext cx="9144000" cy="3076575"/>
          </a:xfrm>
          <a:prstGeom prst="rect">
            <a:avLst/>
          </a:prstGeom>
          <a:noFill/>
        </p:spPr>
      </p:pic>
      <p:sp>
        <p:nvSpPr>
          <p:cNvPr id="6" name="TextBox 5"/>
          <p:cNvSpPr txBox="1"/>
          <p:nvPr/>
        </p:nvSpPr>
        <p:spPr>
          <a:xfrm>
            <a:off x="1447800" y="3364468"/>
            <a:ext cx="1697901" cy="369332"/>
          </a:xfrm>
          <a:prstGeom prst="rect">
            <a:avLst/>
          </a:prstGeom>
          <a:noFill/>
        </p:spPr>
        <p:txBody>
          <a:bodyPr wrap="none" rtlCol="0">
            <a:spAutoFit/>
          </a:bodyPr>
          <a:lstStyle/>
          <a:p>
            <a:r>
              <a:rPr lang="en-US" dirty="0" smtClean="0"/>
              <a:t>Claimed Photo</a:t>
            </a:r>
            <a:endParaRPr lang="en-US" dirty="0"/>
          </a:p>
        </p:txBody>
      </p:sp>
      <p:sp>
        <p:nvSpPr>
          <p:cNvPr id="7" name="TextBox 6"/>
          <p:cNvSpPr txBox="1"/>
          <p:nvPr/>
        </p:nvSpPr>
        <p:spPr>
          <a:xfrm>
            <a:off x="6705600" y="3364468"/>
            <a:ext cx="851515" cy="369332"/>
          </a:xfrm>
          <a:prstGeom prst="rect">
            <a:avLst/>
          </a:prstGeom>
          <a:noFill/>
        </p:spPr>
        <p:txBody>
          <a:bodyPr wrap="none" rtlCol="0">
            <a:spAutoFit/>
          </a:bodyPr>
          <a:lstStyle/>
          <a:p>
            <a:r>
              <a:rPr lang="en-US" dirty="0" smtClean="0"/>
              <a:t>Poster</a:t>
            </a:r>
            <a:endParaRPr lang="en-US" dirty="0"/>
          </a:p>
        </p:txBody>
      </p:sp>
      <p:pic>
        <p:nvPicPr>
          <p:cNvPr id="1093636" name="Picture 4" descr="http://www.cs.dartmouth.edu/farid/research/digitaltampering/tiger.gif"/>
          <p:cNvPicPr>
            <a:picLocks noChangeAspect="1" noChangeArrowheads="1" noCrop="1"/>
          </p:cNvPicPr>
          <p:nvPr/>
        </p:nvPicPr>
        <p:blipFill>
          <a:blip r:embed="rId4" cstate="print"/>
          <a:srcRect/>
          <a:stretch>
            <a:fillRect/>
          </a:stretch>
        </p:blipFill>
        <p:spPr bwMode="auto">
          <a:xfrm>
            <a:off x="2819400" y="4038600"/>
            <a:ext cx="3552825" cy="2438400"/>
          </a:xfrm>
          <a:prstGeom prst="rect">
            <a:avLst/>
          </a:prstGeom>
          <a:noFill/>
        </p:spPr>
      </p:pic>
      <p:sp>
        <p:nvSpPr>
          <p:cNvPr id="9" name="TextBox 8"/>
          <p:cNvSpPr txBox="1"/>
          <p:nvPr/>
        </p:nvSpPr>
        <p:spPr>
          <a:xfrm>
            <a:off x="6477000" y="5105400"/>
            <a:ext cx="979755" cy="369332"/>
          </a:xfrm>
          <a:prstGeom prst="rect">
            <a:avLst/>
          </a:prstGeom>
          <a:noFill/>
        </p:spPr>
        <p:txBody>
          <a:bodyPr wrap="none" rtlCol="0">
            <a:spAutoFit/>
          </a:bodyPr>
          <a:lstStyle/>
          <a:p>
            <a:r>
              <a:rPr lang="en-US" dirty="0" smtClean="0"/>
              <a:t>Overlay</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fourandsix.com/storage/photo-tampering-history/Sep2011-Hel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1999" y="6383547"/>
            <a:ext cx="8135689" cy="369332"/>
          </a:xfrm>
          <a:prstGeom prst="rect">
            <a:avLst/>
          </a:prstGeom>
          <a:noFill/>
        </p:spPr>
        <p:txBody>
          <a:bodyPr wrap="none" rtlCol="0">
            <a:spAutoFit/>
          </a:bodyPr>
          <a:lstStyle/>
          <a:p>
            <a:r>
              <a:rPr lang="en-US" dirty="0" smtClean="0"/>
              <a:t>Similar scandal in 2011 from </a:t>
            </a:r>
            <a:r>
              <a:rPr lang="en-US" dirty="0" err="1" smtClean="0"/>
              <a:t>Terje</a:t>
            </a:r>
            <a:r>
              <a:rPr lang="en-US" dirty="0" smtClean="0"/>
              <a:t> </a:t>
            </a:r>
            <a:r>
              <a:rPr lang="en-US" dirty="0" err="1" smtClean="0"/>
              <a:t>Helleso</a:t>
            </a:r>
            <a:r>
              <a:rPr lang="en-US" dirty="0" smtClean="0"/>
              <a:t> who won Swedish </a:t>
            </a:r>
            <a:r>
              <a:rPr lang="en-US" dirty="0" err="1" smtClean="0"/>
              <a:t>Env</a:t>
            </a:r>
            <a:r>
              <a:rPr lang="en-US" dirty="0" smtClean="0"/>
              <a:t>. Prot. award</a:t>
            </a:r>
            <a:endParaRPr lang="en-US" dirty="0"/>
          </a:p>
        </p:txBody>
      </p:sp>
    </p:spTree>
    <p:extLst>
      <p:ext uri="{BB962C8B-B14F-4D97-AF65-F5344CB8AC3E}">
        <p14:creationId xmlns:p14="http://schemas.microsoft.com/office/powerpoint/2010/main" val="12744780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ourandsix.com/storage/photo-tampering-history/Jan2012-Russ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668" y="5751"/>
            <a:ext cx="4297123"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4175" y="5867400"/>
            <a:ext cx="8229601" cy="923330"/>
          </a:xfrm>
          <a:prstGeom prst="rect">
            <a:avLst/>
          </a:prstGeom>
          <a:noFill/>
        </p:spPr>
        <p:txBody>
          <a:bodyPr wrap="square" rtlCol="0">
            <a:spAutoFit/>
          </a:bodyPr>
          <a:lstStyle/>
          <a:p>
            <a:r>
              <a:rPr lang="en-US" dirty="0" smtClean="0"/>
              <a:t>(2012) A </a:t>
            </a:r>
            <a:r>
              <a:rPr lang="en-US" dirty="0"/>
              <a:t>Russian newspaper distributed by a pro-Kremlin group printed a photograph showing blogger/activist </a:t>
            </a:r>
            <a:r>
              <a:rPr lang="en-US" dirty="0" err="1"/>
              <a:t>Aleksei</a:t>
            </a:r>
            <a:r>
              <a:rPr lang="en-US" dirty="0"/>
              <a:t> </a:t>
            </a:r>
            <a:r>
              <a:rPr lang="en-US" dirty="0" err="1"/>
              <a:t>Navalny</a:t>
            </a:r>
            <a:r>
              <a:rPr lang="en-US" dirty="0"/>
              <a:t> standing beside Boris A. </a:t>
            </a:r>
            <a:r>
              <a:rPr lang="en-US" dirty="0" err="1"/>
              <a:t>Berezovsky</a:t>
            </a:r>
            <a:r>
              <a:rPr lang="en-US" dirty="0"/>
              <a:t>, an exiled financier being sought by Russian police.</a:t>
            </a:r>
          </a:p>
        </p:txBody>
      </p:sp>
    </p:spTree>
    <p:extLst>
      <p:ext uri="{BB962C8B-B14F-4D97-AF65-F5344CB8AC3E}">
        <p14:creationId xmlns:p14="http://schemas.microsoft.com/office/powerpoint/2010/main" val="31925613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96706" name="Picture 2" descr="http://www.cs.dartmouth.edu/farid/research/digitaltampering/sarahpalin1.jpg"/>
          <p:cNvPicPr>
            <a:picLocks noChangeAspect="1" noChangeArrowheads="1"/>
          </p:cNvPicPr>
          <p:nvPr/>
        </p:nvPicPr>
        <p:blipFill>
          <a:blip r:embed="rId2" cstate="print"/>
          <a:srcRect/>
          <a:stretch>
            <a:fillRect/>
          </a:stretch>
        </p:blipFill>
        <p:spPr bwMode="auto">
          <a:xfrm>
            <a:off x="304800" y="1524000"/>
            <a:ext cx="8610600" cy="4099895"/>
          </a:xfrm>
          <a:prstGeom prst="rect">
            <a:avLst/>
          </a:prstGeom>
          <a:noFill/>
        </p:spPr>
      </p:pic>
      <p:sp>
        <p:nvSpPr>
          <p:cNvPr id="5" name="TextBox 4"/>
          <p:cNvSpPr txBox="1"/>
          <p:nvPr/>
        </p:nvSpPr>
        <p:spPr>
          <a:xfrm>
            <a:off x="609600" y="5791200"/>
            <a:ext cx="697627" cy="369332"/>
          </a:xfrm>
          <a:prstGeom prst="rect">
            <a:avLst/>
          </a:prstGeom>
          <a:noFill/>
        </p:spPr>
        <p:txBody>
          <a:bodyPr wrap="none" rtlCol="0">
            <a:spAutoFit/>
          </a:bodyPr>
          <a:lstStyle/>
          <a:p>
            <a:r>
              <a:rPr lang="en-US" dirty="0" smtClean="0"/>
              <a:t>2008</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7730" name="Picture 2" descr="http://www.cs.dartmouth.edu/farid/research/digitaltampering/torontofunguide.jpg"/>
          <p:cNvPicPr>
            <a:picLocks noChangeAspect="1" noChangeArrowheads="1"/>
          </p:cNvPicPr>
          <p:nvPr/>
        </p:nvPicPr>
        <p:blipFill>
          <a:blip r:embed="rId2" cstate="print"/>
          <a:srcRect/>
          <a:stretch>
            <a:fillRect/>
          </a:stretch>
        </p:blipFill>
        <p:spPr bwMode="auto">
          <a:xfrm>
            <a:off x="914400" y="533400"/>
            <a:ext cx="6831072" cy="4495800"/>
          </a:xfrm>
          <a:prstGeom prst="rect">
            <a:avLst/>
          </a:prstGeom>
          <a:noFill/>
        </p:spPr>
      </p:pic>
      <p:sp>
        <p:nvSpPr>
          <p:cNvPr id="5" name="TextBox 4"/>
          <p:cNvSpPr txBox="1"/>
          <p:nvPr/>
        </p:nvSpPr>
        <p:spPr>
          <a:xfrm>
            <a:off x="990600" y="5181600"/>
            <a:ext cx="2416046" cy="369332"/>
          </a:xfrm>
          <a:prstGeom prst="rect">
            <a:avLst/>
          </a:prstGeom>
          <a:noFill/>
        </p:spPr>
        <p:txBody>
          <a:bodyPr wrap="none" rtlCol="0">
            <a:spAutoFit/>
          </a:bodyPr>
          <a:lstStyle/>
          <a:p>
            <a:r>
              <a:rPr lang="en-US" dirty="0" smtClean="0"/>
              <a:t>2009: Digital diversity</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CG vs. Real: Can you do it?</a:t>
            </a:r>
            <a:endParaRPr lang="en-US" dirty="0"/>
          </a:p>
        </p:txBody>
      </p:sp>
      <p:sp>
        <p:nvSpPr>
          <p:cNvPr id="3" name="Content Placeholder 2"/>
          <p:cNvSpPr>
            <a:spLocks noGrp="1"/>
          </p:cNvSpPr>
          <p:nvPr>
            <p:ph idx="1"/>
          </p:nvPr>
        </p:nvSpPr>
        <p:spPr/>
        <p:txBody>
          <a:bodyPr>
            <a:normAutofit/>
          </a:bodyPr>
          <a:lstStyle/>
          <a:p>
            <a:r>
              <a:rPr lang="en-US" sz="2800" dirty="0">
                <a:hlinkClick r:id="rId2"/>
              </a:rPr>
              <a:t>http://area.autodesk.com/fakeorfoto/</a:t>
            </a:r>
            <a:endParaRPr lang="en-US" sz="2800" dirty="0" smtClean="0"/>
          </a:p>
          <a:p>
            <a:r>
              <a:rPr lang="en-US" sz="2800" dirty="0" smtClean="0"/>
              <a:t>I got </a:t>
            </a:r>
            <a:r>
              <a:rPr lang="en-US" sz="2800" dirty="0" smtClean="0"/>
              <a:t>10 </a:t>
            </a:r>
            <a:r>
              <a:rPr lang="en-US" sz="2800" dirty="0" smtClean="0"/>
              <a:t>out of 12 </a:t>
            </a:r>
            <a:r>
              <a:rPr lang="en-US" sz="2800" dirty="0" smtClean="0"/>
              <a:t>right  (best ever!)</a:t>
            </a:r>
            <a:endParaRPr lang="en-US" sz="2800" dirty="0" smtClean="0"/>
          </a:p>
          <a:p>
            <a:pPr marL="457200" lvl="1" indent="0">
              <a:buNone/>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98754" name="Picture 2" descr="http://www.cs.dartmouth.edu/farid/research/digitaltampering/malaysian.jpg"/>
          <p:cNvPicPr>
            <a:picLocks noChangeAspect="1" noChangeArrowheads="1"/>
          </p:cNvPicPr>
          <p:nvPr/>
        </p:nvPicPr>
        <p:blipFill>
          <a:blip r:embed="rId2" cstate="print"/>
          <a:srcRect/>
          <a:stretch>
            <a:fillRect/>
          </a:stretch>
        </p:blipFill>
        <p:spPr bwMode="auto">
          <a:xfrm>
            <a:off x="295275" y="1371600"/>
            <a:ext cx="8848725" cy="2743201"/>
          </a:xfrm>
          <a:prstGeom prst="rect">
            <a:avLst/>
          </a:prstGeom>
          <a:noFill/>
        </p:spPr>
      </p:pic>
      <p:sp>
        <p:nvSpPr>
          <p:cNvPr id="5" name="TextBox 4"/>
          <p:cNvSpPr txBox="1"/>
          <p:nvPr/>
        </p:nvSpPr>
        <p:spPr>
          <a:xfrm>
            <a:off x="457200" y="4419600"/>
            <a:ext cx="4114800" cy="923330"/>
          </a:xfrm>
          <a:prstGeom prst="rect">
            <a:avLst/>
          </a:prstGeom>
          <a:noFill/>
        </p:spPr>
        <p:txBody>
          <a:bodyPr wrap="square" rtlCol="0">
            <a:spAutoFit/>
          </a:bodyPr>
          <a:lstStyle/>
          <a:p>
            <a:r>
              <a:rPr lang="en-US" dirty="0" smtClean="0"/>
              <a:t>“Evidence” that Malaysian politician Jeffrey Wong Su En was knighted by the Queen (2010)</a:t>
            </a:r>
            <a:endParaRPr lang="en-US" dirty="0"/>
          </a:p>
        </p:txBody>
      </p:sp>
      <p:sp>
        <p:nvSpPr>
          <p:cNvPr id="6" name="Rectangle 5"/>
          <p:cNvSpPr/>
          <p:nvPr/>
        </p:nvSpPr>
        <p:spPr>
          <a:xfrm>
            <a:off x="4724400" y="1143000"/>
            <a:ext cx="44196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fourandsix.com/storage/photo-tampering-history/Jul2011-tov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6390132"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1" y="5911334"/>
            <a:ext cx="8305800" cy="646331"/>
          </a:xfrm>
          <a:prstGeom prst="rect">
            <a:avLst/>
          </a:prstGeom>
          <a:noFill/>
        </p:spPr>
        <p:txBody>
          <a:bodyPr wrap="square" rtlCol="0">
            <a:spAutoFit/>
          </a:bodyPr>
          <a:lstStyle/>
          <a:p>
            <a:r>
              <a:rPr lang="en-US" dirty="0" smtClean="0"/>
              <a:t>Cloning sand to remove shadow.  Miguel Tovar – banned from AP, all his photos removed (2011)</a:t>
            </a:r>
            <a:endParaRPr lang="en-US" dirty="0"/>
          </a:p>
        </p:txBody>
      </p:sp>
    </p:spTree>
    <p:extLst>
      <p:ext uri="{BB962C8B-B14F-4D97-AF65-F5344CB8AC3E}">
        <p14:creationId xmlns:p14="http://schemas.microsoft.com/office/powerpoint/2010/main" val="337801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www.fourandsix.com/storage/photo-tampering-history/Jul2011-NKor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108" y="1066800"/>
            <a:ext cx="6922413" cy="4319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5638800"/>
            <a:ext cx="7360921" cy="923330"/>
          </a:xfrm>
          <a:prstGeom prst="rect">
            <a:avLst/>
          </a:prstGeom>
          <a:noFill/>
        </p:spPr>
        <p:txBody>
          <a:bodyPr wrap="square" rtlCol="0">
            <a:spAutoFit/>
          </a:bodyPr>
          <a:lstStyle/>
          <a:p>
            <a:r>
              <a:rPr lang="en-US" dirty="0" smtClean="0"/>
              <a:t>Photo from Korean Central News Agency, determined to be composite (people don’t appear wet) – was attempt to get sympathy for North Korea to get more international aid</a:t>
            </a:r>
            <a:endParaRPr lang="en-US" dirty="0"/>
          </a:p>
        </p:txBody>
      </p:sp>
    </p:spTree>
    <p:extLst>
      <p:ext uri="{BB962C8B-B14F-4D97-AF65-F5344CB8AC3E}">
        <p14:creationId xmlns:p14="http://schemas.microsoft.com/office/powerpoint/2010/main" val="17319965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ourandsix.com/storage/photo-tampering-history/May2013-lis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92" y="457200"/>
            <a:ext cx="7620000" cy="5591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7649" y="6153834"/>
            <a:ext cx="8153400" cy="646331"/>
          </a:xfrm>
          <a:prstGeom prst="rect">
            <a:avLst/>
          </a:prstGeom>
          <a:noFill/>
        </p:spPr>
        <p:txBody>
          <a:bodyPr wrap="square" rtlCol="0">
            <a:spAutoFit/>
          </a:bodyPr>
          <a:lstStyle/>
          <a:p>
            <a:r>
              <a:rPr lang="en-US" dirty="0" smtClean="0"/>
              <a:t>2013: fake floors, counter, appliances digitally added for listing in Luis Ortiz’s show “Million Dollar Listing New York” </a:t>
            </a:r>
            <a:endParaRPr lang="en-US" dirty="0"/>
          </a:p>
        </p:txBody>
      </p:sp>
    </p:spTree>
    <p:extLst>
      <p:ext uri="{BB962C8B-B14F-4D97-AF65-F5344CB8AC3E}">
        <p14:creationId xmlns:p14="http://schemas.microsoft.com/office/powerpoint/2010/main" val="38434365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fourandsix.com/storage/photo-tampering-history/Jun2014-ChinaBlackm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48" y="76200"/>
            <a:ext cx="8445852"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0948" y="4852086"/>
            <a:ext cx="8305799" cy="2031325"/>
          </a:xfrm>
          <a:prstGeom prst="rect">
            <a:avLst/>
          </a:prstGeom>
          <a:noFill/>
        </p:spPr>
        <p:txBody>
          <a:bodyPr wrap="square" rtlCol="0">
            <a:spAutoFit/>
          </a:bodyPr>
          <a:lstStyle/>
          <a:p>
            <a:r>
              <a:rPr lang="en-US" dirty="0"/>
              <a:t>A farmer from Hunan province, China was sentenced to 12 years in prison and fined 500,000 yuan after receiving 453,00 yuan (US$73,000) in blackmail payments out of an attempted 9.47 million yuan. He had mailed to more than 200 officials pornographic photos into which he had inserted them using photo editing software. He threatened to publicize the photos unless he was paid. One of the victims claimed that he made the demanded payment before he “sensed later on that the man inside the photo was actually not me.”</a:t>
            </a:r>
            <a:endParaRPr lang="en-US" dirty="0"/>
          </a:p>
        </p:txBody>
      </p:sp>
    </p:spTree>
    <p:extLst>
      <p:ext uri="{BB962C8B-B14F-4D97-AF65-F5344CB8AC3E}">
        <p14:creationId xmlns:p14="http://schemas.microsoft.com/office/powerpoint/2010/main" val="34775854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recent examples</a:t>
            </a:r>
            <a:endParaRPr lang="en-US" dirty="0"/>
          </a:p>
        </p:txBody>
      </p:sp>
      <p:sp>
        <p:nvSpPr>
          <p:cNvPr id="3" name="Content Placeholder 2"/>
          <p:cNvSpPr>
            <a:spLocks noGrp="1"/>
          </p:cNvSpPr>
          <p:nvPr>
            <p:ph idx="1"/>
          </p:nvPr>
        </p:nvSpPr>
        <p:spPr/>
        <p:txBody>
          <a:bodyPr/>
          <a:lstStyle/>
          <a:p>
            <a:endParaRPr lang="en-US" dirty="0" smtClean="0"/>
          </a:p>
          <a:p>
            <a:r>
              <a:rPr lang="en-US" dirty="0" smtClean="0"/>
              <a:t>Feb 2011: A </a:t>
            </a:r>
            <a:r>
              <a:rPr lang="en-US" dirty="0" err="1" smtClean="0"/>
              <a:t>spanish</a:t>
            </a:r>
            <a:r>
              <a:rPr lang="en-US" dirty="0" smtClean="0"/>
              <a:t> newspaper published a doctored photo as evidence of an offside violation in a soccer match</a:t>
            </a:r>
          </a:p>
          <a:p>
            <a:endParaRPr lang="en-US" dirty="0"/>
          </a:p>
          <a:p>
            <a:r>
              <a:rPr lang="en-US" dirty="0" smtClean="0"/>
              <a:t>May 2011: Photo of killed Osama bin Laden was composite of alive bin Laden and another guy</a:t>
            </a:r>
            <a:endParaRPr lang="en-US" dirty="0"/>
          </a:p>
        </p:txBody>
      </p:sp>
    </p:spTree>
    <p:extLst>
      <p:ext uri="{BB962C8B-B14F-4D97-AF65-F5344CB8AC3E}">
        <p14:creationId xmlns:p14="http://schemas.microsoft.com/office/powerpoint/2010/main" val="2408436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Detecting forgeries</a:t>
            </a:r>
            <a:endParaRPr lang="en-US" dirty="0"/>
          </a:p>
        </p:txBody>
      </p:sp>
      <p:sp>
        <p:nvSpPr>
          <p:cNvPr id="3" name="Content Placeholder 2"/>
          <p:cNvSpPr>
            <a:spLocks noGrp="1"/>
          </p:cNvSpPr>
          <p:nvPr>
            <p:ph idx="1"/>
          </p:nvPr>
        </p:nvSpPr>
        <p:spPr/>
        <p:txBody>
          <a:bodyPr/>
          <a:lstStyle/>
          <a:p>
            <a:r>
              <a:rPr lang="en-US" dirty="0" smtClean="0"/>
              <a:t>Work by </a:t>
            </a:r>
            <a:r>
              <a:rPr lang="en-US" dirty="0" err="1" smtClean="0"/>
              <a:t>Hany</a:t>
            </a:r>
            <a:r>
              <a:rPr lang="en-US" dirty="0" smtClean="0"/>
              <a:t> </a:t>
            </a:r>
            <a:r>
              <a:rPr lang="en-US" dirty="0" err="1" smtClean="0"/>
              <a:t>Farid</a:t>
            </a:r>
            <a:r>
              <a:rPr lang="en-US" dirty="0" smtClean="0"/>
              <a:t> and colleagues</a:t>
            </a:r>
          </a:p>
          <a:p>
            <a:r>
              <a:rPr lang="en-US" dirty="0" smtClean="0"/>
              <a:t>Method 1: 2D light from occluding contours</a:t>
            </a:r>
            <a:endParaRPr lang="en-US" dirty="0"/>
          </a:p>
        </p:txBody>
      </p:sp>
      <p:pic>
        <p:nvPicPr>
          <p:cNvPr id="1116162" name="Picture 2" descr="http://a.abcnews.com/images/Entertainment/h_star_070528_ssv.jpg"/>
          <p:cNvPicPr>
            <a:picLocks noChangeAspect="1" noChangeArrowheads="1"/>
          </p:cNvPicPr>
          <p:nvPr/>
        </p:nvPicPr>
        <p:blipFill>
          <a:blip r:embed="rId2" cstate="print"/>
          <a:srcRect/>
          <a:stretch>
            <a:fillRect/>
          </a:stretch>
        </p:blipFill>
        <p:spPr bwMode="auto">
          <a:xfrm>
            <a:off x="3200400" y="2438400"/>
            <a:ext cx="3562350" cy="3914776"/>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Estimating lighting direction</a:t>
            </a:r>
            <a:endParaRPr lang="en-US" dirty="0"/>
          </a:p>
        </p:txBody>
      </p:sp>
      <p:sp>
        <p:nvSpPr>
          <p:cNvPr id="3" name="Content Placeholder 2"/>
          <p:cNvSpPr>
            <a:spLocks noGrp="1"/>
          </p:cNvSpPr>
          <p:nvPr>
            <p:ph idx="1"/>
          </p:nvPr>
        </p:nvSpPr>
        <p:spPr/>
        <p:txBody>
          <a:bodyPr>
            <a:normAutofit/>
          </a:bodyPr>
          <a:lstStyle/>
          <a:p>
            <a:pPr>
              <a:buNone/>
            </a:pPr>
            <a:r>
              <a:rPr lang="en-US" sz="2800" dirty="0" smtClean="0"/>
              <a:t>Method 1: 2D direction from occluding contour</a:t>
            </a:r>
          </a:p>
          <a:p>
            <a:r>
              <a:rPr lang="en-US" sz="2400" dirty="0" smtClean="0"/>
              <a:t>Provide at least 3 points on occluding contour (surface has 0 angle in Z direction)</a:t>
            </a:r>
          </a:p>
          <a:p>
            <a:r>
              <a:rPr lang="en-US" sz="2400" dirty="0" smtClean="0"/>
              <a:t>Estimate light direction from brightness</a:t>
            </a:r>
            <a:endParaRPr lang="en-US" sz="2400" dirty="0"/>
          </a:p>
        </p:txBody>
      </p:sp>
      <p:pic>
        <p:nvPicPr>
          <p:cNvPr id="1117186" name="Picture 2"/>
          <p:cNvPicPr>
            <a:picLocks noChangeAspect="1" noChangeArrowheads="1"/>
          </p:cNvPicPr>
          <p:nvPr/>
        </p:nvPicPr>
        <p:blipFill>
          <a:blip r:embed="rId2" cstate="print"/>
          <a:srcRect/>
          <a:stretch>
            <a:fillRect/>
          </a:stretch>
        </p:blipFill>
        <p:spPr bwMode="auto">
          <a:xfrm>
            <a:off x="1676400" y="2819400"/>
            <a:ext cx="5781675" cy="3924300"/>
          </a:xfrm>
          <a:prstGeom prst="rect">
            <a:avLst/>
          </a:prstGeom>
          <a:noFill/>
          <a:ln w="9525">
            <a:noFill/>
            <a:miter lim="800000"/>
            <a:headEnd/>
            <a:tailEnd/>
          </a:ln>
        </p:spPr>
      </p:pic>
      <p:sp>
        <p:nvSpPr>
          <p:cNvPr id="6" name="TextBox 5"/>
          <p:cNvSpPr txBox="1"/>
          <p:nvPr/>
        </p:nvSpPr>
        <p:spPr>
          <a:xfrm>
            <a:off x="4953000" y="3162300"/>
            <a:ext cx="1143000" cy="369332"/>
          </a:xfrm>
          <a:prstGeom prst="rect">
            <a:avLst/>
          </a:prstGeom>
          <a:solidFill>
            <a:srgbClr val="FFFFFF">
              <a:alpha val="50000"/>
            </a:srgbClr>
          </a:solidFill>
        </p:spPr>
        <p:txBody>
          <a:bodyPr wrap="square" rtlCol="0">
            <a:spAutoFit/>
          </a:bodyPr>
          <a:lstStyle/>
          <a:p>
            <a:r>
              <a:rPr lang="en-US" b="1" dirty="0" smtClean="0"/>
              <a:t>Estimate</a:t>
            </a:r>
            <a:endParaRPr lang="en-US" b="1" dirty="0"/>
          </a:p>
        </p:txBody>
      </p:sp>
      <p:sp>
        <p:nvSpPr>
          <p:cNvPr id="7" name="TextBox 6"/>
          <p:cNvSpPr txBox="1"/>
          <p:nvPr/>
        </p:nvSpPr>
        <p:spPr>
          <a:xfrm>
            <a:off x="6172200" y="4991100"/>
            <a:ext cx="1143000" cy="646331"/>
          </a:xfrm>
          <a:prstGeom prst="rect">
            <a:avLst/>
          </a:prstGeom>
          <a:solidFill>
            <a:srgbClr val="FFFFFF">
              <a:alpha val="50000"/>
            </a:srgbClr>
          </a:solidFill>
        </p:spPr>
        <p:txBody>
          <a:bodyPr wrap="square" rtlCol="0">
            <a:spAutoFit/>
          </a:bodyPr>
          <a:lstStyle/>
          <a:p>
            <a:pPr algn="ctr"/>
            <a:r>
              <a:rPr lang="en-US" b="1" dirty="0" smtClean="0"/>
              <a:t>Ground Truth</a:t>
            </a:r>
            <a:endParaRPr lang="en-US"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lighting direction</a:t>
            </a:r>
            <a:endParaRPr lang="en-US" dirty="0"/>
          </a:p>
        </p:txBody>
      </p:sp>
      <p:sp>
        <p:nvSpPr>
          <p:cNvPr id="3" name="Content Placeholder 2"/>
          <p:cNvSpPr>
            <a:spLocks noGrp="1"/>
          </p:cNvSpPr>
          <p:nvPr>
            <p:ph idx="1"/>
          </p:nvPr>
        </p:nvSpPr>
        <p:spPr/>
        <p:txBody>
          <a:bodyPr/>
          <a:lstStyle/>
          <a:p>
            <a:endParaRPr lang="en-US"/>
          </a:p>
        </p:txBody>
      </p:sp>
      <p:pic>
        <p:nvPicPr>
          <p:cNvPr id="1118210" name="Picture 2"/>
          <p:cNvPicPr>
            <a:picLocks noChangeAspect="1" noChangeArrowheads="1"/>
          </p:cNvPicPr>
          <p:nvPr/>
        </p:nvPicPr>
        <p:blipFill>
          <a:blip r:embed="rId2" cstate="print"/>
          <a:srcRect/>
          <a:stretch>
            <a:fillRect/>
          </a:stretch>
        </p:blipFill>
        <p:spPr bwMode="auto">
          <a:xfrm>
            <a:off x="1676400" y="1752600"/>
            <a:ext cx="5867400" cy="389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lighting direction</a:t>
            </a:r>
            <a:endParaRPr lang="en-US" dirty="0"/>
          </a:p>
        </p:txBody>
      </p:sp>
      <p:sp>
        <p:nvSpPr>
          <p:cNvPr id="3" name="Content Placeholder 2"/>
          <p:cNvSpPr>
            <a:spLocks noGrp="1"/>
          </p:cNvSpPr>
          <p:nvPr>
            <p:ph idx="1"/>
          </p:nvPr>
        </p:nvSpPr>
        <p:spPr/>
        <p:txBody>
          <a:bodyPr/>
          <a:lstStyle/>
          <a:p>
            <a:r>
              <a:rPr lang="en-US" dirty="0" smtClean="0"/>
              <a:t>Average error: 4.8 degrees</a:t>
            </a:r>
            <a:endParaRPr lang="en-US" dirty="0"/>
          </a:p>
        </p:txBody>
      </p:sp>
      <p:pic>
        <p:nvPicPr>
          <p:cNvPr id="1119234" name="Picture 2"/>
          <p:cNvPicPr>
            <a:picLocks noChangeAspect="1" noChangeArrowheads="1"/>
          </p:cNvPicPr>
          <p:nvPr/>
        </p:nvPicPr>
        <p:blipFill>
          <a:blip r:embed="rId2" cstate="print"/>
          <a:srcRect/>
          <a:stretch>
            <a:fillRect/>
          </a:stretch>
        </p:blipFill>
        <p:spPr bwMode="auto">
          <a:xfrm>
            <a:off x="1524000" y="2209800"/>
            <a:ext cx="5829300" cy="393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CG vs. Real -- Why It Matters: Crime</a:t>
            </a:r>
            <a:endParaRPr lang="en-US" dirty="0"/>
          </a:p>
        </p:txBody>
      </p:sp>
      <p:sp>
        <p:nvSpPr>
          <p:cNvPr id="3" name="Content Placeholder 2"/>
          <p:cNvSpPr>
            <a:spLocks noGrp="1"/>
          </p:cNvSpPr>
          <p:nvPr>
            <p:ph idx="1"/>
          </p:nvPr>
        </p:nvSpPr>
        <p:spPr/>
        <p:txBody>
          <a:bodyPr/>
          <a:lstStyle/>
          <a:p>
            <a:r>
              <a:rPr lang="en-US" dirty="0" smtClean="0"/>
              <a:t> 1996 Child Pornography Prevent Act made certain types of “virtual porn” illegal</a:t>
            </a:r>
          </a:p>
          <a:p>
            <a:endParaRPr lang="en-US" sz="1000" dirty="0" smtClean="0"/>
          </a:p>
          <a:p>
            <a:r>
              <a:rPr lang="en-US" dirty="0" smtClean="0"/>
              <a:t>Supreme court over-ruled in 2002</a:t>
            </a:r>
          </a:p>
          <a:p>
            <a:endParaRPr lang="en-US" sz="1000" dirty="0" smtClean="0"/>
          </a:p>
          <a:p>
            <a:r>
              <a:rPr lang="en-US" dirty="0" smtClean="0"/>
              <a:t>To prosecute, state needs to prove that child porn is not computer-generated images</a:t>
            </a:r>
            <a:endParaRPr lang="en-US" dirty="0"/>
          </a:p>
        </p:txBody>
      </p:sp>
      <p:pic>
        <p:nvPicPr>
          <p:cNvPr id="8" name="Picture 2" descr="http://raph.com/3dartists/artgallery/6604.jpg"/>
          <p:cNvPicPr>
            <a:picLocks noChangeAspect="1" noChangeArrowheads="1"/>
          </p:cNvPicPr>
          <p:nvPr/>
        </p:nvPicPr>
        <p:blipFill>
          <a:blip r:embed="rId3" cstate="print"/>
          <a:srcRect/>
          <a:stretch>
            <a:fillRect/>
          </a:stretch>
        </p:blipFill>
        <p:spPr bwMode="auto">
          <a:xfrm>
            <a:off x="5181600" y="4267200"/>
            <a:ext cx="1447800" cy="1946622"/>
          </a:xfrm>
          <a:prstGeom prst="rect">
            <a:avLst/>
          </a:prstGeom>
          <a:noFill/>
        </p:spPr>
      </p:pic>
      <p:pic>
        <p:nvPicPr>
          <p:cNvPr id="9" name="Picture 4" descr="http://farm3.static.flickr.com/2103/2320759046_81b10be405.jpg"/>
          <p:cNvPicPr>
            <a:picLocks noChangeAspect="1" noChangeArrowheads="1"/>
          </p:cNvPicPr>
          <p:nvPr/>
        </p:nvPicPr>
        <p:blipFill>
          <a:blip r:embed="rId4" cstate="print"/>
          <a:srcRect l="11267" r="7989"/>
          <a:stretch>
            <a:fillRect/>
          </a:stretch>
        </p:blipFill>
        <p:spPr bwMode="auto">
          <a:xfrm>
            <a:off x="1828800" y="4258340"/>
            <a:ext cx="2286000" cy="1913860"/>
          </a:xfrm>
          <a:prstGeom prst="rect">
            <a:avLst/>
          </a:prstGeom>
          <a:noFill/>
        </p:spPr>
      </p:pic>
      <p:sp>
        <p:nvSpPr>
          <p:cNvPr id="10" name="TextBox 9"/>
          <p:cNvSpPr txBox="1"/>
          <p:nvPr/>
        </p:nvSpPr>
        <p:spPr>
          <a:xfrm>
            <a:off x="2255396" y="6096000"/>
            <a:ext cx="1326004" cy="369332"/>
          </a:xfrm>
          <a:prstGeom prst="rect">
            <a:avLst/>
          </a:prstGeom>
          <a:noFill/>
        </p:spPr>
        <p:txBody>
          <a:bodyPr wrap="none" rtlCol="0">
            <a:spAutoFit/>
          </a:bodyPr>
          <a:lstStyle/>
          <a:p>
            <a:r>
              <a:rPr lang="en-US" dirty="0" smtClean="0"/>
              <a:t>Real Photo</a:t>
            </a:r>
            <a:endParaRPr lang="en-US" dirty="0"/>
          </a:p>
        </p:txBody>
      </p:sp>
      <p:sp>
        <p:nvSpPr>
          <p:cNvPr id="11" name="TextBox 10"/>
          <p:cNvSpPr txBox="1"/>
          <p:nvPr/>
        </p:nvSpPr>
        <p:spPr>
          <a:xfrm>
            <a:off x="5638800" y="6172200"/>
            <a:ext cx="530915" cy="369332"/>
          </a:xfrm>
          <a:prstGeom prst="rect">
            <a:avLst/>
          </a:prstGeom>
          <a:noFill/>
        </p:spPr>
        <p:txBody>
          <a:bodyPr wrap="none" rtlCol="0">
            <a:spAutoFit/>
          </a:bodyPr>
          <a:lstStyle/>
          <a:p>
            <a:r>
              <a:rPr lang="en-US" dirty="0" smtClean="0"/>
              <a:t>CG</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Method 2: Light from Eyes</a:t>
            </a:r>
            <a:endParaRPr lang="en-US" dirty="0"/>
          </a:p>
        </p:txBody>
      </p:sp>
      <p:sp>
        <p:nvSpPr>
          <p:cNvPr id="3" name="Content Placeholder 2"/>
          <p:cNvSpPr>
            <a:spLocks noGrp="1"/>
          </p:cNvSpPr>
          <p:nvPr>
            <p:ph idx="1"/>
          </p:nvPr>
        </p:nvSpPr>
        <p:spPr/>
        <p:txBody>
          <a:bodyPr/>
          <a:lstStyle/>
          <a:p>
            <a:endParaRPr lang="en-US"/>
          </a:p>
        </p:txBody>
      </p:sp>
      <p:pic>
        <p:nvPicPr>
          <p:cNvPr id="4" name="Picture 1"/>
          <p:cNvPicPr>
            <a:picLocks noChangeAspect="1" noChangeArrowheads="1"/>
          </p:cNvPicPr>
          <p:nvPr/>
        </p:nvPicPr>
        <p:blipFill>
          <a:blip r:embed="rId2" cstate="print"/>
          <a:srcRect/>
          <a:stretch>
            <a:fillRect/>
          </a:stretch>
        </p:blipFill>
        <p:spPr bwMode="auto">
          <a:xfrm>
            <a:off x="1143000" y="1143000"/>
            <a:ext cx="7160871" cy="4876800"/>
          </a:xfrm>
          <a:prstGeom prst="rect">
            <a:avLst/>
          </a:prstGeom>
          <a:noFill/>
          <a:ln w="9525">
            <a:noFill/>
            <a:miter lim="800000"/>
            <a:headEnd/>
            <a:tailEnd/>
          </a:ln>
        </p:spPr>
      </p:pic>
      <p:sp>
        <p:nvSpPr>
          <p:cNvPr id="5" name="TextBox 4"/>
          <p:cNvSpPr txBox="1"/>
          <p:nvPr/>
        </p:nvSpPr>
        <p:spPr>
          <a:xfrm>
            <a:off x="381000" y="6400800"/>
            <a:ext cx="5711820" cy="369332"/>
          </a:xfrm>
          <a:prstGeom prst="rect">
            <a:avLst/>
          </a:prstGeom>
          <a:noFill/>
        </p:spPr>
        <p:txBody>
          <a:bodyPr wrap="none" rtlCol="0">
            <a:spAutoFit/>
          </a:bodyPr>
          <a:lstStyle/>
          <a:p>
            <a:r>
              <a:rPr lang="en-US" dirty="0" err="1" smtClean="0"/>
              <a:t>Farid</a:t>
            </a:r>
            <a:r>
              <a:rPr lang="en-US" dirty="0" smtClean="0"/>
              <a:t> – “Seeing is not believing”, IEEE Spectrum 2009</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Lighting from Eyes</a:t>
            </a:r>
            <a:endParaRPr lang="en-US" dirty="0"/>
          </a:p>
        </p:txBody>
      </p:sp>
      <p:sp>
        <p:nvSpPr>
          <p:cNvPr id="3" name="Content Placeholder 2"/>
          <p:cNvSpPr>
            <a:spLocks noGrp="1"/>
          </p:cNvSpPr>
          <p:nvPr>
            <p:ph idx="1"/>
          </p:nvPr>
        </p:nvSpPr>
        <p:spPr/>
        <p:txBody>
          <a:bodyPr/>
          <a:lstStyle/>
          <a:p>
            <a:endParaRPr lang="en-US"/>
          </a:p>
        </p:txBody>
      </p:sp>
      <p:pic>
        <p:nvPicPr>
          <p:cNvPr id="1121282" name="Picture 2"/>
          <p:cNvPicPr>
            <a:picLocks noChangeAspect="1" noChangeArrowheads="1"/>
          </p:cNvPicPr>
          <p:nvPr/>
        </p:nvPicPr>
        <p:blipFill>
          <a:blip r:embed="rId2" cstate="print"/>
          <a:srcRect/>
          <a:stretch>
            <a:fillRect/>
          </a:stretch>
        </p:blipFill>
        <p:spPr bwMode="auto">
          <a:xfrm>
            <a:off x="762000" y="1295400"/>
            <a:ext cx="7532771"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2: Light from Eyes</a:t>
            </a:r>
            <a:endParaRPr lang="en-US" dirty="0"/>
          </a:p>
        </p:txBody>
      </p:sp>
      <p:sp>
        <p:nvSpPr>
          <p:cNvPr id="3" name="Content Placeholder 2"/>
          <p:cNvSpPr>
            <a:spLocks noGrp="1"/>
          </p:cNvSpPr>
          <p:nvPr>
            <p:ph idx="1"/>
          </p:nvPr>
        </p:nvSpPr>
        <p:spPr/>
        <p:txBody>
          <a:bodyPr/>
          <a:lstStyle/>
          <a:p>
            <a:endParaRPr lang="en-US"/>
          </a:p>
        </p:txBody>
      </p:sp>
      <p:pic>
        <p:nvPicPr>
          <p:cNvPr id="1120258" name="Picture 2"/>
          <p:cNvPicPr>
            <a:picLocks noChangeAspect="1" noChangeArrowheads="1"/>
          </p:cNvPicPr>
          <p:nvPr/>
        </p:nvPicPr>
        <p:blipFill>
          <a:blip r:embed="rId2" cstate="print"/>
          <a:srcRect/>
          <a:stretch>
            <a:fillRect/>
          </a:stretch>
        </p:blipFill>
        <p:spPr bwMode="auto">
          <a:xfrm>
            <a:off x="685800" y="1371600"/>
            <a:ext cx="7543800" cy="4524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14400"/>
          </a:xfrm>
        </p:spPr>
        <p:txBody>
          <a:bodyPr>
            <a:normAutofit/>
          </a:bodyPr>
          <a:lstStyle/>
          <a:p>
            <a:r>
              <a:rPr lang="en-US" sz="3200" dirty="0" smtClean="0"/>
              <a:t>Method 3: Complex light with spherical harmonics</a:t>
            </a:r>
            <a:endParaRPr lang="en-US" sz="3200" dirty="0"/>
          </a:p>
        </p:txBody>
      </p:sp>
      <p:sp>
        <p:nvSpPr>
          <p:cNvPr id="3" name="Content Placeholder 2"/>
          <p:cNvSpPr>
            <a:spLocks noGrp="1"/>
          </p:cNvSpPr>
          <p:nvPr>
            <p:ph idx="1"/>
          </p:nvPr>
        </p:nvSpPr>
        <p:spPr>
          <a:xfrm>
            <a:off x="304800" y="1013618"/>
            <a:ext cx="6096000" cy="5135563"/>
          </a:xfrm>
        </p:spPr>
        <p:txBody>
          <a:bodyPr>
            <a:normAutofit/>
          </a:bodyPr>
          <a:lstStyle/>
          <a:p>
            <a:r>
              <a:rPr lang="en-US" sz="2800" dirty="0" smtClean="0"/>
              <a:t>Spherical harmonics parameterize complex lighting environment</a:t>
            </a:r>
          </a:p>
          <a:p>
            <a:r>
              <a:rPr lang="en-US" sz="2800" dirty="0" smtClean="0"/>
              <a:t>Same method as occluding contours, but need 9 points</a:t>
            </a:r>
            <a:endParaRPr lang="en-US" sz="2800" dirty="0"/>
          </a:p>
        </p:txBody>
      </p:sp>
      <p:pic>
        <p:nvPicPr>
          <p:cNvPr id="1122306" name="Picture 2"/>
          <p:cNvPicPr>
            <a:picLocks noChangeAspect="1" noChangeArrowheads="1"/>
          </p:cNvPicPr>
          <p:nvPr/>
        </p:nvPicPr>
        <p:blipFill>
          <a:blip r:embed="rId2" cstate="print"/>
          <a:srcRect/>
          <a:stretch>
            <a:fillRect/>
          </a:stretch>
        </p:blipFill>
        <p:spPr bwMode="auto">
          <a:xfrm>
            <a:off x="533400" y="3581400"/>
            <a:ext cx="8191500" cy="2674937"/>
          </a:xfrm>
          <a:prstGeom prst="rect">
            <a:avLst/>
          </a:prstGeom>
          <a:noFill/>
          <a:ln w="9525">
            <a:noFill/>
            <a:miter lim="800000"/>
            <a:headEnd/>
            <a:tailEnd/>
          </a:ln>
        </p:spPr>
      </p:pic>
      <p:pic>
        <p:nvPicPr>
          <p:cNvPr id="5122" name="Picture 2" descr="File:Harmonik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7155" y="1219200"/>
            <a:ext cx="2568160" cy="144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14400"/>
          </a:xfrm>
        </p:spPr>
        <p:txBody>
          <a:bodyPr>
            <a:normAutofit/>
          </a:bodyPr>
          <a:lstStyle/>
          <a:p>
            <a:r>
              <a:rPr lang="en-US" sz="3200" dirty="0" smtClean="0"/>
              <a:t>Method 3: Complex light with spherical harmonics</a:t>
            </a:r>
            <a:endParaRPr lang="en-US" sz="3200" dirty="0"/>
          </a:p>
        </p:txBody>
      </p:sp>
      <p:pic>
        <p:nvPicPr>
          <p:cNvPr id="1123330" name="Picture 2"/>
          <p:cNvPicPr>
            <a:picLocks noChangeAspect="1" noChangeArrowheads="1"/>
          </p:cNvPicPr>
          <p:nvPr/>
        </p:nvPicPr>
        <p:blipFill>
          <a:blip r:embed="rId2" cstate="print"/>
          <a:srcRect/>
          <a:stretch>
            <a:fillRect/>
          </a:stretch>
        </p:blipFill>
        <p:spPr bwMode="auto">
          <a:xfrm>
            <a:off x="457200" y="1066800"/>
            <a:ext cx="8024813" cy="544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4: </a:t>
            </a:r>
            <a:r>
              <a:rPr lang="en-US" dirty="0" err="1" smtClean="0"/>
              <a:t>Demosaicking</a:t>
            </a:r>
            <a:r>
              <a:rPr lang="en-US" dirty="0" smtClean="0"/>
              <a:t> Prediction</a:t>
            </a:r>
            <a:endParaRPr lang="en-US" dirty="0"/>
          </a:p>
        </p:txBody>
      </p:sp>
      <p:sp>
        <p:nvSpPr>
          <p:cNvPr id="3" name="Content Placeholder 2"/>
          <p:cNvSpPr>
            <a:spLocks noGrp="1"/>
          </p:cNvSpPr>
          <p:nvPr>
            <p:ph idx="1"/>
          </p:nvPr>
        </p:nvSpPr>
        <p:spPr/>
        <p:txBody>
          <a:bodyPr/>
          <a:lstStyle/>
          <a:p>
            <a:r>
              <a:rPr lang="en-US" dirty="0" smtClean="0"/>
              <a:t>In </a:t>
            </a:r>
            <a:r>
              <a:rPr lang="en-US" dirty="0" err="1" smtClean="0"/>
              <a:t>demosaicking</a:t>
            </a:r>
            <a:r>
              <a:rPr lang="en-US" dirty="0" smtClean="0"/>
              <a:t>, RGB values are filled in based on surrounding measured values</a:t>
            </a:r>
          </a:p>
          <a:p>
            <a:r>
              <a:rPr lang="en-US" dirty="0" smtClean="0"/>
              <a:t>Filled in values will be correlated in a particular way for each camera</a:t>
            </a:r>
          </a:p>
          <a:p>
            <a:r>
              <a:rPr lang="en-US" dirty="0" smtClean="0"/>
              <a:t>Local tampering will destroy these correlations</a:t>
            </a:r>
            <a:endParaRPr lang="en-US" dirty="0"/>
          </a:p>
        </p:txBody>
      </p:sp>
      <p:pic>
        <p:nvPicPr>
          <p:cNvPr id="4" name="Picture 2" descr="http://static.howstuffworks.com/gif/digital-camera-bayer.jpg"/>
          <p:cNvPicPr>
            <a:picLocks noChangeAspect="1" noChangeArrowheads="1"/>
          </p:cNvPicPr>
          <p:nvPr/>
        </p:nvPicPr>
        <p:blipFill>
          <a:blip r:embed="rId2" cstate="print"/>
          <a:srcRect t="11864"/>
          <a:stretch>
            <a:fillRect/>
          </a:stretch>
        </p:blipFill>
        <p:spPr bwMode="auto">
          <a:xfrm>
            <a:off x="1905000" y="3684722"/>
            <a:ext cx="4800600" cy="3173278"/>
          </a:xfrm>
          <a:prstGeom prst="rect">
            <a:avLst/>
          </a:prstGeom>
          <a:noFill/>
          <a:ln w="9525">
            <a:noFill/>
            <a:miter lim="800000"/>
            <a:headEnd/>
            <a:tailEnd/>
          </a:ln>
        </p:spPr>
      </p:pic>
      <p:sp>
        <p:nvSpPr>
          <p:cNvPr id="5" name="TextBox 4"/>
          <p:cNvSpPr txBox="1"/>
          <p:nvPr/>
        </p:nvSpPr>
        <p:spPr>
          <a:xfrm>
            <a:off x="6553200" y="6211669"/>
            <a:ext cx="2590800" cy="646331"/>
          </a:xfrm>
          <a:prstGeom prst="rect">
            <a:avLst/>
          </a:prstGeom>
          <a:noFill/>
        </p:spPr>
        <p:txBody>
          <a:bodyPr wrap="square" rtlCol="0">
            <a:spAutoFit/>
          </a:bodyPr>
          <a:lstStyle/>
          <a:p>
            <a:r>
              <a:rPr lang="en-US" dirty="0" err="1" smtClean="0"/>
              <a:t>Farid</a:t>
            </a:r>
            <a:r>
              <a:rPr lang="en-US" dirty="0" smtClean="0"/>
              <a:t>: “Photo Fakery and Forensics” 2009</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Demosaicking</a:t>
            </a:r>
            <a:r>
              <a:rPr lang="en-US" dirty="0" smtClean="0"/>
              <a:t> prediction</a:t>
            </a:r>
            <a:endParaRPr lang="en-US" dirty="0"/>
          </a:p>
        </p:txBody>
      </p:sp>
      <p:sp>
        <p:nvSpPr>
          <p:cNvPr id="3" name="Content Placeholder 2"/>
          <p:cNvSpPr>
            <a:spLocks noGrp="1"/>
          </p:cNvSpPr>
          <p:nvPr>
            <p:ph idx="1"/>
          </p:nvPr>
        </p:nvSpPr>
        <p:spPr>
          <a:xfrm>
            <a:off x="457200" y="990600"/>
            <a:ext cx="5029200" cy="5135563"/>
          </a:xfrm>
        </p:spPr>
        <p:txBody>
          <a:bodyPr/>
          <a:lstStyle/>
          <a:p>
            <a:r>
              <a:rPr lang="en-US" dirty="0" smtClean="0"/>
              <a:t>Upside: can detect many kinds of forgery</a:t>
            </a:r>
          </a:p>
          <a:p>
            <a:r>
              <a:rPr lang="en-US" dirty="0" smtClean="0"/>
              <a:t>Downside: need original resolution, uncompressed image</a:t>
            </a:r>
            <a:endParaRPr lang="en-US" dirty="0"/>
          </a:p>
        </p:txBody>
      </p:sp>
      <p:pic>
        <p:nvPicPr>
          <p:cNvPr id="1124354" name="Picture 2"/>
          <p:cNvPicPr>
            <a:picLocks noChangeAspect="1" noChangeArrowheads="1"/>
          </p:cNvPicPr>
          <p:nvPr/>
        </p:nvPicPr>
        <p:blipFill>
          <a:blip r:embed="rId3" cstate="print"/>
          <a:srcRect/>
          <a:stretch>
            <a:fillRect/>
          </a:stretch>
        </p:blipFill>
        <p:spPr bwMode="auto">
          <a:xfrm>
            <a:off x="5486400" y="1219200"/>
            <a:ext cx="3095625" cy="4810125"/>
          </a:xfrm>
          <a:prstGeom prst="rect">
            <a:avLst/>
          </a:prstGeom>
          <a:noFill/>
          <a:ln w="9525">
            <a:noFill/>
            <a:miter lim="800000"/>
            <a:headEnd/>
            <a:tailEnd/>
          </a:ln>
        </p:spPr>
      </p:pic>
      <p:sp>
        <p:nvSpPr>
          <p:cNvPr id="4" name="TextBox 3"/>
          <p:cNvSpPr txBox="1"/>
          <p:nvPr/>
        </p:nvSpPr>
        <p:spPr>
          <a:xfrm>
            <a:off x="5715000" y="914400"/>
            <a:ext cx="2514535" cy="369332"/>
          </a:xfrm>
          <a:prstGeom prst="rect">
            <a:avLst/>
          </a:prstGeom>
          <a:noFill/>
        </p:spPr>
        <p:txBody>
          <a:bodyPr wrap="none" rtlCol="0">
            <a:spAutoFit/>
          </a:bodyPr>
          <a:lstStyle/>
          <a:p>
            <a:r>
              <a:rPr lang="en-US" dirty="0" smtClean="0"/>
              <a:t>Original	      Tampered</a:t>
            </a:r>
            <a:endParaRPr lang="en-US" dirty="0"/>
          </a:p>
        </p:txBody>
      </p:sp>
      <p:sp>
        <p:nvSpPr>
          <p:cNvPr id="5" name="TextBox 4"/>
          <p:cNvSpPr txBox="1"/>
          <p:nvPr/>
        </p:nvSpPr>
        <p:spPr>
          <a:xfrm>
            <a:off x="3886200" y="3400065"/>
            <a:ext cx="1828800" cy="1200329"/>
          </a:xfrm>
          <a:prstGeom prst="rect">
            <a:avLst/>
          </a:prstGeom>
          <a:noFill/>
        </p:spPr>
        <p:txBody>
          <a:bodyPr wrap="square" rtlCol="0">
            <a:spAutoFit/>
          </a:bodyPr>
          <a:lstStyle/>
          <a:p>
            <a:r>
              <a:rPr lang="en-US" dirty="0" smtClean="0"/>
              <a:t>Error in pixel prediction from a linear interpolation</a:t>
            </a:r>
            <a:endParaRPr lang="en-US" dirty="0"/>
          </a:p>
        </p:txBody>
      </p:sp>
      <p:sp>
        <p:nvSpPr>
          <p:cNvPr id="7" name="TextBox 6"/>
          <p:cNvSpPr txBox="1"/>
          <p:nvPr/>
        </p:nvSpPr>
        <p:spPr>
          <a:xfrm>
            <a:off x="5490713" y="5903342"/>
            <a:ext cx="3124200" cy="923330"/>
          </a:xfrm>
          <a:prstGeom prst="rect">
            <a:avLst/>
          </a:prstGeom>
          <a:noFill/>
        </p:spPr>
        <p:txBody>
          <a:bodyPr wrap="square" rtlCol="0">
            <a:spAutoFit/>
          </a:bodyPr>
          <a:lstStyle/>
          <a:p>
            <a:r>
              <a:rPr lang="en-US" dirty="0" smtClean="0"/>
              <a:t>FFT of error in each window (periodic for </a:t>
            </a:r>
            <a:r>
              <a:rPr lang="en-US" dirty="0" err="1" smtClean="0"/>
              <a:t>untampered</a:t>
            </a:r>
            <a:r>
              <a:rPr lang="en-US" dirty="0" smtClean="0"/>
              <a:t> case)</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5: JPEG Ghosts</a:t>
            </a:r>
            <a:endParaRPr lang="en-US" dirty="0"/>
          </a:p>
        </p:txBody>
      </p:sp>
      <p:sp>
        <p:nvSpPr>
          <p:cNvPr id="3" name="Content Placeholder 2"/>
          <p:cNvSpPr>
            <a:spLocks noGrp="1"/>
          </p:cNvSpPr>
          <p:nvPr>
            <p:ph idx="1"/>
          </p:nvPr>
        </p:nvSpPr>
        <p:spPr/>
        <p:txBody>
          <a:bodyPr/>
          <a:lstStyle/>
          <a:p>
            <a:r>
              <a:rPr lang="en-US" dirty="0" smtClean="0"/>
              <a:t>JPEG compresses 8x8 blocks by quantizing DCT coefficients to some level </a:t>
            </a:r>
          </a:p>
          <a:p>
            <a:pPr lvl="1"/>
            <a:r>
              <a:rPr lang="en-US" dirty="0" smtClean="0"/>
              <a:t>E.g., coefficient value is 23, quantization = 7, quantized value = 3, error = 23-21=2</a:t>
            </a:r>
          </a:p>
          <a:p>
            <a:r>
              <a:rPr lang="en-US" dirty="0" smtClean="0"/>
              <a:t>Resaving a JPEG at the same quantization will not cause error, but resaving at a lower </a:t>
            </a:r>
            <a:r>
              <a:rPr lang="en-US" i="1" dirty="0" smtClean="0"/>
              <a:t>or higher</a:t>
            </a:r>
            <a:r>
              <a:rPr lang="en-US" dirty="0" smtClean="0"/>
              <a:t> quantization generally will</a:t>
            </a:r>
          </a:p>
          <a:p>
            <a:pPr lvl="1"/>
            <a:r>
              <a:rPr lang="en-US" dirty="0" smtClean="0"/>
              <a:t>Value = 21; quantization = 13; error = 5</a:t>
            </a:r>
          </a:p>
          <a:p>
            <a:pPr lvl="1"/>
            <a:r>
              <a:rPr lang="en-US" dirty="0" smtClean="0"/>
              <a:t>Value = 21; quantization  = 4; error = 1</a:t>
            </a:r>
            <a:endParaRPr lang="en-US" dirty="0"/>
          </a:p>
        </p:txBody>
      </p:sp>
      <p:sp>
        <p:nvSpPr>
          <p:cNvPr id="4" name="TextBox 3"/>
          <p:cNvSpPr txBox="1"/>
          <p:nvPr/>
        </p:nvSpPr>
        <p:spPr>
          <a:xfrm>
            <a:off x="6553200" y="6211669"/>
            <a:ext cx="2590800" cy="646331"/>
          </a:xfrm>
          <a:prstGeom prst="rect">
            <a:avLst/>
          </a:prstGeom>
          <a:noFill/>
        </p:spPr>
        <p:txBody>
          <a:bodyPr wrap="square" rtlCol="0">
            <a:spAutoFit/>
          </a:bodyPr>
          <a:lstStyle/>
          <a:p>
            <a:r>
              <a:rPr lang="en-US" dirty="0" err="1" smtClean="0"/>
              <a:t>Farid</a:t>
            </a:r>
            <a:r>
              <a:rPr lang="en-US" dirty="0" smtClean="0"/>
              <a:t>: “Photo Fakery and Forensics” 2009</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3" name="Content Placeholder 2"/>
          <p:cNvSpPr>
            <a:spLocks noGrp="1"/>
          </p:cNvSpPr>
          <p:nvPr>
            <p:ph idx="1"/>
          </p:nvPr>
        </p:nvSpPr>
        <p:spPr/>
        <p:txBody>
          <a:bodyPr>
            <a:normAutofit/>
          </a:bodyPr>
          <a:lstStyle/>
          <a:p>
            <a:r>
              <a:rPr lang="en-US" sz="2000" dirty="0" smtClean="0"/>
              <a:t>Original is saved at 85 quality, center square is cut out and compressed at 65 quality; then image is resaved at given qualities</a:t>
            </a:r>
            <a:endParaRPr lang="en-US" sz="2000" dirty="0"/>
          </a:p>
        </p:txBody>
      </p:sp>
      <p:pic>
        <p:nvPicPr>
          <p:cNvPr id="1125378" name="Picture 2"/>
          <p:cNvPicPr>
            <a:picLocks noChangeAspect="1" noChangeArrowheads="1"/>
          </p:cNvPicPr>
          <p:nvPr/>
        </p:nvPicPr>
        <p:blipFill>
          <a:blip r:embed="rId2" cstate="print"/>
          <a:srcRect/>
          <a:stretch>
            <a:fillRect/>
          </a:stretch>
        </p:blipFill>
        <p:spPr bwMode="auto">
          <a:xfrm>
            <a:off x="838200" y="2057400"/>
            <a:ext cx="7010400" cy="4384484"/>
          </a:xfrm>
          <a:prstGeom prst="rect">
            <a:avLst/>
          </a:prstGeom>
          <a:noFill/>
          <a:ln w="9525">
            <a:noFill/>
            <a:miter lim="800000"/>
            <a:headEnd/>
            <a:tailEnd/>
          </a:ln>
        </p:spPr>
      </p:pic>
      <p:sp>
        <p:nvSpPr>
          <p:cNvPr id="6" name="TextBox 5"/>
          <p:cNvSpPr txBox="1"/>
          <p:nvPr/>
        </p:nvSpPr>
        <p:spPr>
          <a:xfrm>
            <a:off x="1066800" y="6400800"/>
            <a:ext cx="5711820" cy="369332"/>
          </a:xfrm>
          <a:prstGeom prst="rect">
            <a:avLst/>
          </a:prstGeom>
          <a:noFill/>
        </p:spPr>
        <p:txBody>
          <a:bodyPr wrap="none" rtlCol="0">
            <a:spAutoFit/>
          </a:bodyPr>
          <a:lstStyle/>
          <a:p>
            <a:r>
              <a:rPr lang="en-US" dirty="0" smtClean="0"/>
              <a:t>Pixel error for image saved at various JPEG qualities</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7" name="Content Placeholder 6"/>
          <p:cNvSpPr>
            <a:spLocks noGrp="1"/>
          </p:cNvSpPr>
          <p:nvPr>
            <p:ph idx="1"/>
          </p:nvPr>
        </p:nvSpPr>
        <p:spPr/>
        <p:txBody>
          <a:bodyPr/>
          <a:lstStyle/>
          <a:p>
            <a:r>
              <a:rPr lang="en-US" dirty="0" smtClean="0"/>
              <a:t>If there is enough difference between the quality of the pasted region and the final saved quality, the pasted region can be detected with high accuracy</a:t>
            </a:r>
            <a:endParaRPr lang="en-US" dirty="0"/>
          </a:p>
        </p:txBody>
      </p:sp>
      <p:pic>
        <p:nvPicPr>
          <p:cNvPr id="1126402" name="Picture 2"/>
          <p:cNvPicPr>
            <a:picLocks noChangeAspect="1" noChangeArrowheads="1"/>
          </p:cNvPicPr>
          <p:nvPr/>
        </p:nvPicPr>
        <p:blipFill>
          <a:blip r:embed="rId2" cstate="print"/>
          <a:srcRect/>
          <a:stretch>
            <a:fillRect/>
          </a:stretch>
        </p:blipFill>
        <p:spPr bwMode="auto">
          <a:xfrm>
            <a:off x="838200" y="3581400"/>
            <a:ext cx="6934200" cy="201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Automatically Detecting CG</a:t>
            </a:r>
            <a:endParaRPr lang="en-US" dirty="0"/>
          </a:p>
        </p:txBody>
      </p:sp>
      <p:sp>
        <p:nvSpPr>
          <p:cNvPr id="3" name="Content Placeholder 2"/>
          <p:cNvSpPr>
            <a:spLocks noGrp="1"/>
          </p:cNvSpPr>
          <p:nvPr>
            <p:ph idx="1"/>
          </p:nvPr>
        </p:nvSpPr>
        <p:spPr/>
        <p:txBody>
          <a:bodyPr/>
          <a:lstStyle/>
          <a:p>
            <a:r>
              <a:rPr lang="en-US" dirty="0"/>
              <a:t>Sketch of approach</a:t>
            </a:r>
          </a:p>
          <a:p>
            <a:pPr lvl="1"/>
            <a:r>
              <a:rPr lang="en-US" dirty="0"/>
              <a:t>Intuition: natural images have predictable statistics (e.g., power law for frequency); CG images may have different statistics due to difficulty in creating detail</a:t>
            </a:r>
          </a:p>
          <a:p>
            <a:pPr lvl="1"/>
            <a:r>
              <a:rPr lang="en-US" dirty="0"/>
              <a:t>Decompose the image into wavelet coefficients and compute statistics of these coefficients</a:t>
            </a:r>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6" name="TextBox 5"/>
          <p:cNvSpPr txBox="1"/>
          <p:nvPr/>
        </p:nvSpPr>
        <p:spPr>
          <a:xfrm>
            <a:off x="914400" y="6400800"/>
            <a:ext cx="6904454" cy="369332"/>
          </a:xfrm>
          <a:prstGeom prst="rect">
            <a:avLst/>
          </a:prstGeom>
          <a:noFill/>
        </p:spPr>
        <p:txBody>
          <a:bodyPr wrap="none" rtlCol="0">
            <a:spAutoFit/>
          </a:bodyPr>
          <a:lstStyle/>
          <a:p>
            <a:r>
              <a:rPr lang="en-US" dirty="0" smtClean="0"/>
              <a:t>Pixel error for manipulated image saved at various JPEG qualities</a:t>
            </a:r>
            <a:endParaRPr lang="en-US" dirty="0"/>
          </a:p>
        </p:txBody>
      </p:sp>
      <p:pic>
        <p:nvPicPr>
          <p:cNvPr id="1127426" name="Picture 2"/>
          <p:cNvPicPr>
            <a:picLocks noChangeAspect="1" noChangeArrowheads="1"/>
          </p:cNvPicPr>
          <p:nvPr/>
        </p:nvPicPr>
        <p:blipFill>
          <a:blip r:embed="rId2" cstate="print"/>
          <a:srcRect/>
          <a:stretch>
            <a:fillRect/>
          </a:stretch>
        </p:blipFill>
        <p:spPr bwMode="auto">
          <a:xfrm>
            <a:off x="2247900" y="990600"/>
            <a:ext cx="4281237" cy="5334000"/>
          </a:xfrm>
          <a:prstGeom prst="rect">
            <a:avLst/>
          </a:prstGeom>
          <a:noFill/>
          <a:ln w="9525">
            <a:noFill/>
            <a:miter lim="800000"/>
            <a:headEnd/>
            <a:tailEnd/>
          </a:ln>
        </p:spPr>
      </p:pic>
      <p:sp>
        <p:nvSpPr>
          <p:cNvPr id="8" name="TextBox 7"/>
          <p:cNvSpPr txBox="1"/>
          <p:nvPr/>
        </p:nvSpPr>
        <p:spPr>
          <a:xfrm>
            <a:off x="2286000" y="720306"/>
            <a:ext cx="928459" cy="369332"/>
          </a:xfrm>
          <a:prstGeom prst="rect">
            <a:avLst/>
          </a:prstGeom>
          <a:noFill/>
        </p:spPr>
        <p:txBody>
          <a:bodyPr wrap="none" rtlCol="0">
            <a:spAutoFit/>
          </a:bodyPr>
          <a:lstStyle/>
          <a:p>
            <a:r>
              <a:rPr lang="en-US" dirty="0" smtClean="0"/>
              <a:t>original</a:t>
            </a:r>
            <a:endParaRPr lang="en-US" dirty="0"/>
          </a:p>
        </p:txBody>
      </p:sp>
      <p:sp>
        <p:nvSpPr>
          <p:cNvPr id="9" name="TextBox 8"/>
          <p:cNvSpPr txBox="1"/>
          <p:nvPr/>
        </p:nvSpPr>
        <p:spPr>
          <a:xfrm>
            <a:off x="4360653" y="710241"/>
            <a:ext cx="1441420" cy="369332"/>
          </a:xfrm>
          <a:prstGeom prst="rect">
            <a:avLst/>
          </a:prstGeom>
          <a:noFill/>
        </p:spPr>
        <p:txBody>
          <a:bodyPr wrap="none" rtlCol="0">
            <a:spAutoFit/>
          </a:bodyPr>
          <a:lstStyle/>
          <a:p>
            <a:r>
              <a:rPr lang="en-US" dirty="0" smtClean="0"/>
              <a:t>manipulated</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6" name="TextBox 5"/>
          <p:cNvSpPr txBox="1"/>
          <p:nvPr/>
        </p:nvSpPr>
        <p:spPr>
          <a:xfrm>
            <a:off x="914400" y="6400800"/>
            <a:ext cx="6904454" cy="369332"/>
          </a:xfrm>
          <a:prstGeom prst="rect">
            <a:avLst/>
          </a:prstGeom>
          <a:noFill/>
        </p:spPr>
        <p:txBody>
          <a:bodyPr wrap="none" rtlCol="0">
            <a:spAutoFit/>
          </a:bodyPr>
          <a:lstStyle/>
          <a:p>
            <a:r>
              <a:rPr lang="en-US" dirty="0" smtClean="0"/>
              <a:t>Pixel error for manipulated image saved at various JPEG qualities</a:t>
            </a:r>
            <a:endParaRPr lang="en-US" dirty="0"/>
          </a:p>
        </p:txBody>
      </p:sp>
      <p:sp>
        <p:nvSpPr>
          <p:cNvPr id="8" name="TextBox 7"/>
          <p:cNvSpPr txBox="1"/>
          <p:nvPr/>
        </p:nvSpPr>
        <p:spPr>
          <a:xfrm>
            <a:off x="2286000" y="720306"/>
            <a:ext cx="928459" cy="369332"/>
          </a:xfrm>
          <a:prstGeom prst="rect">
            <a:avLst/>
          </a:prstGeom>
          <a:noFill/>
        </p:spPr>
        <p:txBody>
          <a:bodyPr wrap="none" rtlCol="0">
            <a:spAutoFit/>
          </a:bodyPr>
          <a:lstStyle/>
          <a:p>
            <a:r>
              <a:rPr lang="en-US" dirty="0" smtClean="0"/>
              <a:t>original</a:t>
            </a:r>
            <a:endParaRPr lang="en-US" dirty="0"/>
          </a:p>
        </p:txBody>
      </p:sp>
      <p:sp>
        <p:nvSpPr>
          <p:cNvPr id="9" name="TextBox 8"/>
          <p:cNvSpPr txBox="1"/>
          <p:nvPr/>
        </p:nvSpPr>
        <p:spPr>
          <a:xfrm>
            <a:off x="4360653" y="710241"/>
            <a:ext cx="1441420" cy="369332"/>
          </a:xfrm>
          <a:prstGeom prst="rect">
            <a:avLst/>
          </a:prstGeom>
          <a:noFill/>
        </p:spPr>
        <p:txBody>
          <a:bodyPr wrap="none" rtlCol="0">
            <a:spAutoFit/>
          </a:bodyPr>
          <a:lstStyle/>
          <a:p>
            <a:r>
              <a:rPr lang="en-US" dirty="0" smtClean="0"/>
              <a:t>manipulated</a:t>
            </a:r>
            <a:endParaRPr lang="en-US" dirty="0"/>
          </a:p>
        </p:txBody>
      </p:sp>
      <p:pic>
        <p:nvPicPr>
          <p:cNvPr id="1128450" name="Picture 2"/>
          <p:cNvPicPr>
            <a:picLocks noChangeAspect="1" noChangeArrowheads="1"/>
          </p:cNvPicPr>
          <p:nvPr/>
        </p:nvPicPr>
        <p:blipFill>
          <a:blip r:embed="rId2" cstate="print"/>
          <a:srcRect/>
          <a:stretch>
            <a:fillRect/>
          </a:stretch>
        </p:blipFill>
        <p:spPr bwMode="auto">
          <a:xfrm>
            <a:off x="2209800" y="1066800"/>
            <a:ext cx="3894292"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Digital forgeries are an increasingly major problem as it becomes easier to fake images</a:t>
            </a:r>
          </a:p>
          <a:p>
            <a:endParaRPr lang="en-US" dirty="0" smtClean="0"/>
          </a:p>
          <a:p>
            <a:r>
              <a:rPr lang="en-US" dirty="0" smtClean="0"/>
              <a:t>A variety of automatic and semi-automatic methods are available for detection of well-done forgeries</a:t>
            </a:r>
          </a:p>
          <a:p>
            <a:pPr lvl="1"/>
            <a:r>
              <a:rPr lang="en-US" dirty="0" smtClean="0"/>
              <a:t>Checking lighting consistency</a:t>
            </a:r>
          </a:p>
          <a:p>
            <a:pPr lvl="1"/>
            <a:r>
              <a:rPr lang="en-US" dirty="0" smtClean="0"/>
              <a:t>Checking </a:t>
            </a:r>
            <a:r>
              <a:rPr lang="en-US" dirty="0" err="1" smtClean="0"/>
              <a:t>demosaicking</a:t>
            </a:r>
            <a:r>
              <a:rPr lang="en-US" dirty="0" smtClean="0"/>
              <a:t> consistency (for high quality images)</a:t>
            </a:r>
          </a:p>
          <a:p>
            <a:pPr lvl="1"/>
            <a:r>
              <a:rPr lang="en-US" dirty="0" smtClean="0"/>
              <a:t>Checking JPEG compression level consistency (for low quality images)</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a:t>
            </a:r>
            <a:endParaRPr lang="en-US" dirty="0"/>
          </a:p>
        </p:txBody>
      </p:sp>
      <p:sp>
        <p:nvSpPr>
          <p:cNvPr id="3" name="Content Placeholder 2"/>
          <p:cNvSpPr>
            <a:spLocks noGrp="1"/>
          </p:cNvSpPr>
          <p:nvPr>
            <p:ph idx="1"/>
          </p:nvPr>
        </p:nvSpPr>
        <p:spPr/>
        <p:txBody>
          <a:bodyPr/>
          <a:lstStyle/>
          <a:p>
            <a:endParaRPr lang="en-US" dirty="0" smtClean="0"/>
          </a:p>
          <a:p>
            <a:r>
              <a:rPr lang="en-US" dirty="0" smtClean="0"/>
              <a:t>Thursday: Computational approaches to cameras</a:t>
            </a:r>
            <a:endParaRPr lang="en-US" dirty="0"/>
          </a:p>
        </p:txBody>
      </p:sp>
    </p:spTree>
    <p:extLst>
      <p:ext uri="{BB962C8B-B14F-4D97-AF65-F5344CB8AC3E}">
        <p14:creationId xmlns:p14="http://schemas.microsoft.com/office/powerpoint/2010/main" val="3112991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t>2D Wavelets</a:t>
            </a:r>
          </a:p>
        </p:txBody>
      </p:sp>
      <p:pic>
        <p:nvPicPr>
          <p:cNvPr id="43011" name="Picture 2"/>
          <p:cNvPicPr>
            <a:picLocks noChangeAspect="1" noChangeArrowheads="1"/>
          </p:cNvPicPr>
          <p:nvPr/>
        </p:nvPicPr>
        <p:blipFill>
          <a:blip r:embed="rId2" cstate="print"/>
          <a:srcRect l="46276" t="36781" r="19540" b="20918"/>
          <a:stretch>
            <a:fillRect/>
          </a:stretch>
        </p:blipFill>
        <p:spPr bwMode="auto">
          <a:xfrm>
            <a:off x="4709948" y="2286000"/>
            <a:ext cx="4434052" cy="3429000"/>
          </a:xfrm>
          <a:prstGeom prst="rect">
            <a:avLst/>
          </a:prstGeom>
          <a:noFill/>
          <a:ln w="9525">
            <a:noFill/>
            <a:miter lim="800000"/>
            <a:headEnd/>
            <a:tailEnd/>
          </a:ln>
        </p:spPr>
      </p:pic>
      <p:sp>
        <p:nvSpPr>
          <p:cNvPr id="4" name="TextBox 3"/>
          <p:cNvSpPr txBox="1"/>
          <p:nvPr/>
        </p:nvSpPr>
        <p:spPr>
          <a:xfrm>
            <a:off x="762001" y="1219200"/>
            <a:ext cx="6934200" cy="707886"/>
          </a:xfrm>
          <a:prstGeom prst="rect">
            <a:avLst/>
          </a:prstGeom>
          <a:noFill/>
        </p:spPr>
        <p:txBody>
          <a:bodyPr wrap="square" rtlCol="0">
            <a:spAutoFit/>
          </a:bodyPr>
          <a:lstStyle/>
          <a:p>
            <a:r>
              <a:rPr lang="en-US" sz="2000" dirty="0" smtClean="0"/>
              <a:t>Kind of like the </a:t>
            </a:r>
            <a:r>
              <a:rPr lang="en-US" sz="2000" dirty="0" err="1" smtClean="0"/>
              <a:t>Laplacian</a:t>
            </a:r>
            <a:r>
              <a:rPr lang="en-US" sz="2000" dirty="0" smtClean="0"/>
              <a:t> pyramid, except broken down into horizontal, vertical, and diagonal frequency</a:t>
            </a:r>
            <a:endParaRPr lang="en-US" sz="2000" dirty="0"/>
          </a:p>
        </p:txBody>
      </p:sp>
      <p:pic>
        <p:nvPicPr>
          <p:cNvPr id="5" name="Picture 3"/>
          <p:cNvPicPr>
            <a:picLocks noChangeAspect="1" noChangeArrowheads="1"/>
          </p:cNvPicPr>
          <p:nvPr/>
        </p:nvPicPr>
        <p:blipFill>
          <a:blip r:embed="rId3" cstate="print"/>
          <a:srcRect l="13889" t="37556" r="44444" b="21555"/>
          <a:stretch>
            <a:fillRect/>
          </a:stretch>
        </p:blipFill>
        <p:spPr bwMode="auto">
          <a:xfrm>
            <a:off x="51759" y="2621021"/>
            <a:ext cx="4444041" cy="2725919"/>
          </a:xfrm>
          <a:prstGeom prst="rect">
            <a:avLst/>
          </a:prstGeom>
          <a:noFill/>
          <a:ln w="9525">
            <a:noFill/>
            <a:miter lim="800000"/>
            <a:headEnd/>
            <a:tailEnd/>
          </a:ln>
        </p:spPr>
      </p:pic>
      <p:sp>
        <p:nvSpPr>
          <p:cNvPr id="6" name="TextBox 5"/>
          <p:cNvSpPr txBox="1"/>
          <p:nvPr/>
        </p:nvSpPr>
        <p:spPr>
          <a:xfrm>
            <a:off x="990600" y="5322498"/>
            <a:ext cx="2082621" cy="369332"/>
          </a:xfrm>
          <a:prstGeom prst="rect">
            <a:avLst/>
          </a:prstGeom>
          <a:noFill/>
        </p:spPr>
        <p:txBody>
          <a:bodyPr wrap="none" rtlCol="0">
            <a:spAutoFit/>
          </a:bodyPr>
          <a:lstStyle/>
          <a:p>
            <a:r>
              <a:rPr lang="en-US" dirty="0" err="1" smtClean="0"/>
              <a:t>Laplacian</a:t>
            </a:r>
            <a:r>
              <a:rPr lang="en-US" dirty="0" smtClean="0"/>
              <a:t> Pyramid</a:t>
            </a:r>
            <a:endParaRPr lang="en-US" dirty="0"/>
          </a:p>
        </p:txBody>
      </p:sp>
      <p:sp>
        <p:nvSpPr>
          <p:cNvPr id="7" name="TextBox 6"/>
          <p:cNvSpPr txBox="1"/>
          <p:nvPr/>
        </p:nvSpPr>
        <p:spPr>
          <a:xfrm>
            <a:off x="5812003" y="5965332"/>
            <a:ext cx="1920141" cy="369332"/>
          </a:xfrm>
          <a:prstGeom prst="rect">
            <a:avLst/>
          </a:prstGeom>
          <a:noFill/>
        </p:spPr>
        <p:txBody>
          <a:bodyPr wrap="none" rtlCol="0">
            <a:spAutoFit/>
          </a:bodyPr>
          <a:lstStyle/>
          <a:p>
            <a:r>
              <a:rPr lang="en-US" dirty="0" smtClean="0"/>
              <a:t>Wavelet Pyramid</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Wavelet Transform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561266" cy="414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61204" y="5528999"/>
            <a:ext cx="2595582" cy="369332"/>
          </a:xfrm>
          <a:prstGeom prst="rect">
            <a:avLst/>
          </a:prstGeom>
          <a:noFill/>
        </p:spPr>
        <p:txBody>
          <a:bodyPr wrap="none" rtlCol="0">
            <a:spAutoFit/>
          </a:bodyPr>
          <a:lstStyle/>
          <a:p>
            <a:r>
              <a:rPr lang="en-US" dirty="0" smtClean="0"/>
              <a:t>Illustration of procedure</a:t>
            </a:r>
            <a:endParaRPr lang="en-US" dirty="0"/>
          </a:p>
        </p:txBody>
      </p:sp>
      <p:sp>
        <p:nvSpPr>
          <p:cNvPr id="5" name="TextBox 4"/>
          <p:cNvSpPr txBox="1"/>
          <p:nvPr/>
        </p:nvSpPr>
        <p:spPr>
          <a:xfrm>
            <a:off x="4805057" y="5525155"/>
            <a:ext cx="3984809" cy="369332"/>
          </a:xfrm>
          <a:prstGeom prst="rect">
            <a:avLst/>
          </a:prstGeom>
          <a:noFill/>
        </p:spPr>
        <p:txBody>
          <a:bodyPr wrap="none" rtlCol="0">
            <a:spAutoFit/>
          </a:bodyPr>
          <a:lstStyle/>
          <a:p>
            <a:r>
              <a:rPr lang="en-US" dirty="0" smtClean="0"/>
              <a:t>Wavelet decomposition of disc image</a:t>
            </a:r>
            <a:endParaRPr lang="en-US" dirty="0"/>
          </a:p>
        </p:txBody>
      </p:sp>
      <p:sp>
        <p:nvSpPr>
          <p:cNvPr id="6" name="TextBox 5"/>
          <p:cNvSpPr txBox="1"/>
          <p:nvPr/>
        </p:nvSpPr>
        <p:spPr>
          <a:xfrm>
            <a:off x="3753037" y="6550223"/>
            <a:ext cx="5390963" cy="307777"/>
          </a:xfrm>
          <a:prstGeom prst="rect">
            <a:avLst/>
          </a:prstGeom>
          <a:noFill/>
        </p:spPr>
        <p:txBody>
          <a:bodyPr wrap="none" rtlCol="0">
            <a:spAutoFit/>
          </a:bodyPr>
          <a:lstStyle/>
          <a:p>
            <a:r>
              <a:rPr lang="en-US" sz="1400" dirty="0" smtClean="0"/>
              <a:t>Figure from </a:t>
            </a:r>
            <a:r>
              <a:rPr lang="en-US" sz="1400" dirty="0" err="1" smtClean="0"/>
              <a:t>Lyu</a:t>
            </a:r>
            <a:r>
              <a:rPr lang="en-US" sz="1400" dirty="0" smtClean="0"/>
              <a:t> and </a:t>
            </a:r>
            <a:r>
              <a:rPr lang="en-US" sz="1400" dirty="0" err="1" smtClean="0"/>
              <a:t>Farid</a:t>
            </a:r>
            <a:r>
              <a:rPr lang="en-US" sz="1400" dirty="0" smtClean="0"/>
              <a:t> 2005: “How Realistic is Photorealistic?”</a:t>
            </a:r>
            <a:endParaRPr lang="en-US" sz="1400" dirty="0"/>
          </a:p>
        </p:txBody>
      </p:sp>
    </p:spTree>
    <p:extLst>
      <p:ext uri="{BB962C8B-B14F-4D97-AF65-F5344CB8AC3E}">
        <p14:creationId xmlns:p14="http://schemas.microsoft.com/office/powerpoint/2010/main" val="2363809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Automatically Detecting CG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Sketch of approach</a:t>
            </a:r>
          </a:p>
          <a:p>
            <a:pPr lvl="1"/>
            <a:r>
              <a:rPr lang="en-US" dirty="0" smtClean="0"/>
              <a:t>Intuition: natural images have predictable statistics (e.g., power law for frequency); CG images may have different statistics due to difficulty in creating detail</a:t>
            </a:r>
            <a:endParaRPr lang="en-US" dirty="0"/>
          </a:p>
          <a:p>
            <a:pPr lvl="1"/>
            <a:r>
              <a:rPr lang="en-US" dirty="0" smtClean="0"/>
              <a:t>Decompose the image into wavelet coefficients and compute statistics of these coefficients</a:t>
            </a:r>
          </a:p>
          <a:p>
            <a:pPr lvl="1"/>
            <a:r>
              <a:rPr lang="en-US" dirty="0" smtClean="0"/>
              <a:t>Train a classifier to distinguish between CG and Real based on these features</a:t>
            </a:r>
          </a:p>
          <a:p>
            <a:pPr lvl="2"/>
            <a:r>
              <a:rPr lang="en-US" dirty="0" smtClean="0"/>
              <a:t>Train RBF SVM with 32,000 real images and 4,800 fake images</a:t>
            </a:r>
          </a:p>
          <a:p>
            <a:pPr lvl="2"/>
            <a:r>
              <a:rPr lang="en-US" dirty="0" smtClean="0"/>
              <a:t>Real images from </a:t>
            </a:r>
            <a:r>
              <a:rPr lang="en-US" dirty="0" smtClean="0">
                <a:hlinkClick r:id="rId2"/>
              </a:rPr>
              <a:t>http://www.freefoto.com</a:t>
            </a:r>
            <a:endParaRPr lang="en-US" dirty="0" smtClean="0"/>
          </a:p>
          <a:p>
            <a:pPr lvl="2"/>
            <a:r>
              <a:rPr lang="en-US" dirty="0" smtClean="0"/>
              <a:t>Fake images from </a:t>
            </a:r>
            <a:r>
              <a:rPr lang="en-US" dirty="0" smtClean="0">
                <a:hlinkClick r:id="rId3"/>
              </a:rPr>
              <a:t>http://www.raph.com</a:t>
            </a:r>
            <a:r>
              <a:rPr lang="en-US" dirty="0" smtClean="0"/>
              <a:t> and </a:t>
            </a:r>
            <a:r>
              <a:rPr lang="en-US" dirty="0" smtClean="0">
                <a:hlinkClick r:id="rId4"/>
              </a:rPr>
              <a:t>http://www.irtc.org/irtc/</a:t>
            </a:r>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60312</TotalTime>
  <Words>1498</Words>
  <Application>Microsoft Office PowerPoint</Application>
  <PresentationFormat>On-screen Show (4:3)</PresentationFormat>
  <Paragraphs>196</Paragraphs>
  <Slides>63</Slides>
  <Notes>4</Notes>
  <HiddenSlides>4</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63</vt:i4>
      </vt:variant>
    </vt:vector>
  </HeadingPairs>
  <TitlesOfParts>
    <vt:vector size="66" baseType="lpstr">
      <vt:lpstr>Arial</vt:lpstr>
      <vt:lpstr>Calibri</vt:lpstr>
      <vt:lpstr>2_Office Theme</vt:lpstr>
      <vt:lpstr>PowerPoint Presentation</vt:lpstr>
      <vt:lpstr>Announcements</vt:lpstr>
      <vt:lpstr>Detecting Fakes</vt:lpstr>
      <vt:lpstr>CG vs. Real: Can you do it?</vt:lpstr>
      <vt:lpstr>CG vs. Real -- Why It Matters: Crime</vt:lpstr>
      <vt:lpstr>Automatically Detecting CG</vt:lpstr>
      <vt:lpstr>2D Wavelets</vt:lpstr>
      <vt:lpstr>2D Wavelet Transform</vt:lpstr>
      <vt:lpstr>Automatically Detecting CG</vt:lpstr>
      <vt:lpstr>Results</vt:lpstr>
      <vt:lpstr>Results</vt:lpstr>
      <vt:lpstr>Results</vt:lpstr>
      <vt:lpstr>Results</vt:lpstr>
      <vt:lpstr>Results</vt:lpstr>
      <vt:lpstr>Results</vt:lpstr>
      <vt:lpstr>Results</vt:lpstr>
      <vt:lpstr>Detecting Forgery -- Why It Matters: Trust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recent examples</vt:lpstr>
      <vt:lpstr>Detecting forgeries</vt:lpstr>
      <vt:lpstr>Estimating lighting direction</vt:lpstr>
      <vt:lpstr>Estimating lighting direction</vt:lpstr>
      <vt:lpstr>Estimating lighting direction</vt:lpstr>
      <vt:lpstr>Method 2: Light from Eyes</vt:lpstr>
      <vt:lpstr>Estimating Lighting from Eyes</vt:lpstr>
      <vt:lpstr>Method 2: Light from Eyes</vt:lpstr>
      <vt:lpstr>Method 3: Complex light with spherical harmonics</vt:lpstr>
      <vt:lpstr>Method 3: Complex light with spherical harmonics</vt:lpstr>
      <vt:lpstr>Method 4: Demosaicking Prediction</vt:lpstr>
      <vt:lpstr>Demosaicking prediction</vt:lpstr>
      <vt:lpstr>Method 5: JPEG Ghosts</vt:lpstr>
      <vt:lpstr>JPEG Ghosts</vt:lpstr>
      <vt:lpstr>JPEG Ghosts</vt:lpstr>
      <vt:lpstr>JPEG Ghosts</vt:lpstr>
      <vt:lpstr>JPEG Ghosts</vt:lpstr>
      <vt:lpstr>Summary</vt:lpstr>
      <vt:lpstr>Upcoming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cp:lastModifiedBy>
  <cp:revision>221</cp:revision>
  <dcterms:created xsi:type="dcterms:W3CDTF">2009-12-16T02:55:56Z</dcterms:created>
  <dcterms:modified xsi:type="dcterms:W3CDTF">2014-11-11T16:25:02Z</dcterms:modified>
</cp:coreProperties>
</file>