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7"/>
  </p:notesMasterIdLst>
  <p:sldIdLst>
    <p:sldId id="581" r:id="rId2"/>
    <p:sldId id="601" r:id="rId3"/>
    <p:sldId id="599" r:id="rId4"/>
    <p:sldId id="602" r:id="rId5"/>
    <p:sldId id="603" r:id="rId6"/>
    <p:sldId id="627" r:id="rId7"/>
    <p:sldId id="608" r:id="rId8"/>
    <p:sldId id="614" r:id="rId9"/>
    <p:sldId id="609" r:id="rId10"/>
    <p:sldId id="646" r:id="rId11"/>
    <p:sldId id="610" r:id="rId12"/>
    <p:sldId id="612" r:id="rId13"/>
    <p:sldId id="615" r:id="rId14"/>
    <p:sldId id="619" r:id="rId15"/>
    <p:sldId id="616" r:id="rId16"/>
    <p:sldId id="617" r:id="rId17"/>
    <p:sldId id="618" r:id="rId18"/>
    <p:sldId id="620" r:id="rId19"/>
    <p:sldId id="621" r:id="rId20"/>
    <p:sldId id="645" r:id="rId21"/>
    <p:sldId id="625" r:id="rId22"/>
    <p:sldId id="622" r:id="rId23"/>
    <p:sldId id="623" r:id="rId24"/>
    <p:sldId id="606" r:id="rId25"/>
    <p:sldId id="607" r:id="rId26"/>
    <p:sldId id="624" r:id="rId27"/>
    <p:sldId id="644" r:id="rId28"/>
    <p:sldId id="647" r:id="rId29"/>
    <p:sldId id="626" r:id="rId30"/>
    <p:sldId id="629" r:id="rId31"/>
    <p:sldId id="628" r:id="rId32"/>
    <p:sldId id="635" r:id="rId33"/>
    <p:sldId id="630" r:id="rId34"/>
    <p:sldId id="633" r:id="rId35"/>
    <p:sldId id="634" r:id="rId36"/>
    <p:sldId id="631" r:id="rId37"/>
    <p:sldId id="632" r:id="rId38"/>
    <p:sldId id="636" r:id="rId39"/>
    <p:sldId id="637" r:id="rId40"/>
    <p:sldId id="639" r:id="rId41"/>
    <p:sldId id="640" r:id="rId42"/>
    <p:sldId id="638" r:id="rId43"/>
    <p:sldId id="641" r:id="rId44"/>
    <p:sldId id="643" r:id="rId45"/>
    <p:sldId id="642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 autoAdjust="0"/>
    <p:restoredTop sz="80080" autoAdjust="0"/>
  </p:normalViewPr>
  <p:slideViewPr>
    <p:cSldViewPr>
      <p:cViewPr varScale="1">
        <p:scale>
          <a:sx n="52" d="100"/>
          <a:sy n="52" d="100"/>
        </p:scale>
        <p:origin x="8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6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658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335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609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4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534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972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0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886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065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16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422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383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teredthumbs.net/2010/11/dance-central-angry-revie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yuri/Papers/pami01.pdf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middlebury.edu/stereo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8JwgxbQx8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search/en/WO200704303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video/default.aspx?id=191304" TargetMode="External"/><Relationship Id="rId2" Type="http://schemas.openxmlformats.org/officeDocument/2006/relationships/hyperlink" Target="http://www.youtube.com/watch?v=V7LthXRoES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q-1TiXi3g" TargetMode="External"/><Relationship Id="rId2" Type="http://schemas.openxmlformats.org/officeDocument/2006/relationships/hyperlink" Target="http://www.youtube.com/watch?v=8CTJL5lUjH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user3445108/kiwibankinteractivewall" TargetMode="External"/><Relationship Id="rId5" Type="http://schemas.openxmlformats.org/officeDocument/2006/relationships/hyperlink" Target="http://www.youtube.com/watch?v=1jbvnk1T4vQ" TargetMode="External"/><Relationship Id="rId4" Type="http://schemas.openxmlformats.org/officeDocument/2006/relationships/hyperlink" Target="http://www.youtube.com/watch?v=4LW8wgmfpT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patents/app/20100118123" TargetMode="External"/><Relationship Id="rId2" Type="http://schemas.openxmlformats.org/officeDocument/2006/relationships/hyperlink" Target="http://www.futurepicture.org/?p=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qs.org/patents/app/20100007717" TargetMode="External"/><Relationship Id="rId4" Type="http://schemas.openxmlformats.org/officeDocument/2006/relationships/hyperlink" Target="http://www.faqs.org/patents/app/20100020078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11/06/14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69342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 smtClean="0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 Works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5410200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Computational Photography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Derek Hoiem, University of Illinois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2193" y="6586865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www.blisteredthumbs.net/2010/11/dance-central-angry-review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953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785813" y="1198364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562600" y="3461084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257800" y="3657600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4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478390" y="60960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</a:t>
            </a:r>
            <a:r>
              <a:rPr lang="en-US" dirty="0" smtClean="0"/>
              <a:t>depth.</a:t>
            </a:r>
            <a:endParaRPr lang="en-US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03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5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5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795337" y="4930896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795338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and the </a:t>
            </a:r>
            <a:r>
              <a:rPr lang="en-US" dirty="0" err="1"/>
              <a:t>E</a:t>
            </a:r>
            <a:r>
              <a:rPr lang="en-US" dirty="0" err="1" smtClean="0"/>
              <a:t>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89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smtClean="0"/>
              <a:t>Focal lengths are the same</a:t>
            </a:r>
          </a:p>
          <a:p>
            <a:pPr>
              <a:buFontTx/>
              <a:buChar char="•"/>
            </a:pPr>
            <a:r>
              <a:rPr lang="en-US" sz="2000" smtClean="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 smtClean="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33400" y="957263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9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5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rectify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4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Matching cost: SSD or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40355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19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20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189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Add constraints and solve with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25" y="21336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95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21336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529147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76925" y="5289885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2133600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47663" y="633253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28600" y="5596272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67000" y="990600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96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4706" name="Picture 2" descr="http://gamersushi.com/wp-content/uploads/2010/11/kinect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1298448"/>
            <a:ext cx="8145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Projections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907328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http://www.youtube.com/watch?v=28JwgxbQx8w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Projector-Sensor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Only one image:  How is it possible to get depth?</a:t>
            </a:r>
          </a:p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10800000">
            <a:off x="2438356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2895556" y="2286000"/>
            <a:ext cx="1265020" cy="2668426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4498905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26473" y="579120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9176" y="57912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>
            <a:off x="3813104" y="3127248"/>
            <a:ext cx="1143001" cy="182717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6473" y="3127248"/>
            <a:ext cx="36105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71407" y="271174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Scene Surface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0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stereo algorithms apply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1792" y="54229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Projector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4229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pic>
        <p:nvPicPr>
          <p:cNvPr id="588804" name="Picture 4" descr="http://www.futurepicture.org/Kinect_Hacking/Kinect_Pattern/Kinect_Book_2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0120"/>
            <a:ext cx="9181278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http://www.futurepicture.org/Kinect_Hacking/Kinect_Pattern/Kinect_Book_1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168"/>
            <a:ext cx="9181277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10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Region-growing Random Dot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dots (“speckles”) and label them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Randomly select a region anchor, a dot with unknown depth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Windowed search via normalized cross correlation along </a:t>
            </a:r>
            <a:r>
              <a:rPr lang="en-US" dirty="0" err="1" smtClean="0"/>
              <a:t>scanline</a:t>
            </a:r>
            <a:endParaRPr lang="en-US" dirty="0"/>
          </a:p>
          <a:p>
            <a:pPr marL="1314450" lvl="2" indent="-514350">
              <a:buFont typeface="Calibri" pitchFamily="34" charset="0"/>
              <a:buChar char="–"/>
            </a:pPr>
            <a:r>
              <a:rPr lang="en-US" dirty="0" smtClean="0"/>
              <a:t>Check that best match score is greater than threshold; if not, mark as “invalid” and go to 2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Region growing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Neighboring pixels are added to a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For each pixel in queue, initialize by anchor’s shift; then search small local neighborhood; if matched, add neighbors to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Stop when no pixels are left in the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all dots have known depth or are marked “invalid”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35708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http://www.wipo.int/patentscope/search/en/WO2007043036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IR vs. Natural Light Stereo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are the advantages of IR?</a:t>
            </a:r>
          </a:p>
          <a:p>
            <a:pPr lvl="1"/>
            <a:r>
              <a:rPr lang="en-US" dirty="0" smtClean="0"/>
              <a:t>Works in low light conditions</a:t>
            </a:r>
          </a:p>
          <a:p>
            <a:pPr lvl="1"/>
            <a:r>
              <a:rPr lang="en-US" dirty="0" smtClean="0"/>
              <a:t>Does not rely on having textured objects</a:t>
            </a:r>
          </a:p>
          <a:p>
            <a:pPr lvl="1"/>
            <a:r>
              <a:rPr lang="en-US" dirty="0" smtClean="0"/>
              <a:t>Not confused by repeated scene textures</a:t>
            </a:r>
          </a:p>
          <a:p>
            <a:pPr lvl="1"/>
            <a:r>
              <a:rPr lang="en-US" dirty="0" smtClean="0"/>
              <a:t>Can tailor algorithm to produced pattern</a:t>
            </a:r>
          </a:p>
          <a:p>
            <a:endParaRPr lang="en-US" dirty="0"/>
          </a:p>
          <a:p>
            <a:r>
              <a:rPr lang="en-US" dirty="0" smtClean="0"/>
              <a:t>What are advantages of natural light?</a:t>
            </a:r>
          </a:p>
          <a:p>
            <a:pPr lvl="1"/>
            <a:r>
              <a:rPr lang="en-US" dirty="0" smtClean="0"/>
              <a:t>Works outside, anywhere with sufficient light</a:t>
            </a:r>
          </a:p>
          <a:p>
            <a:pPr lvl="1"/>
            <a:r>
              <a:rPr lang="en-US" dirty="0" smtClean="0"/>
              <a:t>Uses less energy</a:t>
            </a:r>
          </a:p>
          <a:p>
            <a:pPr lvl="1"/>
            <a:r>
              <a:rPr lang="en-US" dirty="0" smtClean="0"/>
              <a:t>Resolution limited only by sensors, not projector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Difficulties with both</a:t>
            </a:r>
          </a:p>
          <a:p>
            <a:pPr lvl="1"/>
            <a:r>
              <a:rPr lang="en-US" dirty="0" smtClean="0"/>
              <a:t>Very dark surfaces may not reflect enough light</a:t>
            </a:r>
          </a:p>
          <a:p>
            <a:pPr lvl="1"/>
            <a:r>
              <a:rPr lang="en-US" dirty="0" smtClean="0"/>
              <a:t>Specular reflection in mirrors or metal causes trouble</a:t>
            </a:r>
          </a:p>
        </p:txBody>
      </p:sp>
    </p:spTree>
    <p:extLst>
      <p:ext uri="{BB962C8B-B14F-4D97-AF65-F5344CB8AC3E}">
        <p14:creationId xmlns:p14="http://schemas.microsoft.com/office/powerpoint/2010/main" val="38079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</a:t>
            </a:r>
            <a:r>
              <a:rPr lang="en-US" dirty="0" smtClean="0"/>
              <a:t>Kinect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3D </a:t>
            </a:r>
            <a:r>
              <a:rPr lang="en-US" sz="2000" dirty="0"/>
              <a:t>Scanner: </a:t>
            </a:r>
            <a:r>
              <a:rPr lang="en-US" sz="2000" dirty="0">
                <a:hlinkClick r:id="rId2"/>
              </a:rPr>
              <a:t>http://www.youtube.com/watch?v=V7LthXRoESw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IllumiRoom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http://research.microsoft.com/apps/video/default.aspx?id=191304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679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2: Pose from depth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46787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3682" name="Picture 2" descr="PrimeSensor-Depth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21" y="1066800"/>
            <a:ext cx="7113679" cy="5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" y="6497391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 source: primesense.com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92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6769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 smtClean="0"/>
              <a:t>CVPR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estimate pose from depth image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4800" y="22860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15397" y="49625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9647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93250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Label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2576" y="4922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Positions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7797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variation in bodies, orientation, poses</a:t>
            </a:r>
          </a:p>
          <a:p>
            <a:r>
              <a:rPr lang="en-US" dirty="0" smtClean="0"/>
              <a:t>Needs to be very fast (their algorithm runs at 200 FPS on the Xbox 360 GPU)</a:t>
            </a:r>
            <a:endParaRPr lang="en-US" dirty="0"/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44100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590800" y="23907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185" y="314432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Pose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920" y="54112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one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 body pixels by </a:t>
            </a:r>
            <a:r>
              <a:rPr lang="en-US" dirty="0" err="1" smtClean="0"/>
              <a:t>thresholding</a:t>
            </a:r>
            <a:r>
              <a:rPr lang="en-US" dirty="0" smtClean="0"/>
              <a:t> depth</a:t>
            </a:r>
            <a:endParaRPr lang="en-US" dirty="0"/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3262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98" y="1427646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learning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Very simple features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Lots of data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18" y="990600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70426" y="3124200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75" y="495957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of depth at two offsets</a:t>
            </a:r>
          </a:p>
          <a:p>
            <a:pPr lvl="1"/>
            <a:r>
              <a:rPr lang="en-US" dirty="0" smtClean="0"/>
              <a:t>Offset is scaled by depth at center</a:t>
            </a:r>
            <a:endParaRPr lang="en-US" dirty="0"/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" y="2901696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lots of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and sample 500K </a:t>
            </a:r>
            <a:r>
              <a:rPr lang="en-US" dirty="0" err="1" smtClean="0"/>
              <a:t>mocap</a:t>
            </a:r>
            <a:r>
              <a:rPr lang="en-US" dirty="0" smtClean="0"/>
              <a:t> frames of people kicking, driving, dancing, etc.</a:t>
            </a:r>
          </a:p>
          <a:p>
            <a:r>
              <a:rPr lang="en-US" dirty="0" smtClean="0"/>
              <a:t>Get 3D models for 15 bodies with a variety of weight, height, etc.</a:t>
            </a:r>
          </a:p>
          <a:p>
            <a:r>
              <a:rPr lang="en-US" dirty="0" smtClean="0"/>
              <a:t>Synthesize </a:t>
            </a:r>
            <a:r>
              <a:rPr lang="en-US" dirty="0" err="1" smtClean="0"/>
              <a:t>mocap</a:t>
            </a:r>
            <a:r>
              <a:rPr lang="en-US" dirty="0" smtClean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" y="4367213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09" y="10565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0984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prediction with 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Randomized decision forests: collection of independently trained trees</a:t>
            </a:r>
          </a:p>
          <a:p>
            <a:r>
              <a:rPr lang="en-US" dirty="0" smtClean="0"/>
              <a:t>Each tree is a classifier that predicts the likelihood of a pixel belonging to each part</a:t>
            </a:r>
          </a:p>
          <a:p>
            <a:pPr lvl="1"/>
            <a:r>
              <a:rPr lang="en-US" dirty="0" smtClean="0"/>
              <a:t>Node corresponds to a </a:t>
            </a:r>
            <a:r>
              <a:rPr lang="en-US" dirty="0" err="1" smtClean="0"/>
              <a:t>thresholded</a:t>
            </a:r>
            <a:r>
              <a:rPr lang="en-US" dirty="0" smtClean="0"/>
              <a:t> feature</a:t>
            </a:r>
          </a:p>
          <a:p>
            <a:pPr lvl="1"/>
            <a:r>
              <a:rPr lang="en-US" dirty="0" smtClean="0"/>
              <a:t>The leaf node that an example falls into corresponds to a conjunction of several features</a:t>
            </a:r>
          </a:p>
          <a:p>
            <a:pPr lvl="1"/>
            <a:r>
              <a:rPr lang="en-US" dirty="0" smtClean="0"/>
              <a:t>In training, at each node, a subset of features is chosen randomly, and the most discriminative is selected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 smtClean="0"/>
              <a:t>Observed part center is offset by pre-estimated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</a:t>
            </a:r>
            <a:r>
              <a:rPr lang="en-US" dirty="0" err="1" smtClean="0"/>
              <a:t>Kinect</a:t>
            </a:r>
            <a:r>
              <a:rPr lang="en-US" dirty="0" smtClean="0"/>
              <a:t> does</a:t>
            </a:r>
            <a:endParaRPr lang="en-US" dirty="0"/>
          </a:p>
        </p:txBody>
      </p: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7" y="4085844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3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13335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29404" b="8513"/>
          <a:stretch/>
        </p:blipFill>
        <p:spPr bwMode="auto">
          <a:xfrm>
            <a:off x="4267200" y="2514600"/>
            <a:ext cx="4226891" cy="31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676400" y="3505200"/>
            <a:ext cx="26822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4876800"/>
            <a:ext cx="609600" cy="31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640" y="9583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Depth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3630" y="626542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Body Pose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65708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(e.g., game)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274320" y="1423416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72225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3416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265182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455681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" y="1066799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vs. Number of Training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2" y="9906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</a:t>
            </a:r>
            <a:r>
              <a:rPr lang="en-US" dirty="0" smtClean="0"/>
              <a:t>Kinect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Mario</a:t>
            </a:r>
            <a:r>
              <a:rPr lang="en-US" sz="2000" dirty="0" smtClean="0"/>
              <a:t>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www.youtube.com/watch?v=8CTJL5lUjHg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Robot </a:t>
            </a:r>
            <a:r>
              <a:rPr lang="en-US" sz="2000" dirty="0" smtClean="0"/>
              <a:t>Control: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www.youtube.com/watch?v=7vq-1TiXi3g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Capture </a:t>
            </a:r>
            <a:r>
              <a:rPr lang="en-US" sz="2000" dirty="0" smtClean="0"/>
              <a:t>for holography: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www.youtube.com/watch?v=4LW8wgmfpTE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Virtual </a:t>
            </a:r>
            <a:r>
              <a:rPr lang="en-US" sz="2000" dirty="0" smtClean="0"/>
              <a:t>dressing room: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www.youtube.com/watch?v=1jbvnk1T4vQ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Fly </a:t>
            </a:r>
            <a:r>
              <a:rPr lang="en-US" sz="2000" dirty="0" smtClean="0"/>
              <a:t>wall: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vimeo.com/user3445108/kiwibankinteractivewall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78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Warning: lots </a:t>
            </a:r>
            <a:r>
              <a:rPr lang="en-US" dirty="0"/>
              <a:t>of wrong info </a:t>
            </a:r>
            <a:r>
              <a:rPr lang="en-US" dirty="0" smtClean="0"/>
              <a:t>on web</a:t>
            </a:r>
          </a:p>
          <a:p>
            <a:endParaRPr lang="en-US" dirty="0"/>
          </a:p>
          <a:p>
            <a:r>
              <a:rPr lang="en-US" dirty="0" smtClean="0"/>
              <a:t>Great site by Daniel </a:t>
            </a:r>
            <a:r>
              <a:rPr lang="en-US" dirty="0" err="1" smtClean="0"/>
              <a:t>Reetz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http://www.futurepicture.org/?</a:t>
            </a:r>
            <a:r>
              <a:rPr lang="en-US" dirty="0" smtClean="0">
                <a:hlinkClick r:id="rId2"/>
              </a:rPr>
              <a:t>p=97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Kinect</a:t>
            </a:r>
            <a:r>
              <a:rPr lang="en-US" dirty="0" smtClean="0"/>
              <a:t> patents: </a:t>
            </a:r>
            <a:r>
              <a:rPr lang="en-US" dirty="0">
                <a:hlinkClick r:id="rId3"/>
              </a:rPr>
              <a:t>http://www.faqs.org/patents/app/20100118123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http://www.faqs.org/patents/app/20100020078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http://www.faqs.org/patents/app/20100007717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Tues: detecting fake photographs</a:t>
            </a:r>
          </a:p>
          <a:p>
            <a:endParaRPr lang="en-US" dirty="0" smtClean="0"/>
          </a:p>
          <a:p>
            <a:r>
              <a:rPr lang="en-US" dirty="0" smtClean="0"/>
              <a:t>Thurs: computational approaches to </a:t>
            </a:r>
            <a:r>
              <a:rPr lang="en-US" dirty="0" smtClean="0"/>
              <a:t>cameras</a:t>
            </a:r>
          </a:p>
          <a:p>
            <a:endParaRPr lang="en-US" dirty="0"/>
          </a:p>
          <a:p>
            <a:r>
              <a:rPr lang="en-US" dirty="0" smtClean="0"/>
              <a:t>Nov 17:</a:t>
            </a:r>
          </a:p>
          <a:p>
            <a:pPr lvl="1"/>
            <a:r>
              <a:rPr lang="en-US" dirty="0" smtClean="0"/>
              <a:t>Project 5 --- start early because some parts require lots of computation</a:t>
            </a:r>
          </a:p>
          <a:p>
            <a:pPr lvl="1"/>
            <a:r>
              <a:rPr lang="en-US" dirty="0" smtClean="0"/>
              <a:t>Final project: proposal due (see website)</a:t>
            </a:r>
          </a:p>
          <a:p>
            <a:endParaRPr lang="en-US" dirty="0" smtClean="0"/>
          </a:p>
          <a:p>
            <a:r>
              <a:rPr lang="en-US" dirty="0" smtClean="0"/>
              <a:t>Nov 18/20: review/exam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4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Kinect</a:t>
            </a:r>
            <a:r>
              <a:rPr lang="en-US" dirty="0" smtClean="0"/>
              <a:t> Works: Overview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-5885" y="838200"/>
            <a:ext cx="4992413" cy="603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Stereo from projected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depth from stereo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it works for a projector/sensor pair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Stereo algorithm used by </a:t>
            </a:r>
            <a:r>
              <a:rPr lang="en-US" dirty="0" err="1" smtClean="0"/>
              <a:t>Primesense</a:t>
            </a:r>
            <a:r>
              <a:rPr lang="en-US" dirty="0" smtClean="0"/>
              <a:t> (</a:t>
            </a:r>
            <a:r>
              <a:rPr lang="en-US" dirty="0" err="1" smtClean="0"/>
              <a:t>Kinect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7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24320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5562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3433763" y="355123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1463675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52563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3433763" y="6538412"/>
            <a:ext cx="571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Some of following slides adapted from </a:t>
            </a:r>
            <a:r>
              <a:rPr lang="en-US" sz="1400" dirty="0"/>
              <a:t>Steve Seitz and Lana Lazebnik</a:t>
            </a:r>
          </a:p>
        </p:txBody>
      </p:sp>
    </p:spTree>
    <p:extLst>
      <p:ext uri="{BB962C8B-B14F-4D97-AF65-F5344CB8AC3E}">
        <p14:creationId xmlns:p14="http://schemas.microsoft.com/office/powerpoint/2010/main" val="15660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6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58147</TotalTime>
  <Words>1181</Words>
  <Application>Microsoft Office PowerPoint</Application>
  <PresentationFormat>On-screen Show (4:3)</PresentationFormat>
  <Paragraphs>273</Paragraphs>
  <Slides>45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 Unicode MS</vt:lpstr>
      <vt:lpstr>SimSun</vt:lpstr>
      <vt:lpstr>Arial</vt:lpstr>
      <vt:lpstr>Calibri</vt:lpstr>
      <vt:lpstr>Symbol</vt:lpstr>
      <vt:lpstr>Times New Roman</vt:lpstr>
      <vt:lpstr>Verdana</vt:lpstr>
      <vt:lpstr>2_Office Theme</vt:lpstr>
      <vt:lpstr>Equation</vt:lpstr>
      <vt:lpstr>Image</vt:lpstr>
      <vt:lpstr>PowerPoint Presentation</vt:lpstr>
      <vt:lpstr>Kinect Device</vt:lpstr>
      <vt:lpstr>Kinect Device</vt:lpstr>
      <vt:lpstr>What the Kinect does</vt:lpstr>
      <vt:lpstr>How Kinect Works: Overview</vt:lpstr>
      <vt:lpstr>Part 1: Stereo from projected dots</vt:lpstr>
      <vt:lpstr>Part 1: Stereo from projected dots</vt:lpstr>
      <vt:lpstr>Depth from Stereo Images</vt:lpstr>
      <vt:lpstr>Depth from Stereo Images</vt:lpstr>
      <vt:lpstr>Depth from disparity</vt:lpstr>
      <vt:lpstr>Stereo and the Epipolar constraint</vt:lpstr>
      <vt:lpstr>Simplest Case: Parallel images</vt:lpstr>
      <vt:lpstr>Basic stereo matching algorithm</vt:lpstr>
      <vt:lpstr>Basic stereo matching algorithm</vt:lpstr>
      <vt:lpstr>Correspondence search</vt:lpstr>
      <vt:lpstr>Correspondence search</vt:lpstr>
      <vt:lpstr>Correspondence search</vt:lpstr>
      <vt:lpstr>Results with window search</vt:lpstr>
      <vt:lpstr>Add constraints and solve with graph cuts</vt:lpstr>
      <vt:lpstr>Failures of correspondence search</vt:lpstr>
      <vt:lpstr>Dot Projections</vt:lpstr>
      <vt:lpstr>Depth from Projector-Sensor</vt:lpstr>
      <vt:lpstr>Same stereo algorithms apply</vt:lpstr>
      <vt:lpstr>Example: Book vs. No Book</vt:lpstr>
      <vt:lpstr>Example: Book vs. No Book</vt:lpstr>
      <vt:lpstr>Region-growing Random Dot Matching</vt:lpstr>
      <vt:lpstr>Projected IR vs. Natural Light Stereo</vt:lpstr>
      <vt:lpstr>Uses of Kinect (part 1)</vt:lpstr>
      <vt:lpstr>Part 2: Pose from depth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Uses of Kinect (part 2)</vt:lpstr>
      <vt:lpstr>To learn more</vt:lpstr>
      <vt:lpstr>Upcoming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211</cp:revision>
  <dcterms:created xsi:type="dcterms:W3CDTF">2009-12-16T02:55:56Z</dcterms:created>
  <dcterms:modified xsi:type="dcterms:W3CDTF">2014-11-06T16:06:57Z</dcterms:modified>
</cp:coreProperties>
</file>