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3"/>
  </p:notesMasterIdLst>
  <p:sldIdLst>
    <p:sldId id="425" r:id="rId3"/>
    <p:sldId id="675" r:id="rId4"/>
    <p:sldId id="677" r:id="rId5"/>
    <p:sldId id="680" r:id="rId6"/>
    <p:sldId id="679" r:id="rId7"/>
    <p:sldId id="678" r:id="rId8"/>
    <p:sldId id="681" r:id="rId9"/>
    <p:sldId id="676" r:id="rId10"/>
    <p:sldId id="682" r:id="rId11"/>
    <p:sldId id="615" r:id="rId12"/>
    <p:sldId id="616" r:id="rId13"/>
    <p:sldId id="571" r:id="rId14"/>
    <p:sldId id="669" r:id="rId15"/>
    <p:sldId id="577" r:id="rId16"/>
    <p:sldId id="574" r:id="rId17"/>
    <p:sldId id="573" r:id="rId18"/>
    <p:sldId id="572" r:id="rId19"/>
    <p:sldId id="644" r:id="rId20"/>
    <p:sldId id="576" r:id="rId21"/>
    <p:sldId id="579" r:id="rId22"/>
    <p:sldId id="575" r:id="rId23"/>
    <p:sldId id="582" r:id="rId24"/>
    <p:sldId id="634" r:id="rId25"/>
    <p:sldId id="635" r:id="rId26"/>
    <p:sldId id="583" r:id="rId27"/>
    <p:sldId id="581" r:id="rId28"/>
    <p:sldId id="641" r:id="rId29"/>
    <p:sldId id="667" r:id="rId30"/>
    <p:sldId id="637" r:id="rId31"/>
    <p:sldId id="638" r:id="rId32"/>
    <p:sldId id="666" r:id="rId33"/>
    <p:sldId id="636" r:id="rId34"/>
    <p:sldId id="639" r:id="rId35"/>
    <p:sldId id="640" r:id="rId36"/>
    <p:sldId id="643" r:id="rId37"/>
    <p:sldId id="642" r:id="rId38"/>
    <p:sldId id="584" r:id="rId39"/>
    <p:sldId id="586" r:id="rId40"/>
    <p:sldId id="585" r:id="rId41"/>
    <p:sldId id="588" r:id="rId42"/>
    <p:sldId id="589" r:id="rId43"/>
    <p:sldId id="591" r:id="rId44"/>
    <p:sldId id="590" r:id="rId45"/>
    <p:sldId id="587" r:id="rId46"/>
    <p:sldId id="594" r:id="rId47"/>
    <p:sldId id="595" r:id="rId48"/>
    <p:sldId id="611" r:id="rId49"/>
    <p:sldId id="597" r:id="rId50"/>
    <p:sldId id="567" r:id="rId51"/>
    <p:sldId id="598" r:id="rId52"/>
    <p:sldId id="599" r:id="rId53"/>
    <p:sldId id="609" r:id="rId54"/>
    <p:sldId id="600" r:id="rId55"/>
    <p:sldId id="607" r:id="rId56"/>
    <p:sldId id="605" r:id="rId57"/>
    <p:sldId id="606" r:id="rId58"/>
    <p:sldId id="592" r:id="rId59"/>
    <p:sldId id="580" r:id="rId60"/>
    <p:sldId id="645" r:id="rId61"/>
    <p:sldId id="651" r:id="rId62"/>
    <p:sldId id="646" r:id="rId63"/>
    <p:sldId id="647" r:id="rId64"/>
    <p:sldId id="649" r:id="rId65"/>
    <p:sldId id="650" r:id="rId66"/>
    <p:sldId id="652" r:id="rId67"/>
    <p:sldId id="653" r:id="rId68"/>
    <p:sldId id="654" r:id="rId69"/>
    <p:sldId id="655" r:id="rId70"/>
    <p:sldId id="656" r:id="rId71"/>
    <p:sldId id="657" r:id="rId72"/>
    <p:sldId id="658" r:id="rId73"/>
    <p:sldId id="659" r:id="rId74"/>
    <p:sldId id="660" r:id="rId75"/>
    <p:sldId id="661" r:id="rId76"/>
    <p:sldId id="662" r:id="rId77"/>
    <p:sldId id="663" r:id="rId78"/>
    <p:sldId id="664" r:id="rId79"/>
    <p:sldId id="665" r:id="rId80"/>
    <p:sldId id="593" r:id="rId81"/>
    <p:sldId id="613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92277" autoAdjust="0"/>
  </p:normalViewPr>
  <p:slideViewPr>
    <p:cSldViewPr>
      <p:cViewPr varScale="1">
        <p:scale>
          <a:sx n="55" d="100"/>
          <a:sy n="55" d="100"/>
        </p:scale>
        <p:origin x="52" y="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359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5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7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26" Type="http://schemas.openxmlformats.org/officeDocument/2006/relationships/image" Target="../media/image88.jpe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5" Type="http://schemas.openxmlformats.org/officeDocument/2006/relationships/image" Target="../media/image87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29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24" Type="http://schemas.openxmlformats.org/officeDocument/2006/relationships/image" Target="../media/image86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28" Type="http://schemas.openxmlformats.org/officeDocument/2006/relationships/image" Target="../media/image90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Relationship Id="rId27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69.jpeg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5" Type="http://schemas.openxmlformats.org/officeDocument/2006/relationships/image" Target="../media/image91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24" Type="http://schemas.openxmlformats.org/officeDocument/2006/relationships/image" Target="../media/image90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23" Type="http://schemas.openxmlformats.org/officeDocument/2006/relationships/image" Target="../media/image89.jpe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69.jpeg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5" Type="http://schemas.openxmlformats.org/officeDocument/2006/relationships/image" Target="../media/image91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24" Type="http://schemas.openxmlformats.org/officeDocument/2006/relationships/image" Target="../media/image90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23" Type="http://schemas.openxmlformats.org/officeDocument/2006/relationships/image" Target="../media/image89.jpe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26" Type="http://schemas.openxmlformats.org/officeDocument/2006/relationships/image" Target="../media/image88.jpe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5" Type="http://schemas.openxmlformats.org/officeDocument/2006/relationships/image" Target="../media/image87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29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24" Type="http://schemas.openxmlformats.org/officeDocument/2006/relationships/image" Target="../media/image86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28" Type="http://schemas.openxmlformats.org/officeDocument/2006/relationships/image" Target="../media/image90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Relationship Id="rId27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2.xml"/><Relationship Id="rId7" Type="http://schemas.openxmlformats.org/officeDocument/2006/relationships/image" Target="../media/image101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03.png"/><Relationship Id="rId10" Type="http://schemas.openxmlformats.org/officeDocument/2006/relationships/image" Target="../media/image10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18" Type="http://schemas.openxmlformats.org/officeDocument/2006/relationships/image" Target="../media/image121.jpeg"/><Relationship Id="rId26" Type="http://schemas.openxmlformats.org/officeDocument/2006/relationships/image" Target="../media/image129.jpeg"/><Relationship Id="rId3" Type="http://schemas.openxmlformats.org/officeDocument/2006/relationships/image" Target="../media/image106.jpeg"/><Relationship Id="rId21" Type="http://schemas.openxmlformats.org/officeDocument/2006/relationships/image" Target="../media/image124.jpeg"/><Relationship Id="rId34" Type="http://schemas.openxmlformats.org/officeDocument/2006/relationships/image" Target="../media/image137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5" Type="http://schemas.openxmlformats.org/officeDocument/2006/relationships/image" Target="../media/image128.jpeg"/><Relationship Id="rId33" Type="http://schemas.openxmlformats.org/officeDocument/2006/relationships/image" Target="../media/image136.jpeg"/><Relationship Id="rId38" Type="http://schemas.openxmlformats.org/officeDocument/2006/relationships/image" Target="../media/image141.jpeg"/><Relationship Id="rId2" Type="http://schemas.openxmlformats.org/officeDocument/2006/relationships/image" Target="../media/image105.jpeg"/><Relationship Id="rId16" Type="http://schemas.openxmlformats.org/officeDocument/2006/relationships/image" Target="../media/image119.jpeg"/><Relationship Id="rId20" Type="http://schemas.openxmlformats.org/officeDocument/2006/relationships/image" Target="../media/image123.jpeg"/><Relationship Id="rId29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24" Type="http://schemas.openxmlformats.org/officeDocument/2006/relationships/image" Target="../media/image127.jpeg"/><Relationship Id="rId32" Type="http://schemas.openxmlformats.org/officeDocument/2006/relationships/image" Target="../media/image135.jpeg"/><Relationship Id="rId37" Type="http://schemas.openxmlformats.org/officeDocument/2006/relationships/image" Target="../media/image140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23" Type="http://schemas.openxmlformats.org/officeDocument/2006/relationships/image" Target="../media/image126.jpeg"/><Relationship Id="rId28" Type="http://schemas.openxmlformats.org/officeDocument/2006/relationships/image" Target="../media/image131.jpeg"/><Relationship Id="rId36" Type="http://schemas.openxmlformats.org/officeDocument/2006/relationships/image" Target="../media/image139.jpeg"/><Relationship Id="rId10" Type="http://schemas.openxmlformats.org/officeDocument/2006/relationships/image" Target="../media/image113.jpeg"/><Relationship Id="rId19" Type="http://schemas.openxmlformats.org/officeDocument/2006/relationships/image" Target="../media/image122.jpeg"/><Relationship Id="rId31" Type="http://schemas.openxmlformats.org/officeDocument/2006/relationships/image" Target="../media/image134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Relationship Id="rId22" Type="http://schemas.openxmlformats.org/officeDocument/2006/relationships/image" Target="../media/image125.jpeg"/><Relationship Id="rId27" Type="http://schemas.openxmlformats.org/officeDocument/2006/relationships/image" Target="../media/image130.jpeg"/><Relationship Id="rId30" Type="http://schemas.openxmlformats.org/officeDocument/2006/relationships/image" Target="../media/image133.jpeg"/><Relationship Id="rId35" Type="http://schemas.openxmlformats.org/officeDocument/2006/relationships/image" Target="../media/image13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5" Type="http://schemas.openxmlformats.org/officeDocument/2006/relationships/image" Target="../media/image16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Relationship Id="rId14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ngr.illinois.edu/~sricker2/cs498dwh/proj3/" TargetMode="External"/><Relationship Id="rId2" Type="http://schemas.openxmlformats.org/officeDocument/2006/relationships/hyperlink" Target="http://web.engr.illinois.edu/~echuber2/cs498dwh/proj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.engr.illinois.edu/~goodsit2/cs498dwh/proj3/" TargetMode="External"/><Relationship Id="rId5" Type="http://schemas.openxmlformats.org/officeDocument/2006/relationships/hyperlink" Target="http://web.engr.illinois.edu/~eweeks2/cs498dwh/proj3/" TargetMode="External"/><Relationship Id="rId4" Type="http://schemas.openxmlformats.org/officeDocument/2006/relationships/hyperlink" Target="http://web.engr.illinois.edu/~dshin11/cs498dwh/proj3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hy6kPotaE" TargetMode="External"/><Relationship Id="rId2" Type="http://schemas.openxmlformats.org/officeDocument/2006/relationships/hyperlink" Target="https://www.youtube.com/watch?v=agI5za_gHH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CkKNndEt4" TargetMode="External"/><Relationship Id="rId4" Type="http://schemas.openxmlformats.org/officeDocument/2006/relationships/hyperlink" Target="https://www.youtube.com/watch?v=Vt9vv1zCn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10/28/14</a:t>
            </a:r>
            <a:endParaRPr lang="en-US" dirty="0"/>
          </a:p>
        </p:txBody>
      </p:sp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2488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707136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816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83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84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5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sp>
        <p:nvSpPr>
          <p:cNvPr id="18435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basics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 on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problem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X’</a:t>
            </a:r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x‘=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67238" y="25019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24384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48400" y="41910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410200" y="32766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829300" y="33147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791200" y="35052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553200" y="35052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705600" y="11430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295900" y="25527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781800" y="1981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096000" y="28194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451600" y="28194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683375" y="23399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6858000" y="1230313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57587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5163" y="51054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1054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105400" y="29718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7772400" y="4553450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553450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Results</a:t>
            </a:r>
            <a:endParaRPr lang="en-US" dirty="0"/>
          </a:p>
        </p:txBody>
      </p:sp>
      <p:pic>
        <p:nvPicPr>
          <p:cNvPr id="65538" name="Picture 2" descr="http://web.engr.illinois.edu/~ddcha3/cs498dwh/proj3/results/failed/failed_hu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581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783419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Donald Cha </a:t>
            </a:r>
            <a:endParaRPr lang="en-US" sz="1600" dirty="0"/>
          </a:p>
        </p:txBody>
      </p:sp>
      <p:pic>
        <p:nvPicPr>
          <p:cNvPr id="65540" name="Picture 4" descr="http://web.engr.illinois.edu/~haogao2/cs498dwh/proj3/img/cowmeadowpoi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17" y="3124200"/>
            <a:ext cx="4732983" cy="307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3595" y="601597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Hao Goa: which one is fake?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42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19200" y="50292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" y="19224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224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50292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52800" y="3962400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962400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862513" y="391795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917950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3124200" y="5486400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3124200" y="60960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6096000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709912"/>
              </p:ext>
            </p:extLst>
          </p:nvPr>
        </p:nvGraphicFramePr>
        <p:xfrm>
          <a:off x="2590800" y="4995864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95864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 smtClean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Randomly select a sample</a:t>
            </a:r>
          </a:p>
          <a:p>
            <a:pPr marL="914400" lvl="1" indent="-514350"/>
            <a:r>
              <a:rPr lang="en-US" sz="2600" dirty="0" smtClean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 smtClean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3000" dirty="0" smtClean="0"/>
              <a:t>See how many other points agree</a:t>
            </a:r>
          </a:p>
          <a:p>
            <a:pPr marL="514350" indent="-514350"/>
            <a:r>
              <a:rPr lang="en-US" sz="3000" dirty="0" smtClean="0"/>
              <a:t>Best estimate is one with most agreement</a:t>
            </a:r>
          </a:p>
          <a:p>
            <a:pPr marL="914400" lvl="1" indent="-514350"/>
            <a:r>
              <a:rPr lang="en-US" sz="2600" dirty="0" smtClean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457200" y="25908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19955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56388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web.engr.illinois.edu/~echuber2/cs498dwh/proj3/images/hi_resul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765989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://web.engr.illinois.edu/~echuber2/cs498dwh/proj3/images/hi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65989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038600" y="3157653"/>
            <a:ext cx="248546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81827" y="6519747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Eric Huber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8630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16764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0" y="3352800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248400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228600" y="171347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228600" y="388620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638800" y="190500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12477" y="190500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144512" y="35814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346607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972300" y="59817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daeyunshin.com/img/posts/poisson-blending/computational-photography-anchor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48" y="49729"/>
            <a:ext cx="3644652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http://daeyunshin.com/img/posts/poisson-blending/computational-photography-poisson-blending-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8" y="-24809"/>
            <a:ext cx="4626221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1548" y="3094960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Daeyun Shin</a:t>
            </a:r>
            <a:endParaRPr lang="en-US" sz="1600" dirty="0"/>
          </a:p>
        </p:txBody>
      </p:sp>
      <p:pic>
        <p:nvPicPr>
          <p:cNvPr id="69638" name="Picture 6" descr="http://web.engr.illinois.edu/~jzwang2/cs498dwh/proj3/dragonsk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" y="3733800"/>
            <a:ext cx="3505200" cy="23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085948"/>
            <a:ext cx="1214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Jane Wang</a:t>
            </a:r>
            <a:endParaRPr lang="en-US" sz="1600" dirty="0"/>
          </a:p>
        </p:txBody>
      </p:sp>
      <p:pic>
        <p:nvPicPr>
          <p:cNvPr id="69640" name="Picture 8" descr="http://yeech.me/cs498/pro3/o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10" y="3561299"/>
            <a:ext cx="2372276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79231" y="6024883"/>
            <a:ext cx="1029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Yizhi Zhu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8341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Non-linear minimization of re-projection error</a:t>
            </a:r>
          </a:p>
          <a:p>
            <a:endParaRPr lang="en-US" smtClean="0"/>
          </a:p>
          <a:p>
            <a:r>
              <a:rPr lang="en-US" sz="2400" smtClean="0"/>
              <a:t> 		where</a:t>
            </a:r>
            <a:r>
              <a:rPr lang="en-US" smtClean="0"/>
              <a:t> 	  </a:t>
            </a:r>
            <a:r>
              <a:rPr lang="en-US" b="1" smtClean="0"/>
              <a:t>H</a:t>
            </a:r>
            <a:r>
              <a:rPr lang="en-US" smtClean="0"/>
              <a:t> = </a:t>
            </a:r>
            <a:r>
              <a:rPr lang="en-US" b="1" smtClean="0"/>
              <a:t>K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baseline="30000" smtClean="0"/>
              <a:t>-1</a:t>
            </a:r>
            <a:r>
              <a:rPr lang="en-US" smtClean="0"/>
              <a:t> </a:t>
            </a:r>
            <a:r>
              <a:rPr lang="en-US" b="1" smtClean="0"/>
              <a:t>K</a:t>
            </a:r>
            <a:r>
              <a:rPr lang="en-US" baseline="30000" smtClean="0"/>
              <a:t>-1</a:t>
            </a:r>
          </a:p>
          <a:p>
            <a:endParaRPr lang="en-US" baseline="30000" smtClean="0"/>
          </a:p>
          <a:p>
            <a:endParaRPr lang="en-US" baseline="30000" smtClean="0"/>
          </a:p>
          <a:p>
            <a:endParaRPr lang="en-US" baseline="30000" smtClean="0"/>
          </a:p>
          <a:p>
            <a:r>
              <a:rPr lang="en-US" smtClean="0"/>
              <a:t>Solve non-linear least squares (Levenberg-Marquardt algorithm)</a:t>
            </a:r>
          </a:p>
          <a:p>
            <a:pPr lvl="1"/>
            <a:r>
              <a:rPr lang="en-US" baseline="30000" smtClean="0"/>
              <a:t> </a:t>
            </a:r>
            <a:r>
              <a:rPr lang="en-US" smtClean="0"/>
              <a:t>See paper for details</a:t>
            </a:r>
            <a:endParaRPr lang="en-US" baseline="3000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eb.engr.illinois.edu/~sricker2/cs498dwh/proj3/result1_bl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91966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web.engr.illinois.edu/~sricker2/cs498dwh/proj3/result3_bl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5015"/>
            <a:ext cx="4953000" cy="37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4191000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 Ricker</a:t>
            </a:r>
            <a:endParaRPr lang="en-US" sz="1600" dirty="0"/>
          </a:p>
        </p:txBody>
      </p:sp>
      <p:pic>
        <p:nvPicPr>
          <p:cNvPr id="68614" name="Picture 6" descr="http://web.engr.illinois.edu/~jmseo2/cs498dwh/proj3/ri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60" y="4724400"/>
            <a:ext cx="2388927" cy="17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http://web.engr.illinois.edu/~jmseo2/cs498dwh/proj3/result1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7" y="4543731"/>
            <a:ext cx="3541713" cy="241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1961" y="6541664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Joonyoung</a:t>
            </a:r>
            <a:r>
              <a:rPr lang="en-US" sz="1600" dirty="0" smtClean="0"/>
              <a:t> Seo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432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Gain compensation: minimize intensity difference of overlapping pixels</a:t>
            </a:r>
          </a:p>
          <a:p>
            <a:endParaRPr lang="en-US" smtClean="0"/>
          </a:p>
          <a:p>
            <a:r>
              <a:rPr lang="en-US" smtClean="0"/>
              <a:t>Blending</a:t>
            </a:r>
          </a:p>
          <a:p>
            <a:pPr lvl="1"/>
            <a:r>
              <a:rPr lang="en-US" smtClean="0"/>
              <a:t>Pixels near center of image get more weight</a:t>
            </a:r>
          </a:p>
          <a:p>
            <a:pPr lvl="1"/>
            <a:r>
              <a:rPr lang="en-US" smtClean="0"/>
              <a:t>Multiband blending to prevent blurring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Multi-band Blending (</a:t>
            </a:r>
            <a:r>
              <a:rPr lang="en-US" dirty="0" err="1" smtClean="0"/>
              <a:t>Laplacian</a:t>
            </a:r>
            <a:r>
              <a:rPr lang="en-US" dirty="0" smtClean="0"/>
              <a:t> Pyramid)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40964" name="Picture 5" descr="C:\WINDOWS\Desktop\iccv2003\green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0" y="704850"/>
            <a:ext cx="37147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 smtClean="0"/>
              <a:t>DLT algorithm: HZ p. 91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4.2), p. 585</a:t>
            </a:r>
          </a:p>
          <a:p>
            <a:r>
              <a:rPr lang="en-US" sz="2800" dirty="0" smtClean="0"/>
              <a:t>Normalization: HZ p. 107-109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</a:t>
            </a:r>
          </a:p>
          <a:p>
            <a:r>
              <a:rPr lang="en-US" sz="2800" dirty="0" smtClean="0"/>
              <a:t>RANSAC: HZ Sec 4.7, p. 123, </a:t>
            </a:r>
            <a:r>
              <a:rPr lang="en-US" sz="2800" dirty="0" err="1" smtClean="0"/>
              <a:t>alg</a:t>
            </a:r>
            <a:r>
              <a:rPr lang="en-US" sz="2800" dirty="0" smtClean="0"/>
              <a:t> 4.6</a:t>
            </a:r>
          </a:p>
          <a:p>
            <a:r>
              <a:rPr lang="en-US" sz="2800" dirty="0" smtClean="0"/>
              <a:t>Tutorial: </a:t>
            </a:r>
            <a:r>
              <a:rPr lang="en-US" sz="2800" dirty="0" smtClean="0">
                <a:hlinkClick r:id="rId2"/>
              </a:rPr>
              <a:t>http://users.cecs.anu.edu.au/~hartley/Papers/CVPR99-tutorial/tut_4up.pdf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72786" y="1524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Tips and Photos from Russ Hewett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eb.engr.illinois.edu/~nandwan2/cs498dwh/proj3/sketch_bl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24275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590800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Rachit Nayudu</a:t>
            </a:r>
            <a:endParaRPr lang="en-US" sz="1600" dirty="0"/>
          </a:p>
        </p:txBody>
      </p:sp>
      <p:pic>
        <p:nvPicPr>
          <p:cNvPr id="67588" name="Picture 4" descr="http://web.engr.illinois.edu/~jmseo2/cs498dwh/proj3/mixed-res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3433038" cy="19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2048456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Joonyoung</a:t>
            </a:r>
            <a:r>
              <a:rPr lang="en-US" sz="1600" dirty="0" smtClean="0"/>
              <a:t> Seo</a:t>
            </a:r>
            <a:endParaRPr lang="en-US" sz="1600" dirty="0"/>
          </a:p>
        </p:txBody>
      </p:sp>
      <p:pic>
        <p:nvPicPr>
          <p:cNvPr id="67590" name="Picture 6" descr="http://web.engr.illinois.edu/~goodsit2/cs498dwh/proj3/Images/Merlin2_Flatten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2641379" cy="24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2186" y="5723699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Jeremy Goodsitt</a:t>
            </a:r>
            <a:endParaRPr lang="en-US" sz="1600" dirty="0"/>
          </a:p>
        </p:txBody>
      </p:sp>
      <p:pic>
        <p:nvPicPr>
          <p:cNvPr id="67592" name="Picture 8" descr="http://web.engr.illinois.edu/~goodsit2/cs498dwh/proj3/Images/appleOrange_pyramidBle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54" y="3245757"/>
            <a:ext cx="2464438" cy="24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7600" y="571019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Jeremy Goodsitt</a:t>
            </a:r>
            <a:endParaRPr lang="en-US" sz="1600" dirty="0"/>
          </a:p>
        </p:txBody>
      </p:sp>
      <p:pic>
        <p:nvPicPr>
          <p:cNvPr id="67594" name="Picture 10" descr="http://web.engr.illinois.edu/~rzhang65/cs498dwh/proj3/mix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92" y="3786864"/>
            <a:ext cx="2842454" cy="19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65553" y="5760666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Zhang, Ruichuan</a:t>
            </a:r>
          </a:p>
        </p:txBody>
      </p:sp>
    </p:spTree>
    <p:extLst>
      <p:ext uri="{BB962C8B-B14F-4D97-AF65-F5344CB8AC3E}">
        <p14:creationId xmlns:p14="http://schemas.microsoft.com/office/powerpoint/2010/main" val="3913025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22538" y="152400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57200" y="9271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57200" y="35814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57200" y="54102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57200" y="2514600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417763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0" y="152400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62200" y="5181600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8200" y="5181600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75038" y="152400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6550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19800" y="6583363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86000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0800" y="152400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57650" y="1524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11563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11563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5" y="152400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scontent-b-ord.xx.fbcdn.net/hphotos-xpa1/v/t1.0-9/10641117_10152871850399673_4264242096591024484_n.jpg?oh=3ffe833b1c1789218ebdd6bef1d68c9d&amp;oe=54F02F9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14400"/>
            <a:ext cx="329184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fbcdn-sphotos-d-a.akamaihd.net/hphotos-ak-xap1/v/t1.0-9/1959701_10152871851264673_1079177192408270323_n.jpg?oh=a2372ca90e7141626cf280326f174bb0&amp;oe=54AB8020&amp;__gda__=1424860185_f7d5dac8ea7a50499115f75345f98a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974"/>
            <a:ext cx="3276600" cy="20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6096" y="2971800"/>
            <a:ext cx="1707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Elizabeth Weeks</a:t>
            </a:r>
            <a:endParaRPr lang="en-US" sz="1600" dirty="0"/>
          </a:p>
        </p:txBody>
      </p:sp>
      <p:pic>
        <p:nvPicPr>
          <p:cNvPr id="70662" name="Picture 6" descr="http://web.engr.illinois.edu/~arregoi2/cs498dwh/proj3/index_files/image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8" y="3886200"/>
            <a:ext cx="24193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6286501"/>
            <a:ext cx="2564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Emmanuel </a:t>
            </a:r>
            <a:r>
              <a:rPr lang="en-US" sz="1600" dirty="0"/>
              <a:t>Arregoitia-Diaz</a:t>
            </a:r>
          </a:p>
        </p:txBody>
      </p:sp>
      <p:pic>
        <p:nvPicPr>
          <p:cNvPr id="70664" name="Picture 8" descr="http://web.engr.illinois.edu/~ardeshp2/cs498dwh/proj3/exp4/liberty_fac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63968"/>
            <a:ext cx="3276600" cy="21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web.engr.illinois.edu/~ardeshp2/cs498dwh/proj3/exp4/out_blend_statu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08" y="4065740"/>
            <a:ext cx="3307292" cy="22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600" y="6238654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Aditya Deshpande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9875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98738" y="152400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57200" y="9271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59025" y="152400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524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3048000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380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6583363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38450" y="152400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429000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243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29000" y="152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762000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743200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343400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740275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43400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486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cameras</a:t>
            </a:r>
          </a:p>
          <a:p>
            <a:pPr lvl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is plane to plane mapping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Lots of room for tweaking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/>
              <a:t>Eric Huber: </a:t>
            </a:r>
            <a:r>
              <a:rPr lang="en-US" sz="2600" dirty="0">
                <a:hlinkClick r:id="rId2"/>
              </a:rPr>
              <a:t>http://web.engr.illinois.edu/~echuber2/cs498dwh/proj3</a:t>
            </a:r>
            <a:r>
              <a:rPr lang="en-US" sz="2600" dirty="0" smtClean="0">
                <a:hlinkClick r:id="rId2"/>
              </a:rPr>
              <a:t>/</a:t>
            </a:r>
            <a:endParaRPr lang="en-US" sz="2600" dirty="0" smtClean="0"/>
          </a:p>
          <a:p>
            <a:pPr lvl="1"/>
            <a:r>
              <a:rPr lang="en-US" sz="2600" dirty="0" smtClean="0"/>
              <a:t>Description of several iterations of attempts with various modifications</a:t>
            </a:r>
          </a:p>
          <a:p>
            <a:endParaRPr lang="en-US" sz="2600" dirty="0" smtClean="0"/>
          </a:p>
          <a:p>
            <a:r>
              <a:rPr lang="en-US" sz="2600" dirty="0" smtClean="0"/>
              <a:t>Sam </a:t>
            </a:r>
            <a:r>
              <a:rPr lang="en-US" sz="2600" dirty="0"/>
              <a:t>Ricker: </a:t>
            </a:r>
            <a:r>
              <a:rPr lang="en-US" sz="2600" dirty="0">
                <a:hlinkClick r:id="rId3"/>
              </a:rPr>
              <a:t>http://web.engr.illinois.edu/~sricker2/cs498dwh/proj3</a:t>
            </a:r>
            <a:r>
              <a:rPr lang="en-US" sz="2600" dirty="0" smtClean="0">
                <a:hlinkClick r:id="rId3"/>
              </a:rPr>
              <a:t>/</a:t>
            </a:r>
            <a:endParaRPr lang="en-US" sz="2600" dirty="0" smtClean="0"/>
          </a:p>
          <a:p>
            <a:pPr lvl="1"/>
            <a:r>
              <a:rPr lang="en-US" sz="2600" dirty="0" smtClean="0"/>
              <a:t>Fun results</a:t>
            </a:r>
          </a:p>
          <a:p>
            <a:endParaRPr lang="en-US" sz="2600" dirty="0" smtClean="0"/>
          </a:p>
          <a:p>
            <a:r>
              <a:rPr lang="en-US" sz="2600" dirty="0" smtClean="0"/>
              <a:t>Daeyun </a:t>
            </a:r>
            <a:r>
              <a:rPr lang="en-US" sz="2600" dirty="0"/>
              <a:t>Shin: </a:t>
            </a:r>
            <a:r>
              <a:rPr lang="en-US" sz="2600" dirty="0">
                <a:hlinkClick r:id="rId4"/>
              </a:rPr>
              <a:t>http://web.engr.illinois.edu/~dshin11/cs498dwh/proj3</a:t>
            </a:r>
            <a:r>
              <a:rPr lang="en-US" sz="2600" dirty="0" smtClean="0">
                <a:hlinkClick r:id="rId4"/>
              </a:rPr>
              <a:t>/</a:t>
            </a:r>
            <a:endParaRPr lang="en-US" sz="2600" dirty="0" smtClean="0"/>
          </a:p>
          <a:p>
            <a:pPr lvl="1"/>
            <a:r>
              <a:rPr lang="en-US" sz="2600" dirty="0" smtClean="0"/>
              <a:t>Nice results + extras (maybe)</a:t>
            </a:r>
          </a:p>
          <a:p>
            <a:endParaRPr lang="en-US" sz="2600" dirty="0" smtClean="0"/>
          </a:p>
          <a:p>
            <a:r>
              <a:rPr lang="en-US" sz="2600" dirty="0" smtClean="0"/>
              <a:t>Elizabeth Weeks: </a:t>
            </a:r>
            <a:r>
              <a:rPr lang="en-US" sz="2600" dirty="0" smtClean="0">
                <a:hlinkClick r:id="rId5"/>
              </a:rPr>
              <a:t>http</a:t>
            </a:r>
            <a:r>
              <a:rPr lang="en-US" sz="2600" dirty="0">
                <a:hlinkClick r:id="rId5"/>
              </a:rPr>
              <a:t>://web.engr.illinois.edu/~eweeks2/cs498dwh/proj3</a:t>
            </a:r>
            <a:r>
              <a:rPr lang="en-US" sz="2600" dirty="0" smtClean="0">
                <a:hlinkClick r:id="rId5"/>
              </a:rPr>
              <a:t>/</a:t>
            </a:r>
            <a:endParaRPr lang="en-US" sz="2600" dirty="0" smtClean="0"/>
          </a:p>
          <a:p>
            <a:pPr lvl="1"/>
            <a:r>
              <a:rPr lang="en-US" sz="2600" dirty="0" smtClean="0"/>
              <a:t>Lots of results, non-photorealistic rendering</a:t>
            </a:r>
          </a:p>
          <a:p>
            <a:endParaRPr lang="en-US" sz="2600" dirty="0" smtClean="0"/>
          </a:p>
          <a:p>
            <a:r>
              <a:rPr lang="en-US" sz="2600" dirty="0" smtClean="0"/>
              <a:t>Jeremy </a:t>
            </a:r>
            <a:r>
              <a:rPr lang="en-US" sz="2600" dirty="0"/>
              <a:t>Goodsitt: </a:t>
            </a:r>
            <a:r>
              <a:rPr lang="en-US" sz="2600" dirty="0">
                <a:hlinkClick r:id="rId6"/>
              </a:rPr>
              <a:t>http://web.engr.illinois.edu/~goodsit2/cs498dwh/proj3</a:t>
            </a:r>
            <a:r>
              <a:rPr lang="en-US" sz="2600" dirty="0" smtClean="0">
                <a:hlinkClick r:id="rId6"/>
              </a:rPr>
              <a:t>/</a:t>
            </a:r>
            <a:endParaRPr lang="en-US" sz="2600" dirty="0" smtClean="0"/>
          </a:p>
          <a:p>
            <a:pPr lvl="1"/>
            <a:r>
              <a:rPr lang="en-US" sz="2600" dirty="0" smtClean="0"/>
              <a:t>Blending comparison, NPR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 recognition and retrieval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Input video: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https://www.youtube.com/watch?v=agI5za_gHHU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Aligned </a:t>
            </a:r>
            <a:r>
              <a:rPr lang="en-US" dirty="0"/>
              <a:t>frames: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https://www.youtube.com/watch?v=Uahy6kPotaE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Background: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https://www.youtube.com/watch?v=Vt9vv1zCnLA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Foreground: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https://www.youtube.com/watch?v=OICkKNndEt4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96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48464</TotalTime>
  <Words>1580</Words>
  <Application>Microsoft Office PowerPoint</Application>
  <PresentationFormat>On-screen Show (4:3)</PresentationFormat>
  <Paragraphs>403</Paragraphs>
  <Slides>80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cmsy10</vt:lpstr>
      <vt:lpstr>Courier New</vt:lpstr>
      <vt:lpstr>Symbol</vt:lpstr>
      <vt:lpstr>Office Theme</vt:lpstr>
      <vt:lpstr>2_Default Design</vt:lpstr>
      <vt:lpstr>Equation</vt:lpstr>
      <vt:lpstr>PowerPoint Presentation</vt:lpstr>
      <vt:lpstr>Project 3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Highlighted projects</vt:lpstr>
      <vt:lpstr>Project 5</vt:lpstr>
      <vt:lpstr>Last Class: Keypoint Matching</vt:lpstr>
      <vt:lpstr>Last Class: Summary</vt:lpstr>
      <vt:lpstr>Today: Image Stitching</vt:lpstr>
      <vt:lpstr>Views from rotating camera</vt:lpstr>
      <vt:lpstr>Photo stitching</vt:lpstr>
      <vt:lpstr>Problem basics</vt:lpstr>
      <vt:lpstr>Basic problem 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vs. Cylindrical Projection</vt:lpstr>
      <vt:lpstr>Planar vs. Cylindrical Projection</vt:lpstr>
      <vt:lpstr>Cylindrical Mapping</vt:lpstr>
      <vt:lpstr>Planar vs. Cylindrical Projection</vt:lpstr>
      <vt:lpstr>Planar vs. Cylindrical Projection</vt:lpstr>
      <vt:lpstr>PowerPoint Presentation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Blending</vt:lpstr>
      <vt:lpstr>Multi-band Blending (Laplacian Pyramid)</vt:lpstr>
      <vt:lpstr>Multiband blending</vt:lpstr>
      <vt:lpstr>Blending comparison (IJCV 2007)</vt:lpstr>
      <vt:lpstr>Blending Comparison</vt:lpstr>
      <vt:lpstr>Straightening</vt:lpstr>
      <vt:lpstr>Further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186</cp:revision>
  <dcterms:created xsi:type="dcterms:W3CDTF">2009-12-16T02:55:56Z</dcterms:created>
  <dcterms:modified xsi:type="dcterms:W3CDTF">2014-10-28T15:35:07Z</dcterms:modified>
</cp:coreProperties>
</file>