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398" r:id="rId3"/>
    <p:sldId id="590" r:id="rId4"/>
    <p:sldId id="522" r:id="rId5"/>
    <p:sldId id="604" r:id="rId6"/>
    <p:sldId id="524" r:id="rId7"/>
    <p:sldId id="523" r:id="rId8"/>
    <p:sldId id="600" r:id="rId9"/>
    <p:sldId id="601" r:id="rId10"/>
    <p:sldId id="602" r:id="rId11"/>
    <p:sldId id="603" r:id="rId12"/>
    <p:sldId id="526" r:id="rId13"/>
    <p:sldId id="587" r:id="rId14"/>
    <p:sldId id="586" r:id="rId15"/>
    <p:sldId id="527" r:id="rId16"/>
    <p:sldId id="528" r:id="rId17"/>
    <p:sldId id="589" r:id="rId18"/>
    <p:sldId id="529" r:id="rId19"/>
    <p:sldId id="530" r:id="rId20"/>
    <p:sldId id="595" r:id="rId21"/>
    <p:sldId id="532" r:id="rId22"/>
    <p:sldId id="593" r:id="rId23"/>
    <p:sldId id="594" r:id="rId24"/>
    <p:sldId id="535" r:id="rId25"/>
    <p:sldId id="588" r:id="rId26"/>
    <p:sldId id="534" r:id="rId27"/>
    <p:sldId id="536" r:id="rId28"/>
    <p:sldId id="541" r:id="rId29"/>
    <p:sldId id="545" r:id="rId30"/>
    <p:sldId id="592" r:id="rId31"/>
    <p:sldId id="547" r:id="rId32"/>
    <p:sldId id="548" r:id="rId33"/>
    <p:sldId id="549" r:id="rId34"/>
    <p:sldId id="550" r:id="rId35"/>
    <p:sldId id="551" r:id="rId36"/>
    <p:sldId id="552" r:id="rId37"/>
    <p:sldId id="553" r:id="rId38"/>
    <p:sldId id="554" r:id="rId39"/>
    <p:sldId id="555" r:id="rId40"/>
    <p:sldId id="556" r:id="rId41"/>
    <p:sldId id="557" r:id="rId42"/>
    <p:sldId id="560" r:id="rId43"/>
    <p:sldId id="561" r:id="rId44"/>
    <p:sldId id="562" r:id="rId45"/>
    <p:sldId id="563" r:id="rId46"/>
    <p:sldId id="569" r:id="rId47"/>
    <p:sldId id="591" r:id="rId48"/>
    <p:sldId id="605" r:id="rId49"/>
    <p:sldId id="570" r:id="rId50"/>
    <p:sldId id="571" r:id="rId51"/>
    <p:sldId id="572" r:id="rId52"/>
    <p:sldId id="573" r:id="rId53"/>
    <p:sldId id="578" r:id="rId54"/>
    <p:sldId id="583" r:id="rId55"/>
    <p:sldId id="584" r:id="rId56"/>
    <p:sldId id="585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5" autoAdjust="0"/>
    <p:restoredTop sz="84462" autoAdjust="0"/>
  </p:normalViewPr>
  <p:slideViewPr>
    <p:cSldViewPr>
      <p:cViewPr varScale="1">
        <p:scale>
          <a:sx n="54" d="100"/>
          <a:sy n="54" d="100"/>
        </p:scale>
        <p:origin x="80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8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4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248112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95798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50595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45853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8206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37410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964966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98758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031773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9114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50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09F240-A3A7-49C5-BBB6-8B0C679894A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69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2057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90570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Corners!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4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Blobs!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29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10419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22101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24641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9864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BFE2-A96C-43F4-92B8-8A64255BBC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oleObject" Target="../embeddings/oleObject11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9.wmf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6.wmf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38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8.png"/><Relationship Id="rId11" Type="http://schemas.openxmlformats.org/officeDocument/2006/relationships/image" Target="../media/image57.w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png"/><Relationship Id="rId11" Type="http://schemas.openxmlformats.org/officeDocument/2006/relationships/image" Target="../media/image62.wmf"/><Relationship Id="rId5" Type="http://schemas.openxmlformats.org/officeDocument/2006/relationships/image" Target="../media/image61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8.png"/><Relationship Id="rId11" Type="http://schemas.openxmlformats.org/officeDocument/2006/relationships/image" Target="../media/image64.wmf"/><Relationship Id="rId5" Type="http://schemas.openxmlformats.org/officeDocument/2006/relationships/image" Target="../media/image63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8.png"/><Relationship Id="rId11" Type="http://schemas.openxmlformats.org/officeDocument/2006/relationships/image" Target="../media/image66.wmf"/><Relationship Id="rId5" Type="http://schemas.openxmlformats.org/officeDocument/2006/relationships/image" Target="../media/image65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8.png"/><Relationship Id="rId11" Type="http://schemas.openxmlformats.org/officeDocument/2006/relationships/image" Target="../media/image68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png"/><Relationship Id="rId11" Type="http://schemas.openxmlformats.org/officeDocument/2006/relationships/image" Target="../media/image70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tags" Target="../tags/tag25.xml"/><Relationship Id="rId39" Type="http://schemas.openxmlformats.org/officeDocument/2006/relationships/tags" Target="../tags/tag38.xml"/><Relationship Id="rId21" Type="http://schemas.openxmlformats.org/officeDocument/2006/relationships/tags" Target="../tags/tag20.xml"/><Relationship Id="rId34" Type="http://schemas.openxmlformats.org/officeDocument/2006/relationships/tags" Target="../tags/tag33.xml"/><Relationship Id="rId42" Type="http://schemas.openxmlformats.org/officeDocument/2006/relationships/tags" Target="../tags/tag41.xml"/><Relationship Id="rId47" Type="http://schemas.openxmlformats.org/officeDocument/2006/relationships/tags" Target="../tags/tag46.xml"/><Relationship Id="rId50" Type="http://schemas.openxmlformats.org/officeDocument/2006/relationships/tags" Target="../tags/tag49.xml"/><Relationship Id="rId55" Type="http://schemas.openxmlformats.org/officeDocument/2006/relationships/tags" Target="../tags/tag54.xml"/><Relationship Id="rId63" Type="http://schemas.openxmlformats.org/officeDocument/2006/relationships/tags" Target="../tags/tag62.xml"/><Relationship Id="rId68" Type="http://schemas.openxmlformats.org/officeDocument/2006/relationships/tags" Target="../tags/tag67.xml"/><Relationship Id="rId7" Type="http://schemas.openxmlformats.org/officeDocument/2006/relationships/tags" Target="../tags/tag6.xml"/><Relationship Id="rId71" Type="http://schemas.openxmlformats.org/officeDocument/2006/relationships/oleObject" Target="../embeddings/oleObject4.bin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9" Type="http://schemas.openxmlformats.org/officeDocument/2006/relationships/tags" Target="../tags/tag28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32" Type="http://schemas.openxmlformats.org/officeDocument/2006/relationships/tags" Target="../tags/tag31.xml"/><Relationship Id="rId37" Type="http://schemas.openxmlformats.org/officeDocument/2006/relationships/tags" Target="../tags/tag36.xml"/><Relationship Id="rId40" Type="http://schemas.openxmlformats.org/officeDocument/2006/relationships/tags" Target="../tags/tag39.xml"/><Relationship Id="rId45" Type="http://schemas.openxmlformats.org/officeDocument/2006/relationships/tags" Target="../tags/tag44.xml"/><Relationship Id="rId53" Type="http://schemas.openxmlformats.org/officeDocument/2006/relationships/tags" Target="../tags/tag52.xml"/><Relationship Id="rId58" Type="http://schemas.openxmlformats.org/officeDocument/2006/relationships/tags" Target="../tags/tag57.xml"/><Relationship Id="rId66" Type="http://schemas.openxmlformats.org/officeDocument/2006/relationships/tags" Target="../tags/tag65.xml"/><Relationship Id="rId74" Type="http://schemas.openxmlformats.org/officeDocument/2006/relationships/image" Target="../media/image9.emf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tags" Target="../tags/tag27.xml"/><Relationship Id="rId36" Type="http://schemas.openxmlformats.org/officeDocument/2006/relationships/tags" Target="../tags/tag35.xml"/><Relationship Id="rId49" Type="http://schemas.openxmlformats.org/officeDocument/2006/relationships/tags" Target="../tags/tag48.xml"/><Relationship Id="rId57" Type="http://schemas.openxmlformats.org/officeDocument/2006/relationships/tags" Target="../tags/tag56.xml"/><Relationship Id="rId61" Type="http://schemas.openxmlformats.org/officeDocument/2006/relationships/tags" Target="../tags/tag60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31" Type="http://schemas.openxmlformats.org/officeDocument/2006/relationships/tags" Target="../tags/tag30.xml"/><Relationship Id="rId44" Type="http://schemas.openxmlformats.org/officeDocument/2006/relationships/tags" Target="../tags/tag43.xml"/><Relationship Id="rId52" Type="http://schemas.openxmlformats.org/officeDocument/2006/relationships/tags" Target="../tags/tag51.xml"/><Relationship Id="rId60" Type="http://schemas.openxmlformats.org/officeDocument/2006/relationships/tags" Target="../tags/tag59.xml"/><Relationship Id="rId65" Type="http://schemas.openxmlformats.org/officeDocument/2006/relationships/tags" Target="../tags/tag64.xml"/><Relationship Id="rId73" Type="http://schemas.openxmlformats.org/officeDocument/2006/relationships/image" Target="../media/image8.wmf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tags" Target="../tags/tag26.xml"/><Relationship Id="rId30" Type="http://schemas.openxmlformats.org/officeDocument/2006/relationships/tags" Target="../tags/tag29.xml"/><Relationship Id="rId35" Type="http://schemas.openxmlformats.org/officeDocument/2006/relationships/tags" Target="../tags/tag34.xml"/><Relationship Id="rId43" Type="http://schemas.openxmlformats.org/officeDocument/2006/relationships/tags" Target="../tags/tag42.xml"/><Relationship Id="rId48" Type="http://schemas.openxmlformats.org/officeDocument/2006/relationships/tags" Target="../tags/tag47.xml"/><Relationship Id="rId56" Type="http://schemas.openxmlformats.org/officeDocument/2006/relationships/tags" Target="../tags/tag55.xml"/><Relationship Id="rId64" Type="http://schemas.openxmlformats.org/officeDocument/2006/relationships/tags" Target="../tags/tag63.xml"/><Relationship Id="rId69" Type="http://schemas.openxmlformats.org/officeDocument/2006/relationships/tags" Target="../tags/tag68.xml"/><Relationship Id="rId8" Type="http://schemas.openxmlformats.org/officeDocument/2006/relationships/tags" Target="../tags/tag7.xml"/><Relationship Id="rId51" Type="http://schemas.openxmlformats.org/officeDocument/2006/relationships/tags" Target="../tags/tag50.xml"/><Relationship Id="rId72" Type="http://schemas.openxmlformats.org/officeDocument/2006/relationships/image" Target="../media/image7.png"/><Relationship Id="rId3" Type="http://schemas.openxmlformats.org/officeDocument/2006/relationships/tags" Target="../tags/tag2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tags" Target="../tags/tag32.xml"/><Relationship Id="rId38" Type="http://schemas.openxmlformats.org/officeDocument/2006/relationships/tags" Target="../tags/tag37.xml"/><Relationship Id="rId46" Type="http://schemas.openxmlformats.org/officeDocument/2006/relationships/tags" Target="../tags/tag45.xml"/><Relationship Id="rId59" Type="http://schemas.openxmlformats.org/officeDocument/2006/relationships/tags" Target="../tags/tag58.xml"/><Relationship Id="rId67" Type="http://schemas.openxmlformats.org/officeDocument/2006/relationships/tags" Target="../tags/tag66.xml"/><Relationship Id="rId20" Type="http://schemas.openxmlformats.org/officeDocument/2006/relationships/tags" Target="../tags/tag19.xml"/><Relationship Id="rId41" Type="http://schemas.openxmlformats.org/officeDocument/2006/relationships/tags" Target="../tags/tag40.xml"/><Relationship Id="rId54" Type="http://schemas.openxmlformats.org/officeDocument/2006/relationships/tags" Target="../tags/tag53.xml"/><Relationship Id="rId62" Type="http://schemas.openxmlformats.org/officeDocument/2006/relationships/tags" Target="../tags/tag61.xml"/><Relationship Id="rId70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http://www.cambridgeincolour.com/tutorials/depth-of-field.htm" TargetMode="External"/><Relationship Id="rId2" Type="http://schemas.openxmlformats.org/officeDocument/2006/relationships/hyperlink" Target="http://en.wikipedia.org/wiki/Image:Jonquil_flowers_at_f3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en.wikipedia.org/wiki/Image:Jonquil_flowers_at_f5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Interest Points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1816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10/23/14</a:t>
            </a:r>
            <a:endParaRPr lang="en-US" dirty="0"/>
          </a:p>
        </p:txBody>
      </p:sp>
      <p:pic>
        <p:nvPicPr>
          <p:cNvPr id="51202" name="Picture 2" descr="http://1.bp.blogspot.com/_ManUrDzGkeI/S3Dx4L5CDbI/AAAAAAAAAgc/9n_OKabRwyg/s400/Galatea+of+the+Sphe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990600"/>
            <a:ext cx="3200400" cy="47238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24600" y="4419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Galatea of the Spheres</a:t>
            </a:r>
          </a:p>
          <a:p>
            <a:r>
              <a:rPr lang="en-US" sz="1400" dirty="0" smtClean="0"/>
              <a:t>Salvador Dali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Relighting: environment map acts as light source, substituting for distant scene</a:t>
            </a:r>
            <a:endParaRPr 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09800"/>
            <a:ext cx="488397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5159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section of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Correspondence</a:t>
            </a:r>
          </a:p>
          <a:p>
            <a:pPr lvl="1"/>
            <a:r>
              <a:rPr lang="en-US" dirty="0" smtClean="0"/>
              <a:t>How do we find matching patches in two images?</a:t>
            </a:r>
          </a:p>
          <a:p>
            <a:pPr lvl="1"/>
            <a:r>
              <a:rPr lang="en-US" dirty="0" smtClean="0"/>
              <a:t>How can we automatically align two images of the same scene?</a:t>
            </a:r>
          </a:p>
          <a:p>
            <a:pPr lvl="1"/>
            <a:r>
              <a:rPr lang="en-US" dirty="0" smtClean="0"/>
              <a:t>How do we find images with similar content?</a:t>
            </a:r>
          </a:p>
          <a:p>
            <a:pPr lvl="1"/>
            <a:r>
              <a:rPr lang="en-US" dirty="0" smtClean="0"/>
              <a:t>How do we tell if two pictures are of the same person’s face?</a:t>
            </a:r>
          </a:p>
          <a:p>
            <a:pPr lvl="1"/>
            <a:r>
              <a:rPr lang="en-US" dirty="0" smtClean="0"/>
              <a:t>How can we detect objects from a particular category?</a:t>
            </a:r>
          </a:p>
          <a:p>
            <a:endParaRPr lang="en-US" dirty="0" smtClean="0"/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Photo stitching</a:t>
            </a:r>
          </a:p>
          <a:p>
            <a:pPr lvl="1"/>
            <a:r>
              <a:rPr lang="en-US" dirty="0" smtClean="0"/>
              <a:t>Object recognition</a:t>
            </a:r>
          </a:p>
          <a:p>
            <a:pPr lvl="1"/>
            <a:r>
              <a:rPr lang="en-US" dirty="0" smtClean="0"/>
              <a:t>3D </a:t>
            </a:r>
            <a:r>
              <a:rPr lang="en-US" dirty="0" smtClean="0"/>
              <a:t>Reconstruction</a:t>
            </a:r>
          </a:p>
          <a:p>
            <a:pPr lvl="1"/>
            <a:r>
              <a:rPr lang="en-US" dirty="0" smtClean="0"/>
              <a:t>Tracking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align two pictures?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 of global transformation</a:t>
            </a:r>
          </a:p>
          <a:p>
            <a:endParaRPr lang="en-US" dirty="0"/>
          </a:p>
        </p:txBody>
      </p:sp>
      <p:pic>
        <p:nvPicPr>
          <p:cNvPr id="4" name="Picture 40" descr="small-P10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124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 descr="small-P1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align two pictures?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matching?</a:t>
            </a:r>
          </a:p>
          <a:p>
            <a:pPr lvl="1"/>
            <a:r>
              <a:rPr lang="en-US" dirty="0" smtClean="0"/>
              <a:t>But what if</a:t>
            </a:r>
          </a:p>
          <a:p>
            <a:pPr lvl="2"/>
            <a:r>
              <a:rPr lang="en-US" dirty="0" smtClean="0"/>
              <a:t>Not just translation change, but rotation and scale?</a:t>
            </a:r>
          </a:p>
          <a:p>
            <a:pPr lvl="2"/>
            <a:r>
              <a:rPr lang="en-US" dirty="0" smtClean="0"/>
              <a:t>Only small pieces of the pictures match?</a:t>
            </a:r>
          </a:p>
          <a:p>
            <a:endParaRPr lang="en-US" dirty="0"/>
          </a:p>
        </p:txBody>
      </p:sp>
      <p:pic>
        <p:nvPicPr>
          <p:cNvPr id="1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505511" y="349279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6576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72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73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74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challenges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Change in position, scale, and rotation</a:t>
            </a:r>
          </a:p>
          <a:p>
            <a:endParaRPr lang="en-US" dirty="0" smtClean="0"/>
          </a:p>
          <a:p>
            <a:r>
              <a:rPr lang="en-US" dirty="0" smtClean="0"/>
              <a:t>Change in viewpoint</a:t>
            </a:r>
          </a:p>
          <a:p>
            <a:endParaRPr lang="en-US" dirty="0" smtClean="0"/>
          </a:p>
          <a:p>
            <a:r>
              <a:rPr lang="en-US" dirty="0" smtClean="0"/>
              <a:t>Occlusion</a:t>
            </a:r>
          </a:p>
          <a:p>
            <a:endParaRPr lang="en-US" dirty="0" smtClean="0"/>
          </a:p>
          <a:p>
            <a:r>
              <a:rPr lang="en-US" dirty="0" smtClean="0"/>
              <a:t>Articulation, change in appearance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not just take every patch in the original image and find best match in second image?</a:t>
            </a:r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581525" y="3211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505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Keypoints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Detect points that are </a:t>
            </a:r>
            <a:r>
              <a:rPr lang="en-US" i="1" smtClean="0"/>
              <a:t>repeatable</a:t>
            </a:r>
            <a:r>
              <a:rPr lang="en-US" smtClean="0"/>
              <a:t> and </a:t>
            </a:r>
            <a:r>
              <a:rPr lang="en-US" i="1" smtClean="0"/>
              <a:t>distinctive</a:t>
            </a:r>
          </a:p>
        </p:txBody>
      </p:sp>
      <p:pic>
        <p:nvPicPr>
          <p:cNvPr id="3584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352925" y="1687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pic>
        <p:nvPicPr>
          <p:cNvPr id="3687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36872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36924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5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36922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36920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1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36918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36916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9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0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1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36882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6883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36914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5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36912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3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36910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36908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36906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36904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1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2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3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234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Localization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366713" y="4648200"/>
            <a:ext cx="8321675" cy="1649413"/>
            <a:chOff x="366010" y="4648199"/>
            <a:chExt cx="8322040" cy="1649179"/>
          </a:xfrm>
        </p:grpSpPr>
        <p:sp>
          <p:nvSpPr>
            <p:cNvPr id="109" name="Left-Right Arrow 108"/>
            <p:cNvSpPr/>
            <p:nvPr/>
          </p:nvSpPr>
          <p:spPr>
            <a:xfrm>
              <a:off x="608908" y="5265649"/>
              <a:ext cx="7848944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6901" name="TextBox 109"/>
            <p:cNvSpPr txBox="1">
              <a:spLocks noChangeArrowheads="1"/>
            </p:cNvSpPr>
            <p:nvPr/>
          </p:nvSpPr>
          <p:spPr bwMode="auto">
            <a:xfrm>
              <a:off x="366010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Robust</a:t>
              </a:r>
            </a:p>
          </p:txBody>
        </p:sp>
        <p:sp>
          <p:nvSpPr>
            <p:cNvPr id="36902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Selective</a:t>
              </a:r>
            </a:p>
          </p:txBody>
        </p:sp>
        <p:sp>
          <p:nvSpPr>
            <p:cNvPr id="36903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36896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2292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6897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654050" y="6259513"/>
            <a:ext cx="285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Deal with expected variations</a:t>
            </a:r>
          </a:p>
          <a:p>
            <a:r>
              <a:rPr lang="en-US" sz="1600"/>
              <a:t>Maximize correct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550025" y="6248400"/>
            <a:ext cx="2593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Minimize wrong matches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Keypoint</a:t>
            </a:r>
            <a:r>
              <a:rPr lang="en-US" dirty="0" smtClean="0"/>
              <a:t>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4343401" cy="5573078"/>
          </a:xfrm>
        </p:spPr>
        <p:txBody>
          <a:bodyPr>
            <a:normAutofit/>
          </a:bodyPr>
          <a:lstStyle/>
          <a:p>
            <a:r>
              <a:rPr lang="en-US" dirty="0" smtClean="0"/>
              <a:t>Suppose </a:t>
            </a:r>
            <a:r>
              <a:rPr lang="en-US" dirty="0"/>
              <a:t>you have to click on some </a:t>
            </a:r>
            <a:r>
              <a:rPr lang="en-US" dirty="0" smtClean="0"/>
              <a:t>point,  </a:t>
            </a:r>
            <a:r>
              <a:rPr lang="en-US" dirty="0"/>
              <a:t>go away and come back </a:t>
            </a:r>
            <a:r>
              <a:rPr lang="en-US" dirty="0" smtClean="0"/>
              <a:t>after I deform the image, and </a:t>
            </a:r>
            <a:r>
              <a:rPr lang="en-US" dirty="0"/>
              <a:t>click on the same points </a:t>
            </a:r>
            <a:r>
              <a:rPr lang="en-US" dirty="0" smtClean="0"/>
              <a:t>again.  </a:t>
            </a:r>
          </a:p>
          <a:p>
            <a:pPr lvl="1"/>
            <a:r>
              <a:rPr lang="en-US" dirty="0" smtClean="0"/>
              <a:t>Which </a:t>
            </a:r>
            <a:r>
              <a:rPr lang="en-US" dirty="0"/>
              <a:t>points would you choose?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6063" y="1223446"/>
            <a:ext cx="3191578" cy="2485309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5189274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6477000" y="838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87089" y="619434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Review of “Modeling the Physical World”</a:t>
            </a:r>
          </a:p>
          <a:p>
            <a:endParaRPr lang="en-US" dirty="0" smtClean="0"/>
          </a:p>
          <a:p>
            <a:r>
              <a:rPr lang="en-US" dirty="0" smtClean="0"/>
              <a:t>Interest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Keypoint</a:t>
            </a:r>
            <a:r>
              <a:rPr lang="en-US" dirty="0" smtClean="0"/>
              <a:t> </a:t>
            </a:r>
            <a:r>
              <a:rPr lang="en-US" dirty="0" smtClean="0"/>
              <a:t>localization</a:t>
            </a:r>
            <a:endParaRPr lang="de-CH" dirty="0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Tx/>
              <a:buNone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</a:rPr>
              <a:t>Goals: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Repeatable detection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Precise localization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Interesting content</a:t>
            </a:r>
            <a:endParaRPr lang="pl-PL" dirty="0" smtClean="0">
              <a:latin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latin typeface="Arial" pitchFamily="34" charset="0"/>
                <a:sym typeface="Symbol" pitchFamily="18" charset="2"/>
              </a:rPr>
              <a:t>	</a:t>
            </a:r>
            <a:endParaRPr lang="pl-PL" i="1" dirty="0" smtClean="0">
              <a:latin typeface="Arial" pitchFamily="34" charset="0"/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3891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750" y="1185863"/>
            <a:ext cx="41719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58370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4412"/>
            <a:ext cx="5053582" cy="37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61442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2057400"/>
            <a:ext cx="487071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6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interest points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Corners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Peaks/Valleys </a:t>
            </a:r>
          </a:p>
        </p:txBody>
      </p:sp>
      <p:pic>
        <p:nvPicPr>
          <p:cNvPr id="4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2919982" cy="21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4114800"/>
            <a:ext cx="243535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291641" y="3048000"/>
            <a:ext cx="3810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25041" y="4876800"/>
            <a:ext cx="3810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patches are easier to match?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181912" y="372139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5105400" cy="48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5105400"/>
            <a:ext cx="762000" cy="6096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7000" y="2057400"/>
            <a:ext cx="381000" cy="5334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62200" y="3276600"/>
            <a:ext cx="762000" cy="6096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23880" t="70896" r="59702" b="16501"/>
          <a:stretch>
            <a:fillRect/>
          </a:stretch>
        </p:blipFill>
        <p:spPr bwMode="auto">
          <a:xfrm>
            <a:off x="5638800" y="1295400"/>
            <a:ext cx="990600" cy="720436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40299" t="36235" r="44776" b="54312"/>
          <a:stretch>
            <a:fillRect/>
          </a:stretch>
        </p:blipFill>
        <p:spPr bwMode="auto">
          <a:xfrm>
            <a:off x="6858000" y="1295400"/>
            <a:ext cx="1270000" cy="7620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47761" t="9453" r="44776" b="79519"/>
          <a:stretch>
            <a:fillRect/>
          </a:stretch>
        </p:blipFill>
        <p:spPr bwMode="auto">
          <a:xfrm>
            <a:off x="8382000" y="1219200"/>
            <a:ext cx="685800" cy="96012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20000" y="26670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3" name="Down Arrow 12"/>
          <p:cNvSpPr/>
          <p:nvPr/>
        </p:nvSpPr>
        <p:spPr>
          <a:xfrm>
            <a:off x="7162800" y="23622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If you wanted to meet a friend would you say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campus.”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Green street.”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at Green and Wright.”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dirty="0" smtClean="0"/>
          </a:p>
          <a:p>
            <a:pPr marL="571500" indent="-514350">
              <a:buFont typeface="Arial" pitchFamily="34" charset="0"/>
              <a:buChar char="•"/>
              <a:defRPr/>
            </a:pPr>
            <a:r>
              <a:rPr lang="en-US" dirty="0" smtClean="0"/>
              <a:t>Or if you were in a secluded area: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in the Plains of Akbar.”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the side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top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dirty="0" smtClean="0"/>
          </a:p>
          <a:p>
            <a:pPr marL="571500" indent="-514350"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Many Existing Detectors Available</a:t>
            </a:r>
            <a:endParaRPr lang="de-CH" smtClean="0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400" kern="0" dirty="0" smtClean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err="1" smtClean="0">
                <a:solidFill>
                  <a:srgbClr val="000099"/>
                </a:solidFill>
              </a:rPr>
              <a:t>Laplacian</a:t>
            </a:r>
            <a:r>
              <a:rPr lang="en-US" sz="2400" kern="0" dirty="0" smtClean="0">
                <a:solidFill>
                  <a:srgbClr val="000099"/>
                </a:solidFill>
              </a:rPr>
              <a:t>, </a:t>
            </a:r>
            <a:r>
              <a:rPr lang="en-US" sz="2400" kern="0" dirty="0" err="1" smtClean="0">
                <a:solidFill>
                  <a:srgbClr val="000099"/>
                </a:solidFill>
              </a:rPr>
              <a:t>DoG</a:t>
            </a:r>
            <a:r>
              <a:rPr lang="en-US" sz="2400" kern="0" dirty="0" smtClean="0">
                <a:solidFill>
                  <a:srgbClr val="000099"/>
                </a:solidFill>
              </a:rPr>
              <a:t> 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Lindeberg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‘98], [Lowe 1999]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/>
              <a:t>Harris-/Hessian-Laplace       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‘01]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‘04]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/>
              <a:t>MSER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‘02]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de-CH" sz="24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de-CH" smtClean="0"/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pl-PL" dirty="0" smtClean="0"/>
              <a:t>Second moment matrix</a:t>
            </a:r>
            <a:br>
              <a:rPr lang="pl-PL" dirty="0" smtClean="0"/>
            </a:br>
            <a:endParaRPr lang="de-CH" dirty="0" smtClean="0"/>
          </a:p>
        </p:txBody>
      </p:sp>
      <p:sp>
        <p:nvSpPr>
          <p:cNvPr id="410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1250" y="6553200"/>
            <a:ext cx="4572000" cy="304800"/>
          </a:xfrm>
        </p:spPr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3752850" cy="2922893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81000" y="2667000"/>
          <a:ext cx="42830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92" name="Equation" r:id="rId5" imgW="2654280" imgH="507960" progId="Equation.3">
                  <p:embed/>
                </p:oleObj>
              </mc:Choice>
              <mc:Fallback>
                <p:oleObj name="Equation" r:id="rId5" imgW="265428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67000"/>
                        <a:ext cx="4283075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26"/>
          <p:cNvSpPr txBox="1">
            <a:spLocks noChangeArrowheads="1"/>
          </p:cNvSpPr>
          <p:nvPr/>
        </p:nvSpPr>
        <p:spPr bwMode="auto">
          <a:xfrm>
            <a:off x="990600" y="5181600"/>
            <a:ext cx="7237412" cy="7408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i="1" dirty="0"/>
              <a:t>Intuition:</a:t>
            </a:r>
            <a:r>
              <a:rPr lang="en-US" sz="2100" dirty="0"/>
              <a:t> Search for local neighborhoods where the image </a:t>
            </a:r>
            <a:r>
              <a:rPr lang="en-US" sz="2100" dirty="0" smtClean="0"/>
              <a:t>gradient </a:t>
            </a:r>
            <a:r>
              <a:rPr lang="en-US" sz="2100" dirty="0"/>
              <a:t>has two main directions (eigenvectors).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609600"/>
          </a:xfrm>
        </p:spPr>
        <p:txBody>
          <a:bodyPr/>
          <a:lstStyle/>
          <a:p>
            <a:r>
              <a:rPr lang="en-US" sz="4000" dirty="0" smtClean="0">
                <a:latin typeface="Arial" charset="0"/>
              </a:rPr>
              <a:t>Harris Detector </a:t>
            </a:r>
            <a:r>
              <a:rPr lang="pl-PL" sz="2000" dirty="0" smtClean="0">
                <a:latin typeface="Arial" charset="0"/>
              </a:rPr>
              <a:t>[</a:t>
            </a:r>
            <a:r>
              <a:rPr lang="pl-PL" sz="2000" dirty="0" smtClean="0"/>
              <a:t>Harris88</a:t>
            </a:r>
            <a:r>
              <a:rPr lang="pl-PL" sz="2000" dirty="0" smtClean="0">
                <a:latin typeface="Arial" charset="0"/>
              </a:rPr>
              <a:t>]</a:t>
            </a:r>
            <a:endParaRPr lang="en-US" sz="2400" dirty="0" smtClean="0">
              <a:latin typeface="Arial" charset="0"/>
            </a:endParaRP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Second moment matrix</a:t>
            </a:r>
            <a:br>
              <a:rPr lang="pl-PL" dirty="0" smtClean="0"/>
            </a:br>
            <a:endParaRPr lang="en-US" dirty="0" smtClean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6" name="Equation" r:id="rId4" imgW="2654280" imgH="507960" progId="Equation.3">
                  <p:embed/>
                </p:oleObj>
              </mc:Choice>
              <mc:Fallback>
                <p:oleObj name="Equation" r:id="rId4" imgW="265428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D9460-D11B-4D16-941B-9917FF301C73}" type="slidenum">
              <a:rPr lang="de-DE" smtClean="0"/>
              <a:pPr>
                <a:defRPr/>
              </a:pPr>
              <a:t>28</a:t>
            </a:fld>
            <a:endParaRPr lang="de-DE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789488" y="231457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8224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8225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8226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7" name="Equation" r:id="rId16" imgW="2679480" imgH="253800" progId="Equation.3">
                  <p:embed/>
                </p:oleObj>
              </mc:Choice>
              <mc:Fallback>
                <p:oleObj name="Equation" r:id="rId16" imgW="267948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97816"/>
              </p:ext>
            </p:extLst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8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sp>
        <p:nvSpPr>
          <p:cNvPr id="8223" name="Text Box 24"/>
          <p:cNvSpPr txBox="1">
            <a:spLocks noChangeArrowheads="1"/>
          </p:cNvSpPr>
          <p:nvPr/>
        </p:nvSpPr>
        <p:spPr bwMode="auto">
          <a:xfrm>
            <a:off x="8153400" y="4953000"/>
            <a:ext cx="990600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9" name="Equation" r:id="rId20" imgW="1066680" imgH="457200" progId="Equation.DSMT4">
                  <p:embed/>
                </p:oleObj>
              </mc:Choice>
              <mc:Fallback>
                <p:oleObj name="Equation" r:id="rId20" imgW="106668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82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 for Harris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function 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detectKeypoints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alpha, N)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get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harris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function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fspecial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('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gaussian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', [7 7], 1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smoothing filter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imblur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smooth image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[Ix,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gradient(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imblur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compute gradient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(Ix.*Ix,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compute smoothed x-gradient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sq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% compute smoothed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y-gradient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sq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(Ix.*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alpha*(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Ixx+Iyy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).^2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; %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cornerness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get local maxima within 7x7 window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ordfilt2(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49, ones(7)); % sorts values in each window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maxv2 = ordfilt2(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48, ones(7));</a:t>
            </a: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find(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==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&amp;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~=maxv2); </a:t>
            </a: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get top N points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sort(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), 'descend');</a:t>
            </a: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ind2sub(size(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(1:min(N,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numel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))));</a:t>
            </a:r>
          </a:p>
        </p:txBody>
      </p:sp>
    </p:spTree>
    <p:extLst>
      <p:ext uri="{BB962C8B-B14F-4D97-AF65-F5344CB8AC3E}">
        <p14:creationId xmlns:p14="http://schemas.microsoft.com/office/powerpoint/2010/main" val="33329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Pinhole camera model</a:t>
            </a:r>
            <a:endParaRPr lang="en-US" sz="3600" dirty="0"/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Linear projection from 3D to 2D</a:t>
            </a:r>
          </a:p>
          <a:p>
            <a:pPr lvl="1"/>
            <a:r>
              <a:rPr lang="en-US" sz="2400" dirty="0" smtClean="0"/>
              <a:t>Be familiar with projection matrix (focal length, principal point, etc.)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 smtClean="0"/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993074"/>
              </p:ext>
            </p:extLst>
          </p:nvPr>
        </p:nvGraphicFramePr>
        <p:xfrm>
          <a:off x="3197289" y="2506128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68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89" y="2506128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Group 3"/>
          <p:cNvGrpSpPr>
            <a:grpSpLocks noChangeAspect="1"/>
          </p:cNvGrpSpPr>
          <p:nvPr/>
        </p:nvGrpSpPr>
        <p:grpSpPr>
          <a:xfrm>
            <a:off x="959818" y="3049053"/>
            <a:ext cx="6136167" cy="3352839"/>
            <a:chOff x="0" y="1038100"/>
            <a:chExt cx="7186550" cy="3926775"/>
          </a:xfrm>
        </p:grpSpPr>
        <p:sp>
          <p:nvSpPr>
            <p:cNvPr id="79" name="Rectangle 78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80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113" name="Rectangle 112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4" name="Freeform 113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115" name="Straight Connector 114"/>
              <p:cNvCxnSpPr>
                <a:stCxn id="113" idx="0"/>
                <a:endCxn id="114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106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111" name="Straight Connector 110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Freeform 106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3205348" y="3276600"/>
              <a:ext cx="1557149" cy="865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Camera Center </a:t>
              </a:r>
            </a:p>
            <a:p>
              <a:pPr algn="ctr"/>
              <a:r>
                <a:rPr lang="en-US" sz="1400" dirty="0" smtClean="0"/>
                <a:t>(</a:t>
              </a:r>
              <a:r>
                <a:rPr lang="en-US" sz="1400" dirty="0" err="1" smtClean="0"/>
                <a:t>t</a:t>
              </a:r>
              <a:r>
                <a:rPr lang="en-US" sz="1400" baseline="-25000" dirty="0" err="1" smtClean="0"/>
                <a:t>x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t</a:t>
              </a:r>
              <a:r>
                <a:rPr lang="en-US" sz="1400" baseline="-25000" dirty="0" err="1" smtClean="0"/>
                <a:t>y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t</a:t>
              </a:r>
              <a:r>
                <a:rPr lang="en-US" sz="1400" baseline="-25000" dirty="0" err="1" smtClean="0"/>
                <a:t>z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graphicFrame>
          <p:nvGraphicFramePr>
            <p:cNvPr id="84" name="Object 83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69" name="Equation" r:id="rId5" imgW="558720" imgH="698400" progId="Equation.3">
                    <p:embed/>
                  </p:oleObj>
                </mc:Choice>
                <mc:Fallback>
                  <p:oleObj name="Equation" r:id="rId5" imgW="558720" imgH="6984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TextBox 84"/>
            <p:cNvSpPr txBox="1"/>
            <p:nvPr/>
          </p:nvSpPr>
          <p:spPr>
            <a:xfrm>
              <a:off x="5586350" y="1038100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C000"/>
                  </a:solidFill>
                </a:rPr>
                <a:t>.</a:t>
              </a:r>
              <a:endParaRPr lang="en-US" sz="3600" dirty="0">
                <a:solidFill>
                  <a:srgbClr val="FFC00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30975" y="3164775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2"/>
                  </a:solidFill>
                </a:rPr>
                <a:t>.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728850" y="2097976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743201" y="2474025"/>
              <a:ext cx="283863" cy="396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f</a:t>
              </a:r>
              <a:endParaRPr lang="en-US" sz="1600" i="1" dirty="0"/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648200" y="2474025"/>
              <a:ext cx="362714" cy="396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Z</a:t>
              </a:r>
              <a:endParaRPr lang="en-US" sz="1600" i="1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31825" y="2514600"/>
              <a:ext cx="304799" cy="36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Y</a:t>
              </a:r>
              <a:endParaRPr lang="en-US" sz="1400" i="1" dirty="0"/>
            </a:p>
          </p:txBody>
        </p:sp>
        <p:graphicFrame>
          <p:nvGraphicFramePr>
            <p:cNvPr id="95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70" name="Equation" r:id="rId7" imgW="495000" imgH="469800" progId="Equation.3">
                    <p:embed/>
                  </p:oleObj>
                </mc:Choice>
                <mc:Fallback>
                  <p:oleObj name="Equation" r:id="rId7" imgW="495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TextBox 5"/>
            <p:cNvSpPr txBox="1"/>
            <p:nvPr/>
          </p:nvSpPr>
          <p:spPr>
            <a:xfrm>
              <a:off x="3471945" y="2306487"/>
              <a:ext cx="495653" cy="1023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600199" y="1600200"/>
              <a:ext cx="1066799" cy="865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Optical Center (</a:t>
              </a:r>
              <a:r>
                <a:rPr lang="en-US" sz="1400" i="1" dirty="0" smtClean="0"/>
                <a:t>u</a:t>
              </a:r>
              <a:r>
                <a:rPr lang="en-US" sz="1400" i="1" baseline="-25000" dirty="0" smtClean="0"/>
                <a:t>0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i="1" baseline="-25000" dirty="0" smtClean="0"/>
                <a:t>0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1828800" y="3124200"/>
              <a:ext cx="321411" cy="360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v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12075" y="3762292"/>
              <a:ext cx="332676" cy="360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u</a:t>
              </a:r>
              <a:endParaRPr lang="en-US" sz="1400" i="1" dirty="0"/>
            </a:p>
          </p:txBody>
        </p:sp>
        <p:cxnSp>
          <p:nvCxnSpPr>
            <p:cNvPr id="105" name="Straight Connector 104"/>
            <p:cNvCxnSpPr>
              <a:stCxn id="107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6083" name="Picture 7"/>
          <p:cNvPicPr>
            <a:picLocks noChangeAspect="1" noChangeArrowheads="1"/>
          </p:cNvPicPr>
          <p:nvPr/>
        </p:nvPicPr>
        <p:blipFill>
          <a:blip r:embed="rId3" cstate="print"/>
          <a:srcRect l="12729" t="7024" r="9061" b="10834"/>
          <a:stretch>
            <a:fillRect/>
          </a:stretch>
        </p:blipFill>
        <p:spPr bwMode="auto">
          <a:xfrm>
            <a:off x="519113" y="1019175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/>
          <p:cNvPicPr>
            <a:picLocks noChangeArrowheads="1"/>
          </p:cNvPicPr>
          <p:nvPr/>
        </p:nvPicPr>
        <p:blipFill>
          <a:blip r:embed="rId4" cstate="print"/>
          <a:srcRect l="13136" t="6996" r="9131" b="10835"/>
          <a:stretch>
            <a:fillRect/>
          </a:stretch>
        </p:blipFill>
        <p:spPr bwMode="auto">
          <a:xfrm>
            <a:off x="4060825" y="3484563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26"/>
          <p:cNvSpPr txBox="1">
            <a:spLocks noChangeArrowheads="1"/>
          </p:cNvSpPr>
          <p:nvPr/>
        </p:nvSpPr>
        <p:spPr bwMode="auto">
          <a:xfrm>
            <a:off x="498475" y="4633913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i="1"/>
              <a:t>Effect:</a:t>
            </a:r>
            <a:r>
              <a:rPr lang="en-US" sz="2100" b="1"/>
              <a:t> A very precise corner detector.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406525" y="1201738"/>
            <a:ext cx="6561138" cy="5265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So far: can localize in x-y, but not scale</a:t>
            </a:r>
            <a:endParaRPr lang="en-US" sz="2000" dirty="0" smtClean="0">
              <a:latin typeface="Arial" pitchFamily="34" charset="0"/>
            </a:endParaRPr>
          </a:p>
        </p:txBody>
      </p:sp>
      <p:pic>
        <p:nvPicPr>
          <p:cNvPr id="481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219200" y="1295400"/>
            <a:ext cx="6553200" cy="5259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10256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10254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1" name="Line 13"/>
          <p:cNvSpPr>
            <a:spLocks noChangeShapeType="1"/>
          </p:cNvSpPr>
          <p:nvPr/>
        </p:nvSpPr>
        <p:spPr bwMode="auto">
          <a:xfrm>
            <a:off x="1979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14"/>
          <p:cNvSpPr>
            <a:spLocks noChangeShapeType="1"/>
          </p:cNvSpPr>
          <p:nvPr/>
        </p:nvSpPr>
        <p:spPr bwMode="auto">
          <a:xfrm flipH="1">
            <a:off x="5616575" y="2160588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008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6" name="Equation" r:id="rId6" imgW="2120760" imgH="241200" progId="Equation.3">
                  <p:embed/>
                </p:oleObj>
              </mc:Choice>
              <mc:Fallback>
                <p:oleObj name="Equation" r:id="rId6" imgW="212076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Text Box 16"/>
          <p:cNvSpPr txBox="1">
            <a:spLocks noChangeArrowheads="1"/>
          </p:cNvSpPr>
          <p:nvPr/>
        </p:nvSpPr>
        <p:spPr bwMode="auto">
          <a:xfrm>
            <a:off x="539750" y="5124450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/>
              <a:t/>
            </a:r>
            <a:br>
              <a:rPr lang="pl-PL" sz="2400"/>
            </a:br>
            <a:r>
              <a:rPr lang="pl-PL" sz="2400"/>
              <a:t>How to find corresponding patch sizes?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86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4988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1906588" y="2417763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821363" y="2209800"/>
            <a:ext cx="73025" cy="73025"/>
            <a:chOff x="1292" y="2205"/>
            <a:chExt cx="46" cy="46"/>
          </a:xfrm>
        </p:grpSpPr>
        <p:sp>
          <p:nvSpPr>
            <p:cNvPr id="11287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43100" y="2452688"/>
            <a:ext cx="73025" cy="73025"/>
            <a:chOff x="1292" y="2205"/>
            <a:chExt cx="46" cy="46"/>
          </a:xfrm>
        </p:grpSpPr>
        <p:sp>
          <p:nvSpPr>
            <p:cNvPr id="11285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77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1278" name="Rectangle 20"/>
          <p:cNvSpPr>
            <a:spLocks noChangeArrowheads="1"/>
          </p:cNvSpPr>
          <p:nvPr/>
        </p:nvSpPr>
        <p:spPr bwMode="auto">
          <a:xfrm>
            <a:off x="5472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87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9" name="Rectangle 22"/>
          <p:cNvSpPr>
            <a:spLocks noChangeArrowheads="1"/>
          </p:cNvSpPr>
          <p:nvPr/>
        </p:nvSpPr>
        <p:spPr bwMode="auto">
          <a:xfrm>
            <a:off x="1511300" y="4767263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1584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Rectangle 24"/>
          <p:cNvSpPr>
            <a:spLocks noChangeArrowheads="1"/>
          </p:cNvSpPr>
          <p:nvPr/>
        </p:nvSpPr>
        <p:spPr bwMode="auto">
          <a:xfrm>
            <a:off x="5786438" y="2174875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2" name="Line 25"/>
          <p:cNvSpPr>
            <a:spLocks noChangeShapeType="1"/>
          </p:cNvSpPr>
          <p:nvPr/>
        </p:nvSpPr>
        <p:spPr bwMode="auto">
          <a:xfrm flipH="1">
            <a:off x="5543550" y="2344738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Oval 26"/>
          <p:cNvSpPr>
            <a:spLocks noChangeArrowheads="1"/>
          </p:cNvSpPr>
          <p:nvPr/>
        </p:nvSpPr>
        <p:spPr bwMode="auto">
          <a:xfrm>
            <a:off x="1511300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4" name="Oval 27"/>
          <p:cNvSpPr>
            <a:spLocks noChangeArrowheads="1"/>
          </p:cNvSpPr>
          <p:nvPr/>
        </p:nvSpPr>
        <p:spPr bwMode="auto">
          <a:xfrm>
            <a:off x="5543550" y="56578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229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0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871663" y="2387600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2313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2311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301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1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3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4" name="Line 19"/>
          <p:cNvSpPr>
            <a:spLocks noChangeShapeType="1"/>
          </p:cNvSpPr>
          <p:nvPr/>
        </p:nvSpPr>
        <p:spPr bwMode="auto">
          <a:xfrm flipH="1">
            <a:off x="1619250" y="2630488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Rectangle 20"/>
          <p:cNvSpPr>
            <a:spLocks noChangeArrowheads="1"/>
          </p:cNvSpPr>
          <p:nvPr/>
        </p:nvSpPr>
        <p:spPr bwMode="auto">
          <a:xfrm>
            <a:off x="5751513" y="2144713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6" name="Line 21"/>
          <p:cNvSpPr>
            <a:spLocks noChangeShapeType="1"/>
          </p:cNvSpPr>
          <p:nvPr/>
        </p:nvSpPr>
        <p:spPr bwMode="auto">
          <a:xfrm flipH="1">
            <a:off x="5688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9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1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331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4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7"/>
          <p:cNvSpPr>
            <a:spLocks noChangeArrowheads="1"/>
          </p:cNvSpPr>
          <p:nvPr/>
        </p:nvSpPr>
        <p:spPr bwMode="auto">
          <a:xfrm>
            <a:off x="1843088" y="2349500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333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333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25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326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5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7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28" name="Line 19"/>
          <p:cNvSpPr>
            <a:spLocks noChangeShapeType="1"/>
          </p:cNvSpPr>
          <p:nvPr/>
        </p:nvSpPr>
        <p:spPr bwMode="auto">
          <a:xfrm flipH="1">
            <a:off x="1763713" y="2630488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Rectangle 20"/>
          <p:cNvSpPr>
            <a:spLocks noChangeArrowheads="1"/>
          </p:cNvSpPr>
          <p:nvPr/>
        </p:nvSpPr>
        <p:spPr bwMode="auto">
          <a:xfrm>
            <a:off x="5722938" y="2106613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0" name="Line 21"/>
          <p:cNvSpPr>
            <a:spLocks noChangeShapeType="1"/>
          </p:cNvSpPr>
          <p:nvPr/>
        </p:nvSpPr>
        <p:spPr bwMode="auto">
          <a:xfrm flipH="1">
            <a:off x="5795963" y="2343150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3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434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8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34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Rectangle 7"/>
          <p:cNvSpPr>
            <a:spLocks noChangeArrowheads="1"/>
          </p:cNvSpPr>
          <p:nvPr/>
        </p:nvSpPr>
        <p:spPr bwMode="auto">
          <a:xfrm>
            <a:off x="1804988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436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436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349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4350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9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1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2" name="Line 19"/>
          <p:cNvSpPr>
            <a:spLocks noChangeShapeType="1"/>
          </p:cNvSpPr>
          <p:nvPr/>
        </p:nvSpPr>
        <p:spPr bwMode="auto">
          <a:xfrm flipH="1">
            <a:off x="1908175" y="2630488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Rectangle 20"/>
          <p:cNvSpPr>
            <a:spLocks noChangeArrowheads="1"/>
          </p:cNvSpPr>
          <p:nvPr/>
        </p:nvSpPr>
        <p:spPr bwMode="auto">
          <a:xfrm>
            <a:off x="5684838" y="2068513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4" name="Line 21"/>
          <p:cNvSpPr>
            <a:spLocks noChangeShapeType="1"/>
          </p:cNvSpPr>
          <p:nvPr/>
        </p:nvSpPr>
        <p:spPr bwMode="auto">
          <a:xfrm>
            <a:off x="5903913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5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6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7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8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9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2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7"/>
          <p:cNvSpPr>
            <a:spLocks noChangeArrowheads="1"/>
          </p:cNvSpPr>
          <p:nvPr/>
        </p:nvSpPr>
        <p:spPr bwMode="auto">
          <a:xfrm>
            <a:off x="1481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5408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5406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3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5374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5363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3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76" name="Line 19"/>
          <p:cNvSpPr>
            <a:spLocks noChangeShapeType="1"/>
          </p:cNvSpPr>
          <p:nvPr/>
        </p:nvSpPr>
        <p:spPr bwMode="auto">
          <a:xfrm>
            <a:off x="1979613" y="2630488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Rectangle 20"/>
          <p:cNvSpPr>
            <a:spLocks noChangeArrowheads="1"/>
          </p:cNvSpPr>
          <p:nvPr/>
        </p:nvSpPr>
        <p:spPr bwMode="auto">
          <a:xfrm>
            <a:off x="5360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78" name="Line 21"/>
          <p:cNvSpPr>
            <a:spLocks noChangeShapeType="1"/>
          </p:cNvSpPr>
          <p:nvPr/>
        </p:nvSpPr>
        <p:spPr bwMode="auto">
          <a:xfrm>
            <a:off x="5903913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9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0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1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2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3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4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5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6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7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8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9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0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1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2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3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4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5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6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7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8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9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0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1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2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3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4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5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63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6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7"/>
          <p:cNvSpPr>
            <a:spLocks noChangeArrowheads="1"/>
          </p:cNvSpPr>
          <p:nvPr/>
        </p:nvSpPr>
        <p:spPr bwMode="auto">
          <a:xfrm>
            <a:off x="1833563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6430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6428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7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5935663" y="6153150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7" name="Equation" r:id="rId10" imgW="965160" imgH="241200" progId="Equation.3">
                  <p:embed/>
                </p:oleObj>
              </mc:Choice>
              <mc:Fallback>
                <p:oleObj name="Equation" r:id="rId10" imgW="96516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6153150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Line 19"/>
          <p:cNvSpPr>
            <a:spLocks noChangeShapeType="1"/>
          </p:cNvSpPr>
          <p:nvPr/>
        </p:nvSpPr>
        <p:spPr bwMode="auto">
          <a:xfrm flipH="1">
            <a:off x="1727200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9" name="Rectangle 20"/>
          <p:cNvSpPr>
            <a:spLocks noChangeArrowheads="1"/>
          </p:cNvSpPr>
          <p:nvPr/>
        </p:nvSpPr>
        <p:spPr bwMode="auto">
          <a:xfrm>
            <a:off x="5632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0" name="Line 21"/>
          <p:cNvSpPr>
            <a:spLocks noChangeShapeType="1"/>
          </p:cNvSpPr>
          <p:nvPr/>
        </p:nvSpPr>
        <p:spPr bwMode="auto">
          <a:xfrm>
            <a:off x="5903913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Vanishing points and metrology</a:t>
            </a:r>
            <a:endParaRPr lang="en-US" dirty="0"/>
          </a:p>
        </p:txBody>
      </p:sp>
      <p:sp>
        <p:nvSpPr>
          <p:cNvPr id="4" name="Content Placeholder 38"/>
          <p:cNvSpPr txBox="1">
            <a:spLocks/>
          </p:cNvSpPr>
          <p:nvPr/>
        </p:nvSpPr>
        <p:spPr bwMode="auto">
          <a:xfrm>
            <a:off x="609600" y="11430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Parallel lines in 3D intersect at a vanishing point in the image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/>
              <a:t>Can measure relative object heights using vanishing point tricks</a:t>
            </a:r>
          </a:p>
          <a:p>
            <a:endParaRPr lang="en-US" sz="2800" dirty="0"/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175596" y="1592706"/>
            <a:ext cx="4864885" cy="2362200"/>
            <a:chOff x="-28575" y="1676401"/>
            <a:chExt cx="9296400" cy="4754564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743074" y="2590800"/>
            <a:ext cx="4962526" cy="37210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34" name="Photo Editor Photo" r:id="rId71" imgW="9752381" imgH="7314286" progId="">
                    <p:embed/>
                  </p:oleObj>
                </mc:Choice>
                <mc:Fallback>
                  <p:oleObj name="Photo Editor Photo" r:id="rId71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6" cy="37210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7058029" y="4953002"/>
              <a:ext cx="1857376" cy="1477963"/>
              <a:chOff x="4446" y="3120"/>
              <a:chExt cx="1170" cy="931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2743201"/>
              <a:ext cx="1828800" cy="1600201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-28575" y="4451373"/>
              <a:ext cx="1843097" cy="1843097"/>
              <a:chOff x="-18" y="2804"/>
              <a:chExt cx="1161" cy="1161"/>
            </a:xfrm>
          </p:grpSpPr>
          <p:sp>
            <p:nvSpPr>
              <p:cNvPr id="31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8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2604330" y="4191000"/>
            <a:ext cx="3556393" cy="2667000"/>
            <a:chOff x="0" y="756"/>
            <a:chExt cx="9144000" cy="6857244"/>
          </a:xfrm>
        </p:grpSpPr>
        <p:sp>
          <p:nvSpPr>
            <p:cNvPr id="39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40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2" cy="4159250"/>
              <a:chOff x="1050" y="1976"/>
              <a:chExt cx="3862" cy="1830"/>
            </a:xfrm>
          </p:grpSpPr>
          <p:sp>
            <p:nvSpPr>
              <p:cNvPr id="96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7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8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9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4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6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7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8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41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83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4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5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6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7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8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9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0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1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2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3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4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5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42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43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53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54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78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79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80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81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82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55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56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7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8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9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0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1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2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3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4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5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6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7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8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9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0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1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2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3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4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5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6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7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44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46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50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2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47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48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4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49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What Is A Useful Signature Function?</a:t>
            </a:r>
            <a:endParaRPr lang="de-CH" smtClean="0"/>
          </a:p>
        </p:txBody>
      </p:sp>
      <p:sp>
        <p:nvSpPr>
          <p:cNvPr id="4915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Difference of Gaussian = “blob” detector</a:t>
            </a:r>
            <a:endParaRPr lang="de-CH" dirty="0" smtClean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9157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103313" y="1822450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581150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1736725" y="5035550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290638" y="3063875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1285876" y="3684587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11500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622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6" name="Oval 25"/>
          <p:cNvSpPr/>
          <p:nvPr/>
        </p:nvSpPr>
        <p:spPr>
          <a:xfrm>
            <a:off x="4648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7" name="Oval 26"/>
          <p:cNvSpPr/>
          <p:nvPr/>
        </p:nvSpPr>
        <p:spPr>
          <a:xfrm>
            <a:off x="5922963" y="5619750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9" name="Freeform 28"/>
          <p:cNvSpPr/>
          <p:nvPr/>
        </p:nvSpPr>
        <p:spPr>
          <a:xfrm>
            <a:off x="2308194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4" name="Freeform 33"/>
          <p:cNvSpPr/>
          <p:nvPr/>
        </p:nvSpPr>
        <p:spPr>
          <a:xfrm>
            <a:off x="350677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5" name="Freeform 34"/>
          <p:cNvSpPr/>
          <p:nvPr/>
        </p:nvSpPr>
        <p:spPr>
          <a:xfrm>
            <a:off x="4900617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Difference-of-Gaussian (DoG)</a:t>
            </a:r>
            <a:endParaRPr lang="de-CH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44143" y="1822450"/>
            <a:ext cx="7680745" cy="4176713"/>
            <a:chOff x="599656" y="2420938"/>
            <a:chExt cx="7680744" cy="4176712"/>
          </a:xfrm>
        </p:grpSpPr>
        <p:pic>
          <p:nvPicPr>
            <p:cNvPr id="51206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599656" y="4871243"/>
              <a:ext cx="7680744" cy="1726407"/>
              <a:chOff x="599656" y="4871243"/>
              <a:chExt cx="7680744" cy="1726407"/>
            </a:xfrm>
          </p:grpSpPr>
          <p:pic>
            <p:nvPicPr>
              <p:cNvPr id="51208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67063" y="4871243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1209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9656" y="4897768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1210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1211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-</a:t>
                </a:r>
                <a:endParaRPr lang="en-US" sz="2800" b="1"/>
              </a:p>
            </p:txBody>
          </p:sp>
          <p:sp>
            <p:nvSpPr>
              <p:cNvPr id="51212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=</a:t>
                </a:r>
                <a:endParaRPr lang="en-US" sz="2800" b="1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DoG – Efficient Computation</a:t>
            </a:r>
            <a:endParaRPr lang="de-CH" smtClean="0"/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Computation in Gaussian scale pyramid</a:t>
            </a:r>
            <a:endParaRPr lang="de-CH" smtClean="0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K. Grauman, B. Leibe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09575" y="1676400"/>
            <a:ext cx="8397875" cy="4483100"/>
            <a:chOff x="299979" y="1611314"/>
            <a:chExt cx="8397990" cy="4483136"/>
          </a:xfrm>
        </p:grpSpPr>
        <p:pic>
          <p:nvPicPr>
            <p:cNvPr id="1843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8441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pic>
          <p:nvPicPr>
            <p:cNvPr id="18442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1845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18444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/>
                <a:t>Original image</a:t>
              </a:r>
              <a:r>
                <a:rPr lang="pl-PL" sz="1600" b="1" i="1">
                  <a:latin typeface="Symbol" pitchFamily="18" charset="2"/>
                </a:rPr>
                <a:t> </a:t>
              </a:r>
              <a:endParaRPr lang="en-US" sz="1600" b="1" i="1">
                <a:latin typeface="Symbol" pitchFamily="18" charset="2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18457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8434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28" name="Microsoft Equation 3.0" r:id="rId7" imgW="444240" imgH="304560" progId="Equation.3">
                      <p:embed/>
                    </p:oleObj>
                  </mc:Choice>
                  <mc:Fallback>
                    <p:oleObj name="Microsoft Equation 3.0" r:id="rId7" imgW="444240" imgH="30456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446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/>
                <a:t>S</a:t>
              </a:r>
              <a:r>
                <a:rPr lang="pl-PL" sz="1600" b="1" i="1"/>
                <a:t>ampling with</a:t>
              </a:r>
              <a:r>
                <a:rPr lang="en-US" sz="1600" b="1" i="1"/>
                <a:t/>
              </a:r>
              <a:br>
                <a:rPr lang="en-US" sz="1600" b="1" i="1"/>
              </a:br>
              <a:r>
                <a:rPr lang="pl-PL" sz="1600" b="1" i="1"/>
                <a:t>step </a:t>
              </a:r>
              <a:r>
                <a:rPr lang="pl-PL" sz="1600" b="1" i="1">
                  <a:latin typeface="Symbol" pitchFamily="18" charset="2"/>
                </a:rPr>
                <a:t>s</a:t>
              </a:r>
              <a:r>
                <a:rPr lang="pl-PL" sz="1600" b="1" i="1" baseline="30000">
                  <a:latin typeface="Symbol" pitchFamily="18" charset="2"/>
                </a:rPr>
                <a:t>4</a:t>
              </a:r>
              <a:r>
                <a:rPr lang="pl-PL" sz="1600" b="1" i="1">
                  <a:latin typeface="Symbol" pitchFamily="18" charset="2"/>
                </a:rPr>
                <a:t> </a:t>
              </a:r>
              <a:r>
                <a:rPr lang="pl-PL" sz="1600" b="1" i="1"/>
                <a:t>=2</a:t>
              </a:r>
              <a:endParaRPr lang="en-US" sz="1600" b="1" i="1"/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18455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6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18453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4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18451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2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18450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Results: Lowe’s DoG</a:t>
            </a:r>
            <a:endParaRPr lang="de-CH" smtClean="0"/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CH" dirty="0" smtClean="0"/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2229" name="Picture 4" descr="gra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238250"/>
            <a:ext cx="582612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54313" y="4054475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22 w 8629"/>
                <a:gd name="T1" fmla="*/ 0 h 9641"/>
                <a:gd name="T2" fmla="*/ 25 w 8629"/>
                <a:gd name="T3" fmla="*/ 0 h 9641"/>
                <a:gd name="T4" fmla="*/ 28 w 8629"/>
                <a:gd name="T5" fmla="*/ 1 h 9641"/>
                <a:gd name="T6" fmla="*/ 30 w 8629"/>
                <a:gd name="T7" fmla="*/ 2 h 9641"/>
                <a:gd name="T8" fmla="*/ 33 w 8629"/>
                <a:gd name="T9" fmla="*/ 4 h 9641"/>
                <a:gd name="T10" fmla="*/ 35 w 8629"/>
                <a:gd name="T11" fmla="*/ 5 h 9641"/>
                <a:gd name="T12" fmla="*/ 36 w 8629"/>
                <a:gd name="T13" fmla="*/ 7 h 9641"/>
                <a:gd name="T14" fmla="*/ 38 w 8629"/>
                <a:gd name="T15" fmla="*/ 9 h 9641"/>
                <a:gd name="T16" fmla="*/ 39 w 8629"/>
                <a:gd name="T17" fmla="*/ 12 h 9641"/>
                <a:gd name="T18" fmla="*/ 40 w 8629"/>
                <a:gd name="T19" fmla="*/ 14 h 9641"/>
                <a:gd name="T20" fmla="*/ 40 w 8629"/>
                <a:gd name="T21" fmla="*/ 16 h 9641"/>
                <a:gd name="T22" fmla="*/ 40 w 8629"/>
                <a:gd name="T23" fmla="*/ 19 h 9641"/>
                <a:gd name="T24" fmla="*/ 39 w 8629"/>
                <a:gd name="T25" fmla="*/ 21 h 9641"/>
                <a:gd name="T26" fmla="*/ 38 w 8629"/>
                <a:gd name="T27" fmla="*/ 24 h 9641"/>
                <a:gd name="T28" fmla="*/ 36 w 8629"/>
                <a:gd name="T29" fmla="*/ 26 h 9641"/>
                <a:gd name="T30" fmla="*/ 35 w 8629"/>
                <a:gd name="T31" fmla="*/ 28 h 9641"/>
                <a:gd name="T32" fmla="*/ 33 w 8629"/>
                <a:gd name="T33" fmla="*/ 29 h 9641"/>
                <a:gd name="T34" fmla="*/ 30 w 8629"/>
                <a:gd name="T35" fmla="*/ 31 h 9641"/>
                <a:gd name="T36" fmla="*/ 28 w 8629"/>
                <a:gd name="T37" fmla="*/ 32 h 9641"/>
                <a:gd name="T38" fmla="*/ 25 w 8629"/>
                <a:gd name="T39" fmla="*/ 32 h 9641"/>
                <a:gd name="T40" fmla="*/ 22 w 8629"/>
                <a:gd name="T41" fmla="*/ 33 h 9641"/>
                <a:gd name="T42" fmla="*/ 19 w 8629"/>
                <a:gd name="T43" fmla="*/ 33 h 9641"/>
                <a:gd name="T44" fmla="*/ 16 w 8629"/>
                <a:gd name="T45" fmla="*/ 33 h 9641"/>
                <a:gd name="T46" fmla="*/ 13 w 8629"/>
                <a:gd name="T47" fmla="*/ 32 h 9641"/>
                <a:gd name="T48" fmla="*/ 10 w 8629"/>
                <a:gd name="T49" fmla="*/ 31 h 9641"/>
                <a:gd name="T50" fmla="*/ 8 w 8629"/>
                <a:gd name="T51" fmla="*/ 30 h 9641"/>
                <a:gd name="T52" fmla="*/ 6 w 8629"/>
                <a:gd name="T53" fmla="*/ 28 h 9641"/>
                <a:gd name="T54" fmla="*/ 4 w 8629"/>
                <a:gd name="T55" fmla="*/ 26 h 9641"/>
                <a:gd name="T56" fmla="*/ 2 w 8629"/>
                <a:gd name="T57" fmla="*/ 24 h 9641"/>
                <a:gd name="T58" fmla="*/ 1 w 8629"/>
                <a:gd name="T59" fmla="*/ 22 h 9641"/>
                <a:gd name="T60" fmla="*/ 0 w 8629"/>
                <a:gd name="T61" fmla="*/ 20 h 9641"/>
                <a:gd name="T62" fmla="*/ 0 w 8629"/>
                <a:gd name="T63" fmla="*/ 17 h 9641"/>
                <a:gd name="T64" fmla="*/ 0 w 8629"/>
                <a:gd name="T65" fmla="*/ 15 h 9641"/>
                <a:gd name="T66" fmla="*/ 1 w 8629"/>
                <a:gd name="T67" fmla="*/ 12 h 9641"/>
                <a:gd name="T68" fmla="*/ 1 w 8629"/>
                <a:gd name="T69" fmla="*/ 10 h 9641"/>
                <a:gd name="T70" fmla="*/ 3 w 8629"/>
                <a:gd name="T71" fmla="*/ 8 h 9641"/>
                <a:gd name="T72" fmla="*/ 4 w 8629"/>
                <a:gd name="T73" fmla="*/ 6 h 9641"/>
                <a:gd name="T74" fmla="*/ 6 w 8629"/>
                <a:gd name="T75" fmla="*/ 4 h 9641"/>
                <a:gd name="T76" fmla="*/ 9 w 8629"/>
                <a:gd name="T77" fmla="*/ 3 h 9641"/>
                <a:gd name="T78" fmla="*/ 11 w 8629"/>
                <a:gd name="T79" fmla="*/ 2 h 9641"/>
                <a:gd name="T80" fmla="*/ 14 w 8629"/>
                <a:gd name="T81" fmla="*/ 1 h 9641"/>
                <a:gd name="T82" fmla="*/ 17 w 8629"/>
                <a:gd name="T83" fmla="*/ 0 h 9641"/>
                <a:gd name="T84" fmla="*/ 2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20 w 4360"/>
                <a:gd name="T1" fmla="*/ 16 h 4871"/>
                <a:gd name="T2" fmla="*/ 20 w 4360"/>
                <a:gd name="T3" fmla="*/ 15 h 4871"/>
                <a:gd name="T4" fmla="*/ 20 w 4360"/>
                <a:gd name="T5" fmla="*/ 14 h 4871"/>
                <a:gd name="T6" fmla="*/ 20 w 4360"/>
                <a:gd name="T7" fmla="*/ 13 h 4871"/>
                <a:gd name="T8" fmla="*/ 19 w 4360"/>
                <a:gd name="T9" fmla="*/ 12 h 4871"/>
                <a:gd name="T10" fmla="*/ 19 w 4360"/>
                <a:gd name="T11" fmla="*/ 11 h 4871"/>
                <a:gd name="T12" fmla="*/ 19 w 4360"/>
                <a:gd name="T13" fmla="*/ 10 h 4871"/>
                <a:gd name="T14" fmla="*/ 18 w 4360"/>
                <a:gd name="T15" fmla="*/ 9 h 4871"/>
                <a:gd name="T16" fmla="*/ 17 w 4360"/>
                <a:gd name="T17" fmla="*/ 8 h 4871"/>
                <a:gd name="T18" fmla="*/ 17 w 4360"/>
                <a:gd name="T19" fmla="*/ 7 h 4871"/>
                <a:gd name="T20" fmla="*/ 16 w 4360"/>
                <a:gd name="T21" fmla="*/ 6 h 4871"/>
                <a:gd name="T22" fmla="*/ 15 w 4360"/>
                <a:gd name="T23" fmla="*/ 6 h 4871"/>
                <a:gd name="T24" fmla="*/ 15 w 4360"/>
                <a:gd name="T25" fmla="*/ 5 h 4871"/>
                <a:gd name="T26" fmla="*/ 14 w 4360"/>
                <a:gd name="T27" fmla="*/ 4 h 4871"/>
                <a:gd name="T28" fmla="*/ 13 w 4360"/>
                <a:gd name="T29" fmla="*/ 4 h 4871"/>
                <a:gd name="T30" fmla="*/ 12 w 4360"/>
                <a:gd name="T31" fmla="*/ 3 h 4871"/>
                <a:gd name="T32" fmla="*/ 11 w 4360"/>
                <a:gd name="T33" fmla="*/ 3 h 4871"/>
                <a:gd name="T34" fmla="*/ 10 w 4360"/>
                <a:gd name="T35" fmla="*/ 2 h 4871"/>
                <a:gd name="T36" fmla="*/ 9 w 4360"/>
                <a:gd name="T37" fmla="*/ 2 h 4871"/>
                <a:gd name="T38" fmla="*/ 7 w 4360"/>
                <a:gd name="T39" fmla="*/ 1 h 4871"/>
                <a:gd name="T40" fmla="*/ 6 w 4360"/>
                <a:gd name="T41" fmla="*/ 1 h 4871"/>
                <a:gd name="T42" fmla="*/ 5 w 4360"/>
                <a:gd name="T43" fmla="*/ 0 h 4871"/>
                <a:gd name="T44" fmla="*/ 4 w 4360"/>
                <a:gd name="T45" fmla="*/ 0 h 4871"/>
                <a:gd name="T46" fmla="*/ 3 w 4360"/>
                <a:gd name="T47" fmla="*/ 0 h 4871"/>
                <a:gd name="T48" fmla="*/ 1 w 4360"/>
                <a:gd name="T49" fmla="*/ 0 h 4871"/>
                <a:gd name="T50" fmla="*/ 0 w 4360"/>
                <a:gd name="T51" fmla="*/ 0 h 4871"/>
                <a:gd name="T52" fmla="*/ 1 w 4360"/>
                <a:gd name="T53" fmla="*/ 0 h 4871"/>
                <a:gd name="T54" fmla="*/ 2 w 4360"/>
                <a:gd name="T55" fmla="*/ 0 h 4871"/>
                <a:gd name="T56" fmla="*/ 4 w 4360"/>
                <a:gd name="T57" fmla="*/ 1 h 4871"/>
                <a:gd name="T58" fmla="*/ 5 w 4360"/>
                <a:gd name="T59" fmla="*/ 1 h 4871"/>
                <a:gd name="T60" fmla="*/ 6 w 4360"/>
                <a:gd name="T61" fmla="*/ 1 h 4871"/>
                <a:gd name="T62" fmla="*/ 7 w 4360"/>
                <a:gd name="T63" fmla="*/ 1 h 4871"/>
                <a:gd name="T64" fmla="*/ 8 w 4360"/>
                <a:gd name="T65" fmla="*/ 2 h 4871"/>
                <a:gd name="T66" fmla="*/ 9 w 4360"/>
                <a:gd name="T67" fmla="*/ 2 h 4871"/>
                <a:gd name="T68" fmla="*/ 10 w 4360"/>
                <a:gd name="T69" fmla="*/ 3 h 4871"/>
                <a:gd name="T70" fmla="*/ 11 w 4360"/>
                <a:gd name="T71" fmla="*/ 3 h 4871"/>
                <a:gd name="T72" fmla="*/ 12 w 4360"/>
                <a:gd name="T73" fmla="*/ 4 h 4871"/>
                <a:gd name="T74" fmla="*/ 13 w 4360"/>
                <a:gd name="T75" fmla="*/ 4 h 4871"/>
                <a:gd name="T76" fmla="*/ 14 w 4360"/>
                <a:gd name="T77" fmla="*/ 5 h 4871"/>
                <a:gd name="T78" fmla="*/ 15 w 4360"/>
                <a:gd name="T79" fmla="*/ 6 h 4871"/>
                <a:gd name="T80" fmla="*/ 16 w 4360"/>
                <a:gd name="T81" fmla="*/ 7 h 4871"/>
                <a:gd name="T82" fmla="*/ 16 w 4360"/>
                <a:gd name="T83" fmla="*/ 7 h 4871"/>
                <a:gd name="T84" fmla="*/ 17 w 4360"/>
                <a:gd name="T85" fmla="*/ 8 h 4871"/>
                <a:gd name="T86" fmla="*/ 18 w 4360"/>
                <a:gd name="T87" fmla="*/ 9 h 4871"/>
                <a:gd name="T88" fmla="*/ 18 w 4360"/>
                <a:gd name="T89" fmla="*/ 10 h 4871"/>
                <a:gd name="T90" fmla="*/ 19 w 4360"/>
                <a:gd name="T91" fmla="*/ 11 h 4871"/>
                <a:gd name="T92" fmla="*/ 19 w 4360"/>
                <a:gd name="T93" fmla="*/ 12 h 4871"/>
                <a:gd name="T94" fmla="*/ 19 w 4360"/>
                <a:gd name="T95" fmla="*/ 13 h 4871"/>
                <a:gd name="T96" fmla="*/ 20 w 4360"/>
                <a:gd name="T97" fmla="*/ 14 h 4871"/>
                <a:gd name="T98" fmla="*/ 20 w 4360"/>
                <a:gd name="T99" fmla="*/ 15 h 4871"/>
                <a:gd name="T100" fmla="*/ 20 w 4360"/>
                <a:gd name="T101" fmla="*/ 16 h 4871"/>
                <a:gd name="T102" fmla="*/ 20 w 4360"/>
                <a:gd name="T103" fmla="*/ 17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1 w 4360"/>
                <a:gd name="T1" fmla="*/ 17 h 4872"/>
                <a:gd name="T2" fmla="*/ 2 w 4360"/>
                <a:gd name="T3" fmla="*/ 17 h 4872"/>
                <a:gd name="T4" fmla="*/ 3 w 4360"/>
                <a:gd name="T5" fmla="*/ 16 h 4872"/>
                <a:gd name="T6" fmla="*/ 5 w 4360"/>
                <a:gd name="T7" fmla="*/ 16 h 4872"/>
                <a:gd name="T8" fmla="*/ 6 w 4360"/>
                <a:gd name="T9" fmla="*/ 16 h 4872"/>
                <a:gd name="T10" fmla="*/ 7 w 4360"/>
                <a:gd name="T11" fmla="*/ 16 h 4872"/>
                <a:gd name="T12" fmla="*/ 8 w 4360"/>
                <a:gd name="T13" fmla="*/ 15 h 4872"/>
                <a:gd name="T14" fmla="*/ 9 w 4360"/>
                <a:gd name="T15" fmla="*/ 15 h 4872"/>
                <a:gd name="T16" fmla="*/ 10 w 4360"/>
                <a:gd name="T17" fmla="*/ 14 h 4872"/>
                <a:gd name="T18" fmla="*/ 11 w 4360"/>
                <a:gd name="T19" fmla="*/ 14 h 4872"/>
                <a:gd name="T20" fmla="*/ 12 w 4360"/>
                <a:gd name="T21" fmla="*/ 13 h 4872"/>
                <a:gd name="T22" fmla="*/ 13 w 4360"/>
                <a:gd name="T23" fmla="*/ 12 h 4872"/>
                <a:gd name="T24" fmla="*/ 14 w 4360"/>
                <a:gd name="T25" fmla="*/ 12 h 4872"/>
                <a:gd name="T26" fmla="*/ 15 w 4360"/>
                <a:gd name="T27" fmla="*/ 11 h 4872"/>
                <a:gd name="T28" fmla="*/ 16 w 4360"/>
                <a:gd name="T29" fmla="*/ 10 h 4872"/>
                <a:gd name="T30" fmla="*/ 17 w 4360"/>
                <a:gd name="T31" fmla="*/ 10 h 4872"/>
                <a:gd name="T32" fmla="*/ 17 w 4360"/>
                <a:gd name="T33" fmla="*/ 9 h 4872"/>
                <a:gd name="T34" fmla="*/ 18 w 4360"/>
                <a:gd name="T35" fmla="*/ 8 h 4872"/>
                <a:gd name="T36" fmla="*/ 18 w 4360"/>
                <a:gd name="T37" fmla="*/ 7 h 4872"/>
                <a:gd name="T38" fmla="*/ 19 w 4360"/>
                <a:gd name="T39" fmla="*/ 6 h 4872"/>
                <a:gd name="T40" fmla="*/ 19 w 4360"/>
                <a:gd name="T41" fmla="*/ 5 h 4872"/>
                <a:gd name="T42" fmla="*/ 20 w 4360"/>
                <a:gd name="T43" fmla="*/ 4 h 4872"/>
                <a:gd name="T44" fmla="*/ 20 w 4360"/>
                <a:gd name="T45" fmla="*/ 3 h 4872"/>
                <a:gd name="T46" fmla="*/ 20 w 4360"/>
                <a:gd name="T47" fmla="*/ 2 h 4872"/>
                <a:gd name="T48" fmla="*/ 20 w 4360"/>
                <a:gd name="T49" fmla="*/ 1 h 4872"/>
                <a:gd name="T50" fmla="*/ 20 w 4360"/>
                <a:gd name="T51" fmla="*/ 0 h 4872"/>
                <a:gd name="T52" fmla="*/ 20 w 4360"/>
                <a:gd name="T53" fmla="*/ 1 h 4872"/>
                <a:gd name="T54" fmla="*/ 20 w 4360"/>
                <a:gd name="T55" fmla="*/ 2 h 4872"/>
                <a:gd name="T56" fmla="*/ 20 w 4360"/>
                <a:gd name="T57" fmla="*/ 3 h 4872"/>
                <a:gd name="T58" fmla="*/ 19 w 4360"/>
                <a:gd name="T59" fmla="*/ 4 h 4872"/>
                <a:gd name="T60" fmla="*/ 19 w 4360"/>
                <a:gd name="T61" fmla="*/ 5 h 4872"/>
                <a:gd name="T62" fmla="*/ 19 w 4360"/>
                <a:gd name="T63" fmla="*/ 6 h 4872"/>
                <a:gd name="T64" fmla="*/ 18 w 4360"/>
                <a:gd name="T65" fmla="*/ 7 h 4872"/>
                <a:gd name="T66" fmla="*/ 18 w 4360"/>
                <a:gd name="T67" fmla="*/ 8 h 4872"/>
                <a:gd name="T68" fmla="*/ 17 w 4360"/>
                <a:gd name="T69" fmla="*/ 8 h 4872"/>
                <a:gd name="T70" fmla="*/ 16 w 4360"/>
                <a:gd name="T71" fmla="*/ 9 h 4872"/>
                <a:gd name="T72" fmla="*/ 16 w 4360"/>
                <a:gd name="T73" fmla="*/ 10 h 4872"/>
                <a:gd name="T74" fmla="*/ 15 w 4360"/>
                <a:gd name="T75" fmla="*/ 11 h 4872"/>
                <a:gd name="T76" fmla="*/ 14 w 4360"/>
                <a:gd name="T77" fmla="*/ 11 h 4872"/>
                <a:gd name="T78" fmla="*/ 13 w 4360"/>
                <a:gd name="T79" fmla="*/ 12 h 4872"/>
                <a:gd name="T80" fmla="*/ 12 w 4360"/>
                <a:gd name="T81" fmla="*/ 13 h 4872"/>
                <a:gd name="T82" fmla="*/ 11 w 4360"/>
                <a:gd name="T83" fmla="*/ 13 h 4872"/>
                <a:gd name="T84" fmla="*/ 10 w 4360"/>
                <a:gd name="T85" fmla="*/ 14 h 4872"/>
                <a:gd name="T86" fmla="*/ 9 w 4360"/>
                <a:gd name="T87" fmla="*/ 14 h 4872"/>
                <a:gd name="T88" fmla="*/ 8 w 4360"/>
                <a:gd name="T89" fmla="*/ 15 h 4872"/>
                <a:gd name="T90" fmla="*/ 7 w 4360"/>
                <a:gd name="T91" fmla="*/ 15 h 4872"/>
                <a:gd name="T92" fmla="*/ 6 w 4360"/>
                <a:gd name="T93" fmla="*/ 15 h 4872"/>
                <a:gd name="T94" fmla="*/ 5 w 4360"/>
                <a:gd name="T95" fmla="*/ 16 h 4872"/>
                <a:gd name="T96" fmla="*/ 4 w 4360"/>
                <a:gd name="T97" fmla="*/ 16 h 4872"/>
                <a:gd name="T98" fmla="*/ 2 w 4360"/>
                <a:gd name="T99" fmla="*/ 16 h 4872"/>
                <a:gd name="T100" fmla="*/ 1 w 4360"/>
                <a:gd name="T101" fmla="*/ 16 h 4872"/>
                <a:gd name="T102" fmla="*/ 0 w 4360"/>
                <a:gd name="T103" fmla="*/ 16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1 h 4872"/>
                <a:gd name="T2" fmla="*/ 0 w 4359"/>
                <a:gd name="T3" fmla="*/ 2 h 4872"/>
                <a:gd name="T4" fmla="*/ 0 w 4359"/>
                <a:gd name="T5" fmla="*/ 3 h 4872"/>
                <a:gd name="T6" fmla="*/ 0 w 4359"/>
                <a:gd name="T7" fmla="*/ 4 h 4872"/>
                <a:gd name="T8" fmla="*/ 1 w 4359"/>
                <a:gd name="T9" fmla="*/ 5 h 4872"/>
                <a:gd name="T10" fmla="*/ 1 w 4359"/>
                <a:gd name="T11" fmla="*/ 6 h 4872"/>
                <a:gd name="T12" fmla="*/ 2 w 4359"/>
                <a:gd name="T13" fmla="*/ 7 h 4872"/>
                <a:gd name="T14" fmla="*/ 2 w 4359"/>
                <a:gd name="T15" fmla="*/ 8 h 4872"/>
                <a:gd name="T16" fmla="*/ 3 w 4359"/>
                <a:gd name="T17" fmla="*/ 8 h 4872"/>
                <a:gd name="T18" fmla="*/ 3 w 4359"/>
                <a:gd name="T19" fmla="*/ 9 h 4872"/>
                <a:gd name="T20" fmla="*/ 4 w 4359"/>
                <a:gd name="T21" fmla="*/ 10 h 4872"/>
                <a:gd name="T22" fmla="*/ 5 w 4359"/>
                <a:gd name="T23" fmla="*/ 11 h 4872"/>
                <a:gd name="T24" fmla="*/ 6 w 4359"/>
                <a:gd name="T25" fmla="*/ 12 h 4872"/>
                <a:gd name="T26" fmla="*/ 7 w 4359"/>
                <a:gd name="T27" fmla="*/ 12 h 4872"/>
                <a:gd name="T28" fmla="*/ 7 w 4359"/>
                <a:gd name="T29" fmla="*/ 13 h 4872"/>
                <a:gd name="T30" fmla="*/ 8 w 4359"/>
                <a:gd name="T31" fmla="*/ 14 h 4872"/>
                <a:gd name="T32" fmla="*/ 9 w 4359"/>
                <a:gd name="T33" fmla="*/ 14 h 4872"/>
                <a:gd name="T34" fmla="*/ 10 w 4359"/>
                <a:gd name="T35" fmla="*/ 15 h 4872"/>
                <a:gd name="T36" fmla="*/ 12 w 4359"/>
                <a:gd name="T37" fmla="*/ 15 h 4872"/>
                <a:gd name="T38" fmla="*/ 13 w 4359"/>
                <a:gd name="T39" fmla="*/ 15 h 4872"/>
                <a:gd name="T40" fmla="*/ 14 w 4359"/>
                <a:gd name="T41" fmla="*/ 16 h 4872"/>
                <a:gd name="T42" fmla="*/ 15 w 4359"/>
                <a:gd name="T43" fmla="*/ 16 h 4872"/>
                <a:gd name="T44" fmla="*/ 16 w 4359"/>
                <a:gd name="T45" fmla="*/ 16 h 4872"/>
                <a:gd name="T46" fmla="*/ 18 w 4359"/>
                <a:gd name="T47" fmla="*/ 16 h 4872"/>
                <a:gd name="T48" fmla="*/ 19 w 4359"/>
                <a:gd name="T49" fmla="*/ 17 h 4872"/>
                <a:gd name="T50" fmla="*/ 20 w 4359"/>
                <a:gd name="T51" fmla="*/ 17 h 4872"/>
                <a:gd name="T52" fmla="*/ 19 w 4359"/>
                <a:gd name="T53" fmla="*/ 16 h 4872"/>
                <a:gd name="T54" fmla="*/ 18 w 4359"/>
                <a:gd name="T55" fmla="*/ 16 h 4872"/>
                <a:gd name="T56" fmla="*/ 17 w 4359"/>
                <a:gd name="T57" fmla="*/ 16 h 4872"/>
                <a:gd name="T58" fmla="*/ 15 w 4359"/>
                <a:gd name="T59" fmla="*/ 16 h 4872"/>
                <a:gd name="T60" fmla="*/ 14 w 4359"/>
                <a:gd name="T61" fmla="*/ 15 h 4872"/>
                <a:gd name="T62" fmla="*/ 13 w 4359"/>
                <a:gd name="T63" fmla="*/ 15 h 4872"/>
                <a:gd name="T64" fmla="*/ 12 w 4359"/>
                <a:gd name="T65" fmla="*/ 15 h 4872"/>
                <a:gd name="T66" fmla="*/ 11 w 4359"/>
                <a:gd name="T67" fmla="*/ 14 h 4872"/>
                <a:gd name="T68" fmla="*/ 10 w 4359"/>
                <a:gd name="T69" fmla="*/ 14 h 4872"/>
                <a:gd name="T70" fmla="*/ 9 w 4359"/>
                <a:gd name="T71" fmla="*/ 13 h 4872"/>
                <a:gd name="T72" fmla="*/ 8 w 4359"/>
                <a:gd name="T73" fmla="*/ 13 h 4872"/>
                <a:gd name="T74" fmla="*/ 7 w 4359"/>
                <a:gd name="T75" fmla="*/ 12 h 4872"/>
                <a:gd name="T76" fmla="*/ 6 w 4359"/>
                <a:gd name="T77" fmla="*/ 11 h 4872"/>
                <a:gd name="T78" fmla="*/ 5 w 4359"/>
                <a:gd name="T79" fmla="*/ 11 h 4872"/>
                <a:gd name="T80" fmla="*/ 5 w 4359"/>
                <a:gd name="T81" fmla="*/ 10 h 4872"/>
                <a:gd name="T82" fmla="*/ 4 w 4359"/>
                <a:gd name="T83" fmla="*/ 9 h 4872"/>
                <a:gd name="T84" fmla="*/ 3 w 4359"/>
                <a:gd name="T85" fmla="*/ 8 h 4872"/>
                <a:gd name="T86" fmla="*/ 3 w 4359"/>
                <a:gd name="T87" fmla="*/ 8 h 4872"/>
                <a:gd name="T88" fmla="*/ 2 w 4359"/>
                <a:gd name="T89" fmla="*/ 7 h 4872"/>
                <a:gd name="T90" fmla="*/ 2 w 4359"/>
                <a:gd name="T91" fmla="*/ 6 h 4872"/>
                <a:gd name="T92" fmla="*/ 1 w 4359"/>
                <a:gd name="T93" fmla="*/ 5 h 4872"/>
                <a:gd name="T94" fmla="*/ 1 w 4359"/>
                <a:gd name="T95" fmla="*/ 4 h 4872"/>
                <a:gd name="T96" fmla="*/ 1 w 4359"/>
                <a:gd name="T97" fmla="*/ 3 h 4872"/>
                <a:gd name="T98" fmla="*/ 0 w 4359"/>
                <a:gd name="T99" fmla="*/ 2 h 4872"/>
                <a:gd name="T100" fmla="*/ 0 w 4359"/>
                <a:gd name="T101" fmla="*/ 1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19 w 4359"/>
                <a:gd name="T1" fmla="*/ 0 h 4871"/>
                <a:gd name="T2" fmla="*/ 18 w 4359"/>
                <a:gd name="T3" fmla="*/ 0 h 4871"/>
                <a:gd name="T4" fmla="*/ 17 w 4359"/>
                <a:gd name="T5" fmla="*/ 0 h 4871"/>
                <a:gd name="T6" fmla="*/ 16 w 4359"/>
                <a:gd name="T7" fmla="*/ 0 h 4871"/>
                <a:gd name="T8" fmla="*/ 14 w 4359"/>
                <a:gd name="T9" fmla="*/ 1 h 4871"/>
                <a:gd name="T10" fmla="*/ 13 w 4359"/>
                <a:gd name="T11" fmla="*/ 1 h 4871"/>
                <a:gd name="T12" fmla="*/ 12 w 4359"/>
                <a:gd name="T13" fmla="*/ 1 h 4871"/>
                <a:gd name="T14" fmla="*/ 11 w 4359"/>
                <a:gd name="T15" fmla="*/ 2 h 4871"/>
                <a:gd name="T16" fmla="*/ 10 w 4359"/>
                <a:gd name="T17" fmla="*/ 2 h 4871"/>
                <a:gd name="T18" fmla="*/ 9 w 4359"/>
                <a:gd name="T19" fmla="*/ 3 h 4871"/>
                <a:gd name="T20" fmla="*/ 8 w 4359"/>
                <a:gd name="T21" fmla="*/ 3 h 4871"/>
                <a:gd name="T22" fmla="*/ 7 w 4359"/>
                <a:gd name="T23" fmla="*/ 4 h 4871"/>
                <a:gd name="T24" fmla="*/ 6 w 4359"/>
                <a:gd name="T25" fmla="*/ 5 h 4871"/>
                <a:gd name="T26" fmla="*/ 5 w 4359"/>
                <a:gd name="T27" fmla="*/ 5 h 4871"/>
                <a:gd name="T28" fmla="*/ 4 w 4359"/>
                <a:gd name="T29" fmla="*/ 6 h 4871"/>
                <a:gd name="T30" fmla="*/ 4 w 4359"/>
                <a:gd name="T31" fmla="*/ 7 h 4871"/>
                <a:gd name="T32" fmla="*/ 3 w 4359"/>
                <a:gd name="T33" fmla="*/ 8 h 4871"/>
                <a:gd name="T34" fmla="*/ 2 w 4359"/>
                <a:gd name="T35" fmla="*/ 9 h 4871"/>
                <a:gd name="T36" fmla="*/ 2 w 4359"/>
                <a:gd name="T37" fmla="*/ 10 h 4871"/>
                <a:gd name="T38" fmla="*/ 1 w 4359"/>
                <a:gd name="T39" fmla="*/ 11 h 4871"/>
                <a:gd name="T40" fmla="*/ 1 w 4359"/>
                <a:gd name="T41" fmla="*/ 11 h 4871"/>
                <a:gd name="T42" fmla="*/ 1 w 4359"/>
                <a:gd name="T43" fmla="*/ 12 h 4871"/>
                <a:gd name="T44" fmla="*/ 0 w 4359"/>
                <a:gd name="T45" fmla="*/ 14 h 4871"/>
                <a:gd name="T46" fmla="*/ 0 w 4359"/>
                <a:gd name="T47" fmla="*/ 14 h 4871"/>
                <a:gd name="T48" fmla="*/ 0 w 4359"/>
                <a:gd name="T49" fmla="*/ 15 h 4871"/>
                <a:gd name="T50" fmla="*/ 0 w 4359"/>
                <a:gd name="T51" fmla="*/ 17 h 4871"/>
                <a:gd name="T52" fmla="*/ 0 w 4359"/>
                <a:gd name="T53" fmla="*/ 16 h 4871"/>
                <a:gd name="T54" fmla="*/ 0 w 4359"/>
                <a:gd name="T55" fmla="*/ 15 h 4871"/>
                <a:gd name="T56" fmla="*/ 1 w 4359"/>
                <a:gd name="T57" fmla="*/ 14 h 4871"/>
                <a:gd name="T58" fmla="*/ 1 w 4359"/>
                <a:gd name="T59" fmla="*/ 13 h 4871"/>
                <a:gd name="T60" fmla="*/ 1 w 4359"/>
                <a:gd name="T61" fmla="*/ 12 h 4871"/>
                <a:gd name="T62" fmla="*/ 2 w 4359"/>
                <a:gd name="T63" fmla="*/ 11 h 4871"/>
                <a:gd name="T64" fmla="*/ 2 w 4359"/>
                <a:gd name="T65" fmla="*/ 10 h 4871"/>
                <a:gd name="T66" fmla="*/ 3 w 4359"/>
                <a:gd name="T67" fmla="*/ 9 h 4871"/>
                <a:gd name="T68" fmla="*/ 3 w 4359"/>
                <a:gd name="T69" fmla="*/ 8 h 4871"/>
                <a:gd name="T70" fmla="*/ 4 w 4359"/>
                <a:gd name="T71" fmla="*/ 7 h 4871"/>
                <a:gd name="T72" fmla="*/ 5 w 4359"/>
                <a:gd name="T73" fmla="*/ 7 h 4871"/>
                <a:gd name="T74" fmla="*/ 5 w 4359"/>
                <a:gd name="T75" fmla="*/ 6 h 4871"/>
                <a:gd name="T76" fmla="*/ 6 w 4359"/>
                <a:gd name="T77" fmla="*/ 5 h 4871"/>
                <a:gd name="T78" fmla="*/ 7 w 4359"/>
                <a:gd name="T79" fmla="*/ 4 h 4871"/>
                <a:gd name="T80" fmla="*/ 8 w 4359"/>
                <a:gd name="T81" fmla="*/ 4 h 4871"/>
                <a:gd name="T82" fmla="*/ 9 w 4359"/>
                <a:gd name="T83" fmla="*/ 3 h 4871"/>
                <a:gd name="T84" fmla="*/ 10 w 4359"/>
                <a:gd name="T85" fmla="*/ 3 h 4871"/>
                <a:gd name="T86" fmla="*/ 11 w 4359"/>
                <a:gd name="T87" fmla="*/ 2 h 4871"/>
                <a:gd name="T88" fmla="*/ 12 w 4359"/>
                <a:gd name="T89" fmla="*/ 2 h 4871"/>
                <a:gd name="T90" fmla="*/ 13 w 4359"/>
                <a:gd name="T91" fmla="*/ 1 h 4871"/>
                <a:gd name="T92" fmla="*/ 14 w 4359"/>
                <a:gd name="T93" fmla="*/ 1 h 4871"/>
                <a:gd name="T94" fmla="*/ 15 w 4359"/>
                <a:gd name="T95" fmla="*/ 1 h 4871"/>
                <a:gd name="T96" fmla="*/ 17 w 4359"/>
                <a:gd name="T97" fmla="*/ 1 h 4871"/>
                <a:gd name="T98" fmla="*/ 18 w 4359"/>
                <a:gd name="T99" fmla="*/ 0 h 4871"/>
                <a:gd name="T100" fmla="*/ 19 w 4359"/>
                <a:gd name="T101" fmla="*/ 0 h 4871"/>
                <a:gd name="T102" fmla="*/ 2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1 w 2905"/>
                <a:gd name="T1" fmla="*/ 11 h 3409"/>
                <a:gd name="T2" fmla="*/ 0 w 2905"/>
                <a:gd name="T3" fmla="*/ 12 h 3409"/>
                <a:gd name="T4" fmla="*/ 14 w 2905"/>
                <a:gd name="T5" fmla="*/ 0 h 3409"/>
                <a:gd name="T6" fmla="*/ 13 w 2905"/>
                <a:gd name="T7" fmla="*/ 0 h 3409"/>
                <a:gd name="T8" fmla="*/ 0 w 2905"/>
                <a:gd name="T9" fmla="*/ 11 h 3409"/>
                <a:gd name="T10" fmla="*/ 0 w 2905"/>
                <a:gd name="T11" fmla="*/ 12 h 3409"/>
                <a:gd name="T12" fmla="*/ 0 w 2905"/>
                <a:gd name="T13" fmla="*/ 11 h 3409"/>
                <a:gd name="T14" fmla="*/ 0 w 2905"/>
                <a:gd name="T15" fmla="*/ 11 h 3409"/>
                <a:gd name="T16" fmla="*/ 0 w 2905"/>
                <a:gd name="T17" fmla="*/ 12 h 3409"/>
                <a:gd name="T18" fmla="*/ 1 w 2905"/>
                <a:gd name="T19" fmla="*/ 11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3 w 799"/>
                <a:gd name="T1" fmla="*/ 8 h 2329"/>
                <a:gd name="T2" fmla="*/ 4 w 799"/>
                <a:gd name="T3" fmla="*/ 8 h 2329"/>
                <a:gd name="T4" fmla="*/ 0 w 799"/>
                <a:gd name="T5" fmla="*/ 0 h 2329"/>
                <a:gd name="T6" fmla="*/ 0 w 799"/>
                <a:gd name="T7" fmla="*/ 0 h 2329"/>
                <a:gd name="T8" fmla="*/ 3 w 799"/>
                <a:gd name="T9" fmla="*/ 8 h 2329"/>
                <a:gd name="T10" fmla="*/ 3 w 799"/>
                <a:gd name="T11" fmla="*/ 8 h 2329"/>
                <a:gd name="T12" fmla="*/ 3 w 799"/>
                <a:gd name="T13" fmla="*/ 8 h 2329"/>
                <a:gd name="T14" fmla="*/ 3 w 799"/>
                <a:gd name="T15" fmla="*/ 8 h 2329"/>
                <a:gd name="T16" fmla="*/ 3 w 799"/>
                <a:gd name="T17" fmla="*/ 8 h 2329"/>
                <a:gd name="T18" fmla="*/ 3 w 799"/>
                <a:gd name="T19" fmla="*/ 8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18 w 3980"/>
                <a:gd name="T1" fmla="*/ 0 h 2368"/>
                <a:gd name="T2" fmla="*/ 18 w 3980"/>
                <a:gd name="T3" fmla="*/ 0 h 2368"/>
                <a:gd name="T4" fmla="*/ 0 w 3980"/>
                <a:gd name="T5" fmla="*/ 8 h 2368"/>
                <a:gd name="T6" fmla="*/ 0 w 3980"/>
                <a:gd name="T7" fmla="*/ 8 h 2368"/>
                <a:gd name="T8" fmla="*/ 18 w 3980"/>
                <a:gd name="T9" fmla="*/ 0 h 2368"/>
                <a:gd name="T10" fmla="*/ 18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14 w 3171"/>
                <a:gd name="T1" fmla="*/ 0 h 2138"/>
                <a:gd name="T2" fmla="*/ 14 w 3171"/>
                <a:gd name="T3" fmla="*/ 0 h 2138"/>
                <a:gd name="T4" fmla="*/ 0 w 3171"/>
                <a:gd name="T5" fmla="*/ 7 h 2138"/>
                <a:gd name="T6" fmla="*/ 0 w 3171"/>
                <a:gd name="T7" fmla="*/ 7 h 2138"/>
                <a:gd name="T8" fmla="*/ 15 w 3171"/>
                <a:gd name="T9" fmla="*/ 0 h 2138"/>
                <a:gd name="T10" fmla="*/ 14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10 w 2136"/>
                <a:gd name="T5" fmla="*/ 5 h 1515"/>
                <a:gd name="T6" fmla="*/ 10 w 2136"/>
                <a:gd name="T7" fmla="*/ 5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2 w 446"/>
                <a:gd name="T1" fmla="*/ 9 h 2717"/>
                <a:gd name="T2" fmla="*/ 2 w 446"/>
                <a:gd name="T3" fmla="*/ 9 h 2717"/>
                <a:gd name="T4" fmla="*/ 1 w 446"/>
                <a:gd name="T5" fmla="*/ 0 h 2717"/>
                <a:gd name="T6" fmla="*/ 0 w 446"/>
                <a:gd name="T7" fmla="*/ 0 h 2717"/>
                <a:gd name="T8" fmla="*/ 2 w 446"/>
                <a:gd name="T9" fmla="*/ 9 h 2717"/>
                <a:gd name="T10" fmla="*/ 2 w 446"/>
                <a:gd name="T11" fmla="*/ 9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4932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079024276 w 1361"/>
              <a:gd name="T77" fmla="*/ 2147483647 h 1317"/>
              <a:gd name="T78" fmla="*/ 1652071980 w 1361"/>
              <a:gd name="T79" fmla="*/ 2147483647 h 1317"/>
              <a:gd name="T80" fmla="*/ 1206612811 w 1361"/>
              <a:gd name="T81" fmla="*/ 2147483647 h 1317"/>
              <a:gd name="T82" fmla="*/ 761081888 w 1361"/>
              <a:gd name="T83" fmla="*/ 2147483647 h 1317"/>
              <a:gd name="T84" fmla="*/ 315551891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3870325" y="4384675"/>
            <a:ext cx="1257300" cy="901700"/>
          </a:xfrm>
          <a:custGeom>
            <a:avLst/>
            <a:gdLst>
              <a:gd name="T0" fmla="*/ 983542046 w 4749"/>
              <a:gd name="T1" fmla="*/ 2147483647 h 3780"/>
              <a:gd name="T2" fmla="*/ 1948509206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983542046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1763713" y="3429000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 orientation histogram</a:t>
            </a:r>
          </a:p>
          <a:p>
            <a:pPr eaLnBrk="1" hangingPunct="1"/>
            <a:r>
              <a:rPr lang="en-US" smtClean="0"/>
              <a:t>Select dominant orientation</a:t>
            </a:r>
          </a:p>
          <a:p>
            <a:pPr eaLnBrk="1" hangingPunct="1"/>
            <a:r>
              <a:rPr lang="en-US" smtClean="0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84888" y="4652963"/>
            <a:ext cx="2608262" cy="1690687"/>
            <a:chOff x="3787" y="2931"/>
            <a:chExt cx="1643" cy="1065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40 w 8674"/>
                <a:gd name="T1" fmla="*/ 0 h 103"/>
                <a:gd name="T2" fmla="*/ 40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40 w 8674"/>
                <a:gd name="T9" fmla="*/ 0 h 103"/>
                <a:gd name="T10" fmla="*/ 40 w 8674"/>
                <a:gd name="T11" fmla="*/ 0 h 103"/>
                <a:gd name="T12" fmla="*/ 40 w 8674"/>
                <a:gd name="T13" fmla="*/ 0 h 103"/>
                <a:gd name="T14" fmla="*/ 40 w 8674"/>
                <a:gd name="T15" fmla="*/ 0 h 103"/>
                <a:gd name="T16" fmla="*/ 40 w 8674"/>
                <a:gd name="T17" fmla="*/ 0 h 103"/>
                <a:gd name="T18" fmla="*/ 40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16 h 5560"/>
                <a:gd name="T2" fmla="*/ 0 w 92"/>
                <a:gd name="T3" fmla="*/ 16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16 h 5560"/>
                <a:gd name="T10" fmla="*/ 0 w 92"/>
                <a:gd name="T11" fmla="*/ 16 h 5560"/>
                <a:gd name="T12" fmla="*/ 0 w 92"/>
                <a:gd name="T13" fmla="*/ 16 h 5560"/>
                <a:gd name="T14" fmla="*/ 0 w 92"/>
                <a:gd name="T15" fmla="*/ 16 h 5560"/>
                <a:gd name="T16" fmla="*/ 0 w 92"/>
                <a:gd name="T17" fmla="*/ 16 h 5560"/>
                <a:gd name="T18" fmla="*/ 0 w 92"/>
                <a:gd name="T19" fmla="*/ 16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40 w 8674"/>
                <a:gd name="T5" fmla="*/ 0 h 102"/>
                <a:gd name="T6" fmla="*/ 40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16 h 5561"/>
                <a:gd name="T6" fmla="*/ 0 w 91"/>
                <a:gd name="T7" fmla="*/ 16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6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5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6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4 h 1429"/>
                <a:gd name="T2" fmla="*/ 0 w 91"/>
                <a:gd name="T3" fmla="*/ 4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4 h 1429"/>
                <a:gd name="T10" fmla="*/ 0 w 91"/>
                <a:gd name="T11" fmla="*/ 4 h 1429"/>
                <a:gd name="T12" fmla="*/ 0 w 91"/>
                <a:gd name="T13" fmla="*/ 4 h 1429"/>
                <a:gd name="T14" fmla="*/ 0 w 91"/>
                <a:gd name="T15" fmla="*/ 4 h 1429"/>
                <a:gd name="T16" fmla="*/ 0 w 91"/>
                <a:gd name="T17" fmla="*/ 4 h 1429"/>
                <a:gd name="T18" fmla="*/ 0 w 91"/>
                <a:gd name="T19" fmla="*/ 4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4 h 1429"/>
                <a:gd name="T6" fmla="*/ 0 w 91"/>
                <a:gd name="T7" fmla="*/ 4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6 w 1278"/>
                <a:gd name="T1" fmla="*/ 0 h 102"/>
                <a:gd name="T2" fmla="*/ 6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6 w 1278"/>
                <a:gd name="T9" fmla="*/ 0 h 102"/>
                <a:gd name="T10" fmla="*/ 6 w 1278"/>
                <a:gd name="T11" fmla="*/ 0 h 102"/>
                <a:gd name="T12" fmla="*/ 6 w 1278"/>
                <a:gd name="T13" fmla="*/ 0 h 102"/>
                <a:gd name="T14" fmla="*/ 6 w 1278"/>
                <a:gd name="T15" fmla="*/ 0 h 102"/>
                <a:gd name="T16" fmla="*/ 6 w 1278"/>
                <a:gd name="T17" fmla="*/ 0 h 102"/>
                <a:gd name="T18" fmla="*/ 6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12 h 4184"/>
                <a:gd name="T2" fmla="*/ 0 w 92"/>
                <a:gd name="T3" fmla="*/ 12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12 h 4184"/>
                <a:gd name="T10" fmla="*/ 0 w 92"/>
                <a:gd name="T11" fmla="*/ 12 h 4184"/>
                <a:gd name="T12" fmla="*/ 0 w 92"/>
                <a:gd name="T13" fmla="*/ 12 h 4184"/>
                <a:gd name="T14" fmla="*/ 0 w 92"/>
                <a:gd name="T15" fmla="*/ 12 h 4184"/>
                <a:gd name="T16" fmla="*/ 0 w 92"/>
                <a:gd name="T17" fmla="*/ 12 h 4184"/>
                <a:gd name="T18" fmla="*/ 0 w 92"/>
                <a:gd name="T19" fmla="*/ 12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12 h 4184"/>
                <a:gd name="T6" fmla="*/ 0 w 91"/>
                <a:gd name="T7" fmla="*/ 12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6 w 1279"/>
                <a:gd name="T5" fmla="*/ 0 h 102"/>
                <a:gd name="T6" fmla="*/ 6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8 h 2806"/>
                <a:gd name="T2" fmla="*/ 0 w 92"/>
                <a:gd name="T3" fmla="*/ 8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8 h 2806"/>
                <a:gd name="T10" fmla="*/ 0 w 92"/>
                <a:gd name="T11" fmla="*/ 8 h 2806"/>
                <a:gd name="T12" fmla="*/ 0 w 92"/>
                <a:gd name="T13" fmla="*/ 8 h 2806"/>
                <a:gd name="T14" fmla="*/ 0 w 92"/>
                <a:gd name="T15" fmla="*/ 8 h 2806"/>
                <a:gd name="T16" fmla="*/ 0 w 92"/>
                <a:gd name="T17" fmla="*/ 8 h 2806"/>
                <a:gd name="T18" fmla="*/ 0 w 92"/>
                <a:gd name="T19" fmla="*/ 8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6 w 1277"/>
                <a:gd name="T1" fmla="*/ 0 h 102"/>
                <a:gd name="T2" fmla="*/ 6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6 w 1277"/>
                <a:gd name="T9" fmla="*/ 0 h 102"/>
                <a:gd name="T10" fmla="*/ 6 w 1277"/>
                <a:gd name="T11" fmla="*/ 0 h 102"/>
                <a:gd name="T12" fmla="*/ 6 w 1277"/>
                <a:gd name="T13" fmla="*/ 0 h 102"/>
                <a:gd name="T14" fmla="*/ 6 w 1277"/>
                <a:gd name="T15" fmla="*/ 0 h 102"/>
                <a:gd name="T16" fmla="*/ 6 w 1277"/>
                <a:gd name="T17" fmla="*/ 0 h 102"/>
                <a:gd name="T18" fmla="*/ 6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8 h 2806"/>
                <a:gd name="T6" fmla="*/ 0 w 91"/>
                <a:gd name="T7" fmla="*/ 8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6 w 1278"/>
                <a:gd name="T1" fmla="*/ 0 h 101"/>
                <a:gd name="T2" fmla="*/ 6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6 w 1278"/>
                <a:gd name="T9" fmla="*/ 0 h 101"/>
                <a:gd name="T10" fmla="*/ 6 w 1278"/>
                <a:gd name="T11" fmla="*/ 0 h 101"/>
                <a:gd name="T12" fmla="*/ 6 w 1278"/>
                <a:gd name="T13" fmla="*/ 0 h 101"/>
                <a:gd name="T14" fmla="*/ 6 w 1278"/>
                <a:gd name="T15" fmla="*/ 0 h 101"/>
                <a:gd name="T16" fmla="*/ 6 w 1278"/>
                <a:gd name="T17" fmla="*/ 0 h 101"/>
                <a:gd name="T18" fmla="*/ 6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3 h 969"/>
                <a:gd name="T2" fmla="*/ 1 w 91"/>
                <a:gd name="T3" fmla="*/ 3 h 969"/>
                <a:gd name="T4" fmla="*/ 1 w 91"/>
                <a:gd name="T5" fmla="*/ 0 h 969"/>
                <a:gd name="T6" fmla="*/ 0 w 91"/>
                <a:gd name="T7" fmla="*/ 0 h 969"/>
                <a:gd name="T8" fmla="*/ 0 w 91"/>
                <a:gd name="T9" fmla="*/ 3 h 969"/>
                <a:gd name="T10" fmla="*/ 0 w 91"/>
                <a:gd name="T11" fmla="*/ 3 h 969"/>
                <a:gd name="T12" fmla="*/ 0 w 91"/>
                <a:gd name="T13" fmla="*/ 3 h 969"/>
                <a:gd name="T14" fmla="*/ 1 w 91"/>
                <a:gd name="T15" fmla="*/ 3 h 969"/>
                <a:gd name="T16" fmla="*/ 1 w 91"/>
                <a:gd name="T17" fmla="*/ 3 h 969"/>
                <a:gd name="T18" fmla="*/ 0 w 91"/>
                <a:gd name="T19" fmla="*/ 3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3 h 969"/>
                <a:gd name="T6" fmla="*/ 0 w 91"/>
                <a:gd name="T7" fmla="*/ 3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6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5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6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4 h 1429"/>
                <a:gd name="T2" fmla="*/ 0 w 91"/>
                <a:gd name="T3" fmla="*/ 4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4 h 1429"/>
                <a:gd name="T10" fmla="*/ 0 w 91"/>
                <a:gd name="T11" fmla="*/ 4 h 1429"/>
                <a:gd name="T12" fmla="*/ 0 w 91"/>
                <a:gd name="T13" fmla="*/ 4 h 1429"/>
                <a:gd name="T14" fmla="*/ 0 w 91"/>
                <a:gd name="T15" fmla="*/ 4 h 1429"/>
                <a:gd name="T16" fmla="*/ 0 w 91"/>
                <a:gd name="T17" fmla="*/ 4 h 1429"/>
                <a:gd name="T18" fmla="*/ 0 w 91"/>
                <a:gd name="T19" fmla="*/ 4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1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4 h 1429"/>
                <a:gd name="T6" fmla="*/ 1 w 91"/>
                <a:gd name="T7" fmla="*/ 4 h 1429"/>
                <a:gd name="T8" fmla="*/ 1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1 h 510"/>
                <a:gd name="T2" fmla="*/ 0 w 91"/>
                <a:gd name="T3" fmla="*/ 1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1 h 510"/>
                <a:gd name="T10" fmla="*/ 0 w 91"/>
                <a:gd name="T11" fmla="*/ 1 h 510"/>
                <a:gd name="T12" fmla="*/ 0 w 91"/>
                <a:gd name="T13" fmla="*/ 1 h 510"/>
                <a:gd name="T14" fmla="*/ 0 w 91"/>
                <a:gd name="T15" fmla="*/ 1 h 510"/>
                <a:gd name="T16" fmla="*/ 0 w 91"/>
                <a:gd name="T17" fmla="*/ 1 h 510"/>
                <a:gd name="T18" fmla="*/ 0 w 91"/>
                <a:gd name="T19" fmla="*/ 1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5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6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5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1 h 510"/>
                <a:gd name="T6" fmla="*/ 1 w 92"/>
                <a:gd name="T7" fmla="*/ 1 h 510"/>
                <a:gd name="T8" fmla="*/ 1 w 92"/>
                <a:gd name="T9" fmla="*/ 0 h 510"/>
                <a:gd name="T10" fmla="*/ 0 w 92"/>
                <a:gd name="T11" fmla="*/ 0 h 510"/>
                <a:gd name="T12" fmla="*/ 1 w 92"/>
                <a:gd name="T13" fmla="*/ 0 h 510"/>
                <a:gd name="T14" fmla="*/ 1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6 w 1278"/>
                <a:gd name="T1" fmla="*/ 0 h 101"/>
                <a:gd name="T2" fmla="*/ 6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6 w 1278"/>
                <a:gd name="T9" fmla="*/ 0 h 101"/>
                <a:gd name="T10" fmla="*/ 6 w 1278"/>
                <a:gd name="T11" fmla="*/ 0 h 101"/>
                <a:gd name="T12" fmla="*/ 6 w 1278"/>
                <a:gd name="T13" fmla="*/ 0 h 101"/>
                <a:gd name="T14" fmla="*/ 6 w 1278"/>
                <a:gd name="T15" fmla="*/ 0 h 101"/>
                <a:gd name="T16" fmla="*/ 6 w 1278"/>
                <a:gd name="T17" fmla="*/ 0 h 101"/>
                <a:gd name="T18" fmla="*/ 6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3 h 969"/>
                <a:gd name="T2" fmla="*/ 0 w 92"/>
                <a:gd name="T3" fmla="*/ 3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3 h 969"/>
                <a:gd name="T10" fmla="*/ 0 w 92"/>
                <a:gd name="T11" fmla="*/ 3 h 969"/>
                <a:gd name="T12" fmla="*/ 0 w 92"/>
                <a:gd name="T13" fmla="*/ 3 h 969"/>
                <a:gd name="T14" fmla="*/ 0 w 92"/>
                <a:gd name="T15" fmla="*/ 3 h 969"/>
                <a:gd name="T16" fmla="*/ 0 w 92"/>
                <a:gd name="T17" fmla="*/ 3 h 969"/>
                <a:gd name="T18" fmla="*/ 0 w 92"/>
                <a:gd name="T19" fmla="*/ 3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6 w 1279"/>
                <a:gd name="T5" fmla="*/ 0 h 102"/>
                <a:gd name="T6" fmla="*/ 6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3 h 969"/>
                <a:gd name="T6" fmla="*/ 1 w 92"/>
                <a:gd name="T7" fmla="*/ 3 h 969"/>
                <a:gd name="T8" fmla="*/ 1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6608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6659563" y="6091238"/>
            <a:ext cx="23812" cy="176212"/>
          </a:xfrm>
          <a:custGeom>
            <a:avLst/>
            <a:gdLst>
              <a:gd name="T0" fmla="*/ 814944465 w 92"/>
              <a:gd name="T1" fmla="*/ 2147483647 h 775"/>
              <a:gd name="T2" fmla="*/ 1595187610 w 92"/>
              <a:gd name="T3" fmla="*/ 2147483647 h 775"/>
              <a:gd name="T4" fmla="*/ 1595187610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814944465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3437731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22 w 8629"/>
                <a:gd name="T1" fmla="*/ 0 h 9641"/>
                <a:gd name="T2" fmla="*/ 25 w 8629"/>
                <a:gd name="T3" fmla="*/ 0 h 9641"/>
                <a:gd name="T4" fmla="*/ 28 w 8629"/>
                <a:gd name="T5" fmla="*/ 1 h 9641"/>
                <a:gd name="T6" fmla="*/ 30 w 8629"/>
                <a:gd name="T7" fmla="*/ 2 h 9641"/>
                <a:gd name="T8" fmla="*/ 33 w 8629"/>
                <a:gd name="T9" fmla="*/ 3 h 9641"/>
                <a:gd name="T10" fmla="*/ 35 w 8629"/>
                <a:gd name="T11" fmla="*/ 5 h 9641"/>
                <a:gd name="T12" fmla="*/ 36 w 8629"/>
                <a:gd name="T13" fmla="*/ 6 h 9641"/>
                <a:gd name="T14" fmla="*/ 38 w 8629"/>
                <a:gd name="T15" fmla="*/ 8 h 9641"/>
                <a:gd name="T16" fmla="*/ 39 w 8629"/>
                <a:gd name="T17" fmla="*/ 10 h 9641"/>
                <a:gd name="T18" fmla="*/ 40 w 8629"/>
                <a:gd name="T19" fmla="*/ 12 h 9641"/>
                <a:gd name="T20" fmla="*/ 40 w 8629"/>
                <a:gd name="T21" fmla="*/ 14 h 9641"/>
                <a:gd name="T22" fmla="*/ 40 w 8629"/>
                <a:gd name="T23" fmla="*/ 16 h 9641"/>
                <a:gd name="T24" fmla="*/ 39 w 8629"/>
                <a:gd name="T25" fmla="*/ 18 h 9641"/>
                <a:gd name="T26" fmla="*/ 38 w 8629"/>
                <a:gd name="T27" fmla="*/ 20 h 9641"/>
                <a:gd name="T28" fmla="*/ 36 w 8629"/>
                <a:gd name="T29" fmla="*/ 22 h 9641"/>
                <a:gd name="T30" fmla="*/ 35 w 8629"/>
                <a:gd name="T31" fmla="*/ 24 h 9641"/>
                <a:gd name="T32" fmla="*/ 33 w 8629"/>
                <a:gd name="T33" fmla="*/ 25 h 9641"/>
                <a:gd name="T34" fmla="*/ 30 w 8629"/>
                <a:gd name="T35" fmla="*/ 26 h 9641"/>
                <a:gd name="T36" fmla="*/ 28 w 8629"/>
                <a:gd name="T37" fmla="*/ 27 h 9641"/>
                <a:gd name="T38" fmla="*/ 25 w 8629"/>
                <a:gd name="T39" fmla="*/ 28 h 9641"/>
                <a:gd name="T40" fmla="*/ 22 w 8629"/>
                <a:gd name="T41" fmla="*/ 28 h 9641"/>
                <a:gd name="T42" fmla="*/ 19 w 8629"/>
                <a:gd name="T43" fmla="*/ 28 h 9641"/>
                <a:gd name="T44" fmla="*/ 16 w 8629"/>
                <a:gd name="T45" fmla="*/ 28 h 9641"/>
                <a:gd name="T46" fmla="*/ 13 w 8629"/>
                <a:gd name="T47" fmla="*/ 27 h 9641"/>
                <a:gd name="T48" fmla="*/ 10 w 8629"/>
                <a:gd name="T49" fmla="*/ 26 h 9641"/>
                <a:gd name="T50" fmla="*/ 8 w 8629"/>
                <a:gd name="T51" fmla="*/ 25 h 9641"/>
                <a:gd name="T52" fmla="*/ 6 w 8629"/>
                <a:gd name="T53" fmla="*/ 24 h 9641"/>
                <a:gd name="T54" fmla="*/ 4 w 8629"/>
                <a:gd name="T55" fmla="*/ 22 h 9641"/>
                <a:gd name="T56" fmla="*/ 2 w 8629"/>
                <a:gd name="T57" fmla="*/ 21 h 9641"/>
                <a:gd name="T58" fmla="*/ 1 w 8629"/>
                <a:gd name="T59" fmla="*/ 19 h 9641"/>
                <a:gd name="T60" fmla="*/ 0 w 8629"/>
                <a:gd name="T61" fmla="*/ 17 h 9641"/>
                <a:gd name="T62" fmla="*/ 0 w 8629"/>
                <a:gd name="T63" fmla="*/ 15 h 9641"/>
                <a:gd name="T64" fmla="*/ 0 w 8629"/>
                <a:gd name="T65" fmla="*/ 13 h 9641"/>
                <a:gd name="T66" fmla="*/ 1 w 8629"/>
                <a:gd name="T67" fmla="*/ 11 h 9641"/>
                <a:gd name="T68" fmla="*/ 1 w 8629"/>
                <a:gd name="T69" fmla="*/ 9 h 9641"/>
                <a:gd name="T70" fmla="*/ 3 w 8629"/>
                <a:gd name="T71" fmla="*/ 7 h 9641"/>
                <a:gd name="T72" fmla="*/ 4 w 8629"/>
                <a:gd name="T73" fmla="*/ 5 h 9641"/>
                <a:gd name="T74" fmla="*/ 6 w 8629"/>
                <a:gd name="T75" fmla="*/ 4 h 9641"/>
                <a:gd name="T76" fmla="*/ 9 w 8629"/>
                <a:gd name="T77" fmla="*/ 2 h 9641"/>
                <a:gd name="T78" fmla="*/ 11 w 8629"/>
                <a:gd name="T79" fmla="*/ 1 h 9641"/>
                <a:gd name="T80" fmla="*/ 14 w 8629"/>
                <a:gd name="T81" fmla="*/ 1 h 9641"/>
                <a:gd name="T82" fmla="*/ 17 w 8629"/>
                <a:gd name="T83" fmla="*/ 0 h 9641"/>
                <a:gd name="T84" fmla="*/ 2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20 w 4360"/>
                <a:gd name="T1" fmla="*/ 14 h 4871"/>
                <a:gd name="T2" fmla="*/ 20 w 4360"/>
                <a:gd name="T3" fmla="*/ 13 h 4871"/>
                <a:gd name="T4" fmla="*/ 20 w 4360"/>
                <a:gd name="T5" fmla="*/ 12 h 4871"/>
                <a:gd name="T6" fmla="*/ 20 w 4360"/>
                <a:gd name="T7" fmla="*/ 11 h 4871"/>
                <a:gd name="T8" fmla="*/ 19 w 4360"/>
                <a:gd name="T9" fmla="*/ 10 h 4871"/>
                <a:gd name="T10" fmla="*/ 19 w 4360"/>
                <a:gd name="T11" fmla="*/ 9 h 4871"/>
                <a:gd name="T12" fmla="*/ 19 w 4360"/>
                <a:gd name="T13" fmla="*/ 9 h 4871"/>
                <a:gd name="T14" fmla="*/ 18 w 4360"/>
                <a:gd name="T15" fmla="*/ 8 h 4871"/>
                <a:gd name="T16" fmla="*/ 17 w 4360"/>
                <a:gd name="T17" fmla="*/ 7 h 4871"/>
                <a:gd name="T18" fmla="*/ 17 w 4360"/>
                <a:gd name="T19" fmla="*/ 6 h 4871"/>
                <a:gd name="T20" fmla="*/ 16 w 4360"/>
                <a:gd name="T21" fmla="*/ 6 h 4871"/>
                <a:gd name="T22" fmla="*/ 15 w 4360"/>
                <a:gd name="T23" fmla="*/ 5 h 4871"/>
                <a:gd name="T24" fmla="*/ 15 w 4360"/>
                <a:gd name="T25" fmla="*/ 4 h 4871"/>
                <a:gd name="T26" fmla="*/ 14 w 4360"/>
                <a:gd name="T27" fmla="*/ 4 h 4871"/>
                <a:gd name="T28" fmla="*/ 13 w 4360"/>
                <a:gd name="T29" fmla="*/ 3 h 4871"/>
                <a:gd name="T30" fmla="*/ 12 w 4360"/>
                <a:gd name="T31" fmla="*/ 3 h 4871"/>
                <a:gd name="T32" fmla="*/ 11 w 4360"/>
                <a:gd name="T33" fmla="*/ 2 h 4871"/>
                <a:gd name="T34" fmla="*/ 10 w 4360"/>
                <a:gd name="T35" fmla="*/ 2 h 4871"/>
                <a:gd name="T36" fmla="*/ 9 w 4360"/>
                <a:gd name="T37" fmla="*/ 1 h 4871"/>
                <a:gd name="T38" fmla="*/ 7 w 4360"/>
                <a:gd name="T39" fmla="*/ 1 h 4871"/>
                <a:gd name="T40" fmla="*/ 6 w 4360"/>
                <a:gd name="T41" fmla="*/ 1 h 4871"/>
                <a:gd name="T42" fmla="*/ 5 w 4360"/>
                <a:gd name="T43" fmla="*/ 0 h 4871"/>
                <a:gd name="T44" fmla="*/ 4 w 4360"/>
                <a:gd name="T45" fmla="*/ 0 h 4871"/>
                <a:gd name="T46" fmla="*/ 3 w 4360"/>
                <a:gd name="T47" fmla="*/ 0 h 4871"/>
                <a:gd name="T48" fmla="*/ 1 w 4360"/>
                <a:gd name="T49" fmla="*/ 0 h 4871"/>
                <a:gd name="T50" fmla="*/ 0 w 4360"/>
                <a:gd name="T51" fmla="*/ 0 h 4871"/>
                <a:gd name="T52" fmla="*/ 1 w 4360"/>
                <a:gd name="T53" fmla="*/ 0 h 4871"/>
                <a:gd name="T54" fmla="*/ 2 w 4360"/>
                <a:gd name="T55" fmla="*/ 0 h 4871"/>
                <a:gd name="T56" fmla="*/ 4 w 4360"/>
                <a:gd name="T57" fmla="*/ 1 h 4871"/>
                <a:gd name="T58" fmla="*/ 5 w 4360"/>
                <a:gd name="T59" fmla="*/ 1 h 4871"/>
                <a:gd name="T60" fmla="*/ 6 w 4360"/>
                <a:gd name="T61" fmla="*/ 1 h 4871"/>
                <a:gd name="T62" fmla="*/ 7 w 4360"/>
                <a:gd name="T63" fmla="*/ 1 h 4871"/>
                <a:gd name="T64" fmla="*/ 8 w 4360"/>
                <a:gd name="T65" fmla="*/ 2 h 4871"/>
                <a:gd name="T66" fmla="*/ 9 w 4360"/>
                <a:gd name="T67" fmla="*/ 2 h 4871"/>
                <a:gd name="T68" fmla="*/ 10 w 4360"/>
                <a:gd name="T69" fmla="*/ 2 h 4871"/>
                <a:gd name="T70" fmla="*/ 11 w 4360"/>
                <a:gd name="T71" fmla="*/ 3 h 4871"/>
                <a:gd name="T72" fmla="*/ 12 w 4360"/>
                <a:gd name="T73" fmla="*/ 3 h 4871"/>
                <a:gd name="T74" fmla="*/ 13 w 4360"/>
                <a:gd name="T75" fmla="*/ 4 h 4871"/>
                <a:gd name="T76" fmla="*/ 14 w 4360"/>
                <a:gd name="T77" fmla="*/ 4 h 4871"/>
                <a:gd name="T78" fmla="*/ 15 w 4360"/>
                <a:gd name="T79" fmla="*/ 5 h 4871"/>
                <a:gd name="T80" fmla="*/ 16 w 4360"/>
                <a:gd name="T81" fmla="*/ 6 h 4871"/>
                <a:gd name="T82" fmla="*/ 16 w 4360"/>
                <a:gd name="T83" fmla="*/ 6 h 4871"/>
                <a:gd name="T84" fmla="*/ 17 w 4360"/>
                <a:gd name="T85" fmla="*/ 7 h 4871"/>
                <a:gd name="T86" fmla="*/ 18 w 4360"/>
                <a:gd name="T87" fmla="*/ 8 h 4871"/>
                <a:gd name="T88" fmla="*/ 18 w 4360"/>
                <a:gd name="T89" fmla="*/ 8 h 4871"/>
                <a:gd name="T90" fmla="*/ 19 w 4360"/>
                <a:gd name="T91" fmla="*/ 9 h 4871"/>
                <a:gd name="T92" fmla="*/ 19 w 4360"/>
                <a:gd name="T93" fmla="*/ 10 h 4871"/>
                <a:gd name="T94" fmla="*/ 19 w 4360"/>
                <a:gd name="T95" fmla="*/ 11 h 4871"/>
                <a:gd name="T96" fmla="*/ 20 w 4360"/>
                <a:gd name="T97" fmla="*/ 12 h 4871"/>
                <a:gd name="T98" fmla="*/ 20 w 4360"/>
                <a:gd name="T99" fmla="*/ 13 h 4871"/>
                <a:gd name="T100" fmla="*/ 20 w 4360"/>
                <a:gd name="T101" fmla="*/ 13 h 4871"/>
                <a:gd name="T102" fmla="*/ 20 w 4360"/>
                <a:gd name="T103" fmla="*/ 14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1 w 4360"/>
                <a:gd name="T1" fmla="*/ 14 h 4872"/>
                <a:gd name="T2" fmla="*/ 2 w 4360"/>
                <a:gd name="T3" fmla="*/ 14 h 4872"/>
                <a:gd name="T4" fmla="*/ 3 w 4360"/>
                <a:gd name="T5" fmla="*/ 14 h 4872"/>
                <a:gd name="T6" fmla="*/ 5 w 4360"/>
                <a:gd name="T7" fmla="*/ 14 h 4872"/>
                <a:gd name="T8" fmla="*/ 6 w 4360"/>
                <a:gd name="T9" fmla="*/ 14 h 4872"/>
                <a:gd name="T10" fmla="*/ 7 w 4360"/>
                <a:gd name="T11" fmla="*/ 13 h 4872"/>
                <a:gd name="T12" fmla="*/ 8 w 4360"/>
                <a:gd name="T13" fmla="*/ 13 h 4872"/>
                <a:gd name="T14" fmla="*/ 9 w 4360"/>
                <a:gd name="T15" fmla="*/ 13 h 4872"/>
                <a:gd name="T16" fmla="*/ 10 w 4360"/>
                <a:gd name="T17" fmla="*/ 12 h 4872"/>
                <a:gd name="T18" fmla="*/ 11 w 4360"/>
                <a:gd name="T19" fmla="*/ 12 h 4872"/>
                <a:gd name="T20" fmla="*/ 12 w 4360"/>
                <a:gd name="T21" fmla="*/ 11 h 4872"/>
                <a:gd name="T22" fmla="*/ 13 w 4360"/>
                <a:gd name="T23" fmla="*/ 11 h 4872"/>
                <a:gd name="T24" fmla="*/ 14 w 4360"/>
                <a:gd name="T25" fmla="*/ 10 h 4872"/>
                <a:gd name="T26" fmla="*/ 15 w 4360"/>
                <a:gd name="T27" fmla="*/ 10 h 4872"/>
                <a:gd name="T28" fmla="*/ 16 w 4360"/>
                <a:gd name="T29" fmla="*/ 9 h 4872"/>
                <a:gd name="T30" fmla="*/ 17 w 4360"/>
                <a:gd name="T31" fmla="*/ 8 h 4872"/>
                <a:gd name="T32" fmla="*/ 17 w 4360"/>
                <a:gd name="T33" fmla="*/ 8 h 4872"/>
                <a:gd name="T34" fmla="*/ 18 w 4360"/>
                <a:gd name="T35" fmla="*/ 7 h 4872"/>
                <a:gd name="T36" fmla="*/ 18 w 4360"/>
                <a:gd name="T37" fmla="*/ 6 h 4872"/>
                <a:gd name="T38" fmla="*/ 19 w 4360"/>
                <a:gd name="T39" fmla="*/ 5 h 4872"/>
                <a:gd name="T40" fmla="*/ 19 w 4360"/>
                <a:gd name="T41" fmla="*/ 4 h 4872"/>
                <a:gd name="T42" fmla="*/ 20 w 4360"/>
                <a:gd name="T43" fmla="*/ 4 h 4872"/>
                <a:gd name="T44" fmla="*/ 20 w 4360"/>
                <a:gd name="T45" fmla="*/ 3 h 4872"/>
                <a:gd name="T46" fmla="*/ 20 w 4360"/>
                <a:gd name="T47" fmla="*/ 2 h 4872"/>
                <a:gd name="T48" fmla="*/ 20 w 4360"/>
                <a:gd name="T49" fmla="*/ 1 h 4872"/>
                <a:gd name="T50" fmla="*/ 20 w 4360"/>
                <a:gd name="T51" fmla="*/ 0 h 4872"/>
                <a:gd name="T52" fmla="*/ 20 w 4360"/>
                <a:gd name="T53" fmla="*/ 1 h 4872"/>
                <a:gd name="T54" fmla="*/ 20 w 4360"/>
                <a:gd name="T55" fmla="*/ 2 h 4872"/>
                <a:gd name="T56" fmla="*/ 20 w 4360"/>
                <a:gd name="T57" fmla="*/ 2 h 4872"/>
                <a:gd name="T58" fmla="*/ 19 w 4360"/>
                <a:gd name="T59" fmla="*/ 3 h 4872"/>
                <a:gd name="T60" fmla="*/ 19 w 4360"/>
                <a:gd name="T61" fmla="*/ 4 h 4872"/>
                <a:gd name="T62" fmla="*/ 19 w 4360"/>
                <a:gd name="T63" fmla="*/ 5 h 4872"/>
                <a:gd name="T64" fmla="*/ 18 w 4360"/>
                <a:gd name="T65" fmla="*/ 6 h 4872"/>
                <a:gd name="T66" fmla="*/ 18 w 4360"/>
                <a:gd name="T67" fmla="*/ 6 h 4872"/>
                <a:gd name="T68" fmla="*/ 17 w 4360"/>
                <a:gd name="T69" fmla="*/ 7 h 4872"/>
                <a:gd name="T70" fmla="*/ 16 w 4360"/>
                <a:gd name="T71" fmla="*/ 8 h 4872"/>
                <a:gd name="T72" fmla="*/ 16 w 4360"/>
                <a:gd name="T73" fmla="*/ 9 h 4872"/>
                <a:gd name="T74" fmla="*/ 15 w 4360"/>
                <a:gd name="T75" fmla="*/ 9 h 4872"/>
                <a:gd name="T76" fmla="*/ 14 w 4360"/>
                <a:gd name="T77" fmla="*/ 10 h 4872"/>
                <a:gd name="T78" fmla="*/ 13 w 4360"/>
                <a:gd name="T79" fmla="*/ 10 h 4872"/>
                <a:gd name="T80" fmla="*/ 12 w 4360"/>
                <a:gd name="T81" fmla="*/ 11 h 4872"/>
                <a:gd name="T82" fmla="*/ 11 w 4360"/>
                <a:gd name="T83" fmla="*/ 11 h 4872"/>
                <a:gd name="T84" fmla="*/ 10 w 4360"/>
                <a:gd name="T85" fmla="*/ 12 h 4872"/>
                <a:gd name="T86" fmla="*/ 9 w 4360"/>
                <a:gd name="T87" fmla="*/ 12 h 4872"/>
                <a:gd name="T88" fmla="*/ 8 w 4360"/>
                <a:gd name="T89" fmla="*/ 13 h 4872"/>
                <a:gd name="T90" fmla="*/ 7 w 4360"/>
                <a:gd name="T91" fmla="*/ 13 h 4872"/>
                <a:gd name="T92" fmla="*/ 6 w 4360"/>
                <a:gd name="T93" fmla="*/ 13 h 4872"/>
                <a:gd name="T94" fmla="*/ 5 w 4360"/>
                <a:gd name="T95" fmla="*/ 14 h 4872"/>
                <a:gd name="T96" fmla="*/ 4 w 4360"/>
                <a:gd name="T97" fmla="*/ 14 h 4872"/>
                <a:gd name="T98" fmla="*/ 2 w 4360"/>
                <a:gd name="T99" fmla="*/ 14 h 4872"/>
                <a:gd name="T100" fmla="*/ 1 w 4360"/>
                <a:gd name="T101" fmla="*/ 14 h 4872"/>
                <a:gd name="T102" fmla="*/ 0 w 4360"/>
                <a:gd name="T103" fmla="*/ 14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1 h 4872"/>
                <a:gd name="T2" fmla="*/ 0 w 4359"/>
                <a:gd name="T3" fmla="*/ 1 h 4872"/>
                <a:gd name="T4" fmla="*/ 0 w 4359"/>
                <a:gd name="T5" fmla="*/ 2 h 4872"/>
                <a:gd name="T6" fmla="*/ 0 w 4359"/>
                <a:gd name="T7" fmla="*/ 3 h 4872"/>
                <a:gd name="T8" fmla="*/ 1 w 4359"/>
                <a:gd name="T9" fmla="*/ 4 h 4872"/>
                <a:gd name="T10" fmla="*/ 1 w 4359"/>
                <a:gd name="T11" fmla="*/ 5 h 4872"/>
                <a:gd name="T12" fmla="*/ 2 w 4359"/>
                <a:gd name="T13" fmla="*/ 6 h 4872"/>
                <a:gd name="T14" fmla="*/ 2 w 4359"/>
                <a:gd name="T15" fmla="*/ 6 h 4872"/>
                <a:gd name="T16" fmla="*/ 3 w 4359"/>
                <a:gd name="T17" fmla="*/ 7 h 4872"/>
                <a:gd name="T18" fmla="*/ 3 w 4359"/>
                <a:gd name="T19" fmla="*/ 8 h 4872"/>
                <a:gd name="T20" fmla="*/ 4 w 4359"/>
                <a:gd name="T21" fmla="*/ 9 h 4872"/>
                <a:gd name="T22" fmla="*/ 5 w 4359"/>
                <a:gd name="T23" fmla="*/ 9 h 4872"/>
                <a:gd name="T24" fmla="*/ 6 w 4359"/>
                <a:gd name="T25" fmla="*/ 10 h 4872"/>
                <a:gd name="T26" fmla="*/ 7 w 4359"/>
                <a:gd name="T27" fmla="*/ 11 h 4872"/>
                <a:gd name="T28" fmla="*/ 7 w 4359"/>
                <a:gd name="T29" fmla="*/ 11 h 4872"/>
                <a:gd name="T30" fmla="*/ 8 w 4359"/>
                <a:gd name="T31" fmla="*/ 12 h 4872"/>
                <a:gd name="T32" fmla="*/ 9 w 4359"/>
                <a:gd name="T33" fmla="*/ 12 h 4872"/>
                <a:gd name="T34" fmla="*/ 10 w 4359"/>
                <a:gd name="T35" fmla="*/ 12 h 4872"/>
                <a:gd name="T36" fmla="*/ 12 w 4359"/>
                <a:gd name="T37" fmla="*/ 13 h 4872"/>
                <a:gd name="T38" fmla="*/ 13 w 4359"/>
                <a:gd name="T39" fmla="*/ 13 h 4872"/>
                <a:gd name="T40" fmla="*/ 14 w 4359"/>
                <a:gd name="T41" fmla="*/ 14 h 4872"/>
                <a:gd name="T42" fmla="*/ 15 w 4359"/>
                <a:gd name="T43" fmla="*/ 14 h 4872"/>
                <a:gd name="T44" fmla="*/ 16 w 4359"/>
                <a:gd name="T45" fmla="*/ 14 h 4872"/>
                <a:gd name="T46" fmla="*/ 18 w 4359"/>
                <a:gd name="T47" fmla="*/ 14 h 4872"/>
                <a:gd name="T48" fmla="*/ 19 w 4359"/>
                <a:gd name="T49" fmla="*/ 14 h 4872"/>
                <a:gd name="T50" fmla="*/ 20 w 4359"/>
                <a:gd name="T51" fmla="*/ 14 h 4872"/>
                <a:gd name="T52" fmla="*/ 19 w 4359"/>
                <a:gd name="T53" fmla="*/ 14 h 4872"/>
                <a:gd name="T54" fmla="*/ 18 w 4359"/>
                <a:gd name="T55" fmla="*/ 14 h 4872"/>
                <a:gd name="T56" fmla="*/ 17 w 4359"/>
                <a:gd name="T57" fmla="*/ 14 h 4872"/>
                <a:gd name="T58" fmla="*/ 15 w 4359"/>
                <a:gd name="T59" fmla="*/ 14 h 4872"/>
                <a:gd name="T60" fmla="*/ 14 w 4359"/>
                <a:gd name="T61" fmla="*/ 13 h 4872"/>
                <a:gd name="T62" fmla="*/ 13 w 4359"/>
                <a:gd name="T63" fmla="*/ 13 h 4872"/>
                <a:gd name="T64" fmla="*/ 12 w 4359"/>
                <a:gd name="T65" fmla="*/ 13 h 4872"/>
                <a:gd name="T66" fmla="*/ 11 w 4359"/>
                <a:gd name="T67" fmla="*/ 12 h 4872"/>
                <a:gd name="T68" fmla="*/ 10 w 4359"/>
                <a:gd name="T69" fmla="*/ 12 h 4872"/>
                <a:gd name="T70" fmla="*/ 9 w 4359"/>
                <a:gd name="T71" fmla="*/ 11 h 4872"/>
                <a:gd name="T72" fmla="*/ 8 w 4359"/>
                <a:gd name="T73" fmla="*/ 11 h 4872"/>
                <a:gd name="T74" fmla="*/ 7 w 4359"/>
                <a:gd name="T75" fmla="*/ 10 h 4872"/>
                <a:gd name="T76" fmla="*/ 6 w 4359"/>
                <a:gd name="T77" fmla="*/ 10 h 4872"/>
                <a:gd name="T78" fmla="*/ 5 w 4359"/>
                <a:gd name="T79" fmla="*/ 9 h 4872"/>
                <a:gd name="T80" fmla="*/ 5 w 4359"/>
                <a:gd name="T81" fmla="*/ 9 h 4872"/>
                <a:gd name="T82" fmla="*/ 4 w 4359"/>
                <a:gd name="T83" fmla="*/ 8 h 4872"/>
                <a:gd name="T84" fmla="*/ 3 w 4359"/>
                <a:gd name="T85" fmla="*/ 7 h 4872"/>
                <a:gd name="T86" fmla="*/ 3 w 4359"/>
                <a:gd name="T87" fmla="*/ 6 h 4872"/>
                <a:gd name="T88" fmla="*/ 2 w 4359"/>
                <a:gd name="T89" fmla="*/ 6 h 4872"/>
                <a:gd name="T90" fmla="*/ 2 w 4359"/>
                <a:gd name="T91" fmla="*/ 5 h 4872"/>
                <a:gd name="T92" fmla="*/ 1 w 4359"/>
                <a:gd name="T93" fmla="*/ 4 h 4872"/>
                <a:gd name="T94" fmla="*/ 1 w 4359"/>
                <a:gd name="T95" fmla="*/ 3 h 4872"/>
                <a:gd name="T96" fmla="*/ 1 w 4359"/>
                <a:gd name="T97" fmla="*/ 2 h 4872"/>
                <a:gd name="T98" fmla="*/ 0 w 4359"/>
                <a:gd name="T99" fmla="*/ 2 h 4872"/>
                <a:gd name="T100" fmla="*/ 0 w 4359"/>
                <a:gd name="T101" fmla="*/ 1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19 w 4359"/>
                <a:gd name="T1" fmla="*/ 0 h 4871"/>
                <a:gd name="T2" fmla="*/ 18 w 4359"/>
                <a:gd name="T3" fmla="*/ 0 h 4871"/>
                <a:gd name="T4" fmla="*/ 17 w 4359"/>
                <a:gd name="T5" fmla="*/ 0 h 4871"/>
                <a:gd name="T6" fmla="*/ 16 w 4359"/>
                <a:gd name="T7" fmla="*/ 0 h 4871"/>
                <a:gd name="T8" fmla="*/ 14 w 4359"/>
                <a:gd name="T9" fmla="*/ 1 h 4871"/>
                <a:gd name="T10" fmla="*/ 13 w 4359"/>
                <a:gd name="T11" fmla="*/ 1 h 4871"/>
                <a:gd name="T12" fmla="*/ 12 w 4359"/>
                <a:gd name="T13" fmla="*/ 1 h 4871"/>
                <a:gd name="T14" fmla="*/ 11 w 4359"/>
                <a:gd name="T15" fmla="*/ 2 h 4871"/>
                <a:gd name="T16" fmla="*/ 10 w 4359"/>
                <a:gd name="T17" fmla="*/ 2 h 4871"/>
                <a:gd name="T18" fmla="*/ 9 w 4359"/>
                <a:gd name="T19" fmla="*/ 2 h 4871"/>
                <a:gd name="T20" fmla="*/ 8 w 4359"/>
                <a:gd name="T21" fmla="*/ 3 h 4871"/>
                <a:gd name="T22" fmla="*/ 7 w 4359"/>
                <a:gd name="T23" fmla="*/ 3 h 4871"/>
                <a:gd name="T24" fmla="*/ 6 w 4359"/>
                <a:gd name="T25" fmla="*/ 4 h 4871"/>
                <a:gd name="T26" fmla="*/ 5 w 4359"/>
                <a:gd name="T27" fmla="*/ 5 h 4871"/>
                <a:gd name="T28" fmla="*/ 4 w 4359"/>
                <a:gd name="T29" fmla="*/ 5 h 4871"/>
                <a:gd name="T30" fmla="*/ 4 w 4359"/>
                <a:gd name="T31" fmla="*/ 6 h 4871"/>
                <a:gd name="T32" fmla="*/ 3 w 4359"/>
                <a:gd name="T33" fmla="*/ 7 h 4871"/>
                <a:gd name="T34" fmla="*/ 2 w 4359"/>
                <a:gd name="T35" fmla="*/ 7 h 4871"/>
                <a:gd name="T36" fmla="*/ 2 w 4359"/>
                <a:gd name="T37" fmla="*/ 8 h 4871"/>
                <a:gd name="T38" fmla="*/ 1 w 4359"/>
                <a:gd name="T39" fmla="*/ 9 h 4871"/>
                <a:gd name="T40" fmla="*/ 1 w 4359"/>
                <a:gd name="T41" fmla="*/ 10 h 4871"/>
                <a:gd name="T42" fmla="*/ 1 w 4359"/>
                <a:gd name="T43" fmla="*/ 11 h 4871"/>
                <a:gd name="T44" fmla="*/ 0 w 4359"/>
                <a:gd name="T45" fmla="*/ 12 h 4871"/>
                <a:gd name="T46" fmla="*/ 0 w 4359"/>
                <a:gd name="T47" fmla="*/ 12 h 4871"/>
                <a:gd name="T48" fmla="*/ 0 w 4359"/>
                <a:gd name="T49" fmla="*/ 13 h 4871"/>
                <a:gd name="T50" fmla="*/ 0 w 4359"/>
                <a:gd name="T51" fmla="*/ 14 h 4871"/>
                <a:gd name="T52" fmla="*/ 0 w 4359"/>
                <a:gd name="T53" fmla="*/ 13 h 4871"/>
                <a:gd name="T54" fmla="*/ 0 w 4359"/>
                <a:gd name="T55" fmla="*/ 13 h 4871"/>
                <a:gd name="T56" fmla="*/ 1 w 4359"/>
                <a:gd name="T57" fmla="*/ 12 h 4871"/>
                <a:gd name="T58" fmla="*/ 1 w 4359"/>
                <a:gd name="T59" fmla="*/ 11 h 4871"/>
                <a:gd name="T60" fmla="*/ 1 w 4359"/>
                <a:gd name="T61" fmla="*/ 10 h 4871"/>
                <a:gd name="T62" fmla="*/ 2 w 4359"/>
                <a:gd name="T63" fmla="*/ 9 h 4871"/>
                <a:gd name="T64" fmla="*/ 2 w 4359"/>
                <a:gd name="T65" fmla="*/ 8 h 4871"/>
                <a:gd name="T66" fmla="*/ 3 w 4359"/>
                <a:gd name="T67" fmla="*/ 8 h 4871"/>
                <a:gd name="T68" fmla="*/ 3 w 4359"/>
                <a:gd name="T69" fmla="*/ 7 h 4871"/>
                <a:gd name="T70" fmla="*/ 4 w 4359"/>
                <a:gd name="T71" fmla="*/ 6 h 4871"/>
                <a:gd name="T72" fmla="*/ 5 w 4359"/>
                <a:gd name="T73" fmla="*/ 6 h 4871"/>
                <a:gd name="T74" fmla="*/ 5 w 4359"/>
                <a:gd name="T75" fmla="*/ 5 h 4871"/>
                <a:gd name="T76" fmla="*/ 6 w 4359"/>
                <a:gd name="T77" fmla="*/ 4 h 4871"/>
                <a:gd name="T78" fmla="*/ 7 w 4359"/>
                <a:gd name="T79" fmla="*/ 4 h 4871"/>
                <a:gd name="T80" fmla="*/ 8 w 4359"/>
                <a:gd name="T81" fmla="*/ 3 h 4871"/>
                <a:gd name="T82" fmla="*/ 9 w 4359"/>
                <a:gd name="T83" fmla="*/ 3 h 4871"/>
                <a:gd name="T84" fmla="*/ 10 w 4359"/>
                <a:gd name="T85" fmla="*/ 2 h 4871"/>
                <a:gd name="T86" fmla="*/ 11 w 4359"/>
                <a:gd name="T87" fmla="*/ 2 h 4871"/>
                <a:gd name="T88" fmla="*/ 12 w 4359"/>
                <a:gd name="T89" fmla="*/ 2 h 4871"/>
                <a:gd name="T90" fmla="*/ 13 w 4359"/>
                <a:gd name="T91" fmla="*/ 1 h 4871"/>
                <a:gd name="T92" fmla="*/ 14 w 4359"/>
                <a:gd name="T93" fmla="*/ 1 h 4871"/>
                <a:gd name="T94" fmla="*/ 15 w 4359"/>
                <a:gd name="T95" fmla="*/ 1 h 4871"/>
                <a:gd name="T96" fmla="*/ 17 w 4359"/>
                <a:gd name="T97" fmla="*/ 1 h 4871"/>
                <a:gd name="T98" fmla="*/ 18 w 4359"/>
                <a:gd name="T99" fmla="*/ 0 h 4871"/>
                <a:gd name="T100" fmla="*/ 19 w 4359"/>
                <a:gd name="T101" fmla="*/ 0 h 4871"/>
                <a:gd name="T102" fmla="*/ 2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1 w 2905"/>
                <a:gd name="T1" fmla="*/ 10 h 3409"/>
                <a:gd name="T2" fmla="*/ 0 w 2905"/>
                <a:gd name="T3" fmla="*/ 10 h 3409"/>
                <a:gd name="T4" fmla="*/ 14 w 2905"/>
                <a:gd name="T5" fmla="*/ 0 h 3409"/>
                <a:gd name="T6" fmla="*/ 13 w 2905"/>
                <a:gd name="T7" fmla="*/ 0 h 3409"/>
                <a:gd name="T8" fmla="*/ 0 w 2905"/>
                <a:gd name="T9" fmla="*/ 10 h 3409"/>
                <a:gd name="T10" fmla="*/ 0 w 2905"/>
                <a:gd name="T11" fmla="*/ 10 h 3409"/>
                <a:gd name="T12" fmla="*/ 0 w 2905"/>
                <a:gd name="T13" fmla="*/ 10 h 3409"/>
                <a:gd name="T14" fmla="*/ 0 w 2905"/>
                <a:gd name="T15" fmla="*/ 10 h 3409"/>
                <a:gd name="T16" fmla="*/ 0 w 2905"/>
                <a:gd name="T17" fmla="*/ 10 h 3409"/>
                <a:gd name="T18" fmla="*/ 1 w 2905"/>
                <a:gd name="T19" fmla="*/ 1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3 w 799"/>
                <a:gd name="T1" fmla="*/ 6 h 2329"/>
                <a:gd name="T2" fmla="*/ 4 w 799"/>
                <a:gd name="T3" fmla="*/ 7 h 2329"/>
                <a:gd name="T4" fmla="*/ 0 w 799"/>
                <a:gd name="T5" fmla="*/ 0 h 2329"/>
                <a:gd name="T6" fmla="*/ 0 w 799"/>
                <a:gd name="T7" fmla="*/ 0 h 2329"/>
                <a:gd name="T8" fmla="*/ 3 w 799"/>
                <a:gd name="T9" fmla="*/ 7 h 2329"/>
                <a:gd name="T10" fmla="*/ 3 w 799"/>
                <a:gd name="T11" fmla="*/ 7 h 2329"/>
                <a:gd name="T12" fmla="*/ 3 w 799"/>
                <a:gd name="T13" fmla="*/ 7 h 2329"/>
                <a:gd name="T14" fmla="*/ 3 w 799"/>
                <a:gd name="T15" fmla="*/ 7 h 2329"/>
                <a:gd name="T16" fmla="*/ 3 w 799"/>
                <a:gd name="T17" fmla="*/ 7 h 2329"/>
                <a:gd name="T18" fmla="*/ 3 w 799"/>
                <a:gd name="T19" fmla="*/ 6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18 w 3980"/>
                <a:gd name="T1" fmla="*/ 0 h 2368"/>
                <a:gd name="T2" fmla="*/ 18 w 3980"/>
                <a:gd name="T3" fmla="*/ 0 h 2368"/>
                <a:gd name="T4" fmla="*/ 0 w 3980"/>
                <a:gd name="T5" fmla="*/ 7 h 2368"/>
                <a:gd name="T6" fmla="*/ 0 w 3980"/>
                <a:gd name="T7" fmla="*/ 7 h 2368"/>
                <a:gd name="T8" fmla="*/ 18 w 3980"/>
                <a:gd name="T9" fmla="*/ 0 h 2368"/>
                <a:gd name="T10" fmla="*/ 18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14 w 3171"/>
                <a:gd name="T1" fmla="*/ 0 h 2138"/>
                <a:gd name="T2" fmla="*/ 14 w 3171"/>
                <a:gd name="T3" fmla="*/ 0 h 2138"/>
                <a:gd name="T4" fmla="*/ 0 w 3171"/>
                <a:gd name="T5" fmla="*/ 6 h 2138"/>
                <a:gd name="T6" fmla="*/ 0 w 3171"/>
                <a:gd name="T7" fmla="*/ 6 h 2138"/>
                <a:gd name="T8" fmla="*/ 15 w 3171"/>
                <a:gd name="T9" fmla="*/ 0 h 2138"/>
                <a:gd name="T10" fmla="*/ 14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10 w 2136"/>
                <a:gd name="T5" fmla="*/ 4 h 1515"/>
                <a:gd name="T6" fmla="*/ 10 w 2136"/>
                <a:gd name="T7" fmla="*/ 4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2 w 446"/>
                <a:gd name="T1" fmla="*/ 8 h 2717"/>
                <a:gd name="T2" fmla="*/ 2 w 446"/>
                <a:gd name="T3" fmla="*/ 8 h 2717"/>
                <a:gd name="T4" fmla="*/ 1 w 446"/>
                <a:gd name="T5" fmla="*/ 0 h 2717"/>
                <a:gd name="T6" fmla="*/ 0 w 446"/>
                <a:gd name="T7" fmla="*/ 0 h 2717"/>
                <a:gd name="T8" fmla="*/ 2 w 446"/>
                <a:gd name="T9" fmla="*/ 8 h 2717"/>
                <a:gd name="T10" fmla="*/ 2 w 446"/>
                <a:gd name="T11" fmla="*/ 8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3 w 1361"/>
                <a:gd name="T1" fmla="*/ 4 h 1317"/>
                <a:gd name="T2" fmla="*/ 3 w 1361"/>
                <a:gd name="T3" fmla="*/ 4 h 1317"/>
                <a:gd name="T4" fmla="*/ 3 w 1361"/>
                <a:gd name="T5" fmla="*/ 4 h 1317"/>
                <a:gd name="T6" fmla="*/ 3 w 1361"/>
                <a:gd name="T7" fmla="*/ 4 h 1317"/>
                <a:gd name="T8" fmla="*/ 3 w 1361"/>
                <a:gd name="T9" fmla="*/ 3 h 1317"/>
                <a:gd name="T10" fmla="*/ 3 w 1361"/>
                <a:gd name="T11" fmla="*/ 3 h 1317"/>
                <a:gd name="T12" fmla="*/ 3 w 1361"/>
                <a:gd name="T13" fmla="*/ 3 h 1317"/>
                <a:gd name="T14" fmla="*/ 3 w 1361"/>
                <a:gd name="T15" fmla="*/ 3 h 1317"/>
                <a:gd name="T16" fmla="*/ 3 w 1361"/>
                <a:gd name="T17" fmla="*/ 3 h 1317"/>
                <a:gd name="T18" fmla="*/ 3 w 1361"/>
                <a:gd name="T19" fmla="*/ 3 h 1317"/>
                <a:gd name="T20" fmla="*/ 3 w 1361"/>
                <a:gd name="T21" fmla="*/ 3 h 1317"/>
                <a:gd name="T22" fmla="*/ 3 w 1361"/>
                <a:gd name="T23" fmla="*/ 3 h 1317"/>
                <a:gd name="T24" fmla="*/ 3 w 1361"/>
                <a:gd name="T25" fmla="*/ 3 h 1317"/>
                <a:gd name="T26" fmla="*/ 3 w 1361"/>
                <a:gd name="T27" fmla="*/ 3 h 1317"/>
                <a:gd name="T28" fmla="*/ 3 w 1361"/>
                <a:gd name="T29" fmla="*/ 3 h 1317"/>
                <a:gd name="T30" fmla="*/ 2 w 1361"/>
                <a:gd name="T31" fmla="*/ 3 h 1317"/>
                <a:gd name="T32" fmla="*/ 2 w 1361"/>
                <a:gd name="T33" fmla="*/ 3 h 1317"/>
                <a:gd name="T34" fmla="*/ 2 w 1361"/>
                <a:gd name="T35" fmla="*/ 2 h 1317"/>
                <a:gd name="T36" fmla="*/ 2 w 1361"/>
                <a:gd name="T37" fmla="*/ 2 h 1317"/>
                <a:gd name="T38" fmla="*/ 2 w 1361"/>
                <a:gd name="T39" fmla="*/ 2 h 1317"/>
                <a:gd name="T40" fmla="*/ 2 w 1361"/>
                <a:gd name="T41" fmla="*/ 2 h 1317"/>
                <a:gd name="T42" fmla="*/ 2 w 1361"/>
                <a:gd name="T43" fmla="*/ 2 h 1317"/>
                <a:gd name="T44" fmla="*/ 2 w 1361"/>
                <a:gd name="T45" fmla="*/ 2 h 1317"/>
                <a:gd name="T46" fmla="*/ 2 w 1361"/>
                <a:gd name="T47" fmla="*/ 2 h 1317"/>
                <a:gd name="T48" fmla="*/ 2 w 1361"/>
                <a:gd name="T49" fmla="*/ 2 h 1317"/>
                <a:gd name="T50" fmla="*/ 2 w 1361"/>
                <a:gd name="T51" fmla="*/ 2 h 1317"/>
                <a:gd name="T52" fmla="*/ 2 w 1361"/>
                <a:gd name="T53" fmla="*/ 2 h 1317"/>
                <a:gd name="T54" fmla="*/ 2 w 1361"/>
                <a:gd name="T55" fmla="*/ 2 h 1317"/>
                <a:gd name="T56" fmla="*/ 2 w 1361"/>
                <a:gd name="T57" fmla="*/ 2 h 1317"/>
                <a:gd name="T58" fmla="*/ 1 w 1361"/>
                <a:gd name="T59" fmla="*/ 2 h 1317"/>
                <a:gd name="T60" fmla="*/ 1 w 1361"/>
                <a:gd name="T61" fmla="*/ 2 h 1317"/>
                <a:gd name="T62" fmla="*/ 1 w 1361"/>
                <a:gd name="T63" fmla="*/ 2 h 1317"/>
                <a:gd name="T64" fmla="*/ 1 w 1361"/>
                <a:gd name="T65" fmla="*/ 1 h 1317"/>
                <a:gd name="T66" fmla="*/ 1 w 1361"/>
                <a:gd name="T67" fmla="*/ 1 h 1317"/>
                <a:gd name="T68" fmla="*/ 1 w 1361"/>
                <a:gd name="T69" fmla="*/ 1 h 1317"/>
                <a:gd name="T70" fmla="*/ 1 w 1361"/>
                <a:gd name="T71" fmla="*/ 1 h 1317"/>
                <a:gd name="T72" fmla="*/ 1 w 1361"/>
                <a:gd name="T73" fmla="*/ 1 h 1317"/>
                <a:gd name="T74" fmla="*/ 1 w 1361"/>
                <a:gd name="T75" fmla="*/ 1 h 1317"/>
                <a:gd name="T76" fmla="*/ 1 w 1361"/>
                <a:gd name="T77" fmla="*/ 1 h 1317"/>
                <a:gd name="T78" fmla="*/ 1 w 1361"/>
                <a:gd name="T79" fmla="*/ 1 h 1317"/>
                <a:gd name="T80" fmla="*/ 0 w 1361"/>
                <a:gd name="T81" fmla="*/ 1 h 1317"/>
                <a:gd name="T82" fmla="*/ 0 w 1361"/>
                <a:gd name="T83" fmla="*/ 1 h 1317"/>
                <a:gd name="T84" fmla="*/ 0 w 1361"/>
                <a:gd name="T85" fmla="*/ 1 h 1317"/>
                <a:gd name="T86" fmla="*/ 6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11 h 3780"/>
                <a:gd name="T2" fmla="*/ 1 w 4749"/>
                <a:gd name="T3" fmla="*/ 11 h 3780"/>
                <a:gd name="T4" fmla="*/ 22 w 4749"/>
                <a:gd name="T5" fmla="*/ 0 h 3780"/>
                <a:gd name="T6" fmla="*/ 22 w 4749"/>
                <a:gd name="T7" fmla="*/ 0 h 3780"/>
                <a:gd name="T8" fmla="*/ 0 w 4749"/>
                <a:gd name="T9" fmla="*/ 11 h 3780"/>
                <a:gd name="T10" fmla="*/ 0 w 4749"/>
                <a:gd name="T11" fmla="*/ 11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2593975" y="4076700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6954838" y="1233488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j-lt"/>
              </a:rPr>
              <a:t>[Lowe, SIFT, 1999]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Available at a web site near you…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 smtClean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describe the </a:t>
            </a:r>
            <a:r>
              <a:rPr lang="en-US" dirty="0" err="1" smtClean="0"/>
              <a:t>keypoint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for local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patch (plain intensities or gradient-based features)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3200"/>
            <a:ext cx="7980356" cy="35420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43200" y="2373868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patch-based matching for stereo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67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Local </a:t>
            </a:r>
            <a:r>
              <a:rPr lang="en-US" sz="3200" dirty="0" smtClean="0"/>
              <a:t>descriptors for matching different views/times</a:t>
            </a:r>
            <a:endParaRPr lang="de-CH" sz="3200" dirty="0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51355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 to expected deformation</a:t>
            </a:r>
            <a:endParaRPr lang="en-US" dirty="0" smtClean="0"/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Efficient to compute</a:t>
            </a:r>
            <a:endParaRPr lang="en-US" dirty="0" smtClean="0"/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Color rarely used</a:t>
            </a:r>
            <a:endParaRPr lang="de-CH" dirty="0" smtClean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mtClean="0"/>
              <a:t>Local Descriptors: SIFT Descriptor</a:t>
            </a:r>
            <a:endParaRPr lang="en-US" smtClean="0"/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 l="55711" t="31006" r="13577" b="31004"/>
          <a:stretch>
            <a:fillRect/>
          </a:stretch>
        </p:blipFill>
        <p:spPr bwMode="auto">
          <a:xfrm>
            <a:off x="684213" y="1700213"/>
            <a:ext cx="3744912" cy="2832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312988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[Lowe, ICCV 1999]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 rot="-730108">
            <a:off x="2987675" y="3284538"/>
            <a:ext cx="182563" cy="182562"/>
          </a:xfrm>
          <a:prstGeom prst="rect">
            <a:avLst/>
          </a:prstGeom>
          <a:noFill/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sp>
        <p:nvSpPr>
          <p:cNvPr id="61447" name="Line 9"/>
          <p:cNvSpPr>
            <a:spLocks noChangeShapeType="1"/>
          </p:cNvSpPr>
          <p:nvPr/>
        </p:nvSpPr>
        <p:spPr bwMode="auto">
          <a:xfrm>
            <a:off x="3024188" y="3500438"/>
            <a:ext cx="1835150" cy="288925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2951163" y="2457450"/>
            <a:ext cx="1944687" cy="82708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16425" name="Text Box 11"/>
          <p:cNvSpPr txBox="1">
            <a:spLocks noChangeArrowheads="1"/>
          </p:cNvSpPr>
          <p:nvPr/>
        </p:nvSpPr>
        <p:spPr bwMode="auto">
          <a:xfrm>
            <a:off x="4645025" y="4414838"/>
            <a:ext cx="4198938" cy="2187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100" b="1" kern="0" dirty="0">
                <a:latin typeface="Arial" pitchFamily="34" charset="0"/>
              </a:rPr>
              <a:t>Histogram of oriented gradients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dirty="0">
                <a:latin typeface="Arial" pitchFamily="34" charset="0"/>
              </a:rPr>
              <a:t>  Captures important texture </a:t>
            </a:r>
            <a:br>
              <a:rPr lang="en-US" sz="2100" b="1" dirty="0">
                <a:latin typeface="Arial" pitchFamily="34" charset="0"/>
              </a:rPr>
            </a:br>
            <a:r>
              <a:rPr lang="en-US" sz="2100" b="1" dirty="0">
                <a:latin typeface="Arial" pitchFamily="34" charset="0"/>
              </a:rPr>
              <a:t>   information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kern="0" dirty="0">
                <a:latin typeface="Arial" pitchFamily="34" charset="0"/>
              </a:rPr>
              <a:t>  Robust to small translations /</a:t>
            </a:r>
            <a:br>
              <a:rPr lang="en-US" sz="2100" b="1" kern="0" dirty="0">
                <a:latin typeface="Arial" pitchFamily="34" charset="0"/>
              </a:rPr>
            </a:br>
            <a:r>
              <a:rPr lang="en-US" sz="2100" b="1" kern="0" dirty="0">
                <a:latin typeface="Arial" pitchFamily="34" charset="0"/>
              </a:rPr>
              <a:t>   affine deformations</a:t>
            </a:r>
          </a:p>
        </p:txBody>
      </p:sp>
      <p:sp>
        <p:nvSpPr>
          <p:cNvPr id="6145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Single-view 3D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Technically impossible to go from 2D to 3D, but we can do it with simplifying models</a:t>
            </a:r>
          </a:p>
          <a:p>
            <a:pPr lvl="1"/>
            <a:r>
              <a:rPr lang="en-US" dirty="0" smtClean="0"/>
              <a:t>Need some interaction or recognition algorithms</a:t>
            </a:r>
          </a:p>
          <a:p>
            <a:pPr lvl="1"/>
            <a:r>
              <a:rPr lang="en-US" dirty="0" smtClean="0"/>
              <a:t>Uses basic VP tricks and projective geometry</a:t>
            </a:r>
            <a:endParaRPr lang="en-US" dirty="0"/>
          </a:p>
        </p:txBody>
      </p:sp>
      <p:pic>
        <p:nvPicPr>
          <p:cNvPr id="4" name="Picture 6" descr="scenery15_view2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62400"/>
            <a:ext cx="4191000" cy="2222500"/>
          </a:xfrm>
          <a:prstGeom prst="rect">
            <a:avLst/>
          </a:prstGeom>
          <a:noFill/>
        </p:spPr>
      </p:pic>
      <p:pic>
        <p:nvPicPr>
          <p:cNvPr id="5" name="Picture 4" descr="scenery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3124200" cy="2060575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3886200" y="4876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Details of Lowe’s SIFT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Run </a:t>
            </a:r>
            <a:r>
              <a:rPr lang="en-US" dirty="0" err="1" smtClean="0"/>
              <a:t>DoG</a:t>
            </a:r>
            <a:r>
              <a:rPr lang="en-US" dirty="0" smtClean="0"/>
              <a:t> detector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Find maxima in location/scale space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Remove edge points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Find all major orientations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orientations into 36 bin histogram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gradient magnitude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distance to center (Gaussian-weighted mean)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Return orientations within 0.8 of peak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Use parabola for better orientation fit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For each (</a:t>
            </a:r>
            <a:r>
              <a:rPr lang="en-US" dirty="0" err="1" smtClean="0"/>
              <a:t>x,y,scale,orientation</a:t>
            </a:r>
            <a:r>
              <a:rPr lang="en-US" dirty="0" smtClean="0"/>
              <a:t>), create descriptor: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Sample 16x16 gradient mag. and rel. orientation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4x4 samples into 4x4 histograms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Threshold values to max of 0.2, divide by L2 norm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Final descriptor: 4x4x8 normalized histograms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295400"/>
            <a:ext cx="1819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981200"/>
            <a:ext cx="1590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Descriptors: SURF</a:t>
            </a:r>
            <a:endParaRPr lang="de-CH" smtClean="0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3286125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Efficient computation by 2D box filters &amp; integral images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  <a:sym typeface="Symbol" pitchFamily="18" charset="2"/>
              </a:rPr>
              <a:t> </a:t>
            </a:r>
            <a:r>
              <a:rPr kumimoji="1" lang="en-US" b="1" kern="0" dirty="0">
                <a:latin typeface="+mn-lt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063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Feature extraction @ 200Hz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</a:rPr>
              <a:t>(detector + descriptor, 640×480 </a:t>
            </a:r>
            <a:r>
              <a:rPr kumimoji="1" lang="en-US" b="1" kern="0" dirty="0" err="1">
                <a:latin typeface="+mn-lt"/>
              </a:rPr>
              <a:t>img</a:t>
            </a:r>
            <a:r>
              <a:rPr kumimoji="1" lang="en-US" b="1" kern="0" dirty="0"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latin typeface="Arial" pitchFamily="34" charset="0"/>
              </a:rPr>
              <a:t>http://www.vision.ee.ethz.ch/~surf</a:t>
            </a:r>
            <a:endParaRPr kumimoji="1" lang="en-US" b="1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use when?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Detectors</a:t>
            </a:r>
          </a:p>
          <a:p>
            <a:r>
              <a:rPr lang="en-US" sz="2800" dirty="0" smtClean="0"/>
              <a:t>Harris gives very precise localization but doesn’t predict scale</a:t>
            </a:r>
          </a:p>
          <a:p>
            <a:pPr lvl="1"/>
            <a:r>
              <a:rPr lang="en-US" sz="2400" dirty="0" smtClean="0"/>
              <a:t>Good for some tracking applications</a:t>
            </a:r>
          </a:p>
          <a:p>
            <a:r>
              <a:rPr lang="en-US" sz="2800" dirty="0" smtClean="0"/>
              <a:t>DOG (difference of Gaussian) provides ok localization and scale</a:t>
            </a:r>
          </a:p>
          <a:p>
            <a:pPr lvl="1"/>
            <a:r>
              <a:rPr lang="en-US" sz="2400" dirty="0" smtClean="0"/>
              <a:t>Good for multi-scale or long-range matching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Descriptors</a:t>
            </a:r>
          </a:p>
          <a:p>
            <a:r>
              <a:rPr lang="en-US" sz="2800" dirty="0" smtClean="0"/>
              <a:t>Intensity patch: suitable for precise local search</a:t>
            </a:r>
          </a:p>
          <a:p>
            <a:r>
              <a:rPr lang="en-US" sz="2800" dirty="0" smtClean="0"/>
              <a:t>SIFT</a:t>
            </a:r>
            <a:r>
              <a:rPr lang="en-US" sz="2800" dirty="0" smtClean="0"/>
              <a:t>: good </a:t>
            </a:r>
            <a:r>
              <a:rPr lang="en-US" sz="2800" dirty="0" smtClean="0"/>
              <a:t>for long-range matching, general descriptor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SIFT: spatial histograms of gradient orientation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Panoramic Stitching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276600" y="3962400"/>
            <a:ext cx="2667000" cy="1524000"/>
            <a:chOff x="2064" y="2736"/>
            <a:chExt cx="1680" cy="96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6200" y="3962400"/>
            <a:ext cx="9067800" cy="1524000"/>
            <a:chOff x="48" y="2736"/>
            <a:chExt cx="5712" cy="960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 rot="1825181">
            <a:off x="3667125" y="4057650"/>
            <a:ext cx="2667000" cy="1524000"/>
            <a:chOff x="2064" y="2736"/>
            <a:chExt cx="1680" cy="960"/>
          </a:xfrm>
        </p:grpSpPr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895600" y="5791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4343400" y="5562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46"/>
          <p:cNvGrpSpPr>
            <a:grpSpLocks/>
          </p:cNvGrpSpPr>
          <p:nvPr/>
        </p:nvGrpSpPr>
        <p:grpSpPr bwMode="auto">
          <a:xfrm>
            <a:off x="4610100" y="3910013"/>
            <a:ext cx="2862263" cy="1566862"/>
            <a:chOff x="2904" y="2703"/>
            <a:chExt cx="1803" cy="987"/>
          </a:xfrm>
        </p:grpSpPr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45"/>
          <p:cNvGrpSpPr>
            <a:grpSpLocks/>
          </p:cNvGrpSpPr>
          <p:nvPr/>
        </p:nvGrpSpPr>
        <p:grpSpPr bwMode="auto">
          <a:xfrm>
            <a:off x="4600575" y="3905250"/>
            <a:ext cx="947738" cy="1581150"/>
            <a:chOff x="2898" y="2700"/>
            <a:chExt cx="597" cy="996"/>
          </a:xfrm>
        </p:grpSpPr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" name="Picture 40" descr="small-P10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1" descr="small-P1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95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val 50"/>
          <p:cNvSpPr>
            <a:spLocks noChangeAspect="1" noChangeArrowheads="1"/>
          </p:cNvSpPr>
          <p:nvPr/>
        </p:nvSpPr>
        <p:spPr bwMode="auto">
          <a:xfrm>
            <a:off x="7543800" y="1638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Group 53"/>
          <p:cNvGrpSpPr>
            <a:grpSpLocks/>
          </p:cNvGrpSpPr>
          <p:nvPr/>
        </p:nvGrpSpPr>
        <p:grpSpPr bwMode="auto">
          <a:xfrm>
            <a:off x="3124200" y="2457450"/>
            <a:ext cx="2547938" cy="209550"/>
            <a:chOff x="1968" y="1788"/>
            <a:chExt cx="1605" cy="132"/>
          </a:xfrm>
        </p:grpSpPr>
        <p:sp>
          <p:nvSpPr>
            <p:cNvPr id="34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5486400" y="4038600"/>
            <a:ext cx="1885950" cy="581025"/>
            <a:chOff x="3456" y="2784"/>
            <a:chExt cx="1188" cy="366"/>
          </a:xfrm>
        </p:grpSpPr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Lens, aperture, focal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Aperture size and focal length control amount of exposure needed, depth of field, field of view</a:t>
            </a:r>
            <a:endParaRPr lang="en-US" sz="2800" dirty="0"/>
          </a:p>
        </p:txBody>
      </p:sp>
      <p:pic>
        <p:nvPicPr>
          <p:cNvPr id="75" name="Picture 10" descr="At f/32, the background is distracting.">
            <a:hlinkClick r:id="rId2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8288" y="4876800"/>
            <a:ext cx="242135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2" descr="At f/5.6, the flowers are isolated from the background.">
            <a:hlinkClick r:id="rId4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7488" y="4876800"/>
            <a:ext cx="242135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5" descr="lens_term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0647" y="2286000"/>
            <a:ext cx="4493794" cy="24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Box 77"/>
          <p:cNvSpPr txBox="1"/>
          <p:nvPr/>
        </p:nvSpPr>
        <p:spPr>
          <a:xfrm>
            <a:off x="81439" y="6488668"/>
            <a:ext cx="835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explanation: </a:t>
            </a:r>
            <a:r>
              <a:rPr lang="en-US" dirty="0">
                <a:hlinkClick r:id="rId7"/>
              </a:rPr>
              <a:t>http://www.cambridgeincolour.com/tutorials/depth-of-field.htm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010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Capturing light with a mirrored sphere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419600"/>
            <a:ext cx="1676400" cy="164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495550" y="1876425"/>
            <a:ext cx="3362325" cy="723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095500" y="1190625"/>
            <a:ext cx="247650" cy="1019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542925" y="1571625"/>
            <a:ext cx="1123950" cy="752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324100" y="2847975"/>
            <a:ext cx="657225" cy="514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41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</a:t>
            </a:r>
            <a:r>
              <a:rPr lang="en-US" dirty="0" smtClean="0"/>
              <a:t>photography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5306" y="5122653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306" y="3558562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573" y="3200400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745" y="4191000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54" y="5498068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6306" y="34240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9979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980" y="53340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0523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0767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134100" y="3771900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172200" y="3429000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562600" y="32004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70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9975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253041" y="2871159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002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002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550150" y="2819400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6294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6294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66294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21794</TotalTime>
  <Words>1602</Words>
  <Application>Microsoft Office PowerPoint</Application>
  <PresentationFormat>On-screen Show (4:3)</PresentationFormat>
  <Paragraphs>394</Paragraphs>
  <Slides>55</Slides>
  <Notes>21</Notes>
  <HiddenSlides>3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</vt:lpstr>
      <vt:lpstr>AvantGarde Bk BT</vt:lpstr>
      <vt:lpstr>Calibri</vt:lpstr>
      <vt:lpstr>Courier New</vt:lpstr>
      <vt:lpstr>Symbol</vt:lpstr>
      <vt:lpstr>Tahoma</vt:lpstr>
      <vt:lpstr>Times New Roman</vt:lpstr>
      <vt:lpstr>Wingdings</vt:lpstr>
      <vt:lpstr>Lecture1 - Introduction - CP Fall 2010</vt:lpstr>
      <vt:lpstr>Custom Design</vt:lpstr>
      <vt:lpstr>Equation</vt:lpstr>
      <vt:lpstr>Photo Editor Photo</vt:lpstr>
      <vt:lpstr>Microsoft Equation 3.0</vt:lpstr>
      <vt:lpstr>Interest Points</vt:lpstr>
      <vt:lpstr>Today’s class</vt:lpstr>
      <vt:lpstr>Pinhole camera model</vt:lpstr>
      <vt:lpstr>Vanishing points and metrology</vt:lpstr>
      <vt:lpstr>Single-view 3D Reconstruction</vt:lpstr>
      <vt:lpstr>Lens, aperture, focal length</vt:lpstr>
      <vt:lpstr>Capturing light with a mirrored sphere</vt:lpstr>
      <vt:lpstr>One small snag</vt:lpstr>
      <vt:lpstr>Key ideas for Image-based Lighting</vt:lpstr>
      <vt:lpstr>Key ideas for Image-based Lighting</vt:lpstr>
      <vt:lpstr>Next section of topics</vt:lpstr>
      <vt:lpstr>How can we align two pictures?</vt:lpstr>
      <vt:lpstr>How can we align two pictures?</vt:lpstr>
      <vt:lpstr>Today: Keypoint Matching</vt:lpstr>
      <vt:lpstr>Main challenges</vt:lpstr>
      <vt:lpstr>Question</vt:lpstr>
      <vt:lpstr>Goals for Keypoints</vt:lpstr>
      <vt:lpstr>Key trade-offs</vt:lpstr>
      <vt:lpstr>Keypoint localization</vt:lpstr>
      <vt:lpstr>Keypoint localization</vt:lpstr>
      <vt:lpstr>Choosing interest points</vt:lpstr>
      <vt:lpstr>Choosing interest points</vt:lpstr>
      <vt:lpstr>Choosing interest points</vt:lpstr>
      <vt:lpstr>Which patches are easier to match?</vt:lpstr>
      <vt:lpstr>Choosing interest points</vt:lpstr>
      <vt:lpstr>Many Existing Detectors Available</vt:lpstr>
      <vt:lpstr>Harris Detector [Harris88]</vt:lpstr>
      <vt:lpstr>Harris Detector [Harris88]</vt:lpstr>
      <vt:lpstr>Matlab code for Harris Detector</vt:lpstr>
      <vt:lpstr>Harris Detector – Responses [Harris88]</vt:lpstr>
      <vt:lpstr>Harris Detector – Responses [Harris88]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What Is A Useful Signature Function?</vt:lpstr>
      <vt:lpstr>Difference-of-Gaussian (DoG)</vt:lpstr>
      <vt:lpstr>DoG – Efficient Computation</vt:lpstr>
      <vt:lpstr>Results: Lowe’s DoG</vt:lpstr>
      <vt:lpstr>Orientation Normalization</vt:lpstr>
      <vt:lpstr>Available at a web site near you…</vt:lpstr>
      <vt:lpstr>How do we describe the keypoint?</vt:lpstr>
      <vt:lpstr>Descriptors for local matching</vt:lpstr>
      <vt:lpstr>Local descriptors for matching different views/times</vt:lpstr>
      <vt:lpstr>Local Descriptors: SIFT Descriptor</vt:lpstr>
      <vt:lpstr>Details of Lowe’s SIFT algorithm</vt:lpstr>
      <vt:lpstr>Matching SIFT Descriptors</vt:lpstr>
      <vt:lpstr>Local Descriptors: SURF</vt:lpstr>
      <vt:lpstr>What to use when?</vt:lpstr>
      <vt:lpstr>Things to remember</vt:lpstr>
      <vt:lpstr>Next time: Panoramic Stitching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77</cp:revision>
  <dcterms:created xsi:type="dcterms:W3CDTF">2010-08-30T03:58:01Z</dcterms:created>
  <dcterms:modified xsi:type="dcterms:W3CDTF">2014-10-22T22:46:40Z</dcterms:modified>
</cp:coreProperties>
</file>