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428" r:id="rId3"/>
    <p:sldId id="429" r:id="rId4"/>
    <p:sldId id="430" r:id="rId5"/>
    <p:sldId id="431" r:id="rId6"/>
    <p:sldId id="432" r:id="rId7"/>
    <p:sldId id="416" r:id="rId8"/>
    <p:sldId id="325" r:id="rId9"/>
    <p:sldId id="326" r:id="rId10"/>
    <p:sldId id="327" r:id="rId11"/>
    <p:sldId id="329" r:id="rId12"/>
    <p:sldId id="328" r:id="rId13"/>
    <p:sldId id="258" r:id="rId14"/>
    <p:sldId id="315" r:id="rId15"/>
    <p:sldId id="418" r:id="rId16"/>
    <p:sldId id="419" r:id="rId17"/>
    <p:sldId id="374" r:id="rId18"/>
    <p:sldId id="434" r:id="rId19"/>
    <p:sldId id="330" r:id="rId20"/>
    <p:sldId id="331" r:id="rId21"/>
    <p:sldId id="267" r:id="rId22"/>
    <p:sldId id="375" r:id="rId23"/>
    <p:sldId id="268" r:id="rId24"/>
    <p:sldId id="269" r:id="rId25"/>
    <p:sldId id="332" r:id="rId26"/>
    <p:sldId id="333" r:id="rId27"/>
    <p:sldId id="423" r:id="rId28"/>
    <p:sldId id="424" r:id="rId29"/>
    <p:sldId id="425" r:id="rId30"/>
    <p:sldId id="426" r:id="rId31"/>
    <p:sldId id="427" r:id="rId32"/>
    <p:sldId id="334" r:id="rId33"/>
    <p:sldId id="335" r:id="rId34"/>
    <p:sldId id="376" r:id="rId35"/>
    <p:sldId id="377" r:id="rId36"/>
    <p:sldId id="270" r:id="rId37"/>
    <p:sldId id="271" r:id="rId38"/>
    <p:sldId id="433" r:id="rId39"/>
    <p:sldId id="288" r:id="rId40"/>
    <p:sldId id="289" r:id="rId41"/>
    <p:sldId id="290" r:id="rId42"/>
    <p:sldId id="284" r:id="rId43"/>
    <p:sldId id="285" r:id="rId44"/>
    <p:sldId id="379" r:id="rId45"/>
    <p:sldId id="380" r:id="rId46"/>
    <p:sldId id="378" r:id="rId47"/>
    <p:sldId id="381" r:id="rId48"/>
    <p:sldId id="421" r:id="rId49"/>
    <p:sldId id="413" r:id="rId50"/>
    <p:sldId id="420" r:id="rId51"/>
    <p:sldId id="414" r:id="rId52"/>
    <p:sldId id="422" r:id="rId53"/>
    <p:sldId id="364" r:id="rId54"/>
    <p:sldId id="365" r:id="rId55"/>
    <p:sldId id="391" r:id="rId56"/>
    <p:sldId id="392" r:id="rId57"/>
    <p:sldId id="393" r:id="rId58"/>
    <p:sldId id="394" r:id="rId59"/>
    <p:sldId id="395" r:id="rId60"/>
    <p:sldId id="396" r:id="rId61"/>
    <p:sldId id="397" r:id="rId62"/>
    <p:sldId id="398" r:id="rId63"/>
    <p:sldId id="399" r:id="rId64"/>
    <p:sldId id="400" r:id="rId65"/>
    <p:sldId id="401" r:id="rId66"/>
    <p:sldId id="407" r:id="rId67"/>
    <p:sldId id="402" r:id="rId68"/>
    <p:sldId id="403" r:id="rId69"/>
    <p:sldId id="404" r:id="rId70"/>
    <p:sldId id="405" r:id="rId71"/>
    <p:sldId id="406" r:id="rId72"/>
    <p:sldId id="411" r:id="rId73"/>
    <p:sldId id="307" r:id="rId74"/>
    <p:sldId id="410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3" autoAdjust="0"/>
    <p:restoredTop sz="85216" autoAdjust="0"/>
  </p:normalViewPr>
  <p:slideViewPr>
    <p:cSldViewPr>
      <p:cViewPr>
        <p:scale>
          <a:sx n="100" d="100"/>
          <a:sy n="100" d="100"/>
        </p:scale>
        <p:origin x="658" y="10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53C22-3042-421F-ACF4-15FD77195CB0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04AE9-24D8-40DA-9A80-07F23C3B0B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2D1BDE-FD26-4E29-B224-321F3D573C8E}" type="slidenum">
              <a:rPr lang="en-US"/>
              <a:pPr/>
              <a:t>21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2D1BDE-FD26-4E29-B224-321F3D573C8E}" type="slidenum">
              <a:rPr lang="en-US"/>
              <a:pPr/>
              <a:t>22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ray example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Explanation</a:t>
            </a:r>
            <a:r>
              <a:rPr lang="en-US" baseline="0" dirty="0" smtClean="0"/>
              <a:t> with user initialization + pixel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04AE9-24D8-40DA-9A80-07F23C3B0B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Wouldn’t it be nice to interact with a picture as if it were a 3D</a:t>
            </a:r>
            <a:r>
              <a:rPr lang="en-US" baseline="0" dirty="0" smtClean="0"/>
              <a:t> scene?</a:t>
            </a:r>
          </a:p>
          <a:p>
            <a:r>
              <a:rPr lang="en-US" baseline="0" dirty="0" smtClean="0"/>
              <a:t>You could insert objects into the photo with proper perspective and lighting,</a:t>
            </a:r>
          </a:p>
          <a:p>
            <a:r>
              <a:rPr lang="en-US" baseline="0" dirty="0" smtClean="0"/>
              <a:t>or place objects realistically on surfaces.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4E31F-2639-684D-ADFA-C37AF6F473C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A065-02FB-458A-8291-A22A2A200FDB}" type="datetimeFigureOut">
              <a:rPr lang="en-US" smtClean="0"/>
              <a:pPr/>
              <a:t>10/22/2013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43262-A870-42BE-8098-69CAE7CFE4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video" Target="file://localhost/Volumes/Macintosh%20HD/Users/kevin/Dropbox/Public/Slides/sa11_fig/Results/pooltable.mov" TargetMode="External"/><Relationship Id="rId1" Type="http://schemas.microsoft.com/office/2007/relationships/media" Target="file://localhost/Volumes/Macintosh%20HD/Users/kevin/Dropbox/Public/Slides/sa11_fig/Results/pooltable.mov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emf"/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emf"/><Relationship Id="rId5" Type="http://schemas.openxmlformats.org/officeDocument/2006/relationships/image" Target="../media/image52.emf"/><Relationship Id="rId15" Type="http://schemas.openxmlformats.org/officeDocument/2006/relationships/image" Target="../media/image61.em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emf"/><Relationship Id="rId14" Type="http://schemas.openxmlformats.org/officeDocument/2006/relationships/image" Target="../media/image6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meo.com/2896254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The image as a virtual stage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1447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Computational Photography</a:t>
            </a:r>
          </a:p>
          <a:p>
            <a:r>
              <a:rPr lang="en-US" sz="2000" dirty="0" smtClean="0"/>
              <a:t>Fall 2013</a:t>
            </a:r>
          </a:p>
          <a:p>
            <a:r>
              <a:rPr lang="en-US" sz="2000" dirty="0" smtClean="0"/>
              <a:t>Kevin </a:t>
            </a:r>
            <a:r>
              <a:rPr lang="en-US" sz="2000" dirty="0" err="1" smtClean="0"/>
              <a:t>Karsch</a:t>
            </a:r>
            <a:endParaRPr lang="en-US" sz="2000" dirty="0"/>
          </a:p>
        </p:txBody>
      </p:sp>
      <p:pic>
        <p:nvPicPr>
          <p:cNvPr id="5" name="Picture 4" descr="compos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701800"/>
            <a:ext cx="5448300" cy="363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228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10/22/13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…into this</a:t>
            </a:r>
            <a:endParaRPr lang="en-US" dirty="0"/>
          </a:p>
        </p:txBody>
      </p:sp>
      <p:pic>
        <p:nvPicPr>
          <p:cNvPr id="4" name="Picture 3" descr="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239000" cy="480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Or, remove this</a:t>
            </a:r>
            <a:endParaRPr lang="en-US" dirty="0"/>
          </a:p>
        </p:txBody>
      </p:sp>
      <p:pic>
        <p:nvPicPr>
          <p:cNvPr id="114690" name="Picture 2" descr="C:\Users\kevin\Documents\My Dropbox\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400800" cy="48006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905000" y="2743200"/>
            <a:ext cx="8382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Or, remove this</a:t>
            </a:r>
            <a:endParaRPr lang="en-US" dirty="0"/>
          </a:p>
        </p:txBody>
      </p:sp>
      <p:pic>
        <p:nvPicPr>
          <p:cNvPr id="114691" name="Picture 3" descr="C:\Users\kevin\Documents\My Dropbox\s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1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a single image, we want to seamlessly insert objects into and delete objects from an image while automatically handling perspective, occlusion, collision, and lighting.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for…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 planning/redecoration</a:t>
            </a:r>
          </a:p>
          <a:p>
            <a:r>
              <a:rPr lang="en-US" dirty="0" smtClean="0"/>
              <a:t>Movies (visual effects)</a:t>
            </a:r>
          </a:p>
          <a:p>
            <a:r>
              <a:rPr lang="en-US" dirty="0" smtClean="0"/>
              <a:t>Video games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Tedious with current modeling tools</a:t>
            </a:r>
          </a:p>
          <a:p>
            <a:pPr lvl="1"/>
            <a:r>
              <a:rPr lang="en-US" dirty="0" smtClean="0"/>
              <a:t>Blender, Photoshop, etc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Alternatives require scene measurements and/or multiple photographs</a:t>
            </a:r>
          </a:p>
          <a:p>
            <a:endParaRPr lang="en-US" dirty="0"/>
          </a:p>
        </p:txBody>
      </p:sp>
      <p:pic>
        <p:nvPicPr>
          <p:cNvPr id="4" name="Picture 3" descr="insidedoctor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2209800"/>
            <a:ext cx="4140200" cy="2933415"/>
          </a:xfrm>
          <a:prstGeom prst="rect">
            <a:avLst/>
          </a:prstGeom>
        </p:spPr>
      </p:pic>
      <p:pic>
        <p:nvPicPr>
          <p:cNvPr id="5" name="Picture 4" descr="microsoftpo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95600"/>
            <a:ext cx="4476575" cy="2126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r>
              <a:rPr lang="en-US" dirty="0" smtClean="0"/>
              <a:t>A 3D representation of the scene</a:t>
            </a:r>
          </a:p>
          <a:p>
            <a:pPr lvl="1"/>
            <a:r>
              <a:rPr lang="en-US" dirty="0" smtClean="0"/>
              <a:t>Camera parameters (focal length, positioning, etc)</a:t>
            </a:r>
          </a:p>
          <a:p>
            <a:pPr lvl="1"/>
            <a:r>
              <a:rPr lang="en-US" dirty="0" smtClean="0"/>
              <a:t>Scene geometry</a:t>
            </a:r>
          </a:p>
          <a:p>
            <a:pPr lvl="1"/>
            <a:r>
              <a:rPr lang="en-US" dirty="0" smtClean="0"/>
              <a:t>Light positions and intensities</a:t>
            </a:r>
          </a:p>
          <a:p>
            <a:r>
              <a:rPr lang="en-US" dirty="0" smtClean="0"/>
              <a:t>Which requires</a:t>
            </a:r>
          </a:p>
          <a:p>
            <a:pPr lvl="1"/>
            <a:r>
              <a:rPr lang="en-US" dirty="0" smtClean="0"/>
              <a:t>Projective geometry (vanishing pts, </a:t>
            </a:r>
            <a:r>
              <a:rPr lang="en-US" dirty="0" err="1" smtClean="0"/>
              <a:t>homographies</a:t>
            </a:r>
            <a:r>
              <a:rPr lang="en-US" dirty="0" smtClean="0"/>
              <a:t>, etc) [Camera, geometry]</a:t>
            </a:r>
          </a:p>
          <a:p>
            <a:pPr lvl="1"/>
            <a:r>
              <a:rPr lang="en-US" dirty="0" smtClean="0"/>
              <a:t>Segmentation [Geometry]</a:t>
            </a:r>
          </a:p>
          <a:p>
            <a:pPr lvl="1"/>
            <a:r>
              <a:rPr lang="en-US" dirty="0" smtClean="0"/>
              <a:t>Numerical optimization [Lights]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601885" y="237066"/>
            <a:ext cx="4447292" cy="30292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ori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550" y="325966"/>
            <a:ext cx="4311650" cy="287443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126901" y="3279018"/>
            <a:ext cx="4447292" cy="3389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/>
          <p:cNvSpPr/>
          <p:nvPr/>
        </p:nvSpPr>
        <p:spPr>
          <a:xfrm>
            <a:off x="4601885" y="3276599"/>
            <a:ext cx="4447292" cy="33890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29193" y="237066"/>
            <a:ext cx="4447292" cy="302925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 descr="orig.ba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686" y="3355218"/>
            <a:ext cx="4313514" cy="323513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omposit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4550" y="325966"/>
            <a:ext cx="4311650" cy="287443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ori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93" y="330200"/>
            <a:ext cx="4305300" cy="2870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composit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93" y="330200"/>
            <a:ext cx="4305300" cy="2870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orig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437" y="3355218"/>
            <a:ext cx="4312255" cy="323419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composit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37" y="3355218"/>
            <a:ext cx="4312255" cy="323419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ooltabl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4550" y="3355671"/>
            <a:ext cx="4311650" cy="323373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3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Inserting objects</a:t>
            </a:r>
          </a:p>
          <a:p>
            <a:pPr lvl="1"/>
            <a:r>
              <a:rPr lang="en-US" dirty="0" smtClean="0"/>
              <a:t>Perspective</a:t>
            </a:r>
          </a:p>
          <a:p>
            <a:pPr lvl="1"/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Relighting</a:t>
            </a:r>
          </a:p>
          <a:p>
            <a:r>
              <a:rPr lang="en-US" dirty="0" smtClean="0"/>
              <a:t>Recap</a:t>
            </a:r>
          </a:p>
          <a:p>
            <a:r>
              <a:rPr lang="en-US" dirty="0" smtClean="0"/>
              <a:t>Unsolved problems</a:t>
            </a:r>
          </a:p>
        </p:txBody>
      </p:sp>
    </p:spTree>
    <p:extLst>
      <p:ext uri="{BB962C8B-B14F-4D97-AF65-F5344CB8AC3E}">
        <p14:creationId xmlns:p14="http://schemas.microsoft.com/office/powerpoint/2010/main" val="189127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evin\Desktop\pngs\lightingfig\cell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4876800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here?</a:t>
            </a:r>
            <a:endParaRPr lang="en-US" dirty="0"/>
          </a:p>
        </p:txBody>
      </p:sp>
      <p:pic>
        <p:nvPicPr>
          <p:cNvPr id="115714" name="Picture 2" descr="C:\Users\kevin\Desktop\bunny-scanalyze-sh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343400"/>
            <a:ext cx="2116708" cy="2005558"/>
          </a:xfrm>
          <a:prstGeom prst="rect">
            <a:avLst/>
          </a:prstGeom>
          <a:noFill/>
        </p:spPr>
      </p:pic>
      <p:pic>
        <p:nvPicPr>
          <p:cNvPr id="11" name="Picture 2" descr="C:\Users\kevin\Desktop\bunny-scanalyze-sh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124200"/>
            <a:ext cx="2116708" cy="20055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/>
              <a:t>Inserting objects into </a:t>
            </a:r>
            <a:r>
              <a:rPr lang="en-US" i="1" dirty="0"/>
              <a:t>legacy</a:t>
            </a:r>
            <a:r>
              <a:rPr lang="en-US" dirty="0"/>
              <a:t> </a:t>
            </a:r>
            <a:r>
              <a:rPr lang="en-US" dirty="0" smtClean="0"/>
              <a:t>photos</a:t>
            </a:r>
          </a:p>
          <a:p>
            <a:endParaRPr lang="en-US" dirty="0"/>
          </a:p>
          <a:p>
            <a:r>
              <a:rPr lang="en-US" dirty="0" smtClean="0"/>
              <a:t>Using Blender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evin\Desktop\pngs\lightingfig\cell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4876800" cy="4876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better, sort of…</a:t>
            </a:r>
            <a:endParaRPr lang="en-US" dirty="0"/>
          </a:p>
        </p:txBody>
      </p:sp>
      <p:pic>
        <p:nvPicPr>
          <p:cNvPr id="115714" name="Picture 2" descr="C:\Users\kevin\Desktop\bunny-scanalyze-sh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343400"/>
            <a:ext cx="2116708" cy="2005558"/>
          </a:xfrm>
          <a:prstGeom prst="rect">
            <a:avLst/>
          </a:prstGeom>
          <a:noFill/>
        </p:spPr>
      </p:pic>
      <p:pic>
        <p:nvPicPr>
          <p:cNvPr id="11" name="Picture 2" descr="C:\Users\kevin\Desktop\bunny-scanalyze-sh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4038600"/>
            <a:ext cx="990785" cy="938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Single view reconstruction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2971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Many scenes can be represented as an axis-aligned box volume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01" t="30476" r="18857" b="22285"/>
          <a:stretch>
            <a:fillRect/>
          </a:stretch>
        </p:blipFill>
        <p:spPr bwMode="auto">
          <a:xfrm>
            <a:off x="3733800" y="2895600"/>
            <a:ext cx="5105400" cy="36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Single view reconstruction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2971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Many scenes can be represented as an axis-aligned box volume</a:t>
            </a:r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001" t="30476" r="18857" b="22285"/>
          <a:stretch>
            <a:fillRect/>
          </a:stretch>
        </p:blipFill>
        <p:spPr bwMode="auto">
          <a:xfrm>
            <a:off x="3733800" y="2895600"/>
            <a:ext cx="5105400" cy="368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609600" y="-289560"/>
            <a:ext cx="6614160" cy="5455920"/>
            <a:chOff x="609600" y="-289560"/>
            <a:chExt cx="6614160" cy="5455920"/>
          </a:xfrm>
        </p:grpSpPr>
        <p:sp>
          <p:nvSpPr>
            <p:cNvPr id="5" name="Multiply 4"/>
            <p:cNvSpPr/>
            <p:nvPr/>
          </p:nvSpPr>
          <p:spPr>
            <a:xfrm>
              <a:off x="6400800" y="-289560"/>
              <a:ext cx="822960" cy="822960"/>
            </a:xfrm>
            <a:prstGeom prst="mathMultiply">
              <a:avLst>
                <a:gd name="adj1" fmla="val 10802"/>
              </a:avLst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Multiply 5"/>
            <p:cNvSpPr/>
            <p:nvPr/>
          </p:nvSpPr>
          <p:spPr>
            <a:xfrm>
              <a:off x="609600" y="4343400"/>
              <a:ext cx="822960" cy="822960"/>
            </a:xfrm>
            <a:prstGeom prst="mathMultiply">
              <a:avLst>
                <a:gd name="adj1" fmla="val 10802"/>
              </a:avLst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Multiply 6"/>
            <p:cNvSpPr/>
            <p:nvPr/>
          </p:nvSpPr>
          <p:spPr>
            <a:xfrm>
              <a:off x="6096000" y="4267200"/>
              <a:ext cx="822960" cy="822960"/>
            </a:xfrm>
            <a:prstGeom prst="mathMultiply">
              <a:avLst>
                <a:gd name="adj1" fmla="val 10802"/>
              </a:avLst>
            </a:prstGeom>
            <a:solidFill>
              <a:schemeClr val="accent5">
                <a:lumMod val="75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example</a:t>
            </a:r>
            <a:endParaRPr lang="en-US" dirty="0"/>
          </a:p>
        </p:txBody>
      </p:sp>
      <p:pic>
        <p:nvPicPr>
          <p:cNvPr id="4098" name="Picture 2" descr="C:\Users\kevin\Desktop\pngs\lightingfig\cell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25" y="1447800"/>
            <a:ext cx="5095875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example</a:t>
            </a:r>
            <a:endParaRPr lang="en-US" dirty="0"/>
          </a:p>
        </p:txBody>
      </p:sp>
      <p:pic>
        <p:nvPicPr>
          <p:cNvPr id="4099" name="Picture 3" descr="C:\Users\kevin\Desktop\pngs\lightingfig\originalmark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447800"/>
            <a:ext cx="5105400" cy="5150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16741" name="Picture 5" descr="C:\Users\kevin\Desktop\Captur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276600"/>
            <a:ext cx="7239000" cy="16445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562600" y="2971800"/>
            <a:ext cx="4572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200400"/>
            <a:ext cx="55626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581400"/>
            <a:ext cx="44958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038600"/>
            <a:ext cx="5943600" cy="45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04" b="-443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8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876800"/>
            <a:ext cx="3200400" cy="502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43580"/>
            <a:ext cx="8534400" cy="3004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5100" y="31242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900" y="3251200"/>
            <a:ext cx="990600" cy="3100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5334000"/>
            <a:ext cx="8763000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projection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Given 3 orthogonal VPs (at least two finite), can compute projection operator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118786" name="Picture 2" descr="C:\Users\kevin\Desktop\Captur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276600"/>
            <a:ext cx="6602412" cy="2552700"/>
          </a:xfrm>
          <a:prstGeom prst="rect">
            <a:avLst/>
          </a:prstGeom>
          <a:noFill/>
        </p:spPr>
      </p:pic>
      <p:pic>
        <p:nvPicPr>
          <p:cNvPr id="6" name="Picture 5" descr="Screen shot 2011-10-12 at 12.30.5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207000"/>
            <a:ext cx="1524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Projecting to image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K, R, and a position in 3D (</a:t>
            </a:r>
            <a:r>
              <a:rPr lang="en-US" dirty="0" err="1" smtClean="0"/>
              <a:t>v_object</a:t>
            </a:r>
            <a:r>
              <a:rPr lang="en-US" dirty="0" smtClean="0"/>
              <a:t>), we can find its corresponding 2D image location:</a:t>
            </a:r>
          </a:p>
          <a:p>
            <a:endParaRPr lang="en-US" dirty="0"/>
          </a:p>
        </p:txBody>
      </p:sp>
      <p:graphicFrame>
        <p:nvGraphicFramePr>
          <p:cNvPr id="119810" name="Object 2"/>
          <p:cNvGraphicFramePr>
            <a:graphicFrameLocks noChangeAspect="1"/>
          </p:cNvGraphicFramePr>
          <p:nvPr/>
        </p:nvGraphicFramePr>
        <p:xfrm>
          <a:off x="1981200" y="3962400"/>
          <a:ext cx="4876800" cy="583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2" name="Acrobat Document" r:id="rId4" imgW="3835400" imgH="469900" progId="">
                  <p:embed/>
                </p:oleObj>
              </mc:Choice>
              <mc:Fallback>
                <p:oleObj name="Acrobat Document" r:id="rId4" imgW="3835400" imgH="4699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962400"/>
                        <a:ext cx="4876800" cy="583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reverse?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K, R, and a 2D position on the image (</a:t>
            </a:r>
            <a:r>
              <a:rPr lang="en-US" dirty="0" err="1" smtClean="0"/>
              <a:t>v_image</a:t>
            </a:r>
            <a:r>
              <a:rPr lang="en-US" dirty="0" smtClean="0"/>
              <a:t>), what do we know about its 3D location?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the reverse?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K, R, and a 2D position on the image (</a:t>
            </a:r>
            <a:r>
              <a:rPr lang="en-US" dirty="0" err="1" smtClean="0"/>
              <a:t>v_image</a:t>
            </a:r>
            <a:r>
              <a:rPr lang="en-US" dirty="0" smtClean="0"/>
              <a:t>), what do we know about its 3D location?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Implies a line along which the 3D point lies</a:t>
            </a:r>
          </a:p>
          <a:p>
            <a:r>
              <a:rPr lang="en-US" dirty="0" smtClean="0"/>
              <a:t>Allows for image space interactions to be localized in 3D!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492500"/>
            <a:ext cx="49276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Homographies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762000" y="2209800"/>
            <a:ext cx="2087593" cy="3088257"/>
          </a:xfrm>
          <a:custGeom>
            <a:avLst/>
            <a:gdLst>
              <a:gd name="connsiteX0" fmla="*/ 34506 w 2087593"/>
              <a:gd name="connsiteY0" fmla="*/ 0 h 3088257"/>
              <a:gd name="connsiteX1" fmla="*/ 0 w 2087593"/>
              <a:gd name="connsiteY1" fmla="*/ 3088257 h 3088257"/>
              <a:gd name="connsiteX2" fmla="*/ 2087593 w 2087593"/>
              <a:gd name="connsiteY2" fmla="*/ 2018582 h 3088257"/>
              <a:gd name="connsiteX3" fmla="*/ 2087593 w 2087593"/>
              <a:gd name="connsiteY3" fmla="*/ 741872 h 3088257"/>
              <a:gd name="connsiteX4" fmla="*/ 34506 w 2087593"/>
              <a:gd name="connsiteY4" fmla="*/ 0 h 3088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593" h="3088257">
                <a:moveTo>
                  <a:pt x="34506" y="0"/>
                </a:moveTo>
                <a:lnTo>
                  <a:pt x="0" y="3088257"/>
                </a:lnTo>
                <a:lnTo>
                  <a:pt x="2087593" y="2018582"/>
                </a:lnTo>
                <a:lnTo>
                  <a:pt x="2087593" y="741872"/>
                </a:lnTo>
                <a:lnTo>
                  <a:pt x="3450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4400" y="2743200"/>
            <a:ext cx="38100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Down Arrow 5"/>
          <p:cNvSpPr/>
          <p:nvPr/>
        </p:nvSpPr>
        <p:spPr>
          <a:xfrm>
            <a:off x="2667000" y="1828800"/>
            <a:ext cx="2286000" cy="762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8288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334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266141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4267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25146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A’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53400" y="23622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B’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19600" y="5257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C’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271302" y="5257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D’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5638800"/>
            <a:ext cx="74302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(Projective warping from one domain to another)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evin\Desktop\cellar-re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718867"/>
            <a:ext cx="4648200" cy="61391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Rectification</a:t>
            </a:r>
            <a:endParaRPr lang="en-US" dirty="0"/>
          </a:p>
        </p:txBody>
      </p:sp>
      <p:pic>
        <p:nvPicPr>
          <p:cNvPr id="4" name="Picture 3" descr="C:\Users\kevin\Desktop\pngs\lightingfig\originalmark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631210"/>
            <a:ext cx="3670303" cy="3702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Inserting objects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Perspective &amp; collision</a:t>
            </a:r>
          </a:p>
          <a:p>
            <a:pPr lvl="1"/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Relighting</a:t>
            </a:r>
          </a:p>
          <a:p>
            <a:pPr lvl="1"/>
            <a:r>
              <a:rPr lang="en-US" dirty="0" smtClean="0"/>
              <a:t>Animation</a:t>
            </a:r>
          </a:p>
          <a:p>
            <a:r>
              <a:rPr lang="en-US" dirty="0" smtClean="0"/>
              <a:t>Removing objects</a:t>
            </a:r>
          </a:p>
          <a:p>
            <a:r>
              <a:rPr lang="en-US" dirty="0" smtClean="0"/>
              <a:t>Recap + Unsolved problems</a:t>
            </a:r>
          </a:p>
        </p:txBody>
      </p:sp>
    </p:spTree>
    <p:extLst>
      <p:ext uri="{BB962C8B-B14F-4D97-AF65-F5344CB8AC3E}">
        <p14:creationId xmlns:p14="http://schemas.microsoft.com/office/powerpoint/2010/main" val="35285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evin\Desktop\Screen shot 2010-10-22 at 3.17.06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47800"/>
            <a:ext cx="6894512" cy="47879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Modeling occlusions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8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User-defined boundary</a:t>
            </a:r>
            <a:endParaRPr lang="en-US" dirty="0"/>
          </a:p>
        </p:txBody>
      </p:sp>
      <p:pic>
        <p:nvPicPr>
          <p:cNvPr id="13314" name="Picture 2" descr="C:\Users\kevin\Desktop\Screen shot 2010-10-22 at 3.16.50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562600" cy="40310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410200"/>
            <a:ext cx="518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Tedious/inaccurate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How can we make this better?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Refined segmentation</a:t>
            </a:r>
            <a:endParaRPr lang="en-US" dirty="0"/>
          </a:p>
        </p:txBody>
      </p:sp>
      <p:pic>
        <p:nvPicPr>
          <p:cNvPr id="14338" name="Picture 2" descr="C:\Users\kevin\Desktop\Screen shot 2010-10-22 at 3.15.59 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371600"/>
            <a:ext cx="7038867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6" name="Straight Connector 135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971800" y="3733800"/>
            <a:ext cx="2133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3962400" y="4114800"/>
            <a:ext cx="1295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200000" flipH="1">
            <a:off x="4076700" y="4229100"/>
            <a:ext cx="1676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62000" y="6148388"/>
          <a:ext cx="74056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4" imgW="3708360" imgH="355320" progId="Equation.3">
                  <p:embed/>
                </p:oleObj>
              </mc:Choice>
              <mc:Fallback>
                <p:oleObj name="Equation" r:id="rId4" imgW="3708360" imgH="3553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148388"/>
                        <a:ext cx="7405688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4" idx="4"/>
          </p:cNvCxnSpPr>
          <p:nvPr/>
        </p:nvCxnSpPr>
        <p:spPr>
          <a:xfrm rot="16200000" flipH="1">
            <a:off x="5105400" y="2057400"/>
            <a:ext cx="15240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H="1">
            <a:off x="4762500" y="2400300"/>
            <a:ext cx="23622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4" idx="4"/>
          </p:cNvCxnSpPr>
          <p:nvPr/>
        </p:nvCxnSpPr>
        <p:spPr>
          <a:xfrm rot="16200000" flipH="1">
            <a:off x="5638800" y="1524000"/>
            <a:ext cx="1676400" cy="243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44" idx="4"/>
          </p:cNvCxnSpPr>
          <p:nvPr/>
        </p:nvCxnSpPr>
        <p:spPr>
          <a:xfrm rot="16200000" flipH="1">
            <a:off x="4229100" y="2933700"/>
            <a:ext cx="2209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44" idx="4"/>
          </p:cNvCxnSpPr>
          <p:nvPr/>
        </p:nvCxnSpPr>
        <p:spPr>
          <a:xfrm rot="16200000" flipH="1">
            <a:off x="4648200" y="2514600"/>
            <a:ext cx="1828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44" idx="4"/>
          </p:cNvCxnSpPr>
          <p:nvPr/>
        </p:nvCxnSpPr>
        <p:spPr>
          <a:xfrm rot="16200000" flipH="1">
            <a:off x="5181600" y="1981200"/>
            <a:ext cx="20574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 (Label 0)</a:t>
            </a:r>
          </a:p>
        </p:txBody>
      </p:sp>
      <p:sp>
        <p:nvSpPr>
          <p:cNvPr id="3100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Sink (Label 1)</a:t>
            </a:r>
          </a:p>
        </p:txBody>
      </p:sp>
      <p:sp>
        <p:nvSpPr>
          <p:cNvPr id="3101" name="TextBox 127"/>
          <p:cNvSpPr txBox="1">
            <a:spLocks noChangeArrowheads="1"/>
          </p:cNvSpPr>
          <p:nvPr/>
        </p:nvSpPr>
        <p:spPr bwMode="auto">
          <a:xfrm>
            <a:off x="6400800" y="22860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assign to 0</a:t>
            </a:r>
          </a:p>
        </p:txBody>
      </p:sp>
      <p:sp>
        <p:nvSpPr>
          <p:cNvPr id="3102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assign to 1</a:t>
            </a:r>
          </a:p>
        </p:txBody>
      </p:sp>
      <p:sp>
        <p:nvSpPr>
          <p:cNvPr id="3103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split nodes</a:t>
            </a:r>
          </a:p>
        </p:txBody>
      </p:sp>
      <p:cxnSp>
        <p:nvCxnSpPr>
          <p:cNvPr id="132" name="Straight Arrow Connector 131"/>
          <p:cNvCxnSpPr>
            <a:stCxn id="3103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62000" y="6148388"/>
          <a:ext cx="7405688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Equation" r:id="rId4" imgW="3708360" imgH="355320" progId="Equation.3">
                  <p:embed/>
                </p:oleObj>
              </mc:Choice>
              <mc:Fallback>
                <p:oleObj name="Equation" r:id="rId4" imgW="3708360" imgH="3553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148388"/>
                        <a:ext cx="7405688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 (Label 0)</a:t>
            </a:r>
          </a:p>
        </p:txBody>
      </p:sp>
      <p:sp>
        <p:nvSpPr>
          <p:cNvPr id="4115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Sink (Label 1)</a:t>
            </a:r>
          </a:p>
        </p:txBody>
      </p:sp>
      <p:sp>
        <p:nvSpPr>
          <p:cNvPr id="4116" name="TextBox 127"/>
          <p:cNvSpPr txBox="1">
            <a:spLocks noChangeArrowheads="1"/>
          </p:cNvSpPr>
          <p:nvPr/>
        </p:nvSpPr>
        <p:spPr bwMode="auto">
          <a:xfrm>
            <a:off x="6400800" y="22860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assign to 0</a:t>
            </a:r>
          </a:p>
        </p:txBody>
      </p:sp>
      <p:sp>
        <p:nvSpPr>
          <p:cNvPr id="4117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assign to 1</a:t>
            </a:r>
          </a:p>
        </p:txBody>
      </p:sp>
      <p:sp>
        <p:nvSpPr>
          <p:cNvPr id="4118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Cost to split nodes</a:t>
            </a:r>
          </a:p>
        </p:txBody>
      </p:sp>
      <p:cxnSp>
        <p:nvCxnSpPr>
          <p:cNvPr id="132" name="Straight Arrow Connector 131"/>
          <p:cNvCxnSpPr>
            <a:stCxn id="4118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638800" y="3048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05400" y="3505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2000" y="3886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spectral approach</a:t>
            </a:r>
            <a:endParaRPr lang="en-US" dirty="0"/>
          </a:p>
        </p:txBody>
      </p:sp>
      <p:pic>
        <p:nvPicPr>
          <p:cNvPr id="7" name="Content Placeholder 6" descr="Screen shot 2011-10-12 at 12.51.46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280" r="-102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spectral approach</a:t>
            </a:r>
            <a:endParaRPr lang="en-US" dirty="0"/>
          </a:p>
        </p:txBody>
      </p:sp>
      <p:pic>
        <p:nvPicPr>
          <p:cNvPr id="7" name="Content Placeholder 6" descr="Screen shot 2011-10-12 at 12.50.1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156" r="-1015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 err="1" smtClean="0"/>
              <a:t>NxN</a:t>
            </a:r>
            <a:r>
              <a:rPr lang="en-US" dirty="0" smtClean="0"/>
              <a:t> matrix describing neighboring pixel similarity (</a:t>
            </a:r>
            <a:r>
              <a:rPr lang="en-US" dirty="0" err="1" smtClean="0"/>
              <a:t>Laplacian</a:t>
            </a:r>
            <a:r>
              <a:rPr lang="en-US" dirty="0" smtClean="0"/>
              <a:t> matrix, L)</a:t>
            </a:r>
          </a:p>
          <a:p>
            <a:r>
              <a:rPr lang="en-US" dirty="0" smtClean="0"/>
              <a:t>Extract “smallest” eigenvectors of L</a:t>
            </a:r>
          </a:p>
          <a:p>
            <a:r>
              <a:rPr lang="en-US" dirty="0" smtClean="0"/>
              <a:t>Segmentation defined by linear combination of eigenvectors</a:t>
            </a:r>
          </a:p>
          <a:p>
            <a:pPr lvl="1"/>
            <a:r>
              <a:rPr lang="en-US" dirty="0" smtClean="0"/>
              <a:t>Scribbles as constraints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spectral approach</a:t>
            </a:r>
            <a:endParaRPr lang="en-US" dirty="0"/>
          </a:p>
        </p:txBody>
      </p:sp>
      <p:pic>
        <p:nvPicPr>
          <p:cNvPr id="4" name="Content Placeholder 3" descr="Screen shot 2011-10-12 at 12.49.3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652" r="-106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spectral approach</a:t>
            </a:r>
            <a:endParaRPr lang="en-US" dirty="0"/>
          </a:p>
        </p:txBody>
      </p:sp>
      <p:pic>
        <p:nvPicPr>
          <p:cNvPr id="7" name="Content Placeholder 6" descr="Screen shot 2011-10-12 at 12.50.19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156" r="-1015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Segmentations as “billboards”</a:t>
            </a:r>
            <a:endParaRPr lang="en-US" dirty="0"/>
          </a:p>
        </p:txBody>
      </p:sp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24" y="1778203"/>
            <a:ext cx="6849092" cy="45490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ball -&gt; </a:t>
            </a:r>
            <a:r>
              <a:rPr lang="en-US" dirty="0" err="1"/>
              <a:t>equirectangular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transformation in </a:t>
            </a:r>
            <a:r>
              <a:rPr lang="en-US" dirty="0" err="1" smtClean="0"/>
              <a:t>matlab</a:t>
            </a:r>
            <a:endParaRPr lang="en-US" dirty="0" smtClean="0"/>
          </a:p>
          <a:p>
            <a:pPr lvl="1"/>
            <a:r>
              <a:rPr lang="en-US" dirty="0" smtClean="0"/>
              <a:t>Create an interpolation function F with </a:t>
            </a:r>
            <a:r>
              <a:rPr lang="en-US" dirty="0" err="1" smtClean="0"/>
              <a:t>TriScatteredInterp</a:t>
            </a:r>
            <a:endParaRPr lang="en-US" dirty="0" smtClean="0"/>
          </a:p>
          <a:p>
            <a:pPr lvl="1"/>
            <a:r>
              <a:rPr lang="en-US" dirty="0" smtClean="0"/>
              <a:t>Compute values for each pixel in new domain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3886200"/>
            <a:ext cx="899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P</a:t>
            </a:r>
            <a:r>
              <a:rPr lang="da-DK" sz="2400" dirty="0" err="1" smtClean="0">
                <a:latin typeface="Helvetica"/>
                <a:cs typeface="Helvetica"/>
              </a:rPr>
              <a:t>seudocode</a:t>
            </a:r>
            <a:r>
              <a:rPr lang="da-DK" sz="2400" dirty="0" smtClean="0">
                <a:latin typeface="Helvetica"/>
                <a:cs typeface="Helvetica"/>
              </a:rPr>
              <a:t>: </a:t>
            </a:r>
          </a:p>
          <a:p>
            <a:endParaRPr lang="da-DK" sz="2400" dirty="0" smtClean="0">
              <a:latin typeface="Helvetica"/>
              <a:cs typeface="Helvetica"/>
            </a:endParaRPr>
          </a:p>
          <a:p>
            <a:r>
              <a:rPr lang="da-DK" sz="2400" dirty="0" smtClean="0">
                <a:latin typeface="Helvetica"/>
                <a:cs typeface="Helvetica"/>
              </a:rPr>
              <a:t>for </a:t>
            </a:r>
            <a:r>
              <a:rPr lang="da-DK" sz="2400" dirty="0">
                <a:latin typeface="Helvetica"/>
                <a:cs typeface="Helvetica"/>
              </a:rPr>
              <a:t>i=1:d</a:t>
            </a:r>
          </a:p>
          <a:p>
            <a:r>
              <a:rPr lang="en-US" sz="2400" dirty="0">
                <a:latin typeface="Helvetica"/>
                <a:cs typeface="Helvetica"/>
              </a:rPr>
              <a:t>        F = </a:t>
            </a:r>
            <a:r>
              <a:rPr lang="en-US" sz="2400" dirty="0" err="1" smtClean="0">
                <a:latin typeface="Helvetica"/>
                <a:cs typeface="Helvetica"/>
              </a:rPr>
              <a:t>TriScatteredInterp</a:t>
            </a:r>
            <a:r>
              <a:rPr lang="en-US" sz="2400" dirty="0" smtClean="0">
                <a:latin typeface="Helvetica"/>
                <a:cs typeface="Helvetica"/>
              </a:rPr>
              <a:t>(</a:t>
            </a:r>
            <a:r>
              <a:rPr lang="en-US" sz="2400" dirty="0" err="1" smtClean="0">
                <a:latin typeface="Helvetica"/>
                <a:cs typeface="Helvetica"/>
              </a:rPr>
              <a:t>phi_ball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err="1" smtClean="0">
                <a:latin typeface="Helvetica"/>
                <a:cs typeface="Helvetica"/>
              </a:rPr>
              <a:t>theta_ball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err="1" smtClean="0">
                <a:latin typeface="Helvetica"/>
                <a:cs typeface="Helvetica"/>
              </a:rPr>
              <a:t>mirrorball</a:t>
            </a:r>
            <a:r>
              <a:rPr lang="en-US" sz="2400" dirty="0" smtClean="0">
                <a:latin typeface="Helvetica"/>
                <a:cs typeface="Helvetica"/>
              </a:rPr>
              <a:t>(:,:,</a:t>
            </a:r>
            <a:r>
              <a:rPr lang="en-US" sz="2400" dirty="0" err="1" smtClean="0">
                <a:latin typeface="Helvetica"/>
                <a:cs typeface="Helvetica"/>
              </a:rPr>
              <a:t>i</a:t>
            </a:r>
            <a:r>
              <a:rPr lang="en-US" sz="2400" dirty="0" smtClean="0">
                <a:latin typeface="Helvetica"/>
                <a:cs typeface="Helvetica"/>
              </a:rPr>
              <a:t>))</a:t>
            </a:r>
            <a:r>
              <a:rPr lang="en-US" sz="2400" dirty="0">
                <a:latin typeface="Helvetica"/>
                <a:cs typeface="Helvetica"/>
              </a:rPr>
              <a:t>;</a:t>
            </a:r>
          </a:p>
          <a:p>
            <a:r>
              <a:rPr lang="en-US" sz="2400" dirty="0">
                <a:latin typeface="Helvetica"/>
                <a:cs typeface="Helvetica"/>
              </a:rPr>
              <a:t>        </a:t>
            </a:r>
            <a:r>
              <a:rPr lang="en-US" sz="2400" dirty="0" err="1">
                <a:latin typeface="Helvetica"/>
                <a:cs typeface="Helvetica"/>
              </a:rPr>
              <a:t>latlon</a:t>
            </a:r>
            <a:r>
              <a:rPr lang="en-US" sz="2400" dirty="0">
                <a:latin typeface="Helvetica"/>
                <a:cs typeface="Helvetica"/>
              </a:rPr>
              <a:t>(:,:,</a:t>
            </a:r>
            <a:r>
              <a:rPr lang="en-US" sz="2400" dirty="0" err="1">
                <a:latin typeface="Helvetica"/>
                <a:cs typeface="Helvetica"/>
              </a:rPr>
              <a:t>i</a:t>
            </a:r>
            <a:r>
              <a:rPr lang="en-US" sz="2400" dirty="0">
                <a:latin typeface="Helvetica"/>
                <a:cs typeface="Helvetica"/>
              </a:rPr>
              <a:t>) = F(</a:t>
            </a:r>
            <a:r>
              <a:rPr lang="en-US" sz="2400" dirty="0" err="1" smtClean="0">
                <a:latin typeface="Helvetica"/>
                <a:cs typeface="Helvetica"/>
              </a:rPr>
              <a:t>phi_latlon</a:t>
            </a:r>
            <a:r>
              <a:rPr lang="en-US" sz="2400" dirty="0" smtClean="0">
                <a:latin typeface="Helvetica"/>
                <a:cs typeface="Helvetica"/>
              </a:rPr>
              <a:t>, </a:t>
            </a:r>
            <a:r>
              <a:rPr lang="en-US" sz="2400" dirty="0" err="1" smtClean="0">
                <a:latin typeface="Helvetica"/>
                <a:cs typeface="Helvetica"/>
              </a:rPr>
              <a:t>theta_latlon</a:t>
            </a:r>
            <a:r>
              <a:rPr lang="en-US" sz="2400" dirty="0" smtClean="0">
                <a:latin typeface="Helvetica"/>
                <a:cs typeface="Helvetica"/>
              </a:rPr>
              <a:t>)</a:t>
            </a:r>
            <a:r>
              <a:rPr lang="en-US" sz="2400" dirty="0">
                <a:latin typeface="Helvetica"/>
                <a:cs typeface="Helvetica"/>
              </a:rPr>
              <a:t>;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end</a:t>
            </a:r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262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Segmentations as “billboards”</a:t>
            </a:r>
            <a:endParaRPr lang="en-US" dirty="0"/>
          </a:p>
        </p:txBody>
      </p:sp>
      <p:pic>
        <p:nvPicPr>
          <p:cNvPr id="5" name="Picture 4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824" y="1778204"/>
            <a:ext cx="6848505" cy="454902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via ray tracing</a:t>
            </a:r>
            <a:endParaRPr lang="en-US" dirty="0"/>
          </a:p>
        </p:txBody>
      </p:sp>
      <p:pic>
        <p:nvPicPr>
          <p:cNvPr id="4" name="Content Placeholder 3" descr="Ray_trace_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 via ray tracing</a:t>
            </a:r>
            <a:endParaRPr lang="en-US" dirty="0"/>
          </a:p>
        </p:txBody>
      </p:sp>
      <p:pic>
        <p:nvPicPr>
          <p:cNvPr id="4" name="Content Placeholder 3" descr="Ray_trace_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5486400" y="1524000"/>
            <a:ext cx="2667000" cy="1524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without relighting</a:t>
            </a:r>
            <a:endParaRPr lang="en-US" dirty="0"/>
          </a:p>
        </p:txBody>
      </p:sp>
      <p:pic>
        <p:nvPicPr>
          <p:cNvPr id="124930" name="Picture 2" descr="C:\Users\kevin\Desktop\cellar-lighting-consta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410200" cy="54101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…with relighting</a:t>
            </a:r>
            <a:endParaRPr lang="en-US" dirty="0"/>
          </a:p>
        </p:txBody>
      </p:sp>
      <p:pic>
        <p:nvPicPr>
          <p:cNvPr id="124931" name="Picture 3" descr="C:\Users\kevin\Desktop\norm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410199" cy="541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light: 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Hypothesize physical light sources in the scene</a:t>
            </a:r>
          </a:p>
          <a:p>
            <a:pPr lvl="1"/>
            <a:r>
              <a:rPr lang="en-US" dirty="0" smtClean="0"/>
              <a:t>Physical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CG representations of light sources found in the real world (area lights, etc)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Visible sources in image marked by user</a:t>
            </a:r>
          </a:p>
          <a:p>
            <a:pPr lvl="1"/>
            <a:r>
              <a:rPr lang="en-US" dirty="0" smtClean="0"/>
              <a:t>Refined to best match geometry and materials</a:t>
            </a:r>
          </a:p>
          <a:p>
            <a:r>
              <a:rPr lang="en-US" dirty="0" smtClean="0"/>
              <a:t>User annotates light shafts; direction vector</a:t>
            </a:r>
          </a:p>
          <a:p>
            <a:pPr lvl="1"/>
            <a:r>
              <a:rPr lang="en-US" dirty="0" smtClean="0"/>
              <a:t>Shafts automatically matted and refined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estimation</a:t>
            </a:r>
            <a:endParaRPr lang="en-US" dirty="0"/>
          </a:p>
        </p:txBody>
      </p:sp>
      <p:pic>
        <p:nvPicPr>
          <p:cNvPr id="38" name="Picture 37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4" y="1803400"/>
            <a:ext cx="3267075" cy="435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estimation</a:t>
            </a:r>
            <a:endParaRPr lang="en-US" dirty="0"/>
          </a:p>
        </p:txBody>
      </p:sp>
      <p:pic>
        <p:nvPicPr>
          <p:cNvPr id="38" name="Picture 37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4" y="1803400"/>
            <a:ext cx="3267075" cy="4356100"/>
          </a:xfrm>
          <a:prstGeom prst="rect">
            <a:avLst/>
          </a:prstGeom>
        </p:spPr>
      </p:pic>
      <p:sp>
        <p:nvSpPr>
          <p:cNvPr id="39" name="Freeform 38"/>
          <p:cNvSpPr/>
          <p:nvPr/>
        </p:nvSpPr>
        <p:spPr>
          <a:xfrm>
            <a:off x="4099122" y="2130566"/>
            <a:ext cx="1017240" cy="129567"/>
          </a:xfrm>
          <a:custGeom>
            <a:avLst/>
            <a:gdLst>
              <a:gd name="connsiteX0" fmla="*/ 0 w 2343150"/>
              <a:gd name="connsiteY0" fmla="*/ 0 h 298450"/>
              <a:gd name="connsiteX1" fmla="*/ 2343150 w 2343150"/>
              <a:gd name="connsiteY1" fmla="*/ 57150 h 298450"/>
              <a:gd name="connsiteX2" fmla="*/ 2235200 w 2343150"/>
              <a:gd name="connsiteY2" fmla="*/ 298450 h 298450"/>
              <a:gd name="connsiteX3" fmla="*/ 63500 w 2343150"/>
              <a:gd name="connsiteY3" fmla="*/ 279400 h 298450"/>
              <a:gd name="connsiteX4" fmla="*/ 0 w 2343150"/>
              <a:gd name="connsiteY4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50" h="298450">
                <a:moveTo>
                  <a:pt x="0" y="0"/>
                </a:moveTo>
                <a:lnTo>
                  <a:pt x="2343150" y="57150"/>
                </a:lnTo>
                <a:lnTo>
                  <a:pt x="2235200" y="298450"/>
                </a:lnTo>
                <a:lnTo>
                  <a:pt x="63500" y="2794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4322419" y="2748078"/>
            <a:ext cx="521026" cy="55135"/>
          </a:xfrm>
          <a:custGeom>
            <a:avLst/>
            <a:gdLst>
              <a:gd name="connsiteX0" fmla="*/ 12700 w 1200150"/>
              <a:gd name="connsiteY0" fmla="*/ 0 h 127000"/>
              <a:gd name="connsiteX1" fmla="*/ 1200150 w 1200150"/>
              <a:gd name="connsiteY1" fmla="*/ 25400 h 127000"/>
              <a:gd name="connsiteX2" fmla="*/ 1193800 w 1200150"/>
              <a:gd name="connsiteY2" fmla="*/ 127000 h 127000"/>
              <a:gd name="connsiteX3" fmla="*/ 0 w 1200150"/>
              <a:gd name="connsiteY3" fmla="*/ 107950 h 127000"/>
              <a:gd name="connsiteX4" fmla="*/ 12700 w 1200150"/>
              <a:gd name="connsiteY4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150" h="127000">
                <a:moveTo>
                  <a:pt x="12700" y="0"/>
                </a:moveTo>
                <a:lnTo>
                  <a:pt x="1200150" y="25400"/>
                </a:lnTo>
                <a:lnTo>
                  <a:pt x="1193800" y="127000"/>
                </a:lnTo>
                <a:lnTo>
                  <a:pt x="0" y="107950"/>
                </a:lnTo>
                <a:lnTo>
                  <a:pt x="1270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383067" y="2957591"/>
            <a:ext cx="394215" cy="41351"/>
          </a:xfrm>
          <a:custGeom>
            <a:avLst/>
            <a:gdLst>
              <a:gd name="connsiteX0" fmla="*/ 0 w 908050"/>
              <a:gd name="connsiteY0" fmla="*/ 0 h 95250"/>
              <a:gd name="connsiteX1" fmla="*/ 908050 w 908050"/>
              <a:gd name="connsiteY1" fmla="*/ 31750 h 95250"/>
              <a:gd name="connsiteX2" fmla="*/ 844550 w 908050"/>
              <a:gd name="connsiteY2" fmla="*/ 95250 h 95250"/>
              <a:gd name="connsiteX3" fmla="*/ 25400 w 908050"/>
              <a:gd name="connsiteY3" fmla="*/ 76200 h 95250"/>
              <a:gd name="connsiteX4" fmla="*/ 0 w 908050"/>
              <a:gd name="connsiteY4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50" h="95250">
                <a:moveTo>
                  <a:pt x="0" y="0"/>
                </a:moveTo>
                <a:lnTo>
                  <a:pt x="908050" y="31750"/>
                </a:lnTo>
                <a:lnTo>
                  <a:pt x="844550" y="95250"/>
                </a:lnTo>
                <a:lnTo>
                  <a:pt x="2540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51557" y="5555333"/>
            <a:ext cx="3142694" cy="51738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 flipV="1">
            <a:off x="3183881" y="5642664"/>
            <a:ext cx="396972" cy="132324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TextBox 43"/>
          <p:cNvSpPr txBox="1"/>
          <p:nvPr/>
        </p:nvSpPr>
        <p:spPr>
          <a:xfrm>
            <a:off x="3585462" y="5555333"/>
            <a:ext cx="1847927" cy="293955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</a:rPr>
              <a:t>Actual light position</a:t>
            </a:r>
            <a:endParaRPr lang="en-US" sz="3800" dirty="0">
              <a:solidFill>
                <a:schemeClr val="bg1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estimation</a:t>
            </a:r>
            <a:endParaRPr lang="en-US" dirty="0"/>
          </a:p>
        </p:txBody>
      </p:sp>
      <p:pic>
        <p:nvPicPr>
          <p:cNvPr id="38" name="Picture 37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74" y="1803400"/>
            <a:ext cx="3267075" cy="435610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4099122" y="2130566"/>
            <a:ext cx="1017240" cy="129567"/>
          </a:xfrm>
          <a:custGeom>
            <a:avLst/>
            <a:gdLst>
              <a:gd name="connsiteX0" fmla="*/ 0 w 2343150"/>
              <a:gd name="connsiteY0" fmla="*/ 0 h 298450"/>
              <a:gd name="connsiteX1" fmla="*/ 2343150 w 2343150"/>
              <a:gd name="connsiteY1" fmla="*/ 57150 h 298450"/>
              <a:gd name="connsiteX2" fmla="*/ 2235200 w 2343150"/>
              <a:gd name="connsiteY2" fmla="*/ 298450 h 298450"/>
              <a:gd name="connsiteX3" fmla="*/ 63500 w 2343150"/>
              <a:gd name="connsiteY3" fmla="*/ 279400 h 298450"/>
              <a:gd name="connsiteX4" fmla="*/ 0 w 2343150"/>
              <a:gd name="connsiteY4" fmla="*/ 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3150" h="298450">
                <a:moveTo>
                  <a:pt x="0" y="0"/>
                </a:moveTo>
                <a:lnTo>
                  <a:pt x="2343150" y="57150"/>
                </a:lnTo>
                <a:lnTo>
                  <a:pt x="2235200" y="298450"/>
                </a:lnTo>
                <a:lnTo>
                  <a:pt x="63500" y="2794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22419" y="2748078"/>
            <a:ext cx="521026" cy="55135"/>
          </a:xfrm>
          <a:custGeom>
            <a:avLst/>
            <a:gdLst>
              <a:gd name="connsiteX0" fmla="*/ 12700 w 1200150"/>
              <a:gd name="connsiteY0" fmla="*/ 0 h 127000"/>
              <a:gd name="connsiteX1" fmla="*/ 1200150 w 1200150"/>
              <a:gd name="connsiteY1" fmla="*/ 25400 h 127000"/>
              <a:gd name="connsiteX2" fmla="*/ 1193800 w 1200150"/>
              <a:gd name="connsiteY2" fmla="*/ 127000 h 127000"/>
              <a:gd name="connsiteX3" fmla="*/ 0 w 1200150"/>
              <a:gd name="connsiteY3" fmla="*/ 107950 h 127000"/>
              <a:gd name="connsiteX4" fmla="*/ 12700 w 1200150"/>
              <a:gd name="connsiteY4" fmla="*/ 0 h 12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150" h="127000">
                <a:moveTo>
                  <a:pt x="12700" y="0"/>
                </a:moveTo>
                <a:lnTo>
                  <a:pt x="1200150" y="25400"/>
                </a:lnTo>
                <a:lnTo>
                  <a:pt x="1193800" y="127000"/>
                </a:lnTo>
                <a:lnTo>
                  <a:pt x="0" y="107950"/>
                </a:lnTo>
                <a:lnTo>
                  <a:pt x="1270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4383067" y="2957591"/>
            <a:ext cx="394215" cy="41351"/>
          </a:xfrm>
          <a:custGeom>
            <a:avLst/>
            <a:gdLst>
              <a:gd name="connsiteX0" fmla="*/ 0 w 908050"/>
              <a:gd name="connsiteY0" fmla="*/ 0 h 95250"/>
              <a:gd name="connsiteX1" fmla="*/ 908050 w 908050"/>
              <a:gd name="connsiteY1" fmla="*/ 31750 h 95250"/>
              <a:gd name="connsiteX2" fmla="*/ 844550 w 908050"/>
              <a:gd name="connsiteY2" fmla="*/ 95250 h 95250"/>
              <a:gd name="connsiteX3" fmla="*/ 25400 w 908050"/>
              <a:gd name="connsiteY3" fmla="*/ 76200 h 95250"/>
              <a:gd name="connsiteX4" fmla="*/ 0 w 908050"/>
              <a:gd name="connsiteY4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50" h="95250">
                <a:moveTo>
                  <a:pt x="0" y="0"/>
                </a:moveTo>
                <a:lnTo>
                  <a:pt x="908050" y="31750"/>
                </a:lnTo>
                <a:lnTo>
                  <a:pt x="844550" y="95250"/>
                </a:lnTo>
                <a:lnTo>
                  <a:pt x="25400" y="762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143230" y="2290457"/>
            <a:ext cx="887673" cy="118540"/>
          </a:xfrm>
          <a:custGeom>
            <a:avLst/>
            <a:gdLst>
              <a:gd name="connsiteX0" fmla="*/ 0 w 2044700"/>
              <a:gd name="connsiteY0" fmla="*/ 0 h 273050"/>
              <a:gd name="connsiteX1" fmla="*/ 2044700 w 2044700"/>
              <a:gd name="connsiteY1" fmla="*/ 50800 h 273050"/>
              <a:gd name="connsiteX2" fmla="*/ 1974850 w 2044700"/>
              <a:gd name="connsiteY2" fmla="*/ 273050 h 273050"/>
              <a:gd name="connsiteX3" fmla="*/ 76200 w 2044700"/>
              <a:gd name="connsiteY3" fmla="*/ 215900 h 273050"/>
              <a:gd name="connsiteX4" fmla="*/ 0 w 2044700"/>
              <a:gd name="connsiteY4" fmla="*/ 0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4700" h="273050">
                <a:moveTo>
                  <a:pt x="0" y="0"/>
                </a:moveTo>
                <a:lnTo>
                  <a:pt x="2044700" y="50800"/>
                </a:lnTo>
                <a:lnTo>
                  <a:pt x="1974850" y="273050"/>
                </a:lnTo>
                <a:lnTo>
                  <a:pt x="76200" y="215900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4325175" y="2803213"/>
            <a:ext cx="537566" cy="66162"/>
          </a:xfrm>
          <a:custGeom>
            <a:avLst/>
            <a:gdLst>
              <a:gd name="connsiteX0" fmla="*/ 19050 w 1238250"/>
              <a:gd name="connsiteY0" fmla="*/ 120650 h 152400"/>
              <a:gd name="connsiteX1" fmla="*/ 1219200 w 1238250"/>
              <a:gd name="connsiteY1" fmla="*/ 152400 h 152400"/>
              <a:gd name="connsiteX2" fmla="*/ 1238250 w 1238250"/>
              <a:gd name="connsiteY2" fmla="*/ 6350 h 152400"/>
              <a:gd name="connsiteX3" fmla="*/ 0 w 1238250"/>
              <a:gd name="connsiteY3" fmla="*/ 0 h 152400"/>
              <a:gd name="connsiteX4" fmla="*/ 19050 w 1238250"/>
              <a:gd name="connsiteY4" fmla="*/ 12065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152400">
                <a:moveTo>
                  <a:pt x="19050" y="120650"/>
                </a:moveTo>
                <a:lnTo>
                  <a:pt x="1219200" y="152400"/>
                </a:lnTo>
                <a:lnTo>
                  <a:pt x="1238250" y="6350"/>
                </a:lnTo>
                <a:lnTo>
                  <a:pt x="0" y="0"/>
                </a:lnTo>
                <a:lnTo>
                  <a:pt x="19050" y="120650"/>
                </a:lnTo>
                <a:close/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366527" y="2910726"/>
            <a:ext cx="454864" cy="60648"/>
          </a:xfrm>
          <a:custGeom>
            <a:avLst/>
            <a:gdLst>
              <a:gd name="connsiteX0" fmla="*/ 12700 w 1047750"/>
              <a:gd name="connsiteY0" fmla="*/ 107950 h 139700"/>
              <a:gd name="connsiteX1" fmla="*/ 1022350 w 1047750"/>
              <a:gd name="connsiteY1" fmla="*/ 139700 h 139700"/>
              <a:gd name="connsiteX2" fmla="*/ 1047750 w 1047750"/>
              <a:gd name="connsiteY2" fmla="*/ 25400 h 139700"/>
              <a:gd name="connsiteX3" fmla="*/ 0 w 1047750"/>
              <a:gd name="connsiteY3" fmla="*/ 0 h 139700"/>
              <a:gd name="connsiteX4" fmla="*/ 12700 w 1047750"/>
              <a:gd name="connsiteY4" fmla="*/ 10795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0" h="139700">
                <a:moveTo>
                  <a:pt x="12700" y="107950"/>
                </a:moveTo>
                <a:lnTo>
                  <a:pt x="1022350" y="139700"/>
                </a:lnTo>
                <a:lnTo>
                  <a:pt x="1047750" y="25400"/>
                </a:lnTo>
                <a:lnTo>
                  <a:pt x="0" y="0"/>
                </a:lnTo>
                <a:lnTo>
                  <a:pt x="12700" y="10795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51557" y="5555333"/>
            <a:ext cx="3142694" cy="51738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613934" y="5774988"/>
            <a:ext cx="2580317" cy="293955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US" sz="3800" dirty="0" smtClean="0">
                <a:solidFill>
                  <a:schemeClr val="bg1"/>
                </a:solidFill>
                <a:latin typeface="Times New Roman"/>
              </a:rPr>
              <a:t>User-initialized light position</a:t>
            </a:r>
            <a:endParaRPr lang="en-US" sz="38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191842" y="5874231"/>
            <a:ext cx="389010" cy="13115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V="1">
            <a:off x="3183881" y="5642664"/>
            <a:ext cx="396972" cy="132324"/>
          </a:xfrm>
          <a:prstGeom prst="rect">
            <a:avLst/>
          </a:prstGeom>
          <a:solidFill>
            <a:srgbClr val="00B0F0">
              <a:alpha val="50000"/>
            </a:srgbClr>
          </a:solidFill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TextBox 42"/>
          <p:cNvSpPr txBox="1"/>
          <p:nvPr/>
        </p:nvSpPr>
        <p:spPr>
          <a:xfrm>
            <a:off x="3585462" y="5555333"/>
            <a:ext cx="1847927" cy="293955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algn="ctr"/>
            <a:r>
              <a:rPr lang="en-US" sz="3800" dirty="0" smtClean="0">
                <a:solidFill>
                  <a:schemeClr val="bg1"/>
                </a:solidFill>
                <a:latin typeface="Times New Roman"/>
              </a:rPr>
              <a:t>Actual light position</a:t>
            </a:r>
            <a:endParaRPr lang="en-US" sz="3800" dirty="0">
              <a:solidFill>
                <a:schemeClr val="bg1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refinement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762000" y="2280892"/>
            <a:ext cx="7546974" cy="4196108"/>
            <a:chOff x="561758" y="1600201"/>
            <a:chExt cx="8128216" cy="4662548"/>
          </a:xfrm>
        </p:grpSpPr>
        <p:pic>
          <p:nvPicPr>
            <p:cNvPr id="139" name="Picture 138" descr="initial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3283" y="1600201"/>
              <a:ext cx="1504950" cy="2006600"/>
            </a:xfrm>
            <a:prstGeom prst="rect">
              <a:avLst/>
            </a:prstGeom>
          </p:spPr>
        </p:pic>
        <p:grpSp>
          <p:nvGrpSpPr>
            <p:cNvPr id="3" name="Group 57"/>
            <p:cNvGrpSpPr/>
            <p:nvPr/>
          </p:nvGrpSpPr>
          <p:grpSpPr>
            <a:xfrm>
              <a:off x="561758" y="4178299"/>
              <a:ext cx="1486117" cy="1981489"/>
              <a:chOff x="1006258" y="4178299"/>
              <a:chExt cx="1486117" cy="1981489"/>
            </a:xfrm>
          </p:grpSpPr>
          <p:pic>
            <p:nvPicPr>
              <p:cNvPr id="46" name="Picture 45" descr="orig_grid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258" y="4178299"/>
                <a:ext cx="1486117" cy="1981489"/>
              </a:xfrm>
              <a:prstGeom prst="rect">
                <a:avLst/>
              </a:prstGeom>
            </p:spPr>
          </p:pic>
          <p:pic>
            <p:nvPicPr>
              <p:cNvPr id="53" name="Picture 52" descr="latex-image-1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5850" y="5867377"/>
                <a:ext cx="1355725" cy="292411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grpSp>
          <p:nvGrpSpPr>
            <p:cNvPr id="4" name="Group 58"/>
            <p:cNvGrpSpPr/>
            <p:nvPr/>
          </p:nvGrpSpPr>
          <p:grpSpPr>
            <a:xfrm>
              <a:off x="2179093" y="4178299"/>
              <a:ext cx="1486117" cy="1981489"/>
              <a:chOff x="6598693" y="4178299"/>
              <a:chExt cx="1486117" cy="1981489"/>
            </a:xfrm>
          </p:grpSpPr>
          <p:pic>
            <p:nvPicPr>
              <p:cNvPr id="48" name="Picture 47" descr="albed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98693" y="4178299"/>
                <a:ext cx="1486117" cy="1981489"/>
              </a:xfrm>
              <a:prstGeom prst="rect">
                <a:avLst/>
              </a:prstGeom>
            </p:spPr>
          </p:pic>
          <p:pic>
            <p:nvPicPr>
              <p:cNvPr id="54" name="Picture 53" descr="latex-image-1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4893" y="5891980"/>
                <a:ext cx="1331788" cy="204308"/>
              </a:xfrm>
              <a:prstGeom prst="rect">
                <a:avLst/>
              </a:prstGeom>
            </p:spPr>
          </p:pic>
        </p:grpSp>
        <p:pic>
          <p:nvPicPr>
            <p:cNvPr id="45" name="Picture 44" descr="ori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1758" y="1612899"/>
              <a:ext cx="1486117" cy="1981489"/>
            </a:xfrm>
            <a:prstGeom prst="rect">
              <a:avLst/>
            </a:prstGeom>
          </p:spPr>
        </p:pic>
        <p:grpSp>
          <p:nvGrpSpPr>
            <p:cNvPr id="5" name="Group 51"/>
            <p:cNvGrpSpPr/>
            <p:nvPr/>
          </p:nvGrpSpPr>
          <p:grpSpPr>
            <a:xfrm>
              <a:off x="2717359" y="1838755"/>
              <a:ext cx="384373" cy="294845"/>
              <a:chOff x="1548959" y="2245154"/>
              <a:chExt cx="982565" cy="753707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1548959" y="2245154"/>
                <a:ext cx="982565" cy="131212"/>
              </a:xfrm>
              <a:custGeom>
                <a:avLst/>
                <a:gdLst>
                  <a:gd name="connsiteX0" fmla="*/ 0 w 2044700"/>
                  <a:gd name="connsiteY0" fmla="*/ 0 h 273050"/>
                  <a:gd name="connsiteX1" fmla="*/ 2044700 w 2044700"/>
                  <a:gd name="connsiteY1" fmla="*/ 50800 h 273050"/>
                  <a:gd name="connsiteX2" fmla="*/ 1974850 w 2044700"/>
                  <a:gd name="connsiteY2" fmla="*/ 273050 h 273050"/>
                  <a:gd name="connsiteX3" fmla="*/ 76200 w 2044700"/>
                  <a:gd name="connsiteY3" fmla="*/ 215900 h 273050"/>
                  <a:gd name="connsiteX4" fmla="*/ 0 w 2044700"/>
                  <a:gd name="connsiteY4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00" h="273050">
                    <a:moveTo>
                      <a:pt x="0" y="0"/>
                    </a:moveTo>
                    <a:lnTo>
                      <a:pt x="2044700" y="50800"/>
                    </a:lnTo>
                    <a:lnTo>
                      <a:pt x="1974850" y="273050"/>
                    </a:lnTo>
                    <a:lnTo>
                      <a:pt x="76200" y="2159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750354" y="2812724"/>
                <a:ext cx="595032" cy="73235"/>
              </a:xfrm>
              <a:custGeom>
                <a:avLst/>
                <a:gdLst>
                  <a:gd name="connsiteX0" fmla="*/ 19050 w 1238250"/>
                  <a:gd name="connsiteY0" fmla="*/ 120650 h 152400"/>
                  <a:gd name="connsiteX1" fmla="*/ 1219200 w 1238250"/>
                  <a:gd name="connsiteY1" fmla="*/ 152400 h 152400"/>
                  <a:gd name="connsiteX2" fmla="*/ 1238250 w 1238250"/>
                  <a:gd name="connsiteY2" fmla="*/ 6350 h 152400"/>
                  <a:gd name="connsiteX3" fmla="*/ 0 w 1238250"/>
                  <a:gd name="connsiteY3" fmla="*/ 0 h 152400"/>
                  <a:gd name="connsiteX4" fmla="*/ 19050 w 1238250"/>
                  <a:gd name="connsiteY4" fmla="*/ 1206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152400">
                    <a:moveTo>
                      <a:pt x="19050" y="120650"/>
                    </a:moveTo>
                    <a:lnTo>
                      <a:pt x="1219200" y="152400"/>
                    </a:lnTo>
                    <a:lnTo>
                      <a:pt x="1238250" y="6350"/>
                    </a:lnTo>
                    <a:lnTo>
                      <a:pt x="0" y="0"/>
                    </a:lnTo>
                    <a:lnTo>
                      <a:pt x="19050" y="120650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796126" y="2931730"/>
                <a:ext cx="503489" cy="67131"/>
              </a:xfrm>
              <a:custGeom>
                <a:avLst/>
                <a:gdLst>
                  <a:gd name="connsiteX0" fmla="*/ 12700 w 1047750"/>
                  <a:gd name="connsiteY0" fmla="*/ 107950 h 139700"/>
                  <a:gd name="connsiteX1" fmla="*/ 1022350 w 1047750"/>
                  <a:gd name="connsiteY1" fmla="*/ 139700 h 139700"/>
                  <a:gd name="connsiteX2" fmla="*/ 1047750 w 1047750"/>
                  <a:gd name="connsiteY2" fmla="*/ 25400 h 139700"/>
                  <a:gd name="connsiteX3" fmla="*/ 0 w 1047750"/>
                  <a:gd name="connsiteY3" fmla="*/ 0 h 139700"/>
                  <a:gd name="connsiteX4" fmla="*/ 12700 w 1047750"/>
                  <a:gd name="connsiteY4" fmla="*/ 107950 h 13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0" h="139700">
                    <a:moveTo>
                      <a:pt x="12700" y="107950"/>
                    </a:moveTo>
                    <a:lnTo>
                      <a:pt x="1022350" y="139700"/>
                    </a:lnTo>
                    <a:lnTo>
                      <a:pt x="1047750" y="25400"/>
                    </a:lnTo>
                    <a:lnTo>
                      <a:pt x="0" y="0"/>
                    </a:lnTo>
                    <a:lnTo>
                      <a:pt x="12700" y="10795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6" name="Picture 55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9950" y="3287646"/>
              <a:ext cx="781050" cy="294042"/>
            </a:xfrm>
            <a:prstGeom prst="rect">
              <a:avLst/>
            </a:prstGeom>
          </p:spPr>
        </p:pic>
        <p:sp>
          <p:nvSpPr>
            <p:cNvPr id="61" name="Rounded Rectangle 60"/>
            <p:cNvSpPr/>
            <p:nvPr/>
          </p:nvSpPr>
          <p:spPr>
            <a:xfrm>
              <a:off x="4274820" y="3213100"/>
              <a:ext cx="2379980" cy="13335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6" name="Group 95"/>
            <p:cNvGrpSpPr/>
            <p:nvPr/>
          </p:nvGrpSpPr>
          <p:grpSpPr>
            <a:xfrm>
              <a:off x="7213600" y="2895601"/>
              <a:ext cx="1476374" cy="1968499"/>
              <a:chOff x="7935672" y="-1"/>
              <a:chExt cx="7543800" cy="10058401"/>
            </a:xfrm>
          </p:grpSpPr>
          <p:pic>
            <p:nvPicPr>
              <p:cNvPr id="97" name="Picture 96" descr="empty.pn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935672" y="-1"/>
                <a:ext cx="7543800" cy="10058401"/>
              </a:xfrm>
              <a:prstGeom prst="rect">
                <a:avLst/>
              </a:prstGeom>
            </p:spPr>
          </p:pic>
          <p:sp>
            <p:nvSpPr>
              <p:cNvPr id="98" name="Freeform 97"/>
              <p:cNvSpPr/>
              <p:nvPr/>
            </p:nvSpPr>
            <p:spPr>
              <a:xfrm>
                <a:off x="10426700" y="800100"/>
                <a:ext cx="2260600" cy="323850"/>
              </a:xfrm>
              <a:custGeom>
                <a:avLst/>
                <a:gdLst>
                  <a:gd name="connsiteX0" fmla="*/ 0 w 2260600"/>
                  <a:gd name="connsiteY0" fmla="*/ 0 h 323850"/>
                  <a:gd name="connsiteX1" fmla="*/ 2260600 w 2260600"/>
                  <a:gd name="connsiteY1" fmla="*/ 63500 h 323850"/>
                  <a:gd name="connsiteX2" fmla="*/ 2184400 w 2260600"/>
                  <a:gd name="connsiteY2" fmla="*/ 323850 h 323850"/>
                  <a:gd name="connsiteX3" fmla="*/ 63500 w 2260600"/>
                  <a:gd name="connsiteY3" fmla="*/ 254000 h 323850"/>
                  <a:gd name="connsiteX4" fmla="*/ 0 w 2260600"/>
                  <a:gd name="connsiteY4" fmla="*/ 0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0600" h="323850">
                    <a:moveTo>
                      <a:pt x="0" y="0"/>
                    </a:moveTo>
                    <a:lnTo>
                      <a:pt x="2260600" y="63500"/>
                    </a:lnTo>
                    <a:lnTo>
                      <a:pt x="2184400" y="323850"/>
                    </a:lnTo>
                    <a:lnTo>
                      <a:pt x="63500" y="254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889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11017250" y="2279650"/>
                <a:ext cx="1238250" cy="165100"/>
              </a:xfrm>
              <a:custGeom>
                <a:avLst/>
                <a:gdLst>
                  <a:gd name="connsiteX0" fmla="*/ 0 w 1238250"/>
                  <a:gd name="connsiteY0" fmla="*/ 0 h 165100"/>
                  <a:gd name="connsiteX1" fmla="*/ 1238250 w 1238250"/>
                  <a:gd name="connsiteY1" fmla="*/ 25400 h 165100"/>
                  <a:gd name="connsiteX2" fmla="*/ 1206500 w 1238250"/>
                  <a:gd name="connsiteY2" fmla="*/ 165100 h 165100"/>
                  <a:gd name="connsiteX3" fmla="*/ 25400 w 1238250"/>
                  <a:gd name="connsiteY3" fmla="*/ 139700 h 165100"/>
                  <a:gd name="connsiteX4" fmla="*/ 0 w 1238250"/>
                  <a:gd name="connsiteY4" fmla="*/ 0 h 16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165100">
                    <a:moveTo>
                      <a:pt x="0" y="0"/>
                    </a:moveTo>
                    <a:lnTo>
                      <a:pt x="1238250" y="25400"/>
                    </a:lnTo>
                    <a:lnTo>
                      <a:pt x="1206500" y="165100"/>
                    </a:lnTo>
                    <a:lnTo>
                      <a:pt x="25400" y="1397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11163300" y="2679700"/>
                <a:ext cx="965200" cy="139700"/>
              </a:xfrm>
              <a:custGeom>
                <a:avLst/>
                <a:gdLst>
                  <a:gd name="connsiteX0" fmla="*/ 0 w 965200"/>
                  <a:gd name="connsiteY0" fmla="*/ 0 h 139700"/>
                  <a:gd name="connsiteX1" fmla="*/ 965200 w 965200"/>
                  <a:gd name="connsiteY1" fmla="*/ 19050 h 139700"/>
                  <a:gd name="connsiteX2" fmla="*/ 946150 w 965200"/>
                  <a:gd name="connsiteY2" fmla="*/ 139700 h 139700"/>
                  <a:gd name="connsiteX3" fmla="*/ 25400 w 965200"/>
                  <a:gd name="connsiteY3" fmla="*/ 127000 h 139700"/>
                  <a:gd name="connsiteX4" fmla="*/ 0 w 965200"/>
                  <a:gd name="connsiteY4" fmla="*/ 0 h 13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200" h="139700">
                    <a:moveTo>
                      <a:pt x="0" y="0"/>
                    </a:moveTo>
                    <a:lnTo>
                      <a:pt x="965200" y="19050"/>
                    </a:lnTo>
                    <a:lnTo>
                      <a:pt x="946150" y="139700"/>
                    </a:lnTo>
                    <a:lnTo>
                      <a:pt x="25400" y="127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3" name="Curved Connector 112"/>
            <p:cNvCxnSpPr/>
            <p:nvPr/>
          </p:nvCxnSpPr>
          <p:spPr>
            <a:xfrm>
              <a:off x="3665210" y="2375044"/>
              <a:ext cx="609610" cy="1276206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urved Connector 121"/>
            <p:cNvCxnSpPr/>
            <p:nvPr/>
          </p:nvCxnSpPr>
          <p:spPr>
            <a:xfrm flipV="1">
              <a:off x="3665210" y="4108450"/>
              <a:ext cx="609610" cy="1289194"/>
            </a:xfrm>
            <a:prstGeom prst="curvedConnector3">
              <a:avLst>
                <a:gd name="adj1" fmla="val 50000"/>
              </a:avLst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61" idx="3"/>
              <a:endCxn id="97" idx="1"/>
            </p:cNvCxnSpPr>
            <p:nvPr/>
          </p:nvCxnSpPr>
          <p:spPr>
            <a:xfrm>
              <a:off x="6654800" y="3879850"/>
              <a:ext cx="558800" cy="1"/>
            </a:xfrm>
            <a:prstGeom prst="line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45" idx="2"/>
            </p:cNvCxnSpPr>
            <p:nvPr/>
          </p:nvCxnSpPr>
          <p:spPr>
            <a:xfrm rot="16200000" flipH="1">
              <a:off x="2685187" y="2214018"/>
              <a:ext cx="209262" cy="2970002"/>
            </a:xfrm>
            <a:prstGeom prst="curvedConnector2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>
              <a:stCxn id="46" idx="0"/>
            </p:cNvCxnSpPr>
            <p:nvPr/>
          </p:nvCxnSpPr>
          <p:spPr>
            <a:xfrm rot="5400000" flipH="1" flipV="1">
              <a:off x="2678695" y="2582175"/>
              <a:ext cx="222247" cy="2970003"/>
            </a:xfrm>
            <a:prstGeom prst="curvedConnector2">
              <a:avLst/>
            </a:prstGeom>
            <a:ln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146"/>
            <p:cNvGrpSpPr/>
            <p:nvPr/>
          </p:nvGrpSpPr>
          <p:grpSpPr>
            <a:xfrm>
              <a:off x="2381250" y="3022600"/>
              <a:ext cx="1035625" cy="495299"/>
              <a:chOff x="2254250" y="2806700"/>
              <a:chExt cx="1460500" cy="698500"/>
            </a:xfrm>
          </p:grpSpPr>
          <p:pic>
            <p:nvPicPr>
              <p:cNvPr id="144" name="Picture 143" descr="latex-image-1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54250" y="3225800"/>
                <a:ext cx="1460500" cy="279400"/>
              </a:xfrm>
              <a:prstGeom prst="rect">
                <a:avLst/>
              </a:prstGeom>
            </p:spPr>
          </p:pic>
          <p:pic>
            <p:nvPicPr>
              <p:cNvPr id="146" name="Picture 145" descr="latex-image-1.pdf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05050" y="2806700"/>
                <a:ext cx="1231900" cy="406400"/>
              </a:xfrm>
              <a:prstGeom prst="rect">
                <a:avLst/>
              </a:prstGeom>
            </p:spPr>
          </p:pic>
        </p:grpSp>
        <p:grpSp>
          <p:nvGrpSpPr>
            <p:cNvPr id="8" name="Group 148"/>
            <p:cNvGrpSpPr/>
            <p:nvPr/>
          </p:nvGrpSpPr>
          <p:grpSpPr>
            <a:xfrm>
              <a:off x="7378700" y="4292600"/>
              <a:ext cx="1136784" cy="507999"/>
              <a:chOff x="7302500" y="4216400"/>
              <a:chExt cx="1307302" cy="584199"/>
            </a:xfrm>
          </p:grpSpPr>
          <p:pic>
            <p:nvPicPr>
              <p:cNvPr id="143" name="Picture 142" descr="latex-image-1.pdf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02500" y="4216400"/>
                <a:ext cx="1307302" cy="342899"/>
              </a:xfrm>
              <a:prstGeom prst="rect">
                <a:avLst/>
              </a:prstGeom>
            </p:spPr>
          </p:pic>
          <p:pic>
            <p:nvPicPr>
              <p:cNvPr id="148" name="Picture 147" descr="latex-image-1.pdf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72350" y="4575864"/>
                <a:ext cx="1174750" cy="224735"/>
              </a:xfrm>
              <a:prstGeom prst="rect">
                <a:avLst/>
              </a:prstGeom>
            </p:spPr>
          </p:pic>
        </p:grpSp>
        <p:grpSp>
          <p:nvGrpSpPr>
            <p:cNvPr id="9" name="Group 153"/>
            <p:cNvGrpSpPr/>
            <p:nvPr/>
          </p:nvGrpSpPr>
          <p:grpSpPr>
            <a:xfrm>
              <a:off x="4330700" y="3505200"/>
              <a:ext cx="2277626" cy="762000"/>
              <a:chOff x="4356100" y="3429000"/>
              <a:chExt cx="3454400" cy="1155700"/>
            </a:xfrm>
          </p:grpSpPr>
          <p:pic>
            <p:nvPicPr>
              <p:cNvPr id="152" name="Picture 151" descr="latex-image-1.pdf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56100" y="3429000"/>
                <a:ext cx="3454400" cy="736600"/>
              </a:xfrm>
              <a:prstGeom prst="rect">
                <a:avLst/>
              </a:prstGeom>
            </p:spPr>
          </p:pic>
          <p:pic>
            <p:nvPicPr>
              <p:cNvPr id="153" name="Picture 152" descr="latex-image-1.pdf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92750" y="4102100"/>
                <a:ext cx="2095500" cy="482600"/>
              </a:xfrm>
              <a:prstGeom prst="rect">
                <a:avLst/>
              </a:prstGeom>
            </p:spPr>
          </p:pic>
        </p:grpSp>
        <p:sp>
          <p:nvSpPr>
            <p:cNvPr id="156" name="TextBox 155"/>
            <p:cNvSpPr txBox="1"/>
            <p:nvPr/>
          </p:nvSpPr>
          <p:spPr>
            <a:xfrm>
              <a:off x="3670301" y="5339378"/>
              <a:ext cx="2501900" cy="92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366FF"/>
                  </a:solidFill>
                </a:rPr>
                <a:t>Match rendered image with input</a:t>
              </a:r>
            </a:p>
          </p:txBody>
        </p:sp>
        <p:cxnSp>
          <p:nvCxnSpPr>
            <p:cNvPr id="160" name="Curved Connector 159"/>
            <p:cNvCxnSpPr/>
            <p:nvPr/>
          </p:nvCxnSpPr>
          <p:spPr>
            <a:xfrm rot="16200000" flipH="1">
              <a:off x="5848349" y="4324350"/>
              <a:ext cx="1054101" cy="104139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9CC2FF"/>
              </a:solidFill>
              <a:tailEnd type="triangle" w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6108701" y="5326678"/>
              <a:ext cx="2501900" cy="923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366FF"/>
                  </a:solidFill>
                </a:rPr>
                <a:t>Trust initial </a:t>
              </a:r>
            </a:p>
            <a:p>
              <a:pPr algn="ctr"/>
              <a:r>
                <a:rPr lang="en-US" sz="2400" dirty="0">
                  <a:solidFill>
                    <a:srgbClr val="3366FF"/>
                  </a:solidFill>
                </a:rPr>
                <a:t>l</a:t>
              </a:r>
              <a:r>
                <a:rPr lang="en-US" sz="2400" dirty="0" smtClean="0">
                  <a:solidFill>
                    <a:srgbClr val="3366FF"/>
                  </a:solidFill>
                </a:rPr>
                <a:t>ight parameters</a:t>
              </a:r>
            </a:p>
          </p:txBody>
        </p:sp>
        <p:sp>
          <p:nvSpPr>
            <p:cNvPr id="68" name="Freeform 67"/>
            <p:cNvSpPr/>
            <p:nvPr/>
          </p:nvSpPr>
          <p:spPr>
            <a:xfrm>
              <a:off x="4562085" y="3803650"/>
              <a:ext cx="807508" cy="1593994"/>
            </a:xfrm>
            <a:custGeom>
              <a:avLst/>
              <a:gdLst>
                <a:gd name="connsiteX0" fmla="*/ 1054100 w 1054100"/>
                <a:gd name="connsiteY0" fmla="*/ 0 h 1409700"/>
                <a:gd name="connsiteX1" fmla="*/ 342900 w 1054100"/>
                <a:gd name="connsiteY1" fmla="*/ 241300 h 1409700"/>
                <a:gd name="connsiteX2" fmla="*/ 63500 w 1054100"/>
                <a:gd name="connsiteY2" fmla="*/ 927100 h 1409700"/>
                <a:gd name="connsiteX3" fmla="*/ 0 w 1054100"/>
                <a:gd name="connsiteY3" fmla="*/ 1409700 h 1409700"/>
                <a:gd name="connsiteX4" fmla="*/ 0 w 1054100"/>
                <a:gd name="connsiteY4" fmla="*/ 1409700 h 1409700"/>
                <a:gd name="connsiteX0" fmla="*/ 800100 w 800100"/>
                <a:gd name="connsiteY0" fmla="*/ 0 h 1409700"/>
                <a:gd name="connsiteX1" fmla="*/ 342900 w 800100"/>
                <a:gd name="connsiteY1" fmla="*/ 241300 h 1409700"/>
                <a:gd name="connsiteX2" fmla="*/ 63500 w 800100"/>
                <a:gd name="connsiteY2" fmla="*/ 927100 h 1409700"/>
                <a:gd name="connsiteX3" fmla="*/ 0 w 800100"/>
                <a:gd name="connsiteY3" fmla="*/ 1409700 h 1409700"/>
                <a:gd name="connsiteX4" fmla="*/ 0 w 800100"/>
                <a:gd name="connsiteY4" fmla="*/ 1409700 h 1409700"/>
                <a:gd name="connsiteX0" fmla="*/ 800100 w 800100"/>
                <a:gd name="connsiteY0" fmla="*/ 0 h 1409700"/>
                <a:gd name="connsiteX1" fmla="*/ 342900 w 800100"/>
                <a:gd name="connsiteY1" fmla="*/ 241300 h 1409700"/>
                <a:gd name="connsiteX2" fmla="*/ 63500 w 800100"/>
                <a:gd name="connsiteY2" fmla="*/ 927100 h 1409700"/>
                <a:gd name="connsiteX3" fmla="*/ 0 w 800100"/>
                <a:gd name="connsiteY3" fmla="*/ 1409700 h 1409700"/>
                <a:gd name="connsiteX4" fmla="*/ 0 w 800100"/>
                <a:gd name="connsiteY4" fmla="*/ 1409700 h 1409700"/>
                <a:gd name="connsiteX0" fmla="*/ 800100 w 800100"/>
                <a:gd name="connsiteY0" fmla="*/ 0 h 1409700"/>
                <a:gd name="connsiteX1" fmla="*/ 185292 w 800100"/>
                <a:gd name="connsiteY1" fmla="*/ 468974 h 1409700"/>
                <a:gd name="connsiteX2" fmla="*/ 63500 w 800100"/>
                <a:gd name="connsiteY2" fmla="*/ 927100 h 1409700"/>
                <a:gd name="connsiteX3" fmla="*/ 0 w 800100"/>
                <a:gd name="connsiteY3" fmla="*/ 1409700 h 1409700"/>
                <a:gd name="connsiteX4" fmla="*/ 0 w 800100"/>
                <a:gd name="connsiteY4" fmla="*/ 1409700 h 1409700"/>
                <a:gd name="connsiteX0" fmla="*/ 869950 w 869950"/>
                <a:gd name="connsiteY0" fmla="*/ 0 h 1409700"/>
                <a:gd name="connsiteX1" fmla="*/ 133350 w 869950"/>
                <a:gd name="connsiteY1" fmla="*/ 927100 h 1409700"/>
                <a:gd name="connsiteX2" fmla="*/ 69850 w 869950"/>
                <a:gd name="connsiteY2" fmla="*/ 1409700 h 1409700"/>
                <a:gd name="connsiteX3" fmla="*/ 69850 w 869950"/>
                <a:gd name="connsiteY3" fmla="*/ 1409700 h 1409700"/>
                <a:gd name="connsiteX0" fmla="*/ 800100 w 800100"/>
                <a:gd name="connsiteY0" fmla="*/ 0 h 1409700"/>
                <a:gd name="connsiteX1" fmla="*/ 260350 w 800100"/>
                <a:gd name="connsiteY1" fmla="*/ 457200 h 1409700"/>
                <a:gd name="connsiteX2" fmla="*/ 0 w 800100"/>
                <a:gd name="connsiteY2" fmla="*/ 1409700 h 1409700"/>
                <a:gd name="connsiteX3" fmla="*/ 0 w 800100"/>
                <a:gd name="connsiteY3" fmla="*/ 1409700 h 1409700"/>
                <a:gd name="connsiteX0" fmla="*/ 800100 w 800100"/>
                <a:gd name="connsiteY0" fmla="*/ 0 h 1409700"/>
                <a:gd name="connsiteX1" fmla="*/ 260350 w 800100"/>
                <a:gd name="connsiteY1" fmla="*/ 457200 h 1409700"/>
                <a:gd name="connsiteX2" fmla="*/ 0 w 800100"/>
                <a:gd name="connsiteY2" fmla="*/ 1409700 h 1409700"/>
                <a:gd name="connsiteX3" fmla="*/ 0 w 800100"/>
                <a:gd name="connsiteY3" fmla="*/ 1409700 h 1409700"/>
                <a:gd name="connsiteX0" fmla="*/ 807508 w 807508"/>
                <a:gd name="connsiteY0" fmla="*/ 0 h 1409700"/>
                <a:gd name="connsiteX1" fmla="*/ 267758 w 807508"/>
                <a:gd name="connsiteY1" fmla="*/ 457200 h 1409700"/>
                <a:gd name="connsiteX2" fmla="*/ 7408 w 807508"/>
                <a:gd name="connsiteY2" fmla="*/ 1409700 h 1409700"/>
                <a:gd name="connsiteX3" fmla="*/ 7408 w 807508"/>
                <a:gd name="connsiteY3" fmla="*/ 1409700 h 1409700"/>
                <a:gd name="connsiteX0" fmla="*/ 807508 w 807508"/>
                <a:gd name="connsiteY0" fmla="*/ 0 h 1409700"/>
                <a:gd name="connsiteX1" fmla="*/ 267758 w 807508"/>
                <a:gd name="connsiteY1" fmla="*/ 457200 h 1409700"/>
                <a:gd name="connsiteX2" fmla="*/ 7408 w 807508"/>
                <a:gd name="connsiteY2" fmla="*/ 1409700 h 1409700"/>
                <a:gd name="connsiteX3" fmla="*/ 7408 w 807508"/>
                <a:gd name="connsiteY3" fmla="*/ 1409700 h 1409700"/>
                <a:gd name="connsiteX0" fmla="*/ 807508 w 807508"/>
                <a:gd name="connsiteY0" fmla="*/ 0 h 1409700"/>
                <a:gd name="connsiteX1" fmla="*/ 267758 w 807508"/>
                <a:gd name="connsiteY1" fmla="*/ 457200 h 1409700"/>
                <a:gd name="connsiteX2" fmla="*/ 7408 w 807508"/>
                <a:gd name="connsiteY2" fmla="*/ 1409700 h 1409700"/>
                <a:gd name="connsiteX3" fmla="*/ 7408 w 807508"/>
                <a:gd name="connsiteY3" fmla="*/ 1409700 h 1409700"/>
                <a:gd name="connsiteX0" fmla="*/ 807508 w 807508"/>
                <a:gd name="connsiteY0" fmla="*/ 0 h 1409700"/>
                <a:gd name="connsiteX1" fmla="*/ 267758 w 807508"/>
                <a:gd name="connsiteY1" fmla="*/ 457200 h 1409700"/>
                <a:gd name="connsiteX2" fmla="*/ 7408 w 807508"/>
                <a:gd name="connsiteY2" fmla="*/ 1409700 h 1409700"/>
                <a:gd name="connsiteX3" fmla="*/ 7408 w 807508"/>
                <a:gd name="connsiteY3" fmla="*/ 1409700 h 1409700"/>
                <a:gd name="connsiteX0" fmla="*/ 807508 w 807508"/>
                <a:gd name="connsiteY0" fmla="*/ 0 h 1409700"/>
                <a:gd name="connsiteX1" fmla="*/ 267758 w 807508"/>
                <a:gd name="connsiteY1" fmla="*/ 292100 h 1409700"/>
                <a:gd name="connsiteX2" fmla="*/ 7408 w 807508"/>
                <a:gd name="connsiteY2" fmla="*/ 1409700 h 1409700"/>
                <a:gd name="connsiteX3" fmla="*/ 7408 w 807508"/>
                <a:gd name="connsiteY3" fmla="*/ 140970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508" h="1409700">
                  <a:moveTo>
                    <a:pt x="807508" y="0"/>
                  </a:moveTo>
                  <a:cubicBezTo>
                    <a:pt x="654050" y="193146"/>
                    <a:pt x="553508" y="21216"/>
                    <a:pt x="267758" y="292100"/>
                  </a:cubicBezTo>
                  <a:cubicBezTo>
                    <a:pt x="40216" y="488950"/>
                    <a:pt x="0" y="1034905"/>
                    <a:pt x="7408" y="1409700"/>
                  </a:cubicBezTo>
                  <a:lnTo>
                    <a:pt x="7408" y="1409700"/>
                  </a:lnTo>
                </a:path>
              </a:pathLst>
            </a:custGeom>
            <a:ln>
              <a:solidFill>
                <a:srgbClr val="9CC2FF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Match original image to rendered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47"/>
            <a:ext cx="9144000" cy="6096000"/>
          </a:xfrm>
          <a:prstGeom prst="rect">
            <a:avLst/>
          </a:prstGeom>
        </p:spPr>
      </p:pic>
      <p:pic>
        <p:nvPicPr>
          <p:cNvPr id="3" name="Picture 2" descr="compo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047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light parameters</a:t>
            </a:r>
            <a:endParaRPr lang="en-US" dirty="0"/>
          </a:p>
        </p:txBody>
      </p:sp>
      <p:grpSp>
        <p:nvGrpSpPr>
          <p:cNvPr id="3" name="Group 71"/>
          <p:cNvGrpSpPr/>
          <p:nvPr/>
        </p:nvGrpSpPr>
        <p:grpSpPr>
          <a:xfrm>
            <a:off x="801682" y="1854200"/>
            <a:ext cx="3162299" cy="4216399"/>
            <a:chOff x="2173283" y="1600201"/>
            <a:chExt cx="1504950" cy="2006600"/>
          </a:xfrm>
        </p:grpSpPr>
        <p:pic>
          <p:nvPicPr>
            <p:cNvPr id="139" name="Picture 138" descr="initial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3283" y="1600201"/>
              <a:ext cx="1504950" cy="2006600"/>
            </a:xfrm>
            <a:prstGeom prst="rect">
              <a:avLst/>
            </a:prstGeom>
          </p:spPr>
        </p:pic>
        <p:grpSp>
          <p:nvGrpSpPr>
            <p:cNvPr id="4" name="Group 51"/>
            <p:cNvGrpSpPr/>
            <p:nvPr/>
          </p:nvGrpSpPr>
          <p:grpSpPr>
            <a:xfrm>
              <a:off x="2717359" y="1838755"/>
              <a:ext cx="384373" cy="294845"/>
              <a:chOff x="1548959" y="2245154"/>
              <a:chExt cx="982565" cy="753707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1548959" y="2245154"/>
                <a:ext cx="982565" cy="131212"/>
              </a:xfrm>
              <a:custGeom>
                <a:avLst/>
                <a:gdLst>
                  <a:gd name="connsiteX0" fmla="*/ 0 w 2044700"/>
                  <a:gd name="connsiteY0" fmla="*/ 0 h 273050"/>
                  <a:gd name="connsiteX1" fmla="*/ 2044700 w 2044700"/>
                  <a:gd name="connsiteY1" fmla="*/ 50800 h 273050"/>
                  <a:gd name="connsiteX2" fmla="*/ 1974850 w 2044700"/>
                  <a:gd name="connsiteY2" fmla="*/ 273050 h 273050"/>
                  <a:gd name="connsiteX3" fmla="*/ 76200 w 2044700"/>
                  <a:gd name="connsiteY3" fmla="*/ 215900 h 273050"/>
                  <a:gd name="connsiteX4" fmla="*/ 0 w 2044700"/>
                  <a:gd name="connsiteY4" fmla="*/ 0 h 27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4700" h="273050">
                    <a:moveTo>
                      <a:pt x="0" y="0"/>
                    </a:moveTo>
                    <a:lnTo>
                      <a:pt x="2044700" y="50800"/>
                    </a:lnTo>
                    <a:lnTo>
                      <a:pt x="1974850" y="273050"/>
                    </a:lnTo>
                    <a:lnTo>
                      <a:pt x="76200" y="2159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571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750354" y="2812724"/>
                <a:ext cx="595032" cy="73235"/>
              </a:xfrm>
              <a:custGeom>
                <a:avLst/>
                <a:gdLst>
                  <a:gd name="connsiteX0" fmla="*/ 19050 w 1238250"/>
                  <a:gd name="connsiteY0" fmla="*/ 120650 h 152400"/>
                  <a:gd name="connsiteX1" fmla="*/ 1219200 w 1238250"/>
                  <a:gd name="connsiteY1" fmla="*/ 152400 h 152400"/>
                  <a:gd name="connsiteX2" fmla="*/ 1238250 w 1238250"/>
                  <a:gd name="connsiteY2" fmla="*/ 6350 h 152400"/>
                  <a:gd name="connsiteX3" fmla="*/ 0 w 1238250"/>
                  <a:gd name="connsiteY3" fmla="*/ 0 h 152400"/>
                  <a:gd name="connsiteX4" fmla="*/ 19050 w 1238250"/>
                  <a:gd name="connsiteY4" fmla="*/ 12065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152400">
                    <a:moveTo>
                      <a:pt x="19050" y="120650"/>
                    </a:moveTo>
                    <a:lnTo>
                      <a:pt x="1219200" y="152400"/>
                    </a:lnTo>
                    <a:lnTo>
                      <a:pt x="1238250" y="6350"/>
                    </a:lnTo>
                    <a:lnTo>
                      <a:pt x="0" y="0"/>
                    </a:lnTo>
                    <a:lnTo>
                      <a:pt x="19050" y="120650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1796126" y="2931730"/>
                <a:ext cx="503489" cy="67131"/>
              </a:xfrm>
              <a:custGeom>
                <a:avLst/>
                <a:gdLst>
                  <a:gd name="connsiteX0" fmla="*/ 12700 w 1047750"/>
                  <a:gd name="connsiteY0" fmla="*/ 107950 h 139700"/>
                  <a:gd name="connsiteX1" fmla="*/ 1022350 w 1047750"/>
                  <a:gd name="connsiteY1" fmla="*/ 139700 h 139700"/>
                  <a:gd name="connsiteX2" fmla="*/ 1047750 w 1047750"/>
                  <a:gd name="connsiteY2" fmla="*/ 25400 h 139700"/>
                  <a:gd name="connsiteX3" fmla="*/ 0 w 1047750"/>
                  <a:gd name="connsiteY3" fmla="*/ 0 h 139700"/>
                  <a:gd name="connsiteX4" fmla="*/ 12700 w 1047750"/>
                  <a:gd name="connsiteY4" fmla="*/ 107950 h 13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7750" h="139700">
                    <a:moveTo>
                      <a:pt x="12700" y="107950"/>
                    </a:moveTo>
                    <a:lnTo>
                      <a:pt x="1022350" y="139700"/>
                    </a:lnTo>
                    <a:lnTo>
                      <a:pt x="1047750" y="25400"/>
                    </a:lnTo>
                    <a:lnTo>
                      <a:pt x="0" y="0"/>
                    </a:lnTo>
                    <a:lnTo>
                      <a:pt x="12700" y="107950"/>
                    </a:lnTo>
                    <a:close/>
                  </a:path>
                </a:pathLst>
              </a:custGeom>
              <a:noFill/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3" name="Picture 72" descr="composite-initi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483" y="1854200"/>
            <a:ext cx="3162299" cy="4216399"/>
          </a:xfrm>
          <a:prstGeom prst="rect">
            <a:avLst/>
          </a:prstGeom>
        </p:spPr>
      </p:pic>
      <p:sp>
        <p:nvSpPr>
          <p:cNvPr id="74" name="Right Arrow 73"/>
          <p:cNvSpPr/>
          <p:nvPr/>
        </p:nvSpPr>
        <p:spPr>
          <a:xfrm>
            <a:off x="4147820" y="3550920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composite-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51" y="1866901"/>
            <a:ext cx="3132764" cy="4177019"/>
          </a:xfrm>
          <a:prstGeom prst="rect">
            <a:avLst/>
          </a:prstGeom>
        </p:spPr>
      </p:pic>
      <p:grpSp>
        <p:nvGrpSpPr>
          <p:cNvPr id="3" name="Group 95"/>
          <p:cNvGrpSpPr/>
          <p:nvPr/>
        </p:nvGrpSpPr>
        <p:grpSpPr>
          <a:xfrm>
            <a:off x="812800" y="1866901"/>
            <a:ext cx="3136900" cy="4182534"/>
            <a:chOff x="7935672" y="-1"/>
            <a:chExt cx="7543800" cy="10058401"/>
          </a:xfrm>
        </p:grpSpPr>
        <p:pic>
          <p:nvPicPr>
            <p:cNvPr id="97" name="Picture 96" descr="empty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35672" y="-1"/>
              <a:ext cx="7543800" cy="10058401"/>
            </a:xfrm>
            <a:prstGeom prst="rect">
              <a:avLst/>
            </a:prstGeom>
          </p:spPr>
        </p:pic>
        <p:sp>
          <p:nvSpPr>
            <p:cNvPr id="98" name="Freeform 97"/>
            <p:cNvSpPr/>
            <p:nvPr/>
          </p:nvSpPr>
          <p:spPr>
            <a:xfrm>
              <a:off x="10426700" y="800100"/>
              <a:ext cx="2260600" cy="323850"/>
            </a:xfrm>
            <a:custGeom>
              <a:avLst/>
              <a:gdLst>
                <a:gd name="connsiteX0" fmla="*/ 0 w 2260600"/>
                <a:gd name="connsiteY0" fmla="*/ 0 h 323850"/>
                <a:gd name="connsiteX1" fmla="*/ 2260600 w 2260600"/>
                <a:gd name="connsiteY1" fmla="*/ 63500 h 323850"/>
                <a:gd name="connsiteX2" fmla="*/ 2184400 w 2260600"/>
                <a:gd name="connsiteY2" fmla="*/ 323850 h 323850"/>
                <a:gd name="connsiteX3" fmla="*/ 63500 w 2260600"/>
                <a:gd name="connsiteY3" fmla="*/ 254000 h 323850"/>
                <a:gd name="connsiteX4" fmla="*/ 0 w 2260600"/>
                <a:gd name="connsiteY4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0600" h="323850">
                  <a:moveTo>
                    <a:pt x="0" y="0"/>
                  </a:moveTo>
                  <a:lnTo>
                    <a:pt x="2260600" y="63500"/>
                  </a:lnTo>
                  <a:lnTo>
                    <a:pt x="2184400" y="323850"/>
                  </a:lnTo>
                  <a:lnTo>
                    <a:pt x="63500" y="254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89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11017250" y="2279650"/>
              <a:ext cx="1238250" cy="165100"/>
            </a:xfrm>
            <a:custGeom>
              <a:avLst/>
              <a:gdLst>
                <a:gd name="connsiteX0" fmla="*/ 0 w 1238250"/>
                <a:gd name="connsiteY0" fmla="*/ 0 h 165100"/>
                <a:gd name="connsiteX1" fmla="*/ 1238250 w 1238250"/>
                <a:gd name="connsiteY1" fmla="*/ 25400 h 165100"/>
                <a:gd name="connsiteX2" fmla="*/ 1206500 w 1238250"/>
                <a:gd name="connsiteY2" fmla="*/ 165100 h 165100"/>
                <a:gd name="connsiteX3" fmla="*/ 25400 w 1238250"/>
                <a:gd name="connsiteY3" fmla="*/ 139700 h 165100"/>
                <a:gd name="connsiteX4" fmla="*/ 0 w 1238250"/>
                <a:gd name="connsiteY4" fmla="*/ 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50" h="165100">
                  <a:moveTo>
                    <a:pt x="0" y="0"/>
                  </a:moveTo>
                  <a:lnTo>
                    <a:pt x="1238250" y="25400"/>
                  </a:lnTo>
                  <a:lnTo>
                    <a:pt x="1206500" y="165100"/>
                  </a:lnTo>
                  <a:lnTo>
                    <a:pt x="25400" y="1397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11163300" y="2679700"/>
              <a:ext cx="965200" cy="139700"/>
            </a:xfrm>
            <a:custGeom>
              <a:avLst/>
              <a:gdLst>
                <a:gd name="connsiteX0" fmla="*/ 0 w 965200"/>
                <a:gd name="connsiteY0" fmla="*/ 0 h 139700"/>
                <a:gd name="connsiteX1" fmla="*/ 965200 w 965200"/>
                <a:gd name="connsiteY1" fmla="*/ 19050 h 139700"/>
                <a:gd name="connsiteX2" fmla="*/ 946150 w 965200"/>
                <a:gd name="connsiteY2" fmla="*/ 139700 h 139700"/>
                <a:gd name="connsiteX3" fmla="*/ 25400 w 965200"/>
                <a:gd name="connsiteY3" fmla="*/ 127000 h 139700"/>
                <a:gd name="connsiteX4" fmla="*/ 0 w 965200"/>
                <a:gd name="connsiteY4" fmla="*/ 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139700">
                  <a:moveTo>
                    <a:pt x="0" y="0"/>
                  </a:moveTo>
                  <a:lnTo>
                    <a:pt x="965200" y="19050"/>
                  </a:lnTo>
                  <a:lnTo>
                    <a:pt x="946150" y="139700"/>
                  </a:lnTo>
                  <a:lnTo>
                    <a:pt x="25400" y="1270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Refined light parameters</a:t>
            </a:r>
            <a:endParaRPr lang="en-US" dirty="0"/>
          </a:p>
        </p:txBody>
      </p:sp>
      <p:sp>
        <p:nvSpPr>
          <p:cNvPr id="74" name="Right Arrow 73"/>
          <p:cNvSpPr/>
          <p:nvPr/>
        </p:nvSpPr>
        <p:spPr>
          <a:xfrm>
            <a:off x="4147820" y="3550920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light shafts</a:t>
            </a:r>
            <a:endParaRPr lang="en-US" dirty="0"/>
          </a:p>
        </p:txBody>
      </p:sp>
      <p:pic>
        <p:nvPicPr>
          <p:cNvPr id="44" name="Picture 43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1" y="1879600"/>
            <a:ext cx="5651500" cy="423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1" y="1879600"/>
            <a:ext cx="5651500" cy="4238625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708467" y="3345280"/>
            <a:ext cx="5623580" cy="2088937"/>
          </a:xfrm>
          <a:custGeom>
            <a:avLst/>
            <a:gdLst>
              <a:gd name="connsiteX0" fmla="*/ 4512117 w 9146785"/>
              <a:gd name="connsiteY0" fmla="*/ 3397669 h 3397669"/>
              <a:gd name="connsiteX1" fmla="*/ 9146785 w 9146785"/>
              <a:gd name="connsiteY1" fmla="*/ 512436 h 3397669"/>
              <a:gd name="connsiteX2" fmla="*/ 5459104 w 9146785"/>
              <a:gd name="connsiteY2" fmla="*/ 0 h 3397669"/>
              <a:gd name="connsiteX3" fmla="*/ 0 w 9146785"/>
              <a:gd name="connsiteY3" fmla="*/ 1370208 h 3397669"/>
              <a:gd name="connsiteX4" fmla="*/ 4512117 w 9146785"/>
              <a:gd name="connsiteY4" fmla="*/ 3397669 h 339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6785" h="3397669">
                <a:moveTo>
                  <a:pt x="4512117" y="3397669"/>
                </a:moveTo>
                <a:lnTo>
                  <a:pt x="9146785" y="512436"/>
                </a:lnTo>
                <a:lnTo>
                  <a:pt x="5459104" y="0"/>
                </a:lnTo>
                <a:lnTo>
                  <a:pt x="0" y="1370208"/>
                </a:lnTo>
                <a:lnTo>
                  <a:pt x="4512117" y="339766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33000"/>
            </a:schemeClr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742715" y="1900147"/>
            <a:ext cx="5561933" cy="301355"/>
          </a:xfrm>
          <a:custGeom>
            <a:avLst/>
            <a:gdLst>
              <a:gd name="connsiteX0" fmla="*/ 5548233 w 9046516"/>
              <a:gd name="connsiteY0" fmla="*/ 490155 h 490155"/>
              <a:gd name="connsiteX1" fmla="*/ 9046516 w 9046516"/>
              <a:gd name="connsiteY1" fmla="*/ 412176 h 490155"/>
              <a:gd name="connsiteX2" fmla="*/ 7665028 w 9046516"/>
              <a:gd name="connsiteY2" fmla="*/ 0 h 490155"/>
              <a:gd name="connsiteX3" fmla="*/ 0 w 9046516"/>
              <a:gd name="connsiteY3" fmla="*/ 100259 h 490155"/>
              <a:gd name="connsiteX4" fmla="*/ 5548233 w 9046516"/>
              <a:gd name="connsiteY4" fmla="*/ 490155 h 49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6516" h="490155">
                <a:moveTo>
                  <a:pt x="5548233" y="490155"/>
                </a:moveTo>
                <a:lnTo>
                  <a:pt x="9046516" y="412176"/>
                </a:lnTo>
                <a:lnTo>
                  <a:pt x="7665028" y="0"/>
                </a:lnTo>
                <a:lnTo>
                  <a:pt x="0" y="100259"/>
                </a:lnTo>
                <a:lnTo>
                  <a:pt x="5548233" y="490155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flipV="1">
            <a:off x="4892235" y="5299673"/>
            <a:ext cx="2428489" cy="761586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5239274" y="5665291"/>
            <a:ext cx="2018657" cy="340606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Shaft bounding box</a:t>
            </a:r>
            <a:endParaRPr lang="en-US" sz="30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32601" y="5299673"/>
            <a:ext cx="2198850" cy="340606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Times New Roman"/>
              </a:rPr>
              <a:t>Source bounding box</a:t>
            </a:r>
            <a:endParaRPr lang="en-US" sz="30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2300" y="5783348"/>
            <a:ext cx="293027" cy="163092"/>
          </a:xfrm>
          <a:prstGeom prst="rect">
            <a:avLst/>
          </a:prstGeom>
          <a:solidFill>
            <a:schemeClr val="accent5">
              <a:lumMod val="75000"/>
              <a:alpha val="25000"/>
            </a:schemeClr>
          </a:solidFill>
          <a:ln w="508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38"/>
          <p:cNvSpPr/>
          <p:nvPr/>
        </p:nvSpPr>
        <p:spPr>
          <a:xfrm>
            <a:off x="4952300" y="5414194"/>
            <a:ext cx="293027" cy="163092"/>
          </a:xfrm>
          <a:prstGeom prst="rect">
            <a:avLst/>
          </a:prstGeom>
          <a:solidFill>
            <a:schemeClr val="accent2">
              <a:alpha val="25000"/>
            </a:schemeClr>
          </a:solidFill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light shafts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7"/>
          <p:cNvGrpSpPr/>
          <p:nvPr/>
        </p:nvGrpSpPr>
        <p:grpSpPr>
          <a:xfrm>
            <a:off x="1690688" y="1878806"/>
            <a:ext cx="5623330" cy="4217194"/>
            <a:chOff x="1690687" y="1878806"/>
            <a:chExt cx="7351713" cy="5513388"/>
          </a:xfrm>
        </p:grpSpPr>
        <p:pic>
          <p:nvPicPr>
            <p:cNvPr id="40" name="Picture 39" descr="detecti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687" y="1878806"/>
              <a:ext cx="7351713" cy="5513388"/>
            </a:xfrm>
            <a:prstGeom prst="rect">
              <a:avLst/>
            </a:prstGeom>
          </p:spPr>
        </p:pic>
        <p:pic>
          <p:nvPicPr>
            <p:cNvPr id="46" name="Picture 45" descr="shaftim-cro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0687" y="1878806"/>
              <a:ext cx="7351713" cy="10239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light shafts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435100" y="128410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Shadow matting via </a:t>
            </a:r>
            <a:r>
              <a:rPr lang="en-US" dirty="0" err="1" smtClean="0"/>
              <a:t>Guo</a:t>
            </a:r>
            <a:r>
              <a:rPr lang="en-US" dirty="0" smtClean="0"/>
              <a:t> et al. [2011]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7"/>
          <p:cNvGrpSpPr/>
          <p:nvPr/>
        </p:nvGrpSpPr>
        <p:grpSpPr>
          <a:xfrm>
            <a:off x="1690688" y="1878806"/>
            <a:ext cx="5623330" cy="4217194"/>
            <a:chOff x="1690687" y="1878806"/>
            <a:chExt cx="7351713" cy="5513388"/>
          </a:xfrm>
        </p:grpSpPr>
        <p:pic>
          <p:nvPicPr>
            <p:cNvPr id="40" name="Picture 39" descr="detecti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0687" y="1878806"/>
              <a:ext cx="7351713" cy="5513388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flipV="1">
              <a:off x="6225137" y="6725936"/>
              <a:ext cx="2700995" cy="553997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3" name="Straight Connector 42"/>
            <p:cNvCxnSpPr/>
            <p:nvPr/>
          </p:nvCxnSpPr>
          <p:spPr>
            <a:xfrm rot="5400000" flipH="1" flipV="1">
              <a:off x="4805012" y="4121647"/>
              <a:ext cx="1445046" cy="1588"/>
            </a:xfrm>
            <a:prstGeom prst="line">
              <a:avLst/>
            </a:prstGeom>
            <a:ln w="63500">
              <a:gradFill flip="none" rotWithShape="1">
                <a:gsLst>
                  <a:gs pos="94000">
                    <a:srgbClr val="FFFF00"/>
                  </a:gs>
                  <a:gs pos="0">
                    <a:srgbClr val="FFFFFF"/>
                  </a:gs>
                </a:gsLst>
                <a:lin ang="0" scaled="1"/>
                <a:tileRect/>
              </a:gradFill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527937" y="6773183"/>
              <a:ext cx="2486346" cy="553997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Times New Roman"/>
                </a:rPr>
                <a:t>Shaft direction</a:t>
              </a:r>
              <a:endParaRPr lang="en-US" sz="3000" dirty="0">
                <a:solidFill>
                  <a:schemeClr val="bg1"/>
                </a:solidFill>
                <a:latin typeface="Times New Roman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 flipH="1" flipV="1">
              <a:off x="6214853" y="7038709"/>
              <a:ext cx="375137" cy="1588"/>
            </a:xfrm>
            <a:prstGeom prst="line">
              <a:avLst/>
            </a:prstGeom>
            <a:ln w="63500">
              <a:gradFill flip="none" rotWithShape="1">
                <a:gsLst>
                  <a:gs pos="94000">
                    <a:srgbClr val="FFFF00"/>
                  </a:gs>
                  <a:gs pos="0">
                    <a:srgbClr val="FFFFFF"/>
                  </a:gs>
                </a:gsLst>
                <a:lin ang="0" scaled="1"/>
                <a:tileRect/>
              </a:gradFill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 descr="shaftim-cro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0687" y="1878806"/>
              <a:ext cx="7351713" cy="10239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light shafts</a:t>
            </a:r>
            <a:endParaRPr lang="en-US" dirty="0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Can we find the direction of the shaft in 3D?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on board</a:t>
            </a:r>
            <a:endParaRPr lang="en-US" dirty="0"/>
          </a:p>
        </p:txBody>
      </p:sp>
      <p:pic>
        <p:nvPicPr>
          <p:cNvPr id="44" name="Picture 4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1" y="1879600"/>
            <a:ext cx="5651500" cy="423862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0" y="3581400"/>
            <a:ext cx="2679700" cy="165100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447800"/>
            <a:ext cx="2679700" cy="165100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</p:pic>
      <p:sp>
        <p:nvSpPr>
          <p:cNvPr id="6" name="Oval 5"/>
          <p:cNvSpPr/>
          <p:nvPr/>
        </p:nvSpPr>
        <p:spPr>
          <a:xfrm>
            <a:off x="4389120" y="4000500"/>
            <a:ext cx="259080" cy="25908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Oval 6"/>
          <p:cNvSpPr/>
          <p:nvPr/>
        </p:nvSpPr>
        <p:spPr>
          <a:xfrm>
            <a:off x="4356100" y="1917700"/>
            <a:ext cx="259080" cy="25908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shaft result</a:t>
            </a:r>
            <a:endParaRPr lang="en-US" dirty="0"/>
          </a:p>
        </p:txBody>
      </p:sp>
      <p:pic>
        <p:nvPicPr>
          <p:cNvPr id="44" name="Picture 43" descr="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1" y="1879600"/>
            <a:ext cx="5651500" cy="423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compo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1" y="1879599"/>
            <a:ext cx="5651500" cy="4238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shaft result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</a:t>
            </a:r>
            <a:r>
              <a:rPr lang="en-US" dirty="0" smtClean="0"/>
              <a:t>epresentation of </a:t>
            </a:r>
            <a:r>
              <a:rPr lang="en-US" dirty="0"/>
              <a:t>g</a:t>
            </a:r>
            <a:r>
              <a:rPr lang="en-US" dirty="0" smtClean="0"/>
              <a:t>eometry, materials and lights compatible with 3D modeling software</a:t>
            </a:r>
          </a:p>
          <a:p>
            <a:r>
              <a:rPr lang="en-US" dirty="0" smtClean="0"/>
              <a:t>Two methods of insertion/interaction</a:t>
            </a:r>
          </a:p>
          <a:p>
            <a:pPr lvl="1"/>
            <a:r>
              <a:rPr lang="en-US" dirty="0" smtClean="0"/>
              <a:t>Novice: image space editing</a:t>
            </a:r>
          </a:p>
          <a:p>
            <a:pPr lvl="1"/>
            <a:r>
              <a:rPr lang="en-US" dirty="0" smtClean="0"/>
              <a:t>Professional: 3D modeling tools (e.g. Maya)</a:t>
            </a:r>
          </a:p>
          <a:p>
            <a:r>
              <a:rPr lang="en-US" dirty="0" smtClean="0"/>
              <a:t>Scene rendered with physically based renderer (e.g. </a:t>
            </a:r>
            <a:r>
              <a:rPr lang="en-US" dirty="0" err="1" smtClean="0"/>
              <a:t>LuxRender</a:t>
            </a:r>
            <a:r>
              <a:rPr lang="en-US" dirty="0" smtClean="0"/>
              <a:t>, Blender’s Cycles)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polygonal mesh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Discrete representation of a surface</a:t>
            </a:r>
          </a:p>
          <a:p>
            <a:pPr lvl="1"/>
            <a:r>
              <a:rPr lang="en-US" dirty="0" smtClean="0"/>
              <a:t>Represented by vertices -&gt; edges -&gt; polygons (faces)</a:t>
            </a:r>
            <a:endParaRPr lang="en-US" dirty="0"/>
          </a:p>
        </p:txBody>
      </p:sp>
      <p:pic>
        <p:nvPicPr>
          <p:cNvPr id="4" name="Picture 3" descr="Dolphin_triangle_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895600"/>
            <a:ext cx="5537200" cy="3414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nd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4800600"/>
            <a:ext cx="2235200" cy="167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Final composite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4562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dditive differential technique [</a:t>
            </a:r>
            <a:r>
              <a:rPr lang="en-US" dirty="0" err="1" smtClean="0"/>
              <a:t>Debevec</a:t>
            </a:r>
            <a:r>
              <a:rPr lang="en-US" dirty="0" smtClean="0"/>
              <a:t> 1998]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1488142"/>
            <a:ext cx="6889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composite </a:t>
            </a:r>
            <a:r>
              <a:rPr lang="en-US" sz="2800" dirty="0" smtClean="0"/>
              <a:t>= </a:t>
            </a:r>
            <a:r>
              <a:rPr lang="en-US" sz="2800" dirty="0"/>
              <a:t>M.*R + (1-M).*I + (1-M).*(R-E).*c 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5000" y="4267200"/>
            <a:ext cx="116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composite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9200" y="6400800"/>
            <a:ext cx="1371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 (rendered)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14800" y="6400800"/>
            <a:ext cx="109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 (empty)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934200" y="6400800"/>
            <a:ext cx="1064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 (mask)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057400" y="4267200"/>
            <a:ext cx="154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 (background)</a:t>
            </a:r>
            <a:endParaRPr lang="en-US" dirty="0"/>
          </a:p>
        </p:txBody>
      </p:sp>
      <p:pic>
        <p:nvPicPr>
          <p:cNvPr id="6" name="Picture 5" descr="backgroun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57400"/>
            <a:ext cx="3048000" cy="2286000"/>
          </a:xfrm>
          <a:prstGeom prst="rect">
            <a:avLst/>
          </a:prstGeom>
        </p:spPr>
      </p:pic>
      <p:pic>
        <p:nvPicPr>
          <p:cNvPr id="7" name="Picture 6" descr="render_composit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57400"/>
            <a:ext cx="3048000" cy="2286000"/>
          </a:xfrm>
          <a:prstGeom prst="rect">
            <a:avLst/>
          </a:prstGeom>
        </p:spPr>
      </p:pic>
      <p:pic>
        <p:nvPicPr>
          <p:cNvPr id="8" name="Picture 7" descr="render_empty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800600"/>
            <a:ext cx="2235200" cy="1676400"/>
          </a:xfrm>
          <a:prstGeom prst="rect">
            <a:avLst/>
          </a:prstGeom>
        </p:spPr>
      </p:pic>
      <p:pic>
        <p:nvPicPr>
          <p:cNvPr id="9" name="Picture 8" descr="render_mas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235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composite</a:t>
            </a:r>
            <a:endParaRPr lang="en-US" dirty="0"/>
          </a:p>
        </p:txBody>
      </p:sp>
      <p:pic>
        <p:nvPicPr>
          <p:cNvPr id="34" name="Content Placeholder 33" descr="interreflections.pdf"/>
          <p:cNvPicPr>
            <a:picLocks noGrp="1" noChangeAspect="1"/>
          </p:cNvPicPr>
          <p:nvPr>
            <p:ph idx="1"/>
          </p:nvPr>
        </p:nvPicPr>
        <p:blipFill>
          <a:blip r:embed="rId3"/>
          <a:srcRect l="-55990" r="-55990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Blender demos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2057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/>
              </a:rPr>
              <a:t>Video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Unsolved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“do better” with</a:t>
            </a:r>
          </a:p>
          <a:p>
            <a:pPr lvl="1"/>
            <a:r>
              <a:rPr lang="en-US" dirty="0" smtClean="0"/>
              <a:t>Multiple images?</a:t>
            </a:r>
          </a:p>
          <a:p>
            <a:pPr lvl="1"/>
            <a:r>
              <a:rPr lang="en-US" dirty="0" smtClean="0"/>
              <a:t>Videos?</a:t>
            </a:r>
          </a:p>
          <a:p>
            <a:pPr lvl="1"/>
            <a:r>
              <a:rPr lang="en-US" dirty="0" smtClean="0"/>
              <a:t>Depth?</a:t>
            </a:r>
          </a:p>
          <a:p>
            <a:r>
              <a:rPr lang="en-US" dirty="0" smtClean="0"/>
              <a:t>Better scene understanding?</a:t>
            </a:r>
          </a:p>
          <a:p>
            <a:r>
              <a:rPr lang="en-US" dirty="0" smtClean="0"/>
              <a:t>How to insert image fragments (Poisson Blending style)?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these…</a:t>
            </a:r>
            <a:endParaRPr lang="en-US" dirty="0"/>
          </a:p>
        </p:txBody>
      </p:sp>
      <p:pic>
        <p:nvPicPr>
          <p:cNvPr id="6" name="Picture 5" descr="Sphere-wirefra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50" y="2133600"/>
            <a:ext cx="2813050" cy="2813050"/>
          </a:xfrm>
          <a:prstGeom prst="rect">
            <a:avLst/>
          </a:prstGeom>
        </p:spPr>
      </p:pic>
      <p:pic>
        <p:nvPicPr>
          <p:cNvPr id="7" name="Picture 6" descr="Screen shot 2011-10-12 at 12.13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292350"/>
            <a:ext cx="2760705" cy="2432050"/>
          </a:xfrm>
          <a:prstGeom prst="rect">
            <a:avLst/>
          </a:prstGeom>
        </p:spPr>
      </p:pic>
      <p:pic>
        <p:nvPicPr>
          <p:cNvPr id="8" name="Picture 7" descr="happ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709" y="1828800"/>
            <a:ext cx="2807891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…into this</a:t>
            </a:r>
            <a:endParaRPr lang="en-US" dirty="0"/>
          </a:p>
        </p:txBody>
      </p:sp>
      <p:pic>
        <p:nvPicPr>
          <p:cNvPr id="4" name="Picture 3" descr="ori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239000" cy="4808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6459</TotalTime>
  <Words>1085</Words>
  <Application>Microsoft Office PowerPoint</Application>
  <PresentationFormat>On-screen Show (4:3)</PresentationFormat>
  <Paragraphs>289</Paragraphs>
  <Slides>74</Slides>
  <Notes>45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Office Theme</vt:lpstr>
      <vt:lpstr>Acrobat Document</vt:lpstr>
      <vt:lpstr>Equation</vt:lpstr>
      <vt:lpstr>The image as a virtual stage</vt:lpstr>
      <vt:lpstr>Today</vt:lpstr>
      <vt:lpstr>Mirror ball -&gt; equirectangular</vt:lpstr>
      <vt:lpstr>Mirror ball -&gt; equirectangular</vt:lpstr>
      <vt:lpstr>Mirror ball -&gt; equirectangular</vt:lpstr>
      <vt:lpstr>PowerPoint Presentation</vt:lpstr>
      <vt:lpstr>The polygonal mesh</vt:lpstr>
      <vt:lpstr>Insert these…</vt:lpstr>
      <vt:lpstr>…into this</vt:lpstr>
      <vt:lpstr>…into this</vt:lpstr>
      <vt:lpstr>Or, remove this</vt:lpstr>
      <vt:lpstr>Or, remove this</vt:lpstr>
      <vt:lpstr>Problem statement</vt:lpstr>
      <vt:lpstr>Useful for…</vt:lpstr>
      <vt:lpstr>However…</vt:lpstr>
      <vt:lpstr>What do we need?</vt:lpstr>
      <vt:lpstr>PowerPoint Presentation</vt:lpstr>
      <vt:lpstr>Overview</vt:lpstr>
      <vt:lpstr>What’s wrong here?</vt:lpstr>
      <vt:lpstr>That’s better, sort of…</vt:lpstr>
      <vt:lpstr>Single view reconstruction</vt:lpstr>
      <vt:lpstr>Single view reconstruction</vt:lpstr>
      <vt:lpstr>Ideal example</vt:lpstr>
      <vt:lpstr>Ideal example</vt:lpstr>
      <vt:lpstr>Computing a projection</vt:lpstr>
      <vt:lpstr>Computing a projection</vt:lpstr>
      <vt:lpstr>Computing a projection</vt:lpstr>
      <vt:lpstr>Computing a projection</vt:lpstr>
      <vt:lpstr>Computing a projection</vt:lpstr>
      <vt:lpstr>Computing a projection</vt:lpstr>
      <vt:lpstr>Computing a projection</vt:lpstr>
      <vt:lpstr>Computing a projection</vt:lpstr>
      <vt:lpstr>Projecting to image space</vt:lpstr>
      <vt:lpstr>What about the reverse?</vt:lpstr>
      <vt:lpstr>What about the reverse?</vt:lpstr>
      <vt:lpstr>Homographies</vt:lpstr>
      <vt:lpstr>Image Rectification</vt:lpstr>
      <vt:lpstr>Overview</vt:lpstr>
      <vt:lpstr>Modeling occlusions</vt:lpstr>
      <vt:lpstr>User-defined boundary</vt:lpstr>
      <vt:lpstr>Refined segmentation</vt:lpstr>
      <vt:lpstr>Segmentation with graph cuts</vt:lpstr>
      <vt:lpstr>Segmentation with graph cuts</vt:lpstr>
      <vt:lpstr>A spectral approach</vt:lpstr>
      <vt:lpstr>A spectral approach</vt:lpstr>
      <vt:lpstr>A spectral approach</vt:lpstr>
      <vt:lpstr>A spectral approach</vt:lpstr>
      <vt:lpstr>A spectral approach</vt:lpstr>
      <vt:lpstr>Segmentations as “billboards”</vt:lpstr>
      <vt:lpstr>Segmentations as “billboards”</vt:lpstr>
      <vt:lpstr>Rendering via ray tracing</vt:lpstr>
      <vt:lpstr>Rendering via ray tracing</vt:lpstr>
      <vt:lpstr>Insertion without relighting</vt:lpstr>
      <vt:lpstr>…with relighting</vt:lpstr>
      <vt:lpstr>Understanding light: our approach</vt:lpstr>
      <vt:lpstr>Lighting estimation</vt:lpstr>
      <vt:lpstr>Lighting estimation</vt:lpstr>
      <vt:lpstr>Lighting estimation</vt:lpstr>
      <vt:lpstr>Light refinement</vt:lpstr>
      <vt:lpstr>Initial light parameters</vt:lpstr>
      <vt:lpstr>Refined light parameters</vt:lpstr>
      <vt:lpstr>External light shafts</vt:lpstr>
      <vt:lpstr>External light shafts</vt:lpstr>
      <vt:lpstr>External light shafts</vt:lpstr>
      <vt:lpstr>External light shafts</vt:lpstr>
      <vt:lpstr>Example on board</vt:lpstr>
      <vt:lpstr>Light shaft result</vt:lpstr>
      <vt:lpstr>Light shaft result</vt:lpstr>
      <vt:lpstr>Inserting objects</vt:lpstr>
      <vt:lpstr>Final composite</vt:lpstr>
      <vt:lpstr>Final composite</vt:lpstr>
      <vt:lpstr>Blender demos</vt:lpstr>
      <vt:lpstr>Putting it all together</vt:lpstr>
      <vt:lpstr>Unsolved problems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images into stages</dc:title>
  <dc:creator>kevin</dc:creator>
  <cp:lastModifiedBy>Derek Hoiem</cp:lastModifiedBy>
  <cp:revision>179</cp:revision>
  <dcterms:created xsi:type="dcterms:W3CDTF">2011-10-18T01:15:17Z</dcterms:created>
  <dcterms:modified xsi:type="dcterms:W3CDTF">2013-10-22T21:09:28Z</dcterms:modified>
</cp:coreProperties>
</file>