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77"/>
  </p:notesMasterIdLst>
  <p:sldIdLst>
    <p:sldId id="425" r:id="rId4"/>
    <p:sldId id="489" r:id="rId5"/>
    <p:sldId id="615" r:id="rId6"/>
    <p:sldId id="550" r:id="rId7"/>
    <p:sldId id="551" r:id="rId8"/>
    <p:sldId id="614" r:id="rId9"/>
    <p:sldId id="616" r:id="rId10"/>
    <p:sldId id="559" r:id="rId11"/>
    <p:sldId id="553" r:id="rId12"/>
    <p:sldId id="554" r:id="rId13"/>
    <p:sldId id="555" r:id="rId14"/>
    <p:sldId id="600" r:id="rId15"/>
    <p:sldId id="560" r:id="rId16"/>
    <p:sldId id="556" r:id="rId17"/>
    <p:sldId id="602" r:id="rId18"/>
    <p:sldId id="438" r:id="rId19"/>
    <p:sldId id="479" r:id="rId20"/>
    <p:sldId id="478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37" r:id="rId29"/>
    <p:sldId id="477" r:id="rId30"/>
    <p:sldId id="434" r:id="rId31"/>
    <p:sldId id="433" r:id="rId32"/>
    <p:sldId id="428" r:id="rId33"/>
    <p:sldId id="429" r:id="rId34"/>
    <p:sldId id="431" r:id="rId35"/>
    <p:sldId id="430" r:id="rId36"/>
    <p:sldId id="439" r:id="rId37"/>
    <p:sldId id="432" r:id="rId38"/>
    <p:sldId id="435" r:id="rId39"/>
    <p:sldId id="490" r:id="rId40"/>
    <p:sldId id="491" r:id="rId41"/>
    <p:sldId id="492" r:id="rId42"/>
    <p:sldId id="494" r:id="rId43"/>
    <p:sldId id="493" r:id="rId44"/>
    <p:sldId id="495" r:id="rId45"/>
    <p:sldId id="497" r:id="rId46"/>
    <p:sldId id="500" r:id="rId47"/>
    <p:sldId id="605" r:id="rId48"/>
    <p:sldId id="603" r:id="rId49"/>
    <p:sldId id="604" r:id="rId50"/>
    <p:sldId id="498" r:id="rId51"/>
    <p:sldId id="499" r:id="rId52"/>
    <p:sldId id="501" r:id="rId53"/>
    <p:sldId id="444" r:id="rId54"/>
    <p:sldId id="445" r:id="rId55"/>
    <p:sldId id="446" r:id="rId56"/>
    <p:sldId id="608" r:id="rId57"/>
    <p:sldId id="606" r:id="rId58"/>
    <p:sldId id="607" r:id="rId59"/>
    <p:sldId id="447" r:id="rId60"/>
    <p:sldId id="448" r:id="rId61"/>
    <p:sldId id="617" r:id="rId62"/>
    <p:sldId id="618" r:id="rId63"/>
    <p:sldId id="619" r:id="rId64"/>
    <p:sldId id="620" r:id="rId65"/>
    <p:sldId id="502" r:id="rId66"/>
    <p:sldId id="503" r:id="rId67"/>
    <p:sldId id="504" r:id="rId68"/>
    <p:sldId id="506" r:id="rId69"/>
    <p:sldId id="507" r:id="rId70"/>
    <p:sldId id="508" r:id="rId71"/>
    <p:sldId id="509" r:id="rId72"/>
    <p:sldId id="511" r:id="rId73"/>
    <p:sldId id="512" r:id="rId74"/>
    <p:sldId id="513" r:id="rId75"/>
    <p:sldId id="60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80080" autoAdjust="0"/>
  </p:normalViewPr>
  <p:slideViewPr>
    <p:cSldViewPr>
      <p:cViewPr varScale="1">
        <p:scale>
          <a:sx n="37" d="100"/>
          <a:sy n="37" d="100"/>
        </p:scale>
        <p:origin x="6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8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4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64706-FD47-4FD8-BAB3-BAC2422BAA01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5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9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39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3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5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16E6-9240-4327-B53A-EE0F6D0476BA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19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E3EE8-36CF-4FDF-B8D6-BB6CAE12D420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56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43FF-48C2-42F5-B406-7D9C2238F95F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5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147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B68BE-9030-466C-8867-52B6C983D061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48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5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65534-1FBC-4296-899B-5B6B2F35DE17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3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6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1427" name="Rectangle 3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sz="3200">
                <a:solidFill>
                  <a:srgbClr val="CCFF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marL="0" indent="0" algn="ctr">
              <a:defRPr sz="2800">
                <a:solidFill>
                  <a:srgbClr val="CCC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2BDC-2115-4361-A7DD-250CC0ED0D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25EC-92A3-4559-9BC5-6900E3DBFA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B912-7B62-4658-A6FE-E3B809EFA9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9655-C307-47D6-9D49-9635A1E35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92B8-23D4-47DA-9E27-1F0BC3A7CE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A134-9789-45D6-BABE-6922028542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263A-D3F8-4694-AC39-6513DBB22D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0715-8695-4AEC-9262-08B122A020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0791-5A11-438C-88A7-860113F861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65EA-3C22-4EFB-AD01-E574EBFBD3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402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0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0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0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fld id="{E26C789E-AA0F-4CD1-84B5-47EB9729CFFF}" type="slidenum">
              <a:rPr lang="en-US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8" name="Rectangle 8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30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060801" y="10498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10/14/14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0"/>
            <a:ext cx="5943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133600" y="4724400"/>
            <a:ext cx="5181600" cy="1600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Photography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Derek Hoiem, University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Illinois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48477" cy="3414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19446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slides from Debevec, some from Efros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4343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133600" y="25146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029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15000" y="3886201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dirty="0" smtClean="0"/>
              <a:t>Mid-semester </a:t>
            </a:r>
            <a:r>
              <a:rPr lang="en-US" sz="3000" dirty="0" smtClean="0"/>
              <a:t>feedback</a:t>
            </a:r>
          </a:p>
          <a:p>
            <a:r>
              <a:rPr lang="en-US" sz="3000" dirty="0" smtClean="0"/>
              <a:t>Distribute light probes</a:t>
            </a:r>
            <a:endParaRPr lang="en-US" sz="3000" dirty="0" smtClean="0"/>
          </a:p>
          <a:p>
            <a:r>
              <a:rPr lang="en-US" sz="3000" dirty="0" smtClean="0"/>
              <a:t>Start on ray tracing, environment maps, and relighting 3D objects (project 4 topics)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Thursday</a:t>
            </a:r>
          </a:p>
          <a:p>
            <a:r>
              <a:rPr lang="en-US" sz="3000" dirty="0" smtClean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803106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608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06705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3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17919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20263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6356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07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9976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62320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426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74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7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0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458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429501" y="3498663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29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5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03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4572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334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7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are the light sources are in this room?</a:t>
            </a:r>
            <a:endParaRPr lang="en-US" sz="3200" dirty="0"/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7479" y="6488668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326782" y="2223649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03861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467602" y="2221469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0772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343400" y="1383269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125933" y="1594801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2646" y="65963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93" r="-10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9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14400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1981200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0179" y="6550223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057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colors of 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52" y="2221468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412468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hitting a surface</a:t>
            </a:r>
          </a:p>
          <a:p>
            <a:r>
              <a:rPr lang="en-US" sz="2000" dirty="0" smtClean="0"/>
              <a:t>Cast </a:t>
            </a:r>
            <a:r>
              <a:rPr lang="en-US" sz="2000" dirty="0"/>
              <a:t>reflection/refraction ray to determine reflected or refracted </a:t>
            </a:r>
            <a:r>
              <a:rPr lang="en-US" sz="2000" dirty="0" smtClean="0"/>
              <a:t>surface</a:t>
            </a:r>
          </a:p>
          <a:p>
            <a:r>
              <a:rPr lang="en-US" sz="2000" dirty="0" smtClean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5178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6322" y="6581001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09338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08" y="3276600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9900" y="6596390"/>
            <a:ext cx="647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http://en.wikipedia.org/wiki/Ray_tracing_(graphics)#mediaviewer/File:Ray-traced_steel_balls.jpg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environment map may take various forms:</a:t>
            </a:r>
          </a:p>
          <a:p>
            <a:pPr lvl="1"/>
            <a:r>
              <a:rPr lang="en-US"/>
              <a:t>Cubic mapping</a:t>
            </a:r>
          </a:p>
          <a:p>
            <a:pPr lvl="1"/>
            <a:r>
              <a:rPr lang="en-US"/>
              <a:t>Spherical mapping</a:t>
            </a:r>
          </a:p>
          <a:p>
            <a:pPr lvl="1"/>
            <a:r>
              <a:rPr lang="en-US"/>
              <a:t>other</a:t>
            </a:r>
          </a:p>
          <a:p>
            <a:r>
              <a:rPr lang="en-US"/>
              <a:t>Describes the shape of the surface on which the map “resides”</a:t>
            </a:r>
          </a:p>
          <a:p>
            <a:r>
              <a:rPr lang="en-US"/>
              <a:t>Determines how the map is generated and how it is indexed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1868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831068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955268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point</a:t>
            </a:r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Projection</a:t>
            </a:r>
          </a:p>
          <a:p>
            <a:pPr lvl="1"/>
            <a:r>
              <a:rPr lang="en-US" dirty="0"/>
              <a:t>We can’t store a separate map for each point, so one map is used with the COP 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itself!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066800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Rendering </a:t>
            </a:r>
            <a:r>
              <a:rPr lang="en-US" dirty="0" smtClean="0"/>
              <a:t>with environment </a:t>
            </a:r>
            <a:r>
              <a:rPr lang="en-US" dirty="0" smtClean="0"/>
              <a:t>maps and local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31653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048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spherical environment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3887" b="-63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Equirectangular</a:t>
            </a:r>
            <a:r>
              <a:rPr lang="en-US" sz="3200" dirty="0" smtClean="0"/>
              <a:t> (latitude-longitude) projection</a:t>
            </a:r>
            <a:endParaRPr lang="en-US" sz="3200" dirty="0"/>
          </a:p>
        </p:txBody>
      </p:sp>
      <p:pic>
        <p:nvPicPr>
          <p:cNvPr id="3" name="Picture 2" descr="pano_axehekzvnlsm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rectangular-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6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Equirectangular</a:t>
            </a:r>
            <a:r>
              <a:rPr lang="en-US" sz="3200" dirty="0" smtClean="0"/>
              <a:t> (latitude-longitude) projection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9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  <a:endParaRPr lang="ru-RU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08325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From </a:t>
            </a:r>
            <a:r>
              <a:rPr lang="en-US" sz="2400" i="1" smtClean="0">
                <a:solidFill>
                  <a:srgbClr val="000000"/>
                </a:solidFill>
              </a:rPr>
              <a:t>Flight of the Navigator</a:t>
            </a:r>
            <a:endParaRPr lang="ru-RU" sz="2400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352800" y="58023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lens</a:t>
            </a:r>
          </a:p>
          <a:p>
            <a:pPr lvl="1"/>
            <a:r>
              <a:rPr lang="en-US" dirty="0" smtClean="0"/>
              <a:t>Mirrored 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7010400" cy="1143000"/>
          </a:xfrm>
        </p:spPr>
        <p:txBody>
          <a:bodyPr/>
          <a:lstStyle/>
          <a:p>
            <a:r>
              <a:rPr lang="en-US"/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676400" cy="1644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495550" y="1876425"/>
            <a:ext cx="3362325" cy="723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095500" y="1190625"/>
            <a:ext cx="247650" cy="1019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542925" y="1571625"/>
            <a:ext cx="1123950" cy="752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324100" y="2847975"/>
            <a:ext cx="657225" cy="514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81800" cy="685800"/>
          </a:xfrm>
        </p:spPr>
        <p:txBody>
          <a:bodyPr/>
          <a:lstStyle/>
          <a:p>
            <a:r>
              <a:rPr lang="en-US"/>
              <a:t>Sources of Mirrored Balls</a:t>
            </a:r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162800" cy="5257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2-inch chrome balls ~ $20 ea.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McMaster-Carr Supply Company</a:t>
            </a:r>
            <a:br>
              <a:rPr lang="en-US" sz="2600" dirty="0"/>
            </a:br>
            <a:r>
              <a:rPr lang="en-US" sz="2600" dirty="0"/>
              <a:t>www.mcmaster.com</a:t>
            </a:r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6-12 inch large gazing balls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Baker’s Lawn Ornaments</a:t>
            </a:r>
            <a:br>
              <a:rPr lang="en-US" dirty="0"/>
            </a:br>
            <a:r>
              <a:rPr lang="en-US" dirty="0"/>
              <a:t>www.bakerslawnorn.com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Hollow Spheres, 2in – 4in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/>
              <a:t>Dube</a:t>
            </a:r>
            <a:r>
              <a:rPr lang="en-US" sz="2600" dirty="0"/>
              <a:t> Juggling Equipment</a:t>
            </a:r>
            <a:br>
              <a:rPr lang="en-US" sz="2600" dirty="0"/>
            </a:br>
            <a:r>
              <a:rPr lang="en-US" sz="2600" dirty="0"/>
              <a:t>www.dube.com</a:t>
            </a:r>
            <a:br>
              <a:rPr lang="en-US" sz="2600" dirty="0"/>
            </a:br>
            <a:endParaRPr lang="en-US" sz="26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FAQ</a:t>
            </a:r>
            <a:r>
              <a:rPr lang="en-US" sz="2800" dirty="0"/>
              <a:t> on www.debevec.org/HDRShop/</a:t>
            </a:r>
          </a:p>
        </p:txBody>
      </p:sp>
      <p:sp>
        <p:nvSpPr>
          <p:cNvPr id="1516548" name="Text Box 4"/>
          <p:cNvSpPr txBox="1">
            <a:spLocks noChangeArrowheads="1"/>
          </p:cNvSpPr>
          <p:nvPr/>
        </p:nvSpPr>
        <p:spPr bwMode="auto">
          <a:xfrm>
            <a:off x="6172200" y="45720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6549" name="Picture 5" descr="gazing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1371600"/>
            <a:ext cx="2166937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5800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7220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67025" y="1238250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35814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domain transformations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rendering programs only accept one format (mirror ball, </a:t>
            </a:r>
            <a:r>
              <a:rPr lang="en-US" dirty="0" err="1" smtClean="0"/>
              <a:t>equirectangular</a:t>
            </a:r>
            <a:r>
              <a:rPr lang="en-US" dirty="0" smtClean="0"/>
              <a:t>, cube map,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Blender only accepts </a:t>
            </a:r>
            <a:r>
              <a:rPr lang="en-US" dirty="0" err="1" smtClean="0"/>
              <a:t>equirectangular</a:t>
            </a:r>
            <a:r>
              <a:rPr lang="en-US" dirty="0" smtClean="0"/>
              <a:t> maps</a:t>
            </a:r>
          </a:p>
          <a:p>
            <a:pPr lvl="1"/>
            <a:endParaRPr lang="en-US" dirty="0"/>
          </a:p>
          <a:p>
            <a:r>
              <a:rPr lang="en-US" dirty="0" smtClean="0"/>
              <a:t>How to convert mirror ball to </a:t>
            </a:r>
            <a:r>
              <a:rPr lang="en-US" dirty="0" err="1" smtClean="0"/>
              <a:t>equirectangular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46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smashinghub.com</a:t>
            </a:r>
            <a:r>
              <a:rPr lang="en-US" dirty="0"/>
              <a:t>/8-of-the-most-epic-government-photoshop-fails-ever.htm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petapixel.com</a:t>
            </a:r>
            <a:r>
              <a:rPr lang="en-US" dirty="0"/>
              <a:t>/2013/10/13/another-north-</a:t>
            </a:r>
            <a:r>
              <a:rPr lang="en-US" dirty="0" err="1"/>
              <a:t>korean</a:t>
            </a:r>
            <a:r>
              <a:rPr lang="en-US" dirty="0"/>
              <a:t>-</a:t>
            </a:r>
            <a:r>
              <a:rPr lang="en-US" dirty="0" err="1"/>
              <a:t>photoshop</a:t>
            </a:r>
            <a:r>
              <a:rPr lang="en-US" dirty="0"/>
              <a:t>-fail/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Relighting is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 -&gt; </a:t>
            </a:r>
            <a:r>
              <a:rPr lang="en-US" dirty="0" err="1" smtClean="0"/>
              <a:t>equirectangular</a:t>
            </a:r>
            <a:endParaRPr lang="en-US" dirty="0"/>
          </a:p>
        </p:txBody>
      </p:sp>
      <p:pic>
        <p:nvPicPr>
          <p:cNvPr id="5" name="Content Placeholder 4" descr="mirrorball2lat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8545"/>
            <a:ext cx="8229600" cy="2399673"/>
          </a:xfrm>
        </p:spPr>
      </p:pic>
    </p:spTree>
    <p:extLst>
      <p:ext uri="{BB962C8B-B14F-4D97-AF65-F5344CB8AC3E}">
        <p14:creationId xmlns:p14="http://schemas.microsoft.com/office/powerpoint/2010/main" val="2815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</a:t>
            </a:r>
            <a:r>
              <a:rPr lang="en-US" dirty="0" smtClean="0"/>
              <a:t>coordinates</a:t>
            </a:r>
            <a:endParaRPr lang="en-US" dirty="0" smtClean="0"/>
          </a:p>
          <a:p>
            <a:pPr lvl="1"/>
            <a:r>
              <a:rPr lang="en-US" dirty="0" smtClean="0"/>
              <a:t>Convert the light directions incident to the ball into spherical coordinates (phi, theta)</a:t>
            </a:r>
          </a:p>
          <a:p>
            <a:pPr lvl="1"/>
            <a:r>
              <a:rPr lang="en-US" dirty="0" smtClean="0"/>
              <a:t>Map from mirror ball phi, theta to </a:t>
            </a:r>
            <a:r>
              <a:rPr lang="en-US" dirty="0" err="1" smtClean="0"/>
              <a:t>equirectangular</a:t>
            </a:r>
            <a:r>
              <a:rPr lang="en-US" dirty="0" smtClean="0"/>
              <a:t> phi, </a:t>
            </a:r>
            <a:r>
              <a:rPr lang="en-US" dirty="0" smtClean="0"/>
              <a:t>theta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862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 smtClean="0">
              <a:latin typeface="Helvetica"/>
              <a:cs typeface="Helvetica"/>
            </a:endParaRPr>
          </a:p>
          <a:p>
            <a:r>
              <a:rPr lang="da-DK" sz="2400" dirty="0" smtClean="0">
                <a:latin typeface="Helvetica"/>
                <a:cs typeface="Helvetica"/>
              </a:rPr>
              <a:t>for </a:t>
            </a:r>
            <a:r>
              <a:rPr lang="da-DK" sz="2400" dirty="0">
                <a:latin typeface="Helvetica"/>
                <a:cs typeface="Helvetica"/>
              </a:rPr>
              <a:t>i=1:d</a:t>
            </a:r>
          </a:p>
          <a:p>
            <a:r>
              <a:rPr lang="en-US" sz="2400" dirty="0">
                <a:latin typeface="Helvetica"/>
                <a:cs typeface="Helvetica"/>
              </a:rPr>
              <a:t>        F = </a:t>
            </a:r>
            <a:r>
              <a:rPr lang="en-US" sz="2400" dirty="0" err="1" smtClean="0">
                <a:latin typeface="Helvetica"/>
                <a:cs typeface="Helvetica"/>
              </a:rPr>
              <a:t>TriScatteredInterp</a:t>
            </a: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phi_ball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theta_ball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mirrorball</a:t>
            </a:r>
            <a:r>
              <a:rPr lang="en-US" sz="2400" dirty="0" smtClean="0">
                <a:latin typeface="Helvetica"/>
                <a:cs typeface="Helvetica"/>
              </a:rPr>
              <a:t>(:,:,</a:t>
            </a:r>
            <a:r>
              <a:rPr lang="en-US" sz="2400" dirty="0" err="1" smtClean="0">
                <a:latin typeface="Helvetica"/>
                <a:cs typeface="Helvetica"/>
              </a:rPr>
              <a:t>i</a:t>
            </a:r>
            <a:r>
              <a:rPr lang="en-US" sz="2400" dirty="0" smtClean="0">
                <a:latin typeface="Helvetica"/>
                <a:cs typeface="Helvetica"/>
              </a:rPr>
              <a:t>))</a:t>
            </a:r>
            <a:r>
              <a:rPr lang="en-US" sz="2400" dirty="0">
                <a:latin typeface="Helvetica"/>
                <a:cs typeface="Helvetica"/>
              </a:rPr>
              <a:t>;</a:t>
            </a:r>
          </a:p>
          <a:p>
            <a:r>
              <a:rPr lang="en-US" sz="2400" dirty="0">
                <a:latin typeface="Helvetica"/>
                <a:cs typeface="Helvetica"/>
              </a:rPr>
              <a:t>        </a:t>
            </a:r>
            <a:r>
              <a:rPr lang="en-US" sz="2400" dirty="0" err="1">
                <a:latin typeface="Helvetica"/>
                <a:cs typeface="Helvetica"/>
              </a:rPr>
              <a:t>latlon</a:t>
            </a:r>
            <a:r>
              <a:rPr lang="en-US" sz="2400" dirty="0">
                <a:latin typeface="Helvetica"/>
                <a:cs typeface="Helvetica"/>
              </a:rPr>
              <a:t>(:,:,</a:t>
            </a:r>
            <a:r>
              <a:rPr lang="en-US" sz="2400" dirty="0" err="1">
                <a:latin typeface="Helvetica"/>
                <a:cs typeface="Helvetica"/>
              </a:rPr>
              <a:t>i</a:t>
            </a:r>
            <a:r>
              <a:rPr lang="en-US" sz="2400" dirty="0">
                <a:latin typeface="Helvetica"/>
                <a:cs typeface="Helvetica"/>
              </a:rPr>
              <a:t>) = F(</a:t>
            </a:r>
            <a:r>
              <a:rPr lang="en-US" sz="2400" dirty="0" err="1" smtClean="0">
                <a:latin typeface="Helvetica"/>
                <a:cs typeface="Helvetica"/>
              </a:rPr>
              <a:t>phi_latlon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theta_latlon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r>
              <a:rPr lang="en-US" sz="2400" dirty="0">
                <a:latin typeface="Helvetica"/>
                <a:cs typeface="Helvetica"/>
              </a:rPr>
              <a:t>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end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177756"/>
            <a:ext cx="8763000" cy="1949508"/>
            <a:chOff x="152400" y="990600"/>
            <a:chExt cx="9604264" cy="2136664"/>
          </a:xfrm>
        </p:grpSpPr>
        <p:pic>
          <p:nvPicPr>
            <p:cNvPr id="4" name="Picture 3" descr="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81" y="990600"/>
              <a:ext cx="2136664" cy="2136664"/>
            </a:xfrm>
            <a:prstGeom prst="rect">
              <a:avLst/>
            </a:prstGeom>
          </p:spPr>
        </p:pic>
        <p:pic>
          <p:nvPicPr>
            <p:cNvPr id="5" name="Picture 4" descr="0024_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90600"/>
              <a:ext cx="2125535" cy="2119971"/>
            </a:xfrm>
            <a:prstGeom prst="rect">
              <a:avLst/>
            </a:prstGeom>
          </p:spPr>
        </p:pic>
        <p:pic>
          <p:nvPicPr>
            <p:cNvPr id="6" name="Picture 5" descr="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91" y="990600"/>
              <a:ext cx="2136664" cy="2136664"/>
            </a:xfrm>
            <a:prstGeom prst="rect">
              <a:avLst/>
            </a:prstGeom>
          </p:spPr>
        </p:pic>
        <p:pic>
          <p:nvPicPr>
            <p:cNvPr id="7" name="Picture 6" descr="pt_b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990600"/>
              <a:ext cx="2136664" cy="2136664"/>
            </a:xfrm>
            <a:prstGeom prst="rect">
              <a:avLst/>
            </a:prstGeom>
          </p:spPr>
        </p:pic>
      </p:grpSp>
      <p:pic>
        <p:nvPicPr>
          <p:cNvPr id="9" name="Picture 8" descr="pt_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4114800" cy="2057400"/>
          </a:xfrm>
          <a:prstGeom prst="rect">
            <a:avLst/>
          </a:prstGeom>
        </p:spPr>
      </p:pic>
      <p:pic>
        <p:nvPicPr>
          <p:cNvPr id="10" name="Picture 9" descr="latl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41148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124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Mirror ball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1722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Equirectangular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3124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Normals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124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Reflection </a:t>
            </a:r>
          </a:p>
          <a:p>
            <a:pPr algn="ctr"/>
            <a:r>
              <a:rPr lang="en-US" sz="2200" dirty="0" smtClean="0"/>
              <a:t>vectors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3124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Phi/theta of reflection </a:t>
            </a:r>
            <a:r>
              <a:rPr lang="en-US" sz="2200" dirty="0" err="1" smtClean="0"/>
              <a:t>vecs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611536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Phi/theta </a:t>
            </a:r>
            <a:r>
              <a:rPr lang="en-US" sz="2200" dirty="0" err="1" smtClean="0"/>
              <a:t>equirectangular</a:t>
            </a:r>
            <a:r>
              <a:rPr lang="en-US" sz="2200" dirty="0" smtClean="0"/>
              <a:t> domain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8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deal with light sources?  Sun, lights, etc?</a:t>
            </a:r>
          </a:p>
          <a:p>
            <a:pPr lvl="1"/>
            <a:r>
              <a:rPr lang="en-US" sz="2400" dirty="0" smtClean="0"/>
              <a:t>They are much, much brighter than the rest of the environment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5306" y="512265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7745" y="419100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1054" y="549806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6306" y="34240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99797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5980" y="53340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0523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0767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8463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194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EAEAEA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4495800" y="2301875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The real world is</a:t>
            </a:r>
            <a:b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4572000" y="4278313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3505200" y="4302125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11" grpId="0" animBg="1"/>
      <p:bldP spid="13343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Geometric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coordinates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directions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in the world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00FFFF"/>
                </a:solidFill>
              </a:rPr>
              <a:t>Photometric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values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radiance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amounts in the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001000" cy="1436687"/>
          </a:xfrm>
          <a:noFill/>
          <a:ln/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Image Acquisition </a:t>
            </a:r>
            <a:r>
              <a:rPr lang="en-US" sz="3600" dirty="0"/>
              <a:t>Pipeline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463550" y="1854200"/>
            <a:ext cx="11461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scene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radiance</a:t>
            </a:r>
            <a:endParaRPr lang="en-US" sz="2000" smtClean="0">
              <a:solidFill>
                <a:srgbClr val="FFFFFF"/>
              </a:solidFill>
            </a:endParaRPr>
          </a:p>
          <a:p>
            <a:pPr algn="ctr" eaLnBrk="0" hangingPunct="0"/>
            <a:endParaRPr lang="en-US" sz="80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smtClean="0">
                <a:solidFill>
                  <a:srgbClr val="FFFFFF"/>
                </a:solidFill>
              </a:rPr>
              <a:t>(W/sr/m 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904197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1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4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7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4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904216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0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6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1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2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4233" name="Freeform 41"/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40" y="144"/>
              </a:cxn>
              <a:cxn ang="0">
                <a:pos x="384" y="0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34" name="Rectangle 42"/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irradiance</a:t>
            </a:r>
          </a:p>
        </p:txBody>
      </p:sp>
      <p:sp>
        <p:nvSpPr>
          <p:cNvPr id="904235" name="Rectangle 43"/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exposure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434138" y="1752600"/>
            <a:ext cx="1052512" cy="914400"/>
            <a:chOff x="4560" y="1104"/>
            <a:chExt cx="745" cy="576"/>
          </a:xfrm>
        </p:grpSpPr>
        <p:sp>
          <p:nvSpPr>
            <p:cNvPr id="904237" name="Freeform 45"/>
            <p:cNvSpPr>
              <a:spLocks/>
            </p:cNvSpPr>
            <p:nvPr/>
          </p:nvSpPr>
          <p:spPr bwMode="auto">
            <a:xfrm>
              <a:off x="456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8" name="Rectangle 46"/>
            <p:cNvSpPr>
              <a:spLocks noChangeArrowheads="1"/>
            </p:cNvSpPr>
            <p:nvPr/>
          </p:nvSpPr>
          <p:spPr bwMode="auto">
            <a:xfrm>
              <a:off x="463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9" name="Line 47"/>
            <p:cNvSpPr>
              <a:spLocks noChangeShapeType="1"/>
            </p:cNvSpPr>
            <p:nvPr/>
          </p:nvSpPr>
          <p:spPr bwMode="auto">
            <a:xfrm>
              <a:off x="520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0" name="Line 48"/>
            <p:cNvSpPr>
              <a:spLocks noChangeShapeType="1"/>
            </p:cNvSpPr>
            <p:nvPr/>
          </p:nvSpPr>
          <p:spPr bwMode="auto">
            <a:xfrm>
              <a:off x="463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1" name="Rectangle 4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2" name="Line 50"/>
            <p:cNvSpPr>
              <a:spLocks noChangeShapeType="1"/>
            </p:cNvSpPr>
            <p:nvPr/>
          </p:nvSpPr>
          <p:spPr bwMode="auto">
            <a:xfrm>
              <a:off x="463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3" name="Line 51"/>
            <p:cNvSpPr>
              <a:spLocks noChangeShapeType="1"/>
            </p:cNvSpPr>
            <p:nvPr/>
          </p:nvSpPr>
          <p:spPr bwMode="auto">
            <a:xfrm>
              <a:off x="463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4" name="Freeform 52"/>
            <p:cNvSpPr>
              <a:spLocks/>
            </p:cNvSpPr>
            <p:nvPr/>
          </p:nvSpPr>
          <p:spPr bwMode="auto">
            <a:xfrm>
              <a:off x="516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5" name="Line 53"/>
            <p:cNvSpPr>
              <a:spLocks noChangeShapeType="1"/>
            </p:cNvSpPr>
            <p:nvPr/>
          </p:nvSpPr>
          <p:spPr bwMode="auto">
            <a:xfrm>
              <a:off x="520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6" name="Line 54"/>
            <p:cNvSpPr>
              <a:spLocks noChangeShapeType="1"/>
            </p:cNvSpPr>
            <p:nvPr/>
          </p:nvSpPr>
          <p:spPr bwMode="auto">
            <a:xfrm>
              <a:off x="463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7" name="Line 55"/>
            <p:cNvSpPr>
              <a:spLocks noChangeShapeType="1"/>
            </p:cNvSpPr>
            <p:nvPr/>
          </p:nvSpPr>
          <p:spPr bwMode="auto">
            <a:xfrm>
              <a:off x="456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8" name="Line 56"/>
            <p:cNvSpPr>
              <a:spLocks noChangeShapeType="1"/>
            </p:cNvSpPr>
            <p:nvPr/>
          </p:nvSpPr>
          <p:spPr bwMode="auto">
            <a:xfrm>
              <a:off x="456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9" name="Line 57"/>
            <p:cNvSpPr>
              <a:spLocks noChangeShapeType="1"/>
            </p:cNvSpPr>
            <p:nvPr/>
          </p:nvSpPr>
          <p:spPr bwMode="auto">
            <a:xfrm>
              <a:off x="456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0" name="Freeform 58"/>
            <p:cNvSpPr>
              <a:spLocks/>
            </p:cNvSpPr>
            <p:nvPr/>
          </p:nvSpPr>
          <p:spPr bwMode="auto">
            <a:xfrm>
              <a:off x="4706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1" name="Rectangle 5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4680" y="1152"/>
              <a:ext cx="480" cy="480"/>
              <a:chOff x="4680" y="1152"/>
              <a:chExt cx="480" cy="480"/>
            </a:xfrm>
          </p:grpSpPr>
          <p:sp>
            <p:nvSpPr>
              <p:cNvPr id="904253" name="Line 61"/>
              <p:cNvSpPr>
                <a:spLocks noChangeShapeType="1"/>
              </p:cNvSpPr>
              <p:nvPr/>
            </p:nvSpPr>
            <p:spPr bwMode="auto">
              <a:xfrm>
                <a:off x="4680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4" name="Line 62"/>
              <p:cNvSpPr>
                <a:spLocks noChangeShapeType="1"/>
              </p:cNvSpPr>
              <p:nvPr/>
            </p:nvSpPr>
            <p:spPr bwMode="auto">
              <a:xfrm flipV="1">
                <a:off x="468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5" name="Line 63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6" name="Line 64"/>
              <p:cNvSpPr>
                <a:spLocks noChangeShapeType="1"/>
              </p:cNvSpPr>
              <p:nvPr/>
            </p:nvSpPr>
            <p:spPr bwMode="auto">
              <a:xfrm>
                <a:off x="516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4257" name="Rectangle 65"/>
          <p:cNvSpPr>
            <a:spLocks noChangeArrowheads="1"/>
          </p:cNvSpPr>
          <p:nvPr/>
        </p:nvSpPr>
        <p:spPr bwMode="auto">
          <a:xfrm>
            <a:off x="7624763" y="1854200"/>
            <a:ext cx="776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latent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image</a:t>
            </a:r>
          </a:p>
        </p:txBody>
      </p:sp>
      <p:sp>
        <p:nvSpPr>
          <p:cNvPr id="904258" name="Rectangle 66"/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Lens</a:t>
            </a:r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Shutter</a:t>
            </a:r>
          </a:p>
        </p:txBody>
      </p:sp>
      <p:sp>
        <p:nvSpPr>
          <p:cNvPr id="904260" name="Rectangle 68"/>
          <p:cNvSpPr>
            <a:spLocks noChangeArrowheads="1"/>
          </p:cNvSpPr>
          <p:nvPr/>
        </p:nvSpPr>
        <p:spPr bwMode="auto">
          <a:xfrm>
            <a:off x="6396038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Film</a:t>
            </a:r>
          </a:p>
        </p:txBody>
      </p:sp>
      <p:sp>
        <p:nvSpPr>
          <p:cNvPr id="904261" name="Freeform 69"/>
          <p:cNvSpPr>
            <a:spLocks/>
          </p:cNvSpPr>
          <p:nvPr/>
        </p:nvSpPr>
        <p:spPr bwMode="auto">
          <a:xfrm>
            <a:off x="6197600" y="2590800"/>
            <a:ext cx="2914650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2064" y="576"/>
              </a:cxn>
            </a:cxnLst>
            <a:rect l="0" t="0" r="r" b="b"/>
            <a:pathLst>
              <a:path w="2065" h="577">
                <a:moveTo>
                  <a:pt x="0" y="0"/>
                </a:moveTo>
                <a:lnTo>
                  <a:pt x="0" y="576"/>
                </a:lnTo>
                <a:lnTo>
                  <a:pt x="2064" y="576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2" name="Rectangle 70"/>
          <p:cNvSpPr>
            <a:spLocks noChangeArrowheads="1"/>
          </p:cNvSpPr>
          <p:nvPr/>
        </p:nvSpPr>
        <p:spPr bwMode="auto">
          <a:xfrm>
            <a:off x="6021090" y="3534906"/>
            <a:ext cx="2514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Electronic Camera</a:t>
            </a:r>
          </a:p>
        </p:txBody>
      </p:sp>
      <p:sp>
        <p:nvSpPr>
          <p:cNvPr id="904263" name="AutoShape 71"/>
          <p:cNvSpPr>
            <a:spLocks noChangeArrowheads="1"/>
          </p:cNvSpPr>
          <p:nvPr/>
        </p:nvSpPr>
        <p:spPr bwMode="auto">
          <a:xfrm>
            <a:off x="8532515" y="3692068"/>
            <a:ext cx="269875" cy="228600"/>
          </a:xfrm>
          <a:prstGeom prst="rightArrow">
            <a:avLst>
              <a:gd name="adj1" fmla="val 50000"/>
              <a:gd name="adj2" fmla="val 59033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4" name="Freeform 72"/>
          <p:cNvSpPr>
            <a:spLocks/>
          </p:cNvSpPr>
          <p:nvPr/>
        </p:nvSpPr>
        <p:spPr bwMode="auto">
          <a:xfrm>
            <a:off x="8501063" y="2209800"/>
            <a:ext cx="611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5" name="Rectangle 73"/>
          <p:cNvSpPr>
            <a:spLocks noChangeArrowheads="1"/>
          </p:cNvSpPr>
          <p:nvPr/>
        </p:nvSpPr>
        <p:spPr bwMode="auto">
          <a:xfrm>
            <a:off x="1252538" y="2536825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780514" y="5016282"/>
            <a:ext cx="1052512" cy="914400"/>
            <a:chOff x="384" y="1104"/>
            <a:chExt cx="745" cy="576"/>
          </a:xfrm>
        </p:grpSpPr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384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456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1032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56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56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56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984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1032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56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384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384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530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504" y="1152"/>
              <a:ext cx="480" cy="480"/>
              <a:chOff x="504" y="1152"/>
              <a:chExt cx="480" cy="480"/>
            </a:xfrm>
          </p:grpSpPr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50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 flipV="1">
                <a:off x="50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50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98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6" name="Group 23"/>
          <p:cNvGrpSpPr>
            <a:grpSpLocks/>
          </p:cNvGrpSpPr>
          <p:nvPr/>
        </p:nvGrpSpPr>
        <p:grpSpPr bwMode="auto">
          <a:xfrm>
            <a:off x="2812514" y="5016282"/>
            <a:ext cx="1052512" cy="914400"/>
            <a:chOff x="1824" y="1104"/>
            <a:chExt cx="745" cy="576"/>
          </a:xfrm>
        </p:grpSpPr>
        <p:grpSp>
          <p:nvGrpSpPr>
            <p:cNvPr id="97" name="Group 24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27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28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31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36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37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384" y="0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43"/>
          <p:cNvGrpSpPr>
            <a:grpSpLocks/>
          </p:cNvGrpSpPr>
          <p:nvPr/>
        </p:nvGrpSpPr>
        <p:grpSpPr bwMode="auto">
          <a:xfrm>
            <a:off x="5047714" y="5016282"/>
            <a:ext cx="1052512" cy="914400"/>
            <a:chOff x="3408" y="1104"/>
            <a:chExt cx="745" cy="576"/>
          </a:xfrm>
        </p:grpSpPr>
        <p:grpSp>
          <p:nvGrpSpPr>
            <p:cNvPr id="117" name="Group 44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19" name="Freeform 45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Line 47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50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51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52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53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54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56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58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6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384"/>
                </a:cxn>
                <a:cxn ang="0">
                  <a:pos x="48" y="336"/>
                </a:cxn>
                <a:cxn ang="0">
                  <a:pos x="96" y="336"/>
                </a:cxn>
                <a:cxn ang="0">
                  <a:pos x="96" y="288"/>
                </a:cxn>
                <a:cxn ang="0">
                  <a:pos x="144" y="288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192"/>
                </a:cxn>
                <a:cxn ang="0">
                  <a:pos x="240" y="192"/>
                </a:cxn>
                <a:cxn ang="0">
                  <a:pos x="240" y="144"/>
                </a:cxn>
                <a:cxn ang="0">
                  <a:pos x="288" y="144"/>
                </a:cxn>
                <a:cxn ang="0">
                  <a:pos x="288" y="96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384" y="48"/>
                </a:cxn>
                <a:cxn ang="0">
                  <a:pos x="384" y="0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63"/>
          <p:cNvGrpSpPr>
            <a:grpSpLocks/>
          </p:cNvGrpSpPr>
          <p:nvPr/>
        </p:nvGrpSpPr>
        <p:grpSpPr bwMode="auto">
          <a:xfrm>
            <a:off x="7079714" y="5016282"/>
            <a:ext cx="1052512" cy="914400"/>
            <a:chOff x="4848" y="1104"/>
            <a:chExt cx="745" cy="576"/>
          </a:xfrm>
        </p:grpSpPr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41" name="Freeform 65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Rectangle 66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67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68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Rectangle 69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70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71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72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73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74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75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76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77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78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79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80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8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Group 82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72" y="216"/>
                  </a:cxn>
                  <a:cxn ang="0">
                    <a:pos x="72" y="192"/>
                  </a:cxn>
                  <a:cxn ang="0">
                    <a:pos x="120" y="192"/>
                  </a:cxn>
                  <a:cxn ang="0">
                    <a:pos x="120" y="168"/>
                  </a:cxn>
                  <a:cxn ang="0">
                    <a:pos x="144" y="168"/>
                  </a:cxn>
                  <a:cxn ang="0">
                    <a:pos x="144" y="144"/>
                  </a:cxn>
                  <a:cxn ang="0">
                    <a:pos x="168" y="144"/>
                  </a:cxn>
                  <a:cxn ang="0">
                    <a:pos x="168" y="120"/>
                  </a:cxn>
                  <a:cxn ang="0">
                    <a:pos x="168" y="120"/>
                  </a:cxn>
                  <a:cxn ang="0">
                    <a:pos x="168" y="96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216" y="48"/>
                  </a:cxn>
                  <a:cxn ang="0">
                    <a:pos x="216" y="0"/>
                  </a:cxn>
                  <a:cxn ang="0">
                    <a:pos x="240" y="0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2"/>
                  </a:cxn>
                  <a:cxn ang="0">
                    <a:pos x="24" y="72"/>
                  </a:cxn>
                  <a:cxn ang="0">
                    <a:pos x="24" y="48"/>
                  </a:cxn>
                  <a:cxn ang="0">
                    <a:pos x="48" y="48"/>
                  </a:cxn>
                  <a:cxn ang="0">
                    <a:pos x="48" y="24"/>
                  </a:cxn>
                  <a:cxn ang="0">
                    <a:pos x="96" y="24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16917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film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density</a:t>
            </a:r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3723739" y="5117882"/>
            <a:ext cx="14303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analog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59589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digital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8183026" y="5117882"/>
            <a:ext cx="81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pixel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472539" y="4478120"/>
            <a:ext cx="1900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Development</a:t>
            </a:r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25045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CCD</a:t>
            </a:r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4739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ADC</a:t>
            </a:r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6771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Remapping</a:t>
            </a:r>
          </a:p>
        </p:txBody>
      </p:sp>
      <p:sp>
        <p:nvSpPr>
          <p:cNvPr id="166" name="Freeform 95"/>
          <p:cNvSpPr>
            <a:spLocks/>
          </p:cNvSpPr>
          <p:nvPr/>
        </p:nvSpPr>
        <p:spPr bwMode="auto">
          <a:xfrm>
            <a:off x="272514" y="5930682"/>
            <a:ext cx="2439987" cy="839788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728" y="528"/>
              </a:cxn>
              <a:cxn ang="0">
                <a:pos x="1728" y="0"/>
              </a:cxn>
            </a:cxnLst>
            <a:rect l="0" t="0" r="r" b="b"/>
            <a:pathLst>
              <a:path w="1729" h="529">
                <a:moveTo>
                  <a:pt x="0" y="528"/>
                </a:moveTo>
                <a:lnTo>
                  <a:pt x="1728" y="528"/>
                </a:lnTo>
                <a:lnTo>
                  <a:pt x="1728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7" name="Freeform 96"/>
          <p:cNvSpPr>
            <a:spLocks/>
          </p:cNvSpPr>
          <p:nvPr/>
        </p:nvSpPr>
        <p:spPr bwMode="auto">
          <a:xfrm>
            <a:off x="272514" y="5473482"/>
            <a:ext cx="476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9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1322388" y="5721350"/>
            <a:ext cx="649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 =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(Radiance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*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t)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320800" y="1295400"/>
            <a:ext cx="6502400" cy="426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1592263" y="1600200"/>
            <a:ext cx="5959475" cy="36576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7" name="Arc 5"/>
          <p:cNvSpPr>
            <a:spLocks/>
          </p:cNvSpPr>
          <p:nvPr/>
        </p:nvSpPr>
        <p:spPr bwMode="auto">
          <a:xfrm>
            <a:off x="3217863" y="1295400"/>
            <a:ext cx="1895475" cy="3352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9" name="Rectangle 7"/>
          <p:cNvSpPr>
            <a:spLocks noChangeArrowheads="1"/>
          </p:cNvSpPr>
          <p:nvPr/>
        </p:nvSpPr>
        <p:spPr bwMode="auto">
          <a:xfrm>
            <a:off x="1322388" y="539750"/>
            <a:ext cx="6499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Imaging system response function</a:t>
            </a:r>
          </a:p>
        </p:txBody>
      </p:sp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320675" y="2901950"/>
            <a:ext cx="9175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909321" name="Rectangle 9"/>
          <p:cNvSpPr>
            <a:spLocks noChangeArrowheads="1"/>
          </p:cNvSpPr>
          <p:nvPr/>
        </p:nvSpPr>
        <p:spPr bwMode="auto">
          <a:xfrm>
            <a:off x="3217863" y="1295400"/>
            <a:ext cx="2708275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20800" y="1295400"/>
            <a:ext cx="6502400" cy="4267200"/>
            <a:chOff x="936" y="816"/>
            <a:chExt cx="4608" cy="2688"/>
          </a:xfrm>
        </p:grpSpPr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936" y="3504"/>
              <a:ext cx="4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5544" y="816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936" y="816"/>
              <a:ext cx="460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936" y="816"/>
              <a:ext cx="0" cy="26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3217863" y="1600200"/>
            <a:ext cx="2573337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8" name="Line 16"/>
          <p:cNvSpPr>
            <a:spLocks noChangeShapeType="1"/>
          </p:cNvSpPr>
          <p:nvPr/>
        </p:nvSpPr>
        <p:spPr bwMode="auto">
          <a:xfrm>
            <a:off x="5046663" y="2057400"/>
            <a:ext cx="223520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9" name="Line 17"/>
          <p:cNvSpPr>
            <a:spLocks noChangeShapeType="1"/>
          </p:cNvSpPr>
          <p:nvPr/>
        </p:nvSpPr>
        <p:spPr bwMode="auto">
          <a:xfrm>
            <a:off x="1862138" y="4616450"/>
            <a:ext cx="13557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92263" y="1600200"/>
            <a:ext cx="5959475" cy="3657600"/>
            <a:chOff x="1128" y="1008"/>
            <a:chExt cx="4224" cy="2304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128" y="3312"/>
              <a:ext cx="422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 flipV="1">
              <a:off x="5352" y="1008"/>
              <a:ext cx="0" cy="23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 flipH="1">
              <a:off x="1128" y="1008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6" name="Line 24"/>
            <p:cNvSpPr>
              <a:spLocks noChangeShapeType="1"/>
            </p:cNvSpPr>
            <p:nvPr/>
          </p:nvSpPr>
          <p:spPr bwMode="auto">
            <a:xfrm>
              <a:off x="1128" y="1008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4572000" y="3581400"/>
            <a:ext cx="0" cy="167640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38" name="Line 26"/>
          <p:cNvSpPr>
            <a:spLocks noChangeShapeType="1"/>
          </p:cNvSpPr>
          <p:nvPr/>
        </p:nvSpPr>
        <p:spPr bwMode="auto">
          <a:xfrm flipH="1">
            <a:off x="1592263" y="3581400"/>
            <a:ext cx="297973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8826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09343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255</a:t>
            </a:r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3200400" y="62484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</a:rPr>
              <a:t>(CCD photon count)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219200"/>
          </a:xfrm>
        </p:spPr>
        <p:txBody>
          <a:bodyPr/>
          <a:lstStyle/>
          <a:p>
            <a:r>
              <a:rPr lang="en-US" dirty="0"/>
              <a:t>Varying Exposure</a:t>
            </a:r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is </a:t>
            </a:r>
            <a:r>
              <a:rPr lang="en-US" dirty="0" smtClean="0"/>
              <a:t>not </a:t>
            </a:r>
            <a:r>
              <a:rPr lang="en-US" dirty="0"/>
              <a:t>a photometer!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Limited dynamic range</a:t>
            </a:r>
            <a:endParaRPr lang="en-US"/>
          </a:p>
          <a:p>
            <a:pPr lvl="1">
              <a:buFont typeface="Symbol" pitchFamily="18" charset="2"/>
              <a:buChar char="Þ"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Perhaps use multiple exposures?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Unknown, nonlinear response</a:t>
            </a:r>
            <a:r>
              <a:rPr lang="en-US"/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Not possible to convert pixel values to radiance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Solution: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Recover response curve from multiple exposures, then reconstruct the </a:t>
            </a:r>
            <a:r>
              <a:rPr lang="en-US" b="1" i="1">
                <a:solidFill>
                  <a:srgbClr val="FAFD00"/>
                </a:solidFill>
              </a:rPr>
              <a:t>radiance 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 smtClean="0"/>
              <a:t>Capture incoming light with a “light probe”</a:t>
            </a:r>
          </a:p>
          <a:p>
            <a:r>
              <a:rPr lang="en-US" sz="2800" dirty="0" smtClean="0"/>
              <a:t>Model local scene</a:t>
            </a:r>
          </a:p>
          <a:p>
            <a:r>
              <a:rPr lang="en-US" sz="2800" dirty="0" smtClean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75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2590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1-Debevec-IBMR_Intro_S2000">
  <a:themeElements>
    <a:clrScheme name="2-1-Debevec-IBMR_Intro_S20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-1-Debevec-IBMR_Intro_S2000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-1-Debevec-IBMR_Intro_S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1-Debevec-IBMR_Intro_S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54847</TotalTime>
  <Words>1454</Words>
  <Application>Microsoft Office PowerPoint</Application>
  <PresentationFormat>On-screen Show (4:3)</PresentationFormat>
  <Paragraphs>469</Paragraphs>
  <Slides>73</Slides>
  <Notes>26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Calibri</vt:lpstr>
      <vt:lpstr>Helvetica</vt:lpstr>
      <vt:lpstr>Symbol</vt:lpstr>
      <vt:lpstr>Times New Roman</vt:lpstr>
      <vt:lpstr>Trebuchet MS</vt:lpstr>
      <vt:lpstr>Verdana</vt:lpstr>
      <vt:lpstr>Wingdings</vt:lpstr>
      <vt:lpstr>Office Theme</vt:lpstr>
      <vt:lpstr>2-1-Debevec-IBMR_Intro_S2000</vt:lpstr>
      <vt:lpstr>1_Blank Presentation</vt:lpstr>
      <vt:lpstr>PowerPoint Presentation</vt:lpstr>
      <vt:lpstr>Next two classes</vt:lpstr>
      <vt:lpstr>Project 4</vt:lpstr>
      <vt:lpstr>How to render an object inserted into an image?</vt:lpstr>
      <vt:lpstr>How to render an object inserted into an image?</vt:lpstr>
      <vt:lpstr>Relighting is important!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Rendering with environment maps and local models</vt:lpstr>
      <vt:lpstr>Storing spherical environment maps</vt:lpstr>
      <vt:lpstr>Equirectangular (latitude-longitude) projection</vt:lpstr>
      <vt:lpstr>Equirectangular (latitude-longitude) projection</vt:lpstr>
      <vt:lpstr>What about real scenes?</vt:lpstr>
      <vt:lpstr>What about real scenes?</vt:lpstr>
      <vt:lpstr>Real environment maps</vt:lpstr>
      <vt:lpstr>Mirrored Sphere</vt:lpstr>
      <vt:lpstr>PowerPoint Presentation</vt:lpstr>
      <vt:lpstr>PowerPoint Presentation</vt:lpstr>
      <vt:lpstr>Mirror balls for image-based lighting</vt:lpstr>
      <vt:lpstr>Mirror balls for image-based lighting</vt:lpstr>
      <vt:lpstr>Mirror balls for image-based lighting</vt:lpstr>
      <vt:lpstr>Sources of Mirrored Balls</vt:lpstr>
      <vt:lpstr>PowerPoint Presentation</vt:lpstr>
      <vt:lpstr>Spherical map domain transformations</vt:lpstr>
      <vt:lpstr>Mirror ball -&gt; equirectangular</vt:lpstr>
      <vt:lpstr>Mirror ball -&gt; equirectangular</vt:lpstr>
      <vt:lpstr>Mirror ball -&gt; equirectangular</vt:lpstr>
      <vt:lpstr>One small snag</vt:lpstr>
      <vt:lpstr>Problem: Dynamic Range</vt:lpstr>
      <vt:lpstr>Problem: Dynamic Range</vt:lpstr>
      <vt:lpstr>Long Exposure</vt:lpstr>
      <vt:lpstr>Short Exposure</vt:lpstr>
      <vt:lpstr>Camera Calibration</vt:lpstr>
      <vt:lpstr>The Image Acquisition Pipeline</vt:lpstr>
      <vt:lpstr>PowerPoint Presentation</vt:lpstr>
      <vt:lpstr>Varying Exposure</vt:lpstr>
      <vt:lpstr>Camera is not a photometer!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227</cp:revision>
  <dcterms:created xsi:type="dcterms:W3CDTF">2009-12-16T02:55:56Z</dcterms:created>
  <dcterms:modified xsi:type="dcterms:W3CDTF">2014-10-14T15:41:03Z</dcterms:modified>
</cp:coreProperties>
</file>